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60" r:id="rId2"/>
    <p:sldId id="274" r:id="rId3"/>
    <p:sldId id="273" r:id="rId4"/>
    <p:sldId id="258" r:id="rId5"/>
    <p:sldId id="259" r:id="rId6"/>
    <p:sldId id="257" r:id="rId7"/>
    <p:sldId id="261" r:id="rId8"/>
    <p:sldId id="262" r:id="rId9"/>
    <p:sldId id="263" r:id="rId10"/>
    <p:sldId id="266" r:id="rId11"/>
    <p:sldId id="267" r:id="rId12"/>
    <p:sldId id="277" r:id="rId13"/>
    <p:sldId id="270" r:id="rId14"/>
    <p:sldId id="269" r:id="rId15"/>
    <p:sldId id="276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79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6D5A8-7EC0-4013-94D6-2492CED5BE6D}" type="datetimeFigureOut">
              <a:rPr lang="en-GB" smtClean="0"/>
              <a:pPr/>
              <a:t>08/04/2013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8959E-0B81-4C47-8F81-8C8D7648458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-84" charset="-128"/>
            </a:endParaRPr>
          </a:p>
        </p:txBody>
      </p:sp>
      <p:sp>
        <p:nvSpPr>
          <p:cNvPr id="134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1DC3BAB-2A63-49F3-8C0D-835F492F6321}" type="slidenum">
              <a:rPr lang="en-GB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-84" charset="-128"/>
            </a:endParaRPr>
          </a:p>
        </p:txBody>
      </p:sp>
      <p:sp>
        <p:nvSpPr>
          <p:cNvPr id="134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1DC3BAB-2A63-49F3-8C0D-835F492F6321}" type="slidenum">
              <a:rPr lang="en-GB">
                <a:solidFill>
                  <a:prstClr val="black"/>
                </a:solidFill>
              </a:rPr>
              <a:pPr/>
              <a:t>11</a:t>
            </a:fld>
            <a:endParaRPr lang="en-GB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A8959E-0B81-4C47-8F81-8C8D7648458F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A8959E-0B81-4C47-8F81-8C8D7648458F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A8959E-0B81-4C47-8F81-8C8D7648458F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A8959E-0B81-4C47-8F81-8C8D7648458F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-84" charset="-128"/>
            </a:endParaRPr>
          </a:p>
        </p:txBody>
      </p:sp>
      <p:sp>
        <p:nvSpPr>
          <p:cNvPr id="134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1DC3BAB-2A63-49F3-8C0D-835F492F6321}" type="slidenum">
              <a:rPr lang="en-GB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A8959E-0B81-4C47-8F81-8C8D7648458F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A8959E-0B81-4C47-8F81-8C8D7648458F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-84" charset="-128"/>
            </a:endParaRPr>
          </a:p>
        </p:txBody>
      </p:sp>
      <p:sp>
        <p:nvSpPr>
          <p:cNvPr id="134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1DC3BAB-2A63-49F3-8C0D-835F492F6321}" type="slidenum">
              <a:rPr lang="en-GB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A8959E-0B81-4C47-8F81-8C8D7648458F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A8959E-0B81-4C47-8F81-8C8D7648458F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-84" charset="-128"/>
            </a:endParaRPr>
          </a:p>
        </p:txBody>
      </p:sp>
      <p:sp>
        <p:nvSpPr>
          <p:cNvPr id="134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1DC3BAB-2A63-49F3-8C0D-835F492F6321}" type="slidenum">
              <a:rPr lang="en-GB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Exchange as a (the?) core idea in school mathematics</a:t>
            </a:r>
          </a:p>
          <a:p>
            <a:r>
              <a:rPr lang="en-GB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John Mason</a:t>
            </a:r>
          </a:p>
          <a:p>
            <a:r>
              <a:rPr lang="en-GB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University of Oxford and Open University</a:t>
            </a:r>
          </a:p>
          <a:p>
            <a:r>
              <a:rPr lang="en-GB" smtClean="0"/>
              <a:t>http://www.bsrlm.org.uk/IPs/ip32-3/BSRLM-IP-32-3-22.pdf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A8959E-0B81-4C47-8F81-8C8D7648458F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1500" y="4006850"/>
            <a:ext cx="3222625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icture 26"/>
          <p:cNvSpPr>
            <a:spLocks noChangeAspect="1" noChangeArrowheads="1"/>
          </p:cNvSpPr>
          <p:nvPr userDrawn="1"/>
        </p:nvSpPr>
        <p:spPr bwMode="auto">
          <a:xfrm>
            <a:off x="2987675" y="6165850"/>
            <a:ext cx="597058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>
              <a:solidFill>
                <a:srgbClr val="000000"/>
              </a:solidFill>
              <a:ea typeface="ＭＳ Ｐゴシック" pitchFamily="-84" charset="-128"/>
            </a:endParaRP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33E0E-C621-4FAD-BEA3-28B00580517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ECD54-5AFE-4A77-8A9D-DAA37A60A14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2CC7C2-E1F6-4D0D-B0A6-9B8EAA96836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7EA6B-914D-44A2-8E9C-C0DC80D31DC3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3BD51-E520-404D-8239-A1645F30B363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23F1E-B999-49BB-8CFC-0A715045206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D5122-A912-48AC-9450-83A9B65CB293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CB537-B3A8-46EC-8C2E-AA12C3160363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D0661-D316-4DEB-BA08-1FCA45821EFD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CAA20-E1F0-4133-996F-3A3F0C43439F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29450" y="142875"/>
            <a:ext cx="2011363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EBC344-17E3-4087-8D4C-A5FAF4EAE7F7}" type="slidenum">
              <a:rPr lang="en-GB">
                <a:solidFill>
                  <a:srgbClr val="000000"/>
                </a:solidFill>
                <a:ea typeface="ＭＳ Ｐゴシック" pitchFamily="-8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  <a:ea typeface="ＭＳ Ｐゴシック" pitchFamily="-8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itchFamily="34" charset="0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pitchFamily="34" charset="0"/>
        <a:buChar char="●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pitchFamily="34" charset="0"/>
        <a:buChar char="–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●"/>
        <a:defRPr sz="19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itchFamily="34" charset="0"/>
        <a:buChar char="●"/>
        <a:defRPr sz="19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466725" y="908050"/>
            <a:ext cx="7239000" cy="758825"/>
          </a:xfrm>
        </p:spPr>
        <p:txBody>
          <a:bodyPr/>
          <a:lstStyle/>
          <a:p>
            <a:r>
              <a:rPr lang="en-GB" dirty="0" smtClean="0"/>
              <a:t>Progression in Subtraction</a:t>
            </a:r>
            <a:endParaRPr lang="en-US" dirty="0" smtClean="0">
              <a:ea typeface="ＭＳ Ｐゴシック" pitchFamily="-84" charset="-128"/>
            </a:endParaRPr>
          </a:p>
        </p:txBody>
      </p:sp>
      <p:sp>
        <p:nvSpPr>
          <p:cNvPr id="4099" name="Rectangle 47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905000"/>
            <a:ext cx="7239000" cy="1600200"/>
          </a:xfrm>
        </p:spPr>
        <p:txBody>
          <a:bodyPr/>
          <a:lstStyle/>
          <a:p>
            <a:endParaRPr lang="en-GB" dirty="0" smtClean="0"/>
          </a:p>
          <a:p>
            <a:endParaRPr lang="en-US" dirty="0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1625"/>
            <a:ext cx="7924800" cy="1143000"/>
          </a:xfrm>
        </p:spPr>
        <p:txBody>
          <a:bodyPr anchor="ctr"/>
          <a:lstStyle/>
          <a:p>
            <a:r>
              <a:rPr lang="en-GB" dirty="0" smtClean="0"/>
              <a:t>Re-partitioning and exchange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i="1" dirty="0" smtClean="0"/>
              <a:t>One hundred and fifty and two is the same as one hundred and forty and twelve.</a:t>
            </a:r>
          </a:p>
          <a:p>
            <a:endParaRPr lang="en-GB" i="1" dirty="0" smtClean="0"/>
          </a:p>
          <a:p>
            <a:pPr marL="0" indent="0"/>
            <a:r>
              <a:rPr lang="en-GB" dirty="0" smtClean="0"/>
              <a:t>How does the use of place value counters support children’s understanding of this important idea?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CC7C2-E1F6-4D0D-B0A6-9B8EAA96836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314325" y="609600"/>
            <a:ext cx="7239000" cy="758825"/>
          </a:xfrm>
        </p:spPr>
        <p:txBody>
          <a:bodyPr/>
          <a:lstStyle/>
          <a:p>
            <a:r>
              <a:rPr lang="en-GB" dirty="0" smtClean="0"/>
              <a:t>Progression in Subtraction</a:t>
            </a:r>
            <a:endParaRPr lang="en-US" dirty="0" smtClean="0">
              <a:ea typeface="ＭＳ Ｐゴシック" pitchFamily="-84" charset="-128"/>
            </a:endParaRPr>
          </a:p>
        </p:txBody>
      </p:sp>
      <p:sp>
        <p:nvSpPr>
          <p:cNvPr id="4099" name="Rectangle 47"/>
          <p:cNvSpPr>
            <a:spLocks noGrp="1" noChangeArrowheads="1"/>
          </p:cNvSpPr>
          <p:nvPr>
            <p:ph type="subTitle" idx="1"/>
          </p:nvPr>
        </p:nvSpPr>
        <p:spPr>
          <a:xfrm>
            <a:off x="304800" y="1606550"/>
            <a:ext cx="7239000" cy="1600200"/>
          </a:xfrm>
        </p:spPr>
        <p:txBody>
          <a:bodyPr/>
          <a:lstStyle/>
          <a:p>
            <a:r>
              <a:rPr lang="en-GB" sz="3200" dirty="0" smtClean="0"/>
              <a:t>Subtraction Upper Key Stage 2</a:t>
            </a:r>
          </a:p>
          <a:p>
            <a:r>
              <a:rPr lang="en-GB" sz="3200" dirty="0" smtClean="0"/>
              <a:t> </a:t>
            </a:r>
          </a:p>
          <a:p>
            <a:r>
              <a:rPr lang="en-GB" sz="3200" dirty="0" smtClean="0"/>
              <a:t>Column subtraction</a:t>
            </a:r>
          </a:p>
          <a:p>
            <a:endParaRPr lang="en-GB" dirty="0" smtClean="0"/>
          </a:p>
          <a:p>
            <a:r>
              <a:rPr lang="en-GB" dirty="0" smtClean="0"/>
              <a:t> </a:t>
            </a:r>
          </a:p>
          <a:p>
            <a:endParaRPr lang="en-US" dirty="0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Fluency and Efficiency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Consider when the traditional algorithm</a:t>
            </a:r>
          </a:p>
          <a:p>
            <a:r>
              <a:rPr lang="en-GB" dirty="0" smtClean="0"/>
              <a:t>might be the most efficient method?</a:t>
            </a:r>
          </a:p>
          <a:p>
            <a:endParaRPr lang="en-GB" dirty="0" smtClean="0"/>
          </a:p>
          <a:p>
            <a:r>
              <a:rPr lang="en-GB" dirty="0" smtClean="0"/>
              <a:t>Mental methods can sometimes be more</a:t>
            </a:r>
          </a:p>
          <a:p>
            <a:r>
              <a:rPr lang="en-GB" dirty="0" smtClean="0"/>
              <a:t>efficient even when the numbers are large. </a:t>
            </a:r>
          </a:p>
          <a:p>
            <a:endParaRPr lang="en-GB" dirty="0" smtClean="0"/>
          </a:p>
          <a:p>
            <a:r>
              <a:rPr lang="en-GB" dirty="0" smtClean="0"/>
              <a:t>Provide some examples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CC7C2-E1F6-4D0D-B0A6-9B8EAA96836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1625"/>
            <a:ext cx="7924800" cy="1143000"/>
          </a:xfrm>
        </p:spPr>
        <p:txBody>
          <a:bodyPr anchor="ctr"/>
          <a:lstStyle/>
          <a:p>
            <a:r>
              <a:rPr lang="en-GB" dirty="0" smtClean="0"/>
              <a:t>Place value counters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dirty="0" smtClean="0"/>
              <a:t>Notice how the place value counters support the concept of exchange.</a:t>
            </a:r>
          </a:p>
          <a:p>
            <a:endParaRPr lang="en-GB" dirty="0" smtClean="0"/>
          </a:p>
          <a:p>
            <a:pPr marL="0" indent="0"/>
            <a:r>
              <a:rPr lang="en-GB" dirty="0" smtClean="0"/>
              <a:t>Notice how the use of the counters helps the children express a quantity value understanding of fifty being equivalent to five tens.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CC7C2-E1F6-4D0D-B0A6-9B8EAA96836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1625"/>
            <a:ext cx="7924800" cy="1143000"/>
          </a:xfrm>
        </p:spPr>
        <p:txBody>
          <a:bodyPr anchor="ctr"/>
          <a:lstStyle/>
          <a:p>
            <a:r>
              <a:rPr lang="en-GB" dirty="0" smtClean="0"/>
              <a:t>What’s the same?</a:t>
            </a:r>
            <a:br>
              <a:rPr lang="en-GB" dirty="0" smtClean="0"/>
            </a:br>
            <a:r>
              <a:rPr lang="en-GB" dirty="0" smtClean="0"/>
              <a:t>What’s different?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dirty="0" smtClean="0"/>
              <a:t>Consider how the use of these questions supported opportunities for children to transfer their conceptual understanding and explain their </a:t>
            </a:r>
            <a:r>
              <a:rPr lang="en-GB" b="1" dirty="0" smtClean="0"/>
              <a:t>mathematical reasoning.</a:t>
            </a:r>
          </a:p>
          <a:p>
            <a:pPr marL="0" indent="0"/>
            <a:endParaRPr lang="en-GB" dirty="0" smtClean="0"/>
          </a:p>
          <a:p>
            <a:pPr marL="0" indent="0"/>
            <a:r>
              <a:rPr lang="en-GB" dirty="0" smtClean="0"/>
              <a:t>Consider the vocabulary and language the children use.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CC7C2-E1F6-4D0D-B0A6-9B8EAA96836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765 - 348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CC7C2-E1F6-4D0D-B0A6-9B8EAA96836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28800" y="2514600"/>
            <a:ext cx="2743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lain" startAt="700"/>
            </a:pPr>
            <a:r>
              <a:rPr lang="en-GB" sz="4400" dirty="0" smtClean="0"/>
              <a:t>  60  5</a:t>
            </a:r>
          </a:p>
          <a:p>
            <a:pPr marL="742950" indent="-742950"/>
            <a:r>
              <a:rPr lang="en-GB" sz="4400" u="sng" dirty="0" smtClean="0"/>
              <a:t>300  40  8 </a:t>
            </a:r>
          </a:p>
          <a:p>
            <a:pPr marL="742950" indent="-742950"/>
            <a:endParaRPr lang="en-GB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5410200" y="2667000"/>
            <a:ext cx="2743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/>
            <a:r>
              <a:rPr lang="en-GB" sz="4400" dirty="0" smtClean="0"/>
              <a:t>7 6 5</a:t>
            </a:r>
          </a:p>
          <a:p>
            <a:pPr marL="742950" indent="-742950"/>
            <a:r>
              <a:rPr lang="en-GB" sz="4400" u="sng" dirty="0" smtClean="0"/>
              <a:t>3 4 8 </a:t>
            </a:r>
          </a:p>
          <a:p>
            <a:pPr marL="742950" indent="-742950"/>
            <a:endParaRPr lang="en-GB" sz="4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1625"/>
            <a:ext cx="7924800" cy="1143000"/>
          </a:xfrm>
        </p:spPr>
        <p:txBody>
          <a:bodyPr anchor="ctr"/>
          <a:lstStyle/>
          <a:p>
            <a:r>
              <a:rPr lang="en-GB" dirty="0" smtClean="0"/>
              <a:t>The inverse operation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1" y="2209800"/>
            <a:ext cx="7543800" cy="4114800"/>
          </a:xfrm>
        </p:spPr>
        <p:txBody>
          <a:bodyPr/>
          <a:lstStyle/>
          <a:p>
            <a:pPr marL="0" indent="0"/>
            <a:r>
              <a:rPr lang="en-GB" dirty="0" smtClean="0"/>
              <a:t>Notice how the children are able to use an inverse operation to check the answer to their calculations.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CC7C2-E1F6-4D0D-B0A6-9B8EAA96836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1625"/>
            <a:ext cx="7924800" cy="1143000"/>
          </a:xfrm>
        </p:spPr>
        <p:txBody>
          <a:bodyPr anchor="ctr"/>
          <a:lstStyle/>
          <a:p>
            <a:r>
              <a:rPr lang="en-GB" dirty="0" smtClean="0"/>
              <a:t>Important elements and </a:t>
            </a:r>
            <a:br>
              <a:rPr lang="en-GB" dirty="0" smtClean="0"/>
            </a:br>
            <a:r>
              <a:rPr lang="en-GB" dirty="0" smtClean="0"/>
              <a:t>next 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1" y="2209800"/>
            <a:ext cx="7467600" cy="4114800"/>
          </a:xfrm>
        </p:spPr>
        <p:txBody>
          <a:bodyPr/>
          <a:lstStyle/>
          <a:p>
            <a:pPr marL="0" indent="0"/>
            <a:r>
              <a:rPr lang="en-GB" dirty="0" smtClean="0"/>
              <a:t>What elements does the teacher identify for successful movement to a compact written method?</a:t>
            </a:r>
          </a:p>
          <a:p>
            <a:pPr marL="0" indent="0"/>
            <a:endParaRPr lang="en-GB" dirty="0" smtClean="0"/>
          </a:p>
          <a:p>
            <a:pPr marL="0" indent="0"/>
            <a:r>
              <a:rPr lang="en-GB" dirty="0" smtClean="0"/>
              <a:t>What does she identify as the next steps in children’s learning?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CC7C2-E1F6-4D0D-B0A6-9B8EAA96836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Areas Addressed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b="1" dirty="0" smtClean="0"/>
              <a:t>Partitioning</a:t>
            </a:r>
          </a:p>
          <a:p>
            <a:endParaRPr lang="en-GB" b="1" dirty="0" smtClean="0"/>
          </a:p>
          <a:p>
            <a:pPr>
              <a:buFont typeface="Arial" pitchFamily="34" charset="0"/>
              <a:buChar char="•"/>
            </a:pPr>
            <a:r>
              <a:rPr lang="en-GB" b="1" dirty="0" smtClean="0"/>
              <a:t>Discussing subtraction strategies</a:t>
            </a:r>
          </a:p>
          <a:p>
            <a:pPr>
              <a:buFont typeface="Arial" pitchFamily="34" charset="0"/>
              <a:buChar char="•"/>
            </a:pPr>
            <a:endParaRPr lang="en-GB" b="1" dirty="0" smtClean="0"/>
          </a:p>
          <a:p>
            <a:pPr>
              <a:buFont typeface="Arial" pitchFamily="34" charset="0"/>
              <a:buChar char="•"/>
            </a:pPr>
            <a:r>
              <a:rPr lang="en-GB" b="1" dirty="0" smtClean="0"/>
              <a:t>Developing Column Subtraction</a:t>
            </a:r>
          </a:p>
          <a:p>
            <a:pPr>
              <a:buFont typeface="Arial" pitchFamily="34" charset="0"/>
              <a:buChar char="•"/>
            </a:pPr>
            <a:endParaRPr lang="en-GB" b="1" dirty="0" smtClean="0"/>
          </a:p>
          <a:p>
            <a:pPr>
              <a:buFont typeface="Arial" pitchFamily="34" charset="0"/>
              <a:buChar char="•"/>
            </a:pPr>
            <a:r>
              <a:rPr lang="en-GB" b="1" dirty="0" smtClean="0"/>
              <a:t>Column Subtraction</a:t>
            </a:r>
          </a:p>
          <a:p>
            <a:pPr>
              <a:buFont typeface="Arial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CC7C2-E1F6-4D0D-B0A6-9B8EAA96836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466725" y="762000"/>
            <a:ext cx="7239000" cy="758825"/>
          </a:xfrm>
        </p:spPr>
        <p:txBody>
          <a:bodyPr/>
          <a:lstStyle/>
          <a:p>
            <a:r>
              <a:rPr lang="en-GB" dirty="0" smtClean="0"/>
              <a:t>Progression in Subtraction</a:t>
            </a:r>
            <a:endParaRPr lang="en-US" dirty="0" smtClean="0">
              <a:ea typeface="ＭＳ Ｐゴシック" pitchFamily="-84" charset="-128"/>
            </a:endParaRPr>
          </a:p>
        </p:txBody>
      </p:sp>
      <p:sp>
        <p:nvSpPr>
          <p:cNvPr id="4099" name="Rectangle 47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758950"/>
            <a:ext cx="7239000" cy="1600200"/>
          </a:xfrm>
        </p:spPr>
        <p:txBody>
          <a:bodyPr/>
          <a:lstStyle/>
          <a:p>
            <a:r>
              <a:rPr lang="en-GB" sz="3200" dirty="0" smtClean="0"/>
              <a:t>Subtraction Lower Key Stage 2</a:t>
            </a:r>
          </a:p>
          <a:p>
            <a:r>
              <a:rPr lang="en-GB" sz="3200" dirty="0" smtClean="0"/>
              <a:t> </a:t>
            </a:r>
          </a:p>
          <a:p>
            <a:r>
              <a:rPr lang="en-GB" sz="3200" dirty="0" smtClean="0"/>
              <a:t>Partitioning</a:t>
            </a:r>
          </a:p>
          <a:p>
            <a:endParaRPr lang="en-GB" sz="3200" dirty="0" smtClean="0"/>
          </a:p>
          <a:p>
            <a:endParaRPr lang="en-GB" dirty="0" smtClean="0"/>
          </a:p>
          <a:p>
            <a:endParaRPr lang="en-US" dirty="0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1625"/>
            <a:ext cx="7924800" cy="1143000"/>
          </a:xfrm>
        </p:spPr>
        <p:txBody>
          <a:bodyPr anchor="ctr"/>
          <a:lstStyle/>
          <a:p>
            <a:r>
              <a:rPr lang="en-GB" dirty="0" smtClean="0"/>
              <a:t>Partitioning in different ways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dirty="0" smtClean="0"/>
              <a:t>Numbers can be partitioned in different ways, but in this lesson the teacher highlights partitioning into hundreds, tens and ones.</a:t>
            </a:r>
          </a:p>
          <a:p>
            <a:endParaRPr lang="en-GB" dirty="0" smtClean="0"/>
          </a:p>
          <a:p>
            <a:pPr marL="0" indent="0"/>
            <a:r>
              <a:rPr lang="en-GB" dirty="0" smtClean="0"/>
              <a:t>How might this be helpful for children moving towards a column method?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CC7C2-E1F6-4D0D-B0A6-9B8EAA96836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924800" cy="1143000"/>
          </a:xfrm>
        </p:spPr>
        <p:txBody>
          <a:bodyPr anchor="ctr"/>
          <a:lstStyle/>
          <a:p>
            <a:r>
              <a:rPr lang="en-GB" dirty="0" smtClean="0"/>
              <a:t>Pattern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27213"/>
            <a:ext cx="7921625" cy="1220787"/>
          </a:xfrm>
        </p:spPr>
        <p:txBody>
          <a:bodyPr/>
          <a:lstStyle/>
          <a:p>
            <a:pPr marL="0" indent="0"/>
            <a:r>
              <a:rPr lang="en-GB" dirty="0" smtClean="0"/>
              <a:t>Notice how Julie encourages the spotting of patterns and working systematically</a:t>
            </a:r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CC7C2-E1F6-4D0D-B0A6-9B8EAA96836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0600" y="3352800"/>
            <a:ext cx="266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143</a:t>
            </a:r>
          </a:p>
          <a:p>
            <a:pPr algn="ctr"/>
            <a:endParaRPr lang="en-GB" sz="2800" dirty="0" smtClean="0"/>
          </a:p>
          <a:p>
            <a:r>
              <a:rPr lang="en-GB" sz="2800" dirty="0" smtClean="0"/>
              <a:t>100 + 40 + 3</a:t>
            </a:r>
          </a:p>
          <a:p>
            <a:r>
              <a:rPr lang="en-GB" sz="2800" dirty="0" smtClean="0"/>
              <a:t>100 + 30 + 13</a:t>
            </a:r>
          </a:p>
          <a:p>
            <a:r>
              <a:rPr lang="en-GB" sz="2800" dirty="0" smtClean="0"/>
              <a:t>100 + 20 + 23</a:t>
            </a:r>
          </a:p>
          <a:p>
            <a:r>
              <a:rPr lang="en-GB" sz="2800" dirty="0" smtClean="0"/>
              <a:t>100 + 10 + 33</a:t>
            </a:r>
          </a:p>
          <a:p>
            <a:endParaRPr lang="en-GB" sz="2800" dirty="0" smtClean="0"/>
          </a:p>
          <a:p>
            <a:endParaRPr lang="en-GB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562600" y="3429000"/>
            <a:ext cx="266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143</a:t>
            </a:r>
          </a:p>
          <a:p>
            <a:pPr algn="ctr"/>
            <a:endParaRPr lang="en-GB" sz="2800" dirty="0" smtClean="0"/>
          </a:p>
          <a:p>
            <a:r>
              <a:rPr lang="en-GB" sz="2800" dirty="0" smtClean="0"/>
              <a:t>100 + 40 + 3</a:t>
            </a:r>
          </a:p>
          <a:p>
            <a:r>
              <a:rPr lang="en-GB" sz="2800" dirty="0" smtClean="0"/>
              <a:t>  90 + 50 + 3</a:t>
            </a:r>
          </a:p>
          <a:p>
            <a:r>
              <a:rPr lang="en-GB" sz="2800" dirty="0" smtClean="0"/>
              <a:t>  80 + 60 + 3</a:t>
            </a:r>
          </a:p>
          <a:p>
            <a:r>
              <a:rPr lang="en-GB" sz="2800" dirty="0" smtClean="0"/>
              <a:t>  60 + 80 + 3</a:t>
            </a:r>
          </a:p>
          <a:p>
            <a:endParaRPr lang="en-GB" sz="2800" dirty="0" smtClean="0"/>
          </a:p>
          <a:p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390525" y="603250"/>
            <a:ext cx="7239000" cy="758825"/>
          </a:xfrm>
        </p:spPr>
        <p:txBody>
          <a:bodyPr/>
          <a:lstStyle/>
          <a:p>
            <a:r>
              <a:rPr lang="en-GB" dirty="0" smtClean="0"/>
              <a:t>Progression in Subtraction</a:t>
            </a:r>
            <a:endParaRPr lang="en-US" dirty="0" smtClean="0">
              <a:ea typeface="ＭＳ Ｐゴシック" pitchFamily="-84" charset="-128"/>
            </a:endParaRPr>
          </a:p>
        </p:txBody>
      </p:sp>
      <p:sp>
        <p:nvSpPr>
          <p:cNvPr id="4099" name="Rectangle 47"/>
          <p:cNvSpPr>
            <a:spLocks noGrp="1" noChangeArrowheads="1"/>
          </p:cNvSpPr>
          <p:nvPr>
            <p:ph type="subTitle" idx="1"/>
          </p:nvPr>
        </p:nvSpPr>
        <p:spPr>
          <a:xfrm>
            <a:off x="381000" y="1600200"/>
            <a:ext cx="7239000" cy="1600200"/>
          </a:xfrm>
        </p:spPr>
        <p:txBody>
          <a:bodyPr/>
          <a:lstStyle/>
          <a:p>
            <a:r>
              <a:rPr lang="en-GB" sz="3200" dirty="0" smtClean="0"/>
              <a:t>Subtraction Lower Key Stage 2</a:t>
            </a:r>
          </a:p>
          <a:p>
            <a:r>
              <a:rPr lang="en-GB" sz="3200" dirty="0" smtClean="0"/>
              <a:t> </a:t>
            </a:r>
          </a:p>
          <a:p>
            <a:r>
              <a:rPr lang="en-GB" sz="3200" dirty="0" smtClean="0"/>
              <a:t>Discussing subtraction</a:t>
            </a:r>
          </a:p>
          <a:p>
            <a:r>
              <a:rPr lang="en-GB" sz="3200" dirty="0" smtClean="0"/>
              <a:t>strategies</a:t>
            </a:r>
          </a:p>
          <a:p>
            <a:endParaRPr lang="en-GB" sz="3200" dirty="0" smtClean="0"/>
          </a:p>
          <a:p>
            <a:endParaRPr lang="en-US" dirty="0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1625"/>
            <a:ext cx="7924800" cy="1143000"/>
          </a:xfrm>
        </p:spPr>
        <p:txBody>
          <a:bodyPr anchor="ctr"/>
          <a:lstStyle/>
          <a:p>
            <a:r>
              <a:rPr lang="en-GB" dirty="0" smtClean="0"/>
              <a:t>Arithmetic proficiency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1" y="1827213"/>
            <a:ext cx="7543800" cy="4114800"/>
          </a:xfrm>
        </p:spPr>
        <p:txBody>
          <a:bodyPr/>
          <a:lstStyle/>
          <a:p>
            <a:pPr marL="0" indent="0"/>
            <a:r>
              <a:rPr lang="en-GB" dirty="0" smtClean="0"/>
              <a:t>The teacher is encouraging children to think about different strategies for subtraction.</a:t>
            </a:r>
          </a:p>
          <a:p>
            <a:pPr marL="0" indent="0"/>
            <a:endParaRPr lang="en-GB" dirty="0" smtClean="0"/>
          </a:p>
          <a:p>
            <a:pPr marL="0" indent="0"/>
            <a:r>
              <a:rPr lang="en-GB" dirty="0" smtClean="0"/>
              <a:t>How might this support the development of fluency in both mental and written calculation?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CC7C2-E1F6-4D0D-B0A6-9B8EAA96836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1625"/>
            <a:ext cx="7924800" cy="1143000"/>
          </a:xfrm>
        </p:spPr>
        <p:txBody>
          <a:bodyPr anchor="ctr"/>
          <a:lstStyle/>
          <a:p>
            <a:r>
              <a:rPr lang="en-GB" dirty="0" smtClean="0"/>
              <a:t>Language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dirty="0" smtClean="0"/>
              <a:t>Children are able to name the strategies they are using, for example:</a:t>
            </a:r>
          </a:p>
          <a:p>
            <a:pPr lvl="1">
              <a:buNone/>
            </a:pPr>
            <a:r>
              <a:rPr lang="en-GB" sz="3200" dirty="0" smtClean="0"/>
              <a:t>Adjusting</a:t>
            </a:r>
          </a:p>
          <a:p>
            <a:pPr lvl="1">
              <a:buNone/>
            </a:pPr>
            <a:r>
              <a:rPr lang="en-GB" sz="3200" dirty="0" smtClean="0"/>
              <a:t>Partitioning</a:t>
            </a:r>
          </a:p>
          <a:p>
            <a:endParaRPr lang="en-GB" dirty="0" smtClean="0"/>
          </a:p>
          <a:p>
            <a:pPr marL="0" indent="0"/>
            <a:r>
              <a:rPr lang="en-GB" dirty="0" smtClean="0"/>
              <a:t>Consider the use and development of mathematical language and how this might support fluency in calculation.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CC7C2-E1F6-4D0D-B0A6-9B8EAA96836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457200" y="304800"/>
            <a:ext cx="7239000" cy="758825"/>
          </a:xfrm>
        </p:spPr>
        <p:txBody>
          <a:bodyPr/>
          <a:lstStyle/>
          <a:p>
            <a:r>
              <a:rPr lang="en-GB" dirty="0" smtClean="0"/>
              <a:t>Progression in Subtraction</a:t>
            </a:r>
            <a:endParaRPr lang="en-US" dirty="0" smtClean="0">
              <a:ea typeface="ＭＳ Ｐゴシック" pitchFamily="-84" charset="-128"/>
            </a:endParaRPr>
          </a:p>
        </p:txBody>
      </p:sp>
      <p:sp>
        <p:nvSpPr>
          <p:cNvPr id="4099" name="Rectangle 47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447800"/>
            <a:ext cx="7239000" cy="1600200"/>
          </a:xfrm>
        </p:spPr>
        <p:txBody>
          <a:bodyPr/>
          <a:lstStyle/>
          <a:p>
            <a:r>
              <a:rPr lang="en-GB" sz="3200" dirty="0" smtClean="0"/>
              <a:t>Subtraction Lower Key Stage 2</a:t>
            </a:r>
          </a:p>
          <a:p>
            <a:endParaRPr lang="en-GB" sz="3200" dirty="0" smtClean="0"/>
          </a:p>
          <a:p>
            <a:r>
              <a:rPr lang="en-GB" sz="3200" dirty="0" smtClean="0"/>
              <a:t>Developing </a:t>
            </a:r>
          </a:p>
          <a:p>
            <a:r>
              <a:rPr lang="en-GB" sz="3200" dirty="0" smtClean="0"/>
              <a:t>column subtraction</a:t>
            </a:r>
          </a:p>
          <a:p>
            <a:endParaRPr lang="en-GB" sz="3200" dirty="0" smtClean="0"/>
          </a:p>
          <a:p>
            <a:r>
              <a:rPr lang="en-GB" sz="3200" dirty="0" err="1" smtClean="0"/>
              <a:t>Kibworth</a:t>
            </a:r>
            <a:endParaRPr lang="en-GB" sz="3200" dirty="0" smtClean="0"/>
          </a:p>
          <a:p>
            <a:r>
              <a:rPr lang="en-GB" sz="3200" dirty="0" smtClean="0"/>
              <a:t>Video 1.3</a:t>
            </a:r>
          </a:p>
          <a:p>
            <a:r>
              <a:rPr lang="en-GB" sz="3200" dirty="0" smtClean="0"/>
              <a:t> </a:t>
            </a:r>
          </a:p>
          <a:p>
            <a:endParaRPr lang="en-US" dirty="0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469</Words>
  <Application>Microsoft Office PowerPoint</Application>
  <PresentationFormat>On-screen Show (4:3)</PresentationFormat>
  <Paragraphs>123</Paragraphs>
  <Slides>17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nctem1</vt:lpstr>
      <vt:lpstr>Progression in Subtraction</vt:lpstr>
      <vt:lpstr>Areas Addressed</vt:lpstr>
      <vt:lpstr>Progression in Subtraction</vt:lpstr>
      <vt:lpstr>Partitioning in different ways</vt:lpstr>
      <vt:lpstr>Pattern</vt:lpstr>
      <vt:lpstr>Progression in Subtraction</vt:lpstr>
      <vt:lpstr>Arithmetic proficiency</vt:lpstr>
      <vt:lpstr>Language</vt:lpstr>
      <vt:lpstr>Progression in Subtraction</vt:lpstr>
      <vt:lpstr>Re-partitioning and exchange</vt:lpstr>
      <vt:lpstr>Progression in Subtraction</vt:lpstr>
      <vt:lpstr>Fluency and Efficiency</vt:lpstr>
      <vt:lpstr>Place value counters</vt:lpstr>
      <vt:lpstr>What’s the same? What’s different?</vt:lpstr>
      <vt:lpstr>765 - 348</vt:lpstr>
      <vt:lpstr>The inverse operation</vt:lpstr>
      <vt:lpstr>Important elements and  next steps</vt:lpstr>
    </vt:vector>
  </TitlesOfParts>
  <Company>Tribal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Progression in Multiplication</dc:title>
  <dc:creator>deborah.morgan</dc:creator>
  <cp:lastModifiedBy>deborah.morgan</cp:lastModifiedBy>
  <cp:revision>24</cp:revision>
  <dcterms:created xsi:type="dcterms:W3CDTF">2013-03-14T13:34:22Z</dcterms:created>
  <dcterms:modified xsi:type="dcterms:W3CDTF">2013-04-08T10:27:20Z</dcterms:modified>
</cp:coreProperties>
</file>