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3"/>
  </p:notesMasterIdLst>
  <p:sldIdLst>
    <p:sldId id="263" r:id="rId6"/>
    <p:sldId id="588" r:id="rId7"/>
    <p:sldId id="267" r:id="rId8"/>
    <p:sldId id="295" r:id="rId9"/>
    <p:sldId id="308" r:id="rId10"/>
    <p:sldId id="269" r:id="rId11"/>
    <p:sldId id="589" r:id="rId12"/>
    <p:sldId id="277" r:id="rId13"/>
    <p:sldId id="279" r:id="rId14"/>
    <p:sldId id="280" r:id="rId15"/>
    <p:sldId id="626" r:id="rId16"/>
    <p:sldId id="281" r:id="rId17"/>
    <p:sldId id="282" r:id="rId18"/>
    <p:sldId id="590" r:id="rId19"/>
    <p:sldId id="580" r:id="rId20"/>
    <p:sldId id="579" r:id="rId21"/>
    <p:sldId id="591" r:id="rId22"/>
    <p:sldId id="592" r:id="rId23"/>
    <p:sldId id="593" r:id="rId24"/>
    <p:sldId id="595" r:id="rId25"/>
    <p:sldId id="594" r:id="rId26"/>
    <p:sldId id="597" r:id="rId27"/>
    <p:sldId id="596" r:id="rId28"/>
    <p:sldId id="599" r:id="rId29"/>
    <p:sldId id="600" r:id="rId30"/>
    <p:sldId id="601" r:id="rId31"/>
    <p:sldId id="603" r:id="rId32"/>
    <p:sldId id="602" r:id="rId33"/>
    <p:sldId id="286" r:id="rId34"/>
    <p:sldId id="265" r:id="rId35"/>
    <p:sldId id="287" r:id="rId36"/>
    <p:sldId id="604" r:id="rId37"/>
    <p:sldId id="329" r:id="rId38"/>
    <p:sldId id="614" r:id="rId39"/>
    <p:sldId id="615" r:id="rId40"/>
    <p:sldId id="625" r:id="rId41"/>
    <p:sldId id="606" r:id="rId42"/>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EBF5F5"/>
    <a:srgbClr val="FBF5D4"/>
    <a:srgbClr val="347574"/>
    <a:srgbClr val="466665"/>
    <a:srgbClr val="C8E2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4" autoAdjust="0"/>
    <p:restoredTop sz="85299" autoAdjust="0"/>
  </p:normalViewPr>
  <p:slideViewPr>
    <p:cSldViewPr>
      <p:cViewPr varScale="1">
        <p:scale>
          <a:sx n="61" d="100"/>
          <a:sy n="61" d="100"/>
        </p:scale>
        <p:origin x="900"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46A05E55-C3D5-4C8C-99A1-0F2DF5398928}"/>
    <pc:docChg chg="modSld">
      <pc:chgData name="Rebecca Donaldson" userId="de1bd23b-13b3-40c7-98d3-b019b9d9da5e" providerId="ADAL" clId="{46A05E55-C3D5-4C8C-99A1-0F2DF5398928}" dt="2021-10-05T11:33:53.547" v="5" actId="20577"/>
      <pc:docMkLst>
        <pc:docMk/>
      </pc:docMkLst>
      <pc:sldChg chg="modSp mod">
        <pc:chgData name="Rebecca Donaldson" userId="de1bd23b-13b3-40c7-98d3-b019b9d9da5e" providerId="ADAL" clId="{46A05E55-C3D5-4C8C-99A1-0F2DF5398928}" dt="2021-10-05T11:33:53.547" v="5" actId="20577"/>
        <pc:sldMkLst>
          <pc:docMk/>
          <pc:sldMk cId="3440204941" sldId="606"/>
        </pc:sldMkLst>
        <pc:spChg chg="mod">
          <ac:chgData name="Rebecca Donaldson" userId="de1bd23b-13b3-40c7-98d3-b019b9d9da5e" providerId="ADAL" clId="{46A05E55-C3D5-4C8C-99A1-0F2DF5398928}" dt="2021-10-05T11:33:53.547" v="5" actId="20577"/>
          <ac:spMkLst>
            <pc:docMk/>
            <pc:sldMk cId="3440204941" sldId="606"/>
            <ac:spMk id="3" creationId="{1A7A3616-6D2B-4F04-88B6-EF0D00E74E3C}"/>
          </ac:spMkLst>
        </pc:spChg>
      </pc:sldChg>
    </pc:docChg>
  </pc:docChgLst>
  <pc:docChgLst>
    <pc:chgData name="Steve McCormack" userId="a36034f6-e157-44c0-92e0-583c4185333c" providerId="ADAL" clId="{477ACD1B-66CD-422B-8B34-8B4CAA04A239}"/>
    <pc:docChg chg="modSld">
      <pc:chgData name="Steve McCormack" userId="a36034f6-e157-44c0-92e0-583c4185333c" providerId="ADAL" clId="{477ACD1B-66CD-422B-8B34-8B4CAA04A239}" dt="2021-10-06T09:18:50.735" v="56" actId="6549"/>
      <pc:docMkLst>
        <pc:docMk/>
      </pc:docMkLst>
      <pc:sldChg chg="modSp mod">
        <pc:chgData name="Steve McCormack" userId="a36034f6-e157-44c0-92e0-583c4185333c" providerId="ADAL" clId="{477ACD1B-66CD-422B-8B34-8B4CAA04A239}" dt="2021-10-06T09:16:20.697" v="33" actId="6549"/>
        <pc:sldMkLst>
          <pc:docMk/>
          <pc:sldMk cId="387169446" sldId="281"/>
        </pc:sldMkLst>
        <pc:spChg chg="mod">
          <ac:chgData name="Steve McCormack" userId="a36034f6-e157-44c0-92e0-583c4185333c" providerId="ADAL" clId="{477ACD1B-66CD-422B-8B34-8B4CAA04A239}" dt="2021-10-06T09:16:20.697" v="33" actId="6549"/>
          <ac:spMkLst>
            <pc:docMk/>
            <pc:sldMk cId="387169446" sldId="281"/>
            <ac:spMk id="3" creationId="{EC771724-309D-4EC6-8089-365C4C85F6A6}"/>
          </ac:spMkLst>
        </pc:spChg>
      </pc:sldChg>
      <pc:sldChg chg="modSp mod">
        <pc:chgData name="Steve McCormack" userId="a36034f6-e157-44c0-92e0-583c4185333c" providerId="ADAL" clId="{477ACD1B-66CD-422B-8B34-8B4CAA04A239}" dt="2021-10-06T09:16:55.357" v="35" actId="20577"/>
        <pc:sldMkLst>
          <pc:docMk/>
          <pc:sldMk cId="1972075379" sldId="579"/>
        </pc:sldMkLst>
        <pc:spChg chg="mod">
          <ac:chgData name="Steve McCormack" userId="a36034f6-e157-44c0-92e0-583c4185333c" providerId="ADAL" clId="{477ACD1B-66CD-422B-8B34-8B4CAA04A239}" dt="2021-10-06T09:16:55.357" v="35" actId="20577"/>
          <ac:spMkLst>
            <pc:docMk/>
            <pc:sldMk cId="1972075379" sldId="579"/>
            <ac:spMk id="46" creationId="{F54F07ED-8B66-4FB3-B9ED-20C6A6FEE49C}"/>
          </ac:spMkLst>
        </pc:spChg>
      </pc:sldChg>
      <pc:sldChg chg="modSp mod">
        <pc:chgData name="Steve McCormack" userId="a36034f6-e157-44c0-92e0-583c4185333c" providerId="ADAL" clId="{477ACD1B-66CD-422B-8B34-8B4CAA04A239}" dt="2021-10-06T09:16:48.313" v="34" actId="20577"/>
        <pc:sldMkLst>
          <pc:docMk/>
          <pc:sldMk cId="717258061" sldId="580"/>
        </pc:sldMkLst>
        <pc:spChg chg="mod">
          <ac:chgData name="Steve McCormack" userId="a36034f6-e157-44c0-92e0-583c4185333c" providerId="ADAL" clId="{477ACD1B-66CD-422B-8B34-8B4CAA04A239}" dt="2021-10-06T09:16:48.313" v="34" actId="20577"/>
          <ac:spMkLst>
            <pc:docMk/>
            <pc:sldMk cId="717258061" sldId="580"/>
            <ac:spMk id="2" creationId="{23A84928-1FCA-4634-9C2E-8162352F2955}"/>
          </ac:spMkLst>
        </pc:spChg>
      </pc:sldChg>
      <pc:sldChg chg="modSp mod">
        <pc:chgData name="Steve McCormack" userId="a36034f6-e157-44c0-92e0-583c4185333c" providerId="ADAL" clId="{477ACD1B-66CD-422B-8B34-8B4CAA04A239}" dt="2021-10-06T09:15:15.973" v="5" actId="6549"/>
        <pc:sldMkLst>
          <pc:docMk/>
          <pc:sldMk cId="0" sldId="588"/>
        </pc:sldMkLst>
        <pc:spChg chg="mod">
          <ac:chgData name="Steve McCormack" userId="a36034f6-e157-44c0-92e0-583c4185333c" providerId="ADAL" clId="{477ACD1B-66CD-422B-8B34-8B4CAA04A239}" dt="2021-10-06T09:15:15.973" v="5" actId="6549"/>
          <ac:spMkLst>
            <pc:docMk/>
            <pc:sldMk cId="0" sldId="588"/>
            <ac:spMk id="5" creationId="{F3AEFA3D-6E0E-40FE-BDA2-AC1662A877CD}"/>
          </ac:spMkLst>
        </pc:spChg>
      </pc:sldChg>
      <pc:sldChg chg="modSp mod">
        <pc:chgData name="Steve McCormack" userId="a36034f6-e157-44c0-92e0-583c4185333c" providerId="ADAL" clId="{477ACD1B-66CD-422B-8B34-8B4CAA04A239}" dt="2021-10-06T09:17:00.886" v="36" actId="20577"/>
        <pc:sldMkLst>
          <pc:docMk/>
          <pc:sldMk cId="2074354828" sldId="591"/>
        </pc:sldMkLst>
        <pc:spChg chg="mod">
          <ac:chgData name="Steve McCormack" userId="a36034f6-e157-44c0-92e0-583c4185333c" providerId="ADAL" clId="{477ACD1B-66CD-422B-8B34-8B4CAA04A239}" dt="2021-10-06T09:17:00.886" v="36" actId="20577"/>
          <ac:spMkLst>
            <pc:docMk/>
            <pc:sldMk cId="2074354828" sldId="591"/>
            <ac:spMk id="2" creationId="{2FF37CB0-D3B1-42BB-A25E-0249B25EE397}"/>
          </ac:spMkLst>
        </pc:spChg>
      </pc:sldChg>
      <pc:sldChg chg="modSp mod">
        <pc:chgData name="Steve McCormack" userId="a36034f6-e157-44c0-92e0-583c4185333c" providerId="ADAL" clId="{477ACD1B-66CD-422B-8B34-8B4CAA04A239}" dt="2021-10-06T09:17:08.967" v="37" actId="6549"/>
        <pc:sldMkLst>
          <pc:docMk/>
          <pc:sldMk cId="1289458938" sldId="593"/>
        </pc:sldMkLst>
        <pc:spChg chg="mod">
          <ac:chgData name="Steve McCormack" userId="a36034f6-e157-44c0-92e0-583c4185333c" providerId="ADAL" clId="{477ACD1B-66CD-422B-8B34-8B4CAA04A239}" dt="2021-10-06T09:17:08.967" v="37" actId="6549"/>
          <ac:spMkLst>
            <pc:docMk/>
            <pc:sldMk cId="1289458938" sldId="593"/>
            <ac:spMk id="2" creationId="{23A84928-1FCA-4634-9C2E-8162352F2955}"/>
          </ac:spMkLst>
        </pc:spChg>
      </pc:sldChg>
      <pc:sldChg chg="modSp mod">
        <pc:chgData name="Steve McCormack" userId="a36034f6-e157-44c0-92e0-583c4185333c" providerId="ADAL" clId="{477ACD1B-66CD-422B-8B34-8B4CAA04A239}" dt="2021-10-06T09:17:16.456" v="38" actId="20577"/>
        <pc:sldMkLst>
          <pc:docMk/>
          <pc:sldMk cId="2780400158" sldId="595"/>
        </pc:sldMkLst>
        <pc:spChg chg="mod">
          <ac:chgData name="Steve McCormack" userId="a36034f6-e157-44c0-92e0-583c4185333c" providerId="ADAL" clId="{477ACD1B-66CD-422B-8B34-8B4CAA04A239}" dt="2021-10-06T09:17:16.456" v="38" actId="20577"/>
          <ac:spMkLst>
            <pc:docMk/>
            <pc:sldMk cId="2780400158" sldId="595"/>
            <ac:spMk id="2" creationId="{23A84928-1FCA-4634-9C2E-8162352F2955}"/>
          </ac:spMkLst>
        </pc:spChg>
      </pc:sldChg>
      <pc:sldChg chg="modSp mod">
        <pc:chgData name="Steve McCormack" userId="a36034f6-e157-44c0-92e0-583c4185333c" providerId="ADAL" clId="{477ACD1B-66CD-422B-8B34-8B4CAA04A239}" dt="2021-10-06T09:17:33.913" v="40" actId="6549"/>
        <pc:sldMkLst>
          <pc:docMk/>
          <pc:sldMk cId="1609181237" sldId="596"/>
        </pc:sldMkLst>
        <pc:spChg chg="mod">
          <ac:chgData name="Steve McCormack" userId="a36034f6-e157-44c0-92e0-583c4185333c" providerId="ADAL" clId="{477ACD1B-66CD-422B-8B34-8B4CAA04A239}" dt="2021-10-06T09:17:33.913" v="40" actId="6549"/>
          <ac:spMkLst>
            <pc:docMk/>
            <pc:sldMk cId="1609181237" sldId="596"/>
            <ac:spMk id="6" creationId="{91D23D9F-83BA-4488-8407-CAEF585A417F}"/>
          </ac:spMkLst>
        </pc:spChg>
      </pc:sldChg>
      <pc:sldChg chg="modSp mod">
        <pc:chgData name="Steve McCormack" userId="a36034f6-e157-44c0-92e0-583c4185333c" providerId="ADAL" clId="{477ACD1B-66CD-422B-8B34-8B4CAA04A239}" dt="2021-10-06T09:17:24.413" v="39" actId="6549"/>
        <pc:sldMkLst>
          <pc:docMk/>
          <pc:sldMk cId="2011728754" sldId="597"/>
        </pc:sldMkLst>
        <pc:spChg chg="mod">
          <ac:chgData name="Steve McCormack" userId="a36034f6-e157-44c0-92e0-583c4185333c" providerId="ADAL" clId="{477ACD1B-66CD-422B-8B34-8B4CAA04A239}" dt="2021-10-06T09:17:24.413" v="39" actId="6549"/>
          <ac:spMkLst>
            <pc:docMk/>
            <pc:sldMk cId="2011728754" sldId="597"/>
            <ac:spMk id="2" creationId="{23A84928-1FCA-4634-9C2E-8162352F2955}"/>
          </ac:spMkLst>
        </pc:spChg>
      </pc:sldChg>
      <pc:sldChg chg="modSp mod">
        <pc:chgData name="Steve McCormack" userId="a36034f6-e157-44c0-92e0-583c4185333c" providerId="ADAL" clId="{477ACD1B-66CD-422B-8B34-8B4CAA04A239}" dt="2021-10-06T09:17:39.881" v="41" actId="6549"/>
        <pc:sldMkLst>
          <pc:docMk/>
          <pc:sldMk cId="861432436" sldId="600"/>
        </pc:sldMkLst>
        <pc:spChg chg="mod">
          <ac:chgData name="Steve McCormack" userId="a36034f6-e157-44c0-92e0-583c4185333c" providerId="ADAL" clId="{477ACD1B-66CD-422B-8B34-8B4CAA04A239}" dt="2021-10-06T09:17:39.881" v="41" actId="6549"/>
          <ac:spMkLst>
            <pc:docMk/>
            <pc:sldMk cId="861432436" sldId="600"/>
            <ac:spMk id="46" creationId="{F54F07ED-8B66-4FB3-B9ED-20C6A6FEE49C}"/>
          </ac:spMkLst>
        </pc:spChg>
      </pc:sldChg>
      <pc:sldChg chg="modSp mod">
        <pc:chgData name="Steve McCormack" userId="a36034f6-e157-44c0-92e0-583c4185333c" providerId="ADAL" clId="{477ACD1B-66CD-422B-8B34-8B4CAA04A239}" dt="2021-10-06T09:17:48.994" v="42" actId="6549"/>
        <pc:sldMkLst>
          <pc:docMk/>
          <pc:sldMk cId="3576032208" sldId="601"/>
        </pc:sldMkLst>
        <pc:spChg chg="mod">
          <ac:chgData name="Steve McCormack" userId="a36034f6-e157-44c0-92e0-583c4185333c" providerId="ADAL" clId="{477ACD1B-66CD-422B-8B34-8B4CAA04A239}" dt="2021-10-06T09:17:48.994" v="42" actId="6549"/>
          <ac:spMkLst>
            <pc:docMk/>
            <pc:sldMk cId="3576032208" sldId="601"/>
            <ac:spMk id="2" creationId="{23A84928-1FCA-4634-9C2E-8162352F2955}"/>
          </ac:spMkLst>
        </pc:spChg>
      </pc:sldChg>
      <pc:sldChg chg="modSp mod">
        <pc:chgData name="Steve McCormack" userId="a36034f6-e157-44c0-92e0-583c4185333c" providerId="ADAL" clId="{477ACD1B-66CD-422B-8B34-8B4CAA04A239}" dt="2021-10-06T09:18:05.676" v="44" actId="6549"/>
        <pc:sldMkLst>
          <pc:docMk/>
          <pc:sldMk cId="3594345802" sldId="602"/>
        </pc:sldMkLst>
        <pc:spChg chg="mod">
          <ac:chgData name="Steve McCormack" userId="a36034f6-e157-44c0-92e0-583c4185333c" providerId="ADAL" clId="{477ACD1B-66CD-422B-8B34-8B4CAA04A239}" dt="2021-10-06T09:18:05.676" v="44" actId="6549"/>
          <ac:spMkLst>
            <pc:docMk/>
            <pc:sldMk cId="3594345802" sldId="602"/>
            <ac:spMk id="11" creationId="{31A200A8-6E0E-408D-90B7-5D77B046F416}"/>
          </ac:spMkLst>
        </pc:spChg>
      </pc:sldChg>
      <pc:sldChg chg="modSp mod">
        <pc:chgData name="Steve McCormack" userId="a36034f6-e157-44c0-92e0-583c4185333c" providerId="ADAL" clId="{477ACD1B-66CD-422B-8B34-8B4CAA04A239}" dt="2021-10-06T09:18:00.139" v="43" actId="6549"/>
        <pc:sldMkLst>
          <pc:docMk/>
          <pc:sldMk cId="1186102384" sldId="603"/>
        </pc:sldMkLst>
        <pc:spChg chg="mod">
          <ac:chgData name="Steve McCormack" userId="a36034f6-e157-44c0-92e0-583c4185333c" providerId="ADAL" clId="{477ACD1B-66CD-422B-8B34-8B4CAA04A239}" dt="2021-10-06T09:18:00.139" v="43" actId="6549"/>
          <ac:spMkLst>
            <pc:docMk/>
            <pc:sldMk cId="1186102384" sldId="603"/>
            <ac:spMk id="2" creationId="{23A84928-1FCA-4634-9C2E-8162352F2955}"/>
          </ac:spMkLst>
        </pc:spChg>
      </pc:sldChg>
      <pc:sldChg chg="modSp mod">
        <pc:chgData name="Steve McCormack" userId="a36034f6-e157-44c0-92e0-583c4185333c" providerId="ADAL" clId="{477ACD1B-66CD-422B-8B34-8B4CAA04A239}" dt="2021-10-06T09:18:21.917" v="48" actId="6549"/>
        <pc:sldMkLst>
          <pc:docMk/>
          <pc:sldMk cId="2094395986" sldId="604"/>
        </pc:sldMkLst>
        <pc:spChg chg="mod">
          <ac:chgData name="Steve McCormack" userId="a36034f6-e157-44c0-92e0-583c4185333c" providerId="ADAL" clId="{477ACD1B-66CD-422B-8B34-8B4CAA04A239}" dt="2021-10-06T09:18:21.917" v="48" actId="6549"/>
          <ac:spMkLst>
            <pc:docMk/>
            <pc:sldMk cId="2094395986" sldId="604"/>
            <ac:spMk id="2" creationId="{3D3B0D61-9420-4B06-8555-667429430C87}"/>
          </ac:spMkLst>
        </pc:spChg>
      </pc:sldChg>
      <pc:sldChg chg="modSp mod">
        <pc:chgData name="Steve McCormack" userId="a36034f6-e157-44c0-92e0-583c4185333c" providerId="ADAL" clId="{477ACD1B-66CD-422B-8B34-8B4CAA04A239}" dt="2021-10-06T09:18:50.735" v="56" actId="6549"/>
        <pc:sldMkLst>
          <pc:docMk/>
          <pc:sldMk cId="3440204941" sldId="606"/>
        </pc:sldMkLst>
        <pc:spChg chg="mod">
          <ac:chgData name="Steve McCormack" userId="a36034f6-e157-44c0-92e0-583c4185333c" providerId="ADAL" clId="{477ACD1B-66CD-422B-8B34-8B4CAA04A239}" dt="2021-10-06T09:18:50.735" v="56" actId="6549"/>
          <ac:spMkLst>
            <pc:docMk/>
            <pc:sldMk cId="3440204941" sldId="606"/>
            <ac:spMk id="2" creationId="{2FC8153A-3089-4481-8DDB-FCA2DBF5BD26}"/>
          </ac:spMkLst>
        </pc:spChg>
      </pc:sldChg>
      <pc:sldChg chg="modSp mod">
        <pc:chgData name="Steve McCormack" userId="a36034f6-e157-44c0-92e0-583c4185333c" providerId="ADAL" clId="{477ACD1B-66CD-422B-8B34-8B4CAA04A239}" dt="2021-10-06T09:18:27.837" v="50" actId="6549"/>
        <pc:sldMkLst>
          <pc:docMk/>
          <pc:sldMk cId="3258187742" sldId="614"/>
        </pc:sldMkLst>
        <pc:spChg chg="mod">
          <ac:chgData name="Steve McCormack" userId="a36034f6-e157-44c0-92e0-583c4185333c" providerId="ADAL" clId="{477ACD1B-66CD-422B-8B34-8B4CAA04A239}" dt="2021-10-06T09:18:27.837" v="50" actId="6549"/>
          <ac:spMkLst>
            <pc:docMk/>
            <pc:sldMk cId="3258187742" sldId="614"/>
            <ac:spMk id="2" creationId="{468AD34D-48AC-4C34-99A5-DF560A5DFC10}"/>
          </ac:spMkLst>
        </pc:spChg>
      </pc:sldChg>
      <pc:sldChg chg="modSp mod">
        <pc:chgData name="Steve McCormack" userId="a36034f6-e157-44c0-92e0-583c4185333c" providerId="ADAL" clId="{477ACD1B-66CD-422B-8B34-8B4CAA04A239}" dt="2021-10-06T09:18:35.940" v="52" actId="6549"/>
        <pc:sldMkLst>
          <pc:docMk/>
          <pc:sldMk cId="1375629310" sldId="615"/>
        </pc:sldMkLst>
        <pc:spChg chg="mod">
          <ac:chgData name="Steve McCormack" userId="a36034f6-e157-44c0-92e0-583c4185333c" providerId="ADAL" clId="{477ACD1B-66CD-422B-8B34-8B4CAA04A239}" dt="2021-10-06T09:18:35.940" v="52" actId="6549"/>
          <ac:spMkLst>
            <pc:docMk/>
            <pc:sldMk cId="1375629310" sldId="615"/>
            <ac:spMk id="2" creationId="{468AD34D-48AC-4C34-99A5-DF560A5DFC10}"/>
          </ac:spMkLst>
        </pc:spChg>
      </pc:sldChg>
      <pc:sldChg chg="modSp mod">
        <pc:chgData name="Steve McCormack" userId="a36034f6-e157-44c0-92e0-583c4185333c" providerId="ADAL" clId="{477ACD1B-66CD-422B-8B34-8B4CAA04A239}" dt="2021-10-06T09:18:41.471" v="54" actId="6549"/>
        <pc:sldMkLst>
          <pc:docMk/>
          <pc:sldMk cId="1109354515" sldId="625"/>
        </pc:sldMkLst>
        <pc:spChg chg="mod">
          <ac:chgData name="Steve McCormack" userId="a36034f6-e157-44c0-92e0-583c4185333c" providerId="ADAL" clId="{477ACD1B-66CD-422B-8B34-8B4CAA04A239}" dt="2021-10-06T09:18:41.471" v="54" actId="6549"/>
          <ac:spMkLst>
            <pc:docMk/>
            <pc:sldMk cId="1109354515" sldId="625"/>
            <ac:spMk id="2" creationId="{468AD34D-48AC-4C34-99A5-DF560A5DFC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10 of the 5.1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108210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frequency of each type of crime?</a:t>
            </a:r>
          </a:p>
          <a:p>
            <a:r>
              <a:rPr lang="en-GB" sz="2000" b="0" dirty="0">
                <a:solidFill>
                  <a:srgbClr val="008080"/>
                </a:solidFill>
                <a:latin typeface="Myriad Pro"/>
              </a:rPr>
              <a:t>Why is 0 NOT the mode?</a:t>
            </a:r>
          </a:p>
          <a:p>
            <a:endParaRPr lang="en-GB" sz="2000" b="1" dirty="0">
              <a:solidFill>
                <a:srgbClr val="008080"/>
              </a:solidFill>
              <a:latin typeface="Myriad Pro"/>
            </a:endParaRPr>
          </a:p>
          <a:p>
            <a:r>
              <a:rPr lang="en-GB" sz="2000" b="1" dirty="0">
                <a:solidFill>
                  <a:srgbClr val="008080"/>
                </a:solidFill>
                <a:latin typeface="Myriad Pro"/>
              </a:rPr>
              <a:t>Things for you to think about:</a:t>
            </a:r>
          </a:p>
          <a:p>
            <a:r>
              <a:rPr lang="en-GB" sz="2000" b="0" dirty="0">
                <a:solidFill>
                  <a:srgbClr val="008080"/>
                </a:solidFill>
                <a:latin typeface="Myriad Pro"/>
              </a:rPr>
              <a:t>Students may confuse frequencies with data values. In Example 1, students may report that ‘0’ is the mode, rather than ‘shoplifting’. It is important that students realise that the mode is the most frequent piece of data and not the frequency itself.</a:t>
            </a:r>
          </a:p>
          <a:p>
            <a:r>
              <a:rPr lang="en-GB" sz="2000" b="0" dirty="0">
                <a:solidFill>
                  <a:srgbClr val="008080"/>
                </a:solidFill>
                <a:latin typeface="Myriad Pro"/>
              </a:rPr>
              <a:t>The Royal Statistical Society recommends that statistical content be drawn from real-life examples. Example 1 is drawn from actual UK police data. What are the strengths and limitations of using such data? What should you be mindful of if you choose to use it?</a:t>
            </a:r>
          </a:p>
          <a:p>
            <a:r>
              <a:rPr lang="en-GB" sz="2000" kern="1200" dirty="0">
                <a:solidFill>
                  <a:srgbClr val="808080"/>
                </a:solidFill>
                <a:latin typeface="+mn-lt"/>
                <a:ea typeface="Calibri" panose="020F0502020204030204" pitchFamily="34" charset="0"/>
                <a:cs typeface="Times New Roman" panose="02020603050405020304" pitchFamily="18" charset="0"/>
              </a:rPr>
              <a:t>Source: </a:t>
            </a:r>
            <a:r>
              <a:rPr lang="en-GB" sz="2000" u="sng" kern="1200" dirty="0" err="1">
                <a:solidFill>
                  <a:srgbClr val="808080"/>
                </a:solidFill>
                <a:latin typeface="+mn-lt"/>
                <a:ea typeface="Calibri" panose="020F0502020204030204" pitchFamily="34" charset="0"/>
                <a:cs typeface="Times New Roman" panose="02020603050405020304" pitchFamily="18" charset="0"/>
              </a:rPr>
              <a:t>Data.Police.UK</a:t>
            </a:r>
            <a:endParaRPr lang="en-GB" sz="20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this question can be found on page 10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questioning:</a:t>
            </a:r>
          </a:p>
          <a:p>
            <a:r>
              <a:rPr lang="en-GB" dirty="0"/>
              <a:t>What does ‘modal’ mean?</a:t>
            </a:r>
          </a:p>
          <a:p>
            <a:r>
              <a:rPr lang="en-GB" dirty="0"/>
              <a:t>How do you identify the mode in a pie chart?</a:t>
            </a:r>
          </a:p>
          <a:p>
            <a:endParaRPr lang="en-GB" dirty="0"/>
          </a:p>
          <a:p>
            <a:r>
              <a:rPr lang="en-GB" b="1" dirty="0"/>
              <a:t>Things for you to think about:</a:t>
            </a:r>
          </a:p>
          <a:p>
            <a:r>
              <a:rPr lang="en-GB" dirty="0"/>
              <a:t>It is important to think about the language that students need to be exposed to and ensure they understand different variations of key vocabulary. In Example 2, students need to appreciate that ‘modal’ is an adjective and that ‘mode’ is a noun.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808080"/>
                </a:solidFill>
                <a:latin typeface="+mn-lt"/>
                <a:ea typeface="Calibri" panose="020F0502020204030204" pitchFamily="34" charset="0"/>
                <a:cs typeface="Times New Roman" panose="02020603050405020304" pitchFamily="18" charset="0"/>
              </a:rPr>
              <a:t>Source: </a:t>
            </a:r>
            <a:r>
              <a:rPr lang="en-GB" sz="1200" u="sng" kern="1200" dirty="0" err="1">
                <a:solidFill>
                  <a:srgbClr val="808080"/>
                </a:solidFill>
                <a:latin typeface="+mn-lt"/>
                <a:ea typeface="Calibri" panose="020F0502020204030204" pitchFamily="34" charset="0"/>
                <a:cs typeface="Times New Roman" panose="02020603050405020304" pitchFamily="18" charset="0"/>
              </a:rPr>
              <a:t>Data.Police.UK</a:t>
            </a: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262236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endParaRPr lang="en-GB" dirty="0"/>
          </a:p>
          <a:p>
            <a:r>
              <a:rPr lang="en-GB" dirty="0"/>
              <a:t>More detail about this example can be found on page 11 of the 5.1 Core Concept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4056935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total represented in each chart? Why do you not know this?</a:t>
            </a:r>
          </a:p>
          <a:p>
            <a:r>
              <a:rPr lang="en-GB" sz="2000" b="0" dirty="0">
                <a:solidFill>
                  <a:srgbClr val="008080"/>
                </a:solidFill>
                <a:latin typeface="Myriad Pro"/>
              </a:rPr>
              <a:t>What would the table look like if it was presented as a pie chart?</a:t>
            </a:r>
          </a:p>
          <a:p>
            <a:r>
              <a:rPr lang="en-GB" sz="2000" b="0" dirty="0">
                <a:solidFill>
                  <a:srgbClr val="008080"/>
                </a:solidFill>
                <a:latin typeface="Myriad Pro"/>
              </a:rPr>
              <a:t>When might you use a pie chart? When would a pie chart not be useful?</a:t>
            </a:r>
          </a:p>
          <a:p>
            <a:endParaRPr lang="en-GB" sz="2000" b="0" dirty="0">
              <a:solidFill>
                <a:srgbClr val="008080"/>
              </a:solidFill>
              <a:latin typeface="Myriad Pro"/>
            </a:endParaRPr>
          </a:p>
          <a:p>
            <a:r>
              <a:rPr lang="en-GB" sz="2000" b="1" dirty="0">
                <a:solidFill>
                  <a:srgbClr val="008080"/>
                </a:solidFill>
                <a:latin typeface="Myriad Pro"/>
              </a:rPr>
              <a:t>Things for you to think about:</a:t>
            </a:r>
          </a:p>
          <a:p>
            <a:r>
              <a:rPr lang="en-GB" dirty="0"/>
              <a:t>Comparing and contrasting different representations can be a helpful way students have understood how to interpret them. This can be even more powerful if, unlike the data above, you show students the same data represented in different ways.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7387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Is there more than one way to answer this question?</a:t>
            </a:r>
          </a:p>
          <a:p>
            <a:endParaRPr lang="en-GB" sz="2000" b="1" dirty="0">
              <a:solidFill>
                <a:srgbClr val="008080"/>
              </a:solidFill>
              <a:latin typeface="Myriad Pro"/>
            </a:endParaRPr>
          </a:p>
          <a:p>
            <a:r>
              <a:rPr lang="en-GB" sz="2000" b="1" dirty="0">
                <a:solidFill>
                  <a:srgbClr val="008080"/>
                </a:solidFill>
                <a:latin typeface="Myriad Pro"/>
              </a:rPr>
              <a:t>Things for you to think about:</a:t>
            </a:r>
          </a:p>
          <a:p>
            <a:r>
              <a:rPr lang="en-GB" sz="2000" b="0" dirty="0">
                <a:solidFill>
                  <a:srgbClr val="008080"/>
                </a:solidFill>
                <a:latin typeface="Myriad Pro"/>
              </a:rPr>
              <a:t>In Example 3, ensure that students are not confusing frequency values with data values. They should understand that the mode is ‘criminal damage’, not ‘5’.</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925874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this question can be found on page 11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80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do we identify the modal value or group in a bar chart?</a:t>
            </a:r>
          </a:p>
          <a:p>
            <a:r>
              <a:rPr lang="en-GB" sz="2000" b="0" dirty="0">
                <a:solidFill>
                  <a:srgbClr val="008080"/>
                </a:solidFill>
                <a:latin typeface="Myriad Pro"/>
              </a:rPr>
              <a:t>What are the implications of the ‘not collected’ bar? Can we be confident that we still have found the modal group?</a:t>
            </a:r>
          </a:p>
          <a:p>
            <a:r>
              <a:rPr lang="en-GB" sz="2000" b="0" dirty="0">
                <a:solidFill>
                  <a:srgbClr val="008080"/>
                </a:solidFill>
                <a:latin typeface="Myriad Pro"/>
              </a:rPr>
              <a:t>What are the implications of the different size of the age intervals? </a:t>
            </a:r>
          </a:p>
          <a:p>
            <a:r>
              <a:rPr lang="en-GB" sz="2000" b="0" dirty="0">
                <a:solidFill>
                  <a:srgbClr val="008080"/>
                </a:solidFill>
                <a:latin typeface="Myriad Pro"/>
              </a:rPr>
              <a:t>Do we know the modal age? Why or why not?</a:t>
            </a:r>
          </a:p>
          <a:p>
            <a:r>
              <a:rPr lang="en-GB" sz="2000" b="0" dirty="0">
                <a:solidFill>
                  <a:srgbClr val="008080"/>
                </a:solidFill>
                <a:latin typeface="Myriad Pro"/>
              </a:rPr>
              <a:t>What can we learn from this bar chart?</a:t>
            </a:r>
          </a:p>
          <a:p>
            <a:endParaRPr lang="en-GB" sz="2000" b="1" dirty="0">
              <a:solidFill>
                <a:srgbClr val="008080"/>
              </a:solidFill>
              <a:latin typeface="Myriad Pro"/>
            </a:endParaRPr>
          </a:p>
          <a:p>
            <a:r>
              <a:rPr lang="en-GB" sz="2000" b="1" dirty="0">
                <a:solidFill>
                  <a:srgbClr val="008080"/>
                </a:solidFill>
                <a:latin typeface="Myriad Pro"/>
              </a:rPr>
              <a:t>Things for you to think about:</a:t>
            </a:r>
          </a:p>
          <a:p>
            <a:r>
              <a:rPr lang="en-GB" sz="2000" b="0" dirty="0">
                <a:solidFill>
                  <a:srgbClr val="008080"/>
                </a:solidFill>
                <a:latin typeface="Myriad Pro"/>
              </a:rPr>
              <a:t>Presenting students with data such as this provides a rich opportunity for discussion. For example, here, the age group intervals differ. Depending upon how the groups were chosen and how they are used, could it be argued that the modal group is misleading? What other questions might you ask?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kern="1200" dirty="0">
                <a:solidFill>
                  <a:srgbClr val="808080"/>
                </a:solidFill>
                <a:latin typeface="+mn-lt"/>
                <a:ea typeface="Calibri" panose="020F0502020204030204" pitchFamily="34" charset="0"/>
                <a:cs typeface="Times New Roman" panose="02020603050405020304" pitchFamily="18" charset="0"/>
              </a:rPr>
              <a:t>Source: </a:t>
            </a:r>
            <a:r>
              <a:rPr lang="en-GB" sz="2000" u="sng" kern="1200" dirty="0" err="1">
                <a:solidFill>
                  <a:srgbClr val="808080"/>
                </a:solidFill>
                <a:latin typeface="+mn-lt"/>
                <a:ea typeface="Calibri" panose="020F0502020204030204" pitchFamily="34" charset="0"/>
                <a:cs typeface="Times New Roman" panose="02020603050405020304" pitchFamily="18" charset="0"/>
              </a:rPr>
              <a:t>Data.Police.UK</a:t>
            </a:r>
            <a:endParaRPr lang="en-GB" sz="2000" b="0" dirty="0">
              <a:solidFill>
                <a:srgbClr val="008080"/>
              </a:solidFill>
              <a:latin typeface="Myriad Pro"/>
            </a:endParaRPr>
          </a:p>
          <a:p>
            <a:endParaRPr lang="en-GB" sz="20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22099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this question can be found on page 12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646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Statistics and probability.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016789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b="1" dirty="0">
                <a:solidFill>
                  <a:srgbClr val="008080"/>
                </a:solidFill>
                <a:latin typeface="Myriad Pro"/>
              </a:rPr>
              <a:t>Suggested questioning:</a:t>
            </a:r>
          </a:p>
          <a:p>
            <a:pPr>
              <a:spcBef>
                <a:spcPts val="400"/>
              </a:spcBef>
              <a:spcAft>
                <a:spcPts val="400"/>
              </a:spcAft>
            </a:pPr>
            <a:r>
              <a:rPr lang="en-GB" sz="1400" dirty="0">
                <a:solidFill>
                  <a:srgbClr val="008080"/>
                </a:solidFill>
                <a:latin typeface="Myriad Pro"/>
              </a:rPr>
              <a:t>What is the modal time of day? Why might this be?</a:t>
            </a:r>
          </a:p>
          <a:p>
            <a:pPr>
              <a:spcBef>
                <a:spcPts val="400"/>
              </a:spcBef>
              <a:spcAft>
                <a:spcPts val="400"/>
              </a:spcAft>
            </a:pPr>
            <a:r>
              <a:rPr lang="en-GB" sz="1400" dirty="0">
                <a:solidFill>
                  <a:srgbClr val="008080"/>
                </a:solidFill>
                <a:latin typeface="Myriad Pro"/>
              </a:rPr>
              <a:t>Would different neighbourhoods have had a different modal time? Why or why not?</a:t>
            </a:r>
          </a:p>
          <a:p>
            <a:pPr>
              <a:spcBef>
                <a:spcPts val="400"/>
              </a:spcBef>
              <a:spcAft>
                <a:spcPts val="400"/>
              </a:spcAft>
            </a:pPr>
            <a:endParaRPr lang="en-GB" sz="1400" dirty="0">
              <a:solidFill>
                <a:srgbClr val="008080"/>
              </a:solidFill>
              <a:latin typeface="Myriad Pro"/>
            </a:endParaRPr>
          </a:p>
          <a:p>
            <a:pPr>
              <a:spcBef>
                <a:spcPts val="400"/>
              </a:spcBef>
              <a:spcAft>
                <a:spcPts val="400"/>
              </a:spcAft>
            </a:pPr>
            <a:r>
              <a:rPr lang="en-GB" sz="1400" b="1" dirty="0">
                <a:solidFill>
                  <a:srgbClr val="008080"/>
                </a:solidFill>
                <a:latin typeface="Myriad Pro"/>
              </a:rPr>
              <a:t>Things for you to think about:</a:t>
            </a:r>
          </a:p>
          <a:p>
            <a:pPr>
              <a:spcBef>
                <a:spcPts val="400"/>
              </a:spcBef>
              <a:spcAft>
                <a:spcPts val="400"/>
              </a:spcAft>
            </a:pPr>
            <a:r>
              <a:rPr lang="en-GB" sz="2000" dirty="0">
                <a:effectLst/>
                <a:latin typeface="Myriad Pro"/>
                <a:ea typeface="Calibri" panose="020F0502020204030204" pitchFamily="34" charset="0"/>
                <a:cs typeface="Times New Roman" panose="02020603050405020304" pitchFamily="18" charset="0"/>
              </a:rPr>
              <a:t>How could you encourage a statistical curiosity with students, using the graph in </a:t>
            </a:r>
            <a:r>
              <a:rPr lang="en-GB" sz="2000" i="0" dirty="0">
                <a:effectLst/>
                <a:latin typeface="Myriad Pro"/>
                <a:ea typeface="Calibri" panose="020F0502020204030204" pitchFamily="34" charset="0"/>
                <a:cs typeface="Times New Roman" panose="02020603050405020304" pitchFamily="18" charset="0"/>
              </a:rPr>
              <a:t>Example 5</a:t>
            </a:r>
            <a:r>
              <a:rPr lang="en-GB" sz="2000" dirty="0">
                <a:effectLst/>
                <a:latin typeface="Myriad Pro"/>
                <a:ea typeface="Calibri" panose="020F0502020204030204" pitchFamily="34" charset="0"/>
                <a:cs typeface="Times New Roman" panose="02020603050405020304" pitchFamily="18" charset="0"/>
              </a:rPr>
              <a:t>? For example, why might the modal time interval be between 12 am and 3 am? What neighbourhoods might have a different modal time interval and why?</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400" kern="1200" dirty="0">
                <a:solidFill>
                  <a:srgbClr val="808080"/>
                </a:solidFill>
                <a:latin typeface="+mn-lt"/>
                <a:ea typeface="Calibri" panose="020F0502020204030204" pitchFamily="34" charset="0"/>
                <a:cs typeface="Times New Roman" panose="02020603050405020304" pitchFamily="18" charset="0"/>
              </a:rPr>
              <a:t>Source: </a:t>
            </a:r>
            <a:r>
              <a:rPr lang="en-GB" sz="1400" u="sng" kern="1200" dirty="0" err="1">
                <a:solidFill>
                  <a:srgbClr val="808080"/>
                </a:solidFill>
                <a:latin typeface="+mn-lt"/>
                <a:ea typeface="Calibri" panose="020F0502020204030204" pitchFamily="34" charset="0"/>
                <a:cs typeface="Times New Roman" panose="02020603050405020304" pitchFamily="18" charset="0"/>
              </a:rPr>
              <a:t>Data.Police.UK</a:t>
            </a:r>
            <a:endParaRPr lang="en-GB" sz="1400" b="0" dirty="0">
              <a:solidFill>
                <a:srgbClr val="008080"/>
              </a:solidFill>
              <a:latin typeface="Myriad Pro"/>
            </a:endParaRPr>
          </a:p>
          <a:p>
            <a:pPr>
              <a:spcBef>
                <a:spcPts val="400"/>
              </a:spcBef>
              <a:spcAft>
                <a:spcPts val="400"/>
              </a:spcAft>
            </a:pPr>
            <a:endParaRPr lang="en-GB" sz="140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167469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400"/>
              </a:spcBef>
              <a:spcAft>
                <a:spcPts val="4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Myriad Pro"/>
                <a:ea typeface="Calibri" panose="020F0502020204030204" pitchFamily="34" charset="0"/>
                <a:cs typeface="Arial" panose="020B0604020202020204" pitchFamily="34" charset="0"/>
              </a:rPr>
              <a:t>More detail about this question can be found on page 12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028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Why is the mode not a suitable measure of central tendency here? </a:t>
            </a:r>
          </a:p>
          <a:p>
            <a:r>
              <a:rPr lang="en-GB" sz="2000" b="0" dirty="0">
                <a:solidFill>
                  <a:srgbClr val="008080"/>
                </a:solidFill>
                <a:latin typeface="Myriad Pro"/>
              </a:rPr>
              <a:t>Why is the mean also not suitable?</a:t>
            </a:r>
          </a:p>
          <a:p>
            <a:endParaRPr lang="en-GB" sz="2000" b="1" dirty="0">
              <a:solidFill>
                <a:srgbClr val="008080"/>
              </a:solidFill>
              <a:latin typeface="Myriad Pro"/>
            </a:endParaRPr>
          </a:p>
          <a:p>
            <a:r>
              <a:rPr lang="en-GB" sz="2000" b="1" dirty="0">
                <a:solidFill>
                  <a:srgbClr val="008080"/>
                </a:solidFill>
                <a:latin typeface="Myriad Pro"/>
              </a:rPr>
              <a:t>Things for you to think about:</a:t>
            </a:r>
          </a:p>
          <a:p>
            <a:r>
              <a:rPr lang="en-GB" sz="2000" b="0" dirty="0">
                <a:solidFill>
                  <a:srgbClr val="008080"/>
                </a:solidFill>
                <a:latin typeface="Myriad Pro"/>
              </a:rPr>
              <a:t>Example 6 is an instance of using a non-example to highlight a characteristic. In this case, the data set is too small to enable the identification of a mode.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21304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008080"/>
                </a:solidFill>
                <a:latin typeface="Myriad Pro"/>
              </a:rPr>
              <a:t>Suggested questioning:</a:t>
            </a:r>
          </a:p>
          <a:p>
            <a:pPr>
              <a:spcBef>
                <a:spcPts val="400"/>
              </a:spcBef>
              <a:spcAft>
                <a:spcPts val="400"/>
              </a:spcAft>
            </a:pPr>
            <a:r>
              <a:rPr lang="en-GB" sz="2000" dirty="0">
                <a:solidFill>
                  <a:srgbClr val="008080"/>
                </a:solidFill>
                <a:latin typeface="Myriad Pro"/>
              </a:rPr>
              <a:t>What might ‘bimodal’ mean? If you weren’t sure, what clues are there in the word?</a:t>
            </a:r>
          </a:p>
          <a:p>
            <a:pPr>
              <a:spcBef>
                <a:spcPts val="400"/>
              </a:spcBef>
              <a:spcAft>
                <a:spcPts val="400"/>
              </a:spcAft>
            </a:pPr>
            <a:r>
              <a:rPr lang="en-GB" sz="2000" dirty="0">
                <a:solidFill>
                  <a:srgbClr val="008080"/>
                </a:solidFill>
                <a:latin typeface="Myriad Pro"/>
              </a:rPr>
              <a:t>Why might there be two modal groups in this data?</a:t>
            </a:r>
          </a:p>
          <a:p>
            <a:pPr>
              <a:spcBef>
                <a:spcPts val="400"/>
              </a:spcBef>
              <a:spcAft>
                <a:spcPts val="400"/>
              </a:spcAft>
            </a:pPr>
            <a:endParaRPr lang="en-GB" sz="2000" dirty="0">
              <a:solidFill>
                <a:srgbClr val="008080"/>
              </a:solidFill>
              <a:latin typeface="Myriad Pro"/>
            </a:endParaRPr>
          </a:p>
          <a:p>
            <a:pPr>
              <a:spcBef>
                <a:spcPts val="400"/>
              </a:spcBef>
              <a:spcAft>
                <a:spcPts val="400"/>
              </a:spcAft>
            </a:pPr>
            <a:r>
              <a:rPr lang="en-GB" sz="2000" b="1" dirty="0">
                <a:solidFill>
                  <a:srgbClr val="008080"/>
                </a:solidFill>
                <a:latin typeface="Myriad Pro"/>
              </a:rPr>
              <a:t>Things for you to think about:</a:t>
            </a:r>
          </a:p>
          <a:p>
            <a:pPr>
              <a:spcBef>
                <a:spcPts val="400"/>
              </a:spcBef>
              <a:spcAft>
                <a:spcPts val="400"/>
              </a:spcAft>
            </a:pPr>
            <a:r>
              <a:rPr lang="en-GB" sz="2000" dirty="0">
                <a:solidFill>
                  <a:srgbClr val="008080"/>
                </a:solidFill>
                <a:latin typeface="Myriad Pro"/>
              </a:rPr>
              <a:t>Example 7 is an instance of using a non-example to highlight a characteristic. In this case, the data set is best described as bimodal with modes at, perhaps, peak travel times.</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670500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decisions behind these questions can be found on page 13 of the 5.1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263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information about the representations and structure involved in this key idea can be found on pages 5-7 of the Statistics and probability Theme Overview document.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298001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61134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a:p>
        </p:txBody>
      </p:sp>
    </p:spTree>
    <p:extLst>
      <p:ext uri="{BB962C8B-B14F-4D97-AF65-F5344CB8AC3E}">
        <p14:creationId xmlns:p14="http://schemas.microsoft.com/office/powerpoint/2010/main" val="3960485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5 Statistics and probability</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19001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4000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Statistical representations and measures can be found on page 2 of the 5.1 Core Concept document. </a:t>
            </a:r>
          </a:p>
          <a:p>
            <a:endParaRPr lang="en-GB" dirty="0"/>
          </a:p>
          <a:p>
            <a:r>
              <a:rPr lang="en-GB" dirty="0"/>
              <a:t>The background to each key idea is also explored in more detail on the following pages:</a:t>
            </a:r>
          </a:p>
          <a:p>
            <a:r>
              <a:rPr lang="en-GB" dirty="0"/>
              <a:t>5.1.1 Understand and calculate accurately measures of central tendency and spread – page 7</a:t>
            </a:r>
          </a:p>
          <a:p>
            <a:r>
              <a:rPr lang="en-GB" dirty="0"/>
              <a:t>5.1.2 Construct accurately statistical representations – pages 7 and 8</a:t>
            </a:r>
          </a:p>
          <a:p>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10390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learning outcomes have been covered and the language/representations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can find further details regarding prior learning in the NCETM primary mastery professional development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Year 6: 2.26 Mean average and equal shares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5 Statistics and probability Theme Overview document, you can also find a broader description of students’ potential previous learning (page 4),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2019 Key Stage 2 Mathematics Paper 3: Reasoning, question 7</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b) NCETM primary assessment materials: Year 4, page 29</a:t>
            </a:r>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97209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10 of the 5.1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06/10/2021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hyperlink" Target="http://www.nationalarchives.gov.uk/doc/open-government-licence/version/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www.nationalarchives.gov.uk/doc/open-government-licence/version/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nationalarchives.gov.uk/doc/open-government-licence/version/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www.nationalarchives.gov.uk/doc/open-government-licence/version/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aqpap5j5/ncetm_ks3_cc_5_1.pdf" TargetMode="External"/><Relationship Id="rId2" Type="http://schemas.openxmlformats.org/officeDocument/2006/relationships/hyperlink" Target="https://www.ncetm.org.uk/media/lyyj1i4x/ncetm_ks3_theme_5.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nationalarchives.gov.uk/doc/open-government-licence/version/3/"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hyperlink" Target="http://www.nationalarchives.gov.uk/doc/open-government-licence/version/3/"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www.nationalarchives.gov.uk/doc/open-government-licence/version/3/"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hyperlink" Target="http://www.nationalarchives.gov.uk/doc/open-government-licence/version/3/" TargetMode="Externa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s://www.gov.uk/government/collections/national-curriculum-assessments-practice-materials#key-stage-2-past-paper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resources/46689"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classroom-resources/secmm-using-mathematical-representations-at-ks3/" TargetMode="External"/><Relationship Id="rId4" Type="http://schemas.openxmlformats.org/officeDocument/2006/relationships/hyperlink" Target="https://www.ncetm.org.uk/media/lyyj1i4x/ncetm_ks3_theme_5.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lyyj1i4x/ncetm_ks3_theme_5.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aqpap5j5/ncetm_ks3_cc_5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636915"/>
            <a:ext cx="6049764" cy="648071"/>
          </a:xfrm>
        </p:spPr>
        <p:txBody>
          <a:bodyPr/>
          <a:lstStyle/>
          <a:p>
            <a:r>
              <a:rPr lang="en-GB" dirty="0"/>
              <a:t>Understanding the mode</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1" y="3429000"/>
            <a:ext cx="5256584" cy="1152130"/>
          </a:xfrm>
        </p:spPr>
        <p:txBody>
          <a:bodyPr/>
          <a:lstStyle/>
          <a:p>
            <a:r>
              <a:rPr lang="en-GB" dirty="0"/>
              <a:t>(from 5.1 Statistical representations and measures)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pic>
        <p:nvPicPr>
          <p:cNvPr id="8" name="Picture 7">
            <a:extLst>
              <a:ext uri="{FF2B5EF4-FFF2-40B4-BE49-F238E27FC236}">
                <a16:creationId xmlns:a16="http://schemas.microsoft.com/office/drawing/2014/main" id="{8CB60A44-7322-4780-A51D-07DFD9D28082}"/>
              </a:ext>
            </a:extLst>
          </p:cNvPr>
          <p:cNvPicPr>
            <a:picLocks noChangeAspect="1"/>
          </p:cNvPicPr>
          <p:nvPr/>
        </p:nvPicPr>
        <p:blipFill>
          <a:blip r:embed="rId3"/>
          <a:stretch>
            <a:fillRect/>
          </a:stretch>
        </p:blipFill>
        <p:spPr>
          <a:xfrm>
            <a:off x="1052798" y="1764156"/>
            <a:ext cx="4464496" cy="2629857"/>
          </a:xfrm>
          <a:prstGeom prst="rect">
            <a:avLst/>
          </a:prstGeom>
        </p:spPr>
      </p:pic>
      <p:sp>
        <p:nvSpPr>
          <p:cNvPr id="9" name="TextBox 8">
            <a:extLst>
              <a:ext uri="{FF2B5EF4-FFF2-40B4-BE49-F238E27FC236}">
                <a16:creationId xmlns:a16="http://schemas.microsoft.com/office/drawing/2014/main" id="{B6634979-3F0D-476B-B7E9-88871933FC89}"/>
              </a:ext>
            </a:extLst>
          </p:cNvPr>
          <p:cNvSpPr txBox="1"/>
          <p:nvPr/>
        </p:nvSpPr>
        <p:spPr>
          <a:xfrm>
            <a:off x="335360" y="1263825"/>
            <a:ext cx="5899372" cy="400110"/>
          </a:xfrm>
          <a:prstGeom prst="rect">
            <a:avLst/>
          </a:prstGeom>
          <a:noFill/>
        </p:spPr>
        <p:txBody>
          <a:bodyPr wrap="none" rtlCol="0">
            <a:spAutoFit/>
          </a:bodyPr>
          <a:lstStyle/>
          <a:p>
            <a:pPr marL="457200" indent="-457200">
              <a:buFont typeface="+mj-lt"/>
              <a:buAutoNum type="alphaLcParenR"/>
            </a:pPr>
            <a:r>
              <a:rPr lang="en-GB" sz="2000" dirty="0"/>
              <a:t>The picture shows the masses of eight kittens.</a:t>
            </a:r>
          </a:p>
        </p:txBody>
      </p:sp>
      <p:sp>
        <p:nvSpPr>
          <p:cNvPr id="11" name="TextBox 10">
            <a:extLst>
              <a:ext uri="{FF2B5EF4-FFF2-40B4-BE49-F238E27FC236}">
                <a16:creationId xmlns:a16="http://schemas.microsoft.com/office/drawing/2014/main" id="{16D30370-53BF-45D4-855D-AA017249BC8A}"/>
              </a:ext>
            </a:extLst>
          </p:cNvPr>
          <p:cNvSpPr txBox="1"/>
          <p:nvPr/>
        </p:nvSpPr>
        <p:spPr>
          <a:xfrm>
            <a:off x="601035" y="4635691"/>
            <a:ext cx="6096000" cy="707886"/>
          </a:xfrm>
          <a:prstGeom prst="rect">
            <a:avLst/>
          </a:prstGeom>
          <a:noFill/>
        </p:spPr>
        <p:txBody>
          <a:bodyPr wrap="square">
            <a:spAutoFit/>
          </a:bodyPr>
          <a:lstStyle/>
          <a:p>
            <a:pPr marL="514350" indent="-514350">
              <a:buFont typeface="+mj-lt"/>
              <a:buAutoNum type="romanLcPeriod"/>
            </a:pPr>
            <a:r>
              <a:rPr lang="en-GB" sz="2000" dirty="0"/>
              <a:t>What is the </a:t>
            </a:r>
            <a:r>
              <a:rPr lang="en-GB" sz="2000" b="1" dirty="0"/>
              <a:t>difference</a:t>
            </a:r>
            <a:r>
              <a:rPr lang="en-GB" sz="2000" dirty="0"/>
              <a:t> in mass between the heaviest kitten and the lightest kitten?</a:t>
            </a:r>
          </a:p>
        </p:txBody>
      </p:sp>
      <p:sp>
        <p:nvSpPr>
          <p:cNvPr id="12" name="TextBox 11">
            <a:extLst>
              <a:ext uri="{FF2B5EF4-FFF2-40B4-BE49-F238E27FC236}">
                <a16:creationId xmlns:a16="http://schemas.microsoft.com/office/drawing/2014/main" id="{A4ED43FF-F67F-4676-B94E-9394231BF51A}"/>
              </a:ext>
            </a:extLst>
          </p:cNvPr>
          <p:cNvSpPr txBox="1"/>
          <p:nvPr/>
        </p:nvSpPr>
        <p:spPr>
          <a:xfrm>
            <a:off x="6732650" y="1309992"/>
            <a:ext cx="5123990" cy="1323439"/>
          </a:xfrm>
          <a:prstGeom prst="rect">
            <a:avLst/>
          </a:prstGeom>
          <a:noFill/>
        </p:spPr>
        <p:txBody>
          <a:bodyPr wrap="square">
            <a:spAutoFit/>
          </a:bodyPr>
          <a:lstStyle/>
          <a:p>
            <a:pPr marL="514350" indent="-514350">
              <a:buFont typeface="+mj-lt"/>
              <a:buAutoNum type="romanLcPeriod" startAt="2"/>
            </a:pPr>
            <a:r>
              <a:rPr lang="en-GB" sz="2000" dirty="0"/>
              <a:t>The masses of the kittens are to be put in four groups. Write the missing numbers in the table. One has been done for you.</a:t>
            </a:r>
          </a:p>
        </p:txBody>
      </p:sp>
      <p:graphicFrame>
        <p:nvGraphicFramePr>
          <p:cNvPr id="13" name="Table 13">
            <a:extLst>
              <a:ext uri="{FF2B5EF4-FFF2-40B4-BE49-F238E27FC236}">
                <a16:creationId xmlns:a16="http://schemas.microsoft.com/office/drawing/2014/main" id="{307C3402-C8EA-4CF3-9851-015671A1FACC}"/>
              </a:ext>
            </a:extLst>
          </p:cNvPr>
          <p:cNvGraphicFramePr>
            <a:graphicFrameLocks noGrp="1"/>
          </p:cNvGraphicFramePr>
          <p:nvPr>
            <p:extLst>
              <p:ext uri="{D42A27DB-BD31-4B8C-83A1-F6EECF244321}">
                <p14:modId xmlns:p14="http://schemas.microsoft.com/office/powerpoint/2010/main" val="1503433910"/>
              </p:ext>
            </p:extLst>
          </p:nvPr>
        </p:nvGraphicFramePr>
        <p:xfrm>
          <a:off x="7697754" y="2708920"/>
          <a:ext cx="3441448" cy="2376262"/>
        </p:xfrm>
        <a:graphic>
          <a:graphicData uri="http://schemas.openxmlformats.org/drawingml/2006/table">
            <a:tbl>
              <a:tblPr firstRow="1" bandRow="1">
                <a:tableStyleId>{912C8C85-51F0-491E-9774-3900AFEF0FD7}</a:tableStyleId>
              </a:tblPr>
              <a:tblGrid>
                <a:gridCol w="1720724">
                  <a:extLst>
                    <a:ext uri="{9D8B030D-6E8A-4147-A177-3AD203B41FA5}">
                      <a16:colId xmlns:a16="http://schemas.microsoft.com/office/drawing/2014/main" val="1675526760"/>
                    </a:ext>
                  </a:extLst>
                </a:gridCol>
                <a:gridCol w="1720724">
                  <a:extLst>
                    <a:ext uri="{9D8B030D-6E8A-4147-A177-3AD203B41FA5}">
                      <a16:colId xmlns:a16="http://schemas.microsoft.com/office/drawing/2014/main" val="74635607"/>
                    </a:ext>
                  </a:extLst>
                </a:gridCol>
              </a:tblGrid>
              <a:tr h="716290">
                <a:tc>
                  <a:txBody>
                    <a:bodyPr/>
                    <a:lstStyle/>
                    <a:p>
                      <a:pPr algn="ctr"/>
                      <a:r>
                        <a:rPr lang="en-GB" dirty="0"/>
                        <a:t>Mass in 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Number of kittens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854444"/>
                  </a:ext>
                </a:extLst>
              </a:tr>
              <a:tr h="414993">
                <a:tc>
                  <a:txBody>
                    <a:bodyPr/>
                    <a:lstStyle/>
                    <a:p>
                      <a:pPr algn="ctr"/>
                      <a:r>
                        <a:rPr lang="en-GB" dirty="0"/>
                        <a:t>250-299</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791260"/>
                  </a:ext>
                </a:extLst>
              </a:tr>
              <a:tr h="414993">
                <a:tc>
                  <a:txBody>
                    <a:bodyPr/>
                    <a:lstStyle/>
                    <a:p>
                      <a:pPr algn="ctr"/>
                      <a:r>
                        <a:rPr lang="en-GB" dirty="0"/>
                        <a:t>300-349</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273952"/>
                  </a:ext>
                </a:extLst>
              </a:tr>
              <a:tr h="414993">
                <a:tc>
                  <a:txBody>
                    <a:bodyPr/>
                    <a:lstStyle/>
                    <a:p>
                      <a:pPr algn="ctr"/>
                      <a:r>
                        <a:rPr lang="en-GB" dirty="0"/>
                        <a:t>350-399</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26253"/>
                  </a:ext>
                </a:extLst>
              </a:tr>
              <a:tr h="414993">
                <a:tc>
                  <a:txBody>
                    <a:bodyPr/>
                    <a:lstStyle/>
                    <a:p>
                      <a:pPr algn="ctr"/>
                      <a:r>
                        <a:rPr lang="en-GB" dirty="0"/>
                        <a:t>400-449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423457"/>
                  </a:ext>
                </a:extLst>
              </a:tr>
            </a:tbl>
          </a:graphicData>
        </a:graphic>
      </p:graphicFrame>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sp>
        <p:nvSpPr>
          <p:cNvPr id="9" name="TextBox 8">
            <a:extLst>
              <a:ext uri="{FF2B5EF4-FFF2-40B4-BE49-F238E27FC236}">
                <a16:creationId xmlns:a16="http://schemas.microsoft.com/office/drawing/2014/main" id="{B6634979-3F0D-476B-B7E9-88871933FC89}"/>
              </a:ext>
            </a:extLst>
          </p:cNvPr>
          <p:cNvSpPr txBox="1"/>
          <p:nvPr/>
        </p:nvSpPr>
        <p:spPr>
          <a:xfrm>
            <a:off x="335361" y="1239624"/>
            <a:ext cx="6192688" cy="707886"/>
          </a:xfrm>
          <a:prstGeom prst="rect">
            <a:avLst/>
          </a:prstGeom>
          <a:noFill/>
        </p:spPr>
        <p:txBody>
          <a:bodyPr wrap="square" rtlCol="0">
            <a:spAutoFit/>
          </a:bodyPr>
          <a:lstStyle/>
          <a:p>
            <a:pPr marL="457200" indent="-457200">
              <a:buFont typeface="+mj-lt"/>
              <a:buAutoNum type="alphaLcParenR" startAt="2"/>
            </a:pPr>
            <a:r>
              <a:rPr lang="en-GB" sz="2000" dirty="0"/>
              <a:t>The graph shows how many minutes Sam spent watching TV at home last week.</a:t>
            </a:r>
          </a:p>
        </p:txBody>
      </p:sp>
      <p:sp>
        <p:nvSpPr>
          <p:cNvPr id="11" name="TextBox 10">
            <a:extLst>
              <a:ext uri="{FF2B5EF4-FFF2-40B4-BE49-F238E27FC236}">
                <a16:creationId xmlns:a16="http://schemas.microsoft.com/office/drawing/2014/main" id="{16D30370-53BF-45D4-855D-AA017249BC8A}"/>
              </a:ext>
            </a:extLst>
          </p:cNvPr>
          <p:cNvSpPr txBox="1"/>
          <p:nvPr/>
        </p:nvSpPr>
        <p:spPr>
          <a:xfrm>
            <a:off x="6793723" y="1239624"/>
            <a:ext cx="5092431" cy="3046988"/>
          </a:xfrm>
          <a:prstGeom prst="rect">
            <a:avLst/>
          </a:prstGeom>
          <a:noFill/>
        </p:spPr>
        <p:txBody>
          <a:bodyPr wrap="square">
            <a:spAutoFit/>
          </a:bodyPr>
          <a:lstStyle/>
          <a:p>
            <a:pPr marL="514350" indent="-514350">
              <a:buFont typeface="+mj-lt"/>
              <a:buAutoNum type="romanLcPeriod"/>
            </a:pPr>
            <a:r>
              <a:rPr lang="en-GB" sz="2000" dirty="0"/>
              <a:t>On which day did Sam watch the most TV?</a:t>
            </a:r>
          </a:p>
          <a:p>
            <a:pPr marL="514350" indent="-514350">
              <a:buFont typeface="+mj-lt"/>
              <a:buAutoNum type="romanLcPeriod"/>
            </a:pPr>
            <a:r>
              <a:rPr lang="en-GB" sz="2000" dirty="0"/>
              <a:t>How many minutes of TV did Sam watch on Wednesday?</a:t>
            </a:r>
          </a:p>
          <a:p>
            <a:pPr marL="514350" indent="-514350">
              <a:buFont typeface="+mj-lt"/>
              <a:buAutoNum type="romanLcPeriod"/>
            </a:pPr>
            <a:r>
              <a:rPr lang="en-GB" sz="2000" dirty="0"/>
              <a:t>How many more minutes did Sam watch on Friday than on Tuesday?</a:t>
            </a:r>
          </a:p>
          <a:p>
            <a:pPr marL="514350" indent="-514350">
              <a:buFont typeface="+mj-lt"/>
              <a:buAutoNum type="romanLcPeriod"/>
            </a:pPr>
            <a:r>
              <a:rPr lang="en-GB" sz="2000" dirty="0"/>
              <a:t>How many fewer minutes did Sam watch on Thursday compared to Sunday?</a:t>
            </a:r>
          </a:p>
        </p:txBody>
      </p:sp>
      <p:pic>
        <p:nvPicPr>
          <p:cNvPr id="4" name="Picture 3">
            <a:extLst>
              <a:ext uri="{FF2B5EF4-FFF2-40B4-BE49-F238E27FC236}">
                <a16:creationId xmlns:a16="http://schemas.microsoft.com/office/drawing/2014/main" id="{5BA7BE40-77AC-43D9-8FDA-130EFA8DAF42}"/>
              </a:ext>
            </a:extLst>
          </p:cNvPr>
          <p:cNvPicPr>
            <a:picLocks noChangeAspect="1"/>
          </p:cNvPicPr>
          <p:nvPr/>
        </p:nvPicPr>
        <p:blipFill>
          <a:blip r:embed="rId3"/>
          <a:stretch>
            <a:fillRect/>
          </a:stretch>
        </p:blipFill>
        <p:spPr>
          <a:xfrm>
            <a:off x="601036" y="2274953"/>
            <a:ext cx="5626640" cy="3098264"/>
          </a:xfrm>
          <a:prstGeom prst="rect">
            <a:avLst/>
          </a:prstGeom>
        </p:spPr>
      </p:pic>
    </p:spTree>
    <p:extLst>
      <p:ext uri="{BB962C8B-B14F-4D97-AF65-F5344CB8AC3E}">
        <p14:creationId xmlns:p14="http://schemas.microsoft.com/office/powerpoint/2010/main" val="106436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a:t>
            </a:r>
            <a:r>
              <a:rPr lang="en-GB" dirty="0" err="1"/>
              <a:t>dtudents</a:t>
            </a:r>
            <a:r>
              <a:rPr lang="en-GB" dirty="0"/>
              <a:t>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Understanding what the mode means</a:t>
            </a:r>
          </a:p>
          <a:p>
            <a:pPr marL="457200" indent="-457200" fontAlgn="auto">
              <a:spcAft>
                <a:spcPts val="0"/>
              </a:spcAft>
              <a:buClrTx/>
              <a:buFont typeface="+mj-lt"/>
              <a:buAutoNum type="arabicParenR"/>
            </a:pPr>
            <a:r>
              <a:rPr lang="en-GB" dirty="0"/>
              <a:t>Dealing with ‘multiple modes’</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412777"/>
            <a:ext cx="10972800" cy="4032447"/>
          </a:xfrm>
        </p:spPr>
        <p:txBody>
          <a:bodyPr>
            <a:normAutofit/>
          </a:bodyPr>
          <a:lstStyle/>
          <a:p>
            <a:r>
              <a:rPr lang="en-GB" dirty="0"/>
              <a:t>Students may not understand what feature of a set of data they are trying to find when identifying the mode. The aim is to summarise the data by finding the most frequently occurring item. Focusing students’ attention on the question ‘What are we trying to find out about this set of data?’ will help to alleviate any confusion.</a:t>
            </a:r>
          </a:p>
          <a:p>
            <a:r>
              <a:rPr lang="en-GB" dirty="0"/>
              <a:t>Examples 1, 2 and 3 in this slide deck offer some opportunities for discussion about common misconceptions students make when identifying the mode.</a:t>
            </a:r>
          </a:p>
          <a:p>
            <a:endParaRPr lang="en-GB" dirty="0"/>
          </a:p>
        </p:txBody>
      </p:sp>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412777"/>
            <a:ext cx="10972800" cy="4032447"/>
          </a:xfrm>
        </p:spPr>
        <p:txBody>
          <a:bodyPr>
            <a:normAutofit/>
          </a:bodyPr>
          <a:lstStyle/>
          <a:p>
            <a:r>
              <a:rPr lang="en-GB" dirty="0"/>
              <a:t>Some sets of data may have multiple data items that occur the most frequently and students may wish to say that a data set has three or more modes. It is important for students to recognise that this is not helping to get a representative or summarising value for the set and, hence, the mode may be an inappropriate average.</a:t>
            </a:r>
          </a:p>
          <a:p>
            <a:r>
              <a:rPr lang="en-GB" dirty="0"/>
              <a:t>This key idea provides an opportunity for teachers and students to refer to a wide range of statistical representations, both familiar and unfamiliar.</a:t>
            </a:r>
          </a:p>
        </p:txBody>
      </p:sp>
    </p:spTree>
    <p:extLst>
      <p:ext uri="{BB962C8B-B14F-4D97-AF65-F5344CB8AC3E}">
        <p14:creationId xmlns:p14="http://schemas.microsoft.com/office/powerpoint/2010/main" val="376648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mode from qualitative data</a:t>
            </a:r>
          </a:p>
        </p:txBody>
      </p:sp>
      <p:sp>
        <p:nvSpPr>
          <p:cNvPr id="6" name="TextBox 5">
            <a:extLst>
              <a:ext uri="{FF2B5EF4-FFF2-40B4-BE49-F238E27FC236}">
                <a16:creationId xmlns:a16="http://schemas.microsoft.com/office/drawing/2014/main" id="{2B57B72E-B50F-42D2-AB99-91A92106BB09}"/>
              </a:ext>
            </a:extLst>
          </p:cNvPr>
          <p:cNvSpPr txBox="1"/>
          <p:nvPr/>
        </p:nvSpPr>
        <p:spPr>
          <a:xfrm>
            <a:off x="120523" y="10213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10" name="TextBox 9">
            <a:extLst>
              <a:ext uri="{FF2B5EF4-FFF2-40B4-BE49-F238E27FC236}">
                <a16:creationId xmlns:a16="http://schemas.microsoft.com/office/drawing/2014/main" id="{F15ED75E-F7B8-4E52-8B45-7B64383D8064}"/>
              </a:ext>
            </a:extLst>
          </p:cNvPr>
          <p:cNvSpPr txBox="1"/>
          <p:nvPr/>
        </p:nvSpPr>
        <p:spPr>
          <a:xfrm>
            <a:off x="299355" y="1491530"/>
            <a:ext cx="11593288" cy="1277273"/>
          </a:xfrm>
          <a:prstGeom prst="rect">
            <a:avLst/>
          </a:prstGeom>
          <a:noFill/>
        </p:spPr>
        <p:txBody>
          <a:bodyPr wrap="square">
            <a:spAutoFit/>
          </a:bodyPr>
          <a:lstStyle/>
          <a:p>
            <a:pPr algn="ctr" fontAlgn="auto">
              <a:spcBef>
                <a:spcPts val="0"/>
              </a:spcBef>
              <a:spcAft>
                <a:spcPts val="6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These</a:t>
            </a:r>
            <a:r>
              <a:rPr lang="en-GB" sz="2400" dirty="0">
                <a:solidFill>
                  <a:srgbClr val="008080"/>
                </a:solidFill>
                <a:latin typeface="+mj-lt"/>
                <a:ea typeface="Calibri" panose="020F0502020204030204" pitchFamily="34" charset="0"/>
                <a:cs typeface="Times New Roman" panose="02020603050405020304" pitchFamily="18" charset="0"/>
              </a:rPr>
              <a:t> </a:t>
            </a:r>
            <a:r>
              <a:rPr lang="en-GB" sz="2400" dirty="0">
                <a:latin typeface="+mj-lt"/>
                <a:ea typeface="Calibri" panose="020F0502020204030204" pitchFamily="34" charset="0"/>
                <a:cs typeface="Times New Roman" panose="02020603050405020304" pitchFamily="18" charset="0"/>
              </a:rPr>
              <a:t>neighbourhood policing statistics </a:t>
            </a:r>
            <a:r>
              <a:rPr lang="en-GB" sz="2400" dirty="0">
                <a:solidFill>
                  <a:srgbClr val="585858"/>
                </a:solidFill>
                <a:latin typeface="+mj-lt"/>
                <a:ea typeface="Calibri" panose="020F0502020204030204" pitchFamily="34" charset="0"/>
                <a:cs typeface="Times New Roman" panose="02020603050405020304" pitchFamily="18" charset="0"/>
              </a:rPr>
              <a:t>show the types of crime reported in one street in September 2018.</a:t>
            </a:r>
          </a:p>
          <a:p>
            <a:pPr algn="ctr" fontAlgn="auto">
              <a:spcBef>
                <a:spcPts val="0"/>
              </a:spcBef>
              <a:spcAft>
                <a:spcPts val="600"/>
              </a:spcAft>
              <a:buClrTx/>
              <a:buFontTx/>
              <a:buNone/>
            </a:pPr>
            <a:r>
              <a:rPr lang="en-GB" sz="2400" dirty="0">
                <a:solidFill>
                  <a:srgbClr val="585858"/>
                </a:solidFill>
                <a:latin typeface="+mj-lt"/>
                <a:ea typeface="Calibri" panose="020F0502020204030204" pitchFamily="34" charset="0"/>
                <a:cs typeface="Times New Roman" panose="02020603050405020304" pitchFamily="18" charset="0"/>
              </a:rPr>
              <a:t> What type of reported crime was the mode?</a:t>
            </a:r>
          </a:p>
        </p:txBody>
      </p:sp>
      <p:graphicFrame>
        <p:nvGraphicFramePr>
          <p:cNvPr id="12" name="Table 11">
            <a:extLst>
              <a:ext uri="{FF2B5EF4-FFF2-40B4-BE49-F238E27FC236}">
                <a16:creationId xmlns:a16="http://schemas.microsoft.com/office/drawing/2014/main" id="{D24F71B0-13F8-4D16-85BE-4C7032302C3F}"/>
              </a:ext>
            </a:extLst>
          </p:cNvPr>
          <p:cNvGraphicFramePr>
            <a:graphicFrameLocks noGrp="1"/>
          </p:cNvGraphicFramePr>
          <p:nvPr>
            <p:extLst>
              <p:ext uri="{D42A27DB-BD31-4B8C-83A1-F6EECF244321}">
                <p14:modId xmlns:p14="http://schemas.microsoft.com/office/powerpoint/2010/main" val="1051540255"/>
              </p:ext>
            </p:extLst>
          </p:nvPr>
        </p:nvGraphicFramePr>
        <p:xfrm>
          <a:off x="2155296" y="2920095"/>
          <a:ext cx="7881406" cy="2902971"/>
        </p:xfrm>
        <a:graphic>
          <a:graphicData uri="http://schemas.openxmlformats.org/drawingml/2006/table">
            <a:tbl>
              <a:tblPr firstRow="1" firstCol="1" bandRow="1">
                <a:tableStyleId>{912C8C85-51F0-491E-9774-3900AFEF0FD7}</a:tableStyleId>
              </a:tblPr>
              <a:tblGrid>
                <a:gridCol w="3940703">
                  <a:extLst>
                    <a:ext uri="{9D8B030D-6E8A-4147-A177-3AD203B41FA5}">
                      <a16:colId xmlns:a16="http://schemas.microsoft.com/office/drawing/2014/main" val="1450293597"/>
                    </a:ext>
                  </a:extLst>
                </a:gridCol>
                <a:gridCol w="3940703">
                  <a:extLst>
                    <a:ext uri="{9D8B030D-6E8A-4147-A177-3AD203B41FA5}">
                      <a16:colId xmlns:a16="http://schemas.microsoft.com/office/drawing/2014/main" val="1617038698"/>
                    </a:ext>
                  </a:extLst>
                </a:gridCol>
              </a:tblGrid>
              <a:tr h="264506">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Bef>
                          <a:spcPts val="400"/>
                        </a:spcBef>
                        <a:spcAft>
                          <a:spcPts val="400"/>
                        </a:spcAft>
                      </a:pPr>
                      <a:r>
                        <a:rPr lang="en-GB" sz="2000" b="1" dirty="0">
                          <a:solidFill>
                            <a:srgbClr val="585858"/>
                          </a:solidFill>
                          <a:effectLst/>
                          <a:latin typeface="+mn-lt"/>
                        </a:rPr>
                        <a:t>Crime types</a:t>
                      </a: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Bef>
                          <a:spcPts val="400"/>
                        </a:spcBef>
                        <a:spcAft>
                          <a:spcPts val="400"/>
                        </a:spcAft>
                      </a:pP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053068"/>
                  </a:ext>
                </a:extLst>
              </a:tr>
              <a:tr h="26005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spcBef>
                          <a:spcPts val="0"/>
                        </a:spcBef>
                        <a:spcAft>
                          <a:spcPts val="400"/>
                        </a:spcAft>
                      </a:pPr>
                      <a:r>
                        <a:rPr lang="en-GB" sz="2000" b="0" dirty="0">
                          <a:solidFill>
                            <a:srgbClr val="585858"/>
                          </a:solidFill>
                          <a:effectLst/>
                          <a:latin typeface="+mn-lt"/>
                        </a:rPr>
                        <a:t>Anti-social behaviour (1)</a:t>
                      </a:r>
                    </a:p>
                    <a:p>
                      <a:pPr>
                        <a:lnSpc>
                          <a:spcPct val="100000"/>
                        </a:lnSpc>
                        <a:spcBef>
                          <a:spcPts val="0"/>
                        </a:spcBef>
                        <a:spcAft>
                          <a:spcPts val="400"/>
                        </a:spcAft>
                      </a:pPr>
                      <a:r>
                        <a:rPr lang="en-GB" sz="2000" b="0" dirty="0">
                          <a:solidFill>
                            <a:srgbClr val="585858"/>
                          </a:solidFill>
                          <a:effectLst/>
                          <a:latin typeface="+mn-lt"/>
                        </a:rPr>
                        <a:t>Bicycle theft (1)</a:t>
                      </a:r>
                    </a:p>
                    <a:p>
                      <a:pPr>
                        <a:lnSpc>
                          <a:spcPct val="100000"/>
                        </a:lnSpc>
                        <a:spcBef>
                          <a:spcPts val="0"/>
                        </a:spcBef>
                        <a:spcAft>
                          <a:spcPts val="400"/>
                        </a:spcAft>
                      </a:pPr>
                      <a:r>
                        <a:rPr lang="en-GB" sz="2000" b="0" dirty="0">
                          <a:solidFill>
                            <a:srgbClr val="585858"/>
                          </a:solidFill>
                          <a:effectLst/>
                          <a:latin typeface="+mn-lt"/>
                        </a:rPr>
                        <a:t>Burglary (0)</a:t>
                      </a:r>
                    </a:p>
                    <a:p>
                      <a:pPr>
                        <a:lnSpc>
                          <a:spcPct val="100000"/>
                        </a:lnSpc>
                        <a:spcBef>
                          <a:spcPts val="0"/>
                        </a:spcBef>
                        <a:spcAft>
                          <a:spcPts val="400"/>
                        </a:spcAft>
                      </a:pPr>
                      <a:r>
                        <a:rPr lang="en-GB" sz="2000" b="0" dirty="0">
                          <a:solidFill>
                            <a:srgbClr val="585858"/>
                          </a:solidFill>
                          <a:effectLst/>
                          <a:latin typeface="+mn-lt"/>
                        </a:rPr>
                        <a:t>Criminal damage and arson (0)</a:t>
                      </a:r>
                    </a:p>
                    <a:p>
                      <a:pPr>
                        <a:lnSpc>
                          <a:spcPct val="100000"/>
                        </a:lnSpc>
                        <a:spcBef>
                          <a:spcPts val="0"/>
                        </a:spcBef>
                        <a:spcAft>
                          <a:spcPts val="400"/>
                        </a:spcAft>
                      </a:pPr>
                      <a:r>
                        <a:rPr lang="en-GB" sz="2000" b="0" dirty="0">
                          <a:solidFill>
                            <a:srgbClr val="585858"/>
                          </a:solidFill>
                          <a:effectLst/>
                          <a:latin typeface="+mn-lt"/>
                        </a:rPr>
                        <a:t>Drugs (0)</a:t>
                      </a:r>
                    </a:p>
                    <a:p>
                      <a:pPr>
                        <a:lnSpc>
                          <a:spcPct val="100000"/>
                        </a:lnSpc>
                        <a:spcBef>
                          <a:spcPts val="0"/>
                        </a:spcBef>
                        <a:spcAft>
                          <a:spcPts val="400"/>
                        </a:spcAft>
                      </a:pPr>
                      <a:r>
                        <a:rPr lang="en-GB" sz="2000" b="0" dirty="0">
                          <a:solidFill>
                            <a:srgbClr val="585858"/>
                          </a:solidFill>
                          <a:effectLst/>
                          <a:latin typeface="+mn-lt"/>
                        </a:rPr>
                        <a:t>Other crime (0)</a:t>
                      </a:r>
                    </a:p>
                    <a:p>
                      <a:pPr>
                        <a:lnSpc>
                          <a:spcPct val="100000"/>
                        </a:lnSpc>
                        <a:spcBef>
                          <a:spcPts val="0"/>
                        </a:spcBef>
                        <a:spcAft>
                          <a:spcPts val="400"/>
                        </a:spcAft>
                      </a:pPr>
                      <a:r>
                        <a:rPr lang="en-GB" sz="2000" b="0" dirty="0">
                          <a:solidFill>
                            <a:srgbClr val="585858"/>
                          </a:solidFill>
                          <a:effectLst/>
                          <a:latin typeface="+mn-lt"/>
                        </a:rPr>
                        <a:t>Other theft (0)</a:t>
                      </a:r>
                    </a:p>
                  </a:txBody>
                  <a:tcPr marL="60373" marR="60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400"/>
                        </a:spcAft>
                      </a:pPr>
                      <a:r>
                        <a:rPr lang="en-GB" sz="2000" b="0" dirty="0">
                          <a:solidFill>
                            <a:srgbClr val="585858"/>
                          </a:solidFill>
                          <a:effectLst/>
                          <a:latin typeface="+mn-lt"/>
                        </a:rPr>
                        <a:t>Possession of weapons (0)</a:t>
                      </a:r>
                    </a:p>
                    <a:p>
                      <a:pPr>
                        <a:lnSpc>
                          <a:spcPct val="100000"/>
                        </a:lnSpc>
                        <a:spcBef>
                          <a:spcPts val="0"/>
                        </a:spcBef>
                        <a:spcAft>
                          <a:spcPts val="400"/>
                        </a:spcAft>
                      </a:pPr>
                      <a:r>
                        <a:rPr lang="en-GB" sz="2000" b="0" dirty="0">
                          <a:solidFill>
                            <a:srgbClr val="585858"/>
                          </a:solidFill>
                          <a:effectLst/>
                          <a:latin typeface="+mn-lt"/>
                        </a:rPr>
                        <a:t>Public order (4)</a:t>
                      </a:r>
                    </a:p>
                    <a:p>
                      <a:pPr>
                        <a:lnSpc>
                          <a:spcPct val="100000"/>
                        </a:lnSpc>
                        <a:spcBef>
                          <a:spcPts val="0"/>
                        </a:spcBef>
                        <a:spcAft>
                          <a:spcPts val="400"/>
                        </a:spcAft>
                      </a:pPr>
                      <a:r>
                        <a:rPr lang="en-GB" sz="2000" b="0" dirty="0">
                          <a:solidFill>
                            <a:srgbClr val="585858"/>
                          </a:solidFill>
                          <a:effectLst/>
                          <a:latin typeface="+mn-lt"/>
                        </a:rPr>
                        <a:t>Robbery (0)</a:t>
                      </a:r>
                    </a:p>
                    <a:p>
                      <a:pPr>
                        <a:lnSpc>
                          <a:spcPct val="100000"/>
                        </a:lnSpc>
                        <a:spcBef>
                          <a:spcPts val="0"/>
                        </a:spcBef>
                        <a:spcAft>
                          <a:spcPts val="400"/>
                        </a:spcAft>
                      </a:pPr>
                      <a:r>
                        <a:rPr lang="en-GB" sz="2000" b="0" dirty="0">
                          <a:solidFill>
                            <a:srgbClr val="585858"/>
                          </a:solidFill>
                          <a:effectLst/>
                          <a:latin typeface="+mn-lt"/>
                        </a:rPr>
                        <a:t>Shoplifting (10)</a:t>
                      </a:r>
                    </a:p>
                    <a:p>
                      <a:pPr>
                        <a:lnSpc>
                          <a:spcPct val="100000"/>
                        </a:lnSpc>
                        <a:spcBef>
                          <a:spcPts val="0"/>
                        </a:spcBef>
                        <a:spcAft>
                          <a:spcPts val="400"/>
                        </a:spcAft>
                      </a:pPr>
                      <a:r>
                        <a:rPr lang="en-GB" sz="2000" b="0" dirty="0">
                          <a:solidFill>
                            <a:srgbClr val="585858"/>
                          </a:solidFill>
                          <a:effectLst/>
                          <a:latin typeface="+mn-lt"/>
                        </a:rPr>
                        <a:t>Theft from the person (0)</a:t>
                      </a:r>
                    </a:p>
                    <a:p>
                      <a:pPr>
                        <a:lnSpc>
                          <a:spcPct val="100000"/>
                        </a:lnSpc>
                        <a:spcBef>
                          <a:spcPts val="0"/>
                        </a:spcBef>
                        <a:spcAft>
                          <a:spcPts val="400"/>
                        </a:spcAft>
                      </a:pPr>
                      <a:r>
                        <a:rPr lang="en-GB" sz="2000" b="0" dirty="0">
                          <a:solidFill>
                            <a:srgbClr val="585858"/>
                          </a:solidFill>
                          <a:effectLst/>
                          <a:latin typeface="+mn-lt"/>
                        </a:rPr>
                        <a:t>Vehicle crime (1)</a:t>
                      </a:r>
                    </a:p>
                    <a:p>
                      <a:pPr>
                        <a:lnSpc>
                          <a:spcPct val="100000"/>
                        </a:lnSpc>
                        <a:spcBef>
                          <a:spcPts val="0"/>
                        </a:spcBef>
                        <a:spcAft>
                          <a:spcPts val="400"/>
                        </a:spcAft>
                      </a:pPr>
                      <a:r>
                        <a:rPr lang="en-GB" sz="2000" b="0" dirty="0">
                          <a:solidFill>
                            <a:srgbClr val="585858"/>
                          </a:solidFill>
                          <a:effectLst/>
                          <a:latin typeface="+mn-lt"/>
                        </a:rPr>
                        <a:t>Violence and sexual offences (1)</a:t>
                      </a:r>
                      <a:endParaRPr lang="en-GB" sz="2000" b="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678426"/>
                  </a:ext>
                </a:extLst>
              </a:tr>
            </a:tbl>
          </a:graphicData>
        </a:graphic>
      </p:graphicFrame>
      <p:sp>
        <p:nvSpPr>
          <p:cNvPr id="7" name="TextBox 6">
            <a:extLst>
              <a:ext uri="{FF2B5EF4-FFF2-40B4-BE49-F238E27FC236}">
                <a16:creationId xmlns:a16="http://schemas.microsoft.com/office/drawing/2014/main" id="{E2CA360C-8B4E-442F-A9D4-C255787961A5}"/>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3"/>
              </a:rPr>
              <a:t>Open Government Licence v3.0</a:t>
            </a:r>
            <a:endParaRPr lang="en-GB" sz="1200" dirty="0">
              <a:latin typeface="+mj-lt"/>
            </a:endParaRPr>
          </a:p>
        </p:txBody>
      </p:sp>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the mode from qualitative data</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70070" y="109810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 might this example hope to expose?</a:t>
            </a:r>
          </a:p>
          <a:p>
            <a:pPr marL="360000" lvl="1" fontAlgn="auto">
              <a:lnSpc>
                <a:spcPct val="100000"/>
              </a:lnSpc>
              <a:spcBef>
                <a:spcPts val="0"/>
              </a:spcBef>
              <a:spcAft>
                <a:spcPts val="1200"/>
              </a:spcAft>
              <a:buClrTx/>
            </a:pPr>
            <a:r>
              <a:rPr lang="en-GB" sz="2400" dirty="0"/>
              <a:t>What are the strengths and limitations of using real-life data?</a:t>
            </a:r>
          </a:p>
          <a:p>
            <a:pPr marL="360000" lvl="1" fontAlgn="auto">
              <a:lnSpc>
                <a:spcPct val="100000"/>
              </a:lnSpc>
              <a:spcBef>
                <a:spcPts val="0"/>
              </a:spcBef>
              <a:spcAft>
                <a:spcPts val="1200"/>
              </a:spcAft>
              <a:buClrTx/>
            </a:pPr>
            <a:r>
              <a:rPr lang="en-GB" sz="2400" dirty="0"/>
              <a:t>What should you be mindful of when using real-life data?</a:t>
            </a:r>
          </a:p>
        </p:txBody>
      </p:sp>
      <p:grpSp>
        <p:nvGrpSpPr>
          <p:cNvPr id="2" name="Group 1">
            <a:extLst>
              <a:ext uri="{FF2B5EF4-FFF2-40B4-BE49-F238E27FC236}">
                <a16:creationId xmlns:a16="http://schemas.microsoft.com/office/drawing/2014/main" id="{2DF2144C-CEB6-45EF-BB89-BC14DEA43A0E}"/>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E886A8A-8B1E-41CC-A84A-958B296F0DB3}"/>
                </a:ext>
              </a:extLst>
            </p:cNvPr>
            <p:cNvSpPr txBox="1"/>
            <p:nvPr/>
          </p:nvSpPr>
          <p:spPr>
            <a:xfrm>
              <a:off x="660695" y="1794070"/>
              <a:ext cx="6160612" cy="1000274"/>
            </a:xfrm>
            <a:prstGeom prst="rect">
              <a:avLst/>
            </a:prstGeom>
            <a:noFill/>
          </p:spPr>
          <p:txBody>
            <a:bodyPr wrap="square">
              <a:spAutoFit/>
            </a:bodyPr>
            <a:lstStyle/>
            <a:p>
              <a:pPr algn="ctr" fontAlgn="auto">
                <a:spcBef>
                  <a:spcPts val="0"/>
                </a:spcBef>
                <a:spcAft>
                  <a:spcPts val="600"/>
                </a:spcAft>
                <a:buClrTx/>
                <a:buFontTx/>
                <a:buNone/>
              </a:pPr>
              <a:r>
                <a:rPr lang="en-GB" sz="1800" dirty="0">
                  <a:solidFill>
                    <a:srgbClr val="585858"/>
                  </a:solidFill>
                  <a:latin typeface="+mj-lt"/>
                  <a:ea typeface="Calibri" panose="020F0502020204030204" pitchFamily="34" charset="0"/>
                  <a:cs typeface="Times New Roman" panose="02020603050405020304" pitchFamily="18" charset="0"/>
                </a:rPr>
                <a:t>These</a:t>
              </a:r>
              <a:r>
                <a:rPr lang="en-GB" sz="1800" dirty="0">
                  <a:solidFill>
                    <a:srgbClr val="008080"/>
                  </a:solidFill>
                  <a:latin typeface="+mj-lt"/>
                  <a:ea typeface="Calibri" panose="020F0502020204030204" pitchFamily="34" charset="0"/>
                  <a:cs typeface="Times New Roman" panose="02020603050405020304" pitchFamily="18" charset="0"/>
                </a:rPr>
                <a:t> </a:t>
              </a:r>
              <a:r>
                <a:rPr lang="en-GB" sz="1800" dirty="0">
                  <a:latin typeface="+mj-lt"/>
                  <a:ea typeface="Calibri" panose="020F0502020204030204" pitchFamily="34" charset="0"/>
                  <a:cs typeface="Times New Roman" panose="02020603050405020304" pitchFamily="18" charset="0"/>
                </a:rPr>
                <a:t>neighbourhood policing statistics </a:t>
              </a:r>
              <a:r>
                <a:rPr lang="en-GB" sz="1800" dirty="0">
                  <a:solidFill>
                    <a:srgbClr val="585858"/>
                  </a:solidFill>
                  <a:latin typeface="+mj-lt"/>
                  <a:ea typeface="Calibri" panose="020F0502020204030204" pitchFamily="34" charset="0"/>
                  <a:cs typeface="Times New Roman" panose="02020603050405020304" pitchFamily="18" charset="0"/>
                </a:rPr>
                <a:t>show the types of crime reported in one street in September 2018.</a:t>
              </a:r>
            </a:p>
            <a:p>
              <a:pPr algn="ctr" fontAlgn="auto">
                <a:spcBef>
                  <a:spcPts val="0"/>
                </a:spcBef>
                <a:spcAft>
                  <a:spcPts val="600"/>
                </a:spcAft>
                <a:buClrTx/>
                <a:buFontTx/>
                <a:buNone/>
              </a:pPr>
              <a:r>
                <a:rPr lang="en-GB" sz="1800" dirty="0">
                  <a:solidFill>
                    <a:srgbClr val="585858"/>
                  </a:solidFill>
                  <a:latin typeface="+mj-lt"/>
                  <a:ea typeface="Calibri" panose="020F0502020204030204" pitchFamily="34" charset="0"/>
                  <a:cs typeface="Times New Roman" panose="02020603050405020304" pitchFamily="18" charset="0"/>
                </a:rPr>
                <a:t> What type of reported crime was the mode?</a:t>
              </a:r>
            </a:p>
          </p:txBody>
        </p:sp>
      </p:grpSp>
      <p:graphicFrame>
        <p:nvGraphicFramePr>
          <p:cNvPr id="8" name="Table 7">
            <a:extLst>
              <a:ext uri="{FF2B5EF4-FFF2-40B4-BE49-F238E27FC236}">
                <a16:creationId xmlns:a16="http://schemas.microsoft.com/office/drawing/2014/main" id="{37F143DD-3EA0-4EBE-9487-FE20F54F0626}"/>
              </a:ext>
            </a:extLst>
          </p:cNvPr>
          <p:cNvGraphicFramePr>
            <a:graphicFrameLocks noGrp="1"/>
          </p:cNvGraphicFramePr>
          <p:nvPr>
            <p:extLst>
              <p:ext uri="{D42A27DB-BD31-4B8C-83A1-F6EECF244321}">
                <p14:modId xmlns:p14="http://schemas.microsoft.com/office/powerpoint/2010/main" val="3124313715"/>
              </p:ext>
            </p:extLst>
          </p:nvPr>
        </p:nvGraphicFramePr>
        <p:xfrm>
          <a:off x="824677" y="2976103"/>
          <a:ext cx="5832648" cy="2234253"/>
        </p:xfrm>
        <a:graphic>
          <a:graphicData uri="http://schemas.openxmlformats.org/drawingml/2006/table">
            <a:tbl>
              <a:tblPr firstRow="1" firstCol="1" bandRow="1">
                <a:tableStyleId>{912C8C85-51F0-491E-9774-3900AFEF0FD7}</a:tableStyleId>
              </a:tblPr>
              <a:tblGrid>
                <a:gridCol w="2916324">
                  <a:extLst>
                    <a:ext uri="{9D8B030D-6E8A-4147-A177-3AD203B41FA5}">
                      <a16:colId xmlns:a16="http://schemas.microsoft.com/office/drawing/2014/main" val="1450293597"/>
                    </a:ext>
                  </a:extLst>
                </a:gridCol>
                <a:gridCol w="2916324">
                  <a:extLst>
                    <a:ext uri="{9D8B030D-6E8A-4147-A177-3AD203B41FA5}">
                      <a16:colId xmlns:a16="http://schemas.microsoft.com/office/drawing/2014/main" val="1617038698"/>
                    </a:ext>
                  </a:extLst>
                </a:gridCol>
              </a:tblGrid>
              <a:tr h="205719">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Bef>
                          <a:spcPts val="400"/>
                        </a:spcBef>
                        <a:spcAft>
                          <a:spcPts val="400"/>
                        </a:spcAft>
                      </a:pPr>
                      <a:r>
                        <a:rPr lang="en-GB" sz="1400" b="1" dirty="0">
                          <a:solidFill>
                            <a:srgbClr val="585858"/>
                          </a:solidFill>
                          <a:effectLst/>
                          <a:latin typeface="+mn-lt"/>
                        </a:rPr>
                        <a:t>Crime types</a:t>
                      </a:r>
                      <a:endParaRPr lang="en-GB" sz="140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Bef>
                          <a:spcPts val="400"/>
                        </a:spcBef>
                        <a:spcAft>
                          <a:spcPts val="400"/>
                        </a:spcAft>
                      </a:pP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053068"/>
                  </a:ext>
                </a:extLst>
              </a:tr>
              <a:tr h="202254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spcBef>
                          <a:spcPts val="0"/>
                        </a:spcBef>
                        <a:spcAft>
                          <a:spcPts val="400"/>
                        </a:spcAft>
                      </a:pPr>
                      <a:r>
                        <a:rPr lang="en-GB" sz="1400" b="0" dirty="0">
                          <a:solidFill>
                            <a:srgbClr val="585858"/>
                          </a:solidFill>
                          <a:effectLst/>
                          <a:latin typeface="+mn-lt"/>
                        </a:rPr>
                        <a:t>Anti-social behaviour (1)</a:t>
                      </a:r>
                    </a:p>
                    <a:p>
                      <a:pPr>
                        <a:lnSpc>
                          <a:spcPct val="100000"/>
                        </a:lnSpc>
                        <a:spcBef>
                          <a:spcPts val="0"/>
                        </a:spcBef>
                        <a:spcAft>
                          <a:spcPts val="400"/>
                        </a:spcAft>
                      </a:pPr>
                      <a:r>
                        <a:rPr lang="en-GB" sz="1400" b="0" dirty="0">
                          <a:solidFill>
                            <a:srgbClr val="585858"/>
                          </a:solidFill>
                          <a:effectLst/>
                          <a:latin typeface="+mn-lt"/>
                        </a:rPr>
                        <a:t>Bicycle theft (1)</a:t>
                      </a:r>
                    </a:p>
                    <a:p>
                      <a:pPr>
                        <a:lnSpc>
                          <a:spcPct val="100000"/>
                        </a:lnSpc>
                        <a:spcBef>
                          <a:spcPts val="0"/>
                        </a:spcBef>
                        <a:spcAft>
                          <a:spcPts val="400"/>
                        </a:spcAft>
                      </a:pPr>
                      <a:r>
                        <a:rPr lang="en-GB" sz="1400" b="0" dirty="0">
                          <a:solidFill>
                            <a:srgbClr val="585858"/>
                          </a:solidFill>
                          <a:effectLst/>
                          <a:latin typeface="+mn-lt"/>
                        </a:rPr>
                        <a:t>Burglary (0)</a:t>
                      </a:r>
                    </a:p>
                    <a:p>
                      <a:pPr>
                        <a:lnSpc>
                          <a:spcPct val="100000"/>
                        </a:lnSpc>
                        <a:spcBef>
                          <a:spcPts val="0"/>
                        </a:spcBef>
                        <a:spcAft>
                          <a:spcPts val="400"/>
                        </a:spcAft>
                      </a:pPr>
                      <a:r>
                        <a:rPr lang="en-GB" sz="1400" b="0" dirty="0">
                          <a:solidFill>
                            <a:srgbClr val="585858"/>
                          </a:solidFill>
                          <a:effectLst/>
                          <a:latin typeface="+mn-lt"/>
                        </a:rPr>
                        <a:t>Criminal damage and arson (0)</a:t>
                      </a:r>
                    </a:p>
                    <a:p>
                      <a:pPr>
                        <a:lnSpc>
                          <a:spcPct val="100000"/>
                        </a:lnSpc>
                        <a:spcBef>
                          <a:spcPts val="0"/>
                        </a:spcBef>
                        <a:spcAft>
                          <a:spcPts val="400"/>
                        </a:spcAft>
                      </a:pPr>
                      <a:r>
                        <a:rPr lang="en-GB" sz="1400" b="0" dirty="0">
                          <a:solidFill>
                            <a:srgbClr val="585858"/>
                          </a:solidFill>
                          <a:effectLst/>
                          <a:latin typeface="+mn-lt"/>
                        </a:rPr>
                        <a:t>Drugs (0)</a:t>
                      </a:r>
                    </a:p>
                    <a:p>
                      <a:pPr>
                        <a:lnSpc>
                          <a:spcPct val="100000"/>
                        </a:lnSpc>
                        <a:spcBef>
                          <a:spcPts val="0"/>
                        </a:spcBef>
                        <a:spcAft>
                          <a:spcPts val="400"/>
                        </a:spcAft>
                      </a:pPr>
                      <a:r>
                        <a:rPr lang="en-GB" sz="1400" b="0" dirty="0">
                          <a:solidFill>
                            <a:srgbClr val="585858"/>
                          </a:solidFill>
                          <a:effectLst/>
                          <a:latin typeface="+mn-lt"/>
                        </a:rPr>
                        <a:t>Other crime (0)</a:t>
                      </a:r>
                    </a:p>
                    <a:p>
                      <a:pPr>
                        <a:lnSpc>
                          <a:spcPct val="100000"/>
                        </a:lnSpc>
                        <a:spcBef>
                          <a:spcPts val="0"/>
                        </a:spcBef>
                        <a:spcAft>
                          <a:spcPts val="400"/>
                        </a:spcAft>
                      </a:pPr>
                      <a:r>
                        <a:rPr lang="en-GB" sz="1400" b="0" dirty="0">
                          <a:solidFill>
                            <a:srgbClr val="585858"/>
                          </a:solidFill>
                          <a:effectLst/>
                          <a:latin typeface="+mn-lt"/>
                        </a:rPr>
                        <a:t>Other theft (0)</a:t>
                      </a:r>
                    </a:p>
                  </a:txBody>
                  <a:tcPr marL="60373" marR="60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400"/>
                        </a:spcAft>
                      </a:pPr>
                      <a:r>
                        <a:rPr lang="en-GB" sz="1400" b="0" dirty="0">
                          <a:solidFill>
                            <a:srgbClr val="585858"/>
                          </a:solidFill>
                          <a:effectLst/>
                          <a:latin typeface="+mn-lt"/>
                        </a:rPr>
                        <a:t>Possession of weapons (0)</a:t>
                      </a:r>
                    </a:p>
                    <a:p>
                      <a:pPr>
                        <a:lnSpc>
                          <a:spcPct val="100000"/>
                        </a:lnSpc>
                        <a:spcBef>
                          <a:spcPts val="0"/>
                        </a:spcBef>
                        <a:spcAft>
                          <a:spcPts val="400"/>
                        </a:spcAft>
                      </a:pPr>
                      <a:r>
                        <a:rPr lang="en-GB" sz="1400" b="0" dirty="0">
                          <a:solidFill>
                            <a:srgbClr val="585858"/>
                          </a:solidFill>
                          <a:effectLst/>
                          <a:latin typeface="+mn-lt"/>
                        </a:rPr>
                        <a:t>Public order (4)</a:t>
                      </a:r>
                    </a:p>
                    <a:p>
                      <a:pPr>
                        <a:lnSpc>
                          <a:spcPct val="100000"/>
                        </a:lnSpc>
                        <a:spcBef>
                          <a:spcPts val="0"/>
                        </a:spcBef>
                        <a:spcAft>
                          <a:spcPts val="400"/>
                        </a:spcAft>
                      </a:pPr>
                      <a:r>
                        <a:rPr lang="en-GB" sz="1400" b="0" dirty="0">
                          <a:solidFill>
                            <a:srgbClr val="585858"/>
                          </a:solidFill>
                          <a:effectLst/>
                          <a:latin typeface="+mn-lt"/>
                        </a:rPr>
                        <a:t>Robbery (0)</a:t>
                      </a:r>
                    </a:p>
                    <a:p>
                      <a:pPr>
                        <a:lnSpc>
                          <a:spcPct val="100000"/>
                        </a:lnSpc>
                        <a:spcBef>
                          <a:spcPts val="0"/>
                        </a:spcBef>
                        <a:spcAft>
                          <a:spcPts val="400"/>
                        </a:spcAft>
                      </a:pPr>
                      <a:r>
                        <a:rPr lang="en-GB" sz="1400" b="0" dirty="0">
                          <a:solidFill>
                            <a:srgbClr val="585858"/>
                          </a:solidFill>
                          <a:effectLst/>
                          <a:latin typeface="+mn-lt"/>
                        </a:rPr>
                        <a:t>Shoplifting (10)</a:t>
                      </a:r>
                    </a:p>
                    <a:p>
                      <a:pPr>
                        <a:lnSpc>
                          <a:spcPct val="100000"/>
                        </a:lnSpc>
                        <a:spcBef>
                          <a:spcPts val="0"/>
                        </a:spcBef>
                        <a:spcAft>
                          <a:spcPts val="400"/>
                        </a:spcAft>
                      </a:pPr>
                      <a:r>
                        <a:rPr lang="en-GB" sz="1400" b="0" dirty="0">
                          <a:solidFill>
                            <a:srgbClr val="585858"/>
                          </a:solidFill>
                          <a:effectLst/>
                          <a:latin typeface="+mn-lt"/>
                        </a:rPr>
                        <a:t>Theft from the person (0)</a:t>
                      </a:r>
                    </a:p>
                    <a:p>
                      <a:pPr>
                        <a:lnSpc>
                          <a:spcPct val="100000"/>
                        </a:lnSpc>
                        <a:spcBef>
                          <a:spcPts val="0"/>
                        </a:spcBef>
                        <a:spcAft>
                          <a:spcPts val="400"/>
                        </a:spcAft>
                      </a:pPr>
                      <a:r>
                        <a:rPr lang="en-GB" sz="1400" b="0" dirty="0">
                          <a:solidFill>
                            <a:srgbClr val="585858"/>
                          </a:solidFill>
                          <a:effectLst/>
                          <a:latin typeface="+mn-lt"/>
                        </a:rPr>
                        <a:t>Vehicle crime (1)</a:t>
                      </a:r>
                    </a:p>
                    <a:p>
                      <a:pPr>
                        <a:lnSpc>
                          <a:spcPct val="100000"/>
                        </a:lnSpc>
                        <a:spcBef>
                          <a:spcPts val="0"/>
                        </a:spcBef>
                        <a:spcAft>
                          <a:spcPts val="400"/>
                        </a:spcAft>
                      </a:pPr>
                      <a:r>
                        <a:rPr lang="en-GB" sz="1400" b="0" dirty="0">
                          <a:solidFill>
                            <a:srgbClr val="585858"/>
                          </a:solidFill>
                          <a:effectLst/>
                          <a:latin typeface="+mn-lt"/>
                        </a:rPr>
                        <a:t>Violence and sexual offences (1)</a:t>
                      </a:r>
                      <a:endParaRPr lang="en-GB" sz="1400" b="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678426"/>
                  </a:ext>
                </a:extLst>
              </a:tr>
            </a:tbl>
          </a:graphicData>
        </a:graphic>
      </p:graphicFrame>
      <p:sp>
        <p:nvSpPr>
          <p:cNvPr id="9" name="TextBox 8">
            <a:extLst>
              <a:ext uri="{FF2B5EF4-FFF2-40B4-BE49-F238E27FC236}">
                <a16:creationId xmlns:a16="http://schemas.microsoft.com/office/drawing/2014/main" id="{B82915CC-4D86-416F-99E6-B503B9AAEB19}"/>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7CB0-D3B1-42BB-A25E-0249B25EE397}"/>
              </a:ext>
            </a:extLst>
          </p:cNvPr>
          <p:cNvSpPr>
            <a:spLocks noGrp="1"/>
          </p:cNvSpPr>
          <p:nvPr>
            <p:ph type="title"/>
          </p:nvPr>
        </p:nvSpPr>
        <p:spPr/>
        <p:txBody>
          <a:bodyPr>
            <a:normAutofit/>
          </a:bodyPr>
          <a:lstStyle/>
          <a:p>
            <a:r>
              <a:rPr kumimoji="0" lang="en-GB" sz="2000" b="1"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Identify the mode from qualitative data</a:t>
            </a:r>
            <a:endParaRPr lang="en-GB" b="1" dirty="0">
              <a:latin typeface="+mj-lt"/>
            </a:endParaRPr>
          </a:p>
        </p:txBody>
      </p:sp>
      <p:sp>
        <p:nvSpPr>
          <p:cNvPr id="3" name="TextBox 2">
            <a:extLst>
              <a:ext uri="{FF2B5EF4-FFF2-40B4-BE49-F238E27FC236}">
                <a16:creationId xmlns:a16="http://schemas.microsoft.com/office/drawing/2014/main" id="{EDBEBC9D-C834-4366-BFE2-953CE7A5D461}"/>
              </a:ext>
            </a:extLst>
          </p:cNvPr>
          <p:cNvSpPr txBox="1"/>
          <p:nvPr/>
        </p:nvSpPr>
        <p:spPr>
          <a:xfrm>
            <a:off x="116849"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 name="TextBox 3">
            <a:extLst>
              <a:ext uri="{FF2B5EF4-FFF2-40B4-BE49-F238E27FC236}">
                <a16:creationId xmlns:a16="http://schemas.microsoft.com/office/drawing/2014/main" id="{01790A0A-800E-40BD-B08D-CF79998B6203}"/>
              </a:ext>
            </a:extLst>
          </p:cNvPr>
          <p:cNvSpPr txBox="1"/>
          <p:nvPr/>
        </p:nvSpPr>
        <p:spPr>
          <a:xfrm>
            <a:off x="911424" y="2060848"/>
            <a:ext cx="4614041" cy="2905411"/>
          </a:xfrm>
          <a:prstGeom prst="rect">
            <a:avLst/>
          </a:prstGeom>
          <a:noFill/>
        </p:spPr>
        <p:txBody>
          <a:bodyPr wrap="square">
            <a:spAutoFit/>
          </a:bodyPr>
          <a:lstStyle/>
          <a:p>
            <a:pPr algn="ctr">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This pie chart also refers to </a:t>
            </a:r>
            <a:r>
              <a:rPr lang="en-GB" sz="2400" u="none" strike="noStrike" dirty="0">
                <a:effectLst/>
                <a:latin typeface="+mj-lt"/>
                <a:ea typeface="Calibri" panose="020F0502020204030204" pitchFamily="34" charset="0"/>
                <a:cs typeface="Times New Roman" panose="02020603050405020304" pitchFamily="18" charset="0"/>
              </a:rPr>
              <a:t>neighbourhood policing statistics</a:t>
            </a:r>
            <a:r>
              <a:rPr lang="en-GB" sz="2400" dirty="0">
                <a:effectLst/>
                <a:latin typeface="+mj-lt"/>
                <a:ea typeface="Calibri" panose="020F0502020204030204" pitchFamily="34" charset="0"/>
                <a:cs typeface="Times New Roman" panose="02020603050405020304" pitchFamily="18" charset="0"/>
              </a:rPr>
              <a:t>.</a:t>
            </a:r>
          </a:p>
          <a:p>
            <a:pPr algn="ctr">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 What was the modal reason for Humberside Police carrying out a stop and search between April 2018 and September 2018?</a:t>
            </a:r>
          </a:p>
        </p:txBody>
      </p:sp>
      <p:pic>
        <p:nvPicPr>
          <p:cNvPr id="5" name="Picture 4">
            <a:extLst>
              <a:ext uri="{FF2B5EF4-FFF2-40B4-BE49-F238E27FC236}">
                <a16:creationId xmlns:a16="http://schemas.microsoft.com/office/drawing/2014/main" id="{37AF22BB-8B34-473B-944B-DB7D3FBD860C}"/>
              </a:ext>
            </a:extLst>
          </p:cNvPr>
          <p:cNvPicPr/>
          <p:nvPr/>
        </p:nvPicPr>
        <p:blipFill>
          <a:blip r:embed="rId3">
            <a:extLst>
              <a:ext uri="{28A0092B-C50C-407E-A947-70E740481C1C}">
                <a14:useLocalDpi xmlns:a14="http://schemas.microsoft.com/office/drawing/2010/main" val="0"/>
              </a:ext>
            </a:extLst>
          </a:blip>
          <a:stretch>
            <a:fillRect/>
          </a:stretch>
        </p:blipFill>
        <p:spPr>
          <a:xfrm>
            <a:off x="5951984" y="1386602"/>
            <a:ext cx="5034455" cy="4453248"/>
          </a:xfrm>
          <a:prstGeom prst="rect">
            <a:avLst/>
          </a:prstGeom>
        </p:spPr>
      </p:pic>
      <p:sp>
        <p:nvSpPr>
          <p:cNvPr id="6" name="TextBox 5">
            <a:extLst>
              <a:ext uri="{FF2B5EF4-FFF2-40B4-BE49-F238E27FC236}">
                <a16:creationId xmlns:a16="http://schemas.microsoft.com/office/drawing/2014/main" id="{59873444-7A78-4651-8AAF-BFC0A70B4CFB}"/>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extLst>
      <p:ext uri="{BB962C8B-B14F-4D97-AF65-F5344CB8AC3E}">
        <p14:creationId xmlns:p14="http://schemas.microsoft.com/office/powerpoint/2010/main" val="2074354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E83C55F-65D4-44B7-82B8-64D001474CEF}"/>
              </a:ext>
            </a:extLst>
          </p:cNvPr>
          <p:cNvSpPr txBox="1">
            <a:spLocks/>
          </p:cNvSpPr>
          <p:nvPr/>
        </p:nvSpPr>
        <p:spPr>
          <a:xfrm>
            <a:off x="407369" y="1741532"/>
            <a:ext cx="6984776"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FF37CB0-D3B1-42BB-A25E-0249B25EE397}"/>
              </a:ext>
            </a:extLst>
          </p:cNvPr>
          <p:cNvSpPr>
            <a:spLocks noGrp="1"/>
          </p:cNvSpPr>
          <p:nvPr>
            <p:ph type="title"/>
          </p:nvPr>
        </p:nvSpPr>
        <p:spPr/>
        <p:txBody>
          <a:bodyPr>
            <a:normAutofit/>
          </a:bodyPr>
          <a:lstStyle/>
          <a:p>
            <a:r>
              <a:rPr kumimoji="0" lang="en-GB" sz="2000" b="1"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rPr>
              <a:t>Identify the mode from qualitative data.</a:t>
            </a:r>
            <a:endParaRPr lang="en-GB" b="1" dirty="0">
              <a:latin typeface="+mj-lt"/>
            </a:endParaRPr>
          </a:p>
        </p:txBody>
      </p:sp>
      <p:sp>
        <p:nvSpPr>
          <p:cNvPr id="3" name="TextBox 2">
            <a:extLst>
              <a:ext uri="{FF2B5EF4-FFF2-40B4-BE49-F238E27FC236}">
                <a16:creationId xmlns:a16="http://schemas.microsoft.com/office/drawing/2014/main" id="{EDBEBC9D-C834-4366-BFE2-953CE7A5D461}"/>
              </a:ext>
            </a:extLst>
          </p:cNvPr>
          <p:cNvSpPr txBox="1"/>
          <p:nvPr/>
        </p:nvSpPr>
        <p:spPr>
          <a:xfrm>
            <a:off x="116849" y="1052736"/>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 name="TextBox 3">
            <a:extLst>
              <a:ext uri="{FF2B5EF4-FFF2-40B4-BE49-F238E27FC236}">
                <a16:creationId xmlns:a16="http://schemas.microsoft.com/office/drawing/2014/main" id="{01790A0A-800E-40BD-B08D-CF79998B6203}"/>
              </a:ext>
            </a:extLst>
          </p:cNvPr>
          <p:cNvSpPr txBox="1"/>
          <p:nvPr/>
        </p:nvSpPr>
        <p:spPr>
          <a:xfrm>
            <a:off x="544684" y="1889200"/>
            <a:ext cx="2503316" cy="3348609"/>
          </a:xfrm>
          <a:prstGeom prst="rect">
            <a:avLst/>
          </a:prstGeom>
          <a:noFill/>
        </p:spPr>
        <p:txBody>
          <a:bodyPr wrap="square">
            <a:spAutoFit/>
          </a:bodyPr>
          <a:lstStyle/>
          <a:p>
            <a:pPr algn="ctr">
              <a:spcAft>
                <a:spcPts val="12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This pie chart also refers to </a:t>
            </a:r>
            <a:r>
              <a:rPr lang="en-GB" sz="1800" u="none" strike="noStrike" dirty="0">
                <a:effectLst/>
                <a:latin typeface="+mj-lt"/>
                <a:ea typeface="Calibri" panose="020F0502020204030204" pitchFamily="34" charset="0"/>
                <a:cs typeface="Times New Roman" panose="02020603050405020304" pitchFamily="18" charset="0"/>
              </a:rPr>
              <a:t>neighbourhood policing statistics</a:t>
            </a:r>
            <a:r>
              <a:rPr lang="en-GB" sz="1800" dirty="0">
                <a:effectLst/>
                <a:latin typeface="+mj-lt"/>
                <a:ea typeface="Calibri" panose="020F0502020204030204" pitchFamily="34" charset="0"/>
                <a:cs typeface="Times New Roman" panose="02020603050405020304" pitchFamily="18" charset="0"/>
              </a:rPr>
              <a:t>.</a:t>
            </a:r>
          </a:p>
          <a:p>
            <a:pPr algn="ctr">
              <a:spcAft>
                <a:spcPts val="12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 What was the modal reason for Humberside Police carrying out a stop and search between April 2018 and September 2018?</a:t>
            </a:r>
          </a:p>
        </p:txBody>
      </p:sp>
      <p:pic>
        <p:nvPicPr>
          <p:cNvPr id="5" name="Picture 4">
            <a:extLst>
              <a:ext uri="{FF2B5EF4-FFF2-40B4-BE49-F238E27FC236}">
                <a16:creationId xmlns:a16="http://schemas.microsoft.com/office/drawing/2014/main" id="{37AF22BB-8B34-473B-944B-DB7D3FBD860C}"/>
              </a:ext>
            </a:extLst>
          </p:cNvPr>
          <p:cNvPicPr/>
          <p:nvPr/>
        </p:nvPicPr>
        <p:blipFill>
          <a:blip r:embed="rId3">
            <a:extLst>
              <a:ext uri="{28A0092B-C50C-407E-A947-70E740481C1C}">
                <a14:useLocalDpi xmlns:a14="http://schemas.microsoft.com/office/drawing/2010/main" val="0"/>
              </a:ext>
            </a:extLst>
          </a:blip>
          <a:stretch>
            <a:fillRect/>
          </a:stretch>
        </p:blipFill>
        <p:spPr>
          <a:xfrm>
            <a:off x="3164011" y="2024049"/>
            <a:ext cx="3744416" cy="3282673"/>
          </a:xfrm>
          <a:prstGeom prst="rect">
            <a:avLst/>
          </a:prstGeom>
        </p:spPr>
      </p:pic>
      <p:sp>
        <p:nvSpPr>
          <p:cNvPr id="10" name="Content Placeholder 2">
            <a:extLst>
              <a:ext uri="{FF2B5EF4-FFF2-40B4-BE49-F238E27FC236}">
                <a16:creationId xmlns:a16="http://schemas.microsoft.com/office/drawing/2014/main" id="{4F00091E-E4BB-4B7C-B16A-F1ABCAF58E48}"/>
              </a:ext>
            </a:extLst>
          </p:cNvPr>
          <p:cNvSpPr txBox="1">
            <a:spLocks/>
          </p:cNvSpPr>
          <p:nvPr/>
        </p:nvSpPr>
        <p:spPr>
          <a:xfrm>
            <a:off x="7398123" y="1741530"/>
            <a:ext cx="4392486"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language might students need to understand for questions about the mode?</a:t>
            </a:r>
          </a:p>
          <a:p>
            <a:pPr marL="360000" lvl="1" fontAlgn="auto">
              <a:lnSpc>
                <a:spcPct val="100000"/>
              </a:lnSpc>
              <a:spcBef>
                <a:spcPts val="0"/>
              </a:spcBef>
              <a:spcAft>
                <a:spcPts val="1200"/>
              </a:spcAft>
              <a:buClrTx/>
            </a:pPr>
            <a:r>
              <a:rPr lang="en-GB" sz="2400" dirty="0"/>
              <a:t>What other representations might students need to be familiar with?</a:t>
            </a:r>
          </a:p>
        </p:txBody>
      </p:sp>
      <p:sp>
        <p:nvSpPr>
          <p:cNvPr id="8" name="TextBox 7">
            <a:extLst>
              <a:ext uri="{FF2B5EF4-FFF2-40B4-BE49-F238E27FC236}">
                <a16:creationId xmlns:a16="http://schemas.microsoft.com/office/drawing/2014/main" id="{421EEC75-0A8D-4EB1-ABA9-DD4EEDEEAEC5}"/>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extLst>
      <p:ext uri="{BB962C8B-B14F-4D97-AF65-F5344CB8AC3E}">
        <p14:creationId xmlns:p14="http://schemas.microsoft.com/office/powerpoint/2010/main" val="156605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Identify the mode from qualitative data</a:t>
            </a:r>
          </a:p>
        </p:txBody>
      </p:sp>
      <p:sp>
        <p:nvSpPr>
          <p:cNvPr id="6" name="TextBox 5">
            <a:extLst>
              <a:ext uri="{FF2B5EF4-FFF2-40B4-BE49-F238E27FC236}">
                <a16:creationId xmlns:a16="http://schemas.microsoft.com/office/drawing/2014/main" id="{2B57B72E-B50F-42D2-AB99-91A92106BB09}"/>
              </a:ext>
            </a:extLst>
          </p:cNvPr>
          <p:cNvSpPr txBox="1"/>
          <p:nvPr/>
        </p:nvSpPr>
        <p:spPr>
          <a:xfrm>
            <a:off x="120523" y="102137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1 and 2</a:t>
            </a:r>
            <a:endParaRPr lang="en-GB" dirty="0"/>
          </a:p>
        </p:txBody>
      </p:sp>
      <p:pic>
        <p:nvPicPr>
          <p:cNvPr id="7" name="Picture 6">
            <a:extLst>
              <a:ext uri="{FF2B5EF4-FFF2-40B4-BE49-F238E27FC236}">
                <a16:creationId xmlns:a16="http://schemas.microsoft.com/office/drawing/2014/main" id="{897203DE-E764-49E2-BD73-1BD8192E2528}"/>
              </a:ext>
            </a:extLst>
          </p:cNvPr>
          <p:cNvPicPr/>
          <p:nvPr/>
        </p:nvPicPr>
        <p:blipFill>
          <a:blip r:embed="rId3">
            <a:extLst>
              <a:ext uri="{28A0092B-C50C-407E-A947-70E740481C1C}">
                <a14:useLocalDpi xmlns:a14="http://schemas.microsoft.com/office/drawing/2010/main" val="0"/>
              </a:ext>
            </a:extLst>
          </a:blip>
          <a:stretch>
            <a:fillRect/>
          </a:stretch>
        </p:blipFill>
        <p:spPr>
          <a:xfrm>
            <a:off x="1055440" y="2245999"/>
            <a:ext cx="3052249" cy="2692705"/>
          </a:xfrm>
          <a:prstGeom prst="rect">
            <a:avLst/>
          </a:prstGeom>
        </p:spPr>
      </p:pic>
      <p:graphicFrame>
        <p:nvGraphicFramePr>
          <p:cNvPr id="8" name="Table 7">
            <a:extLst>
              <a:ext uri="{FF2B5EF4-FFF2-40B4-BE49-F238E27FC236}">
                <a16:creationId xmlns:a16="http://schemas.microsoft.com/office/drawing/2014/main" id="{3A957AD0-05A3-4F32-B4C0-AA8730025E8C}"/>
              </a:ext>
            </a:extLst>
          </p:cNvPr>
          <p:cNvGraphicFramePr>
            <a:graphicFrameLocks noGrp="1"/>
          </p:cNvGraphicFramePr>
          <p:nvPr>
            <p:extLst>
              <p:ext uri="{D42A27DB-BD31-4B8C-83A1-F6EECF244321}">
                <p14:modId xmlns:p14="http://schemas.microsoft.com/office/powerpoint/2010/main" val="1742058736"/>
              </p:ext>
            </p:extLst>
          </p:nvPr>
        </p:nvGraphicFramePr>
        <p:xfrm>
          <a:off x="4871864" y="2315544"/>
          <a:ext cx="6552728" cy="2414524"/>
        </p:xfrm>
        <a:graphic>
          <a:graphicData uri="http://schemas.openxmlformats.org/drawingml/2006/table">
            <a:tbl>
              <a:tblPr firstRow="1" firstCol="1" bandRow="1">
                <a:tableStyleId>{912C8C85-51F0-491E-9774-3900AFEF0FD7}</a:tableStyleId>
              </a:tblPr>
              <a:tblGrid>
                <a:gridCol w="3276364">
                  <a:extLst>
                    <a:ext uri="{9D8B030D-6E8A-4147-A177-3AD203B41FA5}">
                      <a16:colId xmlns:a16="http://schemas.microsoft.com/office/drawing/2014/main" val="1450293597"/>
                    </a:ext>
                  </a:extLst>
                </a:gridCol>
                <a:gridCol w="3276364">
                  <a:extLst>
                    <a:ext uri="{9D8B030D-6E8A-4147-A177-3AD203B41FA5}">
                      <a16:colId xmlns:a16="http://schemas.microsoft.com/office/drawing/2014/main" val="1617038698"/>
                    </a:ext>
                  </a:extLst>
                </a:gridCol>
              </a:tblGrid>
              <a:tr h="234242">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Bef>
                          <a:spcPts val="400"/>
                        </a:spcBef>
                        <a:spcAft>
                          <a:spcPts val="400"/>
                        </a:spcAft>
                      </a:pPr>
                      <a:r>
                        <a:rPr lang="en-GB" sz="1600" b="1" dirty="0">
                          <a:solidFill>
                            <a:srgbClr val="585858"/>
                          </a:solidFill>
                          <a:effectLst/>
                          <a:latin typeface="+mn-lt"/>
                        </a:rPr>
                        <a:t>Crime types</a:t>
                      </a:r>
                      <a:endParaRPr lang="en-GB" sz="160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nSpc>
                          <a:spcPct val="107000"/>
                        </a:lnSpc>
                        <a:spcBef>
                          <a:spcPts val="400"/>
                        </a:spcBef>
                        <a:spcAft>
                          <a:spcPts val="400"/>
                        </a:spcAft>
                      </a:pPr>
                      <a:endParaRPr lang="en-GB" sz="200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053068"/>
                  </a:ext>
                </a:extLst>
              </a:tr>
              <a:tr h="21725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nSpc>
                          <a:spcPct val="100000"/>
                        </a:lnSpc>
                        <a:spcBef>
                          <a:spcPts val="0"/>
                        </a:spcBef>
                        <a:spcAft>
                          <a:spcPts val="400"/>
                        </a:spcAft>
                      </a:pPr>
                      <a:r>
                        <a:rPr lang="en-GB" sz="1600" b="0" dirty="0">
                          <a:solidFill>
                            <a:srgbClr val="585858"/>
                          </a:solidFill>
                          <a:effectLst/>
                          <a:latin typeface="+mn-lt"/>
                        </a:rPr>
                        <a:t>Anti-social behaviour (1)</a:t>
                      </a:r>
                    </a:p>
                    <a:p>
                      <a:pPr>
                        <a:lnSpc>
                          <a:spcPct val="100000"/>
                        </a:lnSpc>
                        <a:spcBef>
                          <a:spcPts val="0"/>
                        </a:spcBef>
                        <a:spcAft>
                          <a:spcPts val="400"/>
                        </a:spcAft>
                      </a:pPr>
                      <a:r>
                        <a:rPr lang="en-GB" sz="1600" b="0" dirty="0">
                          <a:solidFill>
                            <a:srgbClr val="585858"/>
                          </a:solidFill>
                          <a:effectLst/>
                          <a:latin typeface="+mn-lt"/>
                        </a:rPr>
                        <a:t>Bicycle theft (1)</a:t>
                      </a:r>
                    </a:p>
                    <a:p>
                      <a:pPr>
                        <a:lnSpc>
                          <a:spcPct val="100000"/>
                        </a:lnSpc>
                        <a:spcBef>
                          <a:spcPts val="0"/>
                        </a:spcBef>
                        <a:spcAft>
                          <a:spcPts val="400"/>
                        </a:spcAft>
                      </a:pPr>
                      <a:r>
                        <a:rPr lang="en-GB" sz="1600" b="0" dirty="0">
                          <a:solidFill>
                            <a:srgbClr val="585858"/>
                          </a:solidFill>
                          <a:effectLst/>
                          <a:latin typeface="+mn-lt"/>
                        </a:rPr>
                        <a:t>Burglary (0)</a:t>
                      </a:r>
                    </a:p>
                    <a:p>
                      <a:pPr>
                        <a:lnSpc>
                          <a:spcPct val="100000"/>
                        </a:lnSpc>
                        <a:spcBef>
                          <a:spcPts val="0"/>
                        </a:spcBef>
                        <a:spcAft>
                          <a:spcPts val="400"/>
                        </a:spcAft>
                      </a:pPr>
                      <a:r>
                        <a:rPr lang="en-GB" sz="1600" b="0" dirty="0">
                          <a:solidFill>
                            <a:srgbClr val="585858"/>
                          </a:solidFill>
                          <a:effectLst/>
                          <a:latin typeface="+mn-lt"/>
                        </a:rPr>
                        <a:t>Criminal damage and arson (0)</a:t>
                      </a:r>
                    </a:p>
                    <a:p>
                      <a:pPr>
                        <a:lnSpc>
                          <a:spcPct val="100000"/>
                        </a:lnSpc>
                        <a:spcBef>
                          <a:spcPts val="0"/>
                        </a:spcBef>
                        <a:spcAft>
                          <a:spcPts val="400"/>
                        </a:spcAft>
                      </a:pPr>
                      <a:r>
                        <a:rPr lang="en-GB" sz="1600" b="0" dirty="0">
                          <a:solidFill>
                            <a:srgbClr val="585858"/>
                          </a:solidFill>
                          <a:effectLst/>
                          <a:latin typeface="+mn-lt"/>
                        </a:rPr>
                        <a:t>Drugs (0)</a:t>
                      </a:r>
                    </a:p>
                    <a:p>
                      <a:pPr>
                        <a:lnSpc>
                          <a:spcPct val="100000"/>
                        </a:lnSpc>
                        <a:spcBef>
                          <a:spcPts val="0"/>
                        </a:spcBef>
                        <a:spcAft>
                          <a:spcPts val="400"/>
                        </a:spcAft>
                      </a:pPr>
                      <a:r>
                        <a:rPr lang="en-GB" sz="1600" b="0" dirty="0">
                          <a:solidFill>
                            <a:srgbClr val="585858"/>
                          </a:solidFill>
                          <a:effectLst/>
                          <a:latin typeface="+mn-lt"/>
                        </a:rPr>
                        <a:t>Other crime (0)</a:t>
                      </a:r>
                    </a:p>
                    <a:p>
                      <a:pPr>
                        <a:lnSpc>
                          <a:spcPct val="100000"/>
                        </a:lnSpc>
                        <a:spcBef>
                          <a:spcPts val="0"/>
                        </a:spcBef>
                        <a:spcAft>
                          <a:spcPts val="400"/>
                        </a:spcAft>
                      </a:pPr>
                      <a:r>
                        <a:rPr lang="en-GB" sz="1600" b="0" dirty="0">
                          <a:solidFill>
                            <a:srgbClr val="585858"/>
                          </a:solidFill>
                          <a:effectLst/>
                          <a:latin typeface="+mn-lt"/>
                        </a:rPr>
                        <a:t>Other theft (0)</a:t>
                      </a:r>
                    </a:p>
                  </a:txBody>
                  <a:tcPr marL="60373" marR="60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0"/>
                        </a:spcBef>
                        <a:spcAft>
                          <a:spcPts val="400"/>
                        </a:spcAft>
                      </a:pPr>
                      <a:r>
                        <a:rPr lang="en-GB" sz="1600" b="0" dirty="0">
                          <a:solidFill>
                            <a:srgbClr val="585858"/>
                          </a:solidFill>
                          <a:effectLst/>
                          <a:latin typeface="+mn-lt"/>
                        </a:rPr>
                        <a:t>Possession of weapons (0)</a:t>
                      </a:r>
                    </a:p>
                    <a:p>
                      <a:pPr>
                        <a:lnSpc>
                          <a:spcPct val="100000"/>
                        </a:lnSpc>
                        <a:spcBef>
                          <a:spcPts val="0"/>
                        </a:spcBef>
                        <a:spcAft>
                          <a:spcPts val="400"/>
                        </a:spcAft>
                      </a:pPr>
                      <a:r>
                        <a:rPr lang="en-GB" sz="1600" b="0" dirty="0">
                          <a:solidFill>
                            <a:srgbClr val="585858"/>
                          </a:solidFill>
                          <a:effectLst/>
                          <a:latin typeface="+mn-lt"/>
                        </a:rPr>
                        <a:t>Public order (4)</a:t>
                      </a:r>
                    </a:p>
                    <a:p>
                      <a:pPr>
                        <a:lnSpc>
                          <a:spcPct val="100000"/>
                        </a:lnSpc>
                        <a:spcBef>
                          <a:spcPts val="0"/>
                        </a:spcBef>
                        <a:spcAft>
                          <a:spcPts val="400"/>
                        </a:spcAft>
                      </a:pPr>
                      <a:r>
                        <a:rPr lang="en-GB" sz="1600" b="0" dirty="0">
                          <a:solidFill>
                            <a:srgbClr val="585858"/>
                          </a:solidFill>
                          <a:effectLst/>
                          <a:latin typeface="+mn-lt"/>
                        </a:rPr>
                        <a:t>Robbery (0)</a:t>
                      </a:r>
                    </a:p>
                    <a:p>
                      <a:pPr>
                        <a:lnSpc>
                          <a:spcPct val="100000"/>
                        </a:lnSpc>
                        <a:spcBef>
                          <a:spcPts val="0"/>
                        </a:spcBef>
                        <a:spcAft>
                          <a:spcPts val="400"/>
                        </a:spcAft>
                      </a:pPr>
                      <a:r>
                        <a:rPr lang="en-GB" sz="1600" b="0" dirty="0">
                          <a:solidFill>
                            <a:srgbClr val="585858"/>
                          </a:solidFill>
                          <a:effectLst/>
                          <a:latin typeface="+mn-lt"/>
                        </a:rPr>
                        <a:t>Shoplifting (10)</a:t>
                      </a:r>
                    </a:p>
                    <a:p>
                      <a:pPr>
                        <a:lnSpc>
                          <a:spcPct val="100000"/>
                        </a:lnSpc>
                        <a:spcBef>
                          <a:spcPts val="0"/>
                        </a:spcBef>
                        <a:spcAft>
                          <a:spcPts val="400"/>
                        </a:spcAft>
                      </a:pPr>
                      <a:r>
                        <a:rPr lang="en-GB" sz="1600" b="0" dirty="0">
                          <a:solidFill>
                            <a:srgbClr val="585858"/>
                          </a:solidFill>
                          <a:effectLst/>
                          <a:latin typeface="+mn-lt"/>
                        </a:rPr>
                        <a:t>Theft from the person (0)</a:t>
                      </a:r>
                    </a:p>
                    <a:p>
                      <a:pPr>
                        <a:lnSpc>
                          <a:spcPct val="100000"/>
                        </a:lnSpc>
                        <a:spcBef>
                          <a:spcPts val="0"/>
                        </a:spcBef>
                        <a:spcAft>
                          <a:spcPts val="400"/>
                        </a:spcAft>
                      </a:pPr>
                      <a:r>
                        <a:rPr lang="en-GB" sz="1600" b="0" dirty="0">
                          <a:solidFill>
                            <a:srgbClr val="585858"/>
                          </a:solidFill>
                          <a:effectLst/>
                          <a:latin typeface="+mn-lt"/>
                        </a:rPr>
                        <a:t>Vehicle crime (1)</a:t>
                      </a:r>
                    </a:p>
                    <a:p>
                      <a:pPr>
                        <a:lnSpc>
                          <a:spcPct val="100000"/>
                        </a:lnSpc>
                        <a:spcBef>
                          <a:spcPts val="0"/>
                        </a:spcBef>
                        <a:spcAft>
                          <a:spcPts val="400"/>
                        </a:spcAft>
                      </a:pPr>
                      <a:r>
                        <a:rPr lang="en-GB" sz="1600" b="0" dirty="0">
                          <a:solidFill>
                            <a:srgbClr val="585858"/>
                          </a:solidFill>
                          <a:effectLst/>
                          <a:latin typeface="+mn-lt"/>
                        </a:rPr>
                        <a:t>Violence and sexual offences (1)</a:t>
                      </a:r>
                      <a:endParaRPr lang="en-GB" sz="1600" b="0" dirty="0">
                        <a:solidFill>
                          <a:srgbClr val="585858"/>
                        </a:solidFill>
                        <a:effectLst/>
                        <a:latin typeface="+mn-lt"/>
                        <a:ea typeface="Calibri" panose="020F0502020204030204" pitchFamily="34" charset="0"/>
                        <a:cs typeface="Times New Roman" panose="02020603050405020304" pitchFamily="18" charset="0"/>
                      </a:endParaRPr>
                    </a:p>
                  </a:txBody>
                  <a:tcPr marL="60373" marR="60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8678426"/>
                  </a:ext>
                </a:extLst>
              </a:tr>
            </a:tbl>
          </a:graphicData>
        </a:graphic>
      </p:graphicFrame>
      <p:sp>
        <p:nvSpPr>
          <p:cNvPr id="13" name="TextBox 12">
            <a:extLst>
              <a:ext uri="{FF2B5EF4-FFF2-40B4-BE49-F238E27FC236}">
                <a16:creationId xmlns:a16="http://schemas.microsoft.com/office/drawing/2014/main" id="{36899D73-CDBF-414E-9FA4-566D06B76CD4}"/>
              </a:ext>
            </a:extLst>
          </p:cNvPr>
          <p:cNvSpPr txBox="1"/>
          <p:nvPr/>
        </p:nvSpPr>
        <p:spPr>
          <a:xfrm>
            <a:off x="1315559" y="5159540"/>
            <a:ext cx="9798576" cy="907941"/>
          </a:xfrm>
          <a:prstGeom prst="rect">
            <a:avLst/>
          </a:prstGeom>
          <a:noFill/>
        </p:spPr>
        <p:txBody>
          <a:bodyPr wrap="square">
            <a:spAutoFit/>
          </a:bodyPr>
          <a:lstStyle/>
          <a:p>
            <a:pPr algn="ctr">
              <a:spcBef>
                <a:spcPts val="0"/>
              </a:spcBef>
              <a:spcAft>
                <a:spcPts val="600"/>
              </a:spcAft>
              <a:buNone/>
            </a:pPr>
            <a:r>
              <a:rPr lang="en-GB" sz="2400" dirty="0"/>
              <a:t>How do you identify the mode in each representation of the data?</a:t>
            </a:r>
          </a:p>
          <a:p>
            <a:pPr algn="ctr">
              <a:spcBef>
                <a:spcPts val="0"/>
              </a:spcBef>
              <a:spcAft>
                <a:spcPts val="600"/>
              </a:spcAft>
              <a:buNone/>
            </a:pPr>
            <a:r>
              <a:rPr lang="en-GB" sz="2400" dirty="0"/>
              <a:t>What are the benefits and limitations of each representation?</a:t>
            </a:r>
          </a:p>
        </p:txBody>
      </p:sp>
      <p:sp>
        <p:nvSpPr>
          <p:cNvPr id="14" name="TextBox 13">
            <a:extLst>
              <a:ext uri="{FF2B5EF4-FFF2-40B4-BE49-F238E27FC236}">
                <a16:creationId xmlns:a16="http://schemas.microsoft.com/office/drawing/2014/main" id="{04D1E74D-AF99-4272-8655-B0137AA0FF8E}"/>
              </a:ext>
            </a:extLst>
          </p:cNvPr>
          <p:cNvSpPr txBox="1"/>
          <p:nvPr/>
        </p:nvSpPr>
        <p:spPr>
          <a:xfrm>
            <a:off x="551384" y="1563498"/>
            <a:ext cx="9976072" cy="461665"/>
          </a:xfrm>
          <a:prstGeom prst="rect">
            <a:avLst/>
          </a:prstGeom>
          <a:noFill/>
        </p:spPr>
        <p:txBody>
          <a:bodyPr wrap="square">
            <a:spAutoFit/>
          </a:bodyPr>
          <a:lstStyle/>
          <a:p>
            <a:pPr algn="ctr">
              <a:spcBef>
                <a:spcPts val="0"/>
              </a:spcBef>
              <a:spcAft>
                <a:spcPts val="600"/>
              </a:spcAft>
              <a:buNone/>
            </a:pPr>
            <a:r>
              <a:rPr lang="en-GB" sz="2400" dirty="0"/>
              <a:t>These two data sets have been presented in different ways.</a:t>
            </a:r>
          </a:p>
        </p:txBody>
      </p:sp>
      <p:sp>
        <p:nvSpPr>
          <p:cNvPr id="9" name="TextBox 8">
            <a:extLst>
              <a:ext uri="{FF2B5EF4-FFF2-40B4-BE49-F238E27FC236}">
                <a16:creationId xmlns:a16="http://schemas.microsoft.com/office/drawing/2014/main" id="{F1514DA6-2BD4-4A54-882A-54E85CA7116E}"/>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extLst>
      <p:ext uri="{BB962C8B-B14F-4D97-AF65-F5344CB8AC3E}">
        <p14:creationId xmlns:p14="http://schemas.microsoft.com/office/powerpoint/2010/main" val="128945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4824536"/>
          </a:xfrm>
        </p:spPr>
        <p:txBody>
          <a:bodyPr>
            <a:normAutofit lnSpcReduction="10000"/>
          </a:bodyPr>
          <a:lstStyle/>
          <a:p>
            <a:r>
              <a:rPr lang="en-GB" dirty="0"/>
              <a:t>These slides are designed to complement the </a:t>
            </a:r>
            <a:r>
              <a:rPr lang="en-GB" dirty="0">
                <a:hlinkClick r:id="rId2"/>
              </a:rPr>
              <a:t>5.1 Statistical representations and measures</a:t>
            </a:r>
            <a:r>
              <a:rPr lang="en-GB" dirty="0"/>
              <a:t> core concept document and its associated </a:t>
            </a:r>
            <a:r>
              <a:rPr lang="en-GB" dirty="0">
                <a:hlinkClick r:id="rId3"/>
              </a:rPr>
              <a:t>Statistics and probability</a:t>
            </a:r>
            <a:r>
              <a:rPr lang="en-GB" dirty="0"/>
              <a:t> theme overview document,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mode from qualitative data</a:t>
            </a:r>
          </a:p>
        </p:txBody>
      </p:sp>
      <p:sp>
        <p:nvSpPr>
          <p:cNvPr id="6" name="TextBox 5">
            <a:extLst>
              <a:ext uri="{FF2B5EF4-FFF2-40B4-BE49-F238E27FC236}">
                <a16:creationId xmlns:a16="http://schemas.microsoft.com/office/drawing/2014/main" id="{2B57B72E-B50F-42D2-AB99-91A92106BB09}"/>
              </a:ext>
            </a:extLst>
          </p:cNvPr>
          <p:cNvSpPr txBox="1"/>
          <p:nvPr/>
        </p:nvSpPr>
        <p:spPr>
          <a:xfrm>
            <a:off x="120523" y="10213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 name="TextBox 3">
            <a:extLst>
              <a:ext uri="{FF2B5EF4-FFF2-40B4-BE49-F238E27FC236}">
                <a16:creationId xmlns:a16="http://schemas.microsoft.com/office/drawing/2014/main" id="{8194AC03-C9DB-409E-8C69-32787E8DFCF9}"/>
              </a:ext>
            </a:extLst>
          </p:cNvPr>
          <p:cNvSpPr txBox="1"/>
          <p:nvPr/>
        </p:nvSpPr>
        <p:spPr>
          <a:xfrm>
            <a:off x="335361" y="1424941"/>
            <a:ext cx="11521280" cy="981807"/>
          </a:xfrm>
          <a:prstGeom prst="rect">
            <a:avLst/>
          </a:prstGeom>
          <a:noFill/>
        </p:spPr>
        <p:txBody>
          <a:bodyPr wrap="square">
            <a:spAutoFit/>
          </a:bodyPr>
          <a:lstStyle/>
          <a:p>
            <a:pPr algn="ctr">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This list refers to crimes reported in a hypothetical neighbourhood in one month. </a:t>
            </a:r>
          </a:p>
          <a:p>
            <a:pPr algn="ctr">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Change one thing so that ‘anti-social behaviour’ becomes the mode.</a:t>
            </a:r>
          </a:p>
        </p:txBody>
      </p:sp>
      <p:graphicFrame>
        <p:nvGraphicFramePr>
          <p:cNvPr id="5" name="Table 4">
            <a:extLst>
              <a:ext uri="{FF2B5EF4-FFF2-40B4-BE49-F238E27FC236}">
                <a16:creationId xmlns:a16="http://schemas.microsoft.com/office/drawing/2014/main" id="{1FF28373-4EAC-4DD3-9A72-44A0EB6262BB}"/>
              </a:ext>
            </a:extLst>
          </p:cNvPr>
          <p:cNvGraphicFramePr>
            <a:graphicFrameLocks noGrp="1"/>
          </p:cNvGraphicFramePr>
          <p:nvPr>
            <p:extLst>
              <p:ext uri="{D42A27DB-BD31-4B8C-83A1-F6EECF244321}">
                <p14:modId xmlns:p14="http://schemas.microsoft.com/office/powerpoint/2010/main" val="2715212064"/>
              </p:ext>
            </p:extLst>
          </p:nvPr>
        </p:nvGraphicFramePr>
        <p:xfrm>
          <a:off x="4007768" y="2564904"/>
          <a:ext cx="3914403" cy="3300851"/>
        </p:xfrm>
        <a:graphic>
          <a:graphicData uri="http://schemas.openxmlformats.org/drawingml/2006/table">
            <a:tbl>
              <a:tblPr firstRow="1" firstCol="1" bandRow="1">
                <a:tableStyleId>{912C8C85-51F0-491E-9774-3900AFEF0FD7}</a:tableStyleId>
              </a:tblPr>
              <a:tblGrid>
                <a:gridCol w="3914403">
                  <a:extLst>
                    <a:ext uri="{9D8B030D-6E8A-4147-A177-3AD203B41FA5}">
                      <a16:colId xmlns:a16="http://schemas.microsoft.com/office/drawing/2014/main" val="3646690303"/>
                    </a:ext>
                  </a:extLst>
                </a:gridCol>
              </a:tblGrid>
              <a:tr h="432048">
                <a:tc>
                  <a:txBody>
                    <a:bodyPr/>
                    <a:lstStyle/>
                    <a:p>
                      <a:pPr>
                        <a:lnSpc>
                          <a:spcPct val="107000"/>
                        </a:lnSpc>
                        <a:spcBef>
                          <a:spcPts val="400"/>
                        </a:spcBef>
                        <a:spcAft>
                          <a:spcPts val="400"/>
                        </a:spcAft>
                      </a:pPr>
                      <a:r>
                        <a:rPr lang="en-GB" sz="2000" b="1">
                          <a:solidFill>
                            <a:srgbClr val="585858"/>
                          </a:solidFill>
                          <a:effectLst/>
                        </a:rPr>
                        <a:t>Crime types</a:t>
                      </a:r>
                      <a:endParaRPr lang="en-GB" sz="20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866942"/>
                  </a:ext>
                </a:extLst>
              </a:tr>
              <a:tr h="0">
                <a:tc>
                  <a:txBody>
                    <a:bodyPr/>
                    <a:lstStyle/>
                    <a:p>
                      <a:pPr>
                        <a:lnSpc>
                          <a:spcPct val="107000"/>
                        </a:lnSpc>
                        <a:spcBef>
                          <a:spcPts val="400"/>
                        </a:spcBef>
                        <a:spcAft>
                          <a:spcPts val="400"/>
                        </a:spcAft>
                      </a:pPr>
                      <a:r>
                        <a:rPr lang="en-GB" sz="2000" b="0" dirty="0">
                          <a:solidFill>
                            <a:srgbClr val="585858"/>
                          </a:solidFill>
                          <a:effectLst/>
                        </a:rPr>
                        <a:t>Anti-social behaviour (4)</a:t>
                      </a:r>
                    </a:p>
                    <a:p>
                      <a:pPr>
                        <a:lnSpc>
                          <a:spcPct val="107000"/>
                        </a:lnSpc>
                        <a:spcBef>
                          <a:spcPts val="400"/>
                        </a:spcBef>
                        <a:spcAft>
                          <a:spcPts val="400"/>
                        </a:spcAft>
                      </a:pPr>
                      <a:r>
                        <a:rPr lang="en-GB" sz="2000" b="0" dirty="0">
                          <a:solidFill>
                            <a:srgbClr val="585858"/>
                          </a:solidFill>
                          <a:effectLst/>
                        </a:rPr>
                        <a:t>Bicycle theft (2)</a:t>
                      </a:r>
                    </a:p>
                    <a:p>
                      <a:pPr>
                        <a:lnSpc>
                          <a:spcPct val="107000"/>
                        </a:lnSpc>
                        <a:spcBef>
                          <a:spcPts val="400"/>
                        </a:spcBef>
                        <a:spcAft>
                          <a:spcPts val="400"/>
                        </a:spcAft>
                      </a:pPr>
                      <a:r>
                        <a:rPr lang="en-GB" sz="2000" b="0" dirty="0">
                          <a:solidFill>
                            <a:srgbClr val="585858"/>
                          </a:solidFill>
                          <a:effectLst/>
                        </a:rPr>
                        <a:t>Burglary (1)</a:t>
                      </a:r>
                    </a:p>
                    <a:p>
                      <a:pPr>
                        <a:lnSpc>
                          <a:spcPct val="107000"/>
                        </a:lnSpc>
                        <a:spcBef>
                          <a:spcPts val="400"/>
                        </a:spcBef>
                        <a:spcAft>
                          <a:spcPts val="400"/>
                        </a:spcAft>
                      </a:pPr>
                      <a:r>
                        <a:rPr lang="en-GB" sz="2000" b="0" dirty="0">
                          <a:solidFill>
                            <a:srgbClr val="585858"/>
                          </a:solidFill>
                          <a:effectLst/>
                        </a:rPr>
                        <a:t>Criminal damage (5)</a:t>
                      </a:r>
                    </a:p>
                    <a:p>
                      <a:pPr>
                        <a:lnSpc>
                          <a:spcPct val="107000"/>
                        </a:lnSpc>
                        <a:spcBef>
                          <a:spcPts val="400"/>
                        </a:spcBef>
                        <a:spcAft>
                          <a:spcPts val="400"/>
                        </a:spcAft>
                      </a:pPr>
                      <a:r>
                        <a:rPr lang="en-GB" sz="2000" b="0" dirty="0">
                          <a:solidFill>
                            <a:srgbClr val="585858"/>
                          </a:solidFill>
                          <a:effectLst/>
                        </a:rPr>
                        <a:t>Drugs (3)</a:t>
                      </a:r>
                    </a:p>
                    <a:p>
                      <a:pPr>
                        <a:lnSpc>
                          <a:spcPct val="107000"/>
                        </a:lnSpc>
                        <a:spcBef>
                          <a:spcPts val="400"/>
                        </a:spcBef>
                        <a:spcAft>
                          <a:spcPts val="400"/>
                        </a:spcAft>
                      </a:pPr>
                      <a:r>
                        <a:rPr lang="en-GB" sz="2000" b="0" dirty="0">
                          <a:solidFill>
                            <a:srgbClr val="585858"/>
                          </a:solidFill>
                          <a:effectLst/>
                        </a:rPr>
                        <a:t>Possession of weapons (3)</a:t>
                      </a:r>
                    </a:p>
                    <a:p>
                      <a:pPr>
                        <a:lnSpc>
                          <a:spcPct val="107000"/>
                        </a:lnSpc>
                        <a:spcBef>
                          <a:spcPts val="400"/>
                        </a:spcBef>
                        <a:spcAft>
                          <a:spcPts val="400"/>
                        </a:spcAft>
                      </a:pPr>
                      <a:r>
                        <a:rPr lang="en-GB" sz="2000" b="0" dirty="0">
                          <a:solidFill>
                            <a:srgbClr val="585858"/>
                          </a:solidFill>
                          <a:effectLst/>
                        </a:rPr>
                        <a:t>Vehicle crime (0)</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956811"/>
                  </a:ext>
                </a:extLst>
              </a:tr>
            </a:tbl>
          </a:graphicData>
        </a:graphic>
      </p:graphicFrame>
    </p:spTree>
    <p:extLst>
      <p:ext uri="{BB962C8B-B14F-4D97-AF65-F5344CB8AC3E}">
        <p14:creationId xmlns:p14="http://schemas.microsoft.com/office/powerpoint/2010/main" val="278040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Identify the mode from qualitative data.</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170070" y="1098108"/>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ask students about this data?</a:t>
            </a:r>
          </a:p>
          <a:p>
            <a:pPr marL="360000" lvl="1" fontAlgn="auto">
              <a:lnSpc>
                <a:spcPct val="100000"/>
              </a:lnSpc>
              <a:spcBef>
                <a:spcPts val="0"/>
              </a:spcBef>
              <a:spcAft>
                <a:spcPts val="1200"/>
              </a:spcAft>
              <a:buClrTx/>
            </a:pPr>
            <a:r>
              <a:rPr lang="en-GB" sz="2400" dirty="0"/>
              <a:t>How could you encourage them to more than one solution to the problem?</a:t>
            </a:r>
          </a:p>
        </p:txBody>
      </p:sp>
      <p:grpSp>
        <p:nvGrpSpPr>
          <p:cNvPr id="2" name="Group 1">
            <a:extLst>
              <a:ext uri="{FF2B5EF4-FFF2-40B4-BE49-F238E27FC236}">
                <a16:creationId xmlns:a16="http://schemas.microsoft.com/office/drawing/2014/main" id="{80F5EFDB-86E8-46B6-AE7C-F2F4503215F3}"/>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D4AD7F6-60FB-4214-9D16-FD4CE491934F}"/>
                </a:ext>
              </a:extLst>
            </p:cNvPr>
            <p:cNvSpPr txBox="1"/>
            <p:nvPr/>
          </p:nvSpPr>
          <p:spPr>
            <a:xfrm>
              <a:off x="791936" y="2611249"/>
              <a:ext cx="2771008" cy="2108269"/>
            </a:xfrm>
            <a:prstGeom prst="rect">
              <a:avLst/>
            </a:prstGeom>
            <a:noFill/>
          </p:spPr>
          <p:txBody>
            <a:bodyPr wrap="square">
              <a:spAutoFit/>
            </a:bodyPr>
            <a:lstStyle/>
            <a:p>
              <a:pPr algn="ctr">
                <a:spcBef>
                  <a:spcPts val="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This list refers to crimes reported in a hypothetical neighbourhood in one month. </a:t>
              </a:r>
            </a:p>
            <a:p>
              <a:pPr algn="ctr">
                <a:spcBef>
                  <a:spcPts val="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Change one thing so that ‘anti-social behaviour’ becomes the mode.</a:t>
              </a:r>
            </a:p>
          </p:txBody>
        </p:sp>
      </p:grpSp>
      <p:graphicFrame>
        <p:nvGraphicFramePr>
          <p:cNvPr id="11" name="Table 10">
            <a:extLst>
              <a:ext uri="{FF2B5EF4-FFF2-40B4-BE49-F238E27FC236}">
                <a16:creationId xmlns:a16="http://schemas.microsoft.com/office/drawing/2014/main" id="{424CB0B1-B914-4827-9AE0-8FBFD1BAE0CC}"/>
              </a:ext>
            </a:extLst>
          </p:cNvPr>
          <p:cNvGraphicFramePr>
            <a:graphicFrameLocks noGrp="1"/>
          </p:cNvGraphicFramePr>
          <p:nvPr>
            <p:extLst>
              <p:ext uri="{D42A27DB-BD31-4B8C-83A1-F6EECF244321}">
                <p14:modId xmlns:p14="http://schemas.microsoft.com/office/powerpoint/2010/main" val="3163141529"/>
              </p:ext>
            </p:extLst>
          </p:nvPr>
        </p:nvGraphicFramePr>
        <p:xfrm>
          <a:off x="3741001" y="2240860"/>
          <a:ext cx="2891599" cy="2849049"/>
        </p:xfrm>
        <a:graphic>
          <a:graphicData uri="http://schemas.openxmlformats.org/drawingml/2006/table">
            <a:tbl>
              <a:tblPr firstRow="1" firstCol="1" bandRow="1">
                <a:tableStyleId>{912C8C85-51F0-491E-9774-3900AFEF0FD7}</a:tableStyleId>
              </a:tblPr>
              <a:tblGrid>
                <a:gridCol w="2891599">
                  <a:extLst>
                    <a:ext uri="{9D8B030D-6E8A-4147-A177-3AD203B41FA5}">
                      <a16:colId xmlns:a16="http://schemas.microsoft.com/office/drawing/2014/main" val="3646690303"/>
                    </a:ext>
                  </a:extLst>
                </a:gridCol>
              </a:tblGrid>
              <a:tr h="432048">
                <a:tc>
                  <a:txBody>
                    <a:bodyPr/>
                    <a:lstStyle/>
                    <a:p>
                      <a:pPr>
                        <a:lnSpc>
                          <a:spcPct val="107000"/>
                        </a:lnSpc>
                        <a:spcBef>
                          <a:spcPts val="400"/>
                        </a:spcBef>
                        <a:spcAft>
                          <a:spcPts val="400"/>
                        </a:spcAft>
                      </a:pPr>
                      <a:r>
                        <a:rPr lang="en-GB" sz="1600" b="1">
                          <a:solidFill>
                            <a:srgbClr val="585858"/>
                          </a:solidFill>
                          <a:effectLst/>
                        </a:rPr>
                        <a:t>Crime types</a:t>
                      </a:r>
                      <a:endParaRPr lang="en-GB" sz="160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5866942"/>
                  </a:ext>
                </a:extLst>
              </a:tr>
              <a:tr h="0">
                <a:tc>
                  <a:txBody>
                    <a:bodyPr/>
                    <a:lstStyle/>
                    <a:p>
                      <a:pPr>
                        <a:lnSpc>
                          <a:spcPct val="107000"/>
                        </a:lnSpc>
                        <a:spcBef>
                          <a:spcPts val="400"/>
                        </a:spcBef>
                        <a:spcAft>
                          <a:spcPts val="400"/>
                        </a:spcAft>
                      </a:pPr>
                      <a:r>
                        <a:rPr lang="en-GB" sz="1600" b="0" dirty="0">
                          <a:solidFill>
                            <a:srgbClr val="585858"/>
                          </a:solidFill>
                          <a:effectLst/>
                        </a:rPr>
                        <a:t>Anti-social behaviour (4)</a:t>
                      </a:r>
                    </a:p>
                    <a:p>
                      <a:pPr>
                        <a:lnSpc>
                          <a:spcPct val="107000"/>
                        </a:lnSpc>
                        <a:spcBef>
                          <a:spcPts val="400"/>
                        </a:spcBef>
                        <a:spcAft>
                          <a:spcPts val="400"/>
                        </a:spcAft>
                      </a:pPr>
                      <a:r>
                        <a:rPr lang="en-GB" sz="1600" b="0" dirty="0">
                          <a:solidFill>
                            <a:srgbClr val="585858"/>
                          </a:solidFill>
                          <a:effectLst/>
                        </a:rPr>
                        <a:t>Bicycle theft (2)</a:t>
                      </a:r>
                    </a:p>
                    <a:p>
                      <a:pPr>
                        <a:lnSpc>
                          <a:spcPct val="107000"/>
                        </a:lnSpc>
                        <a:spcBef>
                          <a:spcPts val="400"/>
                        </a:spcBef>
                        <a:spcAft>
                          <a:spcPts val="400"/>
                        </a:spcAft>
                      </a:pPr>
                      <a:r>
                        <a:rPr lang="en-GB" sz="1600" b="0" dirty="0">
                          <a:solidFill>
                            <a:srgbClr val="585858"/>
                          </a:solidFill>
                          <a:effectLst/>
                        </a:rPr>
                        <a:t>Burglary (1)</a:t>
                      </a:r>
                    </a:p>
                    <a:p>
                      <a:pPr>
                        <a:lnSpc>
                          <a:spcPct val="107000"/>
                        </a:lnSpc>
                        <a:spcBef>
                          <a:spcPts val="400"/>
                        </a:spcBef>
                        <a:spcAft>
                          <a:spcPts val="400"/>
                        </a:spcAft>
                      </a:pPr>
                      <a:r>
                        <a:rPr lang="en-GB" sz="1600" b="0" dirty="0">
                          <a:solidFill>
                            <a:srgbClr val="585858"/>
                          </a:solidFill>
                          <a:effectLst/>
                        </a:rPr>
                        <a:t>Criminal damage (5)</a:t>
                      </a:r>
                    </a:p>
                    <a:p>
                      <a:pPr>
                        <a:lnSpc>
                          <a:spcPct val="107000"/>
                        </a:lnSpc>
                        <a:spcBef>
                          <a:spcPts val="400"/>
                        </a:spcBef>
                        <a:spcAft>
                          <a:spcPts val="400"/>
                        </a:spcAft>
                      </a:pPr>
                      <a:r>
                        <a:rPr lang="en-GB" sz="1600" b="0" dirty="0">
                          <a:solidFill>
                            <a:srgbClr val="585858"/>
                          </a:solidFill>
                          <a:effectLst/>
                        </a:rPr>
                        <a:t>Drugs (3)</a:t>
                      </a:r>
                    </a:p>
                    <a:p>
                      <a:pPr>
                        <a:lnSpc>
                          <a:spcPct val="107000"/>
                        </a:lnSpc>
                        <a:spcBef>
                          <a:spcPts val="400"/>
                        </a:spcBef>
                        <a:spcAft>
                          <a:spcPts val="400"/>
                        </a:spcAft>
                      </a:pPr>
                      <a:r>
                        <a:rPr lang="en-GB" sz="1600" b="0" dirty="0">
                          <a:solidFill>
                            <a:srgbClr val="585858"/>
                          </a:solidFill>
                          <a:effectLst/>
                        </a:rPr>
                        <a:t>Possession of weapons (3)</a:t>
                      </a:r>
                    </a:p>
                    <a:p>
                      <a:pPr>
                        <a:lnSpc>
                          <a:spcPct val="107000"/>
                        </a:lnSpc>
                        <a:spcBef>
                          <a:spcPts val="400"/>
                        </a:spcBef>
                        <a:spcAft>
                          <a:spcPts val="400"/>
                        </a:spcAft>
                      </a:pPr>
                      <a:r>
                        <a:rPr lang="en-GB" sz="1600" b="0" dirty="0">
                          <a:solidFill>
                            <a:srgbClr val="585858"/>
                          </a:solidFill>
                          <a:effectLst/>
                        </a:rPr>
                        <a:t>Vehicle crime (0)</a:t>
                      </a:r>
                      <a:endParaRPr lang="en-GB" sz="16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956811"/>
                  </a:ext>
                </a:extLst>
              </a:tr>
            </a:tbl>
          </a:graphicData>
        </a:graphic>
      </p:graphicFrame>
    </p:spTree>
    <p:custDataLst>
      <p:tags r:id="rId1"/>
    </p:custDataLst>
    <p:extLst>
      <p:ext uri="{BB962C8B-B14F-4D97-AF65-F5344CB8AC3E}">
        <p14:creationId xmlns:p14="http://schemas.microsoft.com/office/powerpoint/2010/main" val="94423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modal value from a grouped frequency representation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120523" y="10213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pic>
        <p:nvPicPr>
          <p:cNvPr id="3" name="Picture 2">
            <a:extLst>
              <a:ext uri="{FF2B5EF4-FFF2-40B4-BE49-F238E27FC236}">
                <a16:creationId xmlns:a16="http://schemas.microsoft.com/office/drawing/2014/main" id="{13DE9668-2308-4274-B99B-7D84B159B354}"/>
              </a:ext>
            </a:extLst>
          </p:cNvPr>
          <p:cNvPicPr>
            <a:picLocks noChangeAspect="1"/>
          </p:cNvPicPr>
          <p:nvPr/>
        </p:nvPicPr>
        <p:blipFill>
          <a:blip r:embed="rId3"/>
          <a:stretch>
            <a:fillRect/>
          </a:stretch>
        </p:blipFill>
        <p:spPr>
          <a:xfrm>
            <a:off x="263352" y="1826158"/>
            <a:ext cx="5757744" cy="3989199"/>
          </a:xfrm>
          <a:prstGeom prst="rect">
            <a:avLst/>
          </a:prstGeom>
        </p:spPr>
      </p:pic>
      <p:sp>
        <p:nvSpPr>
          <p:cNvPr id="7" name="TextBox 6">
            <a:extLst>
              <a:ext uri="{FF2B5EF4-FFF2-40B4-BE49-F238E27FC236}">
                <a16:creationId xmlns:a16="http://schemas.microsoft.com/office/drawing/2014/main" id="{73FFEA5C-EAC5-43BE-B861-ABB6919BE54A}"/>
              </a:ext>
            </a:extLst>
          </p:cNvPr>
          <p:cNvSpPr txBox="1"/>
          <p:nvPr/>
        </p:nvSpPr>
        <p:spPr>
          <a:xfrm>
            <a:off x="6407005" y="2060848"/>
            <a:ext cx="5473989" cy="2513509"/>
          </a:xfrm>
          <a:prstGeom prst="rect">
            <a:avLst/>
          </a:prstGeom>
          <a:noFill/>
        </p:spPr>
        <p:txBody>
          <a:bodyPr wrap="square">
            <a:spAutoFit/>
          </a:bodyPr>
          <a:lstStyle/>
          <a:p>
            <a:pPr algn="ctr">
              <a:spcBef>
                <a:spcPts val="400"/>
              </a:spcBef>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This bar chart refers to </a:t>
            </a:r>
            <a:r>
              <a:rPr lang="en-GB" sz="2400" u="none" strike="noStrike" dirty="0">
                <a:effectLst/>
                <a:latin typeface="+mj-lt"/>
                <a:ea typeface="Calibri" panose="020F0502020204030204" pitchFamily="34" charset="0"/>
                <a:cs typeface="Times New Roman" panose="02020603050405020304" pitchFamily="18" charset="0"/>
              </a:rPr>
              <a:t>neighbourhood policing statistics</a:t>
            </a:r>
            <a:r>
              <a:rPr lang="en-GB" sz="2400" dirty="0">
                <a:effectLst/>
                <a:latin typeface="+mj-lt"/>
                <a:ea typeface="Calibri" panose="020F0502020204030204" pitchFamily="34" charset="0"/>
                <a:cs typeface="Times New Roman" panose="02020603050405020304" pitchFamily="18" charset="0"/>
              </a:rPr>
              <a:t>. </a:t>
            </a:r>
          </a:p>
          <a:p>
            <a:pPr algn="ctr">
              <a:spcBef>
                <a:spcPts val="400"/>
              </a:spcBef>
              <a:spcAft>
                <a:spcPts val="12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Identify the modal age group that Humberside Police carried out a stop and search on between April 2018 and September 2018.</a:t>
            </a:r>
          </a:p>
        </p:txBody>
      </p:sp>
      <p:sp>
        <p:nvSpPr>
          <p:cNvPr id="8" name="TextBox 7">
            <a:extLst>
              <a:ext uri="{FF2B5EF4-FFF2-40B4-BE49-F238E27FC236}">
                <a16:creationId xmlns:a16="http://schemas.microsoft.com/office/drawing/2014/main" id="{E6E05A80-6B15-46F7-B1F2-45FBA00A7931}"/>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extLst>
      <p:ext uri="{BB962C8B-B14F-4D97-AF65-F5344CB8AC3E}">
        <p14:creationId xmlns:p14="http://schemas.microsoft.com/office/powerpoint/2010/main" val="2011728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76119" y="1741531"/>
            <a:ext cx="453650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questions might you ask students to check their understanding of this bar chart?</a:t>
            </a:r>
          </a:p>
          <a:p>
            <a:pPr marL="360000" lvl="1" fontAlgn="auto">
              <a:lnSpc>
                <a:spcPct val="100000"/>
              </a:lnSpc>
              <a:spcBef>
                <a:spcPts val="0"/>
              </a:spcBef>
              <a:spcAft>
                <a:spcPts val="1200"/>
              </a:spcAft>
              <a:buClrTx/>
            </a:pPr>
            <a:r>
              <a:rPr lang="en-GB" sz="2400" dirty="0"/>
              <a:t>What questions might you ask students to encourage them to be statistically curious? </a:t>
            </a:r>
          </a:p>
        </p:txBody>
      </p:sp>
      <p:sp>
        <p:nvSpPr>
          <p:cNvPr id="6" name="Title 1">
            <a:extLst>
              <a:ext uri="{FF2B5EF4-FFF2-40B4-BE49-F238E27FC236}">
                <a16:creationId xmlns:a16="http://schemas.microsoft.com/office/drawing/2014/main" id="{91D23D9F-83BA-4488-8407-CAEF585A417F}"/>
              </a:ext>
            </a:extLst>
          </p:cNvPr>
          <p:cNvSpPr>
            <a:spLocks noGrp="1"/>
          </p:cNvSpPr>
          <p:nvPr>
            <p:ph type="title"/>
          </p:nvPr>
        </p:nvSpPr>
        <p:spPr>
          <a:xfrm>
            <a:off x="116849" y="443915"/>
            <a:ext cx="10593151" cy="426170"/>
          </a:xfrm>
        </p:spPr>
        <p:txBody>
          <a:bodyPr/>
          <a:lstStyle/>
          <a:p>
            <a:r>
              <a:rPr lang="en-GB" sz="2000" b="1" dirty="0"/>
              <a:t>Identify the modal value from a grouped frequency representation</a:t>
            </a:r>
          </a:p>
        </p:txBody>
      </p:sp>
      <p:sp>
        <p:nvSpPr>
          <p:cNvPr id="7" name="TextBox 6">
            <a:extLst>
              <a:ext uri="{FF2B5EF4-FFF2-40B4-BE49-F238E27FC236}">
                <a16:creationId xmlns:a16="http://schemas.microsoft.com/office/drawing/2014/main" id="{517DF7EC-978F-4F38-AE0C-B6B294727C22}"/>
              </a:ext>
            </a:extLst>
          </p:cNvPr>
          <p:cNvSpPr txBox="1"/>
          <p:nvPr/>
        </p:nvSpPr>
        <p:spPr>
          <a:xfrm>
            <a:off x="120523" y="10213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grpSp>
        <p:nvGrpSpPr>
          <p:cNvPr id="2" name="Group 1">
            <a:extLst>
              <a:ext uri="{FF2B5EF4-FFF2-40B4-BE49-F238E27FC236}">
                <a16:creationId xmlns:a16="http://schemas.microsoft.com/office/drawing/2014/main" id="{7C2F0D81-7711-403B-AD9B-86EC4E9D882D}"/>
              </a:ext>
            </a:extLst>
          </p:cNvPr>
          <p:cNvGrpSpPr/>
          <p:nvPr/>
        </p:nvGrpSpPr>
        <p:grpSpPr>
          <a:xfrm>
            <a:off x="402141" y="1741532"/>
            <a:ext cx="6557955" cy="3847708"/>
            <a:chOff x="402141" y="1741532"/>
            <a:chExt cx="6557955"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02141" y="1741532"/>
              <a:ext cx="6557955"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FA610A6-20D5-454E-B342-D33970581B13}"/>
                </a:ext>
              </a:extLst>
            </p:cNvPr>
            <p:cNvPicPr>
              <a:picLocks noChangeAspect="1"/>
            </p:cNvPicPr>
            <p:nvPr/>
          </p:nvPicPr>
          <p:blipFill>
            <a:blip r:embed="rId4"/>
            <a:stretch>
              <a:fillRect/>
            </a:stretch>
          </p:blipFill>
          <p:spPr>
            <a:xfrm>
              <a:off x="2971620" y="2354489"/>
              <a:ext cx="3888432" cy="2694064"/>
            </a:xfrm>
            <a:prstGeom prst="rect">
              <a:avLst/>
            </a:prstGeom>
          </p:spPr>
        </p:pic>
        <p:sp>
          <p:nvSpPr>
            <p:cNvPr id="10" name="TextBox 9">
              <a:extLst>
                <a:ext uri="{FF2B5EF4-FFF2-40B4-BE49-F238E27FC236}">
                  <a16:creationId xmlns:a16="http://schemas.microsoft.com/office/drawing/2014/main" id="{7B6C37CD-CEF1-4D30-B382-F8D4E1821D27}"/>
                </a:ext>
              </a:extLst>
            </p:cNvPr>
            <p:cNvSpPr txBox="1"/>
            <p:nvPr/>
          </p:nvSpPr>
          <p:spPr>
            <a:xfrm>
              <a:off x="500769" y="1916832"/>
              <a:ext cx="2372224" cy="3344505"/>
            </a:xfrm>
            <a:prstGeom prst="rect">
              <a:avLst/>
            </a:prstGeom>
            <a:noFill/>
          </p:spPr>
          <p:txBody>
            <a:bodyPr wrap="square">
              <a:spAutoFit/>
            </a:bodyPr>
            <a:lstStyle/>
            <a:p>
              <a:pPr algn="ctr">
                <a:spcBef>
                  <a:spcPts val="400"/>
                </a:spcBef>
                <a:spcAft>
                  <a:spcPts val="12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This bar chart refers to </a:t>
              </a:r>
              <a:r>
                <a:rPr lang="en-GB" sz="1800" u="none" strike="noStrike" dirty="0">
                  <a:effectLst/>
                  <a:latin typeface="+mj-lt"/>
                  <a:ea typeface="Calibri" panose="020F0502020204030204" pitchFamily="34" charset="0"/>
                  <a:cs typeface="Times New Roman" panose="02020603050405020304" pitchFamily="18" charset="0"/>
                </a:rPr>
                <a:t>neighbourhood policing statistics</a:t>
              </a:r>
              <a:r>
                <a:rPr lang="en-GB" sz="1800" dirty="0">
                  <a:effectLst/>
                  <a:latin typeface="+mj-lt"/>
                  <a:ea typeface="Calibri" panose="020F0502020204030204" pitchFamily="34" charset="0"/>
                  <a:cs typeface="Times New Roman" panose="02020603050405020304" pitchFamily="18" charset="0"/>
                </a:rPr>
                <a:t>. </a:t>
              </a:r>
            </a:p>
            <a:p>
              <a:pPr algn="ctr">
                <a:spcBef>
                  <a:spcPts val="400"/>
                </a:spcBef>
                <a:spcAft>
                  <a:spcPts val="12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Identify the modal age group that Humberside Police carried out a stop and search on between April 2018 and September 2018.</a:t>
              </a:r>
            </a:p>
          </p:txBody>
        </p:sp>
      </p:grpSp>
      <p:sp>
        <p:nvSpPr>
          <p:cNvPr id="9" name="TextBox 8">
            <a:extLst>
              <a:ext uri="{FF2B5EF4-FFF2-40B4-BE49-F238E27FC236}">
                <a16:creationId xmlns:a16="http://schemas.microsoft.com/office/drawing/2014/main" id="{A1B1207C-EA96-435C-9A8A-AF073BF433E9}"/>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5"/>
              </a:rPr>
              <a:t>Open Government Licence v3.0</a:t>
            </a:r>
            <a:endParaRPr lang="en-GB" sz="1200" dirty="0">
              <a:latin typeface="+mj-lt"/>
            </a:endParaRPr>
          </a:p>
        </p:txBody>
      </p:sp>
    </p:spTree>
    <p:custDataLst>
      <p:tags r:id="rId1"/>
    </p:custDataLst>
    <p:extLst>
      <p:ext uri="{BB962C8B-B14F-4D97-AF65-F5344CB8AC3E}">
        <p14:creationId xmlns:p14="http://schemas.microsoft.com/office/powerpoint/2010/main" val="160918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Identify the modal value from a grouped frequency representation.</a:t>
            </a:r>
          </a:p>
        </p:txBody>
      </p:sp>
      <p:sp>
        <p:nvSpPr>
          <p:cNvPr id="6" name="TextBox 5">
            <a:extLst>
              <a:ext uri="{FF2B5EF4-FFF2-40B4-BE49-F238E27FC236}">
                <a16:creationId xmlns:a16="http://schemas.microsoft.com/office/drawing/2014/main" id="{2B57B72E-B50F-42D2-AB99-91A92106BB09}"/>
              </a:ext>
            </a:extLst>
          </p:cNvPr>
          <p:cNvSpPr txBox="1"/>
          <p:nvPr/>
        </p:nvSpPr>
        <p:spPr>
          <a:xfrm>
            <a:off x="120523" y="102137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pic>
        <p:nvPicPr>
          <p:cNvPr id="4" name="Picture 3">
            <a:extLst>
              <a:ext uri="{FF2B5EF4-FFF2-40B4-BE49-F238E27FC236}">
                <a16:creationId xmlns:a16="http://schemas.microsoft.com/office/drawing/2014/main" id="{3B0339C7-5AA9-4FD2-A6B1-BBE8D2AFEE37}"/>
              </a:ext>
            </a:extLst>
          </p:cNvPr>
          <p:cNvPicPr/>
          <p:nvPr/>
        </p:nvPicPr>
        <p:blipFill>
          <a:blip r:embed="rId3">
            <a:extLst>
              <a:ext uri="{28A0092B-C50C-407E-A947-70E740481C1C}">
                <a14:useLocalDpi xmlns:a14="http://schemas.microsoft.com/office/drawing/2010/main" val="0"/>
              </a:ext>
            </a:extLst>
          </a:blip>
          <a:stretch>
            <a:fillRect/>
          </a:stretch>
        </p:blipFill>
        <p:spPr>
          <a:xfrm>
            <a:off x="571247" y="1656210"/>
            <a:ext cx="5524753" cy="3933029"/>
          </a:xfrm>
          <a:prstGeom prst="rect">
            <a:avLst/>
          </a:prstGeom>
        </p:spPr>
      </p:pic>
      <p:sp>
        <p:nvSpPr>
          <p:cNvPr id="5" name="TextBox 4">
            <a:extLst>
              <a:ext uri="{FF2B5EF4-FFF2-40B4-BE49-F238E27FC236}">
                <a16:creationId xmlns:a16="http://schemas.microsoft.com/office/drawing/2014/main" id="{54795F84-1AC3-4C4E-8E2B-E7219B13F5F9}"/>
              </a:ext>
            </a:extLst>
          </p:cNvPr>
          <p:cNvSpPr txBox="1"/>
          <p:nvPr/>
        </p:nvSpPr>
        <p:spPr>
          <a:xfrm>
            <a:off x="6456040" y="2074718"/>
            <a:ext cx="5084318" cy="2436564"/>
          </a:xfrm>
          <a:prstGeom prst="rect">
            <a:avLst/>
          </a:prstGeom>
          <a:noFill/>
        </p:spPr>
        <p:txBody>
          <a:bodyPr wrap="square">
            <a:spAutoFit/>
          </a:bodyPr>
          <a:lstStyle/>
          <a:p>
            <a:pPr algn="ct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This bar chart refers to </a:t>
            </a:r>
            <a:r>
              <a:rPr lang="en-GB" sz="2400" u="none" strike="noStrike" dirty="0">
                <a:effectLst/>
                <a:latin typeface="+mj-lt"/>
                <a:ea typeface="Calibri" panose="020F0502020204030204" pitchFamily="34" charset="0"/>
                <a:cs typeface="Times New Roman" panose="02020603050405020304" pitchFamily="18" charset="0"/>
              </a:rPr>
              <a:t>neighbourhood policing statistics</a:t>
            </a:r>
            <a:r>
              <a:rPr lang="en-GB" sz="2400" dirty="0">
                <a:effectLst/>
                <a:latin typeface="+mj-lt"/>
                <a:ea typeface="Calibri" panose="020F0502020204030204" pitchFamily="34" charset="0"/>
                <a:cs typeface="Times New Roman" panose="02020603050405020304" pitchFamily="18" charset="0"/>
              </a:rPr>
              <a:t>. </a:t>
            </a:r>
          </a:p>
          <a:p>
            <a:pPr algn="ctr">
              <a:spcBef>
                <a:spcPts val="400"/>
              </a:spcBef>
              <a:spcAft>
                <a:spcPts val="6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Identify the modal time of day that Humberside Police carried out a stop and search between April 2018 and September 2018.</a:t>
            </a:r>
          </a:p>
        </p:txBody>
      </p:sp>
      <p:sp>
        <p:nvSpPr>
          <p:cNvPr id="7" name="TextBox 6">
            <a:extLst>
              <a:ext uri="{FF2B5EF4-FFF2-40B4-BE49-F238E27FC236}">
                <a16:creationId xmlns:a16="http://schemas.microsoft.com/office/drawing/2014/main" id="{BF97BDAB-E43A-4E7C-8DB0-1C33A5973E41}"/>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4"/>
              </a:rPr>
              <a:t>Open Government Licence v3.0</a:t>
            </a:r>
            <a:endParaRPr lang="en-GB" sz="1200" dirty="0">
              <a:latin typeface="+mj-lt"/>
            </a:endParaRPr>
          </a:p>
        </p:txBody>
      </p:sp>
    </p:spTree>
    <p:extLst>
      <p:ext uri="{BB962C8B-B14F-4D97-AF65-F5344CB8AC3E}">
        <p14:creationId xmlns:p14="http://schemas.microsoft.com/office/powerpoint/2010/main" val="3489710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Identify the modal value from a grouped frequency representation</a:t>
            </a:r>
          </a:p>
        </p:txBody>
      </p:sp>
      <p:sp>
        <p:nvSpPr>
          <p:cNvPr id="47" name="TextBox 46">
            <a:extLst>
              <a:ext uri="{FF2B5EF4-FFF2-40B4-BE49-F238E27FC236}">
                <a16:creationId xmlns:a16="http://schemas.microsoft.com/office/drawing/2014/main" id="{B2B6868B-315C-4B5D-8054-AC593F784672}"/>
              </a:ext>
            </a:extLst>
          </p:cNvPr>
          <p:cNvSpPr txBox="1"/>
          <p:nvPr/>
        </p:nvSpPr>
        <p:spPr>
          <a:xfrm>
            <a:off x="170070" y="1098108"/>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104111" y="1741531"/>
            <a:ext cx="4608513"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kumimoji="0" lang="en-GB" sz="2400" b="0" i="0" u="none" strike="noStrike" kern="1200" cap="none" spc="0" normalizeH="0" baseline="0" noProof="0" dirty="0">
                <a:ln>
                  <a:noFill/>
                </a:ln>
                <a:effectLst/>
                <a:uLnTx/>
                <a:uFillTx/>
                <a:latin typeface="+mj-lt"/>
                <a:ea typeface="+mn-ea"/>
                <a:cs typeface="+mn-cs"/>
              </a:rPr>
              <a:t>Identifying the modal</a:t>
            </a:r>
            <a:r>
              <a:rPr kumimoji="0" lang="en-GB" sz="2400" b="0" i="0" u="none" strike="noStrike" kern="1200" cap="none" spc="0" normalizeH="0" noProof="0" dirty="0">
                <a:ln>
                  <a:noFill/>
                </a:ln>
                <a:effectLst/>
                <a:uLnTx/>
                <a:uFillTx/>
                <a:latin typeface="+mj-lt"/>
                <a:ea typeface="+mn-ea"/>
                <a:cs typeface="+mn-cs"/>
              </a:rPr>
              <a:t> time is a relatively straightforward task: what other questions might you ask about this data?</a:t>
            </a:r>
            <a:endParaRPr kumimoji="0" lang="en-GB" sz="2400" b="1" i="0" u="none" strike="noStrike" kern="1200" cap="none" spc="0" normalizeH="0" baseline="0" noProof="0" dirty="0">
              <a:ln>
                <a:noFill/>
              </a:ln>
              <a:effectLst/>
              <a:uLnTx/>
              <a:uFillTx/>
              <a:latin typeface="+mj-lt"/>
              <a:ea typeface="+mn-ea"/>
              <a:cs typeface="+mn-cs"/>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2730" y="1741531"/>
            <a:ext cx="6485947"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B57CB75-1530-432C-A105-42FAE57D4598}"/>
              </a:ext>
            </a:extLst>
          </p:cNvPr>
          <p:cNvPicPr/>
          <p:nvPr/>
        </p:nvPicPr>
        <p:blipFill>
          <a:blip r:embed="rId4">
            <a:extLst>
              <a:ext uri="{28A0092B-C50C-407E-A947-70E740481C1C}">
                <a14:useLocalDpi xmlns:a14="http://schemas.microsoft.com/office/drawing/2010/main" val="0"/>
              </a:ext>
            </a:extLst>
          </a:blip>
          <a:stretch>
            <a:fillRect/>
          </a:stretch>
        </p:blipFill>
        <p:spPr>
          <a:xfrm>
            <a:off x="2800153" y="2287513"/>
            <a:ext cx="4012585" cy="2855071"/>
          </a:xfrm>
          <a:prstGeom prst="rect">
            <a:avLst/>
          </a:prstGeom>
        </p:spPr>
      </p:pic>
      <p:sp>
        <p:nvSpPr>
          <p:cNvPr id="8" name="TextBox 7">
            <a:extLst>
              <a:ext uri="{FF2B5EF4-FFF2-40B4-BE49-F238E27FC236}">
                <a16:creationId xmlns:a16="http://schemas.microsoft.com/office/drawing/2014/main" id="{23A2F8FA-D587-4561-801B-5AADA89059B6}"/>
              </a:ext>
            </a:extLst>
          </p:cNvPr>
          <p:cNvSpPr txBox="1"/>
          <p:nvPr/>
        </p:nvSpPr>
        <p:spPr>
          <a:xfrm>
            <a:off x="455592" y="2127780"/>
            <a:ext cx="2352801" cy="2990562"/>
          </a:xfrm>
          <a:prstGeom prst="rect">
            <a:avLst/>
          </a:prstGeom>
          <a:noFill/>
        </p:spPr>
        <p:txBody>
          <a:bodyPr wrap="square">
            <a:spAutoFit/>
          </a:bodyPr>
          <a:lstStyle/>
          <a:p>
            <a:pPr algn="ctr">
              <a:spcBef>
                <a:spcPts val="4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This bar chart refers to </a:t>
            </a:r>
            <a:r>
              <a:rPr lang="en-GB" sz="1800" u="none" strike="noStrike" dirty="0">
                <a:effectLst/>
                <a:latin typeface="+mj-lt"/>
                <a:ea typeface="Calibri" panose="020F0502020204030204" pitchFamily="34" charset="0"/>
                <a:cs typeface="Times New Roman" panose="02020603050405020304" pitchFamily="18" charset="0"/>
              </a:rPr>
              <a:t>neighbourhood policing statistics</a:t>
            </a:r>
            <a:r>
              <a:rPr lang="en-GB" sz="1800" dirty="0">
                <a:effectLst/>
                <a:latin typeface="+mj-lt"/>
                <a:ea typeface="Calibri" panose="020F0502020204030204" pitchFamily="34" charset="0"/>
                <a:cs typeface="Times New Roman" panose="02020603050405020304" pitchFamily="18" charset="0"/>
              </a:rPr>
              <a:t>. </a:t>
            </a:r>
          </a:p>
          <a:p>
            <a:pPr algn="ctr">
              <a:spcBef>
                <a:spcPts val="400"/>
              </a:spcBef>
              <a:spcAft>
                <a:spcPts val="6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Identify the modal time of day that Humberside Police carried out a stop and search between April 2018 and September 2018.</a:t>
            </a:r>
          </a:p>
        </p:txBody>
      </p:sp>
      <p:sp>
        <p:nvSpPr>
          <p:cNvPr id="9" name="TextBox 8">
            <a:extLst>
              <a:ext uri="{FF2B5EF4-FFF2-40B4-BE49-F238E27FC236}">
                <a16:creationId xmlns:a16="http://schemas.microsoft.com/office/drawing/2014/main" id="{4EE8D27A-91EB-4633-8A61-D9AA8BD5725E}"/>
              </a:ext>
            </a:extLst>
          </p:cNvPr>
          <p:cNvSpPr txBox="1"/>
          <p:nvPr/>
        </p:nvSpPr>
        <p:spPr>
          <a:xfrm>
            <a:off x="2410414" y="6219406"/>
            <a:ext cx="6984776" cy="461665"/>
          </a:xfrm>
          <a:prstGeom prst="rect">
            <a:avLst/>
          </a:prstGeom>
          <a:noFill/>
        </p:spPr>
        <p:txBody>
          <a:bodyPr wrap="square">
            <a:spAutoFit/>
          </a:bodyPr>
          <a:lstStyle/>
          <a:p>
            <a:pPr algn="ctr">
              <a:buNone/>
            </a:pPr>
            <a:r>
              <a:rPr lang="en-GB" sz="1200" dirty="0">
                <a:solidFill>
                  <a:srgbClr val="808080"/>
                </a:solidFill>
                <a:effectLst/>
                <a:latin typeface="+mj-lt"/>
                <a:ea typeface="Calibri" panose="020F0502020204030204" pitchFamily="34" charset="0"/>
                <a:cs typeface="Times New Roman" panose="02020603050405020304" pitchFamily="18" charset="0"/>
              </a:rPr>
              <a:t>Source: Data.Police.UK</a:t>
            </a:r>
            <a:br>
              <a:rPr lang="en-GB" sz="1200" u="sng" dirty="0">
                <a:solidFill>
                  <a:srgbClr val="808080"/>
                </a:solidFill>
                <a:effectLst/>
                <a:latin typeface="+mj-lt"/>
                <a:ea typeface="Calibri" panose="020F0502020204030204" pitchFamily="34" charset="0"/>
                <a:cs typeface="Times New Roman" panose="02020603050405020304" pitchFamily="18" charset="0"/>
              </a:rPr>
            </a:br>
            <a:r>
              <a:rPr lang="en-GB" sz="1200" dirty="0">
                <a:solidFill>
                  <a:srgbClr val="808080"/>
                </a:solidFill>
                <a:effectLst/>
                <a:latin typeface="+mj-lt"/>
                <a:ea typeface="Calibri" panose="020F0502020204030204" pitchFamily="34" charset="0"/>
                <a:cs typeface="Times New Roman" panose="02020603050405020304" pitchFamily="18" charset="0"/>
              </a:rPr>
              <a:t>Public sector information licensed under the </a:t>
            </a:r>
            <a:r>
              <a:rPr lang="en-GB" sz="1200" u="sng" dirty="0">
                <a:solidFill>
                  <a:srgbClr val="808080"/>
                </a:solidFill>
                <a:effectLst/>
                <a:latin typeface="+mj-lt"/>
                <a:ea typeface="Calibri" panose="020F0502020204030204" pitchFamily="34" charset="0"/>
                <a:cs typeface="Times New Roman" panose="02020603050405020304" pitchFamily="18" charset="0"/>
                <a:hlinkClick r:id="rId5"/>
              </a:rPr>
              <a:t>Open Government Licence v3.0</a:t>
            </a:r>
            <a:endParaRPr lang="en-GB" sz="1200" dirty="0">
              <a:latin typeface="+mj-lt"/>
            </a:endParaRPr>
          </a:p>
        </p:txBody>
      </p:sp>
    </p:spTree>
    <p:custDataLst>
      <p:tags r:id="rId1"/>
    </p:custDataLst>
    <p:extLst>
      <p:ext uri="{BB962C8B-B14F-4D97-AF65-F5344CB8AC3E}">
        <p14:creationId xmlns:p14="http://schemas.microsoft.com/office/powerpoint/2010/main" val="861432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34160"/>
            <a:ext cx="10593151" cy="426170"/>
          </a:xfrm>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000" b="1" i="0" u="none" strike="noStrike" kern="1200" cap="none" spc="0" normalizeH="0" baseline="0" noProof="0" dirty="0">
                <a:ln>
                  <a:noFill/>
                </a:ln>
                <a:effectLst/>
                <a:uLnTx/>
                <a:uFillTx/>
                <a:latin typeface="Myriad Pro"/>
                <a:ea typeface="Calibri" panose="020F0502020204030204" pitchFamily="34" charset="0"/>
                <a:cs typeface="Times New Roman" panose="02020603050405020304" pitchFamily="18" charset="0"/>
              </a:rPr>
              <a:t>Work confidently with data sets with no mode</a:t>
            </a:r>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3811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E110E215-F200-44DA-A671-78D8493D6922}"/>
              </a:ext>
            </a:extLst>
          </p:cNvPr>
          <p:cNvSpPr txBox="1"/>
          <p:nvPr/>
        </p:nvSpPr>
        <p:spPr>
          <a:xfrm>
            <a:off x="7320536" y="2636912"/>
            <a:ext cx="4235669" cy="1672253"/>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This list refers to a hypothetical neighbourhood.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What was the modal type of crime reported?</a:t>
            </a:r>
          </a:p>
        </p:txBody>
      </p:sp>
      <p:graphicFrame>
        <p:nvGraphicFramePr>
          <p:cNvPr id="7" name="Table 6">
            <a:extLst>
              <a:ext uri="{FF2B5EF4-FFF2-40B4-BE49-F238E27FC236}">
                <a16:creationId xmlns:a16="http://schemas.microsoft.com/office/drawing/2014/main" id="{112DB43D-1F6F-4D49-BC3A-A9A1F9B1FE1E}"/>
              </a:ext>
            </a:extLst>
          </p:cNvPr>
          <p:cNvGraphicFramePr>
            <a:graphicFrameLocks noGrp="1"/>
          </p:cNvGraphicFramePr>
          <p:nvPr>
            <p:extLst>
              <p:ext uri="{D42A27DB-BD31-4B8C-83A1-F6EECF244321}">
                <p14:modId xmlns:p14="http://schemas.microsoft.com/office/powerpoint/2010/main" val="2007517725"/>
              </p:ext>
            </p:extLst>
          </p:nvPr>
        </p:nvGraphicFramePr>
        <p:xfrm>
          <a:off x="623392" y="1844824"/>
          <a:ext cx="6192688" cy="3732899"/>
        </p:xfrm>
        <a:graphic>
          <a:graphicData uri="http://schemas.openxmlformats.org/drawingml/2006/table">
            <a:tbl>
              <a:tblPr firstRow="1" firstCol="1" bandRow="1">
                <a:tableStyleId>{912C8C85-51F0-491E-9774-3900AFEF0FD7}</a:tableStyleId>
              </a:tblPr>
              <a:tblGrid>
                <a:gridCol w="6192688">
                  <a:extLst>
                    <a:ext uri="{9D8B030D-6E8A-4147-A177-3AD203B41FA5}">
                      <a16:colId xmlns:a16="http://schemas.microsoft.com/office/drawing/2014/main" val="1775183618"/>
                    </a:ext>
                  </a:extLst>
                </a:gridCol>
              </a:tblGrid>
              <a:tr h="432048">
                <a:tc>
                  <a:txBody>
                    <a:bodyPr/>
                    <a:lstStyle/>
                    <a:p>
                      <a:pPr>
                        <a:lnSpc>
                          <a:spcPct val="107000"/>
                        </a:lnSpc>
                        <a:spcBef>
                          <a:spcPts val="400"/>
                        </a:spcBef>
                        <a:spcAft>
                          <a:spcPts val="400"/>
                        </a:spcAft>
                      </a:pPr>
                      <a:r>
                        <a:rPr lang="en-GB" sz="2000" b="1" dirty="0">
                          <a:solidFill>
                            <a:srgbClr val="585858"/>
                          </a:solidFill>
                          <a:effectLst/>
                        </a:rPr>
                        <a:t>Crime on or near The </a:t>
                      </a:r>
                      <a:r>
                        <a:rPr lang="en-GB" sz="2000" b="1" dirty="0" err="1">
                          <a:solidFill>
                            <a:srgbClr val="585858"/>
                          </a:solidFill>
                          <a:effectLst/>
                        </a:rPr>
                        <a:t>Carrs</a:t>
                      </a:r>
                      <a:endParaRPr lang="en-GB" sz="2000" b="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779597"/>
                  </a:ext>
                </a:extLst>
              </a:tr>
              <a:tr h="432048">
                <a:tc>
                  <a:txBody>
                    <a:bodyPr/>
                    <a:lstStyle/>
                    <a:p>
                      <a:pPr>
                        <a:lnSpc>
                          <a:spcPct val="107000"/>
                        </a:lnSpc>
                        <a:spcBef>
                          <a:spcPts val="0"/>
                        </a:spcBef>
                        <a:spcAft>
                          <a:spcPts val="1200"/>
                        </a:spcAft>
                      </a:pPr>
                      <a:r>
                        <a:rPr lang="en-GB" sz="2000" b="1" dirty="0">
                          <a:solidFill>
                            <a:srgbClr val="585858"/>
                          </a:solidFill>
                          <a:effectLst/>
                        </a:rPr>
                        <a:t>8</a:t>
                      </a:r>
                      <a:r>
                        <a:rPr lang="en-GB" sz="2000" b="0" dirty="0">
                          <a:solidFill>
                            <a:srgbClr val="585858"/>
                          </a:solidFill>
                          <a:effectLst/>
                        </a:rPr>
                        <a:t> crimes were reported here in </a:t>
                      </a:r>
                      <a:r>
                        <a:rPr lang="en-GB" sz="2000" b="1" dirty="0">
                          <a:solidFill>
                            <a:srgbClr val="585858"/>
                          </a:solidFill>
                          <a:effectLst/>
                        </a:rPr>
                        <a:t>September 2018</a:t>
                      </a:r>
                      <a:r>
                        <a:rPr lang="en-GB" sz="2000" b="0" dirty="0">
                          <a:solidFill>
                            <a:srgbClr val="585858"/>
                          </a:solidFill>
                          <a:effectLst/>
                        </a:rPr>
                        <a:t>.</a:t>
                      </a:r>
                      <a:endParaRPr lang="en-GB" sz="2000" b="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305141"/>
                  </a:ext>
                </a:extLst>
              </a:tr>
              <a:tr h="0">
                <a:tc>
                  <a:txBody>
                    <a:bodyPr/>
                    <a:lstStyle/>
                    <a:p>
                      <a:pPr>
                        <a:lnSpc>
                          <a:spcPct val="107000"/>
                        </a:lnSpc>
                        <a:spcBef>
                          <a:spcPts val="400"/>
                        </a:spcBef>
                        <a:spcAft>
                          <a:spcPts val="400"/>
                        </a:spcAft>
                      </a:pPr>
                      <a:r>
                        <a:rPr lang="en-GB" sz="2000" b="0" dirty="0">
                          <a:solidFill>
                            <a:srgbClr val="585858"/>
                          </a:solidFill>
                          <a:effectLst/>
                        </a:rPr>
                        <a:t>Anti-social behaviour (0)</a:t>
                      </a:r>
                    </a:p>
                    <a:p>
                      <a:pPr>
                        <a:lnSpc>
                          <a:spcPct val="107000"/>
                        </a:lnSpc>
                        <a:spcBef>
                          <a:spcPts val="400"/>
                        </a:spcBef>
                        <a:spcAft>
                          <a:spcPts val="400"/>
                        </a:spcAft>
                      </a:pPr>
                      <a:r>
                        <a:rPr lang="en-GB" sz="2000" b="0" dirty="0">
                          <a:solidFill>
                            <a:srgbClr val="585858"/>
                          </a:solidFill>
                          <a:effectLst/>
                        </a:rPr>
                        <a:t>Bicycle theft (0)</a:t>
                      </a:r>
                    </a:p>
                    <a:p>
                      <a:pPr>
                        <a:lnSpc>
                          <a:spcPct val="107000"/>
                        </a:lnSpc>
                        <a:spcBef>
                          <a:spcPts val="400"/>
                        </a:spcBef>
                        <a:spcAft>
                          <a:spcPts val="400"/>
                        </a:spcAft>
                      </a:pPr>
                      <a:r>
                        <a:rPr lang="en-GB" sz="2000" b="0" dirty="0">
                          <a:solidFill>
                            <a:srgbClr val="585858"/>
                          </a:solidFill>
                          <a:effectLst/>
                        </a:rPr>
                        <a:t>Burglary (2)</a:t>
                      </a:r>
                    </a:p>
                    <a:p>
                      <a:pPr>
                        <a:lnSpc>
                          <a:spcPct val="107000"/>
                        </a:lnSpc>
                        <a:spcBef>
                          <a:spcPts val="400"/>
                        </a:spcBef>
                        <a:spcAft>
                          <a:spcPts val="400"/>
                        </a:spcAft>
                      </a:pPr>
                      <a:r>
                        <a:rPr lang="en-GB" sz="2000" b="0" dirty="0">
                          <a:solidFill>
                            <a:srgbClr val="585858"/>
                          </a:solidFill>
                          <a:effectLst/>
                        </a:rPr>
                        <a:t>Criminal damage (0)</a:t>
                      </a:r>
                    </a:p>
                    <a:p>
                      <a:pPr>
                        <a:lnSpc>
                          <a:spcPct val="107000"/>
                        </a:lnSpc>
                        <a:spcBef>
                          <a:spcPts val="400"/>
                        </a:spcBef>
                        <a:spcAft>
                          <a:spcPts val="400"/>
                        </a:spcAft>
                      </a:pPr>
                      <a:r>
                        <a:rPr lang="en-GB" sz="2000" b="0" dirty="0">
                          <a:solidFill>
                            <a:srgbClr val="585858"/>
                          </a:solidFill>
                          <a:effectLst/>
                        </a:rPr>
                        <a:t>Drugs (2)</a:t>
                      </a:r>
                    </a:p>
                    <a:p>
                      <a:pPr>
                        <a:lnSpc>
                          <a:spcPct val="107000"/>
                        </a:lnSpc>
                        <a:spcBef>
                          <a:spcPts val="400"/>
                        </a:spcBef>
                        <a:spcAft>
                          <a:spcPts val="400"/>
                        </a:spcAft>
                      </a:pPr>
                      <a:r>
                        <a:rPr lang="en-GB" sz="2000" b="0" dirty="0">
                          <a:solidFill>
                            <a:srgbClr val="585858"/>
                          </a:solidFill>
                          <a:effectLst/>
                        </a:rPr>
                        <a:t>Possession of weapons (2)</a:t>
                      </a:r>
                    </a:p>
                    <a:p>
                      <a:pPr>
                        <a:lnSpc>
                          <a:spcPct val="107000"/>
                        </a:lnSpc>
                        <a:spcBef>
                          <a:spcPts val="400"/>
                        </a:spcBef>
                        <a:spcAft>
                          <a:spcPts val="400"/>
                        </a:spcAft>
                      </a:pPr>
                      <a:r>
                        <a:rPr lang="en-GB" sz="2000" b="0" dirty="0">
                          <a:solidFill>
                            <a:srgbClr val="585858"/>
                          </a:solidFill>
                          <a:effectLst/>
                        </a:rPr>
                        <a:t>Violent crime (2)</a:t>
                      </a:r>
                      <a:endParaRPr lang="en-GB" sz="20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77902"/>
                  </a:ext>
                </a:extLst>
              </a:tr>
            </a:tbl>
          </a:graphicData>
        </a:graphic>
      </p:graphicFrame>
    </p:spTree>
    <p:extLst>
      <p:ext uri="{BB962C8B-B14F-4D97-AF65-F5344CB8AC3E}">
        <p14:creationId xmlns:p14="http://schemas.microsoft.com/office/powerpoint/2010/main" val="3576032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a:xfrm>
            <a:off x="119336" y="434160"/>
            <a:ext cx="10593151" cy="426170"/>
          </a:xfrm>
        </p:spPr>
        <p:txBody>
          <a:bodyPr/>
          <a:lstStyle/>
          <a:p>
            <a:r>
              <a:rPr lang="en-GB" sz="2000" b="1" dirty="0"/>
              <a:t>Work confidently with data sets that are bimodal</a:t>
            </a:r>
          </a:p>
        </p:txBody>
      </p:sp>
      <p:sp>
        <p:nvSpPr>
          <p:cNvPr id="6" name="TextBox 5">
            <a:extLst>
              <a:ext uri="{FF2B5EF4-FFF2-40B4-BE49-F238E27FC236}">
                <a16:creationId xmlns:a16="http://schemas.microsoft.com/office/drawing/2014/main" id="{2B57B72E-B50F-42D2-AB99-91A92106BB09}"/>
              </a:ext>
            </a:extLst>
          </p:cNvPr>
          <p:cNvSpPr txBox="1"/>
          <p:nvPr/>
        </p:nvSpPr>
        <p:spPr>
          <a:xfrm>
            <a:off x="119336" y="1038114"/>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4A658CDA-7A57-4FE7-A1DC-9E4698D6722D}"/>
              </a:ext>
            </a:extLst>
          </p:cNvPr>
          <p:cNvSpPr txBox="1"/>
          <p:nvPr/>
        </p:nvSpPr>
        <p:spPr>
          <a:xfrm>
            <a:off x="6407919" y="2384098"/>
            <a:ext cx="5087007" cy="2089803"/>
          </a:xfrm>
          <a:prstGeom prst="rect">
            <a:avLst/>
          </a:prstGeom>
          <a:noFill/>
        </p:spPr>
        <p:txBody>
          <a:bodyPr wrap="square">
            <a:spAutoFit/>
          </a:bodyPr>
          <a:lstStyle/>
          <a:p>
            <a:pPr algn="ctr">
              <a:spcAft>
                <a:spcPts val="600"/>
              </a:spcAft>
              <a:buNone/>
            </a:pPr>
            <a:r>
              <a:rPr lang="en-GB" sz="2400" dirty="0">
                <a:solidFill>
                  <a:srgbClr val="585858"/>
                </a:solidFill>
                <a:latin typeface="+mn-lt"/>
              </a:rPr>
              <a:t>This bar chart refers to a hypothetical neighbourhood. </a:t>
            </a:r>
          </a:p>
          <a:p>
            <a:pPr algn="ctr">
              <a:spcAft>
                <a:spcPts val="600"/>
              </a:spcAft>
              <a:buNone/>
            </a:pPr>
            <a:r>
              <a:rPr lang="en-GB" sz="2400" dirty="0">
                <a:solidFill>
                  <a:srgbClr val="585858"/>
                </a:solidFill>
                <a:latin typeface="+mn-lt"/>
              </a:rPr>
              <a:t>Identify the modal time of day that neighbourhood police carried out a stop and search.</a:t>
            </a:r>
          </a:p>
        </p:txBody>
      </p:sp>
      <p:pic>
        <p:nvPicPr>
          <p:cNvPr id="7" name="Picture 6">
            <a:extLst>
              <a:ext uri="{FF2B5EF4-FFF2-40B4-BE49-F238E27FC236}">
                <a16:creationId xmlns:a16="http://schemas.microsoft.com/office/drawing/2014/main" id="{CE48A56D-134A-4A26-8A27-DCCD3CF17DE5}"/>
              </a:ext>
            </a:extLst>
          </p:cNvPr>
          <p:cNvPicPr/>
          <p:nvPr/>
        </p:nvPicPr>
        <p:blipFill>
          <a:blip r:embed="rId3">
            <a:extLst>
              <a:ext uri="{28A0092B-C50C-407E-A947-70E740481C1C}">
                <a14:useLocalDpi xmlns:a14="http://schemas.microsoft.com/office/drawing/2010/main" val="0"/>
              </a:ext>
            </a:extLst>
          </a:blip>
          <a:stretch>
            <a:fillRect/>
          </a:stretch>
        </p:blipFill>
        <p:spPr>
          <a:xfrm>
            <a:off x="918088" y="1628316"/>
            <a:ext cx="5177911" cy="4032932"/>
          </a:xfrm>
          <a:prstGeom prst="rect">
            <a:avLst/>
          </a:prstGeom>
        </p:spPr>
      </p:pic>
    </p:spTree>
    <p:extLst>
      <p:ext uri="{BB962C8B-B14F-4D97-AF65-F5344CB8AC3E}">
        <p14:creationId xmlns:p14="http://schemas.microsoft.com/office/powerpoint/2010/main" val="1186102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17672" y="4661270"/>
            <a:ext cx="11161241" cy="1462980"/>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algn="ctr" fontAlgn="auto">
              <a:lnSpc>
                <a:spcPct val="100000"/>
              </a:lnSpc>
              <a:spcBef>
                <a:spcPts val="0"/>
              </a:spcBef>
              <a:spcAft>
                <a:spcPts val="1200"/>
              </a:spcAft>
              <a:buClrTx/>
            </a:pPr>
            <a:r>
              <a:rPr lang="en-GB" sz="2400" dirty="0"/>
              <a:t>What are these two non-examples being used to highlight?</a:t>
            </a:r>
          </a:p>
          <a:p>
            <a:pPr marL="360000" lvl="1" algn="ctr" fontAlgn="auto">
              <a:lnSpc>
                <a:spcPct val="100000"/>
              </a:lnSpc>
              <a:spcBef>
                <a:spcPts val="0"/>
              </a:spcBef>
              <a:spcAft>
                <a:spcPts val="1200"/>
              </a:spcAft>
              <a:buClrTx/>
            </a:pPr>
            <a:r>
              <a:rPr lang="en-GB" sz="2400" dirty="0"/>
              <a:t>What other characteristics might you want to draw students’ attention to?</a:t>
            </a:r>
          </a:p>
          <a:p>
            <a:pPr marL="360000" lvl="1" algn="ctr" fontAlgn="auto">
              <a:lnSpc>
                <a:spcPct val="100000"/>
              </a:lnSpc>
              <a:spcBef>
                <a:spcPts val="0"/>
              </a:spcBef>
              <a:spcAft>
                <a:spcPts val="1200"/>
              </a:spcAft>
              <a:buClrTx/>
            </a:pPr>
            <a:r>
              <a:rPr lang="en-GB" sz="2400" dirty="0"/>
              <a:t>What questions might you ask about each data set?</a:t>
            </a:r>
          </a:p>
        </p:txBody>
      </p:sp>
      <p:sp>
        <p:nvSpPr>
          <p:cNvPr id="11" name="Title 1">
            <a:extLst>
              <a:ext uri="{FF2B5EF4-FFF2-40B4-BE49-F238E27FC236}">
                <a16:creationId xmlns:a16="http://schemas.microsoft.com/office/drawing/2014/main" id="{31A200A8-6E0E-408D-90B7-5D77B046F416}"/>
              </a:ext>
            </a:extLst>
          </p:cNvPr>
          <p:cNvSpPr>
            <a:spLocks noGrp="1"/>
          </p:cNvSpPr>
          <p:nvPr>
            <p:ph type="title"/>
          </p:nvPr>
        </p:nvSpPr>
        <p:spPr>
          <a:xfrm>
            <a:off x="119336" y="434160"/>
            <a:ext cx="10593151" cy="426170"/>
          </a:xfrm>
        </p:spPr>
        <p:txBody>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2000" b="1" u="none" strike="noStrike" kern="1200" cap="none" spc="0" normalizeH="0" baseline="0" noProof="0" dirty="0">
                <a:ln>
                  <a:noFill/>
                </a:ln>
                <a:effectLst/>
                <a:uLnTx/>
                <a:uFillTx/>
                <a:latin typeface="Myriad Pro"/>
                <a:ea typeface="Calibri" panose="020F0502020204030204" pitchFamily="34" charset="0"/>
                <a:cs typeface="Times New Roman" panose="02020603050405020304" pitchFamily="18" charset="0"/>
              </a:rPr>
              <a:t>Work confidently with data sets with no mode or that are bimodal</a:t>
            </a:r>
          </a:p>
        </p:txBody>
      </p:sp>
      <p:sp>
        <p:nvSpPr>
          <p:cNvPr id="12" name="TextBox 11">
            <a:extLst>
              <a:ext uri="{FF2B5EF4-FFF2-40B4-BE49-F238E27FC236}">
                <a16:creationId xmlns:a16="http://schemas.microsoft.com/office/drawing/2014/main" id="{CDDDC176-7525-494F-90F5-C19F4C0A028D}"/>
              </a:ext>
            </a:extLst>
          </p:cNvPr>
          <p:cNvSpPr txBox="1"/>
          <p:nvPr/>
        </p:nvSpPr>
        <p:spPr>
          <a:xfrm>
            <a:off x="119336" y="1038114"/>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Examples 6 and 7</a:t>
            </a:r>
            <a:endParaRPr lang="en-GB" dirty="0"/>
          </a:p>
        </p:txBody>
      </p:sp>
      <p:grpSp>
        <p:nvGrpSpPr>
          <p:cNvPr id="2" name="Group 1">
            <a:extLst>
              <a:ext uri="{FF2B5EF4-FFF2-40B4-BE49-F238E27FC236}">
                <a16:creationId xmlns:a16="http://schemas.microsoft.com/office/drawing/2014/main" id="{FEF635BE-A5C1-4859-A61D-7D35CCDB79DC}"/>
              </a:ext>
            </a:extLst>
          </p:cNvPr>
          <p:cNvGrpSpPr/>
          <p:nvPr/>
        </p:nvGrpSpPr>
        <p:grpSpPr>
          <a:xfrm>
            <a:off x="413087" y="1499780"/>
            <a:ext cx="5106849" cy="3098372"/>
            <a:chOff x="413087" y="1499780"/>
            <a:chExt cx="5106849" cy="309837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13087" y="1499780"/>
              <a:ext cx="5106849" cy="30983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404F6E33-9669-4002-9AE3-CCDB2CA2AC3D}"/>
                </a:ext>
              </a:extLst>
            </p:cNvPr>
            <p:cNvSpPr txBox="1"/>
            <p:nvPr/>
          </p:nvSpPr>
          <p:spPr>
            <a:xfrm>
              <a:off x="519005" y="1982007"/>
              <a:ext cx="1821980" cy="2133918"/>
            </a:xfrm>
            <a:prstGeom prst="rect">
              <a:avLst/>
            </a:prstGeom>
            <a:noFill/>
          </p:spPr>
          <p:txBody>
            <a:bodyPr wrap="square">
              <a:spAutoFit/>
            </a:bodyPr>
            <a:lstStyle/>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This list refers to a hypothetical neighbourhood. </a:t>
              </a:r>
            </a:p>
            <a:p>
              <a:pPr algn="ctr">
                <a:spcBef>
                  <a:spcPts val="400"/>
                </a:spcBef>
                <a:spcAft>
                  <a:spcPts val="400"/>
                </a:spcAft>
                <a:buNone/>
              </a:pPr>
              <a:r>
                <a:rPr lang="en-GB" sz="1800" dirty="0">
                  <a:solidFill>
                    <a:srgbClr val="585858"/>
                  </a:solidFill>
                  <a:effectLst/>
                  <a:latin typeface="+mj-lt"/>
                  <a:ea typeface="Calibri" panose="020F0502020204030204" pitchFamily="34" charset="0"/>
                  <a:cs typeface="Times New Roman" panose="02020603050405020304" pitchFamily="18" charset="0"/>
                </a:rPr>
                <a:t>What was the modal type of crime reported?</a:t>
              </a:r>
            </a:p>
          </p:txBody>
        </p:sp>
      </p:grpSp>
      <p:graphicFrame>
        <p:nvGraphicFramePr>
          <p:cNvPr id="14" name="Table 13">
            <a:extLst>
              <a:ext uri="{FF2B5EF4-FFF2-40B4-BE49-F238E27FC236}">
                <a16:creationId xmlns:a16="http://schemas.microsoft.com/office/drawing/2014/main" id="{42F63D74-A51C-4414-B481-1C11BFFE8DD9}"/>
              </a:ext>
            </a:extLst>
          </p:cNvPr>
          <p:cNvGraphicFramePr>
            <a:graphicFrameLocks noGrp="1"/>
          </p:cNvGraphicFramePr>
          <p:nvPr>
            <p:extLst>
              <p:ext uri="{D42A27DB-BD31-4B8C-83A1-F6EECF244321}">
                <p14:modId xmlns:p14="http://schemas.microsoft.com/office/powerpoint/2010/main" val="2182141528"/>
              </p:ext>
            </p:extLst>
          </p:nvPr>
        </p:nvGraphicFramePr>
        <p:xfrm>
          <a:off x="2405911" y="1631152"/>
          <a:ext cx="2864168" cy="2835627"/>
        </p:xfrm>
        <a:graphic>
          <a:graphicData uri="http://schemas.openxmlformats.org/drawingml/2006/table">
            <a:tbl>
              <a:tblPr firstRow="1" firstCol="1" bandRow="1">
                <a:tableStyleId>{912C8C85-51F0-491E-9774-3900AFEF0FD7}</a:tableStyleId>
              </a:tblPr>
              <a:tblGrid>
                <a:gridCol w="2864168">
                  <a:extLst>
                    <a:ext uri="{9D8B030D-6E8A-4147-A177-3AD203B41FA5}">
                      <a16:colId xmlns:a16="http://schemas.microsoft.com/office/drawing/2014/main" val="1775183618"/>
                    </a:ext>
                  </a:extLst>
                </a:gridCol>
              </a:tblGrid>
              <a:tr h="363299">
                <a:tc>
                  <a:txBody>
                    <a:bodyPr/>
                    <a:lstStyle/>
                    <a:p>
                      <a:pPr>
                        <a:lnSpc>
                          <a:spcPct val="107000"/>
                        </a:lnSpc>
                        <a:spcBef>
                          <a:spcPts val="400"/>
                        </a:spcBef>
                        <a:spcAft>
                          <a:spcPts val="400"/>
                        </a:spcAft>
                      </a:pPr>
                      <a:r>
                        <a:rPr lang="en-GB" sz="1400" b="1" dirty="0">
                          <a:solidFill>
                            <a:srgbClr val="585858"/>
                          </a:solidFill>
                          <a:effectLst/>
                        </a:rPr>
                        <a:t>Crime on or near The </a:t>
                      </a:r>
                      <a:r>
                        <a:rPr lang="en-GB" sz="1400" b="1" dirty="0" err="1">
                          <a:solidFill>
                            <a:srgbClr val="585858"/>
                          </a:solidFill>
                          <a:effectLst/>
                        </a:rPr>
                        <a:t>Carrs</a:t>
                      </a:r>
                      <a:endParaRPr lang="en-GB" sz="1400" b="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9779597"/>
                  </a:ext>
                </a:extLst>
              </a:tr>
              <a:tr h="381303">
                <a:tc>
                  <a:txBody>
                    <a:bodyPr/>
                    <a:lstStyle/>
                    <a:p>
                      <a:pPr>
                        <a:lnSpc>
                          <a:spcPct val="107000"/>
                        </a:lnSpc>
                        <a:spcBef>
                          <a:spcPts val="0"/>
                        </a:spcBef>
                        <a:spcAft>
                          <a:spcPts val="1200"/>
                        </a:spcAft>
                      </a:pPr>
                      <a:r>
                        <a:rPr lang="en-GB" sz="1400" b="1" dirty="0">
                          <a:solidFill>
                            <a:srgbClr val="585858"/>
                          </a:solidFill>
                          <a:effectLst/>
                        </a:rPr>
                        <a:t>8</a:t>
                      </a:r>
                      <a:r>
                        <a:rPr lang="en-GB" sz="1400" b="0" dirty="0">
                          <a:solidFill>
                            <a:srgbClr val="585858"/>
                          </a:solidFill>
                          <a:effectLst/>
                        </a:rPr>
                        <a:t> crimes were reported here in </a:t>
                      </a:r>
                      <a:r>
                        <a:rPr lang="en-GB" sz="1400" b="1" dirty="0">
                          <a:solidFill>
                            <a:srgbClr val="585858"/>
                          </a:solidFill>
                          <a:effectLst/>
                        </a:rPr>
                        <a:t>September 2018</a:t>
                      </a:r>
                      <a:r>
                        <a:rPr lang="en-GB" sz="1400" b="0" dirty="0">
                          <a:solidFill>
                            <a:srgbClr val="585858"/>
                          </a:solidFill>
                          <a:effectLst/>
                        </a:rPr>
                        <a:t>.</a:t>
                      </a:r>
                      <a:endParaRPr lang="en-GB" sz="1400" b="0" dirty="0">
                        <a:solidFill>
                          <a:srgbClr val="585858"/>
                        </a:solidFill>
                        <a:effectLst/>
                        <a:latin typeface="Myriad Pro"/>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305141"/>
                  </a:ext>
                </a:extLst>
              </a:tr>
              <a:tr h="2032400">
                <a:tc>
                  <a:txBody>
                    <a:bodyPr/>
                    <a:lstStyle/>
                    <a:p>
                      <a:pPr>
                        <a:lnSpc>
                          <a:spcPct val="100000"/>
                        </a:lnSpc>
                        <a:spcBef>
                          <a:spcPts val="0"/>
                        </a:spcBef>
                        <a:spcAft>
                          <a:spcPts val="400"/>
                        </a:spcAft>
                      </a:pPr>
                      <a:r>
                        <a:rPr lang="en-GB" sz="1400" b="0" dirty="0">
                          <a:solidFill>
                            <a:srgbClr val="585858"/>
                          </a:solidFill>
                          <a:effectLst/>
                        </a:rPr>
                        <a:t>Anti-social behaviour (0)</a:t>
                      </a:r>
                    </a:p>
                    <a:p>
                      <a:pPr>
                        <a:lnSpc>
                          <a:spcPct val="100000"/>
                        </a:lnSpc>
                        <a:spcBef>
                          <a:spcPts val="0"/>
                        </a:spcBef>
                        <a:spcAft>
                          <a:spcPts val="400"/>
                        </a:spcAft>
                      </a:pPr>
                      <a:r>
                        <a:rPr lang="en-GB" sz="1400" b="0" dirty="0">
                          <a:solidFill>
                            <a:srgbClr val="585858"/>
                          </a:solidFill>
                          <a:effectLst/>
                        </a:rPr>
                        <a:t>Bicycle theft (0)</a:t>
                      </a:r>
                    </a:p>
                    <a:p>
                      <a:pPr>
                        <a:lnSpc>
                          <a:spcPct val="100000"/>
                        </a:lnSpc>
                        <a:spcBef>
                          <a:spcPts val="0"/>
                        </a:spcBef>
                        <a:spcAft>
                          <a:spcPts val="400"/>
                        </a:spcAft>
                      </a:pPr>
                      <a:r>
                        <a:rPr lang="en-GB" sz="1400" b="0" dirty="0">
                          <a:solidFill>
                            <a:srgbClr val="585858"/>
                          </a:solidFill>
                          <a:effectLst/>
                        </a:rPr>
                        <a:t>Burglary (2)</a:t>
                      </a:r>
                    </a:p>
                    <a:p>
                      <a:pPr>
                        <a:lnSpc>
                          <a:spcPct val="100000"/>
                        </a:lnSpc>
                        <a:spcBef>
                          <a:spcPts val="0"/>
                        </a:spcBef>
                        <a:spcAft>
                          <a:spcPts val="400"/>
                        </a:spcAft>
                      </a:pPr>
                      <a:r>
                        <a:rPr lang="en-GB" sz="1400" b="0" dirty="0">
                          <a:solidFill>
                            <a:srgbClr val="585858"/>
                          </a:solidFill>
                          <a:effectLst/>
                        </a:rPr>
                        <a:t>Criminal damage (0)</a:t>
                      </a:r>
                    </a:p>
                    <a:p>
                      <a:pPr>
                        <a:lnSpc>
                          <a:spcPct val="100000"/>
                        </a:lnSpc>
                        <a:spcBef>
                          <a:spcPts val="0"/>
                        </a:spcBef>
                        <a:spcAft>
                          <a:spcPts val="400"/>
                        </a:spcAft>
                      </a:pPr>
                      <a:r>
                        <a:rPr lang="en-GB" sz="1400" b="0" dirty="0">
                          <a:solidFill>
                            <a:srgbClr val="585858"/>
                          </a:solidFill>
                          <a:effectLst/>
                        </a:rPr>
                        <a:t>Drugs (2)</a:t>
                      </a:r>
                    </a:p>
                    <a:p>
                      <a:pPr>
                        <a:lnSpc>
                          <a:spcPct val="100000"/>
                        </a:lnSpc>
                        <a:spcBef>
                          <a:spcPts val="0"/>
                        </a:spcBef>
                        <a:spcAft>
                          <a:spcPts val="400"/>
                        </a:spcAft>
                      </a:pPr>
                      <a:r>
                        <a:rPr lang="en-GB" sz="1400" b="0" dirty="0">
                          <a:solidFill>
                            <a:srgbClr val="585858"/>
                          </a:solidFill>
                          <a:effectLst/>
                        </a:rPr>
                        <a:t>Possession of weapons (2)</a:t>
                      </a:r>
                    </a:p>
                    <a:p>
                      <a:pPr>
                        <a:lnSpc>
                          <a:spcPct val="100000"/>
                        </a:lnSpc>
                        <a:spcBef>
                          <a:spcPts val="0"/>
                        </a:spcBef>
                        <a:spcAft>
                          <a:spcPts val="400"/>
                        </a:spcAft>
                      </a:pPr>
                      <a:r>
                        <a:rPr lang="en-GB" sz="1400" b="0" dirty="0">
                          <a:solidFill>
                            <a:srgbClr val="585858"/>
                          </a:solidFill>
                          <a:effectLst/>
                        </a:rPr>
                        <a:t>Violent crime (2)</a:t>
                      </a:r>
                      <a:endParaRPr lang="en-GB" sz="1400" b="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77902"/>
                  </a:ext>
                </a:extLst>
              </a:tr>
            </a:tbl>
          </a:graphicData>
        </a:graphic>
      </p:graphicFrame>
      <p:grpSp>
        <p:nvGrpSpPr>
          <p:cNvPr id="3" name="Group 2">
            <a:extLst>
              <a:ext uri="{FF2B5EF4-FFF2-40B4-BE49-F238E27FC236}">
                <a16:creationId xmlns:a16="http://schemas.microsoft.com/office/drawing/2014/main" id="{90CA4940-E654-4946-8BA9-AFBBAAA3A88E}"/>
              </a:ext>
            </a:extLst>
          </p:cNvPr>
          <p:cNvGrpSpPr/>
          <p:nvPr/>
        </p:nvGrpSpPr>
        <p:grpSpPr>
          <a:xfrm>
            <a:off x="5653059" y="1498968"/>
            <a:ext cx="6125854" cy="3098372"/>
            <a:chOff x="5653059" y="1498968"/>
            <a:chExt cx="6125854" cy="3098372"/>
          </a:xfrm>
        </p:grpSpPr>
        <p:sp>
          <p:nvSpPr>
            <p:cNvPr id="17" name="Content Placeholder 2">
              <a:extLst>
                <a:ext uri="{FF2B5EF4-FFF2-40B4-BE49-F238E27FC236}">
                  <a16:creationId xmlns:a16="http://schemas.microsoft.com/office/drawing/2014/main" id="{FD26ABEE-EFDF-49FE-B717-3F39218D84BD}"/>
                </a:ext>
              </a:extLst>
            </p:cNvPr>
            <p:cNvSpPr txBox="1">
              <a:spLocks/>
            </p:cNvSpPr>
            <p:nvPr/>
          </p:nvSpPr>
          <p:spPr>
            <a:xfrm>
              <a:off x="5653059" y="1498968"/>
              <a:ext cx="6125854" cy="30983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A58AF927-E86C-409F-B67B-34629065D69E}"/>
                </a:ext>
              </a:extLst>
            </p:cNvPr>
            <p:cNvSpPr txBox="1"/>
            <p:nvPr/>
          </p:nvSpPr>
          <p:spPr>
            <a:xfrm>
              <a:off x="5763224" y="1772816"/>
              <a:ext cx="2317398" cy="2440668"/>
            </a:xfrm>
            <a:prstGeom prst="rect">
              <a:avLst/>
            </a:prstGeom>
            <a:noFill/>
          </p:spPr>
          <p:txBody>
            <a:bodyPr wrap="square">
              <a:spAutoFit/>
            </a:bodyPr>
            <a:lstStyle/>
            <a:p>
              <a:pPr algn="ctr">
                <a:spcAft>
                  <a:spcPts val="600"/>
                </a:spcAft>
                <a:buNone/>
              </a:pPr>
              <a:r>
                <a:rPr lang="en-GB" sz="1800" dirty="0">
                  <a:solidFill>
                    <a:srgbClr val="585858"/>
                  </a:solidFill>
                  <a:latin typeface="+mn-lt"/>
                </a:rPr>
                <a:t>This bar chart refers to a hypothetical neighbourhood. </a:t>
              </a:r>
            </a:p>
            <a:p>
              <a:pPr algn="ctr">
                <a:spcAft>
                  <a:spcPts val="600"/>
                </a:spcAft>
                <a:buNone/>
              </a:pPr>
              <a:r>
                <a:rPr lang="en-GB" sz="1800" dirty="0">
                  <a:solidFill>
                    <a:srgbClr val="585858"/>
                  </a:solidFill>
                  <a:latin typeface="+mn-lt"/>
                </a:rPr>
                <a:t>Identify the modal time of day that neighbourhood police carried out a stop and search.</a:t>
              </a:r>
            </a:p>
          </p:txBody>
        </p:sp>
        <p:pic>
          <p:nvPicPr>
            <p:cNvPr id="16" name="Picture 15">
              <a:extLst>
                <a:ext uri="{FF2B5EF4-FFF2-40B4-BE49-F238E27FC236}">
                  <a16:creationId xmlns:a16="http://schemas.microsoft.com/office/drawing/2014/main" id="{58996DA9-C1C2-426F-85D3-4840E8257292}"/>
                </a:ext>
              </a:extLst>
            </p:cNvPr>
            <p:cNvPicPr/>
            <p:nvPr/>
          </p:nvPicPr>
          <p:blipFill>
            <a:blip r:embed="rId4">
              <a:extLst>
                <a:ext uri="{28A0092B-C50C-407E-A947-70E740481C1C}">
                  <a14:useLocalDpi xmlns:a14="http://schemas.microsoft.com/office/drawing/2010/main" val="0"/>
                </a:ext>
              </a:extLst>
            </a:blip>
            <a:stretch>
              <a:fillRect/>
            </a:stretch>
          </p:blipFill>
          <p:spPr>
            <a:xfrm>
              <a:off x="8053358" y="1564523"/>
              <a:ext cx="3528507" cy="2968887"/>
            </a:xfrm>
            <a:prstGeom prst="rect">
              <a:avLst/>
            </a:prstGeom>
          </p:spPr>
        </p:pic>
      </p:grpSp>
    </p:spTree>
    <p:custDataLst>
      <p:tags r:id="rId1"/>
    </p:custDataLst>
    <p:extLst>
      <p:ext uri="{BB962C8B-B14F-4D97-AF65-F5344CB8AC3E}">
        <p14:creationId xmlns:p14="http://schemas.microsoft.com/office/powerpoint/2010/main" val="359434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04189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4" name="Table 4">
            <a:extLst>
              <a:ext uri="{FF2B5EF4-FFF2-40B4-BE49-F238E27FC236}">
                <a16:creationId xmlns:a16="http://schemas.microsoft.com/office/drawing/2014/main" id="{3F259EAD-C7CC-4B60-8486-4205180CF74F}"/>
              </a:ext>
            </a:extLst>
          </p:cNvPr>
          <p:cNvGraphicFramePr>
            <a:graphicFrameLocks noGrp="1"/>
          </p:cNvGraphicFramePr>
          <p:nvPr>
            <p:ph idx="1"/>
          </p:nvPr>
        </p:nvGraphicFramePr>
        <p:xfrm>
          <a:off x="618165" y="1044482"/>
          <a:ext cx="10972800" cy="4769036"/>
        </p:xfrm>
        <a:graphic>
          <a:graphicData uri="http://schemas.openxmlformats.org/drawingml/2006/table">
            <a:tbl>
              <a:tblPr firstRow="1" bandRow="1">
                <a:tableStyleId>{68D230F3-CF80-4859-8CE7-A43EE81993B5}</a:tableStyleId>
              </a:tblPr>
              <a:tblGrid>
                <a:gridCol w="1525960">
                  <a:extLst>
                    <a:ext uri="{9D8B030D-6E8A-4147-A177-3AD203B41FA5}">
                      <a16:colId xmlns:a16="http://schemas.microsoft.com/office/drawing/2014/main" val="3777633611"/>
                    </a:ext>
                  </a:extLst>
                </a:gridCol>
                <a:gridCol w="9446840">
                  <a:extLst>
                    <a:ext uri="{9D8B030D-6E8A-4147-A177-3AD203B41FA5}">
                      <a16:colId xmlns:a16="http://schemas.microsoft.com/office/drawing/2014/main" val="1135718169"/>
                    </a:ext>
                  </a:extLst>
                </a:gridCol>
              </a:tblGrid>
              <a:tr h="338461">
                <a:tc>
                  <a:txBody>
                    <a:bodyPr/>
                    <a:lstStyle/>
                    <a:p>
                      <a:r>
                        <a:rPr lang="en-GB" dirty="0"/>
                        <a:t>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0098303"/>
                  </a:ext>
                </a:extLst>
              </a:tr>
              <a:tr h="432478">
                <a:tc>
                  <a:txBody>
                    <a:bodyPr/>
                    <a:lstStyle/>
                    <a:p>
                      <a:pPr>
                        <a:spcBef>
                          <a:spcPts val="400"/>
                        </a:spcBef>
                        <a:spcAft>
                          <a:spcPts val="400"/>
                        </a:spcAft>
                      </a:pPr>
                      <a:r>
                        <a:rPr lang="en-GB" sz="1200" dirty="0">
                          <a:solidFill>
                            <a:srgbClr val="585858"/>
                          </a:solidFill>
                          <a:effectLst/>
                        </a:rPr>
                        <a:t>(arithmetic) mean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The sum of a set of numbers, or quantities, divided by the number of terms in the set.</a:t>
                      </a:r>
                    </a:p>
                    <a:p>
                      <a:pPr>
                        <a:spcBef>
                          <a:spcPts val="400"/>
                        </a:spcBef>
                        <a:spcAft>
                          <a:spcPts val="400"/>
                        </a:spcAft>
                      </a:pPr>
                      <a:r>
                        <a:rPr lang="en-GB" sz="1200" dirty="0">
                          <a:solidFill>
                            <a:srgbClr val="585858"/>
                          </a:solidFill>
                          <a:effectLst/>
                        </a:rPr>
                        <a:t>Example: The arithmetic mean of 5, 6, 14, 15 and 45 is (5 + 6 + 14 + 15 + 45) ÷ 5 i.e. 17.</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781054"/>
                  </a:ext>
                </a:extLst>
              </a:tr>
              <a:tr h="189533">
                <a:tc>
                  <a:txBody>
                    <a:bodyPr/>
                    <a:lstStyle/>
                    <a:p>
                      <a:pPr>
                        <a:spcBef>
                          <a:spcPts val="400"/>
                        </a:spcBef>
                        <a:spcAft>
                          <a:spcPts val="400"/>
                        </a:spcAft>
                      </a:pPr>
                      <a:r>
                        <a:rPr lang="en-GB" sz="1200" dirty="0">
                          <a:solidFill>
                            <a:srgbClr val="585858"/>
                          </a:solidFill>
                          <a:effectLst/>
                        </a:rPr>
                        <a:t>bivariate data</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Data that compares the values of two variables by pairing each value of one of the variables with a value of the other.</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7902602"/>
                  </a:ext>
                </a:extLst>
              </a:tr>
              <a:tr h="940170">
                <a:tc>
                  <a:txBody>
                    <a:bodyPr/>
                    <a:lstStyle/>
                    <a:p>
                      <a:pPr>
                        <a:spcBef>
                          <a:spcPts val="400"/>
                        </a:spcBef>
                        <a:spcAft>
                          <a:spcPts val="400"/>
                        </a:spcAft>
                      </a:pPr>
                      <a:r>
                        <a:rPr lang="en-GB" sz="1200" dirty="0">
                          <a:solidFill>
                            <a:srgbClr val="585858"/>
                          </a:solidFill>
                          <a:effectLst/>
                        </a:rPr>
                        <a:t>measure of central tendency</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In statistics, a measure of how the values of a particular variable are located in terms of the values collected for a particular sample, or for the relevant population as a whole.</a:t>
                      </a:r>
                    </a:p>
                    <a:p>
                      <a:pPr>
                        <a:spcBef>
                          <a:spcPts val="400"/>
                        </a:spcBef>
                        <a:spcAft>
                          <a:spcPts val="400"/>
                        </a:spcAft>
                      </a:pPr>
                      <a:r>
                        <a:rPr lang="en-GB" sz="1200" dirty="0">
                          <a:solidFill>
                            <a:srgbClr val="585858"/>
                          </a:solidFill>
                          <a:effectLst/>
                        </a:rPr>
                        <a:t>In school mathematics up to Key Stage 4, there are three important measures of central tendency: the arithmetic mean, the median and the mode. These are all statistical averages and often one is more useful than another, depending on the spread of the values under consideration.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03002"/>
                  </a:ext>
                </a:extLst>
              </a:tr>
              <a:tr h="338461">
                <a:tc>
                  <a:txBody>
                    <a:bodyPr/>
                    <a:lstStyle/>
                    <a:p>
                      <a:pPr>
                        <a:spcBef>
                          <a:spcPts val="400"/>
                        </a:spcBef>
                        <a:spcAft>
                          <a:spcPts val="400"/>
                        </a:spcAft>
                      </a:pPr>
                      <a:r>
                        <a:rPr lang="en-GB" sz="1200" dirty="0">
                          <a:solidFill>
                            <a:srgbClr val="585858"/>
                          </a:solidFill>
                          <a:effectLst/>
                        </a:rPr>
                        <a:t>measures of dispersion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Measures of dispersion describe how much a set of data is spread out or dispersed. They include the range (where you subtract the lowest score from the highest score) and the standard deviation, which calculates the spread of values around the mean.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035333"/>
                  </a:ext>
                </a:extLst>
              </a:tr>
              <a:tr h="1222221">
                <a:tc>
                  <a:txBody>
                    <a:bodyPr/>
                    <a:lstStyle/>
                    <a:p>
                      <a:pPr>
                        <a:spcBef>
                          <a:spcPts val="400"/>
                        </a:spcBef>
                        <a:spcAft>
                          <a:spcPts val="400"/>
                        </a:spcAft>
                      </a:pPr>
                      <a:r>
                        <a:rPr lang="en-GB" sz="1200" dirty="0">
                          <a:solidFill>
                            <a:srgbClr val="585858"/>
                          </a:solidFill>
                          <a:effectLst/>
                        </a:rPr>
                        <a:t>median</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The middle number or value when all values in a set of data are arranged in ascending order.</a:t>
                      </a:r>
                    </a:p>
                    <a:p>
                      <a:pPr>
                        <a:spcBef>
                          <a:spcPts val="400"/>
                        </a:spcBef>
                        <a:spcAft>
                          <a:spcPts val="400"/>
                        </a:spcAft>
                      </a:pPr>
                      <a:r>
                        <a:rPr lang="en-GB" sz="1200" dirty="0">
                          <a:solidFill>
                            <a:srgbClr val="585858"/>
                          </a:solidFill>
                          <a:effectLst/>
                        </a:rPr>
                        <a:t>Example: The median of 5, 6, 14, 15 and 45 is 14.</a:t>
                      </a:r>
                    </a:p>
                    <a:p>
                      <a:pPr>
                        <a:spcBef>
                          <a:spcPts val="400"/>
                        </a:spcBef>
                        <a:spcAft>
                          <a:spcPts val="400"/>
                        </a:spcAft>
                      </a:pPr>
                      <a:r>
                        <a:rPr lang="en-GB" sz="1200" dirty="0">
                          <a:solidFill>
                            <a:srgbClr val="585858"/>
                          </a:solidFill>
                          <a:effectLst/>
                        </a:rPr>
                        <a:t>When there is an even number of values, the arithmetic mean of the two middle values is calculated.</a:t>
                      </a:r>
                    </a:p>
                    <a:p>
                      <a:pPr>
                        <a:spcBef>
                          <a:spcPts val="400"/>
                        </a:spcBef>
                        <a:spcAft>
                          <a:spcPts val="400"/>
                        </a:spcAft>
                      </a:pPr>
                      <a:r>
                        <a:rPr lang="en-GB" sz="1200" dirty="0">
                          <a:solidFill>
                            <a:srgbClr val="585858"/>
                          </a:solidFill>
                          <a:effectLst/>
                        </a:rPr>
                        <a:t>Example: The median of 5, 6, 7, 8, 14 and 45 is (7 + 8) ÷ 2 i.e. 7.5</a:t>
                      </a:r>
                    </a:p>
                    <a:p>
                      <a:pPr>
                        <a:spcBef>
                          <a:spcPts val="400"/>
                        </a:spcBef>
                        <a:spcAft>
                          <a:spcPts val="400"/>
                        </a:spcAft>
                      </a:pPr>
                      <a:r>
                        <a:rPr lang="en-GB" sz="1200" dirty="0">
                          <a:solidFill>
                            <a:srgbClr val="585858"/>
                          </a:solidFill>
                          <a:effectLst/>
                        </a:rPr>
                        <a:t>The median is one example of an average.</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701850"/>
                  </a:ext>
                </a:extLst>
              </a:tr>
              <a:tr h="695726">
                <a:tc>
                  <a:txBody>
                    <a:bodyPr/>
                    <a:lstStyle/>
                    <a:p>
                      <a:pPr>
                        <a:spcBef>
                          <a:spcPts val="400"/>
                        </a:spcBef>
                        <a:spcAft>
                          <a:spcPts val="400"/>
                        </a:spcAft>
                      </a:pPr>
                      <a:r>
                        <a:rPr lang="en-GB" sz="1200">
                          <a:solidFill>
                            <a:srgbClr val="585858"/>
                          </a:solidFill>
                          <a:effectLst/>
                        </a:rPr>
                        <a:t>mode</a:t>
                      </a:r>
                      <a:endParaRPr lang="en-GB" sz="120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The most commonly occurring value or class with the largest frequency.</a:t>
                      </a:r>
                    </a:p>
                    <a:p>
                      <a:pPr>
                        <a:spcBef>
                          <a:spcPts val="400"/>
                        </a:spcBef>
                        <a:spcAft>
                          <a:spcPts val="400"/>
                        </a:spcAft>
                      </a:pPr>
                      <a:r>
                        <a:rPr lang="en-GB" sz="1200" dirty="0">
                          <a:solidFill>
                            <a:srgbClr val="585858"/>
                          </a:solidFill>
                          <a:effectLst/>
                        </a:rPr>
                        <a:t>Example: The mode of this set of data: 2, 3, 3, 3, 4, 4, 5, 5, 6, 7, 8 is 3.</a:t>
                      </a:r>
                    </a:p>
                    <a:p>
                      <a:pPr>
                        <a:spcBef>
                          <a:spcPts val="400"/>
                        </a:spcBef>
                        <a:spcAft>
                          <a:spcPts val="400"/>
                        </a:spcAft>
                      </a:pPr>
                      <a:r>
                        <a:rPr lang="en-GB" sz="1200" dirty="0">
                          <a:solidFill>
                            <a:srgbClr val="585858"/>
                          </a:solidFill>
                          <a:effectLst/>
                        </a:rPr>
                        <a:t>Some sets of data may have more than one mode.</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8712805"/>
                  </a:ext>
                </a:extLst>
              </a:tr>
              <a:tr h="291983">
                <a:tc>
                  <a:txBody>
                    <a:bodyPr/>
                    <a:lstStyle/>
                    <a:p>
                      <a:pPr>
                        <a:spcBef>
                          <a:spcPts val="400"/>
                        </a:spcBef>
                        <a:spcAft>
                          <a:spcPts val="400"/>
                        </a:spcAft>
                      </a:pPr>
                      <a:r>
                        <a:rPr lang="en-GB" sz="1200" dirty="0">
                          <a:solidFill>
                            <a:srgbClr val="585858"/>
                          </a:solidFill>
                          <a:effectLst/>
                        </a:rPr>
                        <a:t>range</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400"/>
                        </a:spcBef>
                        <a:spcAft>
                          <a:spcPts val="400"/>
                        </a:spcAft>
                      </a:pPr>
                      <a:r>
                        <a:rPr lang="en-GB" sz="1200" dirty="0">
                          <a:solidFill>
                            <a:srgbClr val="585858"/>
                          </a:solidFill>
                          <a:effectLst/>
                        </a:rPr>
                        <a:t>A measure of spread in statistics. The difference between the greatest value and the least value in a set of numerical data.</a:t>
                      </a:r>
                      <a:endParaRPr lang="en-GB" sz="1200" dirty="0">
                        <a:solidFill>
                          <a:srgbClr val="585858"/>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0111382"/>
                  </a:ext>
                </a:extLst>
              </a:tr>
            </a:tbl>
          </a:graphicData>
        </a:graphic>
      </p:graphicFrame>
    </p:spTree>
    <p:extLst>
      <p:ext uri="{BB962C8B-B14F-4D97-AF65-F5344CB8AC3E}">
        <p14:creationId xmlns:p14="http://schemas.microsoft.com/office/powerpoint/2010/main" val="209439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4608512"/>
          </a:xfrm>
        </p:spPr>
        <p:txBody>
          <a:bodyPr>
            <a:normAutofit fontScale="92500" lnSpcReduction="10000"/>
          </a:bodyPr>
          <a:lstStyle/>
          <a:p>
            <a:r>
              <a:rPr lang="en-GB" dirty="0"/>
              <a:t>There are a number of different statistical representations that students might encounter as part of their exploration of the mode. It will be important that students understand how to identify the modal value or group in each of these representations. </a:t>
            </a:r>
          </a:p>
          <a:p>
            <a:r>
              <a:rPr lang="en-GB" b="1" dirty="0"/>
              <a:t>Pie charts</a:t>
            </a:r>
          </a:p>
          <a:p>
            <a:pPr lvl="1"/>
            <a:r>
              <a:rPr lang="en-GB" dirty="0"/>
              <a:t>Pie charts allow for comparisons between proportions. They are particularly relevant for students when they are working with populations of different sizes, or for making multiplicative comparisons within the same population.</a:t>
            </a:r>
          </a:p>
          <a:p>
            <a:r>
              <a:rPr lang="en-GB" b="1" dirty="0"/>
              <a:t>Bar charts</a:t>
            </a:r>
          </a:p>
          <a:p>
            <a:pPr lvl="1"/>
            <a:r>
              <a:rPr lang="en-GB" dirty="0"/>
              <a:t>Bar charts can be used give students a sense of the ‘shape’ of the distribution of the data across a sample, to identify and compare frequencies. They give an opportunity for comparisons to be made using absolute values.</a:t>
            </a:r>
          </a:p>
          <a:p>
            <a:r>
              <a:rPr lang="en-GB" b="1" dirty="0"/>
              <a:t>Pictograms</a:t>
            </a:r>
          </a:p>
          <a:p>
            <a:pPr lvl="1"/>
            <a:r>
              <a:rPr lang="en-GB" dirty="0"/>
              <a:t>Pictograms are a simple way of recording frequencies, tabulating images that represent a certain frequency.</a:t>
            </a:r>
          </a:p>
          <a:p>
            <a:endParaRPr lang="en-GB" dirty="0"/>
          </a:p>
        </p:txBody>
      </p:sp>
    </p:spTree>
    <p:extLst>
      <p:ext uri="{BB962C8B-B14F-4D97-AF65-F5344CB8AC3E}">
        <p14:creationId xmlns:p14="http://schemas.microsoft.com/office/powerpoint/2010/main" val="2358269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77471" y="1124744"/>
            <a:ext cx="10972800" cy="3888432"/>
          </a:xfrm>
        </p:spPr>
        <p:txBody>
          <a:bodyPr>
            <a:normAutofit/>
          </a:bodyPr>
          <a:lstStyle/>
          <a:p>
            <a:pPr marL="0" indent="0">
              <a:buNone/>
            </a:pPr>
            <a:r>
              <a:rPr lang="en-GB" sz="2000" dirty="0"/>
              <a:t>From Upper Key Stage 2, students will bring experience of:</a:t>
            </a:r>
          </a:p>
          <a:p>
            <a:r>
              <a:rPr lang="en-GB" sz="1800" dirty="0"/>
              <a:t>interpreting and presenting discrete and continuous data using appropriate graphical methods, including bar charts, pictograms and time graphs</a:t>
            </a:r>
          </a:p>
          <a:p>
            <a:r>
              <a:rPr lang="en-GB" sz="1800" dirty="0"/>
              <a:t>solving comparison, sum and difference problems using information presented in bar charts, pictograms, tables and other graphs</a:t>
            </a:r>
          </a:p>
          <a:p>
            <a:r>
              <a:rPr lang="en-GB" sz="1800" dirty="0"/>
              <a:t>interpreting and constructing pie charts and line graphs, and using these to solve problems</a:t>
            </a:r>
          </a:p>
          <a:p>
            <a:r>
              <a:rPr lang="en-GB" sz="1800" dirty="0"/>
              <a:t>encountering and drawing graphs relating two variables, arising from their own enquiry and in other subjects (non-statutory guidance)</a:t>
            </a:r>
          </a:p>
          <a:p>
            <a:r>
              <a:rPr lang="en-GB" sz="1800" dirty="0"/>
              <a:t>calculating and interpreting the mean as an average</a:t>
            </a:r>
          </a:p>
          <a:p>
            <a:r>
              <a:rPr lang="en-GB" sz="1800" dirty="0"/>
              <a:t>knowing when it is appropriate to find the mean of a data set (non-statutory guidance).</a:t>
            </a:r>
          </a:p>
          <a:p>
            <a:endParaRPr lang="en-GB" dirty="0"/>
          </a:p>
        </p:txBody>
      </p:sp>
    </p:spTree>
    <p:extLst>
      <p:ext uri="{BB962C8B-B14F-4D97-AF65-F5344CB8AC3E}">
        <p14:creationId xmlns:p14="http://schemas.microsoft.com/office/powerpoint/2010/main" val="325818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dirty="0"/>
              <a:t>In KS4, students will build on the core concepts in this mathematical theme to:</a:t>
            </a:r>
          </a:p>
          <a:p>
            <a:r>
              <a:rPr lang="en-GB" sz="2000" dirty="0"/>
              <a:t>infer properties of populations or distributions from a sample, whilst knowing the limitations of sampling</a:t>
            </a:r>
          </a:p>
          <a:p>
            <a:r>
              <a:rPr lang="en-GB" sz="2000" dirty="0"/>
              <a:t>interpret and construct tables and line graphs for time series data</a:t>
            </a:r>
          </a:p>
          <a:p>
            <a:r>
              <a:rPr lang="en-GB" sz="2000" dirty="0"/>
              <a:t>{construct and interpret diagrams for grouped discrete data and continuous data, i.e. histograms with equal and unequal class intervals and cumulative frequency graphs, and know their appropriate use}</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375629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p:txBody>
          <a:bodyPr>
            <a:noAutofit/>
          </a:bodyPr>
          <a:lstStyle/>
          <a:p>
            <a:pPr marL="0" indent="0">
              <a:buNone/>
            </a:pPr>
            <a:r>
              <a:rPr lang="en-GB" dirty="0"/>
              <a:t>In KS4, students will build on the core concepts in this mathematical theme to:</a:t>
            </a:r>
          </a:p>
          <a:p>
            <a:r>
              <a:rPr lang="en-GB" sz="2000" dirty="0"/>
              <a:t>interpret, analyse and compare the distributions of data sets from univariate empirical distributions through:</a:t>
            </a:r>
          </a:p>
          <a:p>
            <a:pPr lvl="1"/>
            <a:r>
              <a:rPr lang="en-GB" dirty="0"/>
              <a:t>appropriate graphical representation involving discrete, continuous and grouped data, {including box plots}</a:t>
            </a:r>
          </a:p>
          <a:p>
            <a:pPr lvl="1"/>
            <a:r>
              <a:rPr lang="en-GB" dirty="0"/>
              <a:t>appropriate measures of central tendency (including modal class) and spread {including quartiles and inter-quartile range}</a:t>
            </a:r>
          </a:p>
          <a:p>
            <a:r>
              <a:rPr lang="en-GB" sz="2000" dirty="0"/>
              <a:t>apply statistics to describe a population</a:t>
            </a:r>
          </a:p>
          <a:p>
            <a:r>
              <a:rPr lang="en-GB" sz="2000" dirty="0"/>
              <a:t>use and interpret scatter graphs of bivariate data; recognise correlation and know that it does not indicate causation; draw estimated lines of best fit; make predictions; interpolate and extrapolate apparent trends whilst knowing the dangers of so doing</a:t>
            </a:r>
          </a:p>
          <a:p>
            <a:pPr marL="57150" indent="0">
              <a:buNone/>
            </a:pPr>
            <a:r>
              <a:rPr lang="en-GB" sz="2000" dirty="0"/>
              <a:t>Please note: Braces { } indicate additional mathematical content to be taught to more highly attaining students.</a:t>
            </a:r>
          </a:p>
          <a:p>
            <a:endParaRPr lang="en-GB" sz="1800" dirty="0"/>
          </a:p>
        </p:txBody>
      </p:sp>
    </p:spTree>
    <p:extLst>
      <p:ext uri="{BB962C8B-B14F-4D97-AF65-F5344CB8AC3E}">
        <p14:creationId xmlns:p14="http://schemas.microsoft.com/office/powerpoint/2010/main" val="110935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Statistics and probability theme overview document</a:t>
            </a:r>
            <a:endParaRPr lang="en-GB" dirty="0"/>
          </a:p>
          <a:p>
            <a:pPr lvl="2"/>
            <a:r>
              <a:rPr lang="en-GB" dirty="0">
                <a:hlinkClick r:id="rId4"/>
              </a:rPr>
              <a:t>5.1 Statistical representations and measures core concept guidance document</a:t>
            </a:r>
            <a:endParaRPr lang="en-GB" dirty="0"/>
          </a:p>
          <a:p>
            <a:pPr lvl="1"/>
            <a:r>
              <a:rPr lang="en-GB" dirty="0">
                <a:hlinkClick r:id="rId5"/>
              </a:rPr>
              <a:t>Using mathematical representations at KS3 | NCETM</a:t>
            </a:r>
            <a:endParaRPr lang="en-GB" dirty="0"/>
          </a:p>
          <a:p>
            <a:pPr lvl="1"/>
            <a:r>
              <a:rPr lang="en-GB" dirty="0">
                <a:hlinkClick r:id="rId6"/>
              </a:rPr>
              <a:t>NCETM primary mastery professional development materials</a:t>
            </a:r>
            <a:endParaRPr lang="en-GB" dirty="0"/>
          </a:p>
          <a:p>
            <a:pPr lvl="1"/>
            <a:r>
              <a:rPr lang="en-GB" dirty="0">
                <a:hlinkClick r:id="rId7"/>
              </a:rPr>
              <a:t>NCETM primary assessment materials</a:t>
            </a:r>
            <a:endParaRPr lang="en-GB" dirty="0"/>
          </a:p>
          <a:p>
            <a:r>
              <a:rPr lang="en-GB" dirty="0"/>
              <a:t>There are also references to:</a:t>
            </a:r>
            <a:endParaRPr lang="en-GB" dirty="0">
              <a:hlinkClick r:id="rId8"/>
            </a:endParaRPr>
          </a:p>
          <a:p>
            <a:pPr lvl="1"/>
            <a:r>
              <a:rPr lang="en-GB" dirty="0">
                <a:hlinkClick r:id="rId8"/>
              </a:rPr>
              <a:t>Standards &amp; Testing Agency’s past </a:t>
            </a:r>
            <a:r>
              <a:rPr lang="en-GB">
                <a:hlinkClick r:id="rId8"/>
              </a:rPr>
              <a:t>mathematics papers</a:t>
            </a:r>
            <a:endParaRPr lang="en-GB"/>
          </a:p>
        </p:txBody>
      </p:sp>
    </p:spTree>
    <p:extLst>
      <p:ext uri="{BB962C8B-B14F-4D97-AF65-F5344CB8AC3E}">
        <p14:creationId xmlns:p14="http://schemas.microsoft.com/office/powerpoint/2010/main" val="344020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fifth of these themes is </a:t>
            </a:r>
            <a:r>
              <a:rPr lang="en-GB" dirty="0">
                <a:hlinkClick r:id="rId3"/>
              </a:rPr>
              <a:t>Statistics and probability</a:t>
            </a:r>
            <a:r>
              <a:rPr lang="en-GB" dirty="0"/>
              <a:t>, which covers the following interconnected core concepts:</a:t>
            </a:r>
          </a:p>
          <a:p>
            <a:pPr marL="800100" lvl="2" indent="0">
              <a:buNone/>
            </a:pPr>
            <a:r>
              <a:rPr lang="en-GB" sz="2400" i="1" dirty="0"/>
              <a:t>5.1	Statistical representations and measures</a:t>
            </a:r>
          </a:p>
          <a:p>
            <a:pPr marL="800100" lvl="2" indent="0">
              <a:buNone/>
            </a:pPr>
            <a:r>
              <a:rPr lang="en-GB" sz="2400" i="1" dirty="0"/>
              <a:t>5.2	Statistical analysis</a:t>
            </a:r>
          </a:p>
          <a:p>
            <a:pPr marL="800100" lvl="2" indent="0">
              <a:buNone/>
            </a:pPr>
            <a:r>
              <a:rPr lang="en-GB" sz="2400" i="1" dirty="0"/>
              <a:t>5.3	Probability</a:t>
            </a:r>
          </a:p>
          <a:p>
            <a:endParaRPr lang="en-GB" dirty="0"/>
          </a:p>
        </p:txBody>
      </p:sp>
    </p:spTree>
    <p:extLst>
      <p:ext uri="{BB962C8B-B14F-4D97-AF65-F5344CB8AC3E}">
        <p14:creationId xmlns:p14="http://schemas.microsoft.com/office/powerpoint/2010/main" val="176678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98FBB-7431-4A2E-AB35-E7AFA173A573}"/>
              </a:ext>
            </a:extLst>
          </p:cNvPr>
          <p:cNvPicPr>
            <a:picLocks noChangeAspect="1"/>
          </p:cNvPicPr>
          <p:nvPr/>
        </p:nvPicPr>
        <p:blipFill>
          <a:blip r:embed="rId3"/>
          <a:stretch>
            <a:fillRect/>
          </a:stretch>
        </p:blipFill>
        <p:spPr>
          <a:xfrm>
            <a:off x="255526" y="1556792"/>
            <a:ext cx="11680948" cy="1920406"/>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5.1 Statistical representations and measures</a:t>
            </a:r>
            <a:r>
              <a:rPr lang="en-GB" sz="1500" dirty="0"/>
              <a:t>, there are two statements of knowledge, skills and understanding. </a:t>
            </a:r>
          </a:p>
          <a:p>
            <a:pPr>
              <a:spcBef>
                <a:spcPts val="600"/>
              </a:spcBef>
            </a:pPr>
            <a:r>
              <a:rPr lang="en-GB" sz="1500" dirty="0"/>
              <a:t>These, in turn, are broken down into eight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191798" y="2317037"/>
            <a:ext cx="8208912" cy="191901"/>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00587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5.1.1.3 Understand what the mode is measuring, how it is measuring it and identify the mode from data presented in a range of different ways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the mode from qualitative data.</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the modal value from a grouped frequency representation.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Work confidently with data sets with no mode.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Work confidently with data sets that are bimodal.</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680520"/>
          </a:xfrm>
        </p:spPr>
        <p:txBody>
          <a:bodyPr>
            <a:noAutofit/>
          </a:bodyPr>
          <a:lstStyle/>
          <a:p>
            <a:r>
              <a:rPr lang="en-GB" sz="1600" dirty="0"/>
              <a:t>We live in an information and data-rich age. The ability to interpret, analyse and critically evaluate all that we are presented with is vitally important if our students are to be engaged, thoughtful and aware citizens.</a:t>
            </a:r>
          </a:p>
          <a:p>
            <a:r>
              <a:rPr lang="en-GB" sz="1600" dirty="0"/>
              <a:t>At Key Stage 2, students encountered the concept of central tendency and learnt how to calculate the (arithmetic) mean. </a:t>
            </a:r>
          </a:p>
          <a:p>
            <a:r>
              <a:rPr lang="en-GB" sz="1600" dirty="0"/>
              <a:t>At Key Stage 3, they will develop their knowledge of calculating measures of central tendency to include the mode and median, will work with grouped data and be introduced to a measure of spread in statistics: range. This will enable students to engage in more sophisticated data analysis.</a:t>
            </a:r>
          </a:p>
          <a:p>
            <a:r>
              <a:rPr lang="en-GB" sz="1600" dirty="0"/>
              <a:t>While calculating measures of central tendency accurately and efficiently is important, this should not be the dominant aspect of the learning and teaching. It is vital that students have a sense of what the measures of central tendency are actually measuring, and engage in activities which prompt questions, such as:</a:t>
            </a:r>
          </a:p>
          <a:p>
            <a:pPr lvl="1"/>
            <a:r>
              <a:rPr lang="en-GB" sz="1400" i="1" dirty="0"/>
              <a:t>How can we use measures of central tendency to compare sets of data?</a:t>
            </a:r>
          </a:p>
          <a:p>
            <a:pPr lvl="1"/>
            <a:r>
              <a:rPr lang="en-GB" sz="1400" i="1" dirty="0"/>
              <a:t>What do these measures tell us? For example, ‘On average, who has the most pocket money: class A or class B?’</a:t>
            </a:r>
          </a:p>
          <a:p>
            <a:pPr lvl="1"/>
            <a:r>
              <a:rPr lang="en-GB" sz="1400" i="1" dirty="0"/>
              <a:t>How do these measures change when particular data points change? For example, ‘When considering the average wage in a company, what difference does it make to the various measures when the company director’s salary is added in, or removed?’</a:t>
            </a:r>
          </a:p>
          <a:p>
            <a:r>
              <a:rPr lang="en-GB" sz="1600" dirty="0"/>
              <a:t>Students should also appreciate how these values, which summarise a set of data in some way, are affected by extra data being added to the whole data set and how such values can be found by comparing averages before and after the inclusion of additional data.</a:t>
            </a:r>
          </a:p>
          <a:p>
            <a:endParaRPr lang="en-GB" sz="1600" dirty="0"/>
          </a:p>
        </p:txBody>
      </p:sp>
    </p:spTree>
    <p:extLst>
      <p:ext uri="{BB962C8B-B14F-4D97-AF65-F5344CB8AC3E}">
        <p14:creationId xmlns:p14="http://schemas.microsoft.com/office/powerpoint/2010/main" val="27698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272545650"/>
              </p:ext>
            </p:extLst>
          </p:nvPr>
        </p:nvGraphicFramePr>
        <p:xfrm>
          <a:off x="674852" y="2193097"/>
          <a:ext cx="6160612" cy="11435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indent="-285750">
                        <a:buFont typeface="Arial" panose="020B0604020202020204" pitchFamily="34" charset="0"/>
                        <a:buChar char="•"/>
                      </a:pPr>
                      <a:r>
                        <a:rPr lang="en-GB" dirty="0"/>
                        <a:t>Calculate and interpret the mean as an average.</a:t>
                      </a:r>
                    </a:p>
                  </a:txBody>
                  <a:tcPr/>
                </a:tc>
                <a:extLst>
                  <a:ext uri="{0D108BD9-81ED-4DB2-BD59-A6C34878D82A}">
                    <a16:rowId xmlns:a16="http://schemas.microsoft.com/office/drawing/2014/main" val="1387505252"/>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645C5A1F-9CCB-46DE-B8E4-97FCAD5B8C1D}" vid="{C05CF0BA-34F1-405D-9762-98FD7E5DC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2.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169</TotalTime>
  <Words>5264</Words>
  <Application>Microsoft Office PowerPoint</Application>
  <PresentationFormat>Widescreen</PresentationFormat>
  <Paragraphs>469</Paragraphs>
  <Slides>37</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Myriad Pro</vt:lpstr>
      <vt:lpstr>Custom Design</vt:lpstr>
      <vt:lpstr>Understanding the mode</vt:lpstr>
      <vt:lpstr>About this resource</vt:lpstr>
      <vt:lpstr>About this resource</vt:lpstr>
      <vt:lpstr>Where does this fit in?</vt:lpstr>
      <vt:lpstr>Where does this fit in?</vt:lpstr>
      <vt:lpstr>What do students need to understand?</vt:lpstr>
      <vt:lpstr>Why is this key idea important?</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Identify the mode from qualitative data</vt:lpstr>
      <vt:lpstr>PowerPoint Presentation</vt:lpstr>
      <vt:lpstr>Identify the mode from qualitative data</vt:lpstr>
      <vt:lpstr>Identify the mode from qualitative data.</vt:lpstr>
      <vt:lpstr>Identify the mode from qualitative data</vt:lpstr>
      <vt:lpstr>Identify the mode from qualitative data</vt:lpstr>
      <vt:lpstr>PowerPoint Presentation</vt:lpstr>
      <vt:lpstr>Identify the modal value from a grouped frequency representation</vt:lpstr>
      <vt:lpstr>Identify the modal value from a grouped frequency representation</vt:lpstr>
      <vt:lpstr>Identify the modal value from a grouped frequency representation.</vt:lpstr>
      <vt:lpstr>PowerPoint Presentation</vt:lpstr>
      <vt:lpstr>Work confidently with data sets with no mode</vt:lpstr>
      <vt:lpstr>Work confidently with data sets that are bimodal</vt:lpstr>
      <vt:lpstr>Work confidently with data sets with no mode or that are bimodal</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mode</dc:title>
  <dc:creator>Rebecca Donaldson</dc:creator>
  <cp:lastModifiedBy>Steve McCormack</cp:lastModifiedBy>
  <cp:revision>11</cp:revision>
  <dcterms:created xsi:type="dcterms:W3CDTF">2021-04-21T09:41:16Z</dcterms:created>
  <dcterms:modified xsi:type="dcterms:W3CDTF">2021-10-06T09:18:55Z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