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46"/>
  </p:notesMasterIdLst>
  <p:handoutMasterIdLst>
    <p:handoutMasterId r:id="rId47"/>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316" r:id="rId30"/>
    <p:sldId id="319"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1829" userDrawn="1">
          <p15:clr>
            <a:srgbClr val="A4A3A4"/>
          </p15:clr>
        </p15:guide>
        <p15:guide id="3" pos="3972" userDrawn="1">
          <p15:clr>
            <a:srgbClr val="A4A3A4"/>
          </p15:clr>
        </p15:guide>
        <p15:guide id="4" orient="horz" pos="130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34D0A"/>
    <a:srgbClr val="ED2522"/>
    <a:srgbClr val="C8E2E8"/>
    <a:srgbClr val="FFE2D8"/>
    <a:srgbClr val="04628A"/>
    <a:srgbClr val="AC2AFF"/>
    <a:srgbClr val="FFFFFF"/>
    <a:srgbClr val="A46A33"/>
    <a:srgbClr val="AD2FFF"/>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42F20-74F3-4CF3-B557-1CE3EA8964EB}" v="445" dt="2018-10-14T17:06:26.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3" autoAdjust="0"/>
    <p:restoredTop sz="87671" autoAdjust="0"/>
  </p:normalViewPr>
  <p:slideViewPr>
    <p:cSldViewPr snapToGrid="0">
      <p:cViewPr varScale="1">
        <p:scale>
          <a:sx n="59" d="100"/>
          <a:sy n="59" d="100"/>
        </p:scale>
        <p:origin x="1660" y="52"/>
      </p:cViewPr>
      <p:guideLst>
        <p:guide orient="horz" pos="2183"/>
        <p:guide pos="1829"/>
        <p:guide pos="3972"/>
        <p:guide orient="horz" pos="1305"/>
      </p:guideLst>
    </p:cSldViewPr>
  </p:slideViewPr>
  <p:notesTextViewPr>
    <p:cViewPr>
      <p:scale>
        <a:sx n="3" d="2"/>
        <a:sy n="3" d="2"/>
      </p:scale>
      <p:origin x="0" y="0"/>
    </p:cViewPr>
  </p:notesTextViewPr>
  <p:notesViewPr>
    <p:cSldViewPr snapToGrid="0">
      <p:cViewPr varScale="1">
        <p:scale>
          <a:sx n="81" d="100"/>
          <a:sy n="81" d="100"/>
        </p:scale>
        <p:origin x="38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10/15/2018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dirty="0"/>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10/15/2018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dirty="0"/>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unknown; one solution:</a:t>
            </a:r>
            <a:endParaRPr lang="en-GB" dirty="0"/>
          </a:p>
          <a:p>
            <a:r>
              <a:rPr lang="en-GB" i="1" dirty="0"/>
              <a:t>I am thinking of two rods that are equivalent to blue. One of them is red. What is the other one?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5181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243430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312639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sum of two numbers, </a:t>
            </a:r>
            <a:r>
              <a:rPr lang="en-GB" i="0" dirty="0"/>
              <a:t>a</a:t>
            </a:r>
            <a:r>
              <a:rPr lang="en-GB" i="1" dirty="0"/>
              <a:t> and </a:t>
            </a:r>
            <a:r>
              <a:rPr lang="en-GB" i="0" dirty="0"/>
              <a:t>b</a:t>
            </a:r>
            <a:r>
              <a:rPr lang="en-GB" i="1" dirty="0"/>
              <a:t>, is 25, and the difference between them is 7. What are the two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210108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Anna and Ellen have £70 in total. Anna has £16 more than Ellen. How much money do they each have?</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216027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Steven is 29 years younger than Reuben. The sum of their ages is 77 years. How old is each person?</a:t>
            </a:r>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2826069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sum of two numbers is 20. One number is four times the other number. What are the two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3874985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sum of two numbers is 48. One number is one-fifth of the other number. What are the two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369908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Bill earnt £60 doing odd-jobs one weekend. He earnt three times as much on Saturday as he did on Sunday. How much did Bill earn each day?</a:t>
            </a:r>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1970271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Between them, Josie and Ellie swam 1.25</a:t>
            </a:r>
            <a:r>
              <a:rPr lang="en-GB" sz="600" i="1" dirty="0"/>
              <a:t> </a:t>
            </a:r>
            <a:r>
              <a:rPr lang="en-GB" i="1" dirty="0"/>
              <a:t>km during swimming training. Josie swam ¼ of the distance that Ellie swam. How far did each of them swim?</a:t>
            </a:r>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3679666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Bill earnt some money doing odd-jobs one weekend. He earnt 3 times as much on Saturday than he did on Sunday. He earnt £30 more on Saturday than on Sunday. How much did Bill earn in total?</a:t>
            </a:r>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147916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unknowns; several solutions:</a:t>
            </a:r>
            <a:endParaRPr lang="en-GB" dirty="0"/>
          </a:p>
          <a:p>
            <a:r>
              <a:rPr lang="en-GB" i="1" dirty="0"/>
              <a:t>I am thinking of two rods that together are equivalent to blue. What are they?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2307564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879640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much does one pear cost? How much does one lemon cost?</a:t>
            </a:r>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2798078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How much does one pear cost? How much does one lemon cost?</a:t>
            </a:r>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2801250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pattern is made from two different sized squares. What is the side-length of each type of square?</a:t>
            </a:r>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530886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This pattern is made from two different sized squares. What is the side-length of each type of square?</a:t>
            </a:r>
          </a:p>
        </p:txBody>
      </p:sp>
      <p:sp>
        <p:nvSpPr>
          <p:cNvPr id="4" name="Slide Number Placeholder 3"/>
          <p:cNvSpPr>
            <a:spLocks noGrp="1"/>
          </p:cNvSpPr>
          <p:nvPr>
            <p:ph type="sldNum" sz="quarter" idx="5"/>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178983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This pattern is made from two different sized squares. What is the side-length of each type of square?</a:t>
            </a:r>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83035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An apple costs 15</a:t>
            </a:r>
            <a:r>
              <a:rPr lang="en-GB" sz="600" i="1" dirty="0"/>
              <a:t> </a:t>
            </a:r>
            <a:r>
              <a:rPr lang="en-GB" i="1" dirty="0"/>
              <a:t>p more than a banana. 2 apples and 3 bananas cost £1.30. How much do apples and bananas cost each?</a:t>
            </a:r>
          </a:p>
        </p:txBody>
      </p:sp>
      <p:sp>
        <p:nvSpPr>
          <p:cNvPr id="4" name="Slide Number Placeholder 3"/>
          <p:cNvSpPr>
            <a:spLocks noGrp="1"/>
          </p:cNvSpPr>
          <p:nvPr>
            <p:ph type="sldNum" sz="quarter" idx="5"/>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2842613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An apple costs 15</a:t>
            </a:r>
            <a:r>
              <a:rPr lang="en-GB" sz="600" i="1" dirty="0"/>
              <a:t> </a:t>
            </a:r>
            <a:r>
              <a:rPr lang="en-GB" i="1" dirty="0"/>
              <a:t>p more than a banana. 2 apples and 3 bananas cost £1.30. How much do apples and bananas cost each?</a:t>
            </a: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2717557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yriad Pro Semibold" charset="0"/>
                <a:ea typeface="Myriad Pro Semibold" charset="0"/>
                <a:cs typeface="Myriad Pro Semibold" charset="0"/>
              </a:rPr>
              <a:t>Here are two different designs made with the same rectangular and triangular tiles. What is the area of one triangular tile? What is the area of one rectangular tile?</a:t>
            </a:r>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1483062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yriad Pro Semibold" charset="0"/>
                <a:ea typeface="Myriad Pro Semibold" charset="0"/>
                <a:cs typeface="Myriad Pro Semibold" charset="0"/>
              </a:rPr>
              <a:t>The scales show the masses of some large and small bags of dog food. What is the mass of each of the two different sized bags?</a:t>
            </a:r>
          </a:p>
        </p:txBody>
      </p:sp>
      <p:sp>
        <p:nvSpPr>
          <p:cNvPr id="4" name="Slide Number Placeholder 3"/>
          <p:cNvSpPr>
            <a:spLocks noGrp="1"/>
          </p:cNvSpPr>
          <p:nvPr>
            <p:ph type="sldNum" sz="quarter" idx="5"/>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377924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unknowns: one solution (multiplicative relationship between the unknowns):</a:t>
            </a:r>
            <a:endParaRPr lang="en-GB" dirty="0"/>
          </a:p>
          <a:p>
            <a:r>
              <a:rPr lang="en-GB" i="1" dirty="0"/>
              <a:t>I am thinking of two rods that together are equivalent to blue. One is twice as long as the other. What are they?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1108566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yriad Pro Semibold" charset="0"/>
                <a:ea typeface="Myriad Pro Semibold" charset="0"/>
                <a:cs typeface="Myriad Pro Semibold" charset="0"/>
              </a:rPr>
              <a:t>The diagram shows the total cost of the items in each row and column. Fill in the two missing costs.</a:t>
            </a:r>
          </a:p>
        </p:txBody>
      </p:sp>
      <p:sp>
        <p:nvSpPr>
          <p:cNvPr id="4" name="Slide Number Placeholder 3"/>
          <p:cNvSpPr>
            <a:spLocks noGrp="1"/>
          </p:cNvSpPr>
          <p:nvPr>
            <p:ph type="sldNum" sz="quarter" idx="5"/>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426901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Here is the menu for a very strange café that I visit. I buy two teas and two milks and the price is £5.70. How much does a tea cost? How much does a milk cost?</a:t>
            </a:r>
          </a:p>
        </p:txBody>
      </p:sp>
      <p:sp>
        <p:nvSpPr>
          <p:cNvPr id="4" name="Slide Number Placeholder 3"/>
          <p:cNvSpPr>
            <a:spLocks noGrp="1"/>
          </p:cNvSpPr>
          <p:nvPr>
            <p:ph type="sldNum" sz="quarter" idx="5"/>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1258006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yriad Pro Semibold" charset="0"/>
                <a:ea typeface="Myriad Pro Semibold" charset="0"/>
                <a:cs typeface="Myriad Pro Semibold" charset="0"/>
              </a:rPr>
              <a:t>What are the values of </a:t>
            </a:r>
            <a:r>
              <a:rPr lang="en-GB" sz="1200" i="0" dirty="0">
                <a:latin typeface="Myriad Pro Semibold" charset="0"/>
                <a:ea typeface="Myriad Pro Semibold" charset="0"/>
                <a:cs typeface="Myriad Pro Semibold" charset="0"/>
              </a:rPr>
              <a:t>a</a:t>
            </a:r>
            <a:r>
              <a:rPr lang="en-GB" sz="1200" i="1" dirty="0">
                <a:latin typeface="Myriad Pro Semibold" charset="0"/>
                <a:ea typeface="Myriad Pro Semibold" charset="0"/>
                <a:cs typeface="Myriad Pro Semibold" charset="0"/>
              </a:rPr>
              <a:t>, </a:t>
            </a:r>
            <a:r>
              <a:rPr lang="en-GB" sz="1200" i="0" dirty="0">
                <a:latin typeface="Myriad Pro Semibold" charset="0"/>
                <a:ea typeface="Myriad Pro Semibold" charset="0"/>
                <a:cs typeface="Myriad Pro Semibold" charset="0"/>
              </a:rPr>
              <a:t>b</a:t>
            </a:r>
            <a:r>
              <a:rPr lang="en-GB" sz="1200" i="1" dirty="0">
                <a:latin typeface="Myriad Pro Semibold" charset="0"/>
                <a:ea typeface="Myriad Pro Semibold" charset="0"/>
                <a:cs typeface="Myriad Pro Semibold" charset="0"/>
              </a:rPr>
              <a:t> and </a:t>
            </a:r>
            <a:r>
              <a:rPr lang="en-GB" sz="1200" i="0" dirty="0">
                <a:latin typeface="Myriad Pro Semibold" charset="0"/>
                <a:ea typeface="Myriad Pro Semibold" charset="0"/>
                <a:cs typeface="Myriad Pro Semibold" charset="0"/>
              </a:rPr>
              <a:t>c</a:t>
            </a:r>
            <a:r>
              <a:rPr lang="en-GB" sz="1200" i="1" dirty="0">
                <a:latin typeface="Myriad Pro Semibold" charset="0"/>
                <a:ea typeface="Myriad Pro Semibold" charset="0"/>
                <a:cs typeface="Myriad Pro Semibold" charset="0"/>
              </a:rPr>
              <a:t>?</a:t>
            </a:r>
            <a:endParaRPr lang="en-GB" sz="1200" i="1" baseline="30000" dirty="0">
              <a:latin typeface="Myriad Pro Semibold" charset="0"/>
              <a:ea typeface="Myriad Pro Semibold" charset="0"/>
              <a:cs typeface="Myriad Pro Semibold" charset="0"/>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3791782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Calculate the values of </a:t>
            </a:r>
            <a:r>
              <a:rPr lang="en-GB" i="0" dirty="0"/>
              <a:t>r</a:t>
            </a:r>
            <a:r>
              <a:rPr lang="en-GB" i="1" dirty="0"/>
              <a:t>, </a:t>
            </a:r>
            <a:r>
              <a:rPr lang="en-GB" i="0" dirty="0"/>
              <a:t>s</a:t>
            </a:r>
            <a:r>
              <a:rPr lang="en-GB" i="1" dirty="0"/>
              <a:t> and </a:t>
            </a:r>
            <a:r>
              <a:rPr lang="en-GB" i="0" dirty="0"/>
              <a:t>t</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36995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yriad Pro Semibold" charset="0"/>
                <a:ea typeface="Myriad Pro Semibold" charset="0"/>
                <a:cs typeface="Myriad Pro Semibold" charset="0"/>
              </a:rPr>
              <a:t>I spent £29.90 on fish and chips. One fish costs £3.20 and one portion of chips costs £1.50. How many portions of each did I buy?</a:t>
            </a:r>
            <a:endParaRPr lang="en-GB" sz="1200" i="1" baseline="30000" dirty="0">
              <a:latin typeface="Myriad Pro Semibold" charset="0"/>
              <a:ea typeface="Myriad Pro Semibold" charset="0"/>
              <a:cs typeface="Myriad Pro Semibold" charset="0"/>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3284885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 rectangle with sides </a:t>
            </a:r>
            <a:r>
              <a:rPr lang="en-GB" i="0" dirty="0"/>
              <a:t>a</a:t>
            </a:r>
            <a:r>
              <a:rPr lang="en-GB" i="1" dirty="0"/>
              <a:t> and </a:t>
            </a:r>
            <a:r>
              <a:rPr lang="en-GB" i="0" dirty="0"/>
              <a:t>b</a:t>
            </a:r>
            <a:r>
              <a:rPr lang="en-GB" i="1" dirty="0"/>
              <a:t> has a perimeter of 30</a:t>
            </a:r>
            <a:r>
              <a:rPr lang="en-GB" sz="600" i="1" dirty="0"/>
              <a:t> </a:t>
            </a:r>
            <a:r>
              <a:rPr lang="en-GB" i="1" dirty="0"/>
              <a:t>cm. </a:t>
            </a:r>
            <a:r>
              <a:rPr lang="en-GB" i="0" dirty="0"/>
              <a:t>a</a:t>
            </a:r>
            <a:r>
              <a:rPr lang="en-GB" i="1" dirty="0"/>
              <a:t> is a two-digit whole number and </a:t>
            </a:r>
            <a:r>
              <a:rPr lang="en-GB" i="0" dirty="0"/>
              <a:t>b</a:t>
            </a:r>
            <a:r>
              <a:rPr lang="en-GB" i="1" dirty="0"/>
              <a:t> is a one-digit whole number. What are the possible values of </a:t>
            </a:r>
            <a:r>
              <a:rPr lang="en-GB" i="0" dirty="0"/>
              <a:t>a</a:t>
            </a:r>
            <a:r>
              <a:rPr lang="en-GB" i="1" dirty="0"/>
              <a:t> and </a:t>
            </a:r>
            <a:r>
              <a:rPr lang="en-GB" i="0" dirty="0"/>
              <a:t>b</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2190129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Zac has some squares and hexagons. He chooses some of the shapes and when he counts the number of sides, he finds that the total is 72. How many of each shape could he have?</a:t>
            </a:r>
          </a:p>
          <a:p>
            <a:pPr marL="171450" indent="-171450">
              <a:buFont typeface="Arial" panose="020B0604020202020204" pitchFamily="34" charset="0"/>
              <a:buChar char="•"/>
            </a:pPr>
            <a:r>
              <a:rPr lang="en-GB" i="1" dirty="0"/>
              <a:t>0 squares and 12 hexagons</a:t>
            </a:r>
          </a:p>
          <a:p>
            <a:pPr marL="171450" indent="-171450">
              <a:buFont typeface="Arial" panose="020B0604020202020204" pitchFamily="34" charset="0"/>
              <a:buChar char="•"/>
            </a:pPr>
            <a:r>
              <a:rPr lang="en-GB" i="1" dirty="0"/>
              <a:t>3 squares and 10 hexagons</a:t>
            </a:r>
          </a:p>
          <a:p>
            <a:pPr marL="171450" indent="-171450">
              <a:buFont typeface="Arial" panose="020B0604020202020204" pitchFamily="34" charset="0"/>
              <a:buChar char="•"/>
            </a:pPr>
            <a:r>
              <a:rPr lang="en-GB" i="1" dirty="0"/>
              <a:t>6 squares and 8 hexagons</a:t>
            </a:r>
          </a:p>
          <a:p>
            <a:pPr marL="171450" indent="-171450">
              <a:buFont typeface="Arial" panose="020B0604020202020204" pitchFamily="34" charset="0"/>
              <a:buChar char="•"/>
            </a:pPr>
            <a:r>
              <a:rPr lang="en-GB" i="1" dirty="0"/>
              <a:t>9 squares and 6 hexagons</a:t>
            </a:r>
          </a:p>
          <a:p>
            <a:pPr marL="171450" indent="-171450">
              <a:buFont typeface="Arial" panose="020B0604020202020204" pitchFamily="34" charset="0"/>
              <a:buChar char="•"/>
            </a:pPr>
            <a:r>
              <a:rPr lang="en-GB" i="1" dirty="0"/>
              <a:t>12 squares and 4 hexagons</a:t>
            </a:r>
          </a:p>
          <a:p>
            <a:pPr marL="171450" indent="-171450">
              <a:buFont typeface="Arial" panose="020B0604020202020204" pitchFamily="34" charset="0"/>
              <a:buChar char="•"/>
            </a:pPr>
            <a:r>
              <a:rPr lang="en-GB" i="1" dirty="0"/>
              <a:t>15 squares and 2 hexagons</a:t>
            </a:r>
          </a:p>
          <a:p>
            <a:pPr marL="171450" indent="-171450">
              <a:buFont typeface="Arial" panose="020B0604020202020204" pitchFamily="34" charset="0"/>
              <a:buChar char="•"/>
            </a:pPr>
            <a:r>
              <a:rPr lang="en-GB" i="1" dirty="0"/>
              <a:t>18 squares and 0 hexagons</a:t>
            </a:r>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78146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unknowns; one solution (additive relationship between the unknowns):</a:t>
            </a:r>
            <a:endParaRPr lang="en-GB" dirty="0"/>
          </a:p>
          <a:p>
            <a:r>
              <a:rPr lang="en-GB" i="1" dirty="0"/>
              <a:t>I am thinking of two rods that together are equivalent to blue. There is a difference of white between the two rods. What are they?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234827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230045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139292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2203724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126723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25562838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78.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91.png"/><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1.31 Problems with two unknowns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6</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3" name="Picture 2">
            <a:extLst>
              <a:ext uri="{FF2B5EF4-FFF2-40B4-BE49-F238E27FC236}">
                <a16:creationId xmlns:a16="http://schemas.microsoft.com/office/drawing/2014/main" id="{DCD96E55-D2FB-4F9C-8D68-E5ACD25BF9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13560" y="2423809"/>
            <a:ext cx="5516880" cy="3224662"/>
          </a:xfrm>
          <a:prstGeom prst="rect">
            <a:avLst/>
          </a:prstGeom>
        </p:spPr>
      </p:pic>
      <p:sp>
        <p:nvSpPr>
          <p:cNvPr id="4" name="TextBox 3">
            <a:extLst>
              <a:ext uri="{FF2B5EF4-FFF2-40B4-BE49-F238E27FC236}">
                <a16:creationId xmlns:a16="http://schemas.microsoft.com/office/drawing/2014/main" id="{673B8B3E-4866-4225-8CB0-DC2850985CC9}"/>
              </a:ext>
            </a:extLst>
          </p:cNvPr>
          <p:cNvSpPr txBox="1"/>
          <p:nvPr/>
        </p:nvSpPr>
        <p:spPr bwMode="auto">
          <a:xfrm>
            <a:off x="3836698" y="1431039"/>
            <a:ext cx="1183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D</a:t>
            </a:r>
          </a:p>
        </p:txBody>
      </p:sp>
    </p:spTree>
    <p:extLst>
      <p:ext uri="{BB962C8B-B14F-4D97-AF65-F5344CB8AC3E}">
        <p14:creationId xmlns:p14="http://schemas.microsoft.com/office/powerpoint/2010/main" val="381116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3" name="Picture 2">
            <a:extLst>
              <a:ext uri="{FF2B5EF4-FFF2-40B4-BE49-F238E27FC236}">
                <a16:creationId xmlns:a16="http://schemas.microsoft.com/office/drawing/2014/main" id="{32ECACE2-E5D1-4393-BF1F-F1193C445C8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59330" y="2979421"/>
            <a:ext cx="4625340" cy="1554480"/>
          </a:xfrm>
          <a:prstGeom prst="rect">
            <a:avLst/>
          </a:prstGeom>
        </p:spPr>
      </p:pic>
      <p:sp>
        <p:nvSpPr>
          <p:cNvPr id="4" name="TextBox 3">
            <a:extLst>
              <a:ext uri="{FF2B5EF4-FFF2-40B4-BE49-F238E27FC236}">
                <a16:creationId xmlns:a16="http://schemas.microsoft.com/office/drawing/2014/main" id="{7010BA0B-D391-43C7-A7C1-861D3C002360}"/>
              </a:ext>
            </a:extLst>
          </p:cNvPr>
          <p:cNvSpPr txBox="1"/>
          <p:nvPr/>
        </p:nvSpPr>
        <p:spPr bwMode="auto">
          <a:xfrm>
            <a:off x="3867155" y="1431039"/>
            <a:ext cx="112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E</a:t>
            </a:r>
          </a:p>
        </p:txBody>
      </p:sp>
    </p:spTree>
    <p:extLst>
      <p:ext uri="{BB962C8B-B14F-4D97-AF65-F5344CB8AC3E}">
        <p14:creationId xmlns:p14="http://schemas.microsoft.com/office/powerpoint/2010/main" val="2554640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3" name="Picture 2" descr="A close up of a logo&#10;&#10;Description generated with very high confidence">
            <a:extLst>
              <a:ext uri="{FF2B5EF4-FFF2-40B4-BE49-F238E27FC236}">
                <a16:creationId xmlns:a16="http://schemas.microsoft.com/office/drawing/2014/main" id="{D25029DD-ECCA-4254-BD4B-AE8A095462B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9204" y="1587656"/>
            <a:ext cx="1735650" cy="1175120"/>
          </a:xfrm>
          <a:prstGeom prst="rect">
            <a:avLst/>
          </a:prstGeom>
        </p:spPr>
      </p:pic>
      <p:sp>
        <p:nvSpPr>
          <p:cNvPr id="4" name="TextBox 3">
            <a:extLst>
              <a:ext uri="{FF2B5EF4-FFF2-40B4-BE49-F238E27FC236}">
                <a16:creationId xmlns:a16="http://schemas.microsoft.com/office/drawing/2014/main" id="{3E0F5FA9-9DB8-474E-BC1B-158464E91EDE}"/>
              </a:ext>
            </a:extLst>
          </p:cNvPr>
          <p:cNvSpPr txBox="1"/>
          <p:nvPr/>
        </p:nvSpPr>
        <p:spPr bwMode="auto">
          <a:xfrm>
            <a:off x="574177" y="986941"/>
            <a:ext cx="1165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A</a:t>
            </a:r>
          </a:p>
        </p:txBody>
      </p:sp>
      <p:pic>
        <p:nvPicPr>
          <p:cNvPr id="5" name="Picture 4">
            <a:extLst>
              <a:ext uri="{FF2B5EF4-FFF2-40B4-BE49-F238E27FC236}">
                <a16:creationId xmlns:a16="http://schemas.microsoft.com/office/drawing/2014/main" id="{ED950BF8-608F-4103-B087-1BC1837024E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42995" y="1587656"/>
            <a:ext cx="2671251" cy="1993919"/>
          </a:xfrm>
          <a:prstGeom prst="rect">
            <a:avLst/>
          </a:prstGeom>
        </p:spPr>
      </p:pic>
      <p:sp>
        <p:nvSpPr>
          <p:cNvPr id="6" name="TextBox 5">
            <a:extLst>
              <a:ext uri="{FF2B5EF4-FFF2-40B4-BE49-F238E27FC236}">
                <a16:creationId xmlns:a16="http://schemas.microsoft.com/office/drawing/2014/main" id="{9359A0BA-B5F1-45C5-9E8C-0B0BCA8A32FB}"/>
              </a:ext>
            </a:extLst>
          </p:cNvPr>
          <p:cNvSpPr txBox="1"/>
          <p:nvPr/>
        </p:nvSpPr>
        <p:spPr bwMode="auto">
          <a:xfrm>
            <a:off x="3806989" y="986941"/>
            <a:ext cx="1143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B</a:t>
            </a:r>
          </a:p>
        </p:txBody>
      </p:sp>
      <p:pic>
        <p:nvPicPr>
          <p:cNvPr id="7" name="Picture 6">
            <a:extLst>
              <a:ext uri="{FF2B5EF4-FFF2-40B4-BE49-F238E27FC236}">
                <a16:creationId xmlns:a16="http://schemas.microsoft.com/office/drawing/2014/main" id="{F8DD3FE8-B96E-4035-B052-7DC849EB877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237081" y="1587656"/>
            <a:ext cx="2641564" cy="1500520"/>
          </a:xfrm>
          <a:prstGeom prst="rect">
            <a:avLst/>
          </a:prstGeom>
        </p:spPr>
      </p:pic>
      <p:sp>
        <p:nvSpPr>
          <p:cNvPr id="8" name="TextBox 7">
            <a:extLst>
              <a:ext uri="{FF2B5EF4-FFF2-40B4-BE49-F238E27FC236}">
                <a16:creationId xmlns:a16="http://schemas.microsoft.com/office/drawing/2014/main" id="{552CAE54-B0B6-45FC-89AD-8F95B82E0267}"/>
              </a:ext>
            </a:extLst>
          </p:cNvPr>
          <p:cNvSpPr txBox="1"/>
          <p:nvPr/>
        </p:nvSpPr>
        <p:spPr bwMode="auto">
          <a:xfrm>
            <a:off x="6979018" y="986941"/>
            <a:ext cx="1157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C</a:t>
            </a:r>
          </a:p>
        </p:txBody>
      </p:sp>
      <p:pic>
        <p:nvPicPr>
          <p:cNvPr id="9" name="Picture 8">
            <a:extLst>
              <a:ext uri="{FF2B5EF4-FFF2-40B4-BE49-F238E27FC236}">
                <a16:creationId xmlns:a16="http://schemas.microsoft.com/office/drawing/2014/main" id="{A61083A5-9A07-4BA9-B3DB-7461C3852D2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01465" y="4513243"/>
            <a:ext cx="3064919" cy="1791479"/>
          </a:xfrm>
          <a:prstGeom prst="rect">
            <a:avLst/>
          </a:prstGeom>
        </p:spPr>
      </p:pic>
      <p:sp>
        <p:nvSpPr>
          <p:cNvPr id="10" name="TextBox 9">
            <a:extLst>
              <a:ext uri="{FF2B5EF4-FFF2-40B4-BE49-F238E27FC236}">
                <a16:creationId xmlns:a16="http://schemas.microsoft.com/office/drawing/2014/main" id="{89BE46BA-1528-4E16-96C9-B866F56BACB2}"/>
              </a:ext>
            </a:extLst>
          </p:cNvPr>
          <p:cNvSpPr txBox="1"/>
          <p:nvPr/>
        </p:nvSpPr>
        <p:spPr bwMode="auto">
          <a:xfrm>
            <a:off x="1942255" y="3881892"/>
            <a:ext cx="1183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D</a:t>
            </a:r>
          </a:p>
        </p:txBody>
      </p:sp>
      <p:pic>
        <p:nvPicPr>
          <p:cNvPr id="11" name="Picture 10">
            <a:extLst>
              <a:ext uri="{FF2B5EF4-FFF2-40B4-BE49-F238E27FC236}">
                <a16:creationId xmlns:a16="http://schemas.microsoft.com/office/drawing/2014/main" id="{2BFD328F-58BC-4D2C-B607-011BD99FAAA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690857" y="4513243"/>
            <a:ext cx="2569613" cy="863601"/>
          </a:xfrm>
          <a:prstGeom prst="rect">
            <a:avLst/>
          </a:prstGeom>
        </p:spPr>
      </p:pic>
      <p:sp>
        <p:nvSpPr>
          <p:cNvPr id="12" name="TextBox 11">
            <a:extLst>
              <a:ext uri="{FF2B5EF4-FFF2-40B4-BE49-F238E27FC236}">
                <a16:creationId xmlns:a16="http://schemas.microsoft.com/office/drawing/2014/main" id="{393F64A6-FF00-4511-8C4A-7D07C352C074}"/>
              </a:ext>
            </a:extLst>
          </p:cNvPr>
          <p:cNvSpPr txBox="1"/>
          <p:nvPr/>
        </p:nvSpPr>
        <p:spPr bwMode="auto">
          <a:xfrm>
            <a:off x="5414451" y="3881892"/>
            <a:ext cx="112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E</a:t>
            </a:r>
          </a:p>
        </p:txBody>
      </p:sp>
    </p:spTree>
    <p:extLst>
      <p:ext uri="{BB962C8B-B14F-4D97-AF65-F5344CB8AC3E}">
        <p14:creationId xmlns:p14="http://schemas.microsoft.com/office/powerpoint/2010/main" val="401597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2:4</a:t>
            </a:r>
          </a:p>
        </p:txBody>
      </p:sp>
      <p:sp>
        <p:nvSpPr>
          <p:cNvPr id="7" name="TextBox 6">
            <a:extLst>
              <a:ext uri="{FF2B5EF4-FFF2-40B4-BE49-F238E27FC236}">
                <a16:creationId xmlns:a16="http://schemas.microsoft.com/office/drawing/2014/main" id="{CCFDD553-981F-4522-8492-D604754DB1AB}"/>
              </a:ext>
            </a:extLst>
          </p:cNvPr>
          <p:cNvSpPr txBox="1"/>
          <p:nvPr/>
        </p:nvSpPr>
        <p:spPr bwMode="auto">
          <a:xfrm>
            <a:off x="1668629" y="1431039"/>
            <a:ext cx="1157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C</a:t>
            </a:r>
          </a:p>
        </p:txBody>
      </p:sp>
      <p:pic>
        <p:nvPicPr>
          <p:cNvPr id="8" name="Picture 7">
            <a:extLst>
              <a:ext uri="{FF2B5EF4-FFF2-40B4-BE49-F238E27FC236}">
                <a16:creationId xmlns:a16="http://schemas.microsoft.com/office/drawing/2014/main" id="{3AE33294-EA80-4309-AC5F-B73827CB723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993848" y="2282808"/>
            <a:ext cx="3677903" cy="2149775"/>
          </a:xfrm>
          <a:prstGeom prst="rect">
            <a:avLst/>
          </a:prstGeom>
        </p:spPr>
      </p:pic>
      <p:sp>
        <p:nvSpPr>
          <p:cNvPr id="9" name="TextBox 8">
            <a:extLst>
              <a:ext uri="{FF2B5EF4-FFF2-40B4-BE49-F238E27FC236}">
                <a16:creationId xmlns:a16="http://schemas.microsoft.com/office/drawing/2014/main" id="{D0DFB71E-EDEA-4DBA-81D9-5D331FC05BF7}"/>
              </a:ext>
            </a:extLst>
          </p:cNvPr>
          <p:cNvSpPr txBox="1"/>
          <p:nvPr/>
        </p:nvSpPr>
        <p:spPr bwMode="auto">
          <a:xfrm>
            <a:off x="6241131" y="1431039"/>
            <a:ext cx="1183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D</a:t>
            </a:r>
          </a:p>
        </p:txBody>
      </p:sp>
      <p:pic>
        <p:nvPicPr>
          <p:cNvPr id="11" name="Picture 10" descr="A screenshot of a cell phone&#10;&#10;Description generated with very high confidence">
            <a:extLst>
              <a:ext uri="{FF2B5EF4-FFF2-40B4-BE49-F238E27FC236}">
                <a16:creationId xmlns:a16="http://schemas.microsoft.com/office/drawing/2014/main" id="{96A203DF-A1AD-4AFA-8E25-D128C9103CF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66410" y="4287313"/>
            <a:ext cx="1633537" cy="285777"/>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id="{366AAC3E-7A44-4644-96DB-8EC120B0B95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8249" y="4836965"/>
            <a:ext cx="2805114" cy="341974"/>
          </a:xfrm>
          <a:prstGeom prst="rect">
            <a:avLst/>
          </a:prstGeom>
        </p:spPr>
      </p:pic>
      <p:pic>
        <p:nvPicPr>
          <p:cNvPr id="13" name="Picture 12" descr="A screenshot of a cell phone&#10;&#10;Description generated with very high confidence">
            <a:extLst>
              <a:ext uri="{FF2B5EF4-FFF2-40B4-BE49-F238E27FC236}">
                <a16:creationId xmlns:a16="http://schemas.microsoft.com/office/drawing/2014/main" id="{0DDA349B-7028-4087-8158-40A9A531765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27798" y="2288366"/>
            <a:ext cx="3239352" cy="1850907"/>
          </a:xfrm>
          <a:prstGeom prst="rect">
            <a:avLst/>
          </a:prstGeom>
        </p:spPr>
      </p:pic>
    </p:spTree>
    <p:extLst>
      <p:ext uri="{BB962C8B-B14F-4D97-AF65-F5344CB8AC3E}">
        <p14:creationId xmlns:p14="http://schemas.microsoft.com/office/powerpoint/2010/main" val="12248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2:5</a:t>
            </a:r>
          </a:p>
        </p:txBody>
      </p:sp>
      <p:sp>
        <p:nvSpPr>
          <p:cNvPr id="3" name="TextBox 2">
            <a:extLst>
              <a:ext uri="{FF2B5EF4-FFF2-40B4-BE49-F238E27FC236}">
                <a16:creationId xmlns:a16="http://schemas.microsoft.com/office/drawing/2014/main" id="{71D0F168-909F-406F-88EE-6DFF199DD666}"/>
              </a:ext>
            </a:extLst>
          </p:cNvPr>
          <p:cNvSpPr txBox="1"/>
          <p:nvPr/>
        </p:nvSpPr>
        <p:spPr bwMode="auto">
          <a:xfrm>
            <a:off x="3993155" y="1086993"/>
            <a:ext cx="115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C</a:t>
            </a:r>
          </a:p>
        </p:txBody>
      </p:sp>
      <p:sp>
        <p:nvSpPr>
          <p:cNvPr id="6" name="TextBox 5">
            <a:extLst>
              <a:ext uri="{FF2B5EF4-FFF2-40B4-BE49-F238E27FC236}">
                <a16:creationId xmlns:a16="http://schemas.microsoft.com/office/drawing/2014/main" id="{ED3F5D05-EB63-4DC1-899E-5F1CBF73B28D}"/>
              </a:ext>
            </a:extLst>
          </p:cNvPr>
          <p:cNvSpPr txBox="1"/>
          <p:nvPr/>
        </p:nvSpPr>
        <p:spPr bwMode="auto">
          <a:xfrm>
            <a:off x="657564" y="1640008"/>
            <a:ext cx="7828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know that there are 30 more gold stars than silver stars.’</a:t>
            </a:r>
          </a:p>
        </p:txBody>
      </p:sp>
      <p:sp>
        <p:nvSpPr>
          <p:cNvPr id="7" name="TextBox 6">
            <a:extLst>
              <a:ext uri="{FF2B5EF4-FFF2-40B4-BE49-F238E27FC236}">
                <a16:creationId xmlns:a16="http://schemas.microsoft.com/office/drawing/2014/main" id="{FE85BF0E-AA55-4912-92DE-7A2F9E35820A}"/>
              </a:ext>
            </a:extLst>
          </p:cNvPr>
          <p:cNvSpPr txBox="1"/>
          <p:nvPr/>
        </p:nvSpPr>
        <p:spPr bwMode="auto">
          <a:xfrm>
            <a:off x="1362628" y="1640008"/>
            <a:ext cx="6418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also know that there are 200 stars altogether.’</a:t>
            </a:r>
          </a:p>
        </p:txBody>
      </p:sp>
      <p:sp>
        <p:nvSpPr>
          <p:cNvPr id="8" name="TextBox 7">
            <a:extLst>
              <a:ext uri="{FF2B5EF4-FFF2-40B4-BE49-F238E27FC236}">
                <a16:creationId xmlns:a16="http://schemas.microsoft.com/office/drawing/2014/main" id="{58E51066-EDAE-416C-BC68-DF481DB3DB3A}"/>
              </a:ext>
            </a:extLst>
          </p:cNvPr>
          <p:cNvSpPr txBox="1"/>
          <p:nvPr/>
        </p:nvSpPr>
        <p:spPr bwMode="auto">
          <a:xfrm>
            <a:off x="3214033" y="1640008"/>
            <a:ext cx="2715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subtract the “30”.’</a:t>
            </a:r>
          </a:p>
        </p:txBody>
      </p:sp>
      <p:sp>
        <p:nvSpPr>
          <p:cNvPr id="9" name="TextBox 8">
            <a:extLst>
              <a:ext uri="{FF2B5EF4-FFF2-40B4-BE49-F238E27FC236}">
                <a16:creationId xmlns:a16="http://schemas.microsoft.com/office/drawing/2014/main" id="{50E4F31B-1762-4E9B-9533-594C34DBE468}"/>
              </a:ext>
            </a:extLst>
          </p:cNvPr>
          <p:cNvSpPr txBox="1"/>
          <p:nvPr/>
        </p:nvSpPr>
        <p:spPr bwMode="auto">
          <a:xfrm>
            <a:off x="518743" y="1640008"/>
            <a:ext cx="8106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‘So now I know that the number of silver stars is half of 170.’</a:t>
            </a:r>
          </a:p>
        </p:txBody>
      </p:sp>
      <p:sp>
        <p:nvSpPr>
          <p:cNvPr id="10" name="TextBox 9">
            <a:extLst>
              <a:ext uri="{FF2B5EF4-FFF2-40B4-BE49-F238E27FC236}">
                <a16:creationId xmlns:a16="http://schemas.microsoft.com/office/drawing/2014/main" id="{BC323D65-73EE-4346-AC1D-93F3D94CC3D8}"/>
              </a:ext>
            </a:extLst>
          </p:cNvPr>
          <p:cNvSpPr txBox="1"/>
          <p:nvPr/>
        </p:nvSpPr>
        <p:spPr bwMode="auto">
          <a:xfrm>
            <a:off x="1837419" y="5197800"/>
            <a:ext cx="3811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number of silver stars = 85</a:t>
            </a:r>
          </a:p>
        </p:txBody>
      </p:sp>
      <p:sp>
        <p:nvSpPr>
          <p:cNvPr id="11" name="TextBox 10">
            <a:extLst>
              <a:ext uri="{FF2B5EF4-FFF2-40B4-BE49-F238E27FC236}">
                <a16:creationId xmlns:a16="http://schemas.microsoft.com/office/drawing/2014/main" id="{0950CF9B-EA02-4E38-9695-F39DCC9F1F0D}"/>
              </a:ext>
            </a:extLst>
          </p:cNvPr>
          <p:cNvSpPr txBox="1"/>
          <p:nvPr/>
        </p:nvSpPr>
        <p:spPr bwMode="auto">
          <a:xfrm>
            <a:off x="1906976" y="5750814"/>
            <a:ext cx="5330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number of gold stars = 85 + 30 = 115</a:t>
            </a:r>
          </a:p>
        </p:txBody>
      </p:sp>
      <p:sp>
        <p:nvSpPr>
          <p:cNvPr id="12" name="TextBox 11">
            <a:extLst>
              <a:ext uri="{FF2B5EF4-FFF2-40B4-BE49-F238E27FC236}">
                <a16:creationId xmlns:a16="http://schemas.microsoft.com/office/drawing/2014/main" id="{C7553FBA-9AF5-47A9-9BE6-11A94A633D3C}"/>
              </a:ext>
            </a:extLst>
          </p:cNvPr>
          <p:cNvSpPr txBox="1"/>
          <p:nvPr/>
        </p:nvSpPr>
        <p:spPr bwMode="auto">
          <a:xfrm>
            <a:off x="3697326" y="4644785"/>
            <a:ext cx="1944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 = 85</a:t>
            </a:r>
          </a:p>
        </p:txBody>
      </p:sp>
      <p:pic>
        <p:nvPicPr>
          <p:cNvPr id="19" name="Picture 18">
            <a:extLst>
              <a:ext uri="{FF2B5EF4-FFF2-40B4-BE49-F238E27FC236}">
                <a16:creationId xmlns:a16="http://schemas.microsoft.com/office/drawing/2014/main" id="{847CE62C-47D1-4B1D-B407-C2A381737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842" y="2161174"/>
            <a:ext cx="3666089" cy="2424109"/>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D176C8D3-C3F0-430C-892C-C4BF0F6EC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101" y="2405732"/>
            <a:ext cx="695808" cy="1735781"/>
          </a:xfrm>
          <a:prstGeom prst="rect">
            <a:avLst/>
          </a:prstGeom>
        </p:spPr>
      </p:pic>
      <p:pic>
        <p:nvPicPr>
          <p:cNvPr id="23" name="Picture 22">
            <a:extLst>
              <a:ext uri="{FF2B5EF4-FFF2-40B4-BE49-F238E27FC236}">
                <a16:creationId xmlns:a16="http://schemas.microsoft.com/office/drawing/2014/main" id="{F776C3B0-3746-46B2-AFD1-D56BC8D0F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989" y="3155325"/>
            <a:ext cx="1159681" cy="187045"/>
          </a:xfrm>
          <a:prstGeom prst="rect">
            <a:avLst/>
          </a:prstGeom>
        </p:spPr>
      </p:pic>
      <p:pic>
        <p:nvPicPr>
          <p:cNvPr id="25" name="Picture 24">
            <a:extLst>
              <a:ext uri="{FF2B5EF4-FFF2-40B4-BE49-F238E27FC236}">
                <a16:creationId xmlns:a16="http://schemas.microsoft.com/office/drawing/2014/main" id="{B18264DA-5B98-49B6-84D8-3912B8486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379" y="2525818"/>
            <a:ext cx="508763" cy="456390"/>
          </a:xfrm>
          <a:prstGeom prst="rect">
            <a:avLst/>
          </a:prstGeom>
        </p:spPr>
      </p:pic>
    </p:spTree>
    <p:extLst>
      <p:ext uri="{BB962C8B-B14F-4D97-AF65-F5344CB8AC3E}">
        <p14:creationId xmlns:p14="http://schemas.microsoft.com/office/powerpoint/2010/main" val="10167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2:5</a:t>
            </a:r>
          </a:p>
        </p:txBody>
      </p:sp>
      <p:sp>
        <p:nvSpPr>
          <p:cNvPr id="9" name="TextBox 8">
            <a:extLst>
              <a:ext uri="{FF2B5EF4-FFF2-40B4-BE49-F238E27FC236}">
                <a16:creationId xmlns:a16="http://schemas.microsoft.com/office/drawing/2014/main" id="{B86DE041-DCEF-43D8-A008-736BC61AF03C}"/>
              </a:ext>
            </a:extLst>
          </p:cNvPr>
          <p:cNvSpPr txBox="1"/>
          <p:nvPr/>
        </p:nvSpPr>
        <p:spPr bwMode="auto">
          <a:xfrm>
            <a:off x="4010788" y="827775"/>
            <a:ext cx="112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E</a:t>
            </a:r>
          </a:p>
        </p:txBody>
      </p:sp>
      <p:sp>
        <p:nvSpPr>
          <p:cNvPr id="10" name="TextBox 9">
            <a:extLst>
              <a:ext uri="{FF2B5EF4-FFF2-40B4-BE49-F238E27FC236}">
                <a16:creationId xmlns:a16="http://schemas.microsoft.com/office/drawing/2014/main" id="{5DAA737D-582B-4215-A00A-01610F174B4A}"/>
              </a:ext>
            </a:extLst>
          </p:cNvPr>
          <p:cNvSpPr txBox="1"/>
          <p:nvPr/>
        </p:nvSpPr>
        <p:spPr bwMode="auto">
          <a:xfrm>
            <a:off x="909780" y="1310333"/>
            <a:ext cx="73244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know that the number of gold stars plus the number</a:t>
            </a:r>
            <a:br>
              <a:rPr lang="en-GB" sz="2400" i="1" dirty="0">
                <a:latin typeface="Myriad Pro Semibold" charset="0"/>
                <a:ea typeface="Myriad Pro Semibold" charset="0"/>
                <a:cs typeface="Myriad Pro Semibold" charset="0"/>
              </a:rPr>
            </a:br>
            <a:r>
              <a:rPr lang="en-GB" sz="2400" i="1" dirty="0">
                <a:latin typeface="Myriad Pro Semibold" charset="0"/>
                <a:ea typeface="Myriad Pro Semibold" charset="0"/>
                <a:cs typeface="Myriad Pro Semibold" charset="0"/>
              </a:rPr>
              <a:t>of silver stars is equal to 200.’</a:t>
            </a:r>
          </a:p>
        </p:txBody>
      </p:sp>
      <p:sp>
        <p:nvSpPr>
          <p:cNvPr id="11" name="TextBox 10">
            <a:extLst>
              <a:ext uri="{FF2B5EF4-FFF2-40B4-BE49-F238E27FC236}">
                <a16:creationId xmlns:a16="http://schemas.microsoft.com/office/drawing/2014/main" id="{93E2EB77-E9B6-48AC-BE6F-04843A703FA7}"/>
              </a:ext>
            </a:extLst>
          </p:cNvPr>
          <p:cNvSpPr txBox="1"/>
          <p:nvPr/>
        </p:nvSpPr>
        <p:spPr bwMode="auto">
          <a:xfrm>
            <a:off x="267906" y="1310333"/>
            <a:ext cx="8608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also know that there are 30 more gold stars than silver stars.’</a:t>
            </a:r>
          </a:p>
        </p:txBody>
      </p:sp>
      <p:sp>
        <p:nvSpPr>
          <p:cNvPr id="12" name="TextBox 11">
            <a:extLst>
              <a:ext uri="{FF2B5EF4-FFF2-40B4-BE49-F238E27FC236}">
                <a16:creationId xmlns:a16="http://schemas.microsoft.com/office/drawing/2014/main" id="{97DA32D4-112B-4ADE-ABAD-61ED006FB177}"/>
              </a:ext>
            </a:extLst>
          </p:cNvPr>
          <p:cNvSpPr txBox="1"/>
          <p:nvPr/>
        </p:nvSpPr>
        <p:spPr bwMode="auto">
          <a:xfrm>
            <a:off x="1324605" y="1310333"/>
            <a:ext cx="649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can fill in the missing part on the bottom row.’</a:t>
            </a:r>
          </a:p>
        </p:txBody>
      </p:sp>
      <p:sp>
        <p:nvSpPr>
          <p:cNvPr id="13" name="TextBox 12">
            <a:extLst>
              <a:ext uri="{FF2B5EF4-FFF2-40B4-BE49-F238E27FC236}">
                <a16:creationId xmlns:a16="http://schemas.microsoft.com/office/drawing/2014/main" id="{2AA99BBF-BA14-4A5D-BD7A-6466751A5F6C}"/>
              </a:ext>
            </a:extLst>
          </p:cNvPr>
          <p:cNvSpPr txBox="1"/>
          <p:nvPr/>
        </p:nvSpPr>
        <p:spPr bwMode="auto">
          <a:xfrm>
            <a:off x="2879750" y="462591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2</a:t>
            </a:r>
            <a:r>
              <a:rPr lang="en-GB" sz="2400" i="1" dirty="0">
                <a:latin typeface="Myriad Pro Semibold"/>
                <a:ea typeface="Myriad Pro Semibold" charset="0"/>
                <a:cs typeface="Myriad Pro Semibold" charset="0"/>
              </a:rPr>
              <a:t>s</a:t>
            </a:r>
            <a:r>
              <a:rPr lang="en-GB" sz="2400" dirty="0">
                <a:latin typeface="Myriad Pro Semibold"/>
                <a:ea typeface="Myriad Pro Semibold" charset="0"/>
                <a:cs typeface="Myriad Pro Semibold" charset="0"/>
              </a:rPr>
              <a:t> = 200 </a:t>
            </a:r>
            <a:r>
              <a:rPr lang="en-GB" sz="2400" dirty="0">
                <a:latin typeface="Myriad Pro Semibold"/>
                <a:ea typeface="Myriad Pro Semibold" charset="0"/>
                <a:cs typeface="Arial" panose="020B0604020202020204" pitchFamily="34" charset="0"/>
              </a:rPr>
              <a:t>− 30 = 170</a:t>
            </a:r>
            <a:endParaRPr lang="en-GB" sz="2400" dirty="0">
              <a:latin typeface="Myriad Pro Semibold"/>
              <a:ea typeface="Myriad Pro Semibold" charset="0"/>
              <a:cs typeface="Myriad Pro Semibold" charset="0"/>
            </a:endParaRPr>
          </a:p>
        </p:txBody>
      </p:sp>
      <p:sp>
        <p:nvSpPr>
          <p:cNvPr id="15" name="TextBox 14">
            <a:extLst>
              <a:ext uri="{FF2B5EF4-FFF2-40B4-BE49-F238E27FC236}">
                <a16:creationId xmlns:a16="http://schemas.microsoft.com/office/drawing/2014/main" id="{8E3F8519-8AB6-4E32-8A1E-7778BB4903A4}"/>
              </a:ext>
            </a:extLst>
          </p:cNvPr>
          <p:cNvSpPr txBox="1"/>
          <p:nvPr/>
        </p:nvSpPr>
        <p:spPr bwMode="auto">
          <a:xfrm>
            <a:off x="3398893" y="4143352"/>
            <a:ext cx="241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a:t>
            </a:r>
            <a:r>
              <a:rPr lang="en-GB" sz="2400" dirty="0">
                <a:latin typeface="Myriad Pro Semibold" charset="0"/>
                <a:ea typeface="Myriad Pro Semibold" charset="0"/>
                <a:cs typeface="Myriad Pro Semibold" charset="0"/>
              </a:rPr>
              <a:t> + 30 + </a:t>
            </a:r>
            <a:r>
              <a:rPr lang="en-GB" sz="2400" i="1" dirty="0">
                <a:latin typeface="Myriad Pro Semibold" charset="0"/>
                <a:ea typeface="Myriad Pro Semibold" charset="0"/>
                <a:cs typeface="Myriad Pro Semibold" charset="0"/>
              </a:rPr>
              <a:t>s</a:t>
            </a:r>
            <a:r>
              <a:rPr lang="en-GB" sz="2400" dirty="0">
                <a:latin typeface="Myriad Pro Semibold" charset="0"/>
                <a:ea typeface="Myriad Pro Semibold" charset="0"/>
                <a:cs typeface="Myriad Pro Semibold" charset="0"/>
              </a:rPr>
              <a:t> = 200</a:t>
            </a:r>
          </a:p>
        </p:txBody>
      </p:sp>
      <p:sp>
        <p:nvSpPr>
          <p:cNvPr id="16" name="TextBox 15">
            <a:extLst>
              <a:ext uri="{FF2B5EF4-FFF2-40B4-BE49-F238E27FC236}">
                <a16:creationId xmlns:a16="http://schemas.microsoft.com/office/drawing/2014/main" id="{C81DDDA2-2DA9-4684-9EB3-4A14ABDE5E4C}"/>
              </a:ext>
            </a:extLst>
          </p:cNvPr>
          <p:cNvSpPr txBox="1"/>
          <p:nvPr/>
        </p:nvSpPr>
        <p:spPr bwMode="auto">
          <a:xfrm>
            <a:off x="1840304" y="5591026"/>
            <a:ext cx="3811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number of silver stars = 85</a:t>
            </a:r>
          </a:p>
        </p:txBody>
      </p:sp>
      <p:sp>
        <p:nvSpPr>
          <p:cNvPr id="17" name="TextBox 16">
            <a:extLst>
              <a:ext uri="{FF2B5EF4-FFF2-40B4-BE49-F238E27FC236}">
                <a16:creationId xmlns:a16="http://schemas.microsoft.com/office/drawing/2014/main" id="{D459CB74-8F38-4F76-AAC1-BF8937A2933A}"/>
              </a:ext>
            </a:extLst>
          </p:cNvPr>
          <p:cNvSpPr txBox="1"/>
          <p:nvPr/>
        </p:nvSpPr>
        <p:spPr bwMode="auto">
          <a:xfrm>
            <a:off x="1906976" y="6073584"/>
            <a:ext cx="5330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number of gold stars = 85 + 30 = 115</a:t>
            </a:r>
          </a:p>
        </p:txBody>
      </p:sp>
      <p:sp>
        <p:nvSpPr>
          <p:cNvPr id="18" name="TextBox 17">
            <a:extLst>
              <a:ext uri="{FF2B5EF4-FFF2-40B4-BE49-F238E27FC236}">
                <a16:creationId xmlns:a16="http://schemas.microsoft.com/office/drawing/2014/main" id="{07A69885-3295-416B-85CF-E851F3F4CC30}"/>
              </a:ext>
            </a:extLst>
          </p:cNvPr>
          <p:cNvSpPr txBox="1"/>
          <p:nvPr/>
        </p:nvSpPr>
        <p:spPr bwMode="auto">
          <a:xfrm>
            <a:off x="3697250" y="5108468"/>
            <a:ext cx="1944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 = 85</a:t>
            </a:r>
          </a:p>
        </p:txBody>
      </p:sp>
      <p:sp>
        <p:nvSpPr>
          <p:cNvPr id="19" name="TextBox 18">
            <a:extLst>
              <a:ext uri="{FF2B5EF4-FFF2-40B4-BE49-F238E27FC236}">
                <a16:creationId xmlns:a16="http://schemas.microsoft.com/office/drawing/2014/main" id="{308B19A4-D218-46C2-99E5-2F6D46954B23}"/>
              </a:ext>
            </a:extLst>
          </p:cNvPr>
          <p:cNvSpPr txBox="1"/>
          <p:nvPr/>
        </p:nvSpPr>
        <p:spPr bwMode="auto">
          <a:xfrm>
            <a:off x="2324071" y="4608199"/>
            <a:ext cx="532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or</a:t>
            </a:r>
          </a:p>
        </p:txBody>
      </p:sp>
      <p:pic>
        <p:nvPicPr>
          <p:cNvPr id="21" name="Picture 20">
            <a:extLst>
              <a:ext uri="{FF2B5EF4-FFF2-40B4-BE49-F238E27FC236}">
                <a16:creationId xmlns:a16="http://schemas.microsoft.com/office/drawing/2014/main" id="{EC69D58F-0FA9-4C8F-A355-24BED7D82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69" y="2162223"/>
            <a:ext cx="5858262" cy="1316799"/>
          </a:xfrm>
          <a:prstGeom prst="rect">
            <a:avLst/>
          </a:prstGeom>
        </p:spPr>
      </p:pic>
      <p:pic>
        <p:nvPicPr>
          <p:cNvPr id="23" name="Picture 22">
            <a:extLst>
              <a:ext uri="{FF2B5EF4-FFF2-40B4-BE49-F238E27FC236}">
                <a16:creationId xmlns:a16="http://schemas.microsoft.com/office/drawing/2014/main" id="{4B9BDDB5-3E03-42A6-A300-073209C0E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869" y="3461089"/>
            <a:ext cx="3344371" cy="673364"/>
          </a:xfrm>
          <a:prstGeom prst="rect">
            <a:avLst/>
          </a:prstGeom>
        </p:spPr>
      </p:pic>
      <p:pic>
        <p:nvPicPr>
          <p:cNvPr id="25" name="Picture 24">
            <a:extLst>
              <a:ext uri="{FF2B5EF4-FFF2-40B4-BE49-F238E27FC236}">
                <a16:creationId xmlns:a16="http://schemas.microsoft.com/office/drawing/2014/main" id="{E4FDD7EC-014E-4110-A68F-FEC3B52DFF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896" y="3461089"/>
            <a:ext cx="2528854" cy="673364"/>
          </a:xfrm>
          <a:prstGeom prst="rect">
            <a:avLst/>
          </a:prstGeom>
        </p:spPr>
      </p:pic>
    </p:spTree>
    <p:extLst>
      <p:ext uri="{BB962C8B-B14F-4D97-AF65-F5344CB8AC3E}">
        <p14:creationId xmlns:p14="http://schemas.microsoft.com/office/powerpoint/2010/main" val="366858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3"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2:5</a:t>
            </a:r>
          </a:p>
        </p:txBody>
      </p:sp>
      <p:sp>
        <p:nvSpPr>
          <p:cNvPr id="5" name="TextBox 4">
            <a:extLst>
              <a:ext uri="{FF2B5EF4-FFF2-40B4-BE49-F238E27FC236}">
                <a16:creationId xmlns:a16="http://schemas.microsoft.com/office/drawing/2014/main" id="{0D835BAA-5F0D-442E-943E-A009D0ED7054}"/>
              </a:ext>
            </a:extLst>
          </p:cNvPr>
          <p:cNvSpPr txBox="1"/>
          <p:nvPr/>
        </p:nvSpPr>
        <p:spPr bwMode="auto">
          <a:xfrm>
            <a:off x="1584740" y="1044960"/>
            <a:ext cx="115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C</a:t>
            </a:r>
          </a:p>
        </p:txBody>
      </p:sp>
      <p:sp>
        <p:nvSpPr>
          <p:cNvPr id="11" name="TextBox 10">
            <a:extLst>
              <a:ext uri="{FF2B5EF4-FFF2-40B4-BE49-F238E27FC236}">
                <a16:creationId xmlns:a16="http://schemas.microsoft.com/office/drawing/2014/main" id="{ED0A1421-2ED3-45BD-9111-61FEDC923A9C}"/>
              </a:ext>
            </a:extLst>
          </p:cNvPr>
          <p:cNvSpPr txBox="1"/>
          <p:nvPr/>
        </p:nvSpPr>
        <p:spPr bwMode="auto">
          <a:xfrm>
            <a:off x="82884" y="4494488"/>
            <a:ext cx="305307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number of silver stars = 85</a:t>
            </a:r>
          </a:p>
        </p:txBody>
      </p:sp>
      <p:sp>
        <p:nvSpPr>
          <p:cNvPr id="12" name="TextBox 11">
            <a:extLst>
              <a:ext uri="{FF2B5EF4-FFF2-40B4-BE49-F238E27FC236}">
                <a16:creationId xmlns:a16="http://schemas.microsoft.com/office/drawing/2014/main" id="{FD86292D-D0EC-4F54-AD3E-3CC66C2C4289}"/>
              </a:ext>
            </a:extLst>
          </p:cNvPr>
          <p:cNvSpPr txBox="1"/>
          <p:nvPr/>
        </p:nvSpPr>
        <p:spPr bwMode="auto">
          <a:xfrm>
            <a:off x="169366" y="4977046"/>
            <a:ext cx="42551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number of gold stars = 85 + 30 = 115</a:t>
            </a:r>
          </a:p>
        </p:txBody>
      </p:sp>
      <p:sp>
        <p:nvSpPr>
          <p:cNvPr id="13" name="TextBox 12">
            <a:extLst>
              <a:ext uri="{FF2B5EF4-FFF2-40B4-BE49-F238E27FC236}">
                <a16:creationId xmlns:a16="http://schemas.microsoft.com/office/drawing/2014/main" id="{4EC2AC88-AB9E-438E-AB22-75DA6A49EEE7}"/>
              </a:ext>
            </a:extLst>
          </p:cNvPr>
          <p:cNvSpPr txBox="1"/>
          <p:nvPr/>
        </p:nvSpPr>
        <p:spPr bwMode="auto">
          <a:xfrm>
            <a:off x="1596998" y="4011930"/>
            <a:ext cx="157607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170 </a:t>
            </a:r>
            <a:r>
              <a:rPr lang="en-GB" sz="1900" dirty="0">
                <a:latin typeface="Arial" panose="020B0604020202020204" pitchFamily="34" charset="0"/>
                <a:ea typeface="Myriad Pro Semibold" charset="0"/>
                <a:cs typeface="Arial" panose="020B0604020202020204" pitchFamily="34" charset="0"/>
              </a:rPr>
              <a:t>÷</a:t>
            </a:r>
            <a:r>
              <a:rPr lang="en-GB" sz="1900" dirty="0">
                <a:latin typeface="Myriad Pro Semibold" charset="0"/>
                <a:ea typeface="Myriad Pro Semibold" charset="0"/>
                <a:cs typeface="Myriad Pro Semibold" charset="0"/>
              </a:rPr>
              <a:t> 2 = 85</a:t>
            </a:r>
          </a:p>
        </p:txBody>
      </p:sp>
      <p:grpSp>
        <p:nvGrpSpPr>
          <p:cNvPr id="32" name="Group 31">
            <a:extLst>
              <a:ext uri="{FF2B5EF4-FFF2-40B4-BE49-F238E27FC236}">
                <a16:creationId xmlns:a16="http://schemas.microsoft.com/office/drawing/2014/main" id="{5C0DA64B-8374-4CD4-B327-6875B5FB7870}"/>
              </a:ext>
            </a:extLst>
          </p:cNvPr>
          <p:cNvGrpSpPr/>
          <p:nvPr/>
        </p:nvGrpSpPr>
        <p:grpSpPr>
          <a:xfrm>
            <a:off x="336532" y="1801756"/>
            <a:ext cx="3654107" cy="1696876"/>
            <a:chOff x="0" y="2161174"/>
            <a:chExt cx="5471078" cy="2424109"/>
          </a:xfrm>
        </p:grpSpPr>
        <p:grpSp>
          <p:nvGrpSpPr>
            <p:cNvPr id="31" name="Group 30">
              <a:extLst>
                <a:ext uri="{FF2B5EF4-FFF2-40B4-BE49-F238E27FC236}">
                  <a16:creationId xmlns:a16="http://schemas.microsoft.com/office/drawing/2014/main" id="{399D631E-B886-4662-85B1-FAC1EFEB7B1C}"/>
                </a:ext>
              </a:extLst>
            </p:cNvPr>
            <p:cNvGrpSpPr/>
            <p:nvPr/>
          </p:nvGrpSpPr>
          <p:grpSpPr>
            <a:xfrm>
              <a:off x="0" y="2161174"/>
              <a:ext cx="5471078" cy="2424109"/>
              <a:chOff x="0" y="2161174"/>
              <a:chExt cx="5471078" cy="2424109"/>
            </a:xfrm>
          </p:grpSpPr>
          <p:pic>
            <p:nvPicPr>
              <p:cNvPr id="14" name="Picture 13">
                <a:extLst>
                  <a:ext uri="{FF2B5EF4-FFF2-40B4-BE49-F238E27FC236}">
                    <a16:creationId xmlns:a16="http://schemas.microsoft.com/office/drawing/2014/main" id="{E41D6C51-2260-4C4B-AA28-C8B2DA5C00C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161174"/>
                <a:ext cx="3412339" cy="2424109"/>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FE644552-89D1-447E-A539-E40A26847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509" y="2405732"/>
                <a:ext cx="695808" cy="1735781"/>
              </a:xfrm>
              <a:prstGeom prst="rect">
                <a:avLst/>
              </a:prstGeom>
            </p:spPr>
          </p:pic>
          <p:pic>
            <p:nvPicPr>
              <p:cNvPr id="16" name="Picture 15">
                <a:extLst>
                  <a:ext uri="{FF2B5EF4-FFF2-40B4-BE49-F238E27FC236}">
                    <a16:creationId xmlns:a16="http://schemas.microsoft.com/office/drawing/2014/main" id="{105BCE79-9C25-42E7-AFD3-7F30C63AF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397" y="3155325"/>
                <a:ext cx="1159681" cy="187045"/>
              </a:xfrm>
              <a:prstGeom prst="rect">
                <a:avLst/>
              </a:prstGeom>
            </p:spPr>
          </p:pic>
        </p:grpSp>
        <p:pic>
          <p:nvPicPr>
            <p:cNvPr id="17" name="Picture 16">
              <a:extLst>
                <a:ext uri="{FF2B5EF4-FFF2-40B4-BE49-F238E27FC236}">
                  <a16:creationId xmlns:a16="http://schemas.microsoft.com/office/drawing/2014/main" id="{9DDB9F9B-82FC-4B69-8569-19CF0FDAC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4787" y="2525818"/>
              <a:ext cx="508763" cy="456390"/>
            </a:xfrm>
            <a:prstGeom prst="rect">
              <a:avLst/>
            </a:prstGeom>
          </p:spPr>
        </p:pic>
      </p:grpSp>
      <p:sp>
        <p:nvSpPr>
          <p:cNvPr id="18" name="TextBox 17">
            <a:extLst>
              <a:ext uri="{FF2B5EF4-FFF2-40B4-BE49-F238E27FC236}">
                <a16:creationId xmlns:a16="http://schemas.microsoft.com/office/drawing/2014/main" id="{23FB824D-124A-4B36-BD21-C3013D042690}"/>
              </a:ext>
            </a:extLst>
          </p:cNvPr>
          <p:cNvSpPr txBox="1"/>
          <p:nvPr/>
        </p:nvSpPr>
        <p:spPr bwMode="auto">
          <a:xfrm>
            <a:off x="6350187" y="1044960"/>
            <a:ext cx="112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E</a:t>
            </a:r>
          </a:p>
        </p:txBody>
      </p:sp>
      <p:sp>
        <p:nvSpPr>
          <p:cNvPr id="22" name="TextBox 21">
            <a:extLst>
              <a:ext uri="{FF2B5EF4-FFF2-40B4-BE49-F238E27FC236}">
                <a16:creationId xmlns:a16="http://schemas.microsoft.com/office/drawing/2014/main" id="{26089EF5-7F0E-4A1C-A4BA-C6E0CB95A8B6}"/>
              </a:ext>
            </a:extLst>
          </p:cNvPr>
          <p:cNvSpPr txBox="1"/>
          <p:nvPr/>
        </p:nvSpPr>
        <p:spPr bwMode="auto">
          <a:xfrm>
            <a:off x="5497749" y="4011930"/>
            <a:ext cx="236795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900" dirty="0">
                <a:latin typeface="Myriad Pro Semibold"/>
                <a:ea typeface="Myriad Pro Semibold" charset="0"/>
                <a:cs typeface="Myriad Pro Semibold" charset="0"/>
              </a:rPr>
              <a:t>2</a:t>
            </a:r>
            <a:r>
              <a:rPr lang="en-GB" sz="1900" i="1" dirty="0">
                <a:latin typeface="Myriad Pro Semibold"/>
                <a:ea typeface="Myriad Pro Semibold" charset="0"/>
                <a:cs typeface="Myriad Pro Semibold" charset="0"/>
              </a:rPr>
              <a:t>s</a:t>
            </a:r>
            <a:r>
              <a:rPr lang="en-GB" sz="1900" dirty="0">
                <a:latin typeface="Myriad Pro Semibold"/>
                <a:ea typeface="Myriad Pro Semibold" charset="0"/>
                <a:cs typeface="Myriad Pro Semibold" charset="0"/>
              </a:rPr>
              <a:t> = 200 </a:t>
            </a:r>
            <a:r>
              <a:rPr lang="en-GB" sz="1900" dirty="0">
                <a:latin typeface="Myriad Pro Semibold"/>
                <a:ea typeface="Myriad Pro Semibold" charset="0"/>
                <a:cs typeface="Arial" panose="020B0604020202020204" pitchFamily="34" charset="0"/>
              </a:rPr>
              <a:t>− 30 = 170</a:t>
            </a:r>
            <a:endParaRPr lang="en-GB" sz="1900" dirty="0">
              <a:latin typeface="Myriad Pro Semibold"/>
              <a:ea typeface="Myriad Pro Semibold" charset="0"/>
              <a:cs typeface="Myriad Pro Semibold" charset="0"/>
            </a:endParaRPr>
          </a:p>
        </p:txBody>
      </p:sp>
      <p:sp>
        <p:nvSpPr>
          <p:cNvPr id="23" name="TextBox 22">
            <a:extLst>
              <a:ext uri="{FF2B5EF4-FFF2-40B4-BE49-F238E27FC236}">
                <a16:creationId xmlns:a16="http://schemas.microsoft.com/office/drawing/2014/main" id="{820BCC42-6482-4E59-9545-A8BC04312FCF}"/>
              </a:ext>
            </a:extLst>
          </p:cNvPr>
          <p:cNvSpPr txBox="1"/>
          <p:nvPr/>
        </p:nvSpPr>
        <p:spPr bwMode="auto">
          <a:xfrm>
            <a:off x="5977941" y="3529372"/>
            <a:ext cx="193835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i="1" dirty="0">
                <a:latin typeface="Myriad Pro Semibold" charset="0"/>
                <a:ea typeface="Myriad Pro Semibold" charset="0"/>
                <a:cs typeface="Myriad Pro Semibold" charset="0"/>
              </a:rPr>
              <a:t>s</a:t>
            </a:r>
            <a:r>
              <a:rPr lang="en-GB" sz="1900" dirty="0">
                <a:latin typeface="Myriad Pro Semibold" charset="0"/>
                <a:ea typeface="Myriad Pro Semibold" charset="0"/>
                <a:cs typeface="Myriad Pro Semibold" charset="0"/>
              </a:rPr>
              <a:t> + 30 + </a:t>
            </a:r>
            <a:r>
              <a:rPr lang="en-GB" sz="1900" i="1" dirty="0">
                <a:latin typeface="Myriad Pro Semibold" charset="0"/>
                <a:ea typeface="Myriad Pro Semibold" charset="0"/>
                <a:cs typeface="Myriad Pro Semibold" charset="0"/>
              </a:rPr>
              <a:t>s</a:t>
            </a:r>
            <a:r>
              <a:rPr lang="en-GB" sz="1900" dirty="0">
                <a:latin typeface="Myriad Pro Semibold" charset="0"/>
                <a:ea typeface="Myriad Pro Semibold" charset="0"/>
                <a:cs typeface="Myriad Pro Semibold" charset="0"/>
              </a:rPr>
              <a:t> = 200</a:t>
            </a:r>
          </a:p>
        </p:txBody>
      </p:sp>
      <p:sp>
        <p:nvSpPr>
          <p:cNvPr id="24" name="TextBox 23">
            <a:extLst>
              <a:ext uri="{FF2B5EF4-FFF2-40B4-BE49-F238E27FC236}">
                <a16:creationId xmlns:a16="http://schemas.microsoft.com/office/drawing/2014/main" id="{CB8022F9-B212-49EE-B563-22A3F5A10BD2}"/>
              </a:ext>
            </a:extLst>
          </p:cNvPr>
          <p:cNvSpPr txBox="1"/>
          <p:nvPr/>
        </p:nvSpPr>
        <p:spPr bwMode="auto">
          <a:xfrm>
            <a:off x="4697276" y="4977046"/>
            <a:ext cx="305307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number of silver stars = 85</a:t>
            </a:r>
          </a:p>
        </p:txBody>
      </p:sp>
      <p:sp>
        <p:nvSpPr>
          <p:cNvPr id="25" name="TextBox 24">
            <a:extLst>
              <a:ext uri="{FF2B5EF4-FFF2-40B4-BE49-F238E27FC236}">
                <a16:creationId xmlns:a16="http://schemas.microsoft.com/office/drawing/2014/main" id="{2AE1F559-7091-48E9-8697-C07DE8936443}"/>
              </a:ext>
            </a:extLst>
          </p:cNvPr>
          <p:cNvSpPr txBox="1"/>
          <p:nvPr/>
        </p:nvSpPr>
        <p:spPr bwMode="auto">
          <a:xfrm>
            <a:off x="4783830" y="5459604"/>
            <a:ext cx="42551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number of gold stars = 85 + 30 = 115</a:t>
            </a:r>
          </a:p>
        </p:txBody>
      </p:sp>
      <p:sp>
        <p:nvSpPr>
          <p:cNvPr id="26" name="TextBox 25">
            <a:extLst>
              <a:ext uri="{FF2B5EF4-FFF2-40B4-BE49-F238E27FC236}">
                <a16:creationId xmlns:a16="http://schemas.microsoft.com/office/drawing/2014/main" id="{F4F3BB13-B7FA-4B9D-BFC6-0210E62588E9}"/>
              </a:ext>
            </a:extLst>
          </p:cNvPr>
          <p:cNvSpPr txBox="1"/>
          <p:nvPr/>
        </p:nvSpPr>
        <p:spPr bwMode="auto">
          <a:xfrm>
            <a:off x="6211470" y="4494488"/>
            <a:ext cx="157607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170 </a:t>
            </a:r>
            <a:r>
              <a:rPr lang="en-GB" sz="1900" dirty="0">
                <a:latin typeface="Arial" panose="020B0604020202020204" pitchFamily="34" charset="0"/>
                <a:ea typeface="Myriad Pro Semibold" charset="0"/>
                <a:cs typeface="Arial" panose="020B0604020202020204" pitchFamily="34" charset="0"/>
              </a:rPr>
              <a:t>÷</a:t>
            </a:r>
            <a:r>
              <a:rPr lang="en-GB" sz="1900" dirty="0">
                <a:latin typeface="Myriad Pro Semibold" charset="0"/>
                <a:ea typeface="Myriad Pro Semibold" charset="0"/>
                <a:cs typeface="Myriad Pro Semibold" charset="0"/>
              </a:rPr>
              <a:t> 2 = 85</a:t>
            </a:r>
          </a:p>
        </p:txBody>
      </p:sp>
      <p:sp>
        <p:nvSpPr>
          <p:cNvPr id="27" name="TextBox 26">
            <a:extLst>
              <a:ext uri="{FF2B5EF4-FFF2-40B4-BE49-F238E27FC236}">
                <a16:creationId xmlns:a16="http://schemas.microsoft.com/office/drawing/2014/main" id="{8553D068-A8CE-4198-B019-2206138DB057}"/>
              </a:ext>
            </a:extLst>
          </p:cNvPr>
          <p:cNvSpPr txBox="1"/>
          <p:nvPr/>
        </p:nvSpPr>
        <p:spPr bwMode="auto">
          <a:xfrm>
            <a:off x="4797283" y="4011930"/>
            <a:ext cx="53269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900" dirty="0">
                <a:latin typeface="Myriad Pro Semibold" charset="0"/>
                <a:ea typeface="Myriad Pro Semibold" charset="0"/>
                <a:cs typeface="Myriad Pro Semibold" charset="0"/>
              </a:rPr>
              <a:t>or</a:t>
            </a:r>
          </a:p>
        </p:txBody>
      </p:sp>
      <p:pic>
        <p:nvPicPr>
          <p:cNvPr id="34" name="Picture 33" descr="A screenshot of a cell phone&#10;&#10;Description generated with very high confidence">
            <a:extLst>
              <a:ext uri="{FF2B5EF4-FFF2-40B4-BE49-F238E27FC236}">
                <a16:creationId xmlns:a16="http://schemas.microsoft.com/office/drawing/2014/main" id="{F7A06D83-68A2-4FDD-A6FE-6AA371B7C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819" y="1973513"/>
            <a:ext cx="4044589" cy="1353362"/>
          </a:xfrm>
          <a:prstGeom prst="rect">
            <a:avLst/>
          </a:prstGeom>
        </p:spPr>
      </p:pic>
      <p:cxnSp>
        <p:nvCxnSpPr>
          <p:cNvPr id="28" name="Straight Connector 27">
            <a:extLst>
              <a:ext uri="{FF2B5EF4-FFF2-40B4-BE49-F238E27FC236}">
                <a16:creationId xmlns:a16="http://schemas.microsoft.com/office/drawing/2014/main" id="{A7D1E6D0-F762-4D4A-A844-E9F758C49044}"/>
              </a:ext>
            </a:extLst>
          </p:cNvPr>
          <p:cNvCxnSpPr>
            <a:cxnSpLocks/>
          </p:cNvCxnSpPr>
          <p:nvPr/>
        </p:nvCxnSpPr>
        <p:spPr bwMode="auto">
          <a:xfrm>
            <a:off x="4572000" y="1038226"/>
            <a:ext cx="0" cy="491626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8757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75D282-631E-49E3-981B-F6D1264C8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351" y="1018847"/>
            <a:ext cx="6221763" cy="2503880"/>
          </a:xfrm>
          <a:prstGeom prst="rect">
            <a:avLst/>
          </a:prstGeom>
        </p:spPr>
      </p:pic>
      <p:pic>
        <p:nvPicPr>
          <p:cNvPr id="17" name="Picture 16">
            <a:extLst>
              <a:ext uri="{FF2B5EF4-FFF2-40B4-BE49-F238E27FC236}">
                <a16:creationId xmlns:a16="http://schemas.microsoft.com/office/drawing/2014/main" id="{473E48AA-1E3C-498C-AD52-79848DA64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092" y="1438278"/>
            <a:ext cx="508763" cy="456390"/>
          </a:xfrm>
          <a:prstGeom prst="rect">
            <a:avLst/>
          </a:prstGeom>
        </p:spPr>
      </p:pic>
      <p:sp>
        <p:nvSpPr>
          <p:cNvPr id="23" name="TextBox 22">
            <a:extLst>
              <a:ext uri="{FF2B5EF4-FFF2-40B4-BE49-F238E27FC236}">
                <a16:creationId xmlns:a16="http://schemas.microsoft.com/office/drawing/2014/main" id="{09F05A61-B122-40F2-AE46-7FFBCF01E311}"/>
              </a:ext>
            </a:extLst>
          </p:cNvPr>
          <p:cNvSpPr txBox="1"/>
          <p:nvPr/>
        </p:nvSpPr>
        <p:spPr bwMode="auto">
          <a:xfrm>
            <a:off x="3602344" y="3811234"/>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a:ea typeface="Myriad Pro Semibold" charset="0"/>
                <a:cs typeface="Myriad Pro Semibold" charset="0"/>
              </a:rPr>
              <a:t>b</a:t>
            </a:r>
            <a:r>
              <a:rPr lang="en-GB" sz="2400" dirty="0">
                <a:latin typeface="Myriad Pro Semibold"/>
                <a:ea typeface="Myriad Pro Semibold" charset="0"/>
                <a:cs typeface="Myriad Pro Semibold" charset="0"/>
              </a:rPr>
              <a:t> = 18 </a:t>
            </a:r>
            <a:r>
              <a:rPr lang="en-GB" sz="2400" dirty="0">
                <a:latin typeface="Myriad Pro Semibold"/>
                <a:ea typeface="Myriad Pro Semibold" charset="0"/>
                <a:cs typeface="Arial" panose="020B0604020202020204" pitchFamily="34" charset="0"/>
              </a:rPr>
              <a:t>÷</a:t>
            </a:r>
            <a:r>
              <a:rPr lang="en-GB" sz="2400" dirty="0">
                <a:latin typeface="Myriad Pro Semibold"/>
                <a:ea typeface="Myriad Pro Semibold" charset="0"/>
                <a:cs typeface="Myriad Pro Semibold" charset="0"/>
              </a:rPr>
              <a:t> 2</a:t>
            </a:r>
          </a:p>
        </p:txBody>
      </p:sp>
      <p:sp>
        <p:nvSpPr>
          <p:cNvPr id="26" name="TextBox 25">
            <a:extLst>
              <a:ext uri="{FF2B5EF4-FFF2-40B4-BE49-F238E27FC236}">
                <a16:creationId xmlns:a16="http://schemas.microsoft.com/office/drawing/2014/main" id="{198A1F96-29CA-450D-A78E-CCBD56FCEADD}"/>
              </a:ext>
            </a:extLst>
          </p:cNvPr>
          <p:cNvSpPr txBox="1"/>
          <p:nvPr/>
        </p:nvSpPr>
        <p:spPr bwMode="auto">
          <a:xfrm>
            <a:off x="3607520" y="4457761"/>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9 + 7</a:t>
            </a:r>
          </a:p>
        </p:txBody>
      </p:sp>
      <p:sp>
        <p:nvSpPr>
          <p:cNvPr id="2" name="Text Placeholder 1"/>
          <p:cNvSpPr>
            <a:spLocks noGrp="1"/>
          </p:cNvSpPr>
          <p:nvPr>
            <p:ph type="body" sz="quarter" idx="11"/>
          </p:nvPr>
        </p:nvSpPr>
        <p:spPr/>
        <p:txBody>
          <a:bodyPr/>
          <a:lstStyle/>
          <a:p>
            <a:r>
              <a:rPr lang="en-US" dirty="0"/>
              <a:t>1.31 Problems with two unknowns – step 3:1</a:t>
            </a:r>
          </a:p>
        </p:txBody>
      </p:sp>
      <p:sp>
        <p:nvSpPr>
          <p:cNvPr id="8" name="TextBox 7">
            <a:extLst>
              <a:ext uri="{FF2B5EF4-FFF2-40B4-BE49-F238E27FC236}">
                <a16:creationId xmlns:a16="http://schemas.microsoft.com/office/drawing/2014/main" id="{D097B267-2297-478F-9965-0C9D1D491390}"/>
              </a:ext>
            </a:extLst>
          </p:cNvPr>
          <p:cNvSpPr txBox="1"/>
          <p:nvPr/>
        </p:nvSpPr>
        <p:spPr bwMode="auto">
          <a:xfrm>
            <a:off x="2376982" y="5104288"/>
            <a:ext cx="4390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‘The two numbers are 9 and 16.’</a:t>
            </a:r>
          </a:p>
        </p:txBody>
      </p:sp>
      <p:sp>
        <p:nvSpPr>
          <p:cNvPr id="9" name="TextBox 8">
            <a:extLst>
              <a:ext uri="{FF2B5EF4-FFF2-40B4-BE49-F238E27FC236}">
                <a16:creationId xmlns:a16="http://schemas.microsoft.com/office/drawing/2014/main" id="{7F110152-A04C-48C8-B3B1-64806968FCD1}"/>
              </a:ext>
            </a:extLst>
          </p:cNvPr>
          <p:cNvSpPr txBox="1"/>
          <p:nvPr/>
        </p:nvSpPr>
        <p:spPr bwMode="auto">
          <a:xfrm>
            <a:off x="3214361" y="5750814"/>
            <a:ext cx="2715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check: 9 + 16 = 25</a:t>
            </a:r>
          </a:p>
        </p:txBody>
      </p:sp>
      <p:pic>
        <p:nvPicPr>
          <p:cNvPr id="15" name="Picture 14">
            <a:extLst>
              <a:ext uri="{FF2B5EF4-FFF2-40B4-BE49-F238E27FC236}">
                <a16:creationId xmlns:a16="http://schemas.microsoft.com/office/drawing/2014/main" id="{25952638-56F1-484C-8088-6F012A783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7834" y="2080178"/>
            <a:ext cx="875372" cy="187045"/>
          </a:xfrm>
          <a:prstGeom prst="rect">
            <a:avLst/>
          </a:prstGeom>
        </p:spPr>
      </p:pic>
      <p:pic>
        <p:nvPicPr>
          <p:cNvPr id="21" name="Picture 20">
            <a:extLst>
              <a:ext uri="{FF2B5EF4-FFF2-40B4-BE49-F238E27FC236}">
                <a16:creationId xmlns:a16="http://schemas.microsoft.com/office/drawing/2014/main" id="{AD10C78A-9D18-43EF-A0D0-502BA753B5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039" y="1580093"/>
            <a:ext cx="119709" cy="187045"/>
          </a:xfrm>
          <a:prstGeom prst="rect">
            <a:avLst/>
          </a:prstGeom>
        </p:spPr>
      </p:pic>
      <p:pic>
        <p:nvPicPr>
          <p:cNvPr id="22" name="Picture 21">
            <a:extLst>
              <a:ext uri="{FF2B5EF4-FFF2-40B4-BE49-F238E27FC236}">
                <a16:creationId xmlns:a16="http://schemas.microsoft.com/office/drawing/2014/main" id="{B0B15C83-731D-43A6-90CC-8A62766FCD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039" y="2609979"/>
            <a:ext cx="119709" cy="187045"/>
          </a:xfrm>
          <a:prstGeom prst="rect">
            <a:avLst/>
          </a:prstGeom>
        </p:spPr>
      </p:pic>
      <p:sp>
        <p:nvSpPr>
          <p:cNvPr id="24" name="TextBox 23">
            <a:extLst>
              <a:ext uri="{FF2B5EF4-FFF2-40B4-BE49-F238E27FC236}">
                <a16:creationId xmlns:a16="http://schemas.microsoft.com/office/drawing/2014/main" id="{59996A6B-0A17-4FC5-ADB2-BD5F1C8FF983}"/>
              </a:ext>
            </a:extLst>
          </p:cNvPr>
          <p:cNvSpPr txBox="1"/>
          <p:nvPr/>
        </p:nvSpPr>
        <p:spPr bwMode="auto">
          <a:xfrm>
            <a:off x="4943424" y="445776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16</a:t>
            </a:r>
          </a:p>
        </p:txBody>
      </p:sp>
      <p:sp>
        <p:nvSpPr>
          <p:cNvPr id="25" name="TextBox 24">
            <a:extLst>
              <a:ext uri="{FF2B5EF4-FFF2-40B4-BE49-F238E27FC236}">
                <a16:creationId xmlns:a16="http://schemas.microsoft.com/office/drawing/2014/main" id="{08530C0E-C05A-4271-B947-C02088284B9B}"/>
              </a:ext>
            </a:extLst>
          </p:cNvPr>
          <p:cNvSpPr txBox="1"/>
          <p:nvPr/>
        </p:nvSpPr>
        <p:spPr bwMode="auto">
          <a:xfrm>
            <a:off x="5104659" y="3811234"/>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a:t>
            </a:r>
          </a:p>
        </p:txBody>
      </p:sp>
    </p:spTree>
    <p:extLst>
      <p:ext uri="{BB962C8B-B14F-4D97-AF65-F5344CB8AC3E}">
        <p14:creationId xmlns:p14="http://schemas.microsoft.com/office/powerpoint/2010/main" val="27587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8" grpId="0"/>
      <p:bldP spid="9"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6E90DB9-3003-4F48-A282-4668B00AB333}"/>
              </a:ext>
            </a:extLst>
          </p:cNvPr>
          <p:cNvSpPr txBox="1"/>
          <p:nvPr/>
        </p:nvSpPr>
        <p:spPr bwMode="auto">
          <a:xfrm>
            <a:off x="4929702" y="433020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Arial" panose="020B0604020202020204" pitchFamily="34" charset="0"/>
              </a:rPr>
              <a:t>= 27</a:t>
            </a:r>
            <a:endParaRPr lang="en-GB" sz="2200" dirty="0">
              <a:latin typeface="Myriad Pro Semibold"/>
              <a:ea typeface="Myriad Pro Semibold" charset="0"/>
              <a:cs typeface="Myriad Pro Semibold" charset="0"/>
            </a:endParaRPr>
          </a:p>
        </p:txBody>
      </p:sp>
      <p:sp>
        <p:nvSpPr>
          <p:cNvPr id="17" name="TextBox 16">
            <a:extLst>
              <a:ext uri="{FF2B5EF4-FFF2-40B4-BE49-F238E27FC236}">
                <a16:creationId xmlns:a16="http://schemas.microsoft.com/office/drawing/2014/main" id="{0352D6C3-D65C-4D4F-8882-04FB64A95654}"/>
              </a:ext>
            </a:extLst>
          </p:cNvPr>
          <p:cNvSpPr txBox="1"/>
          <p:nvPr/>
        </p:nvSpPr>
        <p:spPr bwMode="auto">
          <a:xfrm>
            <a:off x="5081755" y="484916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43</a:t>
            </a:r>
          </a:p>
        </p:txBody>
      </p:sp>
      <p:sp>
        <p:nvSpPr>
          <p:cNvPr id="2" name="Text Placeholder 1"/>
          <p:cNvSpPr>
            <a:spLocks noGrp="1"/>
          </p:cNvSpPr>
          <p:nvPr>
            <p:ph type="body" sz="quarter" idx="11"/>
          </p:nvPr>
        </p:nvSpPr>
        <p:spPr/>
        <p:txBody>
          <a:bodyPr/>
          <a:lstStyle/>
          <a:p>
            <a:r>
              <a:rPr lang="en-US" dirty="0"/>
              <a:t>1.31 Problems with two unknowns – step 3:2</a:t>
            </a:r>
          </a:p>
        </p:txBody>
      </p:sp>
      <p:pic>
        <p:nvPicPr>
          <p:cNvPr id="4" name="Picture 3">
            <a:extLst>
              <a:ext uri="{FF2B5EF4-FFF2-40B4-BE49-F238E27FC236}">
                <a16:creationId xmlns:a16="http://schemas.microsoft.com/office/drawing/2014/main" id="{F2AF4F50-7161-4AF9-BD40-9B80A26A84D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32063" y="1048435"/>
            <a:ext cx="4079875" cy="2344474"/>
          </a:xfrm>
          <a:prstGeom prst="rect">
            <a:avLst/>
          </a:prstGeom>
        </p:spPr>
      </p:pic>
      <p:sp>
        <p:nvSpPr>
          <p:cNvPr id="5" name="TextBox 4">
            <a:extLst>
              <a:ext uri="{FF2B5EF4-FFF2-40B4-BE49-F238E27FC236}">
                <a16:creationId xmlns:a16="http://schemas.microsoft.com/office/drawing/2014/main" id="{F4F09167-7CA6-4A65-A54E-58BE2B5FF5E6}"/>
              </a:ext>
            </a:extLst>
          </p:cNvPr>
          <p:cNvSpPr txBox="1"/>
          <p:nvPr/>
        </p:nvSpPr>
        <p:spPr bwMode="auto">
          <a:xfrm>
            <a:off x="2779074" y="381123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Myriad Pro Semibold" charset="0"/>
              </a:rPr>
              <a:t>70 </a:t>
            </a:r>
            <a:r>
              <a:rPr lang="en-GB" sz="2200" dirty="0">
                <a:latin typeface="Myriad Pro Semibold"/>
                <a:ea typeface="Myriad Pro Semibold" charset="0"/>
                <a:cs typeface="Arial" panose="020B0604020202020204" pitchFamily="34" charset="0"/>
              </a:rPr>
              <a:t>−</a:t>
            </a:r>
            <a:r>
              <a:rPr lang="en-GB" sz="2200" dirty="0">
                <a:latin typeface="Myriad Pro Semibold"/>
                <a:ea typeface="Myriad Pro Semibold" charset="0"/>
                <a:cs typeface="Myriad Pro Semibold" charset="0"/>
              </a:rPr>
              <a:t> 16</a:t>
            </a:r>
          </a:p>
        </p:txBody>
      </p:sp>
      <p:sp>
        <p:nvSpPr>
          <p:cNvPr id="9" name="TextBox 8">
            <a:extLst>
              <a:ext uri="{FF2B5EF4-FFF2-40B4-BE49-F238E27FC236}">
                <a16:creationId xmlns:a16="http://schemas.microsoft.com/office/drawing/2014/main" id="{013731A4-79A2-4E23-BDC2-9D3351233DBE}"/>
              </a:ext>
            </a:extLst>
          </p:cNvPr>
          <p:cNvSpPr txBox="1"/>
          <p:nvPr/>
        </p:nvSpPr>
        <p:spPr bwMode="auto">
          <a:xfrm>
            <a:off x="3020101" y="5887101"/>
            <a:ext cx="31037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£43 + £27 = £70</a:t>
            </a:r>
          </a:p>
        </p:txBody>
      </p:sp>
      <p:sp>
        <p:nvSpPr>
          <p:cNvPr id="12" name="TextBox 11">
            <a:extLst>
              <a:ext uri="{FF2B5EF4-FFF2-40B4-BE49-F238E27FC236}">
                <a16:creationId xmlns:a16="http://schemas.microsoft.com/office/drawing/2014/main" id="{758BACD1-3B1E-48B7-BEFF-1FF52584EF0E}"/>
              </a:ext>
            </a:extLst>
          </p:cNvPr>
          <p:cNvSpPr txBox="1"/>
          <p:nvPr/>
        </p:nvSpPr>
        <p:spPr bwMode="auto">
          <a:xfrm>
            <a:off x="2459883" y="5368135"/>
            <a:ext cx="42242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‘Anna has £43 and Ellen has £27.’</a:t>
            </a:r>
          </a:p>
        </p:txBody>
      </p:sp>
      <p:sp>
        <p:nvSpPr>
          <p:cNvPr id="14" name="TextBox 13">
            <a:extLst>
              <a:ext uri="{FF2B5EF4-FFF2-40B4-BE49-F238E27FC236}">
                <a16:creationId xmlns:a16="http://schemas.microsoft.com/office/drawing/2014/main" id="{6E92F966-66E3-4AB5-80C5-AB28D0B81C50}"/>
              </a:ext>
            </a:extLst>
          </p:cNvPr>
          <p:cNvSpPr txBox="1"/>
          <p:nvPr/>
        </p:nvSpPr>
        <p:spPr bwMode="auto">
          <a:xfrm>
            <a:off x="1927577" y="4330201"/>
            <a:ext cx="31373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Myriad Pro Semibold" charset="0"/>
              </a:rPr>
              <a:t>Ellen’s amount = 54 </a:t>
            </a:r>
            <a:r>
              <a:rPr lang="en-GB" sz="2200" dirty="0">
                <a:latin typeface="Myriad Pro Semibold"/>
                <a:ea typeface="Myriad Pro Semibold" charset="0"/>
                <a:cs typeface="Arial" panose="020B0604020202020204" pitchFamily="34" charset="0"/>
              </a:rPr>
              <a:t>÷ 2</a:t>
            </a:r>
            <a:endParaRPr lang="en-GB" sz="2200" dirty="0">
              <a:latin typeface="Myriad Pro Semibold"/>
              <a:ea typeface="Myriad Pro Semibold" charset="0"/>
              <a:cs typeface="Myriad Pro Semibold" charset="0"/>
            </a:endParaRPr>
          </a:p>
        </p:txBody>
      </p:sp>
      <p:sp>
        <p:nvSpPr>
          <p:cNvPr id="15" name="TextBox 14">
            <a:extLst>
              <a:ext uri="{FF2B5EF4-FFF2-40B4-BE49-F238E27FC236}">
                <a16:creationId xmlns:a16="http://schemas.microsoft.com/office/drawing/2014/main" id="{E1CF6448-7DD2-486A-90FF-78342C53BE32}"/>
              </a:ext>
            </a:extLst>
          </p:cNvPr>
          <p:cNvSpPr txBox="1"/>
          <p:nvPr/>
        </p:nvSpPr>
        <p:spPr bwMode="auto">
          <a:xfrm>
            <a:off x="1868034" y="4849168"/>
            <a:ext cx="33489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Anna’s amount = 27 + 16</a:t>
            </a:r>
          </a:p>
        </p:txBody>
      </p:sp>
      <p:sp>
        <p:nvSpPr>
          <p:cNvPr id="11" name="TextBox 10">
            <a:extLst>
              <a:ext uri="{FF2B5EF4-FFF2-40B4-BE49-F238E27FC236}">
                <a16:creationId xmlns:a16="http://schemas.microsoft.com/office/drawing/2014/main" id="{93095B17-34D9-4020-953F-7E3E22D60D11}"/>
              </a:ext>
            </a:extLst>
          </p:cNvPr>
          <p:cNvSpPr txBox="1"/>
          <p:nvPr/>
        </p:nvSpPr>
        <p:spPr bwMode="auto">
          <a:xfrm>
            <a:off x="5216964" y="3620184"/>
            <a:ext cx="26804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a:ea typeface="Myriad Pro Semibold" charset="0"/>
                <a:cs typeface="Myriad Pro Semibold" charset="0"/>
              </a:rPr>
              <a:t>this is double Ellen’s</a:t>
            </a:r>
            <a:br>
              <a:rPr lang="en-GB" sz="2200" dirty="0">
                <a:latin typeface="Myriad Pro Semibold"/>
                <a:ea typeface="Myriad Pro Semibold" charset="0"/>
                <a:cs typeface="Myriad Pro Semibold" charset="0"/>
              </a:rPr>
            </a:br>
            <a:r>
              <a:rPr lang="en-GB" sz="2200" dirty="0">
                <a:latin typeface="Myriad Pro Semibold"/>
                <a:ea typeface="Myriad Pro Semibold" charset="0"/>
                <a:cs typeface="Myriad Pro Semibold" charset="0"/>
              </a:rPr>
              <a:t>amount of money</a:t>
            </a:r>
          </a:p>
        </p:txBody>
      </p:sp>
      <p:sp>
        <p:nvSpPr>
          <p:cNvPr id="13" name="TextBox 12">
            <a:extLst>
              <a:ext uri="{FF2B5EF4-FFF2-40B4-BE49-F238E27FC236}">
                <a16:creationId xmlns:a16="http://schemas.microsoft.com/office/drawing/2014/main" id="{DAB10BF7-D6CE-4EAB-9E56-4C41319943F3}"/>
              </a:ext>
            </a:extLst>
          </p:cNvPr>
          <p:cNvSpPr txBox="1"/>
          <p:nvPr/>
        </p:nvSpPr>
        <p:spPr bwMode="auto">
          <a:xfrm>
            <a:off x="3799384" y="3811234"/>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Myriad Pro Semibold" charset="0"/>
              </a:rPr>
              <a:t>= 54</a:t>
            </a:r>
          </a:p>
        </p:txBody>
      </p:sp>
    </p:spTree>
    <p:extLst>
      <p:ext uri="{BB962C8B-B14F-4D97-AF65-F5344CB8AC3E}">
        <p14:creationId xmlns:p14="http://schemas.microsoft.com/office/powerpoint/2010/main" val="3946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5" grpId="0"/>
      <p:bldP spid="9" grpId="0"/>
      <p:bldP spid="12" grpId="0"/>
      <p:bldP spid="14" grpId="0"/>
      <p:bldP spid="15"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EA38BA-5D0E-4E4C-B9A2-09801D615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942" y="1089333"/>
            <a:ext cx="4272116" cy="2274471"/>
          </a:xfrm>
          <a:prstGeom prst="rect">
            <a:avLst/>
          </a:prstGeom>
        </p:spPr>
      </p:pic>
      <p:sp>
        <p:nvSpPr>
          <p:cNvPr id="16" name="TextBox 15">
            <a:extLst>
              <a:ext uri="{FF2B5EF4-FFF2-40B4-BE49-F238E27FC236}">
                <a16:creationId xmlns:a16="http://schemas.microsoft.com/office/drawing/2014/main" id="{A3B1333F-B01E-40C8-A365-6597F97AA04E}"/>
              </a:ext>
            </a:extLst>
          </p:cNvPr>
          <p:cNvSpPr txBox="1"/>
          <p:nvPr/>
        </p:nvSpPr>
        <p:spPr bwMode="auto">
          <a:xfrm>
            <a:off x="2987450" y="381123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Myriad Pro Semibold" charset="0"/>
              </a:rPr>
              <a:t>77 </a:t>
            </a:r>
            <a:r>
              <a:rPr lang="en-GB" sz="2200" dirty="0">
                <a:latin typeface="Myriad Pro Semibold"/>
                <a:ea typeface="Myriad Pro Semibold" charset="0"/>
                <a:cs typeface="Arial" panose="020B0604020202020204" pitchFamily="34" charset="0"/>
              </a:rPr>
              <a:t>−</a:t>
            </a:r>
            <a:r>
              <a:rPr lang="en-GB" sz="2200" dirty="0">
                <a:latin typeface="Myriad Pro Semibold"/>
                <a:ea typeface="Myriad Pro Semibold" charset="0"/>
                <a:cs typeface="Myriad Pro Semibold" charset="0"/>
              </a:rPr>
              <a:t> 29</a:t>
            </a:r>
          </a:p>
        </p:txBody>
      </p:sp>
      <p:sp>
        <p:nvSpPr>
          <p:cNvPr id="10" name="TextBox 9">
            <a:extLst>
              <a:ext uri="{FF2B5EF4-FFF2-40B4-BE49-F238E27FC236}">
                <a16:creationId xmlns:a16="http://schemas.microsoft.com/office/drawing/2014/main" id="{74F3187B-028E-4E97-936F-E2D635536E5B}"/>
              </a:ext>
            </a:extLst>
          </p:cNvPr>
          <p:cNvSpPr txBox="1"/>
          <p:nvPr/>
        </p:nvSpPr>
        <p:spPr bwMode="auto">
          <a:xfrm>
            <a:off x="2394993" y="4330201"/>
            <a:ext cx="2861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Myriad Pro Semibold" charset="0"/>
              </a:rPr>
              <a:t>Steven’s age = 48 </a:t>
            </a:r>
            <a:r>
              <a:rPr lang="en-GB" sz="2200" dirty="0">
                <a:latin typeface="Myriad Pro Semibold"/>
                <a:ea typeface="Myriad Pro Semibold" charset="0"/>
                <a:cs typeface="Arial" panose="020B0604020202020204" pitchFamily="34" charset="0"/>
              </a:rPr>
              <a:t>÷ 2</a:t>
            </a:r>
            <a:endParaRPr lang="en-GB" sz="2200" dirty="0">
              <a:latin typeface="Myriad Pro Semibold"/>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1.31 Problems with two unknowns – step 3:2</a:t>
            </a:r>
          </a:p>
        </p:txBody>
      </p:sp>
      <p:sp>
        <p:nvSpPr>
          <p:cNvPr id="3" name="TextBox 2">
            <a:extLst>
              <a:ext uri="{FF2B5EF4-FFF2-40B4-BE49-F238E27FC236}">
                <a16:creationId xmlns:a16="http://schemas.microsoft.com/office/drawing/2014/main" id="{44E8A618-AD67-4CF3-B791-D31125E2A89A}"/>
              </a:ext>
            </a:extLst>
          </p:cNvPr>
          <p:cNvSpPr txBox="1"/>
          <p:nvPr/>
        </p:nvSpPr>
        <p:spPr bwMode="auto">
          <a:xfrm>
            <a:off x="5126054" y="433020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Arial" panose="020B0604020202020204" pitchFamily="34" charset="0"/>
              </a:rPr>
              <a:t>= 24</a:t>
            </a:r>
            <a:endParaRPr lang="en-GB" sz="2200" dirty="0">
              <a:latin typeface="Myriad Pro Semibold"/>
              <a:ea typeface="Myriad Pro Semibold" charset="0"/>
              <a:cs typeface="Myriad Pro Semibold" charset="0"/>
            </a:endParaRPr>
          </a:p>
        </p:txBody>
      </p:sp>
      <p:sp>
        <p:nvSpPr>
          <p:cNvPr id="4" name="TextBox 3">
            <a:extLst>
              <a:ext uri="{FF2B5EF4-FFF2-40B4-BE49-F238E27FC236}">
                <a16:creationId xmlns:a16="http://schemas.microsoft.com/office/drawing/2014/main" id="{82A66E05-59F0-495D-8109-667B7CD93FF2}"/>
              </a:ext>
            </a:extLst>
          </p:cNvPr>
          <p:cNvSpPr txBox="1"/>
          <p:nvPr/>
        </p:nvSpPr>
        <p:spPr bwMode="auto">
          <a:xfrm>
            <a:off x="5279021" y="484916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53</a:t>
            </a:r>
          </a:p>
        </p:txBody>
      </p:sp>
      <p:sp>
        <p:nvSpPr>
          <p:cNvPr id="8" name="TextBox 7">
            <a:extLst>
              <a:ext uri="{FF2B5EF4-FFF2-40B4-BE49-F238E27FC236}">
                <a16:creationId xmlns:a16="http://schemas.microsoft.com/office/drawing/2014/main" id="{8D439770-665E-4C45-BF61-BF3DBD40E04E}"/>
              </a:ext>
            </a:extLst>
          </p:cNvPr>
          <p:cNvSpPr txBox="1"/>
          <p:nvPr/>
        </p:nvSpPr>
        <p:spPr bwMode="auto">
          <a:xfrm>
            <a:off x="3247177" y="5887102"/>
            <a:ext cx="26469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24 + 53 = 77</a:t>
            </a:r>
          </a:p>
        </p:txBody>
      </p:sp>
      <p:sp>
        <p:nvSpPr>
          <p:cNvPr id="9" name="TextBox 8">
            <a:extLst>
              <a:ext uri="{FF2B5EF4-FFF2-40B4-BE49-F238E27FC236}">
                <a16:creationId xmlns:a16="http://schemas.microsoft.com/office/drawing/2014/main" id="{4B0D779E-5E3D-4110-8022-75B8C09EE31B}"/>
              </a:ext>
            </a:extLst>
          </p:cNvPr>
          <p:cNvSpPr txBox="1"/>
          <p:nvPr/>
        </p:nvSpPr>
        <p:spPr bwMode="auto">
          <a:xfrm>
            <a:off x="1434405" y="5368135"/>
            <a:ext cx="62724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‘Steven is 24 years old and Reuben is 53 years old.’</a:t>
            </a:r>
          </a:p>
        </p:txBody>
      </p:sp>
      <p:sp>
        <p:nvSpPr>
          <p:cNvPr id="11" name="TextBox 10">
            <a:extLst>
              <a:ext uri="{FF2B5EF4-FFF2-40B4-BE49-F238E27FC236}">
                <a16:creationId xmlns:a16="http://schemas.microsoft.com/office/drawing/2014/main" id="{7ECF2CE9-435B-4E65-ABC9-71D7058A1FAE}"/>
              </a:ext>
            </a:extLst>
          </p:cNvPr>
          <p:cNvSpPr txBox="1"/>
          <p:nvPr/>
        </p:nvSpPr>
        <p:spPr bwMode="auto">
          <a:xfrm>
            <a:off x="2278334" y="4849168"/>
            <a:ext cx="31311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Reuben’s age = 24 + 29</a:t>
            </a:r>
          </a:p>
        </p:txBody>
      </p:sp>
      <p:sp>
        <p:nvSpPr>
          <p:cNvPr id="17" name="TextBox 16">
            <a:extLst>
              <a:ext uri="{FF2B5EF4-FFF2-40B4-BE49-F238E27FC236}">
                <a16:creationId xmlns:a16="http://schemas.microsoft.com/office/drawing/2014/main" id="{DBFC6AF1-94D0-4BE2-8511-F6828DFCF20B}"/>
              </a:ext>
            </a:extLst>
          </p:cNvPr>
          <p:cNvSpPr txBox="1"/>
          <p:nvPr/>
        </p:nvSpPr>
        <p:spPr bwMode="auto">
          <a:xfrm>
            <a:off x="3993609" y="3811234"/>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a:ea typeface="Myriad Pro Semibold" charset="0"/>
                <a:cs typeface="Myriad Pro Semibold" charset="0"/>
              </a:rPr>
              <a:t>= 48</a:t>
            </a:r>
          </a:p>
        </p:txBody>
      </p:sp>
      <p:sp>
        <p:nvSpPr>
          <p:cNvPr id="12" name="TextBox 11">
            <a:extLst>
              <a:ext uri="{FF2B5EF4-FFF2-40B4-BE49-F238E27FC236}">
                <a16:creationId xmlns:a16="http://schemas.microsoft.com/office/drawing/2014/main" id="{58F31ADD-20C4-46FF-8862-729C16645DDC}"/>
              </a:ext>
            </a:extLst>
          </p:cNvPr>
          <p:cNvSpPr txBox="1"/>
          <p:nvPr/>
        </p:nvSpPr>
        <p:spPr bwMode="auto">
          <a:xfrm>
            <a:off x="5279021" y="3811233"/>
            <a:ext cx="35277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a:ea typeface="Myriad Pro Semibold" charset="0"/>
                <a:cs typeface="Myriad Pro Semibold" charset="0"/>
              </a:rPr>
              <a:t>this is double Steven’s age</a:t>
            </a:r>
          </a:p>
        </p:txBody>
      </p:sp>
    </p:spTree>
    <p:extLst>
      <p:ext uri="{BB962C8B-B14F-4D97-AF65-F5344CB8AC3E}">
        <p14:creationId xmlns:p14="http://schemas.microsoft.com/office/powerpoint/2010/main" val="388957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3" grpId="0"/>
      <p:bldP spid="4" grpId="0"/>
      <p:bldP spid="8" grpId="0"/>
      <p:bldP spid="9" grpId="0"/>
      <p:bldP spid="11" grpId="0"/>
      <p:bldP spid="1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1.31 Problems with two unknowns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5F12A7C5-8E04-4623-8C42-53D4E6118142}"/>
              </a:ext>
            </a:extLst>
          </p:cNvPr>
          <p:cNvSpPr txBox="1"/>
          <p:nvPr/>
        </p:nvSpPr>
        <p:spPr bwMode="auto">
          <a:xfrm>
            <a:off x="4027738" y="4849168"/>
            <a:ext cx="13340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a:t>
            </a:r>
            <a:r>
              <a:rPr lang="en-GB" sz="2200" dirty="0">
                <a:latin typeface="Myriad Pro Semibold" charset="0"/>
                <a:ea typeface="Myriad Pro Semibold" charset="0"/>
                <a:cs typeface="Myriad Pro Semibold" charset="0"/>
              </a:rPr>
              <a:t> = 4 × 4</a:t>
            </a:r>
          </a:p>
        </p:txBody>
      </p:sp>
      <p:sp>
        <p:nvSpPr>
          <p:cNvPr id="35" name="TextBox 34">
            <a:extLst>
              <a:ext uri="{FF2B5EF4-FFF2-40B4-BE49-F238E27FC236}">
                <a16:creationId xmlns:a16="http://schemas.microsoft.com/office/drawing/2014/main" id="{9722A71B-4372-41B6-BDDF-C24FF7CFA697}"/>
              </a:ext>
            </a:extLst>
          </p:cNvPr>
          <p:cNvSpPr txBox="1"/>
          <p:nvPr/>
        </p:nvSpPr>
        <p:spPr bwMode="auto">
          <a:xfrm>
            <a:off x="3130307" y="3811234"/>
            <a:ext cx="23916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one part = 20 ÷ 5</a:t>
            </a:r>
          </a:p>
        </p:txBody>
      </p:sp>
      <p:sp>
        <p:nvSpPr>
          <p:cNvPr id="2" name="Text Placeholder 1"/>
          <p:cNvSpPr>
            <a:spLocks noGrp="1"/>
          </p:cNvSpPr>
          <p:nvPr>
            <p:ph type="body" sz="quarter" idx="11"/>
          </p:nvPr>
        </p:nvSpPr>
        <p:spPr/>
        <p:txBody>
          <a:bodyPr/>
          <a:lstStyle/>
          <a:p>
            <a:r>
              <a:rPr lang="en-US" dirty="0"/>
              <a:t>1.31 Problems with two unknowns – step 3:3</a:t>
            </a:r>
          </a:p>
        </p:txBody>
      </p:sp>
      <p:sp>
        <p:nvSpPr>
          <p:cNvPr id="8" name="TextBox 7">
            <a:extLst>
              <a:ext uri="{FF2B5EF4-FFF2-40B4-BE49-F238E27FC236}">
                <a16:creationId xmlns:a16="http://schemas.microsoft.com/office/drawing/2014/main" id="{2DB72C27-15F2-4D5F-B363-E4827E0858C9}"/>
              </a:ext>
            </a:extLst>
          </p:cNvPr>
          <p:cNvSpPr txBox="1"/>
          <p:nvPr/>
        </p:nvSpPr>
        <p:spPr bwMode="auto">
          <a:xfrm>
            <a:off x="610018" y="1087123"/>
            <a:ext cx="79239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‘I know that one number (</a:t>
            </a:r>
            <a:r>
              <a:rPr lang="en-GB" sz="2200" dirty="0">
                <a:latin typeface="Myriad Pro Semibold" charset="0"/>
                <a:ea typeface="Myriad Pro Semibold" charset="0"/>
                <a:cs typeface="Myriad Pro Semibold" charset="0"/>
              </a:rPr>
              <a:t>a</a:t>
            </a:r>
            <a:r>
              <a:rPr lang="en-GB" sz="2200" i="1" dirty="0">
                <a:latin typeface="Myriad Pro Semibold" charset="0"/>
                <a:ea typeface="Myriad Pro Semibold" charset="0"/>
                <a:cs typeface="Myriad Pro Semibold" charset="0"/>
              </a:rPr>
              <a:t>) is four times the other number (</a:t>
            </a:r>
            <a:r>
              <a:rPr lang="en-GB" sz="2200" dirty="0">
                <a:latin typeface="Myriad Pro Semibold" charset="0"/>
                <a:ea typeface="Myriad Pro Semibold" charset="0"/>
                <a:cs typeface="Myriad Pro Semibold" charset="0"/>
              </a:rPr>
              <a:t>b</a:t>
            </a:r>
            <a:r>
              <a:rPr lang="en-GB" sz="2200" i="1" dirty="0">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722927A1-F131-401D-9208-1745DCC85691}"/>
              </a:ext>
            </a:extLst>
          </p:cNvPr>
          <p:cNvSpPr txBox="1"/>
          <p:nvPr/>
        </p:nvSpPr>
        <p:spPr bwMode="auto">
          <a:xfrm>
            <a:off x="1448740" y="1087123"/>
            <a:ext cx="62465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‘I also know that the two numbers sum to twenty.’</a:t>
            </a:r>
          </a:p>
        </p:txBody>
      </p:sp>
      <p:sp>
        <p:nvSpPr>
          <p:cNvPr id="10" name="TextBox 9">
            <a:extLst>
              <a:ext uri="{FF2B5EF4-FFF2-40B4-BE49-F238E27FC236}">
                <a16:creationId xmlns:a16="http://schemas.microsoft.com/office/drawing/2014/main" id="{8CFAD977-5929-4127-B8B2-CBF9520F42BD}"/>
              </a:ext>
            </a:extLst>
          </p:cNvPr>
          <p:cNvSpPr txBox="1"/>
          <p:nvPr/>
        </p:nvSpPr>
        <p:spPr bwMode="auto">
          <a:xfrm>
            <a:off x="1825240" y="1087123"/>
            <a:ext cx="57983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‘There are five equal parts that sum to twenty.’</a:t>
            </a:r>
          </a:p>
        </p:txBody>
      </p:sp>
      <p:sp>
        <p:nvSpPr>
          <p:cNvPr id="12" name="TextBox 11">
            <a:extLst>
              <a:ext uri="{FF2B5EF4-FFF2-40B4-BE49-F238E27FC236}">
                <a16:creationId xmlns:a16="http://schemas.microsoft.com/office/drawing/2014/main" id="{63A80465-8AF6-45D0-A90A-6850143016FD}"/>
              </a:ext>
            </a:extLst>
          </p:cNvPr>
          <p:cNvSpPr txBox="1"/>
          <p:nvPr/>
        </p:nvSpPr>
        <p:spPr bwMode="auto">
          <a:xfrm>
            <a:off x="4031857" y="4330201"/>
            <a:ext cx="8354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b</a:t>
            </a:r>
            <a:r>
              <a:rPr lang="en-GB" sz="2200" dirty="0">
                <a:latin typeface="Myriad Pro Semibold" charset="0"/>
                <a:ea typeface="Myriad Pro Semibold" charset="0"/>
                <a:cs typeface="Myriad Pro Semibold" charset="0"/>
              </a:rPr>
              <a:t> = 4</a:t>
            </a:r>
          </a:p>
        </p:txBody>
      </p:sp>
      <p:sp>
        <p:nvSpPr>
          <p:cNvPr id="14" name="TextBox 13">
            <a:extLst>
              <a:ext uri="{FF2B5EF4-FFF2-40B4-BE49-F238E27FC236}">
                <a16:creationId xmlns:a16="http://schemas.microsoft.com/office/drawing/2014/main" id="{9A24112B-0808-444F-ACAD-6830D588A570}"/>
              </a:ext>
            </a:extLst>
          </p:cNvPr>
          <p:cNvSpPr txBox="1"/>
          <p:nvPr/>
        </p:nvSpPr>
        <p:spPr bwMode="auto">
          <a:xfrm>
            <a:off x="2555070" y="5368135"/>
            <a:ext cx="4033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 two numbers are 16 and 4.’</a:t>
            </a:r>
          </a:p>
        </p:txBody>
      </p:sp>
      <p:sp>
        <p:nvSpPr>
          <p:cNvPr id="15" name="TextBox 14">
            <a:extLst>
              <a:ext uri="{FF2B5EF4-FFF2-40B4-BE49-F238E27FC236}">
                <a16:creationId xmlns:a16="http://schemas.microsoft.com/office/drawing/2014/main" id="{852B0B13-FB41-4F57-A520-834D00C13F20}"/>
              </a:ext>
            </a:extLst>
          </p:cNvPr>
          <p:cNvSpPr txBox="1"/>
          <p:nvPr/>
        </p:nvSpPr>
        <p:spPr bwMode="auto">
          <a:xfrm>
            <a:off x="3672333" y="5887101"/>
            <a:ext cx="24946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16 + 4 = 20</a:t>
            </a:r>
          </a:p>
        </p:txBody>
      </p:sp>
      <p:grpSp>
        <p:nvGrpSpPr>
          <p:cNvPr id="33" name="Group 32">
            <a:extLst>
              <a:ext uri="{FF2B5EF4-FFF2-40B4-BE49-F238E27FC236}">
                <a16:creationId xmlns:a16="http://schemas.microsoft.com/office/drawing/2014/main" id="{8F3896D3-C3C7-41DC-B19F-A66A1E054D64}"/>
              </a:ext>
            </a:extLst>
          </p:cNvPr>
          <p:cNvGrpSpPr/>
          <p:nvPr/>
        </p:nvGrpSpPr>
        <p:grpSpPr>
          <a:xfrm>
            <a:off x="6509736" y="1796731"/>
            <a:ext cx="645112" cy="1735781"/>
            <a:chOff x="6509736" y="1957671"/>
            <a:chExt cx="645112" cy="1735781"/>
          </a:xfrm>
        </p:grpSpPr>
        <p:pic>
          <p:nvPicPr>
            <p:cNvPr id="23" name="Picture 22" descr="A close up of a logo&#10;&#10;Description generated with very high confidence">
              <a:extLst>
                <a:ext uri="{FF2B5EF4-FFF2-40B4-BE49-F238E27FC236}">
                  <a16:creationId xmlns:a16="http://schemas.microsoft.com/office/drawing/2014/main" id="{A58D908E-FB5C-42FD-8602-D970689F7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736" y="1957671"/>
              <a:ext cx="194528" cy="1735781"/>
            </a:xfrm>
            <a:prstGeom prst="rect">
              <a:avLst/>
            </a:prstGeom>
          </p:spPr>
        </p:pic>
        <p:sp>
          <p:nvSpPr>
            <p:cNvPr id="26" name="TextBox 25">
              <a:extLst>
                <a:ext uri="{FF2B5EF4-FFF2-40B4-BE49-F238E27FC236}">
                  <a16:creationId xmlns:a16="http://schemas.microsoft.com/office/drawing/2014/main" id="{D9852610-B9A6-44AB-855B-B7584156E6A6}"/>
                </a:ext>
              </a:extLst>
            </p:cNvPr>
            <p:cNvSpPr txBox="1"/>
            <p:nvPr/>
          </p:nvSpPr>
          <p:spPr bwMode="auto">
            <a:xfrm>
              <a:off x="6694465" y="2625506"/>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20</a:t>
              </a:r>
            </a:p>
          </p:txBody>
        </p:sp>
      </p:grpSp>
      <p:grpSp>
        <p:nvGrpSpPr>
          <p:cNvPr id="32" name="Group 31">
            <a:extLst>
              <a:ext uri="{FF2B5EF4-FFF2-40B4-BE49-F238E27FC236}">
                <a16:creationId xmlns:a16="http://schemas.microsoft.com/office/drawing/2014/main" id="{BE82DE2F-FE6A-46A1-8982-FE63AA22C31C}"/>
              </a:ext>
            </a:extLst>
          </p:cNvPr>
          <p:cNvGrpSpPr/>
          <p:nvPr/>
        </p:nvGrpSpPr>
        <p:grpSpPr>
          <a:xfrm>
            <a:off x="2172310" y="1847561"/>
            <a:ext cx="4255557" cy="673364"/>
            <a:chOff x="2172310" y="2008501"/>
            <a:chExt cx="4255557" cy="673364"/>
          </a:xfrm>
        </p:grpSpPr>
        <p:sp>
          <p:nvSpPr>
            <p:cNvPr id="25" name="TextBox 24">
              <a:extLst>
                <a:ext uri="{FF2B5EF4-FFF2-40B4-BE49-F238E27FC236}">
                  <a16:creationId xmlns:a16="http://schemas.microsoft.com/office/drawing/2014/main" id="{35C7C329-8C7D-4AA1-8F76-C1E21C4A3BA0}"/>
                </a:ext>
              </a:extLst>
            </p:cNvPr>
            <p:cNvSpPr txBox="1"/>
            <p:nvPr/>
          </p:nvSpPr>
          <p:spPr bwMode="auto">
            <a:xfrm>
              <a:off x="2172310" y="2145128"/>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a</a:t>
              </a:r>
              <a:endParaRPr lang="en-GB" sz="2000" dirty="0">
                <a:latin typeface="Myriad Pro Semibold" charset="0"/>
                <a:ea typeface="Myriad Pro Semibold" charset="0"/>
                <a:cs typeface="Myriad Pro Semibold" charset="0"/>
              </a:endParaRPr>
            </a:p>
          </p:txBody>
        </p:sp>
        <p:pic>
          <p:nvPicPr>
            <p:cNvPr id="28" name="Picture 27" descr="A close up of a logo&#10;&#10;Description generated with very high confidence">
              <a:extLst>
                <a:ext uri="{FF2B5EF4-FFF2-40B4-BE49-F238E27FC236}">
                  <a16:creationId xmlns:a16="http://schemas.microsoft.com/office/drawing/2014/main" id="{11AD1E67-E3A7-4D3F-BDB9-622900D59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878" y="2008501"/>
              <a:ext cx="3912989" cy="673364"/>
            </a:xfrm>
            <a:prstGeom prst="rect">
              <a:avLst/>
            </a:prstGeom>
          </p:spPr>
        </p:pic>
      </p:grpSp>
      <p:grpSp>
        <p:nvGrpSpPr>
          <p:cNvPr id="31" name="Group 30">
            <a:extLst>
              <a:ext uri="{FF2B5EF4-FFF2-40B4-BE49-F238E27FC236}">
                <a16:creationId xmlns:a16="http://schemas.microsoft.com/office/drawing/2014/main" id="{F58B50FD-1A1F-4AC3-820F-3CC626A35121}"/>
              </a:ext>
            </a:extLst>
          </p:cNvPr>
          <p:cNvGrpSpPr/>
          <p:nvPr/>
        </p:nvGrpSpPr>
        <p:grpSpPr>
          <a:xfrm>
            <a:off x="2172310" y="2803225"/>
            <a:ext cx="1337649" cy="673364"/>
            <a:chOff x="2172310" y="2964165"/>
            <a:chExt cx="1337649" cy="673364"/>
          </a:xfrm>
        </p:grpSpPr>
        <p:sp>
          <p:nvSpPr>
            <p:cNvPr id="24" name="TextBox 23">
              <a:extLst>
                <a:ext uri="{FF2B5EF4-FFF2-40B4-BE49-F238E27FC236}">
                  <a16:creationId xmlns:a16="http://schemas.microsoft.com/office/drawing/2014/main" id="{20A5EAB4-A433-4985-837F-B8620E5FBB4D}"/>
                </a:ext>
              </a:extLst>
            </p:cNvPr>
            <p:cNvSpPr txBox="1"/>
            <p:nvPr/>
          </p:nvSpPr>
          <p:spPr bwMode="auto">
            <a:xfrm>
              <a:off x="2172310" y="3100792"/>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b</a:t>
              </a:r>
              <a:endParaRPr lang="en-GB" sz="2000" dirty="0">
                <a:latin typeface="Myriad Pro Semibold" charset="0"/>
                <a:ea typeface="Myriad Pro Semibold" charset="0"/>
                <a:cs typeface="Myriad Pro Semibold" charset="0"/>
              </a:endParaRPr>
            </a:p>
          </p:txBody>
        </p:sp>
        <p:pic>
          <p:nvPicPr>
            <p:cNvPr id="30" name="Picture 29">
              <a:extLst>
                <a:ext uri="{FF2B5EF4-FFF2-40B4-BE49-F238E27FC236}">
                  <a16:creationId xmlns:a16="http://schemas.microsoft.com/office/drawing/2014/main" id="{328371F6-FF9E-41F6-8F37-34837B0EB8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878" y="2964165"/>
              <a:ext cx="995081" cy="673364"/>
            </a:xfrm>
            <a:prstGeom prst="rect">
              <a:avLst/>
            </a:prstGeom>
          </p:spPr>
        </p:pic>
      </p:grpSp>
      <p:sp>
        <p:nvSpPr>
          <p:cNvPr id="36" name="TextBox 35">
            <a:extLst>
              <a:ext uri="{FF2B5EF4-FFF2-40B4-BE49-F238E27FC236}">
                <a16:creationId xmlns:a16="http://schemas.microsoft.com/office/drawing/2014/main" id="{F8343C8F-07DE-4A5C-B82C-5F68202122E6}"/>
              </a:ext>
            </a:extLst>
          </p:cNvPr>
          <p:cNvSpPr txBox="1"/>
          <p:nvPr/>
        </p:nvSpPr>
        <p:spPr bwMode="auto">
          <a:xfrm>
            <a:off x="5398915" y="381123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a:t>
            </a:r>
          </a:p>
        </p:txBody>
      </p:sp>
      <p:sp>
        <p:nvSpPr>
          <p:cNvPr id="37" name="TextBox 36">
            <a:extLst>
              <a:ext uri="{FF2B5EF4-FFF2-40B4-BE49-F238E27FC236}">
                <a16:creationId xmlns:a16="http://schemas.microsoft.com/office/drawing/2014/main" id="{E7393E1D-3291-4A5D-A909-AC58E6AA9C3D}"/>
              </a:ext>
            </a:extLst>
          </p:cNvPr>
          <p:cNvSpPr txBox="1"/>
          <p:nvPr/>
        </p:nvSpPr>
        <p:spPr bwMode="auto">
          <a:xfrm>
            <a:off x="2856718" y="293985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38" name="TextBox 37">
            <a:extLst>
              <a:ext uri="{FF2B5EF4-FFF2-40B4-BE49-F238E27FC236}">
                <a16:creationId xmlns:a16="http://schemas.microsoft.com/office/drawing/2014/main" id="{C815815B-62E7-4A3A-B489-2ADF760FB31B}"/>
              </a:ext>
            </a:extLst>
          </p:cNvPr>
          <p:cNvSpPr txBox="1"/>
          <p:nvPr/>
        </p:nvSpPr>
        <p:spPr bwMode="auto">
          <a:xfrm>
            <a:off x="2856718"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39" name="TextBox 38">
            <a:extLst>
              <a:ext uri="{FF2B5EF4-FFF2-40B4-BE49-F238E27FC236}">
                <a16:creationId xmlns:a16="http://schemas.microsoft.com/office/drawing/2014/main" id="{41329A70-CECC-4E29-A327-4204D53C5A86}"/>
              </a:ext>
            </a:extLst>
          </p:cNvPr>
          <p:cNvSpPr txBox="1"/>
          <p:nvPr/>
        </p:nvSpPr>
        <p:spPr bwMode="auto">
          <a:xfrm>
            <a:off x="3821435"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40" name="TextBox 39">
            <a:extLst>
              <a:ext uri="{FF2B5EF4-FFF2-40B4-BE49-F238E27FC236}">
                <a16:creationId xmlns:a16="http://schemas.microsoft.com/office/drawing/2014/main" id="{E4711FB8-AFA2-4091-8FF8-E5C14682EB06}"/>
              </a:ext>
            </a:extLst>
          </p:cNvPr>
          <p:cNvSpPr txBox="1"/>
          <p:nvPr/>
        </p:nvSpPr>
        <p:spPr bwMode="auto">
          <a:xfrm>
            <a:off x="4805886"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41" name="TextBox 40">
            <a:extLst>
              <a:ext uri="{FF2B5EF4-FFF2-40B4-BE49-F238E27FC236}">
                <a16:creationId xmlns:a16="http://schemas.microsoft.com/office/drawing/2014/main" id="{6E93E38E-2D0A-4984-81BE-90C32325D6B1}"/>
              </a:ext>
            </a:extLst>
          </p:cNvPr>
          <p:cNvSpPr txBox="1"/>
          <p:nvPr/>
        </p:nvSpPr>
        <p:spPr bwMode="auto">
          <a:xfrm>
            <a:off x="5774929"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43" name="TextBox 42">
            <a:extLst>
              <a:ext uri="{FF2B5EF4-FFF2-40B4-BE49-F238E27FC236}">
                <a16:creationId xmlns:a16="http://schemas.microsoft.com/office/drawing/2014/main" id="{CAE8A541-C9F0-409B-87B6-48155E966CFC}"/>
              </a:ext>
            </a:extLst>
          </p:cNvPr>
          <p:cNvSpPr txBox="1"/>
          <p:nvPr/>
        </p:nvSpPr>
        <p:spPr bwMode="auto">
          <a:xfrm>
            <a:off x="5243972" y="484916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16</a:t>
            </a:r>
          </a:p>
        </p:txBody>
      </p:sp>
    </p:spTree>
    <p:extLst>
      <p:ext uri="{BB962C8B-B14F-4D97-AF65-F5344CB8AC3E}">
        <p14:creationId xmlns:p14="http://schemas.microsoft.com/office/powerpoint/2010/main" val="105479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5" grpId="0"/>
      <p:bldP spid="8" grpId="0"/>
      <p:bldP spid="9" grpId="0"/>
      <p:bldP spid="9" grpId="1"/>
      <p:bldP spid="10" grpId="0"/>
      <p:bldP spid="12" grpId="0"/>
      <p:bldP spid="14" grpId="0"/>
      <p:bldP spid="15" grpId="0"/>
      <p:bldP spid="36" grpId="0"/>
      <p:bldP spid="37" grpId="0"/>
      <p:bldP spid="38" grpId="0"/>
      <p:bldP spid="39" grpId="0"/>
      <p:bldP spid="40" grpId="0"/>
      <p:bldP spid="41"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3:4</a:t>
            </a:r>
          </a:p>
        </p:txBody>
      </p:sp>
      <p:sp>
        <p:nvSpPr>
          <p:cNvPr id="7" name="TextBox 6">
            <a:extLst>
              <a:ext uri="{FF2B5EF4-FFF2-40B4-BE49-F238E27FC236}">
                <a16:creationId xmlns:a16="http://schemas.microsoft.com/office/drawing/2014/main" id="{D927DD23-0C43-4F2B-B894-880528BE00A9}"/>
              </a:ext>
            </a:extLst>
          </p:cNvPr>
          <p:cNvSpPr txBox="1"/>
          <p:nvPr/>
        </p:nvSpPr>
        <p:spPr bwMode="auto">
          <a:xfrm>
            <a:off x="4028064" y="4851071"/>
            <a:ext cx="13340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b</a:t>
            </a:r>
            <a:r>
              <a:rPr lang="en-GB" sz="2200" dirty="0">
                <a:latin typeface="Myriad Pro Semibold" charset="0"/>
                <a:ea typeface="Myriad Pro Semibold" charset="0"/>
                <a:cs typeface="Myriad Pro Semibold" charset="0"/>
              </a:rPr>
              <a:t> = 5 × 8</a:t>
            </a:r>
          </a:p>
        </p:txBody>
      </p:sp>
      <p:sp>
        <p:nvSpPr>
          <p:cNvPr id="8" name="TextBox 7">
            <a:extLst>
              <a:ext uri="{FF2B5EF4-FFF2-40B4-BE49-F238E27FC236}">
                <a16:creationId xmlns:a16="http://schemas.microsoft.com/office/drawing/2014/main" id="{652DFCFD-103E-43A6-8FC0-4A658371398D}"/>
              </a:ext>
            </a:extLst>
          </p:cNvPr>
          <p:cNvSpPr txBox="1"/>
          <p:nvPr/>
        </p:nvSpPr>
        <p:spPr bwMode="auto">
          <a:xfrm>
            <a:off x="3130306" y="3815043"/>
            <a:ext cx="23916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one part = 48 ÷ 6</a:t>
            </a:r>
          </a:p>
        </p:txBody>
      </p:sp>
      <p:sp>
        <p:nvSpPr>
          <p:cNvPr id="10" name="TextBox 9">
            <a:extLst>
              <a:ext uri="{FF2B5EF4-FFF2-40B4-BE49-F238E27FC236}">
                <a16:creationId xmlns:a16="http://schemas.microsoft.com/office/drawing/2014/main" id="{2BD48C8A-8A2F-475E-8950-FEAEC41F0C77}"/>
              </a:ext>
            </a:extLst>
          </p:cNvPr>
          <p:cNvSpPr txBox="1"/>
          <p:nvPr/>
        </p:nvSpPr>
        <p:spPr bwMode="auto">
          <a:xfrm>
            <a:off x="1458944" y="1087123"/>
            <a:ext cx="62261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‘There are six equal parts that sum to forty-eight.’</a:t>
            </a:r>
          </a:p>
        </p:txBody>
      </p:sp>
      <p:sp>
        <p:nvSpPr>
          <p:cNvPr id="13" name="TextBox 12">
            <a:extLst>
              <a:ext uri="{FF2B5EF4-FFF2-40B4-BE49-F238E27FC236}">
                <a16:creationId xmlns:a16="http://schemas.microsoft.com/office/drawing/2014/main" id="{9E0EF753-2EE4-48E1-94F5-368EF9129C15}"/>
              </a:ext>
            </a:extLst>
          </p:cNvPr>
          <p:cNvSpPr txBox="1"/>
          <p:nvPr/>
        </p:nvSpPr>
        <p:spPr bwMode="auto">
          <a:xfrm>
            <a:off x="4038244" y="4333057"/>
            <a:ext cx="8354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a:t>
            </a:r>
            <a:r>
              <a:rPr lang="en-GB" sz="2200" dirty="0">
                <a:latin typeface="Myriad Pro Semibold" charset="0"/>
                <a:ea typeface="Myriad Pro Semibold" charset="0"/>
                <a:cs typeface="Myriad Pro Semibold" charset="0"/>
              </a:rPr>
              <a:t> = 8</a:t>
            </a:r>
          </a:p>
        </p:txBody>
      </p:sp>
      <p:sp>
        <p:nvSpPr>
          <p:cNvPr id="14" name="TextBox 13">
            <a:extLst>
              <a:ext uri="{FF2B5EF4-FFF2-40B4-BE49-F238E27FC236}">
                <a16:creationId xmlns:a16="http://schemas.microsoft.com/office/drawing/2014/main" id="{C534A6A5-47DE-44D1-9CDF-F2350DD631CF}"/>
              </a:ext>
            </a:extLst>
          </p:cNvPr>
          <p:cNvSpPr txBox="1"/>
          <p:nvPr/>
        </p:nvSpPr>
        <p:spPr bwMode="auto">
          <a:xfrm>
            <a:off x="2555070" y="5369085"/>
            <a:ext cx="4033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 two numbers are 8 and 40.’</a:t>
            </a:r>
          </a:p>
        </p:txBody>
      </p:sp>
      <p:sp>
        <p:nvSpPr>
          <p:cNvPr id="15" name="TextBox 14">
            <a:extLst>
              <a:ext uri="{FF2B5EF4-FFF2-40B4-BE49-F238E27FC236}">
                <a16:creationId xmlns:a16="http://schemas.microsoft.com/office/drawing/2014/main" id="{E2A0B76A-CC09-40F6-9C46-EFF84D5D3A33}"/>
              </a:ext>
            </a:extLst>
          </p:cNvPr>
          <p:cNvSpPr txBox="1"/>
          <p:nvPr/>
        </p:nvSpPr>
        <p:spPr bwMode="auto">
          <a:xfrm>
            <a:off x="3670345" y="5887101"/>
            <a:ext cx="24946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8 + 40 = 48</a:t>
            </a:r>
          </a:p>
        </p:txBody>
      </p:sp>
      <p:grpSp>
        <p:nvGrpSpPr>
          <p:cNvPr id="16" name="Group 15">
            <a:extLst>
              <a:ext uri="{FF2B5EF4-FFF2-40B4-BE49-F238E27FC236}">
                <a16:creationId xmlns:a16="http://schemas.microsoft.com/office/drawing/2014/main" id="{97DC6ECE-1639-422D-B578-1C73F455EC89}"/>
              </a:ext>
            </a:extLst>
          </p:cNvPr>
          <p:cNvGrpSpPr/>
          <p:nvPr/>
        </p:nvGrpSpPr>
        <p:grpSpPr>
          <a:xfrm>
            <a:off x="6414486" y="1699781"/>
            <a:ext cx="645111" cy="1735781"/>
            <a:chOff x="6509736" y="1957671"/>
            <a:chExt cx="645111" cy="1735781"/>
          </a:xfrm>
        </p:grpSpPr>
        <p:pic>
          <p:nvPicPr>
            <p:cNvPr id="17" name="Picture 16" descr="A close up of a logo&#10;&#10;Description generated with very high confidence">
              <a:extLst>
                <a:ext uri="{FF2B5EF4-FFF2-40B4-BE49-F238E27FC236}">
                  <a16:creationId xmlns:a16="http://schemas.microsoft.com/office/drawing/2014/main" id="{2BDE2D48-3667-4E5E-9CDD-25118AC62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736" y="1957671"/>
              <a:ext cx="194528" cy="1735781"/>
            </a:xfrm>
            <a:prstGeom prst="rect">
              <a:avLst/>
            </a:prstGeom>
          </p:spPr>
        </p:pic>
        <p:sp>
          <p:nvSpPr>
            <p:cNvPr id="18" name="TextBox 17">
              <a:extLst>
                <a:ext uri="{FF2B5EF4-FFF2-40B4-BE49-F238E27FC236}">
                  <a16:creationId xmlns:a16="http://schemas.microsoft.com/office/drawing/2014/main" id="{61F630DF-A5A1-42E1-9178-5696A087C0DF}"/>
                </a:ext>
              </a:extLst>
            </p:cNvPr>
            <p:cNvSpPr txBox="1"/>
            <p:nvPr/>
          </p:nvSpPr>
          <p:spPr bwMode="auto">
            <a:xfrm>
              <a:off x="6694465" y="2625506"/>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48</a:t>
              </a:r>
            </a:p>
          </p:txBody>
        </p:sp>
      </p:grpSp>
      <p:grpSp>
        <p:nvGrpSpPr>
          <p:cNvPr id="40" name="Group 39">
            <a:extLst>
              <a:ext uri="{FF2B5EF4-FFF2-40B4-BE49-F238E27FC236}">
                <a16:creationId xmlns:a16="http://schemas.microsoft.com/office/drawing/2014/main" id="{38E626D9-1ABB-4D65-BE18-81311CDA56F7}"/>
              </a:ext>
            </a:extLst>
          </p:cNvPr>
          <p:cNvGrpSpPr/>
          <p:nvPr/>
        </p:nvGrpSpPr>
        <p:grpSpPr>
          <a:xfrm>
            <a:off x="2077060" y="1750611"/>
            <a:ext cx="1143122" cy="673364"/>
            <a:chOff x="2172310" y="2020177"/>
            <a:chExt cx="1143122" cy="673364"/>
          </a:xfrm>
        </p:grpSpPr>
        <p:pic>
          <p:nvPicPr>
            <p:cNvPr id="33" name="Picture 32">
              <a:extLst>
                <a:ext uri="{FF2B5EF4-FFF2-40B4-BE49-F238E27FC236}">
                  <a16:creationId xmlns:a16="http://schemas.microsoft.com/office/drawing/2014/main" id="{AC26CBF1-2156-4C7A-A527-F4D65B4CD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878" y="2020177"/>
              <a:ext cx="800554" cy="673364"/>
            </a:xfrm>
            <a:prstGeom prst="rect">
              <a:avLst/>
            </a:prstGeom>
          </p:spPr>
        </p:pic>
        <p:sp>
          <p:nvSpPr>
            <p:cNvPr id="20" name="TextBox 19">
              <a:extLst>
                <a:ext uri="{FF2B5EF4-FFF2-40B4-BE49-F238E27FC236}">
                  <a16:creationId xmlns:a16="http://schemas.microsoft.com/office/drawing/2014/main" id="{85F95064-1B59-40E3-81DF-175C5FBC97A2}"/>
                </a:ext>
              </a:extLst>
            </p:cNvPr>
            <p:cNvSpPr txBox="1"/>
            <p:nvPr/>
          </p:nvSpPr>
          <p:spPr bwMode="auto">
            <a:xfrm>
              <a:off x="2172310" y="2156804"/>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a</a:t>
              </a:r>
              <a:endParaRPr lang="en-GB" sz="2000" dirty="0">
                <a:latin typeface="Myriad Pro Semibold" charset="0"/>
                <a:ea typeface="Myriad Pro Semibold" charset="0"/>
                <a:cs typeface="Myriad Pro Semibold" charset="0"/>
              </a:endParaRPr>
            </a:p>
          </p:txBody>
        </p:sp>
      </p:grpSp>
      <p:grpSp>
        <p:nvGrpSpPr>
          <p:cNvPr id="41" name="Group 40">
            <a:extLst>
              <a:ext uri="{FF2B5EF4-FFF2-40B4-BE49-F238E27FC236}">
                <a16:creationId xmlns:a16="http://schemas.microsoft.com/office/drawing/2014/main" id="{A16B6B25-D406-4DFD-B1DC-22813DDE5C18}"/>
              </a:ext>
            </a:extLst>
          </p:cNvPr>
          <p:cNvGrpSpPr/>
          <p:nvPr/>
        </p:nvGrpSpPr>
        <p:grpSpPr>
          <a:xfrm>
            <a:off x="2077060" y="2706275"/>
            <a:ext cx="4270521" cy="673364"/>
            <a:chOff x="2172310" y="2975841"/>
            <a:chExt cx="4270521" cy="673364"/>
          </a:xfrm>
        </p:grpSpPr>
        <p:pic>
          <p:nvPicPr>
            <p:cNvPr id="35" name="Picture 34">
              <a:extLst>
                <a:ext uri="{FF2B5EF4-FFF2-40B4-BE49-F238E27FC236}">
                  <a16:creationId xmlns:a16="http://schemas.microsoft.com/office/drawing/2014/main" id="{BEE1D847-9BC6-4BF3-AA31-EB54C4924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878" y="2975841"/>
              <a:ext cx="3927953" cy="673364"/>
            </a:xfrm>
            <a:prstGeom prst="rect">
              <a:avLst/>
            </a:prstGeom>
          </p:spPr>
        </p:pic>
        <p:sp>
          <p:nvSpPr>
            <p:cNvPr id="23" name="TextBox 22">
              <a:extLst>
                <a:ext uri="{FF2B5EF4-FFF2-40B4-BE49-F238E27FC236}">
                  <a16:creationId xmlns:a16="http://schemas.microsoft.com/office/drawing/2014/main" id="{863E6266-FC58-463B-B2DF-1F9604523D5E}"/>
                </a:ext>
              </a:extLst>
            </p:cNvPr>
            <p:cNvSpPr txBox="1"/>
            <p:nvPr/>
          </p:nvSpPr>
          <p:spPr bwMode="auto">
            <a:xfrm>
              <a:off x="2172310" y="3112468"/>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b</a:t>
              </a:r>
              <a:endParaRPr lang="en-GB" sz="2000" dirty="0">
                <a:latin typeface="Myriad Pro Semibold" charset="0"/>
                <a:ea typeface="Myriad Pro Semibold" charset="0"/>
                <a:cs typeface="Myriad Pro Semibold" charset="0"/>
              </a:endParaRPr>
            </a:p>
          </p:txBody>
        </p:sp>
      </p:grpSp>
      <p:sp>
        <p:nvSpPr>
          <p:cNvPr id="25" name="TextBox 24">
            <a:extLst>
              <a:ext uri="{FF2B5EF4-FFF2-40B4-BE49-F238E27FC236}">
                <a16:creationId xmlns:a16="http://schemas.microsoft.com/office/drawing/2014/main" id="{4CFC5492-E82D-4ED4-ACC1-3D78D85E8021}"/>
              </a:ext>
            </a:extLst>
          </p:cNvPr>
          <p:cNvSpPr txBox="1"/>
          <p:nvPr/>
        </p:nvSpPr>
        <p:spPr bwMode="auto">
          <a:xfrm>
            <a:off x="5398914" y="3815043"/>
            <a:ext cx="606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8</a:t>
            </a:r>
          </a:p>
        </p:txBody>
      </p:sp>
      <p:sp>
        <p:nvSpPr>
          <p:cNvPr id="26" name="TextBox 25">
            <a:extLst>
              <a:ext uri="{FF2B5EF4-FFF2-40B4-BE49-F238E27FC236}">
                <a16:creationId xmlns:a16="http://schemas.microsoft.com/office/drawing/2014/main" id="{80D57229-DF5E-408F-9438-AE807A5F2C62}"/>
              </a:ext>
            </a:extLst>
          </p:cNvPr>
          <p:cNvSpPr txBox="1"/>
          <p:nvPr/>
        </p:nvSpPr>
        <p:spPr bwMode="auto">
          <a:xfrm>
            <a:off x="2674298" y="28429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7" name="TextBox 26">
            <a:extLst>
              <a:ext uri="{FF2B5EF4-FFF2-40B4-BE49-F238E27FC236}">
                <a16:creationId xmlns:a16="http://schemas.microsoft.com/office/drawing/2014/main" id="{48953987-E6C0-457E-855F-6EA59EC128C0}"/>
              </a:ext>
            </a:extLst>
          </p:cNvPr>
          <p:cNvSpPr txBox="1"/>
          <p:nvPr/>
        </p:nvSpPr>
        <p:spPr bwMode="auto">
          <a:xfrm>
            <a:off x="2674298" y="188723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8" name="TextBox 27">
            <a:extLst>
              <a:ext uri="{FF2B5EF4-FFF2-40B4-BE49-F238E27FC236}">
                <a16:creationId xmlns:a16="http://schemas.microsoft.com/office/drawing/2014/main" id="{8834CA6A-20D4-46A6-8CA5-AD8D88C023B4}"/>
              </a:ext>
            </a:extLst>
          </p:cNvPr>
          <p:cNvSpPr txBox="1"/>
          <p:nvPr/>
        </p:nvSpPr>
        <p:spPr bwMode="auto">
          <a:xfrm>
            <a:off x="3453387"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9" name="TextBox 28">
            <a:extLst>
              <a:ext uri="{FF2B5EF4-FFF2-40B4-BE49-F238E27FC236}">
                <a16:creationId xmlns:a16="http://schemas.microsoft.com/office/drawing/2014/main" id="{61CBB37C-5DAE-41AD-AB7D-E0291333BDD4}"/>
              </a:ext>
            </a:extLst>
          </p:cNvPr>
          <p:cNvSpPr txBox="1"/>
          <p:nvPr/>
        </p:nvSpPr>
        <p:spPr bwMode="auto">
          <a:xfrm>
            <a:off x="4234638"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0" name="TextBox 29">
            <a:extLst>
              <a:ext uri="{FF2B5EF4-FFF2-40B4-BE49-F238E27FC236}">
                <a16:creationId xmlns:a16="http://schemas.microsoft.com/office/drawing/2014/main" id="{1FE5FC49-5224-4FEE-96A0-83D71EDA1B7C}"/>
              </a:ext>
            </a:extLst>
          </p:cNvPr>
          <p:cNvSpPr txBox="1"/>
          <p:nvPr/>
        </p:nvSpPr>
        <p:spPr bwMode="auto">
          <a:xfrm>
            <a:off x="5012445"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1" name="TextBox 30">
            <a:extLst>
              <a:ext uri="{FF2B5EF4-FFF2-40B4-BE49-F238E27FC236}">
                <a16:creationId xmlns:a16="http://schemas.microsoft.com/office/drawing/2014/main" id="{2370F22B-B387-4349-A115-B8BFDABDFF64}"/>
              </a:ext>
            </a:extLst>
          </p:cNvPr>
          <p:cNvSpPr txBox="1"/>
          <p:nvPr/>
        </p:nvSpPr>
        <p:spPr bwMode="auto">
          <a:xfrm>
            <a:off x="5244299" y="485107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40</a:t>
            </a:r>
          </a:p>
        </p:txBody>
      </p:sp>
      <p:sp>
        <p:nvSpPr>
          <p:cNvPr id="39" name="TextBox 38">
            <a:extLst>
              <a:ext uri="{FF2B5EF4-FFF2-40B4-BE49-F238E27FC236}">
                <a16:creationId xmlns:a16="http://schemas.microsoft.com/office/drawing/2014/main" id="{32BFED9D-5DC7-474E-BA22-74BD1061A4A7}"/>
              </a:ext>
            </a:extLst>
          </p:cNvPr>
          <p:cNvSpPr txBox="1"/>
          <p:nvPr/>
        </p:nvSpPr>
        <p:spPr bwMode="auto">
          <a:xfrm>
            <a:off x="5793930"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251892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25" grpId="0"/>
      <p:bldP spid="26" grpId="0"/>
      <p:bldP spid="27" grpId="0"/>
      <p:bldP spid="28" grpId="0"/>
      <p:bldP spid="29" grpId="0"/>
      <p:bldP spid="30" grpId="0"/>
      <p:bldP spid="31"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84F08E01-54CE-4915-8BCA-BA1B3184687A}"/>
              </a:ext>
            </a:extLst>
          </p:cNvPr>
          <p:cNvSpPr txBox="1"/>
          <p:nvPr/>
        </p:nvSpPr>
        <p:spPr bwMode="auto">
          <a:xfrm>
            <a:off x="6416158" y="4592065"/>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45</a:t>
            </a:r>
          </a:p>
        </p:txBody>
      </p:sp>
      <p:sp>
        <p:nvSpPr>
          <p:cNvPr id="21" name="TextBox 20">
            <a:extLst>
              <a:ext uri="{FF2B5EF4-FFF2-40B4-BE49-F238E27FC236}">
                <a16:creationId xmlns:a16="http://schemas.microsoft.com/office/drawing/2014/main" id="{E58A5187-E1D4-47BF-8E35-0BF2252ECE91}"/>
              </a:ext>
            </a:extLst>
          </p:cNvPr>
          <p:cNvSpPr txBox="1"/>
          <p:nvPr/>
        </p:nvSpPr>
        <p:spPr bwMode="auto">
          <a:xfrm>
            <a:off x="2816749" y="3944547"/>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15</a:t>
            </a:r>
          </a:p>
        </p:txBody>
      </p:sp>
      <p:sp>
        <p:nvSpPr>
          <p:cNvPr id="2" name="Text Placeholder 1"/>
          <p:cNvSpPr>
            <a:spLocks noGrp="1"/>
          </p:cNvSpPr>
          <p:nvPr>
            <p:ph type="body" sz="quarter" idx="11"/>
          </p:nvPr>
        </p:nvSpPr>
        <p:spPr/>
        <p:txBody>
          <a:bodyPr/>
          <a:lstStyle/>
          <a:p>
            <a:r>
              <a:rPr lang="en-US" dirty="0"/>
              <a:t>1.31 Problems with two unknowns – step 3:5</a:t>
            </a:r>
          </a:p>
        </p:txBody>
      </p:sp>
      <p:pic>
        <p:nvPicPr>
          <p:cNvPr id="4" name="Picture 3">
            <a:extLst>
              <a:ext uri="{FF2B5EF4-FFF2-40B4-BE49-F238E27FC236}">
                <a16:creationId xmlns:a16="http://schemas.microsoft.com/office/drawing/2014/main" id="{6B5B1FC5-1B60-46EF-85BC-D497AA3EF1B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85010" y="1676682"/>
            <a:ext cx="5173980" cy="1752600"/>
          </a:xfrm>
          <a:prstGeom prst="rect">
            <a:avLst/>
          </a:prstGeom>
        </p:spPr>
      </p:pic>
      <p:sp>
        <p:nvSpPr>
          <p:cNvPr id="6" name="TextBox 5">
            <a:extLst>
              <a:ext uri="{FF2B5EF4-FFF2-40B4-BE49-F238E27FC236}">
                <a16:creationId xmlns:a16="http://schemas.microsoft.com/office/drawing/2014/main" id="{6D731B1D-B7EC-4FCE-9A7E-0C70813E678B}"/>
              </a:ext>
            </a:extLst>
          </p:cNvPr>
          <p:cNvSpPr txBox="1"/>
          <p:nvPr/>
        </p:nvSpPr>
        <p:spPr bwMode="auto">
          <a:xfrm>
            <a:off x="1946226" y="3944547"/>
            <a:ext cx="9877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 ÷ 4</a:t>
            </a:r>
          </a:p>
        </p:txBody>
      </p:sp>
      <p:sp>
        <p:nvSpPr>
          <p:cNvPr id="8" name="TextBox 7">
            <a:extLst>
              <a:ext uri="{FF2B5EF4-FFF2-40B4-BE49-F238E27FC236}">
                <a16:creationId xmlns:a16="http://schemas.microsoft.com/office/drawing/2014/main" id="{58575E7C-3F36-417A-BB75-6AC42D5D8284}"/>
              </a:ext>
            </a:extLst>
          </p:cNvPr>
          <p:cNvSpPr txBox="1"/>
          <p:nvPr/>
        </p:nvSpPr>
        <p:spPr bwMode="auto">
          <a:xfrm>
            <a:off x="1779546" y="1087123"/>
            <a:ext cx="55849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‘There are four equal parts that sum to sixty.’</a:t>
            </a:r>
          </a:p>
        </p:txBody>
      </p:sp>
      <p:sp>
        <p:nvSpPr>
          <p:cNvPr id="10" name="TextBox 9">
            <a:extLst>
              <a:ext uri="{FF2B5EF4-FFF2-40B4-BE49-F238E27FC236}">
                <a16:creationId xmlns:a16="http://schemas.microsoft.com/office/drawing/2014/main" id="{D77AEC9F-A4C4-45A4-85F1-A8ED576E0D05}"/>
              </a:ext>
            </a:extLst>
          </p:cNvPr>
          <p:cNvSpPr txBox="1"/>
          <p:nvPr/>
        </p:nvSpPr>
        <p:spPr bwMode="auto">
          <a:xfrm>
            <a:off x="1641293" y="5239583"/>
            <a:ext cx="58614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‘Bill earnt £45 on Saturday and £15 on Sunday.’</a:t>
            </a:r>
          </a:p>
        </p:txBody>
      </p:sp>
      <p:sp>
        <p:nvSpPr>
          <p:cNvPr id="11" name="TextBox 10">
            <a:extLst>
              <a:ext uri="{FF2B5EF4-FFF2-40B4-BE49-F238E27FC236}">
                <a16:creationId xmlns:a16="http://schemas.microsoft.com/office/drawing/2014/main" id="{3774E6DC-0813-4B8C-B024-63CCF6AA6B5A}"/>
              </a:ext>
            </a:extLst>
          </p:cNvPr>
          <p:cNvSpPr txBox="1"/>
          <p:nvPr/>
        </p:nvSpPr>
        <p:spPr bwMode="auto">
          <a:xfrm>
            <a:off x="3020101" y="5887101"/>
            <a:ext cx="31037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£45 + £15 = £60</a:t>
            </a:r>
          </a:p>
        </p:txBody>
      </p:sp>
      <p:sp>
        <p:nvSpPr>
          <p:cNvPr id="35" name="TextBox 34">
            <a:extLst>
              <a:ext uri="{FF2B5EF4-FFF2-40B4-BE49-F238E27FC236}">
                <a16:creationId xmlns:a16="http://schemas.microsoft.com/office/drawing/2014/main" id="{3E174E0A-84E2-4421-A609-5C21314A7D20}"/>
              </a:ext>
            </a:extLst>
          </p:cNvPr>
          <p:cNvSpPr txBox="1"/>
          <p:nvPr/>
        </p:nvSpPr>
        <p:spPr bwMode="auto">
          <a:xfrm>
            <a:off x="1950253" y="4592065"/>
            <a:ext cx="45982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amount earnt on Saturday = 15 × 3</a:t>
            </a:r>
          </a:p>
        </p:txBody>
      </p:sp>
      <p:sp>
        <p:nvSpPr>
          <p:cNvPr id="13" name="TextBox 12">
            <a:extLst>
              <a:ext uri="{FF2B5EF4-FFF2-40B4-BE49-F238E27FC236}">
                <a16:creationId xmlns:a16="http://schemas.microsoft.com/office/drawing/2014/main" id="{33FC8F77-AA8C-4D46-BFC3-4A2AC7148A46}"/>
              </a:ext>
            </a:extLst>
          </p:cNvPr>
          <p:cNvSpPr txBox="1"/>
          <p:nvPr/>
        </p:nvSpPr>
        <p:spPr bwMode="auto">
          <a:xfrm>
            <a:off x="3793464" y="3944547"/>
            <a:ext cx="45955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this is the amount earnt on Sunday</a:t>
            </a:r>
          </a:p>
        </p:txBody>
      </p:sp>
    </p:spTree>
    <p:extLst>
      <p:ext uri="{BB962C8B-B14F-4D97-AF65-F5344CB8AC3E}">
        <p14:creationId xmlns:p14="http://schemas.microsoft.com/office/powerpoint/2010/main" val="6082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1" grpId="0"/>
      <p:bldP spid="6" grpId="0"/>
      <p:bldP spid="10" grpId="0"/>
      <p:bldP spid="11" grpId="0"/>
      <p:bldP spid="35"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12CC43C-E7DB-4B9E-A1B9-912EF1BC1FF1}"/>
              </a:ext>
            </a:extLst>
          </p:cNvPr>
          <p:cNvSpPr txBox="1"/>
          <p:nvPr/>
        </p:nvSpPr>
        <p:spPr bwMode="auto">
          <a:xfrm>
            <a:off x="1462644" y="4592065"/>
            <a:ext cx="39741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distance Ellie swam = 0.25 × 4</a:t>
            </a:r>
          </a:p>
        </p:txBody>
      </p:sp>
      <p:sp>
        <p:nvSpPr>
          <p:cNvPr id="8" name="TextBox 7">
            <a:extLst>
              <a:ext uri="{FF2B5EF4-FFF2-40B4-BE49-F238E27FC236}">
                <a16:creationId xmlns:a16="http://schemas.microsoft.com/office/drawing/2014/main" id="{50803E62-E2DB-4ABE-8736-E3267AB3711D}"/>
              </a:ext>
            </a:extLst>
          </p:cNvPr>
          <p:cNvSpPr txBox="1"/>
          <p:nvPr/>
        </p:nvSpPr>
        <p:spPr bwMode="auto">
          <a:xfrm>
            <a:off x="1462644" y="3944547"/>
            <a:ext cx="12009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1.25 ÷ 5</a:t>
            </a:r>
          </a:p>
        </p:txBody>
      </p:sp>
      <p:sp>
        <p:nvSpPr>
          <p:cNvPr id="2" name="Text Placeholder 1"/>
          <p:cNvSpPr>
            <a:spLocks noGrp="1"/>
          </p:cNvSpPr>
          <p:nvPr>
            <p:ph type="body" sz="quarter" idx="11"/>
          </p:nvPr>
        </p:nvSpPr>
        <p:spPr/>
        <p:txBody>
          <a:bodyPr/>
          <a:lstStyle/>
          <a:p>
            <a:r>
              <a:rPr lang="en-US" dirty="0"/>
              <a:t>1.31 Problems with two unknowns – step 3:5</a:t>
            </a:r>
          </a:p>
        </p:txBody>
      </p:sp>
      <p:pic>
        <p:nvPicPr>
          <p:cNvPr id="4" name="Picture 3">
            <a:extLst>
              <a:ext uri="{FF2B5EF4-FFF2-40B4-BE49-F238E27FC236}">
                <a16:creationId xmlns:a16="http://schemas.microsoft.com/office/drawing/2014/main" id="{1F40AA22-0D06-4F65-BFA8-6C9E6DD3C1C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21656" y="1676682"/>
            <a:ext cx="5500688" cy="1795463"/>
          </a:xfrm>
          <a:prstGeom prst="rect">
            <a:avLst/>
          </a:prstGeom>
        </p:spPr>
      </p:pic>
      <p:sp>
        <p:nvSpPr>
          <p:cNvPr id="5" name="TextBox 4">
            <a:extLst>
              <a:ext uri="{FF2B5EF4-FFF2-40B4-BE49-F238E27FC236}">
                <a16:creationId xmlns:a16="http://schemas.microsoft.com/office/drawing/2014/main" id="{6176699C-3F08-44A7-973E-945A55C3ACAD}"/>
              </a:ext>
            </a:extLst>
          </p:cNvPr>
          <p:cNvSpPr txBox="1"/>
          <p:nvPr/>
        </p:nvSpPr>
        <p:spPr bwMode="auto">
          <a:xfrm>
            <a:off x="5306880" y="4592065"/>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a:t>
            </a:r>
          </a:p>
        </p:txBody>
      </p:sp>
      <p:sp>
        <p:nvSpPr>
          <p:cNvPr id="6" name="TextBox 5">
            <a:extLst>
              <a:ext uri="{FF2B5EF4-FFF2-40B4-BE49-F238E27FC236}">
                <a16:creationId xmlns:a16="http://schemas.microsoft.com/office/drawing/2014/main" id="{F214A3BB-303E-4BC0-B693-40C631A65B91}"/>
              </a:ext>
            </a:extLst>
          </p:cNvPr>
          <p:cNvSpPr txBox="1"/>
          <p:nvPr/>
        </p:nvSpPr>
        <p:spPr bwMode="auto">
          <a:xfrm>
            <a:off x="2528198" y="3944547"/>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0.25</a:t>
            </a:r>
          </a:p>
        </p:txBody>
      </p:sp>
      <p:sp>
        <p:nvSpPr>
          <p:cNvPr id="10" name="TextBox 9">
            <a:extLst>
              <a:ext uri="{FF2B5EF4-FFF2-40B4-BE49-F238E27FC236}">
                <a16:creationId xmlns:a16="http://schemas.microsoft.com/office/drawing/2014/main" id="{32D2DF19-8E84-4213-A6F5-31D54482B356}"/>
              </a:ext>
            </a:extLst>
          </p:cNvPr>
          <p:cNvSpPr txBox="1"/>
          <p:nvPr/>
        </p:nvSpPr>
        <p:spPr bwMode="auto">
          <a:xfrm>
            <a:off x="1834337" y="1087123"/>
            <a:ext cx="54753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‘There are five equal parts that sum to 1.25.’</a:t>
            </a:r>
          </a:p>
        </p:txBody>
      </p:sp>
      <p:sp>
        <p:nvSpPr>
          <p:cNvPr id="11" name="TextBox 10">
            <a:extLst>
              <a:ext uri="{FF2B5EF4-FFF2-40B4-BE49-F238E27FC236}">
                <a16:creationId xmlns:a16="http://schemas.microsoft.com/office/drawing/2014/main" id="{8FDFC6DE-25F0-41BA-8B1B-BF261077B420}"/>
              </a:ext>
            </a:extLst>
          </p:cNvPr>
          <p:cNvSpPr txBox="1"/>
          <p:nvPr/>
        </p:nvSpPr>
        <p:spPr bwMode="auto">
          <a:xfrm>
            <a:off x="1964555" y="5239583"/>
            <a:ext cx="52148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t>
            </a:r>
            <a:r>
              <a:rPr lang="pl-PL" sz="2200" i="1" dirty="0">
                <a:latin typeface="Myriad Pro Semibold" charset="0"/>
                <a:ea typeface="Myriad Pro Semibold" charset="0"/>
                <a:cs typeface="Myriad Pro Semibold" charset="0"/>
              </a:rPr>
              <a:t>Josie swam 0.25</a:t>
            </a:r>
            <a:r>
              <a:rPr lang="en-GB" sz="1100" i="1" dirty="0">
                <a:latin typeface="Myriad Pro Semibold" charset="0"/>
                <a:ea typeface="Myriad Pro Semibold" charset="0"/>
                <a:cs typeface="Myriad Pro Semibold" charset="0"/>
              </a:rPr>
              <a:t> </a:t>
            </a:r>
            <a:r>
              <a:rPr lang="pl-PL" sz="2200" i="1" dirty="0">
                <a:latin typeface="Myriad Pro Semibold" charset="0"/>
                <a:ea typeface="Myriad Pro Semibold" charset="0"/>
                <a:cs typeface="Myriad Pro Semibold" charset="0"/>
              </a:rPr>
              <a:t>km and Ellie swam 1</a:t>
            </a:r>
            <a:r>
              <a:rPr lang="en-GB" sz="1100" i="1" dirty="0">
                <a:latin typeface="Myriad Pro Semibold" charset="0"/>
                <a:ea typeface="Myriad Pro Semibold" charset="0"/>
                <a:cs typeface="Myriad Pro Semibold" charset="0"/>
              </a:rPr>
              <a:t> </a:t>
            </a:r>
            <a:r>
              <a:rPr lang="pl-PL" sz="2200" i="1" dirty="0">
                <a:latin typeface="Myriad Pro Semibold" charset="0"/>
                <a:ea typeface="Myriad Pro Semibold" charset="0"/>
                <a:cs typeface="Myriad Pro Semibold" charset="0"/>
              </a:rPr>
              <a:t>km.</a:t>
            </a:r>
            <a:r>
              <a:rPr lang="en-GB" sz="2200" i="1"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73D67947-1EC5-42B6-9110-E080FCC17057}"/>
              </a:ext>
            </a:extLst>
          </p:cNvPr>
          <p:cNvSpPr txBox="1"/>
          <p:nvPr/>
        </p:nvSpPr>
        <p:spPr bwMode="auto">
          <a:xfrm>
            <a:off x="3111471" y="5887101"/>
            <a:ext cx="2921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0.25 + 1 = 1.25</a:t>
            </a:r>
          </a:p>
        </p:txBody>
      </p:sp>
      <p:sp>
        <p:nvSpPr>
          <p:cNvPr id="16" name="TextBox 15">
            <a:extLst>
              <a:ext uri="{FF2B5EF4-FFF2-40B4-BE49-F238E27FC236}">
                <a16:creationId xmlns:a16="http://schemas.microsoft.com/office/drawing/2014/main" id="{769C0B3E-8AB9-4536-B216-632E15B0A893}"/>
              </a:ext>
            </a:extLst>
          </p:cNvPr>
          <p:cNvSpPr txBox="1"/>
          <p:nvPr/>
        </p:nvSpPr>
        <p:spPr bwMode="auto">
          <a:xfrm>
            <a:off x="3796169" y="3944547"/>
            <a:ext cx="40806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this is the distance Josie swam</a:t>
            </a:r>
            <a:endParaRPr lang="en-GB" sz="22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26773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5" grpId="0"/>
      <p:bldP spid="6" grpId="0"/>
      <p:bldP spid="11" grpId="0"/>
      <p:bldP spid="1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7D839A7-3057-42C4-9949-2850232CF54F}"/>
              </a:ext>
            </a:extLst>
          </p:cNvPr>
          <p:cNvGrpSpPr/>
          <p:nvPr/>
        </p:nvGrpSpPr>
        <p:grpSpPr>
          <a:xfrm>
            <a:off x="1934337" y="3314397"/>
            <a:ext cx="4530039" cy="1653482"/>
            <a:chOff x="1934337" y="4514547"/>
            <a:chExt cx="4530039" cy="1653482"/>
          </a:xfrm>
        </p:grpSpPr>
        <p:pic>
          <p:nvPicPr>
            <p:cNvPr id="18" name="Picture 17">
              <a:extLst>
                <a:ext uri="{FF2B5EF4-FFF2-40B4-BE49-F238E27FC236}">
                  <a16:creationId xmlns:a16="http://schemas.microsoft.com/office/drawing/2014/main" id="{0ECC9080-68EA-4F00-84F8-7587CD03C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350" y="4514547"/>
              <a:ext cx="3898026" cy="1653482"/>
            </a:xfrm>
            <a:prstGeom prst="rect">
              <a:avLst/>
            </a:prstGeom>
          </p:spPr>
        </p:pic>
        <p:sp>
          <p:nvSpPr>
            <p:cNvPr id="23" name="TextBox 22">
              <a:extLst>
                <a:ext uri="{FF2B5EF4-FFF2-40B4-BE49-F238E27FC236}">
                  <a16:creationId xmlns:a16="http://schemas.microsoft.com/office/drawing/2014/main" id="{EA2B11D3-B43B-43DB-B5A5-EE4128775A9F}"/>
                </a:ext>
              </a:extLst>
            </p:cNvPr>
            <p:cNvSpPr txBox="1"/>
            <p:nvPr/>
          </p:nvSpPr>
          <p:spPr bwMode="auto">
            <a:xfrm>
              <a:off x="2009678" y="4611575"/>
              <a:ext cx="5373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Sat</a:t>
              </a:r>
            </a:p>
          </p:txBody>
        </p:sp>
        <p:sp>
          <p:nvSpPr>
            <p:cNvPr id="24" name="TextBox 23">
              <a:extLst>
                <a:ext uri="{FF2B5EF4-FFF2-40B4-BE49-F238E27FC236}">
                  <a16:creationId xmlns:a16="http://schemas.microsoft.com/office/drawing/2014/main" id="{71429131-3C49-4A44-821C-2D2E27F97D5E}"/>
                </a:ext>
              </a:extLst>
            </p:cNvPr>
            <p:cNvSpPr txBox="1"/>
            <p:nvPr/>
          </p:nvSpPr>
          <p:spPr bwMode="auto">
            <a:xfrm>
              <a:off x="1934337" y="5604512"/>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Sun</a:t>
              </a:r>
            </a:p>
          </p:txBody>
        </p:sp>
      </p:grpSp>
      <p:sp>
        <p:nvSpPr>
          <p:cNvPr id="2" name="Text Placeholder 1"/>
          <p:cNvSpPr>
            <a:spLocks noGrp="1"/>
          </p:cNvSpPr>
          <p:nvPr>
            <p:ph type="body" sz="quarter" idx="11"/>
          </p:nvPr>
        </p:nvSpPr>
        <p:spPr/>
        <p:txBody>
          <a:bodyPr/>
          <a:lstStyle/>
          <a:p>
            <a:r>
              <a:rPr lang="en-US" dirty="0"/>
              <a:t>1.31 Problems with two unknowns – step 3:6</a:t>
            </a:r>
          </a:p>
        </p:txBody>
      </p:sp>
      <p:sp>
        <p:nvSpPr>
          <p:cNvPr id="15" name="TextBox 14">
            <a:extLst>
              <a:ext uri="{FF2B5EF4-FFF2-40B4-BE49-F238E27FC236}">
                <a16:creationId xmlns:a16="http://schemas.microsoft.com/office/drawing/2014/main" id="{C590F6F3-4F32-468F-9A83-23639C8FD99F}"/>
              </a:ext>
            </a:extLst>
          </p:cNvPr>
          <p:cNvSpPr txBox="1"/>
          <p:nvPr/>
        </p:nvSpPr>
        <p:spPr bwMode="auto">
          <a:xfrm>
            <a:off x="293571" y="1222827"/>
            <a:ext cx="85568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 question compares the amounts earnt on Saturday and Sunday, so I’ll draw two bars side by side.’</a:t>
            </a:r>
          </a:p>
        </p:txBody>
      </p:sp>
      <p:sp>
        <p:nvSpPr>
          <p:cNvPr id="16" name="TextBox 15">
            <a:extLst>
              <a:ext uri="{FF2B5EF4-FFF2-40B4-BE49-F238E27FC236}">
                <a16:creationId xmlns:a16="http://schemas.microsoft.com/office/drawing/2014/main" id="{09B8FADE-108D-4604-A4CA-44D3E2E004DA}"/>
              </a:ext>
            </a:extLst>
          </p:cNvPr>
          <p:cNvSpPr txBox="1"/>
          <p:nvPr/>
        </p:nvSpPr>
        <p:spPr bwMode="auto">
          <a:xfrm>
            <a:off x="555172" y="1222827"/>
            <a:ext cx="803365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‘Bill earnt three times as much on Saturday as on Sunday, so the bar for Saturday must be made up of three parts each equal in size to the “Sunday” bar.’</a:t>
            </a:r>
          </a:p>
        </p:txBody>
      </p:sp>
      <p:pic>
        <p:nvPicPr>
          <p:cNvPr id="20" name="Picture 19" descr="A close up of a logo&#10;&#10;Description generated with very high confidence">
            <a:extLst>
              <a:ext uri="{FF2B5EF4-FFF2-40B4-BE49-F238E27FC236}">
                <a16:creationId xmlns:a16="http://schemas.microsoft.com/office/drawing/2014/main" id="{8BD80DF4-3439-47F8-8F3A-7AD61D720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728" y="3314397"/>
            <a:ext cx="1316799" cy="673364"/>
          </a:xfrm>
          <a:prstGeom prst="rect">
            <a:avLst/>
          </a:prstGeom>
        </p:spPr>
      </p:pic>
      <p:sp>
        <p:nvSpPr>
          <p:cNvPr id="12" name="TextBox 11">
            <a:extLst>
              <a:ext uri="{FF2B5EF4-FFF2-40B4-BE49-F238E27FC236}">
                <a16:creationId xmlns:a16="http://schemas.microsoft.com/office/drawing/2014/main" id="{9C63D083-6EF2-4758-AE12-AF3F645BE6C2}"/>
              </a:ext>
            </a:extLst>
          </p:cNvPr>
          <p:cNvSpPr txBox="1"/>
          <p:nvPr/>
        </p:nvSpPr>
        <p:spPr bwMode="auto">
          <a:xfrm>
            <a:off x="293571" y="1222827"/>
            <a:ext cx="85568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 question also tells us that Bill earns £30 more on Saturday than on Sunday, so I’ll add this difference to my model.’</a:t>
            </a:r>
          </a:p>
        </p:txBody>
      </p:sp>
      <p:sp>
        <p:nvSpPr>
          <p:cNvPr id="13" name="TextBox 12">
            <a:extLst>
              <a:ext uri="{FF2B5EF4-FFF2-40B4-BE49-F238E27FC236}">
                <a16:creationId xmlns:a16="http://schemas.microsoft.com/office/drawing/2014/main" id="{1773909A-0C7D-4DF9-9152-2151BBADF3EA}"/>
              </a:ext>
            </a:extLst>
          </p:cNvPr>
          <p:cNvSpPr txBox="1"/>
          <p:nvPr/>
        </p:nvSpPr>
        <p:spPr bwMode="auto">
          <a:xfrm>
            <a:off x="293571" y="1222827"/>
            <a:ext cx="85568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‘I can see that the difference of 30 corresponds to two equal parts of the “Saturday” bar. So each of these parts must be 15.’</a:t>
            </a:r>
          </a:p>
        </p:txBody>
      </p:sp>
      <p:sp>
        <p:nvSpPr>
          <p:cNvPr id="17" name="TextBox 16">
            <a:extLst>
              <a:ext uri="{FF2B5EF4-FFF2-40B4-BE49-F238E27FC236}">
                <a16:creationId xmlns:a16="http://schemas.microsoft.com/office/drawing/2014/main" id="{AADF0FE8-061D-41DE-B4E0-CCCEF2BB920D}"/>
              </a:ext>
            </a:extLst>
          </p:cNvPr>
          <p:cNvSpPr txBox="1"/>
          <p:nvPr/>
        </p:nvSpPr>
        <p:spPr bwMode="auto">
          <a:xfrm>
            <a:off x="293571" y="1222827"/>
            <a:ext cx="85568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‘Because all of the parts in the model are equal, I know that the other parts must be 15 as well.’</a:t>
            </a:r>
          </a:p>
        </p:txBody>
      </p:sp>
      <p:sp>
        <p:nvSpPr>
          <p:cNvPr id="19" name="TextBox 18">
            <a:extLst>
              <a:ext uri="{FF2B5EF4-FFF2-40B4-BE49-F238E27FC236}">
                <a16:creationId xmlns:a16="http://schemas.microsoft.com/office/drawing/2014/main" id="{4C79756E-DCB1-4EEC-B88C-AC976056696F}"/>
              </a:ext>
            </a:extLst>
          </p:cNvPr>
          <p:cNvSpPr txBox="1"/>
          <p:nvPr/>
        </p:nvSpPr>
        <p:spPr bwMode="auto">
          <a:xfrm>
            <a:off x="293571" y="1222827"/>
            <a:ext cx="85568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‘So the total amount earnt is four multiplied by £15; that’s £60.’</a:t>
            </a:r>
          </a:p>
        </p:txBody>
      </p:sp>
      <p:grpSp>
        <p:nvGrpSpPr>
          <p:cNvPr id="21" name="Group 20">
            <a:extLst>
              <a:ext uri="{FF2B5EF4-FFF2-40B4-BE49-F238E27FC236}">
                <a16:creationId xmlns:a16="http://schemas.microsoft.com/office/drawing/2014/main" id="{8A45345A-8720-412B-87EA-02485AF70B62}"/>
              </a:ext>
            </a:extLst>
          </p:cNvPr>
          <p:cNvGrpSpPr/>
          <p:nvPr/>
        </p:nvGrpSpPr>
        <p:grpSpPr>
          <a:xfrm>
            <a:off x="3877655" y="4545071"/>
            <a:ext cx="2573744" cy="474928"/>
            <a:chOff x="3877655" y="5745221"/>
            <a:chExt cx="2573744" cy="474928"/>
          </a:xfrm>
        </p:grpSpPr>
        <p:sp>
          <p:nvSpPr>
            <p:cNvPr id="22" name="TextBox 21">
              <a:extLst>
                <a:ext uri="{FF2B5EF4-FFF2-40B4-BE49-F238E27FC236}">
                  <a16:creationId xmlns:a16="http://schemas.microsoft.com/office/drawing/2014/main" id="{5AA27EEC-9274-4360-8FD8-6365C95083B2}"/>
                </a:ext>
              </a:extLst>
            </p:cNvPr>
            <p:cNvSpPr txBox="1"/>
            <p:nvPr/>
          </p:nvSpPr>
          <p:spPr bwMode="auto">
            <a:xfrm>
              <a:off x="4936717" y="582003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30</a:t>
              </a:r>
            </a:p>
          </p:txBody>
        </p:sp>
        <p:pic>
          <p:nvPicPr>
            <p:cNvPr id="25" name="Picture 24">
              <a:extLst>
                <a:ext uri="{FF2B5EF4-FFF2-40B4-BE49-F238E27FC236}">
                  <a16:creationId xmlns:a16="http://schemas.microsoft.com/office/drawing/2014/main" id="{0B29B06A-F3B7-451B-82D1-327C4638B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7655" y="5745221"/>
              <a:ext cx="2573744" cy="149636"/>
            </a:xfrm>
            <a:prstGeom prst="rect">
              <a:avLst/>
            </a:prstGeom>
          </p:spPr>
        </p:pic>
      </p:grpSp>
      <p:sp>
        <p:nvSpPr>
          <p:cNvPr id="26" name="TextBox 25">
            <a:extLst>
              <a:ext uri="{FF2B5EF4-FFF2-40B4-BE49-F238E27FC236}">
                <a16:creationId xmlns:a16="http://schemas.microsoft.com/office/drawing/2014/main" id="{D085DB10-3379-4DB9-A2BD-1733936FB6F9}"/>
              </a:ext>
            </a:extLst>
          </p:cNvPr>
          <p:cNvSpPr txBox="1"/>
          <p:nvPr/>
        </p:nvSpPr>
        <p:spPr bwMode="auto">
          <a:xfrm>
            <a:off x="4289975" y="34587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AD2FFF"/>
                </a:solidFill>
                <a:latin typeface="Myriad Pro Semibold" charset="0"/>
                <a:ea typeface="Myriad Pro Semibold" charset="0"/>
                <a:cs typeface="Myriad Pro Semibold" charset="0"/>
              </a:rPr>
              <a:t>15</a:t>
            </a:r>
          </a:p>
        </p:txBody>
      </p:sp>
      <p:sp>
        <p:nvSpPr>
          <p:cNvPr id="27" name="TextBox 26">
            <a:extLst>
              <a:ext uri="{FF2B5EF4-FFF2-40B4-BE49-F238E27FC236}">
                <a16:creationId xmlns:a16="http://schemas.microsoft.com/office/drawing/2014/main" id="{F03DEF9D-7678-4EE6-997B-176A1954DBE9}"/>
              </a:ext>
            </a:extLst>
          </p:cNvPr>
          <p:cNvSpPr txBox="1"/>
          <p:nvPr/>
        </p:nvSpPr>
        <p:spPr bwMode="auto">
          <a:xfrm>
            <a:off x="5561289" y="34587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AD2FFF"/>
                </a:solidFill>
                <a:latin typeface="Myriad Pro Semibold" charset="0"/>
                <a:ea typeface="Myriad Pro Semibold" charset="0"/>
                <a:cs typeface="Myriad Pro Semibold" charset="0"/>
              </a:rPr>
              <a:t>15</a:t>
            </a:r>
          </a:p>
        </p:txBody>
      </p:sp>
      <p:sp>
        <p:nvSpPr>
          <p:cNvPr id="28" name="TextBox 27">
            <a:extLst>
              <a:ext uri="{FF2B5EF4-FFF2-40B4-BE49-F238E27FC236}">
                <a16:creationId xmlns:a16="http://schemas.microsoft.com/office/drawing/2014/main" id="{AAB38ECB-8ED1-4F19-97EA-13B0D781197C}"/>
              </a:ext>
            </a:extLst>
          </p:cNvPr>
          <p:cNvSpPr txBox="1"/>
          <p:nvPr/>
        </p:nvSpPr>
        <p:spPr bwMode="auto">
          <a:xfrm>
            <a:off x="2998777" y="34587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AD2FFF"/>
                </a:solidFill>
                <a:latin typeface="Myriad Pro Semibold" charset="0"/>
                <a:ea typeface="Myriad Pro Semibold" charset="0"/>
                <a:cs typeface="Myriad Pro Semibold" charset="0"/>
              </a:rPr>
              <a:t>15</a:t>
            </a:r>
          </a:p>
        </p:txBody>
      </p:sp>
      <p:sp>
        <p:nvSpPr>
          <p:cNvPr id="29" name="TextBox 28">
            <a:extLst>
              <a:ext uri="{FF2B5EF4-FFF2-40B4-BE49-F238E27FC236}">
                <a16:creationId xmlns:a16="http://schemas.microsoft.com/office/drawing/2014/main" id="{B5100FDD-073D-4BBB-811C-EF1A01FAA3AA}"/>
              </a:ext>
            </a:extLst>
          </p:cNvPr>
          <p:cNvSpPr txBox="1"/>
          <p:nvPr/>
        </p:nvSpPr>
        <p:spPr bwMode="auto">
          <a:xfrm>
            <a:off x="2998777" y="4417451"/>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AD2FFF"/>
                </a:solidFill>
                <a:latin typeface="Myriad Pro Semibold" charset="0"/>
                <a:ea typeface="Myriad Pro Semibold" charset="0"/>
                <a:cs typeface="Myriad Pro Semibold" charset="0"/>
              </a:rPr>
              <a:t>15</a:t>
            </a:r>
          </a:p>
        </p:txBody>
      </p:sp>
      <p:grpSp>
        <p:nvGrpSpPr>
          <p:cNvPr id="30" name="Group 29">
            <a:extLst>
              <a:ext uri="{FF2B5EF4-FFF2-40B4-BE49-F238E27FC236}">
                <a16:creationId xmlns:a16="http://schemas.microsoft.com/office/drawing/2014/main" id="{6B26EA86-6369-4000-A362-BB5C4B181F4E}"/>
              </a:ext>
            </a:extLst>
          </p:cNvPr>
          <p:cNvGrpSpPr/>
          <p:nvPr/>
        </p:nvGrpSpPr>
        <p:grpSpPr>
          <a:xfrm>
            <a:off x="6561220" y="3273247"/>
            <a:ext cx="660575" cy="1735781"/>
            <a:chOff x="6561220" y="4473397"/>
            <a:chExt cx="660575" cy="1735781"/>
          </a:xfrm>
        </p:grpSpPr>
        <p:sp>
          <p:nvSpPr>
            <p:cNvPr id="31" name="TextBox 30">
              <a:extLst>
                <a:ext uri="{FF2B5EF4-FFF2-40B4-BE49-F238E27FC236}">
                  <a16:creationId xmlns:a16="http://schemas.microsoft.com/office/drawing/2014/main" id="{E0C07153-B7F1-4A6F-A7F9-8CE46A89F028}"/>
                </a:ext>
              </a:extLst>
            </p:cNvPr>
            <p:cNvSpPr txBox="1"/>
            <p:nvPr/>
          </p:nvSpPr>
          <p:spPr bwMode="auto">
            <a:xfrm>
              <a:off x="6761413" y="5141232"/>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A46A33"/>
                  </a:solidFill>
                  <a:latin typeface="Myriad Pro Semibold" charset="0"/>
                  <a:ea typeface="Myriad Pro Semibold" charset="0"/>
                  <a:cs typeface="Myriad Pro Semibold" charset="0"/>
                </a:rPr>
                <a:t>60</a:t>
              </a:r>
            </a:p>
          </p:txBody>
        </p:sp>
        <p:pic>
          <p:nvPicPr>
            <p:cNvPr id="32" name="Picture 31">
              <a:extLst>
                <a:ext uri="{FF2B5EF4-FFF2-40B4-BE49-F238E27FC236}">
                  <a16:creationId xmlns:a16="http://schemas.microsoft.com/office/drawing/2014/main" id="{B15ACB5F-E0C2-46BF-854D-93A63DDBD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1220" y="4473397"/>
              <a:ext cx="194528" cy="1735781"/>
            </a:xfrm>
            <a:prstGeom prst="rect">
              <a:avLst/>
            </a:prstGeom>
          </p:spPr>
        </p:pic>
      </p:grpSp>
    </p:spTree>
    <p:extLst>
      <p:ext uri="{BB962C8B-B14F-4D97-AF65-F5344CB8AC3E}">
        <p14:creationId xmlns:p14="http://schemas.microsoft.com/office/powerpoint/2010/main" val="330729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2" grpId="0"/>
      <p:bldP spid="12" grpId="1"/>
      <p:bldP spid="13" grpId="0"/>
      <p:bldP spid="13" grpId="1"/>
      <p:bldP spid="17" grpId="0"/>
      <p:bldP spid="17" grpId="1"/>
      <p:bldP spid="19"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high confidence">
            <a:extLst>
              <a:ext uri="{FF2B5EF4-FFF2-40B4-BE49-F238E27FC236}">
                <a16:creationId xmlns:a16="http://schemas.microsoft.com/office/drawing/2014/main" id="{8232B80A-D514-49C4-9D08-F6983D1385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78809" y="2795818"/>
            <a:ext cx="6135088" cy="1623782"/>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D9E613EF-EB0B-4B93-A4FB-57E1CFD1DD5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78809" y="4357824"/>
            <a:ext cx="6135088" cy="1694305"/>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4:1</a:t>
            </a:r>
          </a:p>
        </p:txBody>
      </p:sp>
      <p:sp>
        <p:nvSpPr>
          <p:cNvPr id="5" name="TextBox 4">
            <a:extLst>
              <a:ext uri="{FF2B5EF4-FFF2-40B4-BE49-F238E27FC236}">
                <a16:creationId xmlns:a16="http://schemas.microsoft.com/office/drawing/2014/main" id="{9F518A8E-9732-4F67-9A28-45BE7BA171FB}"/>
              </a:ext>
            </a:extLst>
          </p:cNvPr>
          <p:cNvSpPr txBox="1"/>
          <p:nvPr/>
        </p:nvSpPr>
        <p:spPr bwMode="auto">
          <a:xfrm>
            <a:off x="2448502" y="1086993"/>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9" name="TextBox 8">
            <a:extLst>
              <a:ext uri="{FF2B5EF4-FFF2-40B4-BE49-F238E27FC236}">
                <a16:creationId xmlns:a16="http://schemas.microsoft.com/office/drawing/2014/main" id="{EE31818D-040B-41EE-9E68-986C05954903}"/>
              </a:ext>
            </a:extLst>
          </p:cNvPr>
          <p:cNvSpPr txBox="1"/>
          <p:nvPr/>
        </p:nvSpPr>
        <p:spPr bwMode="auto">
          <a:xfrm>
            <a:off x="2448502" y="1761119"/>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spTree>
    <p:extLst>
      <p:ext uri="{BB962C8B-B14F-4D97-AF65-F5344CB8AC3E}">
        <p14:creationId xmlns:p14="http://schemas.microsoft.com/office/powerpoint/2010/main" val="381521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4B8A35-C887-4C58-921E-28CB1D5D6A6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04456" y="3999463"/>
            <a:ext cx="6135088" cy="1463395"/>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4:1</a:t>
            </a:r>
          </a:p>
        </p:txBody>
      </p:sp>
      <p:sp>
        <p:nvSpPr>
          <p:cNvPr id="3" name="TextBox 2">
            <a:extLst>
              <a:ext uri="{FF2B5EF4-FFF2-40B4-BE49-F238E27FC236}">
                <a16:creationId xmlns:a16="http://schemas.microsoft.com/office/drawing/2014/main" id="{F497CA94-9134-4C9C-B2D7-7E72B5DED28A}"/>
              </a:ext>
            </a:extLst>
          </p:cNvPr>
          <p:cNvSpPr txBox="1"/>
          <p:nvPr/>
        </p:nvSpPr>
        <p:spPr bwMode="auto">
          <a:xfrm>
            <a:off x="2478959" y="1086993"/>
            <a:ext cx="4186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4" name="TextBox 3">
            <a:extLst>
              <a:ext uri="{FF2B5EF4-FFF2-40B4-BE49-F238E27FC236}">
                <a16:creationId xmlns:a16="http://schemas.microsoft.com/office/drawing/2014/main" id="{34A5228F-C5FE-474E-86C4-075882278980}"/>
              </a:ext>
            </a:extLst>
          </p:cNvPr>
          <p:cNvSpPr txBox="1"/>
          <p:nvPr/>
        </p:nvSpPr>
        <p:spPr bwMode="auto">
          <a:xfrm>
            <a:off x="2478959" y="1761119"/>
            <a:ext cx="4186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pic>
        <p:nvPicPr>
          <p:cNvPr id="6" name="Picture 5" descr="A drawing of a face&#10;&#10;Description generated with high confidence">
            <a:extLst>
              <a:ext uri="{FF2B5EF4-FFF2-40B4-BE49-F238E27FC236}">
                <a16:creationId xmlns:a16="http://schemas.microsoft.com/office/drawing/2014/main" id="{293D1861-B72E-4563-8163-3EB7670AC7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88376" y="2345697"/>
            <a:ext cx="6167248" cy="1557647"/>
          </a:xfrm>
          <a:prstGeom prst="rect">
            <a:avLst/>
          </a:prstGeom>
        </p:spPr>
      </p:pic>
    </p:spTree>
    <p:extLst>
      <p:ext uri="{BB962C8B-B14F-4D97-AF65-F5344CB8AC3E}">
        <p14:creationId xmlns:p14="http://schemas.microsoft.com/office/powerpoint/2010/main" val="356548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EC54B7-A166-4BAC-AB0E-722261A8901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419246" y="3796522"/>
            <a:ext cx="6305507" cy="697579"/>
          </a:xfrm>
          <a:prstGeom prst="rect">
            <a:avLst/>
          </a:prstGeom>
        </p:spPr>
      </p:pic>
      <p:pic>
        <p:nvPicPr>
          <p:cNvPr id="8" name="Picture 7">
            <a:extLst>
              <a:ext uri="{FF2B5EF4-FFF2-40B4-BE49-F238E27FC236}">
                <a16:creationId xmlns:a16="http://schemas.microsoft.com/office/drawing/2014/main" id="{589C6999-BFA0-430B-940C-EC16F34AA2C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19246" y="3147272"/>
            <a:ext cx="6305507" cy="630000"/>
          </a:xfrm>
          <a:prstGeom prst="rect">
            <a:avLst/>
          </a:prstGeom>
        </p:spPr>
      </p:pic>
      <p:pic>
        <p:nvPicPr>
          <p:cNvPr id="9" name="Picture 8">
            <a:extLst>
              <a:ext uri="{FF2B5EF4-FFF2-40B4-BE49-F238E27FC236}">
                <a16:creationId xmlns:a16="http://schemas.microsoft.com/office/drawing/2014/main" id="{291E0E77-BC0B-4E5C-818E-102B0952C94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419246" y="4434099"/>
            <a:ext cx="6305507" cy="697579"/>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4:1</a:t>
            </a:r>
          </a:p>
        </p:txBody>
      </p:sp>
      <p:sp>
        <p:nvSpPr>
          <p:cNvPr id="3" name="TextBox 2">
            <a:extLst>
              <a:ext uri="{FF2B5EF4-FFF2-40B4-BE49-F238E27FC236}">
                <a16:creationId xmlns:a16="http://schemas.microsoft.com/office/drawing/2014/main" id="{56E9E4ED-9E70-4EA6-B28C-6F093247FA07}"/>
              </a:ext>
            </a:extLst>
          </p:cNvPr>
          <p:cNvSpPr txBox="1"/>
          <p:nvPr/>
        </p:nvSpPr>
        <p:spPr bwMode="auto">
          <a:xfrm>
            <a:off x="2478959" y="1086993"/>
            <a:ext cx="4186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4" name="TextBox 3">
            <a:extLst>
              <a:ext uri="{FF2B5EF4-FFF2-40B4-BE49-F238E27FC236}">
                <a16:creationId xmlns:a16="http://schemas.microsoft.com/office/drawing/2014/main" id="{188BEEB6-A47E-4825-8030-6C751257F6EC}"/>
              </a:ext>
            </a:extLst>
          </p:cNvPr>
          <p:cNvSpPr txBox="1"/>
          <p:nvPr/>
        </p:nvSpPr>
        <p:spPr bwMode="auto">
          <a:xfrm>
            <a:off x="2478959" y="1761119"/>
            <a:ext cx="4186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spTree>
    <p:extLst>
      <p:ext uri="{BB962C8B-B14F-4D97-AF65-F5344CB8AC3E}">
        <p14:creationId xmlns:p14="http://schemas.microsoft.com/office/powerpoint/2010/main" val="81174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4:1</a:t>
            </a:r>
          </a:p>
        </p:txBody>
      </p:sp>
      <p:sp>
        <p:nvSpPr>
          <p:cNvPr id="3" name="TextBox 2">
            <a:extLst>
              <a:ext uri="{FF2B5EF4-FFF2-40B4-BE49-F238E27FC236}">
                <a16:creationId xmlns:a16="http://schemas.microsoft.com/office/drawing/2014/main" id="{BD958168-965D-4828-9A9E-058775274FEE}"/>
              </a:ext>
            </a:extLst>
          </p:cNvPr>
          <p:cNvSpPr txBox="1"/>
          <p:nvPr/>
        </p:nvSpPr>
        <p:spPr bwMode="auto">
          <a:xfrm>
            <a:off x="2433306" y="1086993"/>
            <a:ext cx="42773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4" name="TextBox 3">
            <a:extLst>
              <a:ext uri="{FF2B5EF4-FFF2-40B4-BE49-F238E27FC236}">
                <a16:creationId xmlns:a16="http://schemas.microsoft.com/office/drawing/2014/main" id="{F0EA43C8-71D7-4DB4-9DEB-EA9C648195D4}"/>
              </a:ext>
            </a:extLst>
          </p:cNvPr>
          <p:cNvSpPr txBox="1"/>
          <p:nvPr/>
        </p:nvSpPr>
        <p:spPr bwMode="auto">
          <a:xfrm>
            <a:off x="2416442" y="1761119"/>
            <a:ext cx="43111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pic>
        <p:nvPicPr>
          <p:cNvPr id="6" name="Picture 5" descr="A close up of a logo&#10;&#10;Description generated with high confidence">
            <a:extLst>
              <a:ext uri="{FF2B5EF4-FFF2-40B4-BE49-F238E27FC236}">
                <a16:creationId xmlns:a16="http://schemas.microsoft.com/office/drawing/2014/main" id="{76E88922-F26C-4AA1-8811-649CB9142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12" y="2375521"/>
            <a:ext cx="3657406" cy="1940209"/>
          </a:xfrm>
          <a:prstGeom prst="rect">
            <a:avLst/>
          </a:prstGeom>
        </p:spPr>
      </p:pic>
      <p:pic>
        <p:nvPicPr>
          <p:cNvPr id="10" name="Picture 9">
            <a:extLst>
              <a:ext uri="{FF2B5EF4-FFF2-40B4-BE49-F238E27FC236}">
                <a16:creationId xmlns:a16="http://schemas.microsoft.com/office/drawing/2014/main" id="{2DE619D5-3229-46EB-B7FB-C3B2B8F0B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08" y="4238461"/>
            <a:ext cx="3842925" cy="1940208"/>
          </a:xfrm>
          <a:prstGeom prst="rect">
            <a:avLst/>
          </a:prstGeom>
        </p:spPr>
      </p:pic>
      <p:pic>
        <p:nvPicPr>
          <p:cNvPr id="12" name="Picture 11" descr="A drawing of a face&#10;&#10;Description generated with high confidence">
            <a:extLst>
              <a:ext uri="{FF2B5EF4-FFF2-40B4-BE49-F238E27FC236}">
                <a16:creationId xmlns:a16="http://schemas.microsoft.com/office/drawing/2014/main" id="{7545B7B3-653A-4C7B-805F-330FF4C82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3403" y="2386199"/>
            <a:ext cx="3749586" cy="1888137"/>
          </a:xfrm>
          <a:prstGeom prst="rect">
            <a:avLst/>
          </a:prstGeom>
        </p:spPr>
      </p:pic>
    </p:spTree>
    <p:extLst>
      <p:ext uri="{BB962C8B-B14F-4D97-AF65-F5344CB8AC3E}">
        <p14:creationId xmlns:p14="http://schemas.microsoft.com/office/powerpoint/2010/main" val="148565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74095FE-046C-4498-92D3-89E1025D02DF}"/>
              </a:ext>
            </a:extLst>
          </p:cNvPr>
          <p:cNvSpPr txBox="1"/>
          <p:nvPr/>
        </p:nvSpPr>
        <p:spPr bwMode="auto">
          <a:xfrm>
            <a:off x="6161497" y="4666453"/>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1.05</a:t>
            </a:r>
          </a:p>
        </p:txBody>
      </p:sp>
      <p:sp>
        <p:nvSpPr>
          <p:cNvPr id="14" name="TextBox 13">
            <a:extLst>
              <a:ext uri="{FF2B5EF4-FFF2-40B4-BE49-F238E27FC236}">
                <a16:creationId xmlns:a16="http://schemas.microsoft.com/office/drawing/2014/main" id="{2D91294A-E9BF-47F5-BCFF-B1EB8512029C}"/>
              </a:ext>
            </a:extLst>
          </p:cNvPr>
          <p:cNvSpPr txBox="1"/>
          <p:nvPr/>
        </p:nvSpPr>
        <p:spPr bwMode="auto">
          <a:xfrm>
            <a:off x="5791662" y="5214561"/>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0.35</a:t>
            </a:r>
          </a:p>
        </p:txBody>
      </p:sp>
      <p:sp>
        <p:nvSpPr>
          <p:cNvPr id="2" name="Text Placeholder 1"/>
          <p:cNvSpPr>
            <a:spLocks noGrp="1"/>
          </p:cNvSpPr>
          <p:nvPr>
            <p:ph type="body" sz="quarter" idx="11"/>
          </p:nvPr>
        </p:nvSpPr>
        <p:spPr/>
        <p:txBody>
          <a:bodyPr/>
          <a:lstStyle/>
          <a:p>
            <a:r>
              <a:rPr lang="en-US" dirty="0"/>
              <a:t>1.31 Problems with two unknowns – step 4:2</a:t>
            </a:r>
          </a:p>
        </p:txBody>
      </p:sp>
      <p:sp>
        <p:nvSpPr>
          <p:cNvPr id="12" name="TextBox 11">
            <a:extLst>
              <a:ext uri="{FF2B5EF4-FFF2-40B4-BE49-F238E27FC236}">
                <a16:creationId xmlns:a16="http://schemas.microsoft.com/office/drawing/2014/main" id="{0FEB7B70-87C0-4174-B23D-97F0A45A4DC9}"/>
              </a:ext>
            </a:extLst>
          </p:cNvPr>
          <p:cNvSpPr txBox="1"/>
          <p:nvPr/>
        </p:nvSpPr>
        <p:spPr bwMode="auto">
          <a:xfrm>
            <a:off x="3260586" y="5762669"/>
            <a:ext cx="29553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‘One lemon costs 35</a:t>
            </a:r>
            <a:r>
              <a:rPr lang="en-GB" sz="1100" i="1" dirty="0">
                <a:latin typeface="Myriad Pro Semibold" charset="0"/>
                <a:ea typeface="Myriad Pro Semibold" charset="0"/>
                <a:cs typeface="Myriad Pro Semibold" charset="0"/>
              </a:rPr>
              <a:t> </a:t>
            </a:r>
            <a:r>
              <a:rPr lang="en-GB" sz="2200" i="1" dirty="0">
                <a:latin typeface="Myriad Pro Semibold" charset="0"/>
                <a:ea typeface="Myriad Pro Semibold" charset="0"/>
                <a:cs typeface="Myriad Pro Semibold" charset="0"/>
              </a:rPr>
              <a:t>p.’</a:t>
            </a:r>
          </a:p>
        </p:txBody>
      </p:sp>
      <p:sp>
        <p:nvSpPr>
          <p:cNvPr id="19" name="TextBox 18">
            <a:extLst>
              <a:ext uri="{FF2B5EF4-FFF2-40B4-BE49-F238E27FC236}">
                <a16:creationId xmlns:a16="http://schemas.microsoft.com/office/drawing/2014/main" id="{F9B65B15-9DCC-4675-B254-0E4F09C0B223}"/>
              </a:ext>
            </a:extLst>
          </p:cNvPr>
          <p:cNvSpPr txBox="1"/>
          <p:nvPr/>
        </p:nvSpPr>
        <p:spPr bwMode="auto">
          <a:xfrm>
            <a:off x="2327335" y="4666453"/>
            <a:ext cx="39610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3 lemons = 3.35 </a:t>
            </a:r>
            <a:r>
              <a:rPr lang="en-GB" sz="2200" dirty="0">
                <a:latin typeface="Myriad Pro Semibold"/>
                <a:ea typeface="Myriad Pro Semibold" charset="0"/>
                <a:cs typeface="Arial" panose="020B0604020202020204" pitchFamily="34" charset="0"/>
              </a:rPr>
              <a:t>−</a:t>
            </a:r>
            <a:r>
              <a:rPr lang="en-GB" sz="2200" dirty="0">
                <a:latin typeface="Myriad Pro Semibold" charset="0"/>
                <a:ea typeface="Myriad Pro Semibold" charset="0"/>
                <a:cs typeface="Myriad Pro Semibold" charset="0"/>
              </a:rPr>
              <a:t> 2.30</a:t>
            </a:r>
          </a:p>
        </p:txBody>
      </p:sp>
      <p:sp>
        <p:nvSpPr>
          <p:cNvPr id="20" name="TextBox 19">
            <a:extLst>
              <a:ext uri="{FF2B5EF4-FFF2-40B4-BE49-F238E27FC236}">
                <a16:creationId xmlns:a16="http://schemas.microsoft.com/office/drawing/2014/main" id="{A4C58D72-1788-4D6A-BA49-F02B2A431989}"/>
              </a:ext>
            </a:extLst>
          </p:cNvPr>
          <p:cNvSpPr txBox="1"/>
          <p:nvPr/>
        </p:nvSpPr>
        <p:spPr bwMode="auto">
          <a:xfrm>
            <a:off x="2445591" y="5214561"/>
            <a:ext cx="34753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1 lemon = 1.05 </a:t>
            </a:r>
            <a:r>
              <a:rPr lang="en-GB" sz="2200" dirty="0">
                <a:latin typeface="Myriad Pro Semibold"/>
                <a:ea typeface="Myriad Pro Semibold" charset="0"/>
                <a:cs typeface="Arial" panose="020B0604020202020204" pitchFamily="34" charset="0"/>
              </a:rPr>
              <a:t>÷</a:t>
            </a:r>
            <a:r>
              <a:rPr lang="en-GB" sz="2200" dirty="0">
                <a:latin typeface="Myriad Pro Semibold" charset="0"/>
                <a:ea typeface="Myriad Pro Semibold" charset="0"/>
                <a:cs typeface="Myriad Pro Semibold" charset="0"/>
              </a:rPr>
              <a:t> 3</a:t>
            </a:r>
          </a:p>
        </p:txBody>
      </p:sp>
      <p:sp>
        <p:nvSpPr>
          <p:cNvPr id="17" name="TextBox 16">
            <a:extLst>
              <a:ext uri="{FF2B5EF4-FFF2-40B4-BE49-F238E27FC236}">
                <a16:creationId xmlns:a16="http://schemas.microsoft.com/office/drawing/2014/main" id="{442D743E-205F-4FD7-9995-E42D2F20B3DB}"/>
              </a:ext>
            </a:extLst>
          </p:cNvPr>
          <p:cNvSpPr txBox="1"/>
          <p:nvPr/>
        </p:nvSpPr>
        <p:spPr bwMode="auto">
          <a:xfrm>
            <a:off x="2238861" y="1545217"/>
            <a:ext cx="46662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b="1" dirty="0">
                <a:latin typeface="Myriad Pro Semibold" charset="0"/>
                <a:ea typeface="Myriad Pro Semibold" charset="0"/>
                <a:cs typeface="Myriad Pro Semibold" charset="0"/>
              </a:rPr>
              <a:t>Step 1 </a:t>
            </a:r>
            <a:r>
              <a:rPr lang="en-GB" sz="2200" dirty="0">
                <a:latin typeface="Myriad Pro Semibold" charset="0"/>
                <a:ea typeface="Myriad Pro Semibold" charset="0"/>
                <a:cs typeface="Myriad Pro Semibold" charset="0"/>
              </a:rPr>
              <a:t>– finding the cost of a lemon</a:t>
            </a:r>
          </a:p>
        </p:txBody>
      </p:sp>
      <p:pic>
        <p:nvPicPr>
          <p:cNvPr id="9" name="Picture 8">
            <a:extLst>
              <a:ext uri="{FF2B5EF4-FFF2-40B4-BE49-F238E27FC236}">
                <a16:creationId xmlns:a16="http://schemas.microsoft.com/office/drawing/2014/main" id="{9B850549-1DD4-4AF7-BADF-5C8DA1BA6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147" y="3133069"/>
            <a:ext cx="2863042" cy="867890"/>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062D6D04-F9E5-4E01-9762-9E5402E0476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63638" y="2117176"/>
            <a:ext cx="1052442" cy="2163376"/>
          </a:xfrm>
          <a:prstGeom prst="rect">
            <a:avLst/>
          </a:prstGeom>
        </p:spPr>
      </p:pic>
      <p:pic>
        <p:nvPicPr>
          <p:cNvPr id="16" name="Picture 15" descr="A drawing of a face&#10;&#10;Description generated with high confidence">
            <a:extLst>
              <a:ext uri="{FF2B5EF4-FFF2-40B4-BE49-F238E27FC236}">
                <a16:creationId xmlns:a16="http://schemas.microsoft.com/office/drawing/2014/main" id="{F3C38A69-1B28-4320-B952-A76EA7ABB5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516250" y="1979089"/>
            <a:ext cx="4111499" cy="1038420"/>
          </a:xfrm>
          <a:prstGeom prst="rect">
            <a:avLst/>
          </a:prstGeom>
        </p:spPr>
      </p:pic>
      <p:grpSp>
        <p:nvGrpSpPr>
          <p:cNvPr id="21" name="Group 20">
            <a:extLst>
              <a:ext uri="{FF2B5EF4-FFF2-40B4-BE49-F238E27FC236}">
                <a16:creationId xmlns:a16="http://schemas.microsoft.com/office/drawing/2014/main" id="{50F50EE7-9A18-43E8-AC03-1304DAF5444A}"/>
              </a:ext>
            </a:extLst>
          </p:cNvPr>
          <p:cNvGrpSpPr/>
          <p:nvPr/>
        </p:nvGrpSpPr>
        <p:grpSpPr>
          <a:xfrm>
            <a:off x="189195" y="1038070"/>
            <a:ext cx="8765611" cy="430887"/>
            <a:chOff x="324857" y="1038070"/>
            <a:chExt cx="8765611" cy="430887"/>
          </a:xfrm>
        </p:grpSpPr>
        <p:sp>
          <p:nvSpPr>
            <p:cNvPr id="23" name="TextBox 22">
              <a:extLst>
                <a:ext uri="{FF2B5EF4-FFF2-40B4-BE49-F238E27FC236}">
                  <a16:creationId xmlns:a16="http://schemas.microsoft.com/office/drawing/2014/main" id="{F3864D9D-9F77-4540-A589-A218C7AF39C3}"/>
                </a:ext>
              </a:extLst>
            </p:cNvPr>
            <p:cNvSpPr txBox="1"/>
            <p:nvPr/>
          </p:nvSpPr>
          <p:spPr bwMode="auto">
            <a:xfrm>
              <a:off x="324857" y="1038070"/>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24" name="TextBox 23">
              <a:extLst>
                <a:ext uri="{FF2B5EF4-FFF2-40B4-BE49-F238E27FC236}">
                  <a16:creationId xmlns:a16="http://schemas.microsoft.com/office/drawing/2014/main" id="{15F404D7-A51B-4B3B-8119-C8F6DC12E1D2}"/>
                </a:ext>
              </a:extLst>
            </p:cNvPr>
            <p:cNvSpPr txBox="1"/>
            <p:nvPr/>
          </p:nvSpPr>
          <p:spPr bwMode="auto">
            <a:xfrm>
              <a:off x="4843472" y="1038070"/>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grpSp>
    </p:spTree>
    <p:extLst>
      <p:ext uri="{BB962C8B-B14F-4D97-AF65-F5344CB8AC3E}">
        <p14:creationId xmlns:p14="http://schemas.microsoft.com/office/powerpoint/2010/main" val="39500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P spid="19" grpId="0"/>
      <p:bldP spid="20"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1:1</a:t>
            </a:r>
          </a:p>
        </p:txBody>
      </p:sp>
      <p:pic>
        <p:nvPicPr>
          <p:cNvPr id="6" name="Picture 5">
            <a:extLst>
              <a:ext uri="{FF2B5EF4-FFF2-40B4-BE49-F238E27FC236}">
                <a16:creationId xmlns:a16="http://schemas.microsoft.com/office/drawing/2014/main" id="{687B8382-EE80-4015-B1A9-E03BCEB39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185" y="2392225"/>
            <a:ext cx="6837630" cy="768383"/>
          </a:xfrm>
          <a:prstGeom prst="rect">
            <a:avLst/>
          </a:prstGeom>
        </p:spPr>
      </p:pic>
      <p:pic>
        <p:nvPicPr>
          <p:cNvPr id="8" name="Picture 7">
            <a:extLst>
              <a:ext uri="{FF2B5EF4-FFF2-40B4-BE49-F238E27FC236}">
                <a16:creationId xmlns:a16="http://schemas.microsoft.com/office/drawing/2014/main" id="{55D12EE9-36BE-4866-A454-FE9F1CC98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185" y="3144943"/>
            <a:ext cx="1527040" cy="768383"/>
          </a:xfrm>
          <a:prstGeom prst="rect">
            <a:avLst/>
          </a:prstGeom>
        </p:spPr>
      </p:pic>
      <p:pic>
        <p:nvPicPr>
          <p:cNvPr id="10" name="Picture 9">
            <a:extLst>
              <a:ext uri="{FF2B5EF4-FFF2-40B4-BE49-F238E27FC236}">
                <a16:creationId xmlns:a16="http://schemas.microsoft.com/office/drawing/2014/main" id="{09994F6C-0B53-4505-8720-36E9F7A46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745" y="3144943"/>
            <a:ext cx="5320320" cy="768383"/>
          </a:xfrm>
          <a:prstGeom prst="rect">
            <a:avLst/>
          </a:prstGeom>
        </p:spPr>
      </p:pic>
      <p:sp>
        <p:nvSpPr>
          <p:cNvPr id="12" name="TextBox 11">
            <a:extLst>
              <a:ext uri="{FF2B5EF4-FFF2-40B4-BE49-F238E27FC236}">
                <a16:creationId xmlns:a16="http://schemas.microsoft.com/office/drawing/2014/main" id="{254967DC-EC0A-4E02-B7FE-462ACCF99D39}"/>
              </a:ext>
            </a:extLst>
          </p:cNvPr>
          <p:cNvSpPr txBox="1"/>
          <p:nvPr/>
        </p:nvSpPr>
        <p:spPr bwMode="auto">
          <a:xfrm>
            <a:off x="3867320" y="4581525"/>
            <a:ext cx="1409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r + b</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drawing of a face&#10;&#10;Description generated with high confidence">
            <a:extLst>
              <a:ext uri="{FF2B5EF4-FFF2-40B4-BE49-F238E27FC236}">
                <a16:creationId xmlns:a16="http://schemas.microsoft.com/office/drawing/2014/main" id="{381D5214-CFF4-4533-8F26-D7175D0CF9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16250" y="1979089"/>
            <a:ext cx="4111499" cy="1038420"/>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4:2</a:t>
            </a:r>
          </a:p>
        </p:txBody>
      </p:sp>
      <p:sp>
        <p:nvSpPr>
          <p:cNvPr id="3" name="TextBox 2">
            <a:extLst>
              <a:ext uri="{FF2B5EF4-FFF2-40B4-BE49-F238E27FC236}">
                <a16:creationId xmlns:a16="http://schemas.microsoft.com/office/drawing/2014/main" id="{C436C345-1105-4CD3-BBDD-74E1DB519325}"/>
              </a:ext>
            </a:extLst>
          </p:cNvPr>
          <p:cNvSpPr txBox="1"/>
          <p:nvPr/>
        </p:nvSpPr>
        <p:spPr bwMode="auto">
          <a:xfrm>
            <a:off x="189195" y="1038070"/>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5" name="TextBox 4">
            <a:extLst>
              <a:ext uri="{FF2B5EF4-FFF2-40B4-BE49-F238E27FC236}">
                <a16:creationId xmlns:a16="http://schemas.microsoft.com/office/drawing/2014/main" id="{F07CD6C6-A538-4741-8D75-39E4B051E53D}"/>
              </a:ext>
            </a:extLst>
          </p:cNvPr>
          <p:cNvSpPr txBox="1"/>
          <p:nvPr/>
        </p:nvSpPr>
        <p:spPr bwMode="auto">
          <a:xfrm>
            <a:off x="4707810" y="1038070"/>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sp>
        <p:nvSpPr>
          <p:cNvPr id="17" name="TextBox 16">
            <a:extLst>
              <a:ext uri="{FF2B5EF4-FFF2-40B4-BE49-F238E27FC236}">
                <a16:creationId xmlns:a16="http://schemas.microsoft.com/office/drawing/2014/main" id="{442D743E-205F-4FD7-9995-E42D2F20B3DB}"/>
              </a:ext>
            </a:extLst>
          </p:cNvPr>
          <p:cNvSpPr txBox="1"/>
          <p:nvPr/>
        </p:nvSpPr>
        <p:spPr bwMode="auto">
          <a:xfrm>
            <a:off x="2354278" y="1545217"/>
            <a:ext cx="44354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b="1" dirty="0">
                <a:latin typeface="Myriad Pro Semibold" charset="0"/>
                <a:ea typeface="Myriad Pro Semibold" charset="0"/>
                <a:cs typeface="Myriad Pro Semibold" charset="0"/>
              </a:rPr>
              <a:t>Step 2 </a:t>
            </a:r>
            <a:r>
              <a:rPr lang="en-GB" sz="2200" dirty="0">
                <a:latin typeface="Myriad Pro Semibold" charset="0"/>
                <a:ea typeface="Myriad Pro Semibold" charset="0"/>
                <a:cs typeface="Myriad Pro Semibold" charset="0"/>
              </a:rPr>
              <a:t>– finding the cost of a pear</a:t>
            </a:r>
          </a:p>
        </p:txBody>
      </p:sp>
      <p:pic>
        <p:nvPicPr>
          <p:cNvPr id="9" name="Picture 8">
            <a:extLst>
              <a:ext uri="{FF2B5EF4-FFF2-40B4-BE49-F238E27FC236}">
                <a16:creationId xmlns:a16="http://schemas.microsoft.com/office/drawing/2014/main" id="{9B850549-1DD4-4AF7-BADF-5C8DA1BA6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147" y="3130084"/>
            <a:ext cx="2863042" cy="867890"/>
          </a:xfrm>
          <a:prstGeom prst="rect">
            <a:avLst/>
          </a:prstGeom>
        </p:spPr>
      </p:pic>
      <p:sp>
        <p:nvSpPr>
          <p:cNvPr id="23" name="TextBox 22">
            <a:extLst>
              <a:ext uri="{FF2B5EF4-FFF2-40B4-BE49-F238E27FC236}">
                <a16:creationId xmlns:a16="http://schemas.microsoft.com/office/drawing/2014/main" id="{57B56C02-4914-49FB-8B55-B649F4F91DF4}"/>
              </a:ext>
            </a:extLst>
          </p:cNvPr>
          <p:cNvSpPr txBox="1"/>
          <p:nvPr/>
        </p:nvSpPr>
        <p:spPr bwMode="auto">
          <a:xfrm>
            <a:off x="5806407" y="4719677"/>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1.60</a:t>
            </a:r>
          </a:p>
        </p:txBody>
      </p:sp>
      <p:sp>
        <p:nvSpPr>
          <p:cNvPr id="24" name="TextBox 23">
            <a:extLst>
              <a:ext uri="{FF2B5EF4-FFF2-40B4-BE49-F238E27FC236}">
                <a16:creationId xmlns:a16="http://schemas.microsoft.com/office/drawing/2014/main" id="{2E73C7A9-A743-44D3-96C2-9F96653DE018}"/>
              </a:ext>
            </a:extLst>
          </p:cNvPr>
          <p:cNvSpPr txBox="1"/>
          <p:nvPr/>
        </p:nvSpPr>
        <p:spPr bwMode="auto">
          <a:xfrm>
            <a:off x="5439153" y="5206790"/>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0.40</a:t>
            </a:r>
          </a:p>
        </p:txBody>
      </p:sp>
      <p:sp>
        <p:nvSpPr>
          <p:cNvPr id="25" name="TextBox 24">
            <a:extLst>
              <a:ext uri="{FF2B5EF4-FFF2-40B4-BE49-F238E27FC236}">
                <a16:creationId xmlns:a16="http://schemas.microsoft.com/office/drawing/2014/main" id="{BA8E453B-C3FB-4042-9C9C-709BF894F532}"/>
              </a:ext>
            </a:extLst>
          </p:cNvPr>
          <p:cNvSpPr txBox="1"/>
          <p:nvPr/>
        </p:nvSpPr>
        <p:spPr bwMode="auto">
          <a:xfrm>
            <a:off x="2197305" y="4719678"/>
            <a:ext cx="37417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4 pears = 2.30 </a:t>
            </a:r>
            <a:r>
              <a:rPr lang="en-GB" sz="2200" dirty="0">
                <a:latin typeface="Myriad Pro Semibold"/>
                <a:ea typeface="Myriad Pro Semibold" charset="0"/>
                <a:cs typeface="Arial" panose="020B0604020202020204" pitchFamily="34" charset="0"/>
              </a:rPr>
              <a:t>−</a:t>
            </a:r>
            <a:r>
              <a:rPr lang="en-GB" sz="2200" dirty="0">
                <a:latin typeface="Myriad Pro Semibold" charset="0"/>
                <a:ea typeface="Myriad Pro Semibold" charset="0"/>
                <a:cs typeface="Myriad Pro Semibold" charset="0"/>
              </a:rPr>
              <a:t> 0.70</a:t>
            </a:r>
          </a:p>
        </p:txBody>
      </p:sp>
      <p:sp>
        <p:nvSpPr>
          <p:cNvPr id="26" name="TextBox 25">
            <a:extLst>
              <a:ext uri="{FF2B5EF4-FFF2-40B4-BE49-F238E27FC236}">
                <a16:creationId xmlns:a16="http://schemas.microsoft.com/office/drawing/2014/main" id="{F7601A5C-353F-4DC9-A3A8-3A80006E5792}"/>
              </a:ext>
            </a:extLst>
          </p:cNvPr>
          <p:cNvSpPr txBox="1"/>
          <p:nvPr/>
        </p:nvSpPr>
        <p:spPr bwMode="auto">
          <a:xfrm>
            <a:off x="2321385" y="5206790"/>
            <a:ext cx="32445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1 pear = 1.60 </a:t>
            </a:r>
            <a:r>
              <a:rPr lang="en-GB" sz="2200" dirty="0">
                <a:latin typeface="Myriad Pro Semibold"/>
                <a:ea typeface="Myriad Pro Semibold" charset="0"/>
                <a:cs typeface="Arial" panose="020B0604020202020204" pitchFamily="34" charset="0"/>
              </a:rPr>
              <a:t>÷</a:t>
            </a:r>
            <a:r>
              <a:rPr lang="en-GB" sz="2200" dirty="0">
                <a:latin typeface="Myriad Pro Semibold" charset="0"/>
                <a:ea typeface="Myriad Pro Semibold" charset="0"/>
                <a:cs typeface="Myriad Pro Semibold" charset="0"/>
              </a:rPr>
              <a:t> 4</a:t>
            </a:r>
          </a:p>
        </p:txBody>
      </p:sp>
      <p:sp>
        <p:nvSpPr>
          <p:cNvPr id="27" name="TextBox 26">
            <a:extLst>
              <a:ext uri="{FF2B5EF4-FFF2-40B4-BE49-F238E27FC236}">
                <a16:creationId xmlns:a16="http://schemas.microsoft.com/office/drawing/2014/main" id="{F40BD9D5-925C-48CC-9867-6CF2F1405478}"/>
              </a:ext>
            </a:extLst>
          </p:cNvPr>
          <p:cNvSpPr txBox="1"/>
          <p:nvPr/>
        </p:nvSpPr>
        <p:spPr bwMode="auto">
          <a:xfrm>
            <a:off x="3204927" y="5726560"/>
            <a:ext cx="27341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‘One pear costs 40</a:t>
            </a:r>
            <a:r>
              <a:rPr lang="en-GB" sz="1100" i="1" dirty="0">
                <a:latin typeface="Myriad Pro Semibold" charset="0"/>
                <a:ea typeface="Myriad Pro Semibold" charset="0"/>
                <a:cs typeface="Myriad Pro Semibold" charset="0"/>
              </a:rPr>
              <a:t> </a:t>
            </a:r>
            <a:r>
              <a:rPr lang="en-GB" sz="2200" i="1" dirty="0">
                <a:latin typeface="Myriad Pro Semibold" charset="0"/>
                <a:ea typeface="Myriad Pro Semibold" charset="0"/>
                <a:cs typeface="Myriad Pro Semibold" charset="0"/>
              </a:rPr>
              <a:t>p.’</a:t>
            </a:r>
          </a:p>
        </p:txBody>
      </p:sp>
      <p:pic>
        <p:nvPicPr>
          <p:cNvPr id="29" name="Picture 28">
            <a:extLst>
              <a:ext uri="{FF2B5EF4-FFF2-40B4-BE49-F238E27FC236}">
                <a16:creationId xmlns:a16="http://schemas.microsoft.com/office/drawing/2014/main" id="{FD400673-3906-42E5-AB21-8688BBF02F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4719" y="3465513"/>
            <a:ext cx="3232145" cy="800554"/>
          </a:xfrm>
          <a:prstGeom prst="rect">
            <a:avLst/>
          </a:prstGeom>
        </p:spPr>
      </p:pic>
      <p:pic>
        <p:nvPicPr>
          <p:cNvPr id="30" name="Picture 29">
            <a:extLst>
              <a:ext uri="{FF2B5EF4-FFF2-40B4-BE49-F238E27FC236}">
                <a16:creationId xmlns:a16="http://schemas.microsoft.com/office/drawing/2014/main" id="{FEECC252-8591-4517-AE02-1C5E18CBE7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1827" y="3465513"/>
            <a:ext cx="1047454" cy="501282"/>
          </a:xfrm>
          <a:prstGeom prst="rect">
            <a:avLst/>
          </a:prstGeom>
        </p:spPr>
      </p:pic>
      <p:sp>
        <p:nvSpPr>
          <p:cNvPr id="33" name="TextBox 32">
            <a:extLst>
              <a:ext uri="{FF2B5EF4-FFF2-40B4-BE49-F238E27FC236}">
                <a16:creationId xmlns:a16="http://schemas.microsoft.com/office/drawing/2014/main" id="{B64CBD4A-7B4A-4A48-81E4-14D12AC11AA9}"/>
              </a:ext>
            </a:extLst>
          </p:cNvPr>
          <p:cNvSpPr txBox="1"/>
          <p:nvPr/>
        </p:nvSpPr>
        <p:spPr bwMode="auto">
          <a:xfrm>
            <a:off x="1956348" y="4330535"/>
            <a:ext cx="52313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a:t>
            </a:r>
            <a:r>
              <a:rPr lang="en-GB" sz="2200" i="1" dirty="0">
                <a:latin typeface="Myriad Pro Semibold" charset="0"/>
                <a:ea typeface="Myriad Pro Semibold" charset="0"/>
                <a:cs typeface="Myriad Pro Semibold" charset="0"/>
              </a:rPr>
              <a:t>‘4 pears and 5 lemons cost £3.35.’</a:t>
            </a:r>
          </a:p>
        </p:txBody>
      </p:sp>
      <p:sp>
        <p:nvSpPr>
          <p:cNvPr id="34" name="TextBox 33">
            <a:extLst>
              <a:ext uri="{FF2B5EF4-FFF2-40B4-BE49-F238E27FC236}">
                <a16:creationId xmlns:a16="http://schemas.microsoft.com/office/drawing/2014/main" id="{193D4606-9BDA-413A-AC86-F7CB00755055}"/>
              </a:ext>
            </a:extLst>
          </p:cNvPr>
          <p:cNvSpPr txBox="1"/>
          <p:nvPr/>
        </p:nvSpPr>
        <p:spPr bwMode="auto">
          <a:xfrm>
            <a:off x="2553963" y="4719677"/>
            <a:ext cx="43733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4 pears = 4 × 40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£1.60</a:t>
            </a:r>
          </a:p>
        </p:txBody>
      </p:sp>
      <p:sp>
        <p:nvSpPr>
          <p:cNvPr id="35" name="TextBox 34">
            <a:extLst>
              <a:ext uri="{FF2B5EF4-FFF2-40B4-BE49-F238E27FC236}">
                <a16:creationId xmlns:a16="http://schemas.microsoft.com/office/drawing/2014/main" id="{FF82F1DA-7747-432C-B990-7C423BF4FD61}"/>
              </a:ext>
            </a:extLst>
          </p:cNvPr>
          <p:cNvSpPr txBox="1"/>
          <p:nvPr/>
        </p:nvSpPr>
        <p:spPr bwMode="auto">
          <a:xfrm>
            <a:off x="2334208" y="5108819"/>
            <a:ext cx="46022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5 lemons = 5 × 35</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£1.75</a:t>
            </a:r>
          </a:p>
        </p:txBody>
      </p:sp>
      <p:sp>
        <p:nvSpPr>
          <p:cNvPr id="36" name="TextBox 35">
            <a:extLst>
              <a:ext uri="{FF2B5EF4-FFF2-40B4-BE49-F238E27FC236}">
                <a16:creationId xmlns:a16="http://schemas.microsoft.com/office/drawing/2014/main" id="{3CA5664C-6516-4DDF-9765-D6AD01AC6C7F}"/>
              </a:ext>
            </a:extLst>
          </p:cNvPr>
          <p:cNvSpPr txBox="1"/>
          <p:nvPr/>
        </p:nvSpPr>
        <p:spPr bwMode="auto">
          <a:xfrm>
            <a:off x="4040012" y="5497961"/>
            <a:ext cx="2887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£1.60 + £1.75 = £3.35</a:t>
            </a:r>
          </a:p>
        </p:txBody>
      </p:sp>
      <p:sp>
        <p:nvSpPr>
          <p:cNvPr id="37" name="TextBox 36">
            <a:extLst>
              <a:ext uri="{FF2B5EF4-FFF2-40B4-BE49-F238E27FC236}">
                <a16:creationId xmlns:a16="http://schemas.microsoft.com/office/drawing/2014/main" id="{FE4E8695-C0FF-417A-85FF-F7CABC428F48}"/>
              </a:ext>
            </a:extLst>
          </p:cNvPr>
          <p:cNvSpPr txBox="1"/>
          <p:nvPr/>
        </p:nvSpPr>
        <p:spPr bwMode="auto">
          <a:xfrm>
            <a:off x="2779558" y="5887101"/>
            <a:ext cx="38069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 solution must be correct.’</a:t>
            </a:r>
          </a:p>
        </p:txBody>
      </p:sp>
      <p:pic>
        <p:nvPicPr>
          <p:cNvPr id="28" name="Picture 27" descr="A close up of a logo&#10;&#10;Description generated with very high confidence">
            <a:extLst>
              <a:ext uri="{FF2B5EF4-FFF2-40B4-BE49-F238E27FC236}">
                <a16:creationId xmlns:a16="http://schemas.microsoft.com/office/drawing/2014/main" id="{E935FF5E-8A32-4030-A7E4-F13F0879D36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463638" y="2114191"/>
            <a:ext cx="1052442" cy="2163376"/>
          </a:xfrm>
          <a:prstGeom prst="rect">
            <a:avLst/>
          </a:prstGeom>
        </p:spPr>
      </p:pic>
      <p:pic>
        <p:nvPicPr>
          <p:cNvPr id="39" name="Picture 38">
            <a:extLst>
              <a:ext uri="{FF2B5EF4-FFF2-40B4-BE49-F238E27FC236}">
                <a16:creationId xmlns:a16="http://schemas.microsoft.com/office/drawing/2014/main" id="{92DE1411-184B-4478-9C8A-BF0DF6325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719" y="2075108"/>
            <a:ext cx="4294562" cy="1301836"/>
          </a:xfrm>
          <a:prstGeom prst="rect">
            <a:avLst/>
          </a:prstGeom>
        </p:spPr>
      </p:pic>
      <p:sp>
        <p:nvSpPr>
          <p:cNvPr id="31" name="TextBox 30">
            <a:extLst>
              <a:ext uri="{FF2B5EF4-FFF2-40B4-BE49-F238E27FC236}">
                <a16:creationId xmlns:a16="http://schemas.microsoft.com/office/drawing/2014/main" id="{EBF38825-69A1-4CF6-95B0-5DC11A720884}"/>
              </a:ext>
            </a:extLst>
          </p:cNvPr>
          <p:cNvSpPr txBox="1"/>
          <p:nvPr/>
        </p:nvSpPr>
        <p:spPr bwMode="auto">
          <a:xfrm>
            <a:off x="5719826" y="2865586"/>
            <a:ext cx="418384" cy="369332"/>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35</a:t>
            </a:r>
            <a:r>
              <a:rPr lang="en-GB" sz="900" dirty="0">
                <a:latin typeface="Myriad Pro Semibold" charset="0"/>
                <a:ea typeface="Myriad Pro Semibold" charset="0"/>
                <a:cs typeface="Myriad Pro Semibold" charset="0"/>
              </a:rPr>
              <a:t> </a:t>
            </a:r>
            <a:r>
              <a:rPr lang="en-GB" sz="1800" dirty="0">
                <a:latin typeface="Myriad Pro Semibold" charset="0"/>
                <a:ea typeface="Myriad Pro Semibold" charset="0"/>
                <a:cs typeface="Myriad Pro Semibold" charset="0"/>
              </a:rPr>
              <a:t>p</a:t>
            </a:r>
          </a:p>
        </p:txBody>
      </p:sp>
      <p:sp>
        <p:nvSpPr>
          <p:cNvPr id="40" name="TextBox 39">
            <a:extLst>
              <a:ext uri="{FF2B5EF4-FFF2-40B4-BE49-F238E27FC236}">
                <a16:creationId xmlns:a16="http://schemas.microsoft.com/office/drawing/2014/main" id="{0FC0C452-9733-4A2D-A607-6CF3657DE75A}"/>
              </a:ext>
            </a:extLst>
          </p:cNvPr>
          <p:cNvSpPr txBox="1"/>
          <p:nvPr/>
        </p:nvSpPr>
        <p:spPr bwMode="auto">
          <a:xfrm>
            <a:off x="6238332" y="2865586"/>
            <a:ext cx="418384" cy="369332"/>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35</a:t>
            </a:r>
            <a:r>
              <a:rPr lang="en-GB" sz="900" dirty="0">
                <a:latin typeface="Myriad Pro Semibold" charset="0"/>
                <a:ea typeface="Myriad Pro Semibold" charset="0"/>
                <a:cs typeface="Myriad Pro Semibold" charset="0"/>
              </a:rPr>
              <a:t> </a:t>
            </a:r>
            <a:r>
              <a:rPr lang="en-GB" sz="1800" dirty="0">
                <a:latin typeface="Myriad Pro Semibold" charset="0"/>
                <a:ea typeface="Myriad Pro Semibold" charset="0"/>
                <a:cs typeface="Myriad Pro Semibold" charset="0"/>
              </a:rPr>
              <a:t>p</a:t>
            </a:r>
          </a:p>
        </p:txBody>
      </p:sp>
    </p:spTree>
    <p:extLst>
      <p:ext uri="{BB962C8B-B14F-4D97-AF65-F5344CB8AC3E}">
        <p14:creationId xmlns:p14="http://schemas.microsoft.com/office/powerpoint/2010/main" val="37573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childTnLst>
                          </p:cTn>
                        </p:par>
                        <p:par>
                          <p:cTn id="11" fill="hold">
                            <p:stCondLst>
                              <p:cond delay="500"/>
                            </p:stCondLst>
                            <p:childTnLst>
                              <p:par>
                                <p:cTn id="12" presetID="6" presetClass="emph" presetSubtype="0" accel="66667" fill="hold" nodeType="afterEffect">
                                  <p:stCondLst>
                                    <p:cond delay="0"/>
                                  </p:stCondLst>
                                  <p:childTnLst>
                                    <p:animScale>
                                      <p:cBhvr>
                                        <p:cTn id="13" dur="1500" fill="hold"/>
                                        <p:tgtEl>
                                          <p:spTgt spid="9"/>
                                        </p:tgtEl>
                                      </p:cBhvr>
                                      <p:by x="150000" y="150000"/>
                                    </p:animScale>
                                  </p:childTnLst>
                                </p:cTn>
                              </p:par>
                              <p:par>
                                <p:cTn id="14" presetID="64" presetClass="path" presetSubtype="0" accel="50000" fill="hold" nodeType="withEffect">
                                  <p:stCondLst>
                                    <p:cond delay="0"/>
                                  </p:stCondLst>
                                  <p:childTnLst>
                                    <p:animMotion origin="layout" path="M -4.72222E-6 4.07407E-6 L 0.05747 -0.12292 " pathEditMode="relative" rAng="0" ptsTypes="AA">
                                      <p:cBhvr>
                                        <p:cTn id="15" dur="1500" fill="hold"/>
                                        <p:tgtEl>
                                          <p:spTgt spid="9"/>
                                        </p:tgtEl>
                                        <p:attrNameLst>
                                          <p:attrName>ppt_x</p:attrName>
                                          <p:attrName>ppt_y</p:attrName>
                                        </p:attrNameLst>
                                      </p:cBhvr>
                                      <p:rCtr x="2865" y="-6157"/>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P spid="26" grpId="0"/>
      <p:bldP spid="26" grpId="1"/>
      <p:bldP spid="27" grpId="0"/>
      <p:bldP spid="27" grpId="1"/>
      <p:bldP spid="33" grpId="0"/>
      <p:bldP spid="34" grpId="0"/>
      <p:bldP spid="35" grpId="0"/>
      <p:bldP spid="36" grpId="0"/>
      <p:bldP spid="37" grpId="0"/>
      <p:bldP spid="31"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4:3</a:t>
            </a:r>
          </a:p>
        </p:txBody>
      </p:sp>
      <p:pic>
        <p:nvPicPr>
          <p:cNvPr id="4" name="Picture 3" descr="A picture containing object&#10;&#10;Description generated with high confidence">
            <a:extLst>
              <a:ext uri="{FF2B5EF4-FFF2-40B4-BE49-F238E27FC236}">
                <a16:creationId xmlns:a16="http://schemas.microsoft.com/office/drawing/2014/main" id="{5F0B4279-B20E-4EFA-890A-C69AAF4E7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96" y="1337832"/>
            <a:ext cx="6682008" cy="4182336"/>
          </a:xfrm>
          <a:prstGeom prst="rect">
            <a:avLst/>
          </a:prstGeom>
        </p:spPr>
      </p:pic>
    </p:spTree>
    <p:extLst>
      <p:ext uri="{BB962C8B-B14F-4D97-AF65-F5344CB8AC3E}">
        <p14:creationId xmlns:p14="http://schemas.microsoft.com/office/powerpoint/2010/main" val="4085464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4:3</a:t>
            </a:r>
          </a:p>
        </p:txBody>
      </p:sp>
      <p:pic>
        <p:nvPicPr>
          <p:cNvPr id="9" name="Picture 8" descr="A picture containing object&#10;&#10;Description generated with high confidence">
            <a:extLst>
              <a:ext uri="{FF2B5EF4-FFF2-40B4-BE49-F238E27FC236}">
                <a16:creationId xmlns:a16="http://schemas.microsoft.com/office/drawing/2014/main" id="{59B4A3BB-D511-4E80-A15D-312CAEBCBF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733" y="3961063"/>
            <a:ext cx="2820519" cy="2432112"/>
          </a:xfrm>
          <a:prstGeom prst="rect">
            <a:avLst/>
          </a:prstGeom>
        </p:spPr>
      </p:pic>
      <p:grpSp>
        <p:nvGrpSpPr>
          <p:cNvPr id="29" name="Group 28">
            <a:extLst>
              <a:ext uri="{FF2B5EF4-FFF2-40B4-BE49-F238E27FC236}">
                <a16:creationId xmlns:a16="http://schemas.microsoft.com/office/drawing/2014/main" id="{9322BB4A-9E7D-4CD1-B6B1-A993BE4239C8}"/>
              </a:ext>
            </a:extLst>
          </p:cNvPr>
          <p:cNvGrpSpPr/>
          <p:nvPr/>
        </p:nvGrpSpPr>
        <p:grpSpPr>
          <a:xfrm>
            <a:off x="3256298" y="1002127"/>
            <a:ext cx="5077159" cy="1698956"/>
            <a:chOff x="2408806" y="1002127"/>
            <a:chExt cx="5077159" cy="1698956"/>
          </a:xfrm>
        </p:grpSpPr>
        <p:pic>
          <p:nvPicPr>
            <p:cNvPr id="11" name="Picture 10">
              <a:extLst>
                <a:ext uri="{FF2B5EF4-FFF2-40B4-BE49-F238E27FC236}">
                  <a16:creationId xmlns:a16="http://schemas.microsoft.com/office/drawing/2014/main" id="{1CE17AF3-0D95-4288-8D0B-5974929D0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806" y="1417205"/>
              <a:ext cx="5077159" cy="1283878"/>
            </a:xfrm>
            <a:prstGeom prst="rect">
              <a:avLst/>
            </a:prstGeom>
          </p:spPr>
        </p:pic>
        <p:sp>
          <p:nvSpPr>
            <p:cNvPr id="16" name="TextBox 15">
              <a:extLst>
                <a:ext uri="{FF2B5EF4-FFF2-40B4-BE49-F238E27FC236}">
                  <a16:creationId xmlns:a16="http://schemas.microsoft.com/office/drawing/2014/main" id="{1B9ABBC0-F6FE-405A-B978-75C94950EADF}"/>
                </a:ext>
              </a:extLst>
            </p:cNvPr>
            <p:cNvSpPr txBox="1"/>
            <p:nvPr/>
          </p:nvSpPr>
          <p:spPr bwMode="auto">
            <a:xfrm>
              <a:off x="4688340" y="100212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42</a:t>
              </a:r>
            </a:p>
          </p:txBody>
        </p:sp>
        <p:sp>
          <p:nvSpPr>
            <p:cNvPr id="19" name="TextBox 18">
              <a:extLst>
                <a:ext uri="{FF2B5EF4-FFF2-40B4-BE49-F238E27FC236}">
                  <a16:creationId xmlns:a16="http://schemas.microsoft.com/office/drawing/2014/main" id="{13F95D2F-F6AD-4F62-A3DD-9D6AD008A4F4}"/>
                </a:ext>
              </a:extLst>
            </p:cNvPr>
            <p:cNvSpPr txBox="1"/>
            <p:nvPr/>
          </p:nvSpPr>
          <p:spPr bwMode="auto">
            <a:xfrm>
              <a:off x="3398369" y="2024499"/>
              <a:ext cx="622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big</a:t>
              </a:r>
            </a:p>
          </p:txBody>
        </p:sp>
        <p:sp>
          <p:nvSpPr>
            <p:cNvPr id="20" name="TextBox 19">
              <a:extLst>
                <a:ext uri="{FF2B5EF4-FFF2-40B4-BE49-F238E27FC236}">
                  <a16:creationId xmlns:a16="http://schemas.microsoft.com/office/drawing/2014/main" id="{C8714992-10F1-42FE-B711-7F9FE8E63DDB}"/>
                </a:ext>
              </a:extLst>
            </p:cNvPr>
            <p:cNvSpPr txBox="1"/>
            <p:nvPr/>
          </p:nvSpPr>
          <p:spPr bwMode="auto">
            <a:xfrm>
              <a:off x="5134913" y="2024499"/>
              <a:ext cx="8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small</a:t>
              </a:r>
            </a:p>
          </p:txBody>
        </p:sp>
        <p:sp>
          <p:nvSpPr>
            <p:cNvPr id="21" name="TextBox 20">
              <a:extLst>
                <a:ext uri="{FF2B5EF4-FFF2-40B4-BE49-F238E27FC236}">
                  <a16:creationId xmlns:a16="http://schemas.microsoft.com/office/drawing/2014/main" id="{BC51B85A-6A61-4574-8B97-C741BAAABEFA}"/>
                </a:ext>
              </a:extLst>
            </p:cNvPr>
            <p:cNvSpPr txBox="1"/>
            <p:nvPr/>
          </p:nvSpPr>
          <p:spPr bwMode="auto">
            <a:xfrm>
              <a:off x="6399832" y="2024499"/>
              <a:ext cx="8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small</a:t>
              </a:r>
            </a:p>
          </p:txBody>
        </p:sp>
      </p:grpSp>
      <p:grpSp>
        <p:nvGrpSpPr>
          <p:cNvPr id="30" name="Group 29">
            <a:extLst>
              <a:ext uri="{FF2B5EF4-FFF2-40B4-BE49-F238E27FC236}">
                <a16:creationId xmlns:a16="http://schemas.microsoft.com/office/drawing/2014/main" id="{5306CF7C-0334-4445-92A8-CE592E553B37}"/>
              </a:ext>
            </a:extLst>
          </p:cNvPr>
          <p:cNvGrpSpPr/>
          <p:nvPr/>
        </p:nvGrpSpPr>
        <p:grpSpPr>
          <a:xfrm>
            <a:off x="3256298" y="3155371"/>
            <a:ext cx="3822460" cy="1673008"/>
            <a:chOff x="2408806" y="3155371"/>
            <a:chExt cx="3822460" cy="1673008"/>
          </a:xfrm>
        </p:grpSpPr>
        <p:pic>
          <p:nvPicPr>
            <p:cNvPr id="13" name="Picture 12">
              <a:extLst>
                <a:ext uri="{FF2B5EF4-FFF2-40B4-BE49-F238E27FC236}">
                  <a16:creationId xmlns:a16="http://schemas.microsoft.com/office/drawing/2014/main" id="{F08B3697-31C7-4F92-8231-2E6D4F1C61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8806" y="3544501"/>
              <a:ext cx="3822460" cy="1283878"/>
            </a:xfrm>
            <a:prstGeom prst="rect">
              <a:avLst/>
            </a:prstGeom>
          </p:spPr>
        </p:pic>
        <p:sp>
          <p:nvSpPr>
            <p:cNvPr id="17" name="TextBox 16">
              <a:extLst>
                <a:ext uri="{FF2B5EF4-FFF2-40B4-BE49-F238E27FC236}">
                  <a16:creationId xmlns:a16="http://schemas.microsoft.com/office/drawing/2014/main" id="{FC859657-374C-4ACC-8A87-22149DCCBE81}"/>
                </a:ext>
              </a:extLst>
            </p:cNvPr>
            <p:cNvSpPr txBox="1"/>
            <p:nvPr/>
          </p:nvSpPr>
          <p:spPr bwMode="auto">
            <a:xfrm>
              <a:off x="4060990" y="31553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a:t>
              </a:r>
            </a:p>
          </p:txBody>
        </p:sp>
        <p:sp>
          <p:nvSpPr>
            <p:cNvPr id="22" name="TextBox 21">
              <a:extLst>
                <a:ext uri="{FF2B5EF4-FFF2-40B4-BE49-F238E27FC236}">
                  <a16:creationId xmlns:a16="http://schemas.microsoft.com/office/drawing/2014/main" id="{C01C21E1-5B5B-43CB-87F5-CC90A6CD9E51}"/>
                </a:ext>
              </a:extLst>
            </p:cNvPr>
            <p:cNvSpPr txBox="1"/>
            <p:nvPr/>
          </p:nvSpPr>
          <p:spPr bwMode="auto">
            <a:xfrm>
              <a:off x="5122562" y="4172753"/>
              <a:ext cx="8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small</a:t>
              </a:r>
            </a:p>
          </p:txBody>
        </p:sp>
        <p:sp>
          <p:nvSpPr>
            <p:cNvPr id="23" name="TextBox 22">
              <a:extLst>
                <a:ext uri="{FF2B5EF4-FFF2-40B4-BE49-F238E27FC236}">
                  <a16:creationId xmlns:a16="http://schemas.microsoft.com/office/drawing/2014/main" id="{56D0517D-5D3D-41E4-85B5-0E1120F1898E}"/>
                </a:ext>
              </a:extLst>
            </p:cNvPr>
            <p:cNvSpPr txBox="1"/>
            <p:nvPr/>
          </p:nvSpPr>
          <p:spPr bwMode="auto">
            <a:xfrm>
              <a:off x="3398369" y="4172753"/>
              <a:ext cx="622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big</a:t>
              </a:r>
            </a:p>
          </p:txBody>
        </p:sp>
      </p:grpSp>
      <p:sp>
        <p:nvSpPr>
          <p:cNvPr id="24" name="TextBox 23">
            <a:extLst>
              <a:ext uri="{FF2B5EF4-FFF2-40B4-BE49-F238E27FC236}">
                <a16:creationId xmlns:a16="http://schemas.microsoft.com/office/drawing/2014/main" id="{59DB2FB1-5A4B-4AD3-BC5D-48CCAC825181}"/>
              </a:ext>
            </a:extLst>
          </p:cNvPr>
          <p:cNvSpPr txBox="1"/>
          <p:nvPr/>
        </p:nvSpPr>
        <p:spPr bwMode="auto">
          <a:xfrm>
            <a:off x="4297958" y="486253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26</a:t>
            </a:r>
          </a:p>
        </p:txBody>
      </p:sp>
      <p:sp>
        <p:nvSpPr>
          <p:cNvPr id="25" name="TextBox 24">
            <a:extLst>
              <a:ext uri="{FF2B5EF4-FFF2-40B4-BE49-F238E27FC236}">
                <a16:creationId xmlns:a16="http://schemas.microsoft.com/office/drawing/2014/main" id="{CBBA967B-D11D-48A1-988B-8B4D37AA2D7F}"/>
              </a:ext>
            </a:extLst>
          </p:cNvPr>
          <p:cNvSpPr txBox="1"/>
          <p:nvPr/>
        </p:nvSpPr>
        <p:spPr bwMode="auto">
          <a:xfrm>
            <a:off x="6237756" y="486253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6" name="TextBox 25">
            <a:extLst>
              <a:ext uri="{FF2B5EF4-FFF2-40B4-BE49-F238E27FC236}">
                <a16:creationId xmlns:a16="http://schemas.microsoft.com/office/drawing/2014/main" id="{F60CF2C6-3932-4E38-B0FF-09514A53B909}"/>
              </a:ext>
            </a:extLst>
          </p:cNvPr>
          <p:cNvSpPr txBox="1"/>
          <p:nvPr/>
        </p:nvSpPr>
        <p:spPr bwMode="auto">
          <a:xfrm>
            <a:off x="4297958" y="27229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26</a:t>
            </a:r>
          </a:p>
        </p:txBody>
      </p:sp>
      <p:sp>
        <p:nvSpPr>
          <p:cNvPr id="27" name="TextBox 26">
            <a:extLst>
              <a:ext uri="{FF2B5EF4-FFF2-40B4-BE49-F238E27FC236}">
                <a16:creationId xmlns:a16="http://schemas.microsoft.com/office/drawing/2014/main" id="{AE82DF48-4726-402B-A1E4-520B200F9351}"/>
              </a:ext>
            </a:extLst>
          </p:cNvPr>
          <p:cNvSpPr txBox="1"/>
          <p:nvPr/>
        </p:nvSpPr>
        <p:spPr bwMode="auto">
          <a:xfrm>
            <a:off x="6237756" y="27229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8" name="TextBox 27">
            <a:extLst>
              <a:ext uri="{FF2B5EF4-FFF2-40B4-BE49-F238E27FC236}">
                <a16:creationId xmlns:a16="http://schemas.microsoft.com/office/drawing/2014/main" id="{A9E6F99E-703A-467B-AE24-63D7AD565933}"/>
              </a:ext>
            </a:extLst>
          </p:cNvPr>
          <p:cNvSpPr txBox="1"/>
          <p:nvPr/>
        </p:nvSpPr>
        <p:spPr bwMode="auto">
          <a:xfrm>
            <a:off x="7515026" y="27229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grpSp>
        <p:nvGrpSpPr>
          <p:cNvPr id="31" name="Group 30">
            <a:extLst>
              <a:ext uri="{FF2B5EF4-FFF2-40B4-BE49-F238E27FC236}">
                <a16:creationId xmlns:a16="http://schemas.microsoft.com/office/drawing/2014/main" id="{60B438D0-79D7-4C8F-A25B-B9888EC6B53A}"/>
              </a:ext>
            </a:extLst>
          </p:cNvPr>
          <p:cNvGrpSpPr/>
          <p:nvPr/>
        </p:nvGrpSpPr>
        <p:grpSpPr>
          <a:xfrm>
            <a:off x="7049864" y="1694542"/>
            <a:ext cx="1274153" cy="3365320"/>
            <a:chOff x="6194008" y="1694542"/>
            <a:chExt cx="1274153" cy="3365320"/>
          </a:xfrm>
        </p:grpSpPr>
        <p:pic>
          <p:nvPicPr>
            <p:cNvPr id="15" name="Picture 14">
              <a:extLst>
                <a:ext uri="{FF2B5EF4-FFF2-40B4-BE49-F238E27FC236}">
                  <a16:creationId xmlns:a16="http://schemas.microsoft.com/office/drawing/2014/main" id="{74D2E837-D2B9-4008-81AF-3A32DBA52F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4008" y="1694542"/>
              <a:ext cx="1274153" cy="3365320"/>
            </a:xfrm>
            <a:prstGeom prst="rect">
              <a:avLst/>
            </a:prstGeom>
          </p:spPr>
        </p:pic>
        <p:sp>
          <p:nvSpPr>
            <p:cNvPr id="18" name="TextBox 17">
              <a:extLst>
                <a:ext uri="{FF2B5EF4-FFF2-40B4-BE49-F238E27FC236}">
                  <a16:creationId xmlns:a16="http://schemas.microsoft.com/office/drawing/2014/main" id="{FD7E26AE-D132-4FAE-AFBC-C352412A891D}"/>
                </a:ext>
              </a:extLst>
            </p:cNvPr>
            <p:cNvSpPr txBox="1"/>
            <p:nvPr/>
          </p:nvSpPr>
          <p:spPr bwMode="auto">
            <a:xfrm>
              <a:off x="6667534" y="377500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grpSp>
    </p:spTree>
    <p:extLst>
      <p:ext uri="{BB962C8B-B14F-4D97-AF65-F5344CB8AC3E}">
        <p14:creationId xmlns:p14="http://schemas.microsoft.com/office/powerpoint/2010/main" val="352393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C3D41BA-7004-4A57-B6B8-619434546116}"/>
              </a:ext>
            </a:extLst>
          </p:cNvPr>
          <p:cNvSpPr/>
          <p:nvPr/>
        </p:nvSpPr>
        <p:spPr>
          <a:xfrm>
            <a:off x="2053139" y="5822217"/>
            <a:ext cx="3980064" cy="461665"/>
          </a:xfrm>
          <a:prstGeom prst="rect">
            <a:avLst/>
          </a:prstGeom>
        </p:spPr>
        <p:txBody>
          <a:bodyPr wrap="none">
            <a:spAutoFit/>
          </a:bodyPr>
          <a:lstStyle/>
          <a:p>
            <a:pPr algn="ctr">
              <a:buClr>
                <a:srgbClr val="82CBDD"/>
              </a:buClr>
              <a:buNone/>
            </a:pPr>
            <a:r>
              <a:rPr lang="en-GB" sz="2400" dirty="0">
                <a:solidFill>
                  <a:srgbClr val="934D0A"/>
                </a:solidFill>
                <a:latin typeface="Myriad Pro Semibold"/>
                <a:ea typeface="Myriad Pro Semibold" charset="0"/>
                <a:cs typeface="Myriad Pro Semibold" charset="0"/>
              </a:rPr>
              <a:t>check: 26</a:t>
            </a:r>
            <a:r>
              <a:rPr lang="en-GB" sz="1200" dirty="0">
                <a:solidFill>
                  <a:srgbClr val="934D0A"/>
                </a:solidFill>
                <a:latin typeface="Myriad Pro Semibold"/>
                <a:ea typeface="Myriad Pro Semibold" charset="0"/>
                <a:cs typeface="Myriad Pro Semibold" charset="0"/>
              </a:rPr>
              <a:t> </a:t>
            </a:r>
            <a:r>
              <a:rPr lang="en-GB" sz="2400" dirty="0">
                <a:solidFill>
                  <a:srgbClr val="934D0A"/>
                </a:solidFill>
                <a:latin typeface="Myriad Pro Semibold"/>
                <a:ea typeface="Myriad Pro Semibold" charset="0"/>
                <a:cs typeface="Myriad Pro Semibold" charset="0"/>
              </a:rPr>
              <a:t>cm </a:t>
            </a:r>
            <a:r>
              <a:rPr lang="en-GB" sz="2400" dirty="0">
                <a:solidFill>
                  <a:srgbClr val="934D0A"/>
                </a:solidFill>
                <a:latin typeface="Myriad Pro Semibold"/>
                <a:ea typeface="Myriad Pro Semibold" charset="0"/>
                <a:cs typeface="Arial" panose="020B0604020202020204" pitchFamily="34" charset="0"/>
              </a:rPr>
              <a:t>+</a:t>
            </a:r>
            <a:r>
              <a:rPr lang="en-GB" sz="2400" dirty="0">
                <a:solidFill>
                  <a:srgbClr val="934D0A"/>
                </a:solidFill>
                <a:latin typeface="Myriad Pro Semibold"/>
                <a:ea typeface="Myriad Pro Semibold" charset="0"/>
                <a:cs typeface="Myriad Pro Semibold" charset="0"/>
              </a:rPr>
              <a:t> 8</a:t>
            </a:r>
            <a:r>
              <a:rPr lang="en-GB" sz="1200" dirty="0">
                <a:solidFill>
                  <a:srgbClr val="934D0A"/>
                </a:solidFill>
                <a:latin typeface="Myriad Pro Semibold"/>
                <a:ea typeface="Myriad Pro Semibold" charset="0"/>
                <a:cs typeface="Myriad Pro Semibold" charset="0"/>
              </a:rPr>
              <a:t> </a:t>
            </a:r>
            <a:r>
              <a:rPr lang="en-GB" sz="2400" dirty="0">
                <a:solidFill>
                  <a:srgbClr val="934D0A"/>
                </a:solidFill>
                <a:latin typeface="Myriad Pro Semibold"/>
                <a:ea typeface="Myriad Pro Semibold" charset="0"/>
                <a:cs typeface="Myriad Pro Semibold" charset="0"/>
              </a:rPr>
              <a:t>cm </a:t>
            </a:r>
            <a:r>
              <a:rPr lang="en-GB" sz="2400" dirty="0">
                <a:solidFill>
                  <a:srgbClr val="934D0A"/>
                </a:solidFill>
                <a:latin typeface="Myriad Pro Semibold"/>
                <a:ea typeface="Myriad Pro Semibold" charset="0"/>
                <a:cs typeface="Arial" panose="020B0604020202020204" pitchFamily="34" charset="0"/>
              </a:rPr>
              <a:t>+</a:t>
            </a:r>
            <a:r>
              <a:rPr lang="en-GB" sz="2400" dirty="0">
                <a:solidFill>
                  <a:srgbClr val="934D0A"/>
                </a:solidFill>
                <a:latin typeface="Myriad Pro Semibold"/>
                <a:ea typeface="Myriad Pro Semibold" charset="0"/>
                <a:cs typeface="Myriad Pro Semibold" charset="0"/>
              </a:rPr>
              <a:t> 8</a:t>
            </a:r>
            <a:r>
              <a:rPr lang="en-GB" sz="1200" dirty="0">
                <a:solidFill>
                  <a:srgbClr val="934D0A"/>
                </a:solidFill>
                <a:latin typeface="Myriad Pro Semibold"/>
                <a:ea typeface="Myriad Pro Semibold" charset="0"/>
                <a:cs typeface="Myriad Pro Semibold" charset="0"/>
              </a:rPr>
              <a:t> </a:t>
            </a:r>
            <a:r>
              <a:rPr lang="en-GB" sz="2400" dirty="0">
                <a:solidFill>
                  <a:srgbClr val="934D0A"/>
                </a:solidFill>
                <a:latin typeface="Myriad Pro Semibold"/>
                <a:ea typeface="Myriad Pro Semibold" charset="0"/>
                <a:cs typeface="Myriad Pro Semibold" charset="0"/>
              </a:rPr>
              <a:t>cm </a:t>
            </a:r>
          </a:p>
        </p:txBody>
      </p:sp>
      <p:sp>
        <p:nvSpPr>
          <p:cNvPr id="45" name="Rectangle 44">
            <a:extLst>
              <a:ext uri="{FF2B5EF4-FFF2-40B4-BE49-F238E27FC236}">
                <a16:creationId xmlns:a16="http://schemas.microsoft.com/office/drawing/2014/main" id="{7928768E-A753-492F-B5B4-7EC93C5C02FF}"/>
              </a:ext>
            </a:extLst>
          </p:cNvPr>
          <p:cNvSpPr/>
          <p:nvPr/>
        </p:nvSpPr>
        <p:spPr>
          <a:xfrm>
            <a:off x="5820773" y="4809527"/>
            <a:ext cx="1095172" cy="461665"/>
          </a:xfrm>
          <a:prstGeom prst="rect">
            <a:avLst/>
          </a:prstGeom>
        </p:spPr>
        <p:txBody>
          <a:bodyPr wrap="none">
            <a:spAutoFit/>
          </a:bodyPr>
          <a:lstStyle/>
          <a:p>
            <a:pPr algn="ctr">
              <a:buClr>
                <a:srgbClr val="82CBDD"/>
              </a:buClr>
              <a:buNone/>
            </a:pPr>
            <a:r>
              <a:rPr lang="en-GB" sz="2400" dirty="0">
                <a:solidFill>
                  <a:srgbClr val="ED2522"/>
                </a:solidFill>
                <a:latin typeface="Myriad Pro Semibold"/>
                <a:ea typeface="Myriad Pro Semibold" charset="0"/>
                <a:cs typeface="Myriad Pro Semibold" charset="0"/>
              </a:rPr>
              <a:t>= 8</a:t>
            </a:r>
            <a:r>
              <a:rPr lang="en-GB" sz="1200" dirty="0">
                <a:solidFill>
                  <a:srgbClr val="ED2522"/>
                </a:solidFill>
                <a:latin typeface="Myriad Pro Semibold"/>
                <a:ea typeface="Myriad Pro Semibold" charset="0"/>
                <a:cs typeface="Myriad Pro Semibold" charset="0"/>
              </a:rPr>
              <a:t> </a:t>
            </a:r>
            <a:r>
              <a:rPr lang="en-GB" sz="2400" dirty="0">
                <a:solidFill>
                  <a:srgbClr val="ED2522"/>
                </a:solidFill>
                <a:latin typeface="Myriad Pro Semibold"/>
                <a:ea typeface="Myriad Pro Semibold" charset="0"/>
                <a:cs typeface="Myriad Pro Semibold" charset="0"/>
              </a:rPr>
              <a:t>cm</a:t>
            </a:r>
          </a:p>
        </p:txBody>
      </p:sp>
      <p:sp>
        <p:nvSpPr>
          <p:cNvPr id="46" name="Rectangle 45">
            <a:extLst>
              <a:ext uri="{FF2B5EF4-FFF2-40B4-BE49-F238E27FC236}">
                <a16:creationId xmlns:a16="http://schemas.microsoft.com/office/drawing/2014/main" id="{AC252500-6E43-4665-88BF-AD2E1A76D7EA}"/>
              </a:ext>
            </a:extLst>
          </p:cNvPr>
          <p:cNvSpPr/>
          <p:nvPr/>
        </p:nvSpPr>
        <p:spPr>
          <a:xfrm>
            <a:off x="5819981" y="5315872"/>
            <a:ext cx="1261884" cy="461665"/>
          </a:xfrm>
          <a:prstGeom prst="rect">
            <a:avLst/>
          </a:prstGeom>
        </p:spPr>
        <p:txBody>
          <a:bodyPr wrap="none">
            <a:spAutoFit/>
          </a:bodyPr>
          <a:lstStyle/>
          <a:p>
            <a:pPr algn="ctr">
              <a:buClr>
                <a:srgbClr val="82CBDD"/>
              </a:buClr>
              <a:buNone/>
            </a:pPr>
            <a:r>
              <a:rPr lang="en-GB" sz="2400" dirty="0">
                <a:solidFill>
                  <a:srgbClr val="AC2AFF"/>
                </a:solidFill>
                <a:latin typeface="Myriad Pro Semibold"/>
                <a:ea typeface="Myriad Pro Semibold" charset="0"/>
                <a:cs typeface="Myriad Pro Semibold" charset="0"/>
              </a:rPr>
              <a:t>= 26</a:t>
            </a:r>
            <a:r>
              <a:rPr lang="en-GB" sz="1200" dirty="0">
                <a:solidFill>
                  <a:srgbClr val="AC2AFF"/>
                </a:solidFill>
                <a:latin typeface="Myriad Pro Semibold"/>
                <a:ea typeface="Myriad Pro Semibold" charset="0"/>
                <a:cs typeface="Myriad Pro Semibold" charset="0"/>
              </a:rPr>
              <a:t> </a:t>
            </a:r>
            <a:r>
              <a:rPr lang="en-GB" sz="2400" dirty="0">
                <a:solidFill>
                  <a:srgbClr val="AC2AFF"/>
                </a:solidFill>
                <a:latin typeface="Myriad Pro Semibold"/>
                <a:ea typeface="Myriad Pro Semibold" charset="0"/>
                <a:cs typeface="Myriad Pro Semibold" charset="0"/>
              </a:rPr>
              <a:t>cm</a:t>
            </a:r>
          </a:p>
        </p:txBody>
      </p:sp>
      <p:pic>
        <p:nvPicPr>
          <p:cNvPr id="41" name="Picture 40" descr="A picture containing text, clipart&#10;&#10;Description generated with high confidence">
            <a:extLst>
              <a:ext uri="{FF2B5EF4-FFF2-40B4-BE49-F238E27FC236}">
                <a16:creationId xmlns:a16="http://schemas.microsoft.com/office/drawing/2014/main" id="{55189E86-D69C-418F-B4A1-46AA4A8E0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536" y="1170047"/>
            <a:ext cx="3034292" cy="3067544"/>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4:3</a:t>
            </a:r>
          </a:p>
        </p:txBody>
      </p:sp>
      <p:sp>
        <p:nvSpPr>
          <p:cNvPr id="17" name="Rectangle 16">
            <a:extLst>
              <a:ext uri="{FF2B5EF4-FFF2-40B4-BE49-F238E27FC236}">
                <a16:creationId xmlns:a16="http://schemas.microsoft.com/office/drawing/2014/main" id="{1B840150-802A-49AB-BE88-E98FE5C5799B}"/>
              </a:ext>
            </a:extLst>
          </p:cNvPr>
          <p:cNvSpPr/>
          <p:nvPr/>
        </p:nvSpPr>
        <p:spPr>
          <a:xfrm>
            <a:off x="3881425" y="1238117"/>
            <a:ext cx="697627" cy="400110"/>
          </a:xfrm>
          <a:prstGeom prst="rect">
            <a:avLst/>
          </a:prstGeom>
        </p:spPr>
        <p:txBody>
          <a:bodyPr wrap="none">
            <a:spAutoFit/>
          </a:bodyPr>
          <a:lstStyle/>
          <a:p>
            <a:pPr algn="ctr">
              <a:buClr>
                <a:srgbClr val="82CBDD"/>
              </a:buClr>
              <a:buNone/>
            </a:pPr>
            <a:r>
              <a:rPr lang="en-GB" sz="2000" dirty="0">
                <a:solidFill>
                  <a:srgbClr val="ED2522"/>
                </a:solidFill>
                <a:latin typeface="Myriad Pro Semibold"/>
                <a:ea typeface="Myriad Pro Semibold" charset="0"/>
                <a:cs typeface="Myriad Pro Semibold" charset="0"/>
              </a:rPr>
              <a:t>8</a:t>
            </a:r>
            <a:r>
              <a:rPr lang="en-GB" sz="1000" dirty="0">
                <a:solidFill>
                  <a:srgbClr val="ED2522"/>
                </a:solidFill>
                <a:latin typeface="Myriad Pro Semibold"/>
                <a:ea typeface="Myriad Pro Semibold" charset="0"/>
                <a:cs typeface="Myriad Pro Semibold" charset="0"/>
              </a:rPr>
              <a:t> </a:t>
            </a:r>
            <a:r>
              <a:rPr lang="en-GB" sz="2000" dirty="0">
                <a:solidFill>
                  <a:srgbClr val="ED2522"/>
                </a:solidFill>
                <a:latin typeface="Myriad Pro Semibold"/>
                <a:ea typeface="Myriad Pro Semibold" charset="0"/>
                <a:cs typeface="Myriad Pro Semibold" charset="0"/>
              </a:rPr>
              <a:t>cm</a:t>
            </a:r>
          </a:p>
        </p:txBody>
      </p:sp>
      <p:sp>
        <p:nvSpPr>
          <p:cNvPr id="18" name="Rectangle 17">
            <a:extLst>
              <a:ext uri="{FF2B5EF4-FFF2-40B4-BE49-F238E27FC236}">
                <a16:creationId xmlns:a16="http://schemas.microsoft.com/office/drawing/2014/main" id="{1A1A3BA6-1271-4A80-B1CF-F43A1DE34476}"/>
              </a:ext>
            </a:extLst>
          </p:cNvPr>
          <p:cNvSpPr/>
          <p:nvPr/>
        </p:nvSpPr>
        <p:spPr>
          <a:xfrm>
            <a:off x="5731867" y="1240348"/>
            <a:ext cx="697627" cy="400110"/>
          </a:xfrm>
          <a:prstGeom prst="rect">
            <a:avLst/>
          </a:prstGeom>
        </p:spPr>
        <p:txBody>
          <a:bodyPr wrap="none">
            <a:spAutoFit/>
          </a:bodyPr>
          <a:lstStyle/>
          <a:p>
            <a:pPr algn="ctr">
              <a:buClr>
                <a:srgbClr val="82CBDD"/>
              </a:buClr>
              <a:buNone/>
            </a:pPr>
            <a:r>
              <a:rPr lang="en-GB" sz="2000" dirty="0">
                <a:solidFill>
                  <a:srgbClr val="934D0A"/>
                </a:solidFill>
                <a:latin typeface="Myriad Pro Semibold"/>
                <a:ea typeface="Myriad Pro Semibold" charset="0"/>
                <a:cs typeface="Myriad Pro Semibold" charset="0"/>
              </a:rPr>
              <a:t>8</a:t>
            </a:r>
            <a:r>
              <a:rPr lang="en-GB" sz="1000" dirty="0">
                <a:solidFill>
                  <a:srgbClr val="934D0A"/>
                </a:solidFill>
                <a:latin typeface="Myriad Pro Semibold"/>
                <a:ea typeface="Myriad Pro Semibold" charset="0"/>
                <a:cs typeface="Myriad Pro Semibold" charset="0"/>
              </a:rPr>
              <a:t> </a:t>
            </a:r>
            <a:r>
              <a:rPr lang="en-GB" sz="2000" dirty="0">
                <a:solidFill>
                  <a:srgbClr val="934D0A"/>
                </a:solidFill>
                <a:latin typeface="Myriad Pro Semibold"/>
                <a:ea typeface="Myriad Pro Semibold" charset="0"/>
                <a:cs typeface="Myriad Pro Semibold" charset="0"/>
              </a:rPr>
              <a:t>cm</a:t>
            </a:r>
          </a:p>
        </p:txBody>
      </p:sp>
      <p:sp>
        <p:nvSpPr>
          <p:cNvPr id="19" name="Rectangle 18">
            <a:extLst>
              <a:ext uri="{FF2B5EF4-FFF2-40B4-BE49-F238E27FC236}">
                <a16:creationId xmlns:a16="http://schemas.microsoft.com/office/drawing/2014/main" id="{FCB256D2-6AE1-4618-9F4F-A0BDA3591262}"/>
              </a:ext>
            </a:extLst>
          </p:cNvPr>
          <p:cNvSpPr/>
          <p:nvPr/>
        </p:nvSpPr>
        <p:spPr>
          <a:xfrm>
            <a:off x="5731867" y="3407907"/>
            <a:ext cx="697627" cy="400110"/>
          </a:xfrm>
          <a:prstGeom prst="rect">
            <a:avLst/>
          </a:prstGeom>
        </p:spPr>
        <p:txBody>
          <a:bodyPr wrap="none">
            <a:spAutoFit/>
          </a:bodyPr>
          <a:lstStyle/>
          <a:p>
            <a:pPr algn="ctr">
              <a:buClr>
                <a:srgbClr val="82CBDD"/>
              </a:buClr>
              <a:buNone/>
            </a:pPr>
            <a:r>
              <a:rPr lang="en-GB" sz="2000" dirty="0">
                <a:solidFill>
                  <a:srgbClr val="934D0A"/>
                </a:solidFill>
                <a:latin typeface="Myriad Pro Semibold"/>
                <a:ea typeface="Myriad Pro Semibold" charset="0"/>
                <a:cs typeface="Myriad Pro Semibold" charset="0"/>
              </a:rPr>
              <a:t>8</a:t>
            </a:r>
            <a:r>
              <a:rPr lang="en-GB" sz="1000" dirty="0">
                <a:solidFill>
                  <a:srgbClr val="934D0A"/>
                </a:solidFill>
                <a:latin typeface="Myriad Pro Semibold"/>
                <a:ea typeface="Myriad Pro Semibold" charset="0"/>
                <a:cs typeface="Myriad Pro Semibold" charset="0"/>
              </a:rPr>
              <a:t> </a:t>
            </a:r>
            <a:r>
              <a:rPr lang="en-GB" sz="2000" dirty="0">
                <a:solidFill>
                  <a:srgbClr val="934D0A"/>
                </a:solidFill>
                <a:latin typeface="Myriad Pro Semibold"/>
                <a:ea typeface="Myriad Pro Semibold" charset="0"/>
                <a:cs typeface="Myriad Pro Semibold" charset="0"/>
              </a:rPr>
              <a:t>cm</a:t>
            </a:r>
          </a:p>
        </p:txBody>
      </p:sp>
      <p:sp>
        <p:nvSpPr>
          <p:cNvPr id="20" name="Rectangle 19">
            <a:extLst>
              <a:ext uri="{FF2B5EF4-FFF2-40B4-BE49-F238E27FC236}">
                <a16:creationId xmlns:a16="http://schemas.microsoft.com/office/drawing/2014/main" id="{CDAE94DE-741A-4C53-8C96-3E68D93DC33D}"/>
              </a:ext>
            </a:extLst>
          </p:cNvPr>
          <p:cNvSpPr/>
          <p:nvPr/>
        </p:nvSpPr>
        <p:spPr>
          <a:xfrm>
            <a:off x="5731867" y="2327464"/>
            <a:ext cx="835485" cy="400110"/>
          </a:xfrm>
          <a:prstGeom prst="rect">
            <a:avLst/>
          </a:prstGeom>
        </p:spPr>
        <p:txBody>
          <a:bodyPr wrap="none">
            <a:spAutoFit/>
          </a:bodyPr>
          <a:lstStyle/>
          <a:p>
            <a:pPr algn="ctr">
              <a:buClr>
                <a:srgbClr val="82CBDD"/>
              </a:buClr>
              <a:buNone/>
            </a:pPr>
            <a:r>
              <a:rPr lang="en-GB" sz="2000" dirty="0">
                <a:solidFill>
                  <a:srgbClr val="934D0A"/>
                </a:solidFill>
                <a:latin typeface="Myriad Pro Semibold"/>
                <a:ea typeface="Myriad Pro Semibold" charset="0"/>
                <a:cs typeface="Myriad Pro Semibold" charset="0"/>
              </a:rPr>
              <a:t>26</a:t>
            </a:r>
            <a:r>
              <a:rPr lang="en-GB" sz="1000" dirty="0">
                <a:solidFill>
                  <a:srgbClr val="934D0A"/>
                </a:solidFill>
                <a:latin typeface="Myriad Pro Semibold"/>
                <a:ea typeface="Myriad Pro Semibold" charset="0"/>
                <a:cs typeface="Myriad Pro Semibold" charset="0"/>
              </a:rPr>
              <a:t> </a:t>
            </a:r>
            <a:r>
              <a:rPr lang="en-GB" sz="2000" dirty="0">
                <a:solidFill>
                  <a:srgbClr val="934D0A"/>
                </a:solidFill>
                <a:latin typeface="Myriad Pro Semibold"/>
                <a:ea typeface="Myriad Pro Semibold" charset="0"/>
                <a:cs typeface="Myriad Pro Semibold" charset="0"/>
              </a:rPr>
              <a:t>cm</a:t>
            </a:r>
          </a:p>
        </p:txBody>
      </p:sp>
      <p:sp>
        <p:nvSpPr>
          <p:cNvPr id="21" name="Rectangle 20">
            <a:extLst>
              <a:ext uri="{FF2B5EF4-FFF2-40B4-BE49-F238E27FC236}">
                <a16:creationId xmlns:a16="http://schemas.microsoft.com/office/drawing/2014/main" id="{ED78A2AE-7F4B-4A5C-94A1-8BA7848E7D04}"/>
              </a:ext>
            </a:extLst>
          </p:cNvPr>
          <p:cNvSpPr/>
          <p:nvPr/>
        </p:nvSpPr>
        <p:spPr>
          <a:xfrm>
            <a:off x="6684005" y="2402531"/>
            <a:ext cx="835485" cy="400110"/>
          </a:xfrm>
          <a:prstGeom prst="rect">
            <a:avLst/>
          </a:prstGeom>
        </p:spPr>
        <p:txBody>
          <a:bodyPr wrap="none">
            <a:spAutoFit/>
          </a:bodyPr>
          <a:lstStyle/>
          <a:p>
            <a:pPr algn="ctr">
              <a:buClr>
                <a:srgbClr val="82CBDD"/>
              </a:buClr>
              <a:buNone/>
            </a:pPr>
            <a:r>
              <a:rPr lang="en-GB" sz="2000" dirty="0">
                <a:solidFill>
                  <a:srgbClr val="934D0A"/>
                </a:solidFill>
                <a:latin typeface="Myriad Pro Semibold"/>
                <a:ea typeface="Myriad Pro Semibold" charset="0"/>
                <a:cs typeface="Myriad Pro Semibold" charset="0"/>
              </a:rPr>
              <a:t>42</a:t>
            </a:r>
            <a:r>
              <a:rPr lang="en-GB" sz="1000" dirty="0">
                <a:solidFill>
                  <a:srgbClr val="934D0A"/>
                </a:solidFill>
                <a:latin typeface="Myriad Pro Semibold"/>
                <a:ea typeface="Myriad Pro Semibold" charset="0"/>
                <a:cs typeface="Myriad Pro Semibold" charset="0"/>
              </a:rPr>
              <a:t> </a:t>
            </a:r>
            <a:r>
              <a:rPr lang="en-GB" sz="2000" dirty="0">
                <a:solidFill>
                  <a:srgbClr val="934D0A"/>
                </a:solidFill>
                <a:latin typeface="Myriad Pro Semibold"/>
                <a:ea typeface="Myriad Pro Semibold" charset="0"/>
                <a:cs typeface="Myriad Pro Semibold" charset="0"/>
              </a:rPr>
              <a:t>cm</a:t>
            </a:r>
          </a:p>
        </p:txBody>
      </p:sp>
      <p:sp>
        <p:nvSpPr>
          <p:cNvPr id="22" name="Rectangle 21">
            <a:extLst>
              <a:ext uri="{FF2B5EF4-FFF2-40B4-BE49-F238E27FC236}">
                <a16:creationId xmlns:a16="http://schemas.microsoft.com/office/drawing/2014/main" id="{5665B705-CEB2-413D-A231-A223ABC47F47}"/>
              </a:ext>
            </a:extLst>
          </p:cNvPr>
          <p:cNvSpPr/>
          <p:nvPr/>
        </p:nvSpPr>
        <p:spPr>
          <a:xfrm>
            <a:off x="3352259" y="3420641"/>
            <a:ext cx="697627" cy="400110"/>
          </a:xfrm>
          <a:prstGeom prst="rect">
            <a:avLst/>
          </a:prstGeom>
        </p:spPr>
        <p:txBody>
          <a:bodyPr wrap="none">
            <a:spAutoFit/>
          </a:bodyPr>
          <a:lstStyle/>
          <a:p>
            <a:pPr algn="ctr">
              <a:buClr>
                <a:srgbClr val="82CBDD"/>
              </a:buClr>
              <a:buNone/>
            </a:pPr>
            <a:r>
              <a:rPr lang="en-GB" sz="2000" dirty="0">
                <a:solidFill>
                  <a:srgbClr val="AC2AFF"/>
                </a:solidFill>
                <a:latin typeface="Myriad Pro Semibold"/>
                <a:ea typeface="Myriad Pro Semibold" charset="0"/>
                <a:cs typeface="Myriad Pro Semibold" charset="0"/>
              </a:rPr>
              <a:t>8</a:t>
            </a:r>
            <a:r>
              <a:rPr lang="en-GB" sz="1000" dirty="0">
                <a:solidFill>
                  <a:srgbClr val="AC2AFF"/>
                </a:solidFill>
                <a:latin typeface="Myriad Pro Semibold"/>
                <a:ea typeface="Myriad Pro Semibold" charset="0"/>
                <a:cs typeface="Myriad Pro Semibold" charset="0"/>
              </a:rPr>
              <a:t> </a:t>
            </a:r>
            <a:r>
              <a:rPr lang="en-GB" sz="2000" dirty="0">
                <a:solidFill>
                  <a:srgbClr val="AC2AFF"/>
                </a:solidFill>
                <a:latin typeface="Myriad Pro Semibold"/>
                <a:ea typeface="Myriad Pro Semibold" charset="0"/>
                <a:cs typeface="Myriad Pro Semibold" charset="0"/>
              </a:rPr>
              <a:t>cm</a:t>
            </a:r>
          </a:p>
        </p:txBody>
      </p:sp>
      <p:sp>
        <p:nvSpPr>
          <p:cNvPr id="23" name="Rectangle 22">
            <a:extLst>
              <a:ext uri="{FF2B5EF4-FFF2-40B4-BE49-F238E27FC236}">
                <a16:creationId xmlns:a16="http://schemas.microsoft.com/office/drawing/2014/main" id="{E16A4BB8-93E9-401A-9412-92C9FCDB1FC8}"/>
              </a:ext>
            </a:extLst>
          </p:cNvPr>
          <p:cNvSpPr/>
          <p:nvPr/>
        </p:nvSpPr>
        <p:spPr>
          <a:xfrm>
            <a:off x="3352259" y="2327430"/>
            <a:ext cx="835485" cy="400110"/>
          </a:xfrm>
          <a:prstGeom prst="rect">
            <a:avLst/>
          </a:prstGeom>
        </p:spPr>
        <p:txBody>
          <a:bodyPr wrap="none">
            <a:spAutoFit/>
          </a:bodyPr>
          <a:lstStyle/>
          <a:p>
            <a:pPr algn="ctr">
              <a:buClr>
                <a:srgbClr val="82CBDD"/>
              </a:buClr>
              <a:buNone/>
            </a:pPr>
            <a:r>
              <a:rPr lang="en-GB" sz="2000" dirty="0">
                <a:solidFill>
                  <a:srgbClr val="AC2AFF"/>
                </a:solidFill>
                <a:latin typeface="Myriad Pro Semibold"/>
                <a:ea typeface="Myriad Pro Semibold" charset="0"/>
                <a:cs typeface="Myriad Pro Semibold" charset="0"/>
              </a:rPr>
              <a:t>26</a:t>
            </a:r>
            <a:r>
              <a:rPr lang="en-GB" sz="1000" dirty="0">
                <a:solidFill>
                  <a:srgbClr val="AC2AFF"/>
                </a:solidFill>
                <a:latin typeface="Myriad Pro Semibold"/>
                <a:ea typeface="Myriad Pro Semibold" charset="0"/>
                <a:cs typeface="Myriad Pro Semibold" charset="0"/>
              </a:rPr>
              <a:t> </a:t>
            </a:r>
            <a:r>
              <a:rPr lang="en-GB" sz="2000" dirty="0">
                <a:solidFill>
                  <a:srgbClr val="AC2AFF"/>
                </a:solidFill>
                <a:latin typeface="Myriad Pro Semibold"/>
                <a:ea typeface="Myriad Pro Semibold" charset="0"/>
                <a:cs typeface="Myriad Pro Semibold" charset="0"/>
              </a:rPr>
              <a:t>cm</a:t>
            </a:r>
          </a:p>
        </p:txBody>
      </p:sp>
      <p:sp>
        <p:nvSpPr>
          <p:cNvPr id="24" name="Rectangle 23">
            <a:extLst>
              <a:ext uri="{FF2B5EF4-FFF2-40B4-BE49-F238E27FC236}">
                <a16:creationId xmlns:a16="http://schemas.microsoft.com/office/drawing/2014/main" id="{6D4902A8-00F5-4199-A1FC-68F3F962C187}"/>
              </a:ext>
            </a:extLst>
          </p:cNvPr>
          <p:cNvSpPr/>
          <p:nvPr/>
        </p:nvSpPr>
        <p:spPr>
          <a:xfrm>
            <a:off x="1587553" y="2602586"/>
            <a:ext cx="835485" cy="400110"/>
          </a:xfrm>
          <a:prstGeom prst="rect">
            <a:avLst/>
          </a:prstGeom>
        </p:spPr>
        <p:txBody>
          <a:bodyPr wrap="none">
            <a:spAutoFit/>
          </a:bodyPr>
          <a:lstStyle/>
          <a:p>
            <a:pPr algn="ctr">
              <a:buClr>
                <a:srgbClr val="82CBDD"/>
              </a:buClr>
              <a:buNone/>
            </a:pPr>
            <a:r>
              <a:rPr lang="en-GB" sz="2000" dirty="0">
                <a:solidFill>
                  <a:srgbClr val="04628A"/>
                </a:solidFill>
                <a:latin typeface="Myriad Pro Semibold"/>
                <a:ea typeface="Myriad Pro Semibold" charset="0"/>
                <a:cs typeface="Myriad Pro Semibold" charset="0"/>
              </a:rPr>
              <a:t>34</a:t>
            </a:r>
            <a:r>
              <a:rPr lang="en-GB" sz="1000" dirty="0">
                <a:solidFill>
                  <a:srgbClr val="04628A"/>
                </a:solidFill>
                <a:latin typeface="Myriad Pro Semibold"/>
                <a:ea typeface="Myriad Pro Semibold" charset="0"/>
                <a:cs typeface="Myriad Pro Semibold" charset="0"/>
              </a:rPr>
              <a:t> </a:t>
            </a:r>
            <a:r>
              <a:rPr lang="en-GB" sz="2000" dirty="0">
                <a:solidFill>
                  <a:srgbClr val="04628A"/>
                </a:solidFill>
                <a:latin typeface="Myriad Pro Semibold"/>
                <a:ea typeface="Myriad Pro Semibold" charset="0"/>
                <a:cs typeface="Myriad Pro Semibold" charset="0"/>
              </a:rPr>
              <a:t>cm</a:t>
            </a:r>
          </a:p>
        </p:txBody>
      </p:sp>
      <p:sp>
        <p:nvSpPr>
          <p:cNvPr id="25" name="Rectangle 24">
            <a:extLst>
              <a:ext uri="{FF2B5EF4-FFF2-40B4-BE49-F238E27FC236}">
                <a16:creationId xmlns:a16="http://schemas.microsoft.com/office/drawing/2014/main" id="{2ACA3921-9BC3-492E-AD64-B545ED42AC1A}"/>
              </a:ext>
            </a:extLst>
          </p:cNvPr>
          <p:cNvSpPr/>
          <p:nvPr/>
        </p:nvSpPr>
        <p:spPr>
          <a:xfrm>
            <a:off x="3669008" y="4173229"/>
            <a:ext cx="835485" cy="400110"/>
          </a:xfrm>
          <a:prstGeom prst="rect">
            <a:avLst/>
          </a:prstGeom>
        </p:spPr>
        <p:txBody>
          <a:bodyPr wrap="none">
            <a:spAutoFit/>
          </a:bodyPr>
          <a:lstStyle/>
          <a:p>
            <a:pPr algn="ctr">
              <a:buClr>
                <a:srgbClr val="82CBDD"/>
              </a:buClr>
              <a:buNone/>
            </a:pPr>
            <a:r>
              <a:rPr lang="en-GB" sz="2000" dirty="0">
                <a:solidFill>
                  <a:srgbClr val="04628A"/>
                </a:solidFill>
                <a:latin typeface="Myriad Pro Semibold"/>
                <a:ea typeface="Myriad Pro Semibold" charset="0"/>
                <a:cs typeface="Myriad Pro Semibold" charset="0"/>
              </a:rPr>
              <a:t>42</a:t>
            </a:r>
            <a:r>
              <a:rPr lang="en-GB" sz="1000" dirty="0">
                <a:solidFill>
                  <a:srgbClr val="04628A"/>
                </a:solidFill>
                <a:latin typeface="Myriad Pro Semibold"/>
                <a:ea typeface="Myriad Pro Semibold" charset="0"/>
                <a:cs typeface="Myriad Pro Semibold" charset="0"/>
              </a:rPr>
              <a:t> </a:t>
            </a:r>
            <a:r>
              <a:rPr lang="en-GB" sz="2000" dirty="0">
                <a:solidFill>
                  <a:srgbClr val="04628A"/>
                </a:solidFill>
                <a:latin typeface="Myriad Pro Semibold"/>
                <a:ea typeface="Myriad Pro Semibold" charset="0"/>
                <a:cs typeface="Myriad Pro Semibold" charset="0"/>
              </a:rPr>
              <a:t>cm</a:t>
            </a:r>
          </a:p>
        </p:txBody>
      </p:sp>
      <p:sp>
        <p:nvSpPr>
          <p:cNvPr id="26" name="Rectangle 25">
            <a:extLst>
              <a:ext uri="{FF2B5EF4-FFF2-40B4-BE49-F238E27FC236}">
                <a16:creationId xmlns:a16="http://schemas.microsoft.com/office/drawing/2014/main" id="{F8B63981-5B75-4790-93D2-6EF952DC52D5}"/>
              </a:ext>
            </a:extLst>
          </p:cNvPr>
          <p:cNvSpPr/>
          <p:nvPr/>
        </p:nvSpPr>
        <p:spPr>
          <a:xfrm>
            <a:off x="4278970" y="1238117"/>
            <a:ext cx="300082" cy="400110"/>
          </a:xfrm>
          <a:prstGeom prst="rect">
            <a:avLst/>
          </a:prstGeom>
        </p:spPr>
        <p:txBody>
          <a:bodyPr wrap="none">
            <a:spAutoFit/>
          </a:bodyPr>
          <a:lstStyle/>
          <a:p>
            <a:pPr algn="ctr">
              <a:buClr>
                <a:srgbClr val="82CBDD"/>
              </a:buClr>
              <a:buNone/>
            </a:pPr>
            <a:r>
              <a:rPr lang="en-GB" sz="2000" dirty="0">
                <a:solidFill>
                  <a:srgbClr val="ED2522"/>
                </a:solidFill>
                <a:latin typeface="Myriad Pro Semibold"/>
                <a:ea typeface="Myriad Pro Semibold" charset="0"/>
                <a:cs typeface="Myriad Pro Semibold" charset="0"/>
              </a:rPr>
              <a:t>?</a:t>
            </a:r>
          </a:p>
        </p:txBody>
      </p:sp>
      <p:sp>
        <p:nvSpPr>
          <p:cNvPr id="27" name="Rectangle 26">
            <a:extLst>
              <a:ext uri="{FF2B5EF4-FFF2-40B4-BE49-F238E27FC236}">
                <a16:creationId xmlns:a16="http://schemas.microsoft.com/office/drawing/2014/main" id="{67216924-B8E9-4137-AF2D-F0B32DCE8D97}"/>
              </a:ext>
            </a:extLst>
          </p:cNvPr>
          <p:cNvSpPr/>
          <p:nvPr/>
        </p:nvSpPr>
        <p:spPr>
          <a:xfrm>
            <a:off x="3352259" y="2327430"/>
            <a:ext cx="300082" cy="400110"/>
          </a:xfrm>
          <a:prstGeom prst="rect">
            <a:avLst/>
          </a:prstGeom>
        </p:spPr>
        <p:txBody>
          <a:bodyPr wrap="none">
            <a:spAutoFit/>
          </a:bodyPr>
          <a:lstStyle/>
          <a:p>
            <a:pPr algn="ctr">
              <a:buClr>
                <a:srgbClr val="82CBDD"/>
              </a:buClr>
              <a:buNone/>
            </a:pPr>
            <a:r>
              <a:rPr lang="en-GB" sz="2000" dirty="0">
                <a:solidFill>
                  <a:srgbClr val="AC2AFF"/>
                </a:solidFill>
                <a:latin typeface="Myriad Pro Semibold"/>
                <a:ea typeface="Myriad Pro Semibold" charset="0"/>
                <a:cs typeface="Myriad Pro Semibold" charset="0"/>
              </a:rPr>
              <a:t>?</a:t>
            </a:r>
          </a:p>
        </p:txBody>
      </p:sp>
      <p:pic>
        <p:nvPicPr>
          <p:cNvPr id="29" name="Picture 28">
            <a:extLst>
              <a:ext uri="{FF2B5EF4-FFF2-40B4-BE49-F238E27FC236}">
                <a16:creationId xmlns:a16="http://schemas.microsoft.com/office/drawing/2014/main" id="{99741782-DC3E-4C81-B2E5-D53B3FA96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794" y="1167995"/>
            <a:ext cx="166262" cy="540354"/>
          </a:xfrm>
          <a:prstGeom prst="rect">
            <a:avLst/>
          </a:prstGeom>
        </p:spPr>
      </p:pic>
      <p:pic>
        <p:nvPicPr>
          <p:cNvPr id="31" name="Picture 30" descr="A close up of a screen&#10;&#10;Description generated with high confidence">
            <a:extLst>
              <a:ext uri="{FF2B5EF4-FFF2-40B4-BE49-F238E27FC236}">
                <a16:creationId xmlns:a16="http://schemas.microsoft.com/office/drawing/2014/main" id="{212BF404-85E1-4134-89C2-54C0E83D2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6397" y="3350519"/>
            <a:ext cx="166262" cy="540354"/>
          </a:xfrm>
          <a:prstGeom prst="rect">
            <a:avLst/>
          </a:prstGeom>
        </p:spPr>
      </p:pic>
      <p:pic>
        <p:nvPicPr>
          <p:cNvPr id="33" name="Picture 32" descr="A close up of a light&#10;&#10;Description generated with high confidence">
            <a:extLst>
              <a:ext uri="{FF2B5EF4-FFF2-40B4-BE49-F238E27FC236}">
                <a16:creationId xmlns:a16="http://schemas.microsoft.com/office/drawing/2014/main" id="{96C5AB15-B566-4375-9D7A-FE3E7F227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6397" y="1704485"/>
            <a:ext cx="166262" cy="1646000"/>
          </a:xfrm>
          <a:prstGeom prst="rect">
            <a:avLst/>
          </a:prstGeom>
        </p:spPr>
      </p:pic>
      <p:pic>
        <p:nvPicPr>
          <p:cNvPr id="35" name="Picture 34">
            <a:extLst>
              <a:ext uri="{FF2B5EF4-FFF2-40B4-BE49-F238E27FC236}">
                <a16:creationId xmlns:a16="http://schemas.microsoft.com/office/drawing/2014/main" id="{D7C2BE8C-F8A5-4FEF-A34D-83C00C9269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7510" y="1170226"/>
            <a:ext cx="166262" cy="540354"/>
          </a:xfrm>
          <a:prstGeom prst="rect">
            <a:avLst/>
          </a:prstGeom>
        </p:spPr>
      </p:pic>
      <p:pic>
        <p:nvPicPr>
          <p:cNvPr id="37" name="Picture 36">
            <a:extLst>
              <a:ext uri="{FF2B5EF4-FFF2-40B4-BE49-F238E27FC236}">
                <a16:creationId xmlns:a16="http://schemas.microsoft.com/office/drawing/2014/main" id="{A640AA1B-92C1-4B24-AA9A-F676D95DB7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7510" y="1704519"/>
            <a:ext cx="166262" cy="1646000"/>
          </a:xfrm>
          <a:prstGeom prst="rect">
            <a:avLst/>
          </a:prstGeom>
        </p:spPr>
      </p:pic>
      <p:pic>
        <p:nvPicPr>
          <p:cNvPr id="39" name="Picture 38">
            <a:extLst>
              <a:ext uri="{FF2B5EF4-FFF2-40B4-BE49-F238E27FC236}">
                <a16:creationId xmlns:a16="http://schemas.microsoft.com/office/drawing/2014/main" id="{BF4C3347-51ED-4D00-BC08-7C388CF8B6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92803" y="1184685"/>
            <a:ext cx="191202" cy="2693454"/>
          </a:xfrm>
          <a:prstGeom prst="rect">
            <a:avLst/>
          </a:prstGeom>
        </p:spPr>
      </p:pic>
      <p:pic>
        <p:nvPicPr>
          <p:cNvPr id="42" name="Picture 41">
            <a:extLst>
              <a:ext uri="{FF2B5EF4-FFF2-40B4-BE49-F238E27FC236}">
                <a16:creationId xmlns:a16="http://schemas.microsoft.com/office/drawing/2014/main" id="{5D626A1E-C7CD-4FFA-8C2E-2BD5D48C68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3993" y="3337785"/>
            <a:ext cx="166262" cy="540354"/>
          </a:xfrm>
          <a:prstGeom prst="rect">
            <a:avLst/>
          </a:prstGeom>
        </p:spPr>
      </p:pic>
      <p:sp>
        <p:nvSpPr>
          <p:cNvPr id="43" name="Rectangle 42">
            <a:extLst>
              <a:ext uri="{FF2B5EF4-FFF2-40B4-BE49-F238E27FC236}">
                <a16:creationId xmlns:a16="http://schemas.microsoft.com/office/drawing/2014/main" id="{3FDD49A1-40E2-4E6B-9E5A-57ED2AA41D25}"/>
              </a:ext>
            </a:extLst>
          </p:cNvPr>
          <p:cNvSpPr/>
          <p:nvPr/>
        </p:nvSpPr>
        <p:spPr>
          <a:xfrm>
            <a:off x="3807702" y="4809527"/>
            <a:ext cx="2129109" cy="461665"/>
          </a:xfrm>
          <a:prstGeom prst="rect">
            <a:avLst/>
          </a:prstGeom>
        </p:spPr>
        <p:txBody>
          <a:bodyPr wrap="none">
            <a:spAutoFit/>
          </a:bodyPr>
          <a:lstStyle/>
          <a:p>
            <a:pPr algn="ctr">
              <a:buClr>
                <a:srgbClr val="82CBDD"/>
              </a:buClr>
              <a:buNone/>
            </a:pPr>
            <a:r>
              <a:rPr lang="en-GB" sz="2400" dirty="0">
                <a:solidFill>
                  <a:srgbClr val="ED2522"/>
                </a:solidFill>
                <a:latin typeface="Myriad Pro Semibold"/>
                <a:ea typeface="Myriad Pro Semibold" charset="0"/>
                <a:cs typeface="Myriad Pro Semibold" charset="0"/>
              </a:rPr>
              <a:t>42</a:t>
            </a:r>
            <a:r>
              <a:rPr lang="en-GB" sz="1200" dirty="0">
                <a:solidFill>
                  <a:srgbClr val="ED2522"/>
                </a:solidFill>
                <a:latin typeface="Myriad Pro Semibold"/>
                <a:ea typeface="Myriad Pro Semibold" charset="0"/>
                <a:cs typeface="Myriad Pro Semibold" charset="0"/>
              </a:rPr>
              <a:t> </a:t>
            </a:r>
            <a:r>
              <a:rPr lang="en-GB" sz="2400" dirty="0">
                <a:solidFill>
                  <a:srgbClr val="ED2522"/>
                </a:solidFill>
                <a:latin typeface="Myriad Pro Semibold"/>
                <a:ea typeface="Myriad Pro Semibold" charset="0"/>
                <a:cs typeface="Myriad Pro Semibold" charset="0"/>
              </a:rPr>
              <a:t>cm </a:t>
            </a:r>
            <a:r>
              <a:rPr lang="en-GB" sz="2400" dirty="0">
                <a:solidFill>
                  <a:srgbClr val="ED2522"/>
                </a:solidFill>
                <a:latin typeface="Myriad Pro Semibold"/>
                <a:ea typeface="Myriad Pro Semibold" charset="0"/>
                <a:cs typeface="Arial" panose="020B0604020202020204" pitchFamily="34" charset="0"/>
              </a:rPr>
              <a:t>−</a:t>
            </a:r>
            <a:r>
              <a:rPr lang="en-GB" sz="2400" dirty="0">
                <a:solidFill>
                  <a:srgbClr val="ED2522"/>
                </a:solidFill>
                <a:latin typeface="Myriad Pro Semibold"/>
                <a:ea typeface="Myriad Pro Semibold" charset="0"/>
                <a:cs typeface="Myriad Pro Semibold" charset="0"/>
              </a:rPr>
              <a:t> 34</a:t>
            </a:r>
            <a:r>
              <a:rPr lang="en-GB" sz="1200" dirty="0">
                <a:solidFill>
                  <a:srgbClr val="ED2522"/>
                </a:solidFill>
                <a:latin typeface="Myriad Pro Semibold"/>
                <a:ea typeface="Myriad Pro Semibold" charset="0"/>
                <a:cs typeface="Myriad Pro Semibold" charset="0"/>
              </a:rPr>
              <a:t> </a:t>
            </a:r>
            <a:r>
              <a:rPr lang="en-GB" sz="2400" dirty="0">
                <a:solidFill>
                  <a:srgbClr val="ED2522"/>
                </a:solidFill>
                <a:latin typeface="Myriad Pro Semibold"/>
                <a:ea typeface="Myriad Pro Semibold" charset="0"/>
                <a:cs typeface="Myriad Pro Semibold" charset="0"/>
              </a:rPr>
              <a:t>cm</a:t>
            </a:r>
          </a:p>
        </p:txBody>
      </p:sp>
      <p:sp>
        <p:nvSpPr>
          <p:cNvPr id="44" name="Rectangle 43">
            <a:extLst>
              <a:ext uri="{FF2B5EF4-FFF2-40B4-BE49-F238E27FC236}">
                <a16:creationId xmlns:a16="http://schemas.microsoft.com/office/drawing/2014/main" id="{F5584B70-6FEE-40DA-8B45-110DA7CB55C7}"/>
              </a:ext>
            </a:extLst>
          </p:cNvPr>
          <p:cNvSpPr/>
          <p:nvPr/>
        </p:nvSpPr>
        <p:spPr>
          <a:xfrm>
            <a:off x="3974961" y="5315872"/>
            <a:ext cx="1962397" cy="461665"/>
          </a:xfrm>
          <a:prstGeom prst="rect">
            <a:avLst/>
          </a:prstGeom>
        </p:spPr>
        <p:txBody>
          <a:bodyPr wrap="none">
            <a:spAutoFit/>
          </a:bodyPr>
          <a:lstStyle/>
          <a:p>
            <a:pPr algn="ctr">
              <a:buClr>
                <a:srgbClr val="82CBDD"/>
              </a:buClr>
              <a:buNone/>
            </a:pPr>
            <a:r>
              <a:rPr lang="en-GB" sz="2400" dirty="0">
                <a:solidFill>
                  <a:srgbClr val="AC2AFF"/>
                </a:solidFill>
                <a:latin typeface="Myriad Pro Semibold"/>
                <a:ea typeface="Myriad Pro Semibold" charset="0"/>
                <a:cs typeface="Myriad Pro Semibold" charset="0"/>
              </a:rPr>
              <a:t>34</a:t>
            </a:r>
            <a:r>
              <a:rPr lang="en-GB" sz="1200" dirty="0">
                <a:solidFill>
                  <a:srgbClr val="AC2AFF"/>
                </a:solidFill>
                <a:latin typeface="Myriad Pro Semibold"/>
                <a:ea typeface="Myriad Pro Semibold" charset="0"/>
                <a:cs typeface="Myriad Pro Semibold" charset="0"/>
              </a:rPr>
              <a:t> </a:t>
            </a:r>
            <a:r>
              <a:rPr lang="en-GB" sz="2400" dirty="0">
                <a:solidFill>
                  <a:srgbClr val="AC2AFF"/>
                </a:solidFill>
                <a:latin typeface="Myriad Pro Semibold"/>
                <a:ea typeface="Myriad Pro Semibold" charset="0"/>
                <a:cs typeface="Myriad Pro Semibold" charset="0"/>
              </a:rPr>
              <a:t>cm </a:t>
            </a:r>
            <a:r>
              <a:rPr lang="en-GB" sz="2400" dirty="0">
                <a:solidFill>
                  <a:srgbClr val="AC2AFF"/>
                </a:solidFill>
                <a:latin typeface="Myriad Pro Semibold"/>
                <a:ea typeface="Myriad Pro Semibold" charset="0"/>
                <a:cs typeface="Arial" panose="020B0604020202020204" pitchFamily="34" charset="0"/>
              </a:rPr>
              <a:t>−</a:t>
            </a:r>
            <a:r>
              <a:rPr lang="en-GB" sz="2400" dirty="0">
                <a:solidFill>
                  <a:srgbClr val="AC2AFF"/>
                </a:solidFill>
                <a:latin typeface="Myriad Pro Semibold"/>
                <a:ea typeface="Myriad Pro Semibold" charset="0"/>
                <a:cs typeface="Myriad Pro Semibold" charset="0"/>
              </a:rPr>
              <a:t> 8</a:t>
            </a:r>
            <a:r>
              <a:rPr lang="en-GB" sz="1200" dirty="0">
                <a:solidFill>
                  <a:srgbClr val="AC2AFF"/>
                </a:solidFill>
                <a:latin typeface="Myriad Pro Semibold"/>
                <a:ea typeface="Myriad Pro Semibold" charset="0"/>
                <a:cs typeface="Myriad Pro Semibold" charset="0"/>
              </a:rPr>
              <a:t> </a:t>
            </a:r>
            <a:r>
              <a:rPr lang="en-GB" sz="2400" dirty="0">
                <a:solidFill>
                  <a:srgbClr val="AC2AFF"/>
                </a:solidFill>
                <a:latin typeface="Myriad Pro Semibold"/>
                <a:ea typeface="Myriad Pro Semibold" charset="0"/>
                <a:cs typeface="Myriad Pro Semibold" charset="0"/>
              </a:rPr>
              <a:t>cm</a:t>
            </a:r>
          </a:p>
        </p:txBody>
      </p:sp>
      <p:sp>
        <p:nvSpPr>
          <p:cNvPr id="49" name="Rectangle 48">
            <a:extLst>
              <a:ext uri="{FF2B5EF4-FFF2-40B4-BE49-F238E27FC236}">
                <a16:creationId xmlns:a16="http://schemas.microsoft.com/office/drawing/2014/main" id="{7437D794-E546-48B6-80E8-89FD0700C956}"/>
              </a:ext>
            </a:extLst>
          </p:cNvPr>
          <p:cNvSpPr/>
          <p:nvPr/>
        </p:nvSpPr>
        <p:spPr>
          <a:xfrm>
            <a:off x="5818091" y="5822217"/>
            <a:ext cx="1261884" cy="461665"/>
          </a:xfrm>
          <a:prstGeom prst="rect">
            <a:avLst/>
          </a:prstGeom>
        </p:spPr>
        <p:txBody>
          <a:bodyPr wrap="none">
            <a:spAutoFit/>
          </a:bodyPr>
          <a:lstStyle/>
          <a:p>
            <a:pPr algn="ctr">
              <a:buClr>
                <a:srgbClr val="82CBDD"/>
              </a:buClr>
              <a:buNone/>
            </a:pPr>
            <a:r>
              <a:rPr lang="en-GB" sz="2400" dirty="0">
                <a:solidFill>
                  <a:srgbClr val="934D0A"/>
                </a:solidFill>
                <a:latin typeface="Myriad Pro Semibold"/>
                <a:ea typeface="Myriad Pro Semibold" charset="0"/>
                <a:cs typeface="Myriad Pro Semibold" charset="0"/>
              </a:rPr>
              <a:t>= 42</a:t>
            </a:r>
            <a:r>
              <a:rPr lang="en-GB" sz="1200" dirty="0">
                <a:solidFill>
                  <a:srgbClr val="934D0A"/>
                </a:solidFill>
                <a:latin typeface="Myriad Pro Semibold"/>
                <a:ea typeface="Myriad Pro Semibold" charset="0"/>
                <a:cs typeface="Myriad Pro Semibold" charset="0"/>
              </a:rPr>
              <a:t> </a:t>
            </a:r>
            <a:r>
              <a:rPr lang="en-GB" sz="2400" dirty="0">
                <a:solidFill>
                  <a:srgbClr val="934D0A"/>
                </a:solidFill>
                <a:latin typeface="Myriad Pro Semibold"/>
                <a:ea typeface="Myriad Pro Semibold" charset="0"/>
                <a:cs typeface="Myriad Pro Semibold" charset="0"/>
              </a:rPr>
              <a:t>cm</a:t>
            </a:r>
          </a:p>
        </p:txBody>
      </p:sp>
    </p:spTree>
    <p:extLst>
      <p:ext uri="{BB962C8B-B14F-4D97-AF65-F5344CB8AC3E}">
        <p14:creationId xmlns:p14="http://schemas.microsoft.com/office/powerpoint/2010/main" val="348997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par>
                          <p:cTn id="21" fill="hold">
                            <p:stCondLst>
                              <p:cond delay="500"/>
                            </p:stCondLst>
                            <p:childTnLst>
                              <p:par>
                                <p:cTn id="22" presetID="10" presetClass="exit" presetSubtype="0" fill="hold" grpId="1" nodeType="afterEffect">
                                  <p:stCondLst>
                                    <p:cond delay="50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500"/>
                            </p:stCondLst>
                            <p:childTnLst>
                              <p:par>
                                <p:cTn id="55" presetID="10" presetClass="exit" presetSubtype="0" fill="hold" grpId="1" nodeType="afterEffect">
                                  <p:stCondLst>
                                    <p:cond delay="500"/>
                                  </p:stCondLst>
                                  <p:childTnLst>
                                    <p:animEffect transition="out" filter="fade">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par>
                                <p:cTn id="89" presetID="10"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500"/>
                                        <p:tgtEl>
                                          <p:spTgt spid="2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5" grpId="0"/>
      <p:bldP spid="46" grpId="0"/>
      <p:bldP spid="17" grpId="0"/>
      <p:bldP spid="18" grpId="0"/>
      <p:bldP spid="19" grpId="0"/>
      <p:bldP spid="20" grpId="0"/>
      <p:bldP spid="21" grpId="0"/>
      <p:bldP spid="22" grpId="0"/>
      <p:bldP spid="23" grpId="0"/>
      <p:bldP spid="26" grpId="0"/>
      <p:bldP spid="26" grpId="1"/>
      <p:bldP spid="27" grpId="0"/>
      <p:bldP spid="27" grpId="1"/>
      <p:bldP spid="43" grpId="0"/>
      <p:bldP spid="44"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F102A-AFD9-4DD5-9A0C-A4A9391F1238}"/>
              </a:ext>
            </a:extLst>
          </p:cNvPr>
          <p:cNvGrpSpPr/>
          <p:nvPr/>
        </p:nvGrpSpPr>
        <p:grpSpPr>
          <a:xfrm>
            <a:off x="1163580" y="2481963"/>
            <a:ext cx="4345688" cy="1138731"/>
            <a:chOff x="1163580" y="3338021"/>
            <a:chExt cx="4345688" cy="1138731"/>
          </a:xfrm>
        </p:grpSpPr>
        <p:pic>
          <p:nvPicPr>
            <p:cNvPr id="23" name="Picture 22" descr="A close up of a logo&#10;&#10;Description generated with very high confidence">
              <a:extLst>
                <a:ext uri="{FF2B5EF4-FFF2-40B4-BE49-F238E27FC236}">
                  <a16:creationId xmlns:a16="http://schemas.microsoft.com/office/drawing/2014/main" id="{7BE62DD6-8471-4851-9E6B-4040F62D079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63580" y="3338021"/>
              <a:ext cx="4345688" cy="843454"/>
            </a:xfrm>
            <a:prstGeom prst="rect">
              <a:avLst/>
            </a:prstGeom>
          </p:spPr>
        </p:pic>
        <p:sp>
          <p:nvSpPr>
            <p:cNvPr id="39" name="TextBox 38">
              <a:extLst>
                <a:ext uri="{FF2B5EF4-FFF2-40B4-BE49-F238E27FC236}">
                  <a16:creationId xmlns:a16="http://schemas.microsoft.com/office/drawing/2014/main" id="{8A05293D-F3D1-4B6D-9051-A324756E3084}"/>
                </a:ext>
              </a:extLst>
            </p:cNvPr>
            <p:cNvSpPr txBox="1"/>
            <p:nvPr/>
          </p:nvSpPr>
          <p:spPr bwMode="auto">
            <a:xfrm>
              <a:off x="2818494" y="4107420"/>
              <a:ext cx="1035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 apples</a:t>
              </a:r>
            </a:p>
          </p:txBody>
        </p:sp>
      </p:grpSp>
      <p:sp>
        <p:nvSpPr>
          <p:cNvPr id="12" name="TextBox 11">
            <a:extLst>
              <a:ext uri="{FF2B5EF4-FFF2-40B4-BE49-F238E27FC236}">
                <a16:creationId xmlns:a16="http://schemas.microsoft.com/office/drawing/2014/main" id="{975A53FC-A9F5-41BC-8792-DA0242F04E16}"/>
              </a:ext>
            </a:extLst>
          </p:cNvPr>
          <p:cNvSpPr txBox="1"/>
          <p:nvPr/>
        </p:nvSpPr>
        <p:spPr bwMode="auto">
          <a:xfrm>
            <a:off x="2620510" y="4503190"/>
            <a:ext cx="33915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1 banana = £1 ÷ 5</a:t>
            </a:r>
          </a:p>
        </p:txBody>
      </p:sp>
      <p:sp>
        <p:nvSpPr>
          <p:cNvPr id="2" name="Text Placeholder 1"/>
          <p:cNvSpPr>
            <a:spLocks noGrp="1"/>
          </p:cNvSpPr>
          <p:nvPr>
            <p:ph type="body" sz="quarter" idx="11"/>
          </p:nvPr>
        </p:nvSpPr>
        <p:spPr/>
        <p:txBody>
          <a:bodyPr/>
          <a:lstStyle/>
          <a:p>
            <a:r>
              <a:rPr lang="en-US" dirty="0"/>
              <a:t>1.31 Problems with two unknowns – step 4:4</a:t>
            </a:r>
          </a:p>
        </p:txBody>
      </p:sp>
      <p:sp>
        <p:nvSpPr>
          <p:cNvPr id="10" name="TextBox 9">
            <a:extLst>
              <a:ext uri="{FF2B5EF4-FFF2-40B4-BE49-F238E27FC236}">
                <a16:creationId xmlns:a16="http://schemas.microsoft.com/office/drawing/2014/main" id="{F8CEFAEB-E77B-4802-8150-F2E5542475CF}"/>
              </a:ext>
            </a:extLst>
          </p:cNvPr>
          <p:cNvSpPr txBox="1"/>
          <p:nvPr/>
        </p:nvSpPr>
        <p:spPr bwMode="auto">
          <a:xfrm>
            <a:off x="6256542" y="5887101"/>
            <a:ext cx="9621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35</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a:t>
            </a:r>
          </a:p>
        </p:txBody>
      </p:sp>
      <p:sp>
        <p:nvSpPr>
          <p:cNvPr id="11" name="TextBox 10">
            <a:extLst>
              <a:ext uri="{FF2B5EF4-FFF2-40B4-BE49-F238E27FC236}">
                <a16:creationId xmlns:a16="http://schemas.microsoft.com/office/drawing/2014/main" id="{AD364854-0550-4FD5-AC27-EFAE7D439714}"/>
              </a:ext>
            </a:extLst>
          </p:cNvPr>
          <p:cNvSpPr txBox="1"/>
          <p:nvPr/>
        </p:nvSpPr>
        <p:spPr bwMode="auto">
          <a:xfrm>
            <a:off x="5883403" y="4503190"/>
            <a:ext cx="9621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20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a:t>
            </a:r>
          </a:p>
        </p:txBody>
      </p:sp>
      <p:sp>
        <p:nvSpPr>
          <p:cNvPr id="13" name="TextBox 12">
            <a:extLst>
              <a:ext uri="{FF2B5EF4-FFF2-40B4-BE49-F238E27FC236}">
                <a16:creationId xmlns:a16="http://schemas.microsoft.com/office/drawing/2014/main" id="{394BE692-4855-457D-9FB0-2B83FC003165}"/>
              </a:ext>
            </a:extLst>
          </p:cNvPr>
          <p:cNvSpPr txBox="1"/>
          <p:nvPr/>
        </p:nvSpPr>
        <p:spPr bwMode="auto">
          <a:xfrm>
            <a:off x="2620510" y="3811234"/>
            <a:ext cx="30131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5 bananas = £1</a:t>
            </a:r>
          </a:p>
        </p:txBody>
      </p:sp>
      <p:sp>
        <p:nvSpPr>
          <p:cNvPr id="14" name="TextBox 13">
            <a:extLst>
              <a:ext uri="{FF2B5EF4-FFF2-40B4-BE49-F238E27FC236}">
                <a16:creationId xmlns:a16="http://schemas.microsoft.com/office/drawing/2014/main" id="{94C13A1E-D025-40CC-A317-3C82C617D106}"/>
              </a:ext>
            </a:extLst>
          </p:cNvPr>
          <p:cNvSpPr txBox="1"/>
          <p:nvPr/>
        </p:nvSpPr>
        <p:spPr bwMode="auto">
          <a:xfrm>
            <a:off x="1969091" y="5195146"/>
            <a:ext cx="52058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‘An apple costs 15</a:t>
            </a:r>
            <a:r>
              <a:rPr lang="en-GB" sz="1100" i="1" dirty="0">
                <a:latin typeface="Myriad Pro Semibold" charset="0"/>
                <a:ea typeface="Myriad Pro Semibold" charset="0"/>
                <a:cs typeface="Myriad Pro Semibold" charset="0"/>
              </a:rPr>
              <a:t> </a:t>
            </a:r>
            <a:r>
              <a:rPr lang="en-GB" sz="2200" i="1" dirty="0">
                <a:latin typeface="Myriad Pro Semibold" charset="0"/>
                <a:ea typeface="Myriad Pro Semibold" charset="0"/>
                <a:cs typeface="Myriad Pro Semibold" charset="0"/>
              </a:rPr>
              <a:t>p more than a banana.’</a:t>
            </a:r>
          </a:p>
        </p:txBody>
      </p:sp>
      <p:sp>
        <p:nvSpPr>
          <p:cNvPr id="16" name="TextBox 15">
            <a:extLst>
              <a:ext uri="{FF2B5EF4-FFF2-40B4-BE49-F238E27FC236}">
                <a16:creationId xmlns:a16="http://schemas.microsoft.com/office/drawing/2014/main" id="{FD3D9998-9E38-42F1-98AF-FDE48C4BE296}"/>
              </a:ext>
            </a:extLst>
          </p:cNvPr>
          <p:cNvSpPr txBox="1"/>
          <p:nvPr/>
        </p:nvSpPr>
        <p:spPr bwMode="auto">
          <a:xfrm>
            <a:off x="2620510" y="5887101"/>
            <a:ext cx="38039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1 apple = 20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+ 15</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a:t>
            </a:r>
          </a:p>
        </p:txBody>
      </p:sp>
      <p:pic>
        <p:nvPicPr>
          <p:cNvPr id="25" name="Picture 24" descr="A close up of a logo&#10;&#10;Description generated with very high confidence">
            <a:extLst>
              <a:ext uri="{FF2B5EF4-FFF2-40B4-BE49-F238E27FC236}">
                <a16:creationId xmlns:a16="http://schemas.microsoft.com/office/drawing/2014/main" id="{17AC7C34-0DA3-499B-88EC-2DF241A6C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072" y="2481963"/>
            <a:ext cx="18705" cy="561137"/>
          </a:xfrm>
          <a:prstGeom prst="rect">
            <a:avLst/>
          </a:prstGeom>
        </p:spPr>
      </p:pic>
      <p:grpSp>
        <p:nvGrpSpPr>
          <p:cNvPr id="20" name="Group 19">
            <a:extLst>
              <a:ext uri="{FF2B5EF4-FFF2-40B4-BE49-F238E27FC236}">
                <a16:creationId xmlns:a16="http://schemas.microsoft.com/office/drawing/2014/main" id="{4B4E8502-9297-431C-8508-17374FE050D7}"/>
              </a:ext>
            </a:extLst>
          </p:cNvPr>
          <p:cNvGrpSpPr/>
          <p:nvPr/>
        </p:nvGrpSpPr>
        <p:grpSpPr>
          <a:xfrm>
            <a:off x="2783830" y="2481963"/>
            <a:ext cx="1644305" cy="561137"/>
            <a:chOff x="2783830" y="3338021"/>
            <a:chExt cx="1644305" cy="561137"/>
          </a:xfrm>
        </p:grpSpPr>
        <p:pic>
          <p:nvPicPr>
            <p:cNvPr id="36" name="Picture 35" descr="A close up of a logo&#10;&#10;Description generated with very high confidence">
              <a:extLst>
                <a:ext uri="{FF2B5EF4-FFF2-40B4-BE49-F238E27FC236}">
                  <a16:creationId xmlns:a16="http://schemas.microsoft.com/office/drawing/2014/main" id="{7DF2854B-9CC8-43EE-B405-0AF7D9350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830" y="3338021"/>
              <a:ext cx="18705" cy="561137"/>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DC80616E-EAB4-4AE5-A752-D586B999E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30" y="3338021"/>
              <a:ext cx="18705" cy="561137"/>
            </a:xfrm>
            <a:prstGeom prst="rect">
              <a:avLst/>
            </a:prstGeom>
          </p:spPr>
        </p:pic>
      </p:grpSp>
      <p:grpSp>
        <p:nvGrpSpPr>
          <p:cNvPr id="6" name="Group 5">
            <a:extLst>
              <a:ext uri="{FF2B5EF4-FFF2-40B4-BE49-F238E27FC236}">
                <a16:creationId xmlns:a16="http://schemas.microsoft.com/office/drawing/2014/main" id="{5C802C54-E362-454B-890E-87785721E25A}"/>
              </a:ext>
            </a:extLst>
          </p:cNvPr>
          <p:cNvGrpSpPr/>
          <p:nvPr/>
        </p:nvGrpSpPr>
        <p:grpSpPr>
          <a:xfrm>
            <a:off x="1163580" y="988023"/>
            <a:ext cx="4888119" cy="1183088"/>
            <a:chOff x="1163580" y="1844081"/>
            <a:chExt cx="4888119" cy="1183088"/>
          </a:xfrm>
        </p:grpSpPr>
        <p:pic>
          <p:nvPicPr>
            <p:cNvPr id="21" name="Picture 20" descr="A close up of a logo&#10;&#10;Description generated with high confidence">
              <a:extLst>
                <a:ext uri="{FF2B5EF4-FFF2-40B4-BE49-F238E27FC236}">
                  <a16:creationId xmlns:a16="http://schemas.microsoft.com/office/drawing/2014/main" id="{6B031BCB-4CCE-4E43-92BA-540BD0AAA5C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63580" y="2223206"/>
              <a:ext cx="4888119" cy="803963"/>
            </a:xfrm>
            <a:prstGeom prst="rect">
              <a:avLst/>
            </a:prstGeom>
          </p:spPr>
        </p:pic>
        <p:sp>
          <p:nvSpPr>
            <p:cNvPr id="38" name="TextBox 37">
              <a:extLst>
                <a:ext uri="{FF2B5EF4-FFF2-40B4-BE49-F238E27FC236}">
                  <a16:creationId xmlns:a16="http://schemas.microsoft.com/office/drawing/2014/main" id="{135A3271-8995-4926-B046-D5A8B3F25A20}"/>
                </a:ext>
              </a:extLst>
            </p:cNvPr>
            <p:cNvSpPr txBox="1"/>
            <p:nvPr/>
          </p:nvSpPr>
          <p:spPr bwMode="auto">
            <a:xfrm>
              <a:off x="3000646" y="1844081"/>
              <a:ext cx="1213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3 bananas</a:t>
              </a:r>
            </a:p>
          </p:txBody>
        </p:sp>
      </p:grpSp>
      <p:grpSp>
        <p:nvGrpSpPr>
          <p:cNvPr id="22" name="Group 21">
            <a:extLst>
              <a:ext uri="{FF2B5EF4-FFF2-40B4-BE49-F238E27FC236}">
                <a16:creationId xmlns:a16="http://schemas.microsoft.com/office/drawing/2014/main" id="{D46AB155-9F7A-48FF-AFAA-29E90706F970}"/>
              </a:ext>
            </a:extLst>
          </p:cNvPr>
          <p:cNvGrpSpPr/>
          <p:nvPr/>
        </p:nvGrpSpPr>
        <p:grpSpPr>
          <a:xfrm>
            <a:off x="6334110" y="1589854"/>
            <a:ext cx="818323" cy="1446485"/>
            <a:chOff x="6334110" y="2445912"/>
            <a:chExt cx="818323" cy="1446485"/>
          </a:xfrm>
        </p:grpSpPr>
        <p:pic>
          <p:nvPicPr>
            <p:cNvPr id="33" name="Picture 32" descr="A close up of a logo&#10;&#10;Description generated with very high confidence">
              <a:extLst>
                <a:ext uri="{FF2B5EF4-FFF2-40B4-BE49-F238E27FC236}">
                  <a16:creationId xmlns:a16="http://schemas.microsoft.com/office/drawing/2014/main" id="{73A435FD-1448-46E6-A39A-867F9E3D79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4110" y="2445912"/>
              <a:ext cx="162107" cy="1446485"/>
            </a:xfrm>
            <a:prstGeom prst="rect">
              <a:avLst/>
            </a:prstGeom>
          </p:spPr>
        </p:pic>
        <p:sp>
          <p:nvSpPr>
            <p:cNvPr id="40" name="TextBox 39">
              <a:extLst>
                <a:ext uri="{FF2B5EF4-FFF2-40B4-BE49-F238E27FC236}">
                  <a16:creationId xmlns:a16="http://schemas.microsoft.com/office/drawing/2014/main" id="{E9FB1C41-3B0C-4C1F-87F4-06405D103613}"/>
                </a:ext>
              </a:extLst>
            </p:cNvPr>
            <p:cNvSpPr txBox="1"/>
            <p:nvPr/>
          </p:nvSpPr>
          <p:spPr bwMode="auto">
            <a:xfrm>
              <a:off x="6417937" y="2984488"/>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£1.30</a:t>
              </a:r>
            </a:p>
          </p:txBody>
        </p:sp>
      </p:grpSp>
      <p:sp>
        <p:nvSpPr>
          <p:cNvPr id="41" name="TextBox 40">
            <a:extLst>
              <a:ext uri="{FF2B5EF4-FFF2-40B4-BE49-F238E27FC236}">
                <a16:creationId xmlns:a16="http://schemas.microsoft.com/office/drawing/2014/main" id="{9A7BCED1-2332-4F94-9667-17BE63B7207F}"/>
              </a:ext>
            </a:extLst>
          </p:cNvPr>
          <p:cNvSpPr txBox="1"/>
          <p:nvPr/>
        </p:nvSpPr>
        <p:spPr bwMode="auto">
          <a:xfrm>
            <a:off x="6984580" y="2128430"/>
            <a:ext cx="1388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Arial" panose="020B0604020202020204" pitchFamily="34" charset="0"/>
              </a:rPr>
              <a:t>−</a:t>
            </a:r>
            <a:r>
              <a:rPr lang="en-GB" sz="1800" dirty="0">
                <a:latin typeface="Myriad Pro Semibold"/>
                <a:ea typeface="Myriad Pro Semibold" charset="0"/>
                <a:cs typeface="Myriad Pro Semibold" charset="0"/>
              </a:rPr>
              <a:t> 30 p = £1</a:t>
            </a:r>
          </a:p>
        </p:txBody>
      </p:sp>
      <p:sp>
        <p:nvSpPr>
          <p:cNvPr id="31" name="TextBox 30">
            <a:extLst>
              <a:ext uri="{FF2B5EF4-FFF2-40B4-BE49-F238E27FC236}">
                <a16:creationId xmlns:a16="http://schemas.microsoft.com/office/drawing/2014/main" id="{72F2B887-A220-4F6A-89D3-3B050E7E71F9}"/>
              </a:ext>
            </a:extLst>
          </p:cNvPr>
          <p:cNvSpPr txBox="1"/>
          <p:nvPr/>
        </p:nvSpPr>
        <p:spPr bwMode="auto">
          <a:xfrm>
            <a:off x="1504412" y="2576291"/>
            <a:ext cx="928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banana</a:t>
            </a:r>
          </a:p>
        </p:txBody>
      </p:sp>
      <p:sp>
        <p:nvSpPr>
          <p:cNvPr id="32" name="TextBox 31">
            <a:extLst>
              <a:ext uri="{FF2B5EF4-FFF2-40B4-BE49-F238E27FC236}">
                <a16:creationId xmlns:a16="http://schemas.microsoft.com/office/drawing/2014/main" id="{FF04F91F-2BC9-4573-B2ED-A46309FFA96F}"/>
              </a:ext>
            </a:extLst>
          </p:cNvPr>
          <p:cNvSpPr txBox="1"/>
          <p:nvPr/>
        </p:nvSpPr>
        <p:spPr bwMode="auto">
          <a:xfrm>
            <a:off x="3141657" y="2576291"/>
            <a:ext cx="928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banana</a:t>
            </a:r>
          </a:p>
        </p:txBody>
      </p:sp>
      <p:sp>
        <p:nvSpPr>
          <p:cNvPr id="34" name="TextBox 33">
            <a:extLst>
              <a:ext uri="{FF2B5EF4-FFF2-40B4-BE49-F238E27FC236}">
                <a16:creationId xmlns:a16="http://schemas.microsoft.com/office/drawing/2014/main" id="{300F4A9E-417A-4FC0-A2D9-91DD79ED9BA2}"/>
              </a:ext>
            </a:extLst>
          </p:cNvPr>
          <p:cNvSpPr txBox="1"/>
          <p:nvPr/>
        </p:nvSpPr>
        <p:spPr bwMode="auto">
          <a:xfrm>
            <a:off x="4658917" y="2576291"/>
            <a:ext cx="603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30</a:t>
            </a:r>
            <a:r>
              <a:rPr lang="en-GB" sz="900" dirty="0">
                <a:latin typeface="Myriad Pro Semibold"/>
                <a:ea typeface="Myriad Pro Semibold" charset="0"/>
                <a:cs typeface="Myriad Pro Semibold" charset="0"/>
              </a:rPr>
              <a:t> </a:t>
            </a:r>
            <a:r>
              <a:rPr lang="en-GB" sz="1800" dirty="0">
                <a:latin typeface="Myriad Pro Semibold"/>
                <a:ea typeface="Myriad Pro Semibold" charset="0"/>
                <a:cs typeface="Myriad Pro Semibold" charset="0"/>
              </a:rPr>
              <a:t>p</a:t>
            </a:r>
          </a:p>
        </p:txBody>
      </p:sp>
      <p:pic>
        <p:nvPicPr>
          <p:cNvPr id="35" name="Picture 34" descr="A close up of a logo&#10;&#10;Description generated with very high confidence">
            <a:extLst>
              <a:ext uri="{FF2B5EF4-FFF2-40B4-BE49-F238E27FC236}">
                <a16:creationId xmlns:a16="http://schemas.microsoft.com/office/drawing/2014/main" id="{AC0D1668-1FB6-45EE-A4BF-6CFF232F7B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9080" y="1152435"/>
            <a:ext cx="18705" cy="2356772"/>
          </a:xfrm>
          <a:prstGeom prst="rect">
            <a:avLst/>
          </a:prstGeom>
        </p:spPr>
      </p:pic>
      <p:pic>
        <p:nvPicPr>
          <p:cNvPr id="42" name="Picture 41">
            <a:extLst>
              <a:ext uri="{FF2B5EF4-FFF2-40B4-BE49-F238E27FC236}">
                <a16:creationId xmlns:a16="http://schemas.microsoft.com/office/drawing/2014/main" id="{0733D11B-7689-4EDF-83C0-52E5B78112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3492" y="2533379"/>
            <a:ext cx="508763" cy="456390"/>
          </a:xfrm>
          <a:prstGeom prst="rect">
            <a:avLst/>
          </a:prstGeom>
        </p:spPr>
      </p:pic>
    </p:spTree>
    <p:extLst>
      <p:ext uri="{BB962C8B-B14F-4D97-AF65-F5344CB8AC3E}">
        <p14:creationId xmlns:p14="http://schemas.microsoft.com/office/powerpoint/2010/main" val="10081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13" grpId="0"/>
      <p:bldP spid="14" grpId="0"/>
      <p:bldP spid="16" grpId="0"/>
      <p:bldP spid="41" grpId="0"/>
      <p:bldP spid="31" grpId="0"/>
      <p:bldP spid="32"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EDF31B8-91EA-4F24-BF62-C244B5450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80" y="1087368"/>
            <a:ext cx="7859441" cy="933207"/>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4:4</a:t>
            </a:r>
          </a:p>
        </p:txBody>
      </p:sp>
      <p:sp>
        <p:nvSpPr>
          <p:cNvPr id="6" name="TextBox 5">
            <a:extLst>
              <a:ext uri="{FF2B5EF4-FFF2-40B4-BE49-F238E27FC236}">
                <a16:creationId xmlns:a16="http://schemas.microsoft.com/office/drawing/2014/main" id="{68E309A6-90DC-4B99-AE56-19D2E13E1796}"/>
              </a:ext>
            </a:extLst>
          </p:cNvPr>
          <p:cNvSpPr txBox="1"/>
          <p:nvPr/>
        </p:nvSpPr>
        <p:spPr bwMode="auto">
          <a:xfrm>
            <a:off x="3430179" y="3916052"/>
            <a:ext cx="43458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2 apples = 2 × 35</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70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a:t>
            </a:r>
          </a:p>
        </p:txBody>
      </p:sp>
      <p:sp>
        <p:nvSpPr>
          <p:cNvPr id="7" name="TextBox 6">
            <a:extLst>
              <a:ext uri="{FF2B5EF4-FFF2-40B4-BE49-F238E27FC236}">
                <a16:creationId xmlns:a16="http://schemas.microsoft.com/office/drawing/2014/main" id="{BFD94A92-780E-4BE9-8C86-82EC90CF5262}"/>
              </a:ext>
            </a:extLst>
          </p:cNvPr>
          <p:cNvSpPr txBox="1"/>
          <p:nvPr/>
        </p:nvSpPr>
        <p:spPr bwMode="auto">
          <a:xfrm>
            <a:off x="793786" y="3083545"/>
            <a:ext cx="7556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a:t>
            </a:r>
            <a:r>
              <a:rPr lang="en-GB" sz="2200" i="1" dirty="0">
                <a:latin typeface="Myriad Pro Semibold" charset="0"/>
                <a:ea typeface="Myriad Pro Semibold" charset="0"/>
                <a:cs typeface="Myriad Pro Semibold" charset="0"/>
              </a:rPr>
              <a:t>‘If a banana costs 20</a:t>
            </a:r>
            <a:r>
              <a:rPr lang="en-GB" sz="1100" i="1" dirty="0">
                <a:latin typeface="Myriad Pro Semibold" charset="0"/>
                <a:ea typeface="Myriad Pro Semibold" charset="0"/>
                <a:cs typeface="Myriad Pro Semibold" charset="0"/>
              </a:rPr>
              <a:t> </a:t>
            </a:r>
            <a:r>
              <a:rPr lang="en-GB" sz="2200" i="1" dirty="0">
                <a:latin typeface="Myriad Pro Semibold" charset="0"/>
                <a:ea typeface="Myriad Pro Semibold" charset="0"/>
                <a:cs typeface="Myriad Pro Semibold" charset="0"/>
              </a:rPr>
              <a:t>p and an apple costs 35</a:t>
            </a:r>
            <a:r>
              <a:rPr lang="en-GB" sz="1100" i="1" dirty="0">
                <a:latin typeface="Myriad Pro Semibold" charset="0"/>
                <a:ea typeface="Myriad Pro Semibold" charset="0"/>
                <a:cs typeface="Myriad Pro Semibold" charset="0"/>
              </a:rPr>
              <a:t> </a:t>
            </a:r>
            <a:r>
              <a:rPr lang="en-GB" sz="2200" i="1" dirty="0">
                <a:latin typeface="Myriad Pro Semibold" charset="0"/>
                <a:ea typeface="Myriad Pro Semibold" charset="0"/>
                <a:cs typeface="Myriad Pro Semibold" charset="0"/>
              </a:rPr>
              <a:t>p then:’</a:t>
            </a:r>
          </a:p>
        </p:txBody>
      </p:sp>
      <p:sp>
        <p:nvSpPr>
          <p:cNvPr id="8" name="TextBox 7">
            <a:extLst>
              <a:ext uri="{FF2B5EF4-FFF2-40B4-BE49-F238E27FC236}">
                <a16:creationId xmlns:a16="http://schemas.microsoft.com/office/drawing/2014/main" id="{7C6BB963-E6B2-49EF-83EB-D327987DD913}"/>
              </a:ext>
            </a:extLst>
          </p:cNvPr>
          <p:cNvSpPr txBox="1"/>
          <p:nvPr/>
        </p:nvSpPr>
        <p:spPr bwMode="auto">
          <a:xfrm>
            <a:off x="3130164" y="4748559"/>
            <a:ext cx="47219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3 bananas = 3 × 20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60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a:t>
            </a:r>
          </a:p>
        </p:txBody>
      </p:sp>
      <p:sp>
        <p:nvSpPr>
          <p:cNvPr id="9" name="TextBox 8">
            <a:extLst>
              <a:ext uri="{FF2B5EF4-FFF2-40B4-BE49-F238E27FC236}">
                <a16:creationId xmlns:a16="http://schemas.microsoft.com/office/drawing/2014/main" id="{44730B4B-78DE-443F-8B60-E6F28DE3D42A}"/>
              </a:ext>
            </a:extLst>
          </p:cNvPr>
          <p:cNvSpPr txBox="1"/>
          <p:nvPr/>
        </p:nvSpPr>
        <p:spPr bwMode="auto">
          <a:xfrm>
            <a:off x="1074472" y="5581065"/>
            <a:ext cx="6995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2 apples and 3 bananas = 70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+ 60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£1.30</a:t>
            </a:r>
          </a:p>
        </p:txBody>
      </p:sp>
      <p:pic>
        <p:nvPicPr>
          <p:cNvPr id="22" name="Picture 21" descr="A close up of a logo&#10;&#10;Description generated with high confidence">
            <a:extLst>
              <a:ext uri="{FF2B5EF4-FFF2-40B4-BE49-F238E27FC236}">
                <a16:creationId xmlns:a16="http://schemas.microsoft.com/office/drawing/2014/main" id="{E282DFB2-CD3B-4004-A6A9-49EC72A79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2368" y="2004884"/>
            <a:ext cx="4209352" cy="475511"/>
          </a:xfrm>
          <a:prstGeom prst="rect">
            <a:avLst/>
          </a:prstGeom>
        </p:spPr>
      </p:pic>
      <p:pic>
        <p:nvPicPr>
          <p:cNvPr id="25" name="Picture 24">
            <a:extLst>
              <a:ext uri="{FF2B5EF4-FFF2-40B4-BE49-F238E27FC236}">
                <a16:creationId xmlns:a16="http://schemas.microsoft.com/office/drawing/2014/main" id="{6D72DE1E-3271-41C7-9AE1-D2F884A71CC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47041" y="2004884"/>
            <a:ext cx="1839600" cy="475199"/>
          </a:xfrm>
          <a:prstGeom prst="rect">
            <a:avLst/>
          </a:prstGeom>
        </p:spPr>
      </p:pic>
      <p:pic>
        <p:nvPicPr>
          <p:cNvPr id="26" name="Picture 25">
            <a:extLst>
              <a:ext uri="{FF2B5EF4-FFF2-40B4-BE49-F238E27FC236}">
                <a16:creationId xmlns:a16="http://schemas.microsoft.com/office/drawing/2014/main" id="{B587E929-BC97-478B-96A5-BAC95D705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994" y="2004884"/>
            <a:ext cx="1836071" cy="475218"/>
          </a:xfrm>
          <a:prstGeom prst="rect">
            <a:avLst/>
          </a:prstGeom>
        </p:spPr>
      </p:pic>
    </p:spTree>
    <p:extLst>
      <p:ext uri="{BB962C8B-B14F-4D97-AF65-F5344CB8AC3E}">
        <p14:creationId xmlns:p14="http://schemas.microsoft.com/office/powerpoint/2010/main" val="2195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4:5</a:t>
            </a:r>
          </a:p>
        </p:txBody>
      </p:sp>
      <p:pic>
        <p:nvPicPr>
          <p:cNvPr id="4" name="Picture 3" descr="A picture containing clipart&#10;&#10;Description generated with high confidence">
            <a:extLst>
              <a:ext uri="{FF2B5EF4-FFF2-40B4-BE49-F238E27FC236}">
                <a16:creationId xmlns:a16="http://schemas.microsoft.com/office/drawing/2014/main" id="{FB88E2A7-3286-435D-95F8-A41479889A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11155" y="1611677"/>
            <a:ext cx="7121690" cy="1950772"/>
          </a:xfrm>
          <a:prstGeom prst="rect">
            <a:avLst/>
          </a:prstGeom>
        </p:spPr>
      </p:pic>
      <p:sp>
        <p:nvSpPr>
          <p:cNvPr id="7" name="TextBox 6">
            <a:extLst>
              <a:ext uri="{FF2B5EF4-FFF2-40B4-BE49-F238E27FC236}">
                <a16:creationId xmlns:a16="http://schemas.microsoft.com/office/drawing/2014/main" id="{E2BE06D6-A7BB-40A0-B202-CF3A4E8C6E0B}"/>
              </a:ext>
            </a:extLst>
          </p:cNvPr>
          <p:cNvSpPr txBox="1"/>
          <p:nvPr/>
        </p:nvSpPr>
        <p:spPr bwMode="auto">
          <a:xfrm>
            <a:off x="4847021" y="3632478"/>
            <a:ext cx="2783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total area = 66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8" name="TextBox 7">
            <a:extLst>
              <a:ext uri="{FF2B5EF4-FFF2-40B4-BE49-F238E27FC236}">
                <a16:creationId xmlns:a16="http://schemas.microsoft.com/office/drawing/2014/main" id="{E1BB2F71-F556-4DAA-90E9-9E213198127E}"/>
              </a:ext>
            </a:extLst>
          </p:cNvPr>
          <p:cNvSpPr txBox="1"/>
          <p:nvPr/>
        </p:nvSpPr>
        <p:spPr bwMode="auto">
          <a:xfrm>
            <a:off x="773693" y="3632478"/>
            <a:ext cx="2783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total area = 51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6" name="TextBox 5">
            <a:extLst>
              <a:ext uri="{FF2B5EF4-FFF2-40B4-BE49-F238E27FC236}">
                <a16:creationId xmlns:a16="http://schemas.microsoft.com/office/drawing/2014/main" id="{5B5957FF-C922-42AE-8EA9-E9984F09191E}"/>
              </a:ext>
            </a:extLst>
          </p:cNvPr>
          <p:cNvSpPr txBox="1"/>
          <p:nvPr/>
        </p:nvSpPr>
        <p:spPr bwMode="auto">
          <a:xfrm>
            <a:off x="2697186" y="5068312"/>
            <a:ext cx="3495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rectangular tile = 12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9" name="TextBox 8">
            <a:extLst>
              <a:ext uri="{FF2B5EF4-FFF2-40B4-BE49-F238E27FC236}">
                <a16:creationId xmlns:a16="http://schemas.microsoft.com/office/drawing/2014/main" id="{D417E48C-4F07-4BB8-8EE6-080047724B2F}"/>
              </a:ext>
            </a:extLst>
          </p:cNvPr>
          <p:cNvSpPr txBox="1"/>
          <p:nvPr/>
        </p:nvSpPr>
        <p:spPr bwMode="auto">
          <a:xfrm>
            <a:off x="2914207" y="4466989"/>
            <a:ext cx="3272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triangular tile = 15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404457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4:5</a:t>
            </a:r>
          </a:p>
        </p:txBody>
      </p:sp>
      <p:sp>
        <p:nvSpPr>
          <p:cNvPr id="6" name="TextBox 5">
            <a:extLst>
              <a:ext uri="{FF2B5EF4-FFF2-40B4-BE49-F238E27FC236}">
                <a16:creationId xmlns:a16="http://schemas.microsoft.com/office/drawing/2014/main" id="{34CC8075-1857-485D-85D5-7B1DE3D027E3}"/>
              </a:ext>
            </a:extLst>
          </p:cNvPr>
          <p:cNvSpPr txBox="1"/>
          <p:nvPr/>
        </p:nvSpPr>
        <p:spPr bwMode="auto">
          <a:xfrm>
            <a:off x="3243678" y="4883255"/>
            <a:ext cx="2402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small bag =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kg</a:t>
            </a:r>
            <a:endParaRPr lang="en-GB" sz="2400" baseline="300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47280E40-B539-4B95-A13A-FCE6A76C4DCE}"/>
              </a:ext>
            </a:extLst>
          </p:cNvPr>
          <p:cNvSpPr txBox="1"/>
          <p:nvPr/>
        </p:nvSpPr>
        <p:spPr bwMode="auto">
          <a:xfrm>
            <a:off x="3266098" y="4281932"/>
            <a:ext cx="2611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large bag = 7.5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kg</a:t>
            </a:r>
            <a:endParaRPr lang="en-GB" sz="2400" baseline="30000" dirty="0">
              <a:latin typeface="Myriad Pro Semibold" charset="0"/>
              <a:ea typeface="Myriad Pro Semibold" charset="0"/>
              <a:cs typeface="Myriad Pro Semibold" charset="0"/>
            </a:endParaRPr>
          </a:p>
        </p:txBody>
      </p:sp>
      <p:pic>
        <p:nvPicPr>
          <p:cNvPr id="9" name="Picture 8" descr="A close up of a sign&#10;&#10;Description generated with high confidence">
            <a:extLst>
              <a:ext uri="{FF2B5EF4-FFF2-40B4-BE49-F238E27FC236}">
                <a16:creationId xmlns:a16="http://schemas.microsoft.com/office/drawing/2014/main" id="{EFA909F0-C57F-4AE0-8DFB-A3402A03E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997" y="2125256"/>
            <a:ext cx="6786007" cy="1638518"/>
          </a:xfrm>
          <a:prstGeom prst="rect">
            <a:avLst/>
          </a:prstGeom>
        </p:spPr>
      </p:pic>
    </p:spTree>
    <p:extLst>
      <p:ext uri="{BB962C8B-B14F-4D97-AF65-F5344CB8AC3E}">
        <p14:creationId xmlns:p14="http://schemas.microsoft.com/office/powerpoint/2010/main" val="307743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B1C000-8355-4C19-8B83-4A72ECF54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94" y="1579058"/>
            <a:ext cx="3782474" cy="3790786"/>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4:5</a:t>
            </a:r>
          </a:p>
        </p:txBody>
      </p:sp>
      <p:sp>
        <p:nvSpPr>
          <p:cNvPr id="8" name="TextBox 7">
            <a:extLst>
              <a:ext uri="{FF2B5EF4-FFF2-40B4-BE49-F238E27FC236}">
                <a16:creationId xmlns:a16="http://schemas.microsoft.com/office/drawing/2014/main" id="{DD91F7E4-5ED8-4FA1-97DE-EB656370F4A8}"/>
              </a:ext>
            </a:extLst>
          </p:cNvPr>
          <p:cNvSpPr txBox="1"/>
          <p:nvPr/>
        </p:nvSpPr>
        <p:spPr bwMode="auto">
          <a:xfrm>
            <a:off x="5811831" y="2254634"/>
            <a:ext cx="2161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banana = 25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9D2861A9-92B3-4B16-98CD-7DC2D59F1E5A}"/>
              </a:ext>
            </a:extLst>
          </p:cNvPr>
          <p:cNvSpPr txBox="1"/>
          <p:nvPr/>
        </p:nvSpPr>
        <p:spPr bwMode="auto">
          <a:xfrm>
            <a:off x="6224815" y="2913957"/>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pear = 45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8EF250FF-B790-4C32-88EC-AC936DC37E56}"/>
              </a:ext>
            </a:extLst>
          </p:cNvPr>
          <p:cNvSpPr txBox="1"/>
          <p:nvPr/>
        </p:nvSpPr>
        <p:spPr bwMode="auto">
          <a:xfrm>
            <a:off x="5870153" y="3573280"/>
            <a:ext cx="2082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orange = 50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2B28EEA0-5BB0-40A3-95B4-DE1771D05891}"/>
              </a:ext>
            </a:extLst>
          </p:cNvPr>
          <p:cNvSpPr txBox="1"/>
          <p:nvPr/>
        </p:nvSpPr>
        <p:spPr bwMode="auto">
          <a:xfrm>
            <a:off x="6075940" y="4232604"/>
            <a:ext cx="1875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apple = 35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44D3E483-B205-4BBA-903C-BAB49647FE54}"/>
              </a:ext>
            </a:extLst>
          </p:cNvPr>
          <p:cNvSpPr txBox="1"/>
          <p:nvPr/>
        </p:nvSpPr>
        <p:spPr bwMode="auto">
          <a:xfrm>
            <a:off x="2849417" y="463244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DC4D3656-EA0A-40DD-A5C4-B57F4ACE0278}"/>
              </a:ext>
            </a:extLst>
          </p:cNvPr>
          <p:cNvSpPr txBox="1"/>
          <p:nvPr/>
        </p:nvSpPr>
        <p:spPr bwMode="auto">
          <a:xfrm>
            <a:off x="3791128" y="3698765"/>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F674639E-98DC-49E1-B424-E8401FF682AC}"/>
              </a:ext>
            </a:extLst>
          </p:cNvPr>
          <p:cNvSpPr txBox="1"/>
          <p:nvPr/>
        </p:nvSpPr>
        <p:spPr bwMode="auto">
          <a:xfrm>
            <a:off x="3702162" y="2773116"/>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£1.25</a:t>
            </a:r>
            <a:endParaRPr lang="en-GB" sz="2400" baseline="30000" dirty="0">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5544D448-72CB-4929-9495-C8DD60B98D11}"/>
              </a:ext>
            </a:extLst>
          </p:cNvPr>
          <p:cNvSpPr txBox="1"/>
          <p:nvPr/>
        </p:nvSpPr>
        <p:spPr bwMode="auto">
          <a:xfrm>
            <a:off x="3702162" y="183809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£1.15</a:t>
            </a:r>
            <a:endParaRPr lang="en-GB" sz="2400" baseline="30000" dirty="0">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8EC9BF49-F7BE-49D6-B68C-BB4E47BF8117}"/>
              </a:ext>
            </a:extLst>
          </p:cNvPr>
          <p:cNvSpPr txBox="1"/>
          <p:nvPr/>
        </p:nvSpPr>
        <p:spPr bwMode="auto">
          <a:xfrm>
            <a:off x="883778" y="4632449"/>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a:t>
            </a:r>
            <a:endParaRPr lang="en-GB" sz="2400" baseline="30000" dirty="0">
              <a:latin typeface="Myriad Pro Semibold" charset="0"/>
              <a:ea typeface="Myriad Pro Semibold" charset="0"/>
              <a:cs typeface="Myriad Pro Semibold" charset="0"/>
            </a:endParaRPr>
          </a:p>
        </p:txBody>
      </p:sp>
      <p:sp>
        <p:nvSpPr>
          <p:cNvPr id="18" name="TextBox 17">
            <a:extLst>
              <a:ext uri="{FF2B5EF4-FFF2-40B4-BE49-F238E27FC236}">
                <a16:creationId xmlns:a16="http://schemas.microsoft.com/office/drawing/2014/main" id="{F424C345-FA00-49CB-BEBF-11D53417D5B8}"/>
              </a:ext>
            </a:extLst>
          </p:cNvPr>
          <p:cNvSpPr txBox="1"/>
          <p:nvPr/>
        </p:nvSpPr>
        <p:spPr bwMode="auto">
          <a:xfrm>
            <a:off x="1815390" y="4632449"/>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£1.30</a:t>
            </a:r>
            <a:endParaRPr lang="en-GB" sz="2400" baseline="30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92107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9144000" cy="630000"/>
          </a:xfrm>
        </p:spPr>
        <p:txBody>
          <a:bodyPr/>
          <a:lstStyle/>
          <a:p>
            <a:r>
              <a:rPr lang="en-US" dirty="0"/>
              <a:t>1.31 Problems with two unknowns – step 4:5</a:t>
            </a:r>
          </a:p>
        </p:txBody>
      </p:sp>
      <p:sp>
        <p:nvSpPr>
          <p:cNvPr id="4" name="TextBox 3">
            <a:extLst>
              <a:ext uri="{FF2B5EF4-FFF2-40B4-BE49-F238E27FC236}">
                <a16:creationId xmlns:a16="http://schemas.microsoft.com/office/drawing/2014/main" id="{BCD665BE-B42B-4D3E-8C87-205E0D3E36D9}"/>
              </a:ext>
            </a:extLst>
          </p:cNvPr>
          <p:cNvSpPr txBox="1"/>
          <p:nvPr/>
        </p:nvSpPr>
        <p:spPr bwMode="auto">
          <a:xfrm>
            <a:off x="5655868" y="2721124"/>
            <a:ext cx="1749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juice = 80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B5D0C04B-5621-44A7-BD02-D2C1A8EF84BD}"/>
              </a:ext>
            </a:extLst>
          </p:cNvPr>
          <p:cNvSpPr txBox="1"/>
          <p:nvPr/>
        </p:nvSpPr>
        <p:spPr bwMode="auto">
          <a:xfrm>
            <a:off x="5866093" y="3380447"/>
            <a:ext cx="1717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tea = £1.55</a:t>
            </a:r>
            <a:endParaRPr lang="en-GB" sz="2400" baseline="30000" dirty="0">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B7653A77-0210-4EE8-95AD-979F6F7A146D}"/>
              </a:ext>
            </a:extLst>
          </p:cNvPr>
          <p:cNvSpPr txBox="1"/>
          <p:nvPr/>
        </p:nvSpPr>
        <p:spPr bwMode="auto">
          <a:xfrm>
            <a:off x="5716820" y="4039770"/>
            <a:ext cx="1866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milk = £1.30</a:t>
            </a:r>
            <a:endParaRPr lang="en-GB" sz="2400" baseline="30000" dirty="0">
              <a:latin typeface="Myriad Pro Semibold" charset="0"/>
              <a:ea typeface="Myriad Pro Semibold" charset="0"/>
              <a:cs typeface="Myriad Pro Semibold" charset="0"/>
            </a:endParaRPr>
          </a:p>
        </p:txBody>
      </p:sp>
      <p:graphicFrame>
        <p:nvGraphicFramePr>
          <p:cNvPr id="8" name="Table 7">
            <a:extLst>
              <a:ext uri="{FF2B5EF4-FFF2-40B4-BE49-F238E27FC236}">
                <a16:creationId xmlns:a16="http://schemas.microsoft.com/office/drawing/2014/main" id="{97709A05-1670-4F80-978B-9BFA40A29BA3}"/>
              </a:ext>
            </a:extLst>
          </p:cNvPr>
          <p:cNvGraphicFramePr>
            <a:graphicFrameLocks noGrp="1"/>
          </p:cNvGraphicFramePr>
          <p:nvPr>
            <p:extLst>
              <p:ext uri="{D42A27DB-BD31-4B8C-83A1-F6EECF244321}">
                <p14:modId xmlns:p14="http://schemas.microsoft.com/office/powerpoint/2010/main" val="3890614822"/>
              </p:ext>
            </p:extLst>
          </p:nvPr>
        </p:nvGraphicFramePr>
        <p:xfrm>
          <a:off x="1212678" y="1730618"/>
          <a:ext cx="3129916" cy="3761053"/>
        </p:xfrm>
        <a:graphic>
          <a:graphicData uri="http://schemas.openxmlformats.org/drawingml/2006/table">
            <a:tbl>
              <a:tblPr firstRow="1" firstCol="1" bandRow="1"/>
              <a:tblGrid>
                <a:gridCol w="1156453">
                  <a:extLst>
                    <a:ext uri="{9D8B030D-6E8A-4147-A177-3AD203B41FA5}">
                      <a16:colId xmlns:a16="http://schemas.microsoft.com/office/drawing/2014/main" val="1819022492"/>
                    </a:ext>
                  </a:extLst>
                </a:gridCol>
                <a:gridCol w="1973463">
                  <a:extLst>
                    <a:ext uri="{9D8B030D-6E8A-4147-A177-3AD203B41FA5}">
                      <a16:colId xmlns:a16="http://schemas.microsoft.com/office/drawing/2014/main" val="750679191"/>
                    </a:ext>
                  </a:extLst>
                </a:gridCol>
              </a:tblGrid>
              <a:tr h="683827">
                <a:tc gridSpan="2">
                  <a:txBody>
                    <a:bodyPr/>
                    <a:lstStyle/>
                    <a:p>
                      <a:pPr algn="ctr">
                        <a:spcBef>
                          <a:spcPts val="400"/>
                        </a:spcBef>
                        <a:spcAft>
                          <a:spcPts val="400"/>
                        </a:spcAft>
                      </a:pPr>
                      <a:r>
                        <a:rPr lang="en-GB" sz="2400" b="1"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Menu</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1974441691"/>
                  </a:ext>
                </a:extLst>
              </a:tr>
              <a:tr h="512871">
                <a:tc>
                  <a:txBody>
                    <a:bodyPr/>
                    <a:lstStyle/>
                    <a:p>
                      <a:pPr algn="ctr">
                        <a:spcBef>
                          <a:spcPts val="400"/>
                        </a:spcBef>
                        <a:spcAft>
                          <a:spcPts val="400"/>
                        </a:spcAft>
                      </a:pPr>
                      <a:r>
                        <a:rPr lang="en-GB" sz="2400" b="1"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Item</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Bef>
                          <a:spcPts val="400"/>
                        </a:spcBef>
                        <a:spcAft>
                          <a:spcPts val="400"/>
                        </a:spcAft>
                      </a:pPr>
                      <a:r>
                        <a:rPr lang="en-GB" sz="2400" b="1"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Price</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01776851"/>
                  </a:ext>
                </a:extLst>
              </a:tr>
              <a:tr h="512871">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Juice</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70161771"/>
                  </a:ext>
                </a:extLst>
              </a:tr>
              <a:tr h="1025742">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Milk</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50 p more than a juice</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73405950"/>
                  </a:ext>
                </a:extLst>
              </a:tr>
              <a:tr h="1025742">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Tea</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75 p more than a juice</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897595"/>
                  </a:ext>
                </a:extLst>
              </a:tr>
            </a:tbl>
          </a:graphicData>
        </a:graphic>
      </p:graphicFrame>
    </p:spTree>
    <p:extLst>
      <p:ext uri="{BB962C8B-B14F-4D97-AF65-F5344CB8AC3E}">
        <p14:creationId xmlns:p14="http://schemas.microsoft.com/office/powerpoint/2010/main" val="13918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1:1</a:t>
            </a:r>
          </a:p>
        </p:txBody>
      </p:sp>
      <p:sp>
        <p:nvSpPr>
          <p:cNvPr id="10" name="TextBox 9">
            <a:extLst>
              <a:ext uri="{FF2B5EF4-FFF2-40B4-BE49-F238E27FC236}">
                <a16:creationId xmlns:a16="http://schemas.microsoft.com/office/drawing/2014/main" id="{D99D9907-8A26-489B-852B-FF48311010D5}"/>
              </a:ext>
            </a:extLst>
          </p:cNvPr>
          <p:cNvSpPr txBox="1"/>
          <p:nvPr/>
        </p:nvSpPr>
        <p:spPr bwMode="auto">
          <a:xfrm>
            <a:off x="3849687" y="4581525"/>
            <a:ext cx="145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g + d</a:t>
            </a:r>
          </a:p>
        </p:txBody>
      </p:sp>
      <p:sp>
        <p:nvSpPr>
          <p:cNvPr id="11" name="TextBox 10">
            <a:extLst>
              <a:ext uri="{FF2B5EF4-FFF2-40B4-BE49-F238E27FC236}">
                <a16:creationId xmlns:a16="http://schemas.microsoft.com/office/drawing/2014/main" id="{B6A0C30B-C099-421A-A369-36FA2F4684D9}"/>
              </a:ext>
            </a:extLst>
          </p:cNvPr>
          <p:cNvSpPr txBox="1"/>
          <p:nvPr/>
        </p:nvSpPr>
        <p:spPr bwMode="auto">
          <a:xfrm>
            <a:off x="3876844" y="4581525"/>
            <a:ext cx="1439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p + y</a:t>
            </a:r>
          </a:p>
        </p:txBody>
      </p:sp>
      <p:pic>
        <p:nvPicPr>
          <p:cNvPr id="12" name="Picture 11">
            <a:extLst>
              <a:ext uri="{FF2B5EF4-FFF2-40B4-BE49-F238E27FC236}">
                <a16:creationId xmlns:a16="http://schemas.microsoft.com/office/drawing/2014/main" id="{DAC425D0-09F7-42DA-BEB8-143B13F13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50" y="2392225"/>
            <a:ext cx="6827900" cy="768383"/>
          </a:xfrm>
          <a:prstGeom prst="rect">
            <a:avLst/>
          </a:prstGeom>
        </p:spPr>
      </p:pic>
      <p:grpSp>
        <p:nvGrpSpPr>
          <p:cNvPr id="20" name="Group 19">
            <a:extLst>
              <a:ext uri="{FF2B5EF4-FFF2-40B4-BE49-F238E27FC236}">
                <a16:creationId xmlns:a16="http://schemas.microsoft.com/office/drawing/2014/main" id="{C1320823-AB68-4F95-80C1-FFD1A4E32FFE}"/>
              </a:ext>
            </a:extLst>
          </p:cNvPr>
          <p:cNvGrpSpPr/>
          <p:nvPr/>
        </p:nvGrpSpPr>
        <p:grpSpPr>
          <a:xfrm>
            <a:off x="1158050" y="3144943"/>
            <a:ext cx="6827900" cy="768383"/>
            <a:chOff x="1158050" y="3144943"/>
            <a:chExt cx="6827900" cy="768383"/>
          </a:xfrm>
        </p:grpSpPr>
        <p:pic>
          <p:nvPicPr>
            <p:cNvPr id="13" name="Picture 12">
              <a:extLst>
                <a:ext uri="{FF2B5EF4-FFF2-40B4-BE49-F238E27FC236}">
                  <a16:creationId xmlns:a16="http://schemas.microsoft.com/office/drawing/2014/main" id="{EF567189-9286-4C34-9241-2EA812F3B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050" y="3144943"/>
              <a:ext cx="768383" cy="768383"/>
            </a:xfrm>
            <a:prstGeom prst="rect">
              <a:avLst/>
            </a:prstGeom>
          </p:spPr>
        </p:pic>
        <p:pic>
          <p:nvPicPr>
            <p:cNvPr id="14" name="Picture 13">
              <a:extLst>
                <a:ext uri="{FF2B5EF4-FFF2-40B4-BE49-F238E27FC236}">
                  <a16:creationId xmlns:a16="http://schemas.microsoft.com/office/drawing/2014/main" id="{90169FD3-E632-4D39-850F-1791EE1D7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6976" y="3144943"/>
              <a:ext cx="6078974" cy="768383"/>
            </a:xfrm>
            <a:prstGeom prst="rect">
              <a:avLst/>
            </a:prstGeom>
          </p:spPr>
        </p:pic>
      </p:grpSp>
      <p:sp>
        <p:nvSpPr>
          <p:cNvPr id="15" name="TextBox 14">
            <a:extLst>
              <a:ext uri="{FF2B5EF4-FFF2-40B4-BE49-F238E27FC236}">
                <a16:creationId xmlns:a16="http://schemas.microsoft.com/office/drawing/2014/main" id="{4F94A393-1588-4401-AE9A-EAC41232B0BF}"/>
              </a:ext>
            </a:extLst>
          </p:cNvPr>
          <p:cNvSpPr txBox="1"/>
          <p:nvPr/>
        </p:nvSpPr>
        <p:spPr bwMode="auto">
          <a:xfrm>
            <a:off x="3849687" y="4581525"/>
            <a:ext cx="1444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w + t</a:t>
            </a:r>
          </a:p>
        </p:txBody>
      </p:sp>
      <p:grpSp>
        <p:nvGrpSpPr>
          <p:cNvPr id="21" name="Group 20">
            <a:extLst>
              <a:ext uri="{FF2B5EF4-FFF2-40B4-BE49-F238E27FC236}">
                <a16:creationId xmlns:a16="http://schemas.microsoft.com/office/drawing/2014/main" id="{3F492A07-B175-4EF7-BABA-86AC33B42DE7}"/>
              </a:ext>
            </a:extLst>
          </p:cNvPr>
          <p:cNvGrpSpPr/>
          <p:nvPr/>
        </p:nvGrpSpPr>
        <p:grpSpPr>
          <a:xfrm>
            <a:off x="1158050" y="3144943"/>
            <a:ext cx="6827900" cy="768383"/>
            <a:chOff x="1158050" y="1464650"/>
            <a:chExt cx="6827900" cy="768383"/>
          </a:xfrm>
        </p:grpSpPr>
        <p:pic>
          <p:nvPicPr>
            <p:cNvPr id="16" name="Picture 15">
              <a:extLst>
                <a:ext uri="{FF2B5EF4-FFF2-40B4-BE49-F238E27FC236}">
                  <a16:creationId xmlns:a16="http://schemas.microsoft.com/office/drawing/2014/main" id="{463ED045-E311-436E-98E0-AEBEDA6092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50" y="1464650"/>
              <a:ext cx="2285696" cy="768383"/>
            </a:xfrm>
            <a:prstGeom prst="rect">
              <a:avLst/>
            </a:prstGeom>
          </p:spPr>
        </p:pic>
        <p:pic>
          <p:nvPicPr>
            <p:cNvPr id="17" name="Picture 16">
              <a:extLst>
                <a:ext uri="{FF2B5EF4-FFF2-40B4-BE49-F238E27FC236}">
                  <a16:creationId xmlns:a16="http://schemas.microsoft.com/office/drawing/2014/main" id="{A6DA2E2E-DF1C-4F8A-BDB5-F7EE3AEC3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4286" y="1464650"/>
              <a:ext cx="4561664" cy="768383"/>
            </a:xfrm>
            <a:prstGeom prst="rect">
              <a:avLst/>
            </a:prstGeom>
          </p:spPr>
        </p:pic>
      </p:grpSp>
      <p:grpSp>
        <p:nvGrpSpPr>
          <p:cNvPr id="22" name="Group 21">
            <a:extLst>
              <a:ext uri="{FF2B5EF4-FFF2-40B4-BE49-F238E27FC236}">
                <a16:creationId xmlns:a16="http://schemas.microsoft.com/office/drawing/2014/main" id="{E69E64C8-F4BB-4079-862B-004A59B1C86F}"/>
              </a:ext>
            </a:extLst>
          </p:cNvPr>
          <p:cNvGrpSpPr/>
          <p:nvPr/>
        </p:nvGrpSpPr>
        <p:grpSpPr>
          <a:xfrm>
            <a:off x="1158050" y="3144943"/>
            <a:ext cx="6827900" cy="768383"/>
            <a:chOff x="1158050" y="5534224"/>
            <a:chExt cx="6827900" cy="768383"/>
          </a:xfrm>
        </p:grpSpPr>
        <p:pic>
          <p:nvPicPr>
            <p:cNvPr id="18" name="Picture 17">
              <a:extLst>
                <a:ext uri="{FF2B5EF4-FFF2-40B4-BE49-F238E27FC236}">
                  <a16:creationId xmlns:a16="http://schemas.microsoft.com/office/drawing/2014/main" id="{838A14BC-F23F-4DD6-BF3D-0A72435959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8050" y="5534224"/>
              <a:ext cx="3044352" cy="768383"/>
            </a:xfrm>
            <a:prstGeom prst="rect">
              <a:avLst/>
            </a:prstGeom>
          </p:spPr>
        </p:pic>
        <p:pic>
          <p:nvPicPr>
            <p:cNvPr id="19" name="Picture 18">
              <a:extLst>
                <a:ext uri="{FF2B5EF4-FFF2-40B4-BE49-F238E27FC236}">
                  <a16:creationId xmlns:a16="http://schemas.microsoft.com/office/drawing/2014/main" id="{7A66E708-C077-44FB-9F0F-A6EE30B9B2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2942" y="5534224"/>
              <a:ext cx="3803008" cy="768383"/>
            </a:xfrm>
            <a:prstGeom prst="rect">
              <a:avLst/>
            </a:prstGeom>
          </p:spPr>
        </p:pic>
      </p:grpSp>
      <p:grpSp>
        <p:nvGrpSpPr>
          <p:cNvPr id="3" name="Group 2">
            <a:extLst>
              <a:ext uri="{FF2B5EF4-FFF2-40B4-BE49-F238E27FC236}">
                <a16:creationId xmlns:a16="http://schemas.microsoft.com/office/drawing/2014/main" id="{56EEE632-DCA4-4A8A-809A-E98A36EEED19}"/>
              </a:ext>
            </a:extLst>
          </p:cNvPr>
          <p:cNvGrpSpPr/>
          <p:nvPr/>
        </p:nvGrpSpPr>
        <p:grpSpPr>
          <a:xfrm>
            <a:off x="1153185" y="3144943"/>
            <a:ext cx="6834880" cy="768383"/>
            <a:chOff x="1153185" y="3144943"/>
            <a:chExt cx="6834880" cy="768383"/>
          </a:xfrm>
        </p:grpSpPr>
        <p:pic>
          <p:nvPicPr>
            <p:cNvPr id="23" name="Picture 22">
              <a:extLst>
                <a:ext uri="{FF2B5EF4-FFF2-40B4-BE49-F238E27FC236}">
                  <a16:creationId xmlns:a16="http://schemas.microsoft.com/office/drawing/2014/main" id="{E74529FA-D338-4D59-8757-0AEEB31C9F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3185" y="3144943"/>
              <a:ext cx="1527040" cy="768383"/>
            </a:xfrm>
            <a:prstGeom prst="rect">
              <a:avLst/>
            </a:prstGeom>
          </p:spPr>
        </p:pic>
        <p:pic>
          <p:nvPicPr>
            <p:cNvPr id="24" name="Picture 23">
              <a:extLst>
                <a:ext uri="{FF2B5EF4-FFF2-40B4-BE49-F238E27FC236}">
                  <a16:creationId xmlns:a16="http://schemas.microsoft.com/office/drawing/2014/main" id="{AB621D76-0F6B-4647-9E09-7B06AB24B2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67745" y="3144943"/>
              <a:ext cx="5320320" cy="768383"/>
            </a:xfrm>
            <a:prstGeom prst="rect">
              <a:avLst/>
            </a:prstGeom>
          </p:spPr>
        </p:pic>
      </p:grpSp>
      <p:sp>
        <p:nvSpPr>
          <p:cNvPr id="25" name="TextBox 24">
            <a:extLst>
              <a:ext uri="{FF2B5EF4-FFF2-40B4-BE49-F238E27FC236}">
                <a16:creationId xmlns:a16="http://schemas.microsoft.com/office/drawing/2014/main" id="{D3625411-20B7-4482-AB51-32AC59EB3905}"/>
              </a:ext>
            </a:extLst>
          </p:cNvPr>
          <p:cNvSpPr txBox="1"/>
          <p:nvPr/>
        </p:nvSpPr>
        <p:spPr bwMode="auto">
          <a:xfrm>
            <a:off x="3867320" y="4581525"/>
            <a:ext cx="1409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r + b</a:t>
            </a:r>
          </a:p>
        </p:txBody>
      </p:sp>
    </p:spTree>
    <p:extLst>
      <p:ext uri="{BB962C8B-B14F-4D97-AF65-F5344CB8AC3E}">
        <p14:creationId xmlns:p14="http://schemas.microsoft.com/office/powerpoint/2010/main" val="34189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5" grpId="0"/>
      <p:bldP spid="15" grpId="1"/>
      <p:bldP spid="25" grpId="0"/>
      <p:bldP spid="2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text on a white background&#10;&#10;Description generated with high confidence">
            <a:extLst>
              <a:ext uri="{FF2B5EF4-FFF2-40B4-BE49-F238E27FC236}">
                <a16:creationId xmlns:a16="http://schemas.microsoft.com/office/drawing/2014/main" id="{A816BCAF-44DB-4D98-87A3-E983F92E835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01997" y="4680150"/>
            <a:ext cx="5140006" cy="790031"/>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4:5</a:t>
            </a:r>
          </a:p>
        </p:txBody>
      </p:sp>
      <p:sp>
        <p:nvSpPr>
          <p:cNvPr id="5" name="TextBox 4">
            <a:extLst>
              <a:ext uri="{FF2B5EF4-FFF2-40B4-BE49-F238E27FC236}">
                <a16:creationId xmlns:a16="http://schemas.microsoft.com/office/drawing/2014/main" id="{D59B5DE8-5443-4DCE-9207-0F6509D88104}"/>
              </a:ext>
            </a:extLst>
          </p:cNvPr>
          <p:cNvSpPr txBox="1"/>
          <p:nvPr/>
        </p:nvSpPr>
        <p:spPr bwMode="auto">
          <a:xfrm>
            <a:off x="5938079" y="5701440"/>
            <a:ext cx="1032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c</a:t>
            </a:r>
            <a:r>
              <a:rPr lang="en-GB" sz="2400" dirty="0">
                <a:latin typeface="Myriad Pro Semibold" charset="0"/>
                <a:ea typeface="Myriad Pro Semibold" charset="0"/>
                <a:cs typeface="Myriad Pro Semibold" charset="0"/>
              </a:rPr>
              <a:t> = 50</a:t>
            </a:r>
            <a:endParaRPr lang="en-GB" sz="2400" baseline="30000" dirty="0">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EA394EAD-5FA9-4698-9EAF-DC1970DD52A4}"/>
              </a:ext>
            </a:extLst>
          </p:cNvPr>
          <p:cNvSpPr txBox="1"/>
          <p:nvPr/>
        </p:nvSpPr>
        <p:spPr bwMode="auto">
          <a:xfrm>
            <a:off x="4050864" y="5701440"/>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a:t>
            </a:r>
            <a:r>
              <a:rPr lang="en-GB" sz="2400" dirty="0">
                <a:latin typeface="Myriad Pro Semibold" charset="0"/>
                <a:ea typeface="Myriad Pro Semibold" charset="0"/>
                <a:cs typeface="Myriad Pro Semibold" charset="0"/>
              </a:rPr>
              <a:t> = 600</a:t>
            </a:r>
            <a:endParaRPr lang="en-GB" sz="2400" baseline="300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5EA7D481-3803-49F9-B001-FCF041DD6586}"/>
              </a:ext>
            </a:extLst>
          </p:cNvPr>
          <p:cNvSpPr txBox="1"/>
          <p:nvPr/>
        </p:nvSpPr>
        <p:spPr bwMode="auto">
          <a:xfrm>
            <a:off x="2173267" y="5701440"/>
            <a:ext cx="12218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150</a:t>
            </a:r>
            <a:endParaRPr lang="en-GB" sz="2400"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E819CEDD-7C10-42C3-A0F6-5542ACA48ACF}"/>
              </a:ext>
            </a:extLst>
          </p:cNvPr>
          <p:cNvSpPr txBox="1"/>
          <p:nvPr/>
        </p:nvSpPr>
        <p:spPr bwMode="auto">
          <a:xfrm>
            <a:off x="3509049" y="1086993"/>
            <a:ext cx="229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b</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c</a:t>
            </a:r>
            <a:r>
              <a:rPr lang="en-GB" sz="2400" dirty="0">
                <a:latin typeface="Myriad Pro Semibold" charset="0"/>
                <a:ea typeface="Myriad Pro Semibold" charset="0"/>
                <a:cs typeface="Myriad Pro Semibold" charset="0"/>
              </a:rPr>
              <a:t> = 800</a:t>
            </a:r>
            <a:endParaRPr lang="en-GB" sz="2400" baseline="30000" dirty="0">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C38C9377-3036-4265-9F09-9E093D1B9EF4}"/>
              </a:ext>
            </a:extLst>
          </p:cNvPr>
          <p:cNvSpPr txBox="1"/>
          <p:nvPr/>
        </p:nvSpPr>
        <p:spPr bwMode="auto">
          <a:xfrm>
            <a:off x="3342337" y="1572935"/>
            <a:ext cx="2459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b</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c</a:t>
            </a:r>
            <a:r>
              <a:rPr lang="en-GB" sz="2400" dirty="0">
                <a:latin typeface="Myriad Pro Semibold" charset="0"/>
                <a:ea typeface="Myriad Pro Semibold" charset="0"/>
                <a:cs typeface="Myriad Pro Semibold" charset="0"/>
              </a:rPr>
              <a:t> = 950</a:t>
            </a:r>
            <a:endParaRPr lang="en-GB" sz="2400" baseline="30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95896C21-4224-4E1D-928B-5708C52270AC}"/>
              </a:ext>
            </a:extLst>
          </p:cNvPr>
          <p:cNvSpPr txBox="1"/>
          <p:nvPr/>
        </p:nvSpPr>
        <p:spPr bwMode="auto">
          <a:xfrm>
            <a:off x="3854073" y="2058877"/>
            <a:ext cx="2178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b</a:t>
            </a:r>
            <a:r>
              <a:rPr lang="en-GB" sz="2400" dirty="0">
                <a:latin typeface="Myriad Pro Semibold" charset="0"/>
                <a:ea typeface="Myriad Pro Semibold" charset="0"/>
                <a:cs typeface="Myriad Pro Semibold" charset="0"/>
              </a:rPr>
              <a:t> = 1,050</a:t>
            </a:r>
            <a:endParaRPr lang="en-GB" sz="2400" baseline="30000" dirty="0">
              <a:latin typeface="Myriad Pro Semibold" charset="0"/>
              <a:ea typeface="Myriad Pro Semibold" charset="0"/>
              <a:cs typeface="Myriad Pro Semibold" charset="0"/>
            </a:endParaRPr>
          </a:p>
        </p:txBody>
      </p:sp>
      <p:pic>
        <p:nvPicPr>
          <p:cNvPr id="19" name="Picture 18" descr="A close up of text on a white background&#10;&#10;Description generated with high confidence">
            <a:extLst>
              <a:ext uri="{FF2B5EF4-FFF2-40B4-BE49-F238E27FC236}">
                <a16:creationId xmlns:a16="http://schemas.microsoft.com/office/drawing/2014/main" id="{4AD242C9-07AC-49B9-A25A-39DB7CCF697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1997" y="4023077"/>
            <a:ext cx="5140006" cy="630000"/>
          </a:xfrm>
          <a:prstGeom prst="rect">
            <a:avLst/>
          </a:prstGeom>
        </p:spPr>
      </p:pic>
      <p:pic>
        <p:nvPicPr>
          <p:cNvPr id="21" name="Picture 20" descr="A close up of text on a white background&#10;&#10;Description generated with high confidence">
            <a:extLst>
              <a:ext uri="{FF2B5EF4-FFF2-40B4-BE49-F238E27FC236}">
                <a16:creationId xmlns:a16="http://schemas.microsoft.com/office/drawing/2014/main" id="{0A3C3FE6-C1BB-43D5-8861-EE131368972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01997" y="3390552"/>
            <a:ext cx="5140006" cy="579719"/>
          </a:xfrm>
          <a:prstGeom prst="rect">
            <a:avLst/>
          </a:prstGeom>
        </p:spPr>
      </p:pic>
    </p:spTree>
    <p:extLst>
      <p:ext uri="{BB962C8B-B14F-4D97-AF65-F5344CB8AC3E}">
        <p14:creationId xmlns:p14="http://schemas.microsoft.com/office/powerpoint/2010/main" val="41188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FC629D8-4207-49ED-8869-D017D1DA5D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01997" y="3974908"/>
            <a:ext cx="5140006" cy="630000"/>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4:5</a:t>
            </a:r>
          </a:p>
        </p:txBody>
      </p:sp>
      <p:sp>
        <p:nvSpPr>
          <p:cNvPr id="4" name="TextBox 3">
            <a:extLst>
              <a:ext uri="{FF2B5EF4-FFF2-40B4-BE49-F238E27FC236}">
                <a16:creationId xmlns:a16="http://schemas.microsoft.com/office/drawing/2014/main" id="{44DB511F-E960-4632-B894-7186CCB95812}"/>
              </a:ext>
            </a:extLst>
          </p:cNvPr>
          <p:cNvSpPr txBox="1"/>
          <p:nvPr/>
        </p:nvSpPr>
        <p:spPr bwMode="auto">
          <a:xfrm>
            <a:off x="5955712" y="5701440"/>
            <a:ext cx="997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a:t>
            </a:r>
            <a:r>
              <a:rPr lang="en-GB" sz="2400" dirty="0">
                <a:latin typeface="Myriad Pro Semibold" charset="0"/>
                <a:ea typeface="Myriad Pro Semibold" charset="0"/>
                <a:cs typeface="Myriad Pro Semibold" charset="0"/>
              </a:rPr>
              <a:t> = 50</a:t>
            </a:r>
            <a:endParaRPr lang="en-GB" sz="2400" baseline="30000" dirty="0">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B9045292-8C01-4A71-8B57-183D98260760}"/>
              </a:ext>
            </a:extLst>
          </p:cNvPr>
          <p:cNvSpPr txBox="1"/>
          <p:nvPr/>
        </p:nvSpPr>
        <p:spPr bwMode="auto">
          <a:xfrm>
            <a:off x="4156662" y="5701440"/>
            <a:ext cx="1019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a:t>
            </a:r>
            <a:r>
              <a:rPr lang="en-GB" sz="2400" dirty="0">
                <a:latin typeface="Myriad Pro Semibold" charset="0"/>
                <a:ea typeface="Myriad Pro Semibold" charset="0"/>
                <a:cs typeface="Myriad Pro Semibold" charset="0"/>
              </a:rPr>
              <a:t> = 26</a:t>
            </a:r>
            <a:endParaRPr lang="en-GB" sz="2400" baseline="30000" dirty="0">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AF7E7EB5-EA17-47EC-A5A8-13791DBA0EA7}"/>
              </a:ext>
            </a:extLst>
          </p:cNvPr>
          <p:cNvSpPr txBox="1"/>
          <p:nvPr/>
        </p:nvSpPr>
        <p:spPr bwMode="auto">
          <a:xfrm>
            <a:off x="2280668" y="5701440"/>
            <a:ext cx="1007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r</a:t>
            </a:r>
            <a:r>
              <a:rPr lang="en-GB" sz="2400" dirty="0">
                <a:latin typeface="Myriad Pro Semibold" charset="0"/>
                <a:ea typeface="Myriad Pro Semibold" charset="0"/>
                <a:cs typeface="Myriad Pro Semibold" charset="0"/>
              </a:rPr>
              <a:t> = 44</a:t>
            </a:r>
            <a:endParaRPr lang="en-GB" sz="2400" baseline="300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CD1005FB-5BB4-4BE1-8FFE-074097C9F63C}"/>
              </a:ext>
            </a:extLst>
          </p:cNvPr>
          <p:cNvSpPr txBox="1"/>
          <p:nvPr/>
        </p:nvSpPr>
        <p:spPr bwMode="auto">
          <a:xfrm>
            <a:off x="2694313" y="1086993"/>
            <a:ext cx="3755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‘The mean of </a:t>
            </a:r>
            <a:r>
              <a:rPr lang="en-GB" sz="2400" dirty="0">
                <a:latin typeface="Myriad Pro Semibold" charset="0"/>
                <a:ea typeface="Myriad Pro Semibold" charset="0"/>
                <a:cs typeface="Myriad Pro Semibold" charset="0"/>
              </a:rPr>
              <a:t>r</a:t>
            </a:r>
            <a:r>
              <a:rPr lang="en-GB" sz="2400" i="1" dirty="0">
                <a:latin typeface="Myriad Pro Semibold" charset="0"/>
                <a:ea typeface="Myriad Pro Semibold" charset="0"/>
                <a:cs typeface="Myriad Pro Semibold" charset="0"/>
              </a:rPr>
              <a:t> and </a:t>
            </a:r>
            <a:r>
              <a:rPr lang="en-GB" sz="2400" dirty="0">
                <a:latin typeface="Myriad Pro Semibold" charset="0"/>
                <a:ea typeface="Myriad Pro Semibold" charset="0"/>
                <a:cs typeface="Myriad Pro Semibold" charset="0"/>
              </a:rPr>
              <a:t>s</a:t>
            </a:r>
            <a:r>
              <a:rPr lang="en-GB" sz="2400" i="1" dirty="0">
                <a:latin typeface="Myriad Pro Semibold" charset="0"/>
                <a:ea typeface="Myriad Pro Semibold" charset="0"/>
                <a:cs typeface="Myriad Pro Semibold" charset="0"/>
              </a:rPr>
              <a:t> is 35.’</a:t>
            </a:r>
            <a:endParaRPr lang="en-GB" sz="2400" i="1" baseline="30000"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43B67B9A-9471-426E-A869-4C10AF3C0ED4}"/>
              </a:ext>
            </a:extLst>
          </p:cNvPr>
          <p:cNvSpPr txBox="1"/>
          <p:nvPr/>
        </p:nvSpPr>
        <p:spPr bwMode="auto">
          <a:xfrm>
            <a:off x="2734868" y="1572935"/>
            <a:ext cx="3674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‘The mean of </a:t>
            </a:r>
            <a:r>
              <a:rPr lang="en-GB" sz="2400" dirty="0">
                <a:latin typeface="Myriad Pro Semibold" charset="0"/>
                <a:ea typeface="Myriad Pro Semibold" charset="0"/>
                <a:cs typeface="Myriad Pro Semibold" charset="0"/>
              </a:rPr>
              <a:t>t</a:t>
            </a:r>
            <a:r>
              <a:rPr lang="en-GB" sz="2400" i="1" dirty="0">
                <a:latin typeface="Myriad Pro Semibold" charset="0"/>
                <a:ea typeface="Myriad Pro Semibold" charset="0"/>
                <a:cs typeface="Myriad Pro Semibold" charset="0"/>
              </a:rPr>
              <a:t> and </a:t>
            </a:r>
            <a:r>
              <a:rPr lang="en-GB" sz="2400" dirty="0">
                <a:latin typeface="Myriad Pro Semibold" charset="0"/>
                <a:ea typeface="Myriad Pro Semibold" charset="0"/>
                <a:cs typeface="Myriad Pro Semibold" charset="0"/>
              </a:rPr>
              <a:t>r</a:t>
            </a:r>
            <a:r>
              <a:rPr lang="en-GB" sz="2400" i="1" dirty="0">
                <a:latin typeface="Myriad Pro Semibold" charset="0"/>
                <a:ea typeface="Myriad Pro Semibold" charset="0"/>
                <a:cs typeface="Myriad Pro Semibold" charset="0"/>
              </a:rPr>
              <a:t> is 47.’</a:t>
            </a:r>
            <a:endParaRPr lang="en-GB" sz="2400" i="1"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6D140A01-F48D-453D-8D9A-67771ED6CB83}"/>
              </a:ext>
            </a:extLst>
          </p:cNvPr>
          <p:cNvSpPr txBox="1"/>
          <p:nvPr/>
        </p:nvSpPr>
        <p:spPr bwMode="auto">
          <a:xfrm>
            <a:off x="3489014" y="2058877"/>
            <a:ext cx="2165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r</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s</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t</a:t>
            </a:r>
            <a:r>
              <a:rPr lang="en-GB" sz="2400" dirty="0">
                <a:latin typeface="Myriad Pro Semibold" charset="0"/>
                <a:ea typeface="Myriad Pro Semibold" charset="0"/>
                <a:cs typeface="Myriad Pro Semibold" charset="0"/>
              </a:rPr>
              <a:t> = 120</a:t>
            </a:r>
            <a:endParaRPr lang="en-GB" sz="2400" baseline="30000" dirty="0">
              <a:latin typeface="Myriad Pro Semibold" charset="0"/>
              <a:ea typeface="Myriad Pro Semibold" charset="0"/>
              <a:cs typeface="Myriad Pro Semibold" charset="0"/>
            </a:endParaRPr>
          </a:p>
        </p:txBody>
      </p:sp>
      <p:pic>
        <p:nvPicPr>
          <p:cNvPr id="16" name="Picture 15">
            <a:extLst>
              <a:ext uri="{FF2B5EF4-FFF2-40B4-BE49-F238E27FC236}">
                <a16:creationId xmlns:a16="http://schemas.microsoft.com/office/drawing/2014/main" id="{514B20E5-5FA3-416D-8B5E-0DEC8B3B1AE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1997" y="4660708"/>
            <a:ext cx="5140006" cy="573237"/>
          </a:xfrm>
          <a:prstGeom prst="rect">
            <a:avLst/>
          </a:prstGeom>
        </p:spPr>
      </p:pic>
      <p:pic>
        <p:nvPicPr>
          <p:cNvPr id="17" name="Picture 16">
            <a:extLst>
              <a:ext uri="{FF2B5EF4-FFF2-40B4-BE49-F238E27FC236}">
                <a16:creationId xmlns:a16="http://schemas.microsoft.com/office/drawing/2014/main" id="{E1A639C6-945B-48E3-AEF3-B285275D14C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01997" y="3390552"/>
            <a:ext cx="5140006" cy="630000"/>
          </a:xfrm>
          <a:prstGeom prst="rect">
            <a:avLst/>
          </a:prstGeom>
        </p:spPr>
      </p:pic>
    </p:spTree>
    <p:extLst>
      <p:ext uri="{BB962C8B-B14F-4D97-AF65-F5344CB8AC3E}">
        <p14:creationId xmlns:p14="http://schemas.microsoft.com/office/powerpoint/2010/main" val="420085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49D850-2ED5-4BF5-B62F-6D5C0DCD6795}"/>
              </a:ext>
            </a:extLst>
          </p:cNvPr>
          <p:cNvSpPr/>
          <p:nvPr/>
        </p:nvSpPr>
        <p:spPr bwMode="auto">
          <a:xfrm>
            <a:off x="3948373" y="3971081"/>
            <a:ext cx="1578508" cy="30518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DF52793C-7042-4FCC-BF74-BDE7E6DBBB26}"/>
              </a:ext>
            </a:extLst>
          </p:cNvPr>
          <p:cNvSpPr/>
          <p:nvPr/>
        </p:nvSpPr>
        <p:spPr bwMode="auto">
          <a:xfrm>
            <a:off x="5531942" y="3367649"/>
            <a:ext cx="1578508" cy="2988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US" dirty="0"/>
              <a:t>1.31 Problems with two unknowns – step 5:1</a:t>
            </a:r>
          </a:p>
        </p:txBody>
      </p:sp>
      <p:graphicFrame>
        <p:nvGraphicFramePr>
          <p:cNvPr id="4" name="Table 3">
            <a:extLst>
              <a:ext uri="{FF2B5EF4-FFF2-40B4-BE49-F238E27FC236}">
                <a16:creationId xmlns:a16="http://schemas.microsoft.com/office/drawing/2014/main" id="{2B841FAD-0336-4A90-A9A2-CC5861812F65}"/>
              </a:ext>
            </a:extLst>
          </p:cNvPr>
          <p:cNvGraphicFramePr>
            <a:graphicFrameLocks noGrp="1"/>
          </p:cNvGraphicFramePr>
          <p:nvPr>
            <p:extLst>
              <p:ext uri="{D42A27DB-BD31-4B8C-83A1-F6EECF244321}">
                <p14:modId xmlns:p14="http://schemas.microsoft.com/office/powerpoint/2010/main" val="2782657998"/>
              </p:ext>
            </p:extLst>
          </p:nvPr>
        </p:nvGraphicFramePr>
        <p:xfrm>
          <a:off x="2358191" y="1474662"/>
          <a:ext cx="4754640" cy="3705330"/>
        </p:xfrm>
        <a:graphic>
          <a:graphicData uri="http://schemas.openxmlformats.org/drawingml/2006/table">
            <a:tbl>
              <a:tblPr firstRow="1" firstCol="1" lastRow="1" lastCol="1" bandRow="1" bandCol="1">
                <a:tableStyleId>{5C22544A-7EE6-4342-B048-85BDC9FD1C3A}</a:tableStyleId>
              </a:tblPr>
              <a:tblGrid>
                <a:gridCol w="1584000">
                  <a:extLst>
                    <a:ext uri="{9D8B030D-6E8A-4147-A177-3AD203B41FA5}">
                      <a16:colId xmlns:a16="http://schemas.microsoft.com/office/drawing/2014/main" val="4214327818"/>
                    </a:ext>
                  </a:extLst>
                </a:gridCol>
                <a:gridCol w="1585320">
                  <a:extLst>
                    <a:ext uri="{9D8B030D-6E8A-4147-A177-3AD203B41FA5}">
                      <a16:colId xmlns:a16="http://schemas.microsoft.com/office/drawing/2014/main" val="3716689616"/>
                    </a:ext>
                  </a:extLst>
                </a:gridCol>
                <a:gridCol w="1585320">
                  <a:extLst>
                    <a:ext uri="{9D8B030D-6E8A-4147-A177-3AD203B41FA5}">
                      <a16:colId xmlns:a16="http://schemas.microsoft.com/office/drawing/2014/main" val="2279009131"/>
                    </a:ext>
                  </a:extLst>
                </a:gridCol>
              </a:tblGrid>
              <a:tr h="684000">
                <a:tc>
                  <a:txBody>
                    <a:bodyPr/>
                    <a:lstStyle/>
                    <a:p>
                      <a:pPr algn="ctr">
                        <a:lnSpc>
                          <a:spcPct val="107000"/>
                        </a:lnSpc>
                        <a:spcAft>
                          <a:spcPts val="0"/>
                        </a:spcAft>
                      </a:pPr>
                      <a:r>
                        <a:rPr lang="en-GB" sz="2000" dirty="0">
                          <a:solidFill>
                            <a:schemeClr val="tx1"/>
                          </a:solidFill>
                          <a:effectLst/>
                          <a:latin typeface="Myriad Pro Semibold"/>
                        </a:rPr>
                        <a:t>Number of portions</a:t>
                      </a:r>
                      <a:endParaRPr lang="en-GB" sz="200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000" dirty="0">
                          <a:solidFill>
                            <a:schemeClr val="tx1"/>
                          </a:solidFill>
                          <a:effectLst/>
                          <a:latin typeface="Myriad Pro Semibold"/>
                        </a:rPr>
                        <a:t>Fish</a:t>
                      </a:r>
                      <a:endParaRPr lang="en-GB" sz="200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000" dirty="0">
                          <a:solidFill>
                            <a:schemeClr val="tx1"/>
                          </a:solidFill>
                          <a:effectLst/>
                          <a:latin typeface="Myriad Pro Semibold"/>
                        </a:rPr>
                        <a:t>Chips</a:t>
                      </a:r>
                      <a:endParaRPr lang="en-GB" sz="200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339512958"/>
                  </a:ext>
                </a:extLst>
              </a:tr>
              <a:tr h="0">
                <a:tc>
                  <a:txBody>
                    <a:bodyPr/>
                    <a:lstStyle/>
                    <a:p>
                      <a:pPr algn="ctr">
                        <a:lnSpc>
                          <a:spcPct val="107000"/>
                        </a:lnSpc>
                        <a:spcAft>
                          <a:spcPts val="0"/>
                        </a:spcAft>
                      </a:pPr>
                      <a:r>
                        <a:rPr lang="en-GB" sz="2000" b="0" dirty="0">
                          <a:solidFill>
                            <a:schemeClr val="tx1"/>
                          </a:solidFill>
                          <a:effectLst/>
                          <a:latin typeface="Myriad Pro Semibold"/>
                        </a:rPr>
                        <a:t>1</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£3.20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£1.50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4627947"/>
                  </a:ext>
                </a:extLst>
              </a:tr>
              <a:tr h="0">
                <a:tc>
                  <a:txBody>
                    <a:bodyPr/>
                    <a:lstStyle/>
                    <a:p>
                      <a:pPr algn="ctr">
                        <a:lnSpc>
                          <a:spcPct val="107000"/>
                        </a:lnSpc>
                        <a:spcAft>
                          <a:spcPts val="0"/>
                        </a:spcAft>
                      </a:pPr>
                      <a:r>
                        <a:rPr lang="en-GB" sz="2000" b="0" dirty="0">
                          <a:solidFill>
                            <a:schemeClr val="tx1"/>
                          </a:solidFill>
                          <a:effectLst/>
                          <a:latin typeface="Myriad Pro Semibold"/>
                        </a:rPr>
                        <a:t>2</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£6.40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£3.00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7558493"/>
                  </a:ext>
                </a:extLst>
              </a:tr>
              <a:tr h="0">
                <a:tc>
                  <a:txBody>
                    <a:bodyPr/>
                    <a:lstStyle/>
                    <a:p>
                      <a:pPr algn="ctr">
                        <a:lnSpc>
                          <a:spcPct val="107000"/>
                        </a:lnSpc>
                        <a:spcAft>
                          <a:spcPts val="0"/>
                        </a:spcAft>
                      </a:pPr>
                      <a:r>
                        <a:rPr lang="en-GB" sz="2000" b="0" dirty="0">
                          <a:solidFill>
                            <a:schemeClr val="tx1"/>
                          </a:solidFill>
                          <a:effectLst/>
                          <a:latin typeface="Myriad Pro Semibold"/>
                        </a:rPr>
                        <a:t>3</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£9.60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£4.50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972057"/>
                  </a:ext>
                </a:extLst>
              </a:tr>
              <a:tr h="0">
                <a:tc>
                  <a:txBody>
                    <a:bodyPr/>
                    <a:lstStyle/>
                    <a:p>
                      <a:pPr algn="ctr">
                        <a:lnSpc>
                          <a:spcPct val="107000"/>
                        </a:lnSpc>
                        <a:spcAft>
                          <a:spcPts val="0"/>
                        </a:spcAft>
                      </a:pPr>
                      <a:r>
                        <a:rPr lang="en-GB" sz="2000" b="0" dirty="0">
                          <a:solidFill>
                            <a:schemeClr val="tx1"/>
                          </a:solidFill>
                          <a:effectLst/>
                          <a:latin typeface="Myriad Pro Semibold"/>
                        </a:rPr>
                        <a:t>4</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£12.80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£6.00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86462"/>
                  </a:ext>
                </a:extLst>
              </a:tr>
              <a:tr h="0">
                <a:tc>
                  <a:txBody>
                    <a:bodyPr/>
                    <a:lstStyle/>
                    <a:p>
                      <a:pPr algn="ctr">
                        <a:lnSpc>
                          <a:spcPct val="107000"/>
                        </a:lnSpc>
                        <a:spcAft>
                          <a:spcPts val="0"/>
                        </a:spcAft>
                      </a:pPr>
                      <a:r>
                        <a:rPr lang="en-GB" sz="2000" b="0" dirty="0">
                          <a:solidFill>
                            <a:schemeClr val="tx1"/>
                          </a:solidFill>
                          <a:effectLst/>
                          <a:latin typeface="Myriad Pro Semibold"/>
                        </a:rPr>
                        <a:t>5</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£16.00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ED2522"/>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854870"/>
                  </a:ext>
                </a:extLst>
              </a:tr>
              <a:tr h="0">
                <a:tc>
                  <a:txBody>
                    <a:bodyPr/>
                    <a:lstStyle/>
                    <a:p>
                      <a:pPr algn="ctr">
                        <a:lnSpc>
                          <a:spcPct val="107000"/>
                        </a:lnSpc>
                        <a:spcAft>
                          <a:spcPts val="0"/>
                        </a:spcAft>
                      </a:pPr>
                      <a:r>
                        <a:rPr lang="en-GB" sz="2000" b="0" dirty="0">
                          <a:solidFill>
                            <a:schemeClr val="tx1"/>
                          </a:solidFill>
                          <a:effectLst/>
                          <a:latin typeface="Myriad Pro Semibold"/>
                        </a:rPr>
                        <a:t>6</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£19.20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£9.00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7629961"/>
                  </a:ext>
                </a:extLst>
              </a:tr>
              <a:tr h="0">
                <a:tc>
                  <a:txBody>
                    <a:bodyPr/>
                    <a:lstStyle/>
                    <a:p>
                      <a:pPr algn="ctr">
                        <a:lnSpc>
                          <a:spcPct val="107000"/>
                        </a:lnSpc>
                        <a:spcAft>
                          <a:spcPts val="0"/>
                        </a:spcAft>
                      </a:pPr>
                      <a:r>
                        <a:rPr lang="en-GB" sz="2000" b="0" dirty="0">
                          <a:solidFill>
                            <a:schemeClr val="tx1"/>
                          </a:solidFill>
                          <a:effectLst/>
                          <a:latin typeface="Myriad Pro Semibold"/>
                        </a:rPr>
                        <a:t>7</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ED2522"/>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£10.50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9748247"/>
                  </a:ext>
                </a:extLst>
              </a:tr>
              <a:tr h="0">
                <a:tc>
                  <a:txBody>
                    <a:bodyPr/>
                    <a:lstStyle/>
                    <a:p>
                      <a:pPr algn="ctr">
                        <a:lnSpc>
                          <a:spcPct val="107000"/>
                        </a:lnSpc>
                        <a:spcAft>
                          <a:spcPts val="0"/>
                        </a:spcAft>
                      </a:pPr>
                      <a:r>
                        <a:rPr lang="en-GB" sz="2000" b="0" dirty="0">
                          <a:solidFill>
                            <a:schemeClr val="tx1"/>
                          </a:solidFill>
                          <a:effectLst/>
                          <a:latin typeface="Myriad Pro Semibold"/>
                        </a:rPr>
                        <a:t>8</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£25.60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£12.00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710530"/>
                  </a:ext>
                </a:extLst>
              </a:tr>
              <a:tr h="0">
                <a:tc>
                  <a:txBody>
                    <a:bodyPr/>
                    <a:lstStyle/>
                    <a:p>
                      <a:pPr algn="ctr">
                        <a:lnSpc>
                          <a:spcPct val="107000"/>
                        </a:lnSpc>
                        <a:spcAft>
                          <a:spcPts val="0"/>
                        </a:spcAft>
                      </a:pPr>
                      <a:r>
                        <a:rPr lang="en-GB" sz="2000" b="0" dirty="0">
                          <a:solidFill>
                            <a:schemeClr val="tx1"/>
                          </a:solidFill>
                          <a:effectLst/>
                          <a:latin typeface="Myriad Pro Semibold"/>
                        </a:rPr>
                        <a:t>9</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£28.80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£13.50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6933913"/>
                  </a:ext>
                </a:extLst>
              </a:tr>
              <a:tr h="0">
                <a:tc>
                  <a:txBody>
                    <a:bodyPr/>
                    <a:lstStyle/>
                    <a:p>
                      <a:pPr algn="ctr">
                        <a:lnSpc>
                          <a:spcPct val="107000"/>
                        </a:lnSpc>
                        <a:spcAft>
                          <a:spcPts val="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Times New Roman" panose="02020603050405020304" pitchFamily="18" charset="0"/>
                          <a:cs typeface="Times New Roman" panose="02020603050405020304" pitchFamily="18" charset="0"/>
                        </a:rPr>
                        <a:t>£32.00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£15.00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4586465"/>
                  </a:ext>
                </a:extLst>
              </a:tr>
            </a:tbl>
          </a:graphicData>
        </a:graphic>
      </p:graphicFrame>
      <p:sp>
        <p:nvSpPr>
          <p:cNvPr id="7" name="TextBox 6">
            <a:extLst>
              <a:ext uri="{FF2B5EF4-FFF2-40B4-BE49-F238E27FC236}">
                <a16:creationId xmlns:a16="http://schemas.microsoft.com/office/drawing/2014/main" id="{EF62BCFC-71B8-43C2-8272-E92AD7684ED0}"/>
              </a:ext>
            </a:extLst>
          </p:cNvPr>
          <p:cNvSpPr txBox="1"/>
          <p:nvPr/>
        </p:nvSpPr>
        <p:spPr bwMode="auto">
          <a:xfrm>
            <a:off x="4240022" y="3924542"/>
            <a:ext cx="990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£22.40</a:t>
            </a:r>
            <a:endParaRPr lang="en-GB" sz="2000" b="1"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108E0CA8-B633-4BE7-BE95-0BA948DA2CEC}"/>
              </a:ext>
            </a:extLst>
          </p:cNvPr>
          <p:cNvSpPr txBox="1"/>
          <p:nvPr/>
        </p:nvSpPr>
        <p:spPr bwMode="auto">
          <a:xfrm>
            <a:off x="5968821" y="3321756"/>
            <a:ext cx="843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£7.50</a:t>
            </a:r>
            <a:endParaRPr lang="en-GB" sz="2000" b="1" baseline="30000" dirty="0">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67A02755-DAC5-4170-969C-50DD6C11ACF1}"/>
              </a:ext>
            </a:extLst>
          </p:cNvPr>
          <p:cNvSpPr txBox="1"/>
          <p:nvPr/>
        </p:nvSpPr>
        <p:spPr bwMode="auto">
          <a:xfrm>
            <a:off x="5994470" y="3320184"/>
            <a:ext cx="792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£7.50</a:t>
            </a:r>
            <a:endParaRPr lang="en-GB" sz="2000" baseline="30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D298DE22-1640-4059-B563-002FA8F06391}"/>
              </a:ext>
            </a:extLst>
          </p:cNvPr>
          <p:cNvSpPr txBox="1"/>
          <p:nvPr/>
        </p:nvSpPr>
        <p:spPr bwMode="auto">
          <a:xfrm>
            <a:off x="4270598" y="3924542"/>
            <a:ext cx="930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£22.40</a:t>
            </a:r>
            <a:endParaRPr lang="en-GB" sz="2000" baseline="30000" dirty="0">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AAA251FB-FC2A-42D2-A60E-736AE991667F}"/>
              </a:ext>
            </a:extLst>
          </p:cNvPr>
          <p:cNvSpPr txBox="1"/>
          <p:nvPr/>
        </p:nvSpPr>
        <p:spPr bwMode="auto">
          <a:xfrm>
            <a:off x="2976051" y="5343992"/>
            <a:ext cx="31918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£22.40 + £7.50 = £29.90</a:t>
            </a:r>
            <a:endParaRPr lang="en-GB" sz="2200" baseline="30000" dirty="0">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CDED3604-761C-45C4-8813-2B78CAB63DC5}"/>
              </a:ext>
            </a:extLst>
          </p:cNvPr>
          <p:cNvSpPr txBox="1"/>
          <p:nvPr/>
        </p:nvSpPr>
        <p:spPr bwMode="auto">
          <a:xfrm>
            <a:off x="619957" y="5809210"/>
            <a:ext cx="79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‘Seven portions of fish and five portions of chips were bought.’</a:t>
            </a:r>
            <a:endParaRPr lang="en-GB" sz="2200" i="1" baseline="30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70787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p:bldP spid="9" grpId="0"/>
      <p:bldP spid="10" grpId="0"/>
      <p:bldP spid="11" grpId="0"/>
      <p:bldP spid="12"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A91B59A-D698-4AA8-B3E2-BB5937104329}"/>
              </a:ext>
            </a:extLst>
          </p:cNvPr>
          <p:cNvSpPr txBox="1"/>
          <p:nvPr/>
        </p:nvSpPr>
        <p:spPr bwMode="auto">
          <a:xfrm>
            <a:off x="2756098" y="4635968"/>
            <a:ext cx="12089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15</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cm</a:t>
            </a:r>
            <a:endParaRPr lang="en-GB" sz="2200" baseline="30000" dirty="0">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1.31 Problems with two unknowns – step 5:2</a:t>
            </a:r>
          </a:p>
        </p:txBody>
      </p:sp>
      <p:pic>
        <p:nvPicPr>
          <p:cNvPr id="5" name="Picture 4">
            <a:extLst>
              <a:ext uri="{FF2B5EF4-FFF2-40B4-BE49-F238E27FC236}">
                <a16:creationId xmlns:a16="http://schemas.microsoft.com/office/drawing/2014/main" id="{8B8D6D1D-F6AB-4C8C-AF59-02D780C2705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8020" y="2033227"/>
            <a:ext cx="2876550" cy="1457325"/>
          </a:xfrm>
          <a:prstGeom prst="rect">
            <a:avLst/>
          </a:prstGeom>
        </p:spPr>
      </p:pic>
      <p:graphicFrame>
        <p:nvGraphicFramePr>
          <p:cNvPr id="6" name="Table 5">
            <a:extLst>
              <a:ext uri="{FF2B5EF4-FFF2-40B4-BE49-F238E27FC236}">
                <a16:creationId xmlns:a16="http://schemas.microsoft.com/office/drawing/2014/main" id="{CD2451DE-31EB-4956-8527-089399C61FCE}"/>
              </a:ext>
            </a:extLst>
          </p:cNvPr>
          <p:cNvGraphicFramePr>
            <a:graphicFrameLocks noGrp="1"/>
          </p:cNvGraphicFramePr>
          <p:nvPr>
            <p:extLst>
              <p:ext uri="{D42A27DB-BD31-4B8C-83A1-F6EECF244321}">
                <p14:modId xmlns:p14="http://schemas.microsoft.com/office/powerpoint/2010/main" val="1509667708"/>
              </p:ext>
            </p:extLst>
          </p:nvPr>
        </p:nvGraphicFramePr>
        <p:xfrm>
          <a:off x="4114800" y="2004798"/>
          <a:ext cx="4752975" cy="3096404"/>
        </p:xfrm>
        <a:graphic>
          <a:graphicData uri="http://schemas.openxmlformats.org/drawingml/2006/table">
            <a:tbl>
              <a:tblPr firstRow="1" firstCol="1" lastRow="1" lastCol="1" bandRow="1" bandCol="1">
                <a:tableStyleId>{5C22544A-7EE6-4342-B048-85BDC9FD1C3A}</a:tableStyleId>
              </a:tblPr>
              <a:tblGrid>
                <a:gridCol w="1583445">
                  <a:extLst>
                    <a:ext uri="{9D8B030D-6E8A-4147-A177-3AD203B41FA5}">
                      <a16:colId xmlns:a16="http://schemas.microsoft.com/office/drawing/2014/main" val="4214327818"/>
                    </a:ext>
                  </a:extLst>
                </a:gridCol>
                <a:gridCol w="1584765">
                  <a:extLst>
                    <a:ext uri="{9D8B030D-6E8A-4147-A177-3AD203B41FA5}">
                      <a16:colId xmlns:a16="http://schemas.microsoft.com/office/drawing/2014/main" val="3716689616"/>
                    </a:ext>
                  </a:extLst>
                </a:gridCol>
                <a:gridCol w="1584765">
                  <a:extLst>
                    <a:ext uri="{9D8B030D-6E8A-4147-A177-3AD203B41FA5}">
                      <a16:colId xmlns:a16="http://schemas.microsoft.com/office/drawing/2014/main" val="2279009131"/>
                    </a:ext>
                  </a:extLst>
                </a:gridCol>
              </a:tblGrid>
              <a:tr h="1008000">
                <a:tc>
                  <a:txBody>
                    <a:bodyPr/>
                    <a:lstStyle/>
                    <a:p>
                      <a:pPr algn="ctr">
                        <a:lnSpc>
                          <a:spcPct val="107000"/>
                        </a:lnSpc>
                        <a:spcAft>
                          <a:spcPts val="0"/>
                        </a:spcAft>
                      </a:pPr>
                      <a:r>
                        <a:rPr lang="en-GB" sz="2200" i="1" dirty="0">
                          <a:solidFill>
                            <a:schemeClr val="tx1"/>
                          </a:solidFill>
                          <a:effectLst/>
                          <a:latin typeface="Myriad Pro Semibold"/>
                        </a:rPr>
                        <a:t>a</a:t>
                      </a:r>
                    </a:p>
                    <a:p>
                      <a:pPr algn="ctr">
                        <a:lnSpc>
                          <a:spcPct val="107000"/>
                        </a:lnSpc>
                        <a:spcAft>
                          <a:spcPts val="0"/>
                        </a:spcAft>
                      </a:pPr>
                      <a:r>
                        <a:rPr lang="en-GB" sz="2200" dirty="0">
                          <a:solidFill>
                            <a:schemeClr val="tx1"/>
                          </a:solidFill>
                          <a:effectLst/>
                          <a:latin typeface="Myriad Pro Semibold"/>
                          <a:ea typeface="Times New Roman" panose="02020603050405020304" pitchFamily="18" charset="0"/>
                          <a:cs typeface="Times New Roman" panose="02020603050405020304" pitchFamily="18" charset="0"/>
                        </a:rPr>
                        <a:t>(two-digit)</a:t>
                      </a:r>
                    </a:p>
                    <a:p>
                      <a:pPr algn="ctr">
                        <a:lnSpc>
                          <a:spcPct val="107000"/>
                        </a:lnSpc>
                        <a:spcAft>
                          <a:spcPts val="0"/>
                        </a:spcAft>
                      </a:pPr>
                      <a:r>
                        <a:rPr lang="en-GB" sz="2200" dirty="0">
                          <a:solidFill>
                            <a:schemeClr val="tx1"/>
                          </a:solidFill>
                          <a:effectLst/>
                          <a:latin typeface="Myriad Pro Semibold"/>
                          <a:ea typeface="Times New Roman" panose="02020603050405020304" pitchFamily="18" charset="0"/>
                          <a:cs typeface="Times New Roman" panose="02020603050405020304" pitchFamily="18" charset="0"/>
                        </a:rPr>
                        <a:t>(cm)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200" i="1" dirty="0">
                          <a:solidFill>
                            <a:schemeClr val="tx1"/>
                          </a:solidFill>
                          <a:effectLst/>
                          <a:latin typeface="Myriad Pro Semibold"/>
                        </a:rPr>
                        <a:t>b</a:t>
                      </a:r>
                    </a:p>
                    <a:p>
                      <a:pPr algn="ctr">
                        <a:lnSpc>
                          <a:spcPct val="107000"/>
                        </a:lnSpc>
                        <a:spcAft>
                          <a:spcPts val="0"/>
                        </a:spcAft>
                      </a:pPr>
                      <a:r>
                        <a:rPr lang="en-GB" sz="2200" dirty="0">
                          <a:solidFill>
                            <a:schemeClr val="tx1"/>
                          </a:solidFill>
                          <a:effectLst/>
                          <a:latin typeface="Myriad Pro Semibold"/>
                          <a:ea typeface="Times New Roman" panose="02020603050405020304" pitchFamily="18" charset="0"/>
                          <a:cs typeface="Times New Roman" panose="02020603050405020304" pitchFamily="18" charset="0"/>
                        </a:rPr>
                        <a:t>(one-digit)</a:t>
                      </a:r>
                    </a:p>
                    <a:p>
                      <a:pPr algn="ctr">
                        <a:lnSpc>
                          <a:spcPct val="107000"/>
                        </a:lnSpc>
                        <a:spcAft>
                          <a:spcPts val="0"/>
                        </a:spcAft>
                      </a:pPr>
                      <a:r>
                        <a:rPr lang="en-GB" sz="2200" dirty="0">
                          <a:solidFill>
                            <a:schemeClr val="tx1"/>
                          </a:solidFill>
                          <a:effectLst/>
                          <a:latin typeface="Myriad Pro Semibold"/>
                          <a:ea typeface="Times New Roman" panose="02020603050405020304" pitchFamily="18" charset="0"/>
                          <a:cs typeface="Times New Roman" panose="02020603050405020304" pitchFamily="18" charset="0"/>
                        </a:rPr>
                        <a:t>(cm)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200" i="1" dirty="0">
                          <a:solidFill>
                            <a:schemeClr val="tx1"/>
                          </a:solidFill>
                          <a:effectLst/>
                          <a:latin typeface="Myriad Pro Semibold"/>
                        </a:rPr>
                        <a:t>a</a:t>
                      </a:r>
                      <a:r>
                        <a:rPr lang="en-GB" sz="2200" dirty="0">
                          <a:solidFill>
                            <a:schemeClr val="tx1"/>
                          </a:solidFill>
                          <a:effectLst/>
                          <a:latin typeface="Myriad Pro Semibold"/>
                        </a:rPr>
                        <a:t> + </a:t>
                      </a:r>
                      <a:r>
                        <a:rPr lang="en-GB" sz="2200" i="1" dirty="0">
                          <a:solidFill>
                            <a:schemeClr val="tx1"/>
                          </a:solidFill>
                          <a:effectLst/>
                          <a:latin typeface="Myriad Pro Semibold"/>
                        </a:rPr>
                        <a:t>b</a:t>
                      </a:r>
                    </a:p>
                    <a:p>
                      <a:pPr algn="ctr">
                        <a:lnSpc>
                          <a:spcPct val="107000"/>
                        </a:lnSpc>
                        <a:spcAft>
                          <a:spcPts val="0"/>
                        </a:spcAft>
                      </a:pPr>
                      <a:r>
                        <a:rPr lang="en-GB" sz="2200" dirty="0">
                          <a:solidFill>
                            <a:schemeClr val="tx1"/>
                          </a:solidFill>
                          <a:effectLst/>
                          <a:latin typeface="Myriad Pro Semibold"/>
                          <a:ea typeface="Times New Roman" panose="02020603050405020304" pitchFamily="18" charset="0"/>
                          <a:cs typeface="Times New Roman" panose="02020603050405020304" pitchFamily="18" charset="0"/>
                        </a:rPr>
                        <a:t>(cm)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339512958"/>
                  </a:ext>
                </a:extLst>
              </a:tr>
              <a:tr h="409299">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4627947"/>
                  </a:ext>
                </a:extLst>
              </a:tr>
              <a:tr h="409299">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7558493"/>
                  </a:ext>
                </a:extLst>
              </a:tr>
              <a:tr h="409299">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972057"/>
                  </a:ext>
                </a:extLst>
              </a:tr>
              <a:tr h="409299">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86462"/>
                  </a:ext>
                </a:extLst>
              </a:tr>
              <a:tr h="409299">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854870"/>
                  </a:ext>
                </a:extLst>
              </a:tr>
            </a:tbl>
          </a:graphicData>
        </a:graphic>
      </p:graphicFrame>
      <p:sp>
        <p:nvSpPr>
          <p:cNvPr id="7" name="TextBox 6">
            <a:extLst>
              <a:ext uri="{FF2B5EF4-FFF2-40B4-BE49-F238E27FC236}">
                <a16:creationId xmlns:a16="http://schemas.microsoft.com/office/drawing/2014/main" id="{0D90BFC9-6595-4818-8073-337DBE4100A7}"/>
              </a:ext>
            </a:extLst>
          </p:cNvPr>
          <p:cNvSpPr txBox="1"/>
          <p:nvPr/>
        </p:nvSpPr>
        <p:spPr bwMode="auto">
          <a:xfrm>
            <a:off x="1477084" y="3947906"/>
            <a:ext cx="24956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perimeter = 30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cm</a:t>
            </a:r>
            <a:endParaRPr lang="en-GB" sz="2200"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C29B89AB-3971-4EE3-869D-64D779C35133}"/>
              </a:ext>
            </a:extLst>
          </p:cNvPr>
          <p:cNvSpPr txBox="1"/>
          <p:nvPr/>
        </p:nvSpPr>
        <p:spPr bwMode="auto">
          <a:xfrm>
            <a:off x="134367" y="4635968"/>
            <a:ext cx="27620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a:t>
            </a:r>
            <a:r>
              <a:rPr lang="en-GB" sz="2200" dirty="0">
                <a:latin typeface="Myriad Pro Semibold" charset="0"/>
                <a:ea typeface="Myriad Pro Semibold" charset="0"/>
                <a:cs typeface="Myriad Pro Semibold" charset="0"/>
              </a:rPr>
              <a:t> + </a:t>
            </a:r>
            <a:r>
              <a:rPr lang="en-GB" sz="2200" i="1" dirty="0">
                <a:latin typeface="Myriad Pro Semibold" charset="0"/>
                <a:ea typeface="Myriad Pro Semibold" charset="0"/>
                <a:cs typeface="Myriad Pro Semibold" charset="0"/>
              </a:rPr>
              <a:t>b</a:t>
            </a:r>
            <a:r>
              <a:rPr lang="en-GB" sz="2200" dirty="0">
                <a:latin typeface="Myriad Pro Semibold" charset="0"/>
                <a:ea typeface="Myriad Pro Semibold" charset="0"/>
                <a:cs typeface="Myriad Pro Semibold" charset="0"/>
              </a:rPr>
              <a:t> = half of 30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cm</a:t>
            </a:r>
            <a:endParaRPr lang="en-GB" sz="2200" baseline="30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DB85A2F9-15D2-468B-902A-1F423E2F38B6}"/>
              </a:ext>
            </a:extLst>
          </p:cNvPr>
          <p:cNvSpPr txBox="1"/>
          <p:nvPr/>
        </p:nvSpPr>
        <p:spPr bwMode="auto">
          <a:xfrm>
            <a:off x="4662425" y="3049073"/>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10</a:t>
            </a:r>
            <a:endParaRPr lang="en-GB" sz="2200" baseline="30000" dirty="0">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152492AB-F9BD-4B35-9AAB-65D211270C27}"/>
              </a:ext>
            </a:extLst>
          </p:cNvPr>
          <p:cNvSpPr txBox="1"/>
          <p:nvPr/>
        </p:nvSpPr>
        <p:spPr bwMode="auto">
          <a:xfrm>
            <a:off x="4662425" y="3457095"/>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11</a:t>
            </a:r>
            <a:endParaRPr lang="en-GB" sz="2200" baseline="30000" dirty="0">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F9126C45-1DF1-4973-BEDA-6D917FC83CBB}"/>
              </a:ext>
            </a:extLst>
          </p:cNvPr>
          <p:cNvSpPr txBox="1"/>
          <p:nvPr/>
        </p:nvSpPr>
        <p:spPr bwMode="auto">
          <a:xfrm>
            <a:off x="4662425" y="3865117"/>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12</a:t>
            </a:r>
            <a:endParaRPr lang="en-GB" sz="2200" baseline="30000" dirty="0">
              <a:latin typeface="Myriad Pro Semibold" charset="0"/>
              <a:ea typeface="Myriad Pro Semibold" charset="0"/>
              <a:cs typeface="Myriad Pro Semibold" charset="0"/>
            </a:endParaRPr>
          </a:p>
        </p:txBody>
      </p:sp>
      <p:sp>
        <p:nvSpPr>
          <p:cNvPr id="18" name="TextBox 17">
            <a:extLst>
              <a:ext uri="{FF2B5EF4-FFF2-40B4-BE49-F238E27FC236}">
                <a16:creationId xmlns:a16="http://schemas.microsoft.com/office/drawing/2014/main" id="{FCC1B48B-BEE8-4ED5-8B72-783F0E47EA64}"/>
              </a:ext>
            </a:extLst>
          </p:cNvPr>
          <p:cNvSpPr txBox="1"/>
          <p:nvPr/>
        </p:nvSpPr>
        <p:spPr bwMode="auto">
          <a:xfrm>
            <a:off x="4662425" y="4273139"/>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13</a:t>
            </a:r>
            <a:endParaRPr lang="en-GB" sz="2200" baseline="30000" dirty="0">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B718EB34-6439-4F5C-805C-61D88ABBDDD2}"/>
              </a:ext>
            </a:extLst>
          </p:cNvPr>
          <p:cNvSpPr txBox="1"/>
          <p:nvPr/>
        </p:nvSpPr>
        <p:spPr bwMode="auto">
          <a:xfrm>
            <a:off x="4662425" y="4680767"/>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14</a:t>
            </a:r>
            <a:endParaRPr lang="en-GB" sz="2200" baseline="30000" dirty="0">
              <a:latin typeface="Myriad Pro Semibold" charset="0"/>
              <a:ea typeface="Myriad Pro Semibold" charset="0"/>
              <a:cs typeface="Myriad Pro Semibold" charset="0"/>
            </a:endParaRPr>
          </a:p>
        </p:txBody>
      </p:sp>
      <p:sp>
        <p:nvSpPr>
          <p:cNvPr id="20" name="TextBox 19">
            <a:extLst>
              <a:ext uri="{FF2B5EF4-FFF2-40B4-BE49-F238E27FC236}">
                <a16:creationId xmlns:a16="http://schemas.microsoft.com/office/drawing/2014/main" id="{92FB60C9-1AEF-41FD-A616-727FCB5B703C}"/>
              </a:ext>
            </a:extLst>
          </p:cNvPr>
          <p:cNvSpPr txBox="1"/>
          <p:nvPr/>
        </p:nvSpPr>
        <p:spPr bwMode="auto">
          <a:xfrm>
            <a:off x="6321903" y="4680767"/>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a:t>
            </a:r>
            <a:endParaRPr lang="en-GB" sz="2200" baseline="30000" dirty="0">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46242CB-74CF-4E94-A6DD-72858820D8A4}"/>
              </a:ext>
            </a:extLst>
          </p:cNvPr>
          <p:cNvSpPr txBox="1"/>
          <p:nvPr/>
        </p:nvSpPr>
        <p:spPr bwMode="auto">
          <a:xfrm>
            <a:off x="6321903" y="4273139"/>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a:t>
            </a:r>
            <a:endParaRPr lang="en-GB" sz="2200" baseline="30000" dirty="0">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id="{C81F43C0-EEEA-4B99-9505-055BC61B3C8D}"/>
              </a:ext>
            </a:extLst>
          </p:cNvPr>
          <p:cNvSpPr txBox="1"/>
          <p:nvPr/>
        </p:nvSpPr>
        <p:spPr bwMode="auto">
          <a:xfrm>
            <a:off x="6321903" y="3865117"/>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a:t>
            </a:r>
            <a:endParaRPr lang="en-GB" sz="2200" baseline="30000" dirty="0">
              <a:latin typeface="Myriad Pro Semibold" charset="0"/>
              <a:ea typeface="Myriad Pro Semibold" charset="0"/>
              <a:cs typeface="Myriad Pro Semibold" charset="0"/>
            </a:endParaRPr>
          </a:p>
        </p:txBody>
      </p:sp>
      <p:sp>
        <p:nvSpPr>
          <p:cNvPr id="23" name="TextBox 22">
            <a:extLst>
              <a:ext uri="{FF2B5EF4-FFF2-40B4-BE49-F238E27FC236}">
                <a16:creationId xmlns:a16="http://schemas.microsoft.com/office/drawing/2014/main" id="{2369689F-8E7F-412A-A8EE-BDBA4C889D84}"/>
              </a:ext>
            </a:extLst>
          </p:cNvPr>
          <p:cNvSpPr txBox="1"/>
          <p:nvPr/>
        </p:nvSpPr>
        <p:spPr bwMode="auto">
          <a:xfrm>
            <a:off x="6321903" y="3457095"/>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a:t>
            </a:r>
            <a:endParaRPr lang="en-GB" sz="2200" baseline="30000" dirty="0">
              <a:latin typeface="Myriad Pro Semibold" charset="0"/>
              <a:ea typeface="Myriad Pro Semibold" charset="0"/>
              <a:cs typeface="Myriad Pro Semibold" charset="0"/>
            </a:endParaRPr>
          </a:p>
        </p:txBody>
      </p:sp>
      <p:sp>
        <p:nvSpPr>
          <p:cNvPr id="24" name="TextBox 23">
            <a:extLst>
              <a:ext uri="{FF2B5EF4-FFF2-40B4-BE49-F238E27FC236}">
                <a16:creationId xmlns:a16="http://schemas.microsoft.com/office/drawing/2014/main" id="{EBFD418F-4A85-4BAF-B2B8-F44FE333047B}"/>
              </a:ext>
            </a:extLst>
          </p:cNvPr>
          <p:cNvSpPr txBox="1"/>
          <p:nvPr/>
        </p:nvSpPr>
        <p:spPr bwMode="auto">
          <a:xfrm>
            <a:off x="6321903" y="3049073"/>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a:t>
            </a:r>
            <a:endParaRPr lang="en-GB" sz="2200" baseline="30000" dirty="0">
              <a:latin typeface="Myriad Pro Semibold" charset="0"/>
              <a:ea typeface="Myriad Pro Semibold" charset="0"/>
              <a:cs typeface="Myriad Pro Semibold" charset="0"/>
            </a:endParaRPr>
          </a:p>
        </p:txBody>
      </p:sp>
      <p:sp>
        <p:nvSpPr>
          <p:cNvPr id="25" name="TextBox 24">
            <a:extLst>
              <a:ext uri="{FF2B5EF4-FFF2-40B4-BE49-F238E27FC236}">
                <a16:creationId xmlns:a16="http://schemas.microsoft.com/office/drawing/2014/main" id="{997716AF-4616-4074-975F-69146B586E74}"/>
              </a:ext>
            </a:extLst>
          </p:cNvPr>
          <p:cNvSpPr txBox="1"/>
          <p:nvPr/>
        </p:nvSpPr>
        <p:spPr bwMode="auto">
          <a:xfrm>
            <a:off x="7830858" y="3049073"/>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a:t>
            </a:r>
            <a:endParaRPr lang="en-GB" sz="2200" baseline="30000" dirty="0">
              <a:latin typeface="Myriad Pro Semibold" charset="0"/>
              <a:ea typeface="Myriad Pro Semibold" charset="0"/>
              <a:cs typeface="Myriad Pro Semibold" charset="0"/>
            </a:endParaRPr>
          </a:p>
        </p:txBody>
      </p:sp>
      <p:sp>
        <p:nvSpPr>
          <p:cNvPr id="26" name="TextBox 25">
            <a:extLst>
              <a:ext uri="{FF2B5EF4-FFF2-40B4-BE49-F238E27FC236}">
                <a16:creationId xmlns:a16="http://schemas.microsoft.com/office/drawing/2014/main" id="{BDB38EF2-D520-4F83-819D-526704EBA432}"/>
              </a:ext>
            </a:extLst>
          </p:cNvPr>
          <p:cNvSpPr txBox="1"/>
          <p:nvPr/>
        </p:nvSpPr>
        <p:spPr bwMode="auto">
          <a:xfrm>
            <a:off x="7830858" y="3457095"/>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a:t>
            </a:r>
            <a:endParaRPr lang="en-GB" sz="2200" baseline="30000" dirty="0">
              <a:latin typeface="Myriad Pro Semibold" charset="0"/>
              <a:ea typeface="Myriad Pro Semibold" charset="0"/>
              <a:cs typeface="Myriad Pro Semibold" charset="0"/>
            </a:endParaRPr>
          </a:p>
        </p:txBody>
      </p:sp>
      <p:sp>
        <p:nvSpPr>
          <p:cNvPr id="27" name="TextBox 26">
            <a:extLst>
              <a:ext uri="{FF2B5EF4-FFF2-40B4-BE49-F238E27FC236}">
                <a16:creationId xmlns:a16="http://schemas.microsoft.com/office/drawing/2014/main" id="{5866A954-8BF9-46C2-BE05-0BEA0752C5DC}"/>
              </a:ext>
            </a:extLst>
          </p:cNvPr>
          <p:cNvSpPr txBox="1"/>
          <p:nvPr/>
        </p:nvSpPr>
        <p:spPr bwMode="auto">
          <a:xfrm>
            <a:off x="7830858" y="3865117"/>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a:t>
            </a:r>
            <a:endParaRPr lang="en-GB" sz="2200" baseline="30000" dirty="0">
              <a:latin typeface="Myriad Pro Semibold" charset="0"/>
              <a:ea typeface="Myriad Pro Semibold" charset="0"/>
              <a:cs typeface="Myriad Pro Semibold" charset="0"/>
            </a:endParaRPr>
          </a:p>
        </p:txBody>
      </p:sp>
      <p:sp>
        <p:nvSpPr>
          <p:cNvPr id="28" name="TextBox 27">
            <a:extLst>
              <a:ext uri="{FF2B5EF4-FFF2-40B4-BE49-F238E27FC236}">
                <a16:creationId xmlns:a16="http://schemas.microsoft.com/office/drawing/2014/main" id="{E7E55E75-FB40-441A-8AD2-DA8044C2660E}"/>
              </a:ext>
            </a:extLst>
          </p:cNvPr>
          <p:cNvSpPr txBox="1"/>
          <p:nvPr/>
        </p:nvSpPr>
        <p:spPr bwMode="auto">
          <a:xfrm>
            <a:off x="7830858" y="4273139"/>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a:t>
            </a:r>
            <a:endParaRPr lang="en-GB" sz="2200" baseline="30000" dirty="0">
              <a:latin typeface="Myriad Pro Semibold" charset="0"/>
              <a:ea typeface="Myriad Pro Semibold" charset="0"/>
              <a:cs typeface="Myriad Pro Semibold" charset="0"/>
            </a:endParaRPr>
          </a:p>
        </p:txBody>
      </p:sp>
      <p:sp>
        <p:nvSpPr>
          <p:cNvPr id="29" name="TextBox 28">
            <a:extLst>
              <a:ext uri="{FF2B5EF4-FFF2-40B4-BE49-F238E27FC236}">
                <a16:creationId xmlns:a16="http://schemas.microsoft.com/office/drawing/2014/main" id="{90561D2B-78D1-4568-9259-B10A2A243509}"/>
              </a:ext>
            </a:extLst>
          </p:cNvPr>
          <p:cNvSpPr txBox="1"/>
          <p:nvPr/>
        </p:nvSpPr>
        <p:spPr bwMode="auto">
          <a:xfrm>
            <a:off x="7830858" y="4680767"/>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a:t>
            </a:r>
            <a:endParaRPr lang="en-GB" sz="2200" baseline="30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45509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9" grpId="0"/>
      <p:bldP spid="11" grpId="0"/>
      <p:bldP spid="12"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5:3</a:t>
            </a:r>
          </a:p>
        </p:txBody>
      </p:sp>
      <p:graphicFrame>
        <p:nvGraphicFramePr>
          <p:cNvPr id="6" name="Table 5">
            <a:extLst>
              <a:ext uri="{FF2B5EF4-FFF2-40B4-BE49-F238E27FC236}">
                <a16:creationId xmlns:a16="http://schemas.microsoft.com/office/drawing/2014/main" id="{1A648168-1136-4F81-B886-E0D8625C4912}"/>
              </a:ext>
            </a:extLst>
          </p:cNvPr>
          <p:cNvGraphicFramePr>
            <a:graphicFrameLocks noGrp="1"/>
          </p:cNvGraphicFramePr>
          <p:nvPr>
            <p:extLst>
              <p:ext uri="{D42A27DB-BD31-4B8C-83A1-F6EECF244321}">
                <p14:modId xmlns:p14="http://schemas.microsoft.com/office/powerpoint/2010/main" val="256256430"/>
              </p:ext>
            </p:extLst>
          </p:nvPr>
        </p:nvGraphicFramePr>
        <p:xfrm>
          <a:off x="2925579" y="825736"/>
          <a:ext cx="3292842" cy="5356743"/>
        </p:xfrm>
        <a:graphic>
          <a:graphicData uri="http://schemas.openxmlformats.org/drawingml/2006/table">
            <a:tbl>
              <a:tblPr firstRow="1" firstCol="1" bandRow="1">
                <a:tableStyleId>{5C22544A-7EE6-4342-B048-85BDC9FD1C3A}</a:tableStyleId>
              </a:tblPr>
              <a:tblGrid>
                <a:gridCol w="1097116">
                  <a:extLst>
                    <a:ext uri="{9D8B030D-6E8A-4147-A177-3AD203B41FA5}">
                      <a16:colId xmlns:a16="http://schemas.microsoft.com/office/drawing/2014/main" val="139837230"/>
                    </a:ext>
                  </a:extLst>
                </a:gridCol>
                <a:gridCol w="1097863">
                  <a:extLst>
                    <a:ext uri="{9D8B030D-6E8A-4147-A177-3AD203B41FA5}">
                      <a16:colId xmlns:a16="http://schemas.microsoft.com/office/drawing/2014/main" val="2803152299"/>
                    </a:ext>
                  </a:extLst>
                </a:gridCol>
                <a:gridCol w="1097863">
                  <a:extLst>
                    <a:ext uri="{9D8B030D-6E8A-4147-A177-3AD203B41FA5}">
                      <a16:colId xmlns:a16="http://schemas.microsoft.com/office/drawing/2014/main" val="3644039207"/>
                    </a:ext>
                  </a:extLst>
                </a:gridCol>
              </a:tblGrid>
              <a:tr h="0">
                <a:tc>
                  <a:txBody>
                    <a:bodyPr/>
                    <a:lstStyle/>
                    <a:p>
                      <a:pPr algn="ctr">
                        <a:lnSpc>
                          <a:spcPct val="107000"/>
                        </a:lnSpc>
                        <a:spcAft>
                          <a:spcPts val="0"/>
                        </a:spcAft>
                      </a:pPr>
                      <a:r>
                        <a:rPr lang="en-GB" sz="1600" b="1" dirty="0">
                          <a:solidFill>
                            <a:schemeClr val="tx1"/>
                          </a:solidFill>
                          <a:effectLst/>
                          <a:latin typeface="Myriad Pro Semibold"/>
                        </a:rPr>
                        <a:t>Number of each shape</a:t>
                      </a:r>
                      <a:endParaRPr lang="en-GB" sz="1600" b="1"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600" b="1" dirty="0">
                          <a:solidFill>
                            <a:schemeClr val="tx1"/>
                          </a:solidFill>
                          <a:effectLst/>
                          <a:latin typeface="Myriad Pro Semibold"/>
                        </a:rPr>
                        <a:t>Squares</a:t>
                      </a:r>
                      <a:endParaRPr lang="en-GB" sz="1600" b="1"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600" b="1" dirty="0">
                          <a:solidFill>
                            <a:schemeClr val="tx1"/>
                          </a:solidFill>
                          <a:effectLst/>
                          <a:latin typeface="Myriad Pro Semibold"/>
                        </a:rPr>
                        <a:t>Hexagons</a:t>
                      </a:r>
                      <a:endParaRPr lang="en-GB" sz="1600" b="1"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04534600"/>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5039460"/>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713054"/>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6139331"/>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487941"/>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476703"/>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374654"/>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966939"/>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972492"/>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835736"/>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643723"/>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4679699"/>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528308"/>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773753"/>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110355"/>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9004825"/>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6513098"/>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3331434"/>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138800"/>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8095943"/>
                  </a:ext>
                </a:extLst>
              </a:tr>
            </a:tbl>
          </a:graphicData>
        </a:graphic>
      </p:graphicFrame>
      <p:graphicFrame>
        <p:nvGraphicFramePr>
          <p:cNvPr id="7" name="Table 6">
            <a:extLst>
              <a:ext uri="{FF2B5EF4-FFF2-40B4-BE49-F238E27FC236}">
                <a16:creationId xmlns:a16="http://schemas.microsoft.com/office/drawing/2014/main" id="{48868ED9-1FD6-4B2C-8FE8-C359CC4FF62B}"/>
              </a:ext>
            </a:extLst>
          </p:cNvPr>
          <p:cNvGraphicFramePr>
            <a:graphicFrameLocks noGrp="1"/>
          </p:cNvGraphicFramePr>
          <p:nvPr>
            <p:extLst>
              <p:ext uri="{D42A27DB-BD31-4B8C-83A1-F6EECF244321}">
                <p14:modId xmlns:p14="http://schemas.microsoft.com/office/powerpoint/2010/main" val="3372730386"/>
              </p:ext>
            </p:extLst>
          </p:nvPr>
        </p:nvGraphicFramePr>
        <p:xfrm>
          <a:off x="2925579" y="1589659"/>
          <a:ext cx="3292842" cy="4593155"/>
        </p:xfrm>
        <a:graphic>
          <a:graphicData uri="http://schemas.openxmlformats.org/drawingml/2006/table">
            <a:tbl>
              <a:tblPr firstRow="1" firstCol="1" bandRow="1">
                <a:tableStyleId>{5C22544A-7EE6-4342-B048-85BDC9FD1C3A}</a:tableStyleId>
              </a:tblPr>
              <a:tblGrid>
                <a:gridCol w="1097116">
                  <a:extLst>
                    <a:ext uri="{9D8B030D-6E8A-4147-A177-3AD203B41FA5}">
                      <a16:colId xmlns:a16="http://schemas.microsoft.com/office/drawing/2014/main" val="139837230"/>
                    </a:ext>
                  </a:extLst>
                </a:gridCol>
                <a:gridCol w="1097863">
                  <a:extLst>
                    <a:ext uri="{9D8B030D-6E8A-4147-A177-3AD203B41FA5}">
                      <a16:colId xmlns:a16="http://schemas.microsoft.com/office/drawing/2014/main" val="2803152299"/>
                    </a:ext>
                  </a:extLst>
                </a:gridCol>
                <a:gridCol w="1097863">
                  <a:extLst>
                    <a:ext uri="{9D8B030D-6E8A-4147-A177-3AD203B41FA5}">
                      <a16:colId xmlns:a16="http://schemas.microsoft.com/office/drawing/2014/main" val="3644039207"/>
                    </a:ext>
                  </a:extLst>
                </a:gridCol>
              </a:tblGrid>
              <a:tr h="0">
                <a:tc>
                  <a:txBody>
                    <a:bodyPr/>
                    <a:lstStyle/>
                    <a:p>
                      <a:pPr algn="ctr">
                        <a:lnSpc>
                          <a:spcPct val="107000"/>
                        </a:lnSpc>
                        <a:spcAft>
                          <a:spcPts val="0"/>
                        </a:spcAft>
                      </a:pPr>
                      <a:r>
                        <a:rPr lang="en-GB" sz="1600" b="0" dirty="0">
                          <a:solidFill>
                            <a:schemeClr val="tx1"/>
                          </a:solidFill>
                          <a:effectLst/>
                          <a:latin typeface="Myriad Pro Semibold"/>
                        </a:rPr>
                        <a:t>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5039460"/>
                  </a:ext>
                </a:extLst>
              </a:tr>
              <a:tr h="0">
                <a:tc>
                  <a:txBody>
                    <a:bodyPr/>
                    <a:lstStyle/>
                    <a:p>
                      <a:pPr algn="ctr">
                        <a:lnSpc>
                          <a:spcPct val="107000"/>
                        </a:lnSpc>
                        <a:spcAft>
                          <a:spcPts val="0"/>
                        </a:spcAft>
                      </a:pPr>
                      <a:r>
                        <a:rPr lang="en-GB" sz="1600" b="0" dirty="0">
                          <a:solidFill>
                            <a:schemeClr val="tx1"/>
                          </a:solidFill>
                          <a:effectLst/>
                          <a:latin typeface="Myriad Pro Semibold"/>
                        </a:rPr>
                        <a:t>1</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13054"/>
                  </a:ext>
                </a:extLst>
              </a:tr>
              <a:tr h="0">
                <a:tc>
                  <a:txBody>
                    <a:bodyPr/>
                    <a:lstStyle/>
                    <a:p>
                      <a:pPr algn="ctr">
                        <a:lnSpc>
                          <a:spcPct val="107000"/>
                        </a:lnSpc>
                        <a:spcAft>
                          <a:spcPts val="0"/>
                        </a:spcAft>
                      </a:pPr>
                      <a:r>
                        <a:rPr lang="en-GB" sz="1600" b="0" dirty="0">
                          <a:solidFill>
                            <a:schemeClr val="tx1"/>
                          </a:solidFill>
                          <a:effectLst/>
                          <a:latin typeface="Myriad Pro Semibold"/>
                        </a:rPr>
                        <a:t>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12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139331"/>
                  </a:ext>
                </a:extLst>
              </a:tr>
              <a:tr h="0">
                <a:tc>
                  <a:txBody>
                    <a:bodyPr/>
                    <a:lstStyle/>
                    <a:p>
                      <a:pPr algn="ctr">
                        <a:lnSpc>
                          <a:spcPct val="107000"/>
                        </a:lnSpc>
                        <a:spcAft>
                          <a:spcPts val="0"/>
                        </a:spcAft>
                      </a:pPr>
                      <a:r>
                        <a:rPr lang="en-GB" sz="1600" b="0" dirty="0">
                          <a:solidFill>
                            <a:schemeClr val="tx1"/>
                          </a:solidFill>
                          <a:effectLst/>
                          <a:latin typeface="Myriad Pro Semibold"/>
                        </a:rPr>
                        <a:t>3</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12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18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487941"/>
                  </a:ext>
                </a:extLst>
              </a:tr>
              <a:tr h="0">
                <a:tc>
                  <a:txBody>
                    <a:bodyPr/>
                    <a:lstStyle/>
                    <a:p>
                      <a:pPr algn="ctr">
                        <a:lnSpc>
                          <a:spcPct val="107000"/>
                        </a:lnSpc>
                        <a:spcAft>
                          <a:spcPts val="0"/>
                        </a:spcAft>
                      </a:pPr>
                      <a:r>
                        <a:rPr lang="en-GB" sz="1600" b="0" dirty="0">
                          <a:solidFill>
                            <a:schemeClr val="tx1"/>
                          </a:solidFill>
                          <a:effectLst/>
                          <a:latin typeface="Myriad Pro Semibold"/>
                        </a:rPr>
                        <a:t>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16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24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0476703"/>
                  </a:ext>
                </a:extLst>
              </a:tr>
              <a:tr h="0">
                <a:tc>
                  <a:txBody>
                    <a:bodyPr/>
                    <a:lstStyle/>
                    <a:p>
                      <a:pPr algn="ctr">
                        <a:lnSpc>
                          <a:spcPct val="107000"/>
                        </a:lnSpc>
                        <a:spcAft>
                          <a:spcPts val="0"/>
                        </a:spcAft>
                      </a:pPr>
                      <a:r>
                        <a:rPr lang="en-GB" sz="1600" b="0" dirty="0">
                          <a:solidFill>
                            <a:schemeClr val="tx1"/>
                          </a:solidFill>
                          <a:effectLst/>
                          <a:latin typeface="Myriad Pro Semibold"/>
                        </a:rPr>
                        <a:t>5</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20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30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374654"/>
                  </a:ext>
                </a:extLst>
              </a:tr>
              <a:tr h="0">
                <a:tc>
                  <a:txBody>
                    <a:bodyPr/>
                    <a:lstStyle/>
                    <a:p>
                      <a:pPr algn="ctr">
                        <a:lnSpc>
                          <a:spcPct val="107000"/>
                        </a:lnSpc>
                        <a:spcAft>
                          <a:spcPts val="0"/>
                        </a:spcAft>
                      </a:pPr>
                      <a:r>
                        <a:rPr lang="en-GB" sz="1600" b="0" dirty="0">
                          <a:solidFill>
                            <a:schemeClr val="tx1"/>
                          </a:solidFill>
                          <a:effectLst/>
                          <a:latin typeface="Myriad Pro Semibold"/>
                        </a:rPr>
                        <a:t>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24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36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966939"/>
                  </a:ext>
                </a:extLst>
              </a:tr>
              <a:tr h="0">
                <a:tc>
                  <a:txBody>
                    <a:bodyPr/>
                    <a:lstStyle/>
                    <a:p>
                      <a:pPr algn="ctr">
                        <a:lnSpc>
                          <a:spcPct val="107000"/>
                        </a:lnSpc>
                        <a:spcAft>
                          <a:spcPts val="0"/>
                        </a:spcAft>
                      </a:pPr>
                      <a:r>
                        <a:rPr lang="en-GB" sz="1600" b="0" dirty="0">
                          <a:solidFill>
                            <a:schemeClr val="tx1"/>
                          </a:solidFill>
                          <a:effectLst/>
                          <a:latin typeface="Myriad Pro Semibold"/>
                        </a:rPr>
                        <a:t>7</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28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72492"/>
                  </a:ext>
                </a:extLst>
              </a:tr>
              <a:tr h="0">
                <a:tc>
                  <a:txBody>
                    <a:bodyPr/>
                    <a:lstStyle/>
                    <a:p>
                      <a:pPr algn="ctr">
                        <a:lnSpc>
                          <a:spcPct val="107000"/>
                        </a:lnSpc>
                        <a:spcAft>
                          <a:spcPts val="0"/>
                        </a:spcAft>
                      </a:pPr>
                      <a:r>
                        <a:rPr lang="en-GB" sz="1600" b="0" dirty="0">
                          <a:solidFill>
                            <a:schemeClr val="tx1"/>
                          </a:solidFill>
                          <a:effectLst/>
                          <a:latin typeface="Myriad Pro Semibold"/>
                        </a:rPr>
                        <a:t>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32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835736"/>
                  </a:ext>
                </a:extLst>
              </a:tr>
              <a:tr h="0">
                <a:tc>
                  <a:txBody>
                    <a:bodyPr/>
                    <a:lstStyle/>
                    <a:p>
                      <a:pPr algn="ctr">
                        <a:lnSpc>
                          <a:spcPct val="107000"/>
                        </a:lnSpc>
                        <a:spcAft>
                          <a:spcPts val="0"/>
                        </a:spcAft>
                      </a:pPr>
                      <a:r>
                        <a:rPr lang="en-GB" sz="1600" b="0" dirty="0">
                          <a:solidFill>
                            <a:schemeClr val="tx1"/>
                          </a:solidFill>
                          <a:effectLst/>
                          <a:latin typeface="Myriad Pro Semibold"/>
                        </a:rPr>
                        <a:t>9</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36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54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1643723"/>
                  </a:ext>
                </a:extLst>
              </a:tr>
              <a:tr h="0">
                <a:tc>
                  <a:txBody>
                    <a:bodyPr/>
                    <a:lstStyle/>
                    <a:p>
                      <a:pPr algn="ctr">
                        <a:lnSpc>
                          <a:spcPct val="107000"/>
                        </a:lnSpc>
                        <a:spcAft>
                          <a:spcPts val="0"/>
                        </a:spcAft>
                      </a:pPr>
                      <a:r>
                        <a:rPr lang="en-GB" sz="1600" b="0" dirty="0">
                          <a:solidFill>
                            <a:schemeClr val="tx1"/>
                          </a:solidFill>
                          <a:effectLst/>
                          <a:latin typeface="Myriad Pro Semibold"/>
                        </a:rPr>
                        <a:t>10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679699"/>
                  </a:ext>
                </a:extLst>
              </a:tr>
              <a:tr h="0">
                <a:tc>
                  <a:txBody>
                    <a:bodyPr/>
                    <a:lstStyle/>
                    <a:p>
                      <a:pPr algn="ctr">
                        <a:lnSpc>
                          <a:spcPct val="107000"/>
                        </a:lnSpc>
                        <a:spcAft>
                          <a:spcPts val="0"/>
                        </a:spcAft>
                      </a:pPr>
                      <a:r>
                        <a:rPr lang="en-GB" sz="1600" b="0" dirty="0">
                          <a:solidFill>
                            <a:schemeClr val="tx1"/>
                          </a:solidFill>
                          <a:effectLst/>
                          <a:latin typeface="Myriad Pro Semibold"/>
                        </a:rPr>
                        <a:t>11</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528308"/>
                  </a:ext>
                </a:extLst>
              </a:tr>
              <a:tr h="0">
                <a:tc>
                  <a:txBody>
                    <a:bodyPr/>
                    <a:lstStyle/>
                    <a:p>
                      <a:pPr algn="ctr">
                        <a:lnSpc>
                          <a:spcPct val="107000"/>
                        </a:lnSpc>
                        <a:spcAft>
                          <a:spcPts val="0"/>
                        </a:spcAft>
                      </a:pPr>
                      <a:r>
                        <a:rPr lang="en-GB" sz="1600" b="0" dirty="0">
                          <a:solidFill>
                            <a:schemeClr val="tx1"/>
                          </a:solidFill>
                          <a:effectLst/>
                          <a:latin typeface="Myriad Pro Semibold"/>
                        </a:rPr>
                        <a:t>12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72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773753"/>
                  </a:ext>
                </a:extLst>
              </a:tr>
              <a:tr h="0">
                <a:tc>
                  <a:txBody>
                    <a:bodyPr/>
                    <a:lstStyle/>
                    <a:p>
                      <a:pPr algn="ctr">
                        <a:lnSpc>
                          <a:spcPct val="107000"/>
                        </a:lnSpc>
                        <a:spcAft>
                          <a:spcPts val="0"/>
                        </a:spcAft>
                      </a:pPr>
                      <a:r>
                        <a:rPr lang="en-GB" sz="1600" b="0" dirty="0">
                          <a:solidFill>
                            <a:schemeClr val="tx1"/>
                          </a:solidFill>
                          <a:effectLst/>
                          <a:latin typeface="Myriad Pro Semibold"/>
                        </a:rPr>
                        <a:t>13</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52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110355"/>
                  </a:ext>
                </a:extLst>
              </a:tr>
              <a:tr h="0">
                <a:tc>
                  <a:txBody>
                    <a:bodyPr/>
                    <a:lstStyle/>
                    <a:p>
                      <a:pPr algn="ctr">
                        <a:lnSpc>
                          <a:spcPct val="107000"/>
                        </a:lnSpc>
                        <a:spcAft>
                          <a:spcPts val="0"/>
                        </a:spcAft>
                      </a:pPr>
                      <a:r>
                        <a:rPr lang="en-GB" sz="1600" b="0" dirty="0">
                          <a:solidFill>
                            <a:schemeClr val="tx1"/>
                          </a:solidFill>
                          <a:effectLst/>
                          <a:latin typeface="Myriad Pro Semibold"/>
                        </a:rPr>
                        <a:t>14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56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004825"/>
                  </a:ext>
                </a:extLst>
              </a:tr>
              <a:tr h="0">
                <a:tc>
                  <a:txBody>
                    <a:bodyPr/>
                    <a:lstStyle/>
                    <a:p>
                      <a:pPr algn="ctr">
                        <a:lnSpc>
                          <a:spcPct val="107000"/>
                        </a:lnSpc>
                        <a:spcAft>
                          <a:spcPts val="0"/>
                        </a:spcAft>
                      </a:pPr>
                      <a:r>
                        <a:rPr lang="en-GB" sz="1600" b="0" dirty="0">
                          <a:solidFill>
                            <a:schemeClr val="tx1"/>
                          </a:solidFill>
                          <a:effectLst/>
                          <a:latin typeface="Myriad Pro Semibold"/>
                        </a:rPr>
                        <a:t>15</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6513098"/>
                  </a:ext>
                </a:extLst>
              </a:tr>
              <a:tr h="0">
                <a:tc>
                  <a:txBody>
                    <a:bodyPr/>
                    <a:lstStyle/>
                    <a:p>
                      <a:pPr algn="ctr">
                        <a:lnSpc>
                          <a:spcPct val="107000"/>
                        </a:lnSpc>
                        <a:spcAft>
                          <a:spcPts val="0"/>
                        </a:spcAft>
                      </a:pPr>
                      <a:r>
                        <a:rPr lang="en-GB" sz="1600" b="0" dirty="0">
                          <a:solidFill>
                            <a:schemeClr val="tx1"/>
                          </a:solidFill>
                          <a:effectLst/>
                          <a:latin typeface="Myriad Pro Semibold"/>
                        </a:rPr>
                        <a:t>16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3331434"/>
                  </a:ext>
                </a:extLst>
              </a:tr>
              <a:tr h="0">
                <a:tc>
                  <a:txBody>
                    <a:bodyPr/>
                    <a:lstStyle/>
                    <a:p>
                      <a:pPr algn="ctr">
                        <a:lnSpc>
                          <a:spcPct val="107000"/>
                        </a:lnSpc>
                        <a:spcAft>
                          <a:spcPts val="0"/>
                        </a:spcAft>
                      </a:pPr>
                      <a:r>
                        <a:rPr lang="en-GB" sz="1600" b="0" dirty="0">
                          <a:solidFill>
                            <a:schemeClr val="tx1"/>
                          </a:solidFill>
                          <a:effectLst/>
                          <a:latin typeface="Myriad Pro Semibold"/>
                        </a:rPr>
                        <a:t>17</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1138800"/>
                  </a:ext>
                </a:extLst>
              </a:tr>
              <a:tr h="0">
                <a:tc>
                  <a:txBody>
                    <a:bodyPr/>
                    <a:lstStyle/>
                    <a:p>
                      <a:pPr algn="ctr">
                        <a:lnSpc>
                          <a:spcPct val="107000"/>
                        </a:lnSpc>
                        <a:spcAft>
                          <a:spcPts val="0"/>
                        </a:spcAft>
                      </a:pPr>
                      <a:r>
                        <a:rPr lang="en-GB" sz="1600" b="0" dirty="0">
                          <a:solidFill>
                            <a:schemeClr val="tx1"/>
                          </a:solidFill>
                          <a:effectLst/>
                          <a:latin typeface="Myriad Pro Semibold"/>
                        </a:rPr>
                        <a:t>18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72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095943"/>
                  </a:ext>
                </a:extLst>
              </a:tr>
            </a:tbl>
          </a:graphicData>
        </a:graphic>
      </p:graphicFrame>
      <p:pic>
        <p:nvPicPr>
          <p:cNvPr id="9" name="Picture 8">
            <a:extLst>
              <a:ext uri="{FF2B5EF4-FFF2-40B4-BE49-F238E27FC236}">
                <a16:creationId xmlns:a16="http://schemas.microsoft.com/office/drawing/2014/main" id="{9EAA1FDD-2379-4D1B-9D9B-0B4CB7100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555" y="1562139"/>
            <a:ext cx="280983" cy="291790"/>
          </a:xfrm>
          <a:prstGeom prst="rect">
            <a:avLst/>
          </a:prstGeom>
        </p:spPr>
      </p:pic>
      <p:pic>
        <p:nvPicPr>
          <p:cNvPr id="11" name="Picture 10" descr="A picture containing object&#10;&#10;Description generated with high confidence">
            <a:extLst>
              <a:ext uri="{FF2B5EF4-FFF2-40B4-BE49-F238E27FC236}">
                <a16:creationId xmlns:a16="http://schemas.microsoft.com/office/drawing/2014/main" id="{8F55EBB2-6068-4A32-8930-B8FAA8560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793" y="2276842"/>
            <a:ext cx="313405" cy="297194"/>
          </a:xfrm>
          <a:prstGeom prst="rect">
            <a:avLst/>
          </a:prstGeom>
        </p:spPr>
      </p:pic>
      <p:pic>
        <p:nvPicPr>
          <p:cNvPr id="13" name="Picture 12" descr="A picture containing object&#10;&#10;Description generated with high confidence">
            <a:extLst>
              <a:ext uri="{FF2B5EF4-FFF2-40B4-BE49-F238E27FC236}">
                <a16:creationId xmlns:a16="http://schemas.microsoft.com/office/drawing/2014/main" id="{E78E3567-7BB4-4ADC-B9D9-ED4B5D7CF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7873" y="2006020"/>
            <a:ext cx="424801" cy="349152"/>
          </a:xfrm>
          <a:prstGeom prst="rect">
            <a:avLst/>
          </a:prstGeom>
        </p:spPr>
      </p:pic>
      <p:pic>
        <p:nvPicPr>
          <p:cNvPr id="15" name="Picture 14" descr="A close up of a screen&#10;&#10;Description generated with high confidence">
            <a:extLst>
              <a:ext uri="{FF2B5EF4-FFF2-40B4-BE49-F238E27FC236}">
                <a16:creationId xmlns:a16="http://schemas.microsoft.com/office/drawing/2014/main" id="{E126C284-64E8-4A85-98AD-0CF2B4135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5492" y="2564118"/>
            <a:ext cx="426880" cy="226949"/>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31E04CDB-549A-4EBA-9F14-2E158657F2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0791" y="3002433"/>
            <a:ext cx="453897" cy="320055"/>
          </a:xfrm>
          <a:prstGeom prst="rect">
            <a:avLst/>
          </a:prstGeom>
        </p:spPr>
      </p:pic>
      <p:pic>
        <p:nvPicPr>
          <p:cNvPr id="19" name="Picture 18" descr="A picture containing monitor, screen, television&#10;&#10;Description generated with very high confidence">
            <a:extLst>
              <a:ext uri="{FF2B5EF4-FFF2-40B4-BE49-F238E27FC236}">
                <a16:creationId xmlns:a16="http://schemas.microsoft.com/office/drawing/2014/main" id="{D3B31A75-8DFD-4039-93C7-2877231926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3870" y="3046731"/>
            <a:ext cx="232352" cy="232352"/>
          </a:xfrm>
          <a:prstGeom prst="rect">
            <a:avLst/>
          </a:prstGeom>
        </p:spPr>
      </p:pic>
      <p:pic>
        <p:nvPicPr>
          <p:cNvPr id="20" name="Picture 19">
            <a:extLst>
              <a:ext uri="{FF2B5EF4-FFF2-40B4-BE49-F238E27FC236}">
                <a16:creationId xmlns:a16="http://schemas.microsoft.com/office/drawing/2014/main" id="{E783A9F9-9AE5-40C8-9B32-F597D09251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0443" y="1575641"/>
            <a:ext cx="364115" cy="259369"/>
          </a:xfrm>
          <a:prstGeom prst="rect">
            <a:avLst/>
          </a:prstGeom>
        </p:spPr>
      </p:pic>
      <p:pic>
        <p:nvPicPr>
          <p:cNvPr id="21" name="Picture 20" descr="A close up of a screen&#10;&#10;Description generated with high confidence">
            <a:extLst>
              <a:ext uri="{FF2B5EF4-FFF2-40B4-BE49-F238E27FC236}">
                <a16:creationId xmlns:a16="http://schemas.microsoft.com/office/drawing/2014/main" id="{4138067A-5D8F-47F5-8BD3-C182F98F7A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7927" y="4498043"/>
            <a:ext cx="426880" cy="226949"/>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176BADAD-D447-439B-A8EF-7942932D1E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4066" y="3726208"/>
            <a:ext cx="453897" cy="320055"/>
          </a:xfrm>
          <a:prstGeom prst="rect">
            <a:avLst/>
          </a:prstGeom>
        </p:spPr>
      </p:pic>
      <p:pic>
        <p:nvPicPr>
          <p:cNvPr id="24" name="Picture 23">
            <a:extLst>
              <a:ext uri="{FF2B5EF4-FFF2-40B4-BE49-F238E27FC236}">
                <a16:creationId xmlns:a16="http://schemas.microsoft.com/office/drawing/2014/main" id="{9286444B-20C7-48FD-82A5-759854391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059" y="4465623"/>
            <a:ext cx="280983" cy="291790"/>
          </a:xfrm>
          <a:prstGeom prst="rect">
            <a:avLst/>
          </a:prstGeom>
        </p:spPr>
      </p:pic>
      <p:pic>
        <p:nvPicPr>
          <p:cNvPr id="25" name="Picture 24" descr="A picture containing object&#10;&#10;Description generated with high confidence">
            <a:extLst>
              <a:ext uri="{FF2B5EF4-FFF2-40B4-BE49-F238E27FC236}">
                <a16:creationId xmlns:a16="http://schemas.microsoft.com/office/drawing/2014/main" id="{521AA9E4-8A9F-44EC-8F5E-C62580BFC1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645" y="5131899"/>
            <a:ext cx="424801" cy="349152"/>
          </a:xfrm>
          <a:prstGeom prst="rect">
            <a:avLst/>
          </a:prstGeom>
        </p:spPr>
      </p:pic>
      <p:pic>
        <p:nvPicPr>
          <p:cNvPr id="26" name="Picture 25" descr="A picture containing monitor, screen, television&#10;&#10;Description generated with very high confidence">
            <a:extLst>
              <a:ext uri="{FF2B5EF4-FFF2-40B4-BE49-F238E27FC236}">
                <a16:creationId xmlns:a16="http://schemas.microsoft.com/office/drawing/2014/main" id="{C9FD6FF6-5DD4-4D0A-AC45-463A468483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7993" y="3532292"/>
            <a:ext cx="232352" cy="232352"/>
          </a:xfrm>
          <a:prstGeom prst="rect">
            <a:avLst/>
          </a:prstGeom>
        </p:spPr>
      </p:pic>
      <p:pic>
        <p:nvPicPr>
          <p:cNvPr id="27" name="Picture 26">
            <a:extLst>
              <a:ext uri="{FF2B5EF4-FFF2-40B4-BE49-F238E27FC236}">
                <a16:creationId xmlns:a16="http://schemas.microsoft.com/office/drawing/2014/main" id="{7C4A3B7A-7A86-4E8D-89D3-1BB03A1C83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87987" y="5937463"/>
            <a:ext cx="364115" cy="259369"/>
          </a:xfrm>
          <a:prstGeom prst="rect">
            <a:avLst/>
          </a:prstGeom>
        </p:spPr>
      </p:pic>
      <p:pic>
        <p:nvPicPr>
          <p:cNvPr id="23" name="Picture 22" descr="A picture containing object&#10;&#10;Description generated with high confidence">
            <a:extLst>
              <a:ext uri="{FF2B5EF4-FFF2-40B4-BE49-F238E27FC236}">
                <a16:creationId xmlns:a16="http://schemas.microsoft.com/office/drawing/2014/main" id="{9B7E0F8B-7455-49E9-B615-A2812E526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4880" y="3966828"/>
            <a:ext cx="313405" cy="297194"/>
          </a:xfrm>
          <a:prstGeom prst="rect">
            <a:avLst/>
          </a:prstGeom>
        </p:spPr>
      </p:pic>
    </p:spTree>
    <p:extLst>
      <p:ext uri="{BB962C8B-B14F-4D97-AF65-F5344CB8AC3E}">
        <p14:creationId xmlns:p14="http://schemas.microsoft.com/office/powerpoint/2010/main" val="400221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86D123A-65B3-49E4-8556-4B8E22062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286" y="3144943"/>
            <a:ext cx="4561664" cy="768383"/>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1:2</a:t>
            </a:r>
          </a:p>
        </p:txBody>
      </p:sp>
      <p:sp>
        <p:nvSpPr>
          <p:cNvPr id="5" name="TextBox 4">
            <a:extLst>
              <a:ext uri="{FF2B5EF4-FFF2-40B4-BE49-F238E27FC236}">
                <a16:creationId xmlns:a16="http://schemas.microsoft.com/office/drawing/2014/main" id="{586E9262-F8D2-4E58-A1BA-A53D555BB554}"/>
              </a:ext>
            </a:extLst>
          </p:cNvPr>
          <p:cNvSpPr txBox="1"/>
          <p:nvPr/>
        </p:nvSpPr>
        <p:spPr bwMode="auto">
          <a:xfrm>
            <a:off x="3849687" y="4581525"/>
            <a:ext cx="145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g + d</a:t>
            </a:r>
          </a:p>
        </p:txBody>
      </p:sp>
      <p:pic>
        <p:nvPicPr>
          <p:cNvPr id="7" name="Picture 6">
            <a:extLst>
              <a:ext uri="{FF2B5EF4-FFF2-40B4-BE49-F238E27FC236}">
                <a16:creationId xmlns:a16="http://schemas.microsoft.com/office/drawing/2014/main" id="{9BF5A72D-EFC6-4718-BE3F-7ECFC403A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050" y="2392225"/>
            <a:ext cx="6827900" cy="768383"/>
          </a:xfrm>
          <a:prstGeom prst="rect">
            <a:avLst/>
          </a:prstGeom>
        </p:spPr>
      </p:pic>
      <p:pic>
        <p:nvPicPr>
          <p:cNvPr id="13" name="Picture 12">
            <a:extLst>
              <a:ext uri="{FF2B5EF4-FFF2-40B4-BE49-F238E27FC236}">
                <a16:creationId xmlns:a16="http://schemas.microsoft.com/office/drawing/2014/main" id="{87915940-5662-4497-9684-1029AD722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050" y="3144943"/>
            <a:ext cx="2285696" cy="768383"/>
          </a:xfrm>
          <a:prstGeom prst="rect">
            <a:avLst/>
          </a:prstGeom>
        </p:spPr>
      </p:pic>
      <p:pic>
        <p:nvPicPr>
          <p:cNvPr id="18" name="Picture 17">
            <a:extLst>
              <a:ext uri="{FF2B5EF4-FFF2-40B4-BE49-F238E27FC236}">
                <a16:creationId xmlns:a16="http://schemas.microsoft.com/office/drawing/2014/main" id="{5831B88A-DC1E-4C09-BE83-31F44E209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0254" y="3899037"/>
            <a:ext cx="2285696" cy="768383"/>
          </a:xfrm>
          <a:prstGeom prst="rect">
            <a:avLst/>
          </a:prstGeom>
        </p:spPr>
      </p:pic>
      <p:pic>
        <p:nvPicPr>
          <p:cNvPr id="19" name="Picture 18">
            <a:extLst>
              <a:ext uri="{FF2B5EF4-FFF2-40B4-BE49-F238E27FC236}">
                <a16:creationId xmlns:a16="http://schemas.microsoft.com/office/drawing/2014/main" id="{77EE8D7E-0ADA-45EA-A9F3-1B43AA28C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084" y="3899036"/>
            <a:ext cx="2285696" cy="768383"/>
          </a:xfrm>
          <a:prstGeom prst="rect">
            <a:avLst/>
          </a:prstGeom>
        </p:spPr>
      </p:pic>
      <p:sp>
        <p:nvSpPr>
          <p:cNvPr id="22" name="TextBox 21">
            <a:extLst>
              <a:ext uri="{FF2B5EF4-FFF2-40B4-BE49-F238E27FC236}">
                <a16:creationId xmlns:a16="http://schemas.microsoft.com/office/drawing/2014/main" id="{85C65AE8-75AD-4F77-8AC2-DE71EC243428}"/>
              </a:ext>
            </a:extLst>
          </p:cNvPr>
          <p:cNvSpPr txBox="1"/>
          <p:nvPr/>
        </p:nvSpPr>
        <p:spPr bwMode="auto">
          <a:xfrm>
            <a:off x="4981202" y="4944182"/>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d = </a:t>
            </a:r>
            <a:r>
              <a:rPr lang="en-GB" sz="2400" dirty="0">
                <a:latin typeface="Myriad Pro Semibold" charset="0"/>
                <a:ea typeface="Myriad Pro Semibold" charset="0"/>
                <a:cs typeface="Myriad Pro Semibold" charset="0"/>
              </a:rPr>
              <a:t>2</a:t>
            </a:r>
            <a:r>
              <a:rPr lang="en-GB" sz="2400" i="1" dirty="0">
                <a:latin typeface="Myriad Pro Semibold" charset="0"/>
                <a:ea typeface="Myriad Pro Semibold" charset="0"/>
                <a:cs typeface="Myriad Pro Semibold" charset="0"/>
              </a:rPr>
              <a:t> × g</a:t>
            </a:r>
          </a:p>
        </p:txBody>
      </p:sp>
    </p:spTree>
    <p:extLst>
      <p:ext uri="{BB962C8B-B14F-4D97-AF65-F5344CB8AC3E}">
        <p14:creationId xmlns:p14="http://schemas.microsoft.com/office/powerpoint/2010/main" val="170977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1000"/>
                            </p:stCondLst>
                            <p:childTnLst>
                              <p:par>
                                <p:cTn id="26" presetID="63" presetClass="path" presetSubtype="0" accel="50000" fill="hold" nodeType="afterEffect">
                                  <p:stCondLst>
                                    <p:cond delay="0"/>
                                  </p:stCondLst>
                                  <p:childTnLst>
                                    <p:animMotion origin="layout" path="M -2.5E-6 -3.33333E-6 L 0.24844 0.10926 " pathEditMode="relative" rAng="0" ptsTypes="AA">
                                      <p:cBhvr>
                                        <p:cTn id="27" dur="1500" fill="hold"/>
                                        <p:tgtEl>
                                          <p:spTgt spid="13"/>
                                        </p:tgtEl>
                                        <p:attrNameLst>
                                          <p:attrName>ppt_x</p:attrName>
                                          <p:attrName>ppt_y</p:attrName>
                                        </p:attrNameLst>
                                      </p:cBhvr>
                                      <p:rCtr x="12413" y="5463"/>
                                    </p:animMotion>
                                  </p:childTnLst>
                                </p:cTn>
                              </p:par>
                            </p:childTnLst>
                          </p:cTn>
                        </p:par>
                        <p:par>
                          <p:cTn id="28" fill="hold">
                            <p:stCondLst>
                              <p:cond delay="2500"/>
                            </p:stCondLst>
                            <p:childTnLst>
                              <p:par>
                                <p:cTn id="29" presetID="1" presetClass="exit" presetSubtype="0" fill="hold" nodeType="after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1:3</a:t>
            </a:r>
          </a:p>
        </p:txBody>
      </p:sp>
      <p:pic>
        <p:nvPicPr>
          <p:cNvPr id="5" name="Picture 4">
            <a:extLst>
              <a:ext uri="{FF2B5EF4-FFF2-40B4-BE49-F238E27FC236}">
                <a16:creationId xmlns:a16="http://schemas.microsoft.com/office/drawing/2014/main" id="{B164701C-22CB-4E19-BB5C-57EDB5C45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50" y="2392225"/>
            <a:ext cx="6827900" cy="768383"/>
          </a:xfrm>
          <a:prstGeom prst="rect">
            <a:avLst/>
          </a:prstGeom>
        </p:spPr>
      </p:pic>
      <p:pic>
        <p:nvPicPr>
          <p:cNvPr id="17" name="Picture 16">
            <a:extLst>
              <a:ext uri="{FF2B5EF4-FFF2-40B4-BE49-F238E27FC236}">
                <a16:creationId xmlns:a16="http://schemas.microsoft.com/office/drawing/2014/main" id="{5F88EB1D-C7A1-4729-9609-91DF6E612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050" y="3144943"/>
            <a:ext cx="3044352" cy="768383"/>
          </a:xfrm>
          <a:prstGeom prst="rect">
            <a:avLst/>
          </a:prstGeom>
        </p:spPr>
      </p:pic>
      <p:pic>
        <p:nvPicPr>
          <p:cNvPr id="18" name="Picture 17">
            <a:extLst>
              <a:ext uri="{FF2B5EF4-FFF2-40B4-BE49-F238E27FC236}">
                <a16:creationId xmlns:a16="http://schemas.microsoft.com/office/drawing/2014/main" id="{2FD49675-A9A8-4ECC-9977-CAE4179A6F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2942" y="3144943"/>
            <a:ext cx="3803008" cy="768383"/>
          </a:xfrm>
          <a:prstGeom prst="rect">
            <a:avLst/>
          </a:prstGeom>
        </p:spPr>
      </p:pic>
      <p:sp>
        <p:nvSpPr>
          <p:cNvPr id="19" name="TextBox 18">
            <a:extLst>
              <a:ext uri="{FF2B5EF4-FFF2-40B4-BE49-F238E27FC236}">
                <a16:creationId xmlns:a16="http://schemas.microsoft.com/office/drawing/2014/main" id="{57B64F52-72C5-42F8-9AB6-A9218742235F}"/>
              </a:ext>
            </a:extLst>
          </p:cNvPr>
          <p:cNvSpPr txBox="1"/>
          <p:nvPr/>
        </p:nvSpPr>
        <p:spPr bwMode="auto">
          <a:xfrm>
            <a:off x="3852091" y="4581525"/>
            <a:ext cx="1439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p + y</a:t>
            </a:r>
          </a:p>
        </p:txBody>
      </p:sp>
      <p:sp>
        <p:nvSpPr>
          <p:cNvPr id="22" name="TextBox 21">
            <a:extLst>
              <a:ext uri="{FF2B5EF4-FFF2-40B4-BE49-F238E27FC236}">
                <a16:creationId xmlns:a16="http://schemas.microsoft.com/office/drawing/2014/main" id="{AC2B33C8-E857-44FB-939C-A67DEF126E5C}"/>
              </a:ext>
            </a:extLst>
          </p:cNvPr>
          <p:cNvSpPr txBox="1"/>
          <p:nvPr/>
        </p:nvSpPr>
        <p:spPr bwMode="auto">
          <a:xfrm>
            <a:off x="5342095" y="5451776"/>
            <a:ext cx="1484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 + w = y</a:t>
            </a:r>
          </a:p>
        </p:txBody>
      </p:sp>
      <p:sp>
        <p:nvSpPr>
          <p:cNvPr id="23" name="TextBox 22">
            <a:extLst>
              <a:ext uri="{FF2B5EF4-FFF2-40B4-BE49-F238E27FC236}">
                <a16:creationId xmlns:a16="http://schemas.microsoft.com/office/drawing/2014/main" id="{620D5ADD-1F4C-4322-B7DD-1CCE5E240C8A}"/>
              </a:ext>
            </a:extLst>
          </p:cNvPr>
          <p:cNvSpPr txBox="1"/>
          <p:nvPr/>
        </p:nvSpPr>
        <p:spPr bwMode="auto">
          <a:xfrm>
            <a:off x="5342095" y="4944182"/>
            <a:ext cx="1484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y </a:t>
            </a:r>
            <a:r>
              <a:rPr lang="en-GB" sz="2400" i="1" dirty="0">
                <a:latin typeface="Arial" panose="020B0604020202020204" pitchFamily="34" charset="0"/>
                <a:ea typeface="Myriad Pro Semibold" charset="0"/>
                <a:cs typeface="Arial" panose="020B0604020202020204" pitchFamily="34" charset="0"/>
              </a:rPr>
              <a:t>−</a:t>
            </a:r>
            <a:r>
              <a:rPr lang="en-GB" sz="2400" i="1" dirty="0">
                <a:latin typeface="Myriad Pro Semibold" charset="0"/>
                <a:ea typeface="Myriad Pro Semibold" charset="0"/>
                <a:cs typeface="Myriad Pro Semibold" charset="0"/>
              </a:rPr>
              <a:t> p = w</a:t>
            </a:r>
          </a:p>
        </p:txBody>
      </p:sp>
      <p:pic>
        <p:nvPicPr>
          <p:cNvPr id="25" name="Picture 24">
            <a:extLst>
              <a:ext uri="{FF2B5EF4-FFF2-40B4-BE49-F238E27FC236}">
                <a16:creationId xmlns:a16="http://schemas.microsoft.com/office/drawing/2014/main" id="{0B675482-3CAD-4117-865F-C64C2406C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942" y="3899037"/>
            <a:ext cx="3044352" cy="768383"/>
          </a:xfrm>
          <a:prstGeom prst="rect">
            <a:avLst/>
          </a:prstGeom>
        </p:spPr>
      </p:pic>
      <p:pic>
        <p:nvPicPr>
          <p:cNvPr id="28" name="Picture 27">
            <a:extLst>
              <a:ext uri="{FF2B5EF4-FFF2-40B4-BE49-F238E27FC236}">
                <a16:creationId xmlns:a16="http://schemas.microsoft.com/office/drawing/2014/main" id="{1BD54EC7-6B7C-4F2C-907E-EB50712FB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7567" y="3899037"/>
            <a:ext cx="768383" cy="768383"/>
          </a:xfrm>
          <a:prstGeom prst="rect">
            <a:avLst/>
          </a:prstGeom>
        </p:spPr>
      </p:pic>
    </p:spTree>
    <p:extLst>
      <p:ext uri="{BB962C8B-B14F-4D97-AF65-F5344CB8AC3E}">
        <p14:creationId xmlns:p14="http://schemas.microsoft.com/office/powerpoint/2010/main" val="3433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1000"/>
                            </p:stCondLst>
                            <p:childTnLst>
                              <p:par>
                                <p:cTn id="26" presetID="63" presetClass="path" presetSubtype="0" accel="50000" fill="hold" nodeType="afterEffect">
                                  <p:stCondLst>
                                    <p:cond delay="0"/>
                                  </p:stCondLst>
                                  <p:childTnLst>
                                    <p:animMotion origin="layout" path="M 4.44444E-6 -3.33333E-6 L 0.32986 0.11204 " pathEditMode="relative" rAng="0" ptsTypes="AA">
                                      <p:cBhvr>
                                        <p:cTn id="27" dur="1500" fill="hold"/>
                                        <p:tgtEl>
                                          <p:spTgt spid="17"/>
                                        </p:tgtEl>
                                        <p:attrNameLst>
                                          <p:attrName>ppt_x</p:attrName>
                                          <p:attrName>ppt_y</p:attrName>
                                        </p:attrNameLst>
                                      </p:cBhvr>
                                      <p:rCtr x="16493" y="5602"/>
                                    </p:animMotion>
                                  </p:childTnLst>
                                </p:cTn>
                              </p:par>
                            </p:childTnLst>
                          </p:cTn>
                        </p:par>
                        <p:par>
                          <p:cTn id="28" fill="hold">
                            <p:stCondLst>
                              <p:cond delay="2500"/>
                            </p:stCondLst>
                            <p:childTnLst>
                              <p:par>
                                <p:cTn id="29" presetID="1" presetClass="exit" presetSubtype="0" fill="hold" nodeType="after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4" name="Picture 3" descr="A close up of a logo&#10;&#10;Description generated with very high confidence">
            <a:extLst>
              <a:ext uri="{FF2B5EF4-FFF2-40B4-BE49-F238E27FC236}">
                <a16:creationId xmlns:a16="http://schemas.microsoft.com/office/drawing/2014/main" id="{A0F7C31D-A27C-4395-83A0-5C64B81CB55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09900" y="2693743"/>
            <a:ext cx="3124200" cy="2115232"/>
          </a:xfrm>
          <a:prstGeom prst="rect">
            <a:avLst/>
          </a:prstGeom>
        </p:spPr>
      </p:pic>
      <p:sp>
        <p:nvSpPr>
          <p:cNvPr id="5" name="TextBox 4">
            <a:extLst>
              <a:ext uri="{FF2B5EF4-FFF2-40B4-BE49-F238E27FC236}">
                <a16:creationId xmlns:a16="http://schemas.microsoft.com/office/drawing/2014/main" id="{6F3D97F7-F5C4-4218-864C-6773DE23E50E}"/>
              </a:ext>
            </a:extLst>
          </p:cNvPr>
          <p:cNvSpPr txBox="1"/>
          <p:nvPr/>
        </p:nvSpPr>
        <p:spPr bwMode="auto">
          <a:xfrm>
            <a:off x="3824740" y="1431039"/>
            <a:ext cx="1207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A</a:t>
            </a:r>
          </a:p>
        </p:txBody>
      </p:sp>
    </p:spTree>
    <p:extLst>
      <p:ext uri="{BB962C8B-B14F-4D97-AF65-F5344CB8AC3E}">
        <p14:creationId xmlns:p14="http://schemas.microsoft.com/office/powerpoint/2010/main" val="177844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3" name="Picture 2">
            <a:extLst>
              <a:ext uri="{FF2B5EF4-FFF2-40B4-BE49-F238E27FC236}">
                <a16:creationId xmlns:a16="http://schemas.microsoft.com/office/drawing/2014/main" id="{3A011A4A-9E0C-43C4-93FE-1993BCEADEB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67890" y="2278380"/>
            <a:ext cx="4808220" cy="3589020"/>
          </a:xfrm>
          <a:prstGeom prst="rect">
            <a:avLst/>
          </a:prstGeom>
        </p:spPr>
      </p:pic>
      <p:sp>
        <p:nvSpPr>
          <p:cNvPr id="4" name="TextBox 3">
            <a:extLst>
              <a:ext uri="{FF2B5EF4-FFF2-40B4-BE49-F238E27FC236}">
                <a16:creationId xmlns:a16="http://schemas.microsoft.com/office/drawing/2014/main" id="{95AA8477-49CE-4520-8390-CFBE328C9D68}"/>
              </a:ext>
            </a:extLst>
          </p:cNvPr>
          <p:cNvSpPr txBox="1"/>
          <p:nvPr/>
        </p:nvSpPr>
        <p:spPr bwMode="auto">
          <a:xfrm>
            <a:off x="3856736" y="1431039"/>
            <a:ext cx="1143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B</a:t>
            </a:r>
          </a:p>
        </p:txBody>
      </p:sp>
    </p:spTree>
    <p:extLst>
      <p:ext uri="{BB962C8B-B14F-4D97-AF65-F5344CB8AC3E}">
        <p14:creationId xmlns:p14="http://schemas.microsoft.com/office/powerpoint/2010/main" val="333445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3" name="Picture 2">
            <a:extLst>
              <a:ext uri="{FF2B5EF4-FFF2-40B4-BE49-F238E27FC236}">
                <a16:creationId xmlns:a16="http://schemas.microsoft.com/office/drawing/2014/main" id="{85FEDAC7-2F83-4B1E-9E6B-0DB538E5C2E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94560" y="2726025"/>
            <a:ext cx="4754880" cy="2700936"/>
          </a:xfrm>
          <a:prstGeom prst="rect">
            <a:avLst/>
          </a:prstGeom>
        </p:spPr>
      </p:pic>
      <p:sp>
        <p:nvSpPr>
          <p:cNvPr id="4" name="TextBox 3">
            <a:extLst>
              <a:ext uri="{FF2B5EF4-FFF2-40B4-BE49-F238E27FC236}">
                <a16:creationId xmlns:a16="http://schemas.microsoft.com/office/drawing/2014/main" id="{38F17BA9-12EB-4E66-B668-AC84417B7A46}"/>
              </a:ext>
            </a:extLst>
          </p:cNvPr>
          <p:cNvSpPr txBox="1"/>
          <p:nvPr/>
        </p:nvSpPr>
        <p:spPr bwMode="auto">
          <a:xfrm>
            <a:off x="3849522" y="1431039"/>
            <a:ext cx="115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C</a:t>
            </a:r>
          </a:p>
        </p:txBody>
      </p:sp>
    </p:spTree>
    <p:extLst>
      <p:ext uri="{BB962C8B-B14F-4D97-AF65-F5344CB8AC3E}">
        <p14:creationId xmlns:p14="http://schemas.microsoft.com/office/powerpoint/2010/main" val="4028356260"/>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non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4.potx" id="{58197BE8-A5F8-4F12-899A-1AE39A0F640A}" vid="{9660E45C-7700-4F66-9F4E-B14642204E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2945</Words>
  <Application>Microsoft Office PowerPoint</Application>
  <PresentationFormat>On-screen Show (4:3)</PresentationFormat>
  <Paragraphs>509</Paragraphs>
  <Slides>44</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Comic Sans MS</vt:lpstr>
      <vt:lpstr>Courier New</vt:lpstr>
      <vt:lpstr>Myriad Pro</vt:lpstr>
      <vt:lpstr>Myriad Pro Semibold</vt:lpstr>
      <vt:lpstr>Times New Roman</vt:lpstr>
      <vt:lpstr>nctem1</vt:lpstr>
      <vt:lpstr>1.31 Problems with two unknowns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2018-10-14T17:05:57Z</dcterms:created>
  <dcterms:modified xsi:type="dcterms:W3CDTF">2018-10-15T11:09:33Z</dcterms:modified>
</cp:coreProperties>
</file>