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32"/>
  </p:notesMasterIdLst>
  <p:sldIdLst>
    <p:sldId id="455" r:id="rId6"/>
    <p:sldId id="257" r:id="rId7"/>
    <p:sldId id="258" r:id="rId8"/>
    <p:sldId id="267" r:id="rId9"/>
    <p:sldId id="268" r:id="rId10"/>
    <p:sldId id="266" r:id="rId11"/>
    <p:sldId id="270" r:id="rId12"/>
    <p:sldId id="442" r:id="rId13"/>
    <p:sldId id="426" r:id="rId14"/>
    <p:sldId id="272" r:id="rId15"/>
    <p:sldId id="460" r:id="rId16"/>
    <p:sldId id="273" r:id="rId17"/>
    <p:sldId id="461" r:id="rId18"/>
    <p:sldId id="462" r:id="rId19"/>
    <p:sldId id="421" r:id="rId20"/>
    <p:sldId id="463" r:id="rId21"/>
    <p:sldId id="440" r:id="rId22"/>
    <p:sldId id="427" r:id="rId23"/>
    <p:sldId id="428" r:id="rId24"/>
    <p:sldId id="448" r:id="rId25"/>
    <p:sldId id="464" r:id="rId26"/>
    <p:sldId id="449" r:id="rId27"/>
    <p:sldId id="450" r:id="rId28"/>
    <p:sldId id="451" r:id="rId29"/>
    <p:sldId id="452" r:id="rId30"/>
    <p:sldId id="45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IV5EH+hA7WK9AyWRLiXjg==" hashData="AYMR4JYfi4HzyPCsTVdgidreVIrcPdOQe0fsX0vro3LTa66Djn/uDIrPKBI4mWDVrv8UC3MwFUaIXrzgukDNA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0148" autoAdjust="0"/>
  </p:normalViewPr>
  <p:slideViewPr>
    <p:cSldViewPr snapToGrid="0">
      <p:cViewPr varScale="1">
        <p:scale>
          <a:sx n="60" d="100"/>
          <a:sy n="60" d="100"/>
        </p:scale>
        <p:origin x="1024" y="48"/>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can you say about Three?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Is Three showing an array? (No, Three is 2 blocks wide in the bottom row but only 1 block wide in the top row so is NOT an array.)</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78080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can you say about Four? Is Four showing an array? (Four is 2 blocks wide and 2 blocks tall so IS an array.)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ray is two wide. Is Four two blocks wide? (Yes, he is 2 blocks wide.)</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20492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can you say about Two? Is Two showing an array? (Two is 1 block wide and 2 blocks tall so IS an array.)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rays are two wide. What do you think Two needs to do to be able to ride the rays? (Two needs to turn so he is 2 blocks wide.)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6554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set the problem of getting all the blocks to ride the 2 rays.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a sheet with rays that are as wide as two connecting blocks that are available in the classroom.</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Provide blocks for the pupils to work in small groups to discuss how to get the all the blocks up the 2 rays.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Use these slides to identify which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200" dirty="0">
                <a:effectLst/>
                <a:latin typeface="Calibri" panose="020F0502020204030204" pitchFamily="34" charset="0"/>
                <a:ea typeface="Calibri" panose="020F0502020204030204" pitchFamily="34" charset="0"/>
                <a:cs typeface="Times New Roman" panose="02020603050405020304" pitchFamily="18" charset="0"/>
              </a:rPr>
              <a:t> can ride the rays which are shown, and to represent each array as __ by __ and __ x __.</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can you say about Four? Is Four showing an array? (Four is 2 blocks wide and 2 blocks tall so IS an array.)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you describe Four’s array? (2 by 2.)</a:t>
            </a:r>
          </a:p>
          <a:p>
            <a:r>
              <a:rPr lang="en-GB" sz="1200" dirty="0">
                <a:effectLst/>
                <a:latin typeface="Calibri" panose="020F0502020204030204" pitchFamily="34" charset="0"/>
                <a:cs typeface="Times New Roman" panose="02020603050405020304" pitchFamily="18" charset="0"/>
              </a:rPr>
              <a:t>How can we represent this using a multiplication equation? (4 = 2 x 2)</a:t>
            </a:r>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316549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can you say about Two? Is Two showing an array? (Two is 1 block wide and 2 blocks tall so IS an array.)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you describe Two’s array? (1 by 2.)</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Two ride the array in this orientation/position? What does he need to do? (He needs to turn.)</a:t>
            </a:r>
          </a:p>
          <a:p>
            <a:r>
              <a:rPr lang="en-GB" sz="1200" dirty="0">
                <a:effectLst/>
                <a:latin typeface="Calibri" panose="020F0502020204030204" pitchFamily="34" charset="0"/>
                <a:cs typeface="Times New Roman" panose="02020603050405020304" pitchFamily="18" charset="0"/>
              </a:rPr>
              <a:t>How can we represent this using a multiplication equation? (2 = 2 x 1)</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17179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can you say about Six? Is Six showing an array? (Six is 2 blocks wide and 3 blocks tall so IS an array.)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you describe Six’s array? (2 by 3.)</a:t>
            </a:r>
          </a:p>
          <a:p>
            <a:r>
              <a:rPr lang="en-GB" sz="1200" dirty="0">
                <a:effectLst/>
                <a:latin typeface="Calibri" panose="020F0502020204030204" pitchFamily="34" charset="0"/>
                <a:cs typeface="Times New Roman" panose="02020603050405020304" pitchFamily="18" charset="0"/>
              </a:rPr>
              <a:t>How can we represent this using a multiplication equation? (6 = 2 x 3)</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81493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can you say about Ten? Is Ten showing an array? (Ten is 2 blocks wide and 5 blocks tall so IS an array.)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you describe Ten’s array? (2 by 5.)</a:t>
            </a:r>
          </a:p>
          <a:p>
            <a:r>
              <a:rPr lang="en-GB" sz="1200" dirty="0">
                <a:effectLst/>
                <a:latin typeface="Calibri" panose="020F0502020204030204" pitchFamily="34" charset="0"/>
                <a:cs typeface="Times New Roman" panose="02020603050405020304" pitchFamily="18" charset="0"/>
              </a:rPr>
              <a:t>How can we represent this using a multiplication equation? (10 = 2 x 5)</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390190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develop the language to justify why 3 blocks and 7 blocks alone cannot ride the rays.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these blocks ride the rays? Why not? (3 and 7 are not arrays which are 2 blocks wide.)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they combine, do you think they can make an array? (Yes, because 3 and 7 make 10 and 10 can be an array.)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you describe the array that has been made? Is it the same as an array we have seen before? (Yes, it is a 2 by 5 array.)</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185022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solve this more challenging version of the problem. This requires more reorganisation of the blocks.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real blocks to see which numbers can be made into an array which is 3 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can ride the rays by rotating a quarter turn.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 and 2 can combine into a 3 x 2 array.</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5 and 7 combine to make a 6 x 2 array but must then reorganise into a 4 x 3 array.</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266909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inside &lt; &gt; indicates what can be changed in the stem sentence.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picture as the stimulus for Talk and Discussion (slide 7).</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13991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Hidden slide for teacher info only.</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53215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these slides to discuss whether a given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Numberblock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can ride the rays shown.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can you say about Six? Is Six showing an array? (Six is 2 blocks wide and 3 blocks tall so IS an array.)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ray is two wide. Is Six two blocks wide? (Yes, she is 2 blocks wide.)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130992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a:t>
            </a:r>
            <a:r>
              <a:rPr lang="en-GB"/>
              <a:t>Episode 23</a:t>
            </a:r>
            <a:endParaRPr lang="en-GB" dirty="0"/>
          </a:p>
          <a:p>
            <a:r>
              <a:rPr lang="en-GB" dirty="0"/>
              <a:t>Ride the Rays</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1800" b="1" dirty="0">
                <a:latin typeface="+mj-lt"/>
              </a:rPr>
              <a:t>Playing and Exploring</a:t>
            </a:r>
          </a:p>
          <a:p>
            <a:pPr marL="0" indent="0">
              <a:lnSpc>
                <a:spcPct val="100000"/>
              </a:lnSpc>
              <a:spcBef>
                <a:spcPts val="0"/>
              </a:spcBef>
              <a:buNone/>
            </a:pPr>
            <a:r>
              <a:rPr lang="en-GB" sz="1800" dirty="0">
                <a:latin typeface="+mj-lt"/>
              </a:rPr>
              <a:t>Create ‘2-wide’ patterns with construction blocks such as Lego/Duplo on a baseboard using only the blocks that are two lugs wide.</a:t>
            </a:r>
            <a:endParaRPr lang="en-GB" sz="1800" b="1" i="1" dirty="0">
              <a:latin typeface="+mj-lt"/>
            </a:endParaRPr>
          </a:p>
          <a:p>
            <a:pPr marL="0" indent="0">
              <a:lnSpc>
                <a:spcPct val="100000"/>
              </a:lnSpc>
              <a:spcBef>
                <a:spcPts val="1800"/>
              </a:spcBef>
              <a:buNone/>
            </a:pPr>
            <a:r>
              <a:rPr lang="en-GB" sz="1800" b="1" dirty="0">
                <a:latin typeface="+mj-lt"/>
              </a:rPr>
              <a:t>Active Learning</a:t>
            </a:r>
            <a:endParaRPr lang="en-GB" sz="1800" dirty="0">
              <a:latin typeface="+mj-lt"/>
            </a:endParaRPr>
          </a:p>
          <a:p>
            <a:pPr marL="0" indent="0">
              <a:lnSpc>
                <a:spcPct val="100000"/>
              </a:lnSpc>
              <a:spcBef>
                <a:spcPts val="0"/>
              </a:spcBef>
              <a:buNone/>
            </a:pPr>
            <a:r>
              <a:rPr lang="en-GB" sz="1800" dirty="0">
                <a:latin typeface="+mj-lt"/>
              </a:rPr>
              <a:t>Notice how children re-orientate or pick different sized building blocks to fit a certain gap when building a wall. When playing with the children, express your thinking, for example, “I wonder if this block will fit, if we turn it round?”</a:t>
            </a:r>
          </a:p>
          <a:p>
            <a:pPr marL="0" indent="0">
              <a:lnSpc>
                <a:spcPct val="100000"/>
              </a:lnSpc>
              <a:spcBef>
                <a:spcPts val="1800"/>
              </a:spcBef>
              <a:buNone/>
            </a:pPr>
            <a:r>
              <a:rPr lang="en-GB" sz="1800" b="1" dirty="0">
                <a:latin typeface="+mj-lt"/>
              </a:rPr>
              <a:t>Creating and Thinking </a:t>
            </a:r>
          </a:p>
          <a:p>
            <a:pPr marL="0" indent="0">
              <a:lnSpc>
                <a:spcPct val="100000"/>
              </a:lnSpc>
              <a:spcBef>
                <a:spcPts val="0"/>
              </a:spcBef>
              <a:buNone/>
            </a:pPr>
            <a:r>
              <a:rPr lang="en-GB" sz="1800" dirty="0">
                <a:latin typeface="+mj-lt"/>
              </a:rPr>
              <a:t>Create 2 sorting boxes to sort </a:t>
            </a:r>
            <a:r>
              <a:rPr lang="en-GB" sz="1800" dirty="0" err="1">
                <a:latin typeface="+mj-lt"/>
              </a:rPr>
              <a:t>Numberblock</a:t>
            </a:r>
            <a:r>
              <a:rPr lang="en-GB" sz="1800" dirty="0">
                <a:latin typeface="+mj-lt"/>
              </a:rPr>
              <a:t> models into models that are 2 blocks wide and ones that aren’t, or build shapes that are 2 blocks wide that will fit through the gap. (See Slide 11 for a picture of the top of the box.)</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EEF409C-CCE1-4D9D-8175-03EE3DA6F859}"/>
              </a:ext>
            </a:extLst>
          </p:cNvPr>
          <p:cNvGraphicFramePr>
            <a:graphicFrameLocks noGrp="1"/>
          </p:cNvGraphicFramePr>
          <p:nvPr>
            <p:extLst>
              <p:ext uri="{D42A27DB-BD31-4B8C-83A1-F6EECF244321}">
                <p14:modId xmlns:p14="http://schemas.microsoft.com/office/powerpoint/2010/main" val="4119025579"/>
              </p:ext>
            </p:extLst>
          </p:nvPr>
        </p:nvGraphicFramePr>
        <p:xfrm>
          <a:off x="747948" y="530068"/>
          <a:ext cx="4913548" cy="3696690"/>
        </p:xfrm>
        <a:graphic>
          <a:graphicData uri="http://schemas.openxmlformats.org/drawingml/2006/table">
            <a:tbl>
              <a:tblPr firstRow="1" bandRow="1">
                <a:tableStyleId>{5C22544A-7EE6-4342-B048-85BDC9FD1C3A}</a:tableStyleId>
              </a:tblPr>
              <a:tblGrid>
                <a:gridCol w="1228387">
                  <a:extLst>
                    <a:ext uri="{9D8B030D-6E8A-4147-A177-3AD203B41FA5}">
                      <a16:colId xmlns:a16="http://schemas.microsoft.com/office/drawing/2014/main" val="2051523992"/>
                    </a:ext>
                  </a:extLst>
                </a:gridCol>
                <a:gridCol w="1228387">
                  <a:extLst>
                    <a:ext uri="{9D8B030D-6E8A-4147-A177-3AD203B41FA5}">
                      <a16:colId xmlns:a16="http://schemas.microsoft.com/office/drawing/2014/main" val="963330674"/>
                    </a:ext>
                  </a:extLst>
                </a:gridCol>
                <a:gridCol w="1228387">
                  <a:extLst>
                    <a:ext uri="{9D8B030D-6E8A-4147-A177-3AD203B41FA5}">
                      <a16:colId xmlns:a16="http://schemas.microsoft.com/office/drawing/2014/main" val="4150358570"/>
                    </a:ext>
                  </a:extLst>
                </a:gridCol>
                <a:gridCol w="1228387">
                  <a:extLst>
                    <a:ext uri="{9D8B030D-6E8A-4147-A177-3AD203B41FA5}">
                      <a16:colId xmlns:a16="http://schemas.microsoft.com/office/drawing/2014/main" val="1488991870"/>
                    </a:ext>
                  </a:extLst>
                </a:gridCol>
              </a:tblGrid>
              <a:tr h="1232230">
                <a:tc>
                  <a:txBody>
                    <a:bodyPr/>
                    <a:lstStyle/>
                    <a:p>
                      <a:r>
                        <a:rPr lang="en-GB" dirty="0">
                          <a:solidFill>
                            <a:sysClr val="windowText" lastClr="000000"/>
                          </a:solidFill>
                          <a:latin typeface="Myriad Pro"/>
                        </a:rPr>
                        <a:t>Box</a:t>
                      </a:r>
                    </a:p>
                  </a:txBody>
                  <a:tcP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solidFill>
                      <a:schemeClr val="bg1"/>
                    </a:solidFill>
                  </a:tcPr>
                </a:tc>
                <a:tc>
                  <a:txBody>
                    <a:bodyPr/>
                    <a:lstStyle/>
                    <a:p>
                      <a:endParaRPr lang="en-GB" dirty="0"/>
                    </a:p>
                  </a:txBody>
                  <a:tcP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dirty="0"/>
                    </a:p>
                  </a:txBody>
                  <a:tcP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a:p>
                  </a:txBody>
                  <a:tcP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297875436"/>
                  </a:ext>
                </a:extLst>
              </a:tr>
              <a:tr h="123223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n-GB" dirty="0">
                          <a:solidFill>
                            <a:schemeClr val="bg1"/>
                          </a:solidFill>
                          <a:latin typeface="Myriad Pro"/>
                        </a:rPr>
                        <a:t>Cut out gap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628322106"/>
                  </a:ext>
                </a:extLst>
              </a:tr>
              <a:tr h="1232230">
                <a:tc>
                  <a:txBody>
                    <a:bodyPr/>
                    <a:lstStyle/>
                    <a:p>
                      <a:endParaRPr lang="en-GB"/>
                    </a:p>
                  </a:txBody>
                  <a:tcP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316337188"/>
                  </a:ext>
                </a:extLst>
              </a:tr>
            </a:tbl>
          </a:graphicData>
        </a:graphic>
      </p:graphicFrame>
      <p:grpSp>
        <p:nvGrpSpPr>
          <p:cNvPr id="5" name="Group 4">
            <a:extLst>
              <a:ext uri="{FF2B5EF4-FFF2-40B4-BE49-F238E27FC236}">
                <a16:creationId xmlns:a16="http://schemas.microsoft.com/office/drawing/2014/main" id="{FD9E3CE5-FA23-4EA1-BC1A-E57457EAA9C6}"/>
              </a:ext>
            </a:extLst>
          </p:cNvPr>
          <p:cNvGrpSpPr/>
          <p:nvPr/>
        </p:nvGrpSpPr>
        <p:grpSpPr>
          <a:xfrm>
            <a:off x="2000875" y="2631243"/>
            <a:ext cx="2407694" cy="3676141"/>
            <a:chOff x="6368294" y="713267"/>
            <a:chExt cx="3861967" cy="5612743"/>
          </a:xfrm>
          <a:solidFill>
            <a:srgbClr val="5526BA"/>
          </a:solidFill>
        </p:grpSpPr>
        <p:grpSp>
          <p:nvGrpSpPr>
            <p:cNvPr id="6" name="Group 5">
              <a:extLst>
                <a:ext uri="{FF2B5EF4-FFF2-40B4-BE49-F238E27FC236}">
                  <a16:creationId xmlns:a16="http://schemas.microsoft.com/office/drawing/2014/main" id="{B0F1AAFE-6DD2-4B93-B054-843DC2393983}"/>
                </a:ext>
              </a:extLst>
            </p:cNvPr>
            <p:cNvGrpSpPr/>
            <p:nvPr/>
          </p:nvGrpSpPr>
          <p:grpSpPr>
            <a:xfrm>
              <a:off x="6402533" y="2584597"/>
              <a:ext cx="3827728" cy="3741413"/>
              <a:chOff x="6402533" y="2599660"/>
              <a:chExt cx="3827728" cy="3741413"/>
            </a:xfrm>
            <a:grpFill/>
          </p:grpSpPr>
          <p:grpSp>
            <p:nvGrpSpPr>
              <p:cNvPr id="9" name="Group 8">
                <a:extLst>
                  <a:ext uri="{FF2B5EF4-FFF2-40B4-BE49-F238E27FC236}">
                    <a16:creationId xmlns:a16="http://schemas.microsoft.com/office/drawing/2014/main" id="{1924D62C-6E3F-499C-A4CD-AD5E1FAE06A1}"/>
                  </a:ext>
                </a:extLst>
              </p:cNvPr>
              <p:cNvGrpSpPr/>
              <p:nvPr/>
            </p:nvGrpSpPr>
            <p:grpSpPr>
              <a:xfrm>
                <a:off x="6402533" y="4469743"/>
                <a:ext cx="3827728" cy="1871330"/>
                <a:chOff x="6402533" y="4439618"/>
                <a:chExt cx="3827728" cy="1871330"/>
              </a:xfrm>
              <a:grpFill/>
            </p:grpSpPr>
            <p:sp>
              <p:nvSpPr>
                <p:cNvPr id="13" name="Rectangle: Rounded Corners 12">
                  <a:extLst>
                    <a:ext uri="{FF2B5EF4-FFF2-40B4-BE49-F238E27FC236}">
                      <a16:creationId xmlns:a16="http://schemas.microsoft.com/office/drawing/2014/main" id="{DB1F8672-CC49-4511-8171-92256A75E316}"/>
                    </a:ext>
                  </a:extLst>
                </p:cNvPr>
                <p:cNvSpPr/>
                <p:nvPr/>
              </p:nvSpPr>
              <p:spPr>
                <a:xfrm>
                  <a:off x="8316397" y="4439618"/>
                  <a:ext cx="1913864"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B4BA1932-1C62-4653-9E25-7885060ABCCF}"/>
                    </a:ext>
                  </a:extLst>
                </p:cNvPr>
                <p:cNvSpPr/>
                <p:nvPr/>
              </p:nvSpPr>
              <p:spPr>
                <a:xfrm>
                  <a:off x="6402533" y="4439618"/>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FC5AACC2-586F-42D0-9B41-1ABEDC8BCC89}"/>
                  </a:ext>
                </a:extLst>
              </p:cNvPr>
              <p:cNvGrpSpPr/>
              <p:nvPr/>
            </p:nvGrpSpPr>
            <p:grpSpPr>
              <a:xfrm>
                <a:off x="6402533" y="2599660"/>
                <a:ext cx="3827724" cy="1871330"/>
                <a:chOff x="6402533" y="4470990"/>
                <a:chExt cx="3827724" cy="1871330"/>
              </a:xfrm>
              <a:grpFill/>
            </p:grpSpPr>
            <p:sp>
              <p:nvSpPr>
                <p:cNvPr id="11" name="Rectangle: Rounded Corners 10">
                  <a:extLst>
                    <a:ext uri="{FF2B5EF4-FFF2-40B4-BE49-F238E27FC236}">
                      <a16:creationId xmlns:a16="http://schemas.microsoft.com/office/drawing/2014/main" id="{9F70E0D5-C5C6-485D-82B9-EB9BCCA0FE3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4ABF8AC-BFA4-4BDB-B787-65BA7EB5E66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 name="Rectangle: Rounded Corners 6">
              <a:extLst>
                <a:ext uri="{FF2B5EF4-FFF2-40B4-BE49-F238E27FC236}">
                  <a16:creationId xmlns:a16="http://schemas.microsoft.com/office/drawing/2014/main" id="{290C6A36-2DA0-4E86-A352-472AF59E7075}"/>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CD2B521E-17ED-408B-9301-04BC7A6E915A}"/>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2D8199B1-9035-4A34-B2DB-AB79C76D035F}"/>
              </a:ext>
            </a:extLst>
          </p:cNvPr>
          <p:cNvSpPr txBox="1"/>
          <p:nvPr/>
        </p:nvSpPr>
        <p:spPr>
          <a:xfrm>
            <a:off x="6498077" y="1089498"/>
            <a:ext cx="4591455" cy="2677656"/>
          </a:xfrm>
          <a:prstGeom prst="rect">
            <a:avLst/>
          </a:prstGeom>
          <a:solidFill>
            <a:schemeClr val="bg1"/>
          </a:solidFill>
        </p:spPr>
        <p:txBody>
          <a:bodyPr wrap="square" rtlCol="0">
            <a:spAutoFit/>
          </a:bodyPr>
          <a:lstStyle/>
          <a:p>
            <a:r>
              <a:rPr lang="en-GB" sz="2800" dirty="0">
                <a:solidFill>
                  <a:schemeClr val="accent4"/>
                </a:solidFill>
                <a:latin typeface="Myriad Pro"/>
              </a:rPr>
              <a:t>The gap must be approximately the same dimensions as 2 blocks by 1 block so that any block that is 2 blocks wide can fit into the gap.</a:t>
            </a:r>
          </a:p>
        </p:txBody>
      </p:sp>
      <p:sp>
        <p:nvSpPr>
          <p:cNvPr id="16" name="Arrow: Curved Up 15">
            <a:extLst>
              <a:ext uri="{FF2B5EF4-FFF2-40B4-BE49-F238E27FC236}">
                <a16:creationId xmlns:a16="http://schemas.microsoft.com/office/drawing/2014/main" id="{41D58187-08EC-462B-AE54-91E605A935FE}"/>
              </a:ext>
            </a:extLst>
          </p:cNvPr>
          <p:cNvSpPr/>
          <p:nvPr/>
        </p:nvSpPr>
        <p:spPr>
          <a:xfrm rot="12908976">
            <a:off x="2852749" y="2228946"/>
            <a:ext cx="1193173" cy="471703"/>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0273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1ACFA-DA81-47E8-A443-B2E09C725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Speech Bubble: Oval 9">
            <a:extLst>
              <a:ext uri="{FF2B5EF4-FFF2-40B4-BE49-F238E27FC236}">
                <a16:creationId xmlns:a16="http://schemas.microsoft.com/office/drawing/2014/main" id="{0178B506-96E9-4174-8872-76BEE5809F5E}"/>
              </a:ext>
            </a:extLst>
          </p:cNvPr>
          <p:cNvSpPr/>
          <p:nvPr/>
        </p:nvSpPr>
        <p:spPr>
          <a:xfrm>
            <a:off x="1909144" y="1890445"/>
            <a:ext cx="4573418" cy="1915103"/>
          </a:xfrm>
          <a:prstGeom prst="wedgeEllipseCallout">
            <a:avLst>
              <a:gd name="adj1" fmla="val -24145"/>
              <a:gd name="adj2" fmla="val 123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b="1" dirty="0">
                <a:solidFill>
                  <a:schemeClr val="accent4"/>
                </a:solidFill>
                <a:latin typeface="Century Gothic" panose="020B0502020202020204" pitchFamily="34" charset="0"/>
              </a:rPr>
              <a:t>2 blocks wide </a:t>
            </a:r>
            <a:r>
              <a:rPr lang="en-GB" sz="3200" dirty="0">
                <a:solidFill>
                  <a:schemeClr val="accent4"/>
                </a:solidFill>
                <a:latin typeface="Century Gothic" panose="020B0502020202020204" pitchFamily="34" charset="0"/>
              </a:rPr>
              <a:t>and </a:t>
            </a:r>
            <a:r>
              <a:rPr lang="en-GB" sz="3200" b="1" dirty="0">
                <a:solidFill>
                  <a:schemeClr val="accent4"/>
                </a:solidFill>
                <a:latin typeface="Century Gothic" panose="020B0502020202020204" pitchFamily="34" charset="0"/>
              </a:rPr>
              <a:t>3 blocks tall</a:t>
            </a:r>
            <a:r>
              <a:rPr lang="en-GB" sz="3200" dirty="0">
                <a:solidFill>
                  <a:schemeClr val="accent4"/>
                </a:solidFill>
                <a:latin typeface="Century Gothic" panose="020B0502020202020204" pitchFamily="34" charset="0"/>
              </a:rPr>
              <a:t>.</a:t>
            </a:r>
          </a:p>
        </p:txBody>
      </p:sp>
      <p:sp>
        <p:nvSpPr>
          <p:cNvPr id="11" name="Rectangle: Rounded Corners 10">
            <a:extLst>
              <a:ext uri="{FF2B5EF4-FFF2-40B4-BE49-F238E27FC236}">
                <a16:creationId xmlns:a16="http://schemas.microsoft.com/office/drawing/2014/main" id="{BAB527E4-396A-4DDB-BFEC-CBE61AA03E8A}"/>
              </a:ext>
            </a:extLst>
          </p:cNvPr>
          <p:cNvSpPr/>
          <p:nvPr/>
        </p:nvSpPr>
        <p:spPr>
          <a:xfrm>
            <a:off x="381525" y="243696"/>
            <a:ext cx="4349391"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Can I ride the rays</a:t>
            </a:r>
            <a:r>
              <a:rPr lang="en-GB" sz="3200" dirty="0">
                <a:solidFill>
                  <a:schemeClr val="accent4"/>
                </a:solidFill>
                <a:latin typeface="Myriad Pro" panose="020B0503030403020204"/>
              </a:rPr>
              <a:t>?</a:t>
            </a:r>
          </a:p>
        </p:txBody>
      </p:sp>
      <p:sp>
        <p:nvSpPr>
          <p:cNvPr id="13" name="Rectangle 12">
            <a:extLst>
              <a:ext uri="{FF2B5EF4-FFF2-40B4-BE49-F238E27FC236}">
                <a16:creationId xmlns:a16="http://schemas.microsoft.com/office/drawing/2014/main" id="{1952BEF1-6940-43D7-A8EB-89DAAB094031}"/>
              </a:ext>
            </a:extLst>
          </p:cNvPr>
          <p:cNvSpPr/>
          <p:nvPr/>
        </p:nvSpPr>
        <p:spPr>
          <a:xfrm>
            <a:off x="7923593"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4" name="Rectangle 13">
            <a:extLst>
              <a:ext uri="{FF2B5EF4-FFF2-40B4-BE49-F238E27FC236}">
                <a16:creationId xmlns:a16="http://schemas.microsoft.com/office/drawing/2014/main" id="{BA320100-1877-47AC-BFD5-70AA9D719915}"/>
              </a:ext>
            </a:extLst>
          </p:cNvPr>
          <p:cNvSpPr/>
          <p:nvPr/>
        </p:nvSpPr>
        <p:spPr>
          <a:xfrm>
            <a:off x="8701206" y="0"/>
            <a:ext cx="703032" cy="6865033"/>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pic>
        <p:nvPicPr>
          <p:cNvPr id="8" name="Picture 7">
            <a:extLst>
              <a:ext uri="{FF2B5EF4-FFF2-40B4-BE49-F238E27FC236}">
                <a16:creationId xmlns:a16="http://schemas.microsoft.com/office/drawing/2014/main" id="{5D87F447-990E-4BBF-BE25-C47E15B447CF}"/>
              </a:ext>
            </a:extLst>
          </p:cNvPr>
          <p:cNvPicPr>
            <a:picLocks noChangeAspect="1"/>
          </p:cNvPicPr>
          <p:nvPr/>
        </p:nvPicPr>
        <p:blipFill rotWithShape="1">
          <a:blip r:embed="rId4">
            <a:extLst>
              <a:ext uri="{28A0092B-C50C-407E-A947-70E740481C1C}">
                <a14:useLocalDpi xmlns:a14="http://schemas.microsoft.com/office/drawing/2010/main" val="0"/>
              </a:ext>
            </a:extLst>
          </a:blip>
          <a:srcRect l="31080" r="31399" b="3391"/>
          <a:stretch/>
        </p:blipFill>
        <p:spPr>
          <a:xfrm>
            <a:off x="381524" y="3429465"/>
            <a:ext cx="2367845" cy="3428536"/>
          </a:xfrm>
          <a:prstGeom prst="rect">
            <a:avLst/>
          </a:prstGeom>
        </p:spPr>
      </p:pic>
      <p:sp>
        <p:nvSpPr>
          <p:cNvPr id="12" name="Oval 11">
            <a:extLst>
              <a:ext uri="{FF2B5EF4-FFF2-40B4-BE49-F238E27FC236}">
                <a16:creationId xmlns:a16="http://schemas.microsoft.com/office/drawing/2014/main" id="{DFE8F4C0-C879-4445-8ACE-27FF9943B54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1662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4.58333E-6 1.11022E-16 L 0.15507 -0.11806 C 0.18737 -0.14352 0.2358 -0.15741 0.28671 -0.15741 C 0.3444 -0.15741 0.39088 -0.14352 0.42317 -0.11806 L 0.57838 1.11022E-16 " pathEditMode="relative" rAng="0" ptsTypes="AAAAA">
                                      <p:cBhvr>
                                        <p:cTn id="10" dur="2000" fill="hold"/>
                                        <p:tgtEl>
                                          <p:spTgt spid="8"/>
                                        </p:tgtEl>
                                        <p:attrNameLst>
                                          <p:attrName>ppt_x</p:attrName>
                                          <p:attrName>ppt_y</p:attrName>
                                        </p:attrNameLst>
                                      </p:cBhvr>
                                      <p:rCtr x="28919" y="-7870"/>
                                    </p:animMotion>
                                  </p:childTnLst>
                                </p:cTn>
                              </p:par>
                            </p:childTnLst>
                          </p:cTn>
                        </p:par>
                        <p:par>
                          <p:cTn id="11" fill="hold">
                            <p:stCondLst>
                              <p:cond delay="2000"/>
                            </p:stCondLst>
                            <p:childTnLst>
                              <p:par>
                                <p:cTn id="12" presetID="2" presetClass="exit" presetSubtype="1" fill="hold" nodeType="afterEffect">
                                  <p:stCondLst>
                                    <p:cond delay="0"/>
                                  </p:stCondLst>
                                  <p:childTnLst>
                                    <p:anim calcmode="lin" valueType="num">
                                      <p:cBhvr additive="base">
                                        <p:cTn id="13" dur="2000"/>
                                        <p:tgtEl>
                                          <p:spTgt spid="8"/>
                                        </p:tgtEl>
                                        <p:attrNameLst>
                                          <p:attrName>ppt_x</p:attrName>
                                        </p:attrNameLst>
                                      </p:cBhvr>
                                      <p:tavLst>
                                        <p:tav tm="0">
                                          <p:val>
                                            <p:strVal val="ppt_x"/>
                                          </p:val>
                                        </p:tav>
                                        <p:tav tm="100000">
                                          <p:val>
                                            <p:strVal val="ppt_x"/>
                                          </p:val>
                                        </p:tav>
                                      </p:tavLst>
                                    </p:anim>
                                    <p:anim calcmode="lin" valueType="num">
                                      <p:cBhvr additive="base">
                                        <p:cTn id="14" dur="2000"/>
                                        <p:tgtEl>
                                          <p:spTgt spid="8"/>
                                        </p:tgtEl>
                                        <p:attrNameLst>
                                          <p:attrName>ppt_y</p:attrName>
                                        </p:attrNameLst>
                                      </p:cBhvr>
                                      <p:tavLst>
                                        <p:tav tm="0">
                                          <p:val>
                                            <p:strVal val="ppt_y"/>
                                          </p:val>
                                        </p:tav>
                                        <p:tav tm="100000">
                                          <p:val>
                                            <p:strVal val="0-ppt_h/2"/>
                                          </p:val>
                                        </p:tav>
                                      </p:tavLst>
                                    </p:anim>
                                    <p:set>
                                      <p:cBhvr>
                                        <p:cTn id="1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1ACFA-DA81-47E8-A443-B2E09C725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10" name="Speech Bubble: Oval 9">
            <a:extLst>
              <a:ext uri="{FF2B5EF4-FFF2-40B4-BE49-F238E27FC236}">
                <a16:creationId xmlns:a16="http://schemas.microsoft.com/office/drawing/2014/main" id="{0178B506-96E9-4174-8872-76BEE5809F5E}"/>
              </a:ext>
            </a:extLst>
          </p:cNvPr>
          <p:cNvSpPr/>
          <p:nvPr/>
        </p:nvSpPr>
        <p:spPr>
          <a:xfrm>
            <a:off x="1909144" y="2082787"/>
            <a:ext cx="4573418" cy="2822285"/>
          </a:xfrm>
          <a:prstGeom prst="wedgeEllipseCallout">
            <a:avLst>
              <a:gd name="adj1" fmla="val -34355"/>
              <a:gd name="adj2" fmla="val 712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b="1" dirty="0">
                <a:solidFill>
                  <a:schemeClr val="accent4"/>
                </a:solidFill>
                <a:latin typeface="Century Gothic" panose="020B0502020202020204" pitchFamily="34" charset="0"/>
              </a:rPr>
              <a:t>2 blocks wide </a:t>
            </a:r>
            <a:r>
              <a:rPr lang="en-GB" sz="3200" dirty="0">
                <a:solidFill>
                  <a:schemeClr val="accent4"/>
                </a:solidFill>
                <a:latin typeface="Century Gothic" panose="020B0502020202020204" pitchFamily="34" charset="0"/>
              </a:rPr>
              <a:t>and </a:t>
            </a:r>
            <a:r>
              <a:rPr lang="en-GB" sz="3200" b="1" dirty="0">
                <a:solidFill>
                  <a:schemeClr val="accent4"/>
                </a:solidFill>
                <a:latin typeface="Century Gothic" panose="020B0502020202020204" pitchFamily="34" charset="0"/>
              </a:rPr>
              <a:t>1 block tall</a:t>
            </a:r>
            <a:r>
              <a:rPr lang="en-GB" sz="3200" dirty="0">
                <a:solidFill>
                  <a:schemeClr val="accent4"/>
                </a:solidFill>
                <a:latin typeface="Century Gothic" panose="020B0502020202020204" pitchFamily="34" charset="0"/>
              </a:rPr>
              <a:t> and </a:t>
            </a:r>
            <a:r>
              <a:rPr lang="en-GB" sz="3200" b="1" dirty="0">
                <a:solidFill>
                  <a:schemeClr val="accent4"/>
                </a:solidFill>
                <a:latin typeface="Century Gothic" panose="020B0502020202020204" pitchFamily="34" charset="0"/>
              </a:rPr>
              <a:t>2 blocks tall</a:t>
            </a:r>
            <a:r>
              <a:rPr lang="en-GB" sz="3200" dirty="0">
                <a:solidFill>
                  <a:schemeClr val="accent4"/>
                </a:solidFill>
                <a:latin typeface="Century Gothic" panose="020B0502020202020204" pitchFamily="34" charset="0"/>
              </a:rPr>
              <a:t>.</a:t>
            </a:r>
          </a:p>
        </p:txBody>
      </p:sp>
      <p:pic>
        <p:nvPicPr>
          <p:cNvPr id="17" name="Picture 16">
            <a:extLst>
              <a:ext uri="{FF2B5EF4-FFF2-40B4-BE49-F238E27FC236}">
                <a16:creationId xmlns:a16="http://schemas.microsoft.com/office/drawing/2014/main" id="{0B7FE29A-6ABF-4F06-93D3-0E221B184A03}"/>
              </a:ext>
            </a:extLst>
          </p:cNvPr>
          <p:cNvPicPr>
            <a:picLocks noChangeAspect="1"/>
          </p:cNvPicPr>
          <p:nvPr/>
        </p:nvPicPr>
        <p:blipFill>
          <a:blip r:embed="rId4"/>
          <a:stretch>
            <a:fillRect/>
          </a:stretch>
        </p:blipFill>
        <p:spPr>
          <a:xfrm>
            <a:off x="803776" y="4905073"/>
            <a:ext cx="1521190" cy="1487914"/>
          </a:xfrm>
          <a:prstGeom prst="rect">
            <a:avLst/>
          </a:prstGeom>
          <a:ln>
            <a:noFill/>
          </a:ln>
        </p:spPr>
      </p:pic>
      <p:sp>
        <p:nvSpPr>
          <p:cNvPr id="28" name="Speech Bubble: Oval 27">
            <a:extLst>
              <a:ext uri="{FF2B5EF4-FFF2-40B4-BE49-F238E27FC236}">
                <a16:creationId xmlns:a16="http://schemas.microsoft.com/office/drawing/2014/main" id="{0C78F0C5-723A-4301-B3B0-634E66BF4448}"/>
              </a:ext>
            </a:extLst>
          </p:cNvPr>
          <p:cNvSpPr/>
          <p:nvPr/>
        </p:nvSpPr>
        <p:spPr>
          <a:xfrm>
            <a:off x="1946435" y="2446175"/>
            <a:ext cx="4573418" cy="1908795"/>
          </a:xfrm>
          <a:prstGeom prst="wedgeEllipseCallout">
            <a:avLst>
              <a:gd name="adj1" fmla="val -33504"/>
              <a:gd name="adj2" fmla="val 9143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That’s odd.</a:t>
            </a:r>
          </a:p>
          <a:p>
            <a:pPr algn="ctr"/>
            <a:r>
              <a:rPr lang="en-GB" sz="3200" dirty="0">
                <a:solidFill>
                  <a:schemeClr val="accent4"/>
                </a:solidFill>
                <a:latin typeface="Century Gothic" panose="020B0502020202020204" pitchFamily="34" charset="0"/>
              </a:rPr>
              <a:t>I can’t ride the rays</a:t>
            </a:r>
          </a:p>
        </p:txBody>
      </p:sp>
      <p:pic>
        <p:nvPicPr>
          <p:cNvPr id="29" name="Graphic 28" descr="Sad face outline">
            <a:extLst>
              <a:ext uri="{FF2B5EF4-FFF2-40B4-BE49-F238E27FC236}">
                <a16:creationId xmlns:a16="http://schemas.microsoft.com/office/drawing/2014/main" id="{FACFF58F-39B5-424D-8102-135A729C15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7503" y="3558169"/>
            <a:ext cx="654236" cy="654236"/>
          </a:xfrm>
          <a:prstGeom prst="rect">
            <a:avLst/>
          </a:prstGeom>
        </p:spPr>
      </p:pic>
      <p:sp>
        <p:nvSpPr>
          <p:cNvPr id="12" name="Rectangle: Rounded Corners 11">
            <a:extLst>
              <a:ext uri="{FF2B5EF4-FFF2-40B4-BE49-F238E27FC236}">
                <a16:creationId xmlns:a16="http://schemas.microsoft.com/office/drawing/2014/main" id="{8632D091-7C34-426A-9D19-11F773175B04}"/>
              </a:ext>
            </a:extLst>
          </p:cNvPr>
          <p:cNvSpPr/>
          <p:nvPr/>
        </p:nvSpPr>
        <p:spPr>
          <a:xfrm>
            <a:off x="381525" y="243696"/>
            <a:ext cx="4349391"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Can I ride the rays</a:t>
            </a:r>
            <a:r>
              <a:rPr lang="en-GB" sz="3200" dirty="0">
                <a:solidFill>
                  <a:schemeClr val="accent4"/>
                </a:solidFill>
                <a:latin typeface="Myriad Pro" panose="020B0503030403020204"/>
              </a:rPr>
              <a:t>?</a:t>
            </a:r>
          </a:p>
        </p:txBody>
      </p:sp>
      <p:sp>
        <p:nvSpPr>
          <p:cNvPr id="13" name="Rectangle 12">
            <a:extLst>
              <a:ext uri="{FF2B5EF4-FFF2-40B4-BE49-F238E27FC236}">
                <a16:creationId xmlns:a16="http://schemas.microsoft.com/office/drawing/2014/main" id="{6E4C4AD2-C71F-4286-B68C-2A9AC029841E}"/>
              </a:ext>
            </a:extLst>
          </p:cNvPr>
          <p:cNvSpPr/>
          <p:nvPr/>
        </p:nvSpPr>
        <p:spPr>
          <a:xfrm>
            <a:off x="7923593"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4" name="Rectangle 13">
            <a:extLst>
              <a:ext uri="{FF2B5EF4-FFF2-40B4-BE49-F238E27FC236}">
                <a16:creationId xmlns:a16="http://schemas.microsoft.com/office/drawing/2014/main" id="{5F767AAC-5883-4BE4-BB06-0FDDD6FAF934}"/>
              </a:ext>
            </a:extLst>
          </p:cNvPr>
          <p:cNvSpPr/>
          <p:nvPr/>
        </p:nvSpPr>
        <p:spPr>
          <a:xfrm>
            <a:off x="8701206" y="0"/>
            <a:ext cx="703032" cy="6865033"/>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5" name="Oval 14">
            <a:extLst>
              <a:ext uri="{FF2B5EF4-FFF2-40B4-BE49-F238E27FC236}">
                <a16:creationId xmlns:a16="http://schemas.microsoft.com/office/drawing/2014/main" id="{5C11D913-E479-4794-8FA8-CF94565497C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4340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2000"/>
                                        <p:tgtEl>
                                          <p:spTgt spid="17"/>
                                        </p:tgtEl>
                                        <p:attrNameLst>
                                          <p:attrName>ppt_x</p:attrName>
                                        </p:attrNameLst>
                                      </p:cBhvr>
                                      <p:tavLst>
                                        <p:tav tm="0">
                                          <p:val>
                                            <p:strVal val="ppt_x"/>
                                          </p:val>
                                        </p:tav>
                                        <p:tav tm="100000">
                                          <p:val>
                                            <p:strVal val="0-ppt_w/2"/>
                                          </p:val>
                                        </p:tav>
                                      </p:tavLst>
                                    </p:anim>
                                    <p:anim calcmode="lin" valueType="num">
                                      <p:cBhvr additive="base">
                                        <p:cTn id="19" dur="2000"/>
                                        <p:tgtEl>
                                          <p:spTgt spid="17"/>
                                        </p:tgtEl>
                                        <p:attrNameLst>
                                          <p:attrName>ppt_y</p:attrName>
                                        </p:attrNameLst>
                                      </p:cBhvr>
                                      <p:tavLst>
                                        <p:tav tm="0">
                                          <p:val>
                                            <p:strVal val="ppt_y"/>
                                          </p:val>
                                        </p:tav>
                                        <p:tav tm="100000">
                                          <p:val>
                                            <p:strVal val="ppt_y"/>
                                          </p:val>
                                        </p:tav>
                                      </p:tavLst>
                                    </p:anim>
                                    <p:set>
                                      <p:cBhvr>
                                        <p:cTn id="20"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1ACFA-DA81-47E8-A443-B2E09C725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10" name="Speech Bubble: Oval 9">
            <a:extLst>
              <a:ext uri="{FF2B5EF4-FFF2-40B4-BE49-F238E27FC236}">
                <a16:creationId xmlns:a16="http://schemas.microsoft.com/office/drawing/2014/main" id="{0178B506-96E9-4174-8872-76BEE5809F5E}"/>
              </a:ext>
            </a:extLst>
          </p:cNvPr>
          <p:cNvSpPr/>
          <p:nvPr/>
        </p:nvSpPr>
        <p:spPr>
          <a:xfrm>
            <a:off x="1909144" y="2082788"/>
            <a:ext cx="4573418" cy="1722760"/>
          </a:xfrm>
          <a:prstGeom prst="wedgeEllipseCallout">
            <a:avLst>
              <a:gd name="adj1" fmla="val -24145"/>
              <a:gd name="adj2" fmla="val 123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b="1" dirty="0">
                <a:solidFill>
                  <a:schemeClr val="accent4"/>
                </a:solidFill>
                <a:latin typeface="Century Gothic" panose="020B0502020202020204" pitchFamily="34" charset="0"/>
              </a:rPr>
              <a:t>2 blocks wide </a:t>
            </a:r>
            <a:r>
              <a:rPr lang="en-GB" sz="3200" dirty="0">
                <a:solidFill>
                  <a:schemeClr val="accent4"/>
                </a:solidFill>
                <a:latin typeface="Century Gothic" panose="020B0502020202020204" pitchFamily="34" charset="0"/>
              </a:rPr>
              <a:t>and </a:t>
            </a:r>
            <a:r>
              <a:rPr lang="en-GB" sz="3200" b="1" dirty="0">
                <a:solidFill>
                  <a:schemeClr val="accent4"/>
                </a:solidFill>
                <a:latin typeface="Century Gothic" panose="020B0502020202020204" pitchFamily="34" charset="0"/>
              </a:rPr>
              <a:t>2 blocks tall.</a:t>
            </a:r>
          </a:p>
        </p:txBody>
      </p:sp>
      <p:sp>
        <p:nvSpPr>
          <p:cNvPr id="12" name="Rectangle: Rounded Corners 11">
            <a:extLst>
              <a:ext uri="{FF2B5EF4-FFF2-40B4-BE49-F238E27FC236}">
                <a16:creationId xmlns:a16="http://schemas.microsoft.com/office/drawing/2014/main" id="{A294465A-AC35-47D5-B8CE-1469448BC8E1}"/>
              </a:ext>
            </a:extLst>
          </p:cNvPr>
          <p:cNvSpPr/>
          <p:nvPr/>
        </p:nvSpPr>
        <p:spPr>
          <a:xfrm>
            <a:off x="381525" y="243696"/>
            <a:ext cx="4349391"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Can I ride the rays</a:t>
            </a:r>
            <a:r>
              <a:rPr lang="en-GB" sz="3200" dirty="0">
                <a:solidFill>
                  <a:schemeClr val="accent4"/>
                </a:solidFill>
                <a:latin typeface="Myriad Pro" panose="020B0503030403020204"/>
              </a:rPr>
              <a:t>?</a:t>
            </a:r>
          </a:p>
        </p:txBody>
      </p:sp>
      <p:sp>
        <p:nvSpPr>
          <p:cNvPr id="11" name="Rectangle 10">
            <a:extLst>
              <a:ext uri="{FF2B5EF4-FFF2-40B4-BE49-F238E27FC236}">
                <a16:creationId xmlns:a16="http://schemas.microsoft.com/office/drawing/2014/main" id="{CD2B8657-1CE5-4ACD-A3FD-FF848BD5B26C}"/>
              </a:ext>
            </a:extLst>
          </p:cNvPr>
          <p:cNvSpPr/>
          <p:nvPr/>
        </p:nvSpPr>
        <p:spPr>
          <a:xfrm>
            <a:off x="7923593"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3" name="Rectangle 12">
            <a:extLst>
              <a:ext uri="{FF2B5EF4-FFF2-40B4-BE49-F238E27FC236}">
                <a16:creationId xmlns:a16="http://schemas.microsoft.com/office/drawing/2014/main" id="{FE5610F7-994E-4A70-B7E1-649F992F9AF2}"/>
              </a:ext>
            </a:extLst>
          </p:cNvPr>
          <p:cNvSpPr/>
          <p:nvPr/>
        </p:nvSpPr>
        <p:spPr>
          <a:xfrm>
            <a:off x="8701206" y="0"/>
            <a:ext cx="703032" cy="6865033"/>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pic>
        <p:nvPicPr>
          <p:cNvPr id="5" name="Picture 4">
            <a:extLst>
              <a:ext uri="{FF2B5EF4-FFF2-40B4-BE49-F238E27FC236}">
                <a16:creationId xmlns:a16="http://schemas.microsoft.com/office/drawing/2014/main" id="{B9508BF0-D38A-4A24-BBA1-C315ED995F97}"/>
              </a:ext>
            </a:extLst>
          </p:cNvPr>
          <p:cNvPicPr>
            <a:picLocks noChangeAspect="1"/>
          </p:cNvPicPr>
          <p:nvPr/>
        </p:nvPicPr>
        <p:blipFill rotWithShape="1">
          <a:blip r:embed="rId4">
            <a:extLst>
              <a:ext uri="{28A0092B-C50C-407E-A947-70E740481C1C}">
                <a14:useLocalDpi xmlns:a14="http://schemas.microsoft.com/office/drawing/2010/main" val="0"/>
              </a:ext>
            </a:extLst>
          </a:blip>
          <a:srcRect l="29076" r="22837" b="12195"/>
          <a:stretch/>
        </p:blipFill>
        <p:spPr>
          <a:xfrm>
            <a:off x="996593" y="4007247"/>
            <a:ext cx="2476072" cy="2542529"/>
          </a:xfrm>
          <a:prstGeom prst="rect">
            <a:avLst/>
          </a:prstGeom>
        </p:spPr>
      </p:pic>
      <p:sp>
        <p:nvSpPr>
          <p:cNvPr id="14" name="Oval 13">
            <a:extLst>
              <a:ext uri="{FF2B5EF4-FFF2-40B4-BE49-F238E27FC236}">
                <a16:creationId xmlns:a16="http://schemas.microsoft.com/office/drawing/2014/main" id="{E826EE08-75AF-4511-ADA4-9E58F399F0E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170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3.33333E-6 4.07407E-6 L 0.14414 -0.13473 C 0.17409 -0.16528 0.21914 -0.18125 0.26641 -0.18125 C 0.32019 -0.18125 0.36328 -0.16528 0.39323 -0.13473 L 0.5375 4.07407E-6 " pathEditMode="relative" rAng="0" ptsTypes="AAAAA">
                                      <p:cBhvr>
                                        <p:cTn id="10" dur="2000" fill="hold"/>
                                        <p:tgtEl>
                                          <p:spTgt spid="5"/>
                                        </p:tgtEl>
                                        <p:attrNameLst>
                                          <p:attrName>ppt_x</p:attrName>
                                          <p:attrName>ppt_y</p:attrName>
                                        </p:attrNameLst>
                                      </p:cBhvr>
                                      <p:rCtr x="26875" y="-9074"/>
                                    </p:animMotion>
                                  </p:childTnLst>
                                </p:cTn>
                              </p:par>
                            </p:childTnLst>
                          </p:cTn>
                        </p:par>
                        <p:par>
                          <p:cTn id="11" fill="hold">
                            <p:stCondLst>
                              <p:cond delay="2000"/>
                            </p:stCondLst>
                            <p:childTnLst>
                              <p:par>
                                <p:cTn id="12" presetID="2" presetClass="exit" presetSubtype="1" fill="hold" nodeType="afterEffect">
                                  <p:stCondLst>
                                    <p:cond delay="0"/>
                                  </p:stCondLst>
                                  <p:childTnLst>
                                    <p:anim calcmode="lin" valueType="num">
                                      <p:cBhvr additive="base">
                                        <p:cTn id="13" dur="2000"/>
                                        <p:tgtEl>
                                          <p:spTgt spid="5"/>
                                        </p:tgtEl>
                                        <p:attrNameLst>
                                          <p:attrName>ppt_x</p:attrName>
                                        </p:attrNameLst>
                                      </p:cBhvr>
                                      <p:tavLst>
                                        <p:tav tm="0">
                                          <p:val>
                                            <p:strVal val="ppt_x"/>
                                          </p:val>
                                        </p:tav>
                                        <p:tav tm="100000">
                                          <p:val>
                                            <p:strVal val="ppt_x"/>
                                          </p:val>
                                        </p:tav>
                                      </p:tavLst>
                                    </p:anim>
                                    <p:anim calcmode="lin" valueType="num">
                                      <p:cBhvr additive="base">
                                        <p:cTn id="14" dur="2000"/>
                                        <p:tgtEl>
                                          <p:spTgt spid="5"/>
                                        </p:tgtEl>
                                        <p:attrNameLst>
                                          <p:attrName>ppt_y</p:attrName>
                                        </p:attrNameLst>
                                      </p:cBhvr>
                                      <p:tavLst>
                                        <p:tav tm="0">
                                          <p:val>
                                            <p:strVal val="ppt_y"/>
                                          </p:val>
                                        </p:tav>
                                        <p:tav tm="100000">
                                          <p:val>
                                            <p:strVal val="0-ppt_h/2"/>
                                          </p:val>
                                        </p:tav>
                                      </p:tavLst>
                                    </p:anim>
                                    <p:set>
                                      <p:cBhvr>
                                        <p:cTn id="15"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1ACFA-DA81-47E8-A443-B2E09C725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17" name="Rectangle 16">
            <a:extLst>
              <a:ext uri="{FF2B5EF4-FFF2-40B4-BE49-F238E27FC236}">
                <a16:creationId xmlns:a16="http://schemas.microsoft.com/office/drawing/2014/main" id="{2825A83F-BE8D-44F2-A5A4-24879718F9F1}"/>
              </a:ext>
            </a:extLst>
          </p:cNvPr>
          <p:cNvSpPr/>
          <p:nvPr/>
        </p:nvSpPr>
        <p:spPr>
          <a:xfrm>
            <a:off x="7923593"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8" name="Rectangle 17">
            <a:extLst>
              <a:ext uri="{FF2B5EF4-FFF2-40B4-BE49-F238E27FC236}">
                <a16:creationId xmlns:a16="http://schemas.microsoft.com/office/drawing/2014/main" id="{809348CA-69C4-464B-89C0-42D5A044FA53}"/>
              </a:ext>
            </a:extLst>
          </p:cNvPr>
          <p:cNvSpPr/>
          <p:nvPr/>
        </p:nvSpPr>
        <p:spPr>
          <a:xfrm>
            <a:off x="8701206" y="0"/>
            <a:ext cx="703032" cy="6865033"/>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10" name="Speech Bubble: Oval 9">
            <a:extLst>
              <a:ext uri="{FF2B5EF4-FFF2-40B4-BE49-F238E27FC236}">
                <a16:creationId xmlns:a16="http://schemas.microsoft.com/office/drawing/2014/main" id="{0178B506-96E9-4174-8872-76BEE5809F5E}"/>
              </a:ext>
            </a:extLst>
          </p:cNvPr>
          <p:cNvSpPr/>
          <p:nvPr/>
        </p:nvSpPr>
        <p:spPr>
          <a:xfrm>
            <a:off x="1909144" y="2082788"/>
            <a:ext cx="4573418" cy="1722760"/>
          </a:xfrm>
          <a:prstGeom prst="wedgeEllipseCallout">
            <a:avLst>
              <a:gd name="adj1" fmla="val -24145"/>
              <a:gd name="adj2" fmla="val 123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I am 1 block wide and 2 blocks tall.</a:t>
            </a:r>
          </a:p>
        </p:txBody>
      </p:sp>
      <p:sp>
        <p:nvSpPr>
          <p:cNvPr id="16" name="Explosion: 8 Points 15">
            <a:extLst>
              <a:ext uri="{FF2B5EF4-FFF2-40B4-BE49-F238E27FC236}">
                <a16:creationId xmlns:a16="http://schemas.microsoft.com/office/drawing/2014/main" id="{BAE8F09C-B894-469A-9F2E-9104F3F295DC}"/>
              </a:ext>
            </a:extLst>
          </p:cNvPr>
          <p:cNvSpPr/>
          <p:nvPr/>
        </p:nvSpPr>
        <p:spPr>
          <a:xfrm>
            <a:off x="6548847" y="333482"/>
            <a:ext cx="4573418" cy="3472066"/>
          </a:xfrm>
          <a:prstGeom prst="irregularSeal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latin typeface="Myriad Pro" panose="020B0503030403020204"/>
              </a:rPr>
              <a:t>TURN!</a:t>
            </a:r>
          </a:p>
        </p:txBody>
      </p:sp>
      <p:sp>
        <p:nvSpPr>
          <p:cNvPr id="15" name="Rectangle: Rounded Corners 14">
            <a:extLst>
              <a:ext uri="{FF2B5EF4-FFF2-40B4-BE49-F238E27FC236}">
                <a16:creationId xmlns:a16="http://schemas.microsoft.com/office/drawing/2014/main" id="{303F6AB7-643B-41F2-8F13-F40B7DF98B9C}"/>
              </a:ext>
            </a:extLst>
          </p:cNvPr>
          <p:cNvSpPr/>
          <p:nvPr/>
        </p:nvSpPr>
        <p:spPr>
          <a:xfrm>
            <a:off x="381525" y="243696"/>
            <a:ext cx="4349391"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Can I ride the rays</a:t>
            </a:r>
            <a:r>
              <a:rPr lang="en-GB" sz="3200" dirty="0">
                <a:solidFill>
                  <a:schemeClr val="accent4"/>
                </a:solidFill>
                <a:latin typeface="Myriad Pro" panose="020B0503030403020204"/>
              </a:rPr>
              <a:t>?</a:t>
            </a:r>
          </a:p>
        </p:txBody>
      </p:sp>
      <p:pic>
        <p:nvPicPr>
          <p:cNvPr id="5" name="Picture 4">
            <a:extLst>
              <a:ext uri="{FF2B5EF4-FFF2-40B4-BE49-F238E27FC236}">
                <a16:creationId xmlns:a16="http://schemas.microsoft.com/office/drawing/2014/main" id="{D89E7EE3-A225-419F-BC51-14500CE2192B}"/>
              </a:ext>
            </a:extLst>
          </p:cNvPr>
          <p:cNvPicPr>
            <a:picLocks noChangeAspect="1"/>
          </p:cNvPicPr>
          <p:nvPr/>
        </p:nvPicPr>
        <p:blipFill rotWithShape="1">
          <a:blip r:embed="rId4">
            <a:extLst>
              <a:ext uri="{28A0092B-C50C-407E-A947-70E740481C1C}">
                <a14:useLocalDpi xmlns:a14="http://schemas.microsoft.com/office/drawing/2010/main" val="0"/>
              </a:ext>
            </a:extLst>
          </a:blip>
          <a:srcRect l="22420" r="32231"/>
          <a:stretch/>
        </p:blipFill>
        <p:spPr>
          <a:xfrm>
            <a:off x="381525" y="4099638"/>
            <a:ext cx="2090848" cy="2597285"/>
          </a:xfrm>
          <a:prstGeom prst="rect">
            <a:avLst/>
          </a:prstGeom>
        </p:spPr>
      </p:pic>
      <p:pic>
        <p:nvPicPr>
          <p:cNvPr id="9" name="Picture 8">
            <a:extLst>
              <a:ext uri="{FF2B5EF4-FFF2-40B4-BE49-F238E27FC236}">
                <a16:creationId xmlns:a16="http://schemas.microsoft.com/office/drawing/2014/main" id="{757D265B-510C-4DCA-A57E-5840D5774BED}"/>
              </a:ext>
            </a:extLst>
          </p:cNvPr>
          <p:cNvPicPr>
            <a:picLocks noChangeAspect="1"/>
          </p:cNvPicPr>
          <p:nvPr/>
        </p:nvPicPr>
        <p:blipFill>
          <a:blip r:embed="rId5"/>
          <a:stretch>
            <a:fillRect/>
          </a:stretch>
        </p:blipFill>
        <p:spPr>
          <a:xfrm>
            <a:off x="1238840" y="4678296"/>
            <a:ext cx="828517" cy="1561960"/>
          </a:xfrm>
          <a:prstGeom prst="rect">
            <a:avLst/>
          </a:prstGeom>
        </p:spPr>
      </p:pic>
      <p:sp>
        <p:nvSpPr>
          <p:cNvPr id="12" name="Speech Bubble: Oval 11">
            <a:extLst>
              <a:ext uri="{FF2B5EF4-FFF2-40B4-BE49-F238E27FC236}">
                <a16:creationId xmlns:a16="http://schemas.microsoft.com/office/drawing/2014/main" id="{4C160E31-00C7-42D2-AD37-8CE0D8869B46}"/>
              </a:ext>
            </a:extLst>
          </p:cNvPr>
          <p:cNvSpPr/>
          <p:nvPr/>
        </p:nvSpPr>
        <p:spPr>
          <a:xfrm>
            <a:off x="1751122" y="1746932"/>
            <a:ext cx="5034572" cy="2142672"/>
          </a:xfrm>
          <a:prstGeom prst="wedgeEllipseCallout">
            <a:avLst>
              <a:gd name="adj1" fmla="val -24145"/>
              <a:gd name="adj2" fmla="val 123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Now </a:t>
            </a:r>
            <a:r>
              <a:rPr lang="en-GB" sz="3200" b="1" dirty="0">
                <a:solidFill>
                  <a:schemeClr val="accent4"/>
                </a:solidFill>
                <a:latin typeface="Century Gothic" panose="020B0502020202020204" pitchFamily="34" charset="0"/>
              </a:rPr>
              <a:t>I am 2 blocks wide </a:t>
            </a:r>
            <a:r>
              <a:rPr lang="en-GB" sz="3200" dirty="0">
                <a:solidFill>
                  <a:schemeClr val="accent4"/>
                </a:solidFill>
                <a:latin typeface="Century Gothic" panose="020B0502020202020204" pitchFamily="34" charset="0"/>
              </a:rPr>
              <a:t>and </a:t>
            </a:r>
            <a:r>
              <a:rPr lang="en-GB" sz="3200" b="1" dirty="0">
                <a:solidFill>
                  <a:schemeClr val="accent4"/>
                </a:solidFill>
                <a:latin typeface="Century Gothic" panose="020B0502020202020204" pitchFamily="34" charset="0"/>
              </a:rPr>
              <a:t>1 block tall</a:t>
            </a:r>
            <a:r>
              <a:rPr lang="en-GB" sz="3200" dirty="0">
                <a:solidFill>
                  <a:schemeClr val="accent4"/>
                </a:solidFill>
                <a:latin typeface="Century Gothic" panose="020B0502020202020204" pitchFamily="34" charset="0"/>
              </a:rPr>
              <a:t>.</a:t>
            </a:r>
          </a:p>
        </p:txBody>
      </p:sp>
      <p:sp>
        <p:nvSpPr>
          <p:cNvPr id="13" name="Oval 12">
            <a:extLst>
              <a:ext uri="{FF2B5EF4-FFF2-40B4-BE49-F238E27FC236}">
                <a16:creationId xmlns:a16="http://schemas.microsoft.com/office/drawing/2014/main" id="{DAB946DB-254D-4FFD-8E2E-805655E8471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758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8" presetClass="emph" presetSubtype="0" fill="hold" grpId="1" nodeType="withEffect">
                                  <p:stCondLst>
                                    <p:cond delay="0"/>
                                  </p:stCondLst>
                                  <p:childTnLst>
                                    <p:animRot by="21600000">
                                      <p:cBhvr>
                                        <p:cTn id="12" dur="2000" fill="hold"/>
                                        <p:tgtEl>
                                          <p:spTgt spid="16"/>
                                        </p:tgtEl>
                                        <p:attrNameLst>
                                          <p:attrName>r</p:attrName>
                                        </p:attrNameLst>
                                      </p:cBhvr>
                                    </p:animRot>
                                  </p:childTnLst>
                                </p:cTn>
                              </p:par>
                            </p:childTnLst>
                          </p:cTn>
                        </p:par>
                        <p:par>
                          <p:cTn id="13" fill="hold">
                            <p:stCondLst>
                              <p:cond delay="2000"/>
                            </p:stCondLst>
                            <p:childTnLst>
                              <p:par>
                                <p:cTn id="14" presetID="10" presetClass="exit" presetSubtype="0" fill="hold" grpId="2" nodeType="afterEffect">
                                  <p:stCondLst>
                                    <p:cond delay="400"/>
                                  </p:stCondLst>
                                  <p:childTnLst>
                                    <p:animEffect transition="out" filter="fade">
                                      <p:cBhvr>
                                        <p:cTn id="15" dur="2000"/>
                                        <p:tgtEl>
                                          <p:spTgt spid="16"/>
                                        </p:tgtEl>
                                      </p:cBhvr>
                                    </p:animEffect>
                                    <p:set>
                                      <p:cBhvr>
                                        <p:cTn id="16" dur="1" fill="hold">
                                          <p:stCondLst>
                                            <p:cond delay="19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par>
                          <p:cTn id="23" fill="hold">
                            <p:stCondLst>
                              <p:cond delay="0"/>
                            </p:stCondLst>
                            <p:childTnLst>
                              <p:par>
                                <p:cTn id="24" presetID="8" presetClass="emph" presetSubtype="0" fill="hold" nodeType="afterEffect">
                                  <p:stCondLst>
                                    <p:cond delay="0"/>
                                  </p:stCondLst>
                                  <p:childTnLst>
                                    <p:animRot by="5400000">
                                      <p:cBhvr>
                                        <p:cTn id="25" dur="2000" fill="hold"/>
                                        <p:tgtEl>
                                          <p:spTgt spid="9"/>
                                        </p:tgtEl>
                                        <p:attrNameLst>
                                          <p:attrName>r</p:attrName>
                                        </p:attrNameLst>
                                      </p:cBhvr>
                                    </p:animRot>
                                  </p:childTnLst>
                                </p:cTn>
                              </p:par>
                            </p:childTnLst>
                          </p:cTn>
                        </p:par>
                        <p:par>
                          <p:cTn id="26" fill="hold">
                            <p:stCondLst>
                              <p:cond delay="2000"/>
                            </p:stCondLst>
                            <p:childTnLst>
                              <p:par>
                                <p:cTn id="27" presetID="1" presetClass="exit" presetSubtype="0" fill="hold" grpId="1" nodeType="after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3.125E-6 -3.7037E-6 L 0.15494 -0.10463 C 0.18711 -0.12847 0.23554 -0.14074 0.28646 -0.14074 C 0.34414 -0.14074 0.39049 -0.12847 0.42278 -0.10463 L 0.57812 -3.7037E-6 " pathEditMode="relative" rAng="0" ptsTypes="AAAAA">
                                      <p:cBhvr>
                                        <p:cTn id="34" dur="2000" fill="hold"/>
                                        <p:tgtEl>
                                          <p:spTgt spid="9"/>
                                        </p:tgtEl>
                                        <p:attrNameLst>
                                          <p:attrName>ppt_x</p:attrName>
                                          <p:attrName>ppt_y</p:attrName>
                                        </p:attrNameLst>
                                      </p:cBhvr>
                                      <p:rCtr x="28906" y="-7037"/>
                                    </p:animMotion>
                                  </p:childTnLst>
                                </p:cTn>
                              </p:par>
                            </p:childTnLst>
                          </p:cTn>
                        </p:par>
                        <p:par>
                          <p:cTn id="35" fill="hold">
                            <p:stCondLst>
                              <p:cond delay="2000"/>
                            </p:stCondLst>
                            <p:childTnLst>
                              <p:par>
                                <p:cTn id="36" presetID="2" presetClass="exit" presetSubtype="1" fill="hold" nodeType="afterEffect">
                                  <p:stCondLst>
                                    <p:cond delay="200"/>
                                  </p:stCondLst>
                                  <p:childTnLst>
                                    <p:anim calcmode="lin" valueType="num">
                                      <p:cBhvr additive="base">
                                        <p:cTn id="37" dur="2000"/>
                                        <p:tgtEl>
                                          <p:spTgt spid="9"/>
                                        </p:tgtEl>
                                        <p:attrNameLst>
                                          <p:attrName>ppt_x</p:attrName>
                                        </p:attrNameLst>
                                      </p:cBhvr>
                                      <p:tavLst>
                                        <p:tav tm="0">
                                          <p:val>
                                            <p:strVal val="ppt_x"/>
                                          </p:val>
                                        </p:tav>
                                        <p:tav tm="100000">
                                          <p:val>
                                            <p:strVal val="ppt_x"/>
                                          </p:val>
                                        </p:tav>
                                      </p:tavLst>
                                    </p:anim>
                                    <p:anim calcmode="lin" valueType="num">
                                      <p:cBhvr additive="base">
                                        <p:cTn id="38" dur="2000"/>
                                        <p:tgtEl>
                                          <p:spTgt spid="9"/>
                                        </p:tgtEl>
                                        <p:attrNameLst>
                                          <p:attrName>ppt_y</p:attrName>
                                        </p:attrNameLst>
                                      </p:cBhvr>
                                      <p:tavLst>
                                        <p:tav tm="0">
                                          <p:val>
                                            <p:strVal val="ppt_y"/>
                                          </p:val>
                                        </p:tav>
                                        <p:tav tm="100000">
                                          <p:val>
                                            <p:strVal val="0-ppt_h/2"/>
                                          </p:val>
                                        </p:tav>
                                      </p:tavLst>
                                    </p:anim>
                                    <p:set>
                                      <p:cBhvr>
                                        <p:cTn id="3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16" grpId="2"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Explore other Numberblocks up to 12 that can ride the 2 rays.</a:t>
            </a:r>
          </a:p>
          <a:p>
            <a:pPr marL="342900" indent="-342900">
              <a:lnSpc>
                <a:spcPct val="100000"/>
              </a:lnSpc>
              <a:spcBef>
                <a:spcPts val="0"/>
              </a:spcBef>
              <a:spcAft>
                <a:spcPts val="600"/>
              </a:spcAft>
              <a:buFont typeface="Arial" panose="020B0604020202020204" pitchFamily="34" charset="0"/>
              <a:buChar char="•"/>
            </a:pPr>
            <a:r>
              <a:rPr lang="en-GB" dirty="0"/>
              <a:t>Using a bag of cubes, how many different shapes can be made to ride the 2 rays level.</a:t>
            </a:r>
          </a:p>
          <a:p>
            <a:pPr marL="342900" indent="-342900">
              <a:lnSpc>
                <a:spcPct val="100000"/>
              </a:lnSpc>
              <a:spcBef>
                <a:spcPts val="0"/>
              </a:spcBef>
              <a:spcAft>
                <a:spcPts val="600"/>
              </a:spcAft>
              <a:buFont typeface="Arial" panose="020B0604020202020204" pitchFamily="34" charset="0"/>
              <a:buChar char="•"/>
            </a:pPr>
            <a:r>
              <a:rPr lang="en-GB" dirty="0"/>
              <a:t>Introduce the language of odd and even to explain that all the even </a:t>
            </a:r>
            <a:r>
              <a:rPr lang="en-GB" dirty="0" err="1"/>
              <a:t>Numberblocks</a:t>
            </a:r>
            <a:r>
              <a:rPr lang="en-GB" dirty="0"/>
              <a:t> can ride the 2 rays but the odds can’t.</a:t>
            </a:r>
          </a:p>
        </p:txBody>
      </p:sp>
    </p:spTree>
    <p:extLst>
      <p:ext uri="{BB962C8B-B14F-4D97-AF65-F5344CB8AC3E}">
        <p14:creationId xmlns:p14="http://schemas.microsoft.com/office/powerpoint/2010/main" val="267126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99D922-5399-4398-BBFA-B75B6C7BB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Rectangle 11">
            <a:extLst>
              <a:ext uri="{FF2B5EF4-FFF2-40B4-BE49-F238E27FC236}">
                <a16:creationId xmlns:a16="http://schemas.microsoft.com/office/drawing/2014/main" id="{876075ED-2509-43B8-B5D2-62B8128FC0E1}"/>
              </a:ext>
            </a:extLst>
          </p:cNvPr>
          <p:cNvSpPr/>
          <p:nvPr/>
        </p:nvSpPr>
        <p:spPr>
          <a:xfrm>
            <a:off x="9168734"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3" name="Rectangle 12">
            <a:extLst>
              <a:ext uri="{FF2B5EF4-FFF2-40B4-BE49-F238E27FC236}">
                <a16:creationId xmlns:a16="http://schemas.microsoft.com/office/drawing/2014/main" id="{822E1118-668B-4612-870D-842EC8720E5F}"/>
              </a:ext>
            </a:extLst>
          </p:cNvPr>
          <p:cNvSpPr/>
          <p:nvPr/>
        </p:nvSpPr>
        <p:spPr>
          <a:xfrm>
            <a:off x="9966495" y="7034"/>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grpSp>
        <p:nvGrpSpPr>
          <p:cNvPr id="14" name="Group 13">
            <a:extLst>
              <a:ext uri="{FF2B5EF4-FFF2-40B4-BE49-F238E27FC236}">
                <a16:creationId xmlns:a16="http://schemas.microsoft.com/office/drawing/2014/main" id="{174D1CE7-6AB2-4FE9-88F4-82AFECB96314}"/>
              </a:ext>
            </a:extLst>
          </p:cNvPr>
          <p:cNvGrpSpPr/>
          <p:nvPr/>
        </p:nvGrpSpPr>
        <p:grpSpPr>
          <a:xfrm>
            <a:off x="1622626" y="4715832"/>
            <a:ext cx="1672395" cy="1638045"/>
            <a:chOff x="6402533" y="2599660"/>
            <a:chExt cx="3827724" cy="3772785"/>
          </a:xfrm>
          <a:solidFill>
            <a:srgbClr val="3DC700"/>
          </a:solidFill>
        </p:grpSpPr>
        <p:grpSp>
          <p:nvGrpSpPr>
            <p:cNvPr id="15" name="Group 14">
              <a:extLst>
                <a:ext uri="{FF2B5EF4-FFF2-40B4-BE49-F238E27FC236}">
                  <a16:creationId xmlns:a16="http://schemas.microsoft.com/office/drawing/2014/main" id="{2888B6C7-471E-4980-92CF-4A73702C72F4}"/>
                </a:ext>
              </a:extLst>
            </p:cNvPr>
            <p:cNvGrpSpPr/>
            <p:nvPr/>
          </p:nvGrpSpPr>
          <p:grpSpPr>
            <a:xfrm>
              <a:off x="6402533" y="4501115"/>
              <a:ext cx="3827724" cy="1871330"/>
              <a:chOff x="6402533" y="4470990"/>
              <a:chExt cx="3827724" cy="1871330"/>
            </a:xfrm>
            <a:grpFill/>
          </p:grpSpPr>
          <p:sp>
            <p:nvSpPr>
              <p:cNvPr id="19" name="Rectangle: Rounded Corners 18">
                <a:extLst>
                  <a:ext uri="{FF2B5EF4-FFF2-40B4-BE49-F238E27FC236}">
                    <a16:creationId xmlns:a16="http://schemas.microsoft.com/office/drawing/2014/main" id="{DF68C66A-7083-43B7-8456-11A91ADABBD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EF554D49-FDB6-43EE-BCCB-102275AAAE7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8E02B25-2458-40BC-85D9-610467E10322}"/>
                </a:ext>
              </a:extLst>
            </p:cNvPr>
            <p:cNvGrpSpPr/>
            <p:nvPr/>
          </p:nvGrpSpPr>
          <p:grpSpPr>
            <a:xfrm>
              <a:off x="6402533" y="2599660"/>
              <a:ext cx="3827724" cy="1871330"/>
              <a:chOff x="6402533" y="4470990"/>
              <a:chExt cx="3827724" cy="1871330"/>
            </a:xfrm>
            <a:grpFill/>
          </p:grpSpPr>
          <p:sp>
            <p:nvSpPr>
              <p:cNvPr id="17" name="Rectangle: Rounded Corners 16">
                <a:extLst>
                  <a:ext uri="{FF2B5EF4-FFF2-40B4-BE49-F238E27FC236}">
                    <a16:creationId xmlns:a16="http://schemas.microsoft.com/office/drawing/2014/main" id="{AC34D556-2ACA-4496-AADA-0BD044C32C2C}"/>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4BB3D085-E74B-40BA-BC96-9CB07B047F3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1" name="Group 30">
            <a:extLst>
              <a:ext uri="{FF2B5EF4-FFF2-40B4-BE49-F238E27FC236}">
                <a16:creationId xmlns:a16="http://schemas.microsoft.com/office/drawing/2014/main" id="{8C68C366-D717-4D9C-9ACF-7B98F95DD37F}"/>
              </a:ext>
            </a:extLst>
          </p:cNvPr>
          <p:cNvGrpSpPr/>
          <p:nvPr/>
        </p:nvGrpSpPr>
        <p:grpSpPr>
          <a:xfrm>
            <a:off x="3508829" y="3895439"/>
            <a:ext cx="1698777" cy="2458438"/>
            <a:chOff x="6368294" y="713267"/>
            <a:chExt cx="3861965" cy="5644115"/>
          </a:xfrm>
          <a:solidFill>
            <a:srgbClr val="5526BA"/>
          </a:solidFill>
        </p:grpSpPr>
        <p:grpSp>
          <p:nvGrpSpPr>
            <p:cNvPr id="32" name="Group 31">
              <a:extLst>
                <a:ext uri="{FF2B5EF4-FFF2-40B4-BE49-F238E27FC236}">
                  <a16:creationId xmlns:a16="http://schemas.microsoft.com/office/drawing/2014/main" id="{8C1A8FED-928F-4A45-9040-B2CF672548B7}"/>
                </a:ext>
              </a:extLst>
            </p:cNvPr>
            <p:cNvGrpSpPr/>
            <p:nvPr/>
          </p:nvGrpSpPr>
          <p:grpSpPr>
            <a:xfrm>
              <a:off x="6402533" y="2584597"/>
              <a:ext cx="3827726" cy="3772785"/>
              <a:chOff x="6402533" y="2599660"/>
              <a:chExt cx="3827726" cy="3772785"/>
            </a:xfrm>
            <a:grpFill/>
          </p:grpSpPr>
          <p:grpSp>
            <p:nvGrpSpPr>
              <p:cNvPr id="35" name="Group 34">
                <a:extLst>
                  <a:ext uri="{FF2B5EF4-FFF2-40B4-BE49-F238E27FC236}">
                    <a16:creationId xmlns:a16="http://schemas.microsoft.com/office/drawing/2014/main" id="{A932C2D5-7146-49EB-8BF5-EA91434A006F}"/>
                  </a:ext>
                </a:extLst>
              </p:cNvPr>
              <p:cNvGrpSpPr/>
              <p:nvPr/>
            </p:nvGrpSpPr>
            <p:grpSpPr>
              <a:xfrm>
                <a:off x="6402533" y="4501115"/>
                <a:ext cx="3827726" cy="1871330"/>
                <a:chOff x="6402533" y="4470990"/>
                <a:chExt cx="3827726" cy="1871330"/>
              </a:xfrm>
              <a:grpFill/>
            </p:grpSpPr>
            <p:sp>
              <p:nvSpPr>
                <p:cNvPr id="39" name="Rectangle: Rounded Corners 38">
                  <a:extLst>
                    <a:ext uri="{FF2B5EF4-FFF2-40B4-BE49-F238E27FC236}">
                      <a16:creationId xmlns:a16="http://schemas.microsoft.com/office/drawing/2014/main" id="{EA48E842-4845-49D0-B532-301024E8684D}"/>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363A22A8-B397-4883-851B-47B4A7653204}"/>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A21479C8-3D55-4498-A954-0972D22AF1D5}"/>
                  </a:ext>
                </a:extLst>
              </p:cNvPr>
              <p:cNvGrpSpPr/>
              <p:nvPr/>
            </p:nvGrpSpPr>
            <p:grpSpPr>
              <a:xfrm>
                <a:off x="6402533" y="2599660"/>
                <a:ext cx="3827724" cy="1871330"/>
                <a:chOff x="6402533" y="4470990"/>
                <a:chExt cx="3827724" cy="1871330"/>
              </a:xfrm>
              <a:grpFill/>
            </p:grpSpPr>
            <p:sp>
              <p:nvSpPr>
                <p:cNvPr id="37" name="Rectangle: Rounded Corners 36">
                  <a:extLst>
                    <a:ext uri="{FF2B5EF4-FFF2-40B4-BE49-F238E27FC236}">
                      <a16:creationId xmlns:a16="http://schemas.microsoft.com/office/drawing/2014/main" id="{3AD217B5-9042-4956-B081-5C4BAFE5FDA2}"/>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297E4B46-AFC0-48BC-BDCC-EE822AA893A6}"/>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3" name="Rectangle: Rounded Corners 32">
              <a:extLst>
                <a:ext uri="{FF2B5EF4-FFF2-40B4-BE49-F238E27FC236}">
                  <a16:creationId xmlns:a16="http://schemas.microsoft.com/office/drawing/2014/main" id="{99DD8CB7-E372-4EEC-B713-F46E523F9468}"/>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F4761F70-F0F1-461B-B815-EB2D245277E1}"/>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 name="Picture 40">
            <a:extLst>
              <a:ext uri="{FF2B5EF4-FFF2-40B4-BE49-F238E27FC236}">
                <a16:creationId xmlns:a16="http://schemas.microsoft.com/office/drawing/2014/main" id="{9D80FB7F-6598-4E0B-B996-1C7CD475FCA0}"/>
              </a:ext>
            </a:extLst>
          </p:cNvPr>
          <p:cNvPicPr>
            <a:picLocks noChangeAspect="1"/>
          </p:cNvPicPr>
          <p:nvPr/>
        </p:nvPicPr>
        <p:blipFill>
          <a:blip r:embed="rId4"/>
          <a:stretch>
            <a:fillRect/>
          </a:stretch>
        </p:blipFill>
        <p:spPr>
          <a:xfrm>
            <a:off x="5511874" y="2202084"/>
            <a:ext cx="1729024" cy="4151793"/>
          </a:xfrm>
          <a:prstGeom prst="rect">
            <a:avLst/>
          </a:prstGeom>
          <a:ln w="38100">
            <a:solidFill>
              <a:srgbClr val="FF0000"/>
            </a:solidFill>
          </a:ln>
        </p:spPr>
      </p:pic>
      <p:grpSp>
        <p:nvGrpSpPr>
          <p:cNvPr id="42" name="Group 41">
            <a:extLst>
              <a:ext uri="{FF2B5EF4-FFF2-40B4-BE49-F238E27FC236}">
                <a16:creationId xmlns:a16="http://schemas.microsoft.com/office/drawing/2014/main" id="{CD3FE9C0-8697-4678-B6A6-AA2CF1E1B68B}"/>
              </a:ext>
            </a:extLst>
          </p:cNvPr>
          <p:cNvGrpSpPr/>
          <p:nvPr/>
        </p:nvGrpSpPr>
        <p:grpSpPr>
          <a:xfrm>
            <a:off x="346242" y="2493334"/>
            <a:ext cx="1662113" cy="1638039"/>
            <a:chOff x="-2945222" y="3625700"/>
            <a:chExt cx="1913862" cy="1871332"/>
          </a:xfrm>
          <a:solidFill>
            <a:srgbClr val="F0EA19"/>
          </a:solidFill>
        </p:grpSpPr>
        <p:sp>
          <p:nvSpPr>
            <p:cNvPr id="43" name="Rectangle: Rounded Corners 42">
              <a:extLst>
                <a:ext uri="{FF2B5EF4-FFF2-40B4-BE49-F238E27FC236}">
                  <a16:creationId xmlns:a16="http://schemas.microsoft.com/office/drawing/2014/main" id="{A8F24152-43C9-4D1A-ACEC-5E74BDB28160}"/>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DE9EC919-0E2B-4B15-A381-18AF7D6B506C}"/>
                </a:ext>
              </a:extLst>
            </p:cNvPr>
            <p:cNvGrpSpPr/>
            <p:nvPr/>
          </p:nvGrpSpPr>
          <p:grpSpPr>
            <a:xfrm>
              <a:off x="-2945222" y="4561366"/>
              <a:ext cx="1913862" cy="935666"/>
              <a:chOff x="-2799908" y="2961165"/>
              <a:chExt cx="1913862" cy="935666"/>
            </a:xfrm>
            <a:grpFill/>
          </p:grpSpPr>
          <p:sp>
            <p:nvSpPr>
              <p:cNvPr id="45" name="Rectangle: Rounded Corners 44">
                <a:extLst>
                  <a:ext uri="{FF2B5EF4-FFF2-40B4-BE49-F238E27FC236}">
                    <a16:creationId xmlns:a16="http://schemas.microsoft.com/office/drawing/2014/main" id="{77A1F6B4-1B2D-4814-A66D-AA62F8DF520A}"/>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18CF9151-B1DB-4A17-8C5A-9C6029F9152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7" name="Group 46">
            <a:extLst>
              <a:ext uri="{FF2B5EF4-FFF2-40B4-BE49-F238E27FC236}">
                <a16:creationId xmlns:a16="http://schemas.microsoft.com/office/drawing/2014/main" id="{DB9E9C52-12D7-4242-880F-59CC4615AA64}"/>
              </a:ext>
            </a:extLst>
          </p:cNvPr>
          <p:cNvGrpSpPr/>
          <p:nvPr/>
        </p:nvGrpSpPr>
        <p:grpSpPr>
          <a:xfrm rot="16200000">
            <a:off x="143287" y="5116185"/>
            <a:ext cx="1662113" cy="819020"/>
            <a:chOff x="-2799908" y="2961165"/>
            <a:chExt cx="1913862" cy="935666"/>
          </a:xfrm>
          <a:solidFill>
            <a:srgbClr val="FE8E07"/>
          </a:solidFill>
        </p:grpSpPr>
        <p:sp>
          <p:nvSpPr>
            <p:cNvPr id="48" name="Rectangle: Rounded Corners 47">
              <a:extLst>
                <a:ext uri="{FF2B5EF4-FFF2-40B4-BE49-F238E27FC236}">
                  <a16:creationId xmlns:a16="http://schemas.microsoft.com/office/drawing/2014/main" id="{04C09B8D-5FF5-4E83-9F42-CC887B565C1B}"/>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9E7C10A6-EB23-4B09-8DB9-C3D0CDC1E6A1}"/>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A74183D5-52F6-40FF-9C0F-D959967D1313}"/>
              </a:ext>
            </a:extLst>
          </p:cNvPr>
          <p:cNvGrpSpPr/>
          <p:nvPr/>
        </p:nvGrpSpPr>
        <p:grpSpPr>
          <a:xfrm>
            <a:off x="7403380" y="3119032"/>
            <a:ext cx="1666730" cy="3276089"/>
            <a:chOff x="2089294" y="701737"/>
            <a:chExt cx="1919178" cy="3742676"/>
          </a:xfrm>
        </p:grpSpPr>
        <p:grpSp>
          <p:nvGrpSpPr>
            <p:cNvPr id="51" name="Group 50">
              <a:extLst>
                <a:ext uri="{FF2B5EF4-FFF2-40B4-BE49-F238E27FC236}">
                  <a16:creationId xmlns:a16="http://schemas.microsoft.com/office/drawing/2014/main" id="{162BBE71-F8BF-4CFD-A57B-F35573BD94CE}"/>
                </a:ext>
              </a:extLst>
            </p:cNvPr>
            <p:cNvGrpSpPr/>
            <p:nvPr/>
          </p:nvGrpSpPr>
          <p:grpSpPr>
            <a:xfrm>
              <a:off x="2089294" y="1637410"/>
              <a:ext cx="1919178" cy="2807003"/>
              <a:chOff x="2089294" y="1637410"/>
              <a:chExt cx="1919178" cy="2807003"/>
            </a:xfrm>
          </p:grpSpPr>
          <p:sp>
            <p:nvSpPr>
              <p:cNvPr id="53" name="Rectangle: Rounded Corners 52">
                <a:extLst>
                  <a:ext uri="{FF2B5EF4-FFF2-40B4-BE49-F238E27FC236}">
                    <a16:creationId xmlns:a16="http://schemas.microsoft.com/office/drawing/2014/main" id="{63499EB8-1ADA-4E16-8C1C-5DD8C5B0A2E2}"/>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D4BF51CC-99AA-4552-9691-4A987DF72AFE}"/>
                  </a:ext>
                </a:extLst>
              </p:cNvPr>
              <p:cNvGrpSpPr/>
              <p:nvPr/>
            </p:nvGrpSpPr>
            <p:grpSpPr>
              <a:xfrm>
                <a:off x="2094608" y="2573079"/>
                <a:ext cx="1913864" cy="1871334"/>
                <a:chOff x="939386" y="2328526"/>
                <a:chExt cx="1913864" cy="1871334"/>
              </a:xfrm>
              <a:solidFill>
                <a:srgbClr val="5526BB"/>
              </a:solidFill>
            </p:grpSpPr>
            <p:grpSp>
              <p:nvGrpSpPr>
                <p:cNvPr id="56" name="Group 55">
                  <a:extLst>
                    <a:ext uri="{FF2B5EF4-FFF2-40B4-BE49-F238E27FC236}">
                      <a16:creationId xmlns:a16="http://schemas.microsoft.com/office/drawing/2014/main" id="{AD8C484C-51DA-447B-9F1F-4CA1EE38E0F3}"/>
                    </a:ext>
                  </a:extLst>
                </p:cNvPr>
                <p:cNvGrpSpPr/>
                <p:nvPr/>
              </p:nvGrpSpPr>
              <p:grpSpPr>
                <a:xfrm>
                  <a:off x="939388" y="2328528"/>
                  <a:ext cx="1913862" cy="1871332"/>
                  <a:chOff x="-2945222" y="3625700"/>
                  <a:chExt cx="1913862" cy="1871332"/>
                </a:xfrm>
                <a:grpFill/>
              </p:grpSpPr>
              <p:sp>
                <p:nvSpPr>
                  <p:cNvPr id="58" name="Rectangle: Rounded Corners 57">
                    <a:extLst>
                      <a:ext uri="{FF2B5EF4-FFF2-40B4-BE49-F238E27FC236}">
                        <a16:creationId xmlns:a16="http://schemas.microsoft.com/office/drawing/2014/main" id="{97E308CD-8601-4F31-ABC4-CD67669BF750}"/>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DEBAAD9E-40AB-4BE5-B9A7-955031CB7B0E}"/>
                      </a:ext>
                    </a:extLst>
                  </p:cNvPr>
                  <p:cNvGrpSpPr/>
                  <p:nvPr/>
                </p:nvGrpSpPr>
                <p:grpSpPr>
                  <a:xfrm>
                    <a:off x="-2945222" y="4561366"/>
                    <a:ext cx="1913862" cy="935666"/>
                    <a:chOff x="-2799908" y="2961165"/>
                    <a:chExt cx="1913862" cy="935666"/>
                  </a:xfrm>
                  <a:grpFill/>
                </p:grpSpPr>
                <p:sp>
                  <p:nvSpPr>
                    <p:cNvPr id="60" name="Rectangle: Rounded Corners 59">
                      <a:extLst>
                        <a:ext uri="{FF2B5EF4-FFF2-40B4-BE49-F238E27FC236}">
                          <a16:creationId xmlns:a16="http://schemas.microsoft.com/office/drawing/2014/main" id="{E0E66B7A-B32A-4B9D-BD97-4C8B7F15005F}"/>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Rounded Corners 60">
                      <a:extLst>
                        <a:ext uri="{FF2B5EF4-FFF2-40B4-BE49-F238E27FC236}">
                          <a16:creationId xmlns:a16="http://schemas.microsoft.com/office/drawing/2014/main" id="{7612CA2E-453A-47AE-BD96-1364EBED5719}"/>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7" name="Rectangle: Rounded Corners 56">
                  <a:extLst>
                    <a:ext uri="{FF2B5EF4-FFF2-40B4-BE49-F238E27FC236}">
                      <a16:creationId xmlns:a16="http://schemas.microsoft.com/office/drawing/2014/main" id="{630D0F27-22FB-4E5E-A127-930CEC09014F}"/>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Rectangle: Rounded Corners 54">
                <a:extLst>
                  <a:ext uri="{FF2B5EF4-FFF2-40B4-BE49-F238E27FC236}">
                    <a16:creationId xmlns:a16="http://schemas.microsoft.com/office/drawing/2014/main" id="{FF8D4F39-0533-4E7B-BE18-7F66A3F43D80}"/>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Rectangle: Rounded Corners 51">
              <a:extLst>
                <a:ext uri="{FF2B5EF4-FFF2-40B4-BE49-F238E27FC236}">
                  <a16:creationId xmlns:a16="http://schemas.microsoft.com/office/drawing/2014/main" id="{FC398053-49F7-49AF-AC5A-8D1F1F85E95B}"/>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Rounded Corners 8">
            <a:extLst>
              <a:ext uri="{FF2B5EF4-FFF2-40B4-BE49-F238E27FC236}">
                <a16:creationId xmlns:a16="http://schemas.microsoft.com/office/drawing/2014/main" id="{F18971A5-5738-4F91-B245-92D094623C49}"/>
              </a:ext>
            </a:extLst>
          </p:cNvPr>
          <p:cNvSpPr/>
          <p:nvPr/>
        </p:nvSpPr>
        <p:spPr>
          <a:xfrm>
            <a:off x="296568" y="350196"/>
            <a:ext cx="4703449" cy="162281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accent4"/>
                </a:solidFill>
                <a:latin typeface="Century Gothic" panose="020B0502020202020204" pitchFamily="34" charset="0"/>
              </a:rPr>
              <a:t>Can all these blocks ride the rays</a:t>
            </a:r>
            <a:r>
              <a:rPr lang="en-GB" sz="3200" dirty="0">
                <a:solidFill>
                  <a:schemeClr val="accent4"/>
                </a:solidFill>
                <a:latin typeface="Myriad Pro" panose="020B0503030403020204"/>
                <a:cs typeface="Myanmar Text" panose="020B0502040204020203" pitchFamily="34" charset="0"/>
              </a:rPr>
              <a:t>?</a:t>
            </a:r>
            <a:r>
              <a:rPr lang="en-GB" sz="3200" dirty="0">
                <a:solidFill>
                  <a:schemeClr val="accent4"/>
                </a:solidFill>
                <a:latin typeface="Century Gothic" panose="020B0502020202020204" pitchFamily="34" charset="0"/>
              </a:rPr>
              <a:t> </a:t>
            </a:r>
          </a:p>
        </p:txBody>
      </p:sp>
      <p:sp>
        <p:nvSpPr>
          <p:cNvPr id="62" name="Oval 61">
            <a:extLst>
              <a:ext uri="{FF2B5EF4-FFF2-40B4-BE49-F238E27FC236}">
                <a16:creationId xmlns:a16="http://schemas.microsoft.com/office/drawing/2014/main" id="{F57FACD8-C92E-41E0-89BD-BEBD411C967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F36AA-80EC-4207-AEB0-FC79004F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4" name="Rectangle 3">
            <a:extLst>
              <a:ext uri="{FF2B5EF4-FFF2-40B4-BE49-F238E27FC236}">
                <a16:creationId xmlns:a16="http://schemas.microsoft.com/office/drawing/2014/main" id="{65D02C0C-46AE-41AD-B61C-37F3DA057E5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Speech Bubble: Oval 13">
            <a:extLst>
              <a:ext uri="{FF2B5EF4-FFF2-40B4-BE49-F238E27FC236}">
                <a16:creationId xmlns:a16="http://schemas.microsoft.com/office/drawing/2014/main" id="{5F61F100-6F18-4E7A-A0C9-920E873E5BFB}"/>
              </a:ext>
            </a:extLst>
          </p:cNvPr>
          <p:cNvSpPr/>
          <p:nvPr/>
        </p:nvSpPr>
        <p:spPr>
          <a:xfrm>
            <a:off x="2508117" y="3590517"/>
            <a:ext cx="4165058" cy="1828469"/>
          </a:xfrm>
          <a:prstGeom prst="wedgeEllipseCallout">
            <a:avLst>
              <a:gd name="adj1" fmla="val -48902"/>
              <a:gd name="adj2" fmla="val 523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2 by 2. I can ride the rays.</a:t>
            </a:r>
          </a:p>
        </p:txBody>
      </p:sp>
      <p:sp>
        <p:nvSpPr>
          <p:cNvPr id="15" name="Rectangle: Rounded Corners 14">
            <a:extLst>
              <a:ext uri="{FF2B5EF4-FFF2-40B4-BE49-F238E27FC236}">
                <a16:creationId xmlns:a16="http://schemas.microsoft.com/office/drawing/2014/main" id="{688133A1-9804-4FF1-9667-7024B1A3C76E}"/>
              </a:ext>
            </a:extLst>
          </p:cNvPr>
          <p:cNvSpPr/>
          <p:nvPr/>
        </p:nvSpPr>
        <p:spPr>
          <a:xfrm>
            <a:off x="6585735" y="130567"/>
            <a:ext cx="1981808"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4 = 2 x 2</a:t>
            </a:r>
          </a:p>
        </p:txBody>
      </p:sp>
      <p:sp>
        <p:nvSpPr>
          <p:cNvPr id="16" name="Rectangle 15">
            <a:extLst>
              <a:ext uri="{FF2B5EF4-FFF2-40B4-BE49-F238E27FC236}">
                <a16:creationId xmlns:a16="http://schemas.microsoft.com/office/drawing/2014/main" id="{F6BFDFA7-BE02-45A9-97D7-DF6139D3EE1A}"/>
              </a:ext>
            </a:extLst>
          </p:cNvPr>
          <p:cNvSpPr/>
          <p:nvPr/>
        </p:nvSpPr>
        <p:spPr>
          <a:xfrm>
            <a:off x="9168734"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7" name="Rectangle 16">
            <a:extLst>
              <a:ext uri="{FF2B5EF4-FFF2-40B4-BE49-F238E27FC236}">
                <a16:creationId xmlns:a16="http://schemas.microsoft.com/office/drawing/2014/main" id="{411D4700-A4BF-48DF-BB60-00102626B5B8}"/>
              </a:ext>
            </a:extLst>
          </p:cNvPr>
          <p:cNvSpPr/>
          <p:nvPr/>
        </p:nvSpPr>
        <p:spPr>
          <a:xfrm>
            <a:off x="9966495" y="7034"/>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grpSp>
        <p:nvGrpSpPr>
          <p:cNvPr id="7" name="Group 6">
            <a:extLst>
              <a:ext uri="{FF2B5EF4-FFF2-40B4-BE49-F238E27FC236}">
                <a16:creationId xmlns:a16="http://schemas.microsoft.com/office/drawing/2014/main" id="{B836D1E8-314C-4F7B-A1BF-E7D24C404D79}"/>
              </a:ext>
            </a:extLst>
          </p:cNvPr>
          <p:cNvGrpSpPr/>
          <p:nvPr/>
        </p:nvGrpSpPr>
        <p:grpSpPr>
          <a:xfrm>
            <a:off x="591494" y="4754942"/>
            <a:ext cx="1672395" cy="1638045"/>
            <a:chOff x="6402533" y="2599660"/>
            <a:chExt cx="3827724" cy="3772785"/>
          </a:xfrm>
          <a:solidFill>
            <a:srgbClr val="3DC700"/>
          </a:solidFill>
        </p:grpSpPr>
        <p:grpSp>
          <p:nvGrpSpPr>
            <p:cNvPr id="8" name="Group 7">
              <a:extLst>
                <a:ext uri="{FF2B5EF4-FFF2-40B4-BE49-F238E27FC236}">
                  <a16:creationId xmlns:a16="http://schemas.microsoft.com/office/drawing/2014/main" id="{72D50CCC-E31F-4B5C-B4C1-33B1BE203EFE}"/>
                </a:ext>
              </a:extLst>
            </p:cNvPr>
            <p:cNvGrpSpPr/>
            <p:nvPr/>
          </p:nvGrpSpPr>
          <p:grpSpPr>
            <a:xfrm>
              <a:off x="6402533" y="4501115"/>
              <a:ext cx="3827724" cy="1871330"/>
              <a:chOff x="6402533" y="4470990"/>
              <a:chExt cx="3827724" cy="1871330"/>
            </a:xfrm>
            <a:grpFill/>
          </p:grpSpPr>
          <p:sp>
            <p:nvSpPr>
              <p:cNvPr id="12" name="Rectangle: Rounded Corners 11">
                <a:extLst>
                  <a:ext uri="{FF2B5EF4-FFF2-40B4-BE49-F238E27FC236}">
                    <a16:creationId xmlns:a16="http://schemas.microsoft.com/office/drawing/2014/main" id="{A4FD3232-3E30-415D-B398-833012D2C5E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3" name="Rectangle: Rounded Corners 12">
                <a:extLst>
                  <a:ext uri="{FF2B5EF4-FFF2-40B4-BE49-F238E27FC236}">
                    <a16:creationId xmlns:a16="http://schemas.microsoft.com/office/drawing/2014/main" id="{9CF32C5B-14D6-435C-AC73-5A03E64278F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9" name="Group 8">
              <a:extLst>
                <a:ext uri="{FF2B5EF4-FFF2-40B4-BE49-F238E27FC236}">
                  <a16:creationId xmlns:a16="http://schemas.microsoft.com/office/drawing/2014/main" id="{169F6AE6-E225-437B-B845-5718F13F308E}"/>
                </a:ext>
              </a:extLst>
            </p:cNvPr>
            <p:cNvGrpSpPr/>
            <p:nvPr/>
          </p:nvGrpSpPr>
          <p:grpSpPr>
            <a:xfrm>
              <a:off x="6402533" y="2599660"/>
              <a:ext cx="3827724" cy="1871330"/>
              <a:chOff x="6402533" y="4470990"/>
              <a:chExt cx="3827724" cy="1871330"/>
            </a:xfrm>
            <a:grpFill/>
          </p:grpSpPr>
          <p:sp>
            <p:nvSpPr>
              <p:cNvPr id="10" name="Rectangle: Rounded Corners 9">
                <a:extLst>
                  <a:ext uri="{FF2B5EF4-FFF2-40B4-BE49-F238E27FC236}">
                    <a16:creationId xmlns:a16="http://schemas.microsoft.com/office/drawing/2014/main" id="{740238F9-D5BF-4491-BBA6-F3E7F0EC661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1" name="Rectangle: Rounded Corners 10">
                <a:extLst>
                  <a:ext uri="{FF2B5EF4-FFF2-40B4-BE49-F238E27FC236}">
                    <a16:creationId xmlns:a16="http://schemas.microsoft.com/office/drawing/2014/main" id="{62AC5530-3C7B-4AA7-ACCB-854FE527F919}"/>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sp>
        <p:nvSpPr>
          <p:cNvPr id="18" name="Oval 17">
            <a:extLst>
              <a:ext uri="{FF2B5EF4-FFF2-40B4-BE49-F238E27FC236}">
                <a16:creationId xmlns:a16="http://schemas.microsoft.com/office/drawing/2014/main" id="{D8315DCC-EB1D-46B5-8571-2364FF99C0C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580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4.58333E-6 -4.81481E-6 L 0.19062 -0.12337 C 0.22929 -0.15046 0.28737 -0.16481 0.34843 -0.16481 C 0.41757 -0.16481 0.47317 -0.15046 0.51171 -0.12337 L 0.69752 -0.003 " pathEditMode="relative" rAng="0" ptsTypes="AAAAA">
                                      <p:cBhvr>
                                        <p:cTn id="14" dur="2000" fill="hold"/>
                                        <p:tgtEl>
                                          <p:spTgt spid="7"/>
                                        </p:tgtEl>
                                        <p:attrNameLst>
                                          <p:attrName>ppt_x</p:attrName>
                                          <p:attrName>ppt_y</p:attrName>
                                        </p:attrNameLst>
                                      </p:cBhvr>
                                      <p:rCtr x="34883" y="-8241"/>
                                    </p:animMotion>
                                  </p:childTnLst>
                                </p:cTn>
                              </p:par>
                            </p:childTnLst>
                          </p:cTn>
                        </p:par>
                        <p:par>
                          <p:cTn id="15" fill="hold">
                            <p:stCondLst>
                              <p:cond delay="2000"/>
                            </p:stCondLst>
                            <p:childTnLst>
                              <p:par>
                                <p:cTn id="16" presetID="2" presetClass="exit" presetSubtype="1" fill="hold" nodeType="afterEffect">
                                  <p:stCondLst>
                                    <p:cond delay="0"/>
                                  </p:stCondLst>
                                  <p:childTnLst>
                                    <p:anim calcmode="lin" valueType="num">
                                      <p:cBhvr additive="base">
                                        <p:cTn id="17" dur="2000"/>
                                        <p:tgtEl>
                                          <p:spTgt spid="7"/>
                                        </p:tgtEl>
                                        <p:attrNameLst>
                                          <p:attrName>ppt_x</p:attrName>
                                        </p:attrNameLst>
                                      </p:cBhvr>
                                      <p:tavLst>
                                        <p:tav tm="0">
                                          <p:val>
                                            <p:strVal val="ppt_x"/>
                                          </p:val>
                                        </p:tav>
                                        <p:tav tm="100000">
                                          <p:val>
                                            <p:strVal val="ppt_x"/>
                                          </p:val>
                                        </p:tav>
                                      </p:tavLst>
                                    </p:anim>
                                    <p:anim calcmode="lin" valueType="num">
                                      <p:cBhvr additive="base">
                                        <p:cTn id="18" dur="2000"/>
                                        <p:tgtEl>
                                          <p:spTgt spid="7"/>
                                        </p:tgtEl>
                                        <p:attrNameLst>
                                          <p:attrName>ppt_y</p:attrName>
                                        </p:attrNameLst>
                                      </p:cBhvr>
                                      <p:tavLst>
                                        <p:tav tm="0">
                                          <p:val>
                                            <p:strVal val="ppt_y"/>
                                          </p:val>
                                        </p:tav>
                                        <p:tav tm="100000">
                                          <p:val>
                                            <p:strVal val="0-ppt_h/2"/>
                                          </p:val>
                                        </p:tav>
                                      </p:tavLst>
                                    </p:anim>
                                    <p:set>
                                      <p:cBhvr>
                                        <p:cTn id="1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F36AA-80EC-4207-AEB0-FC79004F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 y="0"/>
            <a:ext cx="12190380" cy="6871155"/>
          </a:xfrm>
          <a:prstGeom prst="rect">
            <a:avLst/>
          </a:prstGeom>
        </p:spPr>
      </p:pic>
      <p:sp>
        <p:nvSpPr>
          <p:cNvPr id="4" name="Rectangle 3">
            <a:extLst>
              <a:ext uri="{FF2B5EF4-FFF2-40B4-BE49-F238E27FC236}">
                <a16:creationId xmlns:a16="http://schemas.microsoft.com/office/drawing/2014/main" id="{65D02C0C-46AE-41AD-B61C-37F3DA057E5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Speech Bubble: Oval 13">
            <a:extLst>
              <a:ext uri="{FF2B5EF4-FFF2-40B4-BE49-F238E27FC236}">
                <a16:creationId xmlns:a16="http://schemas.microsoft.com/office/drawing/2014/main" id="{5F61F100-6F18-4E7A-A0C9-920E873E5BFB}"/>
              </a:ext>
            </a:extLst>
          </p:cNvPr>
          <p:cNvSpPr/>
          <p:nvPr/>
        </p:nvSpPr>
        <p:spPr>
          <a:xfrm>
            <a:off x="2508117" y="3590517"/>
            <a:ext cx="4165058" cy="1828469"/>
          </a:xfrm>
          <a:prstGeom prst="wedgeEllipseCallout">
            <a:avLst>
              <a:gd name="adj1" fmla="val -48902"/>
              <a:gd name="adj2" fmla="val 523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1 by 2.</a:t>
            </a:r>
          </a:p>
          <a:p>
            <a:pPr algn="ctr"/>
            <a:r>
              <a:rPr lang="en-GB" sz="3200" dirty="0">
                <a:solidFill>
                  <a:schemeClr val="accent4"/>
                </a:solidFill>
                <a:latin typeface="Century Gothic" panose="020B0502020202020204" pitchFamily="34" charset="0"/>
              </a:rPr>
              <a:t>I can’t ride the rays.</a:t>
            </a:r>
          </a:p>
        </p:txBody>
      </p:sp>
      <p:sp>
        <p:nvSpPr>
          <p:cNvPr id="15" name="Rectangle: Rounded Corners 14">
            <a:extLst>
              <a:ext uri="{FF2B5EF4-FFF2-40B4-BE49-F238E27FC236}">
                <a16:creationId xmlns:a16="http://schemas.microsoft.com/office/drawing/2014/main" id="{688133A1-9804-4FF1-9667-7024B1A3C76E}"/>
              </a:ext>
            </a:extLst>
          </p:cNvPr>
          <p:cNvSpPr/>
          <p:nvPr/>
        </p:nvSpPr>
        <p:spPr>
          <a:xfrm>
            <a:off x="6596009" y="130567"/>
            <a:ext cx="1971534"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2 = 2 x 1</a:t>
            </a:r>
          </a:p>
        </p:txBody>
      </p:sp>
      <p:sp>
        <p:nvSpPr>
          <p:cNvPr id="16" name="Rectangle 15">
            <a:extLst>
              <a:ext uri="{FF2B5EF4-FFF2-40B4-BE49-F238E27FC236}">
                <a16:creationId xmlns:a16="http://schemas.microsoft.com/office/drawing/2014/main" id="{F6BFDFA7-BE02-45A9-97D7-DF6139D3EE1A}"/>
              </a:ext>
            </a:extLst>
          </p:cNvPr>
          <p:cNvSpPr/>
          <p:nvPr/>
        </p:nvSpPr>
        <p:spPr>
          <a:xfrm>
            <a:off x="9168734"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7" name="Rectangle 16">
            <a:extLst>
              <a:ext uri="{FF2B5EF4-FFF2-40B4-BE49-F238E27FC236}">
                <a16:creationId xmlns:a16="http://schemas.microsoft.com/office/drawing/2014/main" id="{411D4700-A4BF-48DF-BB60-00102626B5B8}"/>
              </a:ext>
            </a:extLst>
          </p:cNvPr>
          <p:cNvSpPr/>
          <p:nvPr/>
        </p:nvSpPr>
        <p:spPr>
          <a:xfrm>
            <a:off x="9966495" y="7034"/>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grpSp>
        <p:nvGrpSpPr>
          <p:cNvPr id="18" name="Group 17">
            <a:extLst>
              <a:ext uri="{FF2B5EF4-FFF2-40B4-BE49-F238E27FC236}">
                <a16:creationId xmlns:a16="http://schemas.microsoft.com/office/drawing/2014/main" id="{2209FFB4-38F8-49A5-B7CE-10F68CC98A6F}"/>
              </a:ext>
            </a:extLst>
          </p:cNvPr>
          <p:cNvGrpSpPr/>
          <p:nvPr/>
        </p:nvGrpSpPr>
        <p:grpSpPr>
          <a:xfrm rot="16200000">
            <a:off x="143287" y="5116185"/>
            <a:ext cx="1662113" cy="819020"/>
            <a:chOff x="-2799908" y="2961165"/>
            <a:chExt cx="1913862" cy="935666"/>
          </a:xfrm>
          <a:solidFill>
            <a:srgbClr val="FE8E07"/>
          </a:solidFill>
        </p:grpSpPr>
        <p:sp>
          <p:nvSpPr>
            <p:cNvPr id="19" name="Rectangle: Rounded Corners 18">
              <a:extLst>
                <a:ext uri="{FF2B5EF4-FFF2-40B4-BE49-F238E27FC236}">
                  <a16:creationId xmlns:a16="http://schemas.microsoft.com/office/drawing/2014/main" id="{5308B645-66D3-48CE-B71A-7EA55EDBEC1A}"/>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9583F5EA-9627-470F-9DA1-1D5606B19B3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Explosion: 8 Points 23">
            <a:extLst>
              <a:ext uri="{FF2B5EF4-FFF2-40B4-BE49-F238E27FC236}">
                <a16:creationId xmlns:a16="http://schemas.microsoft.com/office/drawing/2014/main" id="{CBE33F52-4BCB-46DE-8CB9-DEDC01CB23E0}"/>
              </a:ext>
            </a:extLst>
          </p:cNvPr>
          <p:cNvSpPr/>
          <p:nvPr/>
        </p:nvSpPr>
        <p:spPr>
          <a:xfrm>
            <a:off x="7484147" y="1025512"/>
            <a:ext cx="4573418" cy="3472066"/>
          </a:xfrm>
          <a:prstGeom prst="irregularSeal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latin typeface="Century Gothic" panose="020B0502020202020204" pitchFamily="34" charset="0"/>
              </a:rPr>
              <a:t>TURN!</a:t>
            </a:r>
          </a:p>
        </p:txBody>
      </p:sp>
      <p:sp>
        <p:nvSpPr>
          <p:cNvPr id="25" name="Speech Bubble: Oval 24">
            <a:extLst>
              <a:ext uri="{FF2B5EF4-FFF2-40B4-BE49-F238E27FC236}">
                <a16:creationId xmlns:a16="http://schemas.microsoft.com/office/drawing/2014/main" id="{E1F7917B-123C-4D28-AA8E-60AC94FC83AD}"/>
              </a:ext>
            </a:extLst>
          </p:cNvPr>
          <p:cNvSpPr/>
          <p:nvPr/>
        </p:nvSpPr>
        <p:spPr>
          <a:xfrm>
            <a:off x="2416636" y="3590517"/>
            <a:ext cx="4315172" cy="1947209"/>
          </a:xfrm>
          <a:prstGeom prst="wedgeEllipseCallout">
            <a:avLst>
              <a:gd name="adj1" fmla="val -48902"/>
              <a:gd name="adj2" fmla="val 523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Now I am</a:t>
            </a:r>
          </a:p>
          <a:p>
            <a:pPr algn="ctr"/>
            <a:r>
              <a:rPr lang="en-GB" sz="3200" dirty="0">
                <a:solidFill>
                  <a:schemeClr val="accent4"/>
                </a:solidFill>
                <a:latin typeface="Century Gothic" panose="020B0502020202020204" pitchFamily="34" charset="0"/>
              </a:rPr>
              <a:t>2 by 1, I can ride the rays.</a:t>
            </a:r>
          </a:p>
        </p:txBody>
      </p:sp>
      <p:grpSp>
        <p:nvGrpSpPr>
          <p:cNvPr id="21" name="Group 20">
            <a:extLst>
              <a:ext uri="{FF2B5EF4-FFF2-40B4-BE49-F238E27FC236}">
                <a16:creationId xmlns:a16="http://schemas.microsoft.com/office/drawing/2014/main" id="{D019923D-B536-4EEB-90DD-3F83380E5EF0}"/>
              </a:ext>
            </a:extLst>
          </p:cNvPr>
          <p:cNvGrpSpPr/>
          <p:nvPr/>
        </p:nvGrpSpPr>
        <p:grpSpPr>
          <a:xfrm>
            <a:off x="167724" y="5116185"/>
            <a:ext cx="1662113" cy="819020"/>
            <a:chOff x="-2799908" y="2961165"/>
            <a:chExt cx="1913862" cy="935666"/>
          </a:xfrm>
          <a:solidFill>
            <a:srgbClr val="FE8E07"/>
          </a:solidFill>
        </p:grpSpPr>
        <p:sp>
          <p:nvSpPr>
            <p:cNvPr id="22" name="Rectangle: Rounded Corners 21">
              <a:extLst>
                <a:ext uri="{FF2B5EF4-FFF2-40B4-BE49-F238E27FC236}">
                  <a16:creationId xmlns:a16="http://schemas.microsoft.com/office/drawing/2014/main" id="{ED1D49F4-F448-4149-B01B-1766A1DF2C12}"/>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7FA00A25-0F3D-44B4-82FC-D7C7F0B46C28}"/>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Oval 25">
            <a:extLst>
              <a:ext uri="{FF2B5EF4-FFF2-40B4-BE49-F238E27FC236}">
                <a16:creationId xmlns:a16="http://schemas.microsoft.com/office/drawing/2014/main" id="{3B73E3A9-1BE2-4926-BA7C-24BEBE36D49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067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8" presetClass="emph" presetSubtype="0" fill="hold" grpId="1" nodeType="withEffect">
                                  <p:stCondLst>
                                    <p:cond delay="0"/>
                                  </p:stCondLst>
                                  <p:childTnLst>
                                    <p:animRot by="21600000">
                                      <p:cBhvr>
                                        <p:cTn id="12" dur="2000" fill="hold"/>
                                        <p:tgtEl>
                                          <p:spTgt spid="24"/>
                                        </p:tgtEl>
                                        <p:attrNameLst>
                                          <p:attrName>r</p:attrName>
                                        </p:attrNameLst>
                                      </p:cBhvr>
                                    </p:animRot>
                                  </p:childTnLst>
                                </p:cTn>
                              </p:par>
                            </p:childTnLst>
                          </p:cTn>
                        </p:par>
                        <p:par>
                          <p:cTn id="13" fill="hold">
                            <p:stCondLst>
                              <p:cond delay="2000"/>
                            </p:stCondLst>
                            <p:childTnLst>
                              <p:par>
                                <p:cTn id="14" presetID="8" presetClass="emph" presetSubtype="0" fill="hold" nodeType="afterEffect">
                                  <p:stCondLst>
                                    <p:cond delay="0"/>
                                  </p:stCondLst>
                                  <p:childTnLst>
                                    <p:animRot by="5400000">
                                      <p:cBhvr>
                                        <p:cTn id="15" dur="2000" fill="hold"/>
                                        <p:tgtEl>
                                          <p:spTgt spid="18"/>
                                        </p:tgtEl>
                                        <p:attrNameLst>
                                          <p:attrName>r</p:attrName>
                                        </p:attrNameLst>
                                      </p:cBhvr>
                                    </p:animRot>
                                  </p:childTnLst>
                                </p:cTn>
                              </p:par>
                            </p:childTnLst>
                          </p:cTn>
                        </p:par>
                        <p:par>
                          <p:cTn id="16" fill="hold">
                            <p:stCondLst>
                              <p:cond delay="4000"/>
                            </p:stCondLst>
                            <p:childTnLst>
                              <p:par>
                                <p:cTn id="17" presetID="1" presetClass="exit" presetSubtype="0" fill="hold" nodeType="after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4000"/>
                            </p:stCondLst>
                            <p:childTnLst>
                              <p:par>
                                <p:cTn id="22" presetID="10" presetClass="exit" presetSubtype="0" fill="hold" grpId="2" nodeType="afterEffect">
                                  <p:stCondLst>
                                    <p:cond delay="0"/>
                                  </p:stCondLst>
                                  <p:childTnLst>
                                    <p:animEffect transition="out" filter="fade">
                                      <p:cBhvr>
                                        <p:cTn id="23" dur="2000"/>
                                        <p:tgtEl>
                                          <p:spTgt spid="24"/>
                                        </p:tgtEl>
                                      </p:cBhvr>
                                    </p:animEffect>
                                    <p:set>
                                      <p:cBhvr>
                                        <p:cTn id="24" dur="1" fill="hold">
                                          <p:stCondLst>
                                            <p:cond delay="1999"/>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1.04167E-6 -2.96296E-6 L 0.19636 -0.10023 C 0.23711 -0.12268 0.29831 -0.13472 0.36289 -0.13472 C 0.43607 -0.13472 0.49479 -0.12268 0.53555 -0.10023 L 0.73203 -2.96296E-6 " pathEditMode="relative" rAng="0" ptsTypes="AAAAA">
                                      <p:cBhvr>
                                        <p:cTn id="38" dur="2000" fill="hold"/>
                                        <p:tgtEl>
                                          <p:spTgt spid="21"/>
                                        </p:tgtEl>
                                        <p:attrNameLst>
                                          <p:attrName>ppt_x</p:attrName>
                                          <p:attrName>ppt_y</p:attrName>
                                        </p:attrNameLst>
                                      </p:cBhvr>
                                      <p:rCtr x="36602" y="-6736"/>
                                    </p:animMotion>
                                  </p:childTnLst>
                                </p:cTn>
                              </p:par>
                            </p:childTnLst>
                          </p:cTn>
                        </p:par>
                        <p:par>
                          <p:cTn id="39" fill="hold">
                            <p:stCondLst>
                              <p:cond delay="2000"/>
                            </p:stCondLst>
                            <p:childTnLst>
                              <p:par>
                                <p:cTn id="40" presetID="2" presetClass="exit" presetSubtype="1" fill="hold" nodeType="afterEffect">
                                  <p:stCondLst>
                                    <p:cond delay="0"/>
                                  </p:stCondLst>
                                  <p:childTnLst>
                                    <p:anim calcmode="lin" valueType="num">
                                      <p:cBhvr additive="base">
                                        <p:cTn id="41" dur="2000"/>
                                        <p:tgtEl>
                                          <p:spTgt spid="21"/>
                                        </p:tgtEl>
                                        <p:attrNameLst>
                                          <p:attrName>ppt_x</p:attrName>
                                        </p:attrNameLst>
                                      </p:cBhvr>
                                      <p:tavLst>
                                        <p:tav tm="0">
                                          <p:val>
                                            <p:strVal val="ppt_x"/>
                                          </p:val>
                                        </p:tav>
                                        <p:tav tm="100000">
                                          <p:val>
                                            <p:strVal val="ppt_x"/>
                                          </p:val>
                                        </p:tav>
                                      </p:tavLst>
                                    </p:anim>
                                    <p:anim calcmode="lin" valueType="num">
                                      <p:cBhvr additive="base">
                                        <p:cTn id="42" dur="2000"/>
                                        <p:tgtEl>
                                          <p:spTgt spid="21"/>
                                        </p:tgtEl>
                                        <p:attrNameLst>
                                          <p:attrName>ppt_y</p:attrName>
                                        </p:attrNameLst>
                                      </p:cBhvr>
                                      <p:tavLst>
                                        <p:tav tm="0">
                                          <p:val>
                                            <p:strVal val="ppt_y"/>
                                          </p:val>
                                        </p:tav>
                                        <p:tav tm="100000">
                                          <p:val>
                                            <p:strVal val="0-ppt_h/2"/>
                                          </p:val>
                                        </p:tav>
                                      </p:tavLst>
                                    </p:anim>
                                    <p:set>
                                      <p:cBhvr>
                                        <p:cTn id="43"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24" grpId="0" animBg="1"/>
      <p:bldP spid="24" grpId="1" animBg="1"/>
      <p:bldP spid="24" grpId="2"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F36AA-80EC-4207-AEB0-FC79004F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4" name="Rectangle 3">
            <a:extLst>
              <a:ext uri="{FF2B5EF4-FFF2-40B4-BE49-F238E27FC236}">
                <a16:creationId xmlns:a16="http://schemas.microsoft.com/office/drawing/2014/main" id="{65D02C0C-46AE-41AD-B61C-37F3DA057E5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Speech Bubble: Oval 13">
            <a:extLst>
              <a:ext uri="{FF2B5EF4-FFF2-40B4-BE49-F238E27FC236}">
                <a16:creationId xmlns:a16="http://schemas.microsoft.com/office/drawing/2014/main" id="{5F61F100-6F18-4E7A-A0C9-920E873E5BFB}"/>
              </a:ext>
            </a:extLst>
          </p:cNvPr>
          <p:cNvSpPr/>
          <p:nvPr/>
        </p:nvSpPr>
        <p:spPr>
          <a:xfrm>
            <a:off x="2508117" y="3590517"/>
            <a:ext cx="4165058" cy="1828469"/>
          </a:xfrm>
          <a:prstGeom prst="wedgeEllipseCallout">
            <a:avLst>
              <a:gd name="adj1" fmla="val -48902"/>
              <a:gd name="adj2" fmla="val 523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2 by 3.</a:t>
            </a:r>
          </a:p>
          <a:p>
            <a:pPr algn="ctr"/>
            <a:r>
              <a:rPr lang="en-GB" sz="3200" dirty="0">
                <a:solidFill>
                  <a:schemeClr val="accent4"/>
                </a:solidFill>
                <a:latin typeface="Century Gothic" panose="020B0502020202020204" pitchFamily="34" charset="0"/>
              </a:rPr>
              <a:t>I can ride the rays.</a:t>
            </a:r>
          </a:p>
        </p:txBody>
      </p:sp>
      <p:sp>
        <p:nvSpPr>
          <p:cNvPr id="15" name="Rectangle: Rounded Corners 14">
            <a:extLst>
              <a:ext uri="{FF2B5EF4-FFF2-40B4-BE49-F238E27FC236}">
                <a16:creationId xmlns:a16="http://schemas.microsoft.com/office/drawing/2014/main" id="{688133A1-9804-4FF1-9667-7024B1A3C76E}"/>
              </a:ext>
            </a:extLst>
          </p:cNvPr>
          <p:cNvSpPr/>
          <p:nvPr/>
        </p:nvSpPr>
        <p:spPr>
          <a:xfrm>
            <a:off x="6596009" y="130567"/>
            <a:ext cx="1971534"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4 = 2 x 2</a:t>
            </a:r>
          </a:p>
        </p:txBody>
      </p:sp>
      <p:sp>
        <p:nvSpPr>
          <p:cNvPr id="16" name="Rectangle 15">
            <a:extLst>
              <a:ext uri="{FF2B5EF4-FFF2-40B4-BE49-F238E27FC236}">
                <a16:creationId xmlns:a16="http://schemas.microsoft.com/office/drawing/2014/main" id="{F6BFDFA7-BE02-45A9-97D7-DF6139D3EE1A}"/>
              </a:ext>
            </a:extLst>
          </p:cNvPr>
          <p:cNvSpPr/>
          <p:nvPr/>
        </p:nvSpPr>
        <p:spPr>
          <a:xfrm>
            <a:off x="9168734"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7" name="Rectangle 16">
            <a:extLst>
              <a:ext uri="{FF2B5EF4-FFF2-40B4-BE49-F238E27FC236}">
                <a16:creationId xmlns:a16="http://schemas.microsoft.com/office/drawing/2014/main" id="{411D4700-A4BF-48DF-BB60-00102626B5B8}"/>
              </a:ext>
            </a:extLst>
          </p:cNvPr>
          <p:cNvSpPr/>
          <p:nvPr/>
        </p:nvSpPr>
        <p:spPr>
          <a:xfrm>
            <a:off x="9966495" y="7034"/>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grpSp>
        <p:nvGrpSpPr>
          <p:cNvPr id="18" name="Group 17">
            <a:extLst>
              <a:ext uri="{FF2B5EF4-FFF2-40B4-BE49-F238E27FC236}">
                <a16:creationId xmlns:a16="http://schemas.microsoft.com/office/drawing/2014/main" id="{B5CD58AC-3A8D-41EA-97A5-37665B21460E}"/>
              </a:ext>
            </a:extLst>
          </p:cNvPr>
          <p:cNvGrpSpPr/>
          <p:nvPr/>
        </p:nvGrpSpPr>
        <p:grpSpPr>
          <a:xfrm>
            <a:off x="419730" y="4050362"/>
            <a:ext cx="1689203" cy="2458438"/>
            <a:chOff x="6402533" y="713267"/>
            <a:chExt cx="3840200" cy="5644115"/>
          </a:xfrm>
          <a:solidFill>
            <a:srgbClr val="5526BA"/>
          </a:solidFill>
        </p:grpSpPr>
        <p:grpSp>
          <p:nvGrpSpPr>
            <p:cNvPr id="19" name="Group 18">
              <a:extLst>
                <a:ext uri="{FF2B5EF4-FFF2-40B4-BE49-F238E27FC236}">
                  <a16:creationId xmlns:a16="http://schemas.microsoft.com/office/drawing/2014/main" id="{61A06736-2BD6-4F55-87B7-670ABD44C4D6}"/>
                </a:ext>
              </a:extLst>
            </p:cNvPr>
            <p:cNvGrpSpPr/>
            <p:nvPr/>
          </p:nvGrpSpPr>
          <p:grpSpPr>
            <a:xfrm>
              <a:off x="6402533" y="2584597"/>
              <a:ext cx="3827726" cy="3772785"/>
              <a:chOff x="6402533" y="2599660"/>
              <a:chExt cx="3827726" cy="3772785"/>
            </a:xfrm>
            <a:grpFill/>
          </p:grpSpPr>
          <p:grpSp>
            <p:nvGrpSpPr>
              <p:cNvPr id="22" name="Group 21">
                <a:extLst>
                  <a:ext uri="{FF2B5EF4-FFF2-40B4-BE49-F238E27FC236}">
                    <a16:creationId xmlns:a16="http://schemas.microsoft.com/office/drawing/2014/main" id="{81396C0D-A34F-428D-855C-416032F6A496}"/>
                  </a:ext>
                </a:extLst>
              </p:cNvPr>
              <p:cNvGrpSpPr/>
              <p:nvPr/>
            </p:nvGrpSpPr>
            <p:grpSpPr>
              <a:xfrm>
                <a:off x="6402533" y="4501115"/>
                <a:ext cx="3827726" cy="1871330"/>
                <a:chOff x="6402533" y="4470990"/>
                <a:chExt cx="3827726" cy="1871330"/>
              </a:xfrm>
              <a:grpFill/>
            </p:grpSpPr>
            <p:sp>
              <p:nvSpPr>
                <p:cNvPr id="26" name="Rectangle: Rounded Corners 25">
                  <a:extLst>
                    <a:ext uri="{FF2B5EF4-FFF2-40B4-BE49-F238E27FC236}">
                      <a16:creationId xmlns:a16="http://schemas.microsoft.com/office/drawing/2014/main" id="{678079BF-1AE6-4BAE-AB97-EA8FFCE15DC3}"/>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7" name="Rectangle: Rounded Corners 26">
                  <a:extLst>
                    <a:ext uri="{FF2B5EF4-FFF2-40B4-BE49-F238E27FC236}">
                      <a16:creationId xmlns:a16="http://schemas.microsoft.com/office/drawing/2014/main" id="{85EF9762-67FE-4690-B31A-066323C50E4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23" name="Group 22">
                <a:extLst>
                  <a:ext uri="{FF2B5EF4-FFF2-40B4-BE49-F238E27FC236}">
                    <a16:creationId xmlns:a16="http://schemas.microsoft.com/office/drawing/2014/main" id="{937C21EF-DB45-4318-A527-EBF64D951F7B}"/>
                  </a:ext>
                </a:extLst>
              </p:cNvPr>
              <p:cNvGrpSpPr/>
              <p:nvPr/>
            </p:nvGrpSpPr>
            <p:grpSpPr>
              <a:xfrm>
                <a:off x="6402533" y="2599660"/>
                <a:ext cx="3827724" cy="1871330"/>
                <a:chOff x="6402533" y="4470990"/>
                <a:chExt cx="3827724" cy="1871330"/>
              </a:xfrm>
              <a:grpFill/>
            </p:grpSpPr>
            <p:sp>
              <p:nvSpPr>
                <p:cNvPr id="24" name="Rectangle: Rounded Corners 23">
                  <a:extLst>
                    <a:ext uri="{FF2B5EF4-FFF2-40B4-BE49-F238E27FC236}">
                      <a16:creationId xmlns:a16="http://schemas.microsoft.com/office/drawing/2014/main" id="{5FB9F35E-027B-45AA-9CE0-E56C32751977}"/>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5" name="Rectangle: Rounded Corners 24">
                  <a:extLst>
                    <a:ext uri="{FF2B5EF4-FFF2-40B4-BE49-F238E27FC236}">
                      <a16:creationId xmlns:a16="http://schemas.microsoft.com/office/drawing/2014/main" id="{778AA8F8-2C80-4FFE-8CDE-7A72C8AC882D}"/>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sp>
          <p:nvSpPr>
            <p:cNvPr id="20" name="Rectangle: Rounded Corners 19">
              <a:extLst>
                <a:ext uri="{FF2B5EF4-FFF2-40B4-BE49-F238E27FC236}">
                  <a16:creationId xmlns:a16="http://schemas.microsoft.com/office/drawing/2014/main" id="{F7FA9F6B-0AAE-497A-BDE2-698F1CCC5D31}"/>
                </a:ext>
              </a:extLst>
            </p:cNvPr>
            <p:cNvSpPr/>
            <p:nvPr/>
          </p:nvSpPr>
          <p:spPr>
            <a:xfrm>
              <a:off x="8328870" y="713267"/>
              <a:ext cx="1913863" cy="187132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1" name="Rectangle: Rounded Corners 20">
              <a:extLst>
                <a:ext uri="{FF2B5EF4-FFF2-40B4-BE49-F238E27FC236}">
                  <a16:creationId xmlns:a16="http://schemas.microsoft.com/office/drawing/2014/main" id="{2E599FC5-1F64-46E2-9514-C47F1B7910A3}"/>
                </a:ext>
              </a:extLst>
            </p:cNvPr>
            <p:cNvSpPr/>
            <p:nvPr/>
          </p:nvSpPr>
          <p:spPr>
            <a:xfrm>
              <a:off x="6415008" y="713267"/>
              <a:ext cx="1913863" cy="187132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sp>
        <p:nvSpPr>
          <p:cNvPr id="28" name="Rectangle: Rounded Corners 27">
            <a:extLst>
              <a:ext uri="{FF2B5EF4-FFF2-40B4-BE49-F238E27FC236}">
                <a16:creationId xmlns:a16="http://schemas.microsoft.com/office/drawing/2014/main" id="{875F5862-44A9-4B9D-B33D-F449DE98E426}"/>
              </a:ext>
            </a:extLst>
          </p:cNvPr>
          <p:cNvSpPr/>
          <p:nvPr/>
        </p:nvSpPr>
        <p:spPr>
          <a:xfrm>
            <a:off x="6596008" y="1187284"/>
            <a:ext cx="1971534"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6 = 2 x 3</a:t>
            </a:r>
          </a:p>
        </p:txBody>
      </p:sp>
      <p:sp>
        <p:nvSpPr>
          <p:cNvPr id="29" name="Oval 28">
            <a:extLst>
              <a:ext uri="{FF2B5EF4-FFF2-40B4-BE49-F238E27FC236}">
                <a16:creationId xmlns:a16="http://schemas.microsoft.com/office/drawing/2014/main" id="{A02574CC-D6AA-4F5C-BD34-5719A0071F3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913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4.16667E-6 4.07407E-6 L 0.19036 -0.08357 C 0.22981 -0.10232 0.28945 -0.11227 0.35195 -0.11227 C 0.42291 -0.11227 0.47994 -0.10232 0.5194 -0.08357 L 0.71002 4.07407E-6 " pathEditMode="relative" rAng="0" ptsTypes="AAAAA">
                                      <p:cBhvr>
                                        <p:cTn id="14" dur="2000" fill="hold"/>
                                        <p:tgtEl>
                                          <p:spTgt spid="18"/>
                                        </p:tgtEl>
                                        <p:attrNameLst>
                                          <p:attrName>ppt_x</p:attrName>
                                          <p:attrName>ppt_y</p:attrName>
                                        </p:attrNameLst>
                                      </p:cBhvr>
                                      <p:rCtr x="35495" y="-5625"/>
                                    </p:animMotion>
                                  </p:childTnLst>
                                </p:cTn>
                              </p:par>
                            </p:childTnLst>
                          </p:cTn>
                        </p:par>
                        <p:par>
                          <p:cTn id="15" fill="hold">
                            <p:stCondLst>
                              <p:cond delay="2000"/>
                            </p:stCondLst>
                            <p:childTnLst>
                              <p:par>
                                <p:cTn id="16" presetID="2" presetClass="exit" presetSubtype="1" fill="hold" nodeType="afterEffect">
                                  <p:stCondLst>
                                    <p:cond delay="0"/>
                                  </p:stCondLst>
                                  <p:childTnLst>
                                    <p:anim calcmode="lin" valueType="num">
                                      <p:cBhvr additive="base">
                                        <p:cTn id="17" dur="2000"/>
                                        <p:tgtEl>
                                          <p:spTgt spid="18"/>
                                        </p:tgtEl>
                                        <p:attrNameLst>
                                          <p:attrName>ppt_x</p:attrName>
                                        </p:attrNameLst>
                                      </p:cBhvr>
                                      <p:tavLst>
                                        <p:tav tm="0">
                                          <p:val>
                                            <p:strVal val="ppt_x"/>
                                          </p:val>
                                        </p:tav>
                                        <p:tav tm="100000">
                                          <p:val>
                                            <p:strVal val="ppt_x"/>
                                          </p:val>
                                        </p:tav>
                                      </p:tavLst>
                                    </p:anim>
                                    <p:anim calcmode="lin" valueType="num">
                                      <p:cBhvr additive="base">
                                        <p:cTn id="18" dur="2000"/>
                                        <p:tgtEl>
                                          <p:spTgt spid="18"/>
                                        </p:tgtEl>
                                        <p:attrNameLst>
                                          <p:attrName>ppt_y</p:attrName>
                                        </p:attrNameLst>
                                      </p:cBhvr>
                                      <p:tavLst>
                                        <p:tav tm="0">
                                          <p:val>
                                            <p:strVal val="ppt_y"/>
                                          </p:val>
                                        </p:tav>
                                        <p:tav tm="100000">
                                          <p:val>
                                            <p:strVal val="0-ppt_h/2"/>
                                          </p:val>
                                        </p:tav>
                                      </p:tavLst>
                                    </p:anim>
                                    <p:set>
                                      <p:cBhvr>
                                        <p:cTn id="19"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F36AA-80EC-4207-AEB0-FC79004F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4" name="Rectangle 3">
            <a:extLst>
              <a:ext uri="{FF2B5EF4-FFF2-40B4-BE49-F238E27FC236}">
                <a16:creationId xmlns:a16="http://schemas.microsoft.com/office/drawing/2014/main" id="{65D02C0C-46AE-41AD-B61C-37F3DA057E5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Speech Bubble: Oval 13">
            <a:extLst>
              <a:ext uri="{FF2B5EF4-FFF2-40B4-BE49-F238E27FC236}">
                <a16:creationId xmlns:a16="http://schemas.microsoft.com/office/drawing/2014/main" id="{5F61F100-6F18-4E7A-A0C9-920E873E5BFB}"/>
              </a:ext>
            </a:extLst>
          </p:cNvPr>
          <p:cNvSpPr/>
          <p:nvPr/>
        </p:nvSpPr>
        <p:spPr>
          <a:xfrm>
            <a:off x="2508117" y="3590517"/>
            <a:ext cx="4165058" cy="1828469"/>
          </a:xfrm>
          <a:prstGeom prst="wedgeEllipseCallout">
            <a:avLst>
              <a:gd name="adj1" fmla="val -48902"/>
              <a:gd name="adj2" fmla="val 523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2 by 5.</a:t>
            </a:r>
          </a:p>
          <a:p>
            <a:pPr algn="ctr"/>
            <a:r>
              <a:rPr lang="en-GB" sz="3200" dirty="0">
                <a:solidFill>
                  <a:schemeClr val="accent4"/>
                </a:solidFill>
                <a:latin typeface="Century Gothic" panose="020B0502020202020204" pitchFamily="34" charset="0"/>
              </a:rPr>
              <a:t>I can ride the rays.</a:t>
            </a:r>
          </a:p>
        </p:txBody>
      </p:sp>
      <p:sp>
        <p:nvSpPr>
          <p:cNvPr id="15" name="Rectangle: Rounded Corners 14">
            <a:extLst>
              <a:ext uri="{FF2B5EF4-FFF2-40B4-BE49-F238E27FC236}">
                <a16:creationId xmlns:a16="http://schemas.microsoft.com/office/drawing/2014/main" id="{688133A1-9804-4FF1-9667-7024B1A3C76E}"/>
              </a:ext>
            </a:extLst>
          </p:cNvPr>
          <p:cNvSpPr/>
          <p:nvPr/>
        </p:nvSpPr>
        <p:spPr>
          <a:xfrm>
            <a:off x="6596009" y="130567"/>
            <a:ext cx="1971534"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4 = 2 x 2</a:t>
            </a:r>
          </a:p>
        </p:txBody>
      </p:sp>
      <p:sp>
        <p:nvSpPr>
          <p:cNvPr id="16" name="Rectangle 15">
            <a:extLst>
              <a:ext uri="{FF2B5EF4-FFF2-40B4-BE49-F238E27FC236}">
                <a16:creationId xmlns:a16="http://schemas.microsoft.com/office/drawing/2014/main" id="{F6BFDFA7-BE02-45A9-97D7-DF6139D3EE1A}"/>
              </a:ext>
            </a:extLst>
          </p:cNvPr>
          <p:cNvSpPr/>
          <p:nvPr/>
        </p:nvSpPr>
        <p:spPr>
          <a:xfrm>
            <a:off x="9168734"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7" name="Rectangle 16">
            <a:extLst>
              <a:ext uri="{FF2B5EF4-FFF2-40B4-BE49-F238E27FC236}">
                <a16:creationId xmlns:a16="http://schemas.microsoft.com/office/drawing/2014/main" id="{411D4700-A4BF-48DF-BB60-00102626B5B8}"/>
              </a:ext>
            </a:extLst>
          </p:cNvPr>
          <p:cNvSpPr/>
          <p:nvPr/>
        </p:nvSpPr>
        <p:spPr>
          <a:xfrm>
            <a:off x="9966495" y="7034"/>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28" name="Rectangle: Rounded Corners 27">
            <a:extLst>
              <a:ext uri="{FF2B5EF4-FFF2-40B4-BE49-F238E27FC236}">
                <a16:creationId xmlns:a16="http://schemas.microsoft.com/office/drawing/2014/main" id="{875F5862-44A9-4B9D-B33D-F449DE98E426}"/>
              </a:ext>
            </a:extLst>
          </p:cNvPr>
          <p:cNvSpPr/>
          <p:nvPr/>
        </p:nvSpPr>
        <p:spPr>
          <a:xfrm>
            <a:off x="6596008" y="1187284"/>
            <a:ext cx="1971534"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6 = 2 x 3</a:t>
            </a:r>
          </a:p>
        </p:txBody>
      </p:sp>
      <p:sp>
        <p:nvSpPr>
          <p:cNvPr id="31" name="Rectangle: Rounded Corners 30">
            <a:extLst>
              <a:ext uri="{FF2B5EF4-FFF2-40B4-BE49-F238E27FC236}">
                <a16:creationId xmlns:a16="http://schemas.microsoft.com/office/drawing/2014/main" id="{D6B88104-89CD-4B10-95CD-818DCAAB7569}"/>
              </a:ext>
            </a:extLst>
          </p:cNvPr>
          <p:cNvSpPr/>
          <p:nvPr/>
        </p:nvSpPr>
        <p:spPr>
          <a:xfrm>
            <a:off x="6369976" y="2252533"/>
            <a:ext cx="2197565"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10 = 2 x 5</a:t>
            </a:r>
          </a:p>
        </p:txBody>
      </p:sp>
      <p:pic>
        <p:nvPicPr>
          <p:cNvPr id="29" name="Picture 28">
            <a:extLst>
              <a:ext uri="{FF2B5EF4-FFF2-40B4-BE49-F238E27FC236}">
                <a16:creationId xmlns:a16="http://schemas.microsoft.com/office/drawing/2014/main" id="{574225B0-49CA-431F-8DCF-C4ADBABAF239}"/>
              </a:ext>
            </a:extLst>
          </p:cNvPr>
          <p:cNvPicPr>
            <a:picLocks noChangeAspect="1"/>
          </p:cNvPicPr>
          <p:nvPr/>
        </p:nvPicPr>
        <p:blipFill>
          <a:blip r:embed="rId4"/>
          <a:stretch>
            <a:fillRect/>
          </a:stretch>
        </p:blipFill>
        <p:spPr>
          <a:xfrm>
            <a:off x="389547" y="2428854"/>
            <a:ext cx="1729024" cy="4151793"/>
          </a:xfrm>
          <a:prstGeom prst="rect">
            <a:avLst/>
          </a:prstGeom>
          <a:ln w="38100">
            <a:solidFill>
              <a:srgbClr val="FF0000"/>
            </a:solidFill>
          </a:ln>
        </p:spPr>
      </p:pic>
      <p:sp>
        <p:nvSpPr>
          <p:cNvPr id="12" name="Oval 11">
            <a:extLst>
              <a:ext uri="{FF2B5EF4-FFF2-40B4-BE49-F238E27FC236}">
                <a16:creationId xmlns:a16="http://schemas.microsoft.com/office/drawing/2014/main" id="{C463E76D-FD91-452F-A48F-A2B7A3753B9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105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2.91667E-6 -2.96296E-6 L 0.19141 -0.09884 C 0.23125 -0.12129 0.29115 -0.1331 0.35404 -0.1331 C 0.42552 -0.1331 0.48282 -0.12129 0.52266 -0.09884 L 0.71433 -2.96296E-6 " pathEditMode="relative" rAng="0" ptsTypes="AAAAA">
                                      <p:cBhvr>
                                        <p:cTn id="14" dur="2000" fill="hold"/>
                                        <p:tgtEl>
                                          <p:spTgt spid="29"/>
                                        </p:tgtEl>
                                        <p:attrNameLst>
                                          <p:attrName>ppt_x</p:attrName>
                                          <p:attrName>ppt_y</p:attrName>
                                        </p:attrNameLst>
                                      </p:cBhvr>
                                      <p:rCtr x="35716" y="-6667"/>
                                    </p:animMotion>
                                  </p:childTnLst>
                                </p:cTn>
                              </p:par>
                            </p:childTnLst>
                          </p:cTn>
                        </p:par>
                        <p:par>
                          <p:cTn id="15" fill="hold">
                            <p:stCondLst>
                              <p:cond delay="2000"/>
                            </p:stCondLst>
                            <p:childTnLst>
                              <p:par>
                                <p:cTn id="16" presetID="2" presetClass="exit" presetSubtype="1" fill="hold" nodeType="afterEffect">
                                  <p:stCondLst>
                                    <p:cond delay="0"/>
                                  </p:stCondLst>
                                  <p:childTnLst>
                                    <p:anim calcmode="lin" valueType="num">
                                      <p:cBhvr additive="base">
                                        <p:cTn id="17" dur="2000"/>
                                        <p:tgtEl>
                                          <p:spTgt spid="29"/>
                                        </p:tgtEl>
                                        <p:attrNameLst>
                                          <p:attrName>ppt_x</p:attrName>
                                        </p:attrNameLst>
                                      </p:cBhvr>
                                      <p:tavLst>
                                        <p:tav tm="0">
                                          <p:val>
                                            <p:strVal val="ppt_x"/>
                                          </p:val>
                                        </p:tav>
                                        <p:tav tm="100000">
                                          <p:val>
                                            <p:strVal val="ppt_x"/>
                                          </p:val>
                                        </p:tav>
                                      </p:tavLst>
                                    </p:anim>
                                    <p:anim calcmode="lin" valueType="num">
                                      <p:cBhvr additive="base">
                                        <p:cTn id="18" dur="2000"/>
                                        <p:tgtEl>
                                          <p:spTgt spid="29"/>
                                        </p:tgtEl>
                                        <p:attrNameLst>
                                          <p:attrName>ppt_y</p:attrName>
                                        </p:attrNameLst>
                                      </p:cBhvr>
                                      <p:tavLst>
                                        <p:tav tm="0">
                                          <p:val>
                                            <p:strVal val="ppt_y"/>
                                          </p:val>
                                        </p:tav>
                                        <p:tav tm="100000">
                                          <p:val>
                                            <p:strVal val="0-ppt_h/2"/>
                                          </p:val>
                                        </p:tav>
                                      </p:tavLst>
                                    </p:anim>
                                    <p:set>
                                      <p:cBhvr>
                                        <p:cTn id="19"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F36AA-80EC-4207-AEB0-FC79004F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4" name="Rectangle 3">
            <a:extLst>
              <a:ext uri="{FF2B5EF4-FFF2-40B4-BE49-F238E27FC236}">
                <a16:creationId xmlns:a16="http://schemas.microsoft.com/office/drawing/2014/main" id="{65D02C0C-46AE-41AD-B61C-37F3DA057E5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Speech Bubble: Oval 13">
            <a:extLst>
              <a:ext uri="{FF2B5EF4-FFF2-40B4-BE49-F238E27FC236}">
                <a16:creationId xmlns:a16="http://schemas.microsoft.com/office/drawing/2014/main" id="{5F61F100-6F18-4E7A-A0C9-920E873E5BFB}"/>
              </a:ext>
            </a:extLst>
          </p:cNvPr>
          <p:cNvSpPr/>
          <p:nvPr/>
        </p:nvSpPr>
        <p:spPr>
          <a:xfrm>
            <a:off x="2025983" y="140084"/>
            <a:ext cx="3962985" cy="2601528"/>
          </a:xfrm>
          <a:prstGeom prst="wedgeEllipseCallout">
            <a:avLst>
              <a:gd name="adj1" fmla="val -42115"/>
              <a:gd name="adj2" fmla="val 6462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We are not arrays.</a:t>
            </a:r>
          </a:p>
          <a:p>
            <a:pPr algn="ctr"/>
            <a:r>
              <a:rPr lang="en-GB" sz="3200" dirty="0">
                <a:solidFill>
                  <a:schemeClr val="accent4"/>
                </a:solidFill>
                <a:latin typeface="Century Gothic" panose="020B0502020202020204" pitchFamily="34" charset="0"/>
              </a:rPr>
              <a:t>We can’t  ride the rays.</a:t>
            </a:r>
          </a:p>
        </p:txBody>
      </p:sp>
      <p:sp>
        <p:nvSpPr>
          <p:cNvPr id="15" name="Rectangle: Rounded Corners 14">
            <a:extLst>
              <a:ext uri="{FF2B5EF4-FFF2-40B4-BE49-F238E27FC236}">
                <a16:creationId xmlns:a16="http://schemas.microsoft.com/office/drawing/2014/main" id="{688133A1-9804-4FF1-9667-7024B1A3C76E}"/>
              </a:ext>
            </a:extLst>
          </p:cNvPr>
          <p:cNvSpPr/>
          <p:nvPr/>
        </p:nvSpPr>
        <p:spPr>
          <a:xfrm>
            <a:off x="6848500" y="130567"/>
            <a:ext cx="2057710"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4 = 2 x 2</a:t>
            </a:r>
          </a:p>
        </p:txBody>
      </p:sp>
      <p:sp>
        <p:nvSpPr>
          <p:cNvPr id="16" name="Rectangle 15">
            <a:extLst>
              <a:ext uri="{FF2B5EF4-FFF2-40B4-BE49-F238E27FC236}">
                <a16:creationId xmlns:a16="http://schemas.microsoft.com/office/drawing/2014/main" id="{F6BFDFA7-BE02-45A9-97D7-DF6139D3EE1A}"/>
              </a:ext>
            </a:extLst>
          </p:cNvPr>
          <p:cNvSpPr/>
          <p:nvPr/>
        </p:nvSpPr>
        <p:spPr>
          <a:xfrm>
            <a:off x="9168734" y="0"/>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17" name="Rectangle 16">
            <a:extLst>
              <a:ext uri="{FF2B5EF4-FFF2-40B4-BE49-F238E27FC236}">
                <a16:creationId xmlns:a16="http://schemas.microsoft.com/office/drawing/2014/main" id="{411D4700-A4BF-48DF-BB60-00102626B5B8}"/>
              </a:ext>
            </a:extLst>
          </p:cNvPr>
          <p:cNvSpPr/>
          <p:nvPr/>
        </p:nvSpPr>
        <p:spPr>
          <a:xfrm>
            <a:off x="9966495" y="7034"/>
            <a:ext cx="703032" cy="6858000"/>
          </a:xfrm>
          <a:prstGeom prst="rect">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9D712"/>
              </a:solidFill>
            </a:endParaRPr>
          </a:p>
        </p:txBody>
      </p:sp>
      <p:sp>
        <p:nvSpPr>
          <p:cNvPr id="28" name="Rectangle: Rounded Corners 27">
            <a:extLst>
              <a:ext uri="{FF2B5EF4-FFF2-40B4-BE49-F238E27FC236}">
                <a16:creationId xmlns:a16="http://schemas.microsoft.com/office/drawing/2014/main" id="{875F5862-44A9-4B9D-B33D-F449DE98E426}"/>
              </a:ext>
            </a:extLst>
          </p:cNvPr>
          <p:cNvSpPr/>
          <p:nvPr/>
        </p:nvSpPr>
        <p:spPr>
          <a:xfrm>
            <a:off x="6848499" y="1187284"/>
            <a:ext cx="2057710"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6 = 2 x 3</a:t>
            </a:r>
          </a:p>
        </p:txBody>
      </p:sp>
      <p:sp>
        <p:nvSpPr>
          <p:cNvPr id="31" name="Rectangle: Rounded Corners 30">
            <a:extLst>
              <a:ext uri="{FF2B5EF4-FFF2-40B4-BE49-F238E27FC236}">
                <a16:creationId xmlns:a16="http://schemas.microsoft.com/office/drawing/2014/main" id="{D6B88104-89CD-4B10-95CD-818DCAAB7569}"/>
              </a:ext>
            </a:extLst>
          </p:cNvPr>
          <p:cNvSpPr/>
          <p:nvPr/>
        </p:nvSpPr>
        <p:spPr>
          <a:xfrm>
            <a:off x="6709025" y="2252533"/>
            <a:ext cx="2197183"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10 = 2 x 5</a:t>
            </a:r>
          </a:p>
        </p:txBody>
      </p:sp>
      <p:grpSp>
        <p:nvGrpSpPr>
          <p:cNvPr id="12" name="Group 11">
            <a:extLst>
              <a:ext uri="{FF2B5EF4-FFF2-40B4-BE49-F238E27FC236}">
                <a16:creationId xmlns:a16="http://schemas.microsoft.com/office/drawing/2014/main" id="{942A0055-3C97-447A-84A4-0CE645F598DA}"/>
              </a:ext>
            </a:extLst>
          </p:cNvPr>
          <p:cNvGrpSpPr/>
          <p:nvPr/>
        </p:nvGrpSpPr>
        <p:grpSpPr>
          <a:xfrm>
            <a:off x="266315" y="444190"/>
            <a:ext cx="1662113" cy="1638039"/>
            <a:chOff x="-2945222" y="3625700"/>
            <a:chExt cx="1913862" cy="1871332"/>
          </a:xfrm>
          <a:solidFill>
            <a:srgbClr val="F0EA19"/>
          </a:solidFill>
        </p:grpSpPr>
        <p:sp>
          <p:nvSpPr>
            <p:cNvPr id="13" name="Rectangle: Rounded Corners 12">
              <a:extLst>
                <a:ext uri="{FF2B5EF4-FFF2-40B4-BE49-F238E27FC236}">
                  <a16:creationId xmlns:a16="http://schemas.microsoft.com/office/drawing/2014/main" id="{E944792C-D4ED-4BBB-846A-4E88C3923815}"/>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55D9FB9E-7660-4B26-B0FD-B66DF4CBC527}"/>
                </a:ext>
              </a:extLst>
            </p:cNvPr>
            <p:cNvGrpSpPr/>
            <p:nvPr/>
          </p:nvGrpSpPr>
          <p:grpSpPr>
            <a:xfrm>
              <a:off x="-2945222" y="4561366"/>
              <a:ext cx="1913862" cy="935666"/>
              <a:chOff x="-2799908" y="2961165"/>
              <a:chExt cx="1913862" cy="935666"/>
            </a:xfrm>
            <a:grpFill/>
          </p:grpSpPr>
          <p:sp>
            <p:nvSpPr>
              <p:cNvPr id="19" name="Rectangle: Rounded Corners 18">
                <a:extLst>
                  <a:ext uri="{FF2B5EF4-FFF2-40B4-BE49-F238E27FC236}">
                    <a16:creationId xmlns:a16="http://schemas.microsoft.com/office/drawing/2014/main" id="{DE1837E5-E732-44FE-9842-D0271D268FB0}"/>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D97719E8-7974-45AE-8CDC-50BF0C098825}"/>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43DF01C0-E364-492A-B16D-53CB85FED9AB}"/>
              </a:ext>
            </a:extLst>
          </p:cNvPr>
          <p:cNvGrpSpPr/>
          <p:nvPr/>
        </p:nvGrpSpPr>
        <p:grpSpPr>
          <a:xfrm>
            <a:off x="291474" y="3151122"/>
            <a:ext cx="1666730" cy="3276089"/>
            <a:chOff x="2089294" y="701737"/>
            <a:chExt cx="1919178" cy="3742676"/>
          </a:xfrm>
        </p:grpSpPr>
        <p:grpSp>
          <p:nvGrpSpPr>
            <p:cNvPr id="22" name="Group 21">
              <a:extLst>
                <a:ext uri="{FF2B5EF4-FFF2-40B4-BE49-F238E27FC236}">
                  <a16:creationId xmlns:a16="http://schemas.microsoft.com/office/drawing/2014/main" id="{6BC7AD34-AE4C-4625-B067-C493B9411114}"/>
                </a:ext>
              </a:extLst>
            </p:cNvPr>
            <p:cNvGrpSpPr/>
            <p:nvPr/>
          </p:nvGrpSpPr>
          <p:grpSpPr>
            <a:xfrm>
              <a:off x="2089294" y="1637410"/>
              <a:ext cx="1919178" cy="2807003"/>
              <a:chOff x="2089294" y="1637410"/>
              <a:chExt cx="1919178" cy="2807003"/>
            </a:xfrm>
          </p:grpSpPr>
          <p:sp>
            <p:nvSpPr>
              <p:cNvPr id="24" name="Rectangle: Rounded Corners 23">
                <a:extLst>
                  <a:ext uri="{FF2B5EF4-FFF2-40B4-BE49-F238E27FC236}">
                    <a16:creationId xmlns:a16="http://schemas.microsoft.com/office/drawing/2014/main" id="{EA7988F8-1512-4994-8B30-04F897ACD42A}"/>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B1659A7F-4707-4B38-831D-F020ABC571D6}"/>
                  </a:ext>
                </a:extLst>
              </p:cNvPr>
              <p:cNvGrpSpPr/>
              <p:nvPr/>
            </p:nvGrpSpPr>
            <p:grpSpPr>
              <a:xfrm>
                <a:off x="2094608" y="2573079"/>
                <a:ext cx="1913864" cy="1871334"/>
                <a:chOff x="939386" y="2328526"/>
                <a:chExt cx="1913864" cy="1871334"/>
              </a:xfrm>
              <a:solidFill>
                <a:srgbClr val="5526BB"/>
              </a:solidFill>
            </p:grpSpPr>
            <p:grpSp>
              <p:nvGrpSpPr>
                <p:cNvPr id="27" name="Group 26">
                  <a:extLst>
                    <a:ext uri="{FF2B5EF4-FFF2-40B4-BE49-F238E27FC236}">
                      <a16:creationId xmlns:a16="http://schemas.microsoft.com/office/drawing/2014/main" id="{F6646873-03C2-4CAB-8857-3E724596189E}"/>
                    </a:ext>
                  </a:extLst>
                </p:cNvPr>
                <p:cNvGrpSpPr/>
                <p:nvPr/>
              </p:nvGrpSpPr>
              <p:grpSpPr>
                <a:xfrm>
                  <a:off x="939388" y="2328528"/>
                  <a:ext cx="1913862" cy="1871332"/>
                  <a:chOff x="-2945222" y="3625700"/>
                  <a:chExt cx="1913862" cy="1871332"/>
                </a:xfrm>
                <a:grpFill/>
              </p:grpSpPr>
              <p:sp>
                <p:nvSpPr>
                  <p:cNvPr id="32" name="Rectangle: Rounded Corners 31">
                    <a:extLst>
                      <a:ext uri="{FF2B5EF4-FFF2-40B4-BE49-F238E27FC236}">
                        <a16:creationId xmlns:a16="http://schemas.microsoft.com/office/drawing/2014/main" id="{98BE6D38-122C-4EBE-AE14-12ABBB29F148}"/>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61528CBB-4BAB-4321-B784-D644B080CFB9}"/>
                      </a:ext>
                    </a:extLst>
                  </p:cNvPr>
                  <p:cNvGrpSpPr/>
                  <p:nvPr/>
                </p:nvGrpSpPr>
                <p:grpSpPr>
                  <a:xfrm>
                    <a:off x="-2945222" y="4561366"/>
                    <a:ext cx="1913862" cy="935666"/>
                    <a:chOff x="-2799908" y="2961165"/>
                    <a:chExt cx="1913862" cy="935666"/>
                  </a:xfrm>
                  <a:grpFill/>
                </p:grpSpPr>
                <p:sp>
                  <p:nvSpPr>
                    <p:cNvPr id="34" name="Rectangle: Rounded Corners 33">
                      <a:extLst>
                        <a:ext uri="{FF2B5EF4-FFF2-40B4-BE49-F238E27FC236}">
                          <a16:creationId xmlns:a16="http://schemas.microsoft.com/office/drawing/2014/main" id="{A3BC6502-B8BF-4631-8EFF-5DED87BA9A92}"/>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C2ED5C8D-F496-41EB-B480-2A7C43E3D649}"/>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0" name="Rectangle: Rounded Corners 29">
                  <a:extLst>
                    <a:ext uri="{FF2B5EF4-FFF2-40B4-BE49-F238E27FC236}">
                      <a16:creationId xmlns:a16="http://schemas.microsoft.com/office/drawing/2014/main" id="{4B5F9DCE-8BCD-4AD3-B025-9562005CBD86}"/>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Rounded Corners 25">
                <a:extLst>
                  <a:ext uri="{FF2B5EF4-FFF2-40B4-BE49-F238E27FC236}">
                    <a16:creationId xmlns:a16="http://schemas.microsoft.com/office/drawing/2014/main" id="{04F4CF68-0B62-49B5-971F-124AC048A578}"/>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Rounded Corners 22">
              <a:extLst>
                <a:ext uri="{FF2B5EF4-FFF2-40B4-BE49-F238E27FC236}">
                  <a16:creationId xmlns:a16="http://schemas.microsoft.com/office/drawing/2014/main" id="{74FC1325-524E-48A5-9593-882A142F3E25}"/>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Rounded Corners 36">
            <a:extLst>
              <a:ext uri="{FF2B5EF4-FFF2-40B4-BE49-F238E27FC236}">
                <a16:creationId xmlns:a16="http://schemas.microsoft.com/office/drawing/2014/main" id="{8AEAF829-AE88-4A63-8357-71DC7963CB14}"/>
              </a:ext>
            </a:extLst>
          </p:cNvPr>
          <p:cNvSpPr/>
          <p:nvPr/>
        </p:nvSpPr>
        <p:spPr>
          <a:xfrm>
            <a:off x="2440148" y="5329477"/>
            <a:ext cx="2703175" cy="89494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3 + 7 = 10</a:t>
            </a:r>
          </a:p>
        </p:txBody>
      </p:sp>
      <p:sp>
        <p:nvSpPr>
          <p:cNvPr id="38" name="Speech Bubble: Oval 37">
            <a:extLst>
              <a:ext uri="{FF2B5EF4-FFF2-40B4-BE49-F238E27FC236}">
                <a16:creationId xmlns:a16="http://schemas.microsoft.com/office/drawing/2014/main" id="{D566B153-DA00-4492-B334-A0684B6EC59D}"/>
              </a:ext>
            </a:extLst>
          </p:cNvPr>
          <p:cNvSpPr/>
          <p:nvPr/>
        </p:nvSpPr>
        <p:spPr>
          <a:xfrm>
            <a:off x="2023157" y="140084"/>
            <a:ext cx="3956242" cy="2601528"/>
          </a:xfrm>
          <a:prstGeom prst="wedgeEllipseCallout">
            <a:avLst>
              <a:gd name="adj1" fmla="val -41841"/>
              <a:gd name="adj2" fmla="val 64089"/>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Now we are a 2 x 5 array.</a:t>
            </a:r>
          </a:p>
          <a:p>
            <a:pPr algn="ctr"/>
            <a:r>
              <a:rPr lang="en-GB" sz="3200" dirty="0">
                <a:solidFill>
                  <a:schemeClr val="accent4"/>
                </a:solidFill>
                <a:latin typeface="Century Gothic" panose="020B0502020202020204" pitchFamily="34" charset="0"/>
              </a:rPr>
              <a:t>We can ride the rays.</a:t>
            </a:r>
          </a:p>
        </p:txBody>
      </p:sp>
      <p:grpSp>
        <p:nvGrpSpPr>
          <p:cNvPr id="5" name="Group 4">
            <a:extLst>
              <a:ext uri="{FF2B5EF4-FFF2-40B4-BE49-F238E27FC236}">
                <a16:creationId xmlns:a16="http://schemas.microsoft.com/office/drawing/2014/main" id="{786C72B4-6540-4FA2-9E9F-3F2B7B50F4FD}"/>
              </a:ext>
            </a:extLst>
          </p:cNvPr>
          <p:cNvGrpSpPr/>
          <p:nvPr/>
        </p:nvGrpSpPr>
        <p:grpSpPr>
          <a:xfrm>
            <a:off x="268856" y="2332103"/>
            <a:ext cx="1689348" cy="4095108"/>
            <a:chOff x="-2560019" y="2371803"/>
            <a:chExt cx="1689348" cy="4095109"/>
          </a:xfrm>
        </p:grpSpPr>
        <p:grpSp>
          <p:nvGrpSpPr>
            <p:cNvPr id="39" name="Group 38">
              <a:extLst>
                <a:ext uri="{FF2B5EF4-FFF2-40B4-BE49-F238E27FC236}">
                  <a16:creationId xmlns:a16="http://schemas.microsoft.com/office/drawing/2014/main" id="{8C3588D4-8079-4D55-96BC-9FD5074ED222}"/>
                </a:ext>
              </a:extLst>
            </p:cNvPr>
            <p:cNvGrpSpPr/>
            <p:nvPr/>
          </p:nvGrpSpPr>
          <p:grpSpPr>
            <a:xfrm rot="10800000">
              <a:off x="-2560019" y="2371803"/>
              <a:ext cx="1662113" cy="1638039"/>
              <a:chOff x="-2945222" y="3625700"/>
              <a:chExt cx="1913862" cy="1871332"/>
            </a:xfrm>
            <a:solidFill>
              <a:srgbClr val="F0EA19"/>
            </a:solidFill>
          </p:grpSpPr>
          <p:sp>
            <p:nvSpPr>
              <p:cNvPr id="40" name="Rectangle: Rounded Corners 39">
                <a:extLst>
                  <a:ext uri="{FF2B5EF4-FFF2-40B4-BE49-F238E27FC236}">
                    <a16:creationId xmlns:a16="http://schemas.microsoft.com/office/drawing/2014/main" id="{7C391D27-CF4E-41B7-9C2D-857B4BA5A51A}"/>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6BD51C24-53C8-40BC-ABAB-0749AA00AFD8}"/>
                  </a:ext>
                </a:extLst>
              </p:cNvPr>
              <p:cNvGrpSpPr/>
              <p:nvPr/>
            </p:nvGrpSpPr>
            <p:grpSpPr>
              <a:xfrm>
                <a:off x="-2945222" y="4561366"/>
                <a:ext cx="1913862" cy="935666"/>
                <a:chOff x="-2799908" y="2961165"/>
                <a:chExt cx="1913862" cy="935666"/>
              </a:xfrm>
              <a:grpFill/>
            </p:grpSpPr>
            <p:sp>
              <p:nvSpPr>
                <p:cNvPr id="42" name="Rectangle: Rounded Corners 41">
                  <a:extLst>
                    <a:ext uri="{FF2B5EF4-FFF2-40B4-BE49-F238E27FC236}">
                      <a16:creationId xmlns:a16="http://schemas.microsoft.com/office/drawing/2014/main" id="{B352ABE9-DEBB-4A26-B4FB-990A1403D44B}"/>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A9FAD9DD-33A0-4E6A-858A-8519EB9F3A42}"/>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4" name="Group 43">
              <a:extLst>
                <a:ext uri="{FF2B5EF4-FFF2-40B4-BE49-F238E27FC236}">
                  <a16:creationId xmlns:a16="http://schemas.microsoft.com/office/drawing/2014/main" id="{880408D4-16EE-4628-88AE-2E354CCAE6B8}"/>
                </a:ext>
              </a:extLst>
            </p:cNvPr>
            <p:cNvGrpSpPr/>
            <p:nvPr/>
          </p:nvGrpSpPr>
          <p:grpSpPr>
            <a:xfrm>
              <a:off x="-2537401" y="3190823"/>
              <a:ext cx="1666730" cy="3276089"/>
              <a:chOff x="2089294" y="701737"/>
              <a:chExt cx="1919178" cy="3742676"/>
            </a:xfrm>
          </p:grpSpPr>
          <p:grpSp>
            <p:nvGrpSpPr>
              <p:cNvPr id="45" name="Group 44">
                <a:extLst>
                  <a:ext uri="{FF2B5EF4-FFF2-40B4-BE49-F238E27FC236}">
                    <a16:creationId xmlns:a16="http://schemas.microsoft.com/office/drawing/2014/main" id="{2CA602CD-05CC-4DF1-B7C4-9327E3595C3B}"/>
                  </a:ext>
                </a:extLst>
              </p:cNvPr>
              <p:cNvGrpSpPr/>
              <p:nvPr/>
            </p:nvGrpSpPr>
            <p:grpSpPr>
              <a:xfrm>
                <a:off x="2089294" y="1637410"/>
                <a:ext cx="1919178" cy="2807003"/>
                <a:chOff x="2089294" y="1637410"/>
                <a:chExt cx="1919178" cy="2807003"/>
              </a:xfrm>
            </p:grpSpPr>
            <p:sp>
              <p:nvSpPr>
                <p:cNvPr id="47" name="Rectangle: Rounded Corners 46">
                  <a:extLst>
                    <a:ext uri="{FF2B5EF4-FFF2-40B4-BE49-F238E27FC236}">
                      <a16:creationId xmlns:a16="http://schemas.microsoft.com/office/drawing/2014/main" id="{CD025C15-D7D2-4874-B071-C916792F8E8F}"/>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BB1BDF86-D723-4FE8-BE86-CCB9C8C05094}"/>
                    </a:ext>
                  </a:extLst>
                </p:cNvPr>
                <p:cNvGrpSpPr/>
                <p:nvPr/>
              </p:nvGrpSpPr>
              <p:grpSpPr>
                <a:xfrm>
                  <a:off x="2094608" y="2573079"/>
                  <a:ext cx="1913864" cy="1871334"/>
                  <a:chOff x="939386" y="2328526"/>
                  <a:chExt cx="1913864" cy="1871334"/>
                </a:xfrm>
                <a:solidFill>
                  <a:srgbClr val="5526BB"/>
                </a:solidFill>
              </p:grpSpPr>
              <p:grpSp>
                <p:nvGrpSpPr>
                  <p:cNvPr id="50" name="Group 49">
                    <a:extLst>
                      <a:ext uri="{FF2B5EF4-FFF2-40B4-BE49-F238E27FC236}">
                        <a16:creationId xmlns:a16="http://schemas.microsoft.com/office/drawing/2014/main" id="{9A47048A-9E38-45F7-935D-0916E95AC422}"/>
                      </a:ext>
                    </a:extLst>
                  </p:cNvPr>
                  <p:cNvGrpSpPr/>
                  <p:nvPr/>
                </p:nvGrpSpPr>
                <p:grpSpPr>
                  <a:xfrm>
                    <a:off x="939388" y="2328528"/>
                    <a:ext cx="1913862" cy="1871332"/>
                    <a:chOff x="-2945222" y="3625700"/>
                    <a:chExt cx="1913862" cy="1871332"/>
                  </a:xfrm>
                  <a:grpFill/>
                </p:grpSpPr>
                <p:sp>
                  <p:nvSpPr>
                    <p:cNvPr id="52" name="Rectangle: Rounded Corners 51">
                      <a:extLst>
                        <a:ext uri="{FF2B5EF4-FFF2-40B4-BE49-F238E27FC236}">
                          <a16:creationId xmlns:a16="http://schemas.microsoft.com/office/drawing/2014/main" id="{2B74E530-8849-41BC-912A-B36749214984}"/>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a:extLst>
                        <a:ext uri="{FF2B5EF4-FFF2-40B4-BE49-F238E27FC236}">
                          <a16:creationId xmlns:a16="http://schemas.microsoft.com/office/drawing/2014/main" id="{252433F2-104A-443C-8740-DB2BD5E0C163}"/>
                        </a:ext>
                      </a:extLst>
                    </p:cNvPr>
                    <p:cNvGrpSpPr/>
                    <p:nvPr/>
                  </p:nvGrpSpPr>
                  <p:grpSpPr>
                    <a:xfrm>
                      <a:off x="-2945222" y="4561366"/>
                      <a:ext cx="1913862" cy="935666"/>
                      <a:chOff x="-2799908" y="2961165"/>
                      <a:chExt cx="1913862" cy="935666"/>
                    </a:xfrm>
                    <a:grpFill/>
                  </p:grpSpPr>
                  <p:sp>
                    <p:nvSpPr>
                      <p:cNvPr id="54" name="Rectangle: Rounded Corners 53">
                        <a:extLst>
                          <a:ext uri="{FF2B5EF4-FFF2-40B4-BE49-F238E27FC236}">
                            <a16:creationId xmlns:a16="http://schemas.microsoft.com/office/drawing/2014/main" id="{F25EC8CE-0B9E-4F87-8024-56250D95EEDD}"/>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Rounded Corners 54">
                        <a:extLst>
                          <a:ext uri="{FF2B5EF4-FFF2-40B4-BE49-F238E27FC236}">
                            <a16:creationId xmlns:a16="http://schemas.microsoft.com/office/drawing/2014/main" id="{D9D7AACC-11C7-4686-8878-65404C7796D9}"/>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1" name="Rectangle: Rounded Corners 50">
                    <a:extLst>
                      <a:ext uri="{FF2B5EF4-FFF2-40B4-BE49-F238E27FC236}">
                        <a16:creationId xmlns:a16="http://schemas.microsoft.com/office/drawing/2014/main" id="{FF6F3D9A-EEDC-45C1-8C1C-79D7A96371B8}"/>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Rectangle: Rounded Corners 48">
                  <a:extLst>
                    <a:ext uri="{FF2B5EF4-FFF2-40B4-BE49-F238E27FC236}">
                      <a16:creationId xmlns:a16="http://schemas.microsoft.com/office/drawing/2014/main" id="{1FAF45BF-BA63-4631-848C-28FB3D605EEF}"/>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Rectangle: Rounded Corners 45">
                <a:extLst>
                  <a:ext uri="{FF2B5EF4-FFF2-40B4-BE49-F238E27FC236}">
                    <a16:creationId xmlns:a16="http://schemas.microsoft.com/office/drawing/2014/main" id="{1ACBD029-3808-41AA-B0E4-4E1705CDA8CE}"/>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6" name="Oval 55">
            <a:extLst>
              <a:ext uri="{FF2B5EF4-FFF2-40B4-BE49-F238E27FC236}">
                <a16:creationId xmlns:a16="http://schemas.microsoft.com/office/drawing/2014/main" id="{89485DB6-807D-4F5C-984C-66F936F6A88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398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12"/>
                                        </p:tgtEl>
                                        <p:attrNameLst>
                                          <p:attrName>r</p:attrName>
                                        </p:attrNameLst>
                                      </p:cBhvr>
                                    </p:animRot>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3.95833E-6 7.40741E-7 L -3.95833E-6 0.27477 " pathEditMode="relative" rAng="0" ptsTypes="AA">
                                      <p:cBhvr>
                                        <p:cTn id="13" dur="2000" fill="hold"/>
                                        <p:tgtEl>
                                          <p:spTgt spid="12"/>
                                        </p:tgtEl>
                                        <p:attrNameLst>
                                          <p:attrName>ppt_x</p:attrName>
                                          <p:attrName>ppt_y</p:attrName>
                                        </p:attrNameLst>
                                      </p:cBhvr>
                                      <p:rCtr x="0" y="13727"/>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autoRev="1" fill="hold" grpId="0" nodeType="clickEffect">
                                  <p:stCondLst>
                                    <p:cond delay="0"/>
                                  </p:stCondLst>
                                  <p:childTnLst>
                                    <p:animScale>
                                      <p:cBhvr>
                                        <p:cTn id="21" dur="2000" fill="hold"/>
                                        <p:tgtEl>
                                          <p:spTgt spid="31"/>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1"/>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0"/>
                            </p:stCondLst>
                            <p:childTnLst>
                              <p:par>
                                <p:cTn id="37" presetID="37" presetClass="path" presetSubtype="0" accel="50000" decel="50000" fill="hold" nodeType="afterEffect">
                                  <p:stCondLst>
                                    <p:cond delay="0"/>
                                  </p:stCondLst>
                                  <p:childTnLst>
                                    <p:animMotion origin="layout" path="M 3.95833E-6 2.59259E-6 L 0.19362 -0.08565 C 0.23385 -0.10486 0.2944 -0.11505 0.35794 -0.11505 C 0.4302 -0.11505 0.48815 -0.10486 0.52838 -0.08565 L 0.72226 2.59259E-6 " pathEditMode="relative" rAng="0" ptsTypes="AAAAA">
                                      <p:cBhvr>
                                        <p:cTn id="38" dur="2000" fill="hold"/>
                                        <p:tgtEl>
                                          <p:spTgt spid="5"/>
                                        </p:tgtEl>
                                        <p:attrNameLst>
                                          <p:attrName>ppt_x</p:attrName>
                                          <p:attrName>ppt_y</p:attrName>
                                        </p:attrNameLst>
                                      </p:cBhvr>
                                      <p:rCtr x="36107" y="-5764"/>
                                    </p:animMotion>
                                  </p:childTnLst>
                                </p:cTn>
                              </p:par>
                            </p:childTnLst>
                          </p:cTn>
                        </p:par>
                        <p:par>
                          <p:cTn id="39" fill="hold">
                            <p:stCondLst>
                              <p:cond delay="2000"/>
                            </p:stCondLst>
                            <p:childTnLst>
                              <p:par>
                                <p:cTn id="40" presetID="2" presetClass="exit" presetSubtype="1" fill="hold" nodeType="afterEffect">
                                  <p:stCondLst>
                                    <p:cond delay="0"/>
                                  </p:stCondLst>
                                  <p:childTnLst>
                                    <p:anim calcmode="lin" valueType="num">
                                      <p:cBhvr additive="base">
                                        <p:cTn id="41" dur="2000"/>
                                        <p:tgtEl>
                                          <p:spTgt spid="5"/>
                                        </p:tgtEl>
                                        <p:attrNameLst>
                                          <p:attrName>ppt_x</p:attrName>
                                        </p:attrNameLst>
                                      </p:cBhvr>
                                      <p:tavLst>
                                        <p:tav tm="0">
                                          <p:val>
                                            <p:strVal val="ppt_x"/>
                                          </p:val>
                                        </p:tav>
                                        <p:tav tm="100000">
                                          <p:val>
                                            <p:strVal val="ppt_x"/>
                                          </p:val>
                                        </p:tav>
                                      </p:tavLst>
                                    </p:anim>
                                    <p:anim calcmode="lin" valueType="num">
                                      <p:cBhvr additive="base">
                                        <p:cTn id="42" dur="2000"/>
                                        <p:tgtEl>
                                          <p:spTgt spid="5"/>
                                        </p:tgtEl>
                                        <p:attrNameLst>
                                          <p:attrName>ppt_y</p:attrName>
                                        </p:attrNameLst>
                                      </p:cBhvr>
                                      <p:tavLst>
                                        <p:tav tm="0">
                                          <p:val>
                                            <p:strVal val="ppt_y"/>
                                          </p:val>
                                        </p:tav>
                                        <p:tav tm="100000">
                                          <p:val>
                                            <p:strVal val="0-ppt_h/2"/>
                                          </p:val>
                                        </p:tav>
                                      </p:tavLst>
                                    </p:anim>
                                    <p:set>
                                      <p:cBhvr>
                                        <p:cTn id="4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1"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99D922-5399-4398-BBFA-B75B6C7BB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14" name="Group 13">
            <a:extLst>
              <a:ext uri="{FF2B5EF4-FFF2-40B4-BE49-F238E27FC236}">
                <a16:creationId xmlns:a16="http://schemas.microsoft.com/office/drawing/2014/main" id="{174D1CE7-6AB2-4FE9-88F4-82AFECB96314}"/>
              </a:ext>
            </a:extLst>
          </p:cNvPr>
          <p:cNvGrpSpPr/>
          <p:nvPr/>
        </p:nvGrpSpPr>
        <p:grpSpPr>
          <a:xfrm>
            <a:off x="10004620" y="4737660"/>
            <a:ext cx="1672395" cy="1638045"/>
            <a:chOff x="6402533" y="2599660"/>
            <a:chExt cx="3827724" cy="3772785"/>
          </a:xfrm>
          <a:solidFill>
            <a:srgbClr val="3DC700"/>
          </a:solidFill>
        </p:grpSpPr>
        <p:grpSp>
          <p:nvGrpSpPr>
            <p:cNvPr id="15" name="Group 14">
              <a:extLst>
                <a:ext uri="{FF2B5EF4-FFF2-40B4-BE49-F238E27FC236}">
                  <a16:creationId xmlns:a16="http://schemas.microsoft.com/office/drawing/2014/main" id="{2888B6C7-471E-4980-92CF-4A73702C72F4}"/>
                </a:ext>
              </a:extLst>
            </p:cNvPr>
            <p:cNvGrpSpPr/>
            <p:nvPr/>
          </p:nvGrpSpPr>
          <p:grpSpPr>
            <a:xfrm>
              <a:off x="6402533" y="4501115"/>
              <a:ext cx="3827724" cy="1871330"/>
              <a:chOff x="6402533" y="4470990"/>
              <a:chExt cx="3827724" cy="1871330"/>
            </a:xfrm>
            <a:grpFill/>
          </p:grpSpPr>
          <p:sp>
            <p:nvSpPr>
              <p:cNvPr id="19" name="Rectangle: Rounded Corners 18">
                <a:extLst>
                  <a:ext uri="{FF2B5EF4-FFF2-40B4-BE49-F238E27FC236}">
                    <a16:creationId xmlns:a16="http://schemas.microsoft.com/office/drawing/2014/main" id="{DF68C66A-7083-43B7-8456-11A91ADABBD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EF554D49-FDB6-43EE-BCCB-102275AAAE7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8E02B25-2458-40BC-85D9-610467E10322}"/>
                </a:ext>
              </a:extLst>
            </p:cNvPr>
            <p:cNvGrpSpPr/>
            <p:nvPr/>
          </p:nvGrpSpPr>
          <p:grpSpPr>
            <a:xfrm>
              <a:off x="6402533" y="2599660"/>
              <a:ext cx="3827724" cy="1871330"/>
              <a:chOff x="6402533" y="4470990"/>
              <a:chExt cx="3827724" cy="1871330"/>
            </a:xfrm>
            <a:grpFill/>
          </p:grpSpPr>
          <p:sp>
            <p:nvSpPr>
              <p:cNvPr id="17" name="Rectangle: Rounded Corners 16">
                <a:extLst>
                  <a:ext uri="{FF2B5EF4-FFF2-40B4-BE49-F238E27FC236}">
                    <a16:creationId xmlns:a16="http://schemas.microsoft.com/office/drawing/2014/main" id="{AC34D556-2ACA-4496-AADA-0BD044C32C2C}"/>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4BB3D085-E74B-40BA-BC96-9CB07B047F3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7" name="Group 46">
            <a:extLst>
              <a:ext uri="{FF2B5EF4-FFF2-40B4-BE49-F238E27FC236}">
                <a16:creationId xmlns:a16="http://schemas.microsoft.com/office/drawing/2014/main" id="{DB9E9C52-12D7-4242-880F-59CC4615AA64}"/>
              </a:ext>
            </a:extLst>
          </p:cNvPr>
          <p:cNvGrpSpPr/>
          <p:nvPr/>
        </p:nvGrpSpPr>
        <p:grpSpPr>
          <a:xfrm rot="16200000">
            <a:off x="5970410" y="5188998"/>
            <a:ext cx="1662113" cy="819020"/>
            <a:chOff x="-2799908" y="2961165"/>
            <a:chExt cx="1913862" cy="935666"/>
          </a:xfrm>
          <a:solidFill>
            <a:srgbClr val="FE8E07"/>
          </a:solidFill>
        </p:grpSpPr>
        <p:sp>
          <p:nvSpPr>
            <p:cNvPr id="48" name="Rectangle: Rounded Corners 47">
              <a:extLst>
                <a:ext uri="{FF2B5EF4-FFF2-40B4-BE49-F238E27FC236}">
                  <a16:creationId xmlns:a16="http://schemas.microsoft.com/office/drawing/2014/main" id="{04C09B8D-5FF5-4E83-9F42-CC887B565C1B}"/>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9E7C10A6-EB23-4B09-8DB9-C3D0CDC1E6A1}"/>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A74183D5-52F6-40FF-9C0F-D959967D1313}"/>
              </a:ext>
            </a:extLst>
          </p:cNvPr>
          <p:cNvGrpSpPr/>
          <p:nvPr/>
        </p:nvGrpSpPr>
        <p:grpSpPr>
          <a:xfrm>
            <a:off x="8004338" y="3116150"/>
            <a:ext cx="1666730" cy="3276089"/>
            <a:chOff x="2089294" y="701737"/>
            <a:chExt cx="1919178" cy="3742676"/>
          </a:xfrm>
        </p:grpSpPr>
        <p:grpSp>
          <p:nvGrpSpPr>
            <p:cNvPr id="51" name="Group 50">
              <a:extLst>
                <a:ext uri="{FF2B5EF4-FFF2-40B4-BE49-F238E27FC236}">
                  <a16:creationId xmlns:a16="http://schemas.microsoft.com/office/drawing/2014/main" id="{162BBE71-F8BF-4CFD-A57B-F35573BD94CE}"/>
                </a:ext>
              </a:extLst>
            </p:cNvPr>
            <p:cNvGrpSpPr/>
            <p:nvPr/>
          </p:nvGrpSpPr>
          <p:grpSpPr>
            <a:xfrm>
              <a:off x="2089294" y="1637410"/>
              <a:ext cx="1919178" cy="2807003"/>
              <a:chOff x="2089294" y="1637410"/>
              <a:chExt cx="1919178" cy="2807003"/>
            </a:xfrm>
          </p:grpSpPr>
          <p:sp>
            <p:nvSpPr>
              <p:cNvPr id="53" name="Rectangle: Rounded Corners 52">
                <a:extLst>
                  <a:ext uri="{FF2B5EF4-FFF2-40B4-BE49-F238E27FC236}">
                    <a16:creationId xmlns:a16="http://schemas.microsoft.com/office/drawing/2014/main" id="{63499EB8-1ADA-4E16-8C1C-5DD8C5B0A2E2}"/>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D4BF51CC-99AA-4552-9691-4A987DF72AFE}"/>
                  </a:ext>
                </a:extLst>
              </p:cNvPr>
              <p:cNvGrpSpPr/>
              <p:nvPr/>
            </p:nvGrpSpPr>
            <p:grpSpPr>
              <a:xfrm>
                <a:off x="2094608" y="2573079"/>
                <a:ext cx="1913864" cy="1871334"/>
                <a:chOff x="939386" y="2328526"/>
                <a:chExt cx="1913864" cy="1871334"/>
              </a:xfrm>
              <a:solidFill>
                <a:srgbClr val="5526BB"/>
              </a:solidFill>
            </p:grpSpPr>
            <p:grpSp>
              <p:nvGrpSpPr>
                <p:cNvPr id="56" name="Group 55">
                  <a:extLst>
                    <a:ext uri="{FF2B5EF4-FFF2-40B4-BE49-F238E27FC236}">
                      <a16:creationId xmlns:a16="http://schemas.microsoft.com/office/drawing/2014/main" id="{AD8C484C-51DA-447B-9F1F-4CA1EE38E0F3}"/>
                    </a:ext>
                  </a:extLst>
                </p:cNvPr>
                <p:cNvGrpSpPr/>
                <p:nvPr/>
              </p:nvGrpSpPr>
              <p:grpSpPr>
                <a:xfrm>
                  <a:off x="939388" y="2328528"/>
                  <a:ext cx="1913862" cy="1871332"/>
                  <a:chOff x="-2945222" y="3625700"/>
                  <a:chExt cx="1913862" cy="1871332"/>
                </a:xfrm>
                <a:grpFill/>
              </p:grpSpPr>
              <p:sp>
                <p:nvSpPr>
                  <p:cNvPr id="58" name="Rectangle: Rounded Corners 57">
                    <a:extLst>
                      <a:ext uri="{FF2B5EF4-FFF2-40B4-BE49-F238E27FC236}">
                        <a16:creationId xmlns:a16="http://schemas.microsoft.com/office/drawing/2014/main" id="{97E308CD-8601-4F31-ABC4-CD67669BF750}"/>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DEBAAD9E-40AB-4BE5-B9A7-955031CB7B0E}"/>
                      </a:ext>
                    </a:extLst>
                  </p:cNvPr>
                  <p:cNvGrpSpPr/>
                  <p:nvPr/>
                </p:nvGrpSpPr>
                <p:grpSpPr>
                  <a:xfrm>
                    <a:off x="-2945222" y="4561366"/>
                    <a:ext cx="1913862" cy="935666"/>
                    <a:chOff x="-2799908" y="2961165"/>
                    <a:chExt cx="1913862" cy="935666"/>
                  </a:xfrm>
                  <a:grpFill/>
                </p:grpSpPr>
                <p:sp>
                  <p:nvSpPr>
                    <p:cNvPr id="60" name="Rectangle: Rounded Corners 59">
                      <a:extLst>
                        <a:ext uri="{FF2B5EF4-FFF2-40B4-BE49-F238E27FC236}">
                          <a16:creationId xmlns:a16="http://schemas.microsoft.com/office/drawing/2014/main" id="{E0E66B7A-B32A-4B9D-BD97-4C8B7F15005F}"/>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Rounded Corners 60">
                      <a:extLst>
                        <a:ext uri="{FF2B5EF4-FFF2-40B4-BE49-F238E27FC236}">
                          <a16:creationId xmlns:a16="http://schemas.microsoft.com/office/drawing/2014/main" id="{7612CA2E-453A-47AE-BD96-1364EBED5719}"/>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7" name="Rectangle: Rounded Corners 56">
                  <a:extLst>
                    <a:ext uri="{FF2B5EF4-FFF2-40B4-BE49-F238E27FC236}">
                      <a16:creationId xmlns:a16="http://schemas.microsoft.com/office/drawing/2014/main" id="{630D0F27-22FB-4E5E-A127-930CEC09014F}"/>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Rectangle: Rounded Corners 54">
                <a:extLst>
                  <a:ext uri="{FF2B5EF4-FFF2-40B4-BE49-F238E27FC236}">
                    <a16:creationId xmlns:a16="http://schemas.microsoft.com/office/drawing/2014/main" id="{FF8D4F39-0533-4E7B-BE18-7F66A3F43D80}"/>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Rectangle: Rounded Corners 51">
              <a:extLst>
                <a:ext uri="{FF2B5EF4-FFF2-40B4-BE49-F238E27FC236}">
                  <a16:creationId xmlns:a16="http://schemas.microsoft.com/office/drawing/2014/main" id="{FC398053-49F7-49AF-AC5A-8D1F1F85E95B}"/>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Rounded Corners 8">
            <a:extLst>
              <a:ext uri="{FF2B5EF4-FFF2-40B4-BE49-F238E27FC236}">
                <a16:creationId xmlns:a16="http://schemas.microsoft.com/office/drawing/2014/main" id="{F18971A5-5738-4F91-B245-92D094623C49}"/>
              </a:ext>
            </a:extLst>
          </p:cNvPr>
          <p:cNvSpPr/>
          <p:nvPr/>
        </p:nvSpPr>
        <p:spPr>
          <a:xfrm>
            <a:off x="249886" y="3230838"/>
            <a:ext cx="6052165" cy="108801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accent4"/>
                </a:solidFill>
                <a:latin typeface="Century Gothic" panose="020B0502020202020204" pitchFamily="34" charset="0"/>
              </a:rPr>
              <a:t>Can all these blocks ride the rays</a:t>
            </a:r>
            <a:r>
              <a:rPr lang="en-GB" sz="3200" dirty="0">
                <a:solidFill>
                  <a:schemeClr val="accent4"/>
                </a:solidFill>
                <a:latin typeface="Myriad Pro" panose="020B0503030403020204"/>
              </a:rPr>
              <a:t>? </a:t>
            </a:r>
          </a:p>
        </p:txBody>
      </p:sp>
      <p:grpSp>
        <p:nvGrpSpPr>
          <p:cNvPr id="62" name="Group 61">
            <a:extLst>
              <a:ext uri="{FF2B5EF4-FFF2-40B4-BE49-F238E27FC236}">
                <a16:creationId xmlns:a16="http://schemas.microsoft.com/office/drawing/2014/main" id="{27C6E749-4269-43BA-908B-0C2986E8FB9C}"/>
              </a:ext>
            </a:extLst>
          </p:cNvPr>
          <p:cNvGrpSpPr/>
          <p:nvPr/>
        </p:nvGrpSpPr>
        <p:grpSpPr>
          <a:xfrm rot="5400000">
            <a:off x="3611342" y="4305525"/>
            <a:ext cx="1734772" cy="2541606"/>
            <a:chOff x="8936702" y="2401109"/>
            <a:chExt cx="2684425" cy="3929797"/>
          </a:xfrm>
        </p:grpSpPr>
        <p:grpSp>
          <p:nvGrpSpPr>
            <p:cNvPr id="63" name="Group 62">
              <a:extLst>
                <a:ext uri="{FF2B5EF4-FFF2-40B4-BE49-F238E27FC236}">
                  <a16:creationId xmlns:a16="http://schemas.microsoft.com/office/drawing/2014/main" id="{1B3C063D-23C2-40FC-AB2B-C9B4CDF7802C}"/>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68" name="Rectangle: Rounded Corners 67">
                <a:extLst>
                  <a:ext uri="{FF2B5EF4-FFF2-40B4-BE49-F238E27FC236}">
                    <a16:creationId xmlns:a16="http://schemas.microsoft.com/office/drawing/2014/main" id="{A13336FF-06FC-4481-8F2F-CABD2945EBE6}"/>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Rounded Corners 68">
                <a:extLst>
                  <a:ext uri="{FF2B5EF4-FFF2-40B4-BE49-F238E27FC236}">
                    <a16:creationId xmlns:a16="http://schemas.microsoft.com/office/drawing/2014/main" id="{EA023A1F-85BA-4972-B24F-E106CBE3FA90}"/>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a:extLst>
                <a:ext uri="{FF2B5EF4-FFF2-40B4-BE49-F238E27FC236}">
                  <a16:creationId xmlns:a16="http://schemas.microsoft.com/office/drawing/2014/main" id="{62B603ED-E979-4C6D-BF46-657C0C80D3D7}"/>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66" name="Rectangle: Rounded Corners 65">
                <a:extLst>
                  <a:ext uri="{FF2B5EF4-FFF2-40B4-BE49-F238E27FC236}">
                    <a16:creationId xmlns:a16="http://schemas.microsoft.com/office/drawing/2014/main" id="{97956ECF-5AAD-4F28-B465-69171550F953}"/>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Rounded Corners 66">
                <a:extLst>
                  <a:ext uri="{FF2B5EF4-FFF2-40B4-BE49-F238E27FC236}">
                    <a16:creationId xmlns:a16="http://schemas.microsoft.com/office/drawing/2014/main" id="{1CD2AF1F-9F30-4E96-853D-92F480D2822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Rectangle: Rounded Corners 64">
              <a:extLst>
                <a:ext uri="{FF2B5EF4-FFF2-40B4-BE49-F238E27FC236}">
                  <a16:creationId xmlns:a16="http://schemas.microsoft.com/office/drawing/2014/main" id="{0B4DC99C-C74D-41E9-B21B-B62E70A03167}"/>
                </a:ext>
              </a:extLst>
            </p:cNvPr>
            <p:cNvSpPr/>
            <p:nvPr/>
          </p:nvSpPr>
          <p:spPr>
            <a:xfrm>
              <a:off x="10281424" y="2401109"/>
              <a:ext cx="1339703"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Rectangle 1">
            <a:extLst>
              <a:ext uri="{FF2B5EF4-FFF2-40B4-BE49-F238E27FC236}">
                <a16:creationId xmlns:a16="http://schemas.microsoft.com/office/drawing/2014/main" id="{EFD0E319-316C-42A1-982F-6F93B968F62B}"/>
              </a:ext>
            </a:extLst>
          </p:cNvPr>
          <p:cNvSpPr/>
          <p:nvPr/>
        </p:nvSpPr>
        <p:spPr>
          <a:xfrm>
            <a:off x="-8062" y="357765"/>
            <a:ext cx="12192000" cy="70839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E2DABCAA-680E-48F3-AC23-955D7CDF4476}"/>
              </a:ext>
            </a:extLst>
          </p:cNvPr>
          <p:cNvSpPr/>
          <p:nvPr/>
        </p:nvSpPr>
        <p:spPr>
          <a:xfrm>
            <a:off x="-13203" y="1213426"/>
            <a:ext cx="12192000" cy="7247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FF745683-D627-431B-B5DC-43E62946CE15}"/>
              </a:ext>
            </a:extLst>
          </p:cNvPr>
          <p:cNvSpPr/>
          <p:nvPr/>
        </p:nvSpPr>
        <p:spPr>
          <a:xfrm>
            <a:off x="-21265" y="2055572"/>
            <a:ext cx="12192000" cy="6765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0CF64BD4-83E4-426D-85BE-DA50C6E8D7A7}"/>
              </a:ext>
            </a:extLst>
          </p:cNvPr>
          <p:cNvGrpSpPr/>
          <p:nvPr/>
        </p:nvGrpSpPr>
        <p:grpSpPr>
          <a:xfrm rot="5400000">
            <a:off x="1209094" y="4721959"/>
            <a:ext cx="852150" cy="2489906"/>
            <a:chOff x="8737769" y="3939658"/>
            <a:chExt cx="852150" cy="2489906"/>
          </a:xfrm>
        </p:grpSpPr>
        <p:sp>
          <p:nvSpPr>
            <p:cNvPr id="71" name="Rectangle: Rounded Corners 70">
              <a:extLst>
                <a:ext uri="{FF2B5EF4-FFF2-40B4-BE49-F238E27FC236}">
                  <a16:creationId xmlns:a16="http://schemas.microsoft.com/office/drawing/2014/main" id="{4046B25D-DAB3-49E9-B743-EB7307E40A55}"/>
                </a:ext>
              </a:extLst>
            </p:cNvPr>
            <p:cNvSpPr/>
            <p:nvPr/>
          </p:nvSpPr>
          <p:spPr>
            <a:xfrm>
              <a:off x="8738518" y="4767596"/>
              <a:ext cx="851401" cy="830984"/>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E375A3FA-674A-48BA-9A65-6DD8B3290194}"/>
                </a:ext>
              </a:extLst>
            </p:cNvPr>
            <p:cNvSpPr/>
            <p:nvPr/>
          </p:nvSpPr>
          <p:spPr>
            <a:xfrm>
              <a:off x="8738518" y="5598580"/>
              <a:ext cx="851401" cy="830984"/>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5669F361-1BCF-4CC4-A297-E22EBBAB5C76}"/>
                </a:ext>
              </a:extLst>
            </p:cNvPr>
            <p:cNvSpPr/>
            <p:nvPr/>
          </p:nvSpPr>
          <p:spPr>
            <a:xfrm>
              <a:off x="8737769" y="3939658"/>
              <a:ext cx="851401" cy="830984"/>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Oval 42">
            <a:extLst>
              <a:ext uri="{FF2B5EF4-FFF2-40B4-BE49-F238E27FC236}">
                <a16:creationId xmlns:a16="http://schemas.microsoft.com/office/drawing/2014/main" id="{2DD3649A-E8FD-4001-81B8-D032275FFD1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60036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Given all the blocks from 1 to 10, explore different ways to ride 2, 3, 4, 5 and 6 rays.</a:t>
            </a:r>
          </a:p>
          <a:p>
            <a:pPr marL="342900" indent="-342900">
              <a:lnSpc>
                <a:spcPct val="100000"/>
              </a:lnSpc>
              <a:spcBef>
                <a:spcPts val="0"/>
              </a:spcBef>
              <a:spcAft>
                <a:spcPts val="600"/>
              </a:spcAft>
              <a:buFont typeface="Arial" panose="020B0604020202020204" pitchFamily="34" charset="0"/>
              <a:buChar char="•"/>
            </a:pPr>
            <a:r>
              <a:rPr lang="en-GB" dirty="0"/>
              <a:t>Explore which quantities to 20 can ride 2, 3, 4, 5 and 6 rays.</a:t>
            </a:r>
          </a:p>
          <a:p>
            <a:pPr marL="342900" indent="-342900">
              <a:lnSpc>
                <a:spcPct val="100000"/>
              </a:lnSpc>
              <a:spcBef>
                <a:spcPts val="0"/>
              </a:spcBef>
              <a:spcAft>
                <a:spcPts val="600"/>
              </a:spcAft>
              <a:buFont typeface="Arial" panose="020B0604020202020204" pitchFamily="34" charset="0"/>
              <a:buChar char="•"/>
            </a:pPr>
            <a:r>
              <a:rPr lang="en-GB" dirty="0"/>
              <a:t>Record findings using stem sentences: “I am __ by __. I can ride the rays.”</a:t>
            </a:r>
          </a:p>
          <a:p>
            <a:pPr marL="342900" indent="-342900">
              <a:lnSpc>
                <a:spcPct val="100000"/>
              </a:lnSpc>
              <a:spcBef>
                <a:spcPts val="0"/>
              </a:spcBef>
              <a:spcAft>
                <a:spcPts val="600"/>
              </a:spcAft>
              <a:buFont typeface="Arial" panose="020B0604020202020204" pitchFamily="34" charset="0"/>
              <a:buChar char="•"/>
            </a:pPr>
            <a:r>
              <a:rPr lang="en-GB" dirty="0"/>
              <a:t>Record findings using equations: 6 = 2 x 3.</a:t>
            </a:r>
          </a:p>
          <a:p>
            <a:pPr marL="342900" indent="-342900">
              <a:lnSpc>
                <a:spcPct val="100000"/>
              </a:lnSpc>
              <a:spcBef>
                <a:spcPts val="0"/>
              </a:spcBef>
              <a:spcAft>
                <a:spcPts val="600"/>
              </a:spcAft>
              <a:buFont typeface="Arial" panose="020B0604020202020204" pitchFamily="34" charset="0"/>
              <a:buChar char="•"/>
            </a:pPr>
            <a:r>
              <a:rPr lang="en-GB" dirty="0"/>
              <a:t>Find quantities that can’t ride a given ray, and explain why. For example, 7 can’t ride the 3 ray because it is one more than 2 by 3.</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dirty="0">
                <a:latin typeface="+mj-lt"/>
              </a:rPr>
              <a:t>In this episode </a:t>
            </a:r>
            <a:r>
              <a:rPr lang="en-GB" dirty="0">
                <a:solidFill>
                  <a:srgbClr val="FF0000"/>
                </a:solidFill>
                <a:latin typeface="+mj-lt"/>
              </a:rPr>
              <a:t>One</a:t>
            </a:r>
            <a:r>
              <a:rPr lang="en-GB" dirty="0">
                <a:latin typeface="+mj-lt"/>
              </a:rPr>
              <a:t>, </a:t>
            </a:r>
            <a:r>
              <a:rPr lang="en-GB" dirty="0">
                <a:solidFill>
                  <a:srgbClr val="FF0000"/>
                </a:solidFill>
                <a:latin typeface="+mj-lt"/>
              </a:rPr>
              <a:t>Two</a:t>
            </a:r>
            <a:r>
              <a:rPr lang="en-GB" dirty="0">
                <a:latin typeface="+mj-lt"/>
              </a:rPr>
              <a:t>, </a:t>
            </a:r>
            <a:r>
              <a:rPr lang="en-GB" dirty="0">
                <a:solidFill>
                  <a:srgbClr val="FF0000"/>
                </a:solidFill>
                <a:latin typeface="+mj-lt"/>
              </a:rPr>
              <a:t>Three</a:t>
            </a:r>
            <a:r>
              <a:rPr lang="en-GB" dirty="0">
                <a:latin typeface="+mj-lt"/>
              </a:rPr>
              <a:t>, </a:t>
            </a:r>
            <a:r>
              <a:rPr lang="en-GB" dirty="0">
                <a:solidFill>
                  <a:srgbClr val="FF0000"/>
                </a:solidFill>
                <a:latin typeface="+mj-lt"/>
              </a:rPr>
              <a:t>Four</a:t>
            </a:r>
            <a:r>
              <a:rPr lang="en-GB" dirty="0">
                <a:latin typeface="+mj-lt"/>
              </a:rPr>
              <a:t>, </a:t>
            </a:r>
            <a:r>
              <a:rPr lang="en-GB" dirty="0">
                <a:solidFill>
                  <a:srgbClr val="FF0000"/>
                </a:solidFill>
                <a:latin typeface="+mj-lt"/>
              </a:rPr>
              <a:t>Five</a:t>
            </a:r>
            <a:r>
              <a:rPr lang="en-GB" dirty="0">
                <a:latin typeface="+mj-lt"/>
              </a:rPr>
              <a:t> and </a:t>
            </a:r>
            <a:r>
              <a:rPr lang="en-GB" dirty="0">
                <a:solidFill>
                  <a:srgbClr val="FF0000"/>
                </a:solidFill>
                <a:latin typeface="+mj-lt"/>
              </a:rPr>
              <a:t>Six</a:t>
            </a:r>
            <a:r>
              <a:rPr lang="en-GB" dirty="0">
                <a:latin typeface="+mj-lt"/>
              </a:rPr>
              <a:t> have an adventure trying to reach the top of Ray Canyon. It's easy if you can make yourself into a rectangle with the right number of rays but </a:t>
            </a:r>
            <a:r>
              <a:rPr lang="en-GB" dirty="0">
                <a:solidFill>
                  <a:srgbClr val="FF0000"/>
                </a:solidFill>
                <a:latin typeface="+mj-lt"/>
              </a:rPr>
              <a:t>One</a:t>
            </a:r>
            <a:r>
              <a:rPr lang="en-GB" dirty="0">
                <a:latin typeface="+mj-lt"/>
              </a:rPr>
              <a:t>, </a:t>
            </a:r>
            <a:r>
              <a:rPr lang="en-GB" dirty="0">
                <a:solidFill>
                  <a:srgbClr val="FF0000"/>
                </a:solidFill>
                <a:latin typeface="+mj-lt"/>
              </a:rPr>
              <a:t>Two</a:t>
            </a:r>
            <a:r>
              <a:rPr lang="en-GB" dirty="0">
                <a:latin typeface="+mj-lt"/>
              </a:rPr>
              <a:t> and </a:t>
            </a:r>
            <a:r>
              <a:rPr lang="en-GB" dirty="0">
                <a:solidFill>
                  <a:srgbClr val="FF0000"/>
                </a:solidFill>
                <a:latin typeface="+mj-lt"/>
              </a:rPr>
              <a:t>Three</a:t>
            </a:r>
            <a:r>
              <a:rPr lang="en-GB" dirty="0">
                <a:latin typeface="+mj-lt"/>
              </a:rPr>
              <a:t> get left on the bottom level. Working together as a team, the Numberblocks try to ride the rays and with a little help from super-rectangle </a:t>
            </a:r>
            <a:r>
              <a:rPr lang="en-GB" dirty="0">
                <a:solidFill>
                  <a:srgbClr val="FF0000"/>
                </a:solidFill>
                <a:latin typeface="+mj-lt"/>
              </a:rPr>
              <a:t>Twelve</a:t>
            </a:r>
            <a:r>
              <a:rPr lang="en-GB" dirty="0">
                <a:latin typeface="+mj-lt"/>
              </a:rPr>
              <a:t>, they finally manage to make it to the top.</a:t>
            </a:r>
            <a:endParaRPr lang="en-GB" dirty="0">
              <a:solidFill>
                <a:srgbClr val="FF0000"/>
              </a:solidFill>
              <a:latin typeface="+mj-lt"/>
            </a:endParaRP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Introducing factors and multiples</a:t>
            </a:r>
          </a:p>
          <a:p>
            <a:pPr marL="0" indent="0">
              <a:spcBef>
                <a:spcPts val="1800"/>
              </a:spcBef>
              <a:buNone/>
            </a:pPr>
            <a:r>
              <a:rPr lang="en-GB" dirty="0">
                <a:latin typeface="+mj-lt"/>
              </a:rPr>
              <a:t>Although the language of factors and multiples is not introduced, the concepts that lead to their understanding are revealed in this episode. The rays represent the factors. For example, it is possible for </a:t>
            </a:r>
            <a:r>
              <a:rPr lang="en-GB" dirty="0">
                <a:solidFill>
                  <a:srgbClr val="FF0000"/>
                </a:solidFill>
                <a:latin typeface="+mj-lt"/>
              </a:rPr>
              <a:t>Two</a:t>
            </a:r>
            <a:r>
              <a:rPr lang="en-GB" dirty="0">
                <a:latin typeface="+mj-lt"/>
              </a:rPr>
              <a:t>, </a:t>
            </a:r>
            <a:r>
              <a:rPr lang="en-GB" dirty="0">
                <a:solidFill>
                  <a:srgbClr val="FF0000"/>
                </a:solidFill>
                <a:latin typeface="+mj-lt"/>
              </a:rPr>
              <a:t>Four</a:t>
            </a:r>
            <a:r>
              <a:rPr lang="en-GB" dirty="0">
                <a:latin typeface="+mj-lt"/>
              </a:rPr>
              <a:t> and </a:t>
            </a:r>
            <a:r>
              <a:rPr lang="en-GB" dirty="0">
                <a:solidFill>
                  <a:srgbClr val="FF0000"/>
                </a:solidFill>
                <a:latin typeface="+mj-lt"/>
              </a:rPr>
              <a:t>Six </a:t>
            </a:r>
            <a:r>
              <a:rPr lang="en-GB" dirty="0">
                <a:latin typeface="+mj-lt"/>
              </a:rPr>
              <a:t>to ride the 2 wave because 2 is a factor of 2, 4 and 6. Or in other words, 2, 4, and 6 are multiples of 2.</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Use this stem sentence to rehearse the mathematical ideas in the programme:</a:t>
            </a:r>
          </a:p>
          <a:p>
            <a:endParaRPr lang="en-GB" dirty="0">
              <a:latin typeface="+mj-lt"/>
            </a:endParaRPr>
          </a:p>
          <a:p>
            <a:pPr marL="0" indent="0">
              <a:buNone/>
            </a:pPr>
            <a:r>
              <a:rPr lang="en-GB" dirty="0">
                <a:latin typeface="+mj-lt"/>
              </a:rPr>
              <a:t>“&lt;</a:t>
            </a:r>
            <a:r>
              <a:rPr lang="en-GB" b="1" dirty="0">
                <a:latin typeface="+mj-lt"/>
              </a:rPr>
              <a:t>8</a:t>
            </a:r>
            <a:r>
              <a:rPr lang="en-GB" dirty="0">
                <a:latin typeface="+mj-lt"/>
              </a:rPr>
              <a:t>&gt;</a:t>
            </a:r>
            <a:r>
              <a:rPr lang="en-GB" b="1" dirty="0">
                <a:latin typeface="+mj-lt"/>
              </a:rPr>
              <a:t> </a:t>
            </a:r>
            <a:r>
              <a:rPr lang="en-GB" dirty="0">
                <a:latin typeface="+mj-lt"/>
              </a:rPr>
              <a:t>can make an array that is &lt;</a:t>
            </a:r>
            <a:r>
              <a:rPr lang="en-GB" b="1" dirty="0">
                <a:latin typeface="+mj-lt"/>
              </a:rPr>
              <a:t>2</a:t>
            </a:r>
            <a:r>
              <a:rPr lang="en-GB" dirty="0">
                <a:latin typeface="+mj-lt"/>
              </a:rPr>
              <a:t>&gt; wide.”</a:t>
            </a:r>
          </a:p>
          <a:p>
            <a:endParaRPr lang="en-GB" dirty="0">
              <a:latin typeface="+mj-lt"/>
            </a:endParaRPr>
          </a:p>
          <a:p>
            <a:pPr marL="0" indent="0">
              <a:buNone/>
            </a:pPr>
            <a:r>
              <a:rPr lang="en-GB" dirty="0">
                <a:latin typeface="+mj-lt"/>
              </a:rPr>
              <a:t>“I am &lt;</a:t>
            </a:r>
            <a:r>
              <a:rPr lang="en-GB" b="1" dirty="0">
                <a:latin typeface="+mj-lt"/>
              </a:rPr>
              <a:t>8</a:t>
            </a:r>
            <a:r>
              <a:rPr lang="en-GB" dirty="0">
                <a:latin typeface="+mj-lt"/>
              </a:rPr>
              <a:t>&gt;, I am &lt;</a:t>
            </a:r>
            <a:r>
              <a:rPr lang="en-GB" b="1" dirty="0">
                <a:latin typeface="+mj-lt"/>
              </a:rPr>
              <a:t>2</a:t>
            </a:r>
            <a:r>
              <a:rPr lang="en-GB" dirty="0">
                <a:latin typeface="+mj-lt"/>
              </a:rPr>
              <a:t>&gt; by &lt;</a:t>
            </a:r>
            <a:r>
              <a:rPr lang="en-GB" b="1" dirty="0">
                <a:latin typeface="+mj-lt"/>
              </a:rPr>
              <a:t>4</a:t>
            </a:r>
            <a:r>
              <a:rPr lang="en-GB" dirty="0">
                <a:latin typeface="+mj-lt"/>
              </a:rPr>
              <a:t>&gt;.”</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and allow them to talk to you and each other. </a:t>
            </a:r>
          </a:p>
          <a:p>
            <a:pPr marL="0" indent="0">
              <a:buNone/>
            </a:pPr>
            <a:endParaRPr lang="en-GB" dirty="0">
              <a:latin typeface="+mj-lt"/>
            </a:endParaRPr>
          </a:p>
          <a:p>
            <a:pPr marL="0" indent="0">
              <a:buNone/>
            </a:pPr>
            <a:r>
              <a:rPr lang="en-GB" dirty="0">
                <a:latin typeface="+mj-lt"/>
              </a:rPr>
              <a:t>How were the </a:t>
            </a:r>
            <a:r>
              <a:rPr lang="en-GB" dirty="0" err="1">
                <a:latin typeface="+mj-lt"/>
              </a:rPr>
              <a:t>Numberblocks</a:t>
            </a:r>
            <a:r>
              <a:rPr lang="en-GB" dirty="0">
                <a:latin typeface="+mj-lt"/>
              </a:rPr>
              <a:t> able to ride the rays?</a:t>
            </a:r>
          </a:p>
          <a:p>
            <a:pPr marL="0" indent="0">
              <a:buNone/>
            </a:pPr>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5A642-109F-42B9-8969-B2089CD290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6" name="Rectangle 5">
            <a:extLst>
              <a:ext uri="{FF2B5EF4-FFF2-40B4-BE49-F238E27FC236}">
                <a16:creationId xmlns:a16="http://schemas.microsoft.com/office/drawing/2014/main" id="{2245DC6F-3FC6-41C1-ADAF-5F0D6722767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8DB35DE7-DF60-4B63-9C97-5255431DD92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0708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22029e86-67e7-4883-9866-832c3e79c701"/>
    <ds:schemaRef ds:uri="http://schemas.microsoft.com/office/2006/metadata/properties"/>
    <ds:schemaRef ds:uri="448c4a6a-bcae-4211-8504-7e5193445ce8"/>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Widescreen</PresentationFormat>
  <Paragraphs>164</Paragraphs>
  <Slides>26</Slides>
  <Notes>22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cp:revision>
  <dcterms:created xsi:type="dcterms:W3CDTF">2021-03-16T15:14:32Z</dcterms:created>
  <dcterms:modified xsi:type="dcterms:W3CDTF">2021-04-21T13:16:54Z</dcterms:modified>
</cp:coreProperties>
</file>