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0"/>
  </p:notesMasterIdLst>
  <p:sldIdLst>
    <p:sldId id="263" r:id="rId6"/>
    <p:sldId id="630" r:id="rId7"/>
    <p:sldId id="588" r:id="rId8"/>
    <p:sldId id="271" r:id="rId9"/>
    <p:sldId id="298" r:id="rId10"/>
    <p:sldId id="269" r:id="rId11"/>
    <p:sldId id="276" r:id="rId12"/>
    <p:sldId id="632" r:id="rId13"/>
    <p:sldId id="278" r:id="rId14"/>
    <p:sldId id="279" r:id="rId15"/>
    <p:sldId id="280" r:id="rId16"/>
    <p:sldId id="652" r:id="rId17"/>
    <p:sldId id="281" r:id="rId18"/>
    <p:sldId id="282" r:id="rId19"/>
    <p:sldId id="649" r:id="rId20"/>
    <p:sldId id="650" r:id="rId21"/>
    <p:sldId id="651" r:id="rId22"/>
    <p:sldId id="643" r:id="rId23"/>
    <p:sldId id="580" r:id="rId24"/>
    <p:sldId id="641" r:id="rId25"/>
    <p:sldId id="579" r:id="rId26"/>
    <p:sldId id="633" r:id="rId27"/>
    <p:sldId id="634" r:id="rId28"/>
    <p:sldId id="635" r:id="rId29"/>
    <p:sldId id="636" r:id="rId30"/>
    <p:sldId id="644" r:id="rId31"/>
    <p:sldId id="637" r:id="rId32"/>
    <p:sldId id="645" r:id="rId33"/>
    <p:sldId id="646" r:id="rId34"/>
    <p:sldId id="638" r:id="rId35"/>
    <p:sldId id="647" r:id="rId36"/>
    <p:sldId id="639" r:id="rId37"/>
    <p:sldId id="640" r:id="rId38"/>
    <p:sldId id="648" r:id="rId39"/>
    <p:sldId id="286" r:id="rId40"/>
    <p:sldId id="265" r:id="rId41"/>
    <p:sldId id="287" r:id="rId42"/>
    <p:sldId id="631" r:id="rId43"/>
    <p:sldId id="289" r:id="rId44"/>
    <p:sldId id="606" r:id="rId45"/>
    <p:sldId id="613" r:id="rId46"/>
    <p:sldId id="642" r:id="rId47"/>
    <p:sldId id="654" r:id="rId48"/>
    <p:sldId id="291" r:id="rId49"/>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1"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00628C"/>
    <a:srgbClr val="585858"/>
    <a:srgbClr val="EBF5F5"/>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24" autoAdjust="0"/>
    <p:restoredTop sz="86992" autoAdjust="0"/>
  </p:normalViewPr>
  <p:slideViewPr>
    <p:cSldViewPr>
      <p:cViewPr varScale="1">
        <p:scale>
          <a:sx n="57" d="100"/>
          <a:sy n="57" d="100"/>
        </p:scale>
        <p:origin x="69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19139042-1C8C-4F71-8876-2866CF8EB1F5}"/>
    <pc:docChg chg="custSel modSld">
      <pc:chgData name="Steve McCormack" userId="a36034f6-e157-44c0-92e0-583c4185333c" providerId="ADAL" clId="{19139042-1C8C-4F71-8876-2866CF8EB1F5}" dt="2021-09-20T15:13:35.172" v="13" actId="6549"/>
      <pc:docMkLst>
        <pc:docMk/>
      </pc:docMkLst>
      <pc:sldChg chg="modSp mod">
        <pc:chgData name="Steve McCormack" userId="a36034f6-e157-44c0-92e0-583c4185333c" providerId="ADAL" clId="{19139042-1C8C-4F71-8876-2866CF8EB1F5}" dt="2021-09-20T15:09:03.565" v="0" actId="20577"/>
        <pc:sldMkLst>
          <pc:docMk/>
          <pc:sldMk cId="2445168101" sldId="282"/>
        </pc:sldMkLst>
        <pc:spChg chg="mod">
          <ac:chgData name="Steve McCormack" userId="a36034f6-e157-44c0-92e0-583c4185333c" providerId="ADAL" clId="{19139042-1C8C-4F71-8876-2866CF8EB1F5}" dt="2021-09-20T15:09:03.565" v="0" actId="20577"/>
          <ac:spMkLst>
            <pc:docMk/>
            <pc:sldMk cId="2445168101" sldId="282"/>
            <ac:spMk id="3" creationId="{EC771724-309D-4EC6-8089-365C4C85F6A6}"/>
          </ac:spMkLst>
        </pc:spChg>
      </pc:sldChg>
      <pc:sldChg chg="modSp mod">
        <pc:chgData name="Steve McCormack" userId="a36034f6-e157-44c0-92e0-583c4185333c" providerId="ADAL" clId="{19139042-1C8C-4F71-8876-2866CF8EB1F5}" dt="2021-09-20T15:13:35.172" v="13" actId="6549"/>
        <pc:sldMkLst>
          <pc:docMk/>
          <pc:sldMk cId="309275939" sldId="291"/>
        </pc:sldMkLst>
        <pc:spChg chg="mod">
          <ac:chgData name="Steve McCormack" userId="a36034f6-e157-44c0-92e0-583c4185333c" providerId="ADAL" clId="{19139042-1C8C-4F71-8876-2866CF8EB1F5}" dt="2021-09-20T15:13:35.172" v="13" actId="6549"/>
          <ac:spMkLst>
            <pc:docMk/>
            <pc:sldMk cId="309275939" sldId="291"/>
            <ac:spMk id="2" creationId="{2FC8153A-3089-4481-8DDB-FCA2DBF5BD26}"/>
          </ac:spMkLst>
        </pc:spChg>
      </pc:sldChg>
      <pc:sldChg chg="modSp mod">
        <pc:chgData name="Steve McCormack" userId="a36034f6-e157-44c0-92e0-583c4185333c" providerId="ADAL" clId="{19139042-1C8C-4F71-8876-2866CF8EB1F5}" dt="2021-09-20T15:13:16.971" v="9" actId="6549"/>
        <pc:sldMkLst>
          <pc:docMk/>
          <pc:sldMk cId="2341685758" sldId="606"/>
        </pc:sldMkLst>
        <pc:spChg chg="mod">
          <ac:chgData name="Steve McCormack" userId="a36034f6-e157-44c0-92e0-583c4185333c" providerId="ADAL" clId="{19139042-1C8C-4F71-8876-2866CF8EB1F5}" dt="2021-09-20T15:13:16.971" v="9" actId="6549"/>
          <ac:spMkLst>
            <pc:docMk/>
            <pc:sldMk cId="2341685758" sldId="606"/>
            <ac:spMk id="2" creationId="{468AD34D-48AC-4C34-99A5-DF560A5DFC10}"/>
          </ac:spMkLst>
        </pc:spChg>
      </pc:sldChg>
      <pc:sldChg chg="modSp mod">
        <pc:chgData name="Steve McCormack" userId="a36034f6-e157-44c0-92e0-583c4185333c" providerId="ADAL" clId="{19139042-1C8C-4F71-8876-2866CF8EB1F5}" dt="2021-09-20T15:13:22.756" v="11" actId="6549"/>
        <pc:sldMkLst>
          <pc:docMk/>
          <pc:sldMk cId="1852153207" sldId="613"/>
        </pc:sldMkLst>
        <pc:spChg chg="mod">
          <ac:chgData name="Steve McCormack" userId="a36034f6-e157-44c0-92e0-583c4185333c" providerId="ADAL" clId="{19139042-1C8C-4F71-8876-2866CF8EB1F5}" dt="2021-09-20T15:13:22.756" v="11" actId="6549"/>
          <ac:spMkLst>
            <pc:docMk/>
            <pc:sldMk cId="1852153207" sldId="613"/>
            <ac:spMk id="2" creationId="{468AD34D-48AC-4C34-99A5-DF560A5DFC10}"/>
          </ac:spMkLst>
        </pc:spChg>
      </pc:sldChg>
      <pc:sldChg chg="modSp mod">
        <pc:chgData name="Steve McCormack" userId="a36034f6-e157-44c0-92e0-583c4185333c" providerId="ADAL" clId="{19139042-1C8C-4F71-8876-2866CF8EB1F5}" dt="2021-09-20T15:13:07.927" v="7" actId="6549"/>
        <pc:sldMkLst>
          <pc:docMk/>
          <pc:sldMk cId="1656112803" sldId="631"/>
        </pc:sldMkLst>
        <pc:spChg chg="mod">
          <ac:chgData name="Steve McCormack" userId="a36034f6-e157-44c0-92e0-583c4185333c" providerId="ADAL" clId="{19139042-1C8C-4F71-8876-2866CF8EB1F5}" dt="2021-09-20T15:13:07.927" v="7" actId="6549"/>
          <ac:spMkLst>
            <pc:docMk/>
            <pc:sldMk cId="1656112803" sldId="631"/>
            <ac:spMk id="2" creationId="{3D3B0D61-9420-4B06-8555-667429430C87}"/>
          </ac:spMkLst>
        </pc:spChg>
      </pc:sldChg>
      <pc:sldChg chg="delCm">
        <pc:chgData name="Steve McCormack" userId="a36034f6-e157-44c0-92e0-583c4185333c" providerId="ADAL" clId="{19139042-1C8C-4F71-8876-2866CF8EB1F5}" dt="2021-09-20T15:11:45.794" v="5" actId="1592"/>
        <pc:sldMkLst>
          <pc:docMk/>
          <pc:sldMk cId="1943202881" sldId="635"/>
        </pc:sldMkLst>
      </pc:sldChg>
      <pc:sldChg chg="modSp mod">
        <pc:chgData name="Steve McCormack" userId="a36034f6-e157-44c0-92e0-583c4185333c" providerId="ADAL" clId="{19139042-1C8C-4F71-8876-2866CF8EB1F5}" dt="2021-09-20T15:09:31.187" v="4" actId="20577"/>
        <pc:sldMkLst>
          <pc:docMk/>
          <pc:sldMk cId="1296507475" sldId="649"/>
        </pc:sldMkLst>
        <pc:spChg chg="mod">
          <ac:chgData name="Steve McCormack" userId="a36034f6-e157-44c0-92e0-583c4185333c" providerId="ADAL" clId="{19139042-1C8C-4F71-8876-2866CF8EB1F5}" dt="2021-09-20T15:09:31.187" v="4" actId="20577"/>
          <ac:spMkLst>
            <pc:docMk/>
            <pc:sldMk cId="1296507475" sldId="649"/>
            <ac:spMk id="2" creationId="{B08EAE25-5B76-4ADD-94E3-A4483F44E3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also be found on page 9 of the 1.3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also be found on page 9 of the 1.3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357189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also be found on page 9 of the 1.3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851609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also be found on page 9 of the 1.3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277783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2000" b="0" dirty="0">
                    <a:solidFill>
                      <a:srgbClr val="008080"/>
                    </a:solidFill>
                    <a:latin typeface="Myriad Pro"/>
                  </a:rPr>
                  <a:t>A version of example 1, with parts a and b on separate slides, is available over the next two slides. A printable version is found on slide 42.</a:t>
                </a:r>
              </a:p>
              <a:p>
                <a:endParaRPr lang="en-GB" sz="2000" b="1" dirty="0">
                  <a:solidFill>
                    <a:srgbClr val="008080"/>
                  </a:solidFill>
                  <a:latin typeface="Myriad Pro"/>
                </a:endParaRPr>
              </a:p>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fraction have you shaded?</a:t>
                </a:r>
              </a:p>
              <a:p>
                <a:pPr>
                  <a:spcBef>
                    <a:spcPts val="400"/>
                  </a:spcBef>
                  <a:spcAft>
                    <a:spcPts val="400"/>
                  </a:spcAft>
                </a:pPr>
                <a:r>
                  <a:rPr lang="en-GB" sz="1200" dirty="0">
                    <a:solidFill>
                      <a:srgbClr val="008080"/>
                    </a:solidFill>
                    <a:latin typeface="Myriad Pro"/>
                  </a:rPr>
                  <a:t>What is the same/different about each of your diagrams?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Here the representation is used to allow an opportunity to explore the difference between partitioning and finding the quotient.</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In part b, students might be asked to find different ways to share the bars (for example, how can the bars be shared with the fewest ‘breaks’ of the chocolate) and this would allow for more reasoning around the connection between division and the resulting fraction of </a:t>
                </a:r>
                <a14:m>
                  <m:oMath xmlns:m="http://schemas.openxmlformats.org/officeDocument/2006/math">
                    <m:f>
                      <m:fPr>
                        <m:ctrlPr>
                          <a:rPr lang="en-GB" i="1">
                            <a:solidFill>
                              <a:srgbClr val="000000"/>
                            </a:solidFill>
                            <a:effectLst/>
                            <a:latin typeface="Cambria Math" panose="02040503050406030204" pitchFamily="18" charset="0"/>
                            <a:cs typeface="Calibri" panose="020F0502020204030204" pitchFamily="34" charset="0"/>
                          </a:rPr>
                        </m:ctrlPr>
                      </m:fPr>
                      <m:num>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5</m:t>
                        </m:r>
                      </m:num>
                      <m:den>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7</m:t>
                        </m:r>
                      </m:den>
                    </m:f>
                  </m:oMath>
                </a14:m>
                <a:r>
                  <a:rPr lang="en-GB" sz="1800" dirty="0">
                    <a:solidFill>
                      <a:srgbClr val="000000"/>
                    </a:solidFill>
                    <a:effectLst/>
                    <a:latin typeface="Calibri" panose="020F0502020204030204" pitchFamily="34" charset="0"/>
                    <a:ea typeface="Calibri" panose="020F0502020204030204" pitchFamily="34" charset="0"/>
                  </a:rPr>
                  <a:t>.</a:t>
                </a:r>
                <a:endParaRPr lang="en-GB" dirty="0"/>
              </a:p>
            </p:txBody>
          </p:sp>
        </mc:Choice>
        <mc:Fallback xmlns="">
          <p:sp>
            <p:nvSpPr>
              <p:cNvPr id="3" name="Notes Placeholder 2"/>
              <p:cNvSpPr>
                <a:spLocks noGrp="1"/>
              </p:cNvSpPr>
              <p:nvPr>
                <p:ph type="body" idx="1"/>
              </p:nvPr>
            </p:nvSpPr>
            <p:spPr/>
            <p:txBody>
              <a:bodyPr/>
              <a:lstStyle/>
              <a:p>
                <a:r>
                  <a:rPr lang="en-GB" sz="2000" b="0" dirty="0">
                    <a:solidFill>
                      <a:srgbClr val="008080"/>
                    </a:solidFill>
                    <a:latin typeface="Myriad Pro"/>
                  </a:rPr>
                  <a:t>A version of example 1, with parts a and b on separate slides, is available over the next two slides.</a:t>
                </a:r>
              </a:p>
              <a:p>
                <a:endParaRPr lang="en-GB" sz="2000" b="1" dirty="0">
                  <a:solidFill>
                    <a:srgbClr val="008080"/>
                  </a:solidFill>
                  <a:latin typeface="Myriad Pro"/>
                </a:endParaRPr>
              </a:p>
              <a:p>
                <a:r>
                  <a:rPr lang="en-GB" sz="2000" b="1" dirty="0">
                    <a:solidFill>
                      <a:srgbClr val="008080"/>
                    </a:solidFill>
                    <a:latin typeface="Myriad Pro"/>
                  </a:rPr>
                  <a:t>Suggested questioning:</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Here the representation is used to allow an opportunity to explore the difference between partitioning and finding the quotient.</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In part b, students might be asked to find different ways to share the bars (for example, how can the bars be shared with the fewest ‘breaks’ of the chocolate) and this would allow for more reasoning around the connection between division and the resulting fraction of </a:t>
                </a:r>
                <a:r>
                  <a:rPr lang="en-GB" sz="1800" i="0">
                    <a:solidFill>
                      <a:srgbClr val="000000"/>
                    </a:solidFill>
                    <a:effectLst/>
                    <a:latin typeface="Cambria Math" panose="02040503050406030204" pitchFamily="18" charset="0"/>
                    <a:ea typeface="Calibri" panose="020F0502020204030204" pitchFamily="34" charset="0"/>
                    <a:cs typeface="Calibri" panose="020F0502020204030204" pitchFamily="34" charset="0"/>
                  </a:rPr>
                  <a:t>5/7</a:t>
                </a:r>
                <a:r>
                  <a:rPr lang="en-GB" sz="1800" dirty="0">
                    <a:solidFill>
                      <a:srgbClr val="000000"/>
                    </a:solidFill>
                    <a:effectLst/>
                    <a:latin typeface="Calibri" panose="020F0502020204030204" pitchFamily="34" charset="0"/>
                    <a:ea typeface="Calibri" panose="020F0502020204030204" pitchFamily="34" charset="0"/>
                  </a:rPr>
                  <a:t>.</a:t>
                </a:r>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3243353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t>
            </a:r>
            <a:r>
              <a:rPr lang="en-GB" b="1" dirty="0"/>
              <a:t>suggested questioning </a:t>
            </a:r>
            <a:r>
              <a:rPr lang="en-GB" dirty="0"/>
              <a:t>and </a:t>
            </a:r>
            <a:r>
              <a:rPr lang="en-GB" b="1" dirty="0"/>
              <a:t>things for you to think about</a:t>
            </a:r>
            <a:r>
              <a:rPr lang="en-GB" dirty="0"/>
              <a:t>, see slide 18.</a:t>
            </a:r>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For </a:t>
            </a:r>
            <a:r>
              <a:rPr lang="en-GB" sz="2000" b="1" dirty="0"/>
              <a:t>suggested questioning </a:t>
            </a:r>
            <a:r>
              <a:rPr lang="en-GB" sz="2000" dirty="0"/>
              <a:t>and </a:t>
            </a:r>
            <a:r>
              <a:rPr lang="en-GB" sz="2000" b="1" dirty="0"/>
              <a:t>things for you to think about</a:t>
            </a:r>
            <a:r>
              <a:rPr lang="en-GB" sz="2000" dirty="0"/>
              <a:t>, see slide 18.</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729643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or the printable version on slide 42,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10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Approximately how long do you think each shelf will be?</a:t>
                </a:r>
              </a:p>
              <a:p>
                <a:pPr>
                  <a:spcBef>
                    <a:spcPts val="400"/>
                  </a:spcBef>
                  <a:spcAft>
                    <a:spcPts val="400"/>
                  </a:spcAft>
                </a:pPr>
                <a:r>
                  <a:rPr lang="en-GB" sz="1200" dirty="0">
                    <a:solidFill>
                      <a:srgbClr val="008080"/>
                    </a:solidFill>
                    <a:latin typeface="Myriad Pro"/>
                  </a:rPr>
                  <a:t>What fraction of the whole plan is each shelf?</a:t>
                </a:r>
              </a:p>
              <a:p>
                <a:pPr>
                  <a:spcBef>
                    <a:spcPts val="400"/>
                  </a:spcBef>
                  <a:spcAft>
                    <a:spcPts val="400"/>
                  </a:spcAft>
                </a:pPr>
                <a:r>
                  <a:rPr lang="en-GB" sz="1200" dirty="0">
                    <a:solidFill>
                      <a:srgbClr val="008080"/>
                    </a:solidFill>
                    <a:latin typeface="Myriad Pro"/>
                  </a:rPr>
                  <a:t>Look at the first meter length. What fraction of the whole metre is the shelf? What do you notice?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in Example 1, the common understanding of division as equal sharing is used to consider a situation where the result is written as a fraction. Key to this example is the students’ awareness of the equivalence of the calculation 5</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and the resulting quotient </a:t>
                </a:r>
                <a14:m>
                  <m:oMath xmlns:m="http://schemas.openxmlformats.org/officeDocument/2006/math">
                    <m:f>
                      <m:fPr>
                        <m:ctrlP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5</m:t>
                        </m:r>
                      </m:num>
                      <m:den>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6</m:t>
                        </m:r>
                      </m:den>
                    </m:f>
                  </m:oMath>
                </a14:m>
                <a:r>
                  <a:rPr lang="en-GB" sz="1800" dirty="0">
                    <a:effectLst/>
                    <a:latin typeface="Calibri" panose="020F0502020204030204" pitchFamily="34" charset="0"/>
                    <a:ea typeface="Calibri" panose="020F0502020204030204" pitchFamily="34" charset="0"/>
                  </a:rPr>
                  <a:t>.</a:t>
                </a:r>
              </a:p>
              <a:p>
                <a:r>
                  <a:rPr lang="en-GB" sz="1800" dirty="0">
                    <a:solidFill>
                      <a:srgbClr val="000000"/>
                    </a:solidFill>
                    <a:effectLst/>
                    <a:latin typeface="Calibri" panose="020F0502020204030204" pitchFamily="34" charset="0"/>
                    <a:ea typeface="Calibri" panose="020F0502020204030204" pitchFamily="34" charset="0"/>
                  </a:rPr>
                  <a:t>The bar model representation here is used to bridge two different ways of considering fractions. The intention is that the ’plank’ can be considered as both one object being cut into equal pieces (the part-whole) and also as a group of 5 lengths, each 1 metre long (suggesting the quotient model). The move from discrete objects in Example 1, towards a continuous measure here is further developed in Example 3.</a:t>
                </a:r>
                <a:endParaRPr lang="en-GB" dirty="0"/>
              </a:p>
            </p:txBody>
          </p:sp>
        </mc:Choice>
        <mc:Fallback xmlns="">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in Example 1, the common understanding of division as equal sharing is used to consider a situation where the result is written as a fraction. Key to this example is the students’ awareness of the equivalence of the calculation 5</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and the resulting quotient </a:t>
                </a:r>
                <a:r>
                  <a:rPr lang="en-GB" sz="1800" i="0">
                    <a:solidFill>
                      <a:srgbClr val="000000"/>
                    </a:solidFill>
                    <a:effectLst/>
                    <a:latin typeface="Cambria Math" panose="02040503050406030204" pitchFamily="18" charset="0"/>
                    <a:ea typeface="Calibri" panose="020F0502020204030204" pitchFamily="34" charset="0"/>
                    <a:cs typeface="Calibri" panose="020F0502020204030204" pitchFamily="34" charset="0"/>
                  </a:rPr>
                  <a:t>5/6</a:t>
                </a:r>
                <a:r>
                  <a:rPr lang="en-GB" sz="1800" dirty="0">
                    <a:effectLst/>
                    <a:latin typeface="Calibri" panose="020F0502020204030204" pitchFamily="34" charset="0"/>
                    <a:ea typeface="Calibri" panose="020F0502020204030204" pitchFamily="34" charset="0"/>
                  </a:rPr>
                  <a:t>.</a:t>
                </a:r>
              </a:p>
              <a:p>
                <a:r>
                  <a:rPr lang="en-GB" sz="1800" dirty="0">
                    <a:solidFill>
                      <a:srgbClr val="000000"/>
                    </a:solidFill>
                    <a:effectLst/>
                    <a:latin typeface="Calibri" panose="020F0502020204030204" pitchFamily="34" charset="0"/>
                    <a:ea typeface="Calibri" panose="020F0502020204030204" pitchFamily="34" charset="0"/>
                  </a:rPr>
                  <a:t>The bar model representation here is used to give bridge two different ways of considering fractions. The intention is that the ’plank’ can be considered as both one object being cut into equal pieces (the part-whole) and also as a group of 5 lengths, each 1 metre long (suggesting the quotient model). The move from discrete objects in Example 1, towards a continuous measure here is further developed in Example 3.</a:t>
                </a:r>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1601334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10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458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The structure of the number system.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300522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What is different?</a:t>
                </a:r>
              </a:p>
              <a:p>
                <a:pPr>
                  <a:spcBef>
                    <a:spcPts val="400"/>
                  </a:spcBef>
                  <a:spcAft>
                    <a:spcPts val="400"/>
                  </a:spcAft>
                </a:pPr>
                <a:r>
                  <a:rPr lang="en-GB" sz="1200" dirty="0">
                    <a:solidFill>
                      <a:srgbClr val="008080"/>
                    </a:solidFill>
                    <a:latin typeface="Myriad Pro"/>
                  </a:rPr>
                  <a:t>How did you mark the 3 on the first number line? What was your strategy?</a:t>
                </a:r>
              </a:p>
              <a:p>
                <a:pPr>
                  <a:spcBef>
                    <a:spcPts val="400"/>
                  </a:spcBef>
                  <a:spcAft>
                    <a:spcPts val="400"/>
                  </a:spcAft>
                </a:pPr>
                <a:r>
                  <a:rPr lang="en-GB" sz="1200" dirty="0">
                    <a:solidFill>
                      <a:srgbClr val="008080"/>
                    </a:solidFill>
                    <a:latin typeface="Myriad Pro"/>
                  </a:rPr>
                  <a:t>How was your strategy the same/different for the second number line?</a:t>
                </a:r>
              </a:p>
              <a:p>
                <a:pPr>
                  <a:spcBef>
                    <a:spcPts val="400"/>
                  </a:spcBef>
                  <a:spcAft>
                    <a:spcPts val="400"/>
                  </a:spcAft>
                </a:pPr>
                <a:r>
                  <a:rPr lang="en-GB" sz="1200" dirty="0">
                    <a:solidFill>
                      <a:srgbClr val="008080"/>
                    </a:solidFill>
                    <a:latin typeface="Myriad Pro"/>
                  </a:rPr>
                  <a:t>How can you use division to help you estimate fractions on a number line?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panose="020F0502020204030204" pitchFamily="34" charset="0"/>
                    <a:ea typeface="Calibri" panose="020F0502020204030204" pitchFamily="34" charset="0"/>
                  </a:rPr>
                  <a:t>The representation used here, in this case the number line, is used to give a context for two different ways to interpret a fraction. Although placing a 3 on the 0 to 7 number line, and identifying </a:t>
                </a:r>
                <a14:m>
                  <m:oMath xmlns:m="http://schemas.openxmlformats.org/officeDocument/2006/math">
                    <m:f>
                      <m:fPr>
                        <m:ctrlPr>
                          <a:rPr lang="en-GB" i="1">
                            <a:solidFill>
                              <a:srgbClr val="000000"/>
                            </a:solidFill>
                            <a:effectLst/>
                            <a:latin typeface="Cambria Math" panose="02040503050406030204" pitchFamily="18" charset="0"/>
                            <a:cs typeface="Calibri" panose="020F0502020204030204" pitchFamily="34" charset="0"/>
                          </a:rPr>
                        </m:ctrlPr>
                      </m:fPr>
                      <m:num>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3</m:t>
                        </m:r>
                      </m:num>
                      <m:den>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7</m:t>
                        </m:r>
                      </m:den>
                    </m:f>
                  </m:oMath>
                </a14:m>
                <a:r>
                  <a:rPr lang="en-GB" sz="1800" dirty="0">
                    <a:solidFill>
                      <a:srgbClr val="000000"/>
                    </a:solidFill>
                    <a:effectLst/>
                    <a:latin typeface="Calibri" panose="020F0502020204030204" pitchFamily="34" charset="0"/>
                    <a:ea typeface="Calibri" panose="020F0502020204030204" pitchFamily="34" charset="0"/>
                  </a:rPr>
                  <a:t> on the 0 to 1 number line are mathematically the same (they are both </a:t>
                </a:r>
                <a14:m>
                  <m:oMath xmlns:m="http://schemas.openxmlformats.org/officeDocument/2006/math">
                    <m:f>
                      <m:fPr>
                        <m:ctrlPr>
                          <a:rPr lang="en-GB" i="1">
                            <a:solidFill>
                              <a:srgbClr val="000000"/>
                            </a:solidFill>
                            <a:effectLst/>
                            <a:latin typeface="Cambria Math" panose="02040503050406030204" pitchFamily="18" charset="0"/>
                            <a:cs typeface="Calibri" panose="020F0502020204030204" pitchFamily="34" charset="0"/>
                          </a:rPr>
                        </m:ctrlPr>
                      </m:fPr>
                      <m:num>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3</m:t>
                        </m:r>
                      </m:num>
                      <m:den>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7</m:t>
                        </m:r>
                      </m:den>
                    </m:f>
                  </m:oMath>
                </a14:m>
                <a:r>
                  <a:rPr lang="en-GB" sz="1800" dirty="0">
                    <a:solidFill>
                      <a:srgbClr val="000000"/>
                    </a:solidFill>
                    <a:effectLst/>
                    <a:latin typeface="Calibri" panose="020F0502020204030204" pitchFamily="34" charset="0"/>
                    <a:ea typeface="Calibri" panose="020F0502020204030204" pitchFamily="34" charset="0"/>
                  </a:rPr>
                  <a:t> of the way along the identified section of the line), the interpretation from pupils may be that part a is connected with division as they are sharing the 7 into seven equal parts in order to identify where 3 goes while they may interpret part b as being about fractions. This task is intended to give a context to make the common language and structure of division and fractions explicit.</a:t>
                </a:r>
                <a:endParaRPr lang="en-GB" dirty="0"/>
              </a:p>
            </p:txBody>
          </p:sp>
        </mc:Choice>
        <mc:Fallback xmlns="">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panose="020F0502020204030204" pitchFamily="34" charset="0"/>
                    <a:ea typeface="Calibri" panose="020F0502020204030204" pitchFamily="34" charset="0"/>
                  </a:rPr>
                  <a:t>Again, the representation used here, in this case the number line, is used to give a context for two different ways to interpret a fraction. Although placing a 3 on the 0 to 7 number line, and identifying </a:t>
                </a:r>
                <a:r>
                  <a:rPr lang="en-GB" sz="1800" i="0">
                    <a:solidFill>
                      <a:srgbClr val="000000"/>
                    </a:solidFill>
                    <a:effectLst/>
                    <a:latin typeface="Cambria Math" panose="02040503050406030204" pitchFamily="18" charset="0"/>
                    <a:ea typeface="Calibri" panose="020F0502020204030204" pitchFamily="34" charset="0"/>
                    <a:cs typeface="Calibri" panose="020F0502020204030204" pitchFamily="34" charset="0"/>
                  </a:rPr>
                  <a:t>3/7</a:t>
                </a:r>
                <a:r>
                  <a:rPr lang="en-GB" sz="1800" dirty="0">
                    <a:solidFill>
                      <a:srgbClr val="000000"/>
                    </a:solidFill>
                    <a:effectLst/>
                    <a:latin typeface="Calibri" panose="020F0502020204030204" pitchFamily="34" charset="0"/>
                    <a:ea typeface="Calibri" panose="020F0502020204030204" pitchFamily="34" charset="0"/>
                  </a:rPr>
                  <a:t> on the 0 to 1 number line are mathematically the same (they are both </a:t>
                </a:r>
                <a:r>
                  <a:rPr lang="en-GB" sz="1800" i="0">
                    <a:solidFill>
                      <a:srgbClr val="000000"/>
                    </a:solidFill>
                    <a:effectLst/>
                    <a:latin typeface="Cambria Math" panose="02040503050406030204" pitchFamily="18" charset="0"/>
                    <a:ea typeface="Calibri" panose="020F0502020204030204" pitchFamily="34" charset="0"/>
                    <a:cs typeface="Calibri" panose="020F0502020204030204" pitchFamily="34" charset="0"/>
                  </a:rPr>
                  <a:t>3/7</a:t>
                </a:r>
                <a:r>
                  <a:rPr lang="en-GB" sz="1800" dirty="0">
                    <a:solidFill>
                      <a:srgbClr val="000000"/>
                    </a:solidFill>
                    <a:effectLst/>
                    <a:latin typeface="Calibri" panose="020F0502020204030204" pitchFamily="34" charset="0"/>
                    <a:ea typeface="Calibri" panose="020F0502020204030204" pitchFamily="34" charset="0"/>
                  </a:rPr>
                  <a:t> of the way along the identified section of the line), the interpretation from pupils may be that part a is connected with division as they are sharing the 7 into seven equal parts in order to identify where 3 goes while they may interpret part b as being about fractions. This task is intended to give a context to make the common language and structure of division and fractions explicit.</a:t>
                </a:r>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1969013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11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5069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division will give the answer </a:t>
                </a:r>
                <a14:m>
                  <m:oMath xmlns:m="http://schemas.openxmlformats.org/officeDocument/2006/math">
                    <m:f>
                      <m:fPr>
                        <m:ctrlPr>
                          <a:rPr lang="en-GB" i="1" smtClean="0">
                            <a:solidFill>
                              <a:srgbClr val="000000"/>
                            </a:solidFill>
                            <a:effectLst/>
                            <a:latin typeface="Cambria Math" panose="02040503050406030204" pitchFamily="18" charset="0"/>
                            <a:cs typeface="Calibri" panose="020F0502020204030204" pitchFamily="34" charset="0"/>
                          </a:rPr>
                        </m:ctrlPr>
                      </m:fPr>
                      <m:num>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153</m:t>
                        </m:r>
                      </m:num>
                      <m:den>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617</m:t>
                        </m:r>
                      </m:den>
                    </m:f>
                  </m:oMath>
                </a14:m>
                <a:r>
                  <a:rPr lang="en-GB" sz="1200" dirty="0">
                    <a:solidFill>
                      <a:srgbClr val="008080"/>
                    </a:solidFill>
                    <a:latin typeface="Myriad Pro"/>
                  </a:rPr>
                  <a:t>?</a:t>
                </a:r>
              </a:p>
              <a:p>
                <a:pPr>
                  <a:spcBef>
                    <a:spcPts val="400"/>
                  </a:spcBef>
                  <a:spcAft>
                    <a:spcPts val="400"/>
                  </a:spcAft>
                </a:pPr>
                <a:r>
                  <a:rPr lang="en-GB" sz="1200" dirty="0">
                    <a:solidFill>
                      <a:srgbClr val="008080"/>
                    </a:solidFill>
                    <a:latin typeface="Myriad Pro"/>
                  </a:rPr>
                  <a:t>How can you rewrite this division?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alternative to example 4 might be to reverse the task and ask students to write down, for example, a division that gives the answer </a:t>
                </a:r>
                <a14:m>
                  <m:oMath xmlns:m="http://schemas.openxmlformats.org/officeDocument/2006/math">
                    <m:f>
                      <m:fPr>
                        <m:ctrlP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153</m:t>
                        </m:r>
                      </m:num>
                      <m:den>
                        <m:r>
                          <a:rPr lang="en-GB"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617</m:t>
                        </m:r>
                      </m:den>
                    </m:f>
                  </m:oMath>
                </a14:m>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might be a part of a more extended sequence of questions such as suggested on slide 29, which is an alternative to this task.</a:t>
                </a:r>
                <a:endParaRPr lang="en-GB" sz="1800" dirty="0">
                  <a:effectLst/>
                  <a:latin typeface="Calibri" panose="020F0502020204030204" pitchFamily="34" charset="0"/>
                  <a:ea typeface="Calibri" panose="020F0502020204030204" pitchFamily="34" charset="0"/>
                </a:endParaRPr>
              </a:p>
              <a:p>
                <a:endParaRPr lang="en-GB" dirty="0"/>
              </a:p>
            </p:txBody>
          </p:sp>
        </mc:Choice>
        <mc:Fallback xmlns="">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alternative to example 4 might be to reverse the task and ask students to write down, for example, a division that gives the answer </a:t>
                </a:r>
                <a:r>
                  <a:rPr lang="en-GB" sz="1800" i="0">
                    <a:solidFill>
                      <a:srgbClr val="000000"/>
                    </a:solidFill>
                    <a:effectLst/>
                    <a:latin typeface="Cambria Math" panose="02040503050406030204" pitchFamily="18" charset="0"/>
                    <a:ea typeface="Calibri" panose="020F0502020204030204" pitchFamily="34" charset="0"/>
                    <a:cs typeface="Calibri" panose="020F0502020204030204" pitchFamily="34" charset="0"/>
                  </a:rPr>
                  <a:t>153/617</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might be a part of a more extended sequence of questions such as suggested on slide X, which is an alternative to this task.</a:t>
                </a:r>
                <a:endParaRPr lang="en-GB" sz="1800" dirty="0">
                  <a:effectLst/>
                  <a:latin typeface="Calibri" panose="020F0502020204030204" pitchFamily="34" charset="0"/>
                  <a:ea typeface="Calibri" panose="020F0502020204030204" pitchFamily="34" charset="0"/>
                </a:endParaRPr>
              </a:p>
              <a:p>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2754606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12 and 13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4217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‘most obvious’ division? What is the ‘least obvious’?</a:t>
            </a:r>
          </a:p>
          <a:p>
            <a:pPr>
              <a:spcBef>
                <a:spcPts val="400"/>
              </a:spcBef>
              <a:spcAft>
                <a:spcPts val="400"/>
              </a:spcAft>
            </a:pPr>
            <a:r>
              <a:rPr lang="en-GB" sz="1200" dirty="0">
                <a:solidFill>
                  <a:srgbClr val="008080"/>
                </a:solidFill>
                <a:latin typeface="Myriad Pro"/>
              </a:rPr>
              <a:t>Can you write a division no one else has thought of?</a:t>
            </a:r>
          </a:p>
          <a:p>
            <a:pPr>
              <a:spcBef>
                <a:spcPts val="400"/>
              </a:spcBef>
              <a:spcAft>
                <a:spcPts val="400"/>
              </a:spcAft>
            </a:pPr>
            <a:r>
              <a:rPr lang="en-GB" sz="1200" dirty="0">
                <a:solidFill>
                  <a:srgbClr val="008080"/>
                </a:solidFill>
                <a:latin typeface="Myriad Pro"/>
              </a:rPr>
              <a:t>How many different divisions will there be? How do </a:t>
            </a:r>
            <a:r>
              <a:rPr lang="en-GB" sz="1200">
                <a:solidFill>
                  <a:srgbClr val="008080"/>
                </a:solidFill>
                <a:latin typeface="Myriad Pro"/>
              </a:rPr>
              <a:t>you know?</a:t>
            </a:r>
            <a:endParaRPr lang="en-GB" sz="12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This is a sequence of questions that might be used as an alternative, or as a lead up to, example 4 on slide 27.</a:t>
            </a:r>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108144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11 and 12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7946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These examples can be found on pages 11 and 12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5187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‘estimate’ mean?</a:t>
            </a:r>
          </a:p>
          <a:p>
            <a:pPr>
              <a:spcBef>
                <a:spcPts val="400"/>
              </a:spcBef>
              <a:spcAft>
                <a:spcPts val="400"/>
              </a:spcAft>
            </a:pPr>
            <a:r>
              <a:rPr lang="en-GB" sz="1200" dirty="0">
                <a:solidFill>
                  <a:srgbClr val="008080"/>
                </a:solidFill>
                <a:latin typeface="Myriad Pro"/>
              </a:rPr>
              <a:t>How does the lower number line help us to think about decimals? </a:t>
            </a:r>
          </a:p>
          <a:p>
            <a:pPr>
              <a:spcBef>
                <a:spcPts val="400"/>
              </a:spcBef>
              <a:spcAft>
                <a:spcPts val="400"/>
              </a:spcAft>
            </a:pPr>
            <a:r>
              <a:rPr lang="en-GB" sz="1200" dirty="0">
                <a:solidFill>
                  <a:srgbClr val="008080"/>
                </a:solidFill>
                <a:latin typeface="Myriad Pro"/>
              </a:rPr>
              <a:t>If 7 represents 1 whole, what are the units on the lower line?</a:t>
            </a:r>
          </a:p>
          <a:p>
            <a:pPr>
              <a:spcBef>
                <a:spcPts val="400"/>
              </a:spcBef>
              <a:spcAft>
                <a:spcPts val="400"/>
              </a:spcAft>
            </a:pPr>
            <a:r>
              <a:rPr lang="en-GB" sz="1200" dirty="0">
                <a:solidFill>
                  <a:srgbClr val="008080"/>
                </a:solidFill>
                <a:latin typeface="Myriad Pro"/>
              </a:rPr>
              <a:t>Is 3/7 closer to 4 or 5? What does this mean for our decimal?</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panose="020F0502020204030204" pitchFamily="34" charset="0"/>
                <a:ea typeface="Calibri" panose="020F0502020204030204" pitchFamily="34" charset="0"/>
              </a:rPr>
              <a:t>Example 6 challenges pupils to connect their understanding of decimals and equivalent fractions. Pupils will know that decimals can be written as tenths, hundredths and so on, but then identifying the equivalence in this context also draws on their awareness of a fraction as a division (as in example 3 above).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1342178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12 of the 1.3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8206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version of these number lines from the appendices (slide 43)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These examples can be found on page 12 of the 1.3 Core Concept document.</a:t>
            </a:r>
          </a:p>
          <a:p>
            <a:endParaRPr lang="en-GB" dirty="0"/>
          </a:p>
          <a:p>
            <a:r>
              <a:rPr lang="en-GB" sz="1800" dirty="0">
                <a:effectLst/>
                <a:latin typeface="Calibri" panose="020F0502020204030204" pitchFamily="34" charset="0"/>
                <a:ea typeface="Calibri" panose="020F0502020204030204" pitchFamily="34" charset="0"/>
              </a:rPr>
              <a:t>*This situation was suggested by @profsmudge on Twitter</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527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3395173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pages 6-9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1 The structure of the number system 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On pages 5-8 of the 3 Multiplicative reasoning 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Within the NCETM’s ‘Using mathematical representations at KS3</a:t>
            </a:r>
            <a:r>
              <a:rPr kumimoji="0" lang="en-GB" sz="1200" b="0" i="0" u="none" strike="noStrike" kern="1200" cap="none" spc="0" normalizeH="0" baseline="0" noProof="0">
                <a:ln>
                  <a:noFill/>
                </a:ln>
                <a:solidFill>
                  <a:srgbClr val="008080"/>
                </a:solidFill>
                <a:effectLst/>
                <a:uLnTx/>
                <a:uFillTx/>
                <a:latin typeface="Arial" panose="020B0604020202020204" pitchFamily="34" charset="0"/>
                <a:ea typeface="Calibri" panose="020F0502020204030204" pitchFamily="34" charset="0"/>
                <a:cs typeface="+mn-cs"/>
              </a:rPr>
              <a:t>’ resource</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1912426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a:p>
        </p:txBody>
      </p:sp>
    </p:spTree>
    <p:extLst>
      <p:ext uri="{BB962C8B-B14F-4D97-AF65-F5344CB8AC3E}">
        <p14:creationId xmlns:p14="http://schemas.microsoft.com/office/powerpoint/2010/main" val="515399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For </a:t>
            </a:r>
            <a:r>
              <a:rPr lang="en-GB" sz="2000" b="1" dirty="0"/>
              <a:t>suggested questioning </a:t>
            </a:r>
            <a:r>
              <a:rPr lang="en-GB" sz="2000" dirty="0"/>
              <a:t>and </a:t>
            </a:r>
            <a:r>
              <a:rPr lang="en-GB" sz="2000" b="1" dirty="0"/>
              <a:t>things for you to think about</a:t>
            </a:r>
            <a:r>
              <a:rPr lang="en-GB" sz="2000" dirty="0"/>
              <a:t>, see slide 18.</a:t>
            </a:r>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a:p>
        </p:txBody>
      </p:sp>
    </p:spTree>
    <p:extLst>
      <p:ext uri="{BB962C8B-B14F-4D97-AF65-F5344CB8AC3E}">
        <p14:creationId xmlns:p14="http://schemas.microsoft.com/office/powerpoint/2010/main" val="132989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1.3 </a:t>
            </a:r>
            <a:r>
              <a:rPr lang="en-GB" sz="1200" dirty="0">
                <a:effectLst/>
                <a:latin typeface="Myriad Pro"/>
                <a:ea typeface="Myriad Pro"/>
                <a:cs typeface="Times New Roman" panose="02020603050405020304" pitchFamily="18" charset="0"/>
              </a:rPr>
              <a:t>Ordering and comparing </a:t>
            </a:r>
            <a:r>
              <a:rPr lang="en-GB" dirty="0"/>
              <a:t>can be found on page 2 of the 1.3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1.3.1 Work interchangeably with terminating decimals and their corresponding fractions –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1.3.2 Compare and order positive and negative integers, decimals and fractions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1.3.3 Interpret and compare numbers in standard form </a:t>
            </a:r>
            <a:r>
              <a:rPr lang="en-GB" sz="1200" b="0" i="1" dirty="0">
                <a:solidFill>
                  <a:srgbClr val="00628C"/>
                </a:solidFill>
                <a:effectLst/>
                <a:latin typeface="Myriad Pro"/>
                <a:ea typeface="Times New Roman" panose="02020603050405020304" pitchFamily="18" charset="0"/>
                <a:cs typeface="Arial" panose="020B0604020202020204" pitchFamily="34" charset="0"/>
              </a:rPr>
              <a:t>A</a:t>
            </a:r>
            <a:r>
              <a:rPr lang="en-GB" sz="1200" b="0" dirty="0">
                <a:solidFill>
                  <a:srgbClr val="00628C"/>
                </a:solidFill>
                <a:effectLst/>
                <a:latin typeface="Myriad Pro"/>
                <a:ea typeface="Times New Roman" panose="02020603050405020304" pitchFamily="18" charset="0"/>
                <a:cs typeface="Arial" panose="020B0604020202020204" pitchFamily="34" charset="0"/>
              </a:rPr>
              <a:t> × 10</a:t>
            </a:r>
            <a:r>
              <a:rPr lang="en-GB" sz="1200" b="0" i="1" baseline="30000" dirty="0">
                <a:solidFill>
                  <a:srgbClr val="00628C"/>
                </a:solidFill>
                <a:effectLst/>
                <a:latin typeface="Myriad Pro"/>
                <a:ea typeface="Times New Roman" panose="02020603050405020304" pitchFamily="18" charset="0"/>
                <a:cs typeface="Arial" panose="020B0604020202020204" pitchFamily="34" charset="0"/>
              </a:rPr>
              <a:t>n</a:t>
            </a:r>
            <a:r>
              <a:rPr lang="en-GB" sz="1200" b="0" dirty="0">
                <a:solidFill>
                  <a:srgbClr val="00628C"/>
                </a:solidFill>
                <a:effectLst/>
                <a:latin typeface="Myriad Pro"/>
                <a:ea typeface="Times New Roman" panose="02020603050405020304" pitchFamily="18" charset="0"/>
                <a:cs typeface="Arial" panose="020B0604020202020204" pitchFamily="34" charset="0"/>
              </a:rPr>
              <a:t>, 1 ≤ </a:t>
            </a:r>
            <a:r>
              <a:rPr lang="en-GB" sz="1200" b="0" i="1" dirty="0">
                <a:solidFill>
                  <a:srgbClr val="00628C"/>
                </a:solidFill>
                <a:effectLst/>
                <a:latin typeface="Myriad Pro"/>
                <a:ea typeface="Times New Roman" panose="02020603050405020304" pitchFamily="18" charset="0"/>
                <a:cs typeface="Arial" panose="020B0604020202020204" pitchFamily="34" charset="0"/>
              </a:rPr>
              <a:t>A</a:t>
            </a:r>
            <a:r>
              <a:rPr lang="en-GB" sz="1200" b="0" dirty="0">
                <a:solidFill>
                  <a:srgbClr val="00628C"/>
                </a:solidFill>
                <a:effectLst/>
                <a:latin typeface="Myriad Pro"/>
                <a:ea typeface="Times New Roman" panose="02020603050405020304" pitchFamily="18" charset="0"/>
                <a:cs typeface="Arial" panose="020B0604020202020204" pitchFamily="34" charset="0"/>
              </a:rPr>
              <a:t> &lt; 10 – pages 8 and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4: 1.23 Composition and calculation: tenths</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4: 1.24 Composition and calculation: hundredths and thousandths</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4: 2.13 Calculation: multiplying and dividing by 10 or 100</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5: 1.27 Negative numbers: counting, comparing and calculating</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5: 2.18 Using equivalence to calculate</a:t>
            </a:r>
          </a:p>
          <a:p>
            <a:pPr marL="342900" lvl="0" indent="-342900">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5: 3.7 Finding equivalent fractions and simplifying fractions</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Myriad Pro"/>
                <a:cs typeface="Times New Roman" panose="02020603050405020304" pitchFamily="18" charset="0"/>
              </a:rPr>
              <a:t>Year 6: 3.10 Linking fractions, decimals and percentages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a:t>
            </a:r>
            <a:r>
              <a:rPr lang="en-GB" i="1" dirty="0"/>
              <a:t>The structure of the number system </a:t>
            </a:r>
            <a:r>
              <a:rPr lang="en-GB" dirty="0"/>
              <a:t>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88985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indent="0">
              <a:buNone/>
            </a:pPr>
            <a:r>
              <a:rPr lang="en-GB" sz="1800" dirty="0">
                <a:effectLst/>
                <a:latin typeface="Myriad Pro"/>
                <a:ea typeface="Myriad Pro"/>
                <a:cs typeface="Times New Roman" panose="02020603050405020304" pitchFamily="18" charset="0"/>
              </a:rPr>
              <a:t>a) 2017 Key Stage 2 Mathematics Paper 2: reasoning, Question 20</a:t>
            </a:r>
          </a:p>
          <a:p>
            <a:pPr marL="0" indent="0">
              <a:buNone/>
            </a:pPr>
            <a:r>
              <a:rPr lang="en-GB" sz="1800" dirty="0">
                <a:effectLst/>
                <a:latin typeface="Myriad Pro"/>
                <a:cs typeface="Times New Roman" panose="02020603050405020304" pitchFamily="18" charset="0"/>
              </a:rPr>
              <a:t>b) NCETM Primary assessment materials: Year 5, page 19</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indent="0">
              <a:buNone/>
            </a:pPr>
            <a:r>
              <a:rPr lang="en-GB" sz="1200" dirty="0">
                <a:effectLst/>
                <a:latin typeface="Myriad Pro"/>
                <a:cs typeface="Times New Roman" panose="02020603050405020304" pitchFamily="18" charset="0"/>
              </a:rPr>
              <a:t>c) NCETM Primary assessment materials: Year 6, page 19</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2212576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20/09/2021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hyperlink" Target="https://www.ncetm.org.uk/media/xp2m3gio/ncetm_ks3_cc_1_3.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31.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9.xml"/><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secmm-using-mathematical-representations-at-ks3/"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media/0mzbcnny/ncetm_ks3_theme_3.pdf" TargetMode="External"/><Relationship Id="rId5" Type="http://schemas.openxmlformats.org/officeDocument/2006/relationships/hyperlink" Target="https://www.ncetm.org.uk/media/xp2m3gio/ncetm_ks3_cc_1_3.pdf" TargetMode="External"/><Relationship Id="rId10" Type="http://schemas.openxmlformats.org/officeDocument/2006/relationships/hyperlink" Target="https://www.gov.uk/government/collections/national-curriculum-assessments-practice-materials#key-stage-2-past-papers" TargetMode="External"/><Relationship Id="rId4" Type="http://schemas.openxmlformats.org/officeDocument/2006/relationships/hyperlink" Target="https://www.ncetm.org.uk/media/oconaxqx/ncetm_ks3_theme_1.pdf" TargetMode="External"/><Relationship Id="rId9" Type="http://schemas.openxmlformats.org/officeDocument/2006/relationships/hyperlink" Target="https://www.ncetm.org.uk/resources/4668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media/xp2m3gio/ncetm_ks3_cc_1_3.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95400" y="2420890"/>
            <a:ext cx="6049764" cy="648071"/>
          </a:xfrm>
        </p:spPr>
        <p:txBody>
          <a:bodyPr>
            <a:normAutofit fontScale="90000"/>
          </a:bodyPr>
          <a:lstStyle/>
          <a:p>
            <a:r>
              <a:rPr lang="en-GB" dirty="0"/>
              <a:t>Understanding fractions as divisions (and decimals)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1.3 Ordering and comparing)</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pic>
        <p:nvPicPr>
          <p:cNvPr id="3" name="Picture 2">
            <a:extLst>
              <a:ext uri="{FF2B5EF4-FFF2-40B4-BE49-F238E27FC236}">
                <a16:creationId xmlns:a16="http://schemas.microsoft.com/office/drawing/2014/main" id="{8C80BDF4-A008-459E-B3AD-B2F82562D1A2}"/>
              </a:ext>
            </a:extLst>
          </p:cNvPr>
          <p:cNvPicPr>
            <a:picLocks noChangeAspect="1"/>
          </p:cNvPicPr>
          <p:nvPr/>
        </p:nvPicPr>
        <p:blipFill>
          <a:blip r:embed="rId3"/>
          <a:stretch>
            <a:fillRect/>
          </a:stretch>
        </p:blipFill>
        <p:spPr>
          <a:xfrm>
            <a:off x="263352" y="1844824"/>
            <a:ext cx="7079624" cy="2927729"/>
          </a:xfrm>
          <a:prstGeom prst="rect">
            <a:avLst/>
          </a:prstGeom>
        </p:spPr>
      </p:pic>
      <p:sp>
        <p:nvSpPr>
          <p:cNvPr id="5" name="TextBox 4">
            <a:extLst>
              <a:ext uri="{FF2B5EF4-FFF2-40B4-BE49-F238E27FC236}">
                <a16:creationId xmlns:a16="http://schemas.microsoft.com/office/drawing/2014/main" id="{8DB91E69-49E3-4F2C-942D-BF8DF16BA0F2}"/>
              </a:ext>
            </a:extLst>
          </p:cNvPr>
          <p:cNvSpPr txBox="1"/>
          <p:nvPr/>
        </p:nvSpPr>
        <p:spPr>
          <a:xfrm>
            <a:off x="601035" y="1204284"/>
            <a:ext cx="2140138" cy="461665"/>
          </a:xfrm>
          <a:prstGeom prst="rect">
            <a:avLst/>
          </a:prstGeom>
          <a:noFill/>
        </p:spPr>
        <p:txBody>
          <a:bodyPr wrap="none" rtlCol="0">
            <a:spAutoFit/>
          </a:bodyPr>
          <a:lstStyle/>
          <a:p>
            <a:pPr>
              <a:buNone/>
            </a:pPr>
            <a:r>
              <a:rPr lang="en-GB" sz="2400" dirty="0">
                <a:solidFill>
                  <a:srgbClr val="00628C"/>
                </a:solidFill>
              </a:rPr>
              <a:t>a) </a:t>
            </a:r>
            <a:r>
              <a:rPr lang="en-GB" sz="2400" dirty="0"/>
              <a:t>Adam says,</a:t>
            </a:r>
          </a:p>
        </p:txBody>
      </p:sp>
      <p:sp>
        <p:nvSpPr>
          <p:cNvPr id="8" name="TextBox 7">
            <a:extLst>
              <a:ext uri="{FF2B5EF4-FFF2-40B4-BE49-F238E27FC236}">
                <a16:creationId xmlns:a16="http://schemas.microsoft.com/office/drawing/2014/main" id="{9C78F3A9-5FD1-48F1-B635-C8E0D84C24BF}"/>
              </a:ext>
            </a:extLst>
          </p:cNvPr>
          <p:cNvSpPr txBox="1"/>
          <p:nvPr/>
        </p:nvSpPr>
        <p:spPr>
          <a:xfrm>
            <a:off x="1055440" y="4869160"/>
            <a:ext cx="4296113" cy="461665"/>
          </a:xfrm>
          <a:prstGeom prst="rect">
            <a:avLst/>
          </a:prstGeom>
          <a:noFill/>
        </p:spPr>
        <p:txBody>
          <a:bodyPr wrap="square">
            <a:spAutoFit/>
          </a:bodyPr>
          <a:lstStyle/>
          <a:p>
            <a:pPr>
              <a:buNone/>
            </a:pPr>
            <a:r>
              <a:rPr lang="en-GB" sz="2400" dirty="0"/>
              <a:t>Explain why he is correct.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7D45705-1717-4A6D-B18C-A83B68C7173C}"/>
                  </a:ext>
                </a:extLst>
              </p:cNvPr>
              <p:cNvSpPr txBox="1"/>
              <p:nvPr/>
            </p:nvSpPr>
            <p:spPr>
              <a:xfrm>
                <a:off x="6240016" y="1078727"/>
                <a:ext cx="5544616" cy="2168927"/>
              </a:xfrm>
              <a:prstGeom prst="rect">
                <a:avLst/>
              </a:prstGeom>
              <a:noFill/>
            </p:spPr>
            <p:txBody>
              <a:bodyPr wrap="square">
                <a:spAutoFit/>
              </a:bodyPr>
              <a:lstStyle/>
              <a:p>
                <a:pPr>
                  <a:spcBef>
                    <a:spcPts val="0"/>
                  </a:spcBef>
                  <a:spcAft>
                    <a:spcPts val="600"/>
                  </a:spcAft>
                  <a:buNone/>
                </a:pPr>
                <a:r>
                  <a:rPr lang="en-GB" sz="2400" dirty="0">
                    <a:solidFill>
                      <a:srgbClr val="00628C"/>
                    </a:solidFill>
                  </a:rPr>
                  <a:t>b) </a:t>
                </a:r>
                <a:r>
                  <a:rPr lang="en-GB" sz="2400" dirty="0"/>
                  <a:t>Graham is serving pizzas at a party. Each person is given </a:t>
                </a:r>
                <a14:m>
                  <m:oMath xmlns:m="http://schemas.openxmlformats.org/officeDocument/2006/math">
                    <m:f>
                      <m:fPr>
                        <m:ctrlPr>
                          <a:rPr lang="en-GB" sz="2400" i="1" dirty="0" smtClean="0">
                            <a:latin typeface="Cambria Math" panose="02040503050406030204" pitchFamily="18" charset="0"/>
                          </a:rPr>
                        </m:ctrlPr>
                      </m:fPr>
                      <m:num>
                        <m:r>
                          <a:rPr lang="en-GB" sz="2400" b="0" i="0" dirty="0" smtClean="0">
                            <a:latin typeface="Cambria Math" panose="02040503050406030204" pitchFamily="18" charset="0"/>
                          </a:rPr>
                          <m:t>3</m:t>
                        </m:r>
                      </m:num>
                      <m:den>
                        <m:r>
                          <a:rPr lang="en-GB" sz="2400" b="0" i="0" dirty="0" smtClean="0">
                            <a:latin typeface="Cambria Math" panose="02040503050406030204" pitchFamily="18" charset="0"/>
                          </a:rPr>
                          <m:t>4</m:t>
                        </m:r>
                      </m:den>
                    </m:f>
                  </m:oMath>
                </a14:m>
                <a:r>
                  <a:rPr lang="en-GB" sz="2400" dirty="0"/>
                  <a:t> of a pizza. Graham has six pizzas. </a:t>
                </a:r>
              </a:p>
              <a:p>
                <a:pPr>
                  <a:spcBef>
                    <a:spcPts val="0"/>
                  </a:spcBef>
                  <a:spcAft>
                    <a:spcPts val="600"/>
                  </a:spcAft>
                  <a:buNone/>
                </a:pPr>
                <a:r>
                  <a:rPr lang="en-GB" sz="2400" dirty="0"/>
                  <a:t>How many people can he serve? Draw on the pizzas to show your thinking.</a:t>
                </a:r>
              </a:p>
            </p:txBody>
          </p:sp>
        </mc:Choice>
        <mc:Fallback xmlns="">
          <p:sp>
            <p:nvSpPr>
              <p:cNvPr id="10" name="TextBox 9">
                <a:extLst>
                  <a:ext uri="{FF2B5EF4-FFF2-40B4-BE49-F238E27FC236}">
                    <a16:creationId xmlns:a16="http://schemas.microsoft.com/office/drawing/2014/main" id="{27D45705-1717-4A6D-B18C-A83B68C7173C}"/>
                  </a:ext>
                </a:extLst>
              </p:cNvPr>
              <p:cNvSpPr txBox="1">
                <a:spLocks noRot="1" noChangeAspect="1" noMove="1" noResize="1" noEditPoints="1" noAdjustHandles="1" noChangeArrowheads="1" noChangeShapeType="1" noTextEdit="1"/>
              </p:cNvSpPr>
              <p:nvPr/>
            </p:nvSpPr>
            <p:spPr>
              <a:xfrm>
                <a:off x="6240016" y="1078727"/>
                <a:ext cx="5544616" cy="2168927"/>
              </a:xfrm>
              <a:prstGeom prst="rect">
                <a:avLst/>
              </a:prstGeom>
              <a:blipFill>
                <a:blip r:embed="rId4"/>
                <a:stretch>
                  <a:fillRect l="-1760" t="-1966" r="-990" b="-5618"/>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80A16281-A0FC-4948-A291-A203D530EEC4}"/>
              </a:ext>
            </a:extLst>
          </p:cNvPr>
          <p:cNvPicPr>
            <a:picLocks noChangeAspect="1"/>
          </p:cNvPicPr>
          <p:nvPr/>
        </p:nvPicPr>
        <p:blipFill>
          <a:blip r:embed="rId5"/>
          <a:stretch>
            <a:fillRect/>
          </a:stretch>
        </p:blipFill>
        <p:spPr>
          <a:xfrm>
            <a:off x="7247922" y="3426529"/>
            <a:ext cx="3429479" cy="1057423"/>
          </a:xfrm>
          <a:prstGeom prst="rect">
            <a:avLst/>
          </a:prstGeom>
        </p:spPr>
      </p:pic>
      <p:pic>
        <p:nvPicPr>
          <p:cNvPr id="13" name="Picture 12">
            <a:extLst>
              <a:ext uri="{FF2B5EF4-FFF2-40B4-BE49-F238E27FC236}">
                <a16:creationId xmlns:a16="http://schemas.microsoft.com/office/drawing/2014/main" id="{0926BFED-8C46-47DE-8DC3-05BCE5C4BD1D}"/>
              </a:ext>
            </a:extLst>
          </p:cNvPr>
          <p:cNvPicPr>
            <a:picLocks noChangeAspect="1"/>
          </p:cNvPicPr>
          <p:nvPr/>
        </p:nvPicPr>
        <p:blipFill>
          <a:blip r:embed="rId5"/>
          <a:stretch>
            <a:fillRect/>
          </a:stretch>
        </p:blipFill>
        <p:spPr>
          <a:xfrm>
            <a:off x="7263853" y="4508637"/>
            <a:ext cx="3429479" cy="1057423"/>
          </a:xfrm>
          <a:prstGeom prst="rect">
            <a:avLst/>
          </a:prstGeom>
        </p:spPr>
      </p:pic>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5" name="TextBox 4">
            <a:extLst>
              <a:ext uri="{FF2B5EF4-FFF2-40B4-BE49-F238E27FC236}">
                <a16:creationId xmlns:a16="http://schemas.microsoft.com/office/drawing/2014/main" id="{8DB91E69-49E3-4F2C-942D-BF8DF16BA0F2}"/>
              </a:ext>
            </a:extLst>
          </p:cNvPr>
          <p:cNvSpPr txBox="1"/>
          <p:nvPr/>
        </p:nvSpPr>
        <p:spPr>
          <a:xfrm>
            <a:off x="601035" y="1204284"/>
            <a:ext cx="11445762" cy="904863"/>
          </a:xfrm>
          <a:prstGeom prst="rect">
            <a:avLst/>
          </a:prstGeom>
          <a:noFill/>
        </p:spPr>
        <p:txBody>
          <a:bodyPr wrap="none" rtlCol="0">
            <a:spAutoFit/>
          </a:bodyPr>
          <a:lstStyle/>
          <a:p>
            <a:pPr>
              <a:buNone/>
            </a:pPr>
            <a:r>
              <a:rPr lang="en-GB" sz="2400" dirty="0">
                <a:solidFill>
                  <a:srgbClr val="00628C"/>
                </a:solidFill>
              </a:rPr>
              <a:t>c) </a:t>
            </a:r>
            <a:r>
              <a:rPr lang="en-GB" sz="2400" dirty="0"/>
              <a:t>Only a fraction of each whole rod is shown. Using the given information, identify </a:t>
            </a:r>
          </a:p>
          <a:p>
            <a:pPr>
              <a:buNone/>
            </a:pPr>
            <a:r>
              <a:rPr lang="en-GB" sz="2400" dirty="0"/>
              <a:t>which whole rod is longer.</a:t>
            </a:r>
          </a:p>
        </p:txBody>
      </p:sp>
      <p:sp>
        <p:nvSpPr>
          <p:cNvPr id="8" name="TextBox 7">
            <a:extLst>
              <a:ext uri="{FF2B5EF4-FFF2-40B4-BE49-F238E27FC236}">
                <a16:creationId xmlns:a16="http://schemas.microsoft.com/office/drawing/2014/main" id="{9C78F3A9-5FD1-48F1-B635-C8E0D84C24BF}"/>
              </a:ext>
            </a:extLst>
          </p:cNvPr>
          <p:cNvSpPr txBox="1"/>
          <p:nvPr/>
        </p:nvSpPr>
        <p:spPr>
          <a:xfrm>
            <a:off x="839416" y="4509120"/>
            <a:ext cx="4296113" cy="461665"/>
          </a:xfrm>
          <a:prstGeom prst="rect">
            <a:avLst/>
          </a:prstGeom>
          <a:noFill/>
        </p:spPr>
        <p:txBody>
          <a:bodyPr wrap="square">
            <a:spAutoFit/>
          </a:bodyPr>
          <a:lstStyle/>
          <a:p>
            <a:pPr>
              <a:buNone/>
            </a:pPr>
            <a:r>
              <a:rPr lang="en-GB" sz="2400" dirty="0"/>
              <a:t>Explain your reasoning.</a:t>
            </a:r>
          </a:p>
        </p:txBody>
      </p:sp>
      <p:pic>
        <p:nvPicPr>
          <p:cNvPr id="6" name="Picture 5">
            <a:extLst>
              <a:ext uri="{FF2B5EF4-FFF2-40B4-BE49-F238E27FC236}">
                <a16:creationId xmlns:a16="http://schemas.microsoft.com/office/drawing/2014/main" id="{B96D8BB9-58A5-4AB3-9097-DEC57D1B4146}"/>
              </a:ext>
            </a:extLst>
          </p:cNvPr>
          <p:cNvPicPr>
            <a:picLocks noChangeAspect="1"/>
          </p:cNvPicPr>
          <p:nvPr/>
        </p:nvPicPr>
        <p:blipFill>
          <a:blip r:embed="rId3"/>
          <a:stretch>
            <a:fillRect/>
          </a:stretch>
        </p:blipFill>
        <p:spPr>
          <a:xfrm>
            <a:off x="546671" y="2468086"/>
            <a:ext cx="5333305" cy="1839947"/>
          </a:xfrm>
          <a:prstGeom prst="rect">
            <a:avLst/>
          </a:prstGeom>
        </p:spPr>
      </p:pic>
      <p:pic>
        <p:nvPicPr>
          <p:cNvPr id="9" name="Picture 8">
            <a:extLst>
              <a:ext uri="{FF2B5EF4-FFF2-40B4-BE49-F238E27FC236}">
                <a16:creationId xmlns:a16="http://schemas.microsoft.com/office/drawing/2014/main" id="{59AD04A3-F617-4456-8EF5-DFD53B2D598A}"/>
              </a:ext>
            </a:extLst>
          </p:cNvPr>
          <p:cNvPicPr>
            <a:picLocks noChangeAspect="1"/>
          </p:cNvPicPr>
          <p:nvPr/>
        </p:nvPicPr>
        <p:blipFill>
          <a:blip r:embed="rId4"/>
          <a:stretch>
            <a:fillRect/>
          </a:stretch>
        </p:blipFill>
        <p:spPr>
          <a:xfrm>
            <a:off x="6110421" y="2325178"/>
            <a:ext cx="5333305" cy="1971190"/>
          </a:xfrm>
          <a:prstGeom prst="rect">
            <a:avLst/>
          </a:prstGeom>
        </p:spPr>
      </p:pic>
    </p:spTree>
    <p:extLst>
      <p:ext uri="{BB962C8B-B14F-4D97-AF65-F5344CB8AC3E}">
        <p14:creationId xmlns:p14="http://schemas.microsoft.com/office/powerpoint/2010/main" val="398167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Fractions as both part-whole constructs and quotients</a:t>
            </a:r>
          </a:p>
          <a:p>
            <a:pPr marL="457200" indent="-457200" fontAlgn="auto">
              <a:spcAft>
                <a:spcPts val="0"/>
              </a:spcAft>
              <a:buClrTx/>
              <a:buFont typeface="+mj-lt"/>
              <a:buAutoNum type="arabicParenR"/>
            </a:pPr>
            <a:r>
              <a:rPr lang="en-GB" dirty="0"/>
              <a:t>Fractions as both a process to calculate an answer, and the answer itself</a:t>
            </a:r>
          </a:p>
          <a:p>
            <a:pPr marL="457200" indent="-457200" fontAlgn="auto">
              <a:spcAft>
                <a:spcPts val="0"/>
              </a:spcAft>
              <a:buClrTx/>
              <a:buFont typeface="+mj-lt"/>
              <a:buAutoNum type="arabicParenR"/>
            </a:pPr>
            <a:r>
              <a:rPr lang="en-GB" dirty="0"/>
              <a:t>Confusing the vinculum (fraction bar) and the decimal point</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268760"/>
            <a:ext cx="10972800" cy="4608512"/>
          </a:xfrm>
        </p:spPr>
        <p:txBody>
          <a:bodyPr>
            <a:normAutofit fontScale="92500"/>
          </a:bodyPr>
          <a:lstStyle/>
          <a:p>
            <a:r>
              <a:rPr lang="en-GB" dirty="0"/>
              <a:t>Many students, when picturing a fraction such as three-fifths, will imagine a single object split into five equal parts, with three of them selected. This image of a fraction is encouraged by examples such as </a:t>
            </a:r>
            <a:r>
              <a:rPr lang="en-GB" i="1" dirty="0"/>
              <a:t>a cake is cut into five equal parts. Three children each take one part. How much of the cake is eaten? </a:t>
            </a:r>
            <a:r>
              <a:rPr lang="en-GB" dirty="0"/>
              <a:t>In this interpretation both the numerator and denominator of the fraction represent the same ‘unit’ – in this case, slices of a cake.</a:t>
            </a:r>
          </a:p>
          <a:p>
            <a:r>
              <a:rPr lang="en-GB" dirty="0"/>
              <a:t>While this image, sometimes identified as a </a:t>
            </a:r>
            <a:r>
              <a:rPr lang="en-GB" i="1" dirty="0"/>
              <a:t>part-whole</a:t>
            </a:r>
            <a:r>
              <a:rPr lang="en-GB" dirty="0"/>
              <a:t> construct (Behr, M., </a:t>
            </a:r>
            <a:r>
              <a:rPr lang="en-GB" dirty="0" err="1"/>
              <a:t>Harel</a:t>
            </a:r>
            <a:r>
              <a:rPr lang="en-GB" dirty="0"/>
              <a:t>, G., Post, T. R., &amp; </a:t>
            </a:r>
            <a:r>
              <a:rPr lang="en-GB" dirty="0" err="1"/>
              <a:t>Lesh</a:t>
            </a:r>
            <a:r>
              <a:rPr lang="en-GB" dirty="0"/>
              <a:t>, R. 1992) is accurate, it is incomplete, and a second understanding of fractions (the quotient construct) should also be considered. </a:t>
            </a:r>
          </a:p>
          <a:p>
            <a:r>
              <a:rPr lang="en-GB" dirty="0"/>
              <a:t>In this interpretation of the fraction notation, the numerator and denominator represent different units. For example, in the question </a:t>
            </a:r>
            <a:r>
              <a:rPr lang="en-GB" i="1" dirty="0"/>
              <a:t>three cakes are shared equally between five children. How much cake does each child eat? </a:t>
            </a:r>
            <a:r>
              <a:rPr lang="en-GB" dirty="0"/>
              <a:t>the numerator represents the number of cakes while the denominator represents the number of children.</a:t>
            </a:r>
          </a:p>
          <a:p>
            <a:endParaRPr lang="en-GB" dirty="0"/>
          </a:p>
        </p:txBody>
      </p:sp>
    </p:spTree>
    <p:extLst>
      <p:ext uri="{BB962C8B-B14F-4D97-AF65-F5344CB8AC3E}">
        <p14:creationId xmlns:p14="http://schemas.microsoft.com/office/powerpoint/2010/main" val="244516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fontScale="90000"/>
          </a:bodyPr>
          <a:lstStyle/>
          <a:p>
            <a:r>
              <a:rPr lang="en-GB" dirty="0"/>
              <a:t>Common difficulties and misconceptions (1 cont’d)</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268760"/>
            <a:ext cx="10972800" cy="5158580"/>
          </a:xfrm>
        </p:spPr>
        <p:txBody>
          <a:bodyPr>
            <a:normAutofit fontScale="92500" lnSpcReduction="10000"/>
          </a:bodyPr>
          <a:lstStyle/>
          <a:p>
            <a:r>
              <a:rPr lang="en-GB" dirty="0"/>
              <a:t>Nunes and Bryant (2008) state that most children are introduced to fractions through the part-whole model and have less experience of fractions as a quotient. They also suggest that, although the differences between these models are subtle, it is a ‘crucial distinction’ with at least four implications for students’ understanding of fractions. Briefly summarised these are</a:t>
            </a:r>
          </a:p>
          <a:p>
            <a:pPr marL="857250" lvl="1" indent="-457200">
              <a:buFont typeface="+mj-lt"/>
              <a:buAutoNum type="arabicPeriod"/>
            </a:pPr>
            <a:r>
              <a:rPr lang="en-GB" dirty="0"/>
              <a:t>The understanding of improper fractions may be easier when using the quotient construct (five cakes shared between three children makes more sense as a way to understand five-thirds than one child eating five-thirds of a cake)</a:t>
            </a:r>
          </a:p>
          <a:p>
            <a:pPr marL="857250" lvl="1" indent="-457200">
              <a:buFont typeface="+mj-lt"/>
              <a:buAutoNum type="arabicPeriod"/>
            </a:pPr>
            <a:r>
              <a:rPr lang="en-GB" dirty="0"/>
              <a:t>Students understand that the way in which a quantity is partitioned doesn’t matter, as long as the sharing is equal. If, for example, five cakes are to be shared among three children then each cake doesn’t have to be cut in five equal parts, with each child getting three of them.</a:t>
            </a:r>
          </a:p>
          <a:p>
            <a:pPr marL="857250" lvl="1" indent="-457200">
              <a:buFont typeface="+mj-lt"/>
              <a:buAutoNum type="arabicPeriod"/>
            </a:pPr>
            <a:r>
              <a:rPr lang="en-GB" dirty="0"/>
              <a:t>It is suggested that ordering fractions may be easier when using the quotient construct. It is likely to be easier to reason about which is larger, three fifths or three sixths when considered as three cakes shared between five people or three cakes being shared between six people.</a:t>
            </a:r>
          </a:p>
          <a:p>
            <a:pPr marL="857250" lvl="1" indent="-457200">
              <a:buFont typeface="+mj-lt"/>
              <a:buAutoNum type="arabicPeriod"/>
            </a:pPr>
            <a:r>
              <a:rPr lang="en-GB" dirty="0"/>
              <a:t>Understanding the equivalence of fractions may also be easier using the quotient construct as students may be able to reason that doubling the number of cakes and the number of children won’t affect the amount of cake any child eats.</a:t>
            </a:r>
          </a:p>
          <a:p>
            <a:endParaRPr lang="en-GB" dirty="0"/>
          </a:p>
        </p:txBody>
      </p:sp>
    </p:spTree>
    <p:extLst>
      <p:ext uri="{BB962C8B-B14F-4D97-AF65-F5344CB8AC3E}">
        <p14:creationId xmlns:p14="http://schemas.microsoft.com/office/powerpoint/2010/main" val="129650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268760"/>
            <a:ext cx="10972800" cy="4608512"/>
          </a:xfrm>
        </p:spPr>
        <p:txBody>
          <a:bodyPr>
            <a:normAutofit/>
          </a:bodyPr>
          <a:lstStyle/>
          <a:p>
            <a:r>
              <a:rPr lang="en-GB" dirty="0"/>
              <a:t>A challenge that students might face when considering fractions as division is that the fraction is both the process needed to calculate the answer, and the answer itself. When sharing three cakes between five people, the calculation used is 3÷5 and the answer is three-fifths. </a:t>
            </a:r>
          </a:p>
          <a:p>
            <a:r>
              <a:rPr lang="en-GB" dirty="0"/>
              <a:t>This is an example of a ‘</a:t>
            </a:r>
            <a:r>
              <a:rPr lang="en-GB" dirty="0" err="1"/>
              <a:t>procept</a:t>
            </a:r>
            <a:r>
              <a:rPr lang="en-GB" dirty="0"/>
              <a:t>’, a term coined by Grey and Tall (1994). In their article discussing a ‘</a:t>
            </a:r>
            <a:r>
              <a:rPr lang="en-GB" dirty="0" err="1"/>
              <a:t>proceptual</a:t>
            </a:r>
            <a:r>
              <a:rPr lang="en-GB" dirty="0"/>
              <a:t> view of simple arithmetic’, the following quotation from </a:t>
            </a:r>
            <a:r>
              <a:rPr lang="en-GB" dirty="0" err="1"/>
              <a:t>Wiliam</a:t>
            </a:r>
            <a:r>
              <a:rPr lang="en-GB" dirty="0"/>
              <a:t> P Thurston, a Fields Medallist is offered.</a:t>
            </a:r>
          </a:p>
          <a:p>
            <a:pPr lvl="1"/>
            <a:r>
              <a:rPr lang="en-GB" i="1" dirty="0"/>
              <a:t>I remember as a child, in fifth grade, coming to the amazing (to me) realization that the answer to 134 divided by 29 is 134/29 (and so forth). What a tremendous </a:t>
            </a:r>
            <a:r>
              <a:rPr lang="en-GB" i="1" dirty="0" err="1"/>
              <a:t>labor-saving</a:t>
            </a:r>
            <a:r>
              <a:rPr lang="en-GB" i="1" dirty="0"/>
              <a:t> device! To me, ‘134 divided by 29’ meant a certain tedious chore, while 134/29 was an object with no implicit work. I went excitedly to my father to explain my major discovery. He told me that of course this is so, a/b and a divided by b are just synonyms. To him it was just a small variation in notation. </a:t>
            </a:r>
          </a:p>
          <a:p>
            <a:endParaRPr lang="en-GB" dirty="0"/>
          </a:p>
        </p:txBody>
      </p:sp>
    </p:spTree>
    <p:extLst>
      <p:ext uri="{BB962C8B-B14F-4D97-AF65-F5344CB8AC3E}">
        <p14:creationId xmlns:p14="http://schemas.microsoft.com/office/powerpoint/2010/main" val="274652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(3)</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268760"/>
            <a:ext cx="10972800" cy="4608512"/>
          </a:xfrm>
        </p:spPr>
        <p:txBody>
          <a:bodyPr>
            <a:normAutofit/>
          </a:bodyPr>
          <a:lstStyle/>
          <a:p>
            <a:r>
              <a:rPr lang="en-GB" dirty="0"/>
              <a:t>In addition to this, a misconception seen with students who may not fully understand decimal and fraction notation is to convert fractions to decimals by replacing the fraction bar with a decimal point (so, for example, write five-thirds as 5.3). </a:t>
            </a:r>
          </a:p>
          <a:p>
            <a:r>
              <a:rPr lang="en-GB" dirty="0"/>
              <a:t>The use of representations such as shading a hundred square may help to overcome this misconception.</a:t>
            </a:r>
          </a:p>
        </p:txBody>
      </p:sp>
    </p:spTree>
    <p:extLst>
      <p:ext uri="{BB962C8B-B14F-4D97-AF65-F5344CB8AC3E}">
        <p14:creationId xmlns:p14="http://schemas.microsoft.com/office/powerpoint/2010/main" val="3234904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9" name="TextBox 8">
            <a:extLst>
              <a:ext uri="{FF2B5EF4-FFF2-40B4-BE49-F238E27FC236}">
                <a16:creationId xmlns:a16="http://schemas.microsoft.com/office/drawing/2014/main" id="{F5887CFF-0394-4A71-A9EB-EC56228D59ED}"/>
              </a:ext>
            </a:extLst>
          </p:cNvPr>
          <p:cNvSpPr txBox="1"/>
          <p:nvPr/>
        </p:nvSpPr>
        <p:spPr>
          <a:xfrm>
            <a:off x="6096000" y="1325959"/>
            <a:ext cx="5904655" cy="830997"/>
          </a:xfrm>
          <a:prstGeom prst="rect">
            <a:avLst/>
          </a:prstGeom>
          <a:noFill/>
        </p:spPr>
        <p:txBody>
          <a:bodyPr wrap="square">
            <a:spAutoFit/>
          </a:bodyPr>
          <a:lstStyle/>
          <a:p>
            <a:pPr>
              <a:buNone/>
            </a:pPr>
            <a:r>
              <a:rPr lang="en-GB" sz="2400" dirty="0">
                <a:solidFill>
                  <a:srgbClr val="00628C"/>
                </a:solidFill>
              </a:rPr>
              <a:t>b) </a:t>
            </a:r>
            <a:r>
              <a:rPr lang="en-GB" sz="2400" dirty="0"/>
              <a:t>Five chocolate bars are shared equally between seven children</a:t>
            </a:r>
          </a:p>
        </p:txBody>
      </p:sp>
      <p:sp>
        <p:nvSpPr>
          <p:cNvPr id="10" name="TextBox 9">
            <a:extLst>
              <a:ext uri="{FF2B5EF4-FFF2-40B4-BE49-F238E27FC236}">
                <a16:creationId xmlns:a16="http://schemas.microsoft.com/office/drawing/2014/main" id="{7AC28FB9-663F-4830-A3FC-D5A11F2E73E3}"/>
              </a:ext>
            </a:extLst>
          </p:cNvPr>
          <p:cNvSpPr txBox="1"/>
          <p:nvPr/>
        </p:nvSpPr>
        <p:spPr>
          <a:xfrm>
            <a:off x="6129754" y="4293096"/>
            <a:ext cx="6096000" cy="1643527"/>
          </a:xfrm>
          <a:prstGeom prst="rect">
            <a:avLst/>
          </a:prstGeom>
          <a:noFill/>
        </p:spPr>
        <p:txBody>
          <a:bodyPr wrap="square">
            <a:spAutoFit/>
          </a:bodyPr>
          <a:lstStyle/>
          <a:p>
            <a:pPr marL="571500" indent="-571500">
              <a:buFont typeface="+mj-lt"/>
              <a:buAutoNum type="romanLcPeriod"/>
            </a:pPr>
            <a:r>
              <a:rPr lang="en-GB" sz="2400" dirty="0"/>
              <a:t>Shade the diagram to show how this sharing might happen.</a:t>
            </a:r>
          </a:p>
          <a:p>
            <a:pPr marL="571500" indent="-571500">
              <a:buFont typeface="+mj-lt"/>
              <a:buAutoNum type="romanLcPeriod"/>
            </a:pPr>
            <a:r>
              <a:rPr lang="en-GB" sz="2400" dirty="0"/>
              <a:t>What fraction of a bar does each child get?</a:t>
            </a:r>
          </a:p>
        </p:txBody>
      </p:sp>
      <p:pic>
        <p:nvPicPr>
          <p:cNvPr id="7" name="Picture 6">
            <a:extLst>
              <a:ext uri="{FF2B5EF4-FFF2-40B4-BE49-F238E27FC236}">
                <a16:creationId xmlns:a16="http://schemas.microsoft.com/office/drawing/2014/main" id="{0B7908A9-CD1E-4DC8-8FC9-51E45CD6D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6456" y="2123990"/>
            <a:ext cx="3603741" cy="1982681"/>
          </a:xfrm>
          <a:prstGeom prst="rect">
            <a:avLst/>
          </a:prstGeom>
        </p:spPr>
      </p:pic>
      <p:sp>
        <p:nvSpPr>
          <p:cNvPr id="8" name="TextBox 7">
            <a:extLst>
              <a:ext uri="{FF2B5EF4-FFF2-40B4-BE49-F238E27FC236}">
                <a16:creationId xmlns:a16="http://schemas.microsoft.com/office/drawing/2014/main" id="{62341264-6986-4CCC-96EC-F4BB737CFF05}"/>
              </a:ext>
            </a:extLst>
          </p:cNvPr>
          <p:cNvSpPr txBox="1"/>
          <p:nvPr/>
        </p:nvSpPr>
        <p:spPr>
          <a:xfrm>
            <a:off x="249988" y="1645962"/>
            <a:ext cx="5846010" cy="830997"/>
          </a:xfrm>
          <a:prstGeom prst="rect">
            <a:avLst/>
          </a:prstGeom>
          <a:noFill/>
        </p:spPr>
        <p:txBody>
          <a:bodyPr wrap="square">
            <a:spAutoFit/>
          </a:bodyPr>
          <a:lstStyle/>
          <a:p>
            <a:pPr>
              <a:buNone/>
            </a:pPr>
            <a:r>
              <a:rPr lang="en-GB" sz="2400" dirty="0">
                <a:solidFill>
                  <a:srgbClr val="00628C"/>
                </a:solidFill>
              </a:rPr>
              <a:t>a) </a:t>
            </a:r>
            <a:r>
              <a:rPr lang="en-GB" sz="2400" dirty="0"/>
              <a:t>A chocolate bar has seven equal sections like this.</a:t>
            </a:r>
          </a:p>
        </p:txBody>
      </p:sp>
      <p:sp>
        <p:nvSpPr>
          <p:cNvPr id="11" name="TextBox 10">
            <a:extLst>
              <a:ext uri="{FF2B5EF4-FFF2-40B4-BE49-F238E27FC236}">
                <a16:creationId xmlns:a16="http://schemas.microsoft.com/office/drawing/2014/main" id="{A3A12544-9A5B-4F27-8E50-1E52BBE9E80C}"/>
              </a:ext>
            </a:extLst>
          </p:cNvPr>
          <p:cNvSpPr txBox="1"/>
          <p:nvPr/>
        </p:nvSpPr>
        <p:spPr>
          <a:xfrm>
            <a:off x="263352" y="4106671"/>
            <a:ext cx="6096000" cy="1717393"/>
          </a:xfrm>
          <a:prstGeom prst="rect">
            <a:avLst/>
          </a:prstGeom>
          <a:noFill/>
        </p:spPr>
        <p:txBody>
          <a:bodyPr wrap="square">
            <a:spAutoFit/>
          </a:bodyPr>
          <a:lstStyle/>
          <a:p>
            <a:pPr>
              <a:buNone/>
            </a:pPr>
            <a:r>
              <a:rPr lang="en-GB" sz="2400" dirty="0"/>
              <a:t>Mark eats five sections of the bar.</a:t>
            </a:r>
          </a:p>
          <a:p>
            <a:pPr marL="571500" indent="-571500">
              <a:buFont typeface="+mj-lt"/>
              <a:buAutoNum type="romanLcPeriod"/>
            </a:pPr>
            <a:r>
              <a:rPr lang="en-GB" sz="2400" dirty="0"/>
              <a:t>Shade this on the diagram.</a:t>
            </a:r>
          </a:p>
          <a:p>
            <a:pPr marL="571500" indent="-571500">
              <a:buFont typeface="+mj-lt"/>
              <a:buAutoNum type="romanLcPeriod"/>
            </a:pPr>
            <a:r>
              <a:rPr lang="en-GB" sz="2400" dirty="0"/>
              <a:t>What fraction of the bar has Mark eaten?</a:t>
            </a:r>
          </a:p>
        </p:txBody>
      </p:sp>
      <p:pic>
        <p:nvPicPr>
          <p:cNvPr id="12" name="Picture 11">
            <a:extLst>
              <a:ext uri="{FF2B5EF4-FFF2-40B4-BE49-F238E27FC236}">
                <a16:creationId xmlns:a16="http://schemas.microsoft.com/office/drawing/2014/main" id="{623E2DC5-1FC2-4EAC-81CD-504EF7212CA6}"/>
              </a:ext>
            </a:extLst>
          </p:cNvPr>
          <p:cNvPicPr>
            <a:picLocks noChangeAspect="1"/>
          </p:cNvPicPr>
          <p:nvPr/>
        </p:nvPicPr>
        <p:blipFill>
          <a:blip r:embed="rId4"/>
          <a:stretch>
            <a:fillRect/>
          </a:stretch>
        </p:blipFill>
        <p:spPr>
          <a:xfrm>
            <a:off x="767408" y="2605980"/>
            <a:ext cx="4445228" cy="1371670"/>
          </a:xfrm>
          <a:prstGeom prst="rect">
            <a:avLst/>
          </a:prstGeom>
        </p:spPr>
      </p:pic>
    </p:spTree>
    <p:extLst>
      <p:ext uri="{BB962C8B-B14F-4D97-AF65-F5344CB8AC3E}">
        <p14:creationId xmlns:p14="http://schemas.microsoft.com/office/powerpoint/2010/main" val="38731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a:t>
            </a:r>
            <a:endParaRPr lang="en-GB" dirty="0"/>
          </a:p>
        </p:txBody>
      </p:sp>
      <p:sp>
        <p:nvSpPr>
          <p:cNvPr id="9" name="TextBox 8">
            <a:extLst>
              <a:ext uri="{FF2B5EF4-FFF2-40B4-BE49-F238E27FC236}">
                <a16:creationId xmlns:a16="http://schemas.microsoft.com/office/drawing/2014/main" id="{F5887CFF-0394-4A71-A9EB-EC56228D59ED}"/>
              </a:ext>
            </a:extLst>
          </p:cNvPr>
          <p:cNvSpPr txBox="1"/>
          <p:nvPr/>
        </p:nvSpPr>
        <p:spPr>
          <a:xfrm>
            <a:off x="249988" y="1746340"/>
            <a:ext cx="11750667" cy="523220"/>
          </a:xfrm>
          <a:prstGeom prst="rect">
            <a:avLst/>
          </a:prstGeom>
          <a:noFill/>
        </p:spPr>
        <p:txBody>
          <a:bodyPr wrap="square">
            <a:spAutoFit/>
          </a:bodyPr>
          <a:lstStyle/>
          <a:p>
            <a:pPr>
              <a:buNone/>
            </a:pPr>
            <a:r>
              <a:rPr lang="en-GB" dirty="0">
                <a:solidFill>
                  <a:srgbClr val="00628C"/>
                </a:solidFill>
              </a:rPr>
              <a:t>a) </a:t>
            </a:r>
            <a:r>
              <a:rPr lang="en-GB" dirty="0"/>
              <a:t>A chocolate bar has seven equal sections like this.</a:t>
            </a:r>
          </a:p>
        </p:txBody>
      </p:sp>
      <p:sp>
        <p:nvSpPr>
          <p:cNvPr id="10" name="TextBox 9">
            <a:extLst>
              <a:ext uri="{FF2B5EF4-FFF2-40B4-BE49-F238E27FC236}">
                <a16:creationId xmlns:a16="http://schemas.microsoft.com/office/drawing/2014/main" id="{7AC28FB9-663F-4830-A3FC-D5A11F2E73E3}"/>
              </a:ext>
            </a:extLst>
          </p:cNvPr>
          <p:cNvSpPr txBox="1"/>
          <p:nvPr/>
        </p:nvSpPr>
        <p:spPr>
          <a:xfrm>
            <a:off x="5328592" y="2872065"/>
            <a:ext cx="6096000" cy="1988237"/>
          </a:xfrm>
          <a:prstGeom prst="rect">
            <a:avLst/>
          </a:prstGeom>
          <a:noFill/>
        </p:spPr>
        <p:txBody>
          <a:bodyPr wrap="square">
            <a:spAutoFit/>
          </a:bodyPr>
          <a:lstStyle/>
          <a:p>
            <a:pPr>
              <a:buNone/>
            </a:pPr>
            <a:r>
              <a:rPr lang="en-GB" dirty="0"/>
              <a:t>Mark eats five sections of the bar.</a:t>
            </a:r>
          </a:p>
          <a:p>
            <a:pPr marL="571500" indent="-571500">
              <a:buFont typeface="+mj-lt"/>
              <a:buAutoNum type="romanLcPeriod"/>
            </a:pPr>
            <a:r>
              <a:rPr lang="en-GB" dirty="0"/>
              <a:t>Shade this on the diagram.</a:t>
            </a:r>
          </a:p>
          <a:p>
            <a:pPr marL="571500" indent="-571500">
              <a:buFont typeface="+mj-lt"/>
              <a:buAutoNum type="romanLcPeriod"/>
            </a:pPr>
            <a:r>
              <a:rPr lang="en-GB" dirty="0"/>
              <a:t>What fraction of the bar has Mark eaten?</a:t>
            </a:r>
          </a:p>
        </p:txBody>
      </p:sp>
      <p:pic>
        <p:nvPicPr>
          <p:cNvPr id="12" name="Picture 11">
            <a:extLst>
              <a:ext uri="{FF2B5EF4-FFF2-40B4-BE49-F238E27FC236}">
                <a16:creationId xmlns:a16="http://schemas.microsoft.com/office/drawing/2014/main" id="{BF47BDBF-2CFD-4081-B169-28707F57B19E}"/>
              </a:ext>
            </a:extLst>
          </p:cNvPr>
          <p:cNvPicPr>
            <a:picLocks noChangeAspect="1"/>
          </p:cNvPicPr>
          <p:nvPr/>
        </p:nvPicPr>
        <p:blipFill>
          <a:blip r:embed="rId3"/>
          <a:stretch>
            <a:fillRect/>
          </a:stretch>
        </p:blipFill>
        <p:spPr>
          <a:xfrm>
            <a:off x="767408" y="2887708"/>
            <a:ext cx="4445228" cy="1371670"/>
          </a:xfrm>
          <a:prstGeom prst="rect">
            <a:avLst/>
          </a:prstGeom>
        </p:spPr>
      </p:pic>
    </p:spTree>
    <p:extLst>
      <p:ext uri="{BB962C8B-B14F-4D97-AF65-F5344CB8AC3E}">
        <p14:creationId xmlns:p14="http://schemas.microsoft.com/office/powerpoint/2010/main" val="71725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24744"/>
            <a:ext cx="10972800" cy="3888432"/>
          </a:xfrm>
        </p:spPr>
        <p:txBody>
          <a:bodyPr>
            <a:noAutofit/>
          </a:bodyPr>
          <a:lstStyle/>
          <a:p>
            <a:r>
              <a:rPr lang="en-GB" dirty="0"/>
              <a:t>These slides are designed to complement the </a:t>
            </a:r>
            <a:r>
              <a:rPr lang="en-GB" dirty="0">
                <a:hlinkClick r:id="rId2"/>
              </a:rPr>
              <a:t>1.3 Ordering and comparing</a:t>
            </a:r>
            <a:r>
              <a:rPr lang="en-GB" dirty="0"/>
              <a:t> Core Concept document and its associated Theme Overview document </a:t>
            </a:r>
            <a:r>
              <a:rPr lang="en-GB" dirty="0">
                <a:hlinkClick r:id="rId3"/>
              </a:rPr>
              <a:t>1 The Structure of the number system</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t>
            </a:r>
            <a:r>
              <a:rPr lang="en-GB"/>
              <a:t>alongside it. </a:t>
            </a:r>
            <a:r>
              <a:rPr lang="en-GB" dirty="0"/>
              <a:t>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26424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1b</a:t>
            </a:r>
            <a:endParaRPr lang="en-GB" dirty="0"/>
          </a:p>
        </p:txBody>
      </p:sp>
      <p:sp>
        <p:nvSpPr>
          <p:cNvPr id="9" name="TextBox 8">
            <a:extLst>
              <a:ext uri="{FF2B5EF4-FFF2-40B4-BE49-F238E27FC236}">
                <a16:creationId xmlns:a16="http://schemas.microsoft.com/office/drawing/2014/main" id="{F5887CFF-0394-4A71-A9EB-EC56228D59ED}"/>
              </a:ext>
            </a:extLst>
          </p:cNvPr>
          <p:cNvSpPr txBox="1"/>
          <p:nvPr/>
        </p:nvSpPr>
        <p:spPr>
          <a:xfrm>
            <a:off x="249988" y="1746340"/>
            <a:ext cx="11750667" cy="523220"/>
          </a:xfrm>
          <a:prstGeom prst="rect">
            <a:avLst/>
          </a:prstGeom>
          <a:noFill/>
        </p:spPr>
        <p:txBody>
          <a:bodyPr wrap="square">
            <a:spAutoFit/>
          </a:bodyPr>
          <a:lstStyle/>
          <a:p>
            <a:pPr>
              <a:buNone/>
            </a:pPr>
            <a:r>
              <a:rPr lang="en-GB" dirty="0">
                <a:solidFill>
                  <a:srgbClr val="00628C"/>
                </a:solidFill>
              </a:rPr>
              <a:t>b) </a:t>
            </a:r>
            <a:r>
              <a:rPr lang="en-GB" dirty="0"/>
              <a:t>Five chocolate bars are shared equally between seven children</a:t>
            </a:r>
          </a:p>
        </p:txBody>
      </p:sp>
      <p:sp>
        <p:nvSpPr>
          <p:cNvPr id="10" name="TextBox 9">
            <a:extLst>
              <a:ext uri="{FF2B5EF4-FFF2-40B4-BE49-F238E27FC236}">
                <a16:creationId xmlns:a16="http://schemas.microsoft.com/office/drawing/2014/main" id="{7AC28FB9-663F-4830-A3FC-D5A11F2E73E3}"/>
              </a:ext>
            </a:extLst>
          </p:cNvPr>
          <p:cNvSpPr txBox="1"/>
          <p:nvPr/>
        </p:nvSpPr>
        <p:spPr>
          <a:xfrm>
            <a:off x="5375920" y="2924944"/>
            <a:ext cx="6096000" cy="1902059"/>
          </a:xfrm>
          <a:prstGeom prst="rect">
            <a:avLst/>
          </a:prstGeom>
          <a:noFill/>
        </p:spPr>
        <p:txBody>
          <a:bodyPr wrap="square">
            <a:spAutoFit/>
          </a:bodyPr>
          <a:lstStyle/>
          <a:p>
            <a:pPr marL="571500" indent="-571500">
              <a:buFont typeface="+mj-lt"/>
              <a:buAutoNum type="romanLcPeriod"/>
            </a:pPr>
            <a:r>
              <a:rPr lang="en-GB" dirty="0"/>
              <a:t>Shade the diagram to show how this sharing might happen.</a:t>
            </a:r>
          </a:p>
          <a:p>
            <a:pPr marL="571500" indent="-571500">
              <a:buFont typeface="+mj-lt"/>
              <a:buAutoNum type="romanLcPeriod"/>
            </a:pPr>
            <a:r>
              <a:rPr lang="en-GB" dirty="0"/>
              <a:t>What fraction of a bar does each child get?</a:t>
            </a:r>
          </a:p>
        </p:txBody>
      </p:sp>
      <p:pic>
        <p:nvPicPr>
          <p:cNvPr id="7" name="Picture 6">
            <a:extLst>
              <a:ext uri="{FF2B5EF4-FFF2-40B4-BE49-F238E27FC236}">
                <a16:creationId xmlns:a16="http://schemas.microsoft.com/office/drawing/2014/main" id="{0B7908A9-CD1E-4DC8-8FC9-51E45CD6D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8" y="2554186"/>
            <a:ext cx="4804988" cy="2643574"/>
          </a:xfrm>
          <a:prstGeom prst="rect">
            <a:avLst/>
          </a:prstGeom>
        </p:spPr>
      </p:pic>
    </p:spTree>
    <p:extLst>
      <p:ext uri="{BB962C8B-B14F-4D97-AF65-F5344CB8AC3E}">
        <p14:creationId xmlns:p14="http://schemas.microsoft.com/office/powerpoint/2010/main" val="199203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309484"/>
                <a:ext cx="4891318" cy="45316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Which of these representations of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5</m:t>
                        </m:r>
                      </m:num>
                      <m:den>
                        <m:r>
                          <a:rPr lang="en-GB" sz="2400" b="0" i="0" smtClean="0">
                            <a:latin typeface="Cambria Math" panose="02040503050406030204" pitchFamily="18" charset="0"/>
                          </a:rPr>
                          <m:t>7</m:t>
                        </m:r>
                      </m:den>
                    </m:f>
                  </m:oMath>
                </a14:m>
                <a:r>
                  <a:rPr lang="en-GB" sz="2400" dirty="0"/>
                  <a:t> are your students more likely to be comfortable with? Why?</a:t>
                </a:r>
              </a:p>
              <a:p>
                <a:pPr marL="360000" lvl="1" fontAlgn="auto">
                  <a:lnSpc>
                    <a:spcPct val="100000"/>
                  </a:lnSpc>
                  <a:spcBef>
                    <a:spcPts val="0"/>
                  </a:spcBef>
                  <a:spcAft>
                    <a:spcPts val="1200"/>
                  </a:spcAft>
                  <a:buClrTx/>
                </a:pPr>
                <a:r>
                  <a:rPr lang="en-GB" sz="2400" dirty="0"/>
                  <a:t>Read and reflect the guidance about part-whole and quotient construct on slides 14 and 15. How might this impact upon your approach to this task? </a:t>
                </a:r>
              </a:p>
            </p:txBody>
          </p:sp>
        </mc:Choice>
        <mc:Fallback xmlns="">
          <p:sp>
            <p:nvSpPr>
              <p:cNvPr id="49" name="Content Placeholder 2">
                <a:extLst>
                  <a:ext uri="{FF2B5EF4-FFF2-40B4-BE49-F238E27FC236}">
                    <a16:creationId xmlns:a16="http://schemas.microsoft.com/office/drawing/2014/main" id="{1A270631-AD7A-48A2-A26A-AC3207C67C78}"/>
                  </a:ext>
                </a:extLst>
              </p:cNvPr>
              <p:cNvSpPr txBox="1">
                <a:spLocks noRot="1" noChangeAspect="1" noMove="1" noResize="1" noEditPoints="1" noAdjustHandles="1" noChangeArrowheads="1" noChangeShapeType="1" noTextEdit="1"/>
              </p:cNvSpPr>
              <p:nvPr/>
            </p:nvSpPr>
            <p:spPr>
              <a:xfrm>
                <a:off x="6821307" y="1309484"/>
                <a:ext cx="4891318" cy="4531609"/>
              </a:xfrm>
              <a:prstGeom prst="rect">
                <a:avLst/>
              </a:prstGeom>
              <a:blipFill>
                <a:blip r:embed="rId4"/>
                <a:stretch>
                  <a:fillRect r="-623"/>
                </a:stretch>
              </a:blipFill>
            </p:spPr>
            <p:txBody>
              <a:bodyPr/>
              <a:lstStyle/>
              <a:p>
                <a:r>
                  <a:rPr lang="en-GB">
                    <a:noFill/>
                  </a:rPr>
                  <a:t> </a:t>
                </a:r>
              </a:p>
            </p:txBody>
          </p:sp>
        </mc:Fallback>
      </mc:AlternateContent>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557955" cy="427975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DE1DAAC-42B6-4132-AA3A-640DB3F22CEA}"/>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p:sp>
        <p:nvSpPr>
          <p:cNvPr id="8" name="TextBox 7">
            <a:extLst>
              <a:ext uri="{FF2B5EF4-FFF2-40B4-BE49-F238E27FC236}">
                <a16:creationId xmlns:a16="http://schemas.microsoft.com/office/drawing/2014/main" id="{825C852F-B24C-420E-A4FC-6F0DFDF3268B}"/>
              </a:ext>
            </a:extLst>
          </p:cNvPr>
          <p:cNvSpPr txBox="1"/>
          <p:nvPr/>
        </p:nvSpPr>
        <p:spPr>
          <a:xfrm>
            <a:off x="275059" y="1773043"/>
            <a:ext cx="11750667" cy="369332"/>
          </a:xfrm>
          <a:prstGeom prst="rect">
            <a:avLst/>
          </a:prstGeom>
          <a:noFill/>
        </p:spPr>
        <p:txBody>
          <a:bodyPr wrap="square">
            <a:spAutoFit/>
          </a:bodyPr>
          <a:lstStyle/>
          <a:p>
            <a:pPr>
              <a:buNone/>
            </a:pPr>
            <a:r>
              <a:rPr lang="en-GB" sz="1800" dirty="0">
                <a:solidFill>
                  <a:srgbClr val="00628C"/>
                </a:solidFill>
              </a:rPr>
              <a:t>a) </a:t>
            </a:r>
            <a:r>
              <a:rPr lang="en-GB" sz="1800" dirty="0"/>
              <a:t>A chocolate bar has seven equal sections like this.</a:t>
            </a:r>
          </a:p>
        </p:txBody>
      </p:sp>
      <p:sp>
        <p:nvSpPr>
          <p:cNvPr id="9" name="TextBox 8">
            <a:extLst>
              <a:ext uri="{FF2B5EF4-FFF2-40B4-BE49-F238E27FC236}">
                <a16:creationId xmlns:a16="http://schemas.microsoft.com/office/drawing/2014/main" id="{1C844788-62DC-4832-97D2-D71948F37D50}"/>
              </a:ext>
            </a:extLst>
          </p:cNvPr>
          <p:cNvSpPr txBox="1"/>
          <p:nvPr/>
        </p:nvSpPr>
        <p:spPr>
          <a:xfrm>
            <a:off x="3517498" y="2200949"/>
            <a:ext cx="3303809" cy="1477328"/>
          </a:xfrm>
          <a:prstGeom prst="rect">
            <a:avLst/>
          </a:prstGeom>
          <a:noFill/>
        </p:spPr>
        <p:txBody>
          <a:bodyPr wrap="square">
            <a:spAutoFit/>
          </a:bodyPr>
          <a:lstStyle/>
          <a:p>
            <a:pPr>
              <a:buNone/>
            </a:pPr>
            <a:r>
              <a:rPr lang="en-GB" sz="1800" dirty="0"/>
              <a:t>Mark eats five sections of the bar.</a:t>
            </a:r>
          </a:p>
          <a:p>
            <a:pPr marL="288000" indent="-288000">
              <a:spcBef>
                <a:spcPts val="0"/>
              </a:spcBef>
              <a:buFont typeface="+mj-lt"/>
              <a:buAutoNum type="romanLcPeriod"/>
            </a:pPr>
            <a:r>
              <a:rPr lang="en-GB" sz="1800" dirty="0"/>
              <a:t>Shade this on the diagram.</a:t>
            </a:r>
          </a:p>
          <a:p>
            <a:pPr marL="288000" indent="-288000">
              <a:spcBef>
                <a:spcPts val="0"/>
              </a:spcBef>
              <a:buFont typeface="+mj-lt"/>
              <a:buAutoNum type="romanLcPeriod"/>
            </a:pPr>
            <a:r>
              <a:rPr lang="en-GB" sz="1800" dirty="0"/>
              <a:t>What fraction of the bar has Mark eaten?</a:t>
            </a:r>
          </a:p>
        </p:txBody>
      </p:sp>
      <p:pic>
        <p:nvPicPr>
          <p:cNvPr id="10" name="Picture 9">
            <a:extLst>
              <a:ext uri="{FF2B5EF4-FFF2-40B4-BE49-F238E27FC236}">
                <a16:creationId xmlns:a16="http://schemas.microsoft.com/office/drawing/2014/main" id="{84A5AF75-76A8-42DE-9CAF-D2C9F7DA534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27127" y="2260978"/>
            <a:ext cx="2904577" cy="896269"/>
          </a:xfrm>
          <a:prstGeom prst="rect">
            <a:avLst/>
          </a:prstGeom>
        </p:spPr>
      </p:pic>
      <p:sp>
        <p:nvSpPr>
          <p:cNvPr id="11" name="TextBox 10">
            <a:extLst>
              <a:ext uri="{FF2B5EF4-FFF2-40B4-BE49-F238E27FC236}">
                <a16:creationId xmlns:a16="http://schemas.microsoft.com/office/drawing/2014/main" id="{C754FD18-3580-41CE-AE18-9793521257E2}"/>
              </a:ext>
            </a:extLst>
          </p:cNvPr>
          <p:cNvSpPr txBox="1"/>
          <p:nvPr/>
        </p:nvSpPr>
        <p:spPr>
          <a:xfrm>
            <a:off x="275059" y="3718773"/>
            <a:ext cx="6324997" cy="646331"/>
          </a:xfrm>
          <a:prstGeom prst="rect">
            <a:avLst/>
          </a:prstGeom>
          <a:noFill/>
        </p:spPr>
        <p:txBody>
          <a:bodyPr wrap="square">
            <a:spAutoFit/>
          </a:bodyPr>
          <a:lstStyle/>
          <a:p>
            <a:pPr>
              <a:buNone/>
            </a:pPr>
            <a:r>
              <a:rPr lang="en-GB" sz="1800" dirty="0">
                <a:solidFill>
                  <a:srgbClr val="00628C"/>
                </a:solidFill>
              </a:rPr>
              <a:t>b) </a:t>
            </a:r>
            <a:r>
              <a:rPr lang="en-GB" sz="1800" dirty="0"/>
              <a:t>Five chocolate bars are shared equally between seven children</a:t>
            </a:r>
          </a:p>
        </p:txBody>
      </p:sp>
      <p:sp>
        <p:nvSpPr>
          <p:cNvPr id="12" name="TextBox 11">
            <a:extLst>
              <a:ext uri="{FF2B5EF4-FFF2-40B4-BE49-F238E27FC236}">
                <a16:creationId xmlns:a16="http://schemas.microsoft.com/office/drawing/2014/main" id="{712B3B3B-A85E-4414-A6C0-1FBDDA6856AB}"/>
              </a:ext>
            </a:extLst>
          </p:cNvPr>
          <p:cNvSpPr txBox="1"/>
          <p:nvPr/>
        </p:nvSpPr>
        <p:spPr>
          <a:xfrm>
            <a:off x="3517498" y="4308367"/>
            <a:ext cx="3186942" cy="1532727"/>
          </a:xfrm>
          <a:prstGeom prst="rect">
            <a:avLst/>
          </a:prstGeom>
          <a:noFill/>
        </p:spPr>
        <p:txBody>
          <a:bodyPr wrap="square">
            <a:spAutoFit/>
          </a:bodyPr>
          <a:lstStyle/>
          <a:p>
            <a:pPr marL="288000" indent="-288000">
              <a:spcBef>
                <a:spcPts val="0"/>
              </a:spcBef>
              <a:buFont typeface="+mj-lt"/>
              <a:buAutoNum type="romanLcPeriod"/>
            </a:pPr>
            <a:r>
              <a:rPr lang="en-GB" sz="1800" dirty="0"/>
              <a:t>Shade the diagram to show how this sharing might happen.</a:t>
            </a:r>
          </a:p>
          <a:p>
            <a:pPr marL="288000" indent="-288000">
              <a:spcBef>
                <a:spcPts val="0"/>
              </a:spcBef>
              <a:buFont typeface="+mj-lt"/>
              <a:buAutoNum type="romanLcPeriod"/>
            </a:pPr>
            <a:r>
              <a:rPr lang="en-GB" sz="1800" dirty="0"/>
              <a:t>What fraction of a bar does each child get?</a:t>
            </a:r>
          </a:p>
        </p:txBody>
      </p:sp>
      <p:pic>
        <p:nvPicPr>
          <p:cNvPr id="13" name="Picture 12">
            <a:extLst>
              <a:ext uri="{FF2B5EF4-FFF2-40B4-BE49-F238E27FC236}">
                <a16:creationId xmlns:a16="http://schemas.microsoft.com/office/drawing/2014/main" id="{C57FCA2B-6F84-4DFF-BA63-9A6F42471D0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9375" y="4399016"/>
            <a:ext cx="2737152" cy="1505907"/>
          </a:xfrm>
          <a:prstGeom prst="rect">
            <a:avLst/>
          </a:prstGeom>
        </p:spPr>
      </p:pic>
    </p:spTree>
    <p:custDataLst>
      <p:tags r:id="rId1"/>
    </p:custDataLst>
    <p:extLst>
      <p:ext uri="{BB962C8B-B14F-4D97-AF65-F5344CB8AC3E}">
        <p14:creationId xmlns:p14="http://schemas.microsoft.com/office/powerpoint/2010/main" val="1972075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9" name="TextBox 8">
            <a:extLst>
              <a:ext uri="{FF2B5EF4-FFF2-40B4-BE49-F238E27FC236}">
                <a16:creationId xmlns:a16="http://schemas.microsoft.com/office/drawing/2014/main" id="{34045E52-8CEE-4707-8800-4736A9B19A6A}"/>
              </a:ext>
            </a:extLst>
          </p:cNvPr>
          <p:cNvSpPr txBox="1"/>
          <p:nvPr/>
        </p:nvSpPr>
        <p:spPr>
          <a:xfrm>
            <a:off x="273731" y="1556792"/>
            <a:ext cx="11654917" cy="461665"/>
          </a:xfrm>
          <a:prstGeom prst="rect">
            <a:avLst/>
          </a:prstGeom>
          <a:noFill/>
        </p:spPr>
        <p:txBody>
          <a:bodyPr wrap="square">
            <a:spAutoFit/>
          </a:bodyPr>
          <a:lstStyle/>
          <a:p>
            <a:pPr>
              <a:buNone/>
            </a:pPr>
            <a:r>
              <a:rPr lang="en-GB" sz="2400" dirty="0"/>
              <a:t>A wooden plank is 5 metres long. It is to be cut into 6 equal shelves like this.</a:t>
            </a:r>
          </a:p>
        </p:txBody>
      </p:sp>
      <p:sp>
        <p:nvSpPr>
          <p:cNvPr id="11" name="TextBox 10">
            <a:extLst>
              <a:ext uri="{FF2B5EF4-FFF2-40B4-BE49-F238E27FC236}">
                <a16:creationId xmlns:a16="http://schemas.microsoft.com/office/drawing/2014/main" id="{03162A81-7638-4455-AA90-7210F5097F3B}"/>
              </a:ext>
            </a:extLst>
          </p:cNvPr>
          <p:cNvSpPr txBox="1"/>
          <p:nvPr/>
        </p:nvSpPr>
        <p:spPr>
          <a:xfrm>
            <a:off x="273731" y="3833114"/>
            <a:ext cx="11366885" cy="2012859"/>
          </a:xfrm>
          <a:prstGeom prst="rect">
            <a:avLst/>
          </a:prstGeom>
          <a:noFill/>
        </p:spPr>
        <p:txBody>
          <a:bodyPr wrap="square">
            <a:spAutoFit/>
          </a:bodyPr>
          <a:lstStyle/>
          <a:p>
            <a:pPr marL="514350" indent="-514350">
              <a:buFont typeface="+mj-lt"/>
              <a:buAutoNum type="alphaLcParenR"/>
            </a:pPr>
            <a:r>
              <a:rPr lang="en-GB" sz="2400" dirty="0"/>
              <a:t>Write down the calculation you’d use to work out how long each of the shelves will be.</a:t>
            </a:r>
          </a:p>
          <a:p>
            <a:pPr marL="514350" indent="-514350">
              <a:buFont typeface="+mj-lt"/>
              <a:buAutoNum type="alphaLcParenR"/>
            </a:pPr>
            <a:r>
              <a:rPr lang="en-GB" sz="2400" dirty="0"/>
              <a:t>Fiona says, “Each of the shelves looks like it’s about three quarters of a metre long”. How accurate is Fiona? What fraction of a metre is the length of each shelf?</a:t>
            </a:r>
          </a:p>
        </p:txBody>
      </p:sp>
      <p:grpSp>
        <p:nvGrpSpPr>
          <p:cNvPr id="5" name="Group 4">
            <a:extLst>
              <a:ext uri="{FF2B5EF4-FFF2-40B4-BE49-F238E27FC236}">
                <a16:creationId xmlns:a16="http://schemas.microsoft.com/office/drawing/2014/main" id="{35B6A411-B071-46A8-A2DC-7D5209ED16FC}"/>
              </a:ext>
            </a:extLst>
          </p:cNvPr>
          <p:cNvGrpSpPr/>
          <p:nvPr/>
        </p:nvGrpSpPr>
        <p:grpSpPr>
          <a:xfrm>
            <a:off x="1554246" y="1962787"/>
            <a:ext cx="9083507" cy="1656165"/>
            <a:chOff x="1554246" y="1962787"/>
            <a:chExt cx="9083507" cy="1656165"/>
          </a:xfrm>
        </p:grpSpPr>
        <p:pic>
          <p:nvPicPr>
            <p:cNvPr id="10" name="Picture 9">
              <a:extLst>
                <a:ext uri="{FF2B5EF4-FFF2-40B4-BE49-F238E27FC236}">
                  <a16:creationId xmlns:a16="http://schemas.microsoft.com/office/drawing/2014/main" id="{2B08AF70-8987-4548-A406-C5C297157FA2}"/>
                </a:ext>
              </a:extLst>
            </p:cNvPr>
            <p:cNvPicPr>
              <a:picLocks noChangeAspect="1"/>
            </p:cNvPicPr>
            <p:nvPr/>
          </p:nvPicPr>
          <p:blipFill>
            <a:blip r:embed="rId3"/>
            <a:stretch>
              <a:fillRect/>
            </a:stretch>
          </p:blipFill>
          <p:spPr>
            <a:xfrm>
              <a:off x="1554246" y="1962787"/>
              <a:ext cx="9083507" cy="1656165"/>
            </a:xfrm>
            <a:prstGeom prst="rect">
              <a:avLst/>
            </a:prstGeom>
          </p:spPr>
        </p:pic>
        <p:cxnSp>
          <p:nvCxnSpPr>
            <p:cNvPr id="4" name="Straight Connector 3">
              <a:extLst>
                <a:ext uri="{FF2B5EF4-FFF2-40B4-BE49-F238E27FC236}">
                  <a16:creationId xmlns:a16="http://schemas.microsoft.com/office/drawing/2014/main" id="{8C7436A6-A035-4ADC-AD2A-521790237ABC}"/>
                </a:ext>
              </a:extLst>
            </p:cNvPr>
            <p:cNvCxnSpPr>
              <a:cxnSpLocks/>
            </p:cNvCxnSpPr>
            <p:nvPr/>
          </p:nvCxnSpPr>
          <p:spPr>
            <a:xfrm>
              <a:off x="3143672" y="2276872"/>
              <a:ext cx="0" cy="576064"/>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0751EB-2104-4BF6-8E4F-69D8F42C9D14}"/>
                </a:ext>
              </a:extLst>
            </p:cNvPr>
            <p:cNvCxnSpPr>
              <a:cxnSpLocks/>
            </p:cNvCxnSpPr>
            <p:nvPr/>
          </p:nvCxnSpPr>
          <p:spPr>
            <a:xfrm>
              <a:off x="4611128" y="2276872"/>
              <a:ext cx="0" cy="576064"/>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0E15C1-2A7C-4C8E-97BE-750A1ACCA40F}"/>
                </a:ext>
              </a:extLst>
            </p:cNvPr>
            <p:cNvCxnSpPr>
              <a:cxnSpLocks/>
            </p:cNvCxnSpPr>
            <p:nvPr/>
          </p:nvCxnSpPr>
          <p:spPr>
            <a:xfrm>
              <a:off x="6068703" y="2276872"/>
              <a:ext cx="0" cy="576064"/>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D32227-FF7F-44D9-8ED2-F82B9E36D7FA}"/>
                </a:ext>
              </a:extLst>
            </p:cNvPr>
            <p:cNvCxnSpPr>
              <a:cxnSpLocks/>
            </p:cNvCxnSpPr>
            <p:nvPr/>
          </p:nvCxnSpPr>
          <p:spPr>
            <a:xfrm>
              <a:off x="7549808" y="2276872"/>
              <a:ext cx="0" cy="576064"/>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B486F6-5775-44EE-81AC-F4D8CDC44468}"/>
                </a:ext>
              </a:extLst>
            </p:cNvPr>
            <p:cNvCxnSpPr>
              <a:cxnSpLocks/>
            </p:cNvCxnSpPr>
            <p:nvPr/>
          </p:nvCxnSpPr>
          <p:spPr>
            <a:xfrm>
              <a:off x="9003616" y="2276872"/>
              <a:ext cx="0" cy="576064"/>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7326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47635" y="1741531"/>
            <a:ext cx="4564990"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do you expect students to find most challenging about this example?</a:t>
            </a:r>
          </a:p>
          <a:p>
            <a:pPr marL="360000" lvl="1" fontAlgn="auto">
              <a:lnSpc>
                <a:spcPct val="100000"/>
              </a:lnSpc>
              <a:spcBef>
                <a:spcPts val="0"/>
              </a:spcBef>
              <a:spcAft>
                <a:spcPts val="1200"/>
              </a:spcAft>
              <a:buClrTx/>
            </a:pPr>
            <a:r>
              <a:rPr lang="en-GB" sz="2400" dirty="0"/>
              <a:t>What other questions might you ask alongside these?</a:t>
            </a:r>
          </a:p>
          <a:p>
            <a:pPr marL="360000" lvl="1" fontAlgn="auto">
              <a:lnSpc>
                <a:spcPct val="100000"/>
              </a:lnSpc>
              <a:spcBef>
                <a:spcPts val="0"/>
              </a:spcBef>
              <a:spcAft>
                <a:spcPts val="1200"/>
              </a:spcAft>
              <a:buClrTx/>
            </a:pPr>
            <a:r>
              <a:rPr lang="en-GB" sz="2400" dirty="0"/>
              <a:t>How will you model part b to students?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30208" y="1556792"/>
            <a:ext cx="6873904" cy="458815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DE1DAAC-42B6-4132-AA3A-640DB3F22CEA}"/>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p:sp>
        <p:nvSpPr>
          <p:cNvPr id="8" name="TextBox 7">
            <a:extLst>
              <a:ext uri="{FF2B5EF4-FFF2-40B4-BE49-F238E27FC236}">
                <a16:creationId xmlns:a16="http://schemas.microsoft.com/office/drawing/2014/main" id="{CAAA190E-5E2E-4EC6-9C5B-D5866C589531}"/>
              </a:ext>
            </a:extLst>
          </p:cNvPr>
          <p:cNvSpPr txBox="1"/>
          <p:nvPr/>
        </p:nvSpPr>
        <p:spPr>
          <a:xfrm>
            <a:off x="273731" y="1684858"/>
            <a:ext cx="6830381" cy="707886"/>
          </a:xfrm>
          <a:prstGeom prst="rect">
            <a:avLst/>
          </a:prstGeom>
          <a:noFill/>
        </p:spPr>
        <p:txBody>
          <a:bodyPr wrap="square">
            <a:spAutoFit/>
          </a:bodyPr>
          <a:lstStyle/>
          <a:p>
            <a:pPr>
              <a:buNone/>
            </a:pPr>
            <a:r>
              <a:rPr lang="en-GB" sz="2000" dirty="0"/>
              <a:t>A wooden plank is 5 metres long. It is to be cut into 6 equal shelves like this.</a:t>
            </a:r>
          </a:p>
        </p:txBody>
      </p:sp>
      <p:sp>
        <p:nvSpPr>
          <p:cNvPr id="10" name="TextBox 9">
            <a:extLst>
              <a:ext uri="{FF2B5EF4-FFF2-40B4-BE49-F238E27FC236}">
                <a16:creationId xmlns:a16="http://schemas.microsoft.com/office/drawing/2014/main" id="{381B9FFE-B896-47A7-90D8-C4765424DBD0}"/>
              </a:ext>
            </a:extLst>
          </p:cNvPr>
          <p:cNvSpPr txBox="1"/>
          <p:nvPr/>
        </p:nvSpPr>
        <p:spPr>
          <a:xfrm>
            <a:off x="263352" y="3821160"/>
            <a:ext cx="6840760" cy="2092881"/>
          </a:xfrm>
          <a:prstGeom prst="rect">
            <a:avLst/>
          </a:prstGeom>
          <a:noFill/>
        </p:spPr>
        <p:txBody>
          <a:bodyPr wrap="square">
            <a:spAutoFit/>
          </a:bodyPr>
          <a:lstStyle/>
          <a:p>
            <a:pPr marL="514350" indent="-514350">
              <a:spcBef>
                <a:spcPts val="0"/>
              </a:spcBef>
              <a:spcAft>
                <a:spcPts val="1200"/>
              </a:spcAft>
              <a:buFont typeface="+mj-lt"/>
              <a:buAutoNum type="alphaLcParenR"/>
            </a:pPr>
            <a:r>
              <a:rPr lang="en-GB" sz="2000" dirty="0"/>
              <a:t>Write down the calculation you’d use to work out how long each of the shelves will be.</a:t>
            </a:r>
          </a:p>
          <a:p>
            <a:pPr marL="514350" indent="-514350">
              <a:spcBef>
                <a:spcPts val="0"/>
              </a:spcBef>
              <a:spcAft>
                <a:spcPts val="1200"/>
              </a:spcAft>
              <a:buFont typeface="+mj-lt"/>
              <a:buAutoNum type="alphaLcParenR"/>
            </a:pPr>
            <a:r>
              <a:rPr lang="en-GB" sz="2000" dirty="0"/>
              <a:t>Fiona says, “Each of the shelves looks like it’s about three quarters of a metre long”. How accurate is Fiona? What fraction of a metre is the length of each shelf?</a:t>
            </a:r>
          </a:p>
        </p:txBody>
      </p:sp>
      <p:pic>
        <p:nvPicPr>
          <p:cNvPr id="2" name="Picture 1">
            <a:extLst>
              <a:ext uri="{FF2B5EF4-FFF2-40B4-BE49-F238E27FC236}">
                <a16:creationId xmlns:a16="http://schemas.microsoft.com/office/drawing/2014/main" id="{E0DAD443-D4A3-40CF-A179-411BC7E9E90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9375" y="2420888"/>
            <a:ext cx="6408713" cy="1169913"/>
          </a:xfrm>
          <a:prstGeom prst="rect">
            <a:avLst/>
          </a:prstGeom>
        </p:spPr>
      </p:pic>
    </p:spTree>
    <p:custDataLst>
      <p:tags r:id="rId1"/>
    </p:custDataLst>
    <p:extLst>
      <p:ext uri="{BB962C8B-B14F-4D97-AF65-F5344CB8AC3E}">
        <p14:creationId xmlns:p14="http://schemas.microsoft.com/office/powerpoint/2010/main" val="1250754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7" name="TextBox 6">
            <a:extLst>
              <a:ext uri="{FF2B5EF4-FFF2-40B4-BE49-F238E27FC236}">
                <a16:creationId xmlns:a16="http://schemas.microsoft.com/office/drawing/2014/main" id="{DF766915-245B-428B-BE7E-274949749805}"/>
              </a:ext>
            </a:extLst>
          </p:cNvPr>
          <p:cNvSpPr txBox="1"/>
          <p:nvPr/>
        </p:nvSpPr>
        <p:spPr>
          <a:xfrm>
            <a:off x="263352" y="1713512"/>
            <a:ext cx="11409209" cy="523220"/>
          </a:xfrm>
          <a:prstGeom prst="rect">
            <a:avLst/>
          </a:prstGeom>
          <a:noFill/>
        </p:spPr>
        <p:txBody>
          <a:bodyPr wrap="square">
            <a:spAutoFit/>
          </a:bodyPr>
          <a:lstStyle/>
          <a:p>
            <a:pPr>
              <a:buNone/>
            </a:pPr>
            <a:r>
              <a:rPr lang="en-GB" dirty="0">
                <a:solidFill>
                  <a:srgbClr val="00628C"/>
                </a:solidFill>
              </a:rPr>
              <a:t>a) </a:t>
            </a:r>
            <a:r>
              <a:rPr lang="en-GB" dirty="0"/>
              <a:t>Mark the number 3 on this number line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4F6FD2-B0A9-4FF8-BB79-1BE4C23767EC}"/>
                  </a:ext>
                </a:extLst>
              </p:cNvPr>
              <p:cNvSpPr txBox="1"/>
              <p:nvPr/>
            </p:nvSpPr>
            <p:spPr>
              <a:xfrm>
                <a:off x="243608" y="3519486"/>
                <a:ext cx="11409209" cy="701602"/>
              </a:xfrm>
              <a:prstGeom prst="rect">
                <a:avLst/>
              </a:prstGeom>
              <a:noFill/>
            </p:spPr>
            <p:txBody>
              <a:bodyPr wrap="square">
                <a:spAutoFit/>
              </a:bodyPr>
              <a:lstStyle/>
              <a:p>
                <a:pPr>
                  <a:buNone/>
                </a:pPr>
                <a:r>
                  <a:rPr lang="en-GB" dirty="0">
                    <a:solidFill>
                      <a:srgbClr val="00628C"/>
                    </a:solidFill>
                  </a:rPr>
                  <a:t>b) </a:t>
                </a:r>
                <a:r>
                  <a:rPr lang="en-GB" dirty="0"/>
                  <a:t>Mark the number </a:t>
                </a:r>
                <a14:m>
                  <m:oMath xmlns:m="http://schemas.openxmlformats.org/officeDocument/2006/math">
                    <m:f>
                      <m:fPr>
                        <m:ctrlPr>
                          <a:rPr lang="en-GB" i="1" dirty="0" smtClean="0">
                            <a:latin typeface="Cambria Math" panose="02040503050406030204" pitchFamily="18" charset="0"/>
                          </a:rPr>
                        </m:ctrlPr>
                      </m:fPr>
                      <m:num>
                        <m:r>
                          <a:rPr lang="en-GB" b="0" i="0" dirty="0" smtClean="0">
                            <a:latin typeface="Cambria Math" panose="02040503050406030204" pitchFamily="18" charset="0"/>
                          </a:rPr>
                          <m:t>3</m:t>
                        </m:r>
                      </m:num>
                      <m:den>
                        <m:r>
                          <a:rPr lang="en-GB" b="0" i="0" dirty="0" smtClean="0">
                            <a:latin typeface="Cambria Math" panose="02040503050406030204" pitchFamily="18" charset="0"/>
                          </a:rPr>
                          <m:t>7</m:t>
                        </m:r>
                      </m:den>
                    </m:f>
                  </m:oMath>
                </a14:m>
                <a:r>
                  <a:rPr lang="en-GB" dirty="0"/>
                  <a:t> on this number line</a:t>
                </a:r>
              </a:p>
            </p:txBody>
          </p:sp>
        </mc:Choice>
        <mc:Fallback xmlns="">
          <p:sp>
            <p:nvSpPr>
              <p:cNvPr id="9" name="TextBox 8">
                <a:extLst>
                  <a:ext uri="{FF2B5EF4-FFF2-40B4-BE49-F238E27FC236}">
                    <a16:creationId xmlns:a16="http://schemas.microsoft.com/office/drawing/2014/main" id="{7A4F6FD2-B0A9-4FF8-BB79-1BE4C23767EC}"/>
                  </a:ext>
                </a:extLst>
              </p:cNvPr>
              <p:cNvSpPr txBox="1">
                <a:spLocks noRot="1" noChangeAspect="1" noMove="1" noResize="1" noEditPoints="1" noAdjustHandles="1" noChangeArrowheads="1" noChangeShapeType="1" noTextEdit="1"/>
              </p:cNvSpPr>
              <p:nvPr/>
            </p:nvSpPr>
            <p:spPr>
              <a:xfrm>
                <a:off x="243608" y="3519486"/>
                <a:ext cx="11409209" cy="701602"/>
              </a:xfrm>
              <a:prstGeom prst="rect">
                <a:avLst/>
              </a:prstGeom>
              <a:blipFill>
                <a:blip r:embed="rId3"/>
                <a:stretch>
                  <a:fillRect l="-1122" b="-9565"/>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752A60BB-C5A8-4477-8F75-961083A36B94}"/>
              </a:ext>
            </a:extLst>
          </p:cNvPr>
          <p:cNvSpPr txBox="1"/>
          <p:nvPr/>
        </p:nvSpPr>
        <p:spPr>
          <a:xfrm>
            <a:off x="254859" y="5344584"/>
            <a:ext cx="10441160" cy="523220"/>
          </a:xfrm>
          <a:prstGeom prst="rect">
            <a:avLst/>
          </a:prstGeom>
          <a:noFill/>
        </p:spPr>
        <p:txBody>
          <a:bodyPr wrap="square">
            <a:spAutoFit/>
          </a:bodyPr>
          <a:lstStyle/>
          <a:p>
            <a:pPr>
              <a:buNone/>
            </a:pPr>
            <a:r>
              <a:rPr lang="en-GB" dirty="0">
                <a:solidFill>
                  <a:srgbClr val="00628C"/>
                </a:solidFill>
              </a:rPr>
              <a:t>c) </a:t>
            </a:r>
            <a:r>
              <a:rPr lang="en-GB" dirty="0"/>
              <a:t>What’s the same and what’s different about parts a and b? </a:t>
            </a:r>
          </a:p>
        </p:txBody>
      </p:sp>
      <p:pic>
        <p:nvPicPr>
          <p:cNvPr id="12" name="Picture 11">
            <a:extLst>
              <a:ext uri="{FF2B5EF4-FFF2-40B4-BE49-F238E27FC236}">
                <a16:creationId xmlns:a16="http://schemas.microsoft.com/office/drawing/2014/main" id="{FF353AA3-10B7-4C15-BF5A-CB4D963E54A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46005" y="2179642"/>
            <a:ext cx="5738155" cy="1177350"/>
          </a:xfrm>
          <a:prstGeom prst="rect">
            <a:avLst/>
          </a:prstGeom>
        </p:spPr>
      </p:pic>
      <p:pic>
        <p:nvPicPr>
          <p:cNvPr id="13" name="Picture 12">
            <a:extLst>
              <a:ext uri="{FF2B5EF4-FFF2-40B4-BE49-F238E27FC236}">
                <a16:creationId xmlns:a16="http://schemas.microsoft.com/office/drawing/2014/main" id="{A29AB0B5-CD13-4459-A14E-5DC7421AEF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89991" y="4275879"/>
            <a:ext cx="5418098" cy="1097337"/>
          </a:xfrm>
          <a:prstGeom prst="rect">
            <a:avLst/>
          </a:prstGeom>
        </p:spPr>
      </p:pic>
    </p:spTree>
    <p:extLst>
      <p:ext uri="{BB962C8B-B14F-4D97-AF65-F5344CB8AC3E}">
        <p14:creationId xmlns:p14="http://schemas.microsoft.com/office/powerpoint/2010/main" val="1943202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37477"/>
                <a:ext cx="4891318" cy="435176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 you expect your students to be more confident at one part of this example compared to the other? Why or why not?</a:t>
                </a:r>
              </a:p>
              <a:p>
                <a:pPr marL="360000" lvl="1" fontAlgn="auto">
                  <a:lnSpc>
                    <a:spcPct val="100000"/>
                  </a:lnSpc>
                  <a:spcBef>
                    <a:spcPts val="0"/>
                  </a:spcBef>
                  <a:spcAft>
                    <a:spcPts val="1200"/>
                  </a:spcAft>
                  <a:buClrTx/>
                </a:pPr>
                <a:r>
                  <a:rPr lang="en-GB" sz="2400" dirty="0"/>
                  <a:t>How does the ‘same/different’ format of this example help to reveal the mathematical structure of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3</m:t>
                        </m:r>
                      </m:num>
                      <m:den>
                        <m:r>
                          <a:rPr lang="en-GB" sz="2400" b="0" i="0" smtClean="0">
                            <a:latin typeface="Cambria Math" panose="02040503050406030204" pitchFamily="18" charset="0"/>
                          </a:rPr>
                          <m:t>7</m:t>
                        </m:r>
                      </m:den>
                    </m:f>
                  </m:oMath>
                </a14:m>
                <a:r>
                  <a:rPr lang="en-GB" sz="2400" dirty="0"/>
                  <a:t>?</a:t>
                </a:r>
              </a:p>
              <a:p>
                <a:pPr marL="360000" lvl="1" fontAlgn="auto">
                  <a:lnSpc>
                    <a:spcPct val="100000"/>
                  </a:lnSpc>
                  <a:spcBef>
                    <a:spcPts val="0"/>
                  </a:spcBef>
                  <a:spcAft>
                    <a:spcPts val="1200"/>
                  </a:spcAft>
                  <a:buClrTx/>
                </a:pPr>
                <a:r>
                  <a:rPr lang="en-GB" sz="2400" dirty="0"/>
                  <a:t>How might you follow up this activity?</a:t>
                </a:r>
              </a:p>
            </p:txBody>
          </p:sp>
        </mc:Choice>
        <mc:Fallback xmlns="">
          <p:sp>
            <p:nvSpPr>
              <p:cNvPr id="49" name="Content Placeholder 2">
                <a:extLst>
                  <a:ext uri="{FF2B5EF4-FFF2-40B4-BE49-F238E27FC236}">
                    <a16:creationId xmlns:a16="http://schemas.microsoft.com/office/drawing/2014/main" id="{1A270631-AD7A-48A2-A26A-AC3207C67C78}"/>
                  </a:ext>
                </a:extLst>
              </p:cNvPr>
              <p:cNvSpPr txBox="1">
                <a:spLocks noRot="1" noChangeAspect="1" noMove="1" noResize="1" noEditPoints="1" noAdjustHandles="1" noChangeArrowheads="1" noChangeShapeType="1" noTextEdit="1"/>
              </p:cNvSpPr>
              <p:nvPr/>
            </p:nvSpPr>
            <p:spPr>
              <a:xfrm>
                <a:off x="6821307" y="1237477"/>
                <a:ext cx="4891318" cy="4351764"/>
              </a:xfrm>
              <a:prstGeom prst="rect">
                <a:avLst/>
              </a:prstGeom>
              <a:blipFill>
                <a:blip r:embed="rId4"/>
                <a:stretch>
                  <a:fillRect r="-3117" b="-1681"/>
                </a:stretch>
              </a:blipFill>
            </p:spPr>
            <p:txBody>
              <a:bodyPr/>
              <a:lstStyle/>
              <a:p>
                <a:r>
                  <a:rPr lang="en-GB">
                    <a:noFill/>
                  </a:rPr>
                  <a:t> </a:t>
                </a:r>
              </a:p>
            </p:txBody>
          </p:sp>
        </mc:Fallback>
      </mc:AlternateContent>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72816"/>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DE1DAAC-42B6-4132-AA3A-640DB3F22CEA}"/>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p:sp>
        <p:nvSpPr>
          <p:cNvPr id="8" name="TextBox 7">
            <a:extLst>
              <a:ext uri="{FF2B5EF4-FFF2-40B4-BE49-F238E27FC236}">
                <a16:creationId xmlns:a16="http://schemas.microsoft.com/office/drawing/2014/main" id="{83B49CA5-4EEE-4FB8-A697-7E5D5DEF603E}"/>
              </a:ext>
            </a:extLst>
          </p:cNvPr>
          <p:cNvSpPr txBox="1"/>
          <p:nvPr/>
        </p:nvSpPr>
        <p:spPr>
          <a:xfrm>
            <a:off x="695400" y="1888456"/>
            <a:ext cx="11409209" cy="400110"/>
          </a:xfrm>
          <a:prstGeom prst="rect">
            <a:avLst/>
          </a:prstGeom>
          <a:noFill/>
        </p:spPr>
        <p:txBody>
          <a:bodyPr wrap="square">
            <a:spAutoFit/>
          </a:bodyPr>
          <a:lstStyle/>
          <a:p>
            <a:pPr>
              <a:buNone/>
            </a:pPr>
            <a:r>
              <a:rPr lang="en-GB" sz="2000" dirty="0">
                <a:solidFill>
                  <a:srgbClr val="00628C"/>
                </a:solidFill>
              </a:rPr>
              <a:t>a) </a:t>
            </a:r>
            <a:r>
              <a:rPr lang="en-GB" sz="2000" dirty="0"/>
              <a:t>Mark the number 3 on this number line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1467246-4B38-46A8-A6A2-2A8461DC006C}"/>
                  </a:ext>
                </a:extLst>
              </p:cNvPr>
              <p:cNvSpPr txBox="1"/>
              <p:nvPr/>
            </p:nvSpPr>
            <p:spPr>
              <a:xfrm>
                <a:off x="695400" y="3405026"/>
                <a:ext cx="6125907" cy="528030"/>
              </a:xfrm>
              <a:prstGeom prst="rect">
                <a:avLst/>
              </a:prstGeom>
              <a:noFill/>
            </p:spPr>
            <p:txBody>
              <a:bodyPr wrap="square">
                <a:spAutoFit/>
              </a:bodyPr>
              <a:lstStyle/>
              <a:p>
                <a:pPr>
                  <a:buNone/>
                </a:pPr>
                <a:r>
                  <a:rPr lang="en-GB" sz="2000" dirty="0">
                    <a:solidFill>
                      <a:srgbClr val="00628C"/>
                    </a:solidFill>
                  </a:rPr>
                  <a:t>b) </a:t>
                </a:r>
                <a:r>
                  <a:rPr lang="en-GB" sz="2000" dirty="0"/>
                  <a:t>Mark the number </a:t>
                </a:r>
                <a14:m>
                  <m:oMath xmlns:m="http://schemas.openxmlformats.org/officeDocument/2006/math">
                    <m:f>
                      <m:fPr>
                        <m:ctrlPr>
                          <a:rPr lang="en-GB" sz="2000" i="1" dirty="0" smtClean="0">
                            <a:latin typeface="Cambria Math" panose="02040503050406030204" pitchFamily="18" charset="0"/>
                          </a:rPr>
                        </m:ctrlPr>
                      </m:fPr>
                      <m:num>
                        <m:r>
                          <a:rPr lang="en-GB" sz="2000" b="0" i="0" dirty="0" smtClean="0">
                            <a:latin typeface="Cambria Math" panose="02040503050406030204" pitchFamily="18" charset="0"/>
                          </a:rPr>
                          <m:t>3</m:t>
                        </m:r>
                      </m:num>
                      <m:den>
                        <m:r>
                          <a:rPr lang="en-GB" sz="2000" b="0" i="0" dirty="0" smtClean="0">
                            <a:latin typeface="Cambria Math" panose="02040503050406030204" pitchFamily="18" charset="0"/>
                          </a:rPr>
                          <m:t>7</m:t>
                        </m:r>
                      </m:den>
                    </m:f>
                  </m:oMath>
                </a14:m>
                <a:r>
                  <a:rPr lang="en-GB" sz="2000" dirty="0"/>
                  <a:t> on this number line</a:t>
                </a:r>
              </a:p>
            </p:txBody>
          </p:sp>
        </mc:Choice>
        <mc:Fallback xmlns="">
          <p:sp>
            <p:nvSpPr>
              <p:cNvPr id="9" name="TextBox 8">
                <a:extLst>
                  <a:ext uri="{FF2B5EF4-FFF2-40B4-BE49-F238E27FC236}">
                    <a16:creationId xmlns:a16="http://schemas.microsoft.com/office/drawing/2014/main" id="{C1467246-4B38-46A8-A6A2-2A8461DC006C}"/>
                  </a:ext>
                </a:extLst>
              </p:cNvPr>
              <p:cNvSpPr txBox="1">
                <a:spLocks noRot="1" noChangeAspect="1" noMove="1" noResize="1" noEditPoints="1" noAdjustHandles="1" noChangeArrowheads="1" noChangeShapeType="1" noTextEdit="1"/>
              </p:cNvSpPr>
              <p:nvPr/>
            </p:nvSpPr>
            <p:spPr>
              <a:xfrm>
                <a:off x="695400" y="3405026"/>
                <a:ext cx="6125907" cy="528030"/>
              </a:xfrm>
              <a:prstGeom prst="rect">
                <a:avLst/>
              </a:prstGeom>
              <a:blipFill>
                <a:blip r:embed="rId5"/>
                <a:stretch>
                  <a:fillRect l="-995" b="-8140"/>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3DB2BA54-72AC-4729-AA54-2659296CAA77}"/>
              </a:ext>
            </a:extLst>
          </p:cNvPr>
          <p:cNvSpPr txBox="1"/>
          <p:nvPr/>
        </p:nvSpPr>
        <p:spPr>
          <a:xfrm>
            <a:off x="695400" y="4809346"/>
            <a:ext cx="6094324" cy="707886"/>
          </a:xfrm>
          <a:prstGeom prst="rect">
            <a:avLst/>
          </a:prstGeom>
          <a:noFill/>
        </p:spPr>
        <p:txBody>
          <a:bodyPr wrap="square">
            <a:spAutoFit/>
          </a:bodyPr>
          <a:lstStyle/>
          <a:p>
            <a:pPr>
              <a:buNone/>
            </a:pPr>
            <a:r>
              <a:rPr lang="en-GB" sz="2000" dirty="0">
                <a:solidFill>
                  <a:srgbClr val="00628C"/>
                </a:solidFill>
              </a:rPr>
              <a:t>c) </a:t>
            </a:r>
            <a:r>
              <a:rPr lang="en-GB" sz="2000" dirty="0"/>
              <a:t>What’s the same and what’s different about parts a and b? </a:t>
            </a:r>
          </a:p>
        </p:txBody>
      </p:sp>
      <p:pic>
        <p:nvPicPr>
          <p:cNvPr id="11" name="Picture 10">
            <a:extLst>
              <a:ext uri="{FF2B5EF4-FFF2-40B4-BE49-F238E27FC236}">
                <a16:creationId xmlns:a16="http://schemas.microsoft.com/office/drawing/2014/main" id="{D0CAC1BF-636B-4FA1-9A83-EC9E205EC1A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888005" y="2360830"/>
            <a:ext cx="3825437" cy="784900"/>
          </a:xfrm>
          <a:prstGeom prst="rect">
            <a:avLst/>
          </a:prstGeom>
        </p:spPr>
      </p:pic>
      <p:pic>
        <p:nvPicPr>
          <p:cNvPr id="12" name="Picture 11">
            <a:extLst>
              <a:ext uri="{FF2B5EF4-FFF2-40B4-BE49-F238E27FC236}">
                <a16:creationId xmlns:a16="http://schemas.microsoft.com/office/drawing/2014/main" id="{5ED94AFF-AB53-4AAE-8BAC-EACC6CB6A65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986116" y="3982497"/>
            <a:ext cx="3612065" cy="731558"/>
          </a:xfrm>
          <a:prstGeom prst="rect">
            <a:avLst/>
          </a:prstGeom>
        </p:spPr>
      </p:pic>
    </p:spTree>
    <p:custDataLst>
      <p:tags r:id="rId1"/>
    </p:custDataLst>
    <p:extLst>
      <p:ext uri="{BB962C8B-B14F-4D97-AF65-F5344CB8AC3E}">
        <p14:creationId xmlns:p14="http://schemas.microsoft.com/office/powerpoint/2010/main" val="969133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4434CBA-EBF7-4BC6-985D-107DBCE940DC}"/>
              </a:ext>
            </a:extLst>
          </p:cNvPr>
          <p:cNvSpPr txBox="1">
            <a:spLocks/>
          </p:cNvSpPr>
          <p:nvPr/>
        </p:nvSpPr>
        <p:spPr>
          <a:xfrm>
            <a:off x="263352" y="1772816"/>
            <a:ext cx="5400600" cy="432048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088E182-0392-47D2-8BB1-480B8245642D}"/>
              </a:ext>
            </a:extLst>
          </p:cNvPr>
          <p:cNvSpPr txBox="1"/>
          <p:nvPr/>
        </p:nvSpPr>
        <p:spPr>
          <a:xfrm>
            <a:off x="146503" y="1059321"/>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Examples 1, 2 and 3</a:t>
            </a:r>
            <a:endParaRPr lang="en-GB" dirty="0"/>
          </a:p>
        </p:txBody>
      </p:sp>
      <p:sp>
        <p:nvSpPr>
          <p:cNvPr id="7" name="Title 1">
            <a:extLst>
              <a:ext uri="{FF2B5EF4-FFF2-40B4-BE49-F238E27FC236}">
                <a16:creationId xmlns:a16="http://schemas.microsoft.com/office/drawing/2014/main" id="{9F0E0223-CD93-4ABD-A5BB-A88E59641C70}"/>
              </a:ext>
            </a:extLst>
          </p:cNvPr>
          <p:cNvSpPr txBox="1">
            <a:spLocks/>
          </p:cNvSpPr>
          <p:nvPr/>
        </p:nvSpPr>
        <p:spPr>
          <a:xfrm>
            <a:off x="0" y="408108"/>
            <a:ext cx="10947703"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200" b="1"/>
              <a:t>Understand that fraction notation represents both a division and the result of that division</a:t>
            </a:r>
            <a:endParaRPr lang="en-GB" sz="2200" b="1" dirty="0"/>
          </a:p>
        </p:txBody>
      </p:sp>
      <p:sp>
        <p:nvSpPr>
          <p:cNvPr id="4" name="TextBox 3">
            <a:extLst>
              <a:ext uri="{FF2B5EF4-FFF2-40B4-BE49-F238E27FC236}">
                <a16:creationId xmlns:a16="http://schemas.microsoft.com/office/drawing/2014/main" id="{B89DAAFF-A2D1-4BEA-880D-FA62F2506506}"/>
              </a:ext>
            </a:extLst>
          </p:cNvPr>
          <p:cNvSpPr txBox="1"/>
          <p:nvPr/>
        </p:nvSpPr>
        <p:spPr>
          <a:xfrm>
            <a:off x="263352" y="1886591"/>
            <a:ext cx="5400600" cy="4015330"/>
          </a:xfrm>
          <a:prstGeom prst="rect">
            <a:avLst/>
          </a:prstGeom>
          <a:noFill/>
        </p:spPr>
        <p:txBody>
          <a:bodyPr wrap="square">
            <a:spAutoFit/>
          </a:bodyPr>
          <a:lstStyle/>
          <a:p>
            <a:pPr algn="ctr">
              <a:lnSpc>
                <a:spcPct val="107000"/>
              </a:lnSpc>
              <a:spcAft>
                <a:spcPts val="800"/>
              </a:spcAft>
              <a:buNone/>
            </a:pPr>
            <a:r>
              <a:rPr lang="en-GB" sz="2400" i="1" dirty="0">
                <a:solidFill>
                  <a:srgbClr val="585858"/>
                </a:solidFill>
                <a:effectLst/>
                <a:latin typeface="+mj-lt"/>
                <a:ea typeface="Calibri" panose="020F0502020204030204" pitchFamily="34" charset="0"/>
                <a:cs typeface="Calibri" panose="020F0502020204030204" pitchFamily="34" charset="0"/>
              </a:rPr>
              <a:t>“Through all of examples 1, 2 and 3 it is important that the pupils have an opportunity to verbalise and discuss their thinking, sharing their understanding and hearing alternative perspectives on each situation in order that they become aware of different ways of visualising and interpreting contexts that are mathematically identical.”</a:t>
            </a:r>
            <a:endParaRPr lang="en-GB" sz="2400" i="1" dirty="0">
              <a:solidFill>
                <a:srgbClr val="585858"/>
              </a:solidFill>
              <a:effectLst/>
              <a:latin typeface="+mj-lt"/>
              <a:ea typeface="Calibri" panose="020F0502020204030204" pitchFamily="34" charset="0"/>
            </a:endParaRPr>
          </a:p>
        </p:txBody>
      </p:sp>
      <p:sp>
        <p:nvSpPr>
          <p:cNvPr id="10" name="Content Placeholder 2">
            <a:extLst>
              <a:ext uri="{FF2B5EF4-FFF2-40B4-BE49-F238E27FC236}">
                <a16:creationId xmlns:a16="http://schemas.microsoft.com/office/drawing/2014/main" id="{C9827E81-29CF-4F49-9BD2-BAD4DCCBE009}"/>
              </a:ext>
            </a:extLst>
          </p:cNvPr>
          <p:cNvSpPr txBox="1">
            <a:spLocks/>
          </p:cNvSpPr>
          <p:nvPr/>
        </p:nvSpPr>
        <p:spPr>
          <a:xfrm>
            <a:off x="5663952" y="1520986"/>
            <a:ext cx="6264697" cy="510912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this paragraph. To what extent do you agree with the importance of hearing other perspectives on the same mathematical idea? </a:t>
            </a:r>
          </a:p>
          <a:p>
            <a:pPr marL="360000" lvl="1" fontAlgn="auto">
              <a:lnSpc>
                <a:spcPct val="100000"/>
              </a:lnSpc>
              <a:spcBef>
                <a:spcPts val="0"/>
              </a:spcBef>
              <a:spcAft>
                <a:spcPts val="1200"/>
              </a:spcAft>
              <a:buClrTx/>
            </a:pPr>
            <a:r>
              <a:rPr lang="en-GB" sz="2400" dirty="0"/>
              <a:t>Might it lead to pupils being confused?</a:t>
            </a:r>
          </a:p>
          <a:p>
            <a:pPr marL="360000" lvl="1" fontAlgn="auto">
              <a:lnSpc>
                <a:spcPct val="100000"/>
              </a:lnSpc>
              <a:spcBef>
                <a:spcPts val="0"/>
              </a:spcBef>
              <a:spcAft>
                <a:spcPts val="1200"/>
              </a:spcAft>
              <a:buClrTx/>
            </a:pPr>
            <a:r>
              <a:rPr lang="en-GB" sz="2400" dirty="0"/>
              <a:t>What would you do in your classroom to raise students awareness of the different interpretations of fractions discussed in the common difficulties and misconceptions section above?</a:t>
            </a:r>
          </a:p>
          <a:p>
            <a:pPr marL="360000" lvl="1" fontAlgn="auto">
              <a:lnSpc>
                <a:spcPct val="100000"/>
              </a:lnSpc>
              <a:spcBef>
                <a:spcPts val="0"/>
              </a:spcBef>
              <a:spcAft>
                <a:spcPts val="1200"/>
              </a:spcAft>
              <a:buClrTx/>
            </a:pPr>
            <a:endParaRPr lang="en-GB" sz="2400" dirty="0"/>
          </a:p>
        </p:txBody>
      </p:sp>
    </p:spTree>
    <p:extLst>
      <p:ext uri="{BB962C8B-B14F-4D97-AF65-F5344CB8AC3E}">
        <p14:creationId xmlns:p14="http://schemas.microsoft.com/office/powerpoint/2010/main" val="1772135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a:t>
            </a:r>
            <a:endParaRPr lang="en-GB"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9AF516-1B65-4AD4-9E98-FC707FE0908F}"/>
                  </a:ext>
                </a:extLst>
              </p:cNvPr>
              <p:cNvSpPr txBox="1"/>
              <p:nvPr/>
            </p:nvSpPr>
            <p:spPr>
              <a:xfrm>
                <a:off x="622149" y="2636912"/>
                <a:ext cx="10947702" cy="1175706"/>
              </a:xfrm>
              <a:prstGeom prst="rect">
                <a:avLst/>
              </a:prstGeom>
              <a:noFill/>
            </p:spPr>
            <p:txBody>
              <a:bodyPr wrap="square">
                <a:spAutoFit/>
              </a:bodyPr>
              <a:lstStyle/>
              <a:p>
                <a:pPr algn="ctr">
                  <a:buNone/>
                </a:pPr>
                <a:r>
                  <a:rPr lang="en-GB" sz="3200" dirty="0"/>
                  <a:t>Calculate 153</a:t>
                </a:r>
                <a14:m>
                  <m:oMath xmlns:m="http://schemas.openxmlformats.org/officeDocument/2006/math">
                    <m:r>
                      <a:rPr lang="en-GB" sz="3200" b="0" i="0" dirty="0" smtClean="0">
                        <a:latin typeface="Cambria Math" panose="02040503050406030204" pitchFamily="18" charset="0"/>
                        <a:ea typeface="Cambria Math" panose="02040503050406030204" pitchFamily="18" charset="0"/>
                      </a:rPr>
                      <m:t> </m:t>
                    </m:r>
                  </m:oMath>
                </a14:m>
                <a:r>
                  <a:rPr lang="en-GB" sz="3200" dirty="0"/>
                  <a:t>÷ 617. </a:t>
                </a:r>
              </a:p>
              <a:p>
                <a:pPr algn="ctr">
                  <a:buNone/>
                </a:pPr>
                <a:r>
                  <a:rPr lang="en-GB" sz="3200" dirty="0"/>
                  <a:t>Give your answer as a fraction</a:t>
                </a:r>
              </a:p>
            </p:txBody>
          </p:sp>
        </mc:Choice>
        <mc:Fallback xmlns="">
          <p:sp>
            <p:nvSpPr>
              <p:cNvPr id="9" name="TextBox 8">
                <a:extLst>
                  <a:ext uri="{FF2B5EF4-FFF2-40B4-BE49-F238E27FC236}">
                    <a16:creationId xmlns:a16="http://schemas.microsoft.com/office/drawing/2014/main" id="{9D9AF516-1B65-4AD4-9E98-FC707FE0908F}"/>
                  </a:ext>
                </a:extLst>
              </p:cNvPr>
              <p:cNvSpPr txBox="1">
                <a:spLocks noRot="1" noChangeAspect="1" noMove="1" noResize="1" noEditPoints="1" noAdjustHandles="1" noChangeArrowheads="1" noChangeShapeType="1" noTextEdit="1"/>
              </p:cNvSpPr>
              <p:nvPr/>
            </p:nvSpPr>
            <p:spPr>
              <a:xfrm>
                <a:off x="622149" y="2636912"/>
                <a:ext cx="10947702" cy="1175706"/>
              </a:xfrm>
              <a:prstGeom prst="rect">
                <a:avLst/>
              </a:prstGeom>
              <a:blipFill>
                <a:blip r:embed="rId3"/>
                <a:stretch>
                  <a:fillRect t="-6771" b="-16667"/>
                </a:stretch>
              </a:blipFill>
            </p:spPr>
            <p:txBody>
              <a:bodyPr/>
              <a:lstStyle/>
              <a:p>
                <a:r>
                  <a:rPr lang="en-GB">
                    <a:noFill/>
                  </a:rPr>
                  <a:t> </a:t>
                </a:r>
              </a:p>
            </p:txBody>
          </p:sp>
        </mc:Fallback>
      </mc:AlternateContent>
    </p:spTree>
    <p:extLst>
      <p:ext uri="{BB962C8B-B14F-4D97-AF65-F5344CB8AC3E}">
        <p14:creationId xmlns:p14="http://schemas.microsoft.com/office/powerpoint/2010/main" val="2343438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 </a:t>
            </a:r>
            <a:endParaRPr lang="en-GB" dirty="0"/>
          </a:p>
        </p:txBody>
      </p:sp>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are the implications of the word ‘calculate’ here?</a:t>
                </a:r>
              </a:p>
              <a:p>
                <a:pPr marL="360000" lvl="1" fontAlgn="auto">
                  <a:lnSpc>
                    <a:spcPct val="100000"/>
                  </a:lnSpc>
                  <a:spcBef>
                    <a:spcPts val="0"/>
                  </a:spcBef>
                  <a:spcAft>
                    <a:spcPts val="1200"/>
                  </a:spcAft>
                  <a:buClrTx/>
                </a:pPr>
                <a:r>
                  <a:rPr lang="en-GB" sz="2400" dirty="0"/>
                  <a:t>An alternative to example 4 might be to reverse the task and ask students to write down, for example, a division that gives the answer </a:t>
                </a:r>
                <a14:m>
                  <m:oMath xmlns:m="http://schemas.openxmlformats.org/officeDocument/2006/math">
                    <m:f>
                      <m:fPr>
                        <m:ctrlPr>
                          <a:rPr lang="en-GB" sz="2400" i="1">
                            <a:latin typeface="Cambria Math" panose="02040503050406030204" pitchFamily="18" charset="0"/>
                          </a:rPr>
                        </m:ctrlPr>
                      </m:fPr>
                      <m:num>
                        <m:r>
                          <a:rPr lang="en-GB" sz="2400" i="0">
                            <a:latin typeface="Cambria Math" panose="02040503050406030204" pitchFamily="18" charset="0"/>
                          </a:rPr>
                          <m:t>153</m:t>
                        </m:r>
                      </m:num>
                      <m:den>
                        <m:r>
                          <a:rPr lang="en-GB" sz="2400" i="0">
                            <a:latin typeface="Cambria Math" panose="02040503050406030204" pitchFamily="18" charset="0"/>
                          </a:rPr>
                          <m:t>617</m:t>
                        </m:r>
                      </m:den>
                    </m:f>
                  </m:oMath>
                </a14:m>
                <a:r>
                  <a:rPr lang="en-GB" sz="2400" dirty="0"/>
                  <a:t>. Which approach would you take with your students?</a:t>
                </a:r>
              </a:p>
            </p:txBody>
          </p:sp>
        </mc:Choice>
        <mc:Fallback xmlns="">
          <p:sp>
            <p:nvSpPr>
              <p:cNvPr id="49" name="Content Placeholder 2">
                <a:extLst>
                  <a:ext uri="{FF2B5EF4-FFF2-40B4-BE49-F238E27FC236}">
                    <a16:creationId xmlns:a16="http://schemas.microsoft.com/office/drawing/2014/main" id="{1A270631-AD7A-48A2-A26A-AC3207C67C78}"/>
                  </a:ext>
                </a:extLst>
              </p:cNvPr>
              <p:cNvSpPr txBox="1">
                <a:spLocks noRot="1" noChangeAspect="1" noMove="1" noResize="1" noEditPoints="1" noAdjustHandles="1" noChangeArrowheads="1" noChangeShapeType="1" noTextEdit="1"/>
              </p:cNvSpPr>
              <p:nvPr/>
            </p:nvSpPr>
            <p:spPr>
              <a:xfrm>
                <a:off x="6821307" y="1741531"/>
                <a:ext cx="4891318" cy="3847709"/>
              </a:xfrm>
              <a:prstGeom prst="rect">
                <a:avLst/>
              </a:prstGeom>
              <a:blipFill>
                <a:blip r:embed="rId4"/>
                <a:stretch>
                  <a:fillRect r="-1995" b="-1743"/>
                </a:stretch>
              </a:blipFill>
            </p:spPr>
            <p:txBody>
              <a:bodyPr/>
              <a:lstStyle/>
              <a:p>
                <a:r>
                  <a:rPr lang="en-GB">
                    <a:noFill/>
                  </a:rPr>
                  <a:t> </a:t>
                </a:r>
              </a:p>
            </p:txBody>
          </p:sp>
        </mc:Fallback>
      </mc:AlternateContent>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DE1DAAC-42B6-4132-AA3A-640DB3F22CEA}"/>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CEED8FF-9663-4EFA-B765-98F4FE67800F}"/>
                  </a:ext>
                </a:extLst>
              </p:cNvPr>
              <p:cNvSpPr txBox="1"/>
              <p:nvPr/>
            </p:nvSpPr>
            <p:spPr>
              <a:xfrm>
                <a:off x="1199456" y="2636912"/>
                <a:ext cx="5158220" cy="1668149"/>
              </a:xfrm>
              <a:prstGeom prst="rect">
                <a:avLst/>
              </a:prstGeom>
              <a:noFill/>
            </p:spPr>
            <p:txBody>
              <a:bodyPr wrap="square">
                <a:spAutoFit/>
              </a:bodyPr>
              <a:lstStyle/>
              <a:p>
                <a:pPr algn="ctr">
                  <a:buNone/>
                </a:pPr>
                <a:r>
                  <a:rPr lang="en-GB" sz="3200" dirty="0"/>
                  <a:t>Calculate 153</a:t>
                </a:r>
                <a14:m>
                  <m:oMath xmlns:m="http://schemas.openxmlformats.org/officeDocument/2006/math">
                    <m:r>
                      <a:rPr lang="en-GB" sz="3200" i="0" dirty="0" smtClean="0">
                        <a:latin typeface="Cambria Math" panose="02040503050406030204" pitchFamily="18" charset="0"/>
                        <a:ea typeface="Cambria Math" panose="02040503050406030204" pitchFamily="18" charset="0"/>
                      </a:rPr>
                      <m:t>÷</m:t>
                    </m:r>
                  </m:oMath>
                </a14:m>
                <a:r>
                  <a:rPr lang="en-GB" sz="3200" dirty="0"/>
                  <a:t>617. </a:t>
                </a:r>
              </a:p>
              <a:p>
                <a:pPr algn="ctr">
                  <a:buNone/>
                </a:pPr>
                <a:r>
                  <a:rPr lang="en-GB" sz="3200" dirty="0"/>
                  <a:t>Give your answer as a fraction</a:t>
                </a:r>
              </a:p>
            </p:txBody>
          </p:sp>
        </mc:Choice>
        <mc:Fallback xmlns="">
          <p:sp>
            <p:nvSpPr>
              <p:cNvPr id="8" name="TextBox 7">
                <a:extLst>
                  <a:ext uri="{FF2B5EF4-FFF2-40B4-BE49-F238E27FC236}">
                    <a16:creationId xmlns:a16="http://schemas.microsoft.com/office/drawing/2014/main" id="{FCEED8FF-9663-4EFA-B765-98F4FE67800F}"/>
                  </a:ext>
                </a:extLst>
              </p:cNvPr>
              <p:cNvSpPr txBox="1">
                <a:spLocks noRot="1" noChangeAspect="1" noMove="1" noResize="1" noEditPoints="1" noAdjustHandles="1" noChangeArrowheads="1" noChangeShapeType="1" noTextEdit="1"/>
              </p:cNvSpPr>
              <p:nvPr/>
            </p:nvSpPr>
            <p:spPr>
              <a:xfrm>
                <a:off x="1199456" y="2636912"/>
                <a:ext cx="5158220" cy="1668149"/>
              </a:xfrm>
              <a:prstGeom prst="rect">
                <a:avLst/>
              </a:prstGeom>
              <a:blipFill>
                <a:blip r:embed="rId5"/>
                <a:stretch>
                  <a:fillRect t="-4762" b="-11355"/>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876367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 (alternative)</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A20D47-B388-4368-9551-3856B8798CD5}"/>
                  </a:ext>
                </a:extLst>
              </p:cNvPr>
              <p:cNvSpPr txBox="1"/>
              <p:nvPr/>
            </p:nvSpPr>
            <p:spPr>
              <a:xfrm>
                <a:off x="786059" y="2204864"/>
                <a:ext cx="10619881" cy="2914644"/>
              </a:xfrm>
              <a:prstGeom prst="rect">
                <a:avLst/>
              </a:prstGeom>
              <a:noFill/>
            </p:spPr>
            <p:txBody>
              <a:bodyPr wrap="square">
                <a:spAutoFit/>
              </a:bodyPr>
              <a:lstStyle/>
              <a:p>
                <a:pPr algn="ctr">
                  <a:lnSpc>
                    <a:spcPct val="107000"/>
                  </a:lnSpc>
                  <a:spcAft>
                    <a:spcPts val="800"/>
                  </a:spcAft>
                  <a:buNone/>
                </a:pPr>
                <a:r>
                  <a:rPr lang="en-GB" dirty="0">
                    <a:solidFill>
                      <a:srgbClr val="585858"/>
                    </a:solidFill>
                    <a:effectLst/>
                    <a:latin typeface="+mj-lt"/>
                    <a:ea typeface="Calibri" panose="020F0502020204030204" pitchFamily="34" charset="0"/>
                    <a:cs typeface="Calibri" panose="020F0502020204030204" pitchFamily="34" charset="0"/>
                  </a:rPr>
                  <a:t>Write a division question with the answer </a:t>
                </a:r>
                <a14:m>
                  <m:oMath xmlns:m="http://schemas.openxmlformats.org/officeDocument/2006/math">
                    <m:f>
                      <m:fPr>
                        <m:ctrlPr>
                          <a:rPr lang="en-GB"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3</m:t>
                        </m:r>
                      </m:num>
                      <m:den>
                        <m:r>
                          <a:rPr lang="en-GB"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7</m:t>
                        </m:r>
                      </m:den>
                    </m:f>
                  </m:oMath>
                </a14:m>
                <a:endParaRPr lang="en-GB" dirty="0">
                  <a:solidFill>
                    <a:srgbClr val="585858"/>
                  </a:solidFill>
                  <a:effectLst/>
                  <a:latin typeface="+mj-lt"/>
                  <a:ea typeface="Calibri" panose="020F0502020204030204" pitchFamily="34" charset="0"/>
                </a:endParaRPr>
              </a:p>
              <a:p>
                <a:pPr algn="ctr">
                  <a:lnSpc>
                    <a:spcPct val="107000"/>
                  </a:lnSpc>
                  <a:spcAft>
                    <a:spcPts val="800"/>
                  </a:spcAft>
                  <a:buNone/>
                </a:pPr>
                <a:r>
                  <a:rPr lang="en-GB" dirty="0">
                    <a:solidFill>
                      <a:srgbClr val="585858"/>
                    </a:solidFill>
                    <a:effectLst/>
                    <a:latin typeface="+mj-lt"/>
                    <a:ea typeface="Calibri" panose="020F0502020204030204" pitchFamily="34" charset="0"/>
                    <a:cs typeface="Calibri" panose="020F0502020204030204" pitchFamily="34" charset="0"/>
                  </a:rPr>
                  <a:t>Now write a different division where the answer is still </a:t>
                </a:r>
                <a14:m>
                  <m:oMath xmlns:m="http://schemas.openxmlformats.org/officeDocument/2006/math">
                    <m:f>
                      <m:fPr>
                        <m:ctrlPr>
                          <a:rPr lang="en-GB"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3</m:t>
                        </m:r>
                      </m:num>
                      <m:den>
                        <m:r>
                          <a:rPr lang="en-GB"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7</m:t>
                        </m:r>
                      </m:den>
                    </m:f>
                  </m:oMath>
                </a14:m>
                <a:endParaRPr lang="en-GB" dirty="0">
                  <a:solidFill>
                    <a:srgbClr val="585858"/>
                  </a:solidFill>
                  <a:effectLst/>
                  <a:latin typeface="+mj-lt"/>
                  <a:ea typeface="Calibri" panose="020F0502020204030204" pitchFamily="34" charset="0"/>
                </a:endParaRPr>
              </a:p>
              <a:p>
                <a:pPr algn="ctr">
                  <a:lnSpc>
                    <a:spcPct val="107000"/>
                  </a:lnSpc>
                  <a:spcAft>
                    <a:spcPts val="800"/>
                  </a:spcAft>
                  <a:buNone/>
                </a:pPr>
                <a:r>
                  <a:rPr lang="en-GB" dirty="0">
                    <a:solidFill>
                      <a:srgbClr val="585858"/>
                    </a:solidFill>
                    <a:effectLst/>
                    <a:latin typeface="+mj-lt"/>
                    <a:ea typeface="Calibri" panose="020F0502020204030204" pitchFamily="34" charset="0"/>
                    <a:cs typeface="Calibri" panose="020F0502020204030204" pitchFamily="34" charset="0"/>
                  </a:rPr>
                  <a:t>And another…</a:t>
                </a:r>
                <a:endParaRPr lang="en-GB" dirty="0">
                  <a:solidFill>
                    <a:srgbClr val="585858"/>
                  </a:solidFill>
                  <a:effectLst/>
                  <a:latin typeface="+mj-lt"/>
                  <a:ea typeface="Calibri" panose="020F0502020204030204" pitchFamily="34" charset="0"/>
                </a:endParaRPr>
              </a:p>
              <a:p>
                <a:pPr algn="ctr">
                  <a:lnSpc>
                    <a:spcPct val="107000"/>
                  </a:lnSpc>
                  <a:spcAft>
                    <a:spcPts val="800"/>
                  </a:spcAft>
                  <a:buNone/>
                </a:pPr>
                <a:r>
                  <a:rPr lang="en-GB" dirty="0">
                    <a:solidFill>
                      <a:srgbClr val="585858"/>
                    </a:solidFill>
                    <a:effectLst/>
                    <a:latin typeface="+mj-lt"/>
                    <a:ea typeface="Calibri" panose="020F0502020204030204" pitchFamily="34" charset="0"/>
                    <a:cs typeface="Calibri" panose="020F0502020204030204" pitchFamily="34" charset="0"/>
                  </a:rPr>
                  <a:t>And another…</a:t>
                </a:r>
                <a:endParaRPr lang="en-GB" dirty="0">
                  <a:solidFill>
                    <a:srgbClr val="585858"/>
                  </a:solidFill>
                  <a:effectLst/>
                  <a:latin typeface="+mj-lt"/>
                  <a:ea typeface="Calibri" panose="020F0502020204030204" pitchFamily="34" charset="0"/>
                </a:endParaRPr>
              </a:p>
            </p:txBody>
          </p:sp>
        </mc:Choice>
        <mc:Fallback xmlns="">
          <p:sp>
            <p:nvSpPr>
              <p:cNvPr id="5" name="TextBox 4">
                <a:extLst>
                  <a:ext uri="{FF2B5EF4-FFF2-40B4-BE49-F238E27FC236}">
                    <a16:creationId xmlns:a16="http://schemas.microsoft.com/office/drawing/2014/main" id="{5AA20D47-B388-4368-9551-3856B8798CD5}"/>
                  </a:ext>
                </a:extLst>
              </p:cNvPr>
              <p:cNvSpPr txBox="1">
                <a:spLocks noRot="1" noChangeAspect="1" noMove="1" noResize="1" noEditPoints="1" noAdjustHandles="1" noChangeArrowheads="1" noChangeShapeType="1" noTextEdit="1"/>
              </p:cNvSpPr>
              <p:nvPr/>
            </p:nvSpPr>
            <p:spPr>
              <a:xfrm>
                <a:off x="786059" y="2204864"/>
                <a:ext cx="10619881" cy="2914644"/>
              </a:xfrm>
              <a:prstGeom prst="rect">
                <a:avLst/>
              </a:prstGeom>
              <a:blipFill>
                <a:blip r:embed="rId3"/>
                <a:stretch>
                  <a:fillRect b="-3975"/>
                </a:stretch>
              </a:blipFill>
            </p:spPr>
            <p:txBody>
              <a:bodyPr/>
              <a:lstStyle/>
              <a:p>
                <a:r>
                  <a:rPr lang="en-GB">
                    <a:noFill/>
                  </a:rPr>
                  <a:t> </a:t>
                </a:r>
              </a:p>
            </p:txBody>
          </p:sp>
        </mc:Fallback>
      </mc:AlternateContent>
    </p:spTree>
    <p:extLst>
      <p:ext uri="{BB962C8B-B14F-4D97-AF65-F5344CB8AC3E}">
        <p14:creationId xmlns:p14="http://schemas.microsoft.com/office/powerpoint/2010/main" val="62271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 (alternative)</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39019" y="1556792"/>
            <a:ext cx="4891318" cy="415155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 you agree that the “and another…” prompt used here has the same focus as the prompt used in example 4 (on slide 27/28)?</a:t>
            </a:r>
          </a:p>
          <a:p>
            <a:pPr marL="360000" lvl="1" fontAlgn="auto">
              <a:lnSpc>
                <a:spcPct val="100000"/>
              </a:lnSpc>
              <a:spcBef>
                <a:spcPts val="0"/>
              </a:spcBef>
              <a:spcAft>
                <a:spcPts val="1200"/>
              </a:spcAft>
              <a:buClrTx/>
            </a:pPr>
            <a:r>
              <a:rPr lang="en-GB" sz="2400" dirty="0"/>
              <a:t>How might the “and another…” prompt be useful in developing students’ understanding of the quotient construct?</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61663" y="2132856"/>
            <a:ext cx="6426425" cy="337822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DE1DAAC-42B6-4132-AA3A-640DB3F22CEA}"/>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79771B7-1BDF-407B-A7F0-7926909770ED}"/>
                  </a:ext>
                </a:extLst>
              </p:cNvPr>
              <p:cNvSpPr txBox="1"/>
              <p:nvPr/>
            </p:nvSpPr>
            <p:spPr>
              <a:xfrm>
                <a:off x="660695" y="2211012"/>
                <a:ext cx="6096000" cy="2908745"/>
              </a:xfrm>
              <a:prstGeom prst="rect">
                <a:avLst/>
              </a:prstGeom>
              <a:noFill/>
            </p:spPr>
            <p:txBody>
              <a:bodyPr wrap="square">
                <a:spAutoFit/>
              </a:bodyPr>
              <a:lstStyle/>
              <a:p>
                <a:pPr>
                  <a:lnSpc>
                    <a:spcPct val="107000"/>
                  </a:lnSpc>
                  <a:spcAft>
                    <a:spcPts val="800"/>
                  </a:spcAft>
                  <a:buNone/>
                </a:pPr>
                <a:r>
                  <a:rPr lang="en-GB" sz="2400" dirty="0">
                    <a:solidFill>
                      <a:srgbClr val="585858"/>
                    </a:solidFill>
                    <a:effectLst/>
                    <a:latin typeface="+mj-lt"/>
                    <a:ea typeface="Calibri" panose="020F0502020204030204" pitchFamily="34" charset="0"/>
                    <a:cs typeface="Calibri" panose="020F0502020204030204" pitchFamily="34" charset="0"/>
                  </a:rPr>
                  <a:t>Write a division question with the answer </a:t>
                </a:r>
                <a14:m>
                  <m:oMath xmlns:m="http://schemas.openxmlformats.org/officeDocument/2006/math">
                    <m:f>
                      <m:fPr>
                        <m:ctrlPr>
                          <a:rPr lang="en-GB" sz="2400"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2400"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3</m:t>
                        </m:r>
                      </m:num>
                      <m:den>
                        <m:r>
                          <a:rPr lang="en-GB" sz="2400"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7</m:t>
                        </m:r>
                      </m:den>
                    </m:f>
                  </m:oMath>
                </a14:m>
                <a:endParaRPr lang="en-GB" sz="2400" dirty="0">
                  <a:solidFill>
                    <a:srgbClr val="585858"/>
                  </a:solidFill>
                  <a:effectLst/>
                  <a:latin typeface="+mj-lt"/>
                  <a:ea typeface="Calibri" panose="020F0502020204030204" pitchFamily="34" charset="0"/>
                </a:endParaRPr>
              </a:p>
              <a:p>
                <a:pPr>
                  <a:lnSpc>
                    <a:spcPct val="107000"/>
                  </a:lnSpc>
                  <a:spcAft>
                    <a:spcPts val="800"/>
                  </a:spcAft>
                  <a:buNone/>
                </a:pPr>
                <a:r>
                  <a:rPr lang="en-GB" sz="2400" dirty="0">
                    <a:solidFill>
                      <a:srgbClr val="585858"/>
                    </a:solidFill>
                    <a:effectLst/>
                    <a:latin typeface="+mj-lt"/>
                    <a:ea typeface="Calibri" panose="020F0502020204030204" pitchFamily="34" charset="0"/>
                    <a:cs typeface="Calibri" panose="020F0502020204030204" pitchFamily="34" charset="0"/>
                  </a:rPr>
                  <a:t>Now write a different division where the answer is still </a:t>
                </a:r>
                <a14:m>
                  <m:oMath xmlns:m="http://schemas.openxmlformats.org/officeDocument/2006/math">
                    <m:f>
                      <m:fPr>
                        <m:ctrlPr>
                          <a:rPr lang="en-GB" sz="2400"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2400"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3</m:t>
                        </m:r>
                      </m:num>
                      <m:den>
                        <m:r>
                          <a:rPr lang="en-GB" sz="2400"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7</m:t>
                        </m:r>
                      </m:den>
                    </m:f>
                  </m:oMath>
                </a14:m>
                <a:endParaRPr lang="en-GB" sz="2400" dirty="0">
                  <a:solidFill>
                    <a:srgbClr val="585858"/>
                  </a:solidFill>
                  <a:effectLst/>
                  <a:latin typeface="+mj-lt"/>
                  <a:ea typeface="Calibri" panose="020F0502020204030204" pitchFamily="34" charset="0"/>
                </a:endParaRPr>
              </a:p>
              <a:p>
                <a:pPr>
                  <a:lnSpc>
                    <a:spcPct val="107000"/>
                  </a:lnSpc>
                  <a:spcAft>
                    <a:spcPts val="800"/>
                  </a:spcAft>
                  <a:buNone/>
                </a:pPr>
                <a:r>
                  <a:rPr lang="en-GB" sz="2400" dirty="0">
                    <a:solidFill>
                      <a:srgbClr val="585858"/>
                    </a:solidFill>
                    <a:effectLst/>
                    <a:latin typeface="+mj-lt"/>
                    <a:ea typeface="Calibri" panose="020F0502020204030204" pitchFamily="34" charset="0"/>
                    <a:cs typeface="Calibri" panose="020F0502020204030204" pitchFamily="34" charset="0"/>
                  </a:rPr>
                  <a:t>And another…</a:t>
                </a:r>
                <a:endParaRPr lang="en-GB" sz="2400" dirty="0">
                  <a:solidFill>
                    <a:srgbClr val="585858"/>
                  </a:solidFill>
                  <a:effectLst/>
                  <a:latin typeface="+mj-lt"/>
                  <a:ea typeface="Calibri" panose="020F0502020204030204" pitchFamily="34" charset="0"/>
                </a:endParaRPr>
              </a:p>
              <a:p>
                <a:pPr>
                  <a:lnSpc>
                    <a:spcPct val="107000"/>
                  </a:lnSpc>
                  <a:spcAft>
                    <a:spcPts val="800"/>
                  </a:spcAft>
                  <a:buNone/>
                </a:pPr>
                <a:r>
                  <a:rPr lang="en-GB" sz="2400" dirty="0">
                    <a:solidFill>
                      <a:srgbClr val="585858"/>
                    </a:solidFill>
                    <a:effectLst/>
                    <a:latin typeface="+mj-lt"/>
                    <a:ea typeface="Calibri" panose="020F0502020204030204" pitchFamily="34" charset="0"/>
                    <a:cs typeface="Calibri" panose="020F0502020204030204" pitchFamily="34" charset="0"/>
                  </a:rPr>
                  <a:t>And another…</a:t>
                </a:r>
                <a:endParaRPr lang="en-GB" sz="2400" dirty="0">
                  <a:solidFill>
                    <a:srgbClr val="585858"/>
                  </a:solidFill>
                  <a:effectLst/>
                  <a:latin typeface="+mj-lt"/>
                  <a:ea typeface="Calibri" panose="020F0502020204030204" pitchFamily="34" charset="0"/>
                </a:endParaRPr>
              </a:p>
            </p:txBody>
          </p:sp>
        </mc:Choice>
        <mc:Fallback xmlns="">
          <p:sp>
            <p:nvSpPr>
              <p:cNvPr id="10" name="TextBox 9">
                <a:extLst>
                  <a:ext uri="{FF2B5EF4-FFF2-40B4-BE49-F238E27FC236}">
                    <a16:creationId xmlns:a16="http://schemas.microsoft.com/office/drawing/2014/main" id="{979771B7-1BDF-407B-A7F0-7926909770ED}"/>
                  </a:ext>
                </a:extLst>
              </p:cNvPr>
              <p:cNvSpPr txBox="1">
                <a:spLocks noRot="1" noChangeAspect="1" noMove="1" noResize="1" noEditPoints="1" noAdjustHandles="1" noChangeArrowheads="1" noChangeShapeType="1" noTextEdit="1"/>
              </p:cNvSpPr>
              <p:nvPr/>
            </p:nvSpPr>
            <p:spPr>
              <a:xfrm>
                <a:off x="660695" y="2211012"/>
                <a:ext cx="6096000" cy="2908745"/>
              </a:xfrm>
              <a:prstGeom prst="rect">
                <a:avLst/>
              </a:prstGeom>
              <a:blipFill>
                <a:blip r:embed="rId4"/>
                <a:stretch>
                  <a:fillRect l="-1500" b="-3564"/>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18407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3647728" y="109512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 (alternative)</a:t>
            </a:r>
            <a:endParaRPr lang="en-GB"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718981" y="1555288"/>
            <a:ext cx="8209667" cy="152000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DE1DAAC-42B6-4132-AA3A-640DB3F22CEA}"/>
              </a:ext>
            </a:extLst>
          </p:cNvPr>
          <p:cNvSpPr>
            <a:spLocks noGrp="1"/>
          </p:cNvSpPr>
          <p:nvPr>
            <p:ph type="title"/>
          </p:nvPr>
        </p:nvSpPr>
        <p:spPr>
          <a:xfrm>
            <a:off x="116849" y="443914"/>
            <a:ext cx="10947703" cy="461665"/>
          </a:xfrm>
        </p:spPr>
        <p:txBody>
          <a:bodyPr>
            <a:noAutofit/>
          </a:bodyPr>
          <a:lstStyle/>
          <a:p>
            <a:r>
              <a:rPr lang="en-GB" sz="2200" b="1" dirty="0"/>
              <a:t>Understand that fraction notation represents both a division and the result of that division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79771B7-1BDF-407B-A7F0-7926909770ED}"/>
                  </a:ext>
                </a:extLst>
              </p:cNvPr>
              <p:cNvSpPr txBox="1"/>
              <p:nvPr/>
            </p:nvSpPr>
            <p:spPr>
              <a:xfrm>
                <a:off x="3863752" y="1611582"/>
                <a:ext cx="7892375" cy="1484061"/>
              </a:xfrm>
              <a:prstGeom prst="rect">
                <a:avLst/>
              </a:prstGeom>
              <a:noFill/>
            </p:spPr>
            <p:txBody>
              <a:bodyPr wrap="square">
                <a:spAutoFit/>
              </a:bodyPr>
              <a:lstStyle/>
              <a:p>
                <a:pPr>
                  <a:lnSpc>
                    <a:spcPct val="107000"/>
                  </a:lnSpc>
                  <a:spcBef>
                    <a:spcPts val="0"/>
                  </a:spcBef>
                  <a:spcAft>
                    <a:spcPts val="600"/>
                  </a:spcAft>
                  <a:buNone/>
                </a:pPr>
                <a:r>
                  <a:rPr lang="en-GB" sz="2000" dirty="0">
                    <a:solidFill>
                      <a:srgbClr val="585858"/>
                    </a:solidFill>
                    <a:effectLst/>
                    <a:latin typeface="+mj-lt"/>
                    <a:ea typeface="Calibri" panose="020F0502020204030204" pitchFamily="34" charset="0"/>
                    <a:cs typeface="Calibri" panose="020F0502020204030204" pitchFamily="34" charset="0"/>
                  </a:rPr>
                  <a:t>Write a division question with the answer </a:t>
                </a:r>
                <a14:m>
                  <m:oMath xmlns:m="http://schemas.openxmlformats.org/officeDocument/2006/math">
                    <m:f>
                      <m:fPr>
                        <m:ctrlPr>
                          <a:rPr lang="en-GB" sz="2000"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2000" i="0" smtClean="0">
                            <a:solidFill>
                              <a:srgbClr val="585858"/>
                            </a:solidFill>
                            <a:effectLst/>
                            <a:latin typeface="Cambria Math" panose="02040503050406030204" pitchFamily="18" charset="0"/>
                            <a:ea typeface="Calibri" panose="020F0502020204030204" pitchFamily="34" charset="0"/>
                            <a:cs typeface="Calibri" panose="020F0502020204030204" pitchFamily="34" charset="0"/>
                          </a:rPr>
                          <m:t>3</m:t>
                        </m:r>
                      </m:num>
                      <m:den>
                        <m:r>
                          <a:rPr lang="en-GB" sz="2000" i="0" smtClean="0">
                            <a:solidFill>
                              <a:srgbClr val="585858"/>
                            </a:solidFill>
                            <a:effectLst/>
                            <a:latin typeface="Cambria Math" panose="02040503050406030204" pitchFamily="18" charset="0"/>
                            <a:ea typeface="Calibri" panose="020F0502020204030204" pitchFamily="34" charset="0"/>
                            <a:cs typeface="Calibri" panose="020F0502020204030204" pitchFamily="34" charset="0"/>
                          </a:rPr>
                          <m:t>7</m:t>
                        </m:r>
                      </m:den>
                    </m:f>
                  </m:oMath>
                </a14:m>
                <a:endParaRPr lang="en-GB" sz="2000" dirty="0">
                  <a:solidFill>
                    <a:srgbClr val="585858"/>
                  </a:solidFill>
                  <a:effectLst/>
                  <a:latin typeface="+mj-lt"/>
                  <a:ea typeface="Calibri" panose="020F0502020204030204" pitchFamily="34" charset="0"/>
                </a:endParaRPr>
              </a:p>
              <a:p>
                <a:pPr>
                  <a:lnSpc>
                    <a:spcPct val="107000"/>
                  </a:lnSpc>
                  <a:spcBef>
                    <a:spcPts val="0"/>
                  </a:spcBef>
                  <a:spcAft>
                    <a:spcPts val="600"/>
                  </a:spcAft>
                  <a:buNone/>
                </a:pPr>
                <a:r>
                  <a:rPr lang="en-GB" sz="2000" dirty="0">
                    <a:solidFill>
                      <a:srgbClr val="585858"/>
                    </a:solidFill>
                    <a:effectLst/>
                    <a:latin typeface="+mj-lt"/>
                    <a:ea typeface="Calibri" panose="020F0502020204030204" pitchFamily="34" charset="0"/>
                    <a:cs typeface="Calibri" panose="020F0502020204030204" pitchFamily="34" charset="0"/>
                  </a:rPr>
                  <a:t>Now write a different division where the answer is still </a:t>
                </a:r>
                <a14:m>
                  <m:oMath xmlns:m="http://schemas.openxmlformats.org/officeDocument/2006/math">
                    <m:f>
                      <m:fPr>
                        <m:ctrlPr>
                          <a:rPr lang="en-GB" sz="2000" i="1">
                            <a:solidFill>
                              <a:srgbClr val="585858"/>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2000" i="0" smtClean="0">
                            <a:solidFill>
                              <a:srgbClr val="585858"/>
                            </a:solidFill>
                            <a:effectLst/>
                            <a:latin typeface="Cambria Math" panose="02040503050406030204" pitchFamily="18" charset="0"/>
                            <a:ea typeface="Calibri" panose="020F0502020204030204" pitchFamily="34" charset="0"/>
                            <a:cs typeface="Calibri" panose="020F0502020204030204" pitchFamily="34" charset="0"/>
                          </a:rPr>
                          <m:t>3</m:t>
                        </m:r>
                      </m:num>
                      <m:den>
                        <m:r>
                          <a:rPr lang="en-GB" sz="2000" i="0" smtClean="0">
                            <a:solidFill>
                              <a:srgbClr val="585858"/>
                            </a:solidFill>
                            <a:effectLst/>
                            <a:latin typeface="Cambria Math" panose="02040503050406030204" pitchFamily="18" charset="0"/>
                            <a:ea typeface="Calibri" panose="020F0502020204030204" pitchFamily="34" charset="0"/>
                            <a:cs typeface="Calibri" panose="020F0502020204030204" pitchFamily="34" charset="0"/>
                          </a:rPr>
                          <m:t>7</m:t>
                        </m:r>
                      </m:den>
                    </m:f>
                  </m:oMath>
                </a14:m>
                <a:endParaRPr lang="en-GB" sz="2000" dirty="0">
                  <a:solidFill>
                    <a:srgbClr val="585858"/>
                  </a:solidFill>
                  <a:effectLst/>
                  <a:latin typeface="+mj-lt"/>
                  <a:ea typeface="Calibri" panose="020F0502020204030204" pitchFamily="34" charset="0"/>
                </a:endParaRPr>
              </a:p>
              <a:p>
                <a:pPr>
                  <a:lnSpc>
                    <a:spcPct val="107000"/>
                  </a:lnSpc>
                  <a:spcBef>
                    <a:spcPts val="0"/>
                  </a:spcBef>
                  <a:spcAft>
                    <a:spcPts val="600"/>
                  </a:spcAft>
                  <a:buNone/>
                </a:pPr>
                <a:r>
                  <a:rPr lang="en-GB" sz="2000" dirty="0">
                    <a:solidFill>
                      <a:srgbClr val="585858"/>
                    </a:solidFill>
                    <a:effectLst/>
                    <a:latin typeface="+mj-lt"/>
                    <a:ea typeface="Calibri" panose="020F0502020204030204" pitchFamily="34" charset="0"/>
                    <a:cs typeface="Calibri" panose="020F0502020204030204" pitchFamily="34" charset="0"/>
                  </a:rPr>
                  <a:t>And another… And another…</a:t>
                </a:r>
                <a:endParaRPr lang="en-GB" sz="2000" dirty="0">
                  <a:solidFill>
                    <a:srgbClr val="585858"/>
                  </a:solidFill>
                  <a:effectLst/>
                  <a:latin typeface="+mj-lt"/>
                  <a:ea typeface="Calibri" panose="020F0502020204030204" pitchFamily="34" charset="0"/>
                </a:endParaRPr>
              </a:p>
            </p:txBody>
          </p:sp>
        </mc:Choice>
        <mc:Fallback xmlns="">
          <p:sp>
            <p:nvSpPr>
              <p:cNvPr id="10" name="TextBox 9">
                <a:extLst>
                  <a:ext uri="{FF2B5EF4-FFF2-40B4-BE49-F238E27FC236}">
                    <a16:creationId xmlns:a16="http://schemas.microsoft.com/office/drawing/2014/main" id="{979771B7-1BDF-407B-A7F0-7926909770ED}"/>
                  </a:ext>
                </a:extLst>
              </p:cNvPr>
              <p:cNvSpPr txBox="1">
                <a:spLocks noRot="1" noChangeAspect="1" noMove="1" noResize="1" noEditPoints="1" noAdjustHandles="1" noChangeArrowheads="1" noChangeShapeType="1" noTextEdit="1"/>
              </p:cNvSpPr>
              <p:nvPr/>
            </p:nvSpPr>
            <p:spPr>
              <a:xfrm>
                <a:off x="3863752" y="1611582"/>
                <a:ext cx="7892375" cy="1484061"/>
              </a:xfrm>
              <a:prstGeom prst="rect">
                <a:avLst/>
              </a:prstGeom>
              <a:blipFill>
                <a:blip r:embed="rId4"/>
                <a:stretch>
                  <a:fillRect l="-850" b="-6557"/>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3355854D-8EB5-4A29-B4AF-8C7FADCA3075}"/>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 </a:t>
            </a:r>
            <a:endParaRPr lang="en-GB" dirty="0"/>
          </a:p>
        </p:txBody>
      </p:sp>
      <p:sp>
        <p:nvSpPr>
          <p:cNvPr id="9" name="Content Placeholder 2">
            <a:extLst>
              <a:ext uri="{FF2B5EF4-FFF2-40B4-BE49-F238E27FC236}">
                <a16:creationId xmlns:a16="http://schemas.microsoft.com/office/drawing/2014/main" id="{438F0ADA-0245-47C6-AC1B-1494568DD785}"/>
              </a:ext>
            </a:extLst>
          </p:cNvPr>
          <p:cNvSpPr txBox="1">
            <a:spLocks/>
          </p:cNvSpPr>
          <p:nvPr/>
        </p:nvSpPr>
        <p:spPr>
          <a:xfrm>
            <a:off x="419130" y="1556791"/>
            <a:ext cx="3072208" cy="152000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B26401-0E62-4001-BF2E-A1D0D06E7568}"/>
                  </a:ext>
                </a:extLst>
              </p:cNvPr>
              <p:cNvSpPr txBox="1"/>
              <p:nvPr/>
            </p:nvSpPr>
            <p:spPr>
              <a:xfrm>
                <a:off x="479376" y="1855798"/>
                <a:ext cx="3011961" cy="1077218"/>
              </a:xfrm>
              <a:prstGeom prst="rect">
                <a:avLst/>
              </a:prstGeom>
              <a:noFill/>
            </p:spPr>
            <p:txBody>
              <a:bodyPr wrap="square">
                <a:spAutoFit/>
              </a:bodyPr>
              <a:lstStyle/>
              <a:p>
                <a:pPr algn="ctr">
                  <a:buNone/>
                </a:pPr>
                <a:r>
                  <a:rPr lang="en-GB" sz="2000" dirty="0"/>
                  <a:t>Calculate 153</a:t>
                </a:r>
                <a14:m>
                  <m:oMath xmlns:m="http://schemas.openxmlformats.org/officeDocument/2006/math">
                    <m:r>
                      <a:rPr lang="en-GB" sz="2000" i="0" dirty="0" smtClean="0">
                        <a:latin typeface="Cambria Math" panose="02040503050406030204" pitchFamily="18" charset="0"/>
                        <a:ea typeface="Cambria Math" panose="02040503050406030204" pitchFamily="18" charset="0"/>
                      </a:rPr>
                      <m:t>÷</m:t>
                    </m:r>
                  </m:oMath>
                </a14:m>
                <a:r>
                  <a:rPr lang="en-GB" sz="2000" dirty="0"/>
                  <a:t>617. </a:t>
                </a:r>
              </a:p>
              <a:p>
                <a:pPr algn="ctr">
                  <a:buNone/>
                </a:pPr>
                <a:r>
                  <a:rPr lang="en-GB" sz="2000" dirty="0"/>
                  <a:t>Give your answer as a fraction</a:t>
                </a:r>
              </a:p>
            </p:txBody>
          </p:sp>
        </mc:Choice>
        <mc:Fallback xmlns="">
          <p:sp>
            <p:nvSpPr>
              <p:cNvPr id="11" name="TextBox 10">
                <a:extLst>
                  <a:ext uri="{FF2B5EF4-FFF2-40B4-BE49-F238E27FC236}">
                    <a16:creationId xmlns:a16="http://schemas.microsoft.com/office/drawing/2014/main" id="{BAB26401-0E62-4001-BF2E-A1D0D06E7568}"/>
                  </a:ext>
                </a:extLst>
              </p:cNvPr>
              <p:cNvSpPr txBox="1">
                <a:spLocks noRot="1" noChangeAspect="1" noMove="1" noResize="1" noEditPoints="1" noAdjustHandles="1" noChangeArrowheads="1" noChangeShapeType="1" noTextEdit="1"/>
              </p:cNvSpPr>
              <p:nvPr/>
            </p:nvSpPr>
            <p:spPr>
              <a:xfrm>
                <a:off x="479376" y="1855798"/>
                <a:ext cx="3011961" cy="1077218"/>
              </a:xfrm>
              <a:prstGeom prst="rect">
                <a:avLst/>
              </a:prstGeom>
              <a:blipFill>
                <a:blip r:embed="rId5"/>
                <a:stretch>
                  <a:fillRect t="-2260" b="-9605"/>
                </a:stretch>
              </a:blipFill>
            </p:spPr>
            <p:txBody>
              <a:bodyPr/>
              <a:lstStyle/>
              <a:p>
                <a:r>
                  <a:rPr lang="en-GB">
                    <a:noFill/>
                  </a:rPr>
                  <a:t> </a:t>
                </a:r>
              </a:p>
            </p:txBody>
          </p:sp>
        </mc:Fallback>
      </mc:AlternateContent>
      <p:sp>
        <p:nvSpPr>
          <p:cNvPr id="12" name="Content Placeholder 2">
            <a:extLst>
              <a:ext uri="{FF2B5EF4-FFF2-40B4-BE49-F238E27FC236}">
                <a16:creationId xmlns:a16="http://schemas.microsoft.com/office/drawing/2014/main" id="{41662D5D-AC76-4DAC-8F2A-E2FACEAD33AD}"/>
              </a:ext>
            </a:extLst>
          </p:cNvPr>
          <p:cNvSpPr txBox="1">
            <a:spLocks/>
          </p:cNvSpPr>
          <p:nvPr/>
        </p:nvSpPr>
        <p:spPr>
          <a:xfrm>
            <a:off x="266981" y="3075293"/>
            <a:ext cx="11661667" cy="301800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Which is more accessible for students in your class? When might you use one or the other?</a:t>
            </a:r>
          </a:p>
          <a:p>
            <a:pPr marL="360000" lvl="1" fontAlgn="auto">
              <a:lnSpc>
                <a:spcPct val="100000"/>
              </a:lnSpc>
              <a:spcBef>
                <a:spcPts val="0"/>
              </a:spcBef>
              <a:spcAft>
                <a:spcPts val="1200"/>
              </a:spcAft>
              <a:buClrTx/>
            </a:pPr>
            <a:r>
              <a:rPr lang="en-GB" sz="2400" dirty="0"/>
              <a:t>The ‘and another…’ question sequence is described by Bills, Bills, Watson and Mason (2004) and the authors stress the importance of asking students to describe how they created their examples in order that they are able to generalise. How might you support students to generalise from the single example shown in example 4?</a:t>
            </a:r>
          </a:p>
        </p:txBody>
      </p:sp>
    </p:spTree>
    <p:custDataLst>
      <p:tags r:id="rId1"/>
    </p:custDataLst>
    <p:extLst>
      <p:ext uri="{BB962C8B-B14F-4D97-AF65-F5344CB8AC3E}">
        <p14:creationId xmlns:p14="http://schemas.microsoft.com/office/powerpoint/2010/main" val="4133280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6849" y="443914"/>
            <a:ext cx="10947703" cy="461665"/>
          </a:xfrm>
        </p:spPr>
        <p:txBody>
          <a:bodyPr>
            <a:noAutofit/>
          </a:bodyPr>
          <a:lstStyle/>
          <a:p>
            <a:r>
              <a:rPr lang="en-GB" sz="2200" b="1" dirty="0"/>
              <a:t>Use that understanding to write a fraction as an equivalent decimal</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5</a:t>
            </a:r>
            <a:endParaRPr lang="en-GB"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6BD9CDE-8B09-48D3-9127-250DF2D0AED6}"/>
                  </a:ext>
                </a:extLst>
              </p:cNvPr>
              <p:cNvSpPr txBox="1"/>
              <p:nvPr/>
            </p:nvSpPr>
            <p:spPr>
              <a:xfrm>
                <a:off x="695399" y="2297641"/>
                <a:ext cx="10947703" cy="702244"/>
              </a:xfrm>
              <a:prstGeom prst="rect">
                <a:avLst/>
              </a:prstGeom>
              <a:noFill/>
            </p:spPr>
            <p:txBody>
              <a:bodyPr wrap="square">
                <a:spAutoFit/>
              </a:bodyPr>
              <a:lstStyle/>
              <a:p>
                <a:pPr>
                  <a:buNone/>
                </a:pPr>
                <a:r>
                  <a:rPr lang="en-GB" dirty="0"/>
                  <a:t>Use this double number line to estimate the value of </a:t>
                </a:r>
                <a14:m>
                  <m:oMath xmlns:m="http://schemas.openxmlformats.org/officeDocument/2006/math">
                    <m:f>
                      <m:fPr>
                        <m:ctrlPr>
                          <a:rPr lang="en-GB" i="1" dirty="0" smtClean="0">
                            <a:latin typeface="Cambria Math" panose="02040503050406030204" pitchFamily="18" charset="0"/>
                          </a:rPr>
                        </m:ctrlPr>
                      </m:fPr>
                      <m:num>
                        <m:r>
                          <a:rPr lang="en-GB" b="0" i="0" dirty="0" smtClean="0">
                            <a:latin typeface="Cambria Math" panose="02040503050406030204" pitchFamily="18" charset="0"/>
                          </a:rPr>
                          <m:t>3</m:t>
                        </m:r>
                      </m:num>
                      <m:den>
                        <m:r>
                          <a:rPr lang="en-GB" b="0" i="0" dirty="0" smtClean="0">
                            <a:latin typeface="Cambria Math" panose="02040503050406030204" pitchFamily="18" charset="0"/>
                          </a:rPr>
                          <m:t>7</m:t>
                        </m:r>
                      </m:den>
                    </m:f>
                  </m:oMath>
                </a14:m>
                <a:r>
                  <a:rPr lang="en-GB" dirty="0"/>
                  <a:t> as a decimal</a:t>
                </a:r>
              </a:p>
            </p:txBody>
          </p:sp>
        </mc:Choice>
        <mc:Fallback xmlns="">
          <p:sp>
            <p:nvSpPr>
              <p:cNvPr id="9" name="TextBox 8">
                <a:extLst>
                  <a:ext uri="{FF2B5EF4-FFF2-40B4-BE49-F238E27FC236}">
                    <a16:creationId xmlns:a16="http://schemas.microsoft.com/office/drawing/2014/main" id="{26BD9CDE-8B09-48D3-9127-250DF2D0AED6}"/>
                  </a:ext>
                </a:extLst>
              </p:cNvPr>
              <p:cNvSpPr txBox="1">
                <a:spLocks noRot="1" noChangeAspect="1" noMove="1" noResize="1" noEditPoints="1" noAdjustHandles="1" noChangeArrowheads="1" noChangeShapeType="1" noTextEdit="1"/>
              </p:cNvSpPr>
              <p:nvPr/>
            </p:nvSpPr>
            <p:spPr>
              <a:xfrm>
                <a:off x="695399" y="2297641"/>
                <a:ext cx="10947703" cy="702244"/>
              </a:xfrm>
              <a:prstGeom prst="rect">
                <a:avLst/>
              </a:prstGeom>
              <a:blipFill>
                <a:blip r:embed="rId3"/>
                <a:stretch>
                  <a:fillRect l="-1114" b="-9565"/>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CEB605A6-68D5-485B-849D-388215BD87E7}"/>
              </a:ext>
            </a:extLst>
          </p:cNvPr>
          <p:cNvPicPr>
            <a:picLocks noChangeAspect="1"/>
          </p:cNvPicPr>
          <p:nvPr/>
        </p:nvPicPr>
        <p:blipFill>
          <a:blip r:embed="rId4"/>
          <a:stretch>
            <a:fillRect/>
          </a:stretch>
        </p:blipFill>
        <p:spPr>
          <a:xfrm>
            <a:off x="2520766" y="3026507"/>
            <a:ext cx="7150467" cy="1981302"/>
          </a:xfrm>
          <a:prstGeom prst="rect">
            <a:avLst/>
          </a:prstGeom>
        </p:spPr>
      </p:pic>
    </p:spTree>
    <p:extLst>
      <p:ext uri="{BB962C8B-B14F-4D97-AF65-F5344CB8AC3E}">
        <p14:creationId xmlns:p14="http://schemas.microsoft.com/office/powerpoint/2010/main" val="438967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To what extent do you feel that this double number line adds unnecessary barriers to pupils’ understanding?</a:t>
            </a:r>
          </a:p>
          <a:p>
            <a:pPr marL="360000" lvl="1" fontAlgn="auto">
              <a:lnSpc>
                <a:spcPct val="100000"/>
              </a:lnSpc>
              <a:spcBef>
                <a:spcPts val="0"/>
              </a:spcBef>
              <a:spcAft>
                <a:spcPts val="1200"/>
              </a:spcAft>
              <a:buClrTx/>
            </a:pPr>
            <a:r>
              <a:rPr lang="en-GB" sz="2400" dirty="0"/>
              <a:t>How might the use of different scales on the lower number line make the equivalence more transparent? There are some suggestions on the next slide.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DE1DAAC-42B6-4132-AA3A-640DB3F22CEA}"/>
              </a:ext>
            </a:extLst>
          </p:cNvPr>
          <p:cNvSpPr>
            <a:spLocks noGrp="1"/>
          </p:cNvSpPr>
          <p:nvPr>
            <p:ph type="title"/>
          </p:nvPr>
        </p:nvSpPr>
        <p:spPr>
          <a:xfrm>
            <a:off x="116849" y="443914"/>
            <a:ext cx="10947703" cy="461665"/>
          </a:xfrm>
        </p:spPr>
        <p:txBody>
          <a:bodyPr>
            <a:noAutofit/>
          </a:bodyPr>
          <a:lstStyle/>
          <a:p>
            <a:r>
              <a:rPr lang="en-GB" sz="2200" b="1" dirty="0"/>
              <a:t>Use that understanding to write a fraction as an equivalent decimal</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C4B22D-1353-4A1D-8702-6835CC6448A5}"/>
                  </a:ext>
                </a:extLst>
              </p:cNvPr>
              <p:cNvSpPr txBox="1"/>
              <p:nvPr/>
            </p:nvSpPr>
            <p:spPr>
              <a:xfrm>
                <a:off x="695399" y="2297641"/>
                <a:ext cx="5905789" cy="984565"/>
              </a:xfrm>
              <a:prstGeom prst="rect">
                <a:avLst/>
              </a:prstGeom>
              <a:noFill/>
            </p:spPr>
            <p:txBody>
              <a:bodyPr wrap="square">
                <a:spAutoFit/>
              </a:bodyPr>
              <a:lstStyle/>
              <a:p>
                <a:pPr algn="ctr">
                  <a:buNone/>
                </a:pPr>
                <a:r>
                  <a:rPr lang="en-GB" sz="2400" dirty="0"/>
                  <a:t>Use this double number line to estimate the value of </a:t>
                </a:r>
                <a14:m>
                  <m:oMath xmlns:m="http://schemas.openxmlformats.org/officeDocument/2006/math">
                    <m:f>
                      <m:fPr>
                        <m:ctrlPr>
                          <a:rPr lang="en-GB" sz="2400" i="1" dirty="0" smtClean="0">
                            <a:latin typeface="Cambria Math" panose="02040503050406030204" pitchFamily="18" charset="0"/>
                          </a:rPr>
                        </m:ctrlPr>
                      </m:fPr>
                      <m:num>
                        <m:r>
                          <a:rPr lang="en-GB" sz="2400" b="0" i="0" dirty="0" smtClean="0">
                            <a:latin typeface="Cambria Math" panose="02040503050406030204" pitchFamily="18" charset="0"/>
                          </a:rPr>
                          <m:t>3</m:t>
                        </m:r>
                      </m:num>
                      <m:den>
                        <m:r>
                          <a:rPr lang="en-GB" sz="2400" b="0" i="0" dirty="0" smtClean="0">
                            <a:latin typeface="Cambria Math" panose="02040503050406030204" pitchFamily="18" charset="0"/>
                          </a:rPr>
                          <m:t>7</m:t>
                        </m:r>
                      </m:den>
                    </m:f>
                  </m:oMath>
                </a14:m>
                <a:r>
                  <a:rPr lang="en-GB" sz="2400" dirty="0"/>
                  <a:t> as a decimal</a:t>
                </a:r>
              </a:p>
            </p:txBody>
          </p:sp>
        </mc:Choice>
        <mc:Fallback xmlns="">
          <p:sp>
            <p:nvSpPr>
              <p:cNvPr id="8" name="TextBox 7">
                <a:extLst>
                  <a:ext uri="{FF2B5EF4-FFF2-40B4-BE49-F238E27FC236}">
                    <a16:creationId xmlns:a16="http://schemas.microsoft.com/office/drawing/2014/main" id="{DFC4B22D-1353-4A1D-8702-6835CC6448A5}"/>
                  </a:ext>
                </a:extLst>
              </p:cNvPr>
              <p:cNvSpPr txBox="1">
                <a:spLocks noRot="1" noChangeAspect="1" noMove="1" noResize="1" noEditPoints="1" noAdjustHandles="1" noChangeArrowheads="1" noChangeShapeType="1" noTextEdit="1"/>
              </p:cNvSpPr>
              <p:nvPr/>
            </p:nvSpPr>
            <p:spPr>
              <a:xfrm>
                <a:off x="695399" y="2297641"/>
                <a:ext cx="5905789" cy="984565"/>
              </a:xfrm>
              <a:prstGeom prst="rect">
                <a:avLst/>
              </a:prstGeom>
              <a:blipFill>
                <a:blip r:embed="rId4"/>
                <a:stretch>
                  <a:fillRect t="-4348" b="-5590"/>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A61FE29E-D1F9-4E11-BD52-7D10102EC03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80814" y="3555994"/>
            <a:ext cx="5720374" cy="1585042"/>
          </a:xfrm>
          <a:prstGeom prst="rect">
            <a:avLst/>
          </a:prstGeom>
        </p:spPr>
      </p:pic>
    </p:spTree>
    <p:custDataLst>
      <p:tags r:id="rId1"/>
    </p:custDataLst>
    <p:extLst>
      <p:ext uri="{BB962C8B-B14F-4D97-AF65-F5344CB8AC3E}">
        <p14:creationId xmlns:p14="http://schemas.microsoft.com/office/powerpoint/2010/main" val="2295985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5 (continued)</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142038" y="3050257"/>
            <a:ext cx="5784571" cy="1661907"/>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Might the use of a decimal scale on the lower number line make the equivalence more transparent? For example: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70227" y="1649419"/>
            <a:ext cx="11564153" cy="137517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DE1DAAC-42B6-4132-AA3A-640DB3F22CEA}"/>
              </a:ext>
            </a:extLst>
          </p:cNvPr>
          <p:cNvSpPr>
            <a:spLocks noGrp="1"/>
          </p:cNvSpPr>
          <p:nvPr>
            <p:ph type="title"/>
          </p:nvPr>
        </p:nvSpPr>
        <p:spPr>
          <a:xfrm>
            <a:off x="116849" y="443914"/>
            <a:ext cx="10947703" cy="461665"/>
          </a:xfrm>
        </p:spPr>
        <p:txBody>
          <a:bodyPr>
            <a:noAutofit/>
          </a:bodyPr>
          <a:lstStyle/>
          <a:p>
            <a:r>
              <a:rPr lang="en-GB" sz="2200" b="1" dirty="0"/>
              <a:t>Use that understanding to write a fraction as an equivalent decimal</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C4B22D-1353-4A1D-8702-6835CC6448A5}"/>
                  </a:ext>
                </a:extLst>
              </p:cNvPr>
              <p:cNvSpPr txBox="1"/>
              <p:nvPr/>
            </p:nvSpPr>
            <p:spPr>
              <a:xfrm>
                <a:off x="357619" y="1868182"/>
                <a:ext cx="5905789" cy="984565"/>
              </a:xfrm>
              <a:prstGeom prst="rect">
                <a:avLst/>
              </a:prstGeom>
              <a:noFill/>
            </p:spPr>
            <p:txBody>
              <a:bodyPr wrap="square">
                <a:spAutoFit/>
              </a:bodyPr>
              <a:lstStyle/>
              <a:p>
                <a:pPr algn="ctr">
                  <a:buNone/>
                </a:pPr>
                <a:r>
                  <a:rPr lang="en-GB" sz="2400" dirty="0"/>
                  <a:t>Use this double number line to estimate the value of </a:t>
                </a:r>
                <a14:m>
                  <m:oMath xmlns:m="http://schemas.openxmlformats.org/officeDocument/2006/math">
                    <m:f>
                      <m:fPr>
                        <m:ctrlPr>
                          <a:rPr lang="en-GB" sz="2400" i="1" dirty="0" smtClean="0">
                            <a:latin typeface="Cambria Math" panose="02040503050406030204" pitchFamily="18" charset="0"/>
                          </a:rPr>
                        </m:ctrlPr>
                      </m:fPr>
                      <m:num>
                        <m:r>
                          <a:rPr lang="en-GB" sz="2400" b="0" i="0" dirty="0" smtClean="0">
                            <a:latin typeface="Cambria Math" panose="02040503050406030204" pitchFamily="18" charset="0"/>
                          </a:rPr>
                          <m:t>3</m:t>
                        </m:r>
                      </m:num>
                      <m:den>
                        <m:r>
                          <a:rPr lang="en-GB" sz="2400" b="0" i="0" dirty="0" smtClean="0">
                            <a:latin typeface="Cambria Math" panose="02040503050406030204" pitchFamily="18" charset="0"/>
                          </a:rPr>
                          <m:t>7</m:t>
                        </m:r>
                      </m:den>
                    </m:f>
                  </m:oMath>
                </a14:m>
                <a:r>
                  <a:rPr lang="en-GB" sz="2400" dirty="0"/>
                  <a:t> as a decimal</a:t>
                </a:r>
              </a:p>
            </p:txBody>
          </p:sp>
        </mc:Choice>
        <mc:Fallback xmlns="">
          <p:sp>
            <p:nvSpPr>
              <p:cNvPr id="8" name="TextBox 7">
                <a:extLst>
                  <a:ext uri="{FF2B5EF4-FFF2-40B4-BE49-F238E27FC236}">
                    <a16:creationId xmlns:a16="http://schemas.microsoft.com/office/drawing/2014/main" id="{DFC4B22D-1353-4A1D-8702-6835CC6448A5}"/>
                  </a:ext>
                </a:extLst>
              </p:cNvPr>
              <p:cNvSpPr txBox="1">
                <a:spLocks noRot="1" noChangeAspect="1" noMove="1" noResize="1" noEditPoints="1" noAdjustHandles="1" noChangeArrowheads="1" noChangeShapeType="1" noTextEdit="1"/>
              </p:cNvSpPr>
              <p:nvPr/>
            </p:nvSpPr>
            <p:spPr>
              <a:xfrm>
                <a:off x="357619" y="1868182"/>
                <a:ext cx="5905789" cy="984565"/>
              </a:xfrm>
              <a:prstGeom prst="rect">
                <a:avLst/>
              </a:prstGeom>
              <a:blipFill>
                <a:blip r:embed="rId4"/>
                <a:stretch>
                  <a:fillRect t="-4321" b="-4938"/>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A61FE29E-D1F9-4E11-BD52-7D10102EC03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42452" y="1547597"/>
            <a:ext cx="5720374" cy="1585042"/>
          </a:xfrm>
          <a:prstGeom prst="rect">
            <a:avLst/>
          </a:prstGeom>
        </p:spPr>
      </p:pic>
      <p:pic>
        <p:nvPicPr>
          <p:cNvPr id="10" name="Picture 9">
            <a:extLst>
              <a:ext uri="{FF2B5EF4-FFF2-40B4-BE49-F238E27FC236}">
                <a16:creationId xmlns:a16="http://schemas.microsoft.com/office/drawing/2014/main" id="{DE8C57A1-8243-4887-B326-5D2635395F2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15065" y="4548147"/>
            <a:ext cx="4968496" cy="1333568"/>
          </a:xfrm>
          <a:prstGeom prst="rect">
            <a:avLst/>
          </a:prstGeom>
        </p:spPr>
      </p:pic>
      <p:pic>
        <p:nvPicPr>
          <p:cNvPr id="11" name="Picture 10">
            <a:extLst>
              <a:ext uri="{FF2B5EF4-FFF2-40B4-BE49-F238E27FC236}">
                <a16:creationId xmlns:a16="http://schemas.microsoft.com/office/drawing/2014/main" id="{3D9E825D-4F28-423F-A7DF-DA84C07766C3}"/>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242452" y="4562408"/>
            <a:ext cx="5080261" cy="1346269"/>
          </a:xfrm>
          <a:prstGeom prst="rect">
            <a:avLst/>
          </a:prstGeom>
        </p:spPr>
      </p:pic>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B1508992-1199-4F97-9494-2A0EDC839A53}"/>
                  </a:ext>
                </a:extLst>
              </p:cNvPr>
              <p:cNvSpPr txBox="1">
                <a:spLocks/>
              </p:cNvSpPr>
              <p:nvPr/>
            </p:nvSpPr>
            <p:spPr>
              <a:xfrm>
                <a:off x="6096000" y="2906157"/>
                <a:ext cx="5720374" cy="173699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the situation where the 3 and the 7 are aligned.* </a:t>
                </a:r>
                <a:r>
                  <a:rPr lang="en-GB" sz="2400" dirty="0">
                    <a:solidFill>
                      <a:srgbClr val="585858"/>
                    </a:solidFill>
                    <a:effectLst/>
                    <a:latin typeface="+mj-lt"/>
                    <a:ea typeface="Calibri" panose="020F0502020204030204" pitchFamily="34" charset="0"/>
                  </a:rPr>
                  <a:t>Is it still possible to estimate </a:t>
                </a:r>
                <a14:m>
                  <m:oMath xmlns:m="http://schemas.openxmlformats.org/officeDocument/2006/math">
                    <m:f>
                      <m:fPr>
                        <m:ctrlPr>
                          <a:rPr lang="en-GB" sz="2800" i="1">
                            <a:solidFill>
                              <a:srgbClr val="585858"/>
                            </a:solidFill>
                            <a:effectLst/>
                            <a:latin typeface="Cambria Math" panose="02040503050406030204" pitchFamily="18" charset="0"/>
                          </a:rPr>
                        </m:ctrlPr>
                      </m:fPr>
                      <m:num>
                        <m:r>
                          <a:rPr lang="en-GB" sz="2400"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3</m:t>
                        </m:r>
                      </m:num>
                      <m:den>
                        <m:r>
                          <a:rPr lang="en-GB" sz="2400" i="0">
                            <a:solidFill>
                              <a:srgbClr val="585858"/>
                            </a:solidFill>
                            <a:effectLst/>
                            <a:latin typeface="Cambria Math" panose="02040503050406030204" pitchFamily="18" charset="0"/>
                            <a:ea typeface="Calibri" panose="020F0502020204030204" pitchFamily="34" charset="0"/>
                            <a:cs typeface="Calibri" panose="020F0502020204030204" pitchFamily="34" charset="0"/>
                          </a:rPr>
                          <m:t>7</m:t>
                        </m:r>
                      </m:den>
                    </m:f>
                  </m:oMath>
                </a14:m>
                <a:r>
                  <a:rPr lang="en-GB" sz="2400" dirty="0">
                    <a:solidFill>
                      <a:srgbClr val="585858"/>
                    </a:solidFill>
                    <a:effectLst/>
                    <a:latin typeface="+mj-lt"/>
                    <a:ea typeface="Calibri" panose="020F0502020204030204" pitchFamily="34" charset="0"/>
                  </a:rPr>
                  <a:t> as a decimal? </a:t>
                </a:r>
                <a:endParaRPr lang="en-GB" sz="2400" dirty="0">
                  <a:latin typeface="+mj-lt"/>
                </a:endParaRPr>
              </a:p>
            </p:txBody>
          </p:sp>
        </mc:Choice>
        <mc:Fallback xmlns="">
          <p:sp>
            <p:nvSpPr>
              <p:cNvPr id="12" name="Content Placeholder 2">
                <a:extLst>
                  <a:ext uri="{FF2B5EF4-FFF2-40B4-BE49-F238E27FC236}">
                    <a16:creationId xmlns:a16="http://schemas.microsoft.com/office/drawing/2014/main" id="{B1508992-1199-4F97-9494-2A0EDC839A53}"/>
                  </a:ext>
                </a:extLst>
              </p:cNvPr>
              <p:cNvSpPr txBox="1">
                <a:spLocks noRot="1" noChangeAspect="1" noMove="1" noResize="1" noEditPoints="1" noAdjustHandles="1" noChangeArrowheads="1" noChangeShapeType="1" noTextEdit="1"/>
              </p:cNvSpPr>
              <p:nvPr/>
            </p:nvSpPr>
            <p:spPr>
              <a:xfrm>
                <a:off x="6096000" y="2906157"/>
                <a:ext cx="5720374" cy="1736999"/>
              </a:xfrm>
              <a:prstGeom prst="rect">
                <a:avLst/>
              </a:prstGeom>
              <a:blipFill>
                <a:blip r:embed="rId8"/>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778484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normAutofit/>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Examples 1 and 5 – printable versions</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196752"/>
              <a:ext cx="11011552" cy="3736467"/>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infinite</a:t>
                          </a:r>
                        </a:p>
                      </a:txBody>
                      <a:tcPr marL="68580" marR="68580" marT="0" marB="0"/>
                    </a:tc>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Of a number, always bigger than any (finite) number that can be thought of.</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Of a sequence or set, going on forever. The set of integers is an infinite set.</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standard index form (standard form)</a:t>
                          </a:r>
                        </a:p>
                      </a:txBody>
                      <a:tcPr marL="68580" marR="68580" marT="0" marB="0"/>
                    </a:tc>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A form in which numbers are recorded as a number between 1 and 10 multiplied by a power of ten.</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Example: 193 in standard index form is recorded as 1.93 × 10</a:t>
                          </a:r>
                          <a:r>
                            <a:rPr lang="en-GB" sz="1800" baseline="30000">
                              <a:solidFill>
                                <a:srgbClr val="585858"/>
                              </a:solidFill>
                              <a:effectLst/>
                              <a:latin typeface="+mj-lt"/>
                              <a:ea typeface="Myriad Pro"/>
                              <a:cs typeface="Times New Roman" panose="02020603050405020304" pitchFamily="18" charset="0"/>
                            </a:rPr>
                            <a:t>2</a:t>
                          </a:r>
                          <a:r>
                            <a:rPr lang="en-GB" sz="1800">
                              <a:solidFill>
                                <a:srgbClr val="585858"/>
                              </a:solidFill>
                              <a:effectLst/>
                              <a:latin typeface="+mj-lt"/>
                              <a:ea typeface="Myriad Pro"/>
                              <a:cs typeface="Times New Roman" panose="02020603050405020304" pitchFamily="18" charset="0"/>
                            </a:rPr>
                            <a:t> and 0.193 as 1.93 × 10</a:t>
                          </a:r>
                          <a:r>
                            <a:rPr lang="en-GB" sz="1800" baseline="30000">
                              <a:solidFill>
                                <a:srgbClr val="585858"/>
                              </a:solidFill>
                              <a:effectLst/>
                              <a:latin typeface="+mj-lt"/>
                              <a:ea typeface="Myriad Pro"/>
                              <a:cs typeface="Times New Roman" panose="02020603050405020304" pitchFamily="18" charset="0"/>
                            </a:rPr>
                            <a:t>−1</a:t>
                          </a:r>
                          <a:r>
                            <a:rPr lang="en-GB" sz="1800">
                              <a:solidFill>
                                <a:srgbClr val="585858"/>
                              </a:solidFill>
                              <a:effectLst/>
                              <a:latin typeface="+mj-lt"/>
                              <a:ea typeface="Myriad Pro"/>
                              <a:cs typeface="Times New Roman" panose="02020603050405020304" pitchFamily="18" charset="0"/>
                            </a:rPr>
                            <a:t>.</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This form is often used as a succinct notation for very large and very small numbers.</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terminating decimal</a:t>
                          </a:r>
                        </a:p>
                      </a:txBody>
                      <a:tcPr marL="68580" marR="68580" marT="0" marB="0"/>
                    </a:tc>
                    <a:tc>
                      <a:txBody>
                        <a:bodyPr/>
                        <a:lstStyle/>
                        <a:p>
                          <a:pPr>
                            <a:spcBef>
                              <a:spcPts val="400"/>
                            </a:spcBef>
                            <a:spcAft>
                              <a:spcPts val="400"/>
                            </a:spcAft>
                          </a:pPr>
                          <a:r>
                            <a:rPr lang="en-GB" sz="1800" dirty="0">
                              <a:solidFill>
                                <a:srgbClr val="585858"/>
                              </a:solidFill>
                              <a:effectLst/>
                              <a:latin typeface="+mj-lt"/>
                              <a:ea typeface="Myriad Pro"/>
                              <a:cs typeface="Times New Roman" panose="02020603050405020304" pitchFamily="18" charset="0"/>
                            </a:rPr>
                            <a:t>A decimal fraction that has a finite number of digits.</a:t>
                          </a:r>
                        </a:p>
                        <a:p>
                          <a:pPr>
                            <a:spcBef>
                              <a:spcPts val="400"/>
                            </a:spcBef>
                            <a:spcAft>
                              <a:spcPts val="400"/>
                            </a:spcAft>
                          </a:pPr>
                          <a:r>
                            <a:rPr lang="en-GB" sz="1800" dirty="0">
                              <a:solidFill>
                                <a:srgbClr val="585858"/>
                              </a:solidFill>
                              <a:effectLst/>
                              <a:latin typeface="+mj-lt"/>
                              <a:ea typeface="Myriad Pro"/>
                              <a:cs typeface="Times New Roman" panose="02020603050405020304" pitchFamily="18" charset="0"/>
                            </a:rPr>
                            <a:t>Example: 0.125 is a terminating decimal. In contrast </a:t>
                          </a:r>
                          <a14:m>
                            <m:oMath xmlns:m="http://schemas.openxmlformats.org/officeDocument/2006/math">
                              <m:f>
                                <m:fPr>
                                  <m:ctrlPr>
                                    <a:rPr lang="en-GB" sz="1800" i="1" smtClean="0">
                                      <a:solidFill>
                                        <a:srgbClr val="585858"/>
                                      </a:solidFill>
                                      <a:effectLst/>
                                      <a:latin typeface="Cambria Math" panose="02040503050406030204" pitchFamily="18" charset="0"/>
                                      <a:cs typeface="Times New Roman" panose="02020603050405020304" pitchFamily="18" charset="0"/>
                                    </a:rPr>
                                  </m:ctrlPr>
                                </m:fPr>
                                <m:num>
                                  <m:r>
                                    <a:rPr lang="en-GB" sz="1800" b="0" i="1" smtClean="0">
                                      <a:solidFill>
                                        <a:srgbClr val="585858"/>
                                      </a:solidFill>
                                      <a:effectLst/>
                                      <a:latin typeface="Cambria Math" panose="02040503050406030204" pitchFamily="18" charset="0"/>
                                      <a:cs typeface="Times New Roman" panose="02020603050405020304" pitchFamily="18" charset="0"/>
                                    </a:rPr>
                                    <m:t>1</m:t>
                                  </m:r>
                                </m:num>
                                <m:den>
                                  <m:r>
                                    <a:rPr lang="en-GB" sz="18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800" dirty="0">
                              <a:solidFill>
                                <a:srgbClr val="585858"/>
                              </a:solidFill>
                              <a:effectLst/>
                              <a:latin typeface="+mj-lt"/>
                              <a:ea typeface="Myriad Pro"/>
                              <a:cs typeface="Times New Roman" panose="02020603050405020304" pitchFamily="18" charset="0"/>
                            </a:rPr>
                            <a:t> is a recurring decimal fraction.</a:t>
                          </a:r>
                        </a:p>
                        <a:p>
                          <a:pPr>
                            <a:spcBef>
                              <a:spcPts val="400"/>
                            </a:spcBef>
                            <a:spcAft>
                              <a:spcPts val="400"/>
                            </a:spcAft>
                          </a:pPr>
                          <a:r>
                            <a:rPr lang="en-GB" sz="1800" dirty="0">
                              <a:solidFill>
                                <a:srgbClr val="585858"/>
                              </a:solidFill>
                              <a:effectLst/>
                              <a:latin typeface="+mj-lt"/>
                              <a:ea typeface="Myriad Pro"/>
                              <a:cs typeface="Times New Roman" panose="02020603050405020304" pitchFamily="18" charset="0"/>
                            </a:rPr>
                            <a:t>All terminating decimals can be expressed as fractions in which the denominator is a multiple of 2 or 5.</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287636137"/>
                  </p:ext>
                </p:extLst>
              </p:nvPr>
            </p:nvGraphicFramePr>
            <p:xfrm>
              <a:off x="579413" y="1196752"/>
              <a:ext cx="11011552" cy="374396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65024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infinite</a:t>
                          </a:r>
                        </a:p>
                      </a:txBody>
                      <a:tcPr marL="68580" marR="68580" marT="0" marB="0"/>
                    </a:tc>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Of a number, always bigger than any (finite) number that can be thought of.</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Of a sequence or set, going on forever. The set of integers is an infinite set.</a:t>
                          </a:r>
                        </a:p>
                      </a:txBody>
                      <a:tcPr marL="68580" marR="68580" marT="0" marB="0"/>
                    </a:tc>
                    <a:extLst>
                      <a:ext uri="{0D108BD9-81ED-4DB2-BD59-A6C34878D82A}">
                        <a16:rowId xmlns:a16="http://schemas.microsoft.com/office/drawing/2014/main" val="2719448778"/>
                      </a:ext>
                    </a:extLst>
                  </a:tr>
                  <a:tr h="130048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standard index form (standard form)</a:t>
                          </a:r>
                        </a:p>
                      </a:txBody>
                      <a:tcPr marL="68580" marR="68580" marT="0" marB="0"/>
                    </a:tc>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A form in which numbers are recorded as a number between 1 and 10 multiplied by a power of ten.</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Example: 193 in standard index form is recorded as 1.93 × 10</a:t>
                          </a:r>
                          <a:r>
                            <a:rPr lang="en-GB" sz="1800" baseline="30000">
                              <a:solidFill>
                                <a:srgbClr val="585858"/>
                              </a:solidFill>
                              <a:effectLst/>
                              <a:latin typeface="+mj-lt"/>
                              <a:ea typeface="Myriad Pro"/>
                              <a:cs typeface="Times New Roman" panose="02020603050405020304" pitchFamily="18" charset="0"/>
                            </a:rPr>
                            <a:t>2</a:t>
                          </a:r>
                          <a:r>
                            <a:rPr lang="en-GB" sz="1800">
                              <a:solidFill>
                                <a:srgbClr val="585858"/>
                              </a:solidFill>
                              <a:effectLst/>
                              <a:latin typeface="+mj-lt"/>
                              <a:ea typeface="Myriad Pro"/>
                              <a:cs typeface="Times New Roman" panose="02020603050405020304" pitchFamily="18" charset="0"/>
                            </a:rPr>
                            <a:t> and 0.193 as 1.93 × 10</a:t>
                          </a:r>
                          <a:r>
                            <a:rPr lang="en-GB" sz="1800" baseline="30000">
                              <a:solidFill>
                                <a:srgbClr val="585858"/>
                              </a:solidFill>
                              <a:effectLst/>
                              <a:latin typeface="+mj-lt"/>
                              <a:ea typeface="Myriad Pro"/>
                              <a:cs typeface="Times New Roman" panose="02020603050405020304" pitchFamily="18" charset="0"/>
                            </a:rPr>
                            <a:t>−1</a:t>
                          </a:r>
                          <a:r>
                            <a:rPr lang="en-GB" sz="1800">
                              <a:solidFill>
                                <a:srgbClr val="585858"/>
                              </a:solidFill>
                              <a:effectLst/>
                              <a:latin typeface="+mj-lt"/>
                              <a:ea typeface="Myriad Pro"/>
                              <a:cs typeface="Times New Roman" panose="02020603050405020304" pitchFamily="18" charset="0"/>
                            </a:rPr>
                            <a:t>.</a:t>
                          </a:r>
                        </a:p>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This form is often used as a succinct notation for very large and very small numbers.</a:t>
                          </a:r>
                        </a:p>
                      </a:txBody>
                      <a:tcPr marL="68580" marR="68580" marT="0" marB="0"/>
                    </a:tc>
                    <a:extLst>
                      <a:ext uri="{0D108BD9-81ED-4DB2-BD59-A6C34878D82A}">
                        <a16:rowId xmlns:a16="http://schemas.microsoft.com/office/drawing/2014/main" val="78949882"/>
                      </a:ext>
                    </a:extLst>
                  </a:tr>
                  <a:tr h="1422400">
                    <a:tc>
                      <a:txBody>
                        <a:bodyPr/>
                        <a:lstStyle/>
                        <a:p>
                          <a:pPr>
                            <a:spcBef>
                              <a:spcPts val="400"/>
                            </a:spcBef>
                            <a:spcAft>
                              <a:spcPts val="400"/>
                            </a:spcAft>
                          </a:pPr>
                          <a:r>
                            <a:rPr lang="en-GB" sz="1800">
                              <a:solidFill>
                                <a:srgbClr val="585858"/>
                              </a:solidFill>
                              <a:effectLst/>
                              <a:latin typeface="+mj-lt"/>
                              <a:ea typeface="Myriad Pro"/>
                              <a:cs typeface="Times New Roman" panose="02020603050405020304" pitchFamily="18" charset="0"/>
                            </a:rPr>
                            <a:t>terminating decimal</a:t>
                          </a:r>
                        </a:p>
                      </a:txBody>
                      <a:tcPr marL="68580" marR="68580" marT="0" marB="0"/>
                    </a:tc>
                    <a:tc>
                      <a:txBody>
                        <a:bodyPr/>
                        <a:lstStyle/>
                        <a:p>
                          <a:endParaRPr lang="en-US"/>
                        </a:p>
                      </a:txBody>
                      <a:tcPr marL="68580" marR="68580" marT="0" marB="0">
                        <a:blipFill>
                          <a:blip r:embed="rId2"/>
                          <a:stretch>
                            <a:fillRect l="-14794" t="-164957" r="-190" b="-10256"/>
                          </a:stretch>
                        </a:blipFill>
                      </a:tcPr>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1656112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r>
              <a:rPr lang="en-GB" b="1" dirty="0"/>
              <a:t>Double number lines (also known as ‘stacked number lines’)</a:t>
            </a:r>
          </a:p>
          <a:p>
            <a:pPr marL="799200" lvl="1" indent="-342000"/>
            <a:r>
              <a:rPr lang="en-GB" dirty="0"/>
              <a:t>The comparison of corresponding entries in two different sets of multiples, can be a useful context in which to explore fractions and division.</a:t>
            </a:r>
          </a:p>
          <a:p>
            <a:pPr marL="457200" indent="-457200">
              <a:buClr>
                <a:srgbClr val="585858"/>
              </a:buClr>
              <a:buFont typeface="Arial" panose="020B0604020202020204" pitchFamily="34" charset="0"/>
              <a:buChar char="•"/>
            </a:pPr>
            <a:r>
              <a:rPr lang="en-GB" sz="2400" b="1" dirty="0"/>
              <a:t>Bar models</a:t>
            </a:r>
          </a:p>
          <a:p>
            <a:pPr marL="799200" lvl="1" indent="-342000">
              <a:buClr>
                <a:srgbClr val="585858"/>
              </a:buClr>
              <a:buFont typeface="Arial" panose="020B0604020202020204" pitchFamily="34" charset="0"/>
              <a:buChar char="•"/>
            </a:pPr>
            <a:r>
              <a:rPr lang="en-GB" dirty="0"/>
              <a:t>Bar models can be very useful to support students in representing (literally, re-presenting) problems to reveal multiplicative structures, including those involving fractions</a:t>
            </a:r>
            <a:r>
              <a:rPr lang="en-GB" sz="2400" dirty="0"/>
              <a:t>. </a:t>
            </a:r>
          </a:p>
          <a:p>
            <a:pPr marL="457200" indent="-457200">
              <a:buClr>
                <a:srgbClr val="585858"/>
              </a:buClr>
              <a:buFont typeface="Arial" panose="020B0604020202020204" pitchFamily="34" charset="0"/>
              <a:buChar char="•"/>
            </a:pPr>
            <a:r>
              <a:rPr lang="en-GB" sz="2400" b="1" dirty="0"/>
              <a:t>Fraction wall</a:t>
            </a:r>
          </a:p>
          <a:p>
            <a:pPr marL="800100" marR="0" lvl="1" indent="-34290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Students should be familiar with finding equivalent fractions using a fraction wall. However, such activities may not allow students to see the multiplicative connection between the numerator and the denominator and appreciate that this will necessarily be the same for any other equivalent fraction.</a:t>
            </a:r>
          </a:p>
          <a:p>
            <a:endParaRPr lang="en-GB" dirty="0"/>
          </a:p>
          <a:p>
            <a:endParaRPr lang="en-GB" dirty="0"/>
          </a:p>
        </p:txBody>
      </p:sp>
    </p:spTree>
    <p:extLst>
      <p:ext uri="{BB962C8B-B14F-4D97-AF65-F5344CB8AC3E}">
        <p14:creationId xmlns:p14="http://schemas.microsoft.com/office/powerpoint/2010/main" val="263834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first of these themes is </a:t>
            </a:r>
            <a:r>
              <a:rPr lang="en-GB" dirty="0">
                <a:hlinkClick r:id="rId3"/>
              </a:rPr>
              <a:t>The structure of the number system</a:t>
            </a:r>
            <a:r>
              <a:rPr lang="en-GB" dirty="0"/>
              <a:t>, which covers the following interconnected core concepts:</a:t>
            </a:r>
          </a:p>
          <a:p>
            <a:pPr marL="800100" lvl="2" indent="0">
              <a:buNone/>
            </a:pPr>
            <a:r>
              <a:rPr lang="en-GB" sz="2400" i="1" dirty="0"/>
              <a:t>1.1</a:t>
            </a:r>
            <a:r>
              <a:rPr lang="en-GB" i="1" dirty="0"/>
              <a:t>	</a:t>
            </a:r>
            <a:r>
              <a:rPr lang="en-GB" sz="2400" i="1" dirty="0"/>
              <a:t>Place value, estimation and rounding</a:t>
            </a:r>
          </a:p>
          <a:p>
            <a:pPr marL="800100" lvl="2" indent="0">
              <a:buNone/>
            </a:pPr>
            <a:r>
              <a:rPr lang="en-GB" sz="2400" i="1" dirty="0"/>
              <a:t>1.2	Properties of number</a:t>
            </a:r>
          </a:p>
          <a:p>
            <a:pPr marL="800100" lvl="2" indent="0">
              <a:buNone/>
            </a:pPr>
            <a:r>
              <a:rPr lang="en-GB" sz="2400" i="1" dirty="0"/>
              <a:t>1.3	Ordering and comparing</a:t>
            </a:r>
          </a:p>
          <a:p>
            <a:pPr marL="800100" lvl="2" indent="0">
              <a:buNone/>
            </a:pPr>
            <a:r>
              <a:rPr lang="en-GB" sz="2400" i="1" dirty="0"/>
              <a:t>1.4	Simplifying and manipulating expressions, equations and formulae</a:t>
            </a:r>
          </a:p>
          <a:p>
            <a:endParaRPr lang="en-GB" dirty="0"/>
          </a:p>
        </p:txBody>
      </p:sp>
    </p:spTree>
    <p:extLst>
      <p:ext uri="{BB962C8B-B14F-4D97-AF65-F5344CB8AC3E}">
        <p14:creationId xmlns:p14="http://schemas.microsoft.com/office/powerpoint/2010/main" val="2037860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From Upper Key Stage 2, students will bring experience of:</a:t>
            </a:r>
          </a:p>
          <a:p>
            <a:r>
              <a:rPr lang="en-GB" sz="1800" dirty="0"/>
              <a:t>reading, writing, ordering and comparing numbers up to 10 000 000 and determining the value of each digit</a:t>
            </a:r>
          </a:p>
          <a:p>
            <a:r>
              <a:rPr lang="en-GB" sz="1800" dirty="0"/>
              <a:t>rounding any whole number to a required degree of accuracy</a:t>
            </a:r>
          </a:p>
          <a:p>
            <a:r>
              <a:rPr lang="en-GB" sz="1800" dirty="0"/>
              <a:t>using negative numbers in context</a:t>
            </a:r>
          </a:p>
          <a:p>
            <a:r>
              <a:rPr lang="en-GB" sz="1800" dirty="0"/>
              <a:t>identifying the value of each digit in numbers given to three decimal places and multiplying and dividing numbers by 10, 100 and 1 000, giving answers up to three decimal places</a:t>
            </a:r>
          </a:p>
          <a:p>
            <a:r>
              <a:rPr lang="en-GB" sz="1800" dirty="0"/>
              <a:t>using, reading, writing and converting between standard units, converting measurements of length, mass, volume and time from a smaller unit of measure to a larger unit and vice versa, using decimal notation up to three decimal places</a:t>
            </a:r>
          </a:p>
          <a:p>
            <a:r>
              <a:rPr lang="en-GB" sz="1800" dirty="0"/>
              <a:t>using symbols and letters to represent variables and unknowns in mathematical situations that they already understand, such as:</a:t>
            </a:r>
          </a:p>
          <a:p>
            <a:pPr lvl="1"/>
            <a:r>
              <a:rPr lang="en-GB" sz="1800" dirty="0"/>
              <a:t>missing numbers, lengths, coordinates and angles</a:t>
            </a:r>
          </a:p>
          <a:p>
            <a:pPr lvl="1"/>
            <a:r>
              <a:rPr lang="en-GB" sz="1800" dirty="0"/>
              <a:t>formulae in mathematics and science</a:t>
            </a:r>
          </a:p>
          <a:p>
            <a:endParaRPr lang="en-GB" dirty="0"/>
          </a:p>
        </p:txBody>
      </p:sp>
    </p:spTree>
    <p:extLst>
      <p:ext uri="{BB962C8B-B14F-4D97-AF65-F5344CB8AC3E}">
        <p14:creationId xmlns:p14="http://schemas.microsoft.com/office/powerpoint/2010/main" val="2341685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In KS4, students will build on the core concepts in this mathematical theme to:</a:t>
                </a:r>
              </a:p>
              <a:p>
                <a:r>
                  <a:rPr lang="en-GB" sz="1800" dirty="0"/>
                  <a:t>{estimate powers and roots of any given positive number}</a:t>
                </a:r>
              </a:p>
              <a:p>
                <a:r>
                  <a:rPr lang="en-GB" sz="1800" dirty="0"/>
                  <a:t>calculate with roots, and with integer {and fractional} indices </a:t>
                </a:r>
              </a:p>
              <a:p>
                <a:r>
                  <a:rPr lang="en-GB" sz="1800" dirty="0"/>
                  <a:t>{simplify surd expressions involving squares [e.g .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and rationalise denominators}</a:t>
                </a:r>
              </a:p>
              <a:p>
                <a:r>
                  <a:rPr lang="en-GB" sz="1800" dirty="0"/>
                  <a:t>calculate with numbers in standard form A × 10</a:t>
                </a:r>
                <a:r>
                  <a:rPr lang="en-GB" sz="1800" baseline="30000" dirty="0"/>
                  <a:t>n</a:t>
                </a:r>
                <a:r>
                  <a:rPr lang="en-GB" sz="1800" dirty="0"/>
                  <a:t>, where 1 ≤ A &lt; 10 and n is an integer </a:t>
                </a:r>
              </a:p>
              <a:p>
                <a:r>
                  <a:rPr lang="en-GB" sz="1800" dirty="0"/>
                  <a:t>{change recurring decimals into their corresponding fractions and vice versa}</a:t>
                </a:r>
              </a:p>
              <a:p>
                <a:r>
                  <a:rPr lang="en-GB" sz="1800" dirty="0"/>
                  <a:t>apply and interpret limits of accuracy when rounding or truncating, {including upper and lower bounds}.</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9600" y="1196752"/>
                <a:ext cx="10972800" cy="3888432"/>
              </a:xfrm>
              <a:blipFill>
                <a:blip r:embed="rId3"/>
                <a:stretch>
                  <a:fillRect l="-578" t="-1629"/>
                </a:stretch>
              </a:blipFill>
            </p:spPr>
            <p:txBody>
              <a:bodyPr/>
              <a:lstStyle/>
              <a:p>
                <a:r>
                  <a:rPr lang="en-US">
                    <a:noFill/>
                  </a:rPr>
                  <a:t> </a:t>
                </a:r>
              </a:p>
            </p:txBody>
          </p:sp>
        </mc:Fallback>
      </mc:AlternateContent>
    </p:spTree>
    <p:extLst>
      <p:ext uri="{BB962C8B-B14F-4D97-AF65-F5344CB8AC3E}">
        <p14:creationId xmlns:p14="http://schemas.microsoft.com/office/powerpoint/2010/main" val="1852153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48744" y="121904"/>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 – printable version</a:t>
            </a:r>
            <a:endParaRPr lang="en-GB" dirty="0"/>
          </a:p>
        </p:txBody>
      </p:sp>
      <p:sp>
        <p:nvSpPr>
          <p:cNvPr id="9" name="TextBox 8">
            <a:extLst>
              <a:ext uri="{FF2B5EF4-FFF2-40B4-BE49-F238E27FC236}">
                <a16:creationId xmlns:a16="http://schemas.microsoft.com/office/drawing/2014/main" id="{F5887CFF-0394-4A71-A9EB-EC56228D59ED}"/>
              </a:ext>
            </a:extLst>
          </p:cNvPr>
          <p:cNvSpPr txBox="1"/>
          <p:nvPr/>
        </p:nvSpPr>
        <p:spPr>
          <a:xfrm>
            <a:off x="248744" y="862131"/>
            <a:ext cx="5808258" cy="830997"/>
          </a:xfrm>
          <a:prstGeom prst="rect">
            <a:avLst/>
          </a:prstGeom>
          <a:noFill/>
        </p:spPr>
        <p:txBody>
          <a:bodyPr wrap="square">
            <a:spAutoFit/>
          </a:bodyPr>
          <a:lstStyle/>
          <a:p>
            <a:pPr>
              <a:buNone/>
            </a:pPr>
            <a:r>
              <a:rPr lang="en-GB" sz="2400" i="1" dirty="0">
                <a:solidFill>
                  <a:srgbClr val="00628C"/>
                </a:solidFill>
              </a:rPr>
              <a:t>a) </a:t>
            </a:r>
            <a:r>
              <a:rPr lang="en-GB" sz="2400" i="1" dirty="0"/>
              <a:t>A chocolate bar has seven equal sections like this.</a:t>
            </a:r>
          </a:p>
        </p:txBody>
      </p:sp>
      <p:sp>
        <p:nvSpPr>
          <p:cNvPr id="10" name="TextBox 9">
            <a:extLst>
              <a:ext uri="{FF2B5EF4-FFF2-40B4-BE49-F238E27FC236}">
                <a16:creationId xmlns:a16="http://schemas.microsoft.com/office/drawing/2014/main" id="{7AC28FB9-663F-4830-A3FC-D5A11F2E73E3}"/>
              </a:ext>
            </a:extLst>
          </p:cNvPr>
          <p:cNvSpPr txBox="1"/>
          <p:nvPr/>
        </p:nvSpPr>
        <p:spPr>
          <a:xfrm>
            <a:off x="248744" y="3481051"/>
            <a:ext cx="5808258" cy="1717393"/>
          </a:xfrm>
          <a:prstGeom prst="rect">
            <a:avLst/>
          </a:prstGeom>
          <a:noFill/>
        </p:spPr>
        <p:txBody>
          <a:bodyPr wrap="square">
            <a:spAutoFit/>
          </a:bodyPr>
          <a:lstStyle/>
          <a:p>
            <a:pPr>
              <a:buNone/>
            </a:pPr>
            <a:r>
              <a:rPr lang="en-GB" sz="2400" i="1" dirty="0"/>
              <a:t>Mark eats five sections of the bar.</a:t>
            </a:r>
          </a:p>
          <a:p>
            <a:pPr marL="571500" indent="-571500">
              <a:buFont typeface="+mj-lt"/>
              <a:buAutoNum type="romanLcPeriod"/>
            </a:pPr>
            <a:r>
              <a:rPr lang="en-GB" sz="2400" i="1" dirty="0"/>
              <a:t>Shade this on the diagram.</a:t>
            </a:r>
          </a:p>
          <a:p>
            <a:pPr marL="571500" indent="-571500">
              <a:buFont typeface="+mj-lt"/>
              <a:buAutoNum type="romanLcPeriod"/>
            </a:pPr>
            <a:r>
              <a:rPr lang="en-GB" sz="2400" i="1" dirty="0"/>
              <a:t>What fraction of the bar has Mark eaten?</a:t>
            </a:r>
          </a:p>
        </p:txBody>
      </p:sp>
      <p:pic>
        <p:nvPicPr>
          <p:cNvPr id="12" name="Picture 11">
            <a:extLst>
              <a:ext uri="{FF2B5EF4-FFF2-40B4-BE49-F238E27FC236}">
                <a16:creationId xmlns:a16="http://schemas.microsoft.com/office/drawing/2014/main" id="{BF47BDBF-2CFD-4081-B169-28707F57B19E}"/>
              </a:ext>
            </a:extLst>
          </p:cNvPr>
          <p:cNvPicPr>
            <a:picLocks noChangeAspect="1"/>
          </p:cNvPicPr>
          <p:nvPr/>
        </p:nvPicPr>
        <p:blipFill>
          <a:blip r:embed="rId3">
            <a:clrChange>
              <a:clrFrom>
                <a:srgbClr val="9F5A15"/>
              </a:clrFrom>
              <a:clrTo>
                <a:srgbClr val="9F5A15">
                  <a:alpha val="0"/>
                </a:srgbClr>
              </a:clrTo>
            </a:clrChange>
          </a:blip>
          <a:stretch>
            <a:fillRect/>
          </a:stretch>
        </p:blipFill>
        <p:spPr>
          <a:xfrm>
            <a:off x="930261" y="1929849"/>
            <a:ext cx="3956253" cy="1220786"/>
          </a:xfrm>
          <a:prstGeom prst="rect">
            <a:avLst/>
          </a:prstGeom>
        </p:spPr>
      </p:pic>
      <p:sp>
        <p:nvSpPr>
          <p:cNvPr id="7" name="TextBox 6">
            <a:extLst>
              <a:ext uri="{FF2B5EF4-FFF2-40B4-BE49-F238E27FC236}">
                <a16:creationId xmlns:a16="http://schemas.microsoft.com/office/drawing/2014/main" id="{548F9DA5-89FA-4D81-9E5B-1CA2A6937DF0}"/>
              </a:ext>
            </a:extLst>
          </p:cNvPr>
          <p:cNvSpPr txBox="1"/>
          <p:nvPr/>
        </p:nvSpPr>
        <p:spPr>
          <a:xfrm>
            <a:off x="6057002" y="862131"/>
            <a:ext cx="5785029" cy="830997"/>
          </a:xfrm>
          <a:prstGeom prst="rect">
            <a:avLst/>
          </a:prstGeom>
          <a:noFill/>
        </p:spPr>
        <p:txBody>
          <a:bodyPr wrap="square">
            <a:spAutoFit/>
          </a:bodyPr>
          <a:lstStyle/>
          <a:p>
            <a:pPr>
              <a:buNone/>
            </a:pPr>
            <a:r>
              <a:rPr lang="en-GB" sz="2400" i="1" dirty="0">
                <a:solidFill>
                  <a:srgbClr val="00628C"/>
                </a:solidFill>
              </a:rPr>
              <a:t>b) </a:t>
            </a:r>
            <a:r>
              <a:rPr lang="en-GB" sz="2400" i="1" dirty="0"/>
              <a:t>Five chocolate bars are shared equally between seven children</a:t>
            </a:r>
          </a:p>
        </p:txBody>
      </p:sp>
      <p:sp>
        <p:nvSpPr>
          <p:cNvPr id="8" name="TextBox 7">
            <a:extLst>
              <a:ext uri="{FF2B5EF4-FFF2-40B4-BE49-F238E27FC236}">
                <a16:creationId xmlns:a16="http://schemas.microsoft.com/office/drawing/2014/main" id="{016CC1E5-BD80-4054-93EA-3DE986F6CC48}"/>
              </a:ext>
            </a:extLst>
          </p:cNvPr>
          <p:cNvSpPr txBox="1"/>
          <p:nvPr/>
        </p:nvSpPr>
        <p:spPr>
          <a:xfrm>
            <a:off x="6057002" y="4014286"/>
            <a:ext cx="6096000" cy="1643527"/>
          </a:xfrm>
          <a:prstGeom prst="rect">
            <a:avLst/>
          </a:prstGeom>
          <a:noFill/>
        </p:spPr>
        <p:txBody>
          <a:bodyPr wrap="square">
            <a:spAutoFit/>
          </a:bodyPr>
          <a:lstStyle/>
          <a:p>
            <a:pPr marL="571500" indent="-571500">
              <a:buFont typeface="+mj-lt"/>
              <a:buAutoNum type="romanLcPeriod"/>
            </a:pPr>
            <a:r>
              <a:rPr lang="en-GB" sz="2400" i="1" dirty="0"/>
              <a:t>Shade the diagram to show how this sharing might happen.</a:t>
            </a:r>
          </a:p>
          <a:p>
            <a:pPr marL="571500" indent="-571500">
              <a:buFont typeface="+mj-lt"/>
              <a:buAutoNum type="romanLcPeriod"/>
            </a:pPr>
            <a:r>
              <a:rPr lang="en-GB" sz="2400" i="1" dirty="0"/>
              <a:t>What fraction of a bar does each child get?</a:t>
            </a:r>
          </a:p>
        </p:txBody>
      </p:sp>
      <p:pic>
        <p:nvPicPr>
          <p:cNvPr id="11" name="Picture 10">
            <a:extLst>
              <a:ext uri="{FF2B5EF4-FFF2-40B4-BE49-F238E27FC236}">
                <a16:creationId xmlns:a16="http://schemas.microsoft.com/office/drawing/2014/main" id="{4E1D82BC-FCF0-413C-843B-E932CB18B480}"/>
              </a:ext>
            </a:extLst>
          </p:cNvPr>
          <p:cNvPicPr>
            <a:picLocks noChangeAspect="1"/>
          </p:cNvPicPr>
          <p:nvPr/>
        </p:nvPicPr>
        <p:blipFill>
          <a:blip r:embed="rId4" cstate="print">
            <a:clrChange>
              <a:clrFrom>
                <a:srgbClr val="9F5B04"/>
              </a:clrFrom>
              <a:clrTo>
                <a:srgbClr val="9F5B04">
                  <a:alpha val="0"/>
                </a:srgbClr>
              </a:clrTo>
            </a:clrChange>
            <a:extLst>
              <a:ext uri="{28A0092B-C50C-407E-A947-70E740481C1C}">
                <a14:useLocalDpi xmlns:a14="http://schemas.microsoft.com/office/drawing/2010/main" val="0"/>
              </a:ext>
            </a:extLst>
          </a:blip>
          <a:stretch>
            <a:fillRect/>
          </a:stretch>
        </p:blipFill>
        <p:spPr>
          <a:xfrm>
            <a:off x="7208313" y="1805282"/>
            <a:ext cx="3868015" cy="2128077"/>
          </a:xfrm>
          <a:prstGeom prst="rect">
            <a:avLst/>
          </a:prstGeom>
        </p:spPr>
      </p:pic>
    </p:spTree>
    <p:extLst>
      <p:ext uri="{BB962C8B-B14F-4D97-AF65-F5344CB8AC3E}">
        <p14:creationId xmlns:p14="http://schemas.microsoft.com/office/powerpoint/2010/main" val="3048848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FC0ACD-BCB4-483A-B898-278EF7F97F8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314" y="2463231"/>
            <a:ext cx="7030798" cy="1887099"/>
          </a:xfrm>
          <a:prstGeom prst="rect">
            <a:avLst/>
          </a:prstGeom>
        </p:spPr>
      </p:pic>
      <p:pic>
        <p:nvPicPr>
          <p:cNvPr id="5" name="Picture 4">
            <a:extLst>
              <a:ext uri="{FF2B5EF4-FFF2-40B4-BE49-F238E27FC236}">
                <a16:creationId xmlns:a16="http://schemas.microsoft.com/office/drawing/2014/main" id="{85C8B504-2B1C-409B-9C22-DC471F0ABFA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931" y="4563370"/>
            <a:ext cx="7363837" cy="1951417"/>
          </a:xfrm>
          <a:prstGeom prst="rect">
            <a:avLst/>
          </a:prstGeom>
        </p:spPr>
      </p:pic>
      <p:sp>
        <p:nvSpPr>
          <p:cNvPr id="6" name="TextBox 5">
            <a:extLst>
              <a:ext uri="{FF2B5EF4-FFF2-40B4-BE49-F238E27FC236}">
                <a16:creationId xmlns:a16="http://schemas.microsoft.com/office/drawing/2014/main" id="{662350B7-33CD-44FE-855D-F2CD5D923B7A}"/>
              </a:ext>
            </a:extLst>
          </p:cNvPr>
          <p:cNvSpPr txBox="1"/>
          <p:nvPr/>
        </p:nvSpPr>
        <p:spPr>
          <a:xfrm>
            <a:off x="248744" y="121904"/>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 – printable number lines</a:t>
            </a:r>
            <a:endParaRPr lang="en-GB" dirty="0"/>
          </a:p>
        </p:txBody>
      </p:sp>
      <p:pic>
        <p:nvPicPr>
          <p:cNvPr id="7" name="Picture 6">
            <a:extLst>
              <a:ext uri="{FF2B5EF4-FFF2-40B4-BE49-F238E27FC236}">
                <a16:creationId xmlns:a16="http://schemas.microsoft.com/office/drawing/2014/main" id="{F6A73D37-E12E-4AAB-A213-D1EB9D525A9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931" y="583569"/>
            <a:ext cx="7363836" cy="2040424"/>
          </a:xfrm>
          <a:prstGeom prst="rect">
            <a:avLst/>
          </a:prstGeom>
        </p:spPr>
      </p:pic>
    </p:spTree>
    <p:extLst>
      <p:ext uri="{BB962C8B-B14F-4D97-AF65-F5344CB8AC3E}">
        <p14:creationId xmlns:p14="http://schemas.microsoft.com/office/powerpoint/2010/main" val="430183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1 The Structure of the number system Theme Overview Document</a:t>
            </a:r>
            <a:endParaRPr lang="en-GB" dirty="0"/>
          </a:p>
          <a:p>
            <a:pPr lvl="2">
              <a:lnSpc>
                <a:spcPct val="100000"/>
              </a:lnSpc>
            </a:pPr>
            <a:r>
              <a:rPr lang="en-GB" dirty="0">
                <a:hlinkClick r:id="rId5"/>
              </a:rPr>
              <a:t>1.3 Ordering and comparing Core Concept Document</a:t>
            </a:r>
            <a:endParaRPr lang="en-GB" dirty="0"/>
          </a:p>
          <a:p>
            <a:pPr lvl="2">
              <a:lnSpc>
                <a:spcPct val="100000"/>
              </a:lnSpc>
            </a:pPr>
            <a:r>
              <a:rPr lang="en-GB" dirty="0">
                <a:hlinkClick r:id="rId6"/>
              </a:rPr>
              <a:t>3 Multiplicative Reasoning Theme Overview Document</a:t>
            </a:r>
            <a:endParaRPr lang="en-GB" dirty="0"/>
          </a:p>
          <a:p>
            <a:pPr lvl="1">
              <a:lnSpc>
                <a:spcPct val="100000"/>
              </a:lnSpc>
            </a:pPr>
            <a:r>
              <a:rPr lang="en-GB" dirty="0">
                <a:hlinkClick r:id="rId7"/>
              </a:rPr>
              <a:t>Using mathematical representations at KS3 | NCETM</a:t>
            </a:r>
            <a:endParaRPr lang="en-GB" dirty="0"/>
          </a:p>
          <a:p>
            <a:pPr lvl="1">
              <a:lnSpc>
                <a:spcPct val="100000"/>
              </a:lnSpc>
            </a:pPr>
            <a:r>
              <a:rPr lang="en-GB" dirty="0">
                <a:hlinkClick r:id="rId8"/>
              </a:rPr>
              <a:t>NCETM primary mastery professional development materials</a:t>
            </a:r>
            <a:endParaRPr lang="en-GB" dirty="0"/>
          </a:p>
          <a:p>
            <a:pPr lvl="1">
              <a:lnSpc>
                <a:spcPct val="100000"/>
              </a:lnSpc>
            </a:pPr>
            <a:r>
              <a:rPr lang="en-GB" dirty="0">
                <a:hlinkClick r:id="rId9"/>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10"/>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09600" y="4797177"/>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09600" y="5223347"/>
            <a:ext cx="10972800" cy="720080"/>
          </a:xfrm>
        </p:spPr>
        <p:txBody>
          <a:bodyPr>
            <a:normAutofit/>
          </a:bodyPr>
          <a:lstStyle/>
          <a:p>
            <a:r>
              <a:rPr lang="en-GB" dirty="0"/>
              <a:t>Within this core concept, </a:t>
            </a:r>
            <a:r>
              <a:rPr lang="en-GB" dirty="0">
                <a:hlinkClick r:id="rId3"/>
              </a:rPr>
              <a:t>1.3 Ordering and comparing</a:t>
            </a:r>
            <a:r>
              <a:rPr lang="en-GB" dirty="0"/>
              <a:t>, there are three statements of knowledge, skills and understanding. </a:t>
            </a:r>
          </a:p>
          <a:p>
            <a:r>
              <a:rPr lang="en-GB" dirty="0"/>
              <a:t>These, in turn, are broken down into sixteen key ideas. The highlighted key idea is exemplified in this slide deck.</a:t>
            </a:r>
          </a:p>
          <a:p>
            <a:endParaRPr lang="en-GB" dirty="0"/>
          </a:p>
        </p:txBody>
      </p:sp>
      <p:pic>
        <p:nvPicPr>
          <p:cNvPr id="7" name="Picture 6">
            <a:extLst>
              <a:ext uri="{FF2B5EF4-FFF2-40B4-BE49-F238E27FC236}">
                <a16:creationId xmlns:a16="http://schemas.microsoft.com/office/drawing/2014/main" id="{13CB66F2-AA0A-444C-9C2B-510F979D637F}"/>
              </a:ext>
            </a:extLst>
          </p:cNvPr>
          <p:cNvPicPr>
            <a:picLocks noChangeAspect="1"/>
          </p:cNvPicPr>
          <p:nvPr/>
        </p:nvPicPr>
        <p:blipFill>
          <a:blip r:embed="rId4"/>
          <a:stretch>
            <a:fillRect/>
          </a:stretch>
        </p:blipFill>
        <p:spPr>
          <a:xfrm>
            <a:off x="257175" y="532792"/>
            <a:ext cx="11677650" cy="4051300"/>
          </a:xfrm>
          <a:prstGeom prst="rect">
            <a:avLst/>
          </a:prstGeom>
        </p:spPr>
      </p:pic>
      <p:sp>
        <p:nvSpPr>
          <p:cNvPr id="6" name="Rectangle: Rounded Corners 5">
            <a:extLst>
              <a:ext uri="{FF2B5EF4-FFF2-40B4-BE49-F238E27FC236}">
                <a16:creationId xmlns:a16="http://schemas.microsoft.com/office/drawing/2014/main" id="{653D5F66-9288-4589-B2D5-4F1DD186EDC8}"/>
              </a:ext>
            </a:extLst>
          </p:cNvPr>
          <p:cNvSpPr/>
          <p:nvPr/>
        </p:nvSpPr>
        <p:spPr>
          <a:xfrm>
            <a:off x="3204794" y="1418653"/>
            <a:ext cx="7164000"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224621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1.3.1.3 Understand that a fraction represents a division and that performing that division results in an equivalent decimal </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fraction notation represents both a division and the result of that division</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that understanding to write a fraction as an equivalent decimal</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1035" y="1052736"/>
            <a:ext cx="10972800" cy="5230588"/>
          </a:xfrm>
        </p:spPr>
        <p:txBody>
          <a:bodyPr>
            <a:normAutofit fontScale="92500" lnSpcReduction="10000"/>
          </a:bodyPr>
          <a:lstStyle/>
          <a:p>
            <a:r>
              <a:rPr lang="en-GB" dirty="0"/>
              <a:t>Students worked with fractions and decimals at Key Stage 2 and should be able to recall and use equivalences between simple fractions, decimals and percentages. </a:t>
            </a:r>
          </a:p>
          <a:p>
            <a:r>
              <a:rPr lang="en-GB" dirty="0"/>
              <a:t>At Key Stage 3, students will further develop their understanding of the different ways that numbers can be expressed and will become more proficient in changing from one form to another. This will develop their awareness that different representations of the same number can reveal something of its structure and so can be used to compare and order numbers with ease.</a:t>
            </a:r>
          </a:p>
          <a:p>
            <a:r>
              <a:rPr lang="en-GB" dirty="0"/>
              <a:t>For example, students begin to recognise decimals such as 0.13 not just as one tenth and three hundredths, but also as 13 hundredths, which leads to its expression as a single fraction. An awareness that a fraction represents a division is crucial at this stage, as this will allow a deep understanding of the process of changing fractions to decimals.</a:t>
            </a:r>
          </a:p>
          <a:p>
            <a:r>
              <a:rPr lang="en-GB" dirty="0"/>
              <a:t>It is important during Key Stage 3 that students become increasingly fluent when converting between fractions and decimals. This will contribute to a strong sense of number, support flexibility in calculation and students’ ability to make sensible choices as to when to work mentally, use a written method or use a calculator.</a:t>
            </a:r>
          </a:p>
          <a:p>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8015535" y="1412777"/>
            <a:ext cx="4176465"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4" y="1052736"/>
              <a:ext cx="7667554" cy="5597597"/>
            </p:xfrm>
            <a:graphic>
              <a:graphicData uri="http://schemas.openxmlformats.org/drawingml/2006/table">
                <a:tbl>
                  <a:tblPr firstRow="1" bandRow="1">
                    <a:tableStyleId>{E8B1032C-EA38-4F05-BA0D-38AFFFC7BED3}</a:tableStyleId>
                  </a:tblPr>
                  <a:tblGrid>
                    <a:gridCol w="7667554">
                      <a:extLst>
                        <a:ext uri="{9D8B030D-6E8A-4147-A177-3AD203B41FA5}">
                          <a16:colId xmlns:a16="http://schemas.microsoft.com/office/drawing/2014/main" val="590117535"/>
                        </a:ext>
                      </a:extLst>
                    </a:gridCol>
                  </a:tblGrid>
                  <a:tr h="332413">
                    <a:tc>
                      <a:txBody>
                        <a:bodyPr/>
                        <a:lstStyle/>
                        <a:p>
                          <a:r>
                            <a:rPr lang="en-GB" dirty="0"/>
                            <a:t>Upper Key Stage 2 Learning Outcome</a:t>
                          </a:r>
                        </a:p>
                      </a:txBody>
                      <a:tcPr/>
                    </a:tc>
                    <a:extLst>
                      <a:ext uri="{0D108BD9-81ED-4DB2-BD59-A6C34878D82A}">
                        <a16:rowId xmlns:a16="http://schemas.microsoft.com/office/drawing/2014/main" val="1564221312"/>
                      </a:ext>
                    </a:extLst>
                  </a:tr>
                  <a:tr h="585056">
                    <a:tc>
                      <a:txBody>
                        <a:bodyPr/>
                        <a:lstStyle/>
                        <a:p>
                          <a:pPr marL="285750" indent="-285750">
                            <a:buFont typeface="Arial" panose="020B0604020202020204" pitchFamily="34" charset="0"/>
                            <a:buChar char="•"/>
                          </a:pPr>
                          <a:r>
                            <a:rPr lang="en-GB" dirty="0"/>
                            <a:t>Multiply and divide whole numbers and those involving decimals by 10, 100 and 1 000</a:t>
                          </a:r>
                          <a:endParaRPr lang="en-GB" dirty="0">
                            <a:highlight>
                              <a:srgbClr val="FFFF00"/>
                            </a:highlight>
                          </a:endParaRPr>
                        </a:p>
                      </a:txBody>
                      <a:tcPr/>
                    </a:tc>
                    <a:extLst>
                      <a:ext uri="{0D108BD9-81ED-4DB2-BD59-A6C34878D82A}">
                        <a16:rowId xmlns:a16="http://schemas.microsoft.com/office/drawing/2014/main" val="1387505252"/>
                      </a:ext>
                    </a:extLst>
                  </a:tr>
                  <a:tr h="581722">
                    <a:tc>
                      <a:txBody>
                        <a:bodyPr/>
                        <a:lstStyle/>
                        <a:p>
                          <a:pPr marL="285750" indent="-285750">
                            <a:buFont typeface="Arial" panose="020B0604020202020204" pitchFamily="34" charset="0"/>
                            <a:buChar char="•"/>
                          </a:pPr>
                          <a:r>
                            <a:rPr lang="en-GB" dirty="0"/>
                            <a:t>Recognise and use thousandths and relate them to tenths, hundredths and decimal equivalents</a:t>
                          </a:r>
                        </a:p>
                      </a:txBody>
                      <a:tcPr/>
                    </a:tc>
                    <a:extLst>
                      <a:ext uri="{0D108BD9-81ED-4DB2-BD59-A6C34878D82A}">
                        <a16:rowId xmlns:a16="http://schemas.microsoft.com/office/drawing/2014/main" val="502591801"/>
                      </a:ext>
                    </a:extLst>
                  </a:tr>
                  <a:tr h="557378">
                    <a:tc>
                      <a:txBody>
                        <a:bodyPr/>
                        <a:lstStyle/>
                        <a:p>
                          <a:pPr marL="285750" indent="-285750">
                            <a:buFont typeface="Arial" panose="020B0604020202020204" pitchFamily="34" charset="0"/>
                            <a:buChar char="•"/>
                          </a:pPr>
                          <a:r>
                            <a:rPr lang="en-GB" dirty="0"/>
                            <a:t>Identify, name and write equivalent fractions of a given fraction, represented visually, including tenths and hundredths</a:t>
                          </a:r>
                        </a:p>
                      </a:txBody>
                      <a:tcPr/>
                    </a:tc>
                    <a:extLst>
                      <a:ext uri="{0D108BD9-81ED-4DB2-BD59-A6C34878D82A}">
                        <a16:rowId xmlns:a16="http://schemas.microsoft.com/office/drawing/2014/main" val="2537917201"/>
                      </a:ext>
                    </a:extLst>
                  </a:tr>
                  <a:tr h="553966">
                    <a:tc>
                      <a:txBody>
                        <a:bodyPr/>
                        <a:lstStyle/>
                        <a:p>
                          <a:pPr marL="285750" indent="-285750">
                            <a:buFont typeface="Arial" panose="020B0604020202020204" pitchFamily="34" charset="0"/>
                            <a:buChar char="•"/>
                          </a:pPr>
                          <a:r>
                            <a:rPr lang="en-GB" dirty="0"/>
                            <a:t>Use common factors to simplify fractions; use common multiples to express fractions in the same denomination</a:t>
                          </a:r>
                        </a:p>
                      </a:txBody>
                      <a:tcPr/>
                    </a:tc>
                    <a:extLst>
                      <a:ext uri="{0D108BD9-81ED-4DB2-BD59-A6C34878D82A}">
                        <a16:rowId xmlns:a16="http://schemas.microsoft.com/office/drawing/2014/main" val="4192537400"/>
                      </a:ext>
                    </a:extLst>
                  </a:tr>
                  <a:tr h="553966">
                    <a:tc>
                      <a:txBody>
                        <a:bodyPr/>
                        <a:lstStyle/>
                        <a:p>
                          <a:pPr marL="285750" indent="-285750">
                            <a:buFont typeface="Arial" panose="020B0604020202020204" pitchFamily="34" charset="0"/>
                            <a:buChar char="•"/>
                          </a:pPr>
                          <a:r>
                            <a:rPr lang="en-GB" dirty="0"/>
                            <a:t>Recognise mixed numbers and improper fractions and convert from one form to the other</a:t>
                          </a:r>
                        </a:p>
                      </a:txBody>
                      <a:tcPr/>
                    </a:tc>
                    <a:extLst>
                      <a:ext uri="{0D108BD9-81ED-4DB2-BD59-A6C34878D82A}">
                        <a16:rowId xmlns:a16="http://schemas.microsoft.com/office/drawing/2014/main" val="233768622"/>
                      </a:ext>
                    </a:extLst>
                  </a:tr>
                  <a:tr h="410175">
                    <a:tc>
                      <a:txBody>
                        <a:bodyPr/>
                        <a:lstStyle/>
                        <a:p>
                          <a:pPr marL="285750" indent="-285750">
                            <a:buFont typeface="Arial" panose="020B0604020202020204" pitchFamily="34" charset="0"/>
                            <a:buChar char="•"/>
                          </a:pPr>
                          <a:r>
                            <a:rPr lang="en-GB" dirty="0"/>
                            <a:t>Read and write decimal numbers as fractions (e.g. 0.71 = </a:t>
                          </a:r>
                          <a14:m>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71</m:t>
                                      </m:r>
                                    </m:num>
                                    <m:den>
                                      <m:r>
                                        <a:rPr lang="en-GB" b="0" i="1" smtClean="0">
                                          <a:latin typeface="Cambria Math" panose="02040503050406030204" pitchFamily="18" charset="0"/>
                                        </a:rPr>
                                        <m:t>100</m:t>
                                      </m:r>
                                    </m:den>
                                  </m:f>
                                </m:e>
                              </m:box>
                            </m:oMath>
                          </a14:m>
                          <a:r>
                            <a:rPr lang="en-GB" dirty="0"/>
                            <a:t> )</a:t>
                          </a:r>
                        </a:p>
                      </a:txBody>
                      <a:tcPr/>
                    </a:tc>
                    <a:extLst>
                      <a:ext uri="{0D108BD9-81ED-4DB2-BD59-A6C34878D82A}">
                        <a16:rowId xmlns:a16="http://schemas.microsoft.com/office/drawing/2014/main" val="952968030"/>
                      </a:ext>
                    </a:extLst>
                  </a:tr>
                  <a:tr h="831031">
                    <a:tc>
                      <a:txBody>
                        <a:bodyPr/>
                        <a:lstStyle/>
                        <a:p>
                          <a:pPr marL="285750" indent="-285750">
                            <a:buFont typeface="Arial" panose="020B0604020202020204" pitchFamily="34" charset="0"/>
                            <a:buChar char="•"/>
                          </a:pPr>
                          <a:r>
                            <a:rPr lang="en-GB" dirty="0"/>
                            <a:t>Recognise the per cent symbol (%) and understand that per cent relates to ‘number of parts per hundred’, and write percentages as a fraction with denominator 100, and as a decimal</a:t>
                          </a:r>
                        </a:p>
                      </a:txBody>
                      <a:tcPr/>
                    </a:tc>
                    <a:extLst>
                      <a:ext uri="{0D108BD9-81ED-4DB2-BD59-A6C34878D82A}">
                        <a16:rowId xmlns:a16="http://schemas.microsoft.com/office/drawing/2014/main" val="3721374338"/>
                      </a:ext>
                    </a:extLst>
                  </a:tr>
                  <a:tr h="706862">
                    <a:tc>
                      <a:txBody>
                        <a:bodyPr/>
                        <a:lstStyle/>
                        <a:p>
                          <a:pPr marL="285750" indent="-285750">
                            <a:buFont typeface="Arial" panose="020B0604020202020204" pitchFamily="34" charset="0"/>
                            <a:buChar char="•"/>
                          </a:pPr>
                          <a:r>
                            <a:rPr lang="en-GB" dirty="0"/>
                            <a:t>Recall and use equivalences between simple fractions, decimals and percentages, including in different contexts</a:t>
                          </a:r>
                        </a:p>
                      </a:txBody>
                      <a:tcPr/>
                    </a:tc>
                    <a:extLst>
                      <a:ext uri="{0D108BD9-81ED-4DB2-BD59-A6C34878D82A}">
                        <a16:rowId xmlns:a16="http://schemas.microsoft.com/office/drawing/2014/main" val="3334112455"/>
                      </a:ext>
                    </a:extLst>
                  </a:tr>
                </a:tbl>
              </a:graphicData>
            </a:graphic>
          </p:graphicFrame>
        </mc:Choice>
        <mc:Fallback xmlns="">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1733867045"/>
                  </p:ext>
                </p:extLst>
              </p:nvPr>
            </p:nvGraphicFramePr>
            <p:xfrm>
              <a:off x="660694" y="1052736"/>
              <a:ext cx="7667554" cy="5597597"/>
            </p:xfrm>
            <a:graphic>
              <a:graphicData uri="http://schemas.openxmlformats.org/drawingml/2006/table">
                <a:tbl>
                  <a:tblPr firstRow="1" bandRow="1">
                    <a:tableStyleId>{E8B1032C-EA38-4F05-BA0D-38AFFFC7BED3}</a:tableStyleId>
                  </a:tblPr>
                  <a:tblGrid>
                    <a:gridCol w="7667554">
                      <a:extLst>
                        <a:ext uri="{9D8B030D-6E8A-4147-A177-3AD203B41FA5}">
                          <a16:colId xmlns:a16="http://schemas.microsoft.com/office/drawing/2014/main" val="590117535"/>
                        </a:ext>
                      </a:extLst>
                    </a:gridCol>
                  </a:tblGrid>
                  <a:tr h="365760">
                    <a:tc>
                      <a:txBody>
                        <a:bodyPr/>
                        <a:lstStyle/>
                        <a:p>
                          <a:r>
                            <a:rPr lang="en-GB" dirty="0"/>
                            <a:t>Upper Key Stage 2 Learning Outcome</a:t>
                          </a:r>
                        </a:p>
                      </a:txBody>
                      <a:tcPr/>
                    </a:tc>
                    <a:extLst>
                      <a:ext uri="{0D108BD9-81ED-4DB2-BD59-A6C34878D82A}">
                        <a16:rowId xmlns:a16="http://schemas.microsoft.com/office/drawing/2014/main" val="1564221312"/>
                      </a:ext>
                    </a:extLst>
                  </a:tr>
                  <a:tr h="640080">
                    <a:tc>
                      <a:txBody>
                        <a:bodyPr/>
                        <a:lstStyle/>
                        <a:p>
                          <a:pPr marL="285750" indent="-285750">
                            <a:buFont typeface="Arial" panose="020B0604020202020204" pitchFamily="34" charset="0"/>
                            <a:buChar char="•"/>
                          </a:pPr>
                          <a:r>
                            <a:rPr lang="en-GB" dirty="0"/>
                            <a:t>Multiply and divide whole numbers and those involving decimals by 10, 100 and 1 000</a:t>
                          </a:r>
                          <a:endParaRPr lang="en-GB" dirty="0">
                            <a:highlight>
                              <a:srgbClr val="FFFF00"/>
                            </a:highlight>
                          </a:endParaRPr>
                        </a:p>
                      </a:txBody>
                      <a:tcPr/>
                    </a:tc>
                    <a:extLst>
                      <a:ext uri="{0D108BD9-81ED-4DB2-BD59-A6C34878D82A}">
                        <a16:rowId xmlns:a16="http://schemas.microsoft.com/office/drawing/2014/main" val="1387505252"/>
                      </a:ext>
                    </a:extLst>
                  </a:tr>
                  <a:tr h="640080">
                    <a:tc>
                      <a:txBody>
                        <a:bodyPr/>
                        <a:lstStyle/>
                        <a:p>
                          <a:pPr marL="285750" indent="-285750">
                            <a:buFont typeface="Arial" panose="020B0604020202020204" pitchFamily="34" charset="0"/>
                            <a:buChar char="•"/>
                          </a:pPr>
                          <a:r>
                            <a:rPr lang="en-GB" dirty="0"/>
                            <a:t>Recognise and use thousandths and relate them to tenths, hundredths and decimal equivalents</a:t>
                          </a:r>
                        </a:p>
                      </a:txBody>
                      <a:tcPr/>
                    </a:tc>
                    <a:extLst>
                      <a:ext uri="{0D108BD9-81ED-4DB2-BD59-A6C34878D82A}">
                        <a16:rowId xmlns:a16="http://schemas.microsoft.com/office/drawing/2014/main" val="502591801"/>
                      </a:ext>
                    </a:extLst>
                  </a:tr>
                  <a:tr h="640080">
                    <a:tc>
                      <a:txBody>
                        <a:bodyPr/>
                        <a:lstStyle/>
                        <a:p>
                          <a:pPr marL="285750" indent="-285750">
                            <a:buFont typeface="Arial" panose="020B0604020202020204" pitchFamily="34" charset="0"/>
                            <a:buChar char="•"/>
                          </a:pPr>
                          <a:r>
                            <a:rPr lang="en-GB" dirty="0"/>
                            <a:t>Identify, name and write equivalent fractions of a given fraction, represented visually, including tenths and hundredths</a:t>
                          </a:r>
                        </a:p>
                      </a:txBody>
                      <a:tcPr/>
                    </a:tc>
                    <a:extLst>
                      <a:ext uri="{0D108BD9-81ED-4DB2-BD59-A6C34878D82A}">
                        <a16:rowId xmlns:a16="http://schemas.microsoft.com/office/drawing/2014/main" val="2537917201"/>
                      </a:ext>
                    </a:extLst>
                  </a:tr>
                  <a:tr h="640080">
                    <a:tc>
                      <a:txBody>
                        <a:bodyPr/>
                        <a:lstStyle/>
                        <a:p>
                          <a:pPr marL="285750" indent="-285750">
                            <a:buFont typeface="Arial" panose="020B0604020202020204" pitchFamily="34" charset="0"/>
                            <a:buChar char="•"/>
                          </a:pPr>
                          <a:r>
                            <a:rPr lang="en-GB" dirty="0"/>
                            <a:t>Use common factors to simplify fractions; use common multiples to express fractions in the same denomination</a:t>
                          </a:r>
                        </a:p>
                      </a:txBody>
                      <a:tcPr/>
                    </a:tc>
                    <a:extLst>
                      <a:ext uri="{0D108BD9-81ED-4DB2-BD59-A6C34878D82A}">
                        <a16:rowId xmlns:a16="http://schemas.microsoft.com/office/drawing/2014/main" val="4192537400"/>
                      </a:ext>
                    </a:extLst>
                  </a:tr>
                  <a:tr h="640080">
                    <a:tc>
                      <a:txBody>
                        <a:bodyPr/>
                        <a:lstStyle/>
                        <a:p>
                          <a:pPr marL="285750" indent="-285750">
                            <a:buFont typeface="Arial" panose="020B0604020202020204" pitchFamily="34" charset="0"/>
                            <a:buChar char="•"/>
                          </a:pPr>
                          <a:r>
                            <a:rPr lang="en-GB" dirty="0"/>
                            <a:t>Recognise mixed numbers and improper fractions and convert from one form to the other</a:t>
                          </a:r>
                        </a:p>
                      </a:txBody>
                      <a:tcPr/>
                    </a:tc>
                    <a:extLst>
                      <a:ext uri="{0D108BD9-81ED-4DB2-BD59-A6C34878D82A}">
                        <a16:rowId xmlns:a16="http://schemas.microsoft.com/office/drawing/2014/main" val="233768622"/>
                      </a:ext>
                    </a:extLst>
                  </a:tr>
                  <a:tr h="410175">
                    <a:tc>
                      <a:txBody>
                        <a:bodyPr/>
                        <a:lstStyle/>
                        <a:p>
                          <a:endParaRPr lang="en-US"/>
                        </a:p>
                      </a:txBody>
                      <a:tcPr>
                        <a:blipFill>
                          <a:blip r:embed="rId3"/>
                          <a:stretch>
                            <a:fillRect l="-79" t="-867647" r="-238" b="-398529"/>
                          </a:stretch>
                        </a:blipFill>
                      </a:tcPr>
                    </a:tc>
                    <a:extLst>
                      <a:ext uri="{0D108BD9-81ED-4DB2-BD59-A6C34878D82A}">
                        <a16:rowId xmlns:a16="http://schemas.microsoft.com/office/drawing/2014/main" val="952968030"/>
                      </a:ext>
                    </a:extLst>
                  </a:tr>
                  <a:tr h="914400">
                    <a:tc>
                      <a:txBody>
                        <a:bodyPr/>
                        <a:lstStyle/>
                        <a:p>
                          <a:pPr marL="285750" indent="-285750">
                            <a:buFont typeface="Arial" panose="020B0604020202020204" pitchFamily="34" charset="0"/>
                            <a:buChar char="•"/>
                          </a:pPr>
                          <a:r>
                            <a:rPr lang="en-GB" dirty="0"/>
                            <a:t>Recognise the per cent symbol (%) and understand that per cent relates to ‘number of parts per hundred’, and write percentages as a fraction with denominator 100, and as a decimal</a:t>
                          </a:r>
                        </a:p>
                      </a:txBody>
                      <a:tcPr/>
                    </a:tc>
                    <a:extLst>
                      <a:ext uri="{0D108BD9-81ED-4DB2-BD59-A6C34878D82A}">
                        <a16:rowId xmlns:a16="http://schemas.microsoft.com/office/drawing/2014/main" val="3721374338"/>
                      </a:ext>
                    </a:extLst>
                  </a:tr>
                  <a:tr h="706862">
                    <a:tc>
                      <a:txBody>
                        <a:bodyPr/>
                        <a:lstStyle/>
                        <a:p>
                          <a:pPr marL="285750" indent="-285750">
                            <a:buFont typeface="Arial" panose="020B0604020202020204" pitchFamily="34" charset="0"/>
                            <a:buChar char="•"/>
                          </a:pPr>
                          <a:r>
                            <a:rPr lang="en-GB" dirty="0"/>
                            <a:t>Recall and use equivalences between simple fractions, decimals and percentages, including in different contexts</a:t>
                          </a:r>
                        </a:p>
                      </a:txBody>
                      <a:tcPr/>
                    </a:tc>
                    <a:extLst>
                      <a:ext uri="{0D108BD9-81ED-4DB2-BD59-A6C34878D82A}">
                        <a16:rowId xmlns:a16="http://schemas.microsoft.com/office/drawing/2014/main" val="3334112455"/>
                      </a:ext>
                    </a:extLst>
                  </a:tr>
                </a:tbl>
              </a:graphicData>
            </a:graphic>
          </p:graphicFrame>
        </mc:Fallback>
      </mc:AlternateContent>
    </p:spTree>
    <p:extLst>
      <p:ext uri="{BB962C8B-B14F-4D97-AF65-F5344CB8AC3E}">
        <p14:creationId xmlns:p14="http://schemas.microsoft.com/office/powerpoint/2010/main" val="1334201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4011409609"/>
              </p:ext>
            </p:extLst>
          </p:nvPr>
        </p:nvGraphicFramePr>
        <p:xfrm>
          <a:off x="660693" y="1411380"/>
          <a:ext cx="6160612" cy="3887799"/>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Key Stage 3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1.1.1 Understand the value of digits in decimals, measure and integers</a:t>
                      </a:r>
                    </a:p>
                  </a:txBody>
                  <a:tcPr anchor="ct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1.2.2 Understand integer exponents and roots</a:t>
                      </a:r>
                    </a:p>
                  </a:txBody>
                  <a:tcPr anchor="ctr"/>
                </a:tc>
                <a:extLst>
                  <a:ext uri="{0D108BD9-81ED-4DB2-BD59-A6C34878D82A}">
                    <a16:rowId xmlns:a16="http://schemas.microsoft.com/office/drawing/2014/main" val="5025918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1.3.2 Compare and order positive and negative integers, decimals and fractions</a:t>
                      </a:r>
                    </a:p>
                  </a:txBody>
                  <a:tcPr anchor="ctr"/>
                </a:tc>
                <a:extLst>
                  <a:ext uri="{0D108BD9-81ED-4DB2-BD59-A6C34878D82A}">
                    <a16:rowId xmlns:a16="http://schemas.microsoft.com/office/drawing/2014/main" val="2537917201"/>
                  </a:ext>
                </a:extLst>
              </a:tr>
              <a:tr h="777773">
                <a:tc>
                  <a:txBody>
                    <a:bodyPr/>
                    <a:lstStyle/>
                    <a:p>
                      <a:pPr marL="0" indent="0">
                        <a:buFont typeface="Arial" panose="020B0604020202020204" pitchFamily="34" charset="0"/>
                        <a:buNone/>
                      </a:pPr>
                      <a:r>
                        <a:rPr lang="en-GB" i="1" dirty="0"/>
                        <a:t>Please note: Numerical codes refer to statements of knowledge, skills and understanding in the NCETM breakdown of Key Stage 3 mathematics.</a:t>
                      </a:r>
                    </a:p>
                    <a:p>
                      <a:pPr marL="285750" indent="-285750">
                        <a:buFont typeface="Arial" panose="020B0604020202020204" pitchFamily="34" charset="0"/>
                        <a:buChar char="•"/>
                      </a:pPr>
                      <a:endParaRPr lang="en-GB" dirty="0"/>
                    </a:p>
                  </a:txBody>
                  <a:tcPr anchor="ctr"/>
                </a:tc>
                <a:extLst>
                  <a:ext uri="{0D108BD9-81ED-4DB2-BD59-A6C34878D82A}">
                    <a16:rowId xmlns:a16="http://schemas.microsoft.com/office/drawing/2014/main" val="4192537400"/>
                  </a:ext>
                </a:extLst>
              </a:tr>
            </a:tbl>
          </a:graphicData>
        </a:graphic>
      </p:graphicFrame>
    </p:spTree>
    <p:extLst>
      <p:ext uri="{BB962C8B-B14F-4D97-AF65-F5344CB8AC3E}">
        <p14:creationId xmlns:p14="http://schemas.microsoft.com/office/powerpoint/2010/main" val="35371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DC33393B-CFAB-4522-A464-D80F94693EF8}" vid="{BBFFB39A-B72C-47D7-B12F-21E4EFC6D8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361</TotalTime>
  <Words>6043</Words>
  <Application>Microsoft Office PowerPoint</Application>
  <PresentationFormat>Widescreen</PresentationFormat>
  <Paragraphs>443</Paragraphs>
  <Slides>44</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 Math</vt:lpstr>
      <vt:lpstr>Myriad Pro</vt:lpstr>
      <vt:lpstr>Symbol</vt:lpstr>
      <vt:lpstr>Custom Design</vt:lpstr>
      <vt:lpstr>Understanding fractions as divisions (and decimals)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(1 cont’d)</vt:lpstr>
      <vt:lpstr>Common difficulties and misconceptions (2)</vt:lpstr>
      <vt:lpstr>Common difficulties and misconceptions (3)</vt:lpstr>
      <vt:lpstr>Understand that fraction notation represents both a division and the result of that division</vt:lpstr>
      <vt:lpstr>Understand that fraction notation represents both a division and the result of that division</vt:lpstr>
      <vt:lpstr>Understand that fraction notation represents both a division and the result of that division</vt:lpstr>
      <vt:lpstr>Understand that fraction notation represents both a division and the result of that division</vt:lpstr>
      <vt:lpstr>Understand that fraction notation represents both a division and the result of that division</vt:lpstr>
      <vt:lpstr>Understand that fraction notation represents both a division and the result of that division</vt:lpstr>
      <vt:lpstr>Understand that fraction notation represents both a division and the result of that division</vt:lpstr>
      <vt:lpstr>Understand that fraction notation represents both a division and the result of that division</vt:lpstr>
      <vt:lpstr>PowerPoint Presentation</vt:lpstr>
      <vt:lpstr>Understand that fraction notation represents both a division and the result of that division</vt:lpstr>
      <vt:lpstr>Understand that fraction notation represents both a division and the result of that division</vt:lpstr>
      <vt:lpstr>Understand that fraction notation represents both a division and the result of that division</vt:lpstr>
      <vt:lpstr>Understand that fraction notation represents both a division and the result of that division</vt:lpstr>
      <vt:lpstr>Understand that fraction notation represents both a division and the result of that division</vt:lpstr>
      <vt:lpstr>Use that understanding to write a fraction as an equivalent decimal</vt:lpstr>
      <vt:lpstr>Use that understanding to write a fraction as an equivalent decimal</vt:lpstr>
      <vt:lpstr>Use that understanding to write a fraction as an equivalent decimal</vt:lpstr>
      <vt:lpstr>Reflection questions</vt:lpstr>
      <vt:lpstr>PowerPoint Presentation</vt:lpstr>
      <vt:lpstr>Appendices</vt:lpstr>
      <vt:lpstr>Key vocabulary </vt:lpstr>
      <vt:lpstr>Representations and structure</vt:lpstr>
      <vt:lpstr>Previous learning</vt:lpstr>
      <vt:lpstr>Future learning</vt:lpstr>
      <vt:lpstr>PowerPoint Presentation</vt:lpstr>
      <vt:lpstr>PowerPoint Presentation</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fractions as divisions (and decimals)</dc:title>
  <dc:creator>Rebecca Donaldson</dc:creator>
  <cp:lastModifiedBy>Steve McCormack</cp:lastModifiedBy>
  <cp:revision>4</cp:revision>
  <dcterms:created xsi:type="dcterms:W3CDTF">2021-06-09T14:51:40Z</dcterms:created>
  <dcterms:modified xsi:type="dcterms:W3CDTF">2021-09-20T15:13:38Z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