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Override1.xml" ContentType="application/vnd.openxmlformats-officedocument.themeOverr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4"/>
    <p:sldMasterId id="2147483982" r:id="rId5"/>
  </p:sldMasterIdLst>
  <p:sldIdLst>
    <p:sldId id="262" r:id="rId6"/>
    <p:sldId id="285" r:id="rId7"/>
    <p:sldId id="289" r:id="rId8"/>
    <p:sldId id="286" r:id="rId9"/>
    <p:sldId id="287" r:id="rId10"/>
    <p:sldId id="288" r:id="rId11"/>
    <p:sldId id="260" r:id="rId12"/>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E2E8"/>
    <a:srgbClr val="82CBDD"/>
    <a:srgbClr val="0062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4605" autoAdjust="0"/>
  </p:normalViewPr>
  <p:slideViewPr>
    <p:cSldViewPr>
      <p:cViewPr varScale="1">
        <p:scale>
          <a:sx n="136" d="100"/>
          <a:sy n="136" d="100"/>
        </p:scale>
        <p:origin x="-256" y="-112"/>
      </p:cViewPr>
      <p:guideLst>
        <p:guide orient="horz" pos="2160"/>
        <p:guide pos="2880"/>
      </p:guideLst>
    </p:cSldViewPr>
  </p:slideViewPr>
  <p:outlineViewPr>
    <p:cViewPr>
      <p:scale>
        <a:sx n="33" d="100"/>
        <a:sy n="33" d="100"/>
      </p:scale>
      <p:origin x="43"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5" Type="http://schemas.openxmlformats.org/officeDocument/2006/relationships/image" Target="../media/image3.png"/><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6512" y="-88136"/>
            <a:ext cx="9289032" cy="696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C:\Users\mary.mackirdy\Documents\Maths hubs website\maths_hubs_logo.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403850" y="5564188"/>
            <a:ext cx="3733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732588" y="4564063"/>
            <a:ext cx="2286000" cy="117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Rectangle 4"/>
          <p:cNvSpPr>
            <a:spLocks noGrp="1" noChangeArrowheads="1"/>
          </p:cNvSpPr>
          <p:nvPr>
            <p:ph type="ctrTitle"/>
          </p:nvPr>
        </p:nvSpPr>
        <p:spPr>
          <a:xfrm>
            <a:off x="466725" y="341313"/>
            <a:ext cx="7239000" cy="758825"/>
          </a:xfrm>
          <a:extLst/>
        </p:spPr>
        <p:txBody>
          <a:bodyPr anchor="ctr"/>
          <a:lstStyle>
            <a:lvl1pPr>
              <a:defRPr>
                <a:solidFill>
                  <a:schemeClr val="bg1"/>
                </a:solidFill>
              </a:defRPr>
            </a:lvl1pPr>
          </a:lstStyle>
          <a:p>
            <a:pPr lvl="0"/>
            <a:r>
              <a:rPr lang="en-GB" noProof="0" dirty="0" smtClean="0"/>
              <a:t>Click to edit Master title style</a:t>
            </a:r>
          </a:p>
        </p:txBody>
      </p:sp>
      <p:sp>
        <p:nvSpPr>
          <p:cNvPr id="44037" name="Rectangle 5"/>
          <p:cNvSpPr>
            <a:spLocks noGrp="1" noChangeArrowheads="1"/>
          </p:cNvSpPr>
          <p:nvPr>
            <p:ph type="subTitle" idx="1"/>
          </p:nvPr>
        </p:nvSpPr>
        <p:spPr>
          <a:xfrm>
            <a:off x="466725" y="1255713"/>
            <a:ext cx="7239000" cy="805135"/>
          </a:xfrm>
        </p:spPr>
        <p:txBody>
          <a:bodyPr/>
          <a:lstStyle>
            <a:lvl1pPr marL="0" indent="0">
              <a:defRPr sz="3500">
                <a:solidFill>
                  <a:schemeClr val="bg1"/>
                </a:solidFill>
              </a:defRPr>
            </a:lvl1pPr>
          </a:lstStyle>
          <a:p>
            <a:pPr lvl="0"/>
            <a:r>
              <a:rPr lang="en-GB" noProof="0" dirty="0" smtClean="0"/>
              <a:t>Click to edit Master subtitle style</a:t>
            </a:r>
          </a:p>
        </p:txBody>
      </p:sp>
      <p:sp>
        <p:nvSpPr>
          <p:cNvPr id="3" name="Content Placeholder 2"/>
          <p:cNvSpPr>
            <a:spLocks noGrp="1"/>
          </p:cNvSpPr>
          <p:nvPr>
            <p:ph sz="quarter" idx="12"/>
          </p:nvPr>
        </p:nvSpPr>
        <p:spPr>
          <a:xfrm>
            <a:off x="468313" y="2492375"/>
            <a:ext cx="4391025" cy="504825"/>
          </a:xfrm>
        </p:spPr>
        <p:txBody>
          <a:bodyPr/>
          <a:lstStyle>
            <a:lvl1pPr>
              <a:defRPr sz="2400">
                <a:solidFill>
                  <a:srgbClr val="FFC000"/>
                </a:solidFill>
              </a:defRPr>
            </a:lvl1pPr>
          </a:lstStyle>
          <a:p>
            <a:pPr lvl="0"/>
            <a:r>
              <a:rPr lang="en-US" dirty="0" smtClean="0"/>
              <a:t>Click to edit </a:t>
            </a:r>
            <a:endParaRPr lang="en-GB" dirty="0"/>
          </a:p>
        </p:txBody>
      </p:sp>
    </p:spTree>
    <p:extLst>
      <p:ext uri="{BB962C8B-B14F-4D97-AF65-F5344CB8AC3E}">
        <p14:creationId xmlns:p14="http://schemas.microsoft.com/office/powerpoint/2010/main" val="21633261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4" descr="C:\Users\mary.mackirdy\Documents\Maths hubs website\maths_hubs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156325" y="87313"/>
            <a:ext cx="2782888"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2700"/>
            <a:ext cx="1916113"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76" y="692696"/>
            <a:ext cx="7924800" cy="1143000"/>
          </a:xfr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6"/>
          <p:cNvSpPr>
            <a:spLocks noGrp="1" noChangeArrowheads="1"/>
          </p:cNvSpPr>
          <p:nvPr>
            <p:ph type="dt" sz="half" idx="10"/>
          </p:nvPr>
        </p:nvSpPr>
        <p:spPr/>
        <p:txBody>
          <a:bodyPr/>
          <a:lstStyle>
            <a:lvl1pPr>
              <a:defRPr/>
            </a:lvl1pPr>
          </a:lstStyle>
          <a:p>
            <a:pPr>
              <a:defRPr/>
            </a:pPr>
            <a:endParaRPr lang="en-GB"/>
          </a:p>
        </p:txBody>
      </p:sp>
      <p:sp>
        <p:nvSpPr>
          <p:cNvPr id="7" name="Rectangle 7"/>
          <p:cNvSpPr>
            <a:spLocks noGrp="1" noChangeArrowheads="1"/>
          </p:cNvSpPr>
          <p:nvPr>
            <p:ph type="ftr" sz="quarter" idx="11"/>
          </p:nvPr>
        </p:nvSpPr>
        <p:spPr/>
        <p:txBody>
          <a:bodyPr/>
          <a:lstStyle>
            <a:lvl1pPr>
              <a:defRPr/>
            </a:lvl1pPr>
          </a:lstStyle>
          <a:p>
            <a:pPr>
              <a:defRPr/>
            </a:pPr>
            <a:endParaRPr lang="en-GB"/>
          </a:p>
        </p:txBody>
      </p:sp>
      <p:sp>
        <p:nvSpPr>
          <p:cNvPr id="8" name="Rectangle 8"/>
          <p:cNvSpPr>
            <a:spLocks noGrp="1" noChangeArrowheads="1"/>
          </p:cNvSpPr>
          <p:nvPr>
            <p:ph type="sldNum" sz="quarter" idx="12"/>
          </p:nvPr>
        </p:nvSpPr>
        <p:spPr/>
        <p:txBody>
          <a:bodyPr/>
          <a:lstStyle>
            <a:lvl1pPr>
              <a:defRPr/>
            </a:lvl1pPr>
          </a:lstStyle>
          <a:p>
            <a:pPr>
              <a:defRPr/>
            </a:pPr>
            <a:fld id="{BBE9ED6D-1930-4B07-89D6-FB3641539B8C}" type="slidenum">
              <a:rPr lang="en-GB"/>
              <a:pPr>
                <a:defRPr/>
              </a:pPr>
              <a:t>‹#›</a:t>
            </a:fld>
            <a:endParaRPr lang="en-GB"/>
          </a:p>
        </p:txBody>
      </p:sp>
    </p:spTree>
    <p:extLst>
      <p:ext uri="{BB962C8B-B14F-4D97-AF65-F5344CB8AC3E}">
        <p14:creationId xmlns:p14="http://schemas.microsoft.com/office/powerpoint/2010/main" val="394154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879DDB7-B4A9-495A-9083-EB806D5A03B5}" type="datetimeFigureOut">
              <a:rPr lang="en-GB"/>
              <a:pPr>
                <a:defRPr/>
              </a:pPr>
              <a:t>20/10/16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DD0F11B-B194-4CA3-88B3-C10A3FD471C9}" type="slidenum">
              <a:rPr lang="en-GB"/>
              <a:pPr>
                <a:defRPr/>
              </a:pPr>
              <a:t>‹#›</a:t>
            </a:fld>
            <a:endParaRPr lang="en-GB"/>
          </a:p>
        </p:txBody>
      </p:sp>
    </p:spTree>
    <p:extLst>
      <p:ext uri="{BB962C8B-B14F-4D97-AF65-F5344CB8AC3E}">
        <p14:creationId xmlns:p14="http://schemas.microsoft.com/office/powerpoint/2010/main" val="187422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A6CF674-F9D0-400D-9D28-EC13FEF3D81E}" type="datetimeFigureOut">
              <a:rPr lang="en-GB"/>
              <a:pPr>
                <a:defRPr/>
              </a:pPr>
              <a:t>20/10/16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5ABFF4-8761-4898-BC59-79DB644AF0BF}" type="slidenum">
              <a:rPr lang="en-GB"/>
              <a:pPr>
                <a:defRPr/>
              </a:pPr>
              <a:t>‹#›</a:t>
            </a:fld>
            <a:endParaRPr lang="en-GB"/>
          </a:p>
        </p:txBody>
      </p:sp>
    </p:spTree>
    <p:extLst>
      <p:ext uri="{BB962C8B-B14F-4D97-AF65-F5344CB8AC3E}">
        <p14:creationId xmlns:p14="http://schemas.microsoft.com/office/powerpoint/2010/main" val="3903093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E8B6765-8238-4738-9F21-0CACD42A8A00}" type="datetimeFigureOut">
              <a:rPr lang="en-GB"/>
              <a:pPr>
                <a:defRPr/>
              </a:pPr>
              <a:t>20/10/16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7275403-7A93-4F0F-AD53-D4275B7E440B}" type="slidenum">
              <a:rPr lang="en-GB"/>
              <a:pPr>
                <a:defRPr/>
              </a:pPr>
              <a:t>‹#›</a:t>
            </a:fld>
            <a:endParaRPr lang="en-GB"/>
          </a:p>
        </p:txBody>
      </p:sp>
    </p:spTree>
    <p:extLst>
      <p:ext uri="{BB962C8B-B14F-4D97-AF65-F5344CB8AC3E}">
        <p14:creationId xmlns:p14="http://schemas.microsoft.com/office/powerpoint/2010/main" val="4213919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18BBCDB8-E635-406C-ABB1-D296516E626E}" type="datetimeFigureOut">
              <a:rPr lang="en-GB"/>
              <a:pPr>
                <a:defRPr/>
              </a:pPr>
              <a:t>20/10/16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8EFA054-E968-423E-A7EE-28B56E314328}" type="slidenum">
              <a:rPr lang="en-GB"/>
              <a:pPr>
                <a:defRPr/>
              </a:pPr>
              <a:t>‹#›</a:t>
            </a:fld>
            <a:endParaRPr lang="en-GB"/>
          </a:p>
        </p:txBody>
      </p:sp>
    </p:spTree>
    <p:extLst>
      <p:ext uri="{BB962C8B-B14F-4D97-AF65-F5344CB8AC3E}">
        <p14:creationId xmlns:p14="http://schemas.microsoft.com/office/powerpoint/2010/main" val="3029817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A0BAB38-F25E-4E4E-8E8B-BBEB13828A23}" type="datetimeFigureOut">
              <a:rPr lang="en-GB"/>
              <a:pPr>
                <a:defRPr/>
              </a:pPr>
              <a:t>20/10/16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45E805A-9749-46A0-BA7A-5D87501CD239}" type="slidenum">
              <a:rPr lang="en-GB"/>
              <a:pPr>
                <a:defRPr/>
              </a:pPr>
              <a:t>‹#›</a:t>
            </a:fld>
            <a:endParaRPr lang="en-GB"/>
          </a:p>
        </p:txBody>
      </p:sp>
    </p:spTree>
    <p:extLst>
      <p:ext uri="{BB962C8B-B14F-4D97-AF65-F5344CB8AC3E}">
        <p14:creationId xmlns:p14="http://schemas.microsoft.com/office/powerpoint/2010/main" val="3007787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77345FD-75AD-4BB4-B6A3-E6A8D1FCDEF2}" type="datetimeFigureOut">
              <a:rPr lang="en-GB"/>
              <a:pPr>
                <a:defRPr/>
              </a:pPr>
              <a:t>20/10/16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8AD42B4-95A3-4B0F-B916-5DAC937EC6FD}" type="slidenum">
              <a:rPr lang="en-GB"/>
              <a:pPr>
                <a:defRPr/>
              </a:pPr>
              <a:t>‹#›</a:t>
            </a:fld>
            <a:endParaRPr lang="en-GB"/>
          </a:p>
        </p:txBody>
      </p:sp>
    </p:spTree>
    <p:extLst>
      <p:ext uri="{BB962C8B-B14F-4D97-AF65-F5344CB8AC3E}">
        <p14:creationId xmlns:p14="http://schemas.microsoft.com/office/powerpoint/2010/main" val="22676715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21E850A-3047-4F05-B05A-7FF5D69ACBC6}" type="datetimeFigureOut">
              <a:rPr lang="en-GB"/>
              <a:pPr>
                <a:defRPr/>
              </a:pPr>
              <a:t>20/10/16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39424C6A-6780-4A99-B619-90F533A273A9}" type="slidenum">
              <a:rPr lang="en-GB"/>
              <a:pPr>
                <a:defRPr/>
              </a:pPr>
              <a:t>‹#›</a:t>
            </a:fld>
            <a:endParaRPr lang="en-GB"/>
          </a:p>
        </p:txBody>
      </p:sp>
    </p:spTree>
    <p:extLst>
      <p:ext uri="{BB962C8B-B14F-4D97-AF65-F5344CB8AC3E}">
        <p14:creationId xmlns:p14="http://schemas.microsoft.com/office/powerpoint/2010/main" val="10024682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430B321-BF18-4EE5-A4B7-6691CC5EE131}" type="datetimeFigureOut">
              <a:rPr lang="en-GB"/>
              <a:pPr>
                <a:defRPr/>
              </a:pPr>
              <a:t>20/10/16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D85DBD2-6616-4854-A0BE-D220C6D6DBB5}" type="slidenum">
              <a:rPr lang="en-GB"/>
              <a:pPr>
                <a:defRPr/>
              </a:pPr>
              <a:t>‹#›</a:t>
            </a:fld>
            <a:endParaRPr lang="en-GB"/>
          </a:p>
        </p:txBody>
      </p:sp>
    </p:spTree>
    <p:extLst>
      <p:ext uri="{BB962C8B-B14F-4D97-AF65-F5344CB8AC3E}">
        <p14:creationId xmlns:p14="http://schemas.microsoft.com/office/powerpoint/2010/main" val="21225109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1BEB1C6-FD70-4578-9B19-EEC582E8B74F}" type="datetimeFigureOut">
              <a:rPr lang="en-GB"/>
              <a:pPr>
                <a:defRPr/>
              </a:pPr>
              <a:t>20/10/16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898B661-8A86-48E9-8B07-DB1C21A4DF4A}" type="slidenum">
              <a:rPr lang="en-GB"/>
              <a:pPr>
                <a:defRPr/>
              </a:pPr>
              <a:t>‹#›</a:t>
            </a:fld>
            <a:endParaRPr lang="en-GB"/>
          </a:p>
        </p:txBody>
      </p:sp>
    </p:spTree>
    <p:extLst>
      <p:ext uri="{BB962C8B-B14F-4D97-AF65-F5344CB8AC3E}">
        <p14:creationId xmlns:p14="http://schemas.microsoft.com/office/powerpoint/2010/main" val="197555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C:\Users\mary.mackirdy\Documents\Maths hubs website\maths_hubs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61113" y="5875338"/>
            <a:ext cx="2782887"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496" y="5805488"/>
            <a:ext cx="1914525"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76" y="476672"/>
            <a:ext cx="7924800" cy="1143000"/>
          </a:xfrm>
        </p:spPr>
        <p:txBody>
          <a:bodyPr anchor="t"/>
          <a:lstStyle>
            <a:lvl1pPr>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Rectangle 5"/>
          <p:cNvSpPr>
            <a:spLocks noGrp="1" noChangeArrowheads="1"/>
          </p:cNvSpPr>
          <p:nvPr>
            <p:ph type="sldNum" sz="quarter" idx="10"/>
          </p:nvPr>
        </p:nvSpPr>
        <p:spPr>
          <a:xfrm>
            <a:off x="3086100" y="6248400"/>
            <a:ext cx="2133600" cy="457200"/>
          </a:xfrm>
        </p:spPr>
        <p:txBody>
          <a:bodyPr/>
          <a:lstStyle>
            <a:lvl1pPr>
              <a:defRPr/>
            </a:lvl1pPr>
          </a:lstStyle>
          <a:p>
            <a:pPr>
              <a:defRPr/>
            </a:pPr>
            <a:fld id="{8B559298-CD3B-4E89-9D04-E48D2F069CBF}" type="slidenum">
              <a:rPr lang="en-GB"/>
              <a:pPr>
                <a:defRPr/>
              </a:pPr>
              <a:t>‹#›</a:t>
            </a:fld>
            <a:endParaRPr lang="en-GB"/>
          </a:p>
        </p:txBody>
      </p:sp>
    </p:spTree>
    <p:extLst>
      <p:ext uri="{BB962C8B-B14F-4D97-AF65-F5344CB8AC3E}">
        <p14:creationId xmlns:p14="http://schemas.microsoft.com/office/powerpoint/2010/main" val="17287809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7C4A257-268A-4089-B997-121C914CA4D7}" type="datetimeFigureOut">
              <a:rPr lang="en-GB"/>
              <a:pPr>
                <a:defRPr/>
              </a:pPr>
              <a:t>20/10/16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778EE26-AEC2-4292-8451-961C27372828}" type="slidenum">
              <a:rPr lang="en-GB"/>
              <a:pPr>
                <a:defRPr/>
              </a:pPr>
              <a:t>‹#›</a:t>
            </a:fld>
            <a:endParaRPr lang="en-GB"/>
          </a:p>
        </p:txBody>
      </p:sp>
    </p:spTree>
    <p:extLst>
      <p:ext uri="{BB962C8B-B14F-4D97-AF65-F5344CB8AC3E}">
        <p14:creationId xmlns:p14="http://schemas.microsoft.com/office/powerpoint/2010/main" val="2624023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25BDFBF-EA7A-44DB-968B-C0F19FD8610D}" type="datetimeFigureOut">
              <a:rPr lang="en-GB"/>
              <a:pPr>
                <a:defRPr/>
              </a:pPr>
              <a:t>20/10/16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DA1E70E-9AAC-4414-9248-79EBB7251B36}" type="slidenum">
              <a:rPr lang="en-GB"/>
              <a:pPr>
                <a:defRPr/>
              </a:pPr>
              <a:t>‹#›</a:t>
            </a:fld>
            <a:endParaRPr lang="en-GB"/>
          </a:p>
        </p:txBody>
      </p:sp>
    </p:spTree>
    <p:extLst>
      <p:ext uri="{BB962C8B-B14F-4D97-AF65-F5344CB8AC3E}">
        <p14:creationId xmlns:p14="http://schemas.microsoft.com/office/powerpoint/2010/main" val="2741464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C:\Users\mary.mackirdy\Documents\Maths hubs website\maths_hubs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27763" y="5875338"/>
            <a:ext cx="2782887"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0825" y="5875338"/>
            <a:ext cx="1914525"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5"/>
          <p:cNvSpPr>
            <a:spLocks noGrp="1" noChangeArrowheads="1"/>
          </p:cNvSpPr>
          <p:nvPr>
            <p:ph type="sldNum" sz="quarter" idx="10"/>
          </p:nvPr>
        </p:nvSpPr>
        <p:spPr>
          <a:xfrm>
            <a:off x="3419475" y="6165850"/>
            <a:ext cx="2133600" cy="457200"/>
          </a:xfrm>
        </p:spPr>
        <p:txBody>
          <a:bodyPr/>
          <a:lstStyle>
            <a:lvl1pPr>
              <a:defRPr/>
            </a:lvl1pPr>
          </a:lstStyle>
          <a:p>
            <a:pPr>
              <a:defRPr/>
            </a:pPr>
            <a:fld id="{2CDE49EE-8D5D-4AED-9247-38519C660924}" type="slidenum">
              <a:rPr lang="en-GB"/>
              <a:pPr>
                <a:defRPr/>
              </a:pPr>
              <a:t>‹#›</a:t>
            </a:fld>
            <a:endParaRPr lang="en-GB"/>
          </a:p>
        </p:txBody>
      </p:sp>
    </p:spTree>
    <p:extLst>
      <p:ext uri="{BB962C8B-B14F-4D97-AF65-F5344CB8AC3E}">
        <p14:creationId xmlns:p14="http://schemas.microsoft.com/office/powerpoint/2010/main" val="228103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C:\Users\mary.mackirdy\Documents\Maths hubs website\maths_hubs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27775" y="5878513"/>
            <a:ext cx="2782888"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0825" y="5911850"/>
            <a:ext cx="1916113"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76" y="692696"/>
            <a:ext cx="7924800" cy="1143000"/>
          </a:xfrm>
        </p:spPr>
        <p:txBody>
          <a:bodyPr anchor="t"/>
          <a:lstStyle/>
          <a:p>
            <a:r>
              <a:rPr lang="en-US" dirty="0" smtClean="0"/>
              <a:t>Click to edit Master title style</a:t>
            </a:r>
            <a:endParaRPr lang="en-GB" dirty="0"/>
          </a:p>
        </p:txBody>
      </p:sp>
      <p:sp>
        <p:nvSpPr>
          <p:cNvPr id="3" name="Content Placeholder 2"/>
          <p:cNvSpPr>
            <a:spLocks noGrp="1"/>
          </p:cNvSpPr>
          <p:nvPr>
            <p:ph sz="half" idx="1"/>
          </p:nvPr>
        </p:nvSpPr>
        <p:spPr>
          <a:xfrm>
            <a:off x="762000" y="1827213"/>
            <a:ext cx="38846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9013" y="1827213"/>
            <a:ext cx="38846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sldNum" sz="quarter" idx="10"/>
          </p:nvPr>
        </p:nvSpPr>
        <p:spPr>
          <a:xfrm>
            <a:off x="3708400" y="6372225"/>
            <a:ext cx="2133600" cy="457200"/>
          </a:xfrm>
        </p:spPr>
        <p:txBody>
          <a:bodyPr/>
          <a:lstStyle>
            <a:lvl1pPr>
              <a:defRPr/>
            </a:lvl1pPr>
          </a:lstStyle>
          <a:p>
            <a:pPr>
              <a:defRPr/>
            </a:pPr>
            <a:fld id="{9A79DB62-CDD4-46AD-BF6D-8C81D3CFAF59}" type="slidenum">
              <a:rPr lang="en-GB"/>
              <a:pPr>
                <a:defRPr/>
              </a:pPr>
              <a:t>‹#›</a:t>
            </a:fld>
            <a:endParaRPr lang="en-GB"/>
          </a:p>
        </p:txBody>
      </p:sp>
    </p:spTree>
    <p:extLst>
      <p:ext uri="{BB962C8B-B14F-4D97-AF65-F5344CB8AC3E}">
        <p14:creationId xmlns:p14="http://schemas.microsoft.com/office/powerpoint/2010/main" val="1753585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descr="C:\Users\mary.mackirdy\Documents\Maths hubs website\maths_hubs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88803" y="5871993"/>
            <a:ext cx="2782887"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79512" y="5871993"/>
            <a:ext cx="1914525"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7544" y="967069"/>
            <a:ext cx="8280920" cy="79208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67544" y="1700808"/>
            <a:ext cx="4040188" cy="7117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20887"/>
            <a:ext cx="4040188" cy="3705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4008" y="1700808"/>
            <a:ext cx="4041775" cy="7117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420887"/>
            <a:ext cx="4041775" cy="3705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10"/>
          <p:cNvSpPr>
            <a:spLocks noGrp="1" noChangeArrowheads="1"/>
          </p:cNvSpPr>
          <p:nvPr>
            <p:ph type="sldNum" sz="quarter" idx="12"/>
          </p:nvPr>
        </p:nvSpPr>
        <p:spPr>
          <a:xfrm>
            <a:off x="3419872" y="6237312"/>
            <a:ext cx="2133600" cy="457200"/>
          </a:xfrm>
        </p:spPr>
        <p:txBody>
          <a:bodyPr/>
          <a:lstStyle>
            <a:lvl1pPr>
              <a:defRPr/>
            </a:lvl1pPr>
          </a:lstStyle>
          <a:p>
            <a:pPr>
              <a:defRPr/>
            </a:pPr>
            <a:fld id="{C4E9EE9A-C263-4428-9493-A5022F608F7C}" type="slidenum">
              <a:rPr lang="en-GB"/>
              <a:pPr>
                <a:defRPr/>
              </a:pPr>
              <a:t>‹#›</a:t>
            </a:fld>
            <a:endParaRPr lang="en-GB"/>
          </a:p>
        </p:txBody>
      </p:sp>
    </p:spTree>
    <p:extLst>
      <p:ext uri="{BB962C8B-B14F-4D97-AF65-F5344CB8AC3E}">
        <p14:creationId xmlns:p14="http://schemas.microsoft.com/office/powerpoint/2010/main" val="3688116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C:\Users\mary.mackirdy\Documents\Maths hubs website\maths_hubs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61113" y="84138"/>
            <a:ext cx="2782887"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9525"/>
            <a:ext cx="1916113"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5576" y="986814"/>
            <a:ext cx="7924800" cy="930018"/>
          </a:xfrm>
        </p:spPr>
        <p:txBody>
          <a:bodyPr/>
          <a:lstStyle/>
          <a:p>
            <a:r>
              <a:rPr lang="en-US" smtClean="0"/>
              <a:t>Click to edit Master title style</a:t>
            </a:r>
            <a:endParaRPr lang="en-GB"/>
          </a:p>
        </p:txBody>
      </p:sp>
      <p:sp>
        <p:nvSpPr>
          <p:cNvPr id="5" name="Rectangle 6"/>
          <p:cNvSpPr>
            <a:spLocks noGrp="1" noChangeArrowheads="1"/>
          </p:cNvSpPr>
          <p:nvPr>
            <p:ph type="dt" sz="half" idx="10"/>
          </p:nvPr>
        </p:nvSpPr>
        <p:spPr/>
        <p:txBody>
          <a:bodyPr/>
          <a:lstStyle>
            <a:lvl1pPr>
              <a:defRPr/>
            </a:lvl1pPr>
          </a:lstStyle>
          <a:p>
            <a:pPr>
              <a:defRPr/>
            </a:pPr>
            <a:endParaRPr lang="en-GB"/>
          </a:p>
        </p:txBody>
      </p:sp>
      <p:sp>
        <p:nvSpPr>
          <p:cNvPr id="6" name="Rectangle 7"/>
          <p:cNvSpPr>
            <a:spLocks noGrp="1" noChangeArrowheads="1"/>
          </p:cNvSpPr>
          <p:nvPr>
            <p:ph type="ftr" sz="quarter" idx="11"/>
          </p:nvPr>
        </p:nvSpPr>
        <p:spPr/>
        <p:txBody>
          <a:bodyPr/>
          <a:lstStyle>
            <a:lvl1pPr>
              <a:defRPr/>
            </a:lvl1pPr>
          </a:lstStyle>
          <a:p>
            <a:pPr>
              <a:defRPr/>
            </a:pPr>
            <a:endParaRPr lang="en-GB"/>
          </a:p>
        </p:txBody>
      </p:sp>
      <p:sp>
        <p:nvSpPr>
          <p:cNvPr id="7" name="Rectangle 8"/>
          <p:cNvSpPr>
            <a:spLocks noGrp="1" noChangeArrowheads="1"/>
          </p:cNvSpPr>
          <p:nvPr>
            <p:ph type="sldNum" sz="quarter" idx="12"/>
          </p:nvPr>
        </p:nvSpPr>
        <p:spPr/>
        <p:txBody>
          <a:bodyPr/>
          <a:lstStyle>
            <a:lvl1pPr>
              <a:defRPr/>
            </a:lvl1pPr>
          </a:lstStyle>
          <a:p>
            <a:pPr>
              <a:defRPr/>
            </a:pPr>
            <a:fld id="{7E2697E9-71A6-4615-8242-BB70F12E7BBC}" type="slidenum">
              <a:rPr lang="en-GB"/>
              <a:pPr>
                <a:defRPr/>
              </a:pPr>
              <a:t>‹#›</a:t>
            </a:fld>
            <a:endParaRPr lang="en-GB"/>
          </a:p>
        </p:txBody>
      </p:sp>
    </p:spTree>
    <p:extLst>
      <p:ext uri="{BB962C8B-B14F-4D97-AF65-F5344CB8AC3E}">
        <p14:creationId xmlns:p14="http://schemas.microsoft.com/office/powerpoint/2010/main" val="1796907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descr="C:\Users\mary.mackirdy\Documents\Maths hubs website\maths_hubs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61113" y="74613"/>
            <a:ext cx="2782887"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916113"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6"/>
          <p:cNvSpPr>
            <a:spLocks noGrp="1" noChangeArrowheads="1"/>
          </p:cNvSpPr>
          <p:nvPr>
            <p:ph type="dt" sz="half" idx="10"/>
          </p:nvPr>
        </p:nvSpPr>
        <p:spPr/>
        <p:txBody>
          <a:bodyPr/>
          <a:lstStyle>
            <a:lvl1pPr>
              <a:defRPr/>
            </a:lvl1pPr>
          </a:lstStyle>
          <a:p>
            <a:pPr>
              <a:defRPr/>
            </a:pPr>
            <a:endParaRPr lang="en-GB"/>
          </a:p>
        </p:txBody>
      </p:sp>
      <p:sp>
        <p:nvSpPr>
          <p:cNvPr id="5" name="Rectangle 7"/>
          <p:cNvSpPr>
            <a:spLocks noGrp="1" noChangeArrowheads="1"/>
          </p:cNvSpPr>
          <p:nvPr>
            <p:ph type="ftr" sz="quarter" idx="11"/>
          </p:nvPr>
        </p:nvSpPr>
        <p:spPr/>
        <p:txBody>
          <a:bodyPr/>
          <a:lstStyle>
            <a:lvl1pPr>
              <a:defRPr/>
            </a:lvl1pPr>
          </a:lstStyle>
          <a:p>
            <a:pPr>
              <a:defRPr/>
            </a:pPr>
            <a:endParaRPr lang="en-GB"/>
          </a:p>
        </p:txBody>
      </p:sp>
      <p:sp>
        <p:nvSpPr>
          <p:cNvPr id="6" name="Rectangle 8"/>
          <p:cNvSpPr>
            <a:spLocks noGrp="1" noChangeArrowheads="1"/>
          </p:cNvSpPr>
          <p:nvPr>
            <p:ph type="sldNum" sz="quarter" idx="12"/>
          </p:nvPr>
        </p:nvSpPr>
        <p:spPr/>
        <p:txBody>
          <a:bodyPr/>
          <a:lstStyle>
            <a:lvl1pPr>
              <a:defRPr/>
            </a:lvl1pPr>
          </a:lstStyle>
          <a:p>
            <a:pPr>
              <a:defRPr/>
            </a:pPr>
            <a:fld id="{3BE80EE3-B740-4D44-8538-5486520D943F}" type="slidenum">
              <a:rPr lang="en-GB"/>
              <a:pPr>
                <a:defRPr/>
              </a:pPr>
              <a:t>‹#›</a:t>
            </a:fld>
            <a:endParaRPr lang="en-GB"/>
          </a:p>
        </p:txBody>
      </p:sp>
    </p:spTree>
    <p:extLst>
      <p:ext uri="{BB962C8B-B14F-4D97-AF65-F5344CB8AC3E}">
        <p14:creationId xmlns:p14="http://schemas.microsoft.com/office/powerpoint/2010/main" val="410873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6" descr="C:\Users\mary.mackirdy\Documents\Maths hubs website\maths_hubs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61113" y="74613"/>
            <a:ext cx="2782887"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950" y="0"/>
            <a:ext cx="1914525"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7544" y="902192"/>
            <a:ext cx="3008313" cy="864096"/>
          </a:xfrm>
        </p:spPr>
        <p:txBody>
          <a:bodyPr/>
          <a:lstStyle>
            <a:lvl1pPr algn="l">
              <a:defRPr sz="2000" b="1"/>
            </a:lvl1pPr>
          </a:lstStyle>
          <a:p>
            <a:r>
              <a:rPr lang="en-US" dirty="0" smtClean="0"/>
              <a:t>Click to edit Master title style</a:t>
            </a:r>
            <a:endParaRPr lang="en-GB" dirty="0"/>
          </a:p>
        </p:txBody>
      </p:sp>
      <p:sp>
        <p:nvSpPr>
          <p:cNvPr id="3" name="Content Placeholder 2"/>
          <p:cNvSpPr>
            <a:spLocks noGrp="1"/>
          </p:cNvSpPr>
          <p:nvPr>
            <p:ph idx="1"/>
          </p:nvPr>
        </p:nvSpPr>
        <p:spPr>
          <a:xfrm>
            <a:off x="3575050" y="908050"/>
            <a:ext cx="5111750" cy="5218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772816"/>
            <a:ext cx="3008313" cy="43533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dt" sz="half" idx="10"/>
          </p:nvPr>
        </p:nvSpPr>
        <p:spPr/>
        <p:txBody>
          <a:bodyPr/>
          <a:lstStyle>
            <a:lvl1pPr>
              <a:defRPr/>
            </a:lvl1pPr>
          </a:lstStyle>
          <a:p>
            <a:pPr>
              <a:defRPr/>
            </a:pPr>
            <a:endParaRPr lang="en-GB"/>
          </a:p>
        </p:txBody>
      </p:sp>
      <p:sp>
        <p:nvSpPr>
          <p:cNvPr id="8" name="Rectangle 7"/>
          <p:cNvSpPr>
            <a:spLocks noGrp="1" noChangeArrowheads="1"/>
          </p:cNvSpPr>
          <p:nvPr>
            <p:ph type="ftr" sz="quarter" idx="11"/>
          </p:nvPr>
        </p:nvSpPr>
        <p:spPr/>
        <p:txBody>
          <a:bodyPr/>
          <a:lstStyle>
            <a:lvl1pPr>
              <a:defRPr/>
            </a:lvl1pPr>
          </a:lstStyle>
          <a:p>
            <a:pPr>
              <a:defRPr/>
            </a:pPr>
            <a:endParaRPr lang="en-GB"/>
          </a:p>
        </p:txBody>
      </p:sp>
      <p:sp>
        <p:nvSpPr>
          <p:cNvPr id="9" name="Rectangle 8"/>
          <p:cNvSpPr>
            <a:spLocks noGrp="1" noChangeArrowheads="1"/>
          </p:cNvSpPr>
          <p:nvPr>
            <p:ph type="sldNum" sz="quarter" idx="12"/>
          </p:nvPr>
        </p:nvSpPr>
        <p:spPr/>
        <p:txBody>
          <a:bodyPr/>
          <a:lstStyle>
            <a:lvl1pPr>
              <a:defRPr/>
            </a:lvl1pPr>
          </a:lstStyle>
          <a:p>
            <a:pPr>
              <a:defRPr/>
            </a:pPr>
            <a:fld id="{582CA401-497E-425A-B96E-CF7FC5B9412C}" type="slidenum">
              <a:rPr lang="en-GB"/>
              <a:pPr>
                <a:defRPr/>
              </a:pPr>
              <a:t>‹#›</a:t>
            </a:fld>
            <a:endParaRPr lang="en-GB"/>
          </a:p>
        </p:txBody>
      </p:sp>
    </p:spTree>
    <p:extLst>
      <p:ext uri="{BB962C8B-B14F-4D97-AF65-F5344CB8AC3E}">
        <p14:creationId xmlns:p14="http://schemas.microsoft.com/office/powerpoint/2010/main" val="138318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6" descr="C:\Users\mary.mackirdy\Documents\Maths hubs website\maths_hubs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75400" y="188913"/>
            <a:ext cx="2782888"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44450"/>
            <a:ext cx="1916113"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941168"/>
            <a:ext cx="5486400" cy="426170"/>
          </a:xfrm>
        </p:spPr>
        <p:txBody>
          <a:bodyPr/>
          <a:lstStyle>
            <a:lvl1pPr algn="l">
              <a:defRPr sz="2000" b="1"/>
            </a:lvl1pPr>
          </a:lstStyle>
          <a:p>
            <a:r>
              <a:rPr lang="en-US" dirty="0" smtClean="0"/>
              <a:t>Click to edit Master title style</a:t>
            </a:r>
            <a:endParaRPr lang="en-GB" dirty="0"/>
          </a:p>
        </p:txBody>
      </p:sp>
      <p:sp>
        <p:nvSpPr>
          <p:cNvPr id="3" name="Picture Placeholder 2"/>
          <p:cNvSpPr>
            <a:spLocks noGrp="1"/>
          </p:cNvSpPr>
          <p:nvPr>
            <p:ph type="pic" idx="1"/>
          </p:nvPr>
        </p:nvSpPr>
        <p:spPr>
          <a:xfrm>
            <a:off x="1792288" y="1027913"/>
            <a:ext cx="5486400" cy="391325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dt" sz="half" idx="10"/>
          </p:nvPr>
        </p:nvSpPr>
        <p:spPr/>
        <p:txBody>
          <a:bodyPr/>
          <a:lstStyle>
            <a:lvl1pPr>
              <a:defRPr/>
            </a:lvl1pPr>
          </a:lstStyle>
          <a:p>
            <a:pPr>
              <a:defRPr/>
            </a:pPr>
            <a:endParaRPr lang="en-GB"/>
          </a:p>
        </p:txBody>
      </p:sp>
      <p:sp>
        <p:nvSpPr>
          <p:cNvPr id="8" name="Rectangle 7"/>
          <p:cNvSpPr>
            <a:spLocks noGrp="1" noChangeArrowheads="1"/>
          </p:cNvSpPr>
          <p:nvPr>
            <p:ph type="ftr" sz="quarter" idx="11"/>
          </p:nvPr>
        </p:nvSpPr>
        <p:spPr/>
        <p:txBody>
          <a:bodyPr/>
          <a:lstStyle>
            <a:lvl1pPr>
              <a:defRPr/>
            </a:lvl1pPr>
          </a:lstStyle>
          <a:p>
            <a:pPr>
              <a:defRPr/>
            </a:pPr>
            <a:endParaRPr lang="en-GB"/>
          </a:p>
        </p:txBody>
      </p:sp>
      <p:sp>
        <p:nvSpPr>
          <p:cNvPr id="9" name="Rectangle 8"/>
          <p:cNvSpPr>
            <a:spLocks noGrp="1" noChangeArrowheads="1"/>
          </p:cNvSpPr>
          <p:nvPr>
            <p:ph type="sldNum" sz="quarter" idx="12"/>
          </p:nvPr>
        </p:nvSpPr>
        <p:spPr/>
        <p:txBody>
          <a:bodyPr/>
          <a:lstStyle>
            <a:lvl1pPr>
              <a:defRPr/>
            </a:lvl1pPr>
          </a:lstStyle>
          <a:p>
            <a:pPr>
              <a:defRPr/>
            </a:pPr>
            <a:fld id="{A59C0A04-3F03-48FA-9B81-17CA33A1AD77}" type="slidenum">
              <a:rPr lang="en-GB"/>
              <a:pPr>
                <a:defRPr/>
              </a:pPr>
              <a:t>‹#›</a:t>
            </a:fld>
            <a:endParaRPr lang="en-GB"/>
          </a:p>
        </p:txBody>
      </p:sp>
    </p:spTree>
    <p:extLst>
      <p:ext uri="{BB962C8B-B14F-4D97-AF65-F5344CB8AC3E}">
        <p14:creationId xmlns:p14="http://schemas.microsoft.com/office/powerpoint/2010/main" val="24921266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2"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pPr>
              <a:defRPr/>
            </a:pPr>
            <a:fld id="{B59C2DAB-4F36-4927-9B29-2AA8F9C609B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Lst>
  <p:txStyles>
    <p:titleStyle>
      <a:lvl1pPr algn="l" rtl="0" eaLnBrk="0" fontAlgn="base" hangingPunct="0">
        <a:spcBef>
          <a:spcPct val="0"/>
        </a:spcBef>
        <a:spcAft>
          <a:spcPct val="0"/>
        </a:spcAft>
        <a:defRPr sz="3600" b="1">
          <a:solidFill>
            <a:srgbClr val="00628C"/>
          </a:solidFill>
          <a:latin typeface="+mj-lt"/>
          <a:ea typeface="+mj-ea"/>
          <a:cs typeface="+mj-cs"/>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p:titleStyle>
    <p:bodyStyle>
      <a:lvl1pPr marL="342900" indent="-342900" algn="l" rtl="0" eaLnBrk="0" fontAlgn="base" hangingPunct="0">
        <a:spcBef>
          <a:spcPct val="20000"/>
        </a:spcBef>
        <a:spcAft>
          <a:spcPct val="0"/>
        </a:spcAft>
        <a:buClr>
          <a:schemeClr val="tx2"/>
        </a:buClr>
        <a:buFont typeface="Arial" charset="0"/>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628C"/>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00628C"/>
        </a:buClr>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0" fontAlgn="base" hangingPunct="0">
        <a:spcBef>
          <a:spcPct val="20000"/>
        </a:spcBef>
        <a:spcAft>
          <a:spcPct val="0"/>
        </a:spcAft>
        <a:buClr>
          <a:schemeClr val="tx2"/>
        </a:buClr>
        <a:buFont typeface="Arial" charset="0"/>
        <a:buChar char="●"/>
        <a:defRPr sz="1900">
          <a:solidFill>
            <a:schemeClr val="tx1"/>
          </a:solidFill>
          <a:latin typeface="+mn-lt"/>
        </a:defRPr>
      </a:lvl5pPr>
      <a:lvl6pPr marL="2514600" indent="-228600" algn="l" rtl="0" fontAlgn="base">
        <a:spcBef>
          <a:spcPct val="20000"/>
        </a:spcBef>
        <a:spcAft>
          <a:spcPct val="0"/>
        </a:spcAft>
        <a:buClr>
          <a:schemeClr val="tx2"/>
        </a:buClr>
        <a:buFont typeface="Arial" charset="0"/>
        <a:buChar char="●"/>
        <a:defRPr sz="1900">
          <a:solidFill>
            <a:schemeClr val="tx1"/>
          </a:solidFill>
          <a:latin typeface="+mn-lt"/>
        </a:defRPr>
      </a:lvl6pPr>
      <a:lvl7pPr marL="2971800" indent="-228600" algn="l" rtl="0" fontAlgn="base">
        <a:spcBef>
          <a:spcPct val="20000"/>
        </a:spcBef>
        <a:spcAft>
          <a:spcPct val="0"/>
        </a:spcAft>
        <a:buClr>
          <a:schemeClr val="tx2"/>
        </a:buClr>
        <a:buFont typeface="Arial" charset="0"/>
        <a:buChar char="●"/>
        <a:defRPr sz="1900">
          <a:solidFill>
            <a:schemeClr val="tx1"/>
          </a:solidFill>
          <a:latin typeface="+mn-lt"/>
        </a:defRPr>
      </a:lvl7pPr>
      <a:lvl8pPr marL="3429000" indent="-228600" algn="l" rtl="0" fontAlgn="base">
        <a:spcBef>
          <a:spcPct val="20000"/>
        </a:spcBef>
        <a:spcAft>
          <a:spcPct val="0"/>
        </a:spcAft>
        <a:buClr>
          <a:schemeClr val="tx2"/>
        </a:buClr>
        <a:buFont typeface="Arial" charset="0"/>
        <a:buChar char="●"/>
        <a:defRPr sz="1900">
          <a:solidFill>
            <a:schemeClr val="tx1"/>
          </a:solidFill>
          <a:latin typeface="+mn-lt"/>
        </a:defRPr>
      </a:lvl8pPr>
      <a:lvl9pPr marL="3886200" indent="-228600" algn="l" rtl="0" fontAlgn="base">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50A30AC8-C5FA-499C-BBF3-E15D25C877DE}" type="datetimeFigureOut">
              <a:rPr lang="en-GB"/>
              <a:pPr>
                <a:defRPr/>
              </a:pPr>
              <a:t>20/10/16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7BE33F02-C03A-4446-BF4B-E645F3BDAB0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6724" y="341313"/>
            <a:ext cx="8065715" cy="758825"/>
          </a:xfrm>
        </p:spPr>
        <p:txBody>
          <a:bodyPr/>
          <a:lstStyle/>
          <a:p>
            <a:r>
              <a:rPr lang="en-GB" dirty="0"/>
              <a:t>Same Day Intervention and Intelligent Practice</a:t>
            </a:r>
          </a:p>
        </p:txBody>
      </p:sp>
    </p:spTree>
    <p:extLst>
      <p:ext uri="{BB962C8B-B14F-4D97-AF65-F5344CB8AC3E}">
        <p14:creationId xmlns:p14="http://schemas.microsoft.com/office/powerpoint/2010/main" val="359107442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 of lessons in Shanghai</a:t>
            </a:r>
            <a:endParaRPr lang="en-GB" dirty="0"/>
          </a:p>
        </p:txBody>
      </p:sp>
      <p:sp>
        <p:nvSpPr>
          <p:cNvPr id="3" name="Content Placeholder 2"/>
          <p:cNvSpPr>
            <a:spLocks noGrp="1"/>
          </p:cNvSpPr>
          <p:nvPr>
            <p:ph idx="1"/>
          </p:nvPr>
        </p:nvSpPr>
        <p:spPr>
          <a:xfrm>
            <a:off x="826839" y="1827213"/>
            <a:ext cx="7921625" cy="4114800"/>
          </a:xfrm>
        </p:spPr>
        <p:txBody>
          <a:bodyPr/>
          <a:lstStyle/>
          <a:p>
            <a:pPr marL="457200" indent="-457200">
              <a:buFont typeface="Arial" panose="020B0604020202020204" pitchFamily="34" charset="0"/>
              <a:buChar char="•"/>
            </a:pPr>
            <a:r>
              <a:rPr lang="en-GB" i="1" dirty="0" smtClean="0"/>
              <a:t>One 35 minute lesson per day</a:t>
            </a:r>
          </a:p>
          <a:p>
            <a:pPr marL="457200" indent="-457200">
              <a:buFont typeface="Arial" panose="020B0604020202020204" pitchFamily="34" charset="0"/>
              <a:buChar char="•"/>
            </a:pPr>
            <a:r>
              <a:rPr lang="en-GB" i="1" dirty="0" smtClean="0"/>
              <a:t>Practice time outside the lesson</a:t>
            </a:r>
          </a:p>
          <a:p>
            <a:pPr marL="457200" indent="-457200">
              <a:buFont typeface="Arial" panose="020B0604020202020204" pitchFamily="34" charset="0"/>
              <a:buChar char="•"/>
            </a:pPr>
            <a:r>
              <a:rPr lang="en-GB" i="1" dirty="0" smtClean="0"/>
              <a:t>Same day intervention for those children who have not grasped everything in the lesson</a:t>
            </a:r>
            <a:endParaRPr lang="en-GB" i="1" dirty="0"/>
          </a:p>
        </p:txBody>
      </p:sp>
    </p:spTree>
    <p:extLst>
      <p:ext uri="{BB962C8B-B14F-4D97-AF65-F5344CB8AC3E}">
        <p14:creationId xmlns:p14="http://schemas.microsoft.com/office/powerpoint/2010/main" val="305608572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purpose and nature of same day intervention</a:t>
            </a:r>
            <a:endParaRPr lang="en-GB" dirty="0"/>
          </a:p>
        </p:txBody>
      </p:sp>
      <p:sp>
        <p:nvSpPr>
          <p:cNvPr id="3" name="Content Placeholder 2"/>
          <p:cNvSpPr>
            <a:spLocks noGrp="1"/>
          </p:cNvSpPr>
          <p:nvPr>
            <p:ph idx="1"/>
          </p:nvPr>
        </p:nvSpPr>
        <p:spPr>
          <a:xfrm>
            <a:off x="826839" y="1827213"/>
            <a:ext cx="7921625" cy="4114800"/>
          </a:xfrm>
        </p:spPr>
        <p:txBody>
          <a:bodyPr/>
          <a:lstStyle/>
          <a:p>
            <a:pPr marL="0" indent="0"/>
            <a:r>
              <a:rPr lang="en-GB" sz="2600" dirty="0" smtClean="0"/>
              <a:t>Same day intervention is designed to enable pupils to “keep up” rather than “catch up”. It should address any points in the lesson that wer</a:t>
            </a:r>
            <a:r>
              <a:rPr lang="en-GB" sz="2600" dirty="0" smtClean="0"/>
              <a:t>e not understood in order that all pupils are ready for the next lesson.</a:t>
            </a:r>
          </a:p>
          <a:p>
            <a:pPr marL="0" indent="0"/>
            <a:r>
              <a:rPr lang="en-GB" sz="1800" dirty="0" smtClean="0"/>
              <a:t> </a:t>
            </a:r>
          </a:p>
          <a:p>
            <a:pPr marL="0" indent="0"/>
            <a:r>
              <a:rPr lang="en-GB" sz="2600" dirty="0" smtClean="0"/>
              <a:t>The aim is that misconceptions are “nipped in the bud” at the point where they occur. More deep rooted difficulties should be addressed through a structured intervention programme which provides pupils with additional learning opportunities.</a:t>
            </a:r>
            <a:endParaRPr lang="en-GB" sz="2600" dirty="0"/>
          </a:p>
        </p:txBody>
      </p:sp>
    </p:spTree>
    <p:extLst>
      <p:ext uri="{BB962C8B-B14F-4D97-AF65-F5344CB8AC3E}">
        <p14:creationId xmlns:p14="http://schemas.microsoft.com/office/powerpoint/2010/main" val="310407130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Intelligent practice</a:t>
            </a:r>
            <a:endParaRPr lang="en-GB" dirty="0"/>
          </a:p>
        </p:txBody>
      </p:sp>
      <p:sp>
        <p:nvSpPr>
          <p:cNvPr id="3" name="Content Placeholder 2"/>
          <p:cNvSpPr>
            <a:spLocks noGrp="1"/>
          </p:cNvSpPr>
          <p:nvPr>
            <p:ph idx="1"/>
          </p:nvPr>
        </p:nvSpPr>
        <p:spPr/>
        <p:txBody>
          <a:bodyPr/>
          <a:lstStyle/>
          <a:p>
            <a:pPr marL="0" indent="0">
              <a:buNone/>
            </a:pPr>
            <a:r>
              <a:rPr lang="en-GB" i="1" dirty="0" smtClean="0"/>
              <a:t>During the session on the video clip most children are practising what they have learnt in the lesson.</a:t>
            </a:r>
          </a:p>
          <a:p>
            <a:pPr marL="0" indent="0">
              <a:buNone/>
            </a:pPr>
            <a:endParaRPr lang="en-GB" i="1" dirty="0" smtClean="0"/>
          </a:p>
          <a:p>
            <a:pPr marL="457200" indent="-457200">
              <a:buFont typeface="Arial" panose="020B0604020202020204" pitchFamily="34" charset="0"/>
              <a:buChar char="•"/>
            </a:pPr>
            <a:r>
              <a:rPr lang="en-GB" dirty="0" smtClean="0"/>
              <a:t>Notice how the questions on the practice sheet are varied and engage the children in reasoning.</a:t>
            </a:r>
          </a:p>
          <a:p>
            <a:pPr>
              <a:buNone/>
            </a:pPr>
            <a:endParaRPr lang="en-GB" dirty="0" smtClean="0"/>
          </a:p>
        </p:txBody>
      </p:sp>
    </p:spTree>
    <p:extLst>
      <p:ext uri="{BB962C8B-B14F-4D97-AF65-F5344CB8AC3E}">
        <p14:creationId xmlns:p14="http://schemas.microsoft.com/office/powerpoint/2010/main" val="20547304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Same day </a:t>
            </a:r>
            <a:r>
              <a:rPr lang="en-GB" dirty="0"/>
              <a:t>i</a:t>
            </a:r>
            <a:r>
              <a:rPr lang="en-GB" dirty="0" smtClean="0"/>
              <a:t>ntervention</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i="1" dirty="0" smtClean="0"/>
              <a:t>While most children are engaged in independent practice a few children work with the teacher for same day intervention. These are the children that the teacher has identified as needing some additional support as they have not yet fully grasped aspects of concepts explored in the lesson.</a:t>
            </a:r>
          </a:p>
          <a:p>
            <a:pPr marL="0" indent="0">
              <a:buNone/>
            </a:pPr>
            <a:r>
              <a:rPr lang="en-GB" i="1" dirty="0" smtClean="0"/>
              <a:t> </a:t>
            </a:r>
          </a:p>
          <a:p>
            <a:pPr marL="0" indent="0">
              <a:buNone/>
            </a:pPr>
            <a:r>
              <a:rPr lang="en-GB" i="1" dirty="0" smtClean="0">
                <a:solidFill>
                  <a:srgbClr val="FF0000"/>
                </a:solidFill>
              </a:rPr>
              <a:t>It is important that these children also have some independent practice time later in the day to embed learning so that they are ready for the next lesson.</a:t>
            </a:r>
            <a:endParaRPr lang="en-GB" i="1" dirty="0">
              <a:solidFill>
                <a:srgbClr val="FF0000"/>
              </a:solidFill>
            </a:endParaRPr>
          </a:p>
        </p:txBody>
      </p:sp>
    </p:spTree>
    <p:extLst>
      <p:ext uri="{BB962C8B-B14F-4D97-AF65-F5344CB8AC3E}">
        <p14:creationId xmlns:p14="http://schemas.microsoft.com/office/powerpoint/2010/main" val="182097723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Same day </a:t>
            </a:r>
            <a:r>
              <a:rPr lang="en-GB" dirty="0"/>
              <a:t>i</a:t>
            </a:r>
            <a:r>
              <a:rPr lang="en-GB" dirty="0" smtClean="0"/>
              <a:t>ntervention</a:t>
            </a:r>
            <a:endParaRPr lang="en-GB" dirty="0"/>
          </a:p>
        </p:txBody>
      </p:sp>
      <p:sp>
        <p:nvSpPr>
          <p:cNvPr id="3" name="Content Placeholder 2"/>
          <p:cNvSpPr>
            <a:spLocks noGrp="1"/>
          </p:cNvSpPr>
          <p:nvPr>
            <p:ph idx="1"/>
          </p:nvPr>
        </p:nvSpPr>
        <p:spPr>
          <a:xfrm>
            <a:off x="762000" y="1628800"/>
            <a:ext cx="7921625" cy="4114800"/>
          </a:xfrm>
        </p:spPr>
        <p:txBody>
          <a:bodyPr>
            <a:normAutofit lnSpcReduction="10000"/>
          </a:bodyPr>
          <a:lstStyle/>
          <a:p>
            <a:pPr marL="0" indent="0">
              <a:buNone/>
            </a:pPr>
            <a:r>
              <a:rPr lang="en-GB" i="1" dirty="0" smtClean="0"/>
              <a:t>Some of the schools involved in the England-China exchange are experimenting with different models for same day intervention:</a:t>
            </a:r>
          </a:p>
          <a:p>
            <a:pPr marL="457200" indent="-457200">
              <a:buFont typeface="Arial" panose="020B0604020202020204" pitchFamily="34" charset="0"/>
              <a:buChar char="•"/>
            </a:pPr>
            <a:r>
              <a:rPr lang="en-GB" i="1" dirty="0" smtClean="0"/>
              <a:t>During practice time (as in the video)</a:t>
            </a:r>
          </a:p>
          <a:p>
            <a:pPr marL="457200" indent="-457200">
              <a:buFont typeface="Arial" panose="020B0604020202020204" pitchFamily="34" charset="0"/>
              <a:buChar char="•"/>
            </a:pPr>
            <a:r>
              <a:rPr lang="en-GB" i="1" dirty="0" smtClean="0"/>
              <a:t>During assembly time</a:t>
            </a:r>
          </a:p>
          <a:p>
            <a:pPr marL="457200" indent="-457200">
              <a:buFont typeface="Arial" panose="020B0604020202020204" pitchFamily="34" charset="0"/>
              <a:buChar char="•"/>
            </a:pPr>
            <a:r>
              <a:rPr lang="en-GB" i="1" dirty="0" smtClean="0"/>
              <a:t>During another lesson</a:t>
            </a:r>
          </a:p>
          <a:p>
            <a:pPr marL="457200" indent="-457200">
              <a:buFont typeface="Arial" panose="020B0604020202020204" pitchFamily="34" charset="0"/>
              <a:buChar char="•"/>
            </a:pPr>
            <a:r>
              <a:rPr lang="en-GB" i="1" dirty="0" smtClean="0"/>
              <a:t>Outside lesson time</a:t>
            </a:r>
          </a:p>
          <a:p>
            <a:pPr marL="0" indent="0">
              <a:buNone/>
            </a:pPr>
            <a:r>
              <a:rPr lang="en-GB" i="1" dirty="0" smtClean="0"/>
              <a:t>It is important, wherever possible that the teacher provides the intervention.</a:t>
            </a:r>
            <a:endParaRPr lang="en-GB" i="1" dirty="0"/>
          </a:p>
        </p:txBody>
      </p:sp>
    </p:spTree>
    <p:extLst>
      <p:ext uri="{BB962C8B-B14F-4D97-AF65-F5344CB8AC3E}">
        <p14:creationId xmlns:p14="http://schemas.microsoft.com/office/powerpoint/2010/main" val="12653762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nctem1">
  <a:themeElements>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95CA218AA91A342B58C0B6FC7D07AF4" ma:contentTypeVersion="0" ma:contentTypeDescription="Create a new document." ma:contentTypeScope="" ma:versionID="5b7866326335da5b77b36b4b59ddb2c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715A7F-9F54-4064-8148-582423D584E8}">
  <ds:schemaRefs>
    <ds:schemaRef ds:uri="http://schemas.microsoft.com/office/2006/documentManagement/types"/>
    <ds:schemaRef ds:uri="http://purl.org/dc/terms/"/>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3FADFC2-BE4A-48E7-ADEA-14DB4E517D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054F594-175D-48EF-893C-C652A355FA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583</TotalTime>
  <Words>303</Words>
  <Application>Microsoft Macintosh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nctem1</vt:lpstr>
      <vt:lpstr>Office Theme</vt:lpstr>
      <vt:lpstr>Same Day Intervention and Intelligent Practice</vt:lpstr>
      <vt:lpstr>Structure of lessons in Shanghai</vt:lpstr>
      <vt:lpstr>The purpose and nature of same day intervention</vt:lpstr>
      <vt:lpstr>Intelligent practice</vt:lpstr>
      <vt:lpstr>Same day intervention</vt:lpstr>
      <vt:lpstr>Same day intervention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Peto</dc:creator>
  <cp:lastModifiedBy>Sam Radford</cp:lastModifiedBy>
  <cp:revision>49</cp:revision>
  <dcterms:created xsi:type="dcterms:W3CDTF">2008-01-11T09:41:35Z</dcterms:created>
  <dcterms:modified xsi:type="dcterms:W3CDTF">2016-10-20T08:33:00Z</dcterms:modified>
</cp:coreProperties>
</file>