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4"/>
    <p:sldMasterId id="2147483982" r:id="rId5"/>
  </p:sldMasterIdLst>
  <p:sldIdLst>
    <p:sldId id="262" r:id="rId6"/>
    <p:sldId id="277" r:id="rId7"/>
    <p:sldId id="278" r:id="rId8"/>
    <p:sldId id="279" r:id="rId9"/>
    <p:sldId id="260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20000"/>
      </a:spcBef>
      <a:spcAft>
        <a:spcPct val="0"/>
      </a:spcAft>
      <a:buClr>
        <a:srgbClr val="00628C"/>
      </a:buClr>
      <a:buFont typeface="Arial" charset="0"/>
      <a:buChar char="●"/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00628C"/>
      </a:buClr>
      <a:buFont typeface="Arial" charset="0"/>
      <a:buChar char="●"/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00628C"/>
      </a:buClr>
      <a:buFont typeface="Arial" charset="0"/>
      <a:buChar char="●"/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00628C"/>
      </a:buClr>
      <a:buFont typeface="Arial" charset="0"/>
      <a:buChar char="●"/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00628C"/>
      </a:buClr>
      <a:buFont typeface="Arial" charset="0"/>
      <a:buChar char="●"/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2E8"/>
    <a:srgbClr val="82CBDD"/>
    <a:srgbClr val="0062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605" autoAdjust="0"/>
  </p:normalViewPr>
  <p:slideViewPr>
    <p:cSldViewPr>
      <p:cViewPr varScale="1">
        <p:scale>
          <a:sx n="47" d="100"/>
          <a:sy n="47" d="100"/>
        </p:scale>
        <p:origin x="-931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88136"/>
            <a:ext cx="9289032" cy="6966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850" y="5564188"/>
            <a:ext cx="3733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564063"/>
            <a:ext cx="2286000" cy="117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/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805135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subtitle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468313" y="2492375"/>
            <a:ext cx="4391025" cy="504825"/>
          </a:xfrm>
        </p:spPr>
        <p:txBody>
          <a:bodyPr/>
          <a:lstStyle>
            <a:lvl1pPr>
              <a:defRPr sz="2400">
                <a:solidFill>
                  <a:srgbClr val="FFC000"/>
                </a:solidFill>
              </a:defRPr>
            </a:lvl1pPr>
          </a:lstStyle>
          <a:p>
            <a:pPr lvl="0"/>
            <a:r>
              <a:rPr lang="en-US" dirty="0" smtClean="0"/>
              <a:t>Click to edit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3261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87313"/>
            <a:ext cx="2782888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00"/>
            <a:ext cx="1916113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9ED6D-1930-4B07-89D6-FB3641539B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54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9DDB7-B4A9-495A-9083-EB806D5A03B5}" type="datetimeFigureOut">
              <a:rPr lang="en-GB"/>
              <a:pPr>
                <a:defRPr/>
              </a:pPr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0F11B-B194-4CA3-88B3-C10A3FD471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22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CF674-F9D0-400D-9D28-EC13FEF3D81E}" type="datetimeFigureOut">
              <a:rPr lang="en-GB"/>
              <a:pPr>
                <a:defRPr/>
              </a:pPr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ABFF4-8761-4898-BC59-79DB644AF0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093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B6765-8238-4738-9F21-0CACD42A8A00}" type="datetimeFigureOut">
              <a:rPr lang="en-GB"/>
              <a:pPr>
                <a:defRPr/>
              </a:pPr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75403-7A93-4F0F-AD53-D4275B7E44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919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BCDB8-E635-406C-ABB1-D296516E626E}" type="datetimeFigureOut">
              <a:rPr lang="en-GB"/>
              <a:pPr>
                <a:defRPr/>
              </a:pPr>
              <a:t>03/11/2015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FA054-E968-423E-A7EE-28B56E3143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8177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BAB38-F25E-4E4E-8E8B-BBEB13828A23}" type="datetimeFigureOut">
              <a:rPr lang="en-GB"/>
              <a:pPr>
                <a:defRPr/>
              </a:pPr>
              <a:t>03/11/2015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805A-9749-46A0-BA7A-5D87501CD2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787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345FD-75AD-4BB4-B6A3-E6A8D1FCDEF2}" type="datetimeFigureOut">
              <a:rPr lang="en-GB"/>
              <a:pPr>
                <a:defRPr/>
              </a:pPr>
              <a:t>03/11/2015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D42B4-95A3-4B0F-B916-5DAC937EC6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671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E850A-3047-4F05-B05A-7FF5D69ACBC6}" type="datetimeFigureOut">
              <a:rPr lang="en-GB"/>
              <a:pPr>
                <a:defRPr/>
              </a:pPr>
              <a:t>03/11/2015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24C6A-6780-4A99-B619-90F533A273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4682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0B321-BF18-4EE5-A4B7-6691CC5EE131}" type="datetimeFigureOut">
              <a:rPr lang="en-GB"/>
              <a:pPr>
                <a:defRPr/>
              </a:pPr>
              <a:t>03/11/2015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5DBD2-6616-4854-A0BE-D220C6D6DB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5109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EB1C6-FD70-4578-9B19-EEC582E8B74F}" type="datetimeFigureOut">
              <a:rPr lang="en-GB"/>
              <a:pPr>
                <a:defRPr/>
              </a:pPr>
              <a:t>03/11/2015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8B661-8A86-48E9-8B07-DB1C21A4DF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55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113" y="5875338"/>
            <a:ext cx="278288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488"/>
            <a:ext cx="1914525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924800" cy="11430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861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59298-CD3B-4E89-9D04-E48D2F069C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7809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4A257-268A-4089-B997-121C914CA4D7}" type="datetimeFigureOut">
              <a:rPr lang="en-GB"/>
              <a:pPr>
                <a:defRPr/>
              </a:pPr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8EE26-AEC2-4292-8451-961C273728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023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BDFBF-EA7A-44DB-968B-C0F19FD8610D}" type="datetimeFigureOut">
              <a:rPr lang="en-GB"/>
              <a:pPr>
                <a:defRPr/>
              </a:pPr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1E70E-9AAC-4414-9248-79EBB7251B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464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75338"/>
            <a:ext cx="278288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75338"/>
            <a:ext cx="1914525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19475" y="616585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E49EE-8D5D-4AED-9247-38519C6609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033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5878513"/>
            <a:ext cx="2782888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911850"/>
            <a:ext cx="1916113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924800" cy="1143000"/>
          </a:xfrm>
        </p:spPr>
        <p:txBody>
          <a:bodyPr anchor="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708400" y="6372225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9DB62-CDD4-46AD-BF6D-8C81D3CFAF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58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803" y="5871993"/>
            <a:ext cx="278288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871993"/>
            <a:ext cx="1914525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67069"/>
            <a:ext cx="8280920" cy="79208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700808"/>
            <a:ext cx="4040188" cy="7117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20887"/>
            <a:ext cx="4040188" cy="3705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700808"/>
            <a:ext cx="4041775" cy="7117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20887"/>
            <a:ext cx="4041775" cy="3705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419872" y="6237312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9EE9A-C263-4428-9493-A5022F608F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116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113" y="84138"/>
            <a:ext cx="278288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1916113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986814"/>
            <a:ext cx="7924800" cy="93001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697E9-71A6-4615-8242-BB70F12E7B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907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113" y="74613"/>
            <a:ext cx="278288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16113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80EE3-B740-4D44-8538-5486520D94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73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113" y="74613"/>
            <a:ext cx="278288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0"/>
            <a:ext cx="1914525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2192"/>
            <a:ext cx="3008313" cy="864096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08050"/>
            <a:ext cx="5111750" cy="5218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72816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CA401-497E-425A-B96E-CF7FC5B941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18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400" y="188913"/>
            <a:ext cx="2782888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450"/>
            <a:ext cx="1916113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41168"/>
            <a:ext cx="5486400" cy="42617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27913"/>
            <a:ext cx="5486400" cy="391325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C0A04-3F03-48FA-9B81-17CA33A1AD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126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B59C2DAB-4F36-4927-9B29-2AA8F9C609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5" r:id="rId1"/>
    <p:sldLayoutId id="2147484016" r:id="rId2"/>
    <p:sldLayoutId id="2147484017" r:id="rId3"/>
    <p:sldLayoutId id="2147484018" r:id="rId4"/>
    <p:sldLayoutId id="2147484019" r:id="rId5"/>
    <p:sldLayoutId id="2147484020" r:id="rId6"/>
    <p:sldLayoutId id="2147484021" r:id="rId7"/>
    <p:sldLayoutId id="2147484022" r:id="rId8"/>
    <p:sldLayoutId id="2147484023" r:id="rId9"/>
    <p:sldLayoutId id="2147484024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A30AC8-C5FA-499C-BBF3-E15D25C877DE}" type="datetimeFigureOut">
              <a:rPr lang="en-GB"/>
              <a:pPr>
                <a:defRPr/>
              </a:pPr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BE33F02-C03A-4446-BF4B-E645F3BDAB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4" r:id="rId1"/>
    <p:sldLayoutId id="2147484005" r:id="rId2"/>
    <p:sldLayoutId id="2147484006" r:id="rId3"/>
    <p:sldLayoutId id="2147484007" r:id="rId4"/>
    <p:sldLayoutId id="2147484008" r:id="rId5"/>
    <p:sldLayoutId id="2147484009" r:id="rId6"/>
    <p:sldLayoutId id="2147484010" r:id="rId7"/>
    <p:sldLayoutId id="2147484011" r:id="rId8"/>
    <p:sldLayoutId id="2147484012" r:id="rId9"/>
    <p:sldLayoutId id="2147484013" r:id="rId10"/>
    <p:sldLayoutId id="214748401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6724" y="341313"/>
            <a:ext cx="8065715" cy="758825"/>
          </a:xfrm>
        </p:spPr>
        <p:txBody>
          <a:bodyPr/>
          <a:lstStyle/>
          <a:p>
            <a:r>
              <a:rPr lang="en-GB" dirty="0"/>
              <a:t>Making Progress in Multiplication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Multiplication by 6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 smtClean="0"/>
              <a:t>Part </a:t>
            </a:r>
            <a:r>
              <a:rPr lang="en-GB" dirty="0" smtClean="0"/>
              <a:t>3 </a:t>
            </a:r>
            <a:r>
              <a:rPr lang="en-GB" dirty="0" smtClean="0"/>
              <a:t>of the lesson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0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708920"/>
            <a:ext cx="8136904" cy="338437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i="1" dirty="0" smtClean="0"/>
              <a:t>This represents another way of looking at multiples </a:t>
            </a:r>
            <a:endParaRPr lang="en-GB" i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GB" i="1" dirty="0" smtClean="0"/>
              <a:t>of </a:t>
            </a:r>
            <a:r>
              <a:rPr lang="en-GB" i="1" dirty="0" smtClean="0"/>
              <a:t>6.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Notice the teacher’s questioning.</a:t>
            </a:r>
          </a:p>
          <a:p>
            <a:pPr marL="841375" lvl="1" indent="-441325">
              <a:buNone/>
            </a:pPr>
            <a:r>
              <a:rPr lang="en-GB" sz="2800" i="1" dirty="0" smtClean="0"/>
              <a:t>What does the 6 represent?</a:t>
            </a:r>
          </a:p>
          <a:p>
            <a:pPr marL="841375" lvl="1" indent="-441325">
              <a:buNone/>
            </a:pPr>
            <a:r>
              <a:rPr lang="en-GB" sz="2800" i="1" dirty="0" smtClean="0"/>
              <a:t>What does the 5 represent?</a:t>
            </a:r>
          </a:p>
          <a:p>
            <a:pPr marL="0" indent="0">
              <a:buNone/>
            </a:pPr>
            <a:r>
              <a:rPr lang="en-GB" i="1" dirty="0" smtClean="0"/>
              <a:t>The meaning of the 5 and the 6 within the multiplication sentence is determined by the context. </a:t>
            </a:r>
            <a:endParaRPr lang="en-GB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6641" y="116632"/>
            <a:ext cx="421957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138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Moving between the concrete and the abstract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i="1" dirty="0" smtClean="0"/>
              <a:t>Children link the abstract number sentences with the concrete contexts.</a:t>
            </a:r>
          </a:p>
          <a:p>
            <a:pPr marL="0" indent="0">
              <a:buNone/>
            </a:pPr>
            <a:r>
              <a:rPr lang="en-GB" i="1" dirty="0" smtClean="0"/>
              <a:t>Key to mastery is the ability to move with fluency between the two aspects.</a:t>
            </a:r>
          </a:p>
          <a:p>
            <a:pPr>
              <a:buNone/>
            </a:pPr>
            <a:endParaRPr lang="en-GB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Notice how the teacher keeps checking that the children understand the meaning of each part of the abstract  number sentences.</a:t>
            </a:r>
          </a:p>
          <a:p>
            <a:pPr>
              <a:buNone/>
            </a:pPr>
            <a:endParaRPr lang="en-GB" i="1" dirty="0" smtClean="0"/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60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Small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 smtClean="0"/>
              <a:t>“By doing those small steps it makes such a difference to the children’s understanding, their security and their confidence as mathematicians.” </a:t>
            </a:r>
            <a:r>
              <a:rPr lang="en-GB" dirty="0" smtClean="0"/>
              <a:t>(class teacher)</a:t>
            </a:r>
          </a:p>
          <a:p>
            <a:pPr>
              <a:buNone/>
            </a:pPr>
            <a:endParaRPr lang="en-GB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Notice the small steps that are taken throughout the lesson.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469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CA218AA91A342B58C0B6FC7D07AF4" ma:contentTypeVersion="0" ma:contentTypeDescription="Create a new document." ma:contentTypeScope="" ma:versionID="5b7866326335da5b77b36b4b59ddb2c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715A7F-9F54-4064-8148-582423D584E8}">
  <ds:schemaRefs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3FADFC2-BE4A-48E7-ADEA-14DB4E517D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054F594-175D-48EF-893C-C652A355FA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558</TotalTime>
  <Words>153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nctem1</vt:lpstr>
      <vt:lpstr>Office Theme</vt:lpstr>
      <vt:lpstr>Making Progress in Multiplication</vt:lpstr>
      <vt:lpstr>PowerPoint Presentation</vt:lpstr>
      <vt:lpstr>Moving between the concrete and the abstract </vt:lpstr>
      <vt:lpstr>Small Steps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Peto</dc:creator>
  <cp:lastModifiedBy>Jane Imrie</cp:lastModifiedBy>
  <cp:revision>42</cp:revision>
  <dcterms:created xsi:type="dcterms:W3CDTF">2008-01-11T09:41:35Z</dcterms:created>
  <dcterms:modified xsi:type="dcterms:W3CDTF">2015-11-03T17:18:01Z</dcterms:modified>
</cp:coreProperties>
</file>