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6"/>
  </p:notesMasterIdLst>
  <p:sldIdLst>
    <p:sldId id="312" r:id="rId7"/>
    <p:sldId id="257" r:id="rId8"/>
    <p:sldId id="258" r:id="rId9"/>
    <p:sldId id="267" r:id="rId10"/>
    <p:sldId id="268" r:id="rId11"/>
    <p:sldId id="266" r:id="rId12"/>
    <p:sldId id="270" r:id="rId13"/>
    <p:sldId id="285" r:id="rId14"/>
    <p:sldId id="382" r:id="rId15"/>
    <p:sldId id="383" r:id="rId16"/>
    <p:sldId id="384" r:id="rId17"/>
    <p:sldId id="385" r:id="rId18"/>
    <p:sldId id="390" r:id="rId19"/>
    <p:sldId id="387" r:id="rId20"/>
    <p:sldId id="388" r:id="rId21"/>
    <p:sldId id="389" r:id="rId22"/>
    <p:sldId id="269" r:id="rId23"/>
    <p:sldId id="272" r:id="rId24"/>
    <p:sldId id="273" r:id="rId25"/>
    <p:sldId id="302" r:id="rId26"/>
    <p:sldId id="291" r:id="rId27"/>
    <p:sldId id="333" r:id="rId28"/>
    <p:sldId id="334" r:id="rId29"/>
    <p:sldId id="335" r:id="rId30"/>
    <p:sldId id="336" r:id="rId31"/>
    <p:sldId id="337" r:id="rId32"/>
    <p:sldId id="338" r:id="rId33"/>
    <p:sldId id="392" r:id="rId34"/>
    <p:sldId id="3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QVvbIzIKax6taFWLcJRQ==" hashData="CKIFgV6SwasjkXW7SCJaZts51T1fLmXKgV9lFmo+ExDaHkz/dDXBPJ7k7vGS2AYky9/SRfNbYst5jzE0gwv3J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F2"/>
    <a:srgbClr val="FF9B2C"/>
    <a:srgbClr val="F02027"/>
    <a:srgbClr val="E9D812"/>
    <a:srgbClr val="45DE00"/>
    <a:srgbClr val="007195"/>
    <a:srgbClr val="F69200"/>
    <a:srgbClr val="3C12D4"/>
    <a:srgbClr val="9933FF"/>
    <a:srgbClr val="F29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5352" autoAdjust="0"/>
  </p:normalViewPr>
  <p:slideViewPr>
    <p:cSldViewPr snapToGrid="0">
      <p:cViewPr varScale="1">
        <p:scale>
          <a:sx n="51" d="100"/>
          <a:sy n="51" d="100"/>
        </p:scale>
        <p:origin x="1296" y="28"/>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five children up and give two children a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and three children, a Three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2 is a part of me</a:t>
            </a:r>
            <a:r>
              <a:rPr lang="en-GB" sz="1200" kern="1200" dirty="0">
                <a:solidFill>
                  <a:schemeClr val="tx1"/>
                </a:solidFill>
                <a:effectLst/>
                <a:latin typeface="+mn-lt"/>
                <a:ea typeface="+mn-ea"/>
                <a:cs typeface="+mn-cs"/>
              </a:rPr>
              <a:t>’ two children jump in the air together.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3 is a part of me</a:t>
            </a:r>
            <a:r>
              <a:rPr lang="en-GB" sz="1200" kern="1200" dirty="0">
                <a:solidFill>
                  <a:schemeClr val="tx1"/>
                </a:solidFill>
                <a:effectLst/>
                <a:latin typeface="+mn-lt"/>
                <a:ea typeface="+mn-ea"/>
                <a:cs typeface="+mn-cs"/>
              </a:rPr>
              <a:t>’ the other three children jump up in the air together and then combine the 2 and 3 to make 5.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And the whole of me is 5</a:t>
            </a:r>
            <a:r>
              <a:rPr lang="en-GB" sz="1200" b="1"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I’m number 5, I am alive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5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5.</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3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15</a:t>
            </a:fld>
            <a:endParaRPr lang="en-GB"/>
          </a:p>
        </p:txBody>
      </p:sp>
    </p:spTree>
    <p:extLst>
      <p:ext uri="{BB962C8B-B14F-4D97-AF65-F5344CB8AC3E}">
        <p14:creationId xmlns:p14="http://schemas.microsoft.com/office/powerpoint/2010/main" val="245064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Making friends is easy when you can come apart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Splitting up is not so hard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won’t break your heart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when we fall to pieces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haven’t lost control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whole is made of all its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parts they make a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16</a:t>
            </a:fld>
            <a:endParaRPr lang="en-GB"/>
          </a:p>
        </p:txBody>
      </p:sp>
    </p:spTree>
    <p:extLst>
      <p:ext uri="{BB962C8B-B14F-4D97-AF65-F5344CB8AC3E}">
        <p14:creationId xmlns:p14="http://schemas.microsoft.com/office/powerpoint/2010/main" val="146122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401542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watching the programme, encourage the children to sing the song. Slides 9-16 include animations, and lyrics for the song are in the ‘notes’ area of the slide.</a:t>
            </a:r>
          </a:p>
          <a:p>
            <a:r>
              <a:rPr lang="en-GB" sz="1200" kern="1200" dirty="0">
                <a:solidFill>
                  <a:schemeClr val="tx1"/>
                </a:solidFill>
                <a:effectLst/>
                <a:latin typeface="+mn-lt"/>
                <a:ea typeface="+mn-ea"/>
                <a:cs typeface="+mn-cs"/>
              </a:rPr>
              <a:t>Throughout the discussion of this slide, ensure that children have their own set of blocks to construct the whole and partition into parts.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suggest what is missing from the empty boxes.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reveals the 1 in the first sentence.</a:t>
            </a:r>
          </a:p>
          <a:p>
            <a:r>
              <a:rPr lang="en-GB" sz="1200" kern="1200" dirty="0">
                <a:solidFill>
                  <a:schemeClr val="tx1"/>
                </a:solidFill>
                <a:effectLst/>
                <a:latin typeface="+mn-lt"/>
                <a:ea typeface="+mn-ea"/>
                <a:cs typeface="+mn-cs"/>
              </a:rPr>
              <a:t>Click 2: reveals the 1 in the second sentence.</a:t>
            </a:r>
          </a:p>
          <a:p>
            <a:r>
              <a:rPr lang="en-GB" sz="1200" kern="1200" dirty="0">
                <a:solidFill>
                  <a:schemeClr val="tx1"/>
                </a:solidFill>
                <a:effectLst/>
                <a:latin typeface="+mn-lt"/>
                <a:ea typeface="+mn-ea"/>
                <a:cs typeface="+mn-cs"/>
              </a:rPr>
              <a:t>Click 3: reveals the 1 in the third sentence.</a:t>
            </a:r>
          </a:p>
        </p:txBody>
      </p:sp>
      <p:sp>
        <p:nvSpPr>
          <p:cNvPr id="4" name="Slide Number Placeholder 3"/>
          <p:cNvSpPr>
            <a:spLocks noGrp="1"/>
          </p:cNvSpPr>
          <p:nvPr>
            <p:ph type="sldNum" sz="quarter" idx="10"/>
          </p:nvPr>
        </p:nvSpPr>
        <p:spPr/>
        <p:txBody>
          <a:bodyPr/>
          <a:lstStyle/>
          <a:p>
            <a:fld id="{DA51E316-E3F5-4EC0-BEE9-F0CCB2029658}" type="slidenum">
              <a:rPr lang="en-GB" smtClean="0"/>
              <a:t>20</a:t>
            </a:fld>
            <a:endParaRPr lang="en-GB"/>
          </a:p>
        </p:txBody>
      </p:sp>
    </p:spTree>
    <p:extLst>
      <p:ext uri="{BB962C8B-B14F-4D97-AF65-F5344CB8AC3E}">
        <p14:creationId xmlns:p14="http://schemas.microsoft.com/office/powerpoint/2010/main" val="254494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that One is unable to partition into two groups as she only has one block.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one block moves from the whole to the part.</a:t>
            </a:r>
          </a:p>
        </p:txBody>
      </p:sp>
      <p:sp>
        <p:nvSpPr>
          <p:cNvPr id="4" name="Slide Number Placeholder 3"/>
          <p:cNvSpPr>
            <a:spLocks noGrp="1"/>
          </p:cNvSpPr>
          <p:nvPr>
            <p:ph type="sldNum" sz="quarter" idx="10"/>
          </p:nvPr>
        </p:nvSpPr>
        <p:spPr/>
        <p:txBody>
          <a:bodyPr/>
          <a:lstStyle/>
          <a:p>
            <a:fld id="{DA51E316-E3F5-4EC0-BEE9-F0CCB2029658}" type="slidenum">
              <a:rPr lang="en-GB" smtClean="0"/>
              <a:t>21</a:t>
            </a:fld>
            <a:endParaRPr lang="en-GB"/>
          </a:p>
        </p:txBody>
      </p:sp>
    </p:spTree>
    <p:extLst>
      <p:ext uri="{BB962C8B-B14F-4D97-AF65-F5344CB8AC3E}">
        <p14:creationId xmlns:p14="http://schemas.microsoft.com/office/powerpoint/2010/main" val="256358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Throughout the discussion of this slide, ensure that children have their own set of blocks to construct the whole and partition into parts.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suggest what is missing from the empty boxes.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p:txBody>
      </p:sp>
      <p:sp>
        <p:nvSpPr>
          <p:cNvPr id="4" name="Slide Number Placeholder 3"/>
          <p:cNvSpPr>
            <a:spLocks noGrp="1"/>
          </p:cNvSpPr>
          <p:nvPr>
            <p:ph type="sldNum" sz="quarter" idx="10"/>
          </p:nvPr>
        </p:nvSpPr>
        <p:spPr/>
        <p:txBody>
          <a:bodyPr/>
          <a:lstStyle/>
          <a:p>
            <a:fld id="{DA51E316-E3F5-4EC0-BEE9-F0CCB2029658}" type="slidenum">
              <a:rPr lang="en-GB" smtClean="0"/>
              <a:t>22</a:t>
            </a:fld>
            <a:endParaRPr lang="en-GB"/>
          </a:p>
        </p:txBody>
      </p:sp>
    </p:spTree>
    <p:extLst>
      <p:ext uri="{BB962C8B-B14F-4D97-AF65-F5344CB8AC3E}">
        <p14:creationId xmlns:p14="http://schemas.microsoft.com/office/powerpoint/2010/main" val="396981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take two linked blocks and break them into two parts. Use the language in slide 5 to explain the relationship between the whole and the parts. If the whole is two, then one is a part and one is a part.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p>
        </p:txBody>
      </p:sp>
      <p:sp>
        <p:nvSpPr>
          <p:cNvPr id="4" name="Slide Number Placeholder 3"/>
          <p:cNvSpPr>
            <a:spLocks noGrp="1"/>
          </p:cNvSpPr>
          <p:nvPr>
            <p:ph type="sldNum" sz="quarter" idx="10"/>
          </p:nvPr>
        </p:nvSpPr>
        <p:spPr/>
        <p:txBody>
          <a:bodyPr/>
          <a:lstStyle/>
          <a:p>
            <a:fld id="{DA51E316-E3F5-4EC0-BEE9-F0CCB2029658}" type="slidenum">
              <a:rPr lang="en-GB" smtClean="0"/>
              <a:t>23</a:t>
            </a:fld>
            <a:endParaRPr lang="en-GB"/>
          </a:p>
        </p:txBody>
      </p:sp>
    </p:spTree>
    <p:extLst>
      <p:ext uri="{BB962C8B-B14F-4D97-AF65-F5344CB8AC3E}">
        <p14:creationId xmlns:p14="http://schemas.microsoft.com/office/powerpoint/2010/main" val="124721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Throughout the discussion of this slide ensure that children have their own set of blocks to construct the whole and partition into parts. </a:t>
            </a:r>
          </a:p>
          <a:p>
            <a:r>
              <a:rPr lang="en-GB" sz="1200" kern="1200" dirty="0">
                <a:solidFill>
                  <a:schemeClr val="tx1"/>
                </a:solidFill>
                <a:effectLst/>
                <a:latin typeface="+mn-lt"/>
                <a:ea typeface="+mn-ea"/>
                <a:cs typeface="+mn-cs"/>
              </a:rPr>
              <a:t>Ask the children to suggest what is missing from the empty boxes.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p:txBody>
      </p:sp>
      <p:sp>
        <p:nvSpPr>
          <p:cNvPr id="4" name="Slide Number Placeholder 3"/>
          <p:cNvSpPr>
            <a:spLocks noGrp="1"/>
          </p:cNvSpPr>
          <p:nvPr>
            <p:ph type="sldNum" sz="quarter" idx="10"/>
          </p:nvPr>
        </p:nvSpPr>
        <p:spPr/>
        <p:txBody>
          <a:bodyPr/>
          <a:lstStyle/>
          <a:p>
            <a:fld id="{DA51E316-E3F5-4EC0-BEE9-F0CCB2029658}" type="slidenum">
              <a:rPr lang="en-GB" smtClean="0"/>
              <a:t>24</a:t>
            </a:fld>
            <a:endParaRPr lang="en-GB"/>
          </a:p>
        </p:txBody>
      </p:sp>
    </p:spTree>
    <p:extLst>
      <p:ext uri="{BB962C8B-B14F-4D97-AF65-F5344CB8AC3E}">
        <p14:creationId xmlns:p14="http://schemas.microsoft.com/office/powerpoint/2010/main" val="122339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how Three can be partitioned and then complete the verse of the song: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3 blocks to play with and the whole of me is 3</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 and 2 is a part of me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3</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speech bubble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starts animation to partition 3 into 1 and 2.</a:t>
            </a:r>
          </a:p>
        </p:txBody>
      </p:sp>
      <p:sp>
        <p:nvSpPr>
          <p:cNvPr id="4" name="Slide Number Placeholder 3"/>
          <p:cNvSpPr>
            <a:spLocks noGrp="1"/>
          </p:cNvSpPr>
          <p:nvPr>
            <p:ph type="sldNum" sz="quarter" idx="10"/>
          </p:nvPr>
        </p:nvSpPr>
        <p:spPr/>
        <p:txBody>
          <a:bodyPr/>
          <a:lstStyle/>
          <a:p>
            <a:fld id="{DA51E316-E3F5-4EC0-BEE9-F0CCB2029658}" type="slidenum">
              <a:rPr lang="en-GB" smtClean="0"/>
              <a:t>25</a:t>
            </a:fld>
            <a:endParaRPr lang="en-GB"/>
          </a:p>
        </p:txBody>
      </p:sp>
    </p:spTree>
    <p:extLst>
      <p:ext uri="{BB962C8B-B14F-4D97-AF65-F5344CB8AC3E}">
        <p14:creationId xmlns:p14="http://schemas.microsoft.com/office/powerpoint/2010/main" val="323492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what the children remember about how Four partitioned. Ask them to demonstrate with connecting cubes.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LH speech bubble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RH speech bubble appears. </a:t>
            </a:r>
            <a:r>
              <a:rPr lang="en-GB" sz="1200" kern="120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on the part-part-whole models to reveal the parts.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the song: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a:t>
            </a:r>
          </a:p>
          <a:p>
            <a:r>
              <a:rPr lang="en-GB" sz="1200" i="1" kern="1200" dirty="0">
                <a:solidFill>
                  <a:schemeClr val="tx1"/>
                </a:solidFill>
                <a:effectLst/>
                <a:latin typeface="+mn-lt"/>
                <a:ea typeface="+mn-ea"/>
                <a:cs typeface="+mn-cs"/>
              </a:rPr>
              <a:t>2, is a part of me…</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26</a:t>
            </a:fld>
            <a:endParaRPr lang="en-GB"/>
          </a:p>
        </p:txBody>
      </p:sp>
    </p:spTree>
    <p:extLst>
      <p:ext uri="{BB962C8B-B14F-4D97-AF65-F5344CB8AC3E}">
        <p14:creationId xmlns:p14="http://schemas.microsoft.com/office/powerpoint/2010/main" val="359507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can Five be partitioned?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children to model with cubes.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many different ways are there?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starts animation to partition 5 into 1 and 4.</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Sing the song: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is a part of me…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27</a:t>
            </a:fld>
            <a:endParaRPr lang="en-GB"/>
          </a:p>
        </p:txBody>
      </p:sp>
    </p:spTree>
    <p:extLst>
      <p:ext uri="{BB962C8B-B14F-4D97-AF65-F5344CB8AC3E}">
        <p14:creationId xmlns:p14="http://schemas.microsoft.com/office/powerpoint/2010/main" val="1585213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can Five be partitioned?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children to model with cubes.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many different ways are there?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starts animation to partition 5 into 1 and 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the song: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28</a:t>
            </a:fld>
            <a:endParaRPr lang="en-GB"/>
          </a:p>
        </p:txBody>
      </p:sp>
    </p:spTree>
    <p:extLst>
      <p:ext uri="{BB962C8B-B14F-4D97-AF65-F5344CB8AC3E}">
        <p14:creationId xmlns:p14="http://schemas.microsoft.com/office/powerpoint/2010/main" val="2602830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for individual practice.</a:t>
            </a:r>
          </a:p>
          <a:p>
            <a:r>
              <a:rPr lang="en-GB" sz="1200" kern="1200" dirty="0">
                <a:solidFill>
                  <a:schemeClr val="tx1"/>
                </a:solidFill>
                <a:effectLst/>
                <a:latin typeface="+mn-lt"/>
                <a:ea typeface="+mn-ea"/>
                <a:cs typeface="+mn-cs"/>
              </a:rPr>
              <a:t>Then revisit this to check answers.</a:t>
            </a:r>
          </a:p>
        </p:txBody>
      </p:sp>
      <p:sp>
        <p:nvSpPr>
          <p:cNvPr id="4" name="Slide Number Placeholder 3"/>
          <p:cNvSpPr>
            <a:spLocks noGrp="1"/>
          </p:cNvSpPr>
          <p:nvPr>
            <p:ph type="sldNum" sz="quarter" idx="10"/>
          </p:nvPr>
        </p:nvSpPr>
        <p:spPr/>
        <p:txBody>
          <a:bodyPr/>
          <a:lstStyle/>
          <a:p>
            <a:fld id="{4BE909DB-13D6-45F7-9022-56565D11BD24}" type="slidenum">
              <a:rPr lang="en-GB" smtClean="0"/>
              <a:t>29</a:t>
            </a:fld>
            <a:endParaRPr lang="en-GB"/>
          </a:p>
        </p:txBody>
      </p:sp>
    </p:spTree>
    <p:extLst>
      <p:ext uri="{BB962C8B-B14F-4D97-AF65-F5344CB8AC3E}">
        <p14:creationId xmlns:p14="http://schemas.microsoft.com/office/powerpoint/2010/main" val="428409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Spend a few minutes discussing what the children noticed, drawing attention to how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‘split up’ into smaller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following slides can be accompanied by the song that is sung in the episode.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lyrics for each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song are given in the slide notes.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can be made using linking cubes.</a:t>
            </a:r>
          </a:p>
        </p:txBody>
      </p:sp>
      <p:sp>
        <p:nvSpPr>
          <p:cNvPr id="4" name="Slide Number Placeholder 3"/>
          <p:cNvSpPr>
            <a:spLocks noGrp="1"/>
          </p:cNvSpPr>
          <p:nvPr>
            <p:ph type="sldNum" sz="quarter" idx="10"/>
          </p:nvPr>
        </p:nvSpPr>
        <p:spPr/>
        <p:txBody>
          <a:bodyPr/>
          <a:lstStyle/>
          <a:p>
            <a:fld id="{DA51E316-E3F5-4EC0-BEE9-F0CCB2029658}" type="slidenum">
              <a:rPr lang="en-GB" smtClean="0"/>
              <a:t>8</a:t>
            </a:fld>
            <a:endParaRPr lang="en-GB"/>
          </a:p>
        </p:txBody>
      </p:sp>
    </p:spTree>
    <p:extLst>
      <p:ext uri="{BB962C8B-B14F-4D97-AF65-F5344CB8AC3E}">
        <p14:creationId xmlns:p14="http://schemas.microsoft.com/office/powerpoint/2010/main" val="286800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one child up and give him/her one red cube and sing One’s song.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I’m number 1 and this is fun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1 block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One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9</a:t>
            </a:fld>
            <a:endParaRPr lang="en-GB"/>
          </a:p>
        </p:txBody>
      </p:sp>
    </p:spTree>
    <p:extLst>
      <p:ext uri="{BB962C8B-B14F-4D97-AF65-F5344CB8AC3E}">
        <p14:creationId xmlns:p14="http://schemas.microsoft.com/office/powerpoint/2010/main" val="61730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two children up and give each one red cube and sing Two’s song.</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1 is a part of me’</a:t>
            </a:r>
            <a:r>
              <a:rPr lang="en-GB" sz="1200" kern="1200" dirty="0">
                <a:solidFill>
                  <a:schemeClr val="tx1"/>
                </a:solidFill>
                <a:effectLst/>
                <a:latin typeface="+mn-lt"/>
                <a:ea typeface="+mn-ea"/>
                <a:cs typeface="+mn-cs"/>
              </a:rPr>
              <a:t> one child jumps in the air.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1 is a part of me</a:t>
            </a:r>
            <a:r>
              <a:rPr lang="en-GB" sz="1200" kern="1200" dirty="0">
                <a:solidFill>
                  <a:schemeClr val="tx1"/>
                </a:solidFill>
                <a:effectLst/>
                <a:latin typeface="+mn-lt"/>
                <a:ea typeface="+mn-ea"/>
                <a:cs typeface="+mn-cs"/>
              </a:rPr>
              <a:t>’ the other child jumps up in the air and then combine their two red cubes to make 2.</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And the whole of me is 2</a:t>
            </a:r>
            <a:r>
              <a:rPr lang="en-GB" sz="1200" b="1"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I’m number 2. How do you do?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2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2.</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Two.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10</a:t>
            </a:fld>
            <a:endParaRPr lang="en-GB"/>
          </a:p>
        </p:txBody>
      </p:sp>
    </p:spTree>
    <p:extLst>
      <p:ext uri="{BB962C8B-B14F-4D97-AF65-F5344CB8AC3E}">
        <p14:creationId xmlns:p14="http://schemas.microsoft.com/office/powerpoint/2010/main" val="250532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three children up and give one child one red cube and two children a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1 is a part of me’</a:t>
            </a:r>
            <a:r>
              <a:rPr lang="en-GB" sz="1200" kern="1200" dirty="0">
                <a:solidFill>
                  <a:schemeClr val="tx1"/>
                </a:solidFill>
                <a:effectLst/>
                <a:latin typeface="+mn-lt"/>
                <a:ea typeface="+mn-ea"/>
                <a:cs typeface="+mn-cs"/>
              </a:rPr>
              <a:t> one child jumps in the air.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2 is a part of me</a:t>
            </a:r>
            <a:r>
              <a:rPr lang="en-GB" sz="1200" kern="1200" dirty="0">
                <a:solidFill>
                  <a:schemeClr val="tx1"/>
                </a:solidFill>
                <a:effectLst/>
                <a:latin typeface="+mn-lt"/>
                <a:ea typeface="+mn-ea"/>
                <a:cs typeface="+mn-cs"/>
              </a:rPr>
              <a:t>’ the other two children jump up in the air together and then combine the 1 and 2 to make 3.</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‘And the whole of me is 3.’</a:t>
            </a:r>
          </a:p>
          <a:p>
            <a:r>
              <a:rPr lang="en-GB" sz="1200" i="1" kern="1200" dirty="0">
                <a:solidFill>
                  <a:schemeClr val="tx1"/>
                </a:solidFill>
                <a:effectLst/>
                <a:latin typeface="+mn-lt"/>
                <a:ea typeface="+mn-ea"/>
                <a:cs typeface="+mn-cs"/>
              </a:rPr>
              <a:t>I’m number 3. Now look at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3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3.</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2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3.</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11</a:t>
            </a:fld>
            <a:endParaRPr lang="en-GB"/>
          </a:p>
        </p:txBody>
      </p:sp>
    </p:spTree>
    <p:extLst>
      <p:ext uri="{BB962C8B-B14F-4D97-AF65-F5344CB8AC3E}">
        <p14:creationId xmlns:p14="http://schemas.microsoft.com/office/powerpoint/2010/main" val="322969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four children up and give one child one red cube and three children a Three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1 is a part of me</a:t>
            </a:r>
            <a:r>
              <a:rPr lang="en-GB" sz="1200" kern="1200" dirty="0">
                <a:solidFill>
                  <a:schemeClr val="tx1"/>
                </a:solidFill>
                <a:effectLst/>
                <a:latin typeface="+mn-lt"/>
                <a:ea typeface="+mn-ea"/>
                <a:cs typeface="+mn-cs"/>
              </a:rPr>
              <a:t>’ one child jumps in the air.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3 is a part of me</a:t>
            </a:r>
            <a:r>
              <a:rPr lang="en-GB" sz="1200" kern="1200" dirty="0">
                <a:solidFill>
                  <a:schemeClr val="tx1"/>
                </a:solidFill>
                <a:effectLst/>
                <a:latin typeface="+mn-lt"/>
                <a:ea typeface="+mn-ea"/>
                <a:cs typeface="+mn-cs"/>
              </a:rPr>
              <a:t>’ the other three children jump up in the air together and then combine the 1 and 3 to make 4.</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And the whole of me is 4</a:t>
            </a:r>
            <a:r>
              <a:rPr lang="en-GB" sz="1200" b="1"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I’m number 4, and I am sure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That I’ve got 4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4.</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3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12</a:t>
            </a:fld>
            <a:endParaRPr lang="en-GB"/>
          </a:p>
        </p:txBody>
      </p:sp>
    </p:spTree>
    <p:extLst>
      <p:ext uri="{BB962C8B-B14F-4D97-AF65-F5344CB8AC3E}">
        <p14:creationId xmlns:p14="http://schemas.microsoft.com/office/powerpoint/2010/main" val="316923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four children up and give two children a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 and give another two children a Two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2 is a part of me</a:t>
            </a:r>
            <a:r>
              <a:rPr lang="en-GB" sz="1200" kern="1200" dirty="0">
                <a:solidFill>
                  <a:schemeClr val="tx1"/>
                </a:solidFill>
                <a:effectLst/>
                <a:latin typeface="+mn-lt"/>
                <a:ea typeface="+mn-ea"/>
                <a:cs typeface="+mn-cs"/>
              </a:rPr>
              <a:t>’ two children jump in the air together.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2 is a part of me</a:t>
            </a:r>
            <a:r>
              <a:rPr lang="en-GB" sz="1200" kern="1200" dirty="0">
                <a:solidFill>
                  <a:schemeClr val="tx1"/>
                </a:solidFill>
                <a:effectLst/>
                <a:latin typeface="+mn-lt"/>
                <a:ea typeface="+mn-ea"/>
                <a:cs typeface="+mn-cs"/>
              </a:rPr>
              <a:t>’ the other two children jump up in the air together and then combine the 2 and 2 to make 4.</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And the whole of me is 4.’</a:t>
            </a:r>
            <a:endParaRPr lang="en-GB" sz="1200" b="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I’m number 4, and I am sure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That I’ve got 4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4.</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3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4.</a:t>
            </a:r>
            <a:endParaRPr lang="en-GB" dirty="0"/>
          </a:p>
        </p:txBody>
      </p:sp>
      <p:sp>
        <p:nvSpPr>
          <p:cNvPr id="4" name="Slide Number Placeholder 3"/>
          <p:cNvSpPr>
            <a:spLocks noGrp="1"/>
          </p:cNvSpPr>
          <p:nvPr>
            <p:ph type="sldNum" sz="quarter" idx="10"/>
          </p:nvPr>
        </p:nvSpPr>
        <p:spPr/>
        <p:txBody>
          <a:bodyPr/>
          <a:lstStyle/>
          <a:p>
            <a:fld id="{DA51E316-E3F5-4EC0-BEE9-F0CCB2029658}" type="slidenum">
              <a:rPr lang="en-GB" smtClean="0"/>
              <a:t>13</a:t>
            </a:fld>
            <a:endParaRPr lang="en-GB"/>
          </a:p>
        </p:txBody>
      </p:sp>
    </p:spTree>
    <p:extLst>
      <p:ext uri="{BB962C8B-B14F-4D97-AF65-F5344CB8AC3E}">
        <p14:creationId xmlns:p14="http://schemas.microsoft.com/office/powerpoint/2010/main" val="398161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animated with a single click.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five children up and give one child one red cube and four children a Four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to share. They link arms.</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1 is a part of me</a:t>
            </a:r>
            <a:r>
              <a:rPr lang="en-GB" sz="1200" kern="1200" dirty="0">
                <a:solidFill>
                  <a:schemeClr val="tx1"/>
                </a:solidFill>
                <a:effectLst/>
                <a:latin typeface="+mn-lt"/>
                <a:ea typeface="+mn-ea"/>
                <a:cs typeface="+mn-cs"/>
              </a:rPr>
              <a:t>’ one child jumps in the air.</a:t>
            </a:r>
          </a:p>
          <a:p>
            <a:r>
              <a:rPr lang="en-GB" sz="1200" kern="1200" dirty="0">
                <a:solidFill>
                  <a:schemeClr val="tx1"/>
                </a:solidFill>
                <a:effectLst/>
                <a:latin typeface="+mn-lt"/>
                <a:ea typeface="+mn-ea"/>
                <a:cs typeface="+mn-cs"/>
              </a:rPr>
              <a:t>When the children sing ‘</a:t>
            </a:r>
            <a:r>
              <a:rPr lang="en-GB" sz="1200" i="1" kern="1200" dirty="0">
                <a:solidFill>
                  <a:schemeClr val="tx1"/>
                </a:solidFill>
                <a:effectLst/>
                <a:latin typeface="+mn-lt"/>
                <a:ea typeface="+mn-ea"/>
                <a:cs typeface="+mn-cs"/>
              </a:rPr>
              <a:t>And 4 is a part of me</a:t>
            </a:r>
            <a:r>
              <a:rPr lang="en-GB" sz="1200" kern="1200" dirty="0">
                <a:solidFill>
                  <a:schemeClr val="tx1"/>
                </a:solidFill>
                <a:effectLst/>
                <a:latin typeface="+mn-lt"/>
                <a:ea typeface="+mn-ea"/>
                <a:cs typeface="+mn-cs"/>
              </a:rPr>
              <a:t>’ the other four children jump up in the air together and then combine the 1 and 4 to make 5.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And the whole of me is 5</a:t>
            </a:r>
            <a:r>
              <a:rPr lang="en-GB" sz="1200" b="1"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I’m number 5, I am alive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I’ve got 5 blocks to play with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5.</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4 is a part of 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the whole of me is 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51E316-E3F5-4EC0-BEE9-F0CCB2029658}" type="slidenum">
              <a:rPr lang="en-GB" smtClean="0"/>
              <a:t>14</a:t>
            </a:fld>
            <a:endParaRPr lang="en-GB"/>
          </a:p>
        </p:txBody>
      </p:sp>
    </p:spTree>
    <p:extLst>
      <p:ext uri="{BB962C8B-B14F-4D97-AF65-F5344CB8AC3E}">
        <p14:creationId xmlns:p14="http://schemas.microsoft.com/office/powerpoint/2010/main" val="3234471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025A1215-ABB2-42FC-A183-5199877C4A7C}"/>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E7D5A347-7982-4ADB-B7C6-17020D6FC5B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lank Pag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9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7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10"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EEEBF608-C702-46FE-8CA2-78A20A605D86}"/>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4"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663A1604-8A7F-457F-9A35-EDBAD609B889}"/>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12</a:t>
            </a:r>
          </a:p>
          <a:p>
            <a:r>
              <a:rPr lang="en-GB" dirty="0"/>
              <a:t>The Whole of Me</a:t>
            </a:r>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45AA4-89EC-4C79-9D42-EA652C21C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pic>
        <p:nvPicPr>
          <p:cNvPr id="9" name="Picture 8">
            <a:extLst>
              <a:ext uri="{FF2B5EF4-FFF2-40B4-BE49-F238E27FC236}">
                <a16:creationId xmlns:a16="http://schemas.microsoft.com/office/drawing/2014/main" id="{AC9856EA-3BFC-48D4-840F-21C393B98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210" y="375813"/>
            <a:ext cx="8209890" cy="46228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54BF28B7-B650-4016-ABCF-133562B67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054" y="2162999"/>
            <a:ext cx="8209890" cy="4622800"/>
          </a:xfrm>
          <a:prstGeom prst="rect">
            <a:avLst/>
          </a:prstGeom>
        </p:spPr>
      </p:pic>
      <p:sp>
        <p:nvSpPr>
          <p:cNvPr id="7" name="Oval 6">
            <a:extLst>
              <a:ext uri="{FF2B5EF4-FFF2-40B4-BE49-F238E27FC236}">
                <a16:creationId xmlns:a16="http://schemas.microsoft.com/office/drawing/2014/main" id="{DD756480-F7FC-4A48-8386-1EE18C4C2D1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28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9"/>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0 -2.59259E-6 C 0.04531 -0.07963 0.09076 -0.15926 0.14323 -0.15532 C 0.1957 -0.15139 0.31432 0.02385 0.31432 0.02408 L 0.31432 0.02385 " pathEditMode="relative" rAng="0" ptsTypes="AAAA">
                                      <p:cBhvr>
                                        <p:cTn id="11" dur="2000" fill="hold"/>
                                        <p:tgtEl>
                                          <p:spTgt spid="6"/>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3.46945E-18 7.40741E-7 C 0.0444 -0.07963 0.0888 -0.15926 0.1401 -0.15532 C 0.19141 -0.15139 0.30755 0.02384 0.30755 0.02407 L 0.30755 0.02384 " pathEditMode="relative" rAng="0" ptsTypes="AAAA">
                                      <p:cBhvr>
                                        <p:cTn id="13" dur="2000" fill="hold"/>
                                        <p:tgtEl>
                                          <p:spTgt spid="9"/>
                                        </p:tgtEl>
                                        <p:attrNameLst>
                                          <p:attrName>ppt_x</p:attrName>
                                          <p:attrName>ppt_y</p:attrName>
                                        </p:attrNameLst>
                                      </p:cBhvr>
                                      <p:rCtr x="15378"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1F9EC-910D-4421-8D74-9A7EF6917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3" name="Picture 12">
            <a:extLst>
              <a:ext uri="{FF2B5EF4-FFF2-40B4-BE49-F238E27FC236}">
                <a16:creationId xmlns:a16="http://schemas.microsoft.com/office/drawing/2014/main" id="{A60D7836-B472-44DE-AEC5-48CB7048E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138" y="487535"/>
            <a:ext cx="8789724" cy="4949291"/>
          </a:xfrm>
          <a:prstGeom prst="rect">
            <a:avLst/>
          </a:prstGeom>
        </p:spPr>
      </p:pic>
      <p:sp>
        <p:nvSpPr>
          <p:cNvPr id="7" name="Oval 6">
            <a:extLst>
              <a:ext uri="{FF2B5EF4-FFF2-40B4-BE49-F238E27FC236}">
                <a16:creationId xmlns:a16="http://schemas.microsoft.com/office/drawing/2014/main" id="{8B08932C-ABF6-42CE-90A9-9C3C2FD946C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7E67F738-860F-41A3-AC19-A16967C13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367" y="3363243"/>
            <a:ext cx="5961528" cy="3356799"/>
          </a:xfrm>
          <a:prstGeom prst="rect">
            <a:avLst/>
          </a:prstGeom>
        </p:spPr>
      </p:pic>
    </p:spTree>
    <p:extLst>
      <p:ext uri="{BB962C8B-B14F-4D97-AF65-F5344CB8AC3E}">
        <p14:creationId xmlns:p14="http://schemas.microsoft.com/office/powerpoint/2010/main" val="31641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13"/>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4.58333E-6 4.81481E-6 C 0.04531 -0.07963 0.09075 -0.15926 0.14322 -0.15533 C 0.1957 -0.15139 0.31432 0.02384 0.31432 0.02407 L 0.31432 0.02384 " pathEditMode="relative" rAng="0" ptsTypes="AAAA">
                                      <p:cBhvr>
                                        <p:cTn id="11" dur="2000" fill="hold"/>
                                        <p:tgtEl>
                                          <p:spTgt spid="9"/>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0 -2.59259E-6 C 0.04531 -0.07963 0.09076 -0.15926 0.14323 -0.15532 C 0.1957 -0.15139 0.31432 0.02385 0.31432 0.02408 L 0.31432 0.02385 " pathEditMode="relative" rAng="0" ptsTypes="AAAA">
                                      <p:cBhvr>
                                        <p:cTn id="13" dur="2000" fill="hold"/>
                                        <p:tgtEl>
                                          <p:spTgt spid="13"/>
                                        </p:tgtEl>
                                        <p:attrNameLst>
                                          <p:attrName>ppt_x</p:attrName>
                                          <p:attrName>ppt_y</p:attrName>
                                        </p:attrNameLst>
                                      </p:cBhvr>
                                      <p:rCtr x="15716"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4E00DD-639A-45EE-810E-B5CDC932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FD64368F-A376-43FF-824F-C9D2BF1D6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742" y="211013"/>
            <a:ext cx="9377736" cy="5273598"/>
          </a:xfrm>
          <a:prstGeom prst="rect">
            <a:avLst/>
          </a:prstGeom>
        </p:spPr>
      </p:pic>
      <p:sp>
        <p:nvSpPr>
          <p:cNvPr id="8" name="Oval 7">
            <a:extLst>
              <a:ext uri="{FF2B5EF4-FFF2-40B4-BE49-F238E27FC236}">
                <a16:creationId xmlns:a16="http://schemas.microsoft.com/office/drawing/2014/main" id="{7016CF24-F35B-4BD5-9139-7ACB47BFECE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75535AD8-CDC4-428C-8D64-B6CDB7EA8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364" y="3828364"/>
            <a:ext cx="4713079" cy="2655035"/>
          </a:xfrm>
          <a:prstGeom prst="rect">
            <a:avLst/>
          </a:prstGeom>
        </p:spPr>
      </p:pic>
    </p:spTree>
    <p:extLst>
      <p:ext uri="{BB962C8B-B14F-4D97-AF65-F5344CB8AC3E}">
        <p14:creationId xmlns:p14="http://schemas.microsoft.com/office/powerpoint/2010/main" val="20401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6"/>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5E-6 -1.85185E-6 C 0.04532 -0.07963 0.09076 -0.15926 0.14323 -0.15532 C 0.19571 -0.15139 0.31433 0.02384 0.31433 0.02408 L 0.31433 0.02384 " pathEditMode="relative" rAng="0" ptsTypes="AAAA">
                                      <p:cBhvr>
                                        <p:cTn id="11" dur="2000" fill="hold"/>
                                        <p:tgtEl>
                                          <p:spTgt spid="7"/>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8.33333E-7 -4.07407E-6 C 0.04531 -0.07963 0.09075 -0.15926 0.14323 -0.15532 C 0.1957 -0.15138 0.31432 0.02385 0.31432 0.02408 L 0.31432 0.02385 " pathEditMode="relative" rAng="0" ptsTypes="AAAA">
                                      <p:cBhvr>
                                        <p:cTn id="13" dur="2000" fill="hold"/>
                                        <p:tgtEl>
                                          <p:spTgt spid="6"/>
                                        </p:tgtEl>
                                        <p:attrNameLst>
                                          <p:attrName>ppt_x</p:attrName>
                                          <p:attrName>ppt_y</p:attrName>
                                        </p:attrNameLst>
                                      </p:cBhvr>
                                      <p:rCtr x="15716"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4E00DD-639A-45EE-810E-B5CDC932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8" name="Picture 7">
            <a:extLst>
              <a:ext uri="{FF2B5EF4-FFF2-40B4-BE49-F238E27FC236}">
                <a16:creationId xmlns:a16="http://schemas.microsoft.com/office/drawing/2014/main" id="{6493E54F-8FEF-4A2A-B98E-9322044B2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157" y="276300"/>
            <a:ext cx="7328163" cy="4121014"/>
          </a:xfrm>
          <a:prstGeom prst="rect">
            <a:avLst/>
          </a:prstGeom>
        </p:spPr>
      </p:pic>
      <p:sp>
        <p:nvSpPr>
          <p:cNvPr id="7" name="Oval 6">
            <a:extLst>
              <a:ext uri="{FF2B5EF4-FFF2-40B4-BE49-F238E27FC236}">
                <a16:creationId xmlns:a16="http://schemas.microsoft.com/office/drawing/2014/main" id="{05600F60-EF8C-473D-B570-4C8BB4BFDB6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6FF1E22A-B342-4731-948E-0FD796128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638" y="2488847"/>
            <a:ext cx="7328163" cy="4121014"/>
          </a:xfrm>
          <a:prstGeom prst="rect">
            <a:avLst/>
          </a:prstGeom>
        </p:spPr>
      </p:pic>
    </p:spTree>
    <p:extLst>
      <p:ext uri="{BB962C8B-B14F-4D97-AF65-F5344CB8AC3E}">
        <p14:creationId xmlns:p14="http://schemas.microsoft.com/office/powerpoint/2010/main" val="42943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8"/>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8.33333E-7 -4.07407E-6 C 0.04531 -0.07963 0.09075 -0.15926 0.14323 -0.15532 C 0.1957 -0.15138 0.31432 0.02385 0.31432 0.02408 L 0.31432 0.02385 " pathEditMode="relative" rAng="0" ptsTypes="AAAA">
                                      <p:cBhvr>
                                        <p:cTn id="11" dur="2000" fill="hold"/>
                                        <p:tgtEl>
                                          <p:spTgt spid="10"/>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2.5E-6 -7.40741E-7 C 0.04531 -0.07963 0.09075 -0.15926 0.14323 -0.15532 C 0.1957 -0.15139 0.31432 0.02384 0.31432 0.02407 L 0.31432 0.02384 " pathEditMode="relative" rAng="0" ptsTypes="AAAA">
                                      <p:cBhvr>
                                        <p:cTn id="13" dur="2000" fill="hold"/>
                                        <p:tgtEl>
                                          <p:spTgt spid="8"/>
                                        </p:tgtEl>
                                        <p:attrNameLst>
                                          <p:attrName>ppt_x</p:attrName>
                                          <p:attrName>ppt_y</p:attrName>
                                        </p:attrNameLst>
                                      </p:cBhvr>
                                      <p:rCtr x="15716"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FE451-A113-41D0-8E7C-CC6FD4990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1416B683-1869-4E3B-BA25-02E408281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02" y="-89076"/>
            <a:ext cx="10611995" cy="5975370"/>
          </a:xfrm>
          <a:prstGeom prst="rect">
            <a:avLst/>
          </a:prstGeom>
        </p:spPr>
      </p:pic>
      <p:sp>
        <p:nvSpPr>
          <p:cNvPr id="8" name="Oval 7">
            <a:extLst>
              <a:ext uri="{FF2B5EF4-FFF2-40B4-BE49-F238E27FC236}">
                <a16:creationId xmlns:a16="http://schemas.microsoft.com/office/drawing/2014/main" id="{C39C97A6-3B75-44FD-B007-86B40E628E4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ACD7761D-4726-4C2F-AB86-7239869C2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497" y="4164144"/>
            <a:ext cx="4161805" cy="2344484"/>
          </a:xfrm>
          <a:prstGeom prst="rect">
            <a:avLst/>
          </a:prstGeom>
        </p:spPr>
      </p:pic>
    </p:spTree>
    <p:extLst>
      <p:ext uri="{BB962C8B-B14F-4D97-AF65-F5344CB8AC3E}">
        <p14:creationId xmlns:p14="http://schemas.microsoft.com/office/powerpoint/2010/main" val="18732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6"/>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0 -1.48148E-6 C 0.04531 -0.07963 0.09076 -0.15926 0.14323 -0.15532 C 0.1957 -0.15139 0.31432 0.02384 0.31432 0.02408 L 0.31432 0.02384 " pathEditMode="relative" rAng="0" ptsTypes="AAAA">
                                      <p:cBhvr>
                                        <p:cTn id="11" dur="2000" fill="hold"/>
                                        <p:tgtEl>
                                          <p:spTgt spid="6"/>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3.33333E-6 7.40741E-7 C 0.04531 -0.07963 0.09075 -0.15926 0.14323 -0.15532 C 0.1957 -0.15139 0.31432 0.02384 0.31432 0.02407 L 0.31432 0.02384 " pathEditMode="relative" rAng="0" ptsTypes="AAAA">
                                      <p:cBhvr>
                                        <p:cTn id="13" dur="2000" fill="hold"/>
                                        <p:tgtEl>
                                          <p:spTgt spid="7"/>
                                        </p:tgtEl>
                                        <p:attrNameLst>
                                          <p:attrName>ppt_x</p:attrName>
                                          <p:attrName>ppt_y</p:attrName>
                                        </p:attrNameLst>
                                      </p:cBhvr>
                                      <p:rCtr x="15716"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EBF5E2-9247-4AEC-893C-6210306A5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9DE8C3EB-2149-4DB5-9AF7-018CE70E2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045" y="-115032"/>
            <a:ext cx="8646750" cy="4862526"/>
          </a:xfrm>
          <a:prstGeom prst="rect">
            <a:avLst/>
          </a:prstGeom>
        </p:spPr>
      </p:pic>
      <p:sp>
        <p:nvSpPr>
          <p:cNvPr id="7" name="Oval 6">
            <a:extLst>
              <a:ext uri="{FF2B5EF4-FFF2-40B4-BE49-F238E27FC236}">
                <a16:creationId xmlns:a16="http://schemas.microsoft.com/office/drawing/2014/main" id="{389F92EF-9073-4E2D-9BC3-9CC3E95855D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35271886-DF32-4CE7-A10E-ACC6A2446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376" y="3155951"/>
            <a:ext cx="6019437" cy="3390950"/>
          </a:xfrm>
          <a:prstGeom prst="rect">
            <a:avLst/>
          </a:prstGeom>
        </p:spPr>
      </p:pic>
    </p:spTree>
    <p:extLst>
      <p:ext uri="{BB962C8B-B14F-4D97-AF65-F5344CB8AC3E}">
        <p14:creationId xmlns:p14="http://schemas.microsoft.com/office/powerpoint/2010/main" val="29600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00"/>
                                  </p:stCondLst>
                                  <p:childTnLst>
                                    <p:set>
                                      <p:cBhvr>
                                        <p:cTn id="9" dur="1" fill="hold">
                                          <p:stCondLst>
                                            <p:cond delay="0"/>
                                          </p:stCondLst>
                                        </p:cTn>
                                        <p:tgtEl>
                                          <p:spTgt spid="6"/>
                                        </p:tgtEl>
                                        <p:attrNameLst>
                                          <p:attrName>style.visibility</p:attrName>
                                        </p:attrNameLst>
                                      </p:cBhvr>
                                      <p:to>
                                        <p:strVal val="visible"/>
                                      </p:to>
                                    </p:set>
                                  </p:childTnLst>
                                </p:cTn>
                              </p:par>
                              <p:par>
                                <p:cTn id="10" presetID="0" presetClass="path" presetSubtype="0" accel="50000" decel="50000" fill="hold" nodeType="withEffect">
                                  <p:stCondLst>
                                    <p:cond delay="1400"/>
                                  </p:stCondLst>
                                  <p:childTnLst>
                                    <p:animMotion origin="layout" path="M -1.66667E-6 2.59259E-6 C 0.04531 -0.07963 0.09076 -0.15926 0.14323 -0.15533 C 0.1957 -0.15139 0.31432 0.02384 0.31432 0.02407 L 0.31432 0.02384 " pathEditMode="relative" rAng="0" ptsTypes="AAAA">
                                      <p:cBhvr>
                                        <p:cTn id="11" dur="2000" fill="hold"/>
                                        <p:tgtEl>
                                          <p:spTgt spid="5"/>
                                        </p:tgtEl>
                                        <p:attrNameLst>
                                          <p:attrName>ppt_x</p:attrName>
                                          <p:attrName>ppt_y</p:attrName>
                                        </p:attrNameLst>
                                      </p:cBhvr>
                                      <p:rCtr x="15716" y="-6574"/>
                                    </p:animMotion>
                                  </p:childTnLst>
                                </p:cTn>
                              </p:par>
                              <p:par>
                                <p:cTn id="12" presetID="0" presetClass="path" presetSubtype="0" accel="50000" decel="50000" fill="hold" nodeType="withEffect">
                                  <p:stCondLst>
                                    <p:cond delay="1400"/>
                                  </p:stCondLst>
                                  <p:childTnLst>
                                    <p:animMotion origin="layout" path="M -8.33333E-7 -1.48148E-6 C 0.04531 -0.07963 0.09076 -0.15926 0.14323 -0.15532 C 0.1957 -0.15139 0.31432 0.02384 0.31432 0.02408 L 0.31432 0.02384 " pathEditMode="relative" rAng="0" ptsTypes="AAAA">
                                      <p:cBhvr>
                                        <p:cTn id="13" dur="2000" fill="hold"/>
                                        <p:tgtEl>
                                          <p:spTgt spid="6"/>
                                        </p:tgtEl>
                                        <p:attrNameLst>
                                          <p:attrName>ppt_x</p:attrName>
                                          <p:attrName>ppt_y</p:attrName>
                                        </p:attrNameLst>
                                      </p:cBhvr>
                                      <p:rCtr x="15716"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B43383-021C-44DC-A428-679BAABC4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7007AEDA-C272-4CC2-B9B1-3B086C3A5DA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8961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ts val="2700"/>
              </a:lnSpc>
              <a:spcBef>
                <a:spcPts val="0"/>
              </a:spcBef>
            </a:pPr>
            <a:r>
              <a:rPr lang="en-GB" sz="2400" b="1" dirty="0">
                <a:latin typeface="Myriad Pro"/>
              </a:rPr>
              <a:t>Playing and Exploring</a:t>
            </a:r>
          </a:p>
          <a:p>
            <a:pPr>
              <a:lnSpc>
                <a:spcPts val="2700"/>
              </a:lnSpc>
              <a:spcBef>
                <a:spcPts val="0"/>
              </a:spcBef>
            </a:pPr>
            <a:r>
              <a:rPr lang="en-GB" sz="2400" dirty="0">
                <a:latin typeface="Myriad Pro"/>
              </a:rPr>
              <a:t>Use the role play area to provide some things that need to be arranged e.g. toys on two shelves, seeds into two pots, boxes onto two lorries. Set an amount of the item e.g. five teddies on the shelves.  Children to explore ways of doing this and explain how they have arranged them.</a:t>
            </a:r>
          </a:p>
          <a:p>
            <a:pPr>
              <a:lnSpc>
                <a:spcPts val="2700"/>
              </a:lnSpc>
              <a:spcBef>
                <a:spcPts val="0"/>
              </a:spcBef>
            </a:pPr>
            <a:br>
              <a:rPr lang="en-GB" sz="2400" b="1" dirty="0">
                <a:latin typeface="Myriad Pro"/>
              </a:rPr>
            </a:br>
            <a:r>
              <a:rPr lang="en-GB" sz="2400" b="1" dirty="0">
                <a:latin typeface="Myriad Pro"/>
              </a:rPr>
              <a:t>Active Learning</a:t>
            </a:r>
            <a:endParaRPr lang="en-GB" sz="2400" dirty="0">
              <a:latin typeface="Myriad Pro"/>
            </a:endParaRPr>
          </a:p>
          <a:p>
            <a:pPr>
              <a:lnSpc>
                <a:spcPts val="2700"/>
              </a:lnSpc>
              <a:spcBef>
                <a:spcPts val="0"/>
              </a:spcBef>
            </a:pPr>
            <a:r>
              <a:rPr lang="en-GB" sz="2400" dirty="0">
                <a:latin typeface="Myriad Pro"/>
              </a:rPr>
              <a:t>Notice whether children recount known quantities of objects they are playing with when they are partitioned and recombined. Prompt them to notice how the quantity remains the same.</a:t>
            </a:r>
          </a:p>
          <a:p>
            <a:pPr>
              <a:lnSpc>
                <a:spcPts val="2700"/>
              </a:lnSpc>
              <a:spcBef>
                <a:spcPts val="0"/>
              </a:spcBef>
            </a:pPr>
            <a:endParaRPr lang="en-GB" sz="2400" b="1" dirty="0">
              <a:latin typeface="Myriad Pro"/>
            </a:endParaRPr>
          </a:p>
          <a:p>
            <a:pPr>
              <a:lnSpc>
                <a:spcPts val="2700"/>
              </a:lnSpc>
              <a:spcBef>
                <a:spcPts val="0"/>
              </a:spcBef>
            </a:pPr>
            <a:r>
              <a:rPr lang="en-GB" sz="2400" b="1" dirty="0">
                <a:latin typeface="Myriad Pro"/>
              </a:rPr>
              <a:t>Creating and Thinking Critically</a:t>
            </a:r>
          </a:p>
          <a:p>
            <a:pPr>
              <a:lnSpc>
                <a:spcPts val="2700"/>
              </a:lnSpc>
              <a:spcBef>
                <a:spcPts val="0"/>
              </a:spcBef>
            </a:pPr>
            <a:r>
              <a:rPr lang="en-GB" sz="2400" dirty="0">
                <a:latin typeface="Myriad Pro"/>
              </a:rPr>
              <a:t>In the water tray place up to five fish and two nets. Children to work together to fish. Encourage the children to identify how many fish there are in each net and how many fish there are altogether.</a:t>
            </a:r>
          </a:p>
        </p:txBody>
      </p:sp>
    </p:spTree>
    <p:extLst>
      <p:ext uri="{BB962C8B-B14F-4D97-AF65-F5344CB8AC3E}">
        <p14:creationId xmlns:p14="http://schemas.microsoft.com/office/powerpoint/2010/main" val="352525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002D0D-76CE-4173-8BE6-AF8A7B280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9" name="Oval 8">
            <a:extLst>
              <a:ext uri="{FF2B5EF4-FFF2-40B4-BE49-F238E27FC236}">
                <a16:creationId xmlns:a16="http://schemas.microsoft.com/office/drawing/2014/main" id="{862FA938-5027-433C-B70B-F0DCA5E8F5E7}"/>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1DD1B5C-8CCB-4098-8EA7-ED8FBBF777B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 name="Speech Bubble: Oval 1">
            <a:extLst>
              <a:ext uri="{FF2B5EF4-FFF2-40B4-BE49-F238E27FC236}">
                <a16:creationId xmlns:a16="http://schemas.microsoft.com/office/drawing/2014/main" id="{75C137D0-F9D2-4087-A420-6D2DB8C95B80}"/>
              </a:ext>
            </a:extLst>
          </p:cNvPr>
          <p:cNvSpPr/>
          <p:nvPr/>
        </p:nvSpPr>
        <p:spPr>
          <a:xfrm>
            <a:off x="225459" y="203201"/>
            <a:ext cx="8347041" cy="4279900"/>
          </a:xfrm>
          <a:prstGeom prst="wedgeEllipseCallout">
            <a:avLst>
              <a:gd name="adj1" fmla="val 47467"/>
              <a:gd name="adj2" fmla="val 4999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3200" kern="0" dirty="0">
                <a:solidFill>
                  <a:schemeClr val="tx1"/>
                </a:solidFill>
                <a:latin typeface="Century Gothic" panose="020B0502020202020204" pitchFamily="34" charset="0"/>
              </a:rPr>
              <a:t>I’m number        and this is fun.</a:t>
            </a:r>
          </a:p>
          <a:p>
            <a:pPr>
              <a:spcBef>
                <a:spcPts val="1200"/>
              </a:spcBef>
            </a:pPr>
            <a:r>
              <a:rPr lang="en-GB" sz="3200" kern="0" dirty="0">
                <a:solidFill>
                  <a:schemeClr val="tx1"/>
                </a:solidFill>
                <a:latin typeface="Century Gothic" panose="020B0502020202020204" pitchFamily="34" charset="0"/>
              </a:rPr>
              <a:t>I’ve got        block to play  with</a:t>
            </a:r>
          </a:p>
          <a:p>
            <a:pPr defTabSz="755650">
              <a:spcBef>
                <a:spcPts val="1200"/>
              </a:spcBef>
            </a:pPr>
            <a:r>
              <a:rPr lang="en-GB" sz="3200" kern="0" dirty="0">
                <a:solidFill>
                  <a:schemeClr val="tx1"/>
                </a:solidFill>
                <a:latin typeface="Century Gothic" panose="020B0502020202020204" pitchFamily="34" charset="0"/>
              </a:rPr>
              <a:t>And the whole of me is        .</a:t>
            </a:r>
            <a:endParaRPr lang="en-GB" sz="3200" kern="0" dirty="0">
              <a:solidFill>
                <a:srgbClr val="065E8C"/>
              </a:solidFill>
              <a:latin typeface="Myriad Pro" panose="020B0503030403020204"/>
            </a:endParaRPr>
          </a:p>
        </p:txBody>
      </p:sp>
      <p:sp>
        <p:nvSpPr>
          <p:cNvPr id="3" name="Rectangle: Rounded Corners 2">
            <a:extLst>
              <a:ext uri="{FF2B5EF4-FFF2-40B4-BE49-F238E27FC236}">
                <a16:creationId xmlns:a16="http://schemas.microsoft.com/office/drawing/2014/main" id="{78DA7977-EDAC-45B5-B0C5-9DB8440715A5}"/>
              </a:ext>
            </a:extLst>
          </p:cNvPr>
          <p:cNvSpPr/>
          <p:nvPr/>
        </p:nvSpPr>
        <p:spPr>
          <a:xfrm>
            <a:off x="3932567" y="996640"/>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0969CBD-440E-4B99-B24E-61A2A1820AB1}"/>
              </a:ext>
            </a:extLst>
          </p:cNvPr>
          <p:cNvSpPr/>
          <p:nvPr/>
        </p:nvSpPr>
        <p:spPr>
          <a:xfrm>
            <a:off x="6197598" y="3225798"/>
            <a:ext cx="670560" cy="60693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F7A9F41-9645-458A-8184-B9E90A65B2F5}"/>
              </a:ext>
            </a:extLst>
          </p:cNvPr>
          <p:cNvSpPr/>
          <p:nvPr/>
        </p:nvSpPr>
        <p:spPr>
          <a:xfrm>
            <a:off x="3165569" y="2076162"/>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D25D080-039E-4373-8270-A4835736D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978" y="1104742"/>
            <a:ext cx="66447" cy="373076"/>
          </a:xfrm>
          <a:prstGeom prst="rect">
            <a:avLst/>
          </a:prstGeom>
        </p:spPr>
      </p:pic>
      <p:pic>
        <p:nvPicPr>
          <p:cNvPr id="20" name="Picture 19">
            <a:extLst>
              <a:ext uri="{FF2B5EF4-FFF2-40B4-BE49-F238E27FC236}">
                <a16:creationId xmlns:a16="http://schemas.microsoft.com/office/drawing/2014/main" id="{5A6E4176-39AF-4707-83B7-5FCC4BDA8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625" y="2184264"/>
            <a:ext cx="66447" cy="373076"/>
          </a:xfrm>
          <a:prstGeom prst="rect">
            <a:avLst/>
          </a:prstGeom>
        </p:spPr>
      </p:pic>
      <p:pic>
        <p:nvPicPr>
          <p:cNvPr id="21" name="Picture 20">
            <a:extLst>
              <a:ext uri="{FF2B5EF4-FFF2-40B4-BE49-F238E27FC236}">
                <a16:creationId xmlns:a16="http://schemas.microsoft.com/office/drawing/2014/main" id="{2B6179AB-89F7-4C49-BF87-A352F1D46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865" y="3351553"/>
            <a:ext cx="66447" cy="373076"/>
          </a:xfrm>
          <a:prstGeom prst="rect">
            <a:avLst/>
          </a:prstGeom>
        </p:spPr>
      </p:pic>
      <p:sp>
        <p:nvSpPr>
          <p:cNvPr id="14" name="Oval 13">
            <a:extLst>
              <a:ext uri="{FF2B5EF4-FFF2-40B4-BE49-F238E27FC236}">
                <a16:creationId xmlns:a16="http://schemas.microsoft.com/office/drawing/2014/main" id="{2997FB54-810C-46D4-98F2-2C586EFA133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700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7BD42-F2CB-4B50-A051-90F5AA95B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8" name="Rectangle 17">
            <a:extLst>
              <a:ext uri="{FF2B5EF4-FFF2-40B4-BE49-F238E27FC236}">
                <a16:creationId xmlns:a16="http://schemas.microsoft.com/office/drawing/2014/main" id="{A8EFD967-793C-46AF-A2A7-79F4C92EC8B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Speech Bubble: Oval 18">
            <a:extLst>
              <a:ext uri="{FF2B5EF4-FFF2-40B4-BE49-F238E27FC236}">
                <a16:creationId xmlns:a16="http://schemas.microsoft.com/office/drawing/2014/main" id="{92BC8383-9737-414E-8C68-AC7BEF0D2A96}"/>
              </a:ext>
            </a:extLst>
          </p:cNvPr>
          <p:cNvSpPr/>
          <p:nvPr/>
        </p:nvSpPr>
        <p:spPr>
          <a:xfrm>
            <a:off x="4376615" y="298938"/>
            <a:ext cx="3812968" cy="1815051"/>
          </a:xfrm>
          <a:prstGeom prst="wedgeEllipseCallout">
            <a:avLst>
              <a:gd name="adj1" fmla="val 64988"/>
              <a:gd name="adj2" fmla="val 12667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split into two parts?</a:t>
            </a:r>
          </a:p>
          <a:p>
            <a:r>
              <a:rPr lang="en-GB" sz="2400" kern="0" dirty="0">
                <a:solidFill>
                  <a:srgbClr val="065E8C"/>
                </a:solidFill>
                <a:latin typeface="Myriad Pro" panose="020B0503030403020204"/>
              </a:rPr>
              <a:t> </a:t>
            </a:r>
          </a:p>
        </p:txBody>
      </p:sp>
      <p:pic>
        <p:nvPicPr>
          <p:cNvPr id="20" name="Picture 19">
            <a:extLst>
              <a:ext uri="{FF2B5EF4-FFF2-40B4-BE49-F238E27FC236}">
                <a16:creationId xmlns:a16="http://schemas.microsoft.com/office/drawing/2014/main" id="{35FDC7F0-FB2E-4108-97F2-64A2B4504DFB}"/>
              </a:ext>
            </a:extLst>
          </p:cNvPr>
          <p:cNvPicPr>
            <a:picLocks noChangeAspect="1"/>
          </p:cNvPicPr>
          <p:nvPr/>
        </p:nvPicPr>
        <p:blipFill>
          <a:blip r:embed="rId4"/>
          <a:stretch>
            <a:fillRect/>
          </a:stretch>
        </p:blipFill>
        <p:spPr>
          <a:xfrm>
            <a:off x="616566" y="1650658"/>
            <a:ext cx="4573418" cy="4095873"/>
          </a:xfrm>
          <a:prstGeom prst="rect">
            <a:avLst/>
          </a:prstGeom>
        </p:spPr>
      </p:pic>
      <p:sp>
        <p:nvSpPr>
          <p:cNvPr id="21" name="Rectangle: Rounded Corners 20">
            <a:extLst>
              <a:ext uri="{FF2B5EF4-FFF2-40B4-BE49-F238E27FC236}">
                <a16:creationId xmlns:a16="http://schemas.microsoft.com/office/drawing/2014/main" id="{FD72305B-7D60-4290-AC68-9A84C5412723}"/>
              </a:ext>
            </a:extLst>
          </p:cNvPr>
          <p:cNvSpPr/>
          <p:nvPr/>
        </p:nvSpPr>
        <p:spPr>
          <a:xfrm>
            <a:off x="2573215" y="2192712"/>
            <a:ext cx="448102" cy="448888"/>
          </a:xfrm>
          <a:prstGeom prst="roundRect">
            <a:avLst/>
          </a:prstGeom>
          <a:solidFill>
            <a:srgbClr val="F020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CBB7966-928B-4658-9427-02364572A54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77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4.81481E-6 L -0.10052 0.33519 " pathEditMode="relative" rAng="0" ptsTypes="AA">
                                      <p:cBhvr>
                                        <p:cTn id="6" dur="2000" fill="hold"/>
                                        <p:tgtEl>
                                          <p:spTgt spid="21"/>
                                        </p:tgtEl>
                                        <p:attrNameLst>
                                          <p:attrName>ppt_x</p:attrName>
                                          <p:attrName>ppt_y</p:attrName>
                                        </p:attrNameLst>
                                      </p:cBhvr>
                                      <p:rCtr x="-5026" y="1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animal&#10;&#10;Description generated with very high confidence">
            <a:extLst>
              <a:ext uri="{FF2B5EF4-FFF2-40B4-BE49-F238E27FC236}">
                <a16:creationId xmlns:a16="http://schemas.microsoft.com/office/drawing/2014/main" id="{A26991CB-C776-45A8-AF1A-A9C5BFBE6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1" name="Rectangle 10">
            <a:extLst>
              <a:ext uri="{FF2B5EF4-FFF2-40B4-BE49-F238E27FC236}">
                <a16:creationId xmlns:a16="http://schemas.microsoft.com/office/drawing/2014/main" id="{EBA49AED-F682-4A16-AB7C-FCB07147CBF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Speech Bubble: Oval 11">
            <a:extLst>
              <a:ext uri="{FF2B5EF4-FFF2-40B4-BE49-F238E27FC236}">
                <a16:creationId xmlns:a16="http://schemas.microsoft.com/office/drawing/2014/main" id="{4130611F-ECC7-4694-B875-8AD738EBEB8A}"/>
              </a:ext>
            </a:extLst>
          </p:cNvPr>
          <p:cNvSpPr/>
          <p:nvPr/>
        </p:nvSpPr>
        <p:spPr>
          <a:xfrm>
            <a:off x="85760" y="423333"/>
            <a:ext cx="8194640" cy="4222110"/>
          </a:xfrm>
          <a:prstGeom prst="wedgeEllipseCallout">
            <a:avLst>
              <a:gd name="adj1" fmla="val 53763"/>
              <a:gd name="adj2" fmla="val 2912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Century Gothic" panose="020B0502020202020204" pitchFamily="34" charset="0"/>
              </a:rPr>
              <a:t>I’m number        and this is fun.</a:t>
            </a:r>
          </a:p>
          <a:p>
            <a:r>
              <a:rPr lang="en-GB" sz="3200" kern="0" dirty="0">
                <a:solidFill>
                  <a:schemeClr val="tx1"/>
                </a:solidFill>
                <a:latin typeface="Century Gothic" panose="020B0502020202020204" pitchFamily="34" charset="0"/>
              </a:rPr>
              <a:t>I’ve got        blocks to play with</a:t>
            </a:r>
          </a:p>
          <a:p>
            <a:pPr defTabSz="755650"/>
            <a:r>
              <a:rPr lang="en-GB" sz="3200" kern="0" dirty="0">
                <a:solidFill>
                  <a:schemeClr val="tx1"/>
                </a:solidFill>
                <a:latin typeface="Century Gothic" panose="020B0502020202020204" pitchFamily="34" charset="0"/>
              </a:rPr>
              <a:t>And the whole of me is 	 </a:t>
            </a:r>
            <a:r>
              <a:rPr lang="en-GB" sz="2400" kern="0" dirty="0">
                <a:solidFill>
                  <a:srgbClr val="065E8C"/>
                </a:solidFill>
                <a:latin typeface="Century Gothic" panose="020B0502020202020204" pitchFamily="34" charset="0"/>
              </a:rPr>
              <a:t>. </a:t>
            </a:r>
          </a:p>
        </p:txBody>
      </p:sp>
      <p:sp>
        <p:nvSpPr>
          <p:cNvPr id="13" name="Rectangle: Rounded Corners 12">
            <a:extLst>
              <a:ext uri="{FF2B5EF4-FFF2-40B4-BE49-F238E27FC236}">
                <a16:creationId xmlns:a16="http://schemas.microsoft.com/office/drawing/2014/main" id="{19FD8C9F-3723-49F1-B606-9DF7129B6D69}"/>
              </a:ext>
            </a:extLst>
          </p:cNvPr>
          <p:cNvSpPr/>
          <p:nvPr/>
        </p:nvSpPr>
        <p:spPr>
          <a:xfrm>
            <a:off x="3772824" y="1282520"/>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ABE886D-F91F-44D9-B621-12F59F80C810}"/>
              </a:ext>
            </a:extLst>
          </p:cNvPr>
          <p:cNvSpPr/>
          <p:nvPr/>
        </p:nvSpPr>
        <p:spPr>
          <a:xfrm>
            <a:off x="6016756" y="3201868"/>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20096F94-E867-47CF-8004-71EF4B9B8E06}"/>
              </a:ext>
            </a:extLst>
          </p:cNvPr>
          <p:cNvSpPr/>
          <p:nvPr/>
        </p:nvSpPr>
        <p:spPr>
          <a:xfrm>
            <a:off x="3032395" y="2235961"/>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C31E221-D8CD-434D-AFD0-0DB323910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745" y="1381545"/>
            <a:ext cx="233477" cy="374295"/>
          </a:xfrm>
          <a:prstGeom prst="rect">
            <a:avLst/>
          </a:prstGeom>
        </p:spPr>
      </p:pic>
      <p:pic>
        <p:nvPicPr>
          <p:cNvPr id="20" name="Picture 19">
            <a:extLst>
              <a:ext uri="{FF2B5EF4-FFF2-40B4-BE49-F238E27FC236}">
                <a16:creationId xmlns:a16="http://schemas.microsoft.com/office/drawing/2014/main" id="{9B159F18-DCB7-4AA7-A845-99E0B7D28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936" y="2342352"/>
            <a:ext cx="233477" cy="374295"/>
          </a:xfrm>
          <a:prstGeom prst="rect">
            <a:avLst/>
          </a:prstGeom>
        </p:spPr>
      </p:pic>
      <p:pic>
        <p:nvPicPr>
          <p:cNvPr id="21" name="Picture 20">
            <a:extLst>
              <a:ext uri="{FF2B5EF4-FFF2-40B4-BE49-F238E27FC236}">
                <a16:creationId xmlns:a16="http://schemas.microsoft.com/office/drawing/2014/main" id="{12B09F67-A0CB-456A-85BC-C112BDBF0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297" y="3309360"/>
            <a:ext cx="233477" cy="374295"/>
          </a:xfrm>
          <a:prstGeom prst="rect">
            <a:avLst/>
          </a:prstGeom>
        </p:spPr>
      </p:pic>
      <p:sp>
        <p:nvSpPr>
          <p:cNvPr id="14" name="Oval 13">
            <a:extLst>
              <a:ext uri="{FF2B5EF4-FFF2-40B4-BE49-F238E27FC236}">
                <a16:creationId xmlns:a16="http://schemas.microsoft.com/office/drawing/2014/main" id="{2A4A3FA7-ACA7-4A69-B1F3-970007C8DA8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354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61B78EE6-605C-483E-8B3D-A00D11556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1" name="Oval 20">
            <a:extLst>
              <a:ext uri="{FF2B5EF4-FFF2-40B4-BE49-F238E27FC236}">
                <a16:creationId xmlns:a16="http://schemas.microsoft.com/office/drawing/2014/main" id="{86EA9E7A-469D-4AE6-BF56-398FA239AAFE}"/>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7C994408-4444-4F8B-8DAA-1A89A9EDAA7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3" name="Speech Bubble: Oval 22">
            <a:extLst>
              <a:ext uri="{FF2B5EF4-FFF2-40B4-BE49-F238E27FC236}">
                <a16:creationId xmlns:a16="http://schemas.microsoft.com/office/drawing/2014/main" id="{24A2E7E1-9EC3-4760-AA49-73A44C81CF8E}"/>
              </a:ext>
            </a:extLst>
          </p:cNvPr>
          <p:cNvSpPr/>
          <p:nvPr/>
        </p:nvSpPr>
        <p:spPr>
          <a:xfrm>
            <a:off x="3259015" y="298938"/>
            <a:ext cx="3812968" cy="1815051"/>
          </a:xfrm>
          <a:prstGeom prst="wedgeEllipseCallout">
            <a:avLst>
              <a:gd name="adj1" fmla="val 64988"/>
              <a:gd name="adj2" fmla="val 12667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split into two parts?</a:t>
            </a:r>
          </a:p>
          <a:p>
            <a:r>
              <a:rPr lang="en-GB" sz="2400" kern="0" dirty="0">
                <a:solidFill>
                  <a:srgbClr val="065E8C"/>
                </a:solidFill>
                <a:latin typeface="Myriad Pro" panose="020B0503030403020204"/>
              </a:rPr>
              <a:t> </a:t>
            </a:r>
          </a:p>
        </p:txBody>
      </p:sp>
      <p:pic>
        <p:nvPicPr>
          <p:cNvPr id="24" name="Picture 23">
            <a:extLst>
              <a:ext uri="{FF2B5EF4-FFF2-40B4-BE49-F238E27FC236}">
                <a16:creationId xmlns:a16="http://schemas.microsoft.com/office/drawing/2014/main" id="{4CBA59E0-F2B3-4FFB-9396-A37254FCEC8C}"/>
              </a:ext>
            </a:extLst>
          </p:cNvPr>
          <p:cNvPicPr>
            <a:picLocks noChangeAspect="1"/>
          </p:cNvPicPr>
          <p:nvPr/>
        </p:nvPicPr>
        <p:blipFill>
          <a:blip r:embed="rId4"/>
          <a:stretch>
            <a:fillRect/>
          </a:stretch>
        </p:blipFill>
        <p:spPr>
          <a:xfrm>
            <a:off x="857569" y="2209727"/>
            <a:ext cx="4573418" cy="4095873"/>
          </a:xfrm>
          <a:prstGeom prst="rect">
            <a:avLst/>
          </a:prstGeom>
        </p:spPr>
      </p:pic>
      <p:sp>
        <p:nvSpPr>
          <p:cNvPr id="25" name="Rectangle: Rounded Corners 24">
            <a:extLst>
              <a:ext uri="{FF2B5EF4-FFF2-40B4-BE49-F238E27FC236}">
                <a16:creationId xmlns:a16="http://schemas.microsoft.com/office/drawing/2014/main" id="{454EADDF-6C54-46AF-A80D-25CF9833F690}"/>
              </a:ext>
            </a:extLst>
          </p:cNvPr>
          <p:cNvSpPr/>
          <p:nvPr/>
        </p:nvSpPr>
        <p:spPr>
          <a:xfrm>
            <a:off x="2612086" y="2925156"/>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827DD65A-9AC4-4DE9-B136-7CBA4A2E21C1}"/>
              </a:ext>
            </a:extLst>
          </p:cNvPr>
          <p:cNvSpPr/>
          <p:nvPr/>
        </p:nvSpPr>
        <p:spPr>
          <a:xfrm>
            <a:off x="3071448" y="2925156"/>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29BE632-61DA-4BC2-9D3C-C326B3EEE11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680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7.40741E-7 L -0.0888 0.31389 " pathEditMode="relative" rAng="0" ptsTypes="AA">
                                      <p:cBhvr>
                                        <p:cTn id="6" dur="2000" fill="hold"/>
                                        <p:tgtEl>
                                          <p:spTgt spid="25"/>
                                        </p:tgtEl>
                                        <p:attrNameLst>
                                          <p:attrName>ppt_x</p:attrName>
                                          <p:attrName>ppt_y</p:attrName>
                                        </p:attrNameLst>
                                      </p:cBhvr>
                                      <p:rCtr x="-4440" y="15694"/>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5E-6 7.40741E-7 L 0.1 0.30555 " pathEditMode="relative" rAng="0" ptsTypes="AA">
                                      <p:cBhvr>
                                        <p:cTn id="9" dur="2000" fill="hold"/>
                                        <p:tgtEl>
                                          <p:spTgt spid="26"/>
                                        </p:tgtEl>
                                        <p:attrNameLst>
                                          <p:attrName>ppt_x</p:attrName>
                                          <p:attrName>ppt_y</p:attrName>
                                        </p:attrNameLst>
                                      </p:cBhvr>
                                      <p:rCtr x="5000" y="1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18746E7-B034-4A7B-9925-BC3097697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a:solidFill>
            <a:srgbClr val="FF9B2C"/>
          </a:solidFill>
        </p:spPr>
      </p:pic>
      <p:sp>
        <p:nvSpPr>
          <p:cNvPr id="22" name="Rectangle 21">
            <a:extLst>
              <a:ext uri="{FF2B5EF4-FFF2-40B4-BE49-F238E27FC236}">
                <a16:creationId xmlns:a16="http://schemas.microsoft.com/office/drawing/2014/main" id="{27AA0AA3-2D61-451E-BFA6-ECBD20E820D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3" name="Speech Bubble: Oval 22">
            <a:extLst>
              <a:ext uri="{FF2B5EF4-FFF2-40B4-BE49-F238E27FC236}">
                <a16:creationId xmlns:a16="http://schemas.microsoft.com/office/drawing/2014/main" id="{689107BF-5934-4CE5-9665-ACA940FACE5A}"/>
              </a:ext>
            </a:extLst>
          </p:cNvPr>
          <p:cNvSpPr/>
          <p:nvPr/>
        </p:nvSpPr>
        <p:spPr>
          <a:xfrm>
            <a:off x="218554" y="2066794"/>
            <a:ext cx="6670761" cy="3511813"/>
          </a:xfrm>
          <a:prstGeom prst="wedgeEllipseCallout">
            <a:avLst>
              <a:gd name="adj1" fmla="val 60502"/>
              <a:gd name="adj2" fmla="val -941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r>
              <a:rPr lang="en-GB" sz="2400" kern="0" dirty="0">
                <a:solidFill>
                  <a:schemeClr val="tx1"/>
                </a:solidFill>
                <a:latin typeface="Century Gothic" panose="020B0502020202020204" pitchFamily="34" charset="0"/>
              </a:rPr>
              <a:t>is a part of me.</a:t>
            </a:r>
          </a:p>
          <a:p>
            <a:endParaRPr lang="en-GB" sz="2400" kern="0" dirty="0">
              <a:solidFill>
                <a:schemeClr val="tx1"/>
              </a:solidFill>
              <a:latin typeface="Century Gothic" panose="020B0502020202020204" pitchFamily="34" charset="0"/>
            </a:endParaRPr>
          </a:p>
          <a:p>
            <a:r>
              <a:rPr lang="en-GB" sz="2400" kern="0" dirty="0">
                <a:solidFill>
                  <a:schemeClr val="tx1"/>
                </a:solidFill>
                <a:latin typeface="Century Gothic" panose="020B0502020202020204" pitchFamily="34" charset="0"/>
              </a:rPr>
              <a:t>	is a part of me.</a:t>
            </a:r>
          </a:p>
          <a:p>
            <a:endParaRPr lang="en-GB" sz="2400" kern="0" dirty="0">
              <a:solidFill>
                <a:schemeClr val="tx1"/>
              </a:solidFill>
              <a:latin typeface="Century Gothic" panose="020B0502020202020204" pitchFamily="34" charset="0"/>
            </a:endParaRPr>
          </a:p>
          <a:p>
            <a:pPr defTabSz="755650"/>
            <a:r>
              <a:rPr lang="en-GB" sz="2400" kern="0" dirty="0">
                <a:solidFill>
                  <a:schemeClr val="tx1"/>
                </a:solidFill>
                <a:latin typeface="Century Gothic" panose="020B0502020202020204" pitchFamily="34" charset="0"/>
              </a:rPr>
              <a:t>And the whole of me is          </a:t>
            </a:r>
            <a:r>
              <a:rPr lang="en-GB" sz="2400" kern="0" dirty="0">
                <a:solidFill>
                  <a:srgbClr val="065E8C"/>
                </a:solidFill>
                <a:latin typeface="Century Gothic" panose="020B0502020202020204" pitchFamily="34" charset="0"/>
              </a:rPr>
              <a:t>. </a:t>
            </a:r>
          </a:p>
        </p:txBody>
      </p:sp>
      <p:sp>
        <p:nvSpPr>
          <p:cNvPr id="24" name="Rectangle: Rounded Corners 23">
            <a:extLst>
              <a:ext uri="{FF2B5EF4-FFF2-40B4-BE49-F238E27FC236}">
                <a16:creationId xmlns:a16="http://schemas.microsoft.com/office/drawing/2014/main" id="{BDCD27BD-2689-48BD-9FD3-6182A0DF2F0D}"/>
              </a:ext>
            </a:extLst>
          </p:cNvPr>
          <p:cNvSpPr/>
          <p:nvPr/>
        </p:nvSpPr>
        <p:spPr>
          <a:xfrm>
            <a:off x="1320750" y="2704739"/>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42E1532-C5C8-40A5-8913-3607CAF75C62}"/>
              </a:ext>
            </a:extLst>
          </p:cNvPr>
          <p:cNvSpPr/>
          <p:nvPr/>
        </p:nvSpPr>
        <p:spPr>
          <a:xfrm>
            <a:off x="4768105" y="4244328"/>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73B84AB1-96F0-47AD-8533-214B6710E475}"/>
              </a:ext>
            </a:extLst>
          </p:cNvPr>
          <p:cNvSpPr/>
          <p:nvPr/>
        </p:nvSpPr>
        <p:spPr>
          <a:xfrm>
            <a:off x="1306856" y="3501963"/>
            <a:ext cx="670560" cy="5892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E89D2F1F-585A-4230-9185-4CC3E3DCB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403" y="2788454"/>
            <a:ext cx="66447" cy="373076"/>
          </a:xfrm>
          <a:prstGeom prst="rect">
            <a:avLst/>
          </a:prstGeom>
        </p:spPr>
      </p:pic>
      <p:pic>
        <p:nvPicPr>
          <p:cNvPr id="28" name="Picture 27">
            <a:extLst>
              <a:ext uri="{FF2B5EF4-FFF2-40B4-BE49-F238E27FC236}">
                <a16:creationId xmlns:a16="http://schemas.microsoft.com/office/drawing/2014/main" id="{0090B827-0B30-45D0-853E-AC8B3C6EA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189" y="3610065"/>
            <a:ext cx="66447" cy="373076"/>
          </a:xfrm>
          <a:prstGeom prst="rect">
            <a:avLst/>
          </a:prstGeom>
        </p:spPr>
      </p:pic>
      <p:pic>
        <p:nvPicPr>
          <p:cNvPr id="29" name="Picture 28">
            <a:extLst>
              <a:ext uri="{FF2B5EF4-FFF2-40B4-BE49-F238E27FC236}">
                <a16:creationId xmlns:a16="http://schemas.microsoft.com/office/drawing/2014/main" id="{7302CEE8-7318-4337-9C02-22807AA14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747" y="4352246"/>
            <a:ext cx="233477" cy="374295"/>
          </a:xfrm>
          <a:prstGeom prst="rect">
            <a:avLst/>
          </a:prstGeom>
        </p:spPr>
      </p:pic>
      <p:pic>
        <p:nvPicPr>
          <p:cNvPr id="30" name="Picture 29">
            <a:extLst>
              <a:ext uri="{FF2B5EF4-FFF2-40B4-BE49-F238E27FC236}">
                <a16:creationId xmlns:a16="http://schemas.microsoft.com/office/drawing/2014/main" id="{3D70885E-B34A-493E-A9E8-63B1B4419A3F}"/>
              </a:ext>
            </a:extLst>
          </p:cNvPr>
          <p:cNvPicPr>
            <a:picLocks noChangeAspect="1"/>
          </p:cNvPicPr>
          <p:nvPr/>
        </p:nvPicPr>
        <p:blipFill rotWithShape="1">
          <a:blip r:embed="rId6">
            <a:extLst>
              <a:ext uri="{28A0092B-C50C-407E-A947-70E740481C1C}">
                <a14:useLocalDpi xmlns:a14="http://schemas.microsoft.com/office/drawing/2010/main" val="0"/>
              </a:ext>
            </a:extLst>
          </a:blip>
          <a:srcRect r="35514"/>
          <a:stretch/>
        </p:blipFill>
        <p:spPr>
          <a:xfrm>
            <a:off x="6330242" y="1590229"/>
            <a:ext cx="5327070" cy="4645471"/>
          </a:xfrm>
          <a:prstGeom prst="rect">
            <a:avLst/>
          </a:prstGeom>
        </p:spPr>
      </p:pic>
      <p:pic>
        <p:nvPicPr>
          <p:cNvPr id="31" name="Picture 30">
            <a:extLst>
              <a:ext uri="{FF2B5EF4-FFF2-40B4-BE49-F238E27FC236}">
                <a16:creationId xmlns:a16="http://schemas.microsoft.com/office/drawing/2014/main" id="{36E40F41-7137-4867-9429-BA0B1D0CBDE3}"/>
              </a:ext>
            </a:extLst>
          </p:cNvPr>
          <p:cNvPicPr>
            <a:picLocks noChangeAspect="1"/>
          </p:cNvPicPr>
          <p:nvPr/>
        </p:nvPicPr>
        <p:blipFill>
          <a:blip r:embed="rId7"/>
          <a:stretch>
            <a:fillRect/>
          </a:stretch>
        </p:blipFill>
        <p:spPr>
          <a:xfrm>
            <a:off x="6247202" y="110628"/>
            <a:ext cx="2529321" cy="2265216"/>
          </a:xfrm>
          <a:prstGeom prst="rect">
            <a:avLst/>
          </a:prstGeom>
        </p:spPr>
      </p:pic>
      <p:sp>
        <p:nvSpPr>
          <p:cNvPr id="32" name="Rectangle: Rounded Corners 31">
            <a:extLst>
              <a:ext uri="{FF2B5EF4-FFF2-40B4-BE49-F238E27FC236}">
                <a16:creationId xmlns:a16="http://schemas.microsoft.com/office/drawing/2014/main" id="{62ACA3EF-B446-41A5-AFF1-03442DF0A5F4}"/>
              </a:ext>
            </a:extLst>
          </p:cNvPr>
          <p:cNvSpPr>
            <a:spLocks noChangeAspect="1"/>
          </p:cNvSpPr>
          <p:nvPr/>
        </p:nvSpPr>
        <p:spPr>
          <a:xfrm>
            <a:off x="7224329" y="500038"/>
            <a:ext cx="247822" cy="248257"/>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65709CF8-DDF6-4615-82D9-9A0204849ED9}"/>
              </a:ext>
            </a:extLst>
          </p:cNvPr>
          <p:cNvSpPr>
            <a:spLocks noChangeAspect="1"/>
          </p:cNvSpPr>
          <p:nvPr/>
        </p:nvSpPr>
        <p:spPr>
          <a:xfrm>
            <a:off x="7502716" y="500038"/>
            <a:ext cx="247822" cy="248257"/>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05F4526-DCF9-4CF4-88F9-9C29665FE9F7}"/>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3809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grpId="0" nodeType="afterEffect">
                                      <p:stCondLst>
                                        <p:cond delay="0"/>
                                      </p:stCondLst>
                                      <p:childTnLst>
                                        <p:animMotion origin="layout" path="M -4.375E-6 -2.22222E-6 L -0.04609 0.1757 " pathEditMode="relative" rAng="0" ptsTypes="AA">
                                          <p:cBhvr>
                                            <p:cTn id="15" dur="2000" fill="hold"/>
                                            <p:tgtEl>
                                              <p:spTgt spid="32"/>
                                            </p:tgtEl>
                                            <p:attrNameLst>
                                              <p:attrName>ppt_x</p:attrName>
                                              <p:attrName>ppt_y</p:attrName>
                                            </p:attrNameLst>
                                          </p:cBhvr>
                                          <p:rCtr x="-2305" y="8773"/>
                                        </p:animMotion>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p:stCondLst>
                                  <p:cond delay="2000"/>
                                </p:stCondLst>
                                <p:childTnLst>
                                  <p:par>
                                    <p:cTn id="19" presetID="42" presetClass="path" presetSubtype="0" accel="50000" decel="50000" fill="hold" grpId="0" nodeType="afterEffect">
                                      <p:stCondLst>
                                        <p:cond delay="0"/>
                                      </p:stCondLst>
                                      <p:childTnLst>
                                        <p:animMotion origin="layout" path="M -8.33333E-7 -2.22222E-6 L 0.05221 0.17662 " pathEditMode="relative" rAng="0" ptsTypes="AA">
                                          <p:cBhvr>
                                            <p:cTn id="20" dur="2000" fill="hold"/>
                                            <p:tgtEl>
                                              <p:spTgt spid="33"/>
                                            </p:tgtEl>
                                            <p:attrNameLst>
                                              <p:attrName>ppt_x</p:attrName>
                                              <p:attrName>ppt_y</p:attrName>
                                            </p:attrNameLst>
                                          </p:cBhvr>
                                          <p:rCtr x="2604" y="8819"/>
                                        </p:animMotion>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42" presetClass="path" presetSubtype="0" accel="50000" autoRev="1" fill="hold" nodeType="withEffect" p14:presetBounceEnd="24000">
                                      <p:stCondLst>
                                        <p:cond delay="0"/>
                                      </p:stCondLst>
                                      <p:childTnLst>
                                        <p:animMotion origin="layout" path="M -2.29167E-6 -3.7037E-6 L -0.0125 -0.22199 " pathEditMode="relative" rAng="0" ptsTypes="AA" p14:bounceEnd="24000">
                                          <p:cBhvr>
                                            <p:cTn id="27" dur="2000" fill="hold"/>
                                            <p:tgtEl>
                                              <p:spTgt spid="30"/>
                                            </p:tgtEl>
                                            <p:attrNameLst>
                                              <p:attrName>ppt_x</p:attrName>
                                              <p:attrName>ppt_y</p:attrName>
                                            </p:attrNameLst>
                                          </p:cBhvr>
                                          <p:rCtr x="-1003"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grpId="0" nodeType="afterEffect">
                                      <p:stCondLst>
                                        <p:cond delay="0"/>
                                      </p:stCondLst>
                                      <p:childTnLst>
                                        <p:animMotion origin="layout" path="M -4.375E-6 -2.22222E-6 L -0.04609 0.1757 " pathEditMode="relative" rAng="0" ptsTypes="AA">
                                          <p:cBhvr>
                                            <p:cTn id="15" dur="2000" fill="hold"/>
                                            <p:tgtEl>
                                              <p:spTgt spid="32"/>
                                            </p:tgtEl>
                                            <p:attrNameLst>
                                              <p:attrName>ppt_x</p:attrName>
                                              <p:attrName>ppt_y</p:attrName>
                                            </p:attrNameLst>
                                          </p:cBhvr>
                                          <p:rCtr x="-2305" y="8773"/>
                                        </p:animMotion>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p:stCondLst>
                                  <p:cond delay="2000"/>
                                </p:stCondLst>
                                <p:childTnLst>
                                  <p:par>
                                    <p:cTn id="19" presetID="42" presetClass="path" presetSubtype="0" accel="50000" decel="50000" fill="hold" grpId="0" nodeType="afterEffect">
                                      <p:stCondLst>
                                        <p:cond delay="0"/>
                                      </p:stCondLst>
                                      <p:childTnLst>
                                        <p:animMotion origin="layout" path="M -8.33333E-7 -2.22222E-6 L 0.05221 0.17662 " pathEditMode="relative" rAng="0" ptsTypes="AA">
                                          <p:cBhvr>
                                            <p:cTn id="20" dur="2000" fill="hold"/>
                                            <p:tgtEl>
                                              <p:spTgt spid="33"/>
                                            </p:tgtEl>
                                            <p:attrNameLst>
                                              <p:attrName>ppt_x</p:attrName>
                                              <p:attrName>ppt_y</p:attrName>
                                            </p:attrNameLst>
                                          </p:cBhvr>
                                          <p:rCtr x="2604" y="8819"/>
                                        </p:animMotion>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42" presetClass="path" presetSubtype="0" accel="50000" autoRev="1" fill="hold" nodeType="withEffect">
                                      <p:stCondLst>
                                        <p:cond delay="0"/>
                                      </p:stCondLst>
                                      <p:childTnLst>
                                        <p:animMotion origin="layout" path="M -2.29167E-6 -3.7037E-6 L -0.0125 -0.22199 " pathEditMode="relative" rAng="0" ptsTypes="AA">
                                          <p:cBhvr>
                                            <p:cTn id="27" dur="2000" fill="hold"/>
                                            <p:tgtEl>
                                              <p:spTgt spid="30"/>
                                            </p:tgtEl>
                                            <p:attrNameLst>
                                              <p:attrName>ppt_x</p:attrName>
                                              <p:attrName>ppt_y</p:attrName>
                                            </p:attrNameLst>
                                          </p:cBhvr>
                                          <p:rCtr x="-1003"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2" grpId="0" animBg="1"/>
          <p:bldP spid="3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20736-7F23-4FA7-963B-50C4335DF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9" name="Rectangle 18">
            <a:extLst>
              <a:ext uri="{FF2B5EF4-FFF2-40B4-BE49-F238E27FC236}">
                <a16:creationId xmlns:a16="http://schemas.microsoft.com/office/drawing/2014/main" id="{3E45A7B3-BC99-4D74-B5C2-BF2EAB3720F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0" name="Speech Bubble: Oval 29">
            <a:extLst>
              <a:ext uri="{FF2B5EF4-FFF2-40B4-BE49-F238E27FC236}">
                <a16:creationId xmlns:a16="http://schemas.microsoft.com/office/drawing/2014/main" id="{1E259969-F8AA-4B96-9B73-B49D6175DE48}"/>
              </a:ext>
            </a:extLst>
          </p:cNvPr>
          <p:cNvSpPr/>
          <p:nvPr/>
        </p:nvSpPr>
        <p:spPr>
          <a:xfrm>
            <a:off x="5562687" y="1211475"/>
            <a:ext cx="3812968" cy="1815051"/>
          </a:xfrm>
          <a:prstGeom prst="wedgeEllipseCallout">
            <a:avLst>
              <a:gd name="adj1" fmla="val 41895"/>
              <a:gd name="adj2" fmla="val 5110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split into two parts?</a:t>
            </a:r>
          </a:p>
          <a:p>
            <a:r>
              <a:rPr lang="en-GB" sz="2400" kern="0" dirty="0">
                <a:solidFill>
                  <a:srgbClr val="065E8C"/>
                </a:solidFill>
                <a:latin typeface="Myriad Pro" panose="020B0503030403020204"/>
              </a:rPr>
              <a:t> </a:t>
            </a:r>
          </a:p>
        </p:txBody>
      </p:sp>
      <p:pic>
        <p:nvPicPr>
          <p:cNvPr id="31" name="Picture 30">
            <a:extLst>
              <a:ext uri="{FF2B5EF4-FFF2-40B4-BE49-F238E27FC236}">
                <a16:creationId xmlns:a16="http://schemas.microsoft.com/office/drawing/2014/main" id="{FBDD5D5D-AECA-400B-99C5-194634833A08}"/>
              </a:ext>
            </a:extLst>
          </p:cNvPr>
          <p:cNvPicPr>
            <a:picLocks noChangeAspect="1"/>
          </p:cNvPicPr>
          <p:nvPr/>
        </p:nvPicPr>
        <p:blipFill>
          <a:blip r:embed="rId4"/>
          <a:stretch>
            <a:fillRect/>
          </a:stretch>
        </p:blipFill>
        <p:spPr>
          <a:xfrm>
            <a:off x="722113" y="1722762"/>
            <a:ext cx="5344051" cy="4786038"/>
          </a:xfrm>
          <a:prstGeom prst="rect">
            <a:avLst/>
          </a:prstGeom>
        </p:spPr>
      </p:pic>
      <p:sp>
        <p:nvSpPr>
          <p:cNvPr id="2" name="Rectangle: Rounded Corners 1">
            <a:extLst>
              <a:ext uri="{FF2B5EF4-FFF2-40B4-BE49-F238E27FC236}">
                <a16:creationId xmlns:a16="http://schemas.microsoft.com/office/drawing/2014/main" id="{156CD6CD-3828-4D83-8D1D-4A531101B74F}"/>
              </a:ext>
            </a:extLst>
          </p:cNvPr>
          <p:cNvSpPr/>
          <p:nvPr/>
        </p:nvSpPr>
        <p:spPr>
          <a:xfrm>
            <a:off x="212094" y="216976"/>
            <a:ext cx="6879482" cy="8066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I’m number 3 now look at me! </a:t>
            </a:r>
          </a:p>
        </p:txBody>
      </p:sp>
      <p:sp>
        <p:nvSpPr>
          <p:cNvPr id="32" name="Rectangle: Rounded Corners 31">
            <a:extLst>
              <a:ext uri="{FF2B5EF4-FFF2-40B4-BE49-F238E27FC236}">
                <a16:creationId xmlns:a16="http://schemas.microsoft.com/office/drawing/2014/main" id="{EFDAC0A1-B6C8-429F-BB85-A0C71FC71B7C}"/>
              </a:ext>
            </a:extLst>
          </p:cNvPr>
          <p:cNvSpPr/>
          <p:nvPr/>
        </p:nvSpPr>
        <p:spPr>
          <a:xfrm>
            <a:off x="2996600" y="255728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F2814506-5F9C-4AB8-A2FC-F8FBBF849BAE}"/>
              </a:ext>
            </a:extLst>
          </p:cNvPr>
          <p:cNvSpPr/>
          <p:nvPr/>
        </p:nvSpPr>
        <p:spPr>
          <a:xfrm>
            <a:off x="2996600" y="3011026"/>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56F6999-523D-4EDB-AD65-2CBD2FF7059B}"/>
              </a:ext>
            </a:extLst>
          </p:cNvPr>
          <p:cNvSpPr/>
          <p:nvPr/>
        </p:nvSpPr>
        <p:spPr>
          <a:xfrm>
            <a:off x="2996600" y="2108396"/>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3" name="Oval 12">
            <a:extLst>
              <a:ext uri="{FF2B5EF4-FFF2-40B4-BE49-F238E27FC236}">
                <a16:creationId xmlns:a16="http://schemas.microsoft.com/office/drawing/2014/main" id="{755B1913-0A3C-4F73-BC64-875A65A9209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10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0833E-6 7.40741E-7 L -0.12617 0.28704 " pathEditMode="relative" rAng="0" ptsTypes="AA">
                                      <p:cBhvr>
                                        <p:cTn id="10" dur="2000" fill="hold"/>
                                        <p:tgtEl>
                                          <p:spTgt spid="33"/>
                                        </p:tgtEl>
                                        <p:attrNameLst>
                                          <p:attrName>ppt_x</p:attrName>
                                          <p:attrName>ppt_y</p:attrName>
                                        </p:attrNameLst>
                                      </p:cBhvr>
                                      <p:rCtr x="-6315" y="14352"/>
                                    </p:animMotion>
                                  </p:childTnLst>
                                </p:cTn>
                              </p:par>
                            </p:childTnLst>
                          </p:cTn>
                        </p:par>
                        <p:par>
                          <p:cTn id="11" fill="hold">
                            <p:stCondLst>
                              <p:cond delay="2000"/>
                            </p:stCondLst>
                            <p:childTnLst>
                              <p:par>
                                <p:cTn id="12" presetID="42" presetClass="path" presetSubtype="0" accel="50000" decel="50000" fill="hold" grpId="0" nodeType="afterEffect">
                                  <p:stCondLst>
                                    <p:cond delay="0"/>
                                  </p:stCondLst>
                                  <p:childTnLst>
                                    <p:animMotion origin="layout" path="M -2.70833E-6 4.44444E-6 L 0.09414 0.4074 " pathEditMode="relative" rAng="0" ptsTypes="AA">
                                      <p:cBhvr>
                                        <p:cTn id="13" dur="2000" fill="hold"/>
                                        <p:tgtEl>
                                          <p:spTgt spid="32"/>
                                        </p:tgtEl>
                                        <p:attrNameLst>
                                          <p:attrName>ppt_x</p:attrName>
                                          <p:attrName>ppt_y</p:attrName>
                                        </p:attrNameLst>
                                      </p:cBhvr>
                                      <p:rCtr x="4701" y="20370"/>
                                    </p:animMotion>
                                  </p:childTnLst>
                                </p:cTn>
                              </p:par>
                            </p:childTnLst>
                          </p:cTn>
                        </p:par>
                        <p:par>
                          <p:cTn id="14" fill="hold">
                            <p:stCondLst>
                              <p:cond delay="4000"/>
                            </p:stCondLst>
                            <p:childTnLst>
                              <p:par>
                                <p:cTn id="15" presetID="42" presetClass="path" presetSubtype="0" accel="50000" decel="50000" fill="hold" grpId="0" nodeType="afterEffect">
                                  <p:stCondLst>
                                    <p:cond delay="0"/>
                                  </p:stCondLst>
                                  <p:childTnLst>
                                    <p:animMotion origin="layout" path="M -2.70833E-6 3.7037E-6 L 0.17552 0.41157 " pathEditMode="relative" rAng="0" ptsTypes="AA">
                                      <p:cBhvr>
                                        <p:cTn id="16" dur="2000" fill="hold"/>
                                        <p:tgtEl>
                                          <p:spTgt spid="34"/>
                                        </p:tgtEl>
                                        <p:attrNameLst>
                                          <p:attrName>ppt_x</p:attrName>
                                          <p:attrName>ppt_y</p:attrName>
                                        </p:attrNameLst>
                                      </p:cBhvr>
                                      <p:rCtr x="8776" y="2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63893C9-EF6F-4056-8E0A-173A8E4EF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a:solidFill>
            <a:srgbClr val="FF9B2C"/>
          </a:solidFill>
        </p:spPr>
      </p:pic>
      <p:sp>
        <p:nvSpPr>
          <p:cNvPr id="57" name="Rectangle 56">
            <a:extLst>
              <a:ext uri="{FF2B5EF4-FFF2-40B4-BE49-F238E27FC236}">
                <a16:creationId xmlns:a16="http://schemas.microsoft.com/office/drawing/2014/main" id="{7B37747B-86BA-4000-96EC-FCAF8048672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6" name="Content Placeholder 4">
            <a:extLst>
              <a:ext uri="{FF2B5EF4-FFF2-40B4-BE49-F238E27FC236}">
                <a16:creationId xmlns:a16="http://schemas.microsoft.com/office/drawing/2014/main" id="{1E5ACF47-BC8B-4564-9B35-E5C399008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656" y="2844615"/>
            <a:ext cx="7315200" cy="4113725"/>
          </a:xfrm>
          <a:prstGeom prst="rect">
            <a:avLst/>
          </a:prstGeom>
        </p:spPr>
      </p:pic>
      <p:cxnSp>
        <p:nvCxnSpPr>
          <p:cNvPr id="17" name="Straight Connector 16">
            <a:extLst>
              <a:ext uri="{FF2B5EF4-FFF2-40B4-BE49-F238E27FC236}">
                <a16:creationId xmlns:a16="http://schemas.microsoft.com/office/drawing/2014/main" id="{4DA7C00F-1D9C-4696-8174-589C5936B0C5}"/>
              </a:ext>
            </a:extLst>
          </p:cNvPr>
          <p:cNvCxnSpPr/>
          <p:nvPr/>
        </p:nvCxnSpPr>
        <p:spPr bwMode="auto">
          <a:xfrm flipH="1">
            <a:off x="3964544" y="4915568"/>
            <a:ext cx="461706" cy="79637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Speech Bubble: Oval 57">
            <a:extLst>
              <a:ext uri="{FF2B5EF4-FFF2-40B4-BE49-F238E27FC236}">
                <a16:creationId xmlns:a16="http://schemas.microsoft.com/office/drawing/2014/main" id="{C737C01C-1BEE-4CDE-A2B4-DC2B63BFD8C5}"/>
              </a:ext>
            </a:extLst>
          </p:cNvPr>
          <p:cNvSpPr/>
          <p:nvPr/>
        </p:nvSpPr>
        <p:spPr>
          <a:xfrm>
            <a:off x="2158684" y="1411980"/>
            <a:ext cx="3812968" cy="1815051"/>
          </a:xfrm>
          <a:prstGeom prst="wedgeEllipseCallout">
            <a:avLst>
              <a:gd name="adj1" fmla="val 23021"/>
              <a:gd name="adj2" fmla="val 9635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split into two parts?</a:t>
            </a:r>
          </a:p>
          <a:p>
            <a:r>
              <a:rPr lang="en-GB" sz="2400" kern="0" dirty="0">
                <a:solidFill>
                  <a:srgbClr val="065E8C"/>
                </a:solidFill>
                <a:latin typeface="Myriad Pro" panose="020B0503030403020204"/>
              </a:rPr>
              <a:t> </a:t>
            </a:r>
          </a:p>
        </p:txBody>
      </p:sp>
      <p:sp>
        <p:nvSpPr>
          <p:cNvPr id="59" name="Speech Bubble: Oval 58">
            <a:extLst>
              <a:ext uri="{FF2B5EF4-FFF2-40B4-BE49-F238E27FC236}">
                <a16:creationId xmlns:a16="http://schemas.microsoft.com/office/drawing/2014/main" id="{20EAEC3F-DF7F-4A6B-BCAE-B6DCDDC0DF13}"/>
              </a:ext>
            </a:extLst>
          </p:cNvPr>
          <p:cNvSpPr/>
          <p:nvPr/>
        </p:nvSpPr>
        <p:spPr>
          <a:xfrm>
            <a:off x="6477587" y="1023590"/>
            <a:ext cx="3812968" cy="1815051"/>
          </a:xfrm>
          <a:prstGeom prst="wedgeEllipseCallout">
            <a:avLst>
              <a:gd name="adj1" fmla="val -28273"/>
              <a:gd name="adj2" fmla="val 9215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split into two parts a different way?</a:t>
            </a:r>
          </a:p>
          <a:p>
            <a:r>
              <a:rPr lang="en-GB" sz="3200" kern="0" dirty="0">
                <a:solidFill>
                  <a:schemeClr val="tx1"/>
                </a:solidFill>
                <a:latin typeface="Myriad Pro" panose="020B0503030403020204"/>
              </a:rPr>
              <a:t>	</a:t>
            </a:r>
            <a:r>
              <a:rPr lang="en-GB" sz="2400" kern="0" dirty="0">
                <a:solidFill>
                  <a:srgbClr val="065E8C"/>
                </a:solidFill>
                <a:latin typeface="Myriad Pro" panose="020B0503030403020204"/>
              </a:rPr>
              <a:t>. </a:t>
            </a:r>
          </a:p>
        </p:txBody>
      </p:sp>
      <p:sp>
        <p:nvSpPr>
          <p:cNvPr id="60" name="Rectangle: Rounded Corners 59">
            <a:extLst>
              <a:ext uri="{FF2B5EF4-FFF2-40B4-BE49-F238E27FC236}">
                <a16:creationId xmlns:a16="http://schemas.microsoft.com/office/drawing/2014/main" id="{0023CB30-D613-46AC-AB93-A4F21BC8F087}"/>
              </a:ext>
            </a:extLst>
          </p:cNvPr>
          <p:cNvSpPr/>
          <p:nvPr/>
        </p:nvSpPr>
        <p:spPr>
          <a:xfrm>
            <a:off x="212094" y="216976"/>
            <a:ext cx="6799405" cy="8066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I’m number 4 and I am sure… </a:t>
            </a:r>
          </a:p>
        </p:txBody>
      </p:sp>
      <p:cxnSp>
        <p:nvCxnSpPr>
          <p:cNvPr id="31" name="Straight Connector 30">
            <a:extLst>
              <a:ext uri="{FF2B5EF4-FFF2-40B4-BE49-F238E27FC236}">
                <a16:creationId xmlns:a16="http://schemas.microsoft.com/office/drawing/2014/main" id="{01F9633F-46C7-4322-ABBF-242FB7FBA2E3}"/>
              </a:ext>
            </a:extLst>
          </p:cNvPr>
          <p:cNvCxnSpPr/>
          <p:nvPr/>
        </p:nvCxnSpPr>
        <p:spPr bwMode="auto">
          <a:xfrm flipH="1">
            <a:off x="1271970" y="3594416"/>
            <a:ext cx="461706" cy="79637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Picture 41">
            <a:extLst>
              <a:ext uri="{FF2B5EF4-FFF2-40B4-BE49-F238E27FC236}">
                <a16:creationId xmlns:a16="http://schemas.microsoft.com/office/drawing/2014/main" id="{98784B87-4676-4D37-AC33-A2888E170B84}"/>
              </a:ext>
            </a:extLst>
          </p:cNvPr>
          <p:cNvPicPr>
            <a:picLocks noChangeAspect="1"/>
          </p:cNvPicPr>
          <p:nvPr/>
        </p:nvPicPr>
        <p:blipFill>
          <a:blip r:embed="rId5"/>
          <a:stretch>
            <a:fillRect/>
          </a:stretch>
        </p:blipFill>
        <p:spPr>
          <a:xfrm>
            <a:off x="99817" y="2903987"/>
            <a:ext cx="4253898" cy="3809716"/>
          </a:xfrm>
          <a:prstGeom prst="rect">
            <a:avLst/>
          </a:prstGeom>
        </p:spPr>
      </p:pic>
      <p:pic>
        <p:nvPicPr>
          <p:cNvPr id="30" name="Content Placeholder 4">
            <a:extLst>
              <a:ext uri="{FF2B5EF4-FFF2-40B4-BE49-F238E27FC236}">
                <a16:creationId xmlns:a16="http://schemas.microsoft.com/office/drawing/2014/main" id="{30CA3158-B8AC-4F36-AC82-CF2093EFD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31926" y="2987483"/>
            <a:ext cx="2622315" cy="1477238"/>
          </a:xfrm>
          <a:prstGeom prst="rect">
            <a:avLst/>
          </a:prstGeom>
          <a:noFill/>
          <a:ln w="9525">
            <a:noFill/>
            <a:miter lim="800000"/>
            <a:headEnd/>
            <a:tailEnd/>
          </a:ln>
          <a:effectLst/>
        </p:spPr>
      </p:pic>
      <p:pic>
        <p:nvPicPr>
          <p:cNvPr id="54" name="Picture 53">
            <a:extLst>
              <a:ext uri="{FF2B5EF4-FFF2-40B4-BE49-F238E27FC236}">
                <a16:creationId xmlns:a16="http://schemas.microsoft.com/office/drawing/2014/main" id="{6F1E325F-940B-4CB9-9F78-C168C15A8C31}"/>
              </a:ext>
            </a:extLst>
          </p:cNvPr>
          <p:cNvPicPr>
            <a:picLocks noChangeAspect="1"/>
          </p:cNvPicPr>
          <p:nvPr/>
        </p:nvPicPr>
        <p:blipFill>
          <a:blip r:embed="rId5"/>
          <a:stretch>
            <a:fillRect/>
          </a:stretch>
        </p:blipFill>
        <p:spPr>
          <a:xfrm>
            <a:off x="7770657" y="2759055"/>
            <a:ext cx="4253898" cy="3809716"/>
          </a:xfrm>
          <a:prstGeom prst="rect">
            <a:avLst/>
          </a:prstGeom>
        </p:spPr>
      </p:pic>
      <p:pic>
        <p:nvPicPr>
          <p:cNvPr id="43" name="Content Placeholder 4">
            <a:extLst>
              <a:ext uri="{FF2B5EF4-FFF2-40B4-BE49-F238E27FC236}">
                <a16:creationId xmlns:a16="http://schemas.microsoft.com/office/drawing/2014/main" id="{99CDCD6B-7B50-40A4-B26F-E5DAFE434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504226" y="2882851"/>
            <a:ext cx="2622315" cy="1477238"/>
          </a:xfrm>
          <a:prstGeom prst="rect">
            <a:avLst/>
          </a:prstGeom>
          <a:noFill/>
          <a:ln w="9525">
            <a:noFill/>
            <a:miter lim="800000"/>
            <a:headEnd/>
            <a:tailEnd/>
          </a:ln>
          <a:effectLst/>
        </p:spPr>
      </p:pic>
      <p:sp>
        <p:nvSpPr>
          <p:cNvPr id="2" name="Rectangle: Rounded Corners 1">
            <a:extLst>
              <a:ext uri="{FF2B5EF4-FFF2-40B4-BE49-F238E27FC236}">
                <a16:creationId xmlns:a16="http://schemas.microsoft.com/office/drawing/2014/main" id="{C9931E33-92D5-4B08-8CDB-C81C975CAA79}"/>
              </a:ext>
            </a:extLst>
          </p:cNvPr>
          <p:cNvSpPr/>
          <p:nvPr/>
        </p:nvSpPr>
        <p:spPr>
          <a:xfrm>
            <a:off x="526982" y="5646439"/>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9CEBE7E2-3DA7-4090-93C6-676C7059C96F}"/>
              </a:ext>
            </a:extLst>
          </p:cNvPr>
          <p:cNvSpPr/>
          <p:nvPr/>
        </p:nvSpPr>
        <p:spPr>
          <a:xfrm>
            <a:off x="1074395" y="5819307"/>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D67B5AB9-F144-4A65-9D8D-2DF351C6D5DE}"/>
              </a:ext>
            </a:extLst>
          </p:cNvPr>
          <p:cNvSpPr/>
          <p:nvPr/>
        </p:nvSpPr>
        <p:spPr>
          <a:xfrm>
            <a:off x="3008755" y="5325305"/>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73458097-AD8B-4FFA-B33A-66B692610502}"/>
              </a:ext>
            </a:extLst>
          </p:cNvPr>
          <p:cNvSpPr/>
          <p:nvPr/>
        </p:nvSpPr>
        <p:spPr>
          <a:xfrm>
            <a:off x="3525434" y="5864571"/>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F9DFD4C5-9311-460C-A30E-BF3757366C09}"/>
              </a:ext>
            </a:extLst>
          </p:cNvPr>
          <p:cNvSpPr/>
          <p:nvPr/>
        </p:nvSpPr>
        <p:spPr>
          <a:xfrm>
            <a:off x="8166546" y="5455908"/>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1705C771-68E2-4683-B287-AA1A688881AD}"/>
              </a:ext>
            </a:extLst>
          </p:cNvPr>
          <p:cNvSpPr/>
          <p:nvPr/>
        </p:nvSpPr>
        <p:spPr>
          <a:xfrm>
            <a:off x="11201990" y="5216700"/>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C300911A-0C3E-4139-A0F8-D8EC41A5021F}"/>
              </a:ext>
            </a:extLst>
          </p:cNvPr>
          <p:cNvSpPr/>
          <p:nvPr/>
        </p:nvSpPr>
        <p:spPr>
          <a:xfrm>
            <a:off x="10648319" y="5193980"/>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8B7B046C-0849-4C49-9C81-530A850B7FDC}"/>
              </a:ext>
            </a:extLst>
          </p:cNvPr>
          <p:cNvSpPr/>
          <p:nvPr/>
        </p:nvSpPr>
        <p:spPr>
          <a:xfrm>
            <a:off x="11164998" y="5733246"/>
            <a:ext cx="384629" cy="393253"/>
          </a:xfrm>
          <a:prstGeom prst="roundRect">
            <a:avLst/>
          </a:prstGeom>
          <a:solidFill>
            <a:srgbClr val="45D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18DDD68-4C7F-4458-9713-5D1FB5B9589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1C1A2395-E229-4F4C-B4BF-8773DBE2DD31}"/>
              </a:ext>
            </a:extLst>
          </p:cNvPr>
          <p:cNvSpPr txBox="1"/>
          <p:nvPr/>
        </p:nvSpPr>
        <p:spPr>
          <a:xfrm>
            <a:off x="7102257" y="292132"/>
            <a:ext cx="5026325" cy="646331"/>
          </a:xfrm>
          <a:prstGeom prst="rect">
            <a:avLst/>
          </a:prstGeom>
          <a:noFill/>
        </p:spPr>
        <p:txBody>
          <a:bodyPr wrap="square" rtlCol="0">
            <a:spAutoFit/>
          </a:bodyPr>
          <a:lstStyle/>
          <a:p>
            <a:r>
              <a:rPr lang="en-GB" dirty="0">
                <a:latin typeface="Century Gothic" panose="020B0502020202020204" pitchFamily="34" charset="0"/>
              </a:rPr>
              <a:t>Hover over the part-part-whole models and click in turn to reveal. Begin with the left.</a:t>
            </a:r>
          </a:p>
        </p:txBody>
      </p:sp>
    </p:spTree>
    <p:extLst>
      <p:ext uri="{BB962C8B-B14F-4D97-AF65-F5344CB8AC3E}">
        <p14:creationId xmlns:p14="http://schemas.microsoft.com/office/powerpoint/2010/main" val="31264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4" restart="whenNotActive" fill="hold" evtFilter="cancelBubble" nodeType="interactiveSeq">
                <p:stCondLst>
                  <p:cond evt="onClick" delay="0">
                    <p:tgtEl>
                      <p:spTgt spid="5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childTnLst>
        </p:cTn>
      </p:par>
    </p:tnLst>
    <p:bldLst>
      <p:bldP spid="58" grpId="0" animBg="1"/>
      <p:bldP spid="59" grpId="0" animBg="1"/>
      <p:bldP spid="2" grpId="0" animBg="1"/>
      <p:bldP spid="61" grpId="0" animBg="1"/>
      <p:bldP spid="62" grpId="0" animBg="1"/>
      <p:bldP spid="63" grpId="0" animBg="1"/>
      <p:bldP spid="64" grpId="0" animBg="1"/>
      <p:bldP spid="65" grpId="0" animBg="1"/>
      <p:bldP spid="66"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0FC01-DA72-463E-A300-C12BD3C8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8" name="Rectangle 17">
            <a:extLst>
              <a:ext uri="{FF2B5EF4-FFF2-40B4-BE49-F238E27FC236}">
                <a16:creationId xmlns:a16="http://schemas.microsoft.com/office/drawing/2014/main" id="{BC0B69AC-3591-4C5A-96BD-A0D7458F396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Speech Bubble: Oval 18">
            <a:extLst>
              <a:ext uri="{FF2B5EF4-FFF2-40B4-BE49-F238E27FC236}">
                <a16:creationId xmlns:a16="http://schemas.microsoft.com/office/drawing/2014/main" id="{67B10612-9D15-4704-992C-9DC2A8F18B90}"/>
              </a:ext>
            </a:extLst>
          </p:cNvPr>
          <p:cNvSpPr/>
          <p:nvPr/>
        </p:nvSpPr>
        <p:spPr>
          <a:xfrm>
            <a:off x="5341623" y="251346"/>
            <a:ext cx="3978840" cy="1815051"/>
          </a:xfrm>
          <a:prstGeom prst="wedgeEllipseCallout">
            <a:avLst>
              <a:gd name="adj1" fmla="val 37010"/>
              <a:gd name="adj2" fmla="val 8656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kern="0" dirty="0">
                <a:solidFill>
                  <a:schemeClr val="tx1"/>
                </a:solidFill>
                <a:latin typeface="Myriad Pro" panose="020B0503030403020204"/>
              </a:rPr>
              <a:t>	</a:t>
            </a:r>
          </a:p>
          <a:p>
            <a:r>
              <a:rPr lang="en-GB" sz="2800" kern="0" dirty="0">
                <a:solidFill>
                  <a:schemeClr val="tx1"/>
                </a:solidFill>
                <a:latin typeface="Century Gothic" panose="020B0502020202020204" pitchFamily="34" charset="0"/>
              </a:rPr>
              <a:t>Can I partition into two parts?</a:t>
            </a:r>
            <a:endParaRPr lang="en-GB" sz="2400" kern="0" dirty="0">
              <a:solidFill>
                <a:srgbClr val="065E8C"/>
              </a:solidFill>
              <a:latin typeface="Myriad Pro" panose="020B0503030403020204"/>
            </a:endParaRPr>
          </a:p>
          <a:p>
            <a:endParaRPr lang="en-GB" sz="2800" kern="0" dirty="0">
              <a:solidFill>
                <a:schemeClr val="tx1"/>
              </a:solidFill>
              <a:latin typeface="Century Gothic" panose="020B0502020202020204" pitchFamily="34" charset="0"/>
            </a:endParaRPr>
          </a:p>
        </p:txBody>
      </p:sp>
      <p:pic>
        <p:nvPicPr>
          <p:cNvPr id="20" name="Picture 19">
            <a:extLst>
              <a:ext uri="{FF2B5EF4-FFF2-40B4-BE49-F238E27FC236}">
                <a16:creationId xmlns:a16="http://schemas.microsoft.com/office/drawing/2014/main" id="{E9E6CCA8-FCAB-451B-AE4E-9E3FC6F3E74D}"/>
              </a:ext>
            </a:extLst>
          </p:cNvPr>
          <p:cNvPicPr>
            <a:picLocks noChangeAspect="1"/>
          </p:cNvPicPr>
          <p:nvPr/>
        </p:nvPicPr>
        <p:blipFill>
          <a:blip r:embed="rId4"/>
          <a:stretch>
            <a:fillRect/>
          </a:stretch>
        </p:blipFill>
        <p:spPr>
          <a:xfrm>
            <a:off x="440759" y="401640"/>
            <a:ext cx="6819205" cy="6107160"/>
          </a:xfrm>
          <a:prstGeom prst="rect">
            <a:avLst/>
          </a:prstGeom>
        </p:spPr>
      </p:pic>
      <p:sp>
        <p:nvSpPr>
          <p:cNvPr id="21" name="Rectangle: Rounded Corners 20">
            <a:extLst>
              <a:ext uri="{FF2B5EF4-FFF2-40B4-BE49-F238E27FC236}">
                <a16:creationId xmlns:a16="http://schemas.microsoft.com/office/drawing/2014/main" id="{ADEA1F5C-E28A-4B67-9F90-A9A3A49EFB39}"/>
              </a:ext>
            </a:extLst>
          </p:cNvPr>
          <p:cNvSpPr/>
          <p:nvPr/>
        </p:nvSpPr>
        <p:spPr>
          <a:xfrm rot="16200000">
            <a:off x="2535458" y="1606655"/>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C2A5F85-A845-4A9C-B494-9B868F82739A}"/>
              </a:ext>
            </a:extLst>
          </p:cNvPr>
          <p:cNvSpPr/>
          <p:nvPr/>
        </p:nvSpPr>
        <p:spPr>
          <a:xfrm rot="16200000">
            <a:off x="2989200"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EC1924F-29E7-4EAD-92B4-4ACEA465A549}"/>
              </a:ext>
            </a:extLst>
          </p:cNvPr>
          <p:cNvSpPr/>
          <p:nvPr/>
        </p:nvSpPr>
        <p:spPr>
          <a:xfrm rot="16200000">
            <a:off x="3908685"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751BDBAA-11DF-419D-A532-6ED6E50CC3E8}"/>
              </a:ext>
            </a:extLst>
          </p:cNvPr>
          <p:cNvSpPr/>
          <p:nvPr/>
        </p:nvSpPr>
        <p:spPr>
          <a:xfrm rot="16200000">
            <a:off x="4362427"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732B411-0792-4A0F-90F4-A02E894AD6BB}"/>
              </a:ext>
            </a:extLst>
          </p:cNvPr>
          <p:cNvSpPr/>
          <p:nvPr/>
        </p:nvSpPr>
        <p:spPr>
          <a:xfrm rot="16200000">
            <a:off x="3459797"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058D5D0-7BD7-4622-A96B-D4B5D5BDE0D7}"/>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978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1.85185E-6 L -0.12057 0.43333 " pathEditMode="relative" rAng="0" ptsTypes="AA">
                                      <p:cBhvr>
                                        <p:cTn id="6" dur="2000" fill="hold"/>
                                        <p:tgtEl>
                                          <p:spTgt spid="21"/>
                                        </p:tgtEl>
                                        <p:attrNameLst>
                                          <p:attrName>ppt_x</p:attrName>
                                          <p:attrName>ppt_y</p:attrName>
                                        </p:attrNameLst>
                                      </p:cBhvr>
                                      <p:rCtr x="-6029" y="21667"/>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1.66667E-6 1.85185E-6 L -0.08568 0.49884 " pathEditMode="relative" rAng="0" ptsTypes="AA">
                                      <p:cBhvr>
                                        <p:cTn id="9" dur="2000" fill="hold"/>
                                        <p:tgtEl>
                                          <p:spTgt spid="22"/>
                                        </p:tgtEl>
                                        <p:attrNameLst>
                                          <p:attrName>ppt_x</p:attrName>
                                          <p:attrName>ppt_y</p:attrName>
                                        </p:attrNameLst>
                                      </p:cBhvr>
                                      <p:rCtr x="-4284" y="24931"/>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33333E-6 1.85185E-6 L 0.13607 0.36782 " pathEditMode="relative" rAng="0" ptsTypes="AA">
                                      <p:cBhvr>
                                        <p:cTn id="12" dur="2000" fill="hold"/>
                                        <p:tgtEl>
                                          <p:spTgt spid="26"/>
                                        </p:tgtEl>
                                        <p:attrNameLst>
                                          <p:attrName>ppt_x</p:attrName>
                                          <p:attrName>ppt_y</p:attrName>
                                        </p:attrNameLst>
                                      </p:cBhvr>
                                      <p:rCtr x="6797" y="18380"/>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2.29167E-6 1.85185E-6 L 0.18438 0.43333 " pathEditMode="relative" rAng="0" ptsTypes="AA">
                                      <p:cBhvr>
                                        <p:cTn id="15" dur="2000" fill="hold"/>
                                        <p:tgtEl>
                                          <p:spTgt spid="24"/>
                                        </p:tgtEl>
                                        <p:attrNameLst>
                                          <p:attrName>ppt_x</p:attrName>
                                          <p:attrName>ppt_y</p:attrName>
                                        </p:attrNameLst>
                                      </p:cBhvr>
                                      <p:rCtr x="9219" y="21667"/>
                                    </p:animMotion>
                                  </p:childTnLst>
                                </p:cTn>
                              </p:par>
                            </p:childTnLst>
                          </p:cTn>
                        </p:par>
                        <p:par>
                          <p:cTn id="16" fill="hold">
                            <p:stCondLst>
                              <p:cond delay="8000"/>
                            </p:stCondLst>
                            <p:childTnLst>
                              <p:par>
                                <p:cTn id="17" presetID="42" presetClass="path" presetSubtype="0" accel="50000" decel="50000" fill="hold" grpId="0" nodeType="afterEffect">
                                  <p:stCondLst>
                                    <p:cond delay="0"/>
                                  </p:stCondLst>
                                  <p:childTnLst>
                                    <p:animMotion origin="layout" path="M -1.875E-6 1.85185E-6 L 0.09922 0.53889 " pathEditMode="relative" rAng="0" ptsTypes="AA">
                                      <p:cBhvr>
                                        <p:cTn id="18" dur="2000" fill="hold"/>
                                        <p:tgtEl>
                                          <p:spTgt spid="25"/>
                                        </p:tgtEl>
                                        <p:attrNameLst>
                                          <p:attrName>ppt_x</p:attrName>
                                          <p:attrName>ppt_y</p:attrName>
                                        </p:attrNameLst>
                                      </p:cBhvr>
                                      <p:rCtr x="4961" y="2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26C9DDE-16DA-4B8B-843F-801DF7815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18" name="Rectangle 17">
            <a:extLst>
              <a:ext uri="{FF2B5EF4-FFF2-40B4-BE49-F238E27FC236}">
                <a16:creationId xmlns:a16="http://schemas.microsoft.com/office/drawing/2014/main" id="{BC0B69AC-3591-4C5A-96BD-A0D7458F396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0" name="Picture 19">
            <a:extLst>
              <a:ext uri="{FF2B5EF4-FFF2-40B4-BE49-F238E27FC236}">
                <a16:creationId xmlns:a16="http://schemas.microsoft.com/office/drawing/2014/main" id="{E9E6CCA8-FCAB-451B-AE4E-9E3FC6F3E74D}"/>
              </a:ext>
            </a:extLst>
          </p:cNvPr>
          <p:cNvPicPr>
            <a:picLocks noChangeAspect="1"/>
          </p:cNvPicPr>
          <p:nvPr/>
        </p:nvPicPr>
        <p:blipFill>
          <a:blip r:embed="rId4"/>
          <a:stretch>
            <a:fillRect/>
          </a:stretch>
        </p:blipFill>
        <p:spPr>
          <a:xfrm>
            <a:off x="440759" y="401640"/>
            <a:ext cx="6819205" cy="6107160"/>
          </a:xfrm>
          <a:prstGeom prst="rect">
            <a:avLst/>
          </a:prstGeom>
        </p:spPr>
      </p:pic>
      <p:sp>
        <p:nvSpPr>
          <p:cNvPr id="21" name="Rectangle: Rounded Corners 20">
            <a:extLst>
              <a:ext uri="{FF2B5EF4-FFF2-40B4-BE49-F238E27FC236}">
                <a16:creationId xmlns:a16="http://schemas.microsoft.com/office/drawing/2014/main" id="{ADEA1F5C-E28A-4B67-9F90-A9A3A49EFB39}"/>
              </a:ext>
            </a:extLst>
          </p:cNvPr>
          <p:cNvSpPr/>
          <p:nvPr/>
        </p:nvSpPr>
        <p:spPr>
          <a:xfrm rot="16200000">
            <a:off x="2535458" y="1606655"/>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C2A5F85-A845-4A9C-B494-9B868F82739A}"/>
              </a:ext>
            </a:extLst>
          </p:cNvPr>
          <p:cNvSpPr/>
          <p:nvPr/>
        </p:nvSpPr>
        <p:spPr>
          <a:xfrm rot="16200000">
            <a:off x="2989200"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EC1924F-29E7-4EAD-92B4-4ACEA465A549}"/>
              </a:ext>
            </a:extLst>
          </p:cNvPr>
          <p:cNvSpPr/>
          <p:nvPr/>
        </p:nvSpPr>
        <p:spPr>
          <a:xfrm rot="16200000">
            <a:off x="3908685"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751BDBAA-11DF-419D-A532-6ED6E50CC3E8}"/>
              </a:ext>
            </a:extLst>
          </p:cNvPr>
          <p:cNvSpPr/>
          <p:nvPr/>
        </p:nvSpPr>
        <p:spPr>
          <a:xfrm rot="16200000">
            <a:off x="4362427"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732B411-0792-4A0F-90F4-A02E894AD6BB}"/>
              </a:ext>
            </a:extLst>
          </p:cNvPr>
          <p:cNvSpPr/>
          <p:nvPr/>
        </p:nvSpPr>
        <p:spPr>
          <a:xfrm rot="16200000">
            <a:off x="3459797" y="1606654"/>
            <a:ext cx="448102" cy="448888"/>
          </a:xfrm>
          <a:prstGeom prst="roundRect">
            <a:avLst/>
          </a:prstGeom>
          <a:solidFill>
            <a:srgbClr val="E9D8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peech Bubble: Oval 12">
            <a:extLst>
              <a:ext uri="{FF2B5EF4-FFF2-40B4-BE49-F238E27FC236}">
                <a16:creationId xmlns:a16="http://schemas.microsoft.com/office/drawing/2014/main" id="{5ADE2DCC-73C4-4196-821E-D254E4460A3B}"/>
              </a:ext>
            </a:extLst>
          </p:cNvPr>
          <p:cNvSpPr/>
          <p:nvPr/>
        </p:nvSpPr>
        <p:spPr>
          <a:xfrm>
            <a:off x="5549040" y="531824"/>
            <a:ext cx="3812968" cy="1815051"/>
          </a:xfrm>
          <a:prstGeom prst="wedgeEllipseCallout">
            <a:avLst>
              <a:gd name="adj1" fmla="val 60817"/>
              <a:gd name="adj2" fmla="val 4632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kern="0" dirty="0">
                <a:solidFill>
                  <a:schemeClr val="tx1"/>
                </a:solidFill>
                <a:latin typeface="Century Gothic" panose="020B0502020202020204" pitchFamily="34" charset="0"/>
              </a:rPr>
              <a:t>Can I partition into two parts a different way</a:t>
            </a:r>
            <a:r>
              <a:rPr lang="en-GB" sz="2400" kern="0" dirty="0">
                <a:solidFill>
                  <a:srgbClr val="065E8C"/>
                </a:solidFill>
                <a:latin typeface="Myriad Pro" panose="020B0503030403020204"/>
              </a:rPr>
              <a:t>?</a:t>
            </a:r>
          </a:p>
        </p:txBody>
      </p:sp>
      <p:sp>
        <p:nvSpPr>
          <p:cNvPr id="14" name="Oval 13">
            <a:extLst>
              <a:ext uri="{FF2B5EF4-FFF2-40B4-BE49-F238E27FC236}">
                <a16:creationId xmlns:a16="http://schemas.microsoft.com/office/drawing/2014/main" id="{D8C29F18-EB85-4544-AD1C-28147BDDB3C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659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1.85185E-6 L -0.12057 0.43333 " pathEditMode="relative" rAng="0" ptsTypes="AA">
                                      <p:cBhvr>
                                        <p:cTn id="6" dur="2000" fill="hold"/>
                                        <p:tgtEl>
                                          <p:spTgt spid="21"/>
                                        </p:tgtEl>
                                        <p:attrNameLst>
                                          <p:attrName>ppt_x</p:attrName>
                                          <p:attrName>ppt_y</p:attrName>
                                        </p:attrNameLst>
                                      </p:cBhvr>
                                      <p:rCtr x="-6029" y="21667"/>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1.66667E-6 1.85185E-6 L 0.26966 0.52731 " pathEditMode="relative" rAng="0" ptsTypes="AA">
                                      <p:cBhvr>
                                        <p:cTn id="9" dur="2000" fill="hold"/>
                                        <p:tgtEl>
                                          <p:spTgt spid="22"/>
                                        </p:tgtEl>
                                        <p:attrNameLst>
                                          <p:attrName>ppt_x</p:attrName>
                                          <p:attrName>ppt_y</p:attrName>
                                        </p:attrNameLst>
                                      </p:cBhvr>
                                      <p:rCtr x="13477" y="26366"/>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33333E-6 1.85185E-6 L 0.13607 0.36782 " pathEditMode="relative" rAng="0" ptsTypes="AA">
                                      <p:cBhvr>
                                        <p:cTn id="12" dur="2000" fill="hold"/>
                                        <p:tgtEl>
                                          <p:spTgt spid="26"/>
                                        </p:tgtEl>
                                        <p:attrNameLst>
                                          <p:attrName>ppt_x</p:attrName>
                                          <p:attrName>ppt_y</p:attrName>
                                        </p:attrNameLst>
                                      </p:cBhvr>
                                      <p:rCtr x="6797" y="18380"/>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2.29167E-6 1.85185E-6 L 0.18438 0.43333 " pathEditMode="relative" rAng="0" ptsTypes="AA">
                                      <p:cBhvr>
                                        <p:cTn id="15" dur="2000" fill="hold"/>
                                        <p:tgtEl>
                                          <p:spTgt spid="24"/>
                                        </p:tgtEl>
                                        <p:attrNameLst>
                                          <p:attrName>ppt_x</p:attrName>
                                          <p:attrName>ppt_y</p:attrName>
                                        </p:attrNameLst>
                                      </p:cBhvr>
                                      <p:rCtr x="9219" y="21667"/>
                                    </p:animMotion>
                                  </p:childTnLst>
                                </p:cTn>
                              </p:par>
                            </p:childTnLst>
                          </p:cTn>
                        </p:par>
                        <p:par>
                          <p:cTn id="16" fill="hold">
                            <p:stCondLst>
                              <p:cond delay="8000"/>
                            </p:stCondLst>
                            <p:childTnLst>
                              <p:par>
                                <p:cTn id="17" presetID="42" presetClass="path" presetSubtype="0" accel="50000" decel="50000" fill="hold" grpId="0" nodeType="afterEffect">
                                  <p:stCondLst>
                                    <p:cond delay="0"/>
                                  </p:stCondLst>
                                  <p:childTnLst>
                                    <p:animMotion origin="layout" path="M -1.875E-6 1.85185E-6 L 0.09922 0.53889 " pathEditMode="relative" rAng="0" ptsTypes="AA">
                                      <p:cBhvr>
                                        <p:cTn id="18" dur="2000" fill="hold"/>
                                        <p:tgtEl>
                                          <p:spTgt spid="25"/>
                                        </p:tgtEl>
                                        <p:attrNameLst>
                                          <p:attrName>ppt_x</p:attrName>
                                          <p:attrName>ppt_y</p:attrName>
                                        </p:attrNameLst>
                                      </p:cBhvr>
                                      <p:rCtr x="4961" y="2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a:extLst>
              <a:ext uri="{FF2B5EF4-FFF2-40B4-BE49-F238E27FC236}">
                <a16:creationId xmlns:a16="http://schemas.microsoft.com/office/drawing/2014/main" id="{1C5CD07B-E0EA-46B8-A40C-BFCA4B9AC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 y="0"/>
            <a:ext cx="12181084" cy="6858000"/>
          </a:xfrm>
          <a:prstGeom prst="rect">
            <a:avLst/>
          </a:prstGeom>
        </p:spPr>
      </p:pic>
      <p:pic>
        <p:nvPicPr>
          <p:cNvPr id="3" name="Picture 2">
            <a:extLst>
              <a:ext uri="{FF2B5EF4-FFF2-40B4-BE49-F238E27FC236}">
                <a16:creationId xmlns:a16="http://schemas.microsoft.com/office/drawing/2014/main" id="{A4ED760D-214C-4C69-B33C-96609FF38C4C}"/>
              </a:ext>
            </a:extLst>
          </p:cNvPr>
          <p:cNvPicPr>
            <a:picLocks noChangeAspect="1"/>
          </p:cNvPicPr>
          <p:nvPr/>
        </p:nvPicPr>
        <p:blipFill>
          <a:blip r:embed="rId4"/>
          <a:stretch>
            <a:fillRect/>
          </a:stretch>
        </p:blipFill>
        <p:spPr>
          <a:xfrm>
            <a:off x="1854831" y="429369"/>
            <a:ext cx="4099380" cy="1618092"/>
          </a:xfrm>
          <a:prstGeom prst="rect">
            <a:avLst/>
          </a:prstGeom>
        </p:spPr>
      </p:pic>
      <p:pic>
        <p:nvPicPr>
          <p:cNvPr id="6" name="Picture 5">
            <a:extLst>
              <a:ext uri="{FF2B5EF4-FFF2-40B4-BE49-F238E27FC236}">
                <a16:creationId xmlns:a16="http://schemas.microsoft.com/office/drawing/2014/main" id="{A827D032-0937-4362-9690-722E992DB094}"/>
              </a:ext>
            </a:extLst>
          </p:cNvPr>
          <p:cNvPicPr>
            <a:picLocks noChangeAspect="1"/>
          </p:cNvPicPr>
          <p:nvPr/>
        </p:nvPicPr>
        <p:blipFill>
          <a:blip r:embed="rId5"/>
          <a:stretch>
            <a:fillRect/>
          </a:stretch>
        </p:blipFill>
        <p:spPr>
          <a:xfrm>
            <a:off x="7764554" y="429369"/>
            <a:ext cx="4099379" cy="1618092"/>
          </a:xfrm>
          <a:prstGeom prst="rect">
            <a:avLst/>
          </a:prstGeom>
        </p:spPr>
      </p:pic>
      <p:pic>
        <p:nvPicPr>
          <p:cNvPr id="7" name="Picture 6">
            <a:extLst>
              <a:ext uri="{FF2B5EF4-FFF2-40B4-BE49-F238E27FC236}">
                <a16:creationId xmlns:a16="http://schemas.microsoft.com/office/drawing/2014/main" id="{03F54DAA-EA99-4EC2-98D6-0D93C66000C3}"/>
              </a:ext>
            </a:extLst>
          </p:cNvPr>
          <p:cNvPicPr>
            <a:picLocks noChangeAspect="1"/>
          </p:cNvPicPr>
          <p:nvPr/>
        </p:nvPicPr>
        <p:blipFill>
          <a:blip r:embed="rId6"/>
          <a:stretch>
            <a:fillRect/>
          </a:stretch>
        </p:blipFill>
        <p:spPr>
          <a:xfrm>
            <a:off x="1854831" y="2556342"/>
            <a:ext cx="4099379" cy="1618092"/>
          </a:xfrm>
          <a:prstGeom prst="rect">
            <a:avLst/>
          </a:prstGeom>
        </p:spPr>
      </p:pic>
      <p:pic>
        <p:nvPicPr>
          <p:cNvPr id="14" name="Picture 13">
            <a:extLst>
              <a:ext uri="{FF2B5EF4-FFF2-40B4-BE49-F238E27FC236}">
                <a16:creationId xmlns:a16="http://schemas.microsoft.com/office/drawing/2014/main" id="{EFF4D5A7-F406-4E7D-942C-F54F0BE3CA91}"/>
              </a:ext>
            </a:extLst>
          </p:cNvPr>
          <p:cNvPicPr>
            <a:picLocks noChangeAspect="1"/>
          </p:cNvPicPr>
          <p:nvPr/>
        </p:nvPicPr>
        <p:blipFill>
          <a:blip r:embed="rId6"/>
          <a:stretch>
            <a:fillRect/>
          </a:stretch>
        </p:blipFill>
        <p:spPr>
          <a:xfrm>
            <a:off x="7764554" y="2546402"/>
            <a:ext cx="4099379" cy="1618092"/>
          </a:xfrm>
          <a:prstGeom prst="rect">
            <a:avLst/>
          </a:prstGeom>
        </p:spPr>
      </p:pic>
      <p:pic>
        <p:nvPicPr>
          <p:cNvPr id="13" name="Picture 12">
            <a:extLst>
              <a:ext uri="{FF2B5EF4-FFF2-40B4-BE49-F238E27FC236}">
                <a16:creationId xmlns:a16="http://schemas.microsoft.com/office/drawing/2014/main" id="{A7A63B65-4F53-4934-9A7D-84DFED725157}"/>
              </a:ext>
            </a:extLst>
          </p:cNvPr>
          <p:cNvPicPr>
            <a:picLocks noChangeAspect="1"/>
          </p:cNvPicPr>
          <p:nvPr/>
        </p:nvPicPr>
        <p:blipFill>
          <a:blip r:embed="rId7"/>
          <a:stretch>
            <a:fillRect/>
          </a:stretch>
        </p:blipFill>
        <p:spPr>
          <a:xfrm>
            <a:off x="1838206" y="4683315"/>
            <a:ext cx="4099379" cy="1618092"/>
          </a:xfrm>
          <a:prstGeom prst="rect">
            <a:avLst/>
          </a:prstGeom>
        </p:spPr>
      </p:pic>
      <p:pic>
        <p:nvPicPr>
          <p:cNvPr id="15" name="Picture 14">
            <a:extLst>
              <a:ext uri="{FF2B5EF4-FFF2-40B4-BE49-F238E27FC236}">
                <a16:creationId xmlns:a16="http://schemas.microsoft.com/office/drawing/2014/main" id="{5C1F3C71-FDDF-4966-B2CE-DD179F36C6F2}"/>
              </a:ext>
            </a:extLst>
          </p:cNvPr>
          <p:cNvPicPr>
            <a:picLocks noChangeAspect="1"/>
          </p:cNvPicPr>
          <p:nvPr/>
        </p:nvPicPr>
        <p:blipFill>
          <a:blip r:embed="rId8"/>
          <a:stretch>
            <a:fillRect/>
          </a:stretch>
        </p:blipFill>
        <p:spPr>
          <a:xfrm>
            <a:off x="7764551" y="4663435"/>
            <a:ext cx="4099382" cy="1618093"/>
          </a:xfrm>
          <a:prstGeom prst="rect">
            <a:avLst/>
          </a:prstGeom>
        </p:spPr>
      </p:pic>
      <p:pic>
        <p:nvPicPr>
          <p:cNvPr id="9" name="Picture 8">
            <a:extLst>
              <a:ext uri="{FF2B5EF4-FFF2-40B4-BE49-F238E27FC236}">
                <a16:creationId xmlns:a16="http://schemas.microsoft.com/office/drawing/2014/main" id="{019B0CA5-297D-450E-964C-80644297A047}"/>
              </a:ext>
            </a:extLst>
          </p:cNvPr>
          <p:cNvPicPr>
            <a:picLocks noChangeAspect="1"/>
          </p:cNvPicPr>
          <p:nvPr/>
        </p:nvPicPr>
        <p:blipFill rotWithShape="1">
          <a:blip r:embed="rId7"/>
          <a:srcRect l="5669" t="6621" r="88136" b="77054"/>
          <a:stretch/>
        </p:blipFill>
        <p:spPr>
          <a:xfrm>
            <a:off x="2067560" y="4790440"/>
            <a:ext cx="254000" cy="264160"/>
          </a:xfrm>
          <a:prstGeom prst="rect">
            <a:avLst/>
          </a:prstGeom>
        </p:spPr>
      </p:pic>
      <p:pic>
        <p:nvPicPr>
          <p:cNvPr id="10" name="Picture 9">
            <a:extLst>
              <a:ext uri="{FF2B5EF4-FFF2-40B4-BE49-F238E27FC236}">
                <a16:creationId xmlns:a16="http://schemas.microsoft.com/office/drawing/2014/main" id="{C34532DD-171F-4442-8D38-AFD455DB3926}"/>
              </a:ext>
            </a:extLst>
          </p:cNvPr>
          <p:cNvPicPr>
            <a:picLocks noChangeAspect="1"/>
          </p:cNvPicPr>
          <p:nvPr/>
        </p:nvPicPr>
        <p:blipFill rotWithShape="1">
          <a:blip r:embed="rId7"/>
          <a:srcRect l="5669" t="6621" r="88136" b="77054"/>
          <a:stretch/>
        </p:blipFill>
        <p:spPr>
          <a:xfrm>
            <a:off x="4246880" y="5816600"/>
            <a:ext cx="254000" cy="264160"/>
          </a:xfrm>
          <a:prstGeom prst="rect">
            <a:avLst/>
          </a:prstGeom>
        </p:spPr>
      </p:pic>
      <p:pic>
        <p:nvPicPr>
          <p:cNvPr id="11" name="Picture 10">
            <a:extLst>
              <a:ext uri="{FF2B5EF4-FFF2-40B4-BE49-F238E27FC236}">
                <a16:creationId xmlns:a16="http://schemas.microsoft.com/office/drawing/2014/main" id="{1368E3CC-D4DE-4862-B51D-28D07FEE2D97}"/>
              </a:ext>
            </a:extLst>
          </p:cNvPr>
          <p:cNvPicPr>
            <a:picLocks noChangeAspect="1"/>
          </p:cNvPicPr>
          <p:nvPr/>
        </p:nvPicPr>
        <p:blipFill rotWithShape="1">
          <a:blip r:embed="rId7"/>
          <a:srcRect l="59467" t="69069" r="35452" b="14605"/>
          <a:stretch/>
        </p:blipFill>
        <p:spPr>
          <a:xfrm>
            <a:off x="2103119" y="4785359"/>
            <a:ext cx="208281" cy="264161"/>
          </a:xfrm>
          <a:prstGeom prst="rect">
            <a:avLst/>
          </a:prstGeom>
        </p:spPr>
      </p:pic>
    </p:spTree>
    <p:extLst>
      <p:ext uri="{BB962C8B-B14F-4D97-AF65-F5344CB8AC3E}">
        <p14:creationId xmlns:p14="http://schemas.microsoft.com/office/powerpoint/2010/main" val="90648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2294694"/>
          </a:xfrm>
        </p:spPr>
        <p:txBody>
          <a:bodyPr vert="horz" lIns="91440" tIns="45720" rIns="91440" bIns="45720" rtlCol="0" anchor="t">
            <a:noAutofit/>
          </a:bodyPr>
          <a:lstStyle/>
          <a:p>
            <a:r>
              <a:rPr lang="en-GB" sz="2400" dirty="0"/>
              <a:t>In this episode the </a:t>
            </a:r>
            <a:r>
              <a:rPr lang="en-GB" sz="2400" dirty="0" err="1"/>
              <a:t>Numberblocks</a:t>
            </a:r>
            <a:r>
              <a:rPr lang="en-GB" sz="2400" dirty="0"/>
              <a:t> 1 to 5 put on a song and dance in which each character shows how their bodies split into parts in different ways. For example, </a:t>
            </a:r>
            <a:r>
              <a:rPr lang="en-GB" sz="2400" dirty="0">
                <a:solidFill>
                  <a:srgbClr val="FF0000"/>
                </a:solidFill>
              </a:rPr>
              <a:t>Four</a:t>
            </a:r>
            <a:r>
              <a:rPr lang="en-GB" sz="2400" dirty="0"/>
              <a:t> takes his two top blocks off and holds them up as he sings – they then do some number magic to split and recombine. There’s a grand finale where they pun about how coming apart, splitting up and falling to pieces are all fine when you are made of parts and the parts make a whole.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00033"/>
          </a:xfrm>
        </p:spPr>
        <p:txBody>
          <a:bodyPr vert="horz" lIns="91440" tIns="45720" rIns="91440" bIns="45720" rtlCol="0" anchor="t">
            <a:noAutofit/>
          </a:bodyPr>
          <a:lstStyle/>
          <a:p>
            <a:r>
              <a:rPr lang="en-GB" sz="2400" b="1" dirty="0"/>
              <a:t>Introduction to the part-part-whole structure of number</a:t>
            </a:r>
            <a:br>
              <a:rPr lang="en-GB" sz="2400" b="1" dirty="0"/>
            </a:br>
            <a:r>
              <a:rPr lang="en-GB" sz="2400" dirty="0"/>
              <a:t>The part-part-whole structure is a relationship that shows how numbers can split (partition) into parts and the parts can combine again to form the whole. This relationship underpins the concepts of addition and subtraction and is an essential precursor to later work on number and calculation. </a:t>
            </a:r>
          </a:p>
          <a:p>
            <a:br>
              <a:rPr lang="en-GB" sz="2400" b="1" dirty="0"/>
            </a:br>
            <a:r>
              <a:rPr lang="en-GB" sz="2400" b="1" dirty="0"/>
              <a:t>Partitioning a whole number into parts and recombining</a:t>
            </a:r>
            <a:br>
              <a:rPr lang="en-GB" sz="2400" b="1" dirty="0"/>
            </a:br>
            <a:r>
              <a:rPr lang="en-GB" sz="2400" dirty="0"/>
              <a:t>Breaking numbers apart and putting them back together again is an important  activity for young children to gain a deep understanding of the composition of a number.</a:t>
            </a:r>
          </a:p>
          <a:p>
            <a:br>
              <a:rPr lang="en-GB" sz="2400" b="1" dirty="0"/>
            </a:br>
            <a:r>
              <a:rPr lang="en-GB" sz="2400" b="1" dirty="0"/>
              <a:t>Conservation of number </a:t>
            </a:r>
            <a:br>
              <a:rPr lang="en-GB" sz="2400" b="1" dirty="0"/>
            </a:br>
            <a:r>
              <a:rPr lang="en-GB" sz="2400" dirty="0"/>
              <a:t>A number can be partitioned in different ways but the whole remains the same. </a:t>
            </a:r>
          </a:p>
          <a:p>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288166"/>
          </a:xfrm>
        </p:spPr>
        <p:txBody>
          <a:bodyPr vert="horz" lIns="91440" tIns="45720" rIns="91440" bIns="45720" rtlCol="0" anchor="t">
            <a:normAutofit/>
          </a:bodyPr>
          <a:lstStyle/>
          <a:p>
            <a:r>
              <a:rPr lang="en-GB" sz="2400" dirty="0"/>
              <a:t>Encourage children to use full sentences to explain their thinking.</a:t>
            </a:r>
          </a:p>
          <a:p>
            <a:endParaRPr lang="en-GB" sz="2400" dirty="0"/>
          </a:p>
          <a:p>
            <a:r>
              <a:rPr lang="en-GB" sz="2400" dirty="0"/>
              <a:t>“If the whole is 4 then 1 is a part and 3 is a part.”</a:t>
            </a:r>
          </a:p>
          <a:p>
            <a:r>
              <a:rPr lang="en-GB" sz="2400" dirty="0"/>
              <a:t>“If the whole is 4 then 2 is a part and 2 is a part.”</a:t>
            </a:r>
          </a:p>
          <a:p>
            <a:endParaRPr lang="en-GB" sz="2400" dirty="0"/>
          </a:p>
          <a:p>
            <a:r>
              <a:rPr lang="en-GB" sz="2400" dirty="0"/>
              <a:t>Children can demonstrate this using a set of connecting cubes and breaking them apart as they say the sentence.</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1157D-345D-48E6-8F70-0C1F0ABE7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7906CF76-08A8-4365-A419-601388B7AF6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503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CFE2E-D4C9-4A24-8CF4-8582C77FC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51D0EE57-7EF5-4363-8D29-F217A2FD897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0108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microsoft.com/office/2006/documentManagement/types"/>
    <ds:schemaRef ds:uri="http://schemas.openxmlformats.org/package/2006/metadata/core-properties"/>
    <ds:schemaRef ds:uri="22029e86-67e7-4883-9866-832c3e79c701"/>
    <ds:schemaRef ds:uri="http://purl.org/dc/elements/1.1/"/>
    <ds:schemaRef ds:uri="http://schemas.microsoft.com/office/2006/metadata/properties"/>
    <ds:schemaRef ds:uri="http://schemas.microsoft.com/office/infopath/2007/PartnerControls"/>
    <ds:schemaRef ds:uri="448c4a6a-bcae-4211-8504-7e5193445ce8"/>
    <ds:schemaRef ds:uri="http://www.w3.org/XML/1998/namespace"/>
    <ds:schemaRef ds:uri="http://purl.org/dc/dcmitype/"/>
  </ds:schemaRefs>
</ds:datastoreItem>
</file>

<file path=customXml/itemProps3.xml><?xml version="1.0" encoding="utf-8"?>
<ds:datastoreItem xmlns:ds="http://schemas.openxmlformats.org/officeDocument/2006/customXml" ds:itemID="{DCB46353-2908-4DA1-9135-3FCE0A688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2752</TotalTime>
  <Words>2004</Words>
  <Application>Microsoft Office PowerPoint</Application>
  <PresentationFormat>Widescreen</PresentationFormat>
  <Paragraphs>280</Paragraphs>
  <Slides>29</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245</cp:revision>
  <dcterms:created xsi:type="dcterms:W3CDTF">2018-02-20T10:26:52Z</dcterms:created>
  <dcterms:modified xsi:type="dcterms:W3CDTF">2018-09-10T10:15:08Z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