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36"/>
  </p:notesMasterIdLst>
  <p:handoutMasterIdLst>
    <p:handoutMasterId r:id="rId37"/>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99" r:id="rId21"/>
    <p:sldId id="284" r:id="rId22"/>
    <p:sldId id="285" r:id="rId23"/>
    <p:sldId id="286" r:id="rId24"/>
    <p:sldId id="287" r:id="rId25"/>
    <p:sldId id="288" r:id="rId26"/>
    <p:sldId id="289" r:id="rId27"/>
    <p:sldId id="290" r:id="rId28"/>
    <p:sldId id="291" r:id="rId29"/>
    <p:sldId id="297" r:id="rId30"/>
    <p:sldId id="293" r:id="rId31"/>
    <p:sldId id="294" r:id="rId32"/>
    <p:sldId id="295" r:id="rId33"/>
    <p:sldId id="298" r:id="rId34"/>
    <p:sldId id="296" r:id="rId35"/>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72420"/>
    <a:srgbClr val="C8E2E8"/>
    <a:srgbClr val="00628C"/>
    <a:srgbClr val="FFFFFF"/>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169" autoAdjust="0"/>
  </p:normalViewPr>
  <p:slideViewPr>
    <p:cSldViewPr snapToGrid="0">
      <p:cViewPr varScale="1">
        <p:scale>
          <a:sx n="60" d="100"/>
          <a:sy n="60" d="100"/>
        </p:scale>
        <p:origin x="1484" y="32"/>
      </p:cViewPr>
      <p:guideLst>
        <p:guide orient="horz" pos="2160"/>
        <p:guide pos="2880"/>
      </p:guideLst>
    </p:cSldViewPr>
  </p:slideViewPr>
  <p:notesTextViewPr>
    <p:cViewPr>
      <p:scale>
        <a:sx n="100" d="100"/>
        <a:sy n="100" d="100"/>
      </p:scale>
      <p:origin x="0" y="0"/>
    </p:cViewPr>
  </p:notesTextViewPr>
  <p:notesViewPr>
    <p:cSldViewPr snapToGrid="0">
      <p:cViewPr>
        <p:scale>
          <a:sx n="75" d="100"/>
          <a:sy n="75" d="100"/>
        </p:scale>
        <p:origin x="4008" y="2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10/1/2018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10/1/2018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How much money is here? Write your answer in decimal notation.</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0258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Choose two items and find the total cost.</a:t>
            </a:r>
          </a:p>
          <a:p>
            <a:pPr marL="171450" indent="-171450">
              <a:buFont typeface="Arial" panose="020B0604020202020204" pitchFamily="34" charset="0"/>
              <a:buChar char="•"/>
            </a:pPr>
            <a:r>
              <a:rPr lang="en-GB" i="1" dirty="0"/>
              <a:t>Choose another two items and find the total cost.</a:t>
            </a:r>
          </a:p>
          <a:p>
            <a:pPr marL="171450" indent="-171450">
              <a:buFont typeface="Arial" panose="020B0604020202020204" pitchFamily="34" charset="0"/>
              <a:buChar char="•"/>
            </a:pPr>
            <a:r>
              <a:rPr lang="en-GB" i="1" dirty="0"/>
              <a:t>And another…</a:t>
            </a:r>
          </a:p>
          <a:p>
            <a:pPr marL="171450" indent="-171450">
              <a:buFont typeface="Arial" panose="020B0604020202020204" pitchFamily="34" charset="0"/>
              <a:buChar char="•"/>
            </a:pPr>
            <a:r>
              <a:rPr lang="en-GB" i="1" dirty="0"/>
              <a:t>Choose three items and find the total cost.</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268616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have saved £6.53 and my brother has saved £4.38. How much more money have I saved than my brother?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182751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game I want to buy costs £29.50. I have saved £18.94. How much more do I need to save before I can buy the game?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196531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need £12.50 to enter a swimming competition, but I only have £7.08. How much more money do I need?</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73112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Tim had £1.00. He bought a pencil for 20 p and a pen for 50 p. How much money does he have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(Repeated subtraction)</a:t>
            </a:r>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2016733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Tim had £1.00. He bought a pencil for 20 p and a pen for 50 p. How much money does he have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(Adding first)</a:t>
            </a:r>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117812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An apple costs 55 p and a drink costs 72 p. How much change will I get from £2.00 if I buy both?</a:t>
            </a:r>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408897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class has raised £100 to spend on a party.  They spend £25.49 on pizzas, £13.85 on drinks and £18.75 on decorations.  How much do they have left to spend on the entertainment?</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4273668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78177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Joe gets £20 for his birthday on Monday and spends £8.95 on a game. At the weekend, he spends £3.50 on an ice-cream sundae. How much money does Joe have left?</a:t>
            </a:r>
          </a:p>
          <a:p>
            <a:r>
              <a:rPr lang="en-GB" dirty="0"/>
              <a:t>(Repeated subtraction)</a:t>
            </a:r>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90405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Felicity wants to buy this mug.</a:t>
            </a:r>
          </a:p>
          <a:p>
            <a:r>
              <a:rPr lang="en-GB" sz="1200" b="0" i="1" kern="1200" dirty="0">
                <a:solidFill>
                  <a:schemeClr val="tx1"/>
                </a:solidFill>
                <a:effectLst/>
                <a:latin typeface="+mn-lt"/>
                <a:ea typeface="+mn-ea"/>
                <a:cs typeface="+mn-cs"/>
              </a:rPr>
              <a:t>What is the smallest number of coins she can use?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306616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Joe gets £20 for his birthday on Monday and spends £8.95 on a game. At the weekend, he spends £3.50 on an ice-cream sundae. How much money does Joe have left?</a:t>
            </a:r>
          </a:p>
          <a:p>
            <a:r>
              <a:rPr lang="en-GB" dirty="0"/>
              <a:t>(Repeated subtraction)</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4222180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Joe buys a game for £8.95 and some football cards for £3.50. He pays with a £20 note. How much money does Joe have left?</a:t>
            </a:r>
          </a:p>
          <a:p>
            <a:r>
              <a:rPr lang="en-GB" dirty="0"/>
              <a:t>(Adding first)</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14498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Joe buys a game for £8.95 and some football cards for £3.50. He pays with a £20 note. How much money does Joe have left?</a:t>
            </a:r>
          </a:p>
          <a:p>
            <a:r>
              <a:rPr lang="en-GB" dirty="0"/>
              <a:t>(Adding first)</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416353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Choose two items and find the total cost.</a:t>
            </a:r>
          </a:p>
          <a:p>
            <a:pPr marL="171450" indent="-171450">
              <a:buFont typeface="Arial" panose="020B0604020202020204" pitchFamily="34" charset="0"/>
              <a:buChar char="•"/>
            </a:pPr>
            <a:r>
              <a:rPr lang="en-GB" i="1" dirty="0"/>
              <a:t>Choose another two items and find the total cost.</a:t>
            </a:r>
          </a:p>
          <a:p>
            <a:pPr marL="171450" indent="-171450">
              <a:buFont typeface="Arial" panose="020B0604020202020204" pitchFamily="34" charset="0"/>
              <a:buChar char="•"/>
            </a:pPr>
            <a:r>
              <a:rPr lang="en-GB" i="1" dirty="0"/>
              <a:t>And another…</a:t>
            </a:r>
          </a:p>
          <a:p>
            <a:pPr marL="171450" indent="-171450">
              <a:buFont typeface="Arial" panose="020B0604020202020204" pitchFamily="34" charset="0"/>
              <a:buChar char="•"/>
            </a:pPr>
            <a:r>
              <a:rPr lang="en-GB" i="1" dirty="0"/>
              <a:t>Choose three items and find the total cost.</a:t>
            </a:r>
          </a:p>
          <a:p>
            <a:pPr marL="171450" indent="-171450">
              <a:buFont typeface="Arial" panose="020B0604020202020204" pitchFamily="34" charset="0"/>
              <a:buChar char="•"/>
            </a:pPr>
            <a:r>
              <a:rPr lang="en-GB" i="1" dirty="0"/>
              <a:t>What costs about £1?</a:t>
            </a:r>
          </a:p>
          <a:p>
            <a:pPr marL="171450" indent="-171450">
              <a:buFont typeface="Arial" panose="020B0604020202020204" pitchFamily="34" charset="0"/>
              <a:buChar char="•"/>
            </a:pPr>
            <a:r>
              <a:rPr lang="en-GB" i="1" dirty="0"/>
              <a:t>Which two items, together, cost about £4?</a:t>
            </a:r>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335753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I buy something that costs three pounds. How much change will I get from a five-pound note?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211468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What if I spend three pounds and forty pence? How much change will I get from five pounds now?</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40941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I had £5.00 and I spent £2.98 on football cards. How much money did I have left?</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09911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 had £10 and I spent £8.48 on books. How much money did I have left?</a:t>
            </a:r>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250865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Find the change I would get from ten pounds if I spent the following amounts.</a:t>
            </a:r>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272756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 buy two magazines. One costs £1.37 and the other costs £2.45. How much do I spend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4174496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1.25 Addition and subtraction: money</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1:8</a:t>
            </a:r>
          </a:p>
        </p:txBody>
      </p:sp>
      <p:pic>
        <p:nvPicPr>
          <p:cNvPr id="4" name="Picture 3" descr="A close up of a sign&#10;&#10;Description generated with high confidence">
            <a:extLst>
              <a:ext uri="{FF2B5EF4-FFF2-40B4-BE49-F238E27FC236}">
                <a16:creationId xmlns:a16="http://schemas.microsoft.com/office/drawing/2014/main" id="{8F388EB8-BD1A-4816-982D-D4F1AF6409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75094" y="2466090"/>
            <a:ext cx="3593812" cy="1925820"/>
          </a:xfrm>
          <a:prstGeom prst="rect">
            <a:avLst/>
          </a:prstGeom>
        </p:spPr>
      </p:pic>
    </p:spTree>
    <p:extLst>
      <p:ext uri="{BB962C8B-B14F-4D97-AF65-F5344CB8AC3E}">
        <p14:creationId xmlns:p14="http://schemas.microsoft.com/office/powerpoint/2010/main" val="31541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2:1</a:t>
            </a:r>
          </a:p>
        </p:txBody>
      </p:sp>
      <p:pic>
        <p:nvPicPr>
          <p:cNvPr id="4" name="Picture 3" descr="A close up of a sign&#10;&#10;Description generated with very high confidence">
            <a:extLst>
              <a:ext uri="{FF2B5EF4-FFF2-40B4-BE49-F238E27FC236}">
                <a16:creationId xmlns:a16="http://schemas.microsoft.com/office/drawing/2014/main" id="{46BD7712-F90B-4766-8C3E-BFF06145A54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60053" y="2008951"/>
            <a:ext cx="5423895" cy="2840098"/>
          </a:xfrm>
          <a:prstGeom prst="rect">
            <a:avLst/>
          </a:prstGeom>
        </p:spPr>
      </p:pic>
    </p:spTree>
    <p:extLst>
      <p:ext uri="{BB962C8B-B14F-4D97-AF65-F5344CB8AC3E}">
        <p14:creationId xmlns:p14="http://schemas.microsoft.com/office/powerpoint/2010/main" val="269936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2:1</a:t>
            </a:r>
          </a:p>
        </p:txBody>
      </p:sp>
      <p:pic>
        <p:nvPicPr>
          <p:cNvPr id="4" name="Picture 3" descr="A close up of a sign&#10;&#10;Description generated with high confidence">
            <a:extLst>
              <a:ext uri="{FF2B5EF4-FFF2-40B4-BE49-F238E27FC236}">
                <a16:creationId xmlns:a16="http://schemas.microsoft.com/office/drawing/2014/main" id="{3460FCF7-5BB0-4639-9965-757719114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615035"/>
            <a:ext cx="7975614" cy="3627931"/>
          </a:xfrm>
          <a:prstGeom prst="rect">
            <a:avLst/>
          </a:prstGeom>
        </p:spPr>
      </p:pic>
    </p:spTree>
    <p:extLst>
      <p:ext uri="{BB962C8B-B14F-4D97-AF65-F5344CB8AC3E}">
        <p14:creationId xmlns:p14="http://schemas.microsoft.com/office/powerpoint/2010/main" val="47102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2:2</a:t>
            </a:r>
          </a:p>
        </p:txBody>
      </p:sp>
      <p:sp>
        <p:nvSpPr>
          <p:cNvPr id="5" name="TextBox 4">
            <a:extLst>
              <a:ext uri="{FF2B5EF4-FFF2-40B4-BE49-F238E27FC236}">
                <a16:creationId xmlns:a16="http://schemas.microsoft.com/office/drawing/2014/main" id="{8FBAC1DC-2072-4AC8-9E9A-C32BF3489A6E}"/>
              </a:ext>
            </a:extLst>
          </p:cNvPr>
          <p:cNvSpPr txBox="1"/>
          <p:nvPr/>
        </p:nvSpPr>
        <p:spPr bwMode="auto">
          <a:xfrm>
            <a:off x="3989714" y="2008418"/>
            <a:ext cx="1213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£1.00</a:t>
            </a:r>
          </a:p>
        </p:txBody>
      </p:sp>
      <p:sp>
        <p:nvSpPr>
          <p:cNvPr id="7" name="TextBox 6">
            <a:extLst>
              <a:ext uri="{FF2B5EF4-FFF2-40B4-BE49-F238E27FC236}">
                <a16:creationId xmlns:a16="http://schemas.microsoft.com/office/drawing/2014/main" id="{D21C85D8-27C8-4FF0-9007-FB1876C035F4}"/>
              </a:ext>
            </a:extLst>
          </p:cNvPr>
          <p:cNvSpPr txBox="1"/>
          <p:nvPr/>
        </p:nvSpPr>
        <p:spPr bwMode="auto">
          <a:xfrm>
            <a:off x="443536" y="453555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£3.45</a:t>
            </a:r>
          </a:p>
        </p:txBody>
      </p:sp>
      <p:sp>
        <p:nvSpPr>
          <p:cNvPr id="8" name="TextBox 7">
            <a:extLst>
              <a:ext uri="{FF2B5EF4-FFF2-40B4-BE49-F238E27FC236}">
                <a16:creationId xmlns:a16="http://schemas.microsoft.com/office/drawing/2014/main" id="{B6E35201-1075-4E24-9AB9-27FD836CCCD2}"/>
              </a:ext>
            </a:extLst>
          </p:cNvPr>
          <p:cNvSpPr txBox="1"/>
          <p:nvPr/>
        </p:nvSpPr>
        <p:spPr bwMode="auto">
          <a:xfrm>
            <a:off x="6844618" y="453555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£4.44</a:t>
            </a:r>
          </a:p>
        </p:txBody>
      </p:sp>
      <p:sp>
        <p:nvSpPr>
          <p:cNvPr id="9" name="TextBox 8">
            <a:extLst>
              <a:ext uri="{FF2B5EF4-FFF2-40B4-BE49-F238E27FC236}">
                <a16:creationId xmlns:a16="http://schemas.microsoft.com/office/drawing/2014/main" id="{04C93F03-F5CB-4F34-8C62-4436C954097D}"/>
              </a:ext>
            </a:extLst>
          </p:cNvPr>
          <p:cNvSpPr txBox="1"/>
          <p:nvPr/>
        </p:nvSpPr>
        <p:spPr bwMode="auto">
          <a:xfrm>
            <a:off x="7815687" y="453555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£4.45</a:t>
            </a:r>
          </a:p>
        </p:txBody>
      </p:sp>
      <p:pic>
        <p:nvPicPr>
          <p:cNvPr id="11" name="Picture 10" descr="A close up of a logo&#10;&#10;Description generated with high confidence">
            <a:extLst>
              <a:ext uri="{FF2B5EF4-FFF2-40B4-BE49-F238E27FC236}">
                <a16:creationId xmlns:a16="http://schemas.microsoft.com/office/drawing/2014/main" id="{9D06A72C-091B-41EA-AFBE-6E15BC802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0" y="4355236"/>
            <a:ext cx="7644918" cy="233434"/>
          </a:xfrm>
          <a:prstGeom prst="rect">
            <a:avLst/>
          </a:prstGeom>
        </p:spPr>
      </p:pic>
      <p:pic>
        <p:nvPicPr>
          <p:cNvPr id="13" name="Picture 12" descr="A picture containing hula-hoop&#10;&#10;Description generated with high confidence">
            <a:extLst>
              <a:ext uri="{FF2B5EF4-FFF2-40B4-BE49-F238E27FC236}">
                <a16:creationId xmlns:a16="http://schemas.microsoft.com/office/drawing/2014/main" id="{DB1933CD-C406-4892-9D7F-BD6358FAA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15" y="2466280"/>
            <a:ext cx="7450392" cy="1857735"/>
          </a:xfrm>
          <a:prstGeom prst="rect">
            <a:avLst/>
          </a:prstGeom>
        </p:spPr>
      </p:pic>
      <p:pic>
        <p:nvPicPr>
          <p:cNvPr id="15" name="Picture 14">
            <a:extLst>
              <a:ext uri="{FF2B5EF4-FFF2-40B4-BE49-F238E27FC236}">
                <a16:creationId xmlns:a16="http://schemas.microsoft.com/office/drawing/2014/main" id="{C9D5802B-6C82-45B3-BD56-E3CE81C6B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438" y="4041951"/>
            <a:ext cx="748929" cy="282064"/>
          </a:xfrm>
          <a:prstGeom prst="rect">
            <a:avLst/>
          </a:prstGeom>
        </p:spPr>
      </p:pic>
      <p:sp>
        <p:nvSpPr>
          <p:cNvPr id="6" name="TextBox 5">
            <a:extLst>
              <a:ext uri="{FF2B5EF4-FFF2-40B4-BE49-F238E27FC236}">
                <a16:creationId xmlns:a16="http://schemas.microsoft.com/office/drawing/2014/main" id="{77FD6125-6308-4556-95FA-EDF65CA5093B}"/>
              </a:ext>
            </a:extLst>
          </p:cNvPr>
          <p:cNvSpPr txBox="1"/>
          <p:nvPr/>
        </p:nvSpPr>
        <p:spPr bwMode="auto">
          <a:xfrm>
            <a:off x="7303811" y="3591432"/>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charset="0"/>
                <a:ea typeface="Myriad Pro Semibold" charset="0"/>
                <a:cs typeface="Myriad Pro Semibold" charset="0"/>
              </a:rPr>
              <a:t> 1</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18" name="TextBox 17">
            <a:extLst>
              <a:ext uri="{FF2B5EF4-FFF2-40B4-BE49-F238E27FC236}">
                <a16:creationId xmlns:a16="http://schemas.microsoft.com/office/drawing/2014/main" id="{B39E81B4-EC28-4574-BBAE-41AE356FFA13}"/>
              </a:ext>
            </a:extLst>
          </p:cNvPr>
          <p:cNvSpPr txBox="1"/>
          <p:nvPr/>
        </p:nvSpPr>
        <p:spPr bwMode="auto">
          <a:xfrm>
            <a:off x="4834237" y="1017453"/>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£4.44</a:t>
            </a:r>
          </a:p>
        </p:txBody>
      </p:sp>
      <p:sp>
        <p:nvSpPr>
          <p:cNvPr id="19" name="TextBox 18">
            <a:extLst>
              <a:ext uri="{FF2B5EF4-FFF2-40B4-BE49-F238E27FC236}">
                <a16:creationId xmlns:a16="http://schemas.microsoft.com/office/drawing/2014/main" id="{84E25B44-A1EC-479E-BF57-F626DE02BDFB}"/>
              </a:ext>
            </a:extLst>
          </p:cNvPr>
          <p:cNvSpPr txBox="1"/>
          <p:nvPr/>
        </p:nvSpPr>
        <p:spPr bwMode="auto">
          <a:xfrm>
            <a:off x="3000837" y="1017453"/>
            <a:ext cx="2040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£3.45 + 99</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17063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2:5</a:t>
            </a:r>
          </a:p>
        </p:txBody>
      </p:sp>
      <p:pic>
        <p:nvPicPr>
          <p:cNvPr id="4" name="Picture 3" descr="A picture containing vector graphics&#10;&#10;Description generated with high confidence">
            <a:extLst>
              <a:ext uri="{FF2B5EF4-FFF2-40B4-BE49-F238E27FC236}">
                <a16:creationId xmlns:a16="http://schemas.microsoft.com/office/drawing/2014/main" id="{8BE8C3A2-E356-4F1C-A75E-224D36EC0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33909"/>
            <a:ext cx="6135088" cy="5005334"/>
          </a:xfrm>
          <a:prstGeom prst="rect">
            <a:avLst/>
          </a:prstGeom>
        </p:spPr>
      </p:pic>
    </p:spTree>
    <p:extLst>
      <p:ext uri="{BB962C8B-B14F-4D97-AF65-F5344CB8AC3E}">
        <p14:creationId xmlns:p14="http://schemas.microsoft.com/office/powerpoint/2010/main" val="370626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57425D-C7B9-4F03-ADC2-8F9AC8D5FEFA}"/>
              </a:ext>
            </a:extLst>
          </p:cNvPr>
          <p:cNvGrpSpPr/>
          <p:nvPr/>
        </p:nvGrpSpPr>
        <p:grpSpPr>
          <a:xfrm>
            <a:off x="1771586" y="4832045"/>
            <a:ext cx="5572516" cy="504000"/>
            <a:chOff x="1771586" y="4832045"/>
            <a:chExt cx="5572516" cy="504000"/>
          </a:xfrm>
        </p:grpSpPr>
        <p:sp>
          <p:nvSpPr>
            <p:cNvPr id="17" name="TextBox 16">
              <a:extLst>
                <a:ext uri="{FF2B5EF4-FFF2-40B4-BE49-F238E27FC236}">
                  <a16:creationId xmlns:a16="http://schemas.microsoft.com/office/drawing/2014/main" id="{D113546C-A84B-459B-B322-8EECCD87BE0B}"/>
                </a:ext>
              </a:extLst>
            </p:cNvPr>
            <p:cNvSpPr txBox="1"/>
            <p:nvPr/>
          </p:nvSpPr>
          <p:spPr bwMode="auto">
            <a:xfrm>
              <a:off x="1771586" y="48574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DA286B57-57BA-4EA6-AAE6-32866993CE80}"/>
                </a:ext>
              </a:extLst>
            </p:cNvPr>
            <p:cNvSpPr txBox="1"/>
            <p:nvPr/>
          </p:nvSpPr>
          <p:spPr bwMode="auto">
            <a:xfrm>
              <a:off x="3581485" y="48574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0" name="TextBox 19">
              <a:extLst>
                <a:ext uri="{FF2B5EF4-FFF2-40B4-BE49-F238E27FC236}">
                  <a16:creationId xmlns:a16="http://schemas.microsoft.com/office/drawing/2014/main" id="{411B7FBE-718C-4F7C-9A5C-4C8D29E428E0}"/>
                </a:ext>
              </a:extLst>
            </p:cNvPr>
            <p:cNvSpPr txBox="1"/>
            <p:nvPr/>
          </p:nvSpPr>
          <p:spPr bwMode="auto">
            <a:xfrm>
              <a:off x="2251200" y="485744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1" name="TextBox 20">
              <a:extLst>
                <a:ext uri="{FF2B5EF4-FFF2-40B4-BE49-F238E27FC236}">
                  <a16:creationId xmlns:a16="http://schemas.microsoft.com/office/drawing/2014/main" id="{8DA423EA-556A-47C0-ACC5-1B619E2E8543}"/>
                </a:ext>
              </a:extLst>
            </p:cNvPr>
            <p:cNvSpPr txBox="1"/>
            <p:nvPr/>
          </p:nvSpPr>
          <p:spPr bwMode="auto">
            <a:xfrm>
              <a:off x="3225304" y="485744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8" name="Rectangle 27">
              <a:extLst>
                <a:ext uri="{FF2B5EF4-FFF2-40B4-BE49-F238E27FC236}">
                  <a16:creationId xmlns:a16="http://schemas.microsoft.com/office/drawing/2014/main" id="{E650206D-E09F-4F65-A150-8D56F3120C65}"/>
                </a:ext>
              </a:extLst>
            </p:cNvPr>
            <p:cNvSpPr/>
            <p:nvPr/>
          </p:nvSpPr>
          <p:spPr bwMode="auto">
            <a:xfrm>
              <a:off x="2696282" y="4832045"/>
              <a:ext cx="504000" cy="504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F589A1DA-75AB-4FDB-999D-38989D5E019C}"/>
                </a:ext>
              </a:extLst>
            </p:cNvPr>
            <p:cNvSpPr txBox="1"/>
            <p:nvPr/>
          </p:nvSpPr>
          <p:spPr bwMode="auto">
            <a:xfrm>
              <a:off x="5044423" y="48574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2" name="TextBox 31">
              <a:extLst>
                <a:ext uri="{FF2B5EF4-FFF2-40B4-BE49-F238E27FC236}">
                  <a16:creationId xmlns:a16="http://schemas.microsoft.com/office/drawing/2014/main" id="{A0C11EFF-BC48-4F4A-965C-178AB0080507}"/>
                </a:ext>
              </a:extLst>
            </p:cNvPr>
            <p:cNvSpPr txBox="1"/>
            <p:nvPr/>
          </p:nvSpPr>
          <p:spPr bwMode="auto">
            <a:xfrm>
              <a:off x="5964640" y="48574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3" name="TextBox 32">
              <a:extLst>
                <a:ext uri="{FF2B5EF4-FFF2-40B4-BE49-F238E27FC236}">
                  <a16:creationId xmlns:a16="http://schemas.microsoft.com/office/drawing/2014/main" id="{CA8DEB92-838F-4765-9D49-EE295BB6DEE2}"/>
                </a:ext>
              </a:extLst>
            </p:cNvPr>
            <p:cNvSpPr txBox="1"/>
            <p:nvPr/>
          </p:nvSpPr>
          <p:spPr bwMode="auto">
            <a:xfrm>
              <a:off x="5539266" y="485744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B0839624-A080-417F-BB4A-022E224B7124}"/>
                </a:ext>
              </a:extLst>
            </p:cNvPr>
            <p:cNvSpPr txBox="1"/>
            <p:nvPr/>
          </p:nvSpPr>
          <p:spPr bwMode="auto">
            <a:xfrm>
              <a:off x="6402446" y="485744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5" name="Rectangle 34">
              <a:extLst>
                <a:ext uri="{FF2B5EF4-FFF2-40B4-BE49-F238E27FC236}">
                  <a16:creationId xmlns:a16="http://schemas.microsoft.com/office/drawing/2014/main" id="{25CD6036-0B0C-4801-9D5D-7CDBAC6096D0}"/>
                </a:ext>
              </a:extLst>
            </p:cNvPr>
            <p:cNvSpPr/>
            <p:nvPr/>
          </p:nvSpPr>
          <p:spPr bwMode="auto">
            <a:xfrm>
              <a:off x="6840102" y="4832045"/>
              <a:ext cx="504000" cy="504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GB" dirty="0"/>
              <a:t>1.25 Calculation: money </a:t>
            </a:r>
            <a:r>
              <a:rPr lang="en-US" dirty="0"/>
              <a:t>– step 3:1</a:t>
            </a:r>
          </a:p>
        </p:txBody>
      </p:sp>
      <p:pic>
        <p:nvPicPr>
          <p:cNvPr id="7" name="Picture 6">
            <a:extLst>
              <a:ext uri="{FF2B5EF4-FFF2-40B4-BE49-F238E27FC236}">
                <a16:creationId xmlns:a16="http://schemas.microsoft.com/office/drawing/2014/main" id="{3F7806B5-DCD5-45E2-B60D-D76CDB675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873" y="1829846"/>
            <a:ext cx="5038254" cy="1001815"/>
          </a:xfrm>
          <a:prstGeom prst="rect">
            <a:avLst/>
          </a:prstGeom>
        </p:spPr>
      </p:pic>
      <p:sp>
        <p:nvSpPr>
          <p:cNvPr id="9" name="TextBox 8">
            <a:extLst>
              <a:ext uri="{FF2B5EF4-FFF2-40B4-BE49-F238E27FC236}">
                <a16:creationId xmlns:a16="http://schemas.microsoft.com/office/drawing/2014/main" id="{26016234-C3D4-4E5D-A372-9DAF43E33A7D}"/>
              </a:ext>
            </a:extLst>
          </p:cNvPr>
          <p:cNvSpPr txBox="1"/>
          <p:nvPr/>
        </p:nvSpPr>
        <p:spPr bwMode="auto">
          <a:xfrm>
            <a:off x="3349967" y="1853591"/>
            <a:ext cx="2444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Amount paid: £5</a:t>
            </a:r>
          </a:p>
        </p:txBody>
      </p:sp>
      <p:sp>
        <p:nvSpPr>
          <p:cNvPr id="10" name="TextBox 9">
            <a:extLst>
              <a:ext uri="{FF2B5EF4-FFF2-40B4-BE49-F238E27FC236}">
                <a16:creationId xmlns:a16="http://schemas.microsoft.com/office/drawing/2014/main" id="{3DD638F6-A75A-4D06-B78F-62534810E13B}"/>
              </a:ext>
            </a:extLst>
          </p:cNvPr>
          <p:cNvSpPr txBox="1"/>
          <p:nvPr/>
        </p:nvSpPr>
        <p:spPr bwMode="auto">
          <a:xfrm>
            <a:off x="2383144" y="2340867"/>
            <a:ext cx="2319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Cost of item: £3</a:t>
            </a:r>
          </a:p>
        </p:txBody>
      </p:sp>
      <p:sp>
        <p:nvSpPr>
          <p:cNvPr id="11" name="TextBox 10">
            <a:extLst>
              <a:ext uri="{FF2B5EF4-FFF2-40B4-BE49-F238E27FC236}">
                <a16:creationId xmlns:a16="http://schemas.microsoft.com/office/drawing/2014/main" id="{49973ADD-0846-42A0-B7BB-4C6BA3A5D7BB}"/>
              </a:ext>
            </a:extLst>
          </p:cNvPr>
          <p:cNvSpPr txBox="1"/>
          <p:nvPr/>
        </p:nvSpPr>
        <p:spPr bwMode="auto">
          <a:xfrm>
            <a:off x="5178288" y="2340867"/>
            <a:ext cx="1792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Change: £2</a:t>
            </a:r>
          </a:p>
        </p:txBody>
      </p:sp>
      <p:grpSp>
        <p:nvGrpSpPr>
          <p:cNvPr id="27" name="Group 26">
            <a:extLst>
              <a:ext uri="{FF2B5EF4-FFF2-40B4-BE49-F238E27FC236}">
                <a16:creationId xmlns:a16="http://schemas.microsoft.com/office/drawing/2014/main" id="{6E3E1D7B-01CA-4ADC-8A02-2167452BCDD0}"/>
              </a:ext>
            </a:extLst>
          </p:cNvPr>
          <p:cNvGrpSpPr/>
          <p:nvPr/>
        </p:nvGrpSpPr>
        <p:grpSpPr>
          <a:xfrm>
            <a:off x="2052873" y="3231220"/>
            <a:ext cx="5038254" cy="1001815"/>
            <a:chOff x="2052873" y="3231220"/>
            <a:chExt cx="5038254" cy="1001815"/>
          </a:xfrm>
        </p:grpSpPr>
        <p:pic>
          <p:nvPicPr>
            <p:cNvPr id="8" name="Picture 7">
              <a:extLst>
                <a:ext uri="{FF2B5EF4-FFF2-40B4-BE49-F238E27FC236}">
                  <a16:creationId xmlns:a16="http://schemas.microsoft.com/office/drawing/2014/main" id="{4B627CE9-0D05-41A3-8E2D-C749627DB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873" y="3231220"/>
              <a:ext cx="5038254" cy="1001815"/>
            </a:xfrm>
            <a:prstGeom prst="rect">
              <a:avLst/>
            </a:prstGeom>
          </p:spPr>
        </p:pic>
        <p:sp>
          <p:nvSpPr>
            <p:cNvPr id="12" name="TextBox 11">
              <a:extLst>
                <a:ext uri="{FF2B5EF4-FFF2-40B4-BE49-F238E27FC236}">
                  <a16:creationId xmlns:a16="http://schemas.microsoft.com/office/drawing/2014/main" id="{85EDB168-6534-4998-8A9C-A8EF22D18118}"/>
                </a:ext>
              </a:extLst>
            </p:cNvPr>
            <p:cNvSpPr txBox="1"/>
            <p:nvPr/>
          </p:nvSpPr>
          <p:spPr bwMode="auto">
            <a:xfrm>
              <a:off x="5805864" y="3739769"/>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£2</a:t>
              </a:r>
            </a:p>
          </p:txBody>
        </p:sp>
        <p:sp>
          <p:nvSpPr>
            <p:cNvPr id="15" name="TextBox 14">
              <a:extLst>
                <a:ext uri="{FF2B5EF4-FFF2-40B4-BE49-F238E27FC236}">
                  <a16:creationId xmlns:a16="http://schemas.microsoft.com/office/drawing/2014/main" id="{A2103C4E-5D0E-48D2-982F-34B83CDCCEE7}"/>
                </a:ext>
              </a:extLst>
            </p:cNvPr>
            <p:cNvSpPr txBox="1"/>
            <p:nvPr/>
          </p:nvSpPr>
          <p:spPr bwMode="auto">
            <a:xfrm>
              <a:off x="3284031" y="37397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6" name="TextBox 15">
              <a:extLst>
                <a:ext uri="{FF2B5EF4-FFF2-40B4-BE49-F238E27FC236}">
                  <a16:creationId xmlns:a16="http://schemas.microsoft.com/office/drawing/2014/main" id="{D8F5D0A8-3EC1-4CA6-BD39-6DE1F5A5A6A6}"/>
                </a:ext>
              </a:extLst>
            </p:cNvPr>
            <p:cNvSpPr txBox="1"/>
            <p:nvPr/>
          </p:nvSpPr>
          <p:spPr bwMode="auto">
            <a:xfrm>
              <a:off x="4312954" y="32560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sp>
        <p:nvSpPr>
          <p:cNvPr id="19" name="TextBox 18">
            <a:extLst>
              <a:ext uri="{FF2B5EF4-FFF2-40B4-BE49-F238E27FC236}">
                <a16:creationId xmlns:a16="http://schemas.microsoft.com/office/drawing/2014/main" id="{81B463A4-5FDA-4BC1-A0EA-BFC8212A7697}"/>
              </a:ext>
            </a:extLst>
          </p:cNvPr>
          <p:cNvSpPr txBox="1"/>
          <p:nvPr/>
        </p:nvSpPr>
        <p:spPr bwMode="auto">
          <a:xfrm>
            <a:off x="2691803" y="48574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1" name="TextBox 30">
            <a:extLst>
              <a:ext uri="{FF2B5EF4-FFF2-40B4-BE49-F238E27FC236}">
                <a16:creationId xmlns:a16="http://schemas.microsoft.com/office/drawing/2014/main" id="{7D74E4F7-21E5-43AE-AB78-135E09A45945}"/>
              </a:ext>
            </a:extLst>
          </p:cNvPr>
          <p:cNvSpPr txBox="1"/>
          <p:nvPr/>
        </p:nvSpPr>
        <p:spPr bwMode="auto">
          <a:xfrm>
            <a:off x="6833056" y="48574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60487267-59E4-46FA-81C9-A7B1F254B6D6}"/>
              </a:ext>
            </a:extLst>
          </p:cNvPr>
          <p:cNvSpPr txBox="1"/>
          <p:nvPr/>
        </p:nvSpPr>
        <p:spPr bwMode="auto">
          <a:xfrm>
            <a:off x="3381815" y="234086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9" name="TextBox 38">
            <a:extLst>
              <a:ext uri="{FF2B5EF4-FFF2-40B4-BE49-F238E27FC236}">
                <a16:creationId xmlns:a16="http://schemas.microsoft.com/office/drawing/2014/main" id="{CBF93EA2-D9AB-43F8-A4E7-C14CE097515C}"/>
              </a:ext>
            </a:extLst>
          </p:cNvPr>
          <p:cNvSpPr txBox="1"/>
          <p:nvPr/>
        </p:nvSpPr>
        <p:spPr bwMode="auto">
          <a:xfrm>
            <a:off x="5913265" y="234086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7639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p:bldP spid="31" grpId="0"/>
      <p:bldP spid="29"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E8AFF31-C74B-433F-8D65-44F4754C5278}"/>
              </a:ext>
            </a:extLst>
          </p:cNvPr>
          <p:cNvSpPr txBox="1"/>
          <p:nvPr/>
        </p:nvSpPr>
        <p:spPr bwMode="auto">
          <a:xfrm>
            <a:off x="3002917" y="1017453"/>
            <a:ext cx="211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£5.00 − £3.40 </a:t>
            </a:r>
          </a:p>
        </p:txBody>
      </p:sp>
      <p:sp>
        <p:nvSpPr>
          <p:cNvPr id="2" name="Text Placeholder 1"/>
          <p:cNvSpPr>
            <a:spLocks noGrp="1"/>
          </p:cNvSpPr>
          <p:nvPr>
            <p:ph type="body" sz="quarter" idx="11"/>
          </p:nvPr>
        </p:nvSpPr>
        <p:spPr/>
        <p:txBody>
          <a:bodyPr/>
          <a:lstStyle/>
          <a:p>
            <a:r>
              <a:rPr lang="en-GB" dirty="0"/>
              <a:t>1.25 Calculation: money </a:t>
            </a:r>
            <a:r>
              <a:rPr lang="en-US" dirty="0"/>
              <a:t>– step 3:1</a:t>
            </a:r>
          </a:p>
        </p:txBody>
      </p:sp>
      <p:pic>
        <p:nvPicPr>
          <p:cNvPr id="10" name="Picture 9" descr="A close up of a logo&#10;&#10;Description generated with high confidence">
            <a:extLst>
              <a:ext uri="{FF2B5EF4-FFF2-40B4-BE49-F238E27FC236}">
                <a16:creationId xmlns:a16="http://schemas.microsoft.com/office/drawing/2014/main" id="{700B75E7-2217-4928-A4B2-AC9F1B2FA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60" y="5526192"/>
            <a:ext cx="7644918" cy="233434"/>
          </a:xfrm>
          <a:prstGeom prst="rect">
            <a:avLst/>
          </a:prstGeom>
        </p:spPr>
      </p:pic>
      <p:pic>
        <p:nvPicPr>
          <p:cNvPr id="12" name="Picture 11">
            <a:extLst>
              <a:ext uri="{FF2B5EF4-FFF2-40B4-BE49-F238E27FC236}">
                <a16:creationId xmlns:a16="http://schemas.microsoft.com/office/drawing/2014/main" id="{6D3A5339-CBE8-45B4-A712-FE7F41ED5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46" y="4786781"/>
            <a:ext cx="2781738" cy="690571"/>
          </a:xfrm>
          <a:prstGeom prst="rect">
            <a:avLst/>
          </a:prstGeom>
        </p:spPr>
      </p:pic>
      <p:pic>
        <p:nvPicPr>
          <p:cNvPr id="14" name="Picture 13">
            <a:extLst>
              <a:ext uri="{FF2B5EF4-FFF2-40B4-BE49-F238E27FC236}">
                <a16:creationId xmlns:a16="http://schemas.microsoft.com/office/drawing/2014/main" id="{04E64580-F371-42F7-8EE6-CBEBCA7E5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641" y="4786781"/>
            <a:ext cx="4590841" cy="690571"/>
          </a:xfrm>
          <a:prstGeom prst="rect">
            <a:avLst/>
          </a:prstGeom>
        </p:spPr>
      </p:pic>
      <p:sp>
        <p:nvSpPr>
          <p:cNvPr id="15" name="TextBox 14">
            <a:extLst>
              <a:ext uri="{FF2B5EF4-FFF2-40B4-BE49-F238E27FC236}">
                <a16:creationId xmlns:a16="http://schemas.microsoft.com/office/drawing/2014/main" id="{75B5A645-13BD-4863-A9FB-0A926F0AEC96}"/>
              </a:ext>
            </a:extLst>
          </p:cNvPr>
          <p:cNvSpPr txBox="1"/>
          <p:nvPr/>
        </p:nvSpPr>
        <p:spPr bwMode="auto">
          <a:xfrm>
            <a:off x="5569540" y="427870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a:t>
            </a:r>
          </a:p>
        </p:txBody>
      </p:sp>
      <p:sp>
        <p:nvSpPr>
          <p:cNvPr id="16" name="TextBox 15">
            <a:extLst>
              <a:ext uri="{FF2B5EF4-FFF2-40B4-BE49-F238E27FC236}">
                <a16:creationId xmlns:a16="http://schemas.microsoft.com/office/drawing/2014/main" id="{6F7B8273-3611-429B-B807-95C728F12C1B}"/>
              </a:ext>
            </a:extLst>
          </p:cNvPr>
          <p:cNvSpPr txBox="1"/>
          <p:nvPr/>
        </p:nvSpPr>
        <p:spPr bwMode="auto">
          <a:xfrm>
            <a:off x="456916" y="567784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£3.40</a:t>
            </a:r>
          </a:p>
        </p:txBody>
      </p:sp>
      <p:sp>
        <p:nvSpPr>
          <p:cNvPr id="17" name="TextBox 16">
            <a:extLst>
              <a:ext uri="{FF2B5EF4-FFF2-40B4-BE49-F238E27FC236}">
                <a16:creationId xmlns:a16="http://schemas.microsoft.com/office/drawing/2014/main" id="{B9C19A81-A769-4AB5-94B8-E36C1789BF95}"/>
              </a:ext>
            </a:extLst>
          </p:cNvPr>
          <p:cNvSpPr txBox="1"/>
          <p:nvPr/>
        </p:nvSpPr>
        <p:spPr bwMode="auto">
          <a:xfrm>
            <a:off x="3212111" y="567784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£4.00</a:t>
            </a:r>
          </a:p>
        </p:txBody>
      </p:sp>
      <p:sp>
        <p:nvSpPr>
          <p:cNvPr id="18" name="TextBox 17">
            <a:extLst>
              <a:ext uri="{FF2B5EF4-FFF2-40B4-BE49-F238E27FC236}">
                <a16:creationId xmlns:a16="http://schemas.microsoft.com/office/drawing/2014/main" id="{D9ECF49D-FA7D-46BF-82A5-BAFC8B2C2A13}"/>
              </a:ext>
            </a:extLst>
          </p:cNvPr>
          <p:cNvSpPr txBox="1"/>
          <p:nvPr/>
        </p:nvSpPr>
        <p:spPr bwMode="auto">
          <a:xfrm>
            <a:off x="7783109" y="567784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£5.00</a:t>
            </a:r>
          </a:p>
        </p:txBody>
      </p:sp>
      <p:sp>
        <p:nvSpPr>
          <p:cNvPr id="19" name="TextBox 18">
            <a:extLst>
              <a:ext uri="{FF2B5EF4-FFF2-40B4-BE49-F238E27FC236}">
                <a16:creationId xmlns:a16="http://schemas.microsoft.com/office/drawing/2014/main" id="{6CAE117F-133A-41EA-96F4-87FF4DC2BA3A}"/>
              </a:ext>
            </a:extLst>
          </p:cNvPr>
          <p:cNvSpPr txBox="1"/>
          <p:nvPr/>
        </p:nvSpPr>
        <p:spPr bwMode="auto">
          <a:xfrm>
            <a:off x="1778984" y="4278704"/>
            <a:ext cx="1035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+ 60</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grpSp>
        <p:nvGrpSpPr>
          <p:cNvPr id="28" name="Group 27">
            <a:extLst>
              <a:ext uri="{FF2B5EF4-FFF2-40B4-BE49-F238E27FC236}">
                <a16:creationId xmlns:a16="http://schemas.microsoft.com/office/drawing/2014/main" id="{065942B9-5505-4E35-86EE-C1DFDDBC3C36}"/>
              </a:ext>
            </a:extLst>
          </p:cNvPr>
          <p:cNvGrpSpPr/>
          <p:nvPr/>
        </p:nvGrpSpPr>
        <p:grpSpPr>
          <a:xfrm>
            <a:off x="764130" y="1753058"/>
            <a:ext cx="7615741" cy="1711839"/>
            <a:chOff x="764130" y="1869603"/>
            <a:chExt cx="7615741" cy="1711839"/>
          </a:xfrm>
        </p:grpSpPr>
        <p:pic>
          <p:nvPicPr>
            <p:cNvPr id="8" name="Picture 7">
              <a:extLst>
                <a:ext uri="{FF2B5EF4-FFF2-40B4-BE49-F238E27FC236}">
                  <a16:creationId xmlns:a16="http://schemas.microsoft.com/office/drawing/2014/main" id="{651AA117-5A36-4B90-8FF3-2D79913E0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130" y="1869603"/>
              <a:ext cx="7615741" cy="1711839"/>
            </a:xfrm>
            <a:prstGeom prst="rect">
              <a:avLst/>
            </a:prstGeom>
          </p:spPr>
        </p:pic>
        <p:sp>
          <p:nvSpPr>
            <p:cNvPr id="20" name="TextBox 19">
              <a:extLst>
                <a:ext uri="{FF2B5EF4-FFF2-40B4-BE49-F238E27FC236}">
                  <a16:creationId xmlns:a16="http://schemas.microsoft.com/office/drawing/2014/main" id="{92893053-D5FA-48D3-AA81-96A5FA641A37}"/>
                </a:ext>
              </a:extLst>
            </p:cNvPr>
            <p:cNvSpPr txBox="1"/>
            <p:nvPr/>
          </p:nvSpPr>
          <p:spPr bwMode="auto">
            <a:xfrm>
              <a:off x="4112580" y="206778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£5.00</a:t>
              </a:r>
            </a:p>
          </p:txBody>
        </p:sp>
        <p:sp>
          <p:nvSpPr>
            <p:cNvPr id="21" name="TextBox 20">
              <a:extLst>
                <a:ext uri="{FF2B5EF4-FFF2-40B4-BE49-F238E27FC236}">
                  <a16:creationId xmlns:a16="http://schemas.microsoft.com/office/drawing/2014/main" id="{10C13663-9AAF-42F6-8D13-3D6B76B03A5B}"/>
                </a:ext>
              </a:extLst>
            </p:cNvPr>
            <p:cNvSpPr txBox="1"/>
            <p:nvPr/>
          </p:nvSpPr>
          <p:spPr bwMode="auto">
            <a:xfrm>
              <a:off x="2998155" y="291336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£3.40</a:t>
              </a:r>
            </a:p>
          </p:txBody>
        </p:sp>
      </p:grpSp>
      <p:sp>
        <p:nvSpPr>
          <p:cNvPr id="22" name="TextBox 21">
            <a:extLst>
              <a:ext uri="{FF2B5EF4-FFF2-40B4-BE49-F238E27FC236}">
                <a16:creationId xmlns:a16="http://schemas.microsoft.com/office/drawing/2014/main" id="{409F7270-8C4A-4546-9D7F-2F5AB8D3D521}"/>
              </a:ext>
            </a:extLst>
          </p:cNvPr>
          <p:cNvSpPr txBox="1"/>
          <p:nvPr/>
        </p:nvSpPr>
        <p:spPr bwMode="auto">
          <a:xfrm>
            <a:off x="6980218" y="279682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B5D33710-314E-45CB-B272-E63FF4967497}"/>
              </a:ext>
            </a:extLst>
          </p:cNvPr>
          <p:cNvSpPr txBox="1"/>
          <p:nvPr/>
        </p:nvSpPr>
        <p:spPr bwMode="auto">
          <a:xfrm>
            <a:off x="6682059" y="2796820"/>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26" name="TextBox 25">
            <a:extLst>
              <a:ext uri="{FF2B5EF4-FFF2-40B4-BE49-F238E27FC236}">
                <a16:creationId xmlns:a16="http://schemas.microsoft.com/office/drawing/2014/main" id="{607E261F-88AC-4E09-8CC9-CFFB11BEF0D9}"/>
              </a:ext>
            </a:extLst>
          </p:cNvPr>
          <p:cNvSpPr txBox="1"/>
          <p:nvPr/>
        </p:nvSpPr>
        <p:spPr bwMode="auto">
          <a:xfrm>
            <a:off x="4922742" y="1017453"/>
            <a:ext cx="1213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£1.60</a:t>
            </a:r>
          </a:p>
        </p:txBody>
      </p:sp>
      <p:sp>
        <p:nvSpPr>
          <p:cNvPr id="29" name="Rectangle: Rounded Corners 28">
            <a:extLst>
              <a:ext uri="{FF2B5EF4-FFF2-40B4-BE49-F238E27FC236}">
                <a16:creationId xmlns:a16="http://schemas.microsoft.com/office/drawing/2014/main" id="{B78561FA-F121-4AE2-A828-BAF7906C8DF0}"/>
              </a:ext>
            </a:extLst>
          </p:cNvPr>
          <p:cNvSpPr/>
          <p:nvPr/>
        </p:nvSpPr>
        <p:spPr bwMode="auto">
          <a:xfrm>
            <a:off x="1778984" y="4305599"/>
            <a:ext cx="4603600" cy="423377"/>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8C1DAD21-0479-4B8F-BD05-13D65A5D6D08}"/>
              </a:ext>
            </a:extLst>
          </p:cNvPr>
          <p:cNvSpPr txBox="1"/>
          <p:nvPr/>
        </p:nvSpPr>
        <p:spPr bwMode="auto">
          <a:xfrm>
            <a:off x="3625094" y="382349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£1.60</a:t>
            </a:r>
          </a:p>
        </p:txBody>
      </p:sp>
    </p:spTree>
    <p:extLst>
      <p:ext uri="{BB962C8B-B14F-4D97-AF65-F5344CB8AC3E}">
        <p14:creationId xmlns:p14="http://schemas.microsoft.com/office/powerpoint/2010/main" val="190444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2" grpId="0"/>
      <p:bldP spid="22" grpId="1"/>
      <p:bldP spid="23" grpId="0"/>
      <p:bldP spid="26" grpId="0"/>
      <p:bldP spid="29"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3:1</a:t>
            </a:r>
          </a:p>
        </p:txBody>
      </p:sp>
      <p:graphicFrame>
        <p:nvGraphicFramePr>
          <p:cNvPr id="3" name="Table 2">
            <a:extLst>
              <a:ext uri="{FF2B5EF4-FFF2-40B4-BE49-F238E27FC236}">
                <a16:creationId xmlns:a16="http://schemas.microsoft.com/office/drawing/2014/main" id="{C423DE82-1E88-42FE-9E88-AF9E7C96B446}"/>
              </a:ext>
            </a:extLst>
          </p:cNvPr>
          <p:cNvGraphicFramePr>
            <a:graphicFrameLocks noGrp="1"/>
          </p:cNvGraphicFramePr>
          <p:nvPr>
            <p:extLst>
              <p:ext uri="{D42A27DB-BD31-4B8C-83A1-F6EECF244321}">
                <p14:modId xmlns:p14="http://schemas.microsoft.com/office/powerpoint/2010/main" val="452067399"/>
              </p:ext>
            </p:extLst>
          </p:nvPr>
        </p:nvGraphicFramePr>
        <p:xfrm>
          <a:off x="1587808" y="1899000"/>
          <a:ext cx="5968384" cy="3405938"/>
        </p:xfrm>
        <a:graphic>
          <a:graphicData uri="http://schemas.openxmlformats.org/drawingml/2006/table">
            <a:tbl>
              <a:tblPr firstRow="1" bandRow="1">
                <a:tableStyleId>{5C22544A-7EE6-4342-B048-85BDC9FD1C3A}</a:tableStyleId>
              </a:tblPr>
              <a:tblGrid>
                <a:gridCol w="3621741">
                  <a:extLst>
                    <a:ext uri="{9D8B030D-6E8A-4147-A177-3AD203B41FA5}">
                      <a16:colId xmlns:a16="http://schemas.microsoft.com/office/drawing/2014/main" val="1598356122"/>
                    </a:ext>
                  </a:extLst>
                </a:gridCol>
                <a:gridCol w="2346643">
                  <a:extLst>
                    <a:ext uri="{9D8B030D-6E8A-4147-A177-3AD203B41FA5}">
                      <a16:colId xmlns:a16="http://schemas.microsoft.com/office/drawing/2014/main" val="169455217"/>
                    </a:ext>
                  </a:extLst>
                </a:gridCol>
              </a:tblGrid>
              <a:tr h="612000">
                <a:tc>
                  <a:txBody>
                    <a:bodyPr/>
                    <a:lstStyle/>
                    <a:p>
                      <a:endParaRPr lang="en-GB" sz="2400" b="0" dirty="0">
                        <a:solidFill>
                          <a:schemeClr val="tx1"/>
                        </a:solidFill>
                        <a:latin typeface="Myriad Pro Semibold"/>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Myriad Pro Semibold"/>
                        </a:rPr>
                        <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026434102"/>
                  </a:ext>
                </a:extLst>
              </a:tr>
              <a:tr h="612000">
                <a:tc>
                  <a:txBody>
                    <a:bodyPr/>
                    <a:lstStyle/>
                    <a:p>
                      <a:r>
                        <a:rPr lang="en-GB" sz="2400" b="0" dirty="0">
                          <a:solidFill>
                            <a:schemeClr val="tx1"/>
                          </a:solidFill>
                          <a:latin typeface="Myriad Pro Semibold"/>
                        </a:rPr>
                        <a:t>£5.00 </a:t>
                      </a:r>
                      <a:r>
                        <a:rPr lang="en-GB" sz="2400" b="0" dirty="0">
                          <a:solidFill>
                            <a:schemeClr val="tx1"/>
                          </a:solidFill>
                          <a:latin typeface="Myriad Pro Semibold"/>
                          <a:cs typeface="Arial" panose="020B0604020202020204" pitchFamily="34" charset="0"/>
                        </a:rPr>
                        <a:t>− £2.30 = £3.70</a:t>
                      </a: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446827"/>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£10.00 </a:t>
                      </a:r>
                      <a:r>
                        <a:rPr lang="en-GB" sz="2400" b="0" dirty="0">
                          <a:solidFill>
                            <a:schemeClr val="tx1"/>
                          </a:solidFill>
                          <a:latin typeface="Myriad Pro Semibold"/>
                          <a:cs typeface="Arial" panose="020B0604020202020204" pitchFamily="34" charset="0"/>
                        </a:rPr>
                        <a:t>− £1.70 = £8.30</a:t>
                      </a: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237700"/>
                  </a:ext>
                </a:extLst>
              </a:tr>
              <a:tr h="690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£3.90 + </a:t>
                      </a:r>
                      <a:r>
                        <a:rPr lang="en-GB" sz="2400" b="0" dirty="0">
                          <a:solidFill>
                            <a:schemeClr val="tx1"/>
                          </a:solidFill>
                          <a:latin typeface="Myriad Pro Semibold"/>
                          <a:cs typeface="Arial" panose="020B0604020202020204" pitchFamily="34" charset="0"/>
                        </a:rPr>
                        <a:t>£1.10 = £5.00</a:t>
                      </a: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409135"/>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£7.60 + </a:t>
                      </a:r>
                      <a:r>
                        <a:rPr lang="en-GB" sz="2400" b="0" dirty="0">
                          <a:solidFill>
                            <a:schemeClr val="tx1"/>
                          </a:solidFill>
                          <a:latin typeface="Myriad Pro Semibold"/>
                          <a:cs typeface="Arial" panose="020B0604020202020204" pitchFamily="34" charset="0"/>
                        </a:rPr>
                        <a:t>£3.40 = £10.00</a:t>
                      </a: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038885"/>
                  </a:ext>
                </a:extLst>
              </a:tr>
            </a:tbl>
          </a:graphicData>
        </a:graphic>
      </p:graphicFrame>
      <p:sp>
        <p:nvSpPr>
          <p:cNvPr id="4" name="TextBox 3">
            <a:extLst>
              <a:ext uri="{FF2B5EF4-FFF2-40B4-BE49-F238E27FC236}">
                <a16:creationId xmlns:a16="http://schemas.microsoft.com/office/drawing/2014/main" id="{A547D121-99A6-4140-84EB-57D92427421E}"/>
              </a:ext>
            </a:extLst>
          </p:cNvPr>
          <p:cNvSpPr txBox="1"/>
          <p:nvPr/>
        </p:nvSpPr>
        <p:spPr bwMode="auto">
          <a:xfrm>
            <a:off x="6764922" y="1863140"/>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8BA7E5DD-43A0-427C-9290-083EE3C189D0}"/>
              </a:ext>
            </a:extLst>
          </p:cNvPr>
          <p:cNvSpPr txBox="1"/>
          <p:nvPr/>
        </p:nvSpPr>
        <p:spPr bwMode="auto">
          <a:xfrm>
            <a:off x="5471725" y="1863140"/>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latin typeface="Comic Sans MS" panose="030F0702030302020204" pitchFamily="66" charset="0"/>
              <a:ea typeface="Myriad Pro Semibold" charset="0"/>
              <a:cs typeface="Myriad Pro Semibold" charset="0"/>
            </a:endParaRPr>
          </a:p>
        </p:txBody>
      </p:sp>
      <p:sp>
        <p:nvSpPr>
          <p:cNvPr id="6" name="TextBox 5">
            <a:extLst>
              <a:ext uri="{FF2B5EF4-FFF2-40B4-BE49-F238E27FC236}">
                <a16:creationId xmlns:a16="http://schemas.microsoft.com/office/drawing/2014/main" id="{CE548EB6-E5BA-47EA-A1EE-385AB3726868}"/>
              </a:ext>
            </a:extLst>
          </p:cNvPr>
          <p:cNvSpPr txBox="1"/>
          <p:nvPr/>
        </p:nvSpPr>
        <p:spPr bwMode="auto">
          <a:xfrm>
            <a:off x="6128942" y="2511541"/>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a16="http://schemas.microsoft.com/office/drawing/2014/main" id="{50508651-DB9C-44F0-84D9-5A9F2B37FB20}"/>
              </a:ext>
            </a:extLst>
          </p:cNvPr>
          <p:cNvSpPr txBox="1"/>
          <p:nvPr/>
        </p:nvSpPr>
        <p:spPr bwMode="auto">
          <a:xfrm>
            <a:off x="6128942" y="4632912"/>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8" name="TextBox 7">
            <a:extLst>
              <a:ext uri="{FF2B5EF4-FFF2-40B4-BE49-F238E27FC236}">
                <a16:creationId xmlns:a16="http://schemas.microsoft.com/office/drawing/2014/main" id="{9A4A8997-EFB8-4406-A813-98352C1EC714}"/>
              </a:ext>
            </a:extLst>
          </p:cNvPr>
          <p:cNvSpPr txBox="1"/>
          <p:nvPr/>
        </p:nvSpPr>
        <p:spPr bwMode="auto">
          <a:xfrm>
            <a:off x="6088089" y="323939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6F710498-1F83-4C99-9045-F707D062AF73}"/>
              </a:ext>
            </a:extLst>
          </p:cNvPr>
          <p:cNvSpPr txBox="1"/>
          <p:nvPr/>
        </p:nvSpPr>
        <p:spPr bwMode="auto">
          <a:xfrm>
            <a:off x="6088089" y="3945557"/>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6708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3:2</a:t>
            </a:r>
          </a:p>
        </p:txBody>
      </p:sp>
      <p:sp>
        <p:nvSpPr>
          <p:cNvPr id="5" name="TextBox 4">
            <a:extLst>
              <a:ext uri="{FF2B5EF4-FFF2-40B4-BE49-F238E27FC236}">
                <a16:creationId xmlns:a16="http://schemas.microsoft.com/office/drawing/2014/main" id="{EF86E7DD-3E3A-467F-A5BC-B055D5CA7CCE}"/>
              </a:ext>
            </a:extLst>
          </p:cNvPr>
          <p:cNvSpPr txBox="1"/>
          <p:nvPr/>
        </p:nvSpPr>
        <p:spPr bwMode="auto">
          <a:xfrm>
            <a:off x="4727081" y="1017453"/>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£2.02</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7874064B-38DC-4216-951C-6F7B77169446}"/>
              </a:ext>
            </a:extLst>
          </p:cNvPr>
          <p:cNvSpPr txBox="1"/>
          <p:nvPr/>
        </p:nvSpPr>
        <p:spPr bwMode="auto">
          <a:xfrm>
            <a:off x="3199409" y="1017453"/>
            <a:ext cx="1638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 </a:t>
            </a:r>
            <a:r>
              <a:rPr lang="en-GB" sz="2400" dirty="0">
                <a:latin typeface="Myriad Pro Semibold"/>
                <a:ea typeface="Myriad Pro Semibold" charset="0"/>
                <a:cs typeface="Arial" panose="020B0604020202020204" pitchFamily="34" charset="0"/>
              </a:rPr>
              <a:t>− £2.98</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403D78C2-002C-469F-8134-E95FFEBFFD29}"/>
              </a:ext>
            </a:extLst>
          </p:cNvPr>
          <p:cNvSpPr txBox="1"/>
          <p:nvPr/>
        </p:nvSpPr>
        <p:spPr bwMode="auto">
          <a:xfrm>
            <a:off x="361412"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£2.98</a:t>
            </a:r>
          </a:p>
        </p:txBody>
      </p:sp>
      <p:sp>
        <p:nvSpPr>
          <p:cNvPr id="9" name="TextBox 8">
            <a:extLst>
              <a:ext uri="{FF2B5EF4-FFF2-40B4-BE49-F238E27FC236}">
                <a16:creationId xmlns:a16="http://schemas.microsoft.com/office/drawing/2014/main" id="{2E468408-B325-4E2B-8024-17DEB406F0C0}"/>
              </a:ext>
            </a:extLst>
          </p:cNvPr>
          <p:cNvSpPr txBox="1"/>
          <p:nvPr/>
        </p:nvSpPr>
        <p:spPr bwMode="auto">
          <a:xfrm>
            <a:off x="878429" y="2683636"/>
            <a:ext cx="869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+ 2</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10" name="TextBox 9">
            <a:extLst>
              <a:ext uri="{FF2B5EF4-FFF2-40B4-BE49-F238E27FC236}">
                <a16:creationId xmlns:a16="http://schemas.microsoft.com/office/drawing/2014/main" id="{617D3736-72CC-467B-A14B-F16B5BAFE442}"/>
              </a:ext>
            </a:extLst>
          </p:cNvPr>
          <p:cNvSpPr txBox="1"/>
          <p:nvPr/>
        </p:nvSpPr>
        <p:spPr bwMode="auto">
          <a:xfrm>
            <a:off x="4381724" y="2683636"/>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£2.00</a:t>
            </a:r>
          </a:p>
        </p:txBody>
      </p:sp>
      <p:sp>
        <p:nvSpPr>
          <p:cNvPr id="11" name="TextBox 10">
            <a:extLst>
              <a:ext uri="{FF2B5EF4-FFF2-40B4-BE49-F238E27FC236}">
                <a16:creationId xmlns:a16="http://schemas.microsoft.com/office/drawing/2014/main" id="{7C949589-765F-4FC9-A132-988F3049F8B8}"/>
              </a:ext>
            </a:extLst>
          </p:cNvPr>
          <p:cNvSpPr txBox="1"/>
          <p:nvPr/>
        </p:nvSpPr>
        <p:spPr bwMode="auto">
          <a:xfrm>
            <a:off x="1335919"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£3.00</a:t>
            </a:r>
          </a:p>
        </p:txBody>
      </p:sp>
      <p:sp>
        <p:nvSpPr>
          <p:cNvPr id="12" name="TextBox 11">
            <a:extLst>
              <a:ext uri="{FF2B5EF4-FFF2-40B4-BE49-F238E27FC236}">
                <a16:creationId xmlns:a16="http://schemas.microsoft.com/office/drawing/2014/main" id="{707EF6C2-8B39-4A25-847E-7B2FC659CB22}"/>
              </a:ext>
            </a:extLst>
          </p:cNvPr>
          <p:cNvSpPr txBox="1"/>
          <p:nvPr/>
        </p:nvSpPr>
        <p:spPr bwMode="auto">
          <a:xfrm>
            <a:off x="7782924"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£5.00</a:t>
            </a:r>
          </a:p>
        </p:txBody>
      </p:sp>
      <p:pic>
        <p:nvPicPr>
          <p:cNvPr id="14" name="Picture 13" descr="A close up of a logo&#10;&#10;Description generated with high confidence">
            <a:extLst>
              <a:ext uri="{FF2B5EF4-FFF2-40B4-BE49-F238E27FC236}">
                <a16:creationId xmlns:a16="http://schemas.microsoft.com/office/drawing/2014/main" id="{EE5692B9-C802-4167-BE11-D5CDA437B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01" y="3903036"/>
            <a:ext cx="7644918" cy="233434"/>
          </a:xfrm>
          <a:prstGeom prst="rect">
            <a:avLst/>
          </a:prstGeom>
        </p:spPr>
      </p:pic>
      <p:pic>
        <p:nvPicPr>
          <p:cNvPr id="16" name="Picture 15">
            <a:extLst>
              <a:ext uri="{FF2B5EF4-FFF2-40B4-BE49-F238E27FC236}">
                <a16:creationId xmlns:a16="http://schemas.microsoft.com/office/drawing/2014/main" id="{698C17F9-43C1-4AF1-8ED5-563D84C3D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29" y="3170836"/>
            <a:ext cx="855921" cy="690571"/>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9F4A6A8B-8FDB-40E6-98C4-854D0597B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291" y="3170836"/>
            <a:ext cx="6516661" cy="690571"/>
          </a:xfrm>
          <a:prstGeom prst="rect">
            <a:avLst/>
          </a:prstGeom>
        </p:spPr>
      </p:pic>
      <p:sp>
        <p:nvSpPr>
          <p:cNvPr id="19" name="Rectangle: Rounded Corners 18">
            <a:extLst>
              <a:ext uri="{FF2B5EF4-FFF2-40B4-BE49-F238E27FC236}">
                <a16:creationId xmlns:a16="http://schemas.microsoft.com/office/drawing/2014/main" id="{250E7238-3559-452B-9B36-F93530BF0767}"/>
              </a:ext>
            </a:extLst>
          </p:cNvPr>
          <p:cNvSpPr/>
          <p:nvPr/>
        </p:nvSpPr>
        <p:spPr bwMode="auto">
          <a:xfrm>
            <a:off x="878428" y="2695443"/>
            <a:ext cx="4717089" cy="423377"/>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924D4A0A-016D-4A11-A82D-51F3139ADF79}"/>
              </a:ext>
            </a:extLst>
          </p:cNvPr>
          <p:cNvSpPr txBox="1"/>
          <p:nvPr/>
        </p:nvSpPr>
        <p:spPr bwMode="auto">
          <a:xfrm>
            <a:off x="2777552" y="223126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£2.02</a:t>
            </a:r>
          </a:p>
        </p:txBody>
      </p:sp>
    </p:spTree>
    <p:extLst>
      <p:ext uri="{BB962C8B-B14F-4D97-AF65-F5344CB8AC3E}">
        <p14:creationId xmlns:p14="http://schemas.microsoft.com/office/powerpoint/2010/main" val="366146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1.25 Calculation: money </a:t>
            </a:r>
            <a:r>
              <a:rPr lang="en-US" dirty="0"/>
              <a:t>– step 3:2</a:t>
            </a:r>
          </a:p>
        </p:txBody>
      </p:sp>
      <p:sp>
        <p:nvSpPr>
          <p:cNvPr id="3" name="TextBox 2">
            <a:extLst>
              <a:ext uri="{FF2B5EF4-FFF2-40B4-BE49-F238E27FC236}">
                <a16:creationId xmlns:a16="http://schemas.microsoft.com/office/drawing/2014/main" id="{56478779-3CD1-4011-9523-56B79C331EF2}"/>
              </a:ext>
            </a:extLst>
          </p:cNvPr>
          <p:cNvSpPr txBox="1"/>
          <p:nvPr/>
        </p:nvSpPr>
        <p:spPr bwMode="auto">
          <a:xfrm>
            <a:off x="4806425" y="1017453"/>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£1.52</a:t>
            </a:r>
            <a:endParaRPr lang="en-GB" sz="2400" dirty="0">
              <a:latin typeface="Myriad Pro Semibold"/>
              <a:ea typeface="Myriad Pro Semibold" charset="0"/>
              <a:cs typeface="Myriad Pro Semibold" charset="0"/>
            </a:endParaRPr>
          </a:p>
        </p:txBody>
      </p:sp>
      <p:sp>
        <p:nvSpPr>
          <p:cNvPr id="4" name="TextBox 3">
            <a:extLst>
              <a:ext uri="{FF2B5EF4-FFF2-40B4-BE49-F238E27FC236}">
                <a16:creationId xmlns:a16="http://schemas.microsoft.com/office/drawing/2014/main" id="{3F52F20A-C0EA-40CB-BF8F-68A97A133F9E}"/>
              </a:ext>
            </a:extLst>
          </p:cNvPr>
          <p:cNvSpPr txBox="1"/>
          <p:nvPr/>
        </p:nvSpPr>
        <p:spPr bwMode="auto">
          <a:xfrm>
            <a:off x="3116053" y="1017453"/>
            <a:ext cx="1805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Myriad Pro Semibold"/>
                <a:ea typeface="Myriad Pro Semibold" charset="0"/>
                <a:cs typeface="Arial" panose="020B0604020202020204" pitchFamily="34" charset="0"/>
              </a:rPr>
              <a:t>− £8.48</a:t>
            </a:r>
            <a:endParaRPr lang="en-GB" sz="2400" dirty="0">
              <a:latin typeface="Myriad Pro Semibold"/>
              <a:ea typeface="Myriad Pro Semibold" charset="0"/>
              <a:cs typeface="Myriad Pro Semibold" charset="0"/>
            </a:endParaRPr>
          </a:p>
        </p:txBody>
      </p:sp>
      <p:sp>
        <p:nvSpPr>
          <p:cNvPr id="5" name="TextBox 4">
            <a:extLst>
              <a:ext uri="{FF2B5EF4-FFF2-40B4-BE49-F238E27FC236}">
                <a16:creationId xmlns:a16="http://schemas.microsoft.com/office/drawing/2014/main" id="{EF30FF14-9168-4A57-9DC8-0940B5BC5109}"/>
              </a:ext>
            </a:extLst>
          </p:cNvPr>
          <p:cNvSpPr txBox="1"/>
          <p:nvPr/>
        </p:nvSpPr>
        <p:spPr bwMode="auto">
          <a:xfrm>
            <a:off x="350782"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£8.48</a:t>
            </a:r>
          </a:p>
        </p:txBody>
      </p:sp>
      <p:sp>
        <p:nvSpPr>
          <p:cNvPr id="6" name="TextBox 5">
            <a:extLst>
              <a:ext uri="{FF2B5EF4-FFF2-40B4-BE49-F238E27FC236}">
                <a16:creationId xmlns:a16="http://schemas.microsoft.com/office/drawing/2014/main" id="{D78D6450-EF44-46FD-9E56-6C7C1256AED0}"/>
              </a:ext>
            </a:extLst>
          </p:cNvPr>
          <p:cNvSpPr txBox="1"/>
          <p:nvPr/>
        </p:nvSpPr>
        <p:spPr bwMode="auto">
          <a:xfrm>
            <a:off x="878429" y="2683636"/>
            <a:ext cx="869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+ 2</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7" name="TextBox 6">
            <a:extLst>
              <a:ext uri="{FF2B5EF4-FFF2-40B4-BE49-F238E27FC236}">
                <a16:creationId xmlns:a16="http://schemas.microsoft.com/office/drawing/2014/main" id="{70C7FCFD-85E1-4361-A5C8-E9143361143C}"/>
              </a:ext>
            </a:extLst>
          </p:cNvPr>
          <p:cNvSpPr txBox="1"/>
          <p:nvPr/>
        </p:nvSpPr>
        <p:spPr bwMode="auto">
          <a:xfrm>
            <a:off x="5614747" y="2683636"/>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a:t>
            </a:r>
          </a:p>
        </p:txBody>
      </p:sp>
      <p:sp>
        <p:nvSpPr>
          <p:cNvPr id="8" name="TextBox 7">
            <a:extLst>
              <a:ext uri="{FF2B5EF4-FFF2-40B4-BE49-F238E27FC236}">
                <a16:creationId xmlns:a16="http://schemas.microsoft.com/office/drawing/2014/main" id="{D6AD1A03-E228-46FC-9F8D-149DA5C9C4C6}"/>
              </a:ext>
            </a:extLst>
          </p:cNvPr>
          <p:cNvSpPr txBox="1"/>
          <p:nvPr/>
        </p:nvSpPr>
        <p:spPr bwMode="auto">
          <a:xfrm>
            <a:off x="1357185"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£8.50</a:t>
            </a:r>
          </a:p>
        </p:txBody>
      </p:sp>
      <p:sp>
        <p:nvSpPr>
          <p:cNvPr id="9" name="TextBox 8">
            <a:extLst>
              <a:ext uri="{FF2B5EF4-FFF2-40B4-BE49-F238E27FC236}">
                <a16:creationId xmlns:a16="http://schemas.microsoft.com/office/drawing/2014/main" id="{75A4EE31-D0A4-468E-8C0D-5196F9C37482}"/>
              </a:ext>
            </a:extLst>
          </p:cNvPr>
          <p:cNvSpPr txBox="1"/>
          <p:nvPr/>
        </p:nvSpPr>
        <p:spPr bwMode="auto">
          <a:xfrm>
            <a:off x="7699567" y="4075012"/>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£10.00</a:t>
            </a:r>
          </a:p>
        </p:txBody>
      </p:sp>
      <p:sp>
        <p:nvSpPr>
          <p:cNvPr id="13" name="Rectangle: Rounded Corners 12">
            <a:extLst>
              <a:ext uri="{FF2B5EF4-FFF2-40B4-BE49-F238E27FC236}">
                <a16:creationId xmlns:a16="http://schemas.microsoft.com/office/drawing/2014/main" id="{B8AA1F4D-4E0E-4439-A7DE-1668ADFD93D1}"/>
              </a:ext>
            </a:extLst>
          </p:cNvPr>
          <p:cNvSpPr/>
          <p:nvPr/>
        </p:nvSpPr>
        <p:spPr bwMode="auto">
          <a:xfrm>
            <a:off x="878428" y="2695443"/>
            <a:ext cx="5580000" cy="423377"/>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F4DD9C2C-9933-4669-A6E1-8B5FD278E8C7}"/>
              </a:ext>
            </a:extLst>
          </p:cNvPr>
          <p:cNvSpPr txBox="1"/>
          <p:nvPr/>
        </p:nvSpPr>
        <p:spPr bwMode="auto">
          <a:xfrm>
            <a:off x="3293877" y="223126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£1.52</a:t>
            </a:r>
          </a:p>
        </p:txBody>
      </p:sp>
      <p:sp>
        <p:nvSpPr>
          <p:cNvPr id="16" name="TextBox 15">
            <a:extLst>
              <a:ext uri="{FF2B5EF4-FFF2-40B4-BE49-F238E27FC236}">
                <a16:creationId xmlns:a16="http://schemas.microsoft.com/office/drawing/2014/main" id="{0337E983-C604-4DE4-8FEA-9F350AFFA890}"/>
              </a:ext>
            </a:extLst>
          </p:cNvPr>
          <p:cNvSpPr txBox="1"/>
          <p:nvPr/>
        </p:nvSpPr>
        <p:spPr bwMode="auto">
          <a:xfrm>
            <a:off x="2272449" y="2676298"/>
            <a:ext cx="1035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+ 50</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17" name="TextBox 16">
            <a:extLst>
              <a:ext uri="{FF2B5EF4-FFF2-40B4-BE49-F238E27FC236}">
                <a16:creationId xmlns:a16="http://schemas.microsoft.com/office/drawing/2014/main" id="{9788EB4C-2E1E-4303-BFCD-B9D61707FDC3}"/>
              </a:ext>
            </a:extLst>
          </p:cNvPr>
          <p:cNvSpPr txBox="1"/>
          <p:nvPr/>
        </p:nvSpPr>
        <p:spPr bwMode="auto">
          <a:xfrm>
            <a:off x="3396351"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£9.00</a:t>
            </a:r>
          </a:p>
        </p:txBody>
      </p:sp>
      <p:pic>
        <p:nvPicPr>
          <p:cNvPr id="19" name="Picture 18" descr="A close up of a logo&#10;&#10;Description generated with high confidence">
            <a:extLst>
              <a:ext uri="{FF2B5EF4-FFF2-40B4-BE49-F238E27FC236}">
                <a16:creationId xmlns:a16="http://schemas.microsoft.com/office/drawing/2014/main" id="{33B7B831-688B-4774-B23F-1E40B18DB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10" y="3903036"/>
            <a:ext cx="7557381" cy="233434"/>
          </a:xfrm>
          <a:prstGeom prst="rect">
            <a:avLst/>
          </a:prstGeom>
        </p:spPr>
      </p:pic>
      <p:pic>
        <p:nvPicPr>
          <p:cNvPr id="21" name="Picture 20">
            <a:extLst>
              <a:ext uri="{FF2B5EF4-FFF2-40B4-BE49-F238E27FC236}">
                <a16:creationId xmlns:a16="http://schemas.microsoft.com/office/drawing/2014/main" id="{5CD46C60-1D6F-4A61-8D48-ABAFCE183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54" y="3170836"/>
            <a:ext cx="846193" cy="690571"/>
          </a:xfrm>
          <a:prstGeom prst="rect">
            <a:avLst/>
          </a:prstGeom>
        </p:spPr>
      </p:pic>
      <p:pic>
        <p:nvPicPr>
          <p:cNvPr id="23" name="Picture 22">
            <a:extLst>
              <a:ext uri="{FF2B5EF4-FFF2-40B4-BE49-F238E27FC236}">
                <a16:creationId xmlns:a16="http://schemas.microsoft.com/office/drawing/2014/main" id="{CA985DA7-CD77-4ECB-91E2-4B1B501DE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0480" y="3170836"/>
            <a:ext cx="2139799" cy="690571"/>
          </a:xfrm>
          <a:prstGeom prst="rect">
            <a:avLst/>
          </a:prstGeom>
        </p:spPr>
      </p:pic>
      <p:pic>
        <p:nvPicPr>
          <p:cNvPr id="25" name="Picture 24">
            <a:extLst>
              <a:ext uri="{FF2B5EF4-FFF2-40B4-BE49-F238E27FC236}">
                <a16:creationId xmlns:a16="http://schemas.microsoft.com/office/drawing/2014/main" id="{A20FBDB0-BDA4-4617-BBE5-1083154E29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018" y="3170836"/>
            <a:ext cx="4318503" cy="690571"/>
          </a:xfrm>
          <a:prstGeom prst="rect">
            <a:avLst/>
          </a:prstGeom>
        </p:spPr>
      </p:pic>
    </p:spTree>
    <p:extLst>
      <p:ext uri="{BB962C8B-B14F-4D97-AF65-F5344CB8AC3E}">
        <p14:creationId xmlns:p14="http://schemas.microsoft.com/office/powerpoint/2010/main" val="9107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3" grpId="0" animBg="1"/>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1.25 Addition and subtraction: money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3:3</a:t>
            </a:r>
          </a:p>
        </p:txBody>
      </p:sp>
      <p:graphicFrame>
        <p:nvGraphicFramePr>
          <p:cNvPr id="3" name="Table 2">
            <a:extLst>
              <a:ext uri="{FF2B5EF4-FFF2-40B4-BE49-F238E27FC236}">
                <a16:creationId xmlns:a16="http://schemas.microsoft.com/office/drawing/2014/main" id="{C423DE82-1E88-42FE-9E88-AF9E7C96B446}"/>
              </a:ext>
            </a:extLst>
          </p:cNvPr>
          <p:cNvGraphicFramePr>
            <a:graphicFrameLocks noGrp="1"/>
          </p:cNvGraphicFramePr>
          <p:nvPr>
            <p:extLst>
              <p:ext uri="{D42A27DB-BD31-4B8C-83A1-F6EECF244321}">
                <p14:modId xmlns:p14="http://schemas.microsoft.com/office/powerpoint/2010/main" val="714447457"/>
              </p:ext>
            </p:extLst>
          </p:nvPr>
        </p:nvGraphicFramePr>
        <p:xfrm>
          <a:off x="1587807" y="1183730"/>
          <a:ext cx="5968385" cy="4490540"/>
        </p:xfrm>
        <a:graphic>
          <a:graphicData uri="http://schemas.openxmlformats.org/drawingml/2006/table">
            <a:tbl>
              <a:tblPr firstRow="1" bandRow="1">
                <a:tableStyleId>{5C22544A-7EE6-4342-B048-85BDC9FD1C3A}</a:tableStyleId>
              </a:tblPr>
              <a:tblGrid>
                <a:gridCol w="1974100">
                  <a:extLst>
                    <a:ext uri="{9D8B030D-6E8A-4147-A177-3AD203B41FA5}">
                      <a16:colId xmlns:a16="http://schemas.microsoft.com/office/drawing/2014/main" val="1598356122"/>
                    </a:ext>
                  </a:extLst>
                </a:gridCol>
                <a:gridCol w="2009553">
                  <a:extLst>
                    <a:ext uri="{9D8B030D-6E8A-4147-A177-3AD203B41FA5}">
                      <a16:colId xmlns:a16="http://schemas.microsoft.com/office/drawing/2014/main" val="169455217"/>
                    </a:ext>
                  </a:extLst>
                </a:gridCol>
                <a:gridCol w="1984732">
                  <a:extLst>
                    <a:ext uri="{9D8B030D-6E8A-4147-A177-3AD203B41FA5}">
                      <a16:colId xmlns:a16="http://schemas.microsoft.com/office/drawing/2014/main" val="3570045947"/>
                    </a:ext>
                  </a:extLst>
                </a:gridCol>
              </a:tblGrid>
              <a:tr h="1074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Cost of item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b="1" dirty="0">
                          <a:solidFill>
                            <a:schemeClr val="tx1"/>
                          </a:solidFill>
                          <a:latin typeface="Myriad Pro Semibold"/>
                        </a:rPr>
                        <a:t>Amount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026434102"/>
                  </a:ext>
                </a:extLst>
              </a:tr>
              <a:tr h="612000">
                <a:tc>
                  <a:txBody>
                    <a:bodyPr/>
                    <a:lstStyle/>
                    <a:p>
                      <a:pPr marL="504000" lvl="1"/>
                      <a:r>
                        <a:rPr lang="en-GB" sz="2400" b="0" dirty="0">
                          <a:solidFill>
                            <a:schemeClr val="tx1"/>
                          </a:solidFill>
                          <a:latin typeface="Myriad Pro Semibold"/>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446827"/>
                  </a:ext>
                </a:extLst>
              </a:tr>
              <a:tr h="612000">
                <a:tc>
                  <a:txBody>
                    <a:bodyPr/>
                    <a:lstStyle/>
                    <a:p>
                      <a:pPr marL="504000" marR="0" lvl="1"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237700"/>
                  </a:ext>
                </a:extLst>
              </a:tr>
              <a:tr h="612000">
                <a:tc>
                  <a:txBody>
                    <a:bodyPr/>
                    <a:lstStyle/>
                    <a:p>
                      <a:pPr marL="504000" marR="0" lvl="1"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£7.49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409135"/>
                  </a:ext>
                </a:extLst>
              </a:tr>
              <a:tr h="350520">
                <a:tc>
                  <a:txBody>
                    <a:bodyPr/>
                    <a:lstStyle/>
                    <a:p>
                      <a:pPr marL="504000" marR="0" lvl="1"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038885"/>
                  </a:ext>
                </a:extLst>
              </a:tr>
              <a:tr h="350520">
                <a:tc>
                  <a:txBody>
                    <a:bodyPr/>
                    <a:lstStyle/>
                    <a:p>
                      <a:pPr marL="504000" marR="0" lvl="1"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£6.49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endParaRPr kumimoji="0" lang="en-GB" sz="4000" b="0" i="0" u="none" strike="noStrike" kern="1200" cap="none" spc="0" normalizeH="0" baseline="0" noProof="0" dirty="0">
                        <a:ln>
                          <a:noFill/>
                        </a:ln>
                        <a:solidFill>
                          <a:schemeClr val="tx1"/>
                        </a:solidFill>
                        <a:effectLst/>
                        <a:uLnTx/>
                        <a:uFillTx/>
                        <a:latin typeface="Comic Sans MS" panose="030F0702030302020204" pitchFamily="66" charset="0"/>
                        <a:ea typeface="Myriad Pro Semibold" charset="0"/>
                        <a:cs typeface="Myriad Pro Semi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341583"/>
                  </a:ext>
                </a:extLst>
              </a:tr>
            </a:tbl>
          </a:graphicData>
        </a:graphic>
      </p:graphicFrame>
      <p:sp>
        <p:nvSpPr>
          <p:cNvPr id="11" name="TextBox 10">
            <a:extLst>
              <a:ext uri="{FF2B5EF4-FFF2-40B4-BE49-F238E27FC236}">
                <a16:creationId xmlns:a16="http://schemas.microsoft.com/office/drawing/2014/main" id="{8E666E24-F543-4527-983F-EE354B406474}"/>
              </a:ext>
            </a:extLst>
          </p:cNvPr>
          <p:cNvSpPr txBox="1"/>
          <p:nvPr/>
        </p:nvSpPr>
        <p:spPr bwMode="auto">
          <a:xfrm>
            <a:off x="6104727" y="2383952"/>
            <a:ext cx="518091"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£2</a:t>
            </a:r>
            <a:endParaRPr lang="en-GB" sz="2400" dirty="0">
              <a:solidFill>
                <a:srgbClr val="FF0000"/>
              </a:solidFill>
              <a:latin typeface="Comic Sans MS" panose="030F0702030302020204" pitchFamily="66" charset="0"/>
              <a:ea typeface="Myriad Pro Semibold" charset="0"/>
              <a:cs typeface="Myriad Pro Semibold" charset="0"/>
            </a:endParaRPr>
          </a:p>
        </p:txBody>
      </p:sp>
      <p:sp>
        <p:nvSpPr>
          <p:cNvPr id="12" name="TextBox 11">
            <a:extLst>
              <a:ext uri="{FF2B5EF4-FFF2-40B4-BE49-F238E27FC236}">
                <a16:creationId xmlns:a16="http://schemas.microsoft.com/office/drawing/2014/main" id="{AF2DE293-F4ED-459A-BE5B-FEB905C56429}"/>
              </a:ext>
            </a:extLst>
          </p:cNvPr>
          <p:cNvSpPr txBox="1"/>
          <p:nvPr/>
        </p:nvSpPr>
        <p:spPr bwMode="auto">
          <a:xfrm>
            <a:off x="6104731" y="3094189"/>
            <a:ext cx="918841"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£2.01</a:t>
            </a:r>
            <a:endParaRPr lang="en-GB" sz="2400" dirty="0">
              <a:solidFill>
                <a:srgbClr val="FF0000"/>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a16="http://schemas.microsoft.com/office/drawing/2014/main" id="{1E68A034-B100-44BC-AB5D-72352F2159C8}"/>
              </a:ext>
            </a:extLst>
          </p:cNvPr>
          <p:cNvSpPr txBox="1"/>
          <p:nvPr/>
        </p:nvSpPr>
        <p:spPr bwMode="auto">
          <a:xfrm>
            <a:off x="6104732" y="5095181"/>
            <a:ext cx="918841"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£3.51</a:t>
            </a:r>
            <a:endParaRPr lang="en-GB" sz="2400" dirty="0">
              <a:solidFill>
                <a:srgbClr val="FF000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DD548C7A-E712-413C-9F68-D71F905506AA}"/>
              </a:ext>
            </a:extLst>
          </p:cNvPr>
          <p:cNvSpPr txBox="1"/>
          <p:nvPr/>
        </p:nvSpPr>
        <p:spPr bwMode="auto">
          <a:xfrm>
            <a:off x="6104726" y="4400491"/>
            <a:ext cx="518091"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£3</a:t>
            </a:r>
            <a:endParaRPr lang="en-GB" sz="2400" dirty="0">
              <a:solidFill>
                <a:srgbClr val="FF0000"/>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56EBDCFD-6AB7-44DF-A0F5-6E9821C32552}"/>
              </a:ext>
            </a:extLst>
          </p:cNvPr>
          <p:cNvSpPr txBox="1"/>
          <p:nvPr/>
        </p:nvSpPr>
        <p:spPr bwMode="auto">
          <a:xfrm>
            <a:off x="6104727" y="3735957"/>
            <a:ext cx="918846"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£2.51</a:t>
            </a:r>
            <a:endParaRPr lang="en-GB" sz="24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386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07BE504-D73C-4442-B5BF-5B3C7F950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30" y="2069650"/>
            <a:ext cx="7615741" cy="1711839"/>
          </a:xfrm>
          <a:prstGeom prst="rect">
            <a:avLst/>
          </a:prstGeom>
        </p:spPr>
      </p:pic>
      <p:sp>
        <p:nvSpPr>
          <p:cNvPr id="2" name="Text Placeholder 1"/>
          <p:cNvSpPr>
            <a:spLocks noGrp="1"/>
          </p:cNvSpPr>
          <p:nvPr>
            <p:ph type="body" sz="quarter" idx="11"/>
          </p:nvPr>
        </p:nvSpPr>
        <p:spPr/>
        <p:txBody>
          <a:bodyPr/>
          <a:lstStyle/>
          <a:p>
            <a:r>
              <a:rPr lang="en-GB" dirty="0"/>
              <a:t>1.25 Calculation: money </a:t>
            </a:r>
            <a:r>
              <a:rPr lang="en-US" dirty="0"/>
              <a:t>– step 4:1</a:t>
            </a:r>
          </a:p>
        </p:txBody>
      </p:sp>
      <p:sp>
        <p:nvSpPr>
          <p:cNvPr id="3" name="TextBox 2">
            <a:extLst>
              <a:ext uri="{FF2B5EF4-FFF2-40B4-BE49-F238E27FC236}">
                <a16:creationId xmlns:a16="http://schemas.microsoft.com/office/drawing/2014/main" id="{34841619-D1F2-4133-813D-CABCD2D6663D}"/>
              </a:ext>
            </a:extLst>
          </p:cNvPr>
          <p:cNvSpPr txBox="1"/>
          <p:nvPr/>
        </p:nvSpPr>
        <p:spPr bwMode="auto">
          <a:xfrm>
            <a:off x="4922344" y="1017453"/>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£3.82</a:t>
            </a:r>
          </a:p>
        </p:txBody>
      </p:sp>
      <p:sp>
        <p:nvSpPr>
          <p:cNvPr id="4" name="TextBox 3">
            <a:extLst>
              <a:ext uri="{FF2B5EF4-FFF2-40B4-BE49-F238E27FC236}">
                <a16:creationId xmlns:a16="http://schemas.microsoft.com/office/drawing/2014/main" id="{7BBFD0C3-E343-45E9-812F-73519451891E}"/>
              </a:ext>
            </a:extLst>
          </p:cNvPr>
          <p:cNvSpPr txBox="1"/>
          <p:nvPr/>
        </p:nvSpPr>
        <p:spPr bwMode="auto">
          <a:xfrm>
            <a:off x="3004620" y="1017453"/>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£1.37 + £2.45</a:t>
            </a:r>
          </a:p>
        </p:txBody>
      </p:sp>
      <p:sp>
        <p:nvSpPr>
          <p:cNvPr id="8" name="TextBox 7">
            <a:extLst>
              <a:ext uri="{FF2B5EF4-FFF2-40B4-BE49-F238E27FC236}">
                <a16:creationId xmlns:a16="http://schemas.microsoft.com/office/drawing/2014/main" id="{A03D8BDB-FF97-4B38-A3EF-269CE1DAFF0D}"/>
              </a:ext>
            </a:extLst>
          </p:cNvPr>
          <p:cNvSpPr txBox="1"/>
          <p:nvPr/>
        </p:nvSpPr>
        <p:spPr bwMode="auto">
          <a:xfrm>
            <a:off x="1680828" y="3111093"/>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£1.37</a:t>
            </a:r>
          </a:p>
        </p:txBody>
      </p:sp>
      <p:sp>
        <p:nvSpPr>
          <p:cNvPr id="9" name="TextBox 8">
            <a:extLst>
              <a:ext uri="{FF2B5EF4-FFF2-40B4-BE49-F238E27FC236}">
                <a16:creationId xmlns:a16="http://schemas.microsoft.com/office/drawing/2014/main" id="{E4C34E51-C013-40DD-A69F-6FD7A85B0D33}"/>
              </a:ext>
            </a:extLst>
          </p:cNvPr>
          <p:cNvSpPr txBox="1"/>
          <p:nvPr/>
        </p:nvSpPr>
        <p:spPr bwMode="auto">
          <a:xfrm>
            <a:off x="5463252" y="3111094"/>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£2.45</a:t>
            </a:r>
          </a:p>
        </p:txBody>
      </p:sp>
      <p:sp>
        <p:nvSpPr>
          <p:cNvPr id="10" name="TextBox 9">
            <a:extLst>
              <a:ext uri="{FF2B5EF4-FFF2-40B4-BE49-F238E27FC236}">
                <a16:creationId xmlns:a16="http://schemas.microsoft.com/office/drawing/2014/main" id="{72266F6A-3DAD-42AE-9EF7-A8E2CB02C028}"/>
              </a:ext>
            </a:extLst>
          </p:cNvPr>
          <p:cNvSpPr txBox="1"/>
          <p:nvPr/>
        </p:nvSpPr>
        <p:spPr bwMode="auto">
          <a:xfrm>
            <a:off x="4112580" y="2272350"/>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£3.82</a:t>
            </a:r>
          </a:p>
        </p:txBody>
      </p:sp>
      <p:sp>
        <p:nvSpPr>
          <p:cNvPr id="11" name="TextBox 10">
            <a:extLst>
              <a:ext uri="{FF2B5EF4-FFF2-40B4-BE49-F238E27FC236}">
                <a16:creationId xmlns:a16="http://schemas.microsoft.com/office/drawing/2014/main" id="{ACC5B020-304A-4C8B-9957-6661EF61F8FE}"/>
              </a:ext>
            </a:extLst>
          </p:cNvPr>
          <p:cNvSpPr txBox="1"/>
          <p:nvPr/>
        </p:nvSpPr>
        <p:spPr bwMode="auto">
          <a:xfrm>
            <a:off x="4410738" y="227235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aphicFrame>
        <p:nvGraphicFramePr>
          <p:cNvPr id="14" name="Table 13">
            <a:extLst>
              <a:ext uri="{FF2B5EF4-FFF2-40B4-BE49-F238E27FC236}">
                <a16:creationId xmlns:a16="http://schemas.microsoft.com/office/drawing/2014/main" id="{68D1336B-A216-4C34-BA54-4B09927D1F91}"/>
              </a:ext>
            </a:extLst>
          </p:cNvPr>
          <p:cNvGraphicFramePr>
            <a:graphicFrameLocks noGrp="1"/>
          </p:cNvGraphicFramePr>
          <p:nvPr>
            <p:extLst>
              <p:ext uri="{D42A27DB-BD31-4B8C-83A1-F6EECF244321}">
                <p14:modId xmlns:p14="http://schemas.microsoft.com/office/powerpoint/2010/main" val="4083601436"/>
              </p:ext>
            </p:extLst>
          </p:nvPr>
        </p:nvGraphicFramePr>
        <p:xfrm>
          <a:off x="3404169" y="4336583"/>
          <a:ext cx="2335662" cy="1371600"/>
        </p:xfrm>
        <a:graphic>
          <a:graphicData uri="http://schemas.openxmlformats.org/drawingml/2006/table">
            <a:tbl>
              <a:tblPr firstRow="1" bandRow="1">
                <a:tableStyleId>{5C22544A-7EE6-4342-B048-85BDC9FD1C3A}</a:tableStyleId>
              </a:tblPr>
              <a:tblGrid>
                <a:gridCol w="389277">
                  <a:extLst>
                    <a:ext uri="{9D8B030D-6E8A-4147-A177-3AD203B41FA5}">
                      <a16:colId xmlns:a16="http://schemas.microsoft.com/office/drawing/2014/main" val="80736851"/>
                    </a:ext>
                  </a:extLst>
                </a:gridCol>
                <a:gridCol w="389277">
                  <a:extLst>
                    <a:ext uri="{9D8B030D-6E8A-4147-A177-3AD203B41FA5}">
                      <a16:colId xmlns:a16="http://schemas.microsoft.com/office/drawing/2014/main" val="3489417669"/>
                    </a:ext>
                  </a:extLst>
                </a:gridCol>
                <a:gridCol w="389277">
                  <a:extLst>
                    <a:ext uri="{9D8B030D-6E8A-4147-A177-3AD203B41FA5}">
                      <a16:colId xmlns:a16="http://schemas.microsoft.com/office/drawing/2014/main" val="1231333651"/>
                    </a:ext>
                  </a:extLst>
                </a:gridCol>
                <a:gridCol w="389277">
                  <a:extLst>
                    <a:ext uri="{9D8B030D-6E8A-4147-A177-3AD203B41FA5}">
                      <a16:colId xmlns:a16="http://schemas.microsoft.com/office/drawing/2014/main" val="1230725735"/>
                    </a:ext>
                  </a:extLst>
                </a:gridCol>
                <a:gridCol w="389277">
                  <a:extLst>
                    <a:ext uri="{9D8B030D-6E8A-4147-A177-3AD203B41FA5}">
                      <a16:colId xmlns:a16="http://schemas.microsoft.com/office/drawing/2014/main" val="1259956576"/>
                    </a:ext>
                  </a:extLst>
                </a:gridCol>
                <a:gridCol w="389277">
                  <a:extLst>
                    <a:ext uri="{9D8B030D-6E8A-4147-A177-3AD203B41FA5}">
                      <a16:colId xmlns:a16="http://schemas.microsoft.com/office/drawing/2014/main" val="31847190"/>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5" name="TextBox 14">
            <a:extLst>
              <a:ext uri="{FF2B5EF4-FFF2-40B4-BE49-F238E27FC236}">
                <a16:creationId xmlns:a16="http://schemas.microsoft.com/office/drawing/2014/main" id="{9E235F2D-D7E1-4E41-B976-A7D64E68C6A2}"/>
              </a:ext>
            </a:extLst>
          </p:cNvPr>
          <p:cNvSpPr txBox="1"/>
          <p:nvPr/>
        </p:nvSpPr>
        <p:spPr bwMode="auto">
          <a:xfrm>
            <a:off x="3813749"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DAF66821-8CAD-46D4-A453-08FE0C1E113F}"/>
              </a:ext>
            </a:extLst>
          </p:cNvPr>
          <p:cNvSpPr txBox="1"/>
          <p:nvPr/>
        </p:nvSpPr>
        <p:spPr bwMode="auto">
          <a:xfrm>
            <a:off x="4202892"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7" name="TextBox 16">
            <a:extLst>
              <a:ext uri="{FF2B5EF4-FFF2-40B4-BE49-F238E27FC236}">
                <a16:creationId xmlns:a16="http://schemas.microsoft.com/office/drawing/2014/main" id="{A3D5CFCE-54ED-427F-ACB0-F6DD84027019}"/>
              </a:ext>
            </a:extLst>
          </p:cNvPr>
          <p:cNvSpPr txBox="1"/>
          <p:nvPr/>
        </p:nvSpPr>
        <p:spPr bwMode="auto">
          <a:xfrm>
            <a:off x="4642253" y="5249226"/>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00969280-744D-43D0-AA61-DA4718077CC0}"/>
              </a:ext>
            </a:extLst>
          </p:cNvPr>
          <p:cNvSpPr txBox="1"/>
          <p:nvPr/>
        </p:nvSpPr>
        <p:spPr bwMode="auto">
          <a:xfrm>
            <a:off x="4982125"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19" name="TextBox 18">
            <a:extLst>
              <a:ext uri="{FF2B5EF4-FFF2-40B4-BE49-F238E27FC236}">
                <a16:creationId xmlns:a16="http://schemas.microsoft.com/office/drawing/2014/main" id="{43DD9FAD-AD79-46B1-9098-59C3ACA9891D}"/>
              </a:ext>
            </a:extLst>
          </p:cNvPr>
          <p:cNvSpPr txBox="1"/>
          <p:nvPr/>
        </p:nvSpPr>
        <p:spPr bwMode="auto">
          <a:xfrm>
            <a:off x="5369512"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B6FCCAF4-EA3E-4249-A5C3-711E18B3C10D}"/>
              </a:ext>
            </a:extLst>
          </p:cNvPr>
          <p:cNvSpPr txBox="1"/>
          <p:nvPr/>
        </p:nvSpPr>
        <p:spPr bwMode="auto">
          <a:xfrm>
            <a:off x="5002964" y="5708183"/>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a:t>
            </a:r>
          </a:p>
        </p:txBody>
      </p:sp>
      <p:grpSp>
        <p:nvGrpSpPr>
          <p:cNvPr id="25" name="Group 24">
            <a:extLst>
              <a:ext uri="{FF2B5EF4-FFF2-40B4-BE49-F238E27FC236}">
                <a16:creationId xmlns:a16="http://schemas.microsoft.com/office/drawing/2014/main" id="{17384E0F-B486-44FE-96DB-FC6D867D1791}"/>
              </a:ext>
            </a:extLst>
          </p:cNvPr>
          <p:cNvGrpSpPr/>
          <p:nvPr/>
        </p:nvGrpSpPr>
        <p:grpSpPr>
          <a:xfrm>
            <a:off x="3793331" y="5249226"/>
            <a:ext cx="1946500" cy="458957"/>
            <a:chOff x="3793331" y="5249226"/>
            <a:chExt cx="1946500" cy="458957"/>
          </a:xfrm>
        </p:grpSpPr>
        <p:cxnSp>
          <p:nvCxnSpPr>
            <p:cNvPr id="22" name="Straight Connector 21">
              <a:extLst>
                <a:ext uri="{FF2B5EF4-FFF2-40B4-BE49-F238E27FC236}">
                  <a16:creationId xmlns:a16="http://schemas.microsoft.com/office/drawing/2014/main" id="{783AD455-F432-461E-8A96-10F7983882B6}"/>
                </a:ext>
              </a:extLst>
            </p:cNvPr>
            <p:cNvCxnSpPr/>
            <p:nvPr/>
          </p:nvCxnSpPr>
          <p:spPr bwMode="auto">
            <a:xfrm>
              <a:off x="3793331" y="5708183"/>
              <a:ext cx="19465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41C055AE-CAB1-425D-8E4B-0429064153A3}"/>
                </a:ext>
              </a:extLst>
            </p:cNvPr>
            <p:cNvCxnSpPr/>
            <p:nvPr/>
          </p:nvCxnSpPr>
          <p:spPr bwMode="auto">
            <a:xfrm>
              <a:off x="3793331" y="5249226"/>
              <a:ext cx="19465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TextBox 23">
            <a:extLst>
              <a:ext uri="{FF2B5EF4-FFF2-40B4-BE49-F238E27FC236}">
                <a16:creationId xmlns:a16="http://schemas.microsoft.com/office/drawing/2014/main" id="{3B76F68F-0ED3-41CF-BC45-889B110CDE34}"/>
              </a:ext>
            </a:extLst>
          </p:cNvPr>
          <p:cNvSpPr txBox="1"/>
          <p:nvPr/>
        </p:nvSpPr>
        <p:spPr bwMode="auto">
          <a:xfrm>
            <a:off x="3402790" y="479199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8843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1" grpId="1"/>
      <p:bldP spid="15" grpId="0"/>
      <p:bldP spid="16" grpId="0"/>
      <p:bldP spid="17" grpId="0"/>
      <p:bldP spid="18" grpId="0"/>
      <p:bldP spid="19" grpId="0"/>
      <p:bldP spid="20"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4:3</a:t>
            </a:r>
          </a:p>
        </p:txBody>
      </p:sp>
      <p:pic>
        <p:nvPicPr>
          <p:cNvPr id="4" name="Picture 3" descr="A close up of a sign&#10;&#10;Description generated with very high confidence">
            <a:extLst>
              <a:ext uri="{FF2B5EF4-FFF2-40B4-BE49-F238E27FC236}">
                <a16:creationId xmlns:a16="http://schemas.microsoft.com/office/drawing/2014/main" id="{104BE5E5-3C91-498F-9BAF-AEA92F4DC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757992"/>
            <a:ext cx="6135088" cy="5342017"/>
          </a:xfrm>
          <a:prstGeom prst="rect">
            <a:avLst/>
          </a:prstGeom>
        </p:spPr>
      </p:pic>
    </p:spTree>
    <p:extLst>
      <p:ext uri="{BB962C8B-B14F-4D97-AF65-F5344CB8AC3E}">
        <p14:creationId xmlns:p14="http://schemas.microsoft.com/office/powerpoint/2010/main" val="203981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4:4</a:t>
            </a:r>
          </a:p>
        </p:txBody>
      </p:sp>
      <p:pic>
        <p:nvPicPr>
          <p:cNvPr id="3" name="Picture 2">
            <a:extLst>
              <a:ext uri="{FF2B5EF4-FFF2-40B4-BE49-F238E27FC236}">
                <a16:creationId xmlns:a16="http://schemas.microsoft.com/office/drawing/2014/main" id="{C826E9C5-61AD-4895-BE2E-6EE60C545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30" y="2069650"/>
            <a:ext cx="7615741" cy="1711838"/>
          </a:xfrm>
          <a:prstGeom prst="rect">
            <a:avLst/>
          </a:prstGeom>
        </p:spPr>
      </p:pic>
      <p:sp>
        <p:nvSpPr>
          <p:cNvPr id="4" name="TextBox 3">
            <a:extLst>
              <a:ext uri="{FF2B5EF4-FFF2-40B4-BE49-F238E27FC236}">
                <a16:creationId xmlns:a16="http://schemas.microsoft.com/office/drawing/2014/main" id="{5C9ECEDE-2C76-4241-B1EC-BD3D7A33DE33}"/>
              </a:ext>
            </a:extLst>
          </p:cNvPr>
          <p:cNvSpPr txBox="1"/>
          <p:nvPr/>
        </p:nvSpPr>
        <p:spPr bwMode="auto">
          <a:xfrm>
            <a:off x="4922344" y="1017453"/>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£2.15</a:t>
            </a:r>
          </a:p>
        </p:txBody>
      </p:sp>
      <p:sp>
        <p:nvSpPr>
          <p:cNvPr id="5" name="TextBox 4">
            <a:extLst>
              <a:ext uri="{FF2B5EF4-FFF2-40B4-BE49-F238E27FC236}">
                <a16:creationId xmlns:a16="http://schemas.microsoft.com/office/drawing/2014/main" id="{D484FB86-4783-4024-82C2-158BBA434ED4}"/>
              </a:ext>
            </a:extLst>
          </p:cNvPr>
          <p:cNvSpPr txBox="1"/>
          <p:nvPr/>
        </p:nvSpPr>
        <p:spPr bwMode="auto">
          <a:xfrm>
            <a:off x="3004620" y="1017453"/>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£6.53 − £4.38</a:t>
            </a:r>
          </a:p>
        </p:txBody>
      </p:sp>
      <p:sp>
        <p:nvSpPr>
          <p:cNvPr id="6" name="TextBox 5">
            <a:extLst>
              <a:ext uri="{FF2B5EF4-FFF2-40B4-BE49-F238E27FC236}">
                <a16:creationId xmlns:a16="http://schemas.microsoft.com/office/drawing/2014/main" id="{EC347F5E-923F-4696-8CC9-1E74D822F3AC}"/>
              </a:ext>
            </a:extLst>
          </p:cNvPr>
          <p:cNvSpPr txBox="1"/>
          <p:nvPr/>
        </p:nvSpPr>
        <p:spPr bwMode="auto">
          <a:xfrm>
            <a:off x="2861780" y="3111093"/>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£4.38</a:t>
            </a:r>
          </a:p>
        </p:txBody>
      </p:sp>
      <p:sp>
        <p:nvSpPr>
          <p:cNvPr id="7" name="TextBox 6">
            <a:extLst>
              <a:ext uri="{FF2B5EF4-FFF2-40B4-BE49-F238E27FC236}">
                <a16:creationId xmlns:a16="http://schemas.microsoft.com/office/drawing/2014/main" id="{6A02A030-32EE-4EFF-AA66-C11BE4A37582}"/>
              </a:ext>
            </a:extLst>
          </p:cNvPr>
          <p:cNvSpPr txBox="1"/>
          <p:nvPr/>
        </p:nvSpPr>
        <p:spPr bwMode="auto">
          <a:xfrm>
            <a:off x="6659622" y="3111094"/>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£2.15</a:t>
            </a:r>
          </a:p>
        </p:txBody>
      </p:sp>
      <p:sp>
        <p:nvSpPr>
          <p:cNvPr id="8" name="TextBox 7">
            <a:extLst>
              <a:ext uri="{FF2B5EF4-FFF2-40B4-BE49-F238E27FC236}">
                <a16:creationId xmlns:a16="http://schemas.microsoft.com/office/drawing/2014/main" id="{E76FF420-EE87-4A47-ACB4-56E62EE64948}"/>
              </a:ext>
            </a:extLst>
          </p:cNvPr>
          <p:cNvSpPr txBox="1"/>
          <p:nvPr/>
        </p:nvSpPr>
        <p:spPr bwMode="auto">
          <a:xfrm>
            <a:off x="4153181" y="2272350"/>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£6.53</a:t>
            </a:r>
          </a:p>
        </p:txBody>
      </p:sp>
      <p:sp>
        <p:nvSpPr>
          <p:cNvPr id="9" name="TextBox 8">
            <a:extLst>
              <a:ext uri="{FF2B5EF4-FFF2-40B4-BE49-F238E27FC236}">
                <a16:creationId xmlns:a16="http://schemas.microsoft.com/office/drawing/2014/main" id="{392F8FFA-36BE-4B80-9CEC-8CD72A2355B3}"/>
              </a:ext>
            </a:extLst>
          </p:cNvPr>
          <p:cNvSpPr txBox="1"/>
          <p:nvPr/>
        </p:nvSpPr>
        <p:spPr bwMode="auto">
          <a:xfrm>
            <a:off x="6957780" y="311109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aphicFrame>
        <p:nvGraphicFramePr>
          <p:cNvPr id="10" name="Table 9">
            <a:extLst>
              <a:ext uri="{FF2B5EF4-FFF2-40B4-BE49-F238E27FC236}">
                <a16:creationId xmlns:a16="http://schemas.microsoft.com/office/drawing/2014/main" id="{87F16BCC-74EB-4798-A847-AC251C3723A2}"/>
              </a:ext>
            </a:extLst>
          </p:cNvPr>
          <p:cNvGraphicFramePr>
            <a:graphicFrameLocks noGrp="1"/>
          </p:cNvGraphicFramePr>
          <p:nvPr>
            <p:extLst>
              <p:ext uri="{D42A27DB-BD31-4B8C-83A1-F6EECF244321}">
                <p14:modId xmlns:p14="http://schemas.microsoft.com/office/powerpoint/2010/main" val="1514554674"/>
              </p:ext>
            </p:extLst>
          </p:nvPr>
        </p:nvGraphicFramePr>
        <p:xfrm>
          <a:off x="3404169" y="4336583"/>
          <a:ext cx="2335662" cy="1371600"/>
        </p:xfrm>
        <a:graphic>
          <a:graphicData uri="http://schemas.openxmlformats.org/drawingml/2006/table">
            <a:tbl>
              <a:tblPr firstRow="1" bandRow="1">
                <a:tableStyleId>{5C22544A-7EE6-4342-B048-85BDC9FD1C3A}</a:tableStyleId>
              </a:tblPr>
              <a:tblGrid>
                <a:gridCol w="389277">
                  <a:extLst>
                    <a:ext uri="{9D8B030D-6E8A-4147-A177-3AD203B41FA5}">
                      <a16:colId xmlns:a16="http://schemas.microsoft.com/office/drawing/2014/main" val="80736851"/>
                    </a:ext>
                  </a:extLst>
                </a:gridCol>
                <a:gridCol w="389277">
                  <a:extLst>
                    <a:ext uri="{9D8B030D-6E8A-4147-A177-3AD203B41FA5}">
                      <a16:colId xmlns:a16="http://schemas.microsoft.com/office/drawing/2014/main" val="3489417669"/>
                    </a:ext>
                  </a:extLst>
                </a:gridCol>
                <a:gridCol w="389277">
                  <a:extLst>
                    <a:ext uri="{9D8B030D-6E8A-4147-A177-3AD203B41FA5}">
                      <a16:colId xmlns:a16="http://schemas.microsoft.com/office/drawing/2014/main" val="1231333651"/>
                    </a:ext>
                  </a:extLst>
                </a:gridCol>
                <a:gridCol w="389277">
                  <a:extLst>
                    <a:ext uri="{9D8B030D-6E8A-4147-A177-3AD203B41FA5}">
                      <a16:colId xmlns:a16="http://schemas.microsoft.com/office/drawing/2014/main" val="1230725735"/>
                    </a:ext>
                  </a:extLst>
                </a:gridCol>
                <a:gridCol w="389277">
                  <a:extLst>
                    <a:ext uri="{9D8B030D-6E8A-4147-A177-3AD203B41FA5}">
                      <a16:colId xmlns:a16="http://schemas.microsoft.com/office/drawing/2014/main" val="1259956576"/>
                    </a:ext>
                  </a:extLst>
                </a:gridCol>
                <a:gridCol w="389277">
                  <a:extLst>
                    <a:ext uri="{9D8B030D-6E8A-4147-A177-3AD203B41FA5}">
                      <a16:colId xmlns:a16="http://schemas.microsoft.com/office/drawing/2014/main" val="31847190"/>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C0000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1" name="TextBox 10">
            <a:extLst>
              <a:ext uri="{FF2B5EF4-FFF2-40B4-BE49-F238E27FC236}">
                <a16:creationId xmlns:a16="http://schemas.microsoft.com/office/drawing/2014/main" id="{FA6307F4-F314-451C-B865-2DDE743A7BBF}"/>
              </a:ext>
            </a:extLst>
          </p:cNvPr>
          <p:cNvSpPr txBox="1"/>
          <p:nvPr/>
        </p:nvSpPr>
        <p:spPr bwMode="auto">
          <a:xfrm>
            <a:off x="3813749"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C88D6BFB-1CED-4149-BAB8-A72B83EEF17E}"/>
              </a:ext>
            </a:extLst>
          </p:cNvPr>
          <p:cNvSpPr txBox="1"/>
          <p:nvPr/>
        </p:nvSpPr>
        <p:spPr bwMode="auto">
          <a:xfrm>
            <a:off x="4202892" y="524922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3" name="TextBox 12">
            <a:extLst>
              <a:ext uri="{FF2B5EF4-FFF2-40B4-BE49-F238E27FC236}">
                <a16:creationId xmlns:a16="http://schemas.microsoft.com/office/drawing/2014/main" id="{B17FAD27-ECC3-44F2-8AAC-3F0CD8904B97}"/>
              </a:ext>
            </a:extLst>
          </p:cNvPr>
          <p:cNvSpPr txBox="1"/>
          <p:nvPr/>
        </p:nvSpPr>
        <p:spPr bwMode="auto">
          <a:xfrm>
            <a:off x="4642253" y="5249226"/>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9B27180E-4382-4451-A0E1-4E11E9B7736E}"/>
              </a:ext>
            </a:extLst>
          </p:cNvPr>
          <p:cNvSpPr txBox="1"/>
          <p:nvPr/>
        </p:nvSpPr>
        <p:spPr bwMode="auto">
          <a:xfrm>
            <a:off x="4982125"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5" name="TextBox 14">
            <a:extLst>
              <a:ext uri="{FF2B5EF4-FFF2-40B4-BE49-F238E27FC236}">
                <a16:creationId xmlns:a16="http://schemas.microsoft.com/office/drawing/2014/main" id="{88BD3F50-AA0C-49E8-AEC6-1202FF9ECA5F}"/>
              </a:ext>
            </a:extLst>
          </p:cNvPr>
          <p:cNvSpPr txBox="1"/>
          <p:nvPr/>
        </p:nvSpPr>
        <p:spPr bwMode="auto">
          <a:xfrm>
            <a:off x="5369512" y="524922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6" name="TextBox 15">
            <a:extLst>
              <a:ext uri="{FF2B5EF4-FFF2-40B4-BE49-F238E27FC236}">
                <a16:creationId xmlns:a16="http://schemas.microsoft.com/office/drawing/2014/main" id="{2862D77D-E698-476E-8AD8-22BBBD997E61}"/>
              </a:ext>
            </a:extLst>
          </p:cNvPr>
          <p:cNvSpPr txBox="1"/>
          <p:nvPr/>
        </p:nvSpPr>
        <p:spPr bwMode="auto">
          <a:xfrm>
            <a:off x="5268550" y="4244871"/>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grpSp>
        <p:nvGrpSpPr>
          <p:cNvPr id="17" name="Group 16">
            <a:extLst>
              <a:ext uri="{FF2B5EF4-FFF2-40B4-BE49-F238E27FC236}">
                <a16:creationId xmlns:a16="http://schemas.microsoft.com/office/drawing/2014/main" id="{85A8C89B-6BDE-4F2D-A571-EB2F35D7DCDE}"/>
              </a:ext>
            </a:extLst>
          </p:cNvPr>
          <p:cNvGrpSpPr/>
          <p:nvPr/>
        </p:nvGrpSpPr>
        <p:grpSpPr>
          <a:xfrm>
            <a:off x="3793331" y="5249226"/>
            <a:ext cx="1946500" cy="458957"/>
            <a:chOff x="3793331" y="5249226"/>
            <a:chExt cx="1946500" cy="458957"/>
          </a:xfrm>
        </p:grpSpPr>
        <p:cxnSp>
          <p:nvCxnSpPr>
            <p:cNvPr id="18" name="Straight Connector 17">
              <a:extLst>
                <a:ext uri="{FF2B5EF4-FFF2-40B4-BE49-F238E27FC236}">
                  <a16:creationId xmlns:a16="http://schemas.microsoft.com/office/drawing/2014/main" id="{A4BC7251-694F-48E4-89A5-1E663FE04A06}"/>
                </a:ext>
              </a:extLst>
            </p:cNvPr>
            <p:cNvCxnSpPr/>
            <p:nvPr/>
          </p:nvCxnSpPr>
          <p:spPr bwMode="auto">
            <a:xfrm>
              <a:off x="3793331" y="5708183"/>
              <a:ext cx="19465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DB6BF3F1-048E-4443-8619-2CF70F156E59}"/>
                </a:ext>
              </a:extLst>
            </p:cNvPr>
            <p:cNvCxnSpPr/>
            <p:nvPr/>
          </p:nvCxnSpPr>
          <p:spPr bwMode="auto">
            <a:xfrm>
              <a:off x="3793331" y="5249226"/>
              <a:ext cx="19465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a:extLst>
              <a:ext uri="{FF2B5EF4-FFF2-40B4-BE49-F238E27FC236}">
                <a16:creationId xmlns:a16="http://schemas.microsoft.com/office/drawing/2014/main" id="{1EBD4C15-EBA9-4B0F-90F7-A4C264C3BB89}"/>
              </a:ext>
            </a:extLst>
          </p:cNvPr>
          <p:cNvSpPr txBox="1"/>
          <p:nvPr/>
        </p:nvSpPr>
        <p:spPr bwMode="auto">
          <a:xfrm>
            <a:off x="3418019" y="479199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7CBDE68D-CA56-41F5-B45C-93E2D72C6AAF}"/>
              </a:ext>
            </a:extLst>
          </p:cNvPr>
          <p:cNvSpPr txBox="1"/>
          <p:nvPr/>
        </p:nvSpPr>
        <p:spPr bwMode="auto">
          <a:xfrm>
            <a:off x="5072022" y="41030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4</a:t>
            </a:r>
          </a:p>
        </p:txBody>
      </p:sp>
      <p:cxnSp>
        <p:nvCxnSpPr>
          <p:cNvPr id="24" name="Straight Connector 23">
            <a:extLst>
              <a:ext uri="{FF2B5EF4-FFF2-40B4-BE49-F238E27FC236}">
                <a16:creationId xmlns:a16="http://schemas.microsoft.com/office/drawing/2014/main" id="{0287DF53-40BD-4EBB-8704-E373E59F99DC}"/>
              </a:ext>
            </a:extLst>
          </p:cNvPr>
          <p:cNvCxnSpPr/>
          <p:nvPr/>
        </p:nvCxnSpPr>
        <p:spPr bwMode="auto">
          <a:xfrm>
            <a:off x="5039950" y="4442237"/>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08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9" grpId="1"/>
      <p:bldP spid="11" grpId="0"/>
      <p:bldP spid="12" grpId="0"/>
      <p:bldP spid="13" grpId="0"/>
      <p:bldP spid="14" grpId="0"/>
      <p:bldP spid="15" grpId="0"/>
      <p:bldP spid="16"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4:4</a:t>
            </a:r>
          </a:p>
        </p:txBody>
      </p:sp>
      <p:sp>
        <p:nvSpPr>
          <p:cNvPr id="4" name="TextBox 3">
            <a:extLst>
              <a:ext uri="{FF2B5EF4-FFF2-40B4-BE49-F238E27FC236}">
                <a16:creationId xmlns:a16="http://schemas.microsoft.com/office/drawing/2014/main" id="{F161F96B-E182-485C-9BBA-CD435EA45383}"/>
              </a:ext>
            </a:extLst>
          </p:cNvPr>
          <p:cNvSpPr txBox="1"/>
          <p:nvPr/>
        </p:nvSpPr>
        <p:spPr bwMode="auto">
          <a:xfrm>
            <a:off x="5002902" y="1017453"/>
            <a:ext cx="138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£10.56</a:t>
            </a:r>
          </a:p>
        </p:txBody>
      </p:sp>
      <p:sp>
        <p:nvSpPr>
          <p:cNvPr id="5" name="TextBox 4">
            <a:extLst>
              <a:ext uri="{FF2B5EF4-FFF2-40B4-BE49-F238E27FC236}">
                <a16:creationId xmlns:a16="http://schemas.microsoft.com/office/drawing/2014/main" id="{7F1816F8-F1B0-4998-A416-B7B9248A4619}"/>
              </a:ext>
            </a:extLst>
          </p:cNvPr>
          <p:cNvSpPr txBox="1"/>
          <p:nvPr/>
        </p:nvSpPr>
        <p:spPr bwMode="auto">
          <a:xfrm>
            <a:off x="2752743" y="1017453"/>
            <a:ext cx="2366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£29.50 − £18.94</a:t>
            </a:r>
          </a:p>
        </p:txBody>
      </p:sp>
      <p:graphicFrame>
        <p:nvGraphicFramePr>
          <p:cNvPr id="10" name="Table 9">
            <a:extLst>
              <a:ext uri="{FF2B5EF4-FFF2-40B4-BE49-F238E27FC236}">
                <a16:creationId xmlns:a16="http://schemas.microsoft.com/office/drawing/2014/main" id="{1DBA6F4B-557D-4347-AFC5-F2AA794DA3D5}"/>
              </a:ext>
            </a:extLst>
          </p:cNvPr>
          <p:cNvGraphicFramePr>
            <a:graphicFrameLocks noGrp="1"/>
          </p:cNvGraphicFramePr>
          <p:nvPr>
            <p:extLst>
              <p:ext uri="{D42A27DB-BD31-4B8C-83A1-F6EECF244321}">
                <p14:modId xmlns:p14="http://schemas.microsoft.com/office/powerpoint/2010/main" val="3620297759"/>
              </p:ext>
            </p:extLst>
          </p:nvPr>
        </p:nvGraphicFramePr>
        <p:xfrm>
          <a:off x="3211200" y="2743200"/>
          <a:ext cx="27216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80736851"/>
                    </a:ext>
                  </a:extLst>
                </a:gridCol>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3888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1" name="TextBox 10">
            <a:extLst>
              <a:ext uri="{FF2B5EF4-FFF2-40B4-BE49-F238E27FC236}">
                <a16:creationId xmlns:a16="http://schemas.microsoft.com/office/drawing/2014/main" id="{F699DFAB-3DA9-4036-B155-BED30E0F9ADB}"/>
              </a:ext>
            </a:extLst>
          </p:cNvPr>
          <p:cNvSpPr txBox="1"/>
          <p:nvPr/>
        </p:nvSpPr>
        <p:spPr bwMode="auto">
          <a:xfrm>
            <a:off x="3616663"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E346F4B4-4E36-4397-B60A-5724DD9C5B4D}"/>
              </a:ext>
            </a:extLst>
          </p:cNvPr>
          <p:cNvSpPr txBox="1"/>
          <p:nvPr/>
        </p:nvSpPr>
        <p:spPr bwMode="auto">
          <a:xfrm>
            <a:off x="4396335"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3" name="TextBox 12">
            <a:extLst>
              <a:ext uri="{FF2B5EF4-FFF2-40B4-BE49-F238E27FC236}">
                <a16:creationId xmlns:a16="http://schemas.microsoft.com/office/drawing/2014/main" id="{D683ABF4-C3E4-49D4-83C5-9BC7D802A9CD}"/>
              </a:ext>
            </a:extLst>
          </p:cNvPr>
          <p:cNvSpPr txBox="1"/>
          <p:nvPr/>
        </p:nvSpPr>
        <p:spPr bwMode="auto">
          <a:xfrm>
            <a:off x="4835696" y="3655843"/>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B2CD453F-61F4-4DD6-B74B-80FD1022AB0E}"/>
              </a:ext>
            </a:extLst>
          </p:cNvPr>
          <p:cNvSpPr txBox="1"/>
          <p:nvPr/>
        </p:nvSpPr>
        <p:spPr bwMode="auto">
          <a:xfrm>
            <a:off x="5175567"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5" name="TextBox 14">
            <a:extLst>
              <a:ext uri="{FF2B5EF4-FFF2-40B4-BE49-F238E27FC236}">
                <a16:creationId xmlns:a16="http://schemas.microsoft.com/office/drawing/2014/main" id="{E2D61C7A-7892-49F7-B9AF-F4A5D6339726}"/>
              </a:ext>
            </a:extLst>
          </p:cNvPr>
          <p:cNvSpPr txBox="1"/>
          <p:nvPr/>
        </p:nvSpPr>
        <p:spPr bwMode="auto">
          <a:xfrm>
            <a:off x="5562954"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6" name="TextBox 15">
            <a:extLst>
              <a:ext uri="{FF2B5EF4-FFF2-40B4-BE49-F238E27FC236}">
                <a16:creationId xmlns:a16="http://schemas.microsoft.com/office/drawing/2014/main" id="{5E7257DD-048A-4406-8D28-F3C420012B08}"/>
              </a:ext>
            </a:extLst>
          </p:cNvPr>
          <p:cNvSpPr txBox="1"/>
          <p:nvPr/>
        </p:nvSpPr>
        <p:spPr bwMode="auto">
          <a:xfrm>
            <a:off x="5469931" y="265148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grpSp>
        <p:nvGrpSpPr>
          <p:cNvPr id="27" name="Group 26">
            <a:extLst>
              <a:ext uri="{FF2B5EF4-FFF2-40B4-BE49-F238E27FC236}">
                <a16:creationId xmlns:a16="http://schemas.microsoft.com/office/drawing/2014/main" id="{9E4268B2-2EDC-4067-B8B5-51EBDD5B3977}"/>
              </a:ext>
            </a:extLst>
          </p:cNvPr>
          <p:cNvGrpSpPr/>
          <p:nvPr/>
        </p:nvGrpSpPr>
        <p:grpSpPr>
          <a:xfrm>
            <a:off x="3605773" y="3655843"/>
            <a:ext cx="2322000" cy="458957"/>
            <a:chOff x="3605773" y="3655843"/>
            <a:chExt cx="2322000" cy="458957"/>
          </a:xfrm>
        </p:grpSpPr>
        <p:cxnSp>
          <p:nvCxnSpPr>
            <p:cNvPr id="18" name="Straight Connector 17">
              <a:extLst>
                <a:ext uri="{FF2B5EF4-FFF2-40B4-BE49-F238E27FC236}">
                  <a16:creationId xmlns:a16="http://schemas.microsoft.com/office/drawing/2014/main" id="{0CF5A70B-25D1-4CA1-94DD-C9FCB44F1856}"/>
                </a:ext>
              </a:extLst>
            </p:cNvPr>
            <p:cNvCxnSpPr/>
            <p:nvPr/>
          </p:nvCxnSpPr>
          <p:spPr bwMode="auto">
            <a:xfrm>
              <a:off x="3605773" y="4114800"/>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52A8437E-2188-459E-983E-ED55F551F7A9}"/>
                </a:ext>
              </a:extLst>
            </p:cNvPr>
            <p:cNvCxnSpPr/>
            <p:nvPr/>
          </p:nvCxnSpPr>
          <p:spPr bwMode="auto">
            <a:xfrm>
              <a:off x="3605773" y="3655843"/>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a:extLst>
              <a:ext uri="{FF2B5EF4-FFF2-40B4-BE49-F238E27FC236}">
                <a16:creationId xmlns:a16="http://schemas.microsoft.com/office/drawing/2014/main" id="{CFF7E39C-D550-4DD1-AD96-9C8C2DB70CD4}"/>
              </a:ext>
            </a:extLst>
          </p:cNvPr>
          <p:cNvSpPr txBox="1"/>
          <p:nvPr/>
        </p:nvSpPr>
        <p:spPr bwMode="auto">
          <a:xfrm>
            <a:off x="3223312" y="320099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2B6DA48B-CF60-4595-9B1E-7A5509D6FFF3}"/>
              </a:ext>
            </a:extLst>
          </p:cNvPr>
          <p:cNvSpPr txBox="1"/>
          <p:nvPr/>
        </p:nvSpPr>
        <p:spPr bwMode="auto">
          <a:xfrm>
            <a:off x="5276952" y="249059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4</a:t>
            </a:r>
          </a:p>
        </p:txBody>
      </p:sp>
      <p:cxnSp>
        <p:nvCxnSpPr>
          <p:cNvPr id="22" name="Straight Connector 21">
            <a:extLst>
              <a:ext uri="{FF2B5EF4-FFF2-40B4-BE49-F238E27FC236}">
                <a16:creationId xmlns:a16="http://schemas.microsoft.com/office/drawing/2014/main" id="{16592105-7C1B-4A3B-87B5-45DA69151B59}"/>
              </a:ext>
            </a:extLst>
          </p:cNvPr>
          <p:cNvCxnSpPr>
            <a:cxnSpLocks/>
          </p:cNvCxnSpPr>
          <p:nvPr/>
        </p:nvCxnSpPr>
        <p:spPr bwMode="auto">
          <a:xfrm>
            <a:off x="5240539" y="284885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77948FC7-2CF6-4A4A-95CF-9AE6EA027708}"/>
              </a:ext>
            </a:extLst>
          </p:cNvPr>
          <p:cNvSpPr txBox="1"/>
          <p:nvPr/>
        </p:nvSpPr>
        <p:spPr bwMode="auto">
          <a:xfrm>
            <a:off x="5174713" y="245208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25" name="TextBox 24">
            <a:extLst>
              <a:ext uri="{FF2B5EF4-FFF2-40B4-BE49-F238E27FC236}">
                <a16:creationId xmlns:a16="http://schemas.microsoft.com/office/drawing/2014/main" id="{1424E845-2FBF-4961-ABBA-EF68C3E03FF5}"/>
              </a:ext>
            </a:extLst>
          </p:cNvPr>
          <p:cNvSpPr txBox="1"/>
          <p:nvPr/>
        </p:nvSpPr>
        <p:spPr bwMode="auto">
          <a:xfrm>
            <a:off x="4527232" y="249059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8</a:t>
            </a:r>
          </a:p>
        </p:txBody>
      </p:sp>
      <p:sp>
        <p:nvSpPr>
          <p:cNvPr id="26" name="TextBox 25">
            <a:extLst>
              <a:ext uri="{FF2B5EF4-FFF2-40B4-BE49-F238E27FC236}">
                <a16:creationId xmlns:a16="http://schemas.microsoft.com/office/drawing/2014/main" id="{8DBF5F7C-BC42-4587-B254-32511A70D538}"/>
              </a:ext>
            </a:extLst>
          </p:cNvPr>
          <p:cNvSpPr txBox="1"/>
          <p:nvPr/>
        </p:nvSpPr>
        <p:spPr bwMode="auto">
          <a:xfrm>
            <a:off x="4009240" y="365449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cxnSp>
        <p:nvCxnSpPr>
          <p:cNvPr id="28" name="Straight Connector 27">
            <a:extLst>
              <a:ext uri="{FF2B5EF4-FFF2-40B4-BE49-F238E27FC236}">
                <a16:creationId xmlns:a16="http://schemas.microsoft.com/office/drawing/2014/main" id="{9727CFD4-56EE-4FD1-B51B-97C6E0893E1B}"/>
              </a:ext>
            </a:extLst>
          </p:cNvPr>
          <p:cNvCxnSpPr>
            <a:cxnSpLocks/>
          </p:cNvCxnSpPr>
          <p:nvPr/>
        </p:nvCxnSpPr>
        <p:spPr bwMode="auto">
          <a:xfrm>
            <a:off x="4454525" y="284885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779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p:bldP spid="20" grpId="0"/>
      <p:bldP spid="21"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4:4</a:t>
            </a:r>
          </a:p>
        </p:txBody>
      </p:sp>
      <p:sp>
        <p:nvSpPr>
          <p:cNvPr id="3" name="TextBox 2">
            <a:extLst>
              <a:ext uri="{FF2B5EF4-FFF2-40B4-BE49-F238E27FC236}">
                <a16:creationId xmlns:a16="http://schemas.microsoft.com/office/drawing/2014/main" id="{46A1515B-5EA0-4420-839B-D89AAAE3D939}"/>
              </a:ext>
            </a:extLst>
          </p:cNvPr>
          <p:cNvSpPr txBox="1"/>
          <p:nvPr/>
        </p:nvSpPr>
        <p:spPr bwMode="auto">
          <a:xfrm>
            <a:off x="5002915" y="1017453"/>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£5.42</a:t>
            </a:r>
          </a:p>
        </p:txBody>
      </p:sp>
      <p:sp>
        <p:nvSpPr>
          <p:cNvPr id="4" name="TextBox 3">
            <a:extLst>
              <a:ext uri="{FF2B5EF4-FFF2-40B4-BE49-F238E27FC236}">
                <a16:creationId xmlns:a16="http://schemas.microsoft.com/office/drawing/2014/main" id="{0F57585F-A2C5-4EB7-A4D1-72CFD33F5D47}"/>
              </a:ext>
            </a:extLst>
          </p:cNvPr>
          <p:cNvSpPr txBox="1"/>
          <p:nvPr/>
        </p:nvSpPr>
        <p:spPr bwMode="auto">
          <a:xfrm>
            <a:off x="2919444" y="1017453"/>
            <a:ext cx="2199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£12.50 − £7.08</a:t>
            </a:r>
          </a:p>
        </p:txBody>
      </p:sp>
      <p:graphicFrame>
        <p:nvGraphicFramePr>
          <p:cNvPr id="5" name="Table 4">
            <a:extLst>
              <a:ext uri="{FF2B5EF4-FFF2-40B4-BE49-F238E27FC236}">
                <a16:creationId xmlns:a16="http://schemas.microsoft.com/office/drawing/2014/main" id="{975CE080-BC16-4444-8C88-F60FA4DD7DDA}"/>
              </a:ext>
            </a:extLst>
          </p:cNvPr>
          <p:cNvGraphicFramePr>
            <a:graphicFrameLocks noGrp="1"/>
          </p:cNvGraphicFramePr>
          <p:nvPr>
            <p:extLst>
              <p:ext uri="{D42A27DB-BD31-4B8C-83A1-F6EECF244321}">
                <p14:modId xmlns:p14="http://schemas.microsoft.com/office/powerpoint/2010/main" val="1267698122"/>
              </p:ext>
            </p:extLst>
          </p:nvPr>
        </p:nvGraphicFramePr>
        <p:xfrm>
          <a:off x="3211200" y="2743200"/>
          <a:ext cx="27216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80736851"/>
                    </a:ext>
                  </a:extLst>
                </a:gridCol>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3888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6" name="TextBox 5">
            <a:extLst>
              <a:ext uri="{FF2B5EF4-FFF2-40B4-BE49-F238E27FC236}">
                <a16:creationId xmlns:a16="http://schemas.microsoft.com/office/drawing/2014/main" id="{C818A434-7930-456A-BBA5-5833864EF00A}"/>
              </a:ext>
            </a:extLst>
          </p:cNvPr>
          <p:cNvSpPr txBox="1"/>
          <p:nvPr/>
        </p:nvSpPr>
        <p:spPr bwMode="auto">
          <a:xfrm>
            <a:off x="3616663"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E050B887-FEAB-4AA8-A260-DFE81A9E1F68}"/>
              </a:ext>
            </a:extLst>
          </p:cNvPr>
          <p:cNvSpPr txBox="1"/>
          <p:nvPr/>
        </p:nvSpPr>
        <p:spPr bwMode="auto">
          <a:xfrm>
            <a:off x="4396335"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8" name="TextBox 7">
            <a:extLst>
              <a:ext uri="{FF2B5EF4-FFF2-40B4-BE49-F238E27FC236}">
                <a16:creationId xmlns:a16="http://schemas.microsoft.com/office/drawing/2014/main" id="{70535915-3E21-4873-A2B5-4CCC5D9D872C}"/>
              </a:ext>
            </a:extLst>
          </p:cNvPr>
          <p:cNvSpPr txBox="1"/>
          <p:nvPr/>
        </p:nvSpPr>
        <p:spPr bwMode="auto">
          <a:xfrm>
            <a:off x="4835696" y="3655843"/>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802C0EFC-8D52-4BA5-8AB7-1A88BA84BD6F}"/>
              </a:ext>
            </a:extLst>
          </p:cNvPr>
          <p:cNvSpPr txBox="1"/>
          <p:nvPr/>
        </p:nvSpPr>
        <p:spPr bwMode="auto">
          <a:xfrm>
            <a:off x="5175567"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0" name="TextBox 9">
            <a:extLst>
              <a:ext uri="{FF2B5EF4-FFF2-40B4-BE49-F238E27FC236}">
                <a16:creationId xmlns:a16="http://schemas.microsoft.com/office/drawing/2014/main" id="{D03E90B8-C9F2-4E24-ABCC-F0D93874FB79}"/>
              </a:ext>
            </a:extLst>
          </p:cNvPr>
          <p:cNvSpPr txBox="1"/>
          <p:nvPr/>
        </p:nvSpPr>
        <p:spPr bwMode="auto">
          <a:xfrm>
            <a:off x="5562954"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1" name="TextBox 10">
            <a:extLst>
              <a:ext uri="{FF2B5EF4-FFF2-40B4-BE49-F238E27FC236}">
                <a16:creationId xmlns:a16="http://schemas.microsoft.com/office/drawing/2014/main" id="{03C221EF-D5ED-454C-9282-949EB2DE05E7}"/>
              </a:ext>
            </a:extLst>
          </p:cNvPr>
          <p:cNvSpPr txBox="1"/>
          <p:nvPr/>
        </p:nvSpPr>
        <p:spPr bwMode="auto">
          <a:xfrm>
            <a:off x="5469931" y="265148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grpSp>
        <p:nvGrpSpPr>
          <p:cNvPr id="12" name="Group 11">
            <a:extLst>
              <a:ext uri="{FF2B5EF4-FFF2-40B4-BE49-F238E27FC236}">
                <a16:creationId xmlns:a16="http://schemas.microsoft.com/office/drawing/2014/main" id="{D130B50D-9802-470F-8414-80017D33F18D}"/>
              </a:ext>
            </a:extLst>
          </p:cNvPr>
          <p:cNvGrpSpPr/>
          <p:nvPr/>
        </p:nvGrpSpPr>
        <p:grpSpPr>
          <a:xfrm>
            <a:off x="3605773" y="3655843"/>
            <a:ext cx="2322000" cy="458957"/>
            <a:chOff x="3605773" y="3655843"/>
            <a:chExt cx="2322000" cy="458957"/>
          </a:xfrm>
        </p:grpSpPr>
        <p:cxnSp>
          <p:nvCxnSpPr>
            <p:cNvPr id="13" name="Straight Connector 12">
              <a:extLst>
                <a:ext uri="{FF2B5EF4-FFF2-40B4-BE49-F238E27FC236}">
                  <a16:creationId xmlns:a16="http://schemas.microsoft.com/office/drawing/2014/main" id="{55634893-6D46-4E94-8A2A-1C27B8F2198C}"/>
                </a:ext>
              </a:extLst>
            </p:cNvPr>
            <p:cNvCxnSpPr/>
            <p:nvPr/>
          </p:nvCxnSpPr>
          <p:spPr bwMode="auto">
            <a:xfrm>
              <a:off x="3605773" y="4114800"/>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BB7AD058-FEF1-4A02-934D-B226281791EE}"/>
                </a:ext>
              </a:extLst>
            </p:cNvPr>
            <p:cNvCxnSpPr/>
            <p:nvPr/>
          </p:nvCxnSpPr>
          <p:spPr bwMode="auto">
            <a:xfrm>
              <a:off x="3605773" y="3655843"/>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a:extLst>
              <a:ext uri="{FF2B5EF4-FFF2-40B4-BE49-F238E27FC236}">
                <a16:creationId xmlns:a16="http://schemas.microsoft.com/office/drawing/2014/main" id="{D5090DBC-0296-4FEA-A13D-A7D71BF958BA}"/>
              </a:ext>
            </a:extLst>
          </p:cNvPr>
          <p:cNvSpPr txBox="1"/>
          <p:nvPr/>
        </p:nvSpPr>
        <p:spPr bwMode="auto">
          <a:xfrm>
            <a:off x="3223312" y="320099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D7E733BF-F5B4-4C84-97C2-B7FE5A0D3721}"/>
              </a:ext>
            </a:extLst>
          </p:cNvPr>
          <p:cNvSpPr txBox="1"/>
          <p:nvPr/>
        </p:nvSpPr>
        <p:spPr bwMode="auto">
          <a:xfrm>
            <a:off x="5266319" y="249059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4</a:t>
            </a:r>
          </a:p>
        </p:txBody>
      </p:sp>
      <p:cxnSp>
        <p:nvCxnSpPr>
          <p:cNvPr id="17" name="Straight Connector 16">
            <a:extLst>
              <a:ext uri="{FF2B5EF4-FFF2-40B4-BE49-F238E27FC236}">
                <a16:creationId xmlns:a16="http://schemas.microsoft.com/office/drawing/2014/main" id="{3A6EB0BD-737E-4F2F-89B5-402CA327AC7C}"/>
              </a:ext>
            </a:extLst>
          </p:cNvPr>
          <p:cNvCxnSpPr>
            <a:cxnSpLocks/>
          </p:cNvCxnSpPr>
          <p:nvPr/>
        </p:nvCxnSpPr>
        <p:spPr bwMode="auto">
          <a:xfrm>
            <a:off x="5240539" y="284885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D1E986D8-2438-4DB4-8D83-2E5FFF5491C4}"/>
              </a:ext>
            </a:extLst>
          </p:cNvPr>
          <p:cNvSpPr txBox="1"/>
          <p:nvPr/>
        </p:nvSpPr>
        <p:spPr bwMode="auto">
          <a:xfrm>
            <a:off x="4299803" y="265148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19" name="TextBox 18">
            <a:extLst>
              <a:ext uri="{FF2B5EF4-FFF2-40B4-BE49-F238E27FC236}">
                <a16:creationId xmlns:a16="http://schemas.microsoft.com/office/drawing/2014/main" id="{E64D38FE-063D-441B-B7D0-7E03C42BEAE6}"/>
              </a:ext>
            </a:extLst>
          </p:cNvPr>
          <p:cNvSpPr txBox="1"/>
          <p:nvPr/>
        </p:nvSpPr>
        <p:spPr bwMode="auto">
          <a:xfrm>
            <a:off x="4111187" y="249059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0</a:t>
            </a:r>
          </a:p>
        </p:txBody>
      </p:sp>
      <p:cxnSp>
        <p:nvCxnSpPr>
          <p:cNvPr id="21" name="Straight Connector 20">
            <a:extLst>
              <a:ext uri="{FF2B5EF4-FFF2-40B4-BE49-F238E27FC236}">
                <a16:creationId xmlns:a16="http://schemas.microsoft.com/office/drawing/2014/main" id="{EF61C7EF-9B21-48F7-8568-EF3AD47BBE78}"/>
              </a:ext>
            </a:extLst>
          </p:cNvPr>
          <p:cNvCxnSpPr>
            <a:cxnSpLocks/>
          </p:cNvCxnSpPr>
          <p:nvPr/>
        </p:nvCxnSpPr>
        <p:spPr bwMode="auto">
          <a:xfrm>
            <a:off x="4054475" y="284885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49BEC938-021F-46AB-9464-26D7FC8CAAFC}"/>
              </a:ext>
            </a:extLst>
          </p:cNvPr>
          <p:cNvSpPr txBox="1"/>
          <p:nvPr/>
        </p:nvSpPr>
        <p:spPr bwMode="auto">
          <a:xfrm>
            <a:off x="3996261"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Tree>
    <p:extLst>
      <p:ext uri="{BB962C8B-B14F-4D97-AF65-F5344CB8AC3E}">
        <p14:creationId xmlns:p14="http://schemas.microsoft.com/office/powerpoint/2010/main" val="33883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5" grpId="0"/>
      <p:bldP spid="16" grpId="0"/>
      <p:bldP spid="18" grpId="0"/>
      <p:bldP spid="19"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E77C27-468B-4D5D-837E-74CEE2EBF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29" y="1182388"/>
            <a:ext cx="7615741" cy="1711839"/>
          </a:xfrm>
          <a:prstGeom prst="rect">
            <a:avLst/>
          </a:prstGeom>
        </p:spPr>
      </p:pic>
      <p:sp>
        <p:nvSpPr>
          <p:cNvPr id="2" name="Text Placeholder 1"/>
          <p:cNvSpPr>
            <a:spLocks noGrp="1"/>
          </p:cNvSpPr>
          <p:nvPr>
            <p:ph type="body" sz="quarter" idx="11"/>
          </p:nvPr>
        </p:nvSpPr>
        <p:spPr/>
        <p:txBody>
          <a:bodyPr/>
          <a:lstStyle/>
          <a:p>
            <a:r>
              <a:rPr lang="en-GB" dirty="0"/>
              <a:t>1.25 Calculation: money </a:t>
            </a:r>
            <a:r>
              <a:rPr lang="en-US" dirty="0"/>
              <a:t>– step 5:1</a:t>
            </a:r>
          </a:p>
        </p:txBody>
      </p:sp>
      <p:pic>
        <p:nvPicPr>
          <p:cNvPr id="8" name="Picture 7">
            <a:extLst>
              <a:ext uri="{FF2B5EF4-FFF2-40B4-BE49-F238E27FC236}">
                <a16:creationId xmlns:a16="http://schemas.microsoft.com/office/drawing/2014/main" id="{D88567BC-4129-4E3B-BCBE-CA6D0133D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713" y="4738890"/>
            <a:ext cx="1293606" cy="583582"/>
          </a:xfrm>
          <a:prstGeom prst="rect">
            <a:avLst/>
          </a:prstGeom>
        </p:spPr>
      </p:pic>
      <p:pic>
        <p:nvPicPr>
          <p:cNvPr id="10" name="Picture 9">
            <a:extLst>
              <a:ext uri="{FF2B5EF4-FFF2-40B4-BE49-F238E27FC236}">
                <a16:creationId xmlns:a16="http://schemas.microsoft.com/office/drawing/2014/main" id="{5C4E27E8-B62A-4C4A-993F-F82E6C3D8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168" y="4729165"/>
            <a:ext cx="3404225" cy="593307"/>
          </a:xfrm>
          <a:prstGeom prst="rect">
            <a:avLst/>
          </a:prstGeom>
        </p:spPr>
      </p:pic>
      <p:pic>
        <p:nvPicPr>
          <p:cNvPr id="12" name="Picture 11">
            <a:extLst>
              <a:ext uri="{FF2B5EF4-FFF2-40B4-BE49-F238E27FC236}">
                <a16:creationId xmlns:a16="http://schemas.microsoft.com/office/drawing/2014/main" id="{57682E85-76CC-43BA-AD4C-5BAAC7152A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50" y="4738890"/>
            <a:ext cx="1993905" cy="583582"/>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29249515-0B35-4A40-B5A6-8EE0E4ED90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366" y="3105737"/>
            <a:ext cx="6098428" cy="622487"/>
          </a:xfrm>
          <a:prstGeom prst="rect">
            <a:avLst/>
          </a:prstGeom>
        </p:spPr>
      </p:pic>
      <p:sp>
        <p:nvSpPr>
          <p:cNvPr id="17" name="TextBox 16">
            <a:extLst>
              <a:ext uri="{FF2B5EF4-FFF2-40B4-BE49-F238E27FC236}">
                <a16:creationId xmlns:a16="http://schemas.microsoft.com/office/drawing/2014/main" id="{534B12A3-4C7C-43EF-B339-08106A5409F4}"/>
              </a:ext>
            </a:extLst>
          </p:cNvPr>
          <p:cNvSpPr txBox="1"/>
          <p:nvPr/>
        </p:nvSpPr>
        <p:spPr bwMode="auto">
          <a:xfrm>
            <a:off x="4312955" y="136673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8" name="TextBox 17">
            <a:extLst>
              <a:ext uri="{FF2B5EF4-FFF2-40B4-BE49-F238E27FC236}">
                <a16:creationId xmlns:a16="http://schemas.microsoft.com/office/drawing/2014/main" id="{7C262A5E-80FB-4E5F-8952-B88EC5AE212E}"/>
              </a:ext>
            </a:extLst>
          </p:cNvPr>
          <p:cNvSpPr txBox="1"/>
          <p:nvPr/>
        </p:nvSpPr>
        <p:spPr bwMode="auto">
          <a:xfrm>
            <a:off x="4577132" y="2241099"/>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0" name="TextBox 19">
            <a:extLst>
              <a:ext uri="{FF2B5EF4-FFF2-40B4-BE49-F238E27FC236}">
                <a16:creationId xmlns:a16="http://schemas.microsoft.com/office/drawing/2014/main" id="{01F580B8-A627-46B7-98C0-BCA0B2C4B7B2}"/>
              </a:ext>
            </a:extLst>
          </p:cNvPr>
          <p:cNvSpPr txBox="1"/>
          <p:nvPr/>
        </p:nvSpPr>
        <p:spPr bwMode="auto">
          <a:xfrm>
            <a:off x="7230682"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1" name="TextBox 20">
            <a:extLst>
              <a:ext uri="{FF2B5EF4-FFF2-40B4-BE49-F238E27FC236}">
                <a16:creationId xmlns:a16="http://schemas.microsoft.com/office/drawing/2014/main" id="{E71DC1CE-831C-4A75-AE92-7EC72826D4EF}"/>
              </a:ext>
            </a:extLst>
          </p:cNvPr>
          <p:cNvSpPr txBox="1"/>
          <p:nvPr/>
        </p:nvSpPr>
        <p:spPr bwMode="auto">
          <a:xfrm>
            <a:off x="3465021" y="3864912"/>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2" name="TextBox 21">
            <a:extLst>
              <a:ext uri="{FF2B5EF4-FFF2-40B4-BE49-F238E27FC236}">
                <a16:creationId xmlns:a16="http://schemas.microsoft.com/office/drawing/2014/main" id="{AFB49FD2-492C-4FDB-B252-6B78FA0E7FF1}"/>
              </a:ext>
            </a:extLst>
          </p:cNvPr>
          <p:cNvSpPr txBox="1"/>
          <p:nvPr/>
        </p:nvSpPr>
        <p:spPr bwMode="auto">
          <a:xfrm>
            <a:off x="1554250"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3" name="TextBox 22">
            <a:extLst>
              <a:ext uri="{FF2B5EF4-FFF2-40B4-BE49-F238E27FC236}">
                <a16:creationId xmlns:a16="http://schemas.microsoft.com/office/drawing/2014/main" id="{D52CF384-684F-4A7C-8A80-6B6F6E6FFE74}"/>
              </a:ext>
            </a:extLst>
          </p:cNvPr>
          <p:cNvSpPr txBox="1"/>
          <p:nvPr/>
        </p:nvSpPr>
        <p:spPr bwMode="auto">
          <a:xfrm>
            <a:off x="1763442" y="224109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8" name="Rectangle 27">
            <a:extLst>
              <a:ext uri="{FF2B5EF4-FFF2-40B4-BE49-F238E27FC236}">
                <a16:creationId xmlns:a16="http://schemas.microsoft.com/office/drawing/2014/main" id="{072F8A4E-9AA5-421E-86E5-B4F9469900D6}"/>
              </a:ext>
            </a:extLst>
          </p:cNvPr>
          <p:cNvSpPr/>
          <p:nvPr/>
        </p:nvSpPr>
        <p:spPr bwMode="auto">
          <a:xfrm>
            <a:off x="6708818" y="4706472"/>
            <a:ext cx="1368000" cy="648000"/>
          </a:xfrm>
          <a:prstGeom prst="rect">
            <a:avLst/>
          </a:prstGeom>
          <a:solidFill>
            <a:srgbClr val="FFFFFF">
              <a:alpha val="65098"/>
            </a:srgb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C3CB43E4-18B5-4A36-812B-328D6B43300C}"/>
              </a:ext>
            </a:extLst>
          </p:cNvPr>
          <p:cNvSpPr/>
          <p:nvPr/>
        </p:nvSpPr>
        <p:spPr bwMode="auto">
          <a:xfrm>
            <a:off x="3151475" y="4698803"/>
            <a:ext cx="3492000" cy="648000"/>
          </a:xfrm>
          <a:prstGeom prst="rect">
            <a:avLst/>
          </a:prstGeom>
          <a:solidFill>
            <a:srgbClr val="FFFFFF">
              <a:alpha val="65098"/>
            </a:srgb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7428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500" fill="hold"/>
                                        <p:tgtEl>
                                          <p:spTgt spid="20"/>
                                        </p:tgtEl>
                                        <p:attrNameLst>
                                          <p:attrName>style.color</p:attrName>
                                        </p:attrNameLst>
                                      </p:cBhvr>
                                      <p:to>
                                        <a:srgbClr val="E72420"/>
                                      </p:to>
                                    </p:animClr>
                                  </p:childTnLst>
                                </p:cTn>
                              </p:par>
                            </p:childTnLst>
                          </p:cTn>
                        </p:par>
                        <p:par>
                          <p:cTn id="7" fill="hold">
                            <p:stCondLst>
                              <p:cond delay="1500"/>
                            </p:stCondLst>
                            <p:childTnLst>
                              <p:par>
                                <p:cTn id="8" presetID="3" presetClass="emph" presetSubtype="2" fill="hold" grpId="1" nodeType="afterEffect">
                                  <p:stCondLst>
                                    <p:cond delay="750"/>
                                  </p:stCondLst>
                                  <p:childTnLst>
                                    <p:animClr clrSpc="rgb" dir="cw">
                                      <p:cBhvr override="childStyle">
                                        <p:cTn id="9" dur="1500" fill="hold"/>
                                        <p:tgtEl>
                                          <p:spTgt spid="20"/>
                                        </p:tgtEl>
                                        <p:attrNameLst>
                                          <p:attrName>style.color</p:attrName>
                                        </p:attrNameLst>
                                      </p:cBhvr>
                                      <p:to>
                                        <a:schemeClr val="tx1"/>
                                      </p:to>
                                    </p:animClr>
                                  </p:childTnLst>
                                </p:cTn>
                              </p:par>
                            </p:childTnLst>
                          </p:cTn>
                        </p:par>
                        <p:par>
                          <p:cTn id="10" fill="hold">
                            <p:stCondLst>
                              <p:cond delay="3750"/>
                            </p:stCondLst>
                            <p:childTnLst>
                              <p:par>
                                <p:cTn id="11" presetID="10" presetClass="entr" presetSubtype="0" fill="hold" grpId="0" nodeType="after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0" nodeType="clickEffect">
                                  <p:stCondLst>
                                    <p:cond delay="0"/>
                                  </p:stCondLst>
                                  <p:childTnLst>
                                    <p:animClr clrSpc="rgb" dir="cw">
                                      <p:cBhvr override="childStyle">
                                        <p:cTn id="25" dur="1500" fill="hold"/>
                                        <p:tgtEl>
                                          <p:spTgt spid="18"/>
                                        </p:tgtEl>
                                        <p:attrNameLst>
                                          <p:attrName>style.color</p:attrName>
                                        </p:attrNameLst>
                                      </p:cBhvr>
                                      <p:to>
                                        <a:srgbClr val="E72420"/>
                                      </p:to>
                                    </p:animClr>
                                  </p:childTnLst>
                                </p:cTn>
                              </p:par>
                            </p:childTnLst>
                          </p:cTn>
                        </p:par>
                        <p:par>
                          <p:cTn id="26" fill="hold">
                            <p:stCondLst>
                              <p:cond delay="1500"/>
                            </p:stCondLst>
                            <p:childTnLst>
                              <p:par>
                                <p:cTn id="27" presetID="3" presetClass="emph" presetSubtype="2" fill="hold" grpId="1" nodeType="afterEffect">
                                  <p:stCondLst>
                                    <p:cond delay="750"/>
                                  </p:stCondLst>
                                  <p:childTnLst>
                                    <p:animClr clrSpc="rgb" dir="cw">
                                      <p:cBhvr override="childStyle">
                                        <p:cTn id="28" dur="1500" fill="hold"/>
                                        <p:tgtEl>
                                          <p:spTgt spid="18"/>
                                        </p:tgtEl>
                                        <p:attrNameLst>
                                          <p:attrName>style.color</p:attrName>
                                        </p:attrNameLst>
                                      </p:cBhvr>
                                      <p:to>
                                        <a:srgbClr val="000000"/>
                                      </p:to>
                                    </p:animClr>
                                  </p:childTnLst>
                                </p:cTn>
                              </p:par>
                            </p:childTnLst>
                          </p:cTn>
                        </p:par>
                        <p:par>
                          <p:cTn id="29" fill="hold">
                            <p:stCondLst>
                              <p:cond delay="3750"/>
                            </p:stCondLst>
                            <p:childTnLst>
                              <p:par>
                                <p:cTn id="30" presetID="10" presetClass="entr" presetSubtype="0" fill="hold" grpId="0" nodeType="after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p:bldP spid="20" grpId="1"/>
      <p:bldP spid="21" grpId="0"/>
      <p:bldP spid="22" grpId="0"/>
      <p:bldP spid="23" grpId="0"/>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5C8693-BB7A-4A7F-BA28-447A5F5DB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29" y="1182388"/>
            <a:ext cx="7615741" cy="1711838"/>
          </a:xfrm>
          <a:prstGeom prst="rect">
            <a:avLst/>
          </a:prstGeom>
        </p:spPr>
      </p:pic>
      <p:sp>
        <p:nvSpPr>
          <p:cNvPr id="2" name="Text Placeholder 1"/>
          <p:cNvSpPr>
            <a:spLocks noGrp="1"/>
          </p:cNvSpPr>
          <p:nvPr>
            <p:ph type="body" sz="quarter" idx="11"/>
          </p:nvPr>
        </p:nvSpPr>
        <p:spPr/>
        <p:txBody>
          <a:bodyPr/>
          <a:lstStyle/>
          <a:p>
            <a:r>
              <a:rPr lang="en-GB" dirty="0"/>
              <a:t>1.25 Calculation: money </a:t>
            </a:r>
            <a:r>
              <a:rPr lang="en-US" dirty="0"/>
              <a:t>– step 5:1</a:t>
            </a:r>
          </a:p>
        </p:txBody>
      </p:sp>
      <p:sp>
        <p:nvSpPr>
          <p:cNvPr id="8" name="TextBox 7">
            <a:extLst>
              <a:ext uri="{FF2B5EF4-FFF2-40B4-BE49-F238E27FC236}">
                <a16:creationId xmlns:a16="http://schemas.microsoft.com/office/drawing/2014/main" id="{D377980A-5430-4012-99C0-3A1443786B22}"/>
              </a:ext>
            </a:extLst>
          </p:cNvPr>
          <p:cNvSpPr txBox="1"/>
          <p:nvPr/>
        </p:nvSpPr>
        <p:spPr bwMode="auto">
          <a:xfrm>
            <a:off x="4312955" y="136673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FAFDB625-9115-47E8-A6D6-5E84F248C82E}"/>
              </a:ext>
            </a:extLst>
          </p:cNvPr>
          <p:cNvSpPr txBox="1"/>
          <p:nvPr/>
        </p:nvSpPr>
        <p:spPr bwMode="auto">
          <a:xfrm>
            <a:off x="5326431"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1" name="TextBox 10">
            <a:extLst>
              <a:ext uri="{FF2B5EF4-FFF2-40B4-BE49-F238E27FC236}">
                <a16:creationId xmlns:a16="http://schemas.microsoft.com/office/drawing/2014/main" id="{00ADC20E-E475-4B6B-8411-27BEEB9F3BFB}"/>
              </a:ext>
            </a:extLst>
          </p:cNvPr>
          <p:cNvSpPr txBox="1"/>
          <p:nvPr/>
        </p:nvSpPr>
        <p:spPr bwMode="auto">
          <a:xfrm>
            <a:off x="1554250"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2" name="TextBox 11">
            <a:extLst>
              <a:ext uri="{FF2B5EF4-FFF2-40B4-BE49-F238E27FC236}">
                <a16:creationId xmlns:a16="http://schemas.microsoft.com/office/drawing/2014/main" id="{EEA4DF3E-FBA2-4EA6-B0C8-0CF0AAC50D6E}"/>
              </a:ext>
            </a:extLst>
          </p:cNvPr>
          <p:cNvSpPr txBox="1"/>
          <p:nvPr/>
        </p:nvSpPr>
        <p:spPr bwMode="auto">
          <a:xfrm>
            <a:off x="1763442" y="224109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nvGrpSpPr>
          <p:cNvPr id="23" name="Group 22">
            <a:extLst>
              <a:ext uri="{FF2B5EF4-FFF2-40B4-BE49-F238E27FC236}">
                <a16:creationId xmlns:a16="http://schemas.microsoft.com/office/drawing/2014/main" id="{FF1A51F5-0EA9-4390-87DC-B8958770C7EB}"/>
              </a:ext>
            </a:extLst>
          </p:cNvPr>
          <p:cNvGrpSpPr/>
          <p:nvPr/>
        </p:nvGrpSpPr>
        <p:grpSpPr>
          <a:xfrm>
            <a:off x="1104150" y="4729165"/>
            <a:ext cx="6925169" cy="593307"/>
            <a:chOff x="1104150" y="4729165"/>
            <a:chExt cx="6925169" cy="593307"/>
          </a:xfrm>
        </p:grpSpPr>
        <p:pic>
          <p:nvPicPr>
            <p:cNvPr id="13" name="Picture 12">
              <a:extLst>
                <a:ext uri="{FF2B5EF4-FFF2-40B4-BE49-F238E27FC236}">
                  <a16:creationId xmlns:a16="http://schemas.microsoft.com/office/drawing/2014/main" id="{0CDDDEFB-3DFF-4985-BE7C-C1A31352A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713" y="4738890"/>
              <a:ext cx="1293606" cy="583582"/>
            </a:xfrm>
            <a:prstGeom prst="rect">
              <a:avLst/>
            </a:prstGeom>
          </p:spPr>
        </p:pic>
        <p:pic>
          <p:nvPicPr>
            <p:cNvPr id="14" name="Picture 13">
              <a:extLst>
                <a:ext uri="{FF2B5EF4-FFF2-40B4-BE49-F238E27FC236}">
                  <a16:creationId xmlns:a16="http://schemas.microsoft.com/office/drawing/2014/main" id="{C42EDAFA-549E-4892-8D4E-F592EBCC0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168" y="4729165"/>
              <a:ext cx="3404225" cy="593307"/>
            </a:xfrm>
            <a:prstGeom prst="rect">
              <a:avLst/>
            </a:prstGeom>
          </p:spPr>
        </p:pic>
        <p:pic>
          <p:nvPicPr>
            <p:cNvPr id="15" name="Picture 14">
              <a:extLst>
                <a:ext uri="{FF2B5EF4-FFF2-40B4-BE49-F238E27FC236}">
                  <a16:creationId xmlns:a16="http://schemas.microsoft.com/office/drawing/2014/main" id="{E101025A-C2D0-46E9-BB62-B86065ADC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50" y="4738890"/>
              <a:ext cx="1993905" cy="583582"/>
            </a:xfrm>
            <a:prstGeom prst="rect">
              <a:avLst/>
            </a:prstGeom>
          </p:spPr>
        </p:pic>
      </p:grpSp>
      <p:sp>
        <p:nvSpPr>
          <p:cNvPr id="16" name="TextBox 15">
            <a:extLst>
              <a:ext uri="{FF2B5EF4-FFF2-40B4-BE49-F238E27FC236}">
                <a16:creationId xmlns:a16="http://schemas.microsoft.com/office/drawing/2014/main" id="{3EF899A2-0971-41F9-9CB6-665EC140F2F8}"/>
              </a:ext>
            </a:extLst>
          </p:cNvPr>
          <p:cNvSpPr txBox="1"/>
          <p:nvPr/>
        </p:nvSpPr>
        <p:spPr bwMode="auto">
          <a:xfrm>
            <a:off x="5791334" y="2241099"/>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8" name="TextBox 17">
            <a:extLst>
              <a:ext uri="{FF2B5EF4-FFF2-40B4-BE49-F238E27FC236}">
                <a16:creationId xmlns:a16="http://schemas.microsoft.com/office/drawing/2014/main" id="{7A31251C-B320-44C0-818D-F761BCC99579}"/>
              </a:ext>
            </a:extLst>
          </p:cNvPr>
          <p:cNvSpPr txBox="1"/>
          <p:nvPr/>
        </p:nvSpPr>
        <p:spPr bwMode="auto">
          <a:xfrm>
            <a:off x="5499666" y="224109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id="{CE3E5700-B036-4BE8-B847-BCB1F2B58BB9}"/>
              </a:ext>
            </a:extLst>
          </p:cNvPr>
          <p:cNvSpPr txBox="1"/>
          <p:nvPr/>
        </p:nvSpPr>
        <p:spPr bwMode="auto">
          <a:xfrm>
            <a:off x="4863534" y="2241099"/>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0" name="Rectangle: Rounded Corners 19">
            <a:extLst>
              <a:ext uri="{FF2B5EF4-FFF2-40B4-BE49-F238E27FC236}">
                <a16:creationId xmlns:a16="http://schemas.microsoft.com/office/drawing/2014/main" id="{6DB234EC-A9A5-4A5B-B22A-2448A75C9DCB}"/>
              </a:ext>
            </a:extLst>
          </p:cNvPr>
          <p:cNvSpPr/>
          <p:nvPr/>
        </p:nvSpPr>
        <p:spPr bwMode="auto">
          <a:xfrm>
            <a:off x="3152775" y="4621211"/>
            <a:ext cx="1400174" cy="811610"/>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75E30668-9FD7-4EDC-BFD3-385991B5D0E0}"/>
              </a:ext>
            </a:extLst>
          </p:cNvPr>
          <p:cNvSpPr/>
          <p:nvPr/>
        </p:nvSpPr>
        <p:spPr bwMode="auto">
          <a:xfrm>
            <a:off x="4552949" y="4621211"/>
            <a:ext cx="3531826" cy="811610"/>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7613DE13-7570-4E9D-A144-707FF1114B56}"/>
              </a:ext>
            </a:extLst>
          </p:cNvPr>
          <p:cNvSpPr/>
          <p:nvPr/>
        </p:nvSpPr>
        <p:spPr bwMode="auto">
          <a:xfrm>
            <a:off x="3152775" y="4621211"/>
            <a:ext cx="4932000" cy="811610"/>
          </a:xfrm>
          <a:prstGeom prst="roundRect">
            <a:avLst/>
          </a:prstGeom>
          <a:noFill/>
          <a:ln w="28575" cap="flat" cmpd="sng" algn="ctr">
            <a:solidFill>
              <a:srgbClr val="00628C"/>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DF8AB912-E7BB-4C26-BC90-BCE33CFFF67C}"/>
              </a:ext>
            </a:extLst>
          </p:cNvPr>
          <p:cNvSpPr/>
          <p:nvPr/>
        </p:nvSpPr>
        <p:spPr bwMode="auto">
          <a:xfrm>
            <a:off x="1036712" y="4621211"/>
            <a:ext cx="2124000" cy="811610"/>
          </a:xfrm>
          <a:prstGeom prst="roundRect">
            <a:avLst/>
          </a:prstGeom>
          <a:noFill/>
          <a:ln w="28575" cap="flat" cmpd="sng" algn="ctr">
            <a:solidFill>
              <a:srgbClr val="00628C"/>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484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1500" fill="hold"/>
                                        <p:tgtEl>
                                          <p:spTgt spid="19"/>
                                        </p:tgtEl>
                                        <p:attrNameLst>
                                          <p:attrName>style.color</p:attrName>
                                        </p:attrNameLst>
                                      </p:cBhvr>
                                      <p:to>
                                        <a:srgbClr val="E72420"/>
                                      </p:to>
                                    </p:animClr>
                                  </p:childTnLst>
                                </p:cTn>
                              </p:par>
                            </p:childTnLst>
                          </p:cTn>
                        </p:par>
                        <p:par>
                          <p:cTn id="7" fill="hold">
                            <p:stCondLst>
                              <p:cond delay="1500"/>
                            </p:stCondLst>
                            <p:childTnLst>
                              <p:par>
                                <p:cTn id="8" presetID="3" presetClass="emph" presetSubtype="2" fill="hold" grpId="2" nodeType="afterEffect">
                                  <p:stCondLst>
                                    <p:cond delay="750"/>
                                  </p:stCondLst>
                                  <p:childTnLst>
                                    <p:animClr clrSpc="rgb" dir="cw">
                                      <p:cBhvr override="childStyle">
                                        <p:cTn id="9" dur="1500" fill="hold"/>
                                        <p:tgtEl>
                                          <p:spTgt spid="19"/>
                                        </p:tgtEl>
                                        <p:attrNameLst>
                                          <p:attrName>style.color</p:attrName>
                                        </p:attrNameLst>
                                      </p:cBhvr>
                                      <p:to>
                                        <a:srgbClr val="000000"/>
                                      </p:to>
                                    </p:animClr>
                                  </p:childTnLst>
                                </p:cTn>
                              </p:par>
                            </p:childTnLst>
                          </p:cTn>
                        </p:par>
                        <p:par>
                          <p:cTn id="10" fill="hold">
                            <p:stCondLst>
                              <p:cond delay="375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1" nodeType="clickEffect">
                                  <p:stCondLst>
                                    <p:cond delay="0"/>
                                  </p:stCondLst>
                                  <p:childTnLst>
                                    <p:animClr clrSpc="rgb" dir="cw">
                                      <p:cBhvr override="childStyle">
                                        <p:cTn id="17" dur="1500" fill="hold"/>
                                        <p:tgtEl>
                                          <p:spTgt spid="16"/>
                                        </p:tgtEl>
                                        <p:attrNameLst>
                                          <p:attrName>style.color</p:attrName>
                                        </p:attrNameLst>
                                      </p:cBhvr>
                                      <p:to>
                                        <a:srgbClr val="E72420"/>
                                      </p:to>
                                    </p:animClr>
                                  </p:childTnLst>
                                </p:cTn>
                              </p:par>
                            </p:childTnLst>
                          </p:cTn>
                        </p:par>
                        <p:par>
                          <p:cTn id="18" fill="hold">
                            <p:stCondLst>
                              <p:cond delay="1500"/>
                            </p:stCondLst>
                            <p:childTnLst>
                              <p:par>
                                <p:cTn id="19" presetID="3" presetClass="emph" presetSubtype="2" fill="hold" grpId="2" nodeType="afterEffect">
                                  <p:stCondLst>
                                    <p:cond delay="750"/>
                                  </p:stCondLst>
                                  <p:childTnLst>
                                    <p:animClr clrSpc="rgb" dir="cw">
                                      <p:cBhvr override="childStyle">
                                        <p:cTn id="20" dur="1500" fill="hold"/>
                                        <p:tgtEl>
                                          <p:spTgt spid="16"/>
                                        </p:tgtEl>
                                        <p:attrNameLst>
                                          <p:attrName>style.color</p:attrName>
                                        </p:attrNameLst>
                                      </p:cBhvr>
                                      <p:to>
                                        <a:srgbClr val="000000"/>
                                      </p:to>
                                    </p:animClr>
                                  </p:childTnLst>
                                </p:cTn>
                              </p:par>
                            </p:childTnLst>
                          </p:cTn>
                        </p:par>
                        <p:par>
                          <p:cTn id="21" fill="hold">
                            <p:stCondLst>
                              <p:cond delay="375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p:bldP spid="16" grpId="1"/>
      <p:bldP spid="16" grpId="2"/>
      <p:bldP spid="18" grpId="0"/>
      <p:bldP spid="19" grpId="0"/>
      <p:bldP spid="19" grpId="1"/>
      <p:bldP spid="19" grpId="2"/>
      <p:bldP spid="20" grpId="0" animBg="1"/>
      <p:bldP spid="20" grpId="1" animBg="1"/>
      <p:bldP spid="21" grpId="0" animBg="1"/>
      <p:bldP spid="21" grpId="1" animBg="1"/>
      <p:bldP spid="2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12C48-B7EB-4CD3-8E12-BA0DEB128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29" y="1182388"/>
            <a:ext cx="7615741" cy="1711838"/>
          </a:xfrm>
          <a:prstGeom prst="rect">
            <a:avLst/>
          </a:prstGeom>
        </p:spPr>
      </p:pic>
      <p:sp>
        <p:nvSpPr>
          <p:cNvPr id="2" name="Text Placeholder 1"/>
          <p:cNvSpPr>
            <a:spLocks noGrp="1"/>
          </p:cNvSpPr>
          <p:nvPr>
            <p:ph type="body" sz="quarter" idx="11"/>
          </p:nvPr>
        </p:nvSpPr>
        <p:spPr/>
        <p:txBody>
          <a:bodyPr/>
          <a:lstStyle/>
          <a:p>
            <a:r>
              <a:rPr lang="en-GB" dirty="0"/>
              <a:t>1.25 Calculation: money </a:t>
            </a:r>
            <a:r>
              <a:rPr lang="en-US" dirty="0"/>
              <a:t>– step 5:2</a:t>
            </a:r>
          </a:p>
        </p:txBody>
      </p:sp>
      <p:sp>
        <p:nvSpPr>
          <p:cNvPr id="5" name="TextBox 4">
            <a:extLst>
              <a:ext uri="{FF2B5EF4-FFF2-40B4-BE49-F238E27FC236}">
                <a16:creationId xmlns:a16="http://schemas.microsoft.com/office/drawing/2014/main" id="{1DCA10E2-8351-4FC8-9E2D-FC32A478459B}"/>
              </a:ext>
            </a:extLst>
          </p:cNvPr>
          <p:cNvSpPr txBox="1"/>
          <p:nvPr/>
        </p:nvSpPr>
        <p:spPr bwMode="auto">
          <a:xfrm>
            <a:off x="4312954" y="136673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 name="TextBox 5">
            <a:extLst>
              <a:ext uri="{FF2B5EF4-FFF2-40B4-BE49-F238E27FC236}">
                <a16:creationId xmlns:a16="http://schemas.microsoft.com/office/drawing/2014/main" id="{150E76B7-3A1F-4F37-8EC6-E408D6357C11}"/>
              </a:ext>
            </a:extLst>
          </p:cNvPr>
          <p:cNvSpPr txBox="1"/>
          <p:nvPr/>
        </p:nvSpPr>
        <p:spPr bwMode="auto">
          <a:xfrm>
            <a:off x="1444210"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7" name="TextBox 6">
            <a:extLst>
              <a:ext uri="{FF2B5EF4-FFF2-40B4-BE49-F238E27FC236}">
                <a16:creationId xmlns:a16="http://schemas.microsoft.com/office/drawing/2014/main" id="{AFBB19FF-B02A-4CBC-945F-89FBBF217EAE}"/>
              </a:ext>
            </a:extLst>
          </p:cNvPr>
          <p:cNvSpPr txBox="1"/>
          <p:nvPr/>
        </p:nvSpPr>
        <p:spPr bwMode="auto">
          <a:xfrm>
            <a:off x="3836223"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8" name="TextBox 7">
            <a:extLst>
              <a:ext uri="{FF2B5EF4-FFF2-40B4-BE49-F238E27FC236}">
                <a16:creationId xmlns:a16="http://schemas.microsoft.com/office/drawing/2014/main" id="{98041274-F086-4EF2-9015-1244ABF2ED0A}"/>
              </a:ext>
            </a:extLst>
          </p:cNvPr>
          <p:cNvSpPr txBox="1"/>
          <p:nvPr/>
        </p:nvSpPr>
        <p:spPr bwMode="auto">
          <a:xfrm>
            <a:off x="2726672" y="357652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£1.27</a:t>
            </a:r>
          </a:p>
        </p:txBody>
      </p:sp>
      <p:sp>
        <p:nvSpPr>
          <p:cNvPr id="9" name="TextBox 8">
            <a:extLst>
              <a:ext uri="{FF2B5EF4-FFF2-40B4-BE49-F238E27FC236}">
                <a16:creationId xmlns:a16="http://schemas.microsoft.com/office/drawing/2014/main" id="{03E4D76A-507D-4E07-8EA2-93491ED77E5C}"/>
              </a:ext>
            </a:extLst>
          </p:cNvPr>
          <p:cNvSpPr txBox="1"/>
          <p:nvPr/>
        </p:nvSpPr>
        <p:spPr bwMode="auto">
          <a:xfrm>
            <a:off x="6613930" y="224109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73</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0" name="TextBox 9">
            <a:extLst>
              <a:ext uri="{FF2B5EF4-FFF2-40B4-BE49-F238E27FC236}">
                <a16:creationId xmlns:a16="http://schemas.microsoft.com/office/drawing/2014/main" id="{50D915D9-CB96-4C68-9E0B-EB52D737C70D}"/>
              </a:ext>
            </a:extLst>
          </p:cNvPr>
          <p:cNvSpPr txBox="1"/>
          <p:nvPr/>
        </p:nvSpPr>
        <p:spPr bwMode="auto">
          <a:xfrm>
            <a:off x="6823122" y="224109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16" name="Picture 15" descr="A close up of a logo&#10;&#10;Description generated with high confidence">
            <a:extLst>
              <a:ext uri="{FF2B5EF4-FFF2-40B4-BE49-F238E27FC236}">
                <a16:creationId xmlns:a16="http://schemas.microsoft.com/office/drawing/2014/main" id="{227D20FE-FD30-4A06-886E-15D3148D7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06" y="5725961"/>
            <a:ext cx="7644918" cy="233434"/>
          </a:xfrm>
          <a:prstGeom prst="rect">
            <a:avLst/>
          </a:prstGeom>
        </p:spPr>
      </p:pic>
      <p:pic>
        <p:nvPicPr>
          <p:cNvPr id="18" name="Picture 17">
            <a:extLst>
              <a:ext uri="{FF2B5EF4-FFF2-40B4-BE49-F238E27FC236}">
                <a16:creationId xmlns:a16="http://schemas.microsoft.com/office/drawing/2014/main" id="{DE9FAF27-FF54-48FE-A942-2908742BD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191" y="4995614"/>
            <a:ext cx="855921" cy="690571"/>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27060558-72AC-492D-BF6F-0841AE5AF7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366" y="2996278"/>
            <a:ext cx="4853453" cy="622487"/>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337CB94F-456D-4984-BA2D-486AF8A88A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2243" y="4995614"/>
            <a:ext cx="6516661" cy="690571"/>
          </a:xfrm>
          <a:prstGeom prst="rect">
            <a:avLst/>
          </a:prstGeom>
        </p:spPr>
      </p:pic>
      <p:sp>
        <p:nvSpPr>
          <p:cNvPr id="29" name="TextBox 28">
            <a:extLst>
              <a:ext uri="{FF2B5EF4-FFF2-40B4-BE49-F238E27FC236}">
                <a16:creationId xmlns:a16="http://schemas.microsoft.com/office/drawing/2014/main" id="{BBD286F1-397A-476F-8068-8D209C4CD226}"/>
              </a:ext>
            </a:extLst>
          </p:cNvPr>
          <p:cNvSpPr txBox="1"/>
          <p:nvPr/>
        </p:nvSpPr>
        <p:spPr bwMode="auto">
          <a:xfrm>
            <a:off x="881669" y="4507170"/>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+ 3</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30" name="TextBox 29">
            <a:extLst>
              <a:ext uri="{FF2B5EF4-FFF2-40B4-BE49-F238E27FC236}">
                <a16:creationId xmlns:a16="http://schemas.microsoft.com/office/drawing/2014/main" id="{73DD203B-CE63-47AF-903D-31588324DB77}"/>
              </a:ext>
            </a:extLst>
          </p:cNvPr>
          <p:cNvSpPr txBox="1"/>
          <p:nvPr/>
        </p:nvSpPr>
        <p:spPr bwMode="auto">
          <a:xfrm>
            <a:off x="4462643" y="4507170"/>
            <a:ext cx="1035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+ 70</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31" name="TextBox 30">
            <a:extLst>
              <a:ext uri="{FF2B5EF4-FFF2-40B4-BE49-F238E27FC236}">
                <a16:creationId xmlns:a16="http://schemas.microsoft.com/office/drawing/2014/main" id="{C164E509-AC2A-4B8C-B119-88BC7A225BE4}"/>
              </a:ext>
            </a:extLst>
          </p:cNvPr>
          <p:cNvSpPr txBox="1"/>
          <p:nvPr/>
        </p:nvSpPr>
        <p:spPr bwMode="auto">
          <a:xfrm>
            <a:off x="361406" y="592297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£1.27</a:t>
            </a:r>
          </a:p>
        </p:txBody>
      </p:sp>
      <p:sp>
        <p:nvSpPr>
          <p:cNvPr id="32" name="TextBox 31">
            <a:extLst>
              <a:ext uri="{FF2B5EF4-FFF2-40B4-BE49-F238E27FC236}">
                <a16:creationId xmlns:a16="http://schemas.microsoft.com/office/drawing/2014/main" id="{EC7C276B-098C-4EFE-B2D5-6CCBD9C7637C}"/>
              </a:ext>
            </a:extLst>
          </p:cNvPr>
          <p:cNvSpPr txBox="1"/>
          <p:nvPr/>
        </p:nvSpPr>
        <p:spPr bwMode="auto">
          <a:xfrm>
            <a:off x="1347337" y="592297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a:t>
            </a:r>
          </a:p>
        </p:txBody>
      </p:sp>
      <p:sp>
        <p:nvSpPr>
          <p:cNvPr id="33" name="TextBox 32">
            <a:extLst>
              <a:ext uri="{FF2B5EF4-FFF2-40B4-BE49-F238E27FC236}">
                <a16:creationId xmlns:a16="http://schemas.microsoft.com/office/drawing/2014/main" id="{49565843-5687-4F4A-B0AE-F9CDC30E03CE}"/>
              </a:ext>
            </a:extLst>
          </p:cNvPr>
          <p:cNvSpPr txBox="1"/>
          <p:nvPr/>
        </p:nvSpPr>
        <p:spPr bwMode="auto">
          <a:xfrm>
            <a:off x="7770295" y="592297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a:t>
            </a:r>
          </a:p>
        </p:txBody>
      </p:sp>
      <p:sp>
        <p:nvSpPr>
          <p:cNvPr id="34" name="Rectangle: Rounded Corners 33">
            <a:extLst>
              <a:ext uri="{FF2B5EF4-FFF2-40B4-BE49-F238E27FC236}">
                <a16:creationId xmlns:a16="http://schemas.microsoft.com/office/drawing/2014/main" id="{9A0CF60C-99CC-4047-8BE6-B6EFFF5FA4F6}"/>
              </a:ext>
            </a:extLst>
          </p:cNvPr>
          <p:cNvSpPr/>
          <p:nvPr/>
        </p:nvSpPr>
        <p:spPr bwMode="auto">
          <a:xfrm>
            <a:off x="905096" y="4531361"/>
            <a:ext cx="4593407" cy="423377"/>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id="{83F9B3D6-74E7-48D5-B019-E0DB7BFF4ED5}"/>
              </a:ext>
            </a:extLst>
          </p:cNvPr>
          <p:cNvSpPr txBox="1"/>
          <p:nvPr/>
        </p:nvSpPr>
        <p:spPr bwMode="auto">
          <a:xfrm>
            <a:off x="2831346" y="4067183"/>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73</a:t>
            </a:r>
            <a:r>
              <a:rPr lang="en-GB" sz="1200" dirty="0">
                <a:solidFill>
                  <a:srgbClr val="E72420"/>
                </a:solidFill>
                <a:latin typeface="Myriad Pro Semibold" charset="0"/>
                <a:ea typeface="Myriad Pro Semibold" charset="0"/>
                <a:cs typeface="Myriad Pro Semibold" charset="0"/>
              </a:rPr>
              <a:t> </a:t>
            </a:r>
            <a:r>
              <a:rPr lang="en-GB" sz="2400" dirty="0">
                <a:solidFill>
                  <a:srgbClr val="E72420"/>
                </a:solidFill>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9632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9" grpId="0"/>
      <p:bldP spid="30" grpId="0"/>
      <p:bldP spid="31" grpId="0"/>
      <p:bldP spid="32" grpId="0"/>
      <p:bldP spid="33" grpId="0"/>
      <p:bldP spid="34"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5:2</a:t>
            </a:r>
          </a:p>
        </p:txBody>
      </p:sp>
      <p:pic>
        <p:nvPicPr>
          <p:cNvPr id="61" name="Picture 60" descr="A close up of a logo&#10;&#10;Description generated with very high confidence">
            <a:extLst>
              <a:ext uri="{FF2B5EF4-FFF2-40B4-BE49-F238E27FC236}">
                <a16:creationId xmlns:a16="http://schemas.microsoft.com/office/drawing/2014/main" id="{9F0CBDC3-928D-4E07-AD8D-01AC6E93C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189652"/>
            <a:ext cx="7975614" cy="1711839"/>
          </a:xfrm>
          <a:prstGeom prst="rect">
            <a:avLst/>
          </a:prstGeom>
        </p:spPr>
      </p:pic>
      <p:sp>
        <p:nvSpPr>
          <p:cNvPr id="62" name="TextBox 61">
            <a:extLst>
              <a:ext uri="{FF2B5EF4-FFF2-40B4-BE49-F238E27FC236}">
                <a16:creationId xmlns:a16="http://schemas.microsoft.com/office/drawing/2014/main" id="{50FAD86F-9BCA-4E71-AF8F-67F62EEA1BD1}"/>
              </a:ext>
            </a:extLst>
          </p:cNvPr>
          <p:cNvSpPr txBox="1"/>
          <p:nvPr/>
        </p:nvSpPr>
        <p:spPr bwMode="auto">
          <a:xfrm>
            <a:off x="4146243" y="1391717"/>
            <a:ext cx="851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7" name="Group 6">
            <a:extLst>
              <a:ext uri="{FF2B5EF4-FFF2-40B4-BE49-F238E27FC236}">
                <a16:creationId xmlns:a16="http://schemas.microsoft.com/office/drawing/2014/main" id="{FE072E88-7825-41BA-94D1-4B653F67A96C}"/>
              </a:ext>
            </a:extLst>
          </p:cNvPr>
          <p:cNvGrpSpPr/>
          <p:nvPr/>
        </p:nvGrpSpPr>
        <p:grpSpPr>
          <a:xfrm>
            <a:off x="1080032" y="2230146"/>
            <a:ext cx="3917726" cy="461665"/>
            <a:chOff x="1080032" y="2230146"/>
            <a:chExt cx="3917726" cy="461665"/>
          </a:xfrm>
        </p:grpSpPr>
        <p:sp>
          <p:nvSpPr>
            <p:cNvPr id="64" name="TextBox 63">
              <a:extLst>
                <a:ext uri="{FF2B5EF4-FFF2-40B4-BE49-F238E27FC236}">
                  <a16:creationId xmlns:a16="http://schemas.microsoft.com/office/drawing/2014/main" id="{7D3AD85C-F56B-4285-9CC2-E68C524E24DF}"/>
                </a:ext>
              </a:extLst>
            </p:cNvPr>
            <p:cNvSpPr txBox="1"/>
            <p:nvPr/>
          </p:nvSpPr>
          <p:spPr bwMode="auto">
            <a:xfrm>
              <a:off x="1080032" y="22301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£25.49</a:t>
              </a:r>
            </a:p>
          </p:txBody>
        </p:sp>
        <p:sp>
          <p:nvSpPr>
            <p:cNvPr id="65" name="TextBox 64">
              <a:extLst>
                <a:ext uri="{FF2B5EF4-FFF2-40B4-BE49-F238E27FC236}">
                  <a16:creationId xmlns:a16="http://schemas.microsoft.com/office/drawing/2014/main" id="{81E4664E-8121-44FA-B1FF-388D79D07CA0}"/>
                </a:ext>
              </a:extLst>
            </p:cNvPr>
            <p:cNvSpPr txBox="1"/>
            <p:nvPr/>
          </p:nvSpPr>
          <p:spPr bwMode="auto">
            <a:xfrm>
              <a:off x="2599042" y="22301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£13.85</a:t>
              </a:r>
            </a:p>
          </p:txBody>
        </p:sp>
        <p:sp>
          <p:nvSpPr>
            <p:cNvPr id="66" name="TextBox 65">
              <a:extLst>
                <a:ext uri="{FF2B5EF4-FFF2-40B4-BE49-F238E27FC236}">
                  <a16:creationId xmlns:a16="http://schemas.microsoft.com/office/drawing/2014/main" id="{16BD652E-0D98-41E4-B0A6-434E102F8BC3}"/>
                </a:ext>
              </a:extLst>
            </p:cNvPr>
            <p:cNvSpPr txBox="1"/>
            <p:nvPr/>
          </p:nvSpPr>
          <p:spPr bwMode="auto">
            <a:xfrm>
              <a:off x="3912204" y="22301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£18.75</a:t>
              </a:r>
            </a:p>
          </p:txBody>
        </p:sp>
      </p:grpSp>
      <p:sp>
        <p:nvSpPr>
          <p:cNvPr id="67" name="TextBox 66">
            <a:extLst>
              <a:ext uri="{FF2B5EF4-FFF2-40B4-BE49-F238E27FC236}">
                <a16:creationId xmlns:a16="http://schemas.microsoft.com/office/drawing/2014/main" id="{A7CD1E04-16E9-4038-A266-7F70CF8E967A}"/>
              </a:ext>
            </a:extLst>
          </p:cNvPr>
          <p:cNvSpPr txBox="1"/>
          <p:nvPr/>
        </p:nvSpPr>
        <p:spPr bwMode="auto">
          <a:xfrm>
            <a:off x="2348068" y="22301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£58.09</a:t>
            </a:r>
          </a:p>
        </p:txBody>
      </p:sp>
      <p:sp>
        <p:nvSpPr>
          <p:cNvPr id="68" name="TextBox 67">
            <a:extLst>
              <a:ext uri="{FF2B5EF4-FFF2-40B4-BE49-F238E27FC236}">
                <a16:creationId xmlns:a16="http://schemas.microsoft.com/office/drawing/2014/main" id="{D7EF1589-E7CF-4AC8-9E4F-6F8E7574761A}"/>
              </a:ext>
            </a:extLst>
          </p:cNvPr>
          <p:cNvSpPr txBox="1"/>
          <p:nvPr/>
        </p:nvSpPr>
        <p:spPr bwMode="auto">
          <a:xfrm>
            <a:off x="6822590" y="223014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69" name="Picture 68" descr="A close up of a logo&#10;&#10;Description generated with very high confidence">
            <a:extLst>
              <a:ext uri="{FF2B5EF4-FFF2-40B4-BE49-F238E27FC236}">
                <a16:creationId xmlns:a16="http://schemas.microsoft.com/office/drawing/2014/main" id="{24D08642-298A-43ED-8EFF-36D5D9B4F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93" y="2985441"/>
            <a:ext cx="4629746" cy="252886"/>
          </a:xfrm>
          <a:prstGeom prst="rect">
            <a:avLst/>
          </a:prstGeom>
        </p:spPr>
      </p:pic>
      <p:graphicFrame>
        <p:nvGraphicFramePr>
          <p:cNvPr id="70" name="Table 69">
            <a:extLst>
              <a:ext uri="{FF2B5EF4-FFF2-40B4-BE49-F238E27FC236}">
                <a16:creationId xmlns:a16="http://schemas.microsoft.com/office/drawing/2014/main" id="{5D38C588-E369-416D-9EB3-C90CF0E3D3C4}"/>
              </a:ext>
            </a:extLst>
          </p:cNvPr>
          <p:cNvGraphicFramePr>
            <a:graphicFrameLocks noGrp="1"/>
          </p:cNvGraphicFramePr>
          <p:nvPr>
            <p:extLst>
              <p:ext uri="{D42A27DB-BD31-4B8C-83A1-F6EECF244321}">
                <p14:modId xmlns:p14="http://schemas.microsoft.com/office/powerpoint/2010/main" val="2276416822"/>
              </p:ext>
            </p:extLst>
          </p:nvPr>
        </p:nvGraphicFramePr>
        <p:xfrm>
          <a:off x="1344950" y="3268487"/>
          <a:ext cx="3078182" cy="2537600"/>
        </p:xfrm>
        <a:graphic>
          <a:graphicData uri="http://schemas.openxmlformats.org/drawingml/2006/table">
            <a:tbl>
              <a:tblPr firstRow="1" bandRow="1">
                <a:tableStyleId>{5C22544A-7EE6-4342-B048-85BDC9FD1C3A}</a:tableStyleId>
              </a:tblPr>
              <a:tblGrid>
                <a:gridCol w="478317">
                  <a:extLst>
                    <a:ext uri="{9D8B030D-6E8A-4147-A177-3AD203B41FA5}">
                      <a16:colId xmlns:a16="http://schemas.microsoft.com/office/drawing/2014/main" val="413640481"/>
                    </a:ext>
                  </a:extLst>
                </a:gridCol>
                <a:gridCol w="478317">
                  <a:extLst>
                    <a:ext uri="{9D8B030D-6E8A-4147-A177-3AD203B41FA5}">
                      <a16:colId xmlns:a16="http://schemas.microsoft.com/office/drawing/2014/main" val="2256795684"/>
                    </a:ext>
                  </a:extLst>
                </a:gridCol>
                <a:gridCol w="478317">
                  <a:extLst>
                    <a:ext uri="{9D8B030D-6E8A-4147-A177-3AD203B41FA5}">
                      <a16:colId xmlns:a16="http://schemas.microsoft.com/office/drawing/2014/main" val="1595247731"/>
                    </a:ext>
                  </a:extLst>
                </a:gridCol>
                <a:gridCol w="478317">
                  <a:extLst>
                    <a:ext uri="{9D8B030D-6E8A-4147-A177-3AD203B41FA5}">
                      <a16:colId xmlns:a16="http://schemas.microsoft.com/office/drawing/2014/main" val="1538334931"/>
                    </a:ext>
                  </a:extLst>
                </a:gridCol>
                <a:gridCol w="208280">
                  <a:extLst>
                    <a:ext uri="{9D8B030D-6E8A-4147-A177-3AD203B41FA5}">
                      <a16:colId xmlns:a16="http://schemas.microsoft.com/office/drawing/2014/main" val="1862581980"/>
                    </a:ext>
                  </a:extLst>
                </a:gridCol>
                <a:gridCol w="478317">
                  <a:extLst>
                    <a:ext uri="{9D8B030D-6E8A-4147-A177-3AD203B41FA5}">
                      <a16:colId xmlns:a16="http://schemas.microsoft.com/office/drawing/2014/main" val="609911785"/>
                    </a:ext>
                  </a:extLst>
                </a:gridCol>
                <a:gridCol w="478317">
                  <a:extLst>
                    <a:ext uri="{9D8B030D-6E8A-4147-A177-3AD203B41FA5}">
                      <a16:colId xmlns:a16="http://schemas.microsoft.com/office/drawing/2014/main" val="3915684685"/>
                    </a:ext>
                  </a:extLst>
                </a:gridCol>
              </a:tblGrid>
              <a:tr h="507520">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2400" b="0" dirty="0">
                          <a:solidFill>
                            <a:schemeClr val="tx1"/>
                          </a:solidFill>
                          <a:latin typeface="Myriad Pro Semibold"/>
                        </a:rPr>
                        <a:t>.</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9262263"/>
                  </a:ext>
                </a:extLst>
              </a:tr>
              <a:tr h="507520">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GB" sz="2400" b="0" dirty="0">
                          <a:solidFill>
                            <a:schemeClr val="tx1"/>
                          </a:solidFill>
                          <a:latin typeface="Myriad Pro Semibold"/>
                        </a:rPr>
                        <a:t>.</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0747149"/>
                  </a:ext>
                </a:extLst>
              </a:tr>
              <a:tr h="507520">
                <a:tc>
                  <a:txBody>
                    <a:bodyPr/>
                    <a:lstStyle/>
                    <a:p>
                      <a:r>
                        <a:rPr lang="en-GB" sz="2400" b="0" dirty="0">
                          <a:solidFill>
                            <a:schemeClr val="tx1"/>
                          </a:solidFill>
                          <a:latin typeface="Myriad Pro Semibold"/>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1</a:t>
                      </a: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8</a:t>
                      </a: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0" dirty="0">
                          <a:solidFill>
                            <a:schemeClr val="tx1"/>
                          </a:solidFill>
                          <a:latin typeface="Myriad Pro Semibold"/>
                        </a:rPr>
                        <a:t>.</a:t>
                      </a:r>
                    </a:p>
                  </a:txBody>
                  <a:tcPr marL="0" marR="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7</a:t>
                      </a: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29439"/>
                  </a:ext>
                </a:extLst>
              </a:tr>
              <a:tr h="507520">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1" dirty="0">
                          <a:solidFill>
                            <a:schemeClr val="tx1"/>
                          </a:solidFill>
                          <a:latin typeface="Myriad Pro Semibold"/>
                        </a:rPr>
                        <a:t>£</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Myriad Pro Semibold"/>
                        </a:rPr>
                        <a:t>5</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Myriad Pro Semibold"/>
                        </a:rPr>
                        <a:t>8</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1" dirty="0">
                          <a:solidFill>
                            <a:schemeClr val="tx1"/>
                          </a:solidFill>
                          <a:latin typeface="Myriad Pro Semibold"/>
                        </a:rPr>
                        <a:t>.</a:t>
                      </a:r>
                    </a:p>
                  </a:txBody>
                  <a:tcPr marL="0" marR="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Myriad Pro Semibold"/>
                        </a:rPr>
                        <a:t>0</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chemeClr val="tx1"/>
                          </a:solidFill>
                          <a:latin typeface="Myriad Pro Semibold"/>
                        </a:rPr>
                        <a:t>9</a:t>
                      </a: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443081"/>
                  </a:ext>
                </a:extLst>
              </a:tr>
              <a:tr h="507520">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1</a:t>
                      </a: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2</a:t>
                      </a: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800" b="0" dirty="0">
                        <a:solidFill>
                          <a:schemeClr val="tx1"/>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GB" sz="1800" b="0" dirty="0">
                          <a:solidFill>
                            <a:schemeClr val="tx1"/>
                          </a:solidFill>
                          <a:latin typeface="Myriad Pro Semibold"/>
                        </a:rPr>
                        <a:t>1</a:t>
                      </a: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886277"/>
                  </a:ext>
                </a:extLst>
              </a:tr>
            </a:tbl>
          </a:graphicData>
        </a:graphic>
      </p:graphicFrame>
      <p:pic>
        <p:nvPicPr>
          <p:cNvPr id="72" name="Picture 71" descr="A close up of a logo&#10;&#10;Description generated with very high confidence">
            <a:extLst>
              <a:ext uri="{FF2B5EF4-FFF2-40B4-BE49-F238E27FC236}">
                <a16:creationId xmlns:a16="http://schemas.microsoft.com/office/drawing/2014/main" id="{39E2FBBB-A4A4-48A7-9E21-7F466D29C7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93" y="1189651"/>
            <a:ext cx="7975614" cy="171183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69C0E90D-0428-40A4-A39E-65CB6FEEBA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215" y="5506277"/>
            <a:ext cx="7401759" cy="233434"/>
          </a:xfrm>
          <a:prstGeom prst="rect">
            <a:avLst/>
          </a:prstGeom>
        </p:spPr>
      </p:pic>
      <p:pic>
        <p:nvPicPr>
          <p:cNvPr id="15" name="Picture 14">
            <a:extLst>
              <a:ext uri="{FF2B5EF4-FFF2-40B4-BE49-F238E27FC236}">
                <a16:creationId xmlns:a16="http://schemas.microsoft.com/office/drawing/2014/main" id="{45213EF5-ED7C-4390-9414-9217E3123D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661" y="4776445"/>
            <a:ext cx="982362" cy="690571"/>
          </a:xfrm>
          <a:prstGeom prst="rect">
            <a:avLst/>
          </a:prstGeom>
        </p:spPr>
      </p:pic>
      <p:pic>
        <p:nvPicPr>
          <p:cNvPr id="16" name="Picture 15" descr="A picture containing device&#10;&#10;Description generated with high confidence">
            <a:extLst>
              <a:ext uri="{FF2B5EF4-FFF2-40B4-BE49-F238E27FC236}">
                <a16:creationId xmlns:a16="http://schemas.microsoft.com/office/drawing/2014/main" id="{E2FF1C06-FDB1-4D3B-830D-BB9228ECB6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7139" y="4776445"/>
            <a:ext cx="1488132" cy="690571"/>
          </a:xfrm>
          <a:prstGeom prst="rect">
            <a:avLst/>
          </a:prstGeom>
        </p:spPr>
      </p:pic>
      <p:pic>
        <p:nvPicPr>
          <p:cNvPr id="17" name="Picture 16">
            <a:extLst>
              <a:ext uri="{FF2B5EF4-FFF2-40B4-BE49-F238E27FC236}">
                <a16:creationId xmlns:a16="http://schemas.microsoft.com/office/drawing/2014/main" id="{8C39D404-A57D-4FF1-B4EF-383ECF35C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3819" y="4776445"/>
            <a:ext cx="1565944" cy="690571"/>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F1840363-949B-4B9F-B19B-A679D52586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1439" y="4740866"/>
            <a:ext cx="3112434" cy="690571"/>
          </a:xfrm>
          <a:prstGeom prst="rect">
            <a:avLst/>
          </a:prstGeom>
        </p:spPr>
      </p:pic>
      <p:sp>
        <p:nvSpPr>
          <p:cNvPr id="19" name="TextBox 18">
            <a:extLst>
              <a:ext uri="{FF2B5EF4-FFF2-40B4-BE49-F238E27FC236}">
                <a16:creationId xmlns:a16="http://schemas.microsoft.com/office/drawing/2014/main" id="{D91DD05E-344E-4FAB-9C97-1107F0D10EA6}"/>
              </a:ext>
            </a:extLst>
          </p:cNvPr>
          <p:cNvSpPr txBox="1"/>
          <p:nvPr/>
        </p:nvSpPr>
        <p:spPr bwMode="auto">
          <a:xfrm>
            <a:off x="1025268" y="4279201"/>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20" name="TextBox 19">
            <a:extLst>
              <a:ext uri="{FF2B5EF4-FFF2-40B4-BE49-F238E27FC236}">
                <a16:creationId xmlns:a16="http://schemas.microsoft.com/office/drawing/2014/main" id="{EF30B90E-7C96-4DA2-BCF0-BE769B79E74C}"/>
              </a:ext>
            </a:extLst>
          </p:cNvPr>
          <p:cNvSpPr txBox="1"/>
          <p:nvPr/>
        </p:nvSpPr>
        <p:spPr bwMode="auto">
          <a:xfrm>
            <a:off x="2173275" y="4279201"/>
            <a:ext cx="1035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+ 90</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21" name="TextBox 20">
            <a:extLst>
              <a:ext uri="{FF2B5EF4-FFF2-40B4-BE49-F238E27FC236}">
                <a16:creationId xmlns:a16="http://schemas.microsoft.com/office/drawing/2014/main" id="{3121C0CC-BEC6-49F5-9D73-6A9DCC34BBC4}"/>
              </a:ext>
            </a:extLst>
          </p:cNvPr>
          <p:cNvSpPr txBox="1"/>
          <p:nvPr/>
        </p:nvSpPr>
        <p:spPr bwMode="auto">
          <a:xfrm>
            <a:off x="3820269" y="4279201"/>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a:t>
            </a:r>
          </a:p>
        </p:txBody>
      </p:sp>
      <p:sp>
        <p:nvSpPr>
          <p:cNvPr id="22" name="TextBox 21">
            <a:extLst>
              <a:ext uri="{FF2B5EF4-FFF2-40B4-BE49-F238E27FC236}">
                <a16:creationId xmlns:a16="http://schemas.microsoft.com/office/drawing/2014/main" id="{F58C3661-EA6F-43E5-9082-2EFAD93FF922}"/>
              </a:ext>
            </a:extLst>
          </p:cNvPr>
          <p:cNvSpPr txBox="1"/>
          <p:nvPr/>
        </p:nvSpPr>
        <p:spPr bwMode="auto">
          <a:xfrm>
            <a:off x="6070828" y="4279201"/>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£40</a:t>
            </a:r>
          </a:p>
        </p:txBody>
      </p:sp>
      <p:sp>
        <p:nvSpPr>
          <p:cNvPr id="23" name="TextBox 22">
            <a:extLst>
              <a:ext uri="{FF2B5EF4-FFF2-40B4-BE49-F238E27FC236}">
                <a16:creationId xmlns:a16="http://schemas.microsoft.com/office/drawing/2014/main" id="{6DADF4AD-02A8-4089-AAAC-E160792A409B}"/>
              </a:ext>
            </a:extLst>
          </p:cNvPr>
          <p:cNvSpPr txBox="1"/>
          <p:nvPr/>
        </p:nvSpPr>
        <p:spPr bwMode="auto">
          <a:xfrm>
            <a:off x="7452837" y="5721446"/>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£100.00</a:t>
            </a:r>
          </a:p>
        </p:txBody>
      </p:sp>
      <p:sp>
        <p:nvSpPr>
          <p:cNvPr id="24" name="TextBox 23">
            <a:extLst>
              <a:ext uri="{FF2B5EF4-FFF2-40B4-BE49-F238E27FC236}">
                <a16:creationId xmlns:a16="http://schemas.microsoft.com/office/drawing/2014/main" id="{F2F09AFA-EE35-44FA-80DF-0B7BCC2165F9}"/>
              </a:ext>
            </a:extLst>
          </p:cNvPr>
          <p:cNvSpPr txBox="1"/>
          <p:nvPr/>
        </p:nvSpPr>
        <p:spPr bwMode="auto">
          <a:xfrm>
            <a:off x="356785" y="57214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£58.09</a:t>
            </a:r>
          </a:p>
        </p:txBody>
      </p:sp>
      <p:sp>
        <p:nvSpPr>
          <p:cNvPr id="25" name="TextBox 24">
            <a:extLst>
              <a:ext uri="{FF2B5EF4-FFF2-40B4-BE49-F238E27FC236}">
                <a16:creationId xmlns:a16="http://schemas.microsoft.com/office/drawing/2014/main" id="{2690D4DC-A2D8-4DCA-AB2C-5E410F6DFEC4}"/>
              </a:ext>
            </a:extLst>
          </p:cNvPr>
          <p:cNvSpPr txBox="1"/>
          <p:nvPr/>
        </p:nvSpPr>
        <p:spPr bwMode="auto">
          <a:xfrm>
            <a:off x="1472411" y="57214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£58.10</a:t>
            </a:r>
          </a:p>
        </p:txBody>
      </p:sp>
      <p:sp>
        <p:nvSpPr>
          <p:cNvPr id="26" name="TextBox 25">
            <a:extLst>
              <a:ext uri="{FF2B5EF4-FFF2-40B4-BE49-F238E27FC236}">
                <a16:creationId xmlns:a16="http://schemas.microsoft.com/office/drawing/2014/main" id="{CB127181-87BA-4F0E-87CB-49B9EE85001D}"/>
              </a:ext>
            </a:extLst>
          </p:cNvPr>
          <p:cNvSpPr txBox="1"/>
          <p:nvPr/>
        </p:nvSpPr>
        <p:spPr bwMode="auto">
          <a:xfrm>
            <a:off x="2878343" y="57214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£59.00</a:t>
            </a:r>
          </a:p>
        </p:txBody>
      </p:sp>
      <p:sp>
        <p:nvSpPr>
          <p:cNvPr id="27" name="TextBox 26">
            <a:extLst>
              <a:ext uri="{FF2B5EF4-FFF2-40B4-BE49-F238E27FC236}">
                <a16:creationId xmlns:a16="http://schemas.microsoft.com/office/drawing/2014/main" id="{D71CB5BA-7A38-4002-97E3-7DEEEE014FEF}"/>
              </a:ext>
            </a:extLst>
          </p:cNvPr>
          <p:cNvSpPr txBox="1"/>
          <p:nvPr/>
        </p:nvSpPr>
        <p:spPr bwMode="auto">
          <a:xfrm>
            <a:off x="4448710" y="5721446"/>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£60.00</a:t>
            </a:r>
          </a:p>
        </p:txBody>
      </p:sp>
      <p:sp>
        <p:nvSpPr>
          <p:cNvPr id="28" name="Rectangle: Rounded Corners 27">
            <a:extLst>
              <a:ext uri="{FF2B5EF4-FFF2-40B4-BE49-F238E27FC236}">
                <a16:creationId xmlns:a16="http://schemas.microsoft.com/office/drawing/2014/main" id="{31E9BAF2-D69D-4C61-B977-6B61F5D2A5ED}"/>
              </a:ext>
            </a:extLst>
          </p:cNvPr>
          <p:cNvSpPr/>
          <p:nvPr/>
        </p:nvSpPr>
        <p:spPr bwMode="auto">
          <a:xfrm>
            <a:off x="1025268" y="4285533"/>
            <a:ext cx="6119846" cy="445216"/>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89D9AF8B-E436-4671-BD52-D8A92142558B}"/>
              </a:ext>
            </a:extLst>
          </p:cNvPr>
          <p:cNvSpPr txBox="1"/>
          <p:nvPr/>
        </p:nvSpPr>
        <p:spPr bwMode="auto">
          <a:xfrm>
            <a:off x="3542414" y="3718677"/>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£41.91</a:t>
            </a:r>
          </a:p>
        </p:txBody>
      </p:sp>
      <p:sp>
        <p:nvSpPr>
          <p:cNvPr id="32" name="TextBox 31">
            <a:extLst>
              <a:ext uri="{FF2B5EF4-FFF2-40B4-BE49-F238E27FC236}">
                <a16:creationId xmlns:a16="http://schemas.microsoft.com/office/drawing/2014/main" id="{2B9826D1-BF57-4FD3-B096-0CF522A04988}"/>
              </a:ext>
            </a:extLst>
          </p:cNvPr>
          <p:cNvSpPr txBox="1"/>
          <p:nvPr/>
        </p:nvSpPr>
        <p:spPr bwMode="auto">
          <a:xfrm>
            <a:off x="6436386" y="2236478"/>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£41.91</a:t>
            </a:r>
          </a:p>
        </p:txBody>
      </p:sp>
    </p:spTree>
    <p:extLst>
      <p:ext uri="{BB962C8B-B14F-4D97-AF65-F5344CB8AC3E}">
        <p14:creationId xmlns:p14="http://schemas.microsoft.com/office/powerpoint/2010/main" val="33687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childTnLst>
                          </p:cTn>
                        </p:par>
                        <p:par>
                          <p:cTn id="25" fill="hold">
                            <p:stCondLst>
                              <p:cond delay="500"/>
                            </p:stCondLst>
                            <p:childTnLst>
                              <p:par>
                                <p:cTn id="26" presetID="10" presetClass="exit" presetSubtype="0" fill="hold" nodeType="afterEffect">
                                  <p:stCondLst>
                                    <p:cond delay="500"/>
                                  </p:stCondLst>
                                  <p:childTnLst>
                                    <p:animEffect transition="out" filter="fade">
                                      <p:cBhvr>
                                        <p:cTn id="27" dur="500"/>
                                        <p:tgtEl>
                                          <p:spTgt spid="69"/>
                                        </p:tgtEl>
                                      </p:cBhvr>
                                    </p:animEffect>
                                    <p:set>
                                      <p:cBhvr>
                                        <p:cTn id="28" dur="1" fill="hold">
                                          <p:stCondLst>
                                            <p:cond delay="499"/>
                                          </p:stCondLst>
                                        </p:cTn>
                                        <p:tgtEl>
                                          <p:spTgt spid="69"/>
                                        </p:tgtEl>
                                        <p:attrNameLst>
                                          <p:attrName>style.visibility</p:attrName>
                                        </p:attrNameLst>
                                      </p:cBhvr>
                                      <p:to>
                                        <p:strVal val="hidden"/>
                                      </p:to>
                                    </p:set>
                                  </p:childTnLst>
                                </p:cTn>
                              </p:par>
                              <p:par>
                                <p:cTn id="29" presetID="10" presetClass="exit" presetSubtype="0" fill="hold" nodeType="withEffect">
                                  <p:stCondLst>
                                    <p:cond delay="500"/>
                                  </p:stCondLst>
                                  <p:childTnLst>
                                    <p:animEffect transition="out" filter="fade">
                                      <p:cBhvr>
                                        <p:cTn id="30" dur="500"/>
                                        <p:tgtEl>
                                          <p:spTgt spid="70"/>
                                        </p:tgtEl>
                                      </p:cBhvr>
                                    </p:animEffect>
                                    <p:set>
                                      <p:cBhvr>
                                        <p:cTn id="31" dur="1" fill="hold">
                                          <p:stCondLst>
                                            <p:cond delay="499"/>
                                          </p:stCondLst>
                                        </p:cTn>
                                        <p:tgtEl>
                                          <p:spTgt spid="7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500"/>
                                        <p:tgtEl>
                                          <p:spTgt spid="18"/>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0" nodeType="clickEffect">
                                  <p:stCondLst>
                                    <p:cond delay="0"/>
                                  </p:stCondLst>
                                  <p:childTnLst>
                                    <p:animEffect transition="out" filter="fade">
                                      <p:cBhvr>
                                        <p:cTn id="103" dur="500"/>
                                        <p:tgtEl>
                                          <p:spTgt spid="68"/>
                                        </p:tgtEl>
                                      </p:cBhvr>
                                    </p:animEffect>
                                    <p:set>
                                      <p:cBhvr>
                                        <p:cTn id="104" dur="1" fill="hold">
                                          <p:stCondLst>
                                            <p:cond delay="499"/>
                                          </p:stCondLst>
                                        </p:cTn>
                                        <p:tgtEl>
                                          <p:spTgt spid="68"/>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19" grpId="0"/>
      <p:bldP spid="20" grpId="0"/>
      <p:bldP spid="21" grpId="0"/>
      <p:bldP spid="22" grpId="0"/>
      <p:bldP spid="23" grpId="0"/>
      <p:bldP spid="24" grpId="0"/>
      <p:bldP spid="25" grpId="0"/>
      <p:bldP spid="26" grpId="0"/>
      <p:bldP spid="27" grpId="0"/>
      <p:bldP spid="28" grpId="0" animBg="1"/>
      <p:bldP spid="29"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a:t>
            </a:r>
            <a:r>
              <a:rPr lang="en-US" dirty="0"/>
              <a:t> – step 1:2</a:t>
            </a:r>
          </a:p>
        </p:txBody>
      </p:sp>
      <p:pic>
        <p:nvPicPr>
          <p:cNvPr id="4" name="Picture 3" descr="A close up of a box&#10;&#10;Description generated with high confidence">
            <a:extLst>
              <a:ext uri="{FF2B5EF4-FFF2-40B4-BE49-F238E27FC236}">
                <a16:creationId xmlns:a16="http://schemas.microsoft.com/office/drawing/2014/main" id="{2B920327-3C8E-4F62-BCAA-3203C23D2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527175"/>
            <a:ext cx="6135088" cy="1698372"/>
          </a:xfrm>
          <a:prstGeom prst="rect">
            <a:avLst/>
          </a:prstGeom>
        </p:spPr>
      </p:pic>
      <p:sp>
        <p:nvSpPr>
          <p:cNvPr id="5" name="TextBox 4">
            <a:extLst>
              <a:ext uri="{FF2B5EF4-FFF2-40B4-BE49-F238E27FC236}">
                <a16:creationId xmlns:a16="http://schemas.microsoft.com/office/drawing/2014/main" id="{DACFFBAC-237E-4DCD-9409-4DE602EBAA95}"/>
              </a:ext>
            </a:extLst>
          </p:cNvPr>
          <p:cNvSpPr txBox="1"/>
          <p:nvPr/>
        </p:nvSpPr>
        <p:spPr bwMode="auto">
          <a:xfrm>
            <a:off x="3634059" y="354757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6" name="TextBox 5">
            <a:extLst>
              <a:ext uri="{FF2B5EF4-FFF2-40B4-BE49-F238E27FC236}">
                <a16:creationId xmlns:a16="http://schemas.microsoft.com/office/drawing/2014/main" id="{FB5EDEAA-AF53-40FC-87A9-F7E6AADA3533}"/>
              </a:ext>
            </a:extLst>
          </p:cNvPr>
          <p:cNvSpPr txBox="1"/>
          <p:nvPr/>
        </p:nvSpPr>
        <p:spPr bwMode="auto">
          <a:xfrm>
            <a:off x="4132809" y="3547570"/>
            <a:ext cx="1377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or  £3.00</a:t>
            </a:r>
          </a:p>
        </p:txBody>
      </p:sp>
      <p:sp>
        <p:nvSpPr>
          <p:cNvPr id="7" name="TextBox 6">
            <a:extLst>
              <a:ext uri="{FF2B5EF4-FFF2-40B4-BE49-F238E27FC236}">
                <a16:creationId xmlns:a16="http://schemas.microsoft.com/office/drawing/2014/main" id="{53CF8192-8D5B-4726-B01B-1E3528A7B11D}"/>
              </a:ext>
            </a:extLst>
          </p:cNvPr>
          <p:cNvSpPr txBox="1"/>
          <p:nvPr/>
        </p:nvSpPr>
        <p:spPr bwMode="auto">
          <a:xfrm>
            <a:off x="3574387" y="4331259"/>
            <a:ext cx="1995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pounds</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5:3</a:t>
            </a:r>
          </a:p>
        </p:txBody>
      </p:sp>
      <p:pic>
        <p:nvPicPr>
          <p:cNvPr id="5" name="Picture 4">
            <a:extLst>
              <a:ext uri="{FF2B5EF4-FFF2-40B4-BE49-F238E27FC236}">
                <a16:creationId xmlns:a16="http://schemas.microsoft.com/office/drawing/2014/main" id="{382E6542-195A-477E-8ECB-1775A1FAC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0" y="2516400"/>
            <a:ext cx="8043699" cy="1828556"/>
          </a:xfrm>
          <a:prstGeom prst="rect">
            <a:avLst/>
          </a:prstGeom>
        </p:spPr>
      </p:pic>
    </p:spTree>
    <p:extLst>
      <p:ext uri="{BB962C8B-B14F-4D97-AF65-F5344CB8AC3E}">
        <p14:creationId xmlns:p14="http://schemas.microsoft.com/office/powerpoint/2010/main" val="102951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5:3</a:t>
            </a:r>
          </a:p>
        </p:txBody>
      </p:sp>
      <p:sp>
        <p:nvSpPr>
          <p:cNvPr id="3" name="TextBox 2">
            <a:extLst>
              <a:ext uri="{FF2B5EF4-FFF2-40B4-BE49-F238E27FC236}">
                <a16:creationId xmlns:a16="http://schemas.microsoft.com/office/drawing/2014/main" id="{A5CBBDAB-C219-40CE-B5E3-BAB348F04974}"/>
              </a:ext>
            </a:extLst>
          </p:cNvPr>
          <p:cNvSpPr txBox="1"/>
          <p:nvPr/>
        </p:nvSpPr>
        <p:spPr bwMode="auto">
          <a:xfrm>
            <a:off x="4919559" y="1017453"/>
            <a:ext cx="138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£11.05</a:t>
            </a:r>
          </a:p>
        </p:txBody>
      </p:sp>
      <p:sp>
        <p:nvSpPr>
          <p:cNvPr id="4" name="TextBox 3">
            <a:extLst>
              <a:ext uri="{FF2B5EF4-FFF2-40B4-BE49-F238E27FC236}">
                <a16:creationId xmlns:a16="http://schemas.microsoft.com/office/drawing/2014/main" id="{3CFC6656-87D2-43AB-BFA9-B410D7883BF6}"/>
              </a:ext>
            </a:extLst>
          </p:cNvPr>
          <p:cNvSpPr txBox="1"/>
          <p:nvPr/>
        </p:nvSpPr>
        <p:spPr bwMode="auto">
          <a:xfrm>
            <a:off x="2836894" y="1017453"/>
            <a:ext cx="2199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£20.00 − £8.95</a:t>
            </a:r>
          </a:p>
        </p:txBody>
      </p:sp>
      <p:pic>
        <p:nvPicPr>
          <p:cNvPr id="8" name="Picture 7">
            <a:extLst>
              <a:ext uri="{FF2B5EF4-FFF2-40B4-BE49-F238E27FC236}">
                <a16:creationId xmlns:a16="http://schemas.microsoft.com/office/drawing/2014/main" id="{DCA9C660-17D6-4DF9-89C6-D29B3AB98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68" y="3903036"/>
            <a:ext cx="7547665" cy="233434"/>
          </a:xfrm>
          <a:prstGeom prst="rect">
            <a:avLst/>
          </a:prstGeom>
        </p:spPr>
      </p:pic>
      <p:pic>
        <p:nvPicPr>
          <p:cNvPr id="10" name="Picture 9">
            <a:extLst>
              <a:ext uri="{FF2B5EF4-FFF2-40B4-BE49-F238E27FC236}">
                <a16:creationId xmlns:a16="http://schemas.microsoft.com/office/drawing/2014/main" id="{6A5614E7-11CB-4AE9-B54B-EA89A70C7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558" y="3176291"/>
            <a:ext cx="1001815" cy="690571"/>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B6A7F222-68EF-4510-B430-F0C8BF23B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1988" y="3176291"/>
            <a:ext cx="1750746" cy="690571"/>
          </a:xfrm>
          <a:prstGeom prst="rect">
            <a:avLst/>
          </a:prstGeom>
        </p:spPr>
      </p:pic>
      <p:pic>
        <p:nvPicPr>
          <p:cNvPr id="14" name="Picture 13">
            <a:extLst>
              <a:ext uri="{FF2B5EF4-FFF2-40B4-BE49-F238E27FC236}">
                <a16:creationId xmlns:a16="http://schemas.microsoft.com/office/drawing/2014/main" id="{8EF51334-6734-40D5-BC44-FBB62534CA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4137" y="3176291"/>
            <a:ext cx="4532484" cy="690571"/>
          </a:xfrm>
          <a:prstGeom prst="rect">
            <a:avLst/>
          </a:prstGeom>
        </p:spPr>
      </p:pic>
      <p:sp>
        <p:nvSpPr>
          <p:cNvPr id="15" name="TextBox 14">
            <a:extLst>
              <a:ext uri="{FF2B5EF4-FFF2-40B4-BE49-F238E27FC236}">
                <a16:creationId xmlns:a16="http://schemas.microsoft.com/office/drawing/2014/main" id="{2CE1E7DD-DFB6-44BF-AF2E-336B710B263E}"/>
              </a:ext>
            </a:extLst>
          </p:cNvPr>
          <p:cNvSpPr txBox="1"/>
          <p:nvPr/>
        </p:nvSpPr>
        <p:spPr bwMode="auto">
          <a:xfrm>
            <a:off x="429973"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£8.95</a:t>
            </a:r>
          </a:p>
        </p:txBody>
      </p:sp>
      <p:sp>
        <p:nvSpPr>
          <p:cNvPr id="16" name="TextBox 15">
            <a:extLst>
              <a:ext uri="{FF2B5EF4-FFF2-40B4-BE49-F238E27FC236}">
                <a16:creationId xmlns:a16="http://schemas.microsoft.com/office/drawing/2014/main" id="{7B34C5CF-318C-45ED-8852-BBC269458F5D}"/>
              </a:ext>
            </a:extLst>
          </p:cNvPr>
          <p:cNvSpPr txBox="1"/>
          <p:nvPr/>
        </p:nvSpPr>
        <p:spPr bwMode="auto">
          <a:xfrm>
            <a:off x="959891" y="2683636"/>
            <a:ext cx="869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+ 5</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17" name="TextBox 16">
            <a:extLst>
              <a:ext uri="{FF2B5EF4-FFF2-40B4-BE49-F238E27FC236}">
                <a16:creationId xmlns:a16="http://schemas.microsoft.com/office/drawing/2014/main" id="{7EDCE82E-7A7A-4F1E-9FED-D986C4267008}"/>
              </a:ext>
            </a:extLst>
          </p:cNvPr>
          <p:cNvSpPr txBox="1"/>
          <p:nvPr/>
        </p:nvSpPr>
        <p:spPr bwMode="auto">
          <a:xfrm>
            <a:off x="5420502" y="2683636"/>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£10</a:t>
            </a:r>
          </a:p>
        </p:txBody>
      </p:sp>
      <p:sp>
        <p:nvSpPr>
          <p:cNvPr id="18" name="TextBox 17">
            <a:extLst>
              <a:ext uri="{FF2B5EF4-FFF2-40B4-BE49-F238E27FC236}">
                <a16:creationId xmlns:a16="http://schemas.microsoft.com/office/drawing/2014/main" id="{B64705D2-95D9-4BDD-83E5-3033B8248737}"/>
              </a:ext>
            </a:extLst>
          </p:cNvPr>
          <p:cNvSpPr txBox="1"/>
          <p:nvPr/>
        </p:nvSpPr>
        <p:spPr bwMode="auto">
          <a:xfrm>
            <a:off x="1439925" y="40750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£9.00</a:t>
            </a:r>
          </a:p>
        </p:txBody>
      </p:sp>
      <p:sp>
        <p:nvSpPr>
          <p:cNvPr id="19" name="TextBox 18">
            <a:extLst>
              <a:ext uri="{FF2B5EF4-FFF2-40B4-BE49-F238E27FC236}">
                <a16:creationId xmlns:a16="http://schemas.microsoft.com/office/drawing/2014/main" id="{8E350C16-F24F-4607-9C15-1E3AFDCE0D11}"/>
              </a:ext>
            </a:extLst>
          </p:cNvPr>
          <p:cNvSpPr txBox="1"/>
          <p:nvPr/>
        </p:nvSpPr>
        <p:spPr bwMode="auto">
          <a:xfrm>
            <a:off x="7609078" y="4075012"/>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a:t>
            </a:r>
          </a:p>
        </p:txBody>
      </p:sp>
      <p:sp>
        <p:nvSpPr>
          <p:cNvPr id="20" name="Rectangle: Rounded Corners 19">
            <a:extLst>
              <a:ext uri="{FF2B5EF4-FFF2-40B4-BE49-F238E27FC236}">
                <a16:creationId xmlns:a16="http://schemas.microsoft.com/office/drawing/2014/main" id="{809FC432-4D30-4AE0-9721-856E41933CC5}"/>
              </a:ext>
            </a:extLst>
          </p:cNvPr>
          <p:cNvSpPr/>
          <p:nvPr/>
        </p:nvSpPr>
        <p:spPr bwMode="auto">
          <a:xfrm>
            <a:off x="878428" y="2695443"/>
            <a:ext cx="5616000" cy="423377"/>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D894D5CB-2C72-43C9-850A-1C2F0890FF88}"/>
              </a:ext>
            </a:extLst>
          </p:cNvPr>
          <p:cNvSpPr txBox="1"/>
          <p:nvPr/>
        </p:nvSpPr>
        <p:spPr bwMode="auto">
          <a:xfrm>
            <a:off x="3210521" y="2231265"/>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£11.05</a:t>
            </a:r>
          </a:p>
        </p:txBody>
      </p:sp>
      <p:sp>
        <p:nvSpPr>
          <p:cNvPr id="22" name="TextBox 21">
            <a:extLst>
              <a:ext uri="{FF2B5EF4-FFF2-40B4-BE49-F238E27FC236}">
                <a16:creationId xmlns:a16="http://schemas.microsoft.com/office/drawing/2014/main" id="{6EEBA02E-B489-43F1-A48B-266A9585852C}"/>
              </a:ext>
            </a:extLst>
          </p:cNvPr>
          <p:cNvSpPr txBox="1"/>
          <p:nvPr/>
        </p:nvSpPr>
        <p:spPr bwMode="auto">
          <a:xfrm>
            <a:off x="2370839" y="267629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£1</a:t>
            </a:r>
          </a:p>
        </p:txBody>
      </p:sp>
      <p:sp>
        <p:nvSpPr>
          <p:cNvPr id="23" name="TextBox 22">
            <a:extLst>
              <a:ext uri="{FF2B5EF4-FFF2-40B4-BE49-F238E27FC236}">
                <a16:creationId xmlns:a16="http://schemas.microsoft.com/office/drawing/2014/main" id="{288B318C-7A09-4079-A44A-40BA889FD781}"/>
              </a:ext>
            </a:extLst>
          </p:cNvPr>
          <p:cNvSpPr txBox="1"/>
          <p:nvPr/>
        </p:nvSpPr>
        <p:spPr bwMode="auto">
          <a:xfrm>
            <a:off x="3098676" y="4075012"/>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£10.00</a:t>
            </a:r>
          </a:p>
        </p:txBody>
      </p:sp>
      <p:sp>
        <p:nvSpPr>
          <p:cNvPr id="25" name="TextBox 24">
            <a:extLst>
              <a:ext uri="{FF2B5EF4-FFF2-40B4-BE49-F238E27FC236}">
                <a16:creationId xmlns:a16="http://schemas.microsoft.com/office/drawing/2014/main" id="{2475282B-0AC9-4EF9-9CFC-0B3CF0C1DF61}"/>
              </a:ext>
            </a:extLst>
          </p:cNvPr>
          <p:cNvSpPr txBox="1"/>
          <p:nvPr/>
        </p:nvSpPr>
        <p:spPr bwMode="auto">
          <a:xfrm>
            <a:off x="4055448" y="5268602"/>
            <a:ext cx="103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Step 1</a:t>
            </a:r>
          </a:p>
        </p:txBody>
      </p:sp>
    </p:spTree>
    <p:extLst>
      <p:ext uri="{BB962C8B-B14F-4D97-AF65-F5344CB8AC3E}">
        <p14:creationId xmlns:p14="http://schemas.microsoft.com/office/powerpoint/2010/main" val="21567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P spid="20" grpId="0" animBg="1"/>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5:3</a:t>
            </a:r>
          </a:p>
        </p:txBody>
      </p:sp>
      <p:sp>
        <p:nvSpPr>
          <p:cNvPr id="5" name="TextBox 4">
            <a:extLst>
              <a:ext uri="{FF2B5EF4-FFF2-40B4-BE49-F238E27FC236}">
                <a16:creationId xmlns:a16="http://schemas.microsoft.com/office/drawing/2014/main" id="{D32F9380-3829-45E2-A34A-775EC7C8FF1D}"/>
              </a:ext>
            </a:extLst>
          </p:cNvPr>
          <p:cNvSpPr txBox="1"/>
          <p:nvPr/>
        </p:nvSpPr>
        <p:spPr bwMode="auto">
          <a:xfrm>
            <a:off x="5002915" y="1017453"/>
            <a:ext cx="1213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£7.55</a:t>
            </a:r>
          </a:p>
        </p:txBody>
      </p:sp>
      <p:sp>
        <p:nvSpPr>
          <p:cNvPr id="6" name="TextBox 5">
            <a:extLst>
              <a:ext uri="{FF2B5EF4-FFF2-40B4-BE49-F238E27FC236}">
                <a16:creationId xmlns:a16="http://schemas.microsoft.com/office/drawing/2014/main" id="{C1F33BFB-2A96-4AA4-B909-4C84228EEB77}"/>
              </a:ext>
            </a:extLst>
          </p:cNvPr>
          <p:cNvSpPr txBox="1"/>
          <p:nvPr/>
        </p:nvSpPr>
        <p:spPr bwMode="auto">
          <a:xfrm>
            <a:off x="2920712" y="1017453"/>
            <a:ext cx="2199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£11.05 − £3.50</a:t>
            </a:r>
          </a:p>
        </p:txBody>
      </p:sp>
      <p:graphicFrame>
        <p:nvGraphicFramePr>
          <p:cNvPr id="8" name="Table 7">
            <a:extLst>
              <a:ext uri="{FF2B5EF4-FFF2-40B4-BE49-F238E27FC236}">
                <a16:creationId xmlns:a16="http://schemas.microsoft.com/office/drawing/2014/main" id="{AAF6165B-2493-4FFF-B957-B47C261A09DF}"/>
              </a:ext>
            </a:extLst>
          </p:cNvPr>
          <p:cNvGraphicFramePr>
            <a:graphicFrameLocks noGrp="1"/>
          </p:cNvGraphicFramePr>
          <p:nvPr>
            <p:extLst>
              <p:ext uri="{D42A27DB-BD31-4B8C-83A1-F6EECF244321}">
                <p14:modId xmlns:p14="http://schemas.microsoft.com/office/powerpoint/2010/main" val="887809009"/>
              </p:ext>
            </p:extLst>
          </p:nvPr>
        </p:nvGraphicFramePr>
        <p:xfrm>
          <a:off x="3211200" y="2743200"/>
          <a:ext cx="27216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80736851"/>
                    </a:ext>
                  </a:extLst>
                </a:gridCol>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3888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9" name="TextBox 8">
            <a:extLst>
              <a:ext uri="{FF2B5EF4-FFF2-40B4-BE49-F238E27FC236}">
                <a16:creationId xmlns:a16="http://schemas.microsoft.com/office/drawing/2014/main" id="{FE581796-8F2B-465C-8304-5329960E629A}"/>
              </a:ext>
            </a:extLst>
          </p:cNvPr>
          <p:cNvSpPr txBox="1"/>
          <p:nvPr/>
        </p:nvSpPr>
        <p:spPr bwMode="auto">
          <a:xfrm>
            <a:off x="3616663"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4DAB612A-7FD9-4CF9-9520-F604F70340F1}"/>
              </a:ext>
            </a:extLst>
          </p:cNvPr>
          <p:cNvSpPr txBox="1"/>
          <p:nvPr/>
        </p:nvSpPr>
        <p:spPr bwMode="auto">
          <a:xfrm>
            <a:off x="4396335"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1" name="TextBox 10">
            <a:extLst>
              <a:ext uri="{FF2B5EF4-FFF2-40B4-BE49-F238E27FC236}">
                <a16:creationId xmlns:a16="http://schemas.microsoft.com/office/drawing/2014/main" id="{70131A3E-6A89-4381-9D69-0E58D398A8C5}"/>
              </a:ext>
            </a:extLst>
          </p:cNvPr>
          <p:cNvSpPr txBox="1"/>
          <p:nvPr/>
        </p:nvSpPr>
        <p:spPr bwMode="auto">
          <a:xfrm>
            <a:off x="4835696" y="3655843"/>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97790CAA-CDFF-42C3-8569-7001E158F45D}"/>
              </a:ext>
            </a:extLst>
          </p:cNvPr>
          <p:cNvSpPr txBox="1"/>
          <p:nvPr/>
        </p:nvSpPr>
        <p:spPr bwMode="auto">
          <a:xfrm>
            <a:off x="5175567"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4866BF93-0169-4BDF-A852-7FDB49E94B93}"/>
              </a:ext>
            </a:extLst>
          </p:cNvPr>
          <p:cNvSpPr txBox="1"/>
          <p:nvPr/>
        </p:nvSpPr>
        <p:spPr bwMode="auto">
          <a:xfrm>
            <a:off x="5562954"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CE3D5A1F-B60E-4348-BD94-4ADE73092226}"/>
              </a:ext>
            </a:extLst>
          </p:cNvPr>
          <p:cNvSpPr txBox="1"/>
          <p:nvPr/>
        </p:nvSpPr>
        <p:spPr bwMode="auto">
          <a:xfrm>
            <a:off x="5076260" y="265148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grpSp>
        <p:nvGrpSpPr>
          <p:cNvPr id="15" name="Group 14">
            <a:extLst>
              <a:ext uri="{FF2B5EF4-FFF2-40B4-BE49-F238E27FC236}">
                <a16:creationId xmlns:a16="http://schemas.microsoft.com/office/drawing/2014/main" id="{FF754CAA-3601-4D8D-BD71-48E8768F43F6}"/>
              </a:ext>
            </a:extLst>
          </p:cNvPr>
          <p:cNvGrpSpPr/>
          <p:nvPr/>
        </p:nvGrpSpPr>
        <p:grpSpPr>
          <a:xfrm>
            <a:off x="3605773" y="3655843"/>
            <a:ext cx="2322000" cy="458957"/>
            <a:chOff x="3605773" y="3655843"/>
            <a:chExt cx="2322000" cy="458957"/>
          </a:xfrm>
        </p:grpSpPr>
        <p:cxnSp>
          <p:nvCxnSpPr>
            <p:cNvPr id="16" name="Straight Connector 15">
              <a:extLst>
                <a:ext uri="{FF2B5EF4-FFF2-40B4-BE49-F238E27FC236}">
                  <a16:creationId xmlns:a16="http://schemas.microsoft.com/office/drawing/2014/main" id="{688E4036-F152-4F0B-B355-85DD3F17C4AD}"/>
                </a:ext>
              </a:extLst>
            </p:cNvPr>
            <p:cNvCxnSpPr/>
            <p:nvPr/>
          </p:nvCxnSpPr>
          <p:spPr bwMode="auto">
            <a:xfrm>
              <a:off x="3605773" y="4114800"/>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49848B3C-FACB-4E2D-81E2-85C748EF584B}"/>
                </a:ext>
              </a:extLst>
            </p:cNvPr>
            <p:cNvCxnSpPr/>
            <p:nvPr/>
          </p:nvCxnSpPr>
          <p:spPr bwMode="auto">
            <a:xfrm>
              <a:off x="3605773" y="3655843"/>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TextBox 17">
            <a:extLst>
              <a:ext uri="{FF2B5EF4-FFF2-40B4-BE49-F238E27FC236}">
                <a16:creationId xmlns:a16="http://schemas.microsoft.com/office/drawing/2014/main" id="{16447269-9B28-435F-82AB-18269F02A751}"/>
              </a:ext>
            </a:extLst>
          </p:cNvPr>
          <p:cNvSpPr txBox="1"/>
          <p:nvPr/>
        </p:nvSpPr>
        <p:spPr bwMode="auto">
          <a:xfrm>
            <a:off x="3223312" y="320099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cxnSp>
        <p:nvCxnSpPr>
          <p:cNvPr id="20" name="Straight Connector 19">
            <a:extLst>
              <a:ext uri="{FF2B5EF4-FFF2-40B4-BE49-F238E27FC236}">
                <a16:creationId xmlns:a16="http://schemas.microsoft.com/office/drawing/2014/main" id="{0F89DB07-33F1-44C0-94F1-812C180F247A}"/>
              </a:ext>
            </a:extLst>
          </p:cNvPr>
          <p:cNvCxnSpPr>
            <a:cxnSpLocks/>
          </p:cNvCxnSpPr>
          <p:nvPr/>
        </p:nvCxnSpPr>
        <p:spPr bwMode="auto">
          <a:xfrm>
            <a:off x="4449964" y="284885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3EE855B3-3C0B-4FFC-AE73-A32718E5306F}"/>
              </a:ext>
            </a:extLst>
          </p:cNvPr>
          <p:cNvSpPr txBox="1"/>
          <p:nvPr/>
        </p:nvSpPr>
        <p:spPr bwMode="auto">
          <a:xfrm>
            <a:off x="4427074" y="2477319"/>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22" name="TextBox 21">
            <a:extLst>
              <a:ext uri="{FF2B5EF4-FFF2-40B4-BE49-F238E27FC236}">
                <a16:creationId xmlns:a16="http://schemas.microsoft.com/office/drawing/2014/main" id="{85A4E37C-CCDB-4128-BD28-8EFB12DCEEF8}"/>
              </a:ext>
            </a:extLst>
          </p:cNvPr>
          <p:cNvSpPr txBox="1"/>
          <p:nvPr/>
        </p:nvSpPr>
        <p:spPr bwMode="auto">
          <a:xfrm>
            <a:off x="4532668" y="2503991"/>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0</a:t>
            </a:r>
          </a:p>
        </p:txBody>
      </p:sp>
      <p:cxnSp>
        <p:nvCxnSpPr>
          <p:cNvPr id="23" name="Straight Connector 22">
            <a:extLst>
              <a:ext uri="{FF2B5EF4-FFF2-40B4-BE49-F238E27FC236}">
                <a16:creationId xmlns:a16="http://schemas.microsoft.com/office/drawing/2014/main" id="{5776DA58-25EA-43E6-9EFB-967667CB1139}"/>
              </a:ext>
            </a:extLst>
          </p:cNvPr>
          <p:cNvCxnSpPr>
            <a:cxnSpLocks/>
          </p:cNvCxnSpPr>
          <p:nvPr/>
        </p:nvCxnSpPr>
        <p:spPr bwMode="auto">
          <a:xfrm>
            <a:off x="4054475" y="284885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E80FC96B-0497-4520-AC11-85614CFCF525}"/>
              </a:ext>
            </a:extLst>
          </p:cNvPr>
          <p:cNvSpPr txBox="1"/>
          <p:nvPr/>
        </p:nvSpPr>
        <p:spPr bwMode="auto">
          <a:xfrm>
            <a:off x="4127754" y="250309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0</a:t>
            </a:r>
          </a:p>
        </p:txBody>
      </p:sp>
      <p:sp>
        <p:nvSpPr>
          <p:cNvPr id="25" name="TextBox 24">
            <a:extLst>
              <a:ext uri="{FF2B5EF4-FFF2-40B4-BE49-F238E27FC236}">
                <a16:creationId xmlns:a16="http://schemas.microsoft.com/office/drawing/2014/main" id="{990425CB-0E45-4A72-A927-965AC26F560F}"/>
              </a:ext>
            </a:extLst>
          </p:cNvPr>
          <p:cNvSpPr txBox="1"/>
          <p:nvPr/>
        </p:nvSpPr>
        <p:spPr bwMode="auto">
          <a:xfrm>
            <a:off x="4055448" y="5268602"/>
            <a:ext cx="103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Step 2</a:t>
            </a:r>
          </a:p>
        </p:txBody>
      </p:sp>
      <p:sp>
        <p:nvSpPr>
          <p:cNvPr id="26" name="TextBox 25">
            <a:extLst>
              <a:ext uri="{FF2B5EF4-FFF2-40B4-BE49-F238E27FC236}">
                <a16:creationId xmlns:a16="http://schemas.microsoft.com/office/drawing/2014/main" id="{BA51F680-C6A3-4F36-BC8B-5AF9DFEAE558}"/>
              </a:ext>
            </a:extLst>
          </p:cNvPr>
          <p:cNvSpPr txBox="1"/>
          <p:nvPr/>
        </p:nvSpPr>
        <p:spPr bwMode="auto">
          <a:xfrm>
            <a:off x="3996261"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Tree>
    <p:extLst>
      <p:ext uri="{BB962C8B-B14F-4D97-AF65-F5344CB8AC3E}">
        <p14:creationId xmlns:p14="http://schemas.microsoft.com/office/powerpoint/2010/main" val="27470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8" grpId="0"/>
      <p:bldP spid="21" grpId="0"/>
      <p:bldP spid="22" grpId="0"/>
      <p:bldP spid="24"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1.25 Calculation: money </a:t>
            </a:r>
            <a:r>
              <a:rPr lang="en-US" dirty="0"/>
              <a:t>– step 5:3</a:t>
            </a:r>
          </a:p>
        </p:txBody>
      </p:sp>
      <p:sp>
        <p:nvSpPr>
          <p:cNvPr id="5" name="TextBox 4">
            <a:extLst>
              <a:ext uri="{FF2B5EF4-FFF2-40B4-BE49-F238E27FC236}">
                <a16:creationId xmlns:a16="http://schemas.microsoft.com/office/drawing/2014/main" id="{D32F9380-3829-45E2-A34A-775EC7C8FF1D}"/>
              </a:ext>
            </a:extLst>
          </p:cNvPr>
          <p:cNvSpPr txBox="1"/>
          <p:nvPr/>
        </p:nvSpPr>
        <p:spPr bwMode="auto">
          <a:xfrm>
            <a:off x="4795735" y="1017453"/>
            <a:ext cx="138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£12.45</a:t>
            </a:r>
          </a:p>
        </p:txBody>
      </p:sp>
      <p:sp>
        <p:nvSpPr>
          <p:cNvPr id="6" name="TextBox 5">
            <a:extLst>
              <a:ext uri="{FF2B5EF4-FFF2-40B4-BE49-F238E27FC236}">
                <a16:creationId xmlns:a16="http://schemas.microsoft.com/office/drawing/2014/main" id="{C1F33BFB-2A96-4AA4-B909-4C84228EEB77}"/>
              </a:ext>
            </a:extLst>
          </p:cNvPr>
          <p:cNvSpPr txBox="1"/>
          <p:nvPr/>
        </p:nvSpPr>
        <p:spPr bwMode="auto">
          <a:xfrm>
            <a:off x="2877452" y="1017453"/>
            <a:ext cx="211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£8.95 + £3.50 </a:t>
            </a:r>
          </a:p>
        </p:txBody>
      </p:sp>
      <p:graphicFrame>
        <p:nvGraphicFramePr>
          <p:cNvPr id="8" name="Table 7">
            <a:extLst>
              <a:ext uri="{FF2B5EF4-FFF2-40B4-BE49-F238E27FC236}">
                <a16:creationId xmlns:a16="http://schemas.microsoft.com/office/drawing/2014/main" id="{AAF6165B-2493-4FFF-B957-B47C261A09DF}"/>
              </a:ext>
            </a:extLst>
          </p:cNvPr>
          <p:cNvGraphicFramePr>
            <a:graphicFrameLocks noGrp="1"/>
          </p:cNvGraphicFramePr>
          <p:nvPr>
            <p:extLst>
              <p:ext uri="{D42A27DB-BD31-4B8C-83A1-F6EECF244321}">
                <p14:modId xmlns:p14="http://schemas.microsoft.com/office/powerpoint/2010/main" val="769320124"/>
              </p:ext>
            </p:extLst>
          </p:nvPr>
        </p:nvGraphicFramePr>
        <p:xfrm>
          <a:off x="3211200" y="2743200"/>
          <a:ext cx="27216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80736851"/>
                    </a:ext>
                  </a:extLst>
                </a:gridCol>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3888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E7242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9" name="TextBox 8">
            <a:extLst>
              <a:ext uri="{FF2B5EF4-FFF2-40B4-BE49-F238E27FC236}">
                <a16:creationId xmlns:a16="http://schemas.microsoft.com/office/drawing/2014/main" id="{FE581796-8F2B-465C-8304-5329960E629A}"/>
              </a:ext>
            </a:extLst>
          </p:cNvPr>
          <p:cNvSpPr txBox="1"/>
          <p:nvPr/>
        </p:nvSpPr>
        <p:spPr bwMode="auto">
          <a:xfrm>
            <a:off x="3616663"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4DAB612A-7FD9-4CF9-9520-F604F70340F1}"/>
              </a:ext>
            </a:extLst>
          </p:cNvPr>
          <p:cNvSpPr txBox="1"/>
          <p:nvPr/>
        </p:nvSpPr>
        <p:spPr bwMode="auto">
          <a:xfrm>
            <a:off x="4396335"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1" name="TextBox 10">
            <a:extLst>
              <a:ext uri="{FF2B5EF4-FFF2-40B4-BE49-F238E27FC236}">
                <a16:creationId xmlns:a16="http://schemas.microsoft.com/office/drawing/2014/main" id="{70131A3E-6A89-4381-9D69-0E58D398A8C5}"/>
              </a:ext>
            </a:extLst>
          </p:cNvPr>
          <p:cNvSpPr txBox="1"/>
          <p:nvPr/>
        </p:nvSpPr>
        <p:spPr bwMode="auto">
          <a:xfrm>
            <a:off x="4835696" y="3655843"/>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97790CAA-CDFF-42C3-8569-7001E158F45D}"/>
              </a:ext>
            </a:extLst>
          </p:cNvPr>
          <p:cNvSpPr txBox="1"/>
          <p:nvPr/>
        </p:nvSpPr>
        <p:spPr bwMode="auto">
          <a:xfrm>
            <a:off x="5175567"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3" name="TextBox 12">
            <a:extLst>
              <a:ext uri="{FF2B5EF4-FFF2-40B4-BE49-F238E27FC236}">
                <a16:creationId xmlns:a16="http://schemas.microsoft.com/office/drawing/2014/main" id="{4866BF93-0169-4BDF-A852-7FDB49E94B93}"/>
              </a:ext>
            </a:extLst>
          </p:cNvPr>
          <p:cNvSpPr txBox="1"/>
          <p:nvPr/>
        </p:nvSpPr>
        <p:spPr bwMode="auto">
          <a:xfrm>
            <a:off x="5562954" y="365584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CE3D5A1F-B60E-4348-BD94-4ADE73092226}"/>
              </a:ext>
            </a:extLst>
          </p:cNvPr>
          <p:cNvSpPr txBox="1"/>
          <p:nvPr/>
        </p:nvSpPr>
        <p:spPr bwMode="auto">
          <a:xfrm>
            <a:off x="4412589" y="4136349"/>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a:t>
            </a:r>
          </a:p>
        </p:txBody>
      </p:sp>
      <p:grpSp>
        <p:nvGrpSpPr>
          <p:cNvPr id="15" name="Group 14">
            <a:extLst>
              <a:ext uri="{FF2B5EF4-FFF2-40B4-BE49-F238E27FC236}">
                <a16:creationId xmlns:a16="http://schemas.microsoft.com/office/drawing/2014/main" id="{FF754CAA-3601-4D8D-BD71-48E8768F43F6}"/>
              </a:ext>
            </a:extLst>
          </p:cNvPr>
          <p:cNvGrpSpPr/>
          <p:nvPr/>
        </p:nvGrpSpPr>
        <p:grpSpPr>
          <a:xfrm>
            <a:off x="3605773" y="3655843"/>
            <a:ext cx="2322000" cy="458957"/>
            <a:chOff x="3605773" y="3655843"/>
            <a:chExt cx="2322000" cy="458957"/>
          </a:xfrm>
        </p:grpSpPr>
        <p:cxnSp>
          <p:nvCxnSpPr>
            <p:cNvPr id="16" name="Straight Connector 15">
              <a:extLst>
                <a:ext uri="{FF2B5EF4-FFF2-40B4-BE49-F238E27FC236}">
                  <a16:creationId xmlns:a16="http://schemas.microsoft.com/office/drawing/2014/main" id="{688E4036-F152-4F0B-B355-85DD3F17C4AD}"/>
                </a:ext>
              </a:extLst>
            </p:cNvPr>
            <p:cNvCxnSpPr/>
            <p:nvPr/>
          </p:nvCxnSpPr>
          <p:spPr bwMode="auto">
            <a:xfrm>
              <a:off x="3605773" y="4114800"/>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49848B3C-FACB-4E2D-81E2-85C748EF584B}"/>
                </a:ext>
              </a:extLst>
            </p:cNvPr>
            <p:cNvCxnSpPr/>
            <p:nvPr/>
          </p:nvCxnSpPr>
          <p:spPr bwMode="auto">
            <a:xfrm>
              <a:off x="3605773" y="3655843"/>
              <a:ext cx="232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TextBox 17">
            <a:extLst>
              <a:ext uri="{FF2B5EF4-FFF2-40B4-BE49-F238E27FC236}">
                <a16:creationId xmlns:a16="http://schemas.microsoft.com/office/drawing/2014/main" id="{16447269-9B28-435F-82AB-18269F02A751}"/>
              </a:ext>
            </a:extLst>
          </p:cNvPr>
          <p:cNvSpPr txBox="1"/>
          <p:nvPr/>
        </p:nvSpPr>
        <p:spPr bwMode="auto">
          <a:xfrm>
            <a:off x="3223312" y="320099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990425CB-0E45-4A72-A927-965AC26F560F}"/>
              </a:ext>
            </a:extLst>
          </p:cNvPr>
          <p:cNvSpPr txBox="1"/>
          <p:nvPr/>
        </p:nvSpPr>
        <p:spPr bwMode="auto">
          <a:xfrm>
            <a:off x="4055448" y="5268602"/>
            <a:ext cx="103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Step 1</a:t>
            </a:r>
          </a:p>
        </p:txBody>
      </p:sp>
      <p:sp>
        <p:nvSpPr>
          <p:cNvPr id="29" name="TextBox 28">
            <a:extLst>
              <a:ext uri="{FF2B5EF4-FFF2-40B4-BE49-F238E27FC236}">
                <a16:creationId xmlns:a16="http://schemas.microsoft.com/office/drawing/2014/main" id="{6EE32D89-8F8E-4678-BA07-58B657A3684B}"/>
              </a:ext>
            </a:extLst>
          </p:cNvPr>
          <p:cNvSpPr txBox="1"/>
          <p:nvPr/>
        </p:nvSpPr>
        <p:spPr bwMode="auto">
          <a:xfrm>
            <a:off x="4051567" y="4136349"/>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a:t>
            </a:r>
          </a:p>
        </p:txBody>
      </p:sp>
      <p:sp>
        <p:nvSpPr>
          <p:cNvPr id="31" name="TextBox 30">
            <a:extLst>
              <a:ext uri="{FF2B5EF4-FFF2-40B4-BE49-F238E27FC236}">
                <a16:creationId xmlns:a16="http://schemas.microsoft.com/office/drawing/2014/main" id="{B448214E-7929-47D4-8781-40C82B0255CB}"/>
              </a:ext>
            </a:extLst>
          </p:cNvPr>
          <p:cNvSpPr txBox="1"/>
          <p:nvPr/>
        </p:nvSpPr>
        <p:spPr bwMode="auto">
          <a:xfrm>
            <a:off x="4008988" y="36558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30708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8" grpId="0"/>
      <p:bldP spid="29"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5:3</a:t>
            </a:r>
          </a:p>
        </p:txBody>
      </p:sp>
      <p:sp>
        <p:nvSpPr>
          <p:cNvPr id="3" name="TextBox 2">
            <a:extLst>
              <a:ext uri="{FF2B5EF4-FFF2-40B4-BE49-F238E27FC236}">
                <a16:creationId xmlns:a16="http://schemas.microsoft.com/office/drawing/2014/main" id="{D104526E-DA86-45F2-9F4F-6A7F36A75509}"/>
              </a:ext>
            </a:extLst>
          </p:cNvPr>
          <p:cNvSpPr txBox="1"/>
          <p:nvPr/>
        </p:nvSpPr>
        <p:spPr bwMode="auto">
          <a:xfrm>
            <a:off x="5088640" y="1017453"/>
            <a:ext cx="1213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£7.55</a:t>
            </a:r>
          </a:p>
        </p:txBody>
      </p:sp>
      <p:sp>
        <p:nvSpPr>
          <p:cNvPr id="4" name="TextBox 3">
            <a:extLst>
              <a:ext uri="{FF2B5EF4-FFF2-40B4-BE49-F238E27FC236}">
                <a16:creationId xmlns:a16="http://schemas.microsoft.com/office/drawing/2014/main" id="{30562C7D-DFA8-400E-B1A3-CCFCCC599C12}"/>
              </a:ext>
            </a:extLst>
          </p:cNvPr>
          <p:cNvSpPr txBox="1"/>
          <p:nvPr/>
        </p:nvSpPr>
        <p:spPr bwMode="auto">
          <a:xfrm>
            <a:off x="2837356" y="1017453"/>
            <a:ext cx="2366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£20.00 − £12.45</a:t>
            </a:r>
          </a:p>
        </p:txBody>
      </p:sp>
      <p:pic>
        <p:nvPicPr>
          <p:cNvPr id="8" name="Picture 7">
            <a:extLst>
              <a:ext uri="{FF2B5EF4-FFF2-40B4-BE49-F238E27FC236}">
                <a16:creationId xmlns:a16="http://schemas.microsoft.com/office/drawing/2014/main" id="{E1FF22DC-72C5-499E-A172-F433C8B37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48" y="3903036"/>
            <a:ext cx="7489305" cy="233434"/>
          </a:xfrm>
          <a:prstGeom prst="rect">
            <a:avLst/>
          </a:prstGeom>
        </p:spPr>
      </p:pic>
      <p:sp>
        <p:nvSpPr>
          <p:cNvPr id="9" name="TextBox 8">
            <a:extLst>
              <a:ext uri="{FF2B5EF4-FFF2-40B4-BE49-F238E27FC236}">
                <a16:creationId xmlns:a16="http://schemas.microsoft.com/office/drawing/2014/main" id="{42003A08-ED1A-4750-9C07-9AF92D95C54A}"/>
              </a:ext>
            </a:extLst>
          </p:cNvPr>
          <p:cNvSpPr txBox="1"/>
          <p:nvPr/>
        </p:nvSpPr>
        <p:spPr bwMode="auto">
          <a:xfrm>
            <a:off x="282966" y="4075012"/>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£12.45</a:t>
            </a:r>
          </a:p>
        </p:txBody>
      </p:sp>
      <p:sp>
        <p:nvSpPr>
          <p:cNvPr id="10" name="TextBox 9">
            <a:extLst>
              <a:ext uri="{FF2B5EF4-FFF2-40B4-BE49-F238E27FC236}">
                <a16:creationId xmlns:a16="http://schemas.microsoft.com/office/drawing/2014/main" id="{D86682D8-9D75-41BC-8521-1035221B79D8}"/>
              </a:ext>
            </a:extLst>
          </p:cNvPr>
          <p:cNvSpPr txBox="1"/>
          <p:nvPr/>
        </p:nvSpPr>
        <p:spPr bwMode="auto">
          <a:xfrm>
            <a:off x="876535" y="2683636"/>
            <a:ext cx="1035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+ 55</a:t>
            </a:r>
            <a:r>
              <a:rPr lang="en-GB" sz="1200" dirty="0">
                <a:solidFill>
                  <a:srgbClr val="00628C"/>
                </a:solidFill>
                <a:latin typeface="Myriad Pro Semibold" charset="0"/>
                <a:ea typeface="Myriad Pro Semibold" charset="0"/>
                <a:cs typeface="Myriad Pro Semibold" charset="0"/>
              </a:rPr>
              <a:t> </a:t>
            </a:r>
            <a:r>
              <a:rPr lang="en-GB" sz="2400" dirty="0">
                <a:solidFill>
                  <a:srgbClr val="00628C"/>
                </a:solidFill>
                <a:latin typeface="Myriad Pro Semibold" charset="0"/>
                <a:ea typeface="Myriad Pro Semibold" charset="0"/>
                <a:cs typeface="Myriad Pro Semibold" charset="0"/>
              </a:rPr>
              <a:t>p</a:t>
            </a:r>
          </a:p>
        </p:txBody>
      </p:sp>
      <p:sp>
        <p:nvSpPr>
          <p:cNvPr id="11" name="TextBox 10">
            <a:extLst>
              <a:ext uri="{FF2B5EF4-FFF2-40B4-BE49-F238E27FC236}">
                <a16:creationId xmlns:a16="http://schemas.microsoft.com/office/drawing/2014/main" id="{7B483250-5515-4B5A-8B8C-8B97D3E8E2B1}"/>
              </a:ext>
            </a:extLst>
          </p:cNvPr>
          <p:cNvSpPr txBox="1"/>
          <p:nvPr/>
        </p:nvSpPr>
        <p:spPr bwMode="auto">
          <a:xfrm>
            <a:off x="1428634" y="4075012"/>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£13.00</a:t>
            </a:r>
          </a:p>
        </p:txBody>
      </p:sp>
      <p:sp>
        <p:nvSpPr>
          <p:cNvPr id="12" name="TextBox 11">
            <a:extLst>
              <a:ext uri="{FF2B5EF4-FFF2-40B4-BE49-F238E27FC236}">
                <a16:creationId xmlns:a16="http://schemas.microsoft.com/office/drawing/2014/main" id="{EF735138-1478-4F9F-A80F-4E928C4B559B}"/>
              </a:ext>
            </a:extLst>
          </p:cNvPr>
          <p:cNvSpPr txBox="1"/>
          <p:nvPr/>
        </p:nvSpPr>
        <p:spPr bwMode="auto">
          <a:xfrm>
            <a:off x="7593203" y="4075012"/>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a:t>
            </a:r>
          </a:p>
        </p:txBody>
      </p:sp>
      <p:sp>
        <p:nvSpPr>
          <p:cNvPr id="13" name="Rectangle: Rounded Corners 12">
            <a:extLst>
              <a:ext uri="{FF2B5EF4-FFF2-40B4-BE49-F238E27FC236}">
                <a16:creationId xmlns:a16="http://schemas.microsoft.com/office/drawing/2014/main" id="{8D39B8C0-C663-4C10-8032-8BF0E9BB8844}"/>
              </a:ext>
            </a:extLst>
          </p:cNvPr>
          <p:cNvSpPr/>
          <p:nvPr/>
        </p:nvSpPr>
        <p:spPr bwMode="auto">
          <a:xfrm>
            <a:off x="878428" y="2695443"/>
            <a:ext cx="4661312" cy="423377"/>
          </a:xfrm>
          <a:prstGeom prst="roundRect">
            <a:avLst/>
          </a:prstGeom>
          <a:noFill/>
          <a:ln w="28575" cap="flat" cmpd="sng" algn="ctr">
            <a:solidFill>
              <a:srgbClr val="E72420"/>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2C4225EF-A5E9-46D1-9D7C-49B35346522D}"/>
              </a:ext>
            </a:extLst>
          </p:cNvPr>
          <p:cNvSpPr txBox="1"/>
          <p:nvPr/>
        </p:nvSpPr>
        <p:spPr bwMode="auto">
          <a:xfrm>
            <a:off x="2749664" y="223126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£7.55</a:t>
            </a:r>
          </a:p>
        </p:txBody>
      </p:sp>
      <p:sp>
        <p:nvSpPr>
          <p:cNvPr id="15" name="TextBox 14">
            <a:extLst>
              <a:ext uri="{FF2B5EF4-FFF2-40B4-BE49-F238E27FC236}">
                <a16:creationId xmlns:a16="http://schemas.microsoft.com/office/drawing/2014/main" id="{B147BCCC-EE66-4C35-9F76-DE93639466A7}"/>
              </a:ext>
            </a:extLst>
          </p:cNvPr>
          <p:cNvSpPr txBox="1"/>
          <p:nvPr/>
        </p:nvSpPr>
        <p:spPr bwMode="auto">
          <a:xfrm>
            <a:off x="4637964" y="267629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charset="0"/>
                <a:ea typeface="Myriad Pro Semibold" charset="0"/>
                <a:cs typeface="Myriad Pro Semibold" charset="0"/>
              </a:rPr>
              <a:t>+ £7</a:t>
            </a:r>
          </a:p>
        </p:txBody>
      </p:sp>
      <p:pic>
        <p:nvPicPr>
          <p:cNvPr id="17" name="Picture 16">
            <a:extLst>
              <a:ext uri="{FF2B5EF4-FFF2-40B4-BE49-F238E27FC236}">
                <a16:creationId xmlns:a16="http://schemas.microsoft.com/office/drawing/2014/main" id="{4CF3CAC1-6164-4678-9E22-2D2640A6D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69" y="3176555"/>
            <a:ext cx="992090" cy="690571"/>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7B1B8EAE-7C9F-4152-A8C0-1EE3E9AEF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640" y="3176555"/>
            <a:ext cx="6195691" cy="690571"/>
          </a:xfrm>
          <a:prstGeom prst="rect">
            <a:avLst/>
          </a:prstGeom>
        </p:spPr>
      </p:pic>
      <p:sp>
        <p:nvSpPr>
          <p:cNvPr id="16" name="TextBox 15">
            <a:extLst>
              <a:ext uri="{FF2B5EF4-FFF2-40B4-BE49-F238E27FC236}">
                <a16:creationId xmlns:a16="http://schemas.microsoft.com/office/drawing/2014/main" id="{5F44B428-3B2D-4B1F-8FB6-D1110E3DE9E4}"/>
              </a:ext>
            </a:extLst>
          </p:cNvPr>
          <p:cNvSpPr txBox="1"/>
          <p:nvPr/>
        </p:nvSpPr>
        <p:spPr bwMode="auto">
          <a:xfrm>
            <a:off x="4055448" y="5268602"/>
            <a:ext cx="1033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Step 2</a:t>
            </a:r>
          </a:p>
        </p:txBody>
      </p:sp>
    </p:spTree>
    <p:extLst>
      <p:ext uri="{BB962C8B-B14F-4D97-AF65-F5344CB8AC3E}">
        <p14:creationId xmlns:p14="http://schemas.microsoft.com/office/powerpoint/2010/main" val="35626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1:3</a:t>
            </a:r>
          </a:p>
        </p:txBody>
      </p:sp>
      <p:graphicFrame>
        <p:nvGraphicFramePr>
          <p:cNvPr id="3" name="Table 2">
            <a:extLst>
              <a:ext uri="{FF2B5EF4-FFF2-40B4-BE49-F238E27FC236}">
                <a16:creationId xmlns:a16="http://schemas.microsoft.com/office/drawing/2014/main" id="{43792E27-04C6-438A-9D04-46EE1A9903E2}"/>
              </a:ext>
            </a:extLst>
          </p:cNvPr>
          <p:cNvGraphicFramePr>
            <a:graphicFrameLocks noGrp="1"/>
          </p:cNvGraphicFramePr>
          <p:nvPr>
            <p:extLst>
              <p:ext uri="{D42A27DB-BD31-4B8C-83A1-F6EECF244321}">
                <p14:modId xmlns:p14="http://schemas.microsoft.com/office/powerpoint/2010/main" val="3771238459"/>
              </p:ext>
            </p:extLst>
          </p:nvPr>
        </p:nvGraphicFramePr>
        <p:xfrm>
          <a:off x="1480368" y="2742908"/>
          <a:ext cx="6183264" cy="1296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r>
                        <a:rPr lang="en-GB" sz="2400" dirty="0">
                          <a:solidFill>
                            <a:schemeClr val="tx1"/>
                          </a:solidFill>
                          <a:latin typeface="Myriad Pro Semibold"/>
                        </a:rPr>
                        <a:t>£1 (or 100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aphicFrame>
        <p:nvGraphicFramePr>
          <p:cNvPr id="4" name="Table 3">
            <a:extLst>
              <a:ext uri="{FF2B5EF4-FFF2-40B4-BE49-F238E27FC236}">
                <a16:creationId xmlns:a16="http://schemas.microsoft.com/office/drawing/2014/main" id="{4316F69B-5F1C-4D18-8E35-5449620E8854}"/>
              </a:ext>
            </a:extLst>
          </p:cNvPr>
          <p:cNvGraphicFramePr>
            <a:graphicFrameLocks noGrp="1"/>
          </p:cNvGraphicFramePr>
          <p:nvPr>
            <p:extLst>
              <p:ext uri="{D42A27DB-BD31-4B8C-83A1-F6EECF244321}">
                <p14:modId xmlns:p14="http://schemas.microsoft.com/office/powerpoint/2010/main" val="709637000"/>
              </p:ext>
            </p:extLst>
          </p:nvPr>
        </p:nvGraphicFramePr>
        <p:xfrm>
          <a:off x="1480368" y="4250146"/>
          <a:ext cx="6183264" cy="648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sp>
        <p:nvSpPr>
          <p:cNvPr id="5" name="TextBox 4">
            <a:extLst>
              <a:ext uri="{FF2B5EF4-FFF2-40B4-BE49-F238E27FC236}">
                <a16:creationId xmlns:a16="http://schemas.microsoft.com/office/drawing/2014/main" id="{F71D25AE-109A-4749-82D5-046773AE2D21}"/>
              </a:ext>
            </a:extLst>
          </p:cNvPr>
          <p:cNvSpPr txBox="1"/>
          <p:nvPr/>
        </p:nvSpPr>
        <p:spPr bwMode="auto">
          <a:xfrm>
            <a:off x="3306302" y="5441161"/>
            <a:ext cx="2531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 pounds forty</a:t>
            </a:r>
          </a:p>
        </p:txBody>
      </p:sp>
      <p:sp>
        <p:nvSpPr>
          <p:cNvPr id="6" name="TextBox 5">
            <a:extLst>
              <a:ext uri="{FF2B5EF4-FFF2-40B4-BE49-F238E27FC236}">
                <a16:creationId xmlns:a16="http://schemas.microsoft.com/office/drawing/2014/main" id="{02462AFB-E849-46B8-A874-0E7F3AC0159D}"/>
              </a:ext>
            </a:extLst>
          </p:cNvPr>
          <p:cNvSpPr txBox="1"/>
          <p:nvPr/>
        </p:nvSpPr>
        <p:spPr bwMode="auto">
          <a:xfrm>
            <a:off x="4112581" y="500941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£2.40</a:t>
            </a:r>
          </a:p>
        </p:txBody>
      </p:sp>
      <p:sp>
        <p:nvSpPr>
          <p:cNvPr id="7" name="TextBox 6">
            <a:extLst>
              <a:ext uri="{FF2B5EF4-FFF2-40B4-BE49-F238E27FC236}">
                <a16:creationId xmlns:a16="http://schemas.microsoft.com/office/drawing/2014/main" id="{456BF069-1DEA-4BD6-89F5-D541058AA717}"/>
              </a:ext>
            </a:extLst>
          </p:cNvPr>
          <p:cNvSpPr txBox="1"/>
          <p:nvPr/>
        </p:nvSpPr>
        <p:spPr bwMode="auto">
          <a:xfrm>
            <a:off x="1039307"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TextBox 7">
            <a:extLst>
              <a:ext uri="{FF2B5EF4-FFF2-40B4-BE49-F238E27FC236}">
                <a16:creationId xmlns:a16="http://schemas.microsoft.com/office/drawing/2014/main" id="{15305F2A-FB29-4F18-A662-5A4EF0E5BEC5}"/>
              </a:ext>
            </a:extLst>
          </p:cNvPr>
          <p:cNvSpPr txBox="1"/>
          <p:nvPr/>
        </p:nvSpPr>
        <p:spPr bwMode="auto">
          <a:xfrm>
            <a:off x="2334990" y="34874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9" name="TextBox 8">
            <a:extLst>
              <a:ext uri="{FF2B5EF4-FFF2-40B4-BE49-F238E27FC236}">
                <a16:creationId xmlns:a16="http://schemas.microsoft.com/office/drawing/2014/main" id="{3EAACFE0-69FC-416D-A1C8-35BDC0ECB67A}"/>
              </a:ext>
            </a:extLst>
          </p:cNvPr>
          <p:cNvSpPr txBox="1"/>
          <p:nvPr/>
        </p:nvSpPr>
        <p:spPr bwMode="auto">
          <a:xfrm>
            <a:off x="4395638" y="34874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0" name="TextBox 9">
            <a:extLst>
              <a:ext uri="{FF2B5EF4-FFF2-40B4-BE49-F238E27FC236}">
                <a16:creationId xmlns:a16="http://schemas.microsoft.com/office/drawing/2014/main" id="{DA075E5D-9723-4397-ABAD-A5A72EB91DA3}"/>
              </a:ext>
            </a:extLst>
          </p:cNvPr>
          <p:cNvSpPr txBox="1"/>
          <p:nvPr/>
        </p:nvSpPr>
        <p:spPr bwMode="auto">
          <a:xfrm>
            <a:off x="6457956" y="34874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1" name="TextBox 10">
            <a:extLst>
              <a:ext uri="{FF2B5EF4-FFF2-40B4-BE49-F238E27FC236}">
                <a16:creationId xmlns:a16="http://schemas.microsoft.com/office/drawing/2014/main" id="{57EDCA4F-0877-467A-9B2A-C31A050AEB6D}"/>
              </a:ext>
            </a:extLst>
          </p:cNvPr>
          <p:cNvSpPr txBox="1"/>
          <p:nvPr/>
        </p:nvSpPr>
        <p:spPr bwMode="auto">
          <a:xfrm>
            <a:off x="2334990"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58D659E6-EBA7-4127-B9CF-2170970B57AB}"/>
              </a:ext>
            </a:extLst>
          </p:cNvPr>
          <p:cNvSpPr txBox="1"/>
          <p:nvPr/>
        </p:nvSpPr>
        <p:spPr bwMode="auto">
          <a:xfrm>
            <a:off x="4395638"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3" name="TextBox 12">
            <a:extLst>
              <a:ext uri="{FF2B5EF4-FFF2-40B4-BE49-F238E27FC236}">
                <a16:creationId xmlns:a16="http://schemas.microsoft.com/office/drawing/2014/main" id="{65B01048-BB64-49CA-A517-7269FFB79BBA}"/>
              </a:ext>
            </a:extLst>
          </p:cNvPr>
          <p:cNvSpPr txBox="1"/>
          <p:nvPr/>
        </p:nvSpPr>
        <p:spPr bwMode="auto">
          <a:xfrm>
            <a:off x="6457956"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pic>
        <p:nvPicPr>
          <p:cNvPr id="15" name="Picture 14" descr="A close up of a sign&#10;&#10;Description generated with high confidence">
            <a:extLst>
              <a:ext uri="{FF2B5EF4-FFF2-40B4-BE49-F238E27FC236}">
                <a16:creationId xmlns:a16="http://schemas.microsoft.com/office/drawing/2014/main" id="{08294BD7-1CAB-498E-AA95-AF9F4B67C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243" y="1235364"/>
            <a:ext cx="1286872" cy="1391618"/>
          </a:xfrm>
          <a:prstGeom prst="rect">
            <a:avLst/>
          </a:prstGeom>
        </p:spPr>
      </p:pic>
      <p:pic>
        <p:nvPicPr>
          <p:cNvPr id="17" name="Picture 16">
            <a:extLst>
              <a:ext uri="{FF2B5EF4-FFF2-40B4-BE49-F238E27FC236}">
                <a16:creationId xmlns:a16="http://schemas.microsoft.com/office/drawing/2014/main" id="{4624D314-ADB7-482D-8A1C-272A1DD5F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317" y="1085728"/>
            <a:ext cx="1728299" cy="1541254"/>
          </a:xfrm>
          <a:prstGeom prst="rect">
            <a:avLst/>
          </a:prstGeom>
        </p:spPr>
      </p:pic>
      <p:sp>
        <p:nvSpPr>
          <p:cNvPr id="18" name="TextBox 17">
            <a:extLst>
              <a:ext uri="{FF2B5EF4-FFF2-40B4-BE49-F238E27FC236}">
                <a16:creationId xmlns:a16="http://schemas.microsoft.com/office/drawing/2014/main" id="{D95B4CF8-AB44-4C6D-8492-08AE5FD473B7}"/>
              </a:ext>
            </a:extLst>
          </p:cNvPr>
          <p:cNvSpPr txBox="1"/>
          <p:nvPr/>
        </p:nvSpPr>
        <p:spPr bwMode="auto">
          <a:xfrm>
            <a:off x="3370098" y="4402440"/>
            <a:ext cx="338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8BCDE07D-119F-446A-9613-C96842D278D6}"/>
              </a:ext>
            </a:extLst>
          </p:cNvPr>
          <p:cNvSpPr txBox="1"/>
          <p:nvPr/>
        </p:nvSpPr>
        <p:spPr bwMode="auto">
          <a:xfrm>
            <a:off x="2555298" y="5897136"/>
            <a:ext cx="4033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 pounds and forty pence</a:t>
            </a:r>
          </a:p>
        </p:txBody>
      </p:sp>
    </p:spTree>
    <p:extLst>
      <p:ext uri="{BB962C8B-B14F-4D97-AF65-F5344CB8AC3E}">
        <p14:creationId xmlns:p14="http://schemas.microsoft.com/office/powerpoint/2010/main" val="31169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1:4</a:t>
            </a:r>
          </a:p>
        </p:txBody>
      </p:sp>
      <p:graphicFrame>
        <p:nvGraphicFramePr>
          <p:cNvPr id="3" name="Table 2">
            <a:extLst>
              <a:ext uri="{FF2B5EF4-FFF2-40B4-BE49-F238E27FC236}">
                <a16:creationId xmlns:a16="http://schemas.microsoft.com/office/drawing/2014/main" id="{8A0CF2BA-E906-4FBC-BEC8-7DC6BBE73874}"/>
              </a:ext>
            </a:extLst>
          </p:cNvPr>
          <p:cNvGraphicFramePr>
            <a:graphicFrameLocks noGrp="1"/>
          </p:cNvGraphicFramePr>
          <p:nvPr>
            <p:extLst>
              <p:ext uri="{D42A27DB-BD31-4B8C-83A1-F6EECF244321}">
                <p14:modId xmlns:p14="http://schemas.microsoft.com/office/powerpoint/2010/main" val="3347972465"/>
              </p:ext>
            </p:extLst>
          </p:nvPr>
        </p:nvGraphicFramePr>
        <p:xfrm>
          <a:off x="1480368" y="2742908"/>
          <a:ext cx="6183264" cy="1296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r>
                        <a:rPr lang="en-GB" sz="2400" dirty="0">
                          <a:solidFill>
                            <a:schemeClr val="tx1"/>
                          </a:solidFill>
                          <a:latin typeface="Myriad Pro Semibold"/>
                        </a:rPr>
                        <a:t>£1 (or 100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aphicFrame>
        <p:nvGraphicFramePr>
          <p:cNvPr id="4" name="Table 3">
            <a:extLst>
              <a:ext uri="{FF2B5EF4-FFF2-40B4-BE49-F238E27FC236}">
                <a16:creationId xmlns:a16="http://schemas.microsoft.com/office/drawing/2014/main" id="{DB450A4F-41E1-40E3-B08B-256C2523CE25}"/>
              </a:ext>
            </a:extLst>
          </p:cNvPr>
          <p:cNvGraphicFramePr>
            <a:graphicFrameLocks noGrp="1"/>
          </p:cNvGraphicFramePr>
          <p:nvPr>
            <p:extLst>
              <p:ext uri="{D42A27DB-BD31-4B8C-83A1-F6EECF244321}">
                <p14:modId xmlns:p14="http://schemas.microsoft.com/office/powerpoint/2010/main" val="2750135542"/>
              </p:ext>
            </p:extLst>
          </p:nvPr>
        </p:nvGraphicFramePr>
        <p:xfrm>
          <a:off x="1480368" y="4250146"/>
          <a:ext cx="6183264" cy="648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sp>
        <p:nvSpPr>
          <p:cNvPr id="5" name="TextBox 4">
            <a:extLst>
              <a:ext uri="{FF2B5EF4-FFF2-40B4-BE49-F238E27FC236}">
                <a16:creationId xmlns:a16="http://schemas.microsoft.com/office/drawing/2014/main" id="{32222C27-C156-429C-85E4-E6BCDC147FB5}"/>
              </a:ext>
            </a:extLst>
          </p:cNvPr>
          <p:cNvSpPr txBox="1"/>
          <p:nvPr/>
        </p:nvSpPr>
        <p:spPr bwMode="auto">
          <a:xfrm>
            <a:off x="3012955" y="5441161"/>
            <a:ext cx="3118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pound thirty-two</a:t>
            </a:r>
          </a:p>
        </p:txBody>
      </p:sp>
      <p:sp>
        <p:nvSpPr>
          <p:cNvPr id="6" name="TextBox 5">
            <a:extLst>
              <a:ext uri="{FF2B5EF4-FFF2-40B4-BE49-F238E27FC236}">
                <a16:creationId xmlns:a16="http://schemas.microsoft.com/office/drawing/2014/main" id="{64950E2E-54C1-45BD-8EBC-C26B9BBA8B1E}"/>
              </a:ext>
            </a:extLst>
          </p:cNvPr>
          <p:cNvSpPr txBox="1"/>
          <p:nvPr/>
        </p:nvSpPr>
        <p:spPr bwMode="auto">
          <a:xfrm>
            <a:off x="4112580" y="500941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£1.32</a:t>
            </a:r>
          </a:p>
        </p:txBody>
      </p:sp>
      <p:sp>
        <p:nvSpPr>
          <p:cNvPr id="7" name="TextBox 6">
            <a:extLst>
              <a:ext uri="{FF2B5EF4-FFF2-40B4-BE49-F238E27FC236}">
                <a16:creationId xmlns:a16="http://schemas.microsoft.com/office/drawing/2014/main" id="{BBBFF831-EEC4-41F3-AE16-4B6A7C1E740D}"/>
              </a:ext>
            </a:extLst>
          </p:cNvPr>
          <p:cNvSpPr txBox="1"/>
          <p:nvPr/>
        </p:nvSpPr>
        <p:spPr bwMode="auto">
          <a:xfrm>
            <a:off x="1039307"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TextBox 7">
            <a:extLst>
              <a:ext uri="{FF2B5EF4-FFF2-40B4-BE49-F238E27FC236}">
                <a16:creationId xmlns:a16="http://schemas.microsoft.com/office/drawing/2014/main" id="{70B316E3-7387-46A6-8D9C-16DA46125E54}"/>
              </a:ext>
            </a:extLst>
          </p:cNvPr>
          <p:cNvSpPr txBox="1"/>
          <p:nvPr/>
        </p:nvSpPr>
        <p:spPr bwMode="auto">
          <a:xfrm>
            <a:off x="2334990" y="34874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D76997B0-F660-46D7-B898-D2B6DBBF25EA}"/>
              </a:ext>
            </a:extLst>
          </p:cNvPr>
          <p:cNvSpPr txBox="1"/>
          <p:nvPr/>
        </p:nvSpPr>
        <p:spPr bwMode="auto">
          <a:xfrm>
            <a:off x="4395638" y="34874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0" name="TextBox 9">
            <a:extLst>
              <a:ext uri="{FF2B5EF4-FFF2-40B4-BE49-F238E27FC236}">
                <a16:creationId xmlns:a16="http://schemas.microsoft.com/office/drawing/2014/main" id="{3F0E0D7D-54CD-43B0-ABF4-2306A26DB290}"/>
              </a:ext>
            </a:extLst>
          </p:cNvPr>
          <p:cNvSpPr txBox="1"/>
          <p:nvPr/>
        </p:nvSpPr>
        <p:spPr bwMode="auto">
          <a:xfrm>
            <a:off x="6457956" y="34874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1" name="TextBox 10">
            <a:extLst>
              <a:ext uri="{FF2B5EF4-FFF2-40B4-BE49-F238E27FC236}">
                <a16:creationId xmlns:a16="http://schemas.microsoft.com/office/drawing/2014/main" id="{C4C74E5B-ABC2-4D3A-B223-4906980B20F7}"/>
              </a:ext>
            </a:extLst>
          </p:cNvPr>
          <p:cNvSpPr txBox="1"/>
          <p:nvPr/>
        </p:nvSpPr>
        <p:spPr bwMode="auto">
          <a:xfrm>
            <a:off x="2334990"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2" name="TextBox 11">
            <a:extLst>
              <a:ext uri="{FF2B5EF4-FFF2-40B4-BE49-F238E27FC236}">
                <a16:creationId xmlns:a16="http://schemas.microsoft.com/office/drawing/2014/main" id="{B2550447-3EF6-4012-92F4-3AC2093C8006}"/>
              </a:ext>
            </a:extLst>
          </p:cNvPr>
          <p:cNvSpPr txBox="1"/>
          <p:nvPr/>
        </p:nvSpPr>
        <p:spPr bwMode="auto">
          <a:xfrm>
            <a:off x="4395638"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D9BB9EBE-7272-4EB4-937C-0CCD2BACA314}"/>
              </a:ext>
            </a:extLst>
          </p:cNvPr>
          <p:cNvSpPr txBox="1"/>
          <p:nvPr/>
        </p:nvSpPr>
        <p:spPr bwMode="auto">
          <a:xfrm>
            <a:off x="6457956"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id="{A05DF069-D484-48C3-A5D1-06574EB21197}"/>
              </a:ext>
            </a:extLst>
          </p:cNvPr>
          <p:cNvSpPr txBox="1"/>
          <p:nvPr/>
        </p:nvSpPr>
        <p:spPr bwMode="auto">
          <a:xfrm>
            <a:off x="3370098" y="4402440"/>
            <a:ext cx="338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pic>
        <p:nvPicPr>
          <p:cNvPr id="23" name="Picture 22" descr="A close up of a sign&#10;&#10;Description generated with high confidence">
            <a:extLst>
              <a:ext uri="{FF2B5EF4-FFF2-40B4-BE49-F238E27FC236}">
                <a16:creationId xmlns:a16="http://schemas.microsoft.com/office/drawing/2014/main" id="{228E82C9-B010-42C5-8130-9FB72EEC3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97" y="1959442"/>
            <a:ext cx="673364" cy="673364"/>
          </a:xfrm>
          <a:prstGeom prst="rect">
            <a:avLst/>
          </a:prstGeom>
        </p:spPr>
      </p:pic>
      <p:pic>
        <p:nvPicPr>
          <p:cNvPr id="24" name="Picture 23" descr="A close up of a logo&#10;&#10;Description generated with high confidence">
            <a:extLst>
              <a:ext uri="{FF2B5EF4-FFF2-40B4-BE49-F238E27FC236}">
                <a16:creationId xmlns:a16="http://schemas.microsoft.com/office/drawing/2014/main" id="{AEF69142-2F9A-4956-9A7E-995399C4B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908" y="1188815"/>
            <a:ext cx="1728299" cy="1443991"/>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52EB027D-0EBC-4F8D-B4CF-FDFB00C67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356" y="1742470"/>
            <a:ext cx="1159681" cy="890336"/>
          </a:xfrm>
          <a:prstGeom prst="rect">
            <a:avLst/>
          </a:prstGeom>
        </p:spPr>
      </p:pic>
      <p:sp>
        <p:nvSpPr>
          <p:cNvPr id="18" name="TextBox 17">
            <a:extLst>
              <a:ext uri="{FF2B5EF4-FFF2-40B4-BE49-F238E27FC236}">
                <a16:creationId xmlns:a16="http://schemas.microsoft.com/office/drawing/2014/main" id="{8CE0DF99-10E8-4781-803D-5BBFAD6D2597}"/>
              </a:ext>
            </a:extLst>
          </p:cNvPr>
          <p:cNvSpPr txBox="1"/>
          <p:nvPr/>
        </p:nvSpPr>
        <p:spPr bwMode="auto">
          <a:xfrm>
            <a:off x="2261952" y="5897136"/>
            <a:ext cx="4620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pound and thirty-two pence</a:t>
            </a:r>
          </a:p>
        </p:txBody>
      </p:sp>
    </p:spTree>
    <p:extLst>
      <p:ext uri="{BB962C8B-B14F-4D97-AF65-F5344CB8AC3E}">
        <p14:creationId xmlns:p14="http://schemas.microsoft.com/office/powerpoint/2010/main" val="33111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1:5</a:t>
            </a:r>
          </a:p>
        </p:txBody>
      </p:sp>
      <p:graphicFrame>
        <p:nvGraphicFramePr>
          <p:cNvPr id="3" name="Table 2">
            <a:extLst>
              <a:ext uri="{FF2B5EF4-FFF2-40B4-BE49-F238E27FC236}">
                <a16:creationId xmlns:a16="http://schemas.microsoft.com/office/drawing/2014/main" id="{06C14BC9-B86B-41CE-A7CF-A768D01516CC}"/>
              </a:ext>
            </a:extLst>
          </p:cNvPr>
          <p:cNvGraphicFramePr>
            <a:graphicFrameLocks noGrp="1"/>
          </p:cNvGraphicFramePr>
          <p:nvPr>
            <p:extLst>
              <p:ext uri="{D42A27DB-BD31-4B8C-83A1-F6EECF244321}">
                <p14:modId xmlns:p14="http://schemas.microsoft.com/office/powerpoint/2010/main" val="2200430778"/>
              </p:ext>
            </p:extLst>
          </p:nvPr>
        </p:nvGraphicFramePr>
        <p:xfrm>
          <a:off x="1480368" y="2742908"/>
          <a:ext cx="6183264" cy="1296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r>
                        <a:rPr lang="en-GB" sz="2400" dirty="0">
                          <a:solidFill>
                            <a:schemeClr val="tx1"/>
                          </a:solidFill>
                          <a:latin typeface="Myriad Pro Semibold"/>
                        </a:rPr>
                        <a:t>£1 (or 100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aphicFrame>
        <p:nvGraphicFramePr>
          <p:cNvPr id="4" name="Table 3">
            <a:extLst>
              <a:ext uri="{FF2B5EF4-FFF2-40B4-BE49-F238E27FC236}">
                <a16:creationId xmlns:a16="http://schemas.microsoft.com/office/drawing/2014/main" id="{0E412B32-5654-47E3-BB5A-C1B5A31EF9F8}"/>
              </a:ext>
            </a:extLst>
          </p:cNvPr>
          <p:cNvGraphicFramePr>
            <a:graphicFrameLocks noGrp="1"/>
          </p:cNvGraphicFramePr>
          <p:nvPr>
            <p:extLst>
              <p:ext uri="{D42A27DB-BD31-4B8C-83A1-F6EECF244321}">
                <p14:modId xmlns:p14="http://schemas.microsoft.com/office/powerpoint/2010/main" val="2720796096"/>
              </p:ext>
            </p:extLst>
          </p:nvPr>
        </p:nvGraphicFramePr>
        <p:xfrm>
          <a:off x="1480368" y="4250146"/>
          <a:ext cx="6183264" cy="648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sp>
        <p:nvSpPr>
          <p:cNvPr id="5" name="TextBox 4">
            <a:extLst>
              <a:ext uri="{FF2B5EF4-FFF2-40B4-BE49-F238E27FC236}">
                <a16:creationId xmlns:a16="http://schemas.microsoft.com/office/drawing/2014/main" id="{5FF894DA-2542-4C37-A5BD-970F21069E0A}"/>
              </a:ext>
            </a:extLst>
          </p:cNvPr>
          <p:cNvSpPr txBox="1"/>
          <p:nvPr/>
        </p:nvSpPr>
        <p:spPr bwMode="auto">
          <a:xfrm>
            <a:off x="3268635" y="5441161"/>
            <a:ext cx="2606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pounds fifty</a:t>
            </a:r>
          </a:p>
        </p:txBody>
      </p:sp>
      <p:sp>
        <p:nvSpPr>
          <p:cNvPr id="6" name="TextBox 5">
            <a:extLst>
              <a:ext uri="{FF2B5EF4-FFF2-40B4-BE49-F238E27FC236}">
                <a16:creationId xmlns:a16="http://schemas.microsoft.com/office/drawing/2014/main" id="{80690F65-B391-4BDC-9EB2-1DD84DDB28A7}"/>
              </a:ext>
            </a:extLst>
          </p:cNvPr>
          <p:cNvSpPr txBox="1"/>
          <p:nvPr/>
        </p:nvSpPr>
        <p:spPr bwMode="auto">
          <a:xfrm>
            <a:off x="4112579" y="500941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£3.50</a:t>
            </a:r>
          </a:p>
        </p:txBody>
      </p:sp>
      <p:sp>
        <p:nvSpPr>
          <p:cNvPr id="7" name="TextBox 6">
            <a:extLst>
              <a:ext uri="{FF2B5EF4-FFF2-40B4-BE49-F238E27FC236}">
                <a16:creationId xmlns:a16="http://schemas.microsoft.com/office/drawing/2014/main" id="{41A8D48A-E5EE-4FDB-A24D-F717CFEB4964}"/>
              </a:ext>
            </a:extLst>
          </p:cNvPr>
          <p:cNvSpPr txBox="1"/>
          <p:nvPr/>
        </p:nvSpPr>
        <p:spPr bwMode="auto">
          <a:xfrm>
            <a:off x="1039307"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TextBox 7">
            <a:extLst>
              <a:ext uri="{FF2B5EF4-FFF2-40B4-BE49-F238E27FC236}">
                <a16:creationId xmlns:a16="http://schemas.microsoft.com/office/drawing/2014/main" id="{836F9D63-F267-4BB2-8E21-56CFFCE7D650}"/>
              </a:ext>
            </a:extLst>
          </p:cNvPr>
          <p:cNvSpPr txBox="1"/>
          <p:nvPr/>
        </p:nvSpPr>
        <p:spPr bwMode="auto">
          <a:xfrm>
            <a:off x="2334990" y="34874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9" name="TextBox 8">
            <a:extLst>
              <a:ext uri="{FF2B5EF4-FFF2-40B4-BE49-F238E27FC236}">
                <a16:creationId xmlns:a16="http://schemas.microsoft.com/office/drawing/2014/main" id="{692EDF7A-45A1-4306-9FBB-E852A530E956}"/>
              </a:ext>
            </a:extLst>
          </p:cNvPr>
          <p:cNvSpPr txBox="1"/>
          <p:nvPr/>
        </p:nvSpPr>
        <p:spPr bwMode="auto">
          <a:xfrm>
            <a:off x="4395638" y="34874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0" name="TextBox 9">
            <a:extLst>
              <a:ext uri="{FF2B5EF4-FFF2-40B4-BE49-F238E27FC236}">
                <a16:creationId xmlns:a16="http://schemas.microsoft.com/office/drawing/2014/main" id="{0B67B189-6C37-4713-B7D4-6174CDF4AFAE}"/>
              </a:ext>
            </a:extLst>
          </p:cNvPr>
          <p:cNvSpPr txBox="1"/>
          <p:nvPr/>
        </p:nvSpPr>
        <p:spPr bwMode="auto">
          <a:xfrm>
            <a:off x="6457956" y="34874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1" name="TextBox 10">
            <a:extLst>
              <a:ext uri="{FF2B5EF4-FFF2-40B4-BE49-F238E27FC236}">
                <a16:creationId xmlns:a16="http://schemas.microsoft.com/office/drawing/2014/main" id="{68076CCD-ECBC-45F8-A4AB-CD509D0C4F69}"/>
              </a:ext>
            </a:extLst>
          </p:cNvPr>
          <p:cNvSpPr txBox="1"/>
          <p:nvPr/>
        </p:nvSpPr>
        <p:spPr bwMode="auto">
          <a:xfrm>
            <a:off x="2334990"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04B28BB6-146E-4D30-8B49-528A9F06FE63}"/>
              </a:ext>
            </a:extLst>
          </p:cNvPr>
          <p:cNvSpPr txBox="1"/>
          <p:nvPr/>
        </p:nvSpPr>
        <p:spPr bwMode="auto">
          <a:xfrm>
            <a:off x="4395638" y="434459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E464069C-E664-494B-843D-F268EE24A8D6}"/>
              </a:ext>
            </a:extLst>
          </p:cNvPr>
          <p:cNvSpPr txBox="1"/>
          <p:nvPr/>
        </p:nvSpPr>
        <p:spPr bwMode="auto">
          <a:xfrm>
            <a:off x="6457956"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4" name="TextBox 13">
            <a:extLst>
              <a:ext uri="{FF2B5EF4-FFF2-40B4-BE49-F238E27FC236}">
                <a16:creationId xmlns:a16="http://schemas.microsoft.com/office/drawing/2014/main" id="{B0BAEACA-12CB-497B-B6BC-5BCD34B141E6}"/>
              </a:ext>
            </a:extLst>
          </p:cNvPr>
          <p:cNvSpPr txBox="1"/>
          <p:nvPr/>
        </p:nvSpPr>
        <p:spPr bwMode="auto">
          <a:xfrm>
            <a:off x="3370098" y="4402440"/>
            <a:ext cx="338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pic>
        <p:nvPicPr>
          <p:cNvPr id="22" name="Picture 21" descr="A picture containing ceramic ware, outdoor, table&#10;&#10;Description generated with high confidence">
            <a:extLst>
              <a:ext uri="{FF2B5EF4-FFF2-40B4-BE49-F238E27FC236}">
                <a16:creationId xmlns:a16="http://schemas.microsoft.com/office/drawing/2014/main" id="{392F290E-96C7-48B0-995B-96ACF9DF4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13" y="1189280"/>
            <a:ext cx="1451471" cy="1458954"/>
          </a:xfrm>
          <a:prstGeom prst="rect">
            <a:avLst/>
          </a:prstGeom>
        </p:spPr>
      </p:pic>
      <p:pic>
        <p:nvPicPr>
          <p:cNvPr id="23" name="Picture 22">
            <a:extLst>
              <a:ext uri="{FF2B5EF4-FFF2-40B4-BE49-F238E27FC236}">
                <a16:creationId xmlns:a16="http://schemas.microsoft.com/office/drawing/2014/main" id="{561CDD54-CC19-4839-85E8-945258C5D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426" y="679337"/>
            <a:ext cx="1735781" cy="1990163"/>
          </a:xfrm>
          <a:prstGeom prst="rect">
            <a:avLst/>
          </a:prstGeom>
        </p:spPr>
      </p:pic>
      <p:sp>
        <p:nvSpPr>
          <p:cNvPr id="17" name="TextBox 16">
            <a:extLst>
              <a:ext uri="{FF2B5EF4-FFF2-40B4-BE49-F238E27FC236}">
                <a16:creationId xmlns:a16="http://schemas.microsoft.com/office/drawing/2014/main" id="{5323CFEC-68A0-4F67-BCB5-A8F45DA764AD}"/>
              </a:ext>
            </a:extLst>
          </p:cNvPr>
          <p:cNvSpPr txBox="1"/>
          <p:nvPr/>
        </p:nvSpPr>
        <p:spPr bwMode="auto">
          <a:xfrm>
            <a:off x="2517633" y="5897136"/>
            <a:ext cx="410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pounds and fifty pence</a:t>
            </a:r>
          </a:p>
        </p:txBody>
      </p:sp>
    </p:spTree>
    <p:extLst>
      <p:ext uri="{BB962C8B-B14F-4D97-AF65-F5344CB8AC3E}">
        <p14:creationId xmlns:p14="http://schemas.microsoft.com/office/powerpoint/2010/main" val="28828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1:5</a:t>
            </a:r>
          </a:p>
        </p:txBody>
      </p:sp>
      <p:graphicFrame>
        <p:nvGraphicFramePr>
          <p:cNvPr id="3" name="Table 2">
            <a:extLst>
              <a:ext uri="{FF2B5EF4-FFF2-40B4-BE49-F238E27FC236}">
                <a16:creationId xmlns:a16="http://schemas.microsoft.com/office/drawing/2014/main" id="{34634748-1B51-4FA7-B6E5-166F449790BE}"/>
              </a:ext>
            </a:extLst>
          </p:cNvPr>
          <p:cNvGraphicFramePr>
            <a:graphicFrameLocks noGrp="1"/>
          </p:cNvGraphicFramePr>
          <p:nvPr>
            <p:extLst>
              <p:ext uri="{D42A27DB-BD31-4B8C-83A1-F6EECF244321}">
                <p14:modId xmlns:p14="http://schemas.microsoft.com/office/powerpoint/2010/main" val="580058984"/>
              </p:ext>
            </p:extLst>
          </p:nvPr>
        </p:nvGraphicFramePr>
        <p:xfrm>
          <a:off x="1480368" y="2742908"/>
          <a:ext cx="6183264" cy="1296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r>
                        <a:rPr lang="en-GB" sz="2400" dirty="0">
                          <a:solidFill>
                            <a:schemeClr val="tx1"/>
                          </a:solidFill>
                          <a:latin typeface="Myriad Pro Semibold"/>
                        </a:rPr>
                        <a:t>£1 (or 100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a:t>
                      </a:r>
                      <a:r>
                        <a:rPr lang="en-GB" sz="1200" dirty="0">
                          <a:solidFill>
                            <a:schemeClr val="tx1"/>
                          </a:solidFill>
                          <a:latin typeface="Myriad Pro Semibold"/>
                        </a:rPr>
                        <a:t> </a:t>
                      </a:r>
                      <a:r>
                        <a:rPr lang="en-GB" sz="2400" dirty="0">
                          <a:solidFill>
                            <a:schemeClr val="tx1"/>
                          </a:solidFill>
                          <a:latin typeface="Myriad Pro Semibold"/>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aphicFrame>
        <p:nvGraphicFramePr>
          <p:cNvPr id="4" name="Table 3">
            <a:extLst>
              <a:ext uri="{FF2B5EF4-FFF2-40B4-BE49-F238E27FC236}">
                <a16:creationId xmlns:a16="http://schemas.microsoft.com/office/drawing/2014/main" id="{BE709715-C5D9-4B9A-80E7-B29116330A18}"/>
              </a:ext>
            </a:extLst>
          </p:cNvPr>
          <p:cNvGraphicFramePr>
            <a:graphicFrameLocks noGrp="1"/>
          </p:cNvGraphicFramePr>
          <p:nvPr>
            <p:extLst>
              <p:ext uri="{D42A27DB-BD31-4B8C-83A1-F6EECF244321}">
                <p14:modId xmlns:p14="http://schemas.microsoft.com/office/powerpoint/2010/main" val="3425704414"/>
              </p:ext>
            </p:extLst>
          </p:nvPr>
        </p:nvGraphicFramePr>
        <p:xfrm>
          <a:off x="1480368" y="4250146"/>
          <a:ext cx="6183264" cy="648000"/>
        </p:xfrm>
        <a:graphic>
          <a:graphicData uri="http://schemas.openxmlformats.org/drawingml/2006/table">
            <a:tbl>
              <a:tblPr firstRow="1" bandRow="1">
                <a:tableStyleId>{5C22544A-7EE6-4342-B048-85BDC9FD1C3A}</a:tableStyleId>
              </a:tblPr>
              <a:tblGrid>
                <a:gridCol w="2061088">
                  <a:extLst>
                    <a:ext uri="{9D8B030D-6E8A-4147-A177-3AD203B41FA5}">
                      <a16:colId xmlns:a16="http://schemas.microsoft.com/office/drawing/2014/main" val="846890546"/>
                    </a:ext>
                  </a:extLst>
                </a:gridCol>
                <a:gridCol w="2061088">
                  <a:extLst>
                    <a:ext uri="{9D8B030D-6E8A-4147-A177-3AD203B41FA5}">
                      <a16:colId xmlns:a16="http://schemas.microsoft.com/office/drawing/2014/main" val="2446164809"/>
                    </a:ext>
                  </a:extLst>
                </a:gridCol>
                <a:gridCol w="2061088">
                  <a:extLst>
                    <a:ext uri="{9D8B030D-6E8A-4147-A177-3AD203B41FA5}">
                      <a16:colId xmlns:a16="http://schemas.microsoft.com/office/drawing/2014/main" val="466482999"/>
                    </a:ext>
                  </a:extLst>
                </a:gridCol>
              </a:tblGrid>
              <a:tr h="648000">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F0000"/>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sp>
        <p:nvSpPr>
          <p:cNvPr id="5" name="TextBox 4">
            <a:extLst>
              <a:ext uri="{FF2B5EF4-FFF2-40B4-BE49-F238E27FC236}">
                <a16:creationId xmlns:a16="http://schemas.microsoft.com/office/drawing/2014/main" id="{BB3B8897-6BB3-4B4A-B6BD-82EC12FD8763}"/>
              </a:ext>
            </a:extLst>
          </p:cNvPr>
          <p:cNvSpPr txBox="1"/>
          <p:nvPr/>
        </p:nvSpPr>
        <p:spPr bwMode="auto">
          <a:xfrm>
            <a:off x="2542157" y="5441161"/>
            <a:ext cx="405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pounds and five pence</a:t>
            </a:r>
          </a:p>
        </p:txBody>
      </p:sp>
      <p:sp>
        <p:nvSpPr>
          <p:cNvPr id="6" name="TextBox 5">
            <a:extLst>
              <a:ext uri="{FF2B5EF4-FFF2-40B4-BE49-F238E27FC236}">
                <a16:creationId xmlns:a16="http://schemas.microsoft.com/office/drawing/2014/main" id="{28BCFC19-9BCF-4161-8855-CA7DB641247A}"/>
              </a:ext>
            </a:extLst>
          </p:cNvPr>
          <p:cNvSpPr txBox="1"/>
          <p:nvPr/>
        </p:nvSpPr>
        <p:spPr bwMode="auto">
          <a:xfrm>
            <a:off x="4112579" y="500941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£3.05</a:t>
            </a:r>
          </a:p>
        </p:txBody>
      </p:sp>
      <p:sp>
        <p:nvSpPr>
          <p:cNvPr id="7" name="TextBox 6">
            <a:extLst>
              <a:ext uri="{FF2B5EF4-FFF2-40B4-BE49-F238E27FC236}">
                <a16:creationId xmlns:a16="http://schemas.microsoft.com/office/drawing/2014/main" id="{C16DCDF7-3662-49D4-AE95-7D1EC463D602}"/>
              </a:ext>
            </a:extLst>
          </p:cNvPr>
          <p:cNvSpPr txBox="1"/>
          <p:nvPr/>
        </p:nvSpPr>
        <p:spPr bwMode="auto">
          <a:xfrm>
            <a:off x="1039307"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TextBox 7">
            <a:extLst>
              <a:ext uri="{FF2B5EF4-FFF2-40B4-BE49-F238E27FC236}">
                <a16:creationId xmlns:a16="http://schemas.microsoft.com/office/drawing/2014/main" id="{F16975A8-1961-4FB7-BC4C-E2DD6195DD7F}"/>
              </a:ext>
            </a:extLst>
          </p:cNvPr>
          <p:cNvSpPr txBox="1"/>
          <p:nvPr/>
        </p:nvSpPr>
        <p:spPr bwMode="auto">
          <a:xfrm>
            <a:off x="2334990" y="34874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9" name="TextBox 8">
            <a:extLst>
              <a:ext uri="{FF2B5EF4-FFF2-40B4-BE49-F238E27FC236}">
                <a16:creationId xmlns:a16="http://schemas.microsoft.com/office/drawing/2014/main" id="{438351D4-F468-4548-9E48-CD2BA64537A6}"/>
              </a:ext>
            </a:extLst>
          </p:cNvPr>
          <p:cNvSpPr txBox="1"/>
          <p:nvPr/>
        </p:nvSpPr>
        <p:spPr bwMode="auto">
          <a:xfrm>
            <a:off x="4395638" y="34874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0" name="TextBox 9">
            <a:extLst>
              <a:ext uri="{FF2B5EF4-FFF2-40B4-BE49-F238E27FC236}">
                <a16:creationId xmlns:a16="http://schemas.microsoft.com/office/drawing/2014/main" id="{FB860387-84A6-4A61-B469-D67D5BED3A4C}"/>
              </a:ext>
            </a:extLst>
          </p:cNvPr>
          <p:cNvSpPr txBox="1"/>
          <p:nvPr/>
        </p:nvSpPr>
        <p:spPr bwMode="auto">
          <a:xfrm>
            <a:off x="6457956" y="34874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1" name="TextBox 10">
            <a:extLst>
              <a:ext uri="{FF2B5EF4-FFF2-40B4-BE49-F238E27FC236}">
                <a16:creationId xmlns:a16="http://schemas.microsoft.com/office/drawing/2014/main" id="{B8D9C77C-4C26-4E52-85E9-B7FC9E58F53A}"/>
              </a:ext>
            </a:extLst>
          </p:cNvPr>
          <p:cNvSpPr txBox="1"/>
          <p:nvPr/>
        </p:nvSpPr>
        <p:spPr bwMode="auto">
          <a:xfrm>
            <a:off x="2334990"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C790B32F-E349-4847-9119-CACDA8DAADFA}"/>
              </a:ext>
            </a:extLst>
          </p:cNvPr>
          <p:cNvSpPr txBox="1"/>
          <p:nvPr/>
        </p:nvSpPr>
        <p:spPr bwMode="auto">
          <a:xfrm>
            <a:off x="4395638" y="434459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3" name="TextBox 12">
            <a:extLst>
              <a:ext uri="{FF2B5EF4-FFF2-40B4-BE49-F238E27FC236}">
                <a16:creationId xmlns:a16="http://schemas.microsoft.com/office/drawing/2014/main" id="{1378FBDC-70D3-4FEA-9D67-CEC2672BB537}"/>
              </a:ext>
            </a:extLst>
          </p:cNvPr>
          <p:cNvSpPr txBox="1"/>
          <p:nvPr/>
        </p:nvSpPr>
        <p:spPr bwMode="auto">
          <a:xfrm>
            <a:off x="6457956" y="434459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4B24B27D-573A-43E7-9A67-C0BA4C1BADC5}"/>
              </a:ext>
            </a:extLst>
          </p:cNvPr>
          <p:cNvSpPr txBox="1"/>
          <p:nvPr/>
        </p:nvSpPr>
        <p:spPr bwMode="auto">
          <a:xfrm>
            <a:off x="3370098" y="4402440"/>
            <a:ext cx="338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pic>
        <p:nvPicPr>
          <p:cNvPr id="16" name="Picture 15" descr="A picture containing ceramic ware, outdoor, table&#10;&#10;Description generated with high confidence">
            <a:extLst>
              <a:ext uri="{FF2B5EF4-FFF2-40B4-BE49-F238E27FC236}">
                <a16:creationId xmlns:a16="http://schemas.microsoft.com/office/drawing/2014/main" id="{C60A3DAD-CA7C-4793-8299-64FFC6105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013" y="1178647"/>
            <a:ext cx="1451471" cy="1458954"/>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8241A96A-8A6E-46D0-A14D-4A480F66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43" y="1088865"/>
            <a:ext cx="1466437" cy="1548736"/>
          </a:xfrm>
          <a:prstGeom prst="rect">
            <a:avLst/>
          </a:prstGeom>
        </p:spPr>
      </p:pic>
    </p:spTree>
    <p:extLst>
      <p:ext uri="{BB962C8B-B14F-4D97-AF65-F5344CB8AC3E}">
        <p14:creationId xmlns:p14="http://schemas.microsoft.com/office/powerpoint/2010/main" val="33569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1.25 Calculation: money </a:t>
            </a:r>
            <a:r>
              <a:rPr lang="en-US" dirty="0"/>
              <a:t>– step 1:5</a:t>
            </a:r>
          </a:p>
        </p:txBody>
      </p:sp>
      <p:cxnSp>
        <p:nvCxnSpPr>
          <p:cNvPr id="22" name="Straight Connector 21">
            <a:extLst>
              <a:ext uri="{FF2B5EF4-FFF2-40B4-BE49-F238E27FC236}">
                <a16:creationId xmlns:a16="http://schemas.microsoft.com/office/drawing/2014/main" id="{5C1C312A-0613-469A-8E1E-55ED7CA41177}"/>
              </a:ext>
            </a:extLst>
          </p:cNvPr>
          <p:cNvCxnSpPr/>
          <p:nvPr/>
        </p:nvCxnSpPr>
        <p:spPr bwMode="auto">
          <a:xfrm>
            <a:off x="4572000" y="1114425"/>
            <a:ext cx="0" cy="462915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976D71F9-354C-4618-8A49-EBD53D458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32" y="1628701"/>
            <a:ext cx="3966782" cy="3388424"/>
          </a:xfrm>
          <a:prstGeom prst="rect">
            <a:avLst/>
          </a:prstGeom>
        </p:spPr>
      </p:pic>
      <p:pic>
        <p:nvPicPr>
          <p:cNvPr id="4" name="Picture 3">
            <a:extLst>
              <a:ext uri="{FF2B5EF4-FFF2-40B4-BE49-F238E27FC236}">
                <a16:creationId xmlns:a16="http://schemas.microsoft.com/office/drawing/2014/main" id="{8632AA58-0A3A-49EC-8B3B-EB182EBC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287" y="1839607"/>
            <a:ext cx="3973068" cy="2916936"/>
          </a:xfrm>
          <a:prstGeom prst="rect">
            <a:avLst/>
          </a:prstGeom>
        </p:spPr>
      </p:pic>
    </p:spTree>
    <p:extLst>
      <p:ext uri="{BB962C8B-B14F-4D97-AF65-F5344CB8AC3E}">
        <p14:creationId xmlns:p14="http://schemas.microsoft.com/office/powerpoint/2010/main" val="206086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71B203B-E973-48D4-B625-005D0785BB0E}"/>
              </a:ext>
            </a:extLst>
          </p:cNvPr>
          <p:cNvSpPr txBox="1"/>
          <p:nvPr/>
        </p:nvSpPr>
        <p:spPr bwMode="auto">
          <a:xfrm>
            <a:off x="4114961" y="52743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GB" dirty="0"/>
              <a:t>1.25 Calculation: money </a:t>
            </a:r>
            <a:r>
              <a:rPr lang="en-US" dirty="0"/>
              <a:t>– step 1:8</a:t>
            </a:r>
          </a:p>
        </p:txBody>
      </p:sp>
      <p:sp>
        <p:nvSpPr>
          <p:cNvPr id="21" name="TextBox 20">
            <a:extLst>
              <a:ext uri="{FF2B5EF4-FFF2-40B4-BE49-F238E27FC236}">
                <a16:creationId xmlns:a16="http://schemas.microsoft.com/office/drawing/2014/main" id="{48EA2933-B13F-4C77-BE09-33EE00C035E8}"/>
              </a:ext>
            </a:extLst>
          </p:cNvPr>
          <p:cNvSpPr txBox="1"/>
          <p:nvPr/>
        </p:nvSpPr>
        <p:spPr bwMode="auto">
          <a:xfrm>
            <a:off x="4279267" y="52743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2" name="TextBox 21">
            <a:extLst>
              <a:ext uri="{FF2B5EF4-FFF2-40B4-BE49-F238E27FC236}">
                <a16:creationId xmlns:a16="http://schemas.microsoft.com/office/drawing/2014/main" id="{22602002-F8F5-4E22-BE15-AD97DFCC6D5C}"/>
              </a:ext>
            </a:extLst>
          </p:cNvPr>
          <p:cNvSpPr txBox="1"/>
          <p:nvPr/>
        </p:nvSpPr>
        <p:spPr bwMode="auto">
          <a:xfrm>
            <a:off x="4446439" y="5274371"/>
            <a:ext cx="25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E672548B-994F-4AF5-95E1-8F4532107077}"/>
              </a:ext>
            </a:extLst>
          </p:cNvPr>
          <p:cNvSpPr txBox="1"/>
          <p:nvPr/>
        </p:nvSpPr>
        <p:spPr bwMode="auto">
          <a:xfrm>
            <a:off x="4512105" y="52743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4" name="TextBox 23">
            <a:extLst>
              <a:ext uri="{FF2B5EF4-FFF2-40B4-BE49-F238E27FC236}">
                <a16:creationId xmlns:a16="http://schemas.microsoft.com/office/drawing/2014/main" id="{49BA324C-5842-4920-BC52-FDF3790F5304}"/>
              </a:ext>
            </a:extLst>
          </p:cNvPr>
          <p:cNvSpPr txBox="1"/>
          <p:nvPr/>
        </p:nvSpPr>
        <p:spPr bwMode="auto">
          <a:xfrm>
            <a:off x="4676970" y="52743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pic>
        <p:nvPicPr>
          <p:cNvPr id="26" name="Picture 25" descr="A close up of a sign&#10;&#10;Description generated with very high confidence">
            <a:extLst>
              <a:ext uri="{FF2B5EF4-FFF2-40B4-BE49-F238E27FC236}">
                <a16:creationId xmlns:a16="http://schemas.microsoft.com/office/drawing/2014/main" id="{A9481C36-477D-49DE-9E75-84D2A3972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01" y="1618099"/>
            <a:ext cx="835470" cy="835470"/>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804E9170-65DF-4C3F-9B4C-397F4A02A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950" y="1352796"/>
            <a:ext cx="773121" cy="766886"/>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BEA6F53B-A458-48DF-ADCB-0BC77196A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743" y="3804884"/>
            <a:ext cx="860409" cy="860409"/>
          </a:xfrm>
          <a:prstGeom prst="rect">
            <a:avLst/>
          </a:prstGeom>
        </p:spPr>
      </p:pic>
      <p:pic>
        <p:nvPicPr>
          <p:cNvPr id="32" name="Picture 31">
            <a:extLst>
              <a:ext uri="{FF2B5EF4-FFF2-40B4-BE49-F238E27FC236}">
                <a16:creationId xmlns:a16="http://schemas.microsoft.com/office/drawing/2014/main" id="{4F5CB522-075C-4EA6-8D39-CD40E19E1F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783" y="2519508"/>
            <a:ext cx="685833" cy="685833"/>
          </a:xfrm>
          <a:prstGeom prst="rect">
            <a:avLst/>
          </a:prstGeom>
        </p:spPr>
      </p:pic>
      <p:pic>
        <p:nvPicPr>
          <p:cNvPr id="33" name="Picture 32">
            <a:extLst>
              <a:ext uri="{FF2B5EF4-FFF2-40B4-BE49-F238E27FC236}">
                <a16:creationId xmlns:a16="http://schemas.microsoft.com/office/drawing/2014/main" id="{8B9F9432-D391-4826-A2D1-FD8E0F1428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994" y="2760683"/>
            <a:ext cx="685833" cy="685833"/>
          </a:xfrm>
          <a:prstGeom prst="rect">
            <a:avLst/>
          </a:prstGeom>
        </p:spPr>
      </p:pic>
      <p:pic>
        <p:nvPicPr>
          <p:cNvPr id="34" name="Picture 33">
            <a:extLst>
              <a:ext uri="{FF2B5EF4-FFF2-40B4-BE49-F238E27FC236}">
                <a16:creationId xmlns:a16="http://schemas.microsoft.com/office/drawing/2014/main" id="{9206C28A-7900-44E5-8B34-B551C8476B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2453" y="2176592"/>
            <a:ext cx="685833" cy="685833"/>
          </a:xfrm>
          <a:prstGeom prst="rect">
            <a:avLst/>
          </a:prstGeom>
        </p:spPr>
      </p:pic>
      <p:pic>
        <p:nvPicPr>
          <p:cNvPr id="35" name="Picture 34" descr="A close up of a sign&#10;&#10;Description generated with very high confidence">
            <a:extLst>
              <a:ext uri="{FF2B5EF4-FFF2-40B4-BE49-F238E27FC236}">
                <a16:creationId xmlns:a16="http://schemas.microsoft.com/office/drawing/2014/main" id="{7AF96B85-EAB2-4E64-8BB7-460995403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417" y="2552258"/>
            <a:ext cx="835470" cy="835470"/>
          </a:xfrm>
          <a:prstGeom prst="rect">
            <a:avLst/>
          </a:prstGeom>
        </p:spPr>
      </p:pic>
      <p:pic>
        <p:nvPicPr>
          <p:cNvPr id="36" name="Picture 35" descr="A close up of a sign&#10;&#10;Description generated with very high confidence">
            <a:extLst>
              <a:ext uri="{FF2B5EF4-FFF2-40B4-BE49-F238E27FC236}">
                <a16:creationId xmlns:a16="http://schemas.microsoft.com/office/drawing/2014/main" id="{25D9E063-FB6E-4AE3-A283-581A963F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775" y="3885682"/>
            <a:ext cx="835470" cy="835470"/>
          </a:xfrm>
          <a:prstGeom prst="rect">
            <a:avLst/>
          </a:prstGeom>
        </p:spPr>
      </p:pic>
      <p:pic>
        <p:nvPicPr>
          <p:cNvPr id="37" name="Picture 36" descr="A close up of a sign&#10;&#10;Description generated with very high confidence">
            <a:extLst>
              <a:ext uri="{FF2B5EF4-FFF2-40B4-BE49-F238E27FC236}">
                <a16:creationId xmlns:a16="http://schemas.microsoft.com/office/drawing/2014/main" id="{B1A47857-C979-439C-9029-9B272A3DB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776" y="4103957"/>
            <a:ext cx="835470" cy="835470"/>
          </a:xfrm>
          <a:prstGeom prst="rect">
            <a:avLst/>
          </a:prstGeom>
        </p:spPr>
      </p:pic>
      <p:pic>
        <p:nvPicPr>
          <p:cNvPr id="38" name="Picture 37" descr="A close up of a sign&#10;&#10;Description generated with very high confidence">
            <a:extLst>
              <a:ext uri="{FF2B5EF4-FFF2-40B4-BE49-F238E27FC236}">
                <a16:creationId xmlns:a16="http://schemas.microsoft.com/office/drawing/2014/main" id="{3484C6D8-6ACB-435C-A275-A6CBA608D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94" y="3377932"/>
            <a:ext cx="835470" cy="835470"/>
          </a:xfrm>
          <a:prstGeom prst="rect">
            <a:avLst/>
          </a:prstGeom>
        </p:spPr>
      </p:pic>
      <p:pic>
        <p:nvPicPr>
          <p:cNvPr id="39" name="Picture 38" descr="A close up of a sign&#10;&#10;Description generated with very high confidence">
            <a:extLst>
              <a:ext uri="{FF2B5EF4-FFF2-40B4-BE49-F238E27FC236}">
                <a16:creationId xmlns:a16="http://schemas.microsoft.com/office/drawing/2014/main" id="{2EB44712-7C49-4A28-9AE0-F508BBD59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380" y="3377932"/>
            <a:ext cx="835470" cy="835470"/>
          </a:xfrm>
          <a:prstGeom prst="rect">
            <a:avLst/>
          </a:prstGeom>
        </p:spPr>
      </p:pic>
      <p:pic>
        <p:nvPicPr>
          <p:cNvPr id="40" name="Picture 39" descr="A close up of a sign&#10;&#10;Description generated with very high confidence">
            <a:extLst>
              <a:ext uri="{FF2B5EF4-FFF2-40B4-BE49-F238E27FC236}">
                <a16:creationId xmlns:a16="http://schemas.microsoft.com/office/drawing/2014/main" id="{3717331D-C26A-47AD-9EF1-4C0F3AF84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866" y="3377932"/>
            <a:ext cx="835470" cy="835470"/>
          </a:xfrm>
          <a:prstGeom prst="rect">
            <a:avLst/>
          </a:prstGeom>
        </p:spPr>
      </p:pic>
      <p:pic>
        <p:nvPicPr>
          <p:cNvPr id="41" name="Picture 40">
            <a:extLst>
              <a:ext uri="{FF2B5EF4-FFF2-40B4-BE49-F238E27FC236}">
                <a16:creationId xmlns:a16="http://schemas.microsoft.com/office/drawing/2014/main" id="{DD6FA1FF-FB9E-4B8B-991E-DEE56154C4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893" y="3527569"/>
            <a:ext cx="685833" cy="685833"/>
          </a:xfrm>
          <a:prstGeom prst="rect">
            <a:avLst/>
          </a:prstGeom>
        </p:spPr>
      </p:pic>
      <p:pic>
        <p:nvPicPr>
          <p:cNvPr id="42" name="Picture 41">
            <a:extLst>
              <a:ext uri="{FF2B5EF4-FFF2-40B4-BE49-F238E27FC236}">
                <a16:creationId xmlns:a16="http://schemas.microsoft.com/office/drawing/2014/main" id="{8666024E-E5F6-4E5C-B302-1907D409B9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084" y="3527569"/>
            <a:ext cx="685833" cy="685833"/>
          </a:xfrm>
          <a:prstGeom prst="rect">
            <a:avLst/>
          </a:prstGeom>
        </p:spPr>
      </p:pic>
      <p:pic>
        <p:nvPicPr>
          <p:cNvPr id="43" name="Picture 42">
            <a:extLst>
              <a:ext uri="{FF2B5EF4-FFF2-40B4-BE49-F238E27FC236}">
                <a16:creationId xmlns:a16="http://schemas.microsoft.com/office/drawing/2014/main" id="{630C9E9F-0F1C-4FA2-960B-D261ED137E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3488" y="3527569"/>
            <a:ext cx="685833" cy="685833"/>
          </a:xfrm>
          <a:prstGeom prst="rect">
            <a:avLst/>
          </a:prstGeom>
        </p:spPr>
      </p:pic>
      <p:pic>
        <p:nvPicPr>
          <p:cNvPr id="44" name="Picture 43" descr="A close up of a logo&#10;&#10;Description generated with very high confidence">
            <a:extLst>
              <a:ext uri="{FF2B5EF4-FFF2-40B4-BE49-F238E27FC236}">
                <a16:creationId xmlns:a16="http://schemas.microsoft.com/office/drawing/2014/main" id="{1B702616-18CD-426F-AE9D-E86B27AEE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104" y="3352993"/>
            <a:ext cx="860409" cy="860409"/>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54D7B04E-5583-4EDC-BFFD-12D1102BC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555" y="3446516"/>
            <a:ext cx="773121" cy="766886"/>
          </a:xfrm>
          <a:prstGeom prst="rect">
            <a:avLst/>
          </a:prstGeom>
        </p:spPr>
      </p:pic>
      <p:pic>
        <p:nvPicPr>
          <p:cNvPr id="49" name="Picture 48" descr="A close up of a sign&#10;&#10;Description generated with very high confidence">
            <a:extLst>
              <a:ext uri="{FF2B5EF4-FFF2-40B4-BE49-F238E27FC236}">
                <a16:creationId xmlns:a16="http://schemas.microsoft.com/office/drawing/2014/main" id="{ADBB323B-DAA8-4032-8603-9E025B912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353" y="3377932"/>
            <a:ext cx="835470" cy="835470"/>
          </a:xfrm>
          <a:prstGeom prst="rect">
            <a:avLst/>
          </a:prstGeom>
        </p:spPr>
      </p:pic>
    </p:spTree>
    <p:extLst>
      <p:ext uri="{BB962C8B-B14F-4D97-AF65-F5344CB8AC3E}">
        <p14:creationId xmlns:p14="http://schemas.microsoft.com/office/powerpoint/2010/main" val="37958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stCondLst>
                                    <p:cond delay="0"/>
                                  </p:stCondLst>
                                  <p:childTnLst>
                                    <p:animMotion origin="layout" path="M 3.61111E-6 7.40741E-7 L -0.24931 0.2581 " pathEditMode="relative" rAng="0" ptsTypes="AA">
                                      <p:cBhvr>
                                        <p:cTn id="6" dur="2000" fill="hold"/>
                                        <p:tgtEl>
                                          <p:spTgt spid="26"/>
                                        </p:tgtEl>
                                        <p:attrNameLst>
                                          <p:attrName>ppt_x</p:attrName>
                                          <p:attrName>ppt_y</p:attrName>
                                        </p:attrNameLst>
                                      </p:cBhvr>
                                      <p:rCtr x="-12465" y="12894"/>
                                    </p:animMotion>
                                  </p:childTnLst>
                                </p:cTn>
                              </p:par>
                              <p:par>
                                <p:cTn id="7" presetID="35" presetClass="path" presetSubtype="0" accel="50000" fill="hold" nodeType="withEffect">
                                  <p:stCondLst>
                                    <p:cond delay="0"/>
                                  </p:stCondLst>
                                  <p:childTnLst>
                                    <p:animMotion origin="layout" path="M 3.33333E-6 3.7037E-6 L -0.13438 -0.07269 " pathEditMode="relative" rAng="0" ptsTypes="AA">
                                      <p:cBhvr>
                                        <p:cTn id="8" dur="2000" fill="hold"/>
                                        <p:tgtEl>
                                          <p:spTgt spid="36"/>
                                        </p:tgtEl>
                                        <p:attrNameLst>
                                          <p:attrName>ppt_x</p:attrName>
                                          <p:attrName>ppt_y</p:attrName>
                                        </p:attrNameLst>
                                      </p:cBhvr>
                                      <p:rCtr x="-6719" y="-3634"/>
                                    </p:animMotion>
                                  </p:childTnLst>
                                </p:cTn>
                              </p:par>
                              <p:par>
                                <p:cTn id="9" presetID="35" presetClass="path" presetSubtype="0" accel="50000" fill="hold" nodeType="withEffect">
                                  <p:stCondLst>
                                    <p:cond delay="0"/>
                                  </p:stCondLst>
                                  <p:childTnLst>
                                    <p:animMotion origin="layout" path="M 0 7.40741E-7 L -0.25503 -0.1044 " pathEditMode="relative" rAng="0" ptsTypes="AA">
                                      <p:cBhvr>
                                        <p:cTn id="10" dur="2000" fill="hold"/>
                                        <p:tgtEl>
                                          <p:spTgt spid="37"/>
                                        </p:tgtEl>
                                        <p:attrNameLst>
                                          <p:attrName>ppt_x</p:attrName>
                                          <p:attrName>ppt_y</p:attrName>
                                        </p:attrNameLst>
                                      </p:cBhvr>
                                      <p:rCtr x="-12760" y="-5231"/>
                                    </p:animMotion>
                                  </p:childTnLst>
                                </p:cTn>
                              </p:par>
                              <p:par>
                                <p:cTn id="11" presetID="35" presetClass="path" presetSubtype="0" accel="50000" fill="hold" nodeType="withEffect">
                                  <p:stCondLst>
                                    <p:cond delay="0"/>
                                  </p:stCondLst>
                                  <p:childTnLst>
                                    <p:animMotion origin="layout" path="M 1.38889E-6 -1.85185E-6 L -0.22622 0.12176 " pathEditMode="relative" rAng="0" ptsTypes="AA">
                                      <p:cBhvr>
                                        <p:cTn id="12" dur="2000" fill="hold"/>
                                        <p:tgtEl>
                                          <p:spTgt spid="35"/>
                                        </p:tgtEl>
                                        <p:attrNameLst>
                                          <p:attrName>ppt_x</p:attrName>
                                          <p:attrName>ppt_y</p:attrName>
                                        </p:attrNameLst>
                                      </p:cBhvr>
                                      <p:rCtr x="-11319" y="608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2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3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5"/>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par>
                          <p:cTn id="30" fill="hold">
                            <p:stCondLst>
                              <p:cond delay="2000"/>
                            </p:stCondLst>
                            <p:childTnLst>
                              <p:par>
                                <p:cTn id="31" presetID="42" presetClass="path" presetSubtype="0" accel="50000" fill="hold" nodeType="afterEffect">
                                  <p:stCondLst>
                                    <p:cond delay="0"/>
                                  </p:stCondLst>
                                  <p:childTnLst>
                                    <p:animMotion origin="layout" path="M 3.61111E-6 7.40741E-7 L -0.01476 0.30463 " pathEditMode="relative" rAng="0" ptsTypes="AA">
                                      <p:cBhvr>
                                        <p:cTn id="32" dur="2000" fill="hold"/>
                                        <p:tgtEl>
                                          <p:spTgt spid="28"/>
                                        </p:tgtEl>
                                        <p:attrNameLst>
                                          <p:attrName>ppt_x</p:attrName>
                                          <p:attrName>ppt_y</p:attrName>
                                        </p:attrNameLst>
                                      </p:cBhvr>
                                      <p:rCtr x="-747" y="15231"/>
                                    </p:animMotion>
                                  </p:childTnLst>
                                </p:cTn>
                              </p:par>
                            </p:childTnLst>
                          </p:cTn>
                        </p:par>
                        <p:par>
                          <p:cTn id="33" fill="hold">
                            <p:stCondLst>
                              <p:cond delay="4000"/>
                            </p:stCondLst>
                            <p:childTnLst>
                              <p:par>
                                <p:cTn id="34" presetID="1" presetClass="exit" presetSubtype="0" fill="hold" nodeType="afterEffect">
                                  <p:stCondLst>
                                    <p:cond delay="0"/>
                                  </p:stCondLst>
                                  <p:childTnLst>
                                    <p:set>
                                      <p:cBhvr>
                                        <p:cTn id="35" dur="1" fill="hold">
                                          <p:stCondLst>
                                            <p:cond delay="0"/>
                                          </p:stCondLst>
                                        </p:cTn>
                                        <p:tgtEl>
                                          <p:spTgt spid="2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par>
                          <p:cTn id="38" fill="hold">
                            <p:stCondLst>
                              <p:cond delay="4000"/>
                            </p:stCondLst>
                            <p:childTnLst>
                              <p:par>
                                <p:cTn id="39" presetID="64" presetClass="path" presetSubtype="0" accel="50000" fill="hold" nodeType="afterEffect">
                                  <p:stCondLst>
                                    <p:cond delay="0"/>
                                  </p:stCondLst>
                                  <p:childTnLst>
                                    <p:animMotion origin="layout" path="M -1.94444E-6 -2.59259E-6 L -0.03264 -0.06597 " pathEditMode="relative" rAng="0" ptsTypes="AA">
                                      <p:cBhvr>
                                        <p:cTn id="40" dur="2000" fill="hold"/>
                                        <p:tgtEl>
                                          <p:spTgt spid="30"/>
                                        </p:tgtEl>
                                        <p:attrNameLst>
                                          <p:attrName>ppt_x</p:attrName>
                                          <p:attrName>ppt_y</p:attrName>
                                        </p:attrNameLst>
                                      </p:cBhvr>
                                      <p:rCtr x="-1632" y="-3310"/>
                                    </p:animMotion>
                                  </p:childTnLst>
                                </p:cTn>
                              </p:par>
                              <p:par>
                                <p:cTn id="41" presetID="63" presetClass="path" presetSubtype="0" accel="50000" fill="hold" nodeType="withEffect">
                                  <p:stCondLst>
                                    <p:cond delay="0"/>
                                  </p:stCondLst>
                                  <p:childTnLst>
                                    <p:animMotion origin="layout" path="M -3.88889E-6 -1.11111E-6 L 0.1908 0.19653 " pathEditMode="relative" rAng="0" ptsTypes="AA">
                                      <p:cBhvr>
                                        <p:cTn id="42" dur="2000" fill="hold"/>
                                        <p:tgtEl>
                                          <p:spTgt spid="34"/>
                                        </p:tgtEl>
                                        <p:attrNameLst>
                                          <p:attrName>ppt_x</p:attrName>
                                          <p:attrName>ppt_y</p:attrName>
                                        </p:attrNameLst>
                                      </p:cBhvr>
                                      <p:rCtr x="9531" y="9815"/>
                                    </p:animMotion>
                                  </p:childTnLst>
                                </p:cTn>
                              </p:par>
                              <p:par>
                                <p:cTn id="43" presetID="63" presetClass="path" presetSubtype="0" accel="50000" fill="hold" nodeType="withEffect">
                                  <p:stCondLst>
                                    <p:cond delay="0"/>
                                  </p:stCondLst>
                                  <p:childTnLst>
                                    <p:animMotion origin="layout" path="M -1.11111E-6 3.7037E-6 L 0.41441 0.1118 " pathEditMode="relative" rAng="0" ptsTypes="AA">
                                      <p:cBhvr>
                                        <p:cTn id="44" dur="2000" fill="hold"/>
                                        <p:tgtEl>
                                          <p:spTgt spid="33"/>
                                        </p:tgtEl>
                                        <p:attrNameLst>
                                          <p:attrName>ppt_x</p:attrName>
                                          <p:attrName>ppt_y</p:attrName>
                                        </p:attrNameLst>
                                      </p:cBhvr>
                                      <p:rCtr x="20712" y="5579"/>
                                    </p:animMotion>
                                  </p:childTnLst>
                                </p:cTn>
                              </p:par>
                              <p:par>
                                <p:cTn id="45" presetID="63" presetClass="path" presetSubtype="0" accel="50000" fill="hold" nodeType="withEffect">
                                  <p:stCondLst>
                                    <p:cond delay="0"/>
                                  </p:stCondLst>
                                  <p:childTnLst>
                                    <p:animMotion origin="layout" path="M 2.22222E-6 -1.11111E-6 L 0.54201 0.14699 " pathEditMode="relative" rAng="0" ptsTypes="AA">
                                      <p:cBhvr>
                                        <p:cTn id="46" dur="2000" fill="hold"/>
                                        <p:tgtEl>
                                          <p:spTgt spid="32"/>
                                        </p:tgtEl>
                                        <p:attrNameLst>
                                          <p:attrName>ppt_x</p:attrName>
                                          <p:attrName>ppt_y</p:attrName>
                                        </p:attrNameLst>
                                      </p:cBhvr>
                                      <p:rCtr x="27101" y="7338"/>
                                    </p:animMotion>
                                  </p:childTnLst>
                                </p:cTn>
                              </p:par>
                            </p:childTnLst>
                          </p:cTn>
                        </p:par>
                        <p:par>
                          <p:cTn id="47" fill="hold">
                            <p:stCondLst>
                              <p:cond delay="6000"/>
                            </p:stCondLst>
                            <p:childTnLst>
                              <p:par>
                                <p:cTn id="48" presetID="1" presetClass="exit" presetSubtype="0" fill="hold" nodeType="afterEffect">
                                  <p:stCondLst>
                                    <p:cond delay="0"/>
                                  </p:stCondLst>
                                  <p:childTnLst>
                                    <p:set>
                                      <p:cBhvr>
                                        <p:cTn id="49" dur="1" fill="hold">
                                          <p:stCondLst>
                                            <p:cond delay="0"/>
                                          </p:stCondLst>
                                        </p:cTn>
                                        <p:tgtEl>
                                          <p:spTgt spid="3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2"/>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V4.4</Template>
  <TotalTime>0</TotalTime>
  <Words>1505</Words>
  <Application>Microsoft Office PowerPoint</Application>
  <PresentationFormat>On-screen Show (4:3)</PresentationFormat>
  <Paragraphs>475</Paragraphs>
  <Slides>34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Comic Sans MS</vt:lpstr>
      <vt:lpstr>Myriad Pro</vt:lpstr>
      <vt:lpstr>Myriad Pro Semibold</vt:lpstr>
      <vt:lpstr>Wingdings</vt:lpstr>
      <vt:lpstr>nctem1</vt:lpstr>
      <vt:lpstr>1.25 Addition and subtraction: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2018-09-27T15:44:48Z</dcterms:created>
  <dcterms:modified xsi:type="dcterms:W3CDTF">2018-10-01T14:25:16Z</dcterms:modified>
</cp:coreProperties>
</file>