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7"/>
  </p:notesMasterIdLst>
  <p:sldIdLst>
    <p:sldId id="263" r:id="rId6"/>
    <p:sldId id="631" r:id="rId7"/>
    <p:sldId id="588" r:id="rId8"/>
    <p:sldId id="294" r:id="rId9"/>
    <p:sldId id="307" r:id="rId10"/>
    <p:sldId id="269" r:id="rId11"/>
    <p:sldId id="276" r:id="rId12"/>
    <p:sldId id="659" r:id="rId13"/>
    <p:sldId id="277" r:id="rId14"/>
    <p:sldId id="279" r:id="rId15"/>
    <p:sldId id="660" r:id="rId16"/>
    <p:sldId id="281" r:id="rId17"/>
    <p:sldId id="282" r:id="rId18"/>
    <p:sldId id="632" r:id="rId19"/>
    <p:sldId id="280" r:id="rId20"/>
    <p:sldId id="580" r:id="rId21"/>
    <p:sldId id="579" r:id="rId22"/>
    <p:sldId id="633" r:id="rId23"/>
    <p:sldId id="634" r:id="rId24"/>
    <p:sldId id="635" r:id="rId25"/>
    <p:sldId id="636" r:id="rId26"/>
    <p:sldId id="637" r:id="rId27"/>
    <p:sldId id="638"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56" r:id="rId46"/>
    <p:sldId id="286" r:id="rId47"/>
    <p:sldId id="265" r:id="rId48"/>
    <p:sldId id="287" r:id="rId49"/>
    <p:sldId id="288" r:id="rId50"/>
    <p:sldId id="657" r:id="rId51"/>
    <p:sldId id="658" r:id="rId52"/>
    <p:sldId id="289" r:id="rId53"/>
    <p:sldId id="618" r:id="rId54"/>
    <p:sldId id="619" r:id="rId55"/>
    <p:sldId id="291" r:id="rId56"/>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4" autoAdjust="0"/>
    <p:restoredTop sz="78514" autoAdjust="0"/>
  </p:normalViewPr>
  <p:slideViewPr>
    <p:cSldViewPr>
      <p:cViewPr varScale="1">
        <p:scale>
          <a:sx n="70" d="100"/>
          <a:sy n="70" d="100"/>
        </p:scale>
        <p:origin x="52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8836283B-4D1E-4517-B13E-30EFF96ACAD0}"/>
    <pc:docChg chg="modSld">
      <pc:chgData name="Steve McCormack" userId="a36034f6-e157-44c0-92e0-583c4185333c" providerId="ADAL" clId="{8836283B-4D1E-4517-B13E-30EFF96ACAD0}" dt="2021-10-07T15:25:39.709" v="67" actId="6549"/>
      <pc:docMkLst>
        <pc:docMk/>
      </pc:docMkLst>
      <pc:sldChg chg="modSp mod">
        <pc:chgData name="Steve McCormack" userId="a36034f6-e157-44c0-92e0-583c4185333c" providerId="ADAL" clId="{8836283B-4D1E-4517-B13E-30EFF96ACAD0}" dt="2021-10-07T15:20:53.779" v="0" actId="6549"/>
        <pc:sldMkLst>
          <pc:docMk/>
          <pc:sldMk cId="28423318" sldId="263"/>
        </pc:sldMkLst>
        <pc:spChg chg="mod">
          <ac:chgData name="Steve McCormack" userId="a36034f6-e157-44c0-92e0-583c4185333c" providerId="ADAL" clId="{8836283B-4D1E-4517-B13E-30EFF96ACAD0}" dt="2021-10-07T15:20:53.779" v="0" actId="6549"/>
          <ac:spMkLst>
            <pc:docMk/>
            <pc:sldMk cId="28423318" sldId="263"/>
            <ac:spMk id="2" creationId="{E6852059-E171-4D97-AEA5-4EB713FA17E6}"/>
          </ac:spMkLst>
        </pc:spChg>
      </pc:sldChg>
      <pc:sldChg chg="modSp mod">
        <pc:chgData name="Steve McCormack" userId="a36034f6-e157-44c0-92e0-583c4185333c" providerId="ADAL" clId="{8836283B-4D1E-4517-B13E-30EFF96ACAD0}" dt="2021-10-07T15:21:44.838" v="28" actId="6549"/>
        <pc:sldMkLst>
          <pc:docMk/>
          <pc:sldMk cId="387169446" sldId="281"/>
        </pc:sldMkLst>
        <pc:spChg chg="mod">
          <ac:chgData name="Steve McCormack" userId="a36034f6-e157-44c0-92e0-583c4185333c" providerId="ADAL" clId="{8836283B-4D1E-4517-B13E-30EFF96ACAD0}" dt="2021-10-07T15:21:44.838" v="28" actId="6549"/>
          <ac:spMkLst>
            <pc:docMk/>
            <pc:sldMk cId="387169446" sldId="281"/>
            <ac:spMk id="3" creationId="{EC771724-309D-4EC6-8089-365C4C85F6A6}"/>
          </ac:spMkLst>
        </pc:spChg>
      </pc:sldChg>
      <pc:sldChg chg="modSp mod">
        <pc:chgData name="Steve McCormack" userId="a36034f6-e157-44c0-92e0-583c4185333c" providerId="ADAL" clId="{8836283B-4D1E-4517-B13E-30EFF96ACAD0}" dt="2021-10-07T15:25:08.556" v="57" actId="6549"/>
        <pc:sldMkLst>
          <pc:docMk/>
          <pc:sldMk cId="1792976774" sldId="288"/>
        </pc:sldMkLst>
        <pc:spChg chg="mod">
          <ac:chgData name="Steve McCormack" userId="a36034f6-e157-44c0-92e0-583c4185333c" providerId="ADAL" clId="{8836283B-4D1E-4517-B13E-30EFF96ACAD0}" dt="2021-10-07T15:25:08.556" v="57" actId="6549"/>
          <ac:spMkLst>
            <pc:docMk/>
            <pc:sldMk cId="1792976774" sldId="288"/>
            <ac:spMk id="2" creationId="{3D3B0D61-9420-4B06-8555-667429430C87}"/>
          </ac:spMkLst>
        </pc:spChg>
      </pc:sldChg>
      <pc:sldChg chg="modSp mod">
        <pc:chgData name="Steve McCormack" userId="a36034f6-e157-44c0-92e0-583c4185333c" providerId="ADAL" clId="{8836283B-4D1E-4517-B13E-30EFF96ACAD0}" dt="2021-10-07T15:25:39.709" v="67" actId="6549"/>
        <pc:sldMkLst>
          <pc:docMk/>
          <pc:sldMk cId="309275939" sldId="291"/>
        </pc:sldMkLst>
        <pc:spChg chg="mod">
          <ac:chgData name="Steve McCormack" userId="a36034f6-e157-44c0-92e0-583c4185333c" providerId="ADAL" clId="{8836283B-4D1E-4517-B13E-30EFF96ACAD0}" dt="2021-10-07T15:25:39.709" v="67" actId="6549"/>
          <ac:spMkLst>
            <pc:docMk/>
            <pc:sldMk cId="309275939" sldId="291"/>
            <ac:spMk id="2" creationId="{2FC8153A-3089-4481-8DDB-FCA2DBF5BD26}"/>
          </ac:spMkLst>
        </pc:spChg>
      </pc:sldChg>
      <pc:sldChg chg="modSp mod">
        <pc:chgData name="Steve McCormack" userId="a36034f6-e157-44c0-92e0-583c4185333c" providerId="ADAL" clId="{8836283B-4D1E-4517-B13E-30EFF96ACAD0}" dt="2021-10-07T15:22:23.899" v="30" actId="20577"/>
        <pc:sldMkLst>
          <pc:docMk/>
          <pc:sldMk cId="1972075379" sldId="579"/>
        </pc:sldMkLst>
        <pc:spChg chg="mod">
          <ac:chgData name="Steve McCormack" userId="a36034f6-e157-44c0-92e0-583c4185333c" providerId="ADAL" clId="{8836283B-4D1E-4517-B13E-30EFF96ACAD0}" dt="2021-10-07T15:22:23.899" v="30" actId="20577"/>
          <ac:spMkLst>
            <pc:docMk/>
            <pc:sldMk cId="1972075379" sldId="579"/>
            <ac:spMk id="46" creationId="{F54F07ED-8B66-4FB3-B9ED-20C6A6FEE49C}"/>
          </ac:spMkLst>
        </pc:spChg>
      </pc:sldChg>
      <pc:sldChg chg="modSp mod">
        <pc:chgData name="Steve McCormack" userId="a36034f6-e157-44c0-92e0-583c4185333c" providerId="ADAL" clId="{8836283B-4D1E-4517-B13E-30EFF96ACAD0}" dt="2021-10-07T15:22:16.609" v="29" actId="20577"/>
        <pc:sldMkLst>
          <pc:docMk/>
          <pc:sldMk cId="717258061" sldId="580"/>
        </pc:sldMkLst>
        <pc:spChg chg="mod">
          <ac:chgData name="Steve McCormack" userId="a36034f6-e157-44c0-92e0-583c4185333c" providerId="ADAL" clId="{8836283B-4D1E-4517-B13E-30EFF96ACAD0}" dt="2021-10-07T15:22:16.609" v="29" actId="20577"/>
          <ac:spMkLst>
            <pc:docMk/>
            <pc:sldMk cId="717258061" sldId="580"/>
            <ac:spMk id="2" creationId="{23A84928-1FCA-4634-9C2E-8162352F2955}"/>
          </ac:spMkLst>
        </pc:spChg>
      </pc:sldChg>
      <pc:sldChg chg="modSp mod">
        <pc:chgData name="Steve McCormack" userId="a36034f6-e157-44c0-92e0-583c4185333c" providerId="ADAL" clId="{8836283B-4D1E-4517-B13E-30EFF96ACAD0}" dt="2021-10-07T15:25:31.197" v="63" actId="6549"/>
        <pc:sldMkLst>
          <pc:docMk/>
          <pc:sldMk cId="2255591180" sldId="618"/>
        </pc:sldMkLst>
        <pc:spChg chg="mod">
          <ac:chgData name="Steve McCormack" userId="a36034f6-e157-44c0-92e0-583c4185333c" providerId="ADAL" clId="{8836283B-4D1E-4517-B13E-30EFF96ACAD0}" dt="2021-10-07T15:25:31.197" v="63" actId="6549"/>
          <ac:spMkLst>
            <pc:docMk/>
            <pc:sldMk cId="2255591180" sldId="618"/>
            <ac:spMk id="2" creationId="{468AD34D-48AC-4C34-99A5-DF560A5DFC10}"/>
          </ac:spMkLst>
        </pc:spChg>
      </pc:sldChg>
      <pc:sldChg chg="modSp mod">
        <pc:chgData name="Steve McCormack" userId="a36034f6-e157-44c0-92e0-583c4185333c" providerId="ADAL" clId="{8836283B-4D1E-4517-B13E-30EFF96ACAD0}" dt="2021-10-07T15:25:34.527" v="65" actId="6549"/>
        <pc:sldMkLst>
          <pc:docMk/>
          <pc:sldMk cId="2017104675" sldId="619"/>
        </pc:sldMkLst>
        <pc:spChg chg="mod">
          <ac:chgData name="Steve McCormack" userId="a36034f6-e157-44c0-92e0-583c4185333c" providerId="ADAL" clId="{8836283B-4D1E-4517-B13E-30EFF96ACAD0}" dt="2021-10-07T15:25:34.527" v="65" actId="6549"/>
          <ac:spMkLst>
            <pc:docMk/>
            <pc:sldMk cId="2017104675" sldId="619"/>
            <ac:spMk id="2" creationId="{468AD34D-48AC-4C34-99A5-DF560A5DFC10}"/>
          </ac:spMkLst>
        </pc:spChg>
      </pc:sldChg>
      <pc:sldChg chg="modSp mod">
        <pc:chgData name="Steve McCormack" userId="a36034f6-e157-44c0-92e0-583c4185333c" providerId="ADAL" clId="{8836283B-4D1E-4517-B13E-30EFF96ACAD0}" dt="2021-10-07T15:22:32.068" v="31" actId="6549"/>
        <pc:sldMkLst>
          <pc:docMk/>
          <pc:sldMk cId="3784949859" sldId="633"/>
        </pc:sldMkLst>
        <pc:spChg chg="mod">
          <ac:chgData name="Steve McCormack" userId="a36034f6-e157-44c0-92e0-583c4185333c" providerId="ADAL" clId="{8836283B-4D1E-4517-B13E-30EFF96ACAD0}" dt="2021-10-07T15:22:32.068" v="31" actId="6549"/>
          <ac:spMkLst>
            <pc:docMk/>
            <pc:sldMk cId="3784949859" sldId="633"/>
            <ac:spMk id="2" creationId="{23A84928-1FCA-4634-9C2E-8162352F2955}"/>
          </ac:spMkLst>
        </pc:spChg>
      </pc:sldChg>
      <pc:sldChg chg="modSp mod">
        <pc:chgData name="Steve McCormack" userId="a36034f6-e157-44c0-92e0-583c4185333c" providerId="ADAL" clId="{8836283B-4D1E-4517-B13E-30EFF96ACAD0}" dt="2021-10-07T15:22:39.108" v="32" actId="6549"/>
        <pc:sldMkLst>
          <pc:docMk/>
          <pc:sldMk cId="734944835" sldId="634"/>
        </pc:sldMkLst>
        <pc:spChg chg="mod">
          <ac:chgData name="Steve McCormack" userId="a36034f6-e157-44c0-92e0-583c4185333c" providerId="ADAL" clId="{8836283B-4D1E-4517-B13E-30EFF96ACAD0}" dt="2021-10-07T15:22:39.108" v="32" actId="6549"/>
          <ac:spMkLst>
            <pc:docMk/>
            <pc:sldMk cId="734944835" sldId="634"/>
            <ac:spMk id="46" creationId="{F54F07ED-8B66-4FB3-B9ED-20C6A6FEE49C}"/>
          </ac:spMkLst>
        </pc:spChg>
      </pc:sldChg>
      <pc:sldChg chg="modSp mod">
        <pc:chgData name="Steve McCormack" userId="a36034f6-e157-44c0-92e0-583c4185333c" providerId="ADAL" clId="{8836283B-4D1E-4517-B13E-30EFF96ACAD0}" dt="2021-10-07T15:22:44.904" v="33" actId="6549"/>
        <pc:sldMkLst>
          <pc:docMk/>
          <pc:sldMk cId="2565946071" sldId="635"/>
        </pc:sldMkLst>
        <pc:spChg chg="mod">
          <ac:chgData name="Steve McCormack" userId="a36034f6-e157-44c0-92e0-583c4185333c" providerId="ADAL" clId="{8836283B-4D1E-4517-B13E-30EFF96ACAD0}" dt="2021-10-07T15:22:44.904" v="33" actId="6549"/>
          <ac:spMkLst>
            <pc:docMk/>
            <pc:sldMk cId="2565946071" sldId="635"/>
            <ac:spMk id="2" creationId="{23A84928-1FCA-4634-9C2E-8162352F2955}"/>
          </ac:spMkLst>
        </pc:spChg>
      </pc:sldChg>
      <pc:sldChg chg="modSp mod">
        <pc:chgData name="Steve McCormack" userId="a36034f6-e157-44c0-92e0-583c4185333c" providerId="ADAL" clId="{8836283B-4D1E-4517-B13E-30EFF96ACAD0}" dt="2021-10-07T15:22:51.541" v="34" actId="6549"/>
        <pc:sldMkLst>
          <pc:docMk/>
          <pc:sldMk cId="2960110987" sldId="636"/>
        </pc:sldMkLst>
        <pc:spChg chg="mod">
          <ac:chgData name="Steve McCormack" userId="a36034f6-e157-44c0-92e0-583c4185333c" providerId="ADAL" clId="{8836283B-4D1E-4517-B13E-30EFF96ACAD0}" dt="2021-10-07T15:22:51.541" v="34" actId="6549"/>
          <ac:spMkLst>
            <pc:docMk/>
            <pc:sldMk cId="2960110987" sldId="636"/>
            <ac:spMk id="46" creationId="{F54F07ED-8B66-4FB3-B9ED-20C6A6FEE49C}"/>
          </ac:spMkLst>
        </pc:spChg>
      </pc:sldChg>
      <pc:sldChg chg="modSp mod">
        <pc:chgData name="Steve McCormack" userId="a36034f6-e157-44c0-92e0-583c4185333c" providerId="ADAL" clId="{8836283B-4D1E-4517-B13E-30EFF96ACAD0}" dt="2021-10-07T15:22:56.170" v="35" actId="6549"/>
        <pc:sldMkLst>
          <pc:docMk/>
          <pc:sldMk cId="2245694575" sldId="637"/>
        </pc:sldMkLst>
        <pc:spChg chg="mod">
          <ac:chgData name="Steve McCormack" userId="a36034f6-e157-44c0-92e0-583c4185333c" providerId="ADAL" clId="{8836283B-4D1E-4517-B13E-30EFF96ACAD0}" dt="2021-10-07T15:22:56.170" v="35" actId="6549"/>
          <ac:spMkLst>
            <pc:docMk/>
            <pc:sldMk cId="2245694575" sldId="637"/>
            <ac:spMk id="2" creationId="{23A84928-1FCA-4634-9C2E-8162352F2955}"/>
          </ac:spMkLst>
        </pc:spChg>
      </pc:sldChg>
      <pc:sldChg chg="modSp mod">
        <pc:chgData name="Steve McCormack" userId="a36034f6-e157-44c0-92e0-583c4185333c" providerId="ADAL" clId="{8836283B-4D1E-4517-B13E-30EFF96ACAD0}" dt="2021-10-07T15:23:07.452" v="37" actId="6549"/>
        <pc:sldMkLst>
          <pc:docMk/>
          <pc:sldMk cId="2562272852" sldId="638"/>
        </pc:sldMkLst>
        <pc:spChg chg="mod">
          <ac:chgData name="Steve McCormack" userId="a36034f6-e157-44c0-92e0-583c4185333c" providerId="ADAL" clId="{8836283B-4D1E-4517-B13E-30EFF96ACAD0}" dt="2021-10-07T15:23:02.549" v="36" actId="6549"/>
          <ac:spMkLst>
            <pc:docMk/>
            <pc:sldMk cId="2562272852" sldId="638"/>
            <ac:spMk id="46" creationId="{F54F07ED-8B66-4FB3-B9ED-20C6A6FEE49C}"/>
          </ac:spMkLst>
        </pc:spChg>
        <pc:spChg chg="mod">
          <ac:chgData name="Steve McCormack" userId="a36034f6-e157-44c0-92e0-583c4185333c" providerId="ADAL" clId="{8836283B-4D1E-4517-B13E-30EFF96ACAD0}" dt="2021-10-07T15:23:07.452" v="37" actId="6549"/>
          <ac:spMkLst>
            <pc:docMk/>
            <pc:sldMk cId="2562272852" sldId="638"/>
            <ac:spMk id="49" creationId="{1A270631-AD7A-48A2-A26A-AC3207C67C78}"/>
          </ac:spMkLst>
        </pc:spChg>
      </pc:sldChg>
      <pc:sldChg chg="modSp mod">
        <pc:chgData name="Steve McCormack" userId="a36034f6-e157-44c0-92e0-583c4185333c" providerId="ADAL" clId="{8836283B-4D1E-4517-B13E-30EFF96ACAD0}" dt="2021-10-07T15:23:13.334" v="38" actId="6549"/>
        <pc:sldMkLst>
          <pc:docMk/>
          <pc:sldMk cId="1270061963" sldId="639"/>
        </pc:sldMkLst>
        <pc:spChg chg="mod">
          <ac:chgData name="Steve McCormack" userId="a36034f6-e157-44c0-92e0-583c4185333c" providerId="ADAL" clId="{8836283B-4D1E-4517-B13E-30EFF96ACAD0}" dt="2021-10-07T15:23:13.334" v="38" actId="6549"/>
          <ac:spMkLst>
            <pc:docMk/>
            <pc:sldMk cId="1270061963" sldId="639"/>
            <ac:spMk id="2" creationId="{23A84928-1FCA-4634-9C2E-8162352F2955}"/>
          </ac:spMkLst>
        </pc:spChg>
      </pc:sldChg>
      <pc:sldChg chg="modSp mod">
        <pc:chgData name="Steve McCormack" userId="a36034f6-e157-44c0-92e0-583c4185333c" providerId="ADAL" clId="{8836283B-4D1E-4517-B13E-30EFF96ACAD0}" dt="2021-10-07T15:23:19.303" v="39" actId="6549"/>
        <pc:sldMkLst>
          <pc:docMk/>
          <pc:sldMk cId="1953950034" sldId="640"/>
        </pc:sldMkLst>
        <pc:spChg chg="mod">
          <ac:chgData name="Steve McCormack" userId="a36034f6-e157-44c0-92e0-583c4185333c" providerId="ADAL" clId="{8836283B-4D1E-4517-B13E-30EFF96ACAD0}" dt="2021-10-07T15:23:19.303" v="39" actId="6549"/>
          <ac:spMkLst>
            <pc:docMk/>
            <pc:sldMk cId="1953950034" sldId="640"/>
            <ac:spMk id="46" creationId="{F54F07ED-8B66-4FB3-B9ED-20C6A6FEE49C}"/>
          </ac:spMkLst>
        </pc:spChg>
      </pc:sldChg>
      <pc:sldChg chg="modSp mod">
        <pc:chgData name="Steve McCormack" userId="a36034f6-e157-44c0-92e0-583c4185333c" providerId="ADAL" clId="{8836283B-4D1E-4517-B13E-30EFF96ACAD0}" dt="2021-10-07T15:23:26.746" v="40" actId="6549"/>
        <pc:sldMkLst>
          <pc:docMk/>
          <pc:sldMk cId="1263307033" sldId="641"/>
        </pc:sldMkLst>
        <pc:spChg chg="mod">
          <ac:chgData name="Steve McCormack" userId="a36034f6-e157-44c0-92e0-583c4185333c" providerId="ADAL" clId="{8836283B-4D1E-4517-B13E-30EFF96ACAD0}" dt="2021-10-07T15:23:26.746" v="40" actId="6549"/>
          <ac:spMkLst>
            <pc:docMk/>
            <pc:sldMk cId="1263307033" sldId="641"/>
            <ac:spMk id="2" creationId="{23A84928-1FCA-4634-9C2E-8162352F2955}"/>
          </ac:spMkLst>
        </pc:spChg>
      </pc:sldChg>
      <pc:sldChg chg="modSp mod">
        <pc:chgData name="Steve McCormack" userId="a36034f6-e157-44c0-92e0-583c4185333c" providerId="ADAL" clId="{8836283B-4D1E-4517-B13E-30EFF96ACAD0}" dt="2021-10-07T15:23:31.031" v="41" actId="6549"/>
        <pc:sldMkLst>
          <pc:docMk/>
          <pc:sldMk cId="3406511987" sldId="642"/>
        </pc:sldMkLst>
        <pc:spChg chg="mod">
          <ac:chgData name="Steve McCormack" userId="a36034f6-e157-44c0-92e0-583c4185333c" providerId="ADAL" clId="{8836283B-4D1E-4517-B13E-30EFF96ACAD0}" dt="2021-10-07T15:23:31.031" v="41" actId="6549"/>
          <ac:spMkLst>
            <pc:docMk/>
            <pc:sldMk cId="3406511987" sldId="642"/>
            <ac:spMk id="46" creationId="{F54F07ED-8B66-4FB3-B9ED-20C6A6FEE49C}"/>
          </ac:spMkLst>
        </pc:spChg>
      </pc:sldChg>
      <pc:sldChg chg="modSp mod">
        <pc:chgData name="Steve McCormack" userId="a36034f6-e157-44c0-92e0-583c4185333c" providerId="ADAL" clId="{8836283B-4D1E-4517-B13E-30EFF96ACAD0}" dt="2021-10-07T15:23:37.046" v="42" actId="6549"/>
        <pc:sldMkLst>
          <pc:docMk/>
          <pc:sldMk cId="62137519" sldId="643"/>
        </pc:sldMkLst>
        <pc:spChg chg="mod">
          <ac:chgData name="Steve McCormack" userId="a36034f6-e157-44c0-92e0-583c4185333c" providerId="ADAL" clId="{8836283B-4D1E-4517-B13E-30EFF96ACAD0}" dt="2021-10-07T15:23:37.046" v="42" actId="6549"/>
          <ac:spMkLst>
            <pc:docMk/>
            <pc:sldMk cId="62137519" sldId="643"/>
            <ac:spMk id="2" creationId="{23A84928-1FCA-4634-9C2E-8162352F2955}"/>
          </ac:spMkLst>
        </pc:spChg>
      </pc:sldChg>
      <pc:sldChg chg="modSp mod">
        <pc:chgData name="Steve McCormack" userId="a36034f6-e157-44c0-92e0-583c4185333c" providerId="ADAL" clId="{8836283B-4D1E-4517-B13E-30EFF96ACAD0}" dt="2021-10-07T15:23:42.682" v="43" actId="6549"/>
        <pc:sldMkLst>
          <pc:docMk/>
          <pc:sldMk cId="524639255" sldId="644"/>
        </pc:sldMkLst>
        <pc:spChg chg="mod">
          <ac:chgData name="Steve McCormack" userId="a36034f6-e157-44c0-92e0-583c4185333c" providerId="ADAL" clId="{8836283B-4D1E-4517-B13E-30EFF96ACAD0}" dt="2021-10-07T15:23:42.682" v="43" actId="6549"/>
          <ac:spMkLst>
            <pc:docMk/>
            <pc:sldMk cId="524639255" sldId="644"/>
            <ac:spMk id="46" creationId="{F54F07ED-8B66-4FB3-B9ED-20C6A6FEE49C}"/>
          </ac:spMkLst>
        </pc:spChg>
      </pc:sldChg>
      <pc:sldChg chg="modSp mod">
        <pc:chgData name="Steve McCormack" userId="a36034f6-e157-44c0-92e0-583c4185333c" providerId="ADAL" clId="{8836283B-4D1E-4517-B13E-30EFF96ACAD0}" dt="2021-10-07T15:23:49.833" v="44" actId="20577"/>
        <pc:sldMkLst>
          <pc:docMk/>
          <pc:sldMk cId="1003207562" sldId="645"/>
        </pc:sldMkLst>
        <pc:spChg chg="mod">
          <ac:chgData name="Steve McCormack" userId="a36034f6-e157-44c0-92e0-583c4185333c" providerId="ADAL" clId="{8836283B-4D1E-4517-B13E-30EFF96ACAD0}" dt="2021-10-07T15:23:49.833" v="44" actId="20577"/>
          <ac:spMkLst>
            <pc:docMk/>
            <pc:sldMk cId="1003207562" sldId="645"/>
            <ac:spMk id="2" creationId="{23A84928-1FCA-4634-9C2E-8162352F2955}"/>
          </ac:spMkLst>
        </pc:spChg>
      </pc:sldChg>
      <pc:sldChg chg="modSp mod">
        <pc:chgData name="Steve McCormack" userId="a36034f6-e157-44c0-92e0-583c4185333c" providerId="ADAL" clId="{8836283B-4D1E-4517-B13E-30EFF96ACAD0}" dt="2021-10-07T15:23:55.830" v="45" actId="6549"/>
        <pc:sldMkLst>
          <pc:docMk/>
          <pc:sldMk cId="3972821068" sldId="646"/>
        </pc:sldMkLst>
        <pc:spChg chg="mod">
          <ac:chgData name="Steve McCormack" userId="a36034f6-e157-44c0-92e0-583c4185333c" providerId="ADAL" clId="{8836283B-4D1E-4517-B13E-30EFF96ACAD0}" dt="2021-10-07T15:23:55.830" v="45" actId="6549"/>
          <ac:spMkLst>
            <pc:docMk/>
            <pc:sldMk cId="3972821068" sldId="646"/>
            <ac:spMk id="46" creationId="{F54F07ED-8B66-4FB3-B9ED-20C6A6FEE49C}"/>
          </ac:spMkLst>
        </pc:spChg>
      </pc:sldChg>
      <pc:sldChg chg="modSp mod">
        <pc:chgData name="Steve McCormack" userId="a36034f6-e157-44c0-92e0-583c4185333c" providerId="ADAL" clId="{8836283B-4D1E-4517-B13E-30EFF96ACAD0}" dt="2021-10-07T15:24:00.261" v="46" actId="6549"/>
        <pc:sldMkLst>
          <pc:docMk/>
          <pc:sldMk cId="2871476764" sldId="647"/>
        </pc:sldMkLst>
        <pc:spChg chg="mod">
          <ac:chgData name="Steve McCormack" userId="a36034f6-e157-44c0-92e0-583c4185333c" providerId="ADAL" clId="{8836283B-4D1E-4517-B13E-30EFF96ACAD0}" dt="2021-10-07T15:24:00.261" v="46" actId="6549"/>
          <ac:spMkLst>
            <pc:docMk/>
            <pc:sldMk cId="2871476764" sldId="647"/>
            <ac:spMk id="2" creationId="{23A84928-1FCA-4634-9C2E-8162352F2955}"/>
          </ac:spMkLst>
        </pc:spChg>
      </pc:sldChg>
      <pc:sldChg chg="modSp mod">
        <pc:chgData name="Steve McCormack" userId="a36034f6-e157-44c0-92e0-583c4185333c" providerId="ADAL" clId="{8836283B-4D1E-4517-B13E-30EFF96ACAD0}" dt="2021-10-07T15:24:05.499" v="47" actId="6549"/>
        <pc:sldMkLst>
          <pc:docMk/>
          <pc:sldMk cId="971571849" sldId="648"/>
        </pc:sldMkLst>
        <pc:spChg chg="mod">
          <ac:chgData name="Steve McCormack" userId="a36034f6-e157-44c0-92e0-583c4185333c" providerId="ADAL" clId="{8836283B-4D1E-4517-B13E-30EFF96ACAD0}" dt="2021-10-07T15:24:05.499" v="47" actId="6549"/>
          <ac:spMkLst>
            <pc:docMk/>
            <pc:sldMk cId="971571849" sldId="648"/>
            <ac:spMk id="46" creationId="{F54F07ED-8B66-4FB3-B9ED-20C6A6FEE49C}"/>
          </ac:spMkLst>
        </pc:spChg>
      </pc:sldChg>
      <pc:sldChg chg="modSp mod">
        <pc:chgData name="Steve McCormack" userId="a36034f6-e157-44c0-92e0-583c4185333c" providerId="ADAL" clId="{8836283B-4D1E-4517-B13E-30EFF96ACAD0}" dt="2021-10-07T15:24:10.169" v="48" actId="6549"/>
        <pc:sldMkLst>
          <pc:docMk/>
          <pc:sldMk cId="3722556311" sldId="649"/>
        </pc:sldMkLst>
        <pc:spChg chg="mod">
          <ac:chgData name="Steve McCormack" userId="a36034f6-e157-44c0-92e0-583c4185333c" providerId="ADAL" clId="{8836283B-4D1E-4517-B13E-30EFF96ACAD0}" dt="2021-10-07T15:24:10.169" v="48" actId="6549"/>
          <ac:spMkLst>
            <pc:docMk/>
            <pc:sldMk cId="3722556311" sldId="649"/>
            <ac:spMk id="2" creationId="{23A84928-1FCA-4634-9C2E-8162352F2955}"/>
          </ac:spMkLst>
        </pc:spChg>
      </pc:sldChg>
      <pc:sldChg chg="modSp mod">
        <pc:chgData name="Steve McCormack" userId="a36034f6-e157-44c0-92e0-583c4185333c" providerId="ADAL" clId="{8836283B-4D1E-4517-B13E-30EFF96ACAD0}" dt="2021-10-07T15:24:21.672" v="49" actId="6549"/>
        <pc:sldMkLst>
          <pc:docMk/>
          <pc:sldMk cId="4157374791" sldId="650"/>
        </pc:sldMkLst>
        <pc:spChg chg="mod">
          <ac:chgData name="Steve McCormack" userId="a36034f6-e157-44c0-92e0-583c4185333c" providerId="ADAL" clId="{8836283B-4D1E-4517-B13E-30EFF96ACAD0}" dt="2021-10-07T15:24:21.672" v="49" actId="6549"/>
          <ac:spMkLst>
            <pc:docMk/>
            <pc:sldMk cId="4157374791" sldId="650"/>
            <ac:spMk id="46" creationId="{F54F07ED-8B66-4FB3-B9ED-20C6A6FEE49C}"/>
          </ac:spMkLst>
        </pc:spChg>
      </pc:sldChg>
      <pc:sldChg chg="modSp mod">
        <pc:chgData name="Steve McCormack" userId="a36034f6-e157-44c0-92e0-583c4185333c" providerId="ADAL" clId="{8836283B-4D1E-4517-B13E-30EFF96ACAD0}" dt="2021-10-07T15:24:25.991" v="50" actId="6549"/>
        <pc:sldMkLst>
          <pc:docMk/>
          <pc:sldMk cId="4212468935" sldId="651"/>
        </pc:sldMkLst>
        <pc:spChg chg="mod">
          <ac:chgData name="Steve McCormack" userId="a36034f6-e157-44c0-92e0-583c4185333c" providerId="ADAL" clId="{8836283B-4D1E-4517-B13E-30EFF96ACAD0}" dt="2021-10-07T15:24:25.991" v="50" actId="6549"/>
          <ac:spMkLst>
            <pc:docMk/>
            <pc:sldMk cId="4212468935" sldId="651"/>
            <ac:spMk id="2" creationId="{23A84928-1FCA-4634-9C2E-8162352F2955}"/>
          </ac:spMkLst>
        </pc:spChg>
      </pc:sldChg>
      <pc:sldChg chg="modSp mod">
        <pc:chgData name="Steve McCormack" userId="a36034f6-e157-44c0-92e0-583c4185333c" providerId="ADAL" clId="{8836283B-4D1E-4517-B13E-30EFF96ACAD0}" dt="2021-10-07T15:24:31.527" v="51" actId="6549"/>
        <pc:sldMkLst>
          <pc:docMk/>
          <pc:sldMk cId="1728623310" sldId="652"/>
        </pc:sldMkLst>
        <pc:spChg chg="mod">
          <ac:chgData name="Steve McCormack" userId="a36034f6-e157-44c0-92e0-583c4185333c" providerId="ADAL" clId="{8836283B-4D1E-4517-B13E-30EFF96ACAD0}" dt="2021-10-07T15:24:31.527" v="51" actId="6549"/>
          <ac:spMkLst>
            <pc:docMk/>
            <pc:sldMk cId="1728623310" sldId="652"/>
            <ac:spMk id="46" creationId="{F54F07ED-8B66-4FB3-B9ED-20C6A6FEE49C}"/>
          </ac:spMkLst>
        </pc:spChg>
      </pc:sldChg>
      <pc:sldChg chg="modSp mod">
        <pc:chgData name="Steve McCormack" userId="a36034f6-e157-44c0-92e0-583c4185333c" providerId="ADAL" clId="{8836283B-4D1E-4517-B13E-30EFF96ACAD0}" dt="2021-10-07T15:24:36.983" v="52" actId="6549"/>
        <pc:sldMkLst>
          <pc:docMk/>
          <pc:sldMk cId="2472126979" sldId="653"/>
        </pc:sldMkLst>
        <pc:spChg chg="mod">
          <ac:chgData name="Steve McCormack" userId="a36034f6-e157-44c0-92e0-583c4185333c" providerId="ADAL" clId="{8836283B-4D1E-4517-B13E-30EFF96ACAD0}" dt="2021-10-07T15:24:36.983" v="52" actId="6549"/>
          <ac:spMkLst>
            <pc:docMk/>
            <pc:sldMk cId="2472126979" sldId="653"/>
            <ac:spMk id="2" creationId="{23A84928-1FCA-4634-9C2E-8162352F2955}"/>
          </ac:spMkLst>
        </pc:spChg>
      </pc:sldChg>
      <pc:sldChg chg="modSp mod">
        <pc:chgData name="Steve McCormack" userId="a36034f6-e157-44c0-92e0-583c4185333c" providerId="ADAL" clId="{8836283B-4D1E-4517-B13E-30EFF96ACAD0}" dt="2021-10-07T15:24:41.834" v="53" actId="6549"/>
        <pc:sldMkLst>
          <pc:docMk/>
          <pc:sldMk cId="2709907350" sldId="654"/>
        </pc:sldMkLst>
        <pc:spChg chg="mod">
          <ac:chgData name="Steve McCormack" userId="a36034f6-e157-44c0-92e0-583c4185333c" providerId="ADAL" clId="{8836283B-4D1E-4517-B13E-30EFF96ACAD0}" dt="2021-10-07T15:24:41.834" v="53" actId="6549"/>
          <ac:spMkLst>
            <pc:docMk/>
            <pc:sldMk cId="2709907350" sldId="654"/>
            <ac:spMk id="6" creationId="{F567BF92-23F2-439F-A5B2-2442DCE81685}"/>
          </ac:spMkLst>
        </pc:spChg>
      </pc:sldChg>
      <pc:sldChg chg="modSp mod">
        <pc:chgData name="Steve McCormack" userId="a36034f6-e157-44c0-92e0-583c4185333c" providerId="ADAL" clId="{8836283B-4D1E-4517-B13E-30EFF96ACAD0}" dt="2021-10-07T15:24:48.486" v="54" actId="6549"/>
        <pc:sldMkLst>
          <pc:docMk/>
          <pc:sldMk cId="3089973653" sldId="655"/>
        </pc:sldMkLst>
        <pc:spChg chg="mod">
          <ac:chgData name="Steve McCormack" userId="a36034f6-e157-44c0-92e0-583c4185333c" providerId="ADAL" clId="{8836283B-4D1E-4517-B13E-30EFF96ACAD0}" dt="2021-10-07T15:24:48.486" v="54" actId="6549"/>
          <ac:spMkLst>
            <pc:docMk/>
            <pc:sldMk cId="3089973653" sldId="655"/>
            <ac:spMk id="2" creationId="{23A84928-1FCA-4634-9C2E-8162352F2955}"/>
          </ac:spMkLst>
        </pc:spChg>
      </pc:sldChg>
      <pc:sldChg chg="modSp mod">
        <pc:chgData name="Steve McCormack" userId="a36034f6-e157-44c0-92e0-583c4185333c" providerId="ADAL" clId="{8836283B-4D1E-4517-B13E-30EFF96ACAD0}" dt="2021-10-07T15:24:55.095" v="55" actId="6549"/>
        <pc:sldMkLst>
          <pc:docMk/>
          <pc:sldMk cId="2879699550" sldId="656"/>
        </pc:sldMkLst>
        <pc:spChg chg="mod">
          <ac:chgData name="Steve McCormack" userId="a36034f6-e157-44c0-92e0-583c4185333c" providerId="ADAL" clId="{8836283B-4D1E-4517-B13E-30EFF96ACAD0}" dt="2021-10-07T15:24:55.095" v="55" actId="6549"/>
          <ac:spMkLst>
            <pc:docMk/>
            <pc:sldMk cId="2879699550" sldId="656"/>
            <ac:spMk id="6" creationId="{F567BF92-23F2-439F-A5B2-2442DCE81685}"/>
          </ac:spMkLst>
        </pc:spChg>
      </pc:sldChg>
      <pc:sldChg chg="modSp mod">
        <pc:chgData name="Steve McCormack" userId="a36034f6-e157-44c0-92e0-583c4185333c" providerId="ADAL" clId="{8836283B-4D1E-4517-B13E-30EFF96ACAD0}" dt="2021-10-07T15:25:15.422" v="59" actId="6549"/>
        <pc:sldMkLst>
          <pc:docMk/>
          <pc:sldMk cId="367641280" sldId="657"/>
        </pc:sldMkLst>
        <pc:spChg chg="mod">
          <ac:chgData name="Steve McCormack" userId="a36034f6-e157-44c0-92e0-583c4185333c" providerId="ADAL" clId="{8836283B-4D1E-4517-B13E-30EFF96ACAD0}" dt="2021-10-07T15:25:15.422" v="59" actId="6549"/>
          <ac:spMkLst>
            <pc:docMk/>
            <pc:sldMk cId="367641280" sldId="657"/>
            <ac:spMk id="2" creationId="{3D3B0D61-9420-4B06-8555-667429430C87}"/>
          </ac:spMkLst>
        </pc:spChg>
      </pc:sldChg>
      <pc:sldChg chg="modSp mod">
        <pc:chgData name="Steve McCormack" userId="a36034f6-e157-44c0-92e0-583c4185333c" providerId="ADAL" clId="{8836283B-4D1E-4517-B13E-30EFF96ACAD0}" dt="2021-10-07T15:25:20.249" v="61" actId="6549"/>
        <pc:sldMkLst>
          <pc:docMk/>
          <pc:sldMk cId="997144396" sldId="658"/>
        </pc:sldMkLst>
        <pc:spChg chg="mod">
          <ac:chgData name="Steve McCormack" userId="a36034f6-e157-44c0-92e0-583c4185333c" providerId="ADAL" clId="{8836283B-4D1E-4517-B13E-30EFF96ACAD0}" dt="2021-10-07T15:25:20.249" v="61" actId="6549"/>
          <ac:spMkLst>
            <pc:docMk/>
            <pc:sldMk cId="997144396" sldId="658"/>
            <ac:spMk id="2" creationId="{3D3B0D61-9420-4B06-8555-667429430C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40270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39</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effectLst/>
                <a:latin typeface="Myriad Pro"/>
                <a:ea typeface="Calibri" panose="020F0502020204030204" pitchFamily="34" charset="0"/>
                <a:cs typeface="Arial" panose="020B0604020202020204" pitchFamily="34" charset="0"/>
              </a:rPr>
              <a:t>How can you describe the relationship? </a:t>
            </a:r>
          </a:p>
          <a:p>
            <a:r>
              <a:rPr lang="en-GB" sz="2000" b="0" dirty="0">
                <a:solidFill>
                  <a:srgbClr val="008080"/>
                </a:solidFill>
                <a:effectLst/>
                <a:latin typeface="Myriad Pro"/>
                <a:ea typeface="Calibri" panose="020F0502020204030204" pitchFamily="34" charset="0"/>
                <a:cs typeface="Arial" panose="020B0604020202020204" pitchFamily="34" charset="0"/>
              </a:rPr>
              <a:t>Will there always be a straight line? Why or why not?</a:t>
            </a:r>
          </a:p>
          <a:p>
            <a:r>
              <a:rPr lang="en-GB" sz="2000" b="0" dirty="0">
                <a:solidFill>
                  <a:srgbClr val="008080"/>
                </a:solidFill>
                <a:effectLst/>
                <a:latin typeface="Myriad Pro"/>
                <a:ea typeface="Calibri" panose="020F0502020204030204" pitchFamily="34" charset="0"/>
                <a:cs typeface="Arial" panose="020B0604020202020204" pitchFamily="34" charset="0"/>
              </a:rPr>
              <a:t>If you know x, how would you find y? If you know y, how would you find x?</a:t>
            </a:r>
          </a:p>
          <a:p>
            <a:r>
              <a:rPr lang="en-GB" sz="1800" dirty="0">
                <a:solidFill>
                  <a:srgbClr val="000000"/>
                </a:solidFill>
                <a:effectLst/>
                <a:latin typeface="Myriad Pro"/>
                <a:ea typeface="Calibri" panose="020F0502020204030204" pitchFamily="34" charset="0"/>
                <a:cs typeface="Arial" panose="020B0604020202020204" pitchFamily="34" charset="0"/>
              </a:rPr>
              <a:t>Further questions to promote a deeper understanding could include: </a:t>
            </a:r>
          </a:p>
          <a:p>
            <a:pPr marL="0" lvl="0" indent="0">
              <a:spcBef>
                <a:spcPts val="400"/>
              </a:spcBef>
              <a:buClr>
                <a:srgbClr val="82CBDD"/>
              </a:buClr>
              <a:buFont typeface="Symbol" panose="05050102010706020507" pitchFamily="18" charset="2"/>
              <a:buNone/>
            </a:pPr>
            <a:r>
              <a:rPr lang="en-GB" sz="1800" i="1" dirty="0">
                <a:effectLst/>
                <a:latin typeface="Myriad Pro"/>
                <a:ea typeface="Calibri" panose="020F0502020204030204" pitchFamily="34" charset="0"/>
                <a:cs typeface="Arial" panose="020B0604020202020204" pitchFamily="34" charset="0"/>
              </a:rPr>
              <a:t>‘Can you find another coordinate on the same straight line?’</a:t>
            </a:r>
            <a:endParaRPr lang="en-GB" sz="1800" dirty="0">
              <a:effectLst/>
              <a:latin typeface="Myriad Pro"/>
              <a:ea typeface="Calibri" panose="020F0502020204030204" pitchFamily="34" charset="0"/>
              <a:cs typeface="Arial" panose="020B0604020202020204" pitchFamily="34" charset="0"/>
            </a:endParaRPr>
          </a:p>
          <a:p>
            <a:pPr marL="0" lvl="0" indent="0">
              <a:spcAft>
                <a:spcPts val="400"/>
              </a:spcAft>
              <a:buClr>
                <a:srgbClr val="82CBDD"/>
              </a:buClr>
              <a:buFont typeface="Symbol" panose="05050102010706020507" pitchFamily="18" charset="2"/>
              <a:buNone/>
            </a:pPr>
            <a:r>
              <a:rPr lang="en-GB" sz="1800" i="1" dirty="0">
                <a:effectLst/>
                <a:latin typeface="Myriad Pro"/>
                <a:ea typeface="Calibri" panose="020F0502020204030204" pitchFamily="34" charset="0"/>
                <a:cs typeface="Arial" panose="020B0604020202020204" pitchFamily="34" charset="0"/>
              </a:rPr>
              <a:t>‘(3, y) also lies on the line. What is the value of y?’</a:t>
            </a:r>
            <a:endParaRPr lang="en-GB" sz="1800" dirty="0">
              <a:effectLst/>
              <a:latin typeface="Myriad Pro"/>
              <a:ea typeface="Calibri" panose="020F0502020204030204" pitchFamily="34" charset="0"/>
              <a:cs typeface="Arial" panose="020B0604020202020204" pitchFamily="34" charset="0"/>
            </a:endParaRPr>
          </a:p>
          <a:p>
            <a:r>
              <a:rPr lang="en-GB" sz="1800" i="1" dirty="0">
                <a:effectLst/>
                <a:latin typeface="Myriad Pro"/>
                <a:ea typeface="Calibri" panose="020F0502020204030204" pitchFamily="34" charset="0"/>
                <a:cs typeface="Times New Roman" panose="02020603050405020304" pitchFamily="18" charset="0"/>
              </a:rPr>
              <a:t>‘(x, 0.5) also lies on the line. What is the value of x?’</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students find the relationship between the x- and y-values in sets of coordinates where that relationship is additive.</a:t>
            </a:r>
          </a:p>
          <a:p>
            <a:pPr marL="171450" indent="-171450">
              <a:buFont typeface="Arial" panose="020B0604020202020204" pitchFamily="34" charset="0"/>
              <a:buChar char="•"/>
            </a:pPr>
            <a:r>
              <a:rPr lang="en-GB" dirty="0"/>
              <a:t>In parts (</a:t>
            </a:r>
            <a:r>
              <a:rPr lang="en-GB" dirty="0" err="1"/>
              <a:t>i</a:t>
            </a:r>
            <a:r>
              <a:rPr lang="en-GB" dirty="0"/>
              <a:t>), (ii), (iii) and (iv), the equations are in the form y = x + c. Parts (</a:t>
            </a:r>
            <a:r>
              <a:rPr lang="en-GB" dirty="0" err="1"/>
              <a:t>i</a:t>
            </a:r>
            <a:r>
              <a:rPr lang="en-GB" dirty="0"/>
              <a:t>), (ii) and (iii) start with a coordinate that has an x-value of zero. Students might find this helpful when starting to identify the relationship between the x- and y-values. Part (iv) starts with a coordinate that has an x-value of −3 to test whether students can accurately identify the relationship without zero as a starting point. </a:t>
            </a:r>
          </a:p>
          <a:p>
            <a:pPr marL="171450" indent="-171450">
              <a:buFont typeface="Arial" panose="020B0604020202020204" pitchFamily="34" charset="0"/>
              <a:buChar char="•"/>
            </a:pPr>
            <a:r>
              <a:rPr lang="en-GB" dirty="0"/>
              <a:t>Parts (v) and (vi) have equations in the form y = x − c. In part (v), the first coordinate has an x-value of zero to allow students to more easily identify the relationship, but this is not the case in part (vi), where both a fraction and decimals are used.</a:t>
            </a:r>
          </a:p>
          <a:p>
            <a:pPr marL="171450" indent="-171450">
              <a:buFont typeface="Arial" panose="020B0604020202020204" pitchFamily="34" charset="0"/>
              <a:buChar char="•"/>
            </a:pPr>
            <a:r>
              <a:rPr lang="en-GB" dirty="0"/>
              <a:t>In part (vii), the equation is y = x. This part provides an opportunity for students to explore whether this is the same as y = x + 0 or y = x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Part (viii) has no linear relationship. This part will help to assess whether students are testing the relationship with all the coordinates provided and may help them understand why this is necessary. Plotting the coordinates may support this understanding.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 range of coordinates has been provided, including those with negative and fractional values. The order in which they have been written also varies, as students need to become adept at selecting the easiest coordinates to work with first before testing the relationship with the others. Using the first coordinate listed for each part might not be the most efficient 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Encourage students to use precise language when describing the relationship between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 and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-values. In part (</a:t>
            </a:r>
            <a:r>
              <a:rPr lang="en-GB" sz="1800" dirty="0" err="1">
                <a:solidFill>
                  <a:srgbClr val="000000"/>
                </a:solidFill>
                <a:effectLst/>
                <a:latin typeface="Myriad Pro"/>
                <a:ea typeface="Calibri" panose="020F0502020204030204" pitchFamily="34" charset="0"/>
                <a:cs typeface="Arial" panose="020B0604020202020204" pitchFamily="34" charset="0"/>
              </a:rPr>
              <a:t>i</a:t>
            </a:r>
            <a:r>
              <a:rPr lang="en-GB" sz="1800" dirty="0">
                <a:solidFill>
                  <a:srgbClr val="000000"/>
                </a:solidFill>
                <a:effectLst/>
                <a:latin typeface="Myriad Pro"/>
                <a:ea typeface="Calibri" panose="020F0502020204030204" pitchFamily="34" charset="0"/>
                <a:cs typeface="Arial" panose="020B0604020202020204" pitchFamily="34" charset="0"/>
              </a:rPr>
              <a:t>), students may identify that the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-values and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-values are both increasing by one. It is important, however, that students can verbalise the relationship between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 and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-values and in multiple ways (i.e. that the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-value is two more than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-value;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 subtract two equals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-value; two added to the </a:t>
            </a:r>
            <a:r>
              <a:rPr lang="en-GB" sz="1800" i="1" dirty="0">
                <a:solidFill>
                  <a:srgbClr val="000000"/>
                </a:solidFill>
                <a:effectLst/>
                <a:latin typeface="Myriad Pro"/>
                <a:ea typeface="Calibri" panose="020F0502020204030204" pitchFamily="34" charset="0"/>
                <a:cs typeface="Arial" panose="020B0604020202020204" pitchFamily="34" charset="0"/>
              </a:rPr>
              <a:t>x</a:t>
            </a:r>
            <a:r>
              <a:rPr lang="en-GB" sz="1800" dirty="0">
                <a:solidFill>
                  <a:srgbClr val="000000"/>
                </a:solidFill>
                <a:effectLst/>
                <a:latin typeface="Myriad Pro"/>
                <a:ea typeface="Calibri" panose="020F0502020204030204" pitchFamily="34" charset="0"/>
                <a:cs typeface="Arial" panose="020B0604020202020204" pitchFamily="34" charset="0"/>
              </a:rPr>
              <a:t>-value is always the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-value, etc.).</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Asking students what the coordinates from each part of Example 1 would look like visually will promote a deeper understanding of the concept and reinforce the idea that if there is a linear relationship, then all coordinates will lie on the same straight line.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10-12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about their equations?</a:t>
            </a:r>
          </a:p>
          <a:p>
            <a:pPr>
              <a:spcBef>
                <a:spcPts val="400"/>
              </a:spcBef>
              <a:spcAft>
                <a:spcPts val="400"/>
              </a:spcAft>
            </a:pPr>
            <a:r>
              <a:rPr lang="en-GB" sz="1200" dirty="0">
                <a:solidFill>
                  <a:srgbClr val="008080"/>
                </a:solidFill>
                <a:latin typeface="Myriad Pro"/>
              </a:rPr>
              <a:t>Is there another way of writing their equations? Is one way preferable to another?</a:t>
            </a:r>
          </a:p>
          <a:p>
            <a:pPr>
              <a:spcBef>
                <a:spcPts val="400"/>
              </a:spcBef>
              <a:spcAft>
                <a:spcPts val="400"/>
              </a:spcAft>
            </a:pPr>
            <a:r>
              <a:rPr lang="en-GB" sz="1200" dirty="0">
                <a:solidFill>
                  <a:srgbClr val="008080"/>
                </a:solidFill>
                <a:latin typeface="Myriad Pro"/>
              </a:rPr>
              <a:t>For any of the wrong equations, can you write three co-ordinates that would be on that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is designed to give students an opportunity to explore and discuss the way in which a verbal relationship is written algebraically. Many students will identify the relationship as ‘+ 2’ and they should be challenged to explain what they mean by this, using key vocabulary. You could ask questions, such as: ‘Does anyone think the relationship is “− 2”?’, ‘Is there more than one way to write the relationship algebraically?’, ‘Is one way preferable to another?’. </a:t>
            </a:r>
            <a:r>
              <a:rPr lang="en-GB" sz="1800" dirty="0">
                <a:effectLst/>
                <a:latin typeface="Myriad Pro"/>
                <a:ea typeface="Calibri" panose="020F0502020204030204" pitchFamily="34" charset="0"/>
                <a:cs typeface="Times New Roman" panose="02020603050405020304" pitchFamily="18" charset="0"/>
              </a:rPr>
              <a:t>Discussing these key ideas is important if students are to become fluent at writing equations in multiple forms and to develop a deep and secure understanding.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1047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details about this example can be found on page 12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115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only one straight line going through the point (3,6)? Why or why not? What other lines might go through?</a:t>
            </a:r>
          </a:p>
          <a:p>
            <a:pPr>
              <a:spcBef>
                <a:spcPts val="400"/>
              </a:spcBef>
              <a:spcAft>
                <a:spcPts val="400"/>
              </a:spcAft>
            </a:pPr>
            <a:r>
              <a:rPr lang="en-GB" sz="1200" dirty="0">
                <a:solidFill>
                  <a:srgbClr val="008080"/>
                </a:solidFill>
                <a:latin typeface="Myriad Pro"/>
              </a:rPr>
              <a:t>How many other co-ordinates would you need to prove that the line is y = x + 3? Give an example of these co-ordinates.</a:t>
            </a:r>
          </a:p>
          <a:p>
            <a:pPr>
              <a:spcBef>
                <a:spcPts val="400"/>
              </a:spcBef>
              <a:spcAft>
                <a:spcPts val="400"/>
              </a:spcAft>
            </a:pPr>
            <a:r>
              <a:rPr lang="en-GB" sz="1200" dirty="0">
                <a:solidFill>
                  <a:srgbClr val="008080"/>
                </a:solidFill>
                <a:latin typeface="Myriad Pro"/>
              </a:rPr>
              <a:t>What co-ordinates would convince you that the line is NOT y = x + 3?</a:t>
            </a:r>
          </a:p>
          <a:p>
            <a:pPr>
              <a:spcBef>
                <a:spcPts val="400"/>
              </a:spcBef>
              <a:spcAft>
                <a:spcPts val="400"/>
              </a:spcAft>
            </a:pPr>
            <a:r>
              <a:rPr lang="en-GB" sz="1200" dirty="0">
                <a:solidFill>
                  <a:srgbClr val="008080"/>
                </a:solidFill>
                <a:latin typeface="Myriad Pro"/>
              </a:rPr>
              <a:t>Can you use a graph to support your reasoning?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Consider asking students how many points are required to test whether a line is straight or not. Can they reason that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 =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+ 3 is an equation of a line passing through the given coordinate, but that there are an infinite number of others? Can they come up with other equations of lines? Can they use a graph to support their reasoning? What other activities and questions would help students to understand that there are multiple lines passing through one point, but that two points define a line?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3965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13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353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relationship between the x and y values?</a:t>
            </a:r>
          </a:p>
          <a:p>
            <a:pPr>
              <a:spcBef>
                <a:spcPts val="400"/>
              </a:spcBef>
              <a:spcAft>
                <a:spcPts val="400"/>
              </a:spcAft>
            </a:pPr>
            <a:r>
              <a:rPr lang="en-GB" sz="1200" dirty="0">
                <a:solidFill>
                  <a:srgbClr val="008080"/>
                </a:solidFill>
                <a:latin typeface="Myriad Pro"/>
              </a:rPr>
              <a:t>For part (</a:t>
            </a:r>
            <a:r>
              <a:rPr lang="en-GB" sz="1200" dirty="0" err="1">
                <a:solidFill>
                  <a:srgbClr val="008080"/>
                </a:solidFill>
                <a:latin typeface="Myriad Pro"/>
              </a:rPr>
              <a:t>i</a:t>
            </a:r>
            <a:r>
              <a:rPr lang="en-GB" sz="1200" dirty="0">
                <a:solidFill>
                  <a:srgbClr val="008080"/>
                </a:solidFill>
                <a:latin typeface="Myriad Pro"/>
              </a:rPr>
              <a:t>), I thought it was ‘add six to the x value’ – why am I wrong? </a:t>
            </a:r>
          </a:p>
          <a:p>
            <a:pPr>
              <a:spcBef>
                <a:spcPts val="400"/>
              </a:spcBef>
              <a:spcAft>
                <a:spcPts val="400"/>
              </a:spcAft>
            </a:pPr>
            <a:r>
              <a:rPr lang="en-GB" sz="1200" dirty="0">
                <a:solidFill>
                  <a:srgbClr val="008080"/>
                </a:solidFill>
                <a:latin typeface="Myriad Pro"/>
              </a:rPr>
              <a:t>Is there more than one way to describe the relationship (e.g. for iv)? Can you describe it as a multiplication? Can you describe it as a division? What would the equations look like?</a:t>
            </a:r>
          </a:p>
          <a:p>
            <a:pPr>
              <a:spcBef>
                <a:spcPts val="400"/>
              </a:spcBef>
              <a:spcAft>
                <a:spcPts val="400"/>
              </a:spcAft>
            </a:pPr>
            <a:r>
              <a:rPr lang="en-GB" sz="1200" dirty="0">
                <a:solidFill>
                  <a:srgbClr val="008080"/>
                </a:solidFill>
                <a:latin typeface="Myriad Pro"/>
              </a:rPr>
              <a:t>In part (v) and (vi), what do you notice about the signs of the x and y co-ordinate? What does this mean about the multiplier?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students find the relationship between x- and y-values in sets of coordinates where the relationship is multiplicative.</a:t>
            </a:r>
          </a:p>
          <a:p>
            <a:pPr marL="171450" indent="-171450">
              <a:buFont typeface="Arial" panose="020B0604020202020204" pitchFamily="34" charset="0"/>
              <a:buChar char="•"/>
            </a:pPr>
            <a:r>
              <a:rPr lang="en-GB" dirty="0"/>
              <a:t>In parts (</a:t>
            </a:r>
            <a:r>
              <a:rPr lang="en-GB" dirty="0" err="1"/>
              <a:t>i</a:t>
            </a:r>
            <a:r>
              <a:rPr lang="en-GB" dirty="0"/>
              <a:t>), (ii) and (iii), the x-value is multiplied by a positive integer. </a:t>
            </a:r>
          </a:p>
          <a:p>
            <a:pPr marL="171450" indent="-171450">
              <a:buFont typeface="Arial" panose="020B0604020202020204" pitchFamily="34" charset="0"/>
              <a:buChar char="•"/>
            </a:pPr>
            <a:r>
              <a:rPr lang="en-GB" dirty="0"/>
              <a:t>In part (iv), the x-value is multiplied by ½ (or divided by two). This provides an opportunity to discuss the different ways in which the equation can be written. </a:t>
            </a:r>
          </a:p>
          <a:p>
            <a:pPr marL="171450" indent="-171450">
              <a:buFont typeface="Arial" panose="020B0604020202020204" pitchFamily="34" charset="0"/>
              <a:buChar char="•"/>
            </a:pPr>
            <a:r>
              <a:rPr lang="en-GB" dirty="0"/>
              <a:t>In parts (v) and (vi), the x-value is multiplied by a negative integer.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983660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13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046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t>
            </a:r>
            <a:r>
              <a:rPr lang="en-GB" i="1"/>
              <a:t>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18166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has Charlie done wrong? What would three co-ordinates for Charlie’s equation be? What equation is correct for our set of three co-ordinates?</a:t>
            </a:r>
          </a:p>
          <a:p>
            <a:pPr>
              <a:spcBef>
                <a:spcPts val="400"/>
              </a:spcBef>
              <a:spcAft>
                <a:spcPts val="400"/>
              </a:spcAft>
            </a:pPr>
            <a:r>
              <a:rPr lang="en-GB" sz="1200" dirty="0">
                <a:solidFill>
                  <a:srgbClr val="008080"/>
                </a:solidFill>
                <a:latin typeface="Myriad Pro"/>
              </a:rPr>
              <a:t>What has Mia done wrong? What would three co-ordinates for Mia’s equation be? What equation is correct for our set of three co-ordinates?</a:t>
            </a:r>
          </a:p>
          <a:p>
            <a:pPr>
              <a:spcBef>
                <a:spcPts val="400"/>
              </a:spcBef>
              <a:spcAft>
                <a:spcPts val="400"/>
              </a:spcAft>
            </a:pPr>
            <a:r>
              <a:rPr lang="en-GB" sz="1200" dirty="0">
                <a:solidFill>
                  <a:srgbClr val="008080"/>
                </a:solidFill>
                <a:latin typeface="Myriad Pro"/>
              </a:rPr>
              <a:t>Can you represent these on a graph?</a:t>
            </a:r>
          </a:p>
          <a:p>
            <a:pPr>
              <a:spcBef>
                <a:spcPts val="400"/>
              </a:spcBef>
              <a:spcAft>
                <a:spcPts val="400"/>
              </a:spcAft>
            </a:pPr>
            <a:r>
              <a:rPr lang="en-GB" sz="1200" dirty="0">
                <a:solidFill>
                  <a:srgbClr val="008080"/>
                </a:solidFill>
                <a:latin typeface="Myriad Pro"/>
              </a:rPr>
              <a:t>Can you show where on the graph you can ‘see’ the features of the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5 gives students an opportunity to explore misconceptions when finding the relationship between x- and y-values in sets of coordinates. </a:t>
            </a:r>
          </a:p>
          <a:p>
            <a:r>
              <a:rPr lang="en-GB" dirty="0"/>
              <a:t>Students often lose sight of the fact that an equation represents a relationship between two values. Asking students to </a:t>
            </a:r>
            <a:r>
              <a:rPr lang="en-GB" sz="1800" dirty="0">
                <a:effectLst/>
                <a:latin typeface="Myriad Pro"/>
                <a:ea typeface="Calibri" panose="020F0502020204030204" pitchFamily="34" charset="0"/>
                <a:cs typeface="Times New Roman" panose="02020603050405020304" pitchFamily="18" charset="0"/>
              </a:rPr>
              <a:t>each write down a coordinate where the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-value is three more than the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-value, and then representing all the coordinates generated on a coordinate grid, can help to reconnect them with this idea. When might it be useful to revisit such an activity?</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429437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13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524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has the x co-ordinate been multiplied or divided by? Do you see this as a multiplication or as a division?</a:t>
            </a:r>
          </a:p>
          <a:p>
            <a:pPr>
              <a:spcBef>
                <a:spcPts val="400"/>
              </a:spcBef>
              <a:spcAft>
                <a:spcPts val="400"/>
              </a:spcAft>
            </a:pPr>
            <a:r>
              <a:rPr lang="en-GB" sz="1200" dirty="0">
                <a:solidFill>
                  <a:srgbClr val="008080"/>
                </a:solidFill>
                <a:latin typeface="Myriad Pro"/>
              </a:rPr>
              <a:t>If you see this as a division, can you write this as a multiplication (and vice-versa)?</a:t>
            </a:r>
          </a:p>
          <a:p>
            <a:pPr>
              <a:spcBef>
                <a:spcPts val="400"/>
              </a:spcBef>
              <a:spcAft>
                <a:spcPts val="400"/>
              </a:spcAft>
            </a:pPr>
            <a:r>
              <a:rPr lang="en-GB" sz="1200" dirty="0">
                <a:solidFill>
                  <a:srgbClr val="008080"/>
                </a:solidFill>
                <a:latin typeface="Myriad Pro"/>
              </a:rPr>
              <a:t>Is there more than one way to write this relationship? </a:t>
            </a:r>
          </a:p>
          <a:p>
            <a:pPr>
              <a:spcBef>
                <a:spcPts val="400"/>
              </a:spcBef>
              <a:spcAft>
                <a:spcPts val="400"/>
              </a:spcAft>
            </a:pPr>
            <a:r>
              <a:rPr lang="en-GB" sz="1200" dirty="0">
                <a:solidFill>
                  <a:srgbClr val="008080"/>
                </a:solidFill>
                <a:latin typeface="Myriad Pro"/>
              </a:rPr>
              <a:t>Do you prefer to think in decimals or fractions? Do you think in the same way for all relationships, or are you more likely to think in decimals/fractions for certain types of number? Why?</a:t>
            </a:r>
          </a:p>
          <a:p>
            <a:pPr>
              <a:spcBef>
                <a:spcPts val="400"/>
              </a:spcBef>
              <a:spcAft>
                <a:spcPts val="400"/>
              </a:spcAft>
            </a:pPr>
            <a:r>
              <a:rPr lang="en-GB" sz="1200" dirty="0">
                <a:solidFill>
                  <a:srgbClr val="008080"/>
                </a:solidFill>
                <a:latin typeface="Myriad Pro"/>
              </a:rPr>
              <a:t>If you see this multiplier as a decimal, can you write it as a fraction (and vice-versa)?</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6, students are continuing to identify multiplicative relationships but with more complex equations, some of which can be written in multiple ways. Encouraging students to write the equations in as many ways as possible will help them to develop procedural fluency and a deeper conceptual understanding.</a:t>
            </a:r>
          </a:p>
          <a:p>
            <a:pPr marL="171450" indent="-171450">
              <a:buFont typeface="Arial" panose="020B0604020202020204" pitchFamily="34" charset="0"/>
              <a:buChar char="•"/>
            </a:pPr>
            <a:r>
              <a:rPr lang="en-GB" dirty="0"/>
              <a:t>In parts a), b) and c), the x-value is divided by a positive integer (or multiplied by a unit fraction).</a:t>
            </a:r>
          </a:p>
          <a:p>
            <a:pPr marL="171450" indent="-171450">
              <a:buFont typeface="Arial" panose="020B0604020202020204" pitchFamily="34" charset="0"/>
              <a:buChar char="•"/>
            </a:pPr>
            <a:r>
              <a:rPr lang="en-GB" dirty="0"/>
              <a:t>In part d), the x-value is divided by a negative integer.</a:t>
            </a:r>
          </a:p>
          <a:p>
            <a:pPr marL="171450" indent="-171450">
              <a:buFont typeface="Arial" panose="020B0604020202020204" pitchFamily="34" charset="0"/>
              <a:buChar char="•"/>
            </a:pPr>
            <a:r>
              <a:rPr lang="en-GB" dirty="0"/>
              <a:t>In part e), the x-value is divided by 0.1 (or multiplied by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68999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50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Who is right? How do you know? How can you ‘test’ the relationship?</a:t>
            </a:r>
          </a:p>
          <a:p>
            <a:pPr>
              <a:spcBef>
                <a:spcPts val="400"/>
              </a:spcBef>
              <a:spcAft>
                <a:spcPts val="400"/>
              </a:spcAft>
            </a:pPr>
            <a:r>
              <a:rPr lang="en-GB" sz="1200" dirty="0">
                <a:solidFill>
                  <a:srgbClr val="008080"/>
                </a:solidFill>
                <a:latin typeface="Myriad Pro"/>
              </a:rPr>
              <a:t>Why are they all correct? Is there another way to express this relationship?</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Providing students with opportunities to reason using given statements is a useful strategy as it ensures students can engage with a concept without relying on them coming up with the statements themselves. Students often feel more confident discussing ‘fictional’ misconceptions rather than exposing their own. Can you devise some more examples of this use of misconceptions for students to discuss?</a:t>
            </a:r>
          </a:p>
          <a:p>
            <a:r>
              <a:rPr lang="en-GB" dirty="0"/>
              <a:t>Asking students to identify who is correct, when all statements are true, will challenge them to explore all options. Example 7 shows students that there may be more than one way to express the relationship between the x- and y-values, but that all lead to the same equation.</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57769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384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is the easiest to do? Which is the hardest?</a:t>
            </a:r>
          </a:p>
          <a:p>
            <a:pPr>
              <a:spcBef>
                <a:spcPts val="400"/>
              </a:spcBef>
              <a:spcAft>
                <a:spcPts val="400"/>
              </a:spcAft>
            </a:pPr>
            <a:r>
              <a:rPr lang="en-GB" sz="1200" dirty="0">
                <a:solidFill>
                  <a:srgbClr val="008080"/>
                </a:solidFill>
                <a:latin typeface="Myriad Pro"/>
              </a:rPr>
              <a:t>What do you think ‘midpoint’ might mean? How do you know?</a:t>
            </a:r>
          </a:p>
          <a:p>
            <a:pPr>
              <a:spcBef>
                <a:spcPts val="400"/>
              </a:spcBef>
              <a:spcAft>
                <a:spcPts val="400"/>
              </a:spcAft>
            </a:pPr>
            <a:r>
              <a:rPr lang="en-GB" sz="1200" dirty="0">
                <a:solidFill>
                  <a:srgbClr val="008080"/>
                </a:solidFill>
                <a:latin typeface="Myriad Pro"/>
              </a:rPr>
              <a:t>What is your strategy for finding the point that is half way? Does your strategy change for different sets of co-ordinates?</a:t>
            </a:r>
          </a:p>
          <a:p>
            <a:pPr>
              <a:spcBef>
                <a:spcPts val="400"/>
              </a:spcBef>
              <a:spcAft>
                <a:spcPts val="400"/>
              </a:spcAft>
            </a:pPr>
            <a:r>
              <a:rPr lang="en-GB" sz="1200" b="0" dirty="0">
                <a:solidFill>
                  <a:srgbClr val="008080"/>
                </a:solidFill>
                <a:latin typeface="Myriad Pro"/>
              </a:rPr>
              <a:t>Students could be challenged to think more deeply by asking questions, such as:</a:t>
            </a:r>
          </a:p>
          <a:p>
            <a:pPr>
              <a:spcBef>
                <a:spcPts val="400"/>
              </a:spcBef>
              <a:spcAft>
                <a:spcPts val="400"/>
              </a:spcAft>
            </a:pPr>
            <a:r>
              <a:rPr lang="en-GB" sz="1200" b="0" dirty="0">
                <a:solidFill>
                  <a:srgbClr val="008080"/>
                </a:solidFill>
                <a:latin typeface="Myriad Pro"/>
              </a:rPr>
              <a:t>•‘</a:t>
            </a:r>
            <a:r>
              <a:rPr lang="en-GB" sz="1200" b="0" i="1" dirty="0">
                <a:solidFill>
                  <a:srgbClr val="008080"/>
                </a:solidFill>
                <a:latin typeface="Myriad Pro"/>
              </a:rPr>
              <a:t>What would happen if the second point were the midpoint? What would be the third coordinate in the set?’</a:t>
            </a:r>
          </a:p>
          <a:p>
            <a:pPr>
              <a:spcBef>
                <a:spcPts val="400"/>
              </a:spcBef>
              <a:spcAft>
                <a:spcPts val="400"/>
              </a:spcAft>
            </a:pPr>
            <a:r>
              <a:rPr lang="en-GB" sz="1200" b="0" i="1" dirty="0">
                <a:solidFill>
                  <a:srgbClr val="008080"/>
                </a:solidFill>
                <a:latin typeface="Myriad Pro"/>
              </a:rPr>
              <a:t>•‘Can you find a fourth or fifth coordinate that is also on the line?’</a:t>
            </a:r>
          </a:p>
          <a:p>
            <a:pPr>
              <a:spcBef>
                <a:spcPts val="400"/>
              </a:spcBef>
              <a:spcAft>
                <a:spcPts val="400"/>
              </a:spcAft>
            </a:pPr>
            <a:r>
              <a:rPr lang="en-GB" sz="1200" b="0" i="1" dirty="0">
                <a:solidFill>
                  <a:srgbClr val="008080"/>
                </a:solidFill>
                <a:latin typeface="Myriad Pro"/>
              </a:rPr>
              <a:t>•‘How would you explain to someone else how to find the midpoint of a pair of coordinates?’</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8, the coordinate pairs have been carefully chosen so that they are probably too large to draw accurately (drawing should be discouraged unless absolutely necessary), but not so large that they cannot be visualised by students.</a:t>
            </a:r>
          </a:p>
          <a:p>
            <a:r>
              <a:rPr lang="en-GB" dirty="0"/>
              <a:t>By picturing the midpoint of the coordinates, students will visualise the line joining them and the relative positions of the three points.</a:t>
            </a:r>
          </a:p>
          <a:p>
            <a:r>
              <a:rPr lang="en-GB" dirty="0"/>
              <a:t>Note that in parts a) and b), the pairs of coordinates are parallel to the axes, and that in part c) these pairs of coordinates are combined; part d) offers a negative gradient for students to consider.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207818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14-15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483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notice each time? </a:t>
            </a:r>
          </a:p>
          <a:p>
            <a:pPr>
              <a:spcBef>
                <a:spcPts val="400"/>
              </a:spcBef>
              <a:spcAft>
                <a:spcPts val="400"/>
              </a:spcAft>
            </a:pPr>
            <a:r>
              <a:rPr lang="en-GB" sz="1200" dirty="0">
                <a:solidFill>
                  <a:srgbClr val="008080"/>
                </a:solidFill>
                <a:latin typeface="Myriad Pro"/>
              </a:rPr>
              <a:t>Can you write another set of co-ordinates with the same rule? How can you check?</a:t>
            </a:r>
          </a:p>
          <a:p>
            <a:pPr>
              <a:spcBef>
                <a:spcPts val="400"/>
              </a:spcBef>
              <a:spcAft>
                <a:spcPts val="400"/>
              </a:spcAft>
            </a:pPr>
            <a:r>
              <a:rPr lang="en-GB" sz="1200" dirty="0">
                <a:solidFill>
                  <a:srgbClr val="008080"/>
                </a:solidFill>
                <a:latin typeface="Myriad Pro"/>
              </a:rPr>
              <a:t>Is there a way of re-writing these co-ordinates to make the relationship easier to spot?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9, students are given sets of coordinates, written in a list horizontally instead of vertically. Students might find it more challenging to spot the relationship when the x- and y-values are not lined up visually.</a:t>
            </a:r>
          </a:p>
          <a:p>
            <a:r>
              <a:rPr lang="en-GB" dirty="0"/>
              <a:t>The coordinates all have a linear relationship but, unlike in previous questions, they are two-step relationships (for example, in part a), multiply by two and then add one). </a:t>
            </a:r>
          </a:p>
          <a:p>
            <a:pPr marL="171450" indent="-171450">
              <a:buFont typeface="Arial" panose="020B0604020202020204" pitchFamily="34" charset="0"/>
              <a:buChar char="•"/>
            </a:pPr>
            <a:r>
              <a:rPr lang="en-GB" dirty="0"/>
              <a:t>In parts a), b) and c), the initial coordinates all have x-values of one. </a:t>
            </a:r>
          </a:p>
          <a:p>
            <a:pPr marL="171450" indent="-171450">
              <a:buFont typeface="Arial" panose="020B0604020202020204" pitchFamily="34" charset="0"/>
              <a:buChar char="•"/>
            </a:pPr>
            <a:r>
              <a:rPr lang="en-GB" dirty="0"/>
              <a:t>In part a), the x-values increase by one each time to support students to see the relationship more easily; part a) has the equation y = 2x + 1</a:t>
            </a:r>
          </a:p>
          <a:p>
            <a:pPr marL="171450" indent="-171450">
              <a:buFont typeface="Arial" panose="020B0604020202020204" pitchFamily="34" charset="0"/>
              <a:buChar char="•"/>
            </a:pPr>
            <a:r>
              <a:rPr lang="en-GB" dirty="0"/>
              <a:t>Part b) has the equation y = 3x − 1. </a:t>
            </a:r>
          </a:p>
          <a:p>
            <a:pPr marL="171450" indent="-171450">
              <a:buFont typeface="Arial" panose="020B0604020202020204" pitchFamily="34" charset="0"/>
              <a:buChar char="•"/>
            </a:pPr>
            <a:r>
              <a:rPr lang="en-GB" dirty="0"/>
              <a:t>The coordinates in part c) contain decimals; the equation is y = 5x + 0.5.</a:t>
            </a:r>
          </a:p>
          <a:p>
            <a:pPr marL="171450" indent="-171450">
              <a:buFont typeface="Arial" panose="020B0604020202020204" pitchFamily="34" charset="0"/>
              <a:buChar char="•"/>
            </a:pPr>
            <a:r>
              <a:rPr lang="en-GB" dirty="0"/>
              <a:t>In part d), the multiplier is negative; the equation is y = −x + 4.</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691348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660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576622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is correct? Could any of the others be true? Why or why not?</a:t>
            </a:r>
          </a:p>
          <a:p>
            <a:pPr>
              <a:spcBef>
                <a:spcPts val="400"/>
              </a:spcBef>
              <a:spcAft>
                <a:spcPts val="400"/>
              </a:spcAft>
            </a:pPr>
            <a:r>
              <a:rPr lang="en-GB" sz="1200" dirty="0">
                <a:solidFill>
                  <a:srgbClr val="008080"/>
                </a:solidFill>
                <a:latin typeface="Myriad Pro"/>
              </a:rPr>
              <a:t>For the equations that aren’t correct: which co-ordinates are on that line? How could you change the other co-ordinates so that they are also on that line?</a:t>
            </a:r>
          </a:p>
          <a:p>
            <a:pPr>
              <a:spcBef>
                <a:spcPts val="400"/>
              </a:spcBef>
              <a:spcAft>
                <a:spcPts val="400"/>
              </a:spcAft>
            </a:pPr>
            <a:r>
              <a:rPr lang="en-GB" sz="1200" dirty="0">
                <a:solidFill>
                  <a:srgbClr val="008080"/>
                </a:solidFill>
                <a:latin typeface="Myriad Pro"/>
              </a:rPr>
              <a:t>For the equations that are correct: can you write another set of co-ordinates for that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Examples such as Example 10 are useful in challenging students’ understanding of a concept. Students must check that the equation holds true for all coordinates in the set. Students who consider only one coordinate could select an incorrect equation, as every equation is true for one of the coordinates given. </a:t>
            </a:r>
          </a:p>
          <a:p>
            <a:r>
              <a:rPr lang="en-GB" dirty="0"/>
              <a:t>Students who correctly identify equation a) should be asked whether any of the other equations could also be true. Discussing why both equation a) and b) are correct is useful in exploring the different ways in which equations could be written, making connections to other areas of algebra.</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1801331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970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are the three co-ordinates for each line? What do you notice about them?</a:t>
            </a:r>
          </a:p>
          <a:p>
            <a:pPr>
              <a:spcBef>
                <a:spcPts val="400"/>
              </a:spcBef>
              <a:spcAft>
                <a:spcPts val="400"/>
              </a:spcAft>
            </a:pPr>
            <a:r>
              <a:rPr lang="en-GB" sz="1200" dirty="0">
                <a:solidFill>
                  <a:srgbClr val="008080"/>
                </a:solidFill>
                <a:latin typeface="Myriad Pro"/>
              </a:rPr>
              <a:t>What is the relationship between x and y each time?</a:t>
            </a:r>
          </a:p>
          <a:p>
            <a:pPr>
              <a:spcBef>
                <a:spcPts val="400"/>
              </a:spcBef>
              <a:spcAft>
                <a:spcPts val="400"/>
              </a:spcAft>
            </a:pPr>
            <a:r>
              <a:rPr lang="en-GB" sz="1200" dirty="0">
                <a:solidFill>
                  <a:srgbClr val="008080"/>
                </a:solidFill>
                <a:latin typeface="Myriad Pro"/>
              </a:rPr>
              <a:t>What do you notice about the different lines? Which is steepest? What do you notice about the x and y co-ordinates for this line, compared with the other lines.</a:t>
            </a:r>
          </a:p>
          <a:p>
            <a:pPr>
              <a:spcBef>
                <a:spcPts val="400"/>
              </a:spcBef>
              <a:spcAft>
                <a:spcPts val="400"/>
              </a:spcAft>
            </a:pPr>
            <a:r>
              <a:rPr lang="en-GB" sz="1200" dirty="0">
                <a:solidFill>
                  <a:srgbClr val="008080"/>
                </a:solidFill>
                <a:latin typeface="Myriad Pro"/>
              </a:rPr>
              <a:t>One co-ordinate is on both the purple and red lines – what are the two ways of describing the relationship? Can you think of another way? What would that line look like?</a:t>
            </a:r>
          </a:p>
          <a:p>
            <a:pPr>
              <a:spcBef>
                <a:spcPts val="400"/>
              </a:spcBef>
              <a:spcAft>
                <a:spcPts val="400"/>
              </a:spcAft>
            </a:pPr>
            <a:r>
              <a:rPr lang="en-GB" sz="1200" dirty="0">
                <a:solidFill>
                  <a:srgbClr val="008080"/>
                </a:solidFill>
                <a:latin typeface="Myriad Pro"/>
              </a:rPr>
              <a:t>If x is 10, what is y? How about if y is 10? Did you use the graph or the relationship to work this out?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0" dirty="0">
                <a:effectLst/>
                <a:latin typeface="Myriad Pro"/>
                <a:ea typeface="Calibri" panose="020F0502020204030204" pitchFamily="34" charset="0"/>
                <a:cs typeface="Times New Roman" panose="02020603050405020304" pitchFamily="18" charset="0"/>
              </a:rPr>
              <a:t>Example 11 </a:t>
            </a:r>
            <a:r>
              <a:rPr lang="en-GB" sz="1800" dirty="0">
                <a:effectLst/>
                <a:latin typeface="Myriad Pro"/>
                <a:ea typeface="Calibri" panose="020F0502020204030204" pitchFamily="34" charset="0"/>
                <a:cs typeface="Times New Roman" panose="02020603050405020304" pitchFamily="18" charset="0"/>
              </a:rPr>
              <a:t>allows students to continue to make connections between the procedure and the concept. It will also support future learning on equations of linear graphs.</a:t>
            </a:r>
          </a:p>
          <a:p>
            <a:r>
              <a:rPr lang="en-GB" sz="1800" dirty="0">
                <a:effectLst/>
                <a:latin typeface="Myriad Pro"/>
                <a:ea typeface="Calibri" panose="020F0502020204030204" pitchFamily="34" charset="0"/>
                <a:cs typeface="Times New Roman" panose="02020603050405020304" pitchFamily="18" charset="0"/>
              </a:rPr>
              <a:t>Asking students to find other coordinates on the lines outside of the regions of the graph, for example (10,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 will increase students’ awareness of the flexible relationship between coordinates and equations – they can find the equation from coordinates and find coordinates from the equation.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383597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572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a &gt; b mean for your answers? </a:t>
            </a:r>
          </a:p>
          <a:p>
            <a:pPr>
              <a:spcBef>
                <a:spcPts val="400"/>
              </a:spcBef>
              <a:spcAft>
                <a:spcPts val="400"/>
              </a:spcAft>
            </a:pPr>
            <a:r>
              <a:rPr lang="en-GB" sz="1200" dirty="0">
                <a:solidFill>
                  <a:srgbClr val="008080"/>
                </a:solidFill>
                <a:latin typeface="Myriad Pro"/>
              </a:rPr>
              <a:t>How many different values can you find?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Encourage students who have demonstrated a secure understanding to go deeper by solving more complex problems, such as exploring all possibilities, creating their own examples and testing conjectures.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4161943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17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3108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give an example? Can you give a counter example?</a:t>
            </a:r>
          </a:p>
          <a:p>
            <a:pPr>
              <a:spcBef>
                <a:spcPts val="400"/>
              </a:spcBef>
              <a:spcAft>
                <a:spcPts val="400"/>
              </a:spcAft>
            </a:pPr>
            <a:r>
              <a:rPr lang="en-GB" sz="1200" dirty="0">
                <a:solidFill>
                  <a:srgbClr val="008080"/>
                </a:solidFill>
                <a:latin typeface="Myriad Pro"/>
              </a:rPr>
              <a:t>Why might someone think this is ‘never’ true?</a:t>
            </a:r>
          </a:p>
          <a:p>
            <a:pPr>
              <a:spcBef>
                <a:spcPts val="400"/>
              </a:spcBef>
              <a:spcAft>
                <a:spcPts val="400"/>
              </a:spcAft>
            </a:pPr>
            <a:r>
              <a:rPr lang="en-GB" sz="1200" dirty="0">
                <a:solidFill>
                  <a:srgbClr val="008080"/>
                </a:solidFill>
                <a:latin typeface="Myriad Pro"/>
              </a:rPr>
              <a:t>Give some examples of co-ordinates that are on a horizontal/vertical line: what do you notice?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This has been animated so that the second statement appears ‘on click’: you may wish to choose to just give one statement to students. None of the Examples 1-12 feature horizontal or vertical lines, as they have been focussing on identifying the relationships between x and y co-ordinates. Example 13 provides an opportunity to explicitly discuss horizontal and vertical lines with students to prevent misconceptions. </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3830464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17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0119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a:p>
        </p:txBody>
      </p:sp>
    </p:spTree>
    <p:extLst>
      <p:ext uri="{BB962C8B-B14F-4D97-AF65-F5344CB8AC3E}">
        <p14:creationId xmlns:p14="http://schemas.microsoft.com/office/powerpoint/2010/main" val="107051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4.2 Connect coordinates, equations and graphs can be found on pages 7-8 of the 4.2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4.2.1 Connect coordinates, equations and graphs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4.2.2 Explore linear relationships – pages 8 and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4.2.3 Model and interpret a range of situations graphically – page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a:p>
        </p:txBody>
      </p:sp>
    </p:spTree>
    <p:extLst>
      <p:ext uri="{BB962C8B-B14F-4D97-AF65-F5344CB8AC3E}">
        <p14:creationId xmlns:p14="http://schemas.microsoft.com/office/powerpoint/2010/main" val="311426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4.2 Connect coordinates, equations and graphs can be found on pages 7-8 of the 4.2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4.2.1 Connect coordinates, equations and graphs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4.2.2 Explore linear relationships – pages 8 and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4.2.3 Model and interpret a range of situations graphically – page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32633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1.27 Negative numbers: counting, comparing and calculating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2), alongside further information about key underpinning knowledge (page 3).</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Secondary assessment materials, Page 18</a:t>
            </a:r>
          </a:p>
          <a:p>
            <a:r>
              <a:rPr lang="en-GB" dirty="0"/>
              <a:t>b) 2018 Key Stage 2 Mathematics Paper 3: reasoning, question 10</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21679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s05nyur0/ncetm_ks3_cc_4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s05nyur0/ncetm_ks3_cc_4_2.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4668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media/s05nyur0/ncetm_ks3_cc_4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48880"/>
            <a:ext cx="5387901" cy="648071"/>
          </a:xfrm>
        </p:spPr>
        <p:txBody>
          <a:bodyPr>
            <a:normAutofit fontScale="90000"/>
          </a:bodyPr>
          <a:lstStyle/>
          <a:p>
            <a:r>
              <a:rPr lang="en-GB" dirty="0"/>
              <a:t>Representing sets of </a:t>
            </a:r>
            <a:br>
              <a:rPr lang="en-GB" dirty="0"/>
            </a:br>
            <a:r>
              <a:rPr lang="en-GB" dirty="0"/>
              <a:t>coordinates algebraically </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4.2 Graphical representations)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7" name="TextBox 6">
            <a:extLst>
              <a:ext uri="{FF2B5EF4-FFF2-40B4-BE49-F238E27FC236}">
                <a16:creationId xmlns:a16="http://schemas.microsoft.com/office/drawing/2014/main" id="{24D6A5FB-C623-478B-A56B-8861FAC53C53}"/>
              </a:ext>
            </a:extLst>
          </p:cNvPr>
          <p:cNvSpPr txBox="1"/>
          <p:nvPr/>
        </p:nvSpPr>
        <p:spPr>
          <a:xfrm>
            <a:off x="479375" y="3609556"/>
            <a:ext cx="6727737" cy="1649682"/>
          </a:xfrm>
          <a:prstGeom prst="rect">
            <a:avLst/>
          </a:prstGeom>
          <a:noFill/>
        </p:spPr>
        <p:txBody>
          <a:bodyPr wrap="square">
            <a:spAutoFit/>
          </a:bodyPr>
          <a:lstStyle/>
          <a:p>
            <a:pPr marL="457200" indent="-457200">
              <a:buFont typeface="+mj-lt"/>
              <a:buAutoNum type="alphaLcParenR" startAt="2"/>
            </a:pPr>
            <a:r>
              <a:rPr lang="en-GB" sz="2200" dirty="0"/>
              <a:t>Layla draws a square on this coordinate grid.</a:t>
            </a:r>
          </a:p>
          <a:p>
            <a:pPr marL="432000">
              <a:buNone/>
            </a:pPr>
            <a:r>
              <a:rPr lang="en-GB" sz="2200" dirty="0"/>
              <a:t>Three of the vertices are marked. </a:t>
            </a:r>
          </a:p>
          <a:p>
            <a:pPr marL="432000">
              <a:buNone/>
            </a:pPr>
            <a:r>
              <a:rPr lang="en-GB" sz="2200" dirty="0"/>
              <a:t>What are the coordinates of the missing vertex?</a:t>
            </a:r>
          </a:p>
          <a:p>
            <a:pPr marL="457200" indent="-457200">
              <a:buFont typeface="+mj-lt"/>
              <a:buAutoNum type="alphaLcParenR"/>
            </a:pPr>
            <a:endParaRPr lang="en-GB" sz="2200" dirty="0"/>
          </a:p>
        </p:txBody>
      </p:sp>
      <p:pic>
        <p:nvPicPr>
          <p:cNvPr id="10" name="Picture 9">
            <a:extLst>
              <a:ext uri="{FF2B5EF4-FFF2-40B4-BE49-F238E27FC236}">
                <a16:creationId xmlns:a16="http://schemas.microsoft.com/office/drawing/2014/main" id="{86053DC6-562D-4887-8905-E5A08D07DB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4" y="1285083"/>
            <a:ext cx="6727737" cy="4353895"/>
          </a:xfrm>
          <a:prstGeom prst="rect">
            <a:avLst/>
          </a:prstGeom>
          <a:noFill/>
          <a:ln>
            <a:noFill/>
          </a:ln>
        </p:spPr>
      </p:pic>
      <p:sp>
        <p:nvSpPr>
          <p:cNvPr id="8" name="TextBox 7">
            <a:extLst>
              <a:ext uri="{FF2B5EF4-FFF2-40B4-BE49-F238E27FC236}">
                <a16:creationId xmlns:a16="http://schemas.microsoft.com/office/drawing/2014/main" id="{73D05B05-544D-4774-A56D-3E7B653F4C55}"/>
              </a:ext>
            </a:extLst>
          </p:cNvPr>
          <p:cNvSpPr txBox="1"/>
          <p:nvPr/>
        </p:nvSpPr>
        <p:spPr>
          <a:xfrm>
            <a:off x="479376" y="1227265"/>
            <a:ext cx="4791107" cy="1852815"/>
          </a:xfrm>
          <a:prstGeom prst="rect">
            <a:avLst/>
          </a:prstGeom>
          <a:noFill/>
        </p:spPr>
        <p:txBody>
          <a:bodyPr wrap="square">
            <a:spAutoFit/>
          </a:bodyPr>
          <a:lstStyle/>
          <a:p>
            <a:pPr marL="514350" indent="-514350">
              <a:buFont typeface="+mj-lt"/>
              <a:buAutoNum type="alphaLcParenR"/>
            </a:pPr>
            <a:r>
              <a:rPr lang="en-GB" sz="2200" dirty="0"/>
              <a:t>The opposite vertices of a rectangle are plotted at (0,2) and (6,3).</a:t>
            </a:r>
          </a:p>
          <a:p>
            <a:pPr marL="534988">
              <a:buNone/>
            </a:pPr>
            <a:r>
              <a:rPr lang="en-GB" sz="2200" dirty="0"/>
              <a:t>Find the coordinates of the other two vertices.</a:t>
            </a:r>
          </a:p>
        </p:txBody>
      </p:sp>
    </p:spTree>
    <p:extLst>
      <p:ext uri="{BB962C8B-B14F-4D97-AF65-F5344CB8AC3E}">
        <p14:creationId xmlns:p14="http://schemas.microsoft.com/office/powerpoint/2010/main" val="331577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that the line represents an </a:t>
            </a:r>
            <a:r>
              <a:rPr lang="en-GB" b="1" dirty="0"/>
              <a:t>infinity</a:t>
            </a:r>
            <a:r>
              <a:rPr lang="en-GB" dirty="0"/>
              <a:t> of points that fit the rule</a:t>
            </a:r>
          </a:p>
          <a:p>
            <a:pPr marL="457200" indent="-457200" fontAlgn="auto">
              <a:spcAft>
                <a:spcPts val="0"/>
              </a:spcAft>
              <a:buClrTx/>
              <a:buFont typeface="+mj-lt"/>
              <a:buAutoNum type="arabicParenR"/>
            </a:pPr>
            <a:r>
              <a:rPr lang="en-GB" dirty="0"/>
              <a:t>Expressing the relationship between </a:t>
            </a:r>
            <a:r>
              <a:rPr lang="en-GB" i="1" dirty="0"/>
              <a:t>x-</a:t>
            </a:r>
            <a:r>
              <a:rPr lang="en-GB" dirty="0"/>
              <a:t> and </a:t>
            </a:r>
            <a:r>
              <a:rPr lang="en-GB" i="1" dirty="0"/>
              <a:t>y- </a:t>
            </a:r>
            <a:r>
              <a:rPr lang="en-GB" dirty="0"/>
              <a:t>values algebraically</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5184576"/>
          </a:xfrm>
        </p:spPr>
        <p:txBody>
          <a:bodyPr>
            <a:normAutofit/>
          </a:bodyPr>
          <a:lstStyle/>
          <a:p>
            <a:r>
              <a:rPr lang="en-GB" sz="2000" dirty="0"/>
              <a:t>When working with linear equations and graphs, it is not uncommon for students to accept that integer coordinates fit the rule given by an equation. What students may not appreciate is that the line is representing an infinity of points, all of which fit the rule.</a:t>
            </a:r>
          </a:p>
          <a:p>
            <a:r>
              <a:rPr lang="en-GB" sz="2000" dirty="0"/>
              <a:t>It will be important for students to experiment with coordinates in between integer points they have used to construct the line, and to verify that these coordinates also fit the rule. This should lead students to the important awareness of the key idea that if a set of coordinates lies on the same straight line, then there is a consistent relationship between the</a:t>
            </a:r>
            <a:r>
              <a:rPr lang="en-GB" sz="2000" i="1" dirty="0"/>
              <a:t> </a:t>
            </a:r>
            <a:r>
              <a:rPr lang="en-GB" sz="2000" i="1" dirty="0">
                <a:latin typeface="Times New Roman" panose="02020603050405020304" pitchFamily="18" charset="0"/>
                <a:cs typeface="Times New Roman" panose="02020603050405020304" pitchFamily="18" charset="0"/>
              </a:rPr>
              <a:t>x</a:t>
            </a:r>
            <a:r>
              <a:rPr lang="en-GB" sz="2000" i="1" dirty="0"/>
              <a:t>- </a:t>
            </a:r>
            <a:r>
              <a:rPr lang="en-GB" sz="2000" dirty="0"/>
              <a:t>and</a:t>
            </a:r>
            <a:r>
              <a:rPr lang="en-GB" sz="2000" i="1" dirty="0"/>
              <a:t> </a:t>
            </a:r>
            <a:r>
              <a:rPr lang="en-GB" sz="2000" i="1" dirty="0">
                <a:latin typeface="Times New Roman" panose="02020603050405020304" pitchFamily="18" charset="0"/>
                <a:cs typeface="Times New Roman" panose="02020603050405020304" pitchFamily="18" charset="0"/>
              </a:rPr>
              <a:t>y</a:t>
            </a:r>
            <a:r>
              <a:rPr lang="en-GB" sz="2000" dirty="0"/>
              <a:t>-values that can be expressed algebraically as the equation of the line. </a:t>
            </a:r>
          </a:p>
          <a:p>
            <a:r>
              <a:rPr lang="en-GB" sz="2000" dirty="0"/>
              <a:t>Students should be encouraged to plot the coordinates themselves to confirm that the coordinates do, in fact, lie on a straight line, but also to think deeply about why this is so and not just rely on practical demonstration.</a:t>
            </a:r>
          </a:p>
          <a:p>
            <a:r>
              <a:rPr lang="en-GB" sz="2000" dirty="0"/>
              <a:t>These more probing explorations will support students in reaching two important ‘</a:t>
            </a:r>
            <a:r>
              <a:rPr lang="en-GB" sz="2000" dirty="0" err="1"/>
              <a:t>awarenesses</a:t>
            </a:r>
            <a:r>
              <a:rPr lang="en-GB" sz="2000" dirty="0"/>
              <a:t>’:</a:t>
            </a:r>
          </a:p>
          <a:p>
            <a:pPr lvl="1"/>
            <a:r>
              <a:rPr lang="en-GB" sz="1600" dirty="0"/>
              <a:t>the line represents the infinity of points satisfying the rule and therefore ‘captures’ or represents that rule in the same way the algebraic equation does</a:t>
            </a:r>
          </a:p>
          <a:p>
            <a:pPr lvl="1"/>
            <a:r>
              <a:rPr lang="en-GB" sz="1600" dirty="0"/>
              <a:t>the line divides the plane into points that fit the rule and points that do not.</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5184576"/>
          </a:xfrm>
        </p:spPr>
        <p:txBody>
          <a:bodyPr>
            <a:normAutofit/>
          </a:bodyPr>
          <a:lstStyle/>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Some students may find it challenging to express the relationship between the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and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-values algebraically. Asking students to test a given algebraic relationship by generating another coordinate and testing whether this lies on the same straight line can help them to overcome this difficulty. </a:t>
            </a:r>
          </a:p>
          <a:p>
            <a:r>
              <a:rPr lang="en-GB" dirty="0">
                <a:effectLst/>
                <a:latin typeface="+mj-lt"/>
                <a:ea typeface="Calibri" panose="020F0502020204030204" pitchFamily="34" charset="0"/>
                <a:cs typeface="Times New Roman" panose="02020603050405020304" pitchFamily="18" charset="0"/>
              </a:rPr>
              <a:t>Encouraging the use of precise language will also help students to overcome difficulties; establishing the relationship and articulating it using key vocabulary will enable students to discuss and reason with clarity. Prompting students to describe the relationship in words by considering how the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-value is being operated on in order for it to match the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-value, will help students identify the relationship before formally expressing it in algebraic form.</a:t>
            </a:r>
            <a:endParaRPr lang="en-GB" sz="2000" dirty="0">
              <a:latin typeface="+mj-lt"/>
            </a:endParaRPr>
          </a:p>
        </p:txBody>
      </p:sp>
    </p:spTree>
    <p:extLst>
      <p:ext uri="{BB962C8B-B14F-4D97-AF65-F5344CB8AC3E}">
        <p14:creationId xmlns:p14="http://schemas.microsoft.com/office/powerpoint/2010/main" val="293275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7" name="TextBox 6">
            <a:extLst>
              <a:ext uri="{FF2B5EF4-FFF2-40B4-BE49-F238E27FC236}">
                <a16:creationId xmlns:a16="http://schemas.microsoft.com/office/drawing/2014/main" id="{24D6A5FB-C623-478B-A56B-8861FAC53C53}"/>
              </a:ext>
            </a:extLst>
          </p:cNvPr>
          <p:cNvSpPr txBox="1"/>
          <p:nvPr/>
        </p:nvSpPr>
        <p:spPr>
          <a:xfrm>
            <a:off x="479376" y="1137327"/>
            <a:ext cx="11449272" cy="1846659"/>
          </a:xfrm>
          <a:prstGeom prst="rect">
            <a:avLst/>
          </a:prstGeom>
          <a:noFill/>
        </p:spPr>
        <p:txBody>
          <a:bodyPr wrap="square">
            <a:spAutoFit/>
          </a:bodyPr>
          <a:lstStyle/>
          <a:p>
            <a:pPr marL="457200" indent="-457200">
              <a:buFont typeface="+mj-lt"/>
              <a:buAutoNum type="alphaLcParenR"/>
            </a:pPr>
            <a:r>
              <a:rPr lang="en-GB" sz="2200" dirty="0"/>
              <a:t>Three mobile phone companies each have different monthly pay-as-you-go contracts.</a:t>
            </a:r>
          </a:p>
          <a:p>
            <a:pPr marL="800100" lvl="1" indent="-342900"/>
            <a:r>
              <a:rPr lang="en-GB" sz="2000" dirty="0"/>
              <a:t>Phil’s Phones: £5 fee every month and 2p for each Mb of data you use.</a:t>
            </a:r>
          </a:p>
          <a:p>
            <a:pPr marL="800100" lvl="1" indent="-342900"/>
            <a:r>
              <a:rPr lang="en-GB" sz="2000" dirty="0"/>
              <a:t>Manish’s Mobiles: £7 fee every month and 1p for each Mb of data you use. </a:t>
            </a:r>
          </a:p>
          <a:p>
            <a:pPr marL="800100" lvl="1" indent="-342900"/>
            <a:r>
              <a:rPr lang="en-GB" sz="2000" dirty="0"/>
              <a:t>Harry’s Handsets: £7 fee every month and 200Mb of free data, then 3p for each Mb of data after that.</a:t>
            </a:r>
          </a:p>
        </p:txBody>
      </p:sp>
      <p:sp>
        <p:nvSpPr>
          <p:cNvPr id="8" name="TextBox 7">
            <a:extLst>
              <a:ext uri="{FF2B5EF4-FFF2-40B4-BE49-F238E27FC236}">
                <a16:creationId xmlns:a16="http://schemas.microsoft.com/office/drawing/2014/main" id="{7ADF0E75-6841-4C65-BFCC-8B6AC84C6625}"/>
              </a:ext>
            </a:extLst>
          </p:cNvPr>
          <p:cNvSpPr txBox="1"/>
          <p:nvPr/>
        </p:nvSpPr>
        <p:spPr>
          <a:xfrm>
            <a:off x="479376" y="3140968"/>
            <a:ext cx="5976664" cy="3005951"/>
          </a:xfrm>
          <a:prstGeom prst="rect">
            <a:avLst/>
          </a:prstGeom>
          <a:noFill/>
        </p:spPr>
        <p:txBody>
          <a:bodyPr wrap="square">
            <a:spAutoFit/>
          </a:bodyPr>
          <a:lstStyle/>
          <a:p>
            <a:pP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Amir, Selma and Fred have mobile phones and they have recorded for one month how much data they have used (in Mb) and how much they have paid (in £). They have represented their data on this graph.</a:t>
            </a:r>
          </a:p>
          <a:p>
            <a:pPr>
              <a:spcBef>
                <a:spcPts val="400"/>
              </a:spcBef>
              <a:spcAft>
                <a:spcPts val="400"/>
              </a:spcAft>
              <a:buNone/>
            </a:pPr>
            <a:r>
              <a:rPr lang="en-GB" sz="2200" dirty="0">
                <a:latin typeface="+mj-lt"/>
                <a:ea typeface="Calibri" panose="020F0502020204030204" pitchFamily="34" charset="0"/>
                <a:cs typeface="Times New Roman" panose="02020603050405020304" pitchFamily="18" charset="0"/>
              </a:rPr>
              <a:t>With which company do you think they each have contracts? </a:t>
            </a:r>
          </a:p>
          <a:p>
            <a:pPr>
              <a:spcBef>
                <a:spcPts val="400"/>
              </a:spcBef>
              <a:spcAft>
                <a:spcPts val="400"/>
              </a:spcAft>
              <a:buNone/>
            </a:pPr>
            <a:r>
              <a:rPr lang="en-GB" sz="2200" dirty="0">
                <a:latin typeface="+mj-lt"/>
                <a:ea typeface="Calibri" panose="020F0502020204030204" pitchFamily="34" charset="0"/>
                <a:cs typeface="Times New Roman" panose="02020603050405020304" pitchFamily="18" charset="0"/>
              </a:rPr>
              <a:t>Explain your choices.</a:t>
            </a:r>
            <a:endParaRPr lang="en-GB" sz="2200" dirty="0">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CB4D19C-902D-432C-ADBD-4DF661C8666A}"/>
              </a:ext>
            </a:extLst>
          </p:cNvPr>
          <p:cNvPicPr>
            <a:picLocks noChangeAspect="1"/>
          </p:cNvPicPr>
          <p:nvPr/>
        </p:nvPicPr>
        <p:blipFill>
          <a:blip r:embed="rId3"/>
          <a:stretch>
            <a:fillRect/>
          </a:stretch>
        </p:blipFill>
        <p:spPr>
          <a:xfrm>
            <a:off x="5094466" y="2852936"/>
            <a:ext cx="7640916" cy="2762556"/>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an additive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D05E04A9-21FC-4F16-A81E-E3184EA465DC}"/>
              </a:ext>
            </a:extLst>
          </p:cNvPr>
          <p:cNvSpPr txBox="1"/>
          <p:nvPr/>
        </p:nvSpPr>
        <p:spPr>
          <a:xfrm>
            <a:off x="263352" y="1484784"/>
            <a:ext cx="11377264" cy="1348061"/>
          </a:xfrm>
          <a:prstGeom prst="rect">
            <a:avLst/>
          </a:prstGeom>
          <a:noFill/>
        </p:spPr>
        <p:txBody>
          <a:bodyPr wrap="square">
            <a:spAutoFit/>
          </a:bodyPr>
          <a:lstStyle/>
          <a:p>
            <a:pPr>
              <a:buNone/>
            </a:pPr>
            <a:r>
              <a:rPr lang="en-GB" sz="2400" dirty="0"/>
              <a:t>For each set of coordinates:</a:t>
            </a:r>
          </a:p>
          <a:p>
            <a:pPr marL="514350" indent="-514350">
              <a:buFont typeface="+mj-lt"/>
              <a:buAutoNum type="alphaLcParenR"/>
            </a:pPr>
            <a:r>
              <a:rPr lang="en-GB" sz="2400" dirty="0"/>
              <a:t>Find the relationship between the </a:t>
            </a:r>
            <a:r>
              <a:rPr lang="en-GB" sz="2400" i="1" dirty="0">
                <a:latin typeface="Times New Roman" panose="02020603050405020304" pitchFamily="18" charset="0"/>
                <a:cs typeface="Times New Roman" panose="02020603050405020304" pitchFamily="18" charset="0"/>
              </a:rPr>
              <a:t>x</a:t>
            </a:r>
            <a:r>
              <a:rPr lang="en-GB" sz="2400" dirty="0"/>
              <a:t>- and </a:t>
            </a:r>
            <a:r>
              <a:rPr lang="en-GB" sz="2400" i="1" dirty="0">
                <a:latin typeface="Times New Roman" panose="02020603050405020304" pitchFamily="18" charset="0"/>
                <a:cs typeface="Times New Roman" panose="02020603050405020304" pitchFamily="18" charset="0"/>
              </a:rPr>
              <a:t>y</a:t>
            </a:r>
            <a:r>
              <a:rPr lang="en-GB" sz="2400" dirty="0"/>
              <a:t>-values.</a:t>
            </a:r>
          </a:p>
          <a:p>
            <a:pPr marL="514350" indent="-514350">
              <a:buFont typeface="+mj-lt"/>
              <a:buAutoNum type="alphaLcParenR"/>
            </a:pPr>
            <a:r>
              <a:rPr lang="en-GB" sz="2400" dirty="0"/>
              <a:t>Can you draw a straight line which passes through them? 	</a:t>
            </a:r>
          </a:p>
        </p:txBody>
      </p:sp>
      <p:sp>
        <p:nvSpPr>
          <p:cNvPr id="9" name="TextBox 8">
            <a:extLst>
              <a:ext uri="{FF2B5EF4-FFF2-40B4-BE49-F238E27FC236}">
                <a16:creationId xmlns:a16="http://schemas.microsoft.com/office/drawing/2014/main" id="{33C061D0-9D50-4CFC-9874-87CF050F3232}"/>
              </a:ext>
            </a:extLst>
          </p:cNvPr>
          <p:cNvSpPr txBox="1"/>
          <p:nvPr/>
        </p:nvSpPr>
        <p:spPr>
          <a:xfrm>
            <a:off x="551384" y="5550331"/>
            <a:ext cx="11377264" cy="830997"/>
          </a:xfrm>
          <a:prstGeom prst="rect">
            <a:avLst/>
          </a:prstGeom>
          <a:noFill/>
        </p:spPr>
        <p:txBody>
          <a:bodyPr wrap="square">
            <a:spAutoFit/>
          </a:bodyPr>
          <a:lstStyle/>
          <a:p>
            <a:pPr marL="457200" indent="-457200">
              <a:buFont typeface="+mj-lt"/>
              <a:buAutoNum type="alphaLcParenR" startAt="3"/>
            </a:pPr>
            <a:r>
              <a:rPr lang="en-GB" sz="2400" dirty="0"/>
              <a:t>Find another point on each line. Do the </a:t>
            </a:r>
            <a:r>
              <a:rPr lang="en-GB" sz="2400" i="1" dirty="0">
                <a:latin typeface="Times New Roman" panose="02020603050405020304" pitchFamily="18" charset="0"/>
                <a:cs typeface="Times New Roman" panose="02020603050405020304" pitchFamily="18" charset="0"/>
              </a:rPr>
              <a:t>x</a:t>
            </a:r>
            <a:r>
              <a:rPr lang="en-GB" sz="2400" dirty="0"/>
              <a:t>- and </a:t>
            </a:r>
            <a:r>
              <a:rPr lang="en-GB" sz="2400" i="1" dirty="0">
                <a:latin typeface="Times New Roman" panose="02020603050405020304" pitchFamily="18" charset="0"/>
                <a:cs typeface="Times New Roman" panose="02020603050405020304" pitchFamily="18" charset="0"/>
              </a:rPr>
              <a:t>y</a:t>
            </a:r>
            <a:r>
              <a:rPr lang="en-GB" sz="2400" dirty="0"/>
              <a:t>-values have the same relationship?</a:t>
            </a:r>
          </a:p>
        </p:txBody>
      </p:sp>
      <p:sp>
        <p:nvSpPr>
          <p:cNvPr id="10" name="TextBox 9">
            <a:extLst>
              <a:ext uri="{FF2B5EF4-FFF2-40B4-BE49-F238E27FC236}">
                <a16:creationId xmlns:a16="http://schemas.microsoft.com/office/drawing/2014/main" id="{AB552F39-E825-47FE-8691-851D4966390C}"/>
              </a:ext>
            </a:extLst>
          </p:cNvPr>
          <p:cNvSpPr txBox="1"/>
          <p:nvPr/>
        </p:nvSpPr>
        <p:spPr>
          <a:xfrm>
            <a:off x="695400" y="3217039"/>
            <a:ext cx="10729192" cy="1508105"/>
          </a:xfrm>
          <a:prstGeom prst="rect">
            <a:avLst/>
          </a:prstGeom>
          <a:noFill/>
        </p:spPr>
        <p:txBody>
          <a:bodyPr wrap="square" numCol="4">
            <a:spAutoFit/>
          </a:bodyPr>
          <a:lstStyle/>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a:t>
            </a:r>
            <a:r>
              <a:rPr lang="en-GB" sz="2000" dirty="0" err="1">
                <a:solidFill>
                  <a:srgbClr val="00628C"/>
                </a:solidFill>
                <a:effectLst/>
                <a:latin typeface="+mj-lt"/>
                <a:ea typeface="Calibri" panose="020F0502020204030204" pitchFamily="34" charset="0"/>
                <a:cs typeface="Times New Roman" panose="02020603050405020304" pitchFamily="18" charset="0"/>
              </a:rPr>
              <a:t>i</a:t>
            </a:r>
            <a:r>
              <a:rPr lang="en-GB" sz="2000" dirty="0">
                <a:solidFill>
                  <a:srgbClr val="00628C"/>
                </a:solidFill>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	(0, 2)</a:t>
            </a:r>
            <a:br>
              <a:rPr lang="en-GB" sz="2000" dirty="0">
                <a:effectLst/>
                <a:latin typeface="+mj-lt"/>
                <a:ea typeface="Calibri" panose="020F0502020204030204" pitchFamily="34" charset="0"/>
                <a:cs typeface="Times New Roman" panose="02020603050405020304" pitchFamily="18" charset="0"/>
              </a:rPr>
            </a:br>
            <a:r>
              <a:rPr lang="en-GB" sz="2000" dirty="0">
                <a:effectLst/>
                <a:latin typeface="+mj-lt"/>
                <a:ea typeface="Calibri" panose="020F0502020204030204" pitchFamily="34" charset="0"/>
                <a:cs typeface="Times New Roman" panose="02020603050405020304" pitchFamily="18" charset="0"/>
              </a:rPr>
              <a:t>	(1, 3)</a:t>
            </a:r>
            <a:br>
              <a:rPr lang="en-GB" sz="2000" dirty="0">
                <a:effectLst/>
                <a:latin typeface="+mj-lt"/>
                <a:ea typeface="Calibri" panose="020F0502020204030204" pitchFamily="34" charset="0"/>
                <a:cs typeface="Times New Roman" panose="02020603050405020304" pitchFamily="18" charset="0"/>
              </a:rPr>
            </a:br>
            <a:r>
              <a:rPr lang="en-GB" sz="2000" dirty="0">
                <a:effectLst/>
                <a:latin typeface="+mj-lt"/>
                <a:ea typeface="Calibri" panose="020F0502020204030204" pitchFamily="34" charset="0"/>
                <a:cs typeface="Times New Roman" panose="02020603050405020304" pitchFamily="18" charset="0"/>
              </a:rPr>
              <a:t>	(2, 4)</a:t>
            </a:r>
          </a:p>
          <a:p>
            <a:pPr>
              <a:buNone/>
            </a:pPr>
            <a:endParaRPr lang="en-GB" sz="2000" dirty="0">
              <a:effectLst/>
              <a:latin typeface="+mj-lt"/>
              <a:ea typeface="Calibri" panose="020F0502020204030204" pitchFamily="34" charset="0"/>
              <a:cs typeface="Times New Roman" panose="02020603050405020304" pitchFamily="18" charset="0"/>
            </a:endParaRPr>
          </a:p>
          <a:p>
            <a:pPr>
              <a:buNone/>
            </a:pPr>
            <a:r>
              <a:rPr lang="en-GB" sz="2000" dirty="0">
                <a:solidFill>
                  <a:srgbClr val="00628C"/>
                </a:solidFill>
                <a:latin typeface="+mj-lt"/>
              </a:rPr>
              <a:t>(ii)</a:t>
            </a:r>
            <a:r>
              <a:rPr lang="en-GB" sz="2000" dirty="0">
                <a:latin typeface="+mj-lt"/>
              </a:rPr>
              <a:t>	 (0, 3)</a:t>
            </a:r>
          </a:p>
          <a:p>
            <a:pPr>
              <a:buNone/>
            </a:pPr>
            <a:r>
              <a:rPr lang="en-GB" sz="2000" dirty="0">
                <a:latin typeface="+mj-lt"/>
              </a:rPr>
              <a:t>	(1, 4)</a:t>
            </a:r>
          </a:p>
          <a:p>
            <a:pPr>
              <a:buNone/>
            </a:pPr>
            <a:r>
              <a:rPr lang="en-GB" sz="2000" dirty="0">
                <a:latin typeface="+mj-lt"/>
              </a:rPr>
              <a:t>	(2, 5)</a:t>
            </a:r>
          </a:p>
          <a:p>
            <a:pPr>
              <a:buNone/>
            </a:pPr>
            <a:endParaRPr lang="en-GB" sz="2000" dirty="0">
              <a:latin typeface="+mj-lt"/>
            </a:endParaRPr>
          </a:p>
          <a:p>
            <a:pPr>
              <a:buNone/>
            </a:pPr>
            <a:r>
              <a:rPr lang="en-GB" sz="2000" dirty="0">
                <a:solidFill>
                  <a:srgbClr val="00628C"/>
                </a:solidFill>
                <a:latin typeface="+mj-lt"/>
              </a:rPr>
              <a:t>(iii)</a:t>
            </a:r>
            <a:r>
              <a:rPr lang="en-GB" sz="2000" dirty="0">
                <a:latin typeface="+mj-lt"/>
              </a:rPr>
              <a:t>	(0, 4)</a:t>
            </a:r>
          </a:p>
          <a:p>
            <a:pPr>
              <a:buNone/>
            </a:pPr>
            <a:r>
              <a:rPr lang="en-GB" sz="2000" dirty="0">
                <a:latin typeface="+mj-lt"/>
              </a:rPr>
              <a:t>	(1, 5)</a:t>
            </a:r>
          </a:p>
          <a:p>
            <a:pPr>
              <a:buNone/>
            </a:pPr>
            <a:r>
              <a:rPr lang="en-GB" sz="2000" dirty="0">
                <a:latin typeface="+mj-lt"/>
              </a:rPr>
              <a:t>	(2, 6)</a:t>
            </a:r>
          </a:p>
          <a:p>
            <a:pPr>
              <a:buNone/>
            </a:pPr>
            <a:endParaRPr lang="en-GB" sz="2000" dirty="0">
              <a:latin typeface="+mj-lt"/>
            </a:endParaRPr>
          </a:p>
          <a:p>
            <a:pPr>
              <a:buNone/>
            </a:pPr>
            <a:r>
              <a:rPr lang="en-GB" sz="2000" dirty="0">
                <a:solidFill>
                  <a:srgbClr val="00628C"/>
                </a:solidFill>
                <a:latin typeface="+mj-lt"/>
              </a:rPr>
              <a:t>(iv)</a:t>
            </a:r>
            <a:r>
              <a:rPr lang="en-GB" sz="2000" dirty="0">
                <a:latin typeface="+mj-lt"/>
              </a:rPr>
              <a:t>	(−3, −1)</a:t>
            </a:r>
          </a:p>
          <a:p>
            <a:pPr>
              <a:buNone/>
            </a:pPr>
            <a:r>
              <a:rPr lang="en-GB" sz="2000" dirty="0">
                <a:latin typeface="+mj-lt"/>
              </a:rPr>
              <a:t>	(0, 2)</a:t>
            </a:r>
          </a:p>
          <a:p>
            <a:pPr>
              <a:buNone/>
            </a:pPr>
            <a:r>
              <a:rPr lang="en-GB" sz="2000" dirty="0">
                <a:latin typeface="+mj-lt"/>
              </a:rPr>
              <a:t>	(3, 5)</a:t>
            </a:r>
          </a:p>
          <a:p>
            <a:pPr>
              <a:buNone/>
            </a:pPr>
            <a:endParaRPr lang="en-GB" sz="2000" dirty="0">
              <a:latin typeface="+mj-lt"/>
            </a:endParaRPr>
          </a:p>
        </p:txBody>
      </p:sp>
      <p:sp>
        <p:nvSpPr>
          <p:cNvPr id="13" name="TextBox 12">
            <a:extLst>
              <a:ext uri="{FF2B5EF4-FFF2-40B4-BE49-F238E27FC236}">
                <a16:creationId xmlns:a16="http://schemas.microsoft.com/office/drawing/2014/main" id="{952891E8-DF5E-4CAB-AC71-9C92BBBB424A}"/>
              </a:ext>
            </a:extLst>
          </p:cNvPr>
          <p:cNvSpPr txBox="1"/>
          <p:nvPr/>
        </p:nvSpPr>
        <p:spPr>
          <a:xfrm>
            <a:off x="695400" y="4365104"/>
            <a:ext cx="10729192" cy="1508105"/>
          </a:xfrm>
          <a:prstGeom prst="rect">
            <a:avLst/>
          </a:prstGeom>
          <a:noFill/>
        </p:spPr>
        <p:txBody>
          <a:bodyPr wrap="square" numCol="4">
            <a:spAutoFit/>
          </a:bodyPr>
          <a:lstStyle/>
          <a:p>
            <a:pPr marL="514350" indent="-514350">
              <a:buAutoNum type="romanLcParenBoth" startAt="5"/>
            </a:pPr>
            <a:r>
              <a:rPr lang="en-GB" sz="2000" dirty="0">
                <a:solidFill>
                  <a:srgbClr val="00628C"/>
                </a:solidFill>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	(0, −3)</a:t>
            </a:r>
            <a:br>
              <a:rPr lang="en-GB" sz="2000" dirty="0">
                <a:effectLst/>
                <a:latin typeface="+mj-lt"/>
                <a:ea typeface="Calibri" panose="020F0502020204030204" pitchFamily="34" charset="0"/>
                <a:cs typeface="Times New Roman" panose="02020603050405020304" pitchFamily="18" charset="0"/>
              </a:rPr>
            </a:br>
            <a:r>
              <a:rPr lang="en-GB" sz="2000" dirty="0">
                <a:effectLst/>
                <a:latin typeface="+mj-lt"/>
                <a:ea typeface="Calibri" panose="020F0502020204030204" pitchFamily="34" charset="0"/>
                <a:cs typeface="Times New Roman" panose="02020603050405020304" pitchFamily="18" charset="0"/>
              </a:rPr>
              <a:t>	(5, 2)</a:t>
            </a:r>
            <a:br>
              <a:rPr lang="en-GB" sz="2000" dirty="0">
                <a:effectLst/>
                <a:latin typeface="+mj-lt"/>
                <a:ea typeface="Calibri" panose="020F0502020204030204" pitchFamily="34" charset="0"/>
                <a:cs typeface="Times New Roman" panose="02020603050405020304" pitchFamily="18" charset="0"/>
              </a:rPr>
            </a:br>
            <a:r>
              <a:rPr lang="en-GB" sz="2000" dirty="0">
                <a:effectLst/>
                <a:latin typeface="+mj-lt"/>
                <a:ea typeface="Calibri" panose="020F0502020204030204" pitchFamily="34" charset="0"/>
                <a:cs typeface="Times New Roman" panose="02020603050405020304" pitchFamily="18" charset="0"/>
              </a:rPr>
              <a:t>	(−3, −6)</a:t>
            </a:r>
          </a:p>
          <a:p>
            <a:pPr>
              <a:buNone/>
            </a:pPr>
            <a:r>
              <a:rPr lang="en-GB" sz="2000" dirty="0">
                <a:effectLst/>
                <a:latin typeface="+mj-lt"/>
                <a:ea typeface="Calibri" panose="020F0502020204030204" pitchFamily="34" charset="0"/>
                <a:cs typeface="Times New Roman" panose="02020603050405020304" pitchFamily="18" charset="0"/>
              </a:rPr>
              <a:t>	</a:t>
            </a:r>
          </a:p>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(vi)</a:t>
            </a:r>
            <a:r>
              <a:rPr lang="en-GB" sz="2000" dirty="0">
                <a:effectLst/>
                <a:latin typeface="+mj-lt"/>
                <a:ea typeface="Calibri" panose="020F0502020204030204" pitchFamily="34" charset="0"/>
                <a:cs typeface="Times New Roman" panose="02020603050405020304" pitchFamily="18" charset="0"/>
              </a:rPr>
              <a:t>	(−2, −3.5)</a:t>
            </a:r>
          </a:p>
          <a:p>
            <a:pPr>
              <a:buNone/>
            </a:pPr>
            <a:r>
              <a:rPr lang="en-GB" sz="2000" dirty="0">
                <a:effectLst/>
                <a:latin typeface="+mj-lt"/>
                <a:ea typeface="Calibri" panose="020F0502020204030204" pitchFamily="34" charset="0"/>
                <a:cs typeface="Times New Roman" panose="02020603050405020304" pitchFamily="18" charset="0"/>
              </a:rPr>
              <a:t>	(½ , −1)	</a:t>
            </a:r>
          </a:p>
          <a:p>
            <a:pPr>
              <a:buNone/>
            </a:pPr>
            <a:r>
              <a:rPr lang="en-GB" sz="2000" dirty="0">
                <a:effectLst/>
                <a:latin typeface="+mj-lt"/>
                <a:ea typeface="Calibri" panose="020F0502020204030204" pitchFamily="34" charset="0"/>
                <a:cs typeface="Times New Roman" panose="02020603050405020304" pitchFamily="18" charset="0"/>
              </a:rPr>
              <a:t>	(9, 7.5)</a:t>
            </a:r>
          </a:p>
          <a:p>
            <a:pPr>
              <a:buNone/>
            </a:pPr>
            <a:endParaRPr lang="en-GB" sz="2000" dirty="0">
              <a:latin typeface="+mj-lt"/>
            </a:endParaRPr>
          </a:p>
          <a:p>
            <a:pPr>
              <a:buNone/>
            </a:pPr>
            <a:r>
              <a:rPr lang="en-GB" sz="2000" dirty="0">
                <a:solidFill>
                  <a:srgbClr val="00628C"/>
                </a:solidFill>
                <a:latin typeface="+mj-lt"/>
              </a:rPr>
              <a:t>(</a:t>
            </a:r>
            <a:r>
              <a:rPr lang="en-GB" sz="2000" dirty="0">
                <a:solidFill>
                  <a:srgbClr val="00628C"/>
                </a:solidFill>
                <a:latin typeface="+mj-lt"/>
                <a:cs typeface="Times New Roman" panose="02020603050405020304" pitchFamily="18" charset="0"/>
              </a:rPr>
              <a:t>vii)</a:t>
            </a:r>
            <a:r>
              <a:rPr lang="en-GB" sz="2000" dirty="0">
                <a:effectLst/>
                <a:latin typeface="+mj-lt"/>
                <a:ea typeface="Calibri" panose="020F0502020204030204" pitchFamily="34" charset="0"/>
                <a:cs typeface="Times New Roman" panose="02020603050405020304" pitchFamily="18" charset="0"/>
              </a:rPr>
              <a:t>	(−3, −3)</a:t>
            </a:r>
          </a:p>
          <a:p>
            <a:pPr>
              <a:buNone/>
            </a:pPr>
            <a:r>
              <a:rPr lang="en-GB" sz="2000" dirty="0">
                <a:effectLst/>
                <a:latin typeface="+mj-lt"/>
                <a:ea typeface="Calibri" panose="020F0502020204030204" pitchFamily="34" charset="0"/>
                <a:cs typeface="Times New Roman" panose="02020603050405020304" pitchFamily="18" charset="0"/>
              </a:rPr>
              <a:t>	(1, 1)</a:t>
            </a:r>
          </a:p>
          <a:p>
            <a:pPr>
              <a:buNone/>
            </a:pPr>
            <a:r>
              <a:rPr lang="en-GB" sz="2000" dirty="0">
                <a:effectLst/>
                <a:latin typeface="+mj-lt"/>
                <a:ea typeface="Calibri" panose="020F0502020204030204" pitchFamily="34" charset="0"/>
                <a:cs typeface="Times New Roman" panose="02020603050405020304" pitchFamily="18" charset="0"/>
              </a:rPr>
              <a:t>	(4, 4)</a:t>
            </a:r>
          </a:p>
          <a:p>
            <a:pPr>
              <a:buNone/>
            </a:pPr>
            <a:endParaRPr lang="en-GB" sz="2000" dirty="0">
              <a:latin typeface="+mj-lt"/>
            </a:endParaRPr>
          </a:p>
          <a:p>
            <a:pPr>
              <a:buNone/>
            </a:pPr>
            <a:r>
              <a:rPr lang="en-GB" sz="2000" dirty="0">
                <a:solidFill>
                  <a:srgbClr val="00628C"/>
                </a:solidFill>
                <a:effectLst/>
                <a:latin typeface="+mj-lt"/>
                <a:ea typeface="Calibri" panose="020F0502020204030204" pitchFamily="34" charset="0"/>
                <a:cs typeface="Times New Roman" panose="02020603050405020304" pitchFamily="18" charset="0"/>
              </a:rPr>
              <a:t>(viii)</a:t>
            </a:r>
            <a:r>
              <a:rPr lang="en-GB" sz="2000" dirty="0">
                <a:effectLst/>
                <a:latin typeface="+mj-lt"/>
                <a:ea typeface="Calibri" panose="020F0502020204030204" pitchFamily="34" charset="0"/>
                <a:cs typeface="Times New Roman" panose="02020603050405020304" pitchFamily="18" charset="0"/>
              </a:rPr>
              <a:t>	(2, 6)</a:t>
            </a:r>
          </a:p>
          <a:p>
            <a:pPr>
              <a:buNone/>
            </a:pPr>
            <a:r>
              <a:rPr lang="en-GB" sz="2000" dirty="0">
                <a:effectLst/>
                <a:latin typeface="+mj-lt"/>
                <a:ea typeface="Calibri" panose="020F0502020204030204" pitchFamily="34" charset="0"/>
                <a:cs typeface="Times New Roman" panose="02020603050405020304" pitchFamily="18" charset="0"/>
              </a:rPr>
              <a:t>	(4, 7)</a:t>
            </a:r>
          </a:p>
          <a:p>
            <a:pPr>
              <a:buNone/>
            </a:pPr>
            <a:r>
              <a:rPr lang="en-GB" sz="2000" dirty="0">
                <a:effectLst/>
                <a:latin typeface="+mj-lt"/>
                <a:ea typeface="Calibri" panose="020F0502020204030204" pitchFamily="34" charset="0"/>
                <a:cs typeface="Times New Roman" panose="02020603050405020304" pitchFamily="18" charset="0"/>
              </a:rPr>
              <a:t>	(−1, −3)</a:t>
            </a:r>
          </a:p>
          <a:p>
            <a:pPr>
              <a:buNone/>
            </a:pPr>
            <a:endParaRPr lang="en-GB" sz="2000" dirty="0">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an additive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60097" y="1741531"/>
            <a:ext cx="475252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expect students to use when describing the relationships? </a:t>
            </a:r>
          </a:p>
          <a:p>
            <a:pPr marL="360000" lvl="1" fontAlgn="auto">
              <a:lnSpc>
                <a:spcPct val="100000"/>
              </a:lnSpc>
              <a:spcBef>
                <a:spcPts val="0"/>
              </a:spcBef>
              <a:spcAft>
                <a:spcPts val="1200"/>
              </a:spcAft>
              <a:buClrTx/>
            </a:pPr>
            <a:r>
              <a:rPr lang="en-GB" sz="2400" dirty="0"/>
              <a:t>What is the potential benefit of  encouraging students to verbalise the relationships in different ways?</a:t>
            </a:r>
          </a:p>
          <a:p>
            <a:pPr marL="360000" lvl="1" fontAlgn="auto">
              <a:lnSpc>
                <a:spcPct val="100000"/>
              </a:lnSpc>
              <a:spcBef>
                <a:spcPts val="0"/>
              </a:spcBef>
              <a:spcAft>
                <a:spcPts val="1200"/>
              </a:spcAft>
              <a:buClrTx/>
            </a:pPr>
            <a:r>
              <a:rPr lang="en-GB" sz="2400" dirty="0"/>
              <a:t>How can you support students to visualise these relationships?</a:t>
            </a:r>
          </a:p>
        </p:txBody>
      </p:sp>
      <p:grpSp>
        <p:nvGrpSpPr>
          <p:cNvPr id="2" name="Group 1">
            <a:extLst>
              <a:ext uri="{FF2B5EF4-FFF2-40B4-BE49-F238E27FC236}">
                <a16:creationId xmlns:a16="http://schemas.microsoft.com/office/drawing/2014/main" id="{158B253F-31D5-4294-8F3C-84CF273A553D}"/>
              </a:ext>
            </a:extLst>
          </p:cNvPr>
          <p:cNvGrpSpPr/>
          <p:nvPr/>
        </p:nvGrpSpPr>
        <p:grpSpPr>
          <a:xfrm>
            <a:off x="263350" y="1694618"/>
            <a:ext cx="6948484" cy="4502044"/>
            <a:chOff x="263350" y="1694618"/>
            <a:chExt cx="6948484" cy="450204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0" y="1694619"/>
              <a:ext cx="6840759" cy="450204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6860986-7320-4F97-94E2-18A5F45DA352}"/>
                </a:ext>
              </a:extLst>
            </p:cNvPr>
            <p:cNvSpPr txBox="1"/>
            <p:nvPr/>
          </p:nvSpPr>
          <p:spPr>
            <a:xfrm>
              <a:off x="371074" y="1694618"/>
              <a:ext cx="6840760" cy="1034129"/>
            </a:xfrm>
            <a:prstGeom prst="rect">
              <a:avLst/>
            </a:prstGeom>
            <a:noFill/>
          </p:spPr>
          <p:txBody>
            <a:bodyPr wrap="square">
              <a:spAutoFit/>
            </a:bodyPr>
            <a:lstStyle/>
            <a:p>
              <a:pPr>
                <a:buNone/>
              </a:pPr>
              <a:r>
                <a:rPr lang="en-GB" sz="1800" dirty="0"/>
                <a:t>For each set of coordinates:</a:t>
              </a:r>
            </a:p>
            <a:p>
              <a:pPr marL="514350" indent="-514350">
                <a:buFont typeface="+mj-lt"/>
                <a:buAutoNum type="alphaLcParenR"/>
              </a:pPr>
              <a:r>
                <a:rPr lang="en-GB" sz="1800" dirty="0"/>
                <a:t>Find the relationship between the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-values.</a:t>
              </a:r>
            </a:p>
            <a:p>
              <a:pPr marL="514350" indent="-514350">
                <a:buFont typeface="+mj-lt"/>
                <a:buAutoNum type="alphaLcParenR"/>
              </a:pPr>
              <a:r>
                <a:rPr lang="en-GB" sz="1800" dirty="0"/>
                <a:t>Can you draw a straight line which passes through them? 	</a:t>
              </a:r>
            </a:p>
          </p:txBody>
        </p:sp>
        <p:sp>
          <p:nvSpPr>
            <p:cNvPr id="10" name="TextBox 9">
              <a:extLst>
                <a:ext uri="{FF2B5EF4-FFF2-40B4-BE49-F238E27FC236}">
                  <a16:creationId xmlns:a16="http://schemas.microsoft.com/office/drawing/2014/main" id="{64C8EA92-B965-445D-8CDF-B42B7574228E}"/>
                </a:ext>
              </a:extLst>
            </p:cNvPr>
            <p:cNvSpPr txBox="1"/>
            <p:nvPr/>
          </p:nvSpPr>
          <p:spPr>
            <a:xfrm>
              <a:off x="371074" y="5550331"/>
              <a:ext cx="6589022" cy="646331"/>
            </a:xfrm>
            <a:prstGeom prst="rect">
              <a:avLst/>
            </a:prstGeom>
            <a:noFill/>
          </p:spPr>
          <p:txBody>
            <a:bodyPr wrap="square">
              <a:spAutoFit/>
            </a:bodyPr>
            <a:lstStyle/>
            <a:p>
              <a:pPr marL="457200" indent="-457200">
                <a:buFont typeface="+mj-lt"/>
                <a:buAutoNum type="alphaLcParenR" startAt="3"/>
              </a:pPr>
              <a:r>
                <a:rPr lang="en-GB" sz="1800" dirty="0"/>
                <a:t>Find another point on each line. Do the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-values have the same relationship?</a:t>
              </a:r>
            </a:p>
          </p:txBody>
        </p:sp>
        <p:sp>
          <p:nvSpPr>
            <p:cNvPr id="11" name="TextBox 10">
              <a:extLst>
                <a:ext uri="{FF2B5EF4-FFF2-40B4-BE49-F238E27FC236}">
                  <a16:creationId xmlns:a16="http://schemas.microsoft.com/office/drawing/2014/main" id="{E3B15C9F-5E84-4A51-97B4-CF18F558E9EC}"/>
                </a:ext>
              </a:extLst>
            </p:cNvPr>
            <p:cNvSpPr txBox="1"/>
            <p:nvPr/>
          </p:nvSpPr>
          <p:spPr>
            <a:xfrm>
              <a:off x="407368" y="3078017"/>
              <a:ext cx="6408712" cy="1366528"/>
            </a:xfrm>
            <a:prstGeom prst="rect">
              <a:avLst/>
            </a:prstGeom>
            <a:noFill/>
          </p:spPr>
          <p:txBody>
            <a:bodyPr wrap="square" numCol="4">
              <a:spAutoFit/>
            </a:bodyPr>
            <a:lstStyle/>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a:t>
              </a:r>
              <a:r>
                <a:rPr lang="en-GB" sz="1800" dirty="0" err="1">
                  <a:solidFill>
                    <a:srgbClr val="00628C"/>
                  </a:solidFill>
                  <a:effectLst/>
                  <a:latin typeface="+mj-lt"/>
                  <a:ea typeface="Calibri" panose="020F0502020204030204" pitchFamily="34" charset="0"/>
                  <a:cs typeface="Times New Roman" panose="02020603050405020304" pitchFamily="18" charset="0"/>
                </a:rPr>
                <a:t>i</a:t>
              </a:r>
              <a:r>
                <a:rPr lang="en-GB" sz="1800" dirty="0">
                  <a:solidFill>
                    <a:srgbClr val="00628C"/>
                  </a:solidFill>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(0, 2)</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(1, 3)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(2, 4)</a:t>
              </a:r>
            </a:p>
            <a:p>
              <a:pPr>
                <a:buNone/>
              </a:pPr>
              <a:endParaRPr lang="en-GB" sz="1800" dirty="0">
                <a:effectLst/>
                <a:latin typeface="+mj-lt"/>
                <a:ea typeface="Calibri" panose="020F0502020204030204" pitchFamily="34" charset="0"/>
                <a:cs typeface="Times New Roman" panose="02020603050405020304" pitchFamily="18" charset="0"/>
              </a:endParaRPr>
            </a:p>
            <a:p>
              <a:pPr>
                <a:buNone/>
              </a:pPr>
              <a:r>
                <a:rPr lang="en-GB" sz="1800" dirty="0">
                  <a:solidFill>
                    <a:srgbClr val="00628C"/>
                  </a:solidFill>
                  <a:latin typeface="+mj-lt"/>
                </a:rPr>
                <a:t>(ii)</a:t>
              </a:r>
              <a:r>
                <a:rPr lang="en-GB" sz="1800" dirty="0">
                  <a:latin typeface="+mj-lt"/>
                </a:rPr>
                <a:t>(0, 3)</a:t>
              </a:r>
            </a:p>
            <a:p>
              <a:pPr>
                <a:buNone/>
              </a:pPr>
              <a:r>
                <a:rPr lang="en-GB" sz="1800" dirty="0">
                  <a:latin typeface="+mj-lt"/>
                </a:rPr>
                <a:t>(1, 4)</a:t>
              </a:r>
            </a:p>
            <a:p>
              <a:pPr>
                <a:buNone/>
              </a:pPr>
              <a:r>
                <a:rPr lang="en-GB" sz="1800" dirty="0">
                  <a:latin typeface="+mj-lt"/>
                </a:rPr>
                <a:t>(2, 5)</a:t>
              </a:r>
            </a:p>
            <a:p>
              <a:pPr>
                <a:buNone/>
              </a:pPr>
              <a:endParaRPr lang="en-GB" sz="1800" dirty="0">
                <a:latin typeface="+mj-lt"/>
              </a:endParaRPr>
            </a:p>
            <a:p>
              <a:pPr>
                <a:buNone/>
              </a:pPr>
              <a:r>
                <a:rPr lang="en-GB" sz="1800" dirty="0">
                  <a:solidFill>
                    <a:srgbClr val="00628C"/>
                  </a:solidFill>
                  <a:latin typeface="+mj-lt"/>
                </a:rPr>
                <a:t>(iii)</a:t>
              </a:r>
              <a:r>
                <a:rPr lang="en-GB" sz="1800" dirty="0">
                  <a:latin typeface="+mj-lt"/>
                </a:rPr>
                <a:t>(0, 4)</a:t>
              </a:r>
            </a:p>
            <a:p>
              <a:pPr>
                <a:buNone/>
              </a:pPr>
              <a:r>
                <a:rPr lang="en-GB" sz="1800" dirty="0">
                  <a:latin typeface="+mj-lt"/>
                </a:rPr>
                <a:t>(1, 5)</a:t>
              </a:r>
            </a:p>
            <a:p>
              <a:pPr>
                <a:buNone/>
              </a:pPr>
              <a:r>
                <a:rPr lang="en-GB" sz="1800" dirty="0">
                  <a:latin typeface="+mj-lt"/>
                </a:rPr>
                <a:t>(2, 6)</a:t>
              </a:r>
            </a:p>
            <a:p>
              <a:pPr>
                <a:buNone/>
              </a:pPr>
              <a:endParaRPr lang="en-GB" sz="1800" dirty="0">
                <a:latin typeface="+mj-lt"/>
              </a:endParaRPr>
            </a:p>
            <a:p>
              <a:pPr>
                <a:buNone/>
              </a:pPr>
              <a:r>
                <a:rPr lang="en-GB" sz="1800" dirty="0">
                  <a:solidFill>
                    <a:srgbClr val="00628C"/>
                  </a:solidFill>
                  <a:latin typeface="+mj-lt"/>
                </a:rPr>
                <a:t>(iv)</a:t>
              </a:r>
              <a:r>
                <a:rPr lang="en-GB" sz="1800" dirty="0">
                  <a:latin typeface="+mj-lt"/>
                </a:rPr>
                <a:t>(−3, −1)</a:t>
              </a:r>
            </a:p>
            <a:p>
              <a:pPr>
                <a:buNone/>
              </a:pPr>
              <a:r>
                <a:rPr lang="en-GB" sz="1800" dirty="0">
                  <a:latin typeface="+mj-lt"/>
                </a:rPr>
                <a:t>(0, 2)</a:t>
              </a:r>
            </a:p>
            <a:p>
              <a:pPr>
                <a:buNone/>
              </a:pPr>
              <a:r>
                <a:rPr lang="en-GB" sz="1800" dirty="0">
                  <a:latin typeface="+mj-lt"/>
                </a:rPr>
                <a:t>(3, 5)</a:t>
              </a:r>
            </a:p>
            <a:p>
              <a:pPr>
                <a:buNone/>
              </a:pPr>
              <a:endParaRPr lang="en-GB" sz="1800" dirty="0">
                <a:latin typeface="+mj-lt"/>
              </a:endParaRPr>
            </a:p>
          </p:txBody>
        </p:sp>
        <p:sp>
          <p:nvSpPr>
            <p:cNvPr id="12" name="TextBox 11">
              <a:extLst>
                <a:ext uri="{FF2B5EF4-FFF2-40B4-BE49-F238E27FC236}">
                  <a16:creationId xmlns:a16="http://schemas.microsoft.com/office/drawing/2014/main" id="{27D55B73-C932-4719-869A-0D9D597925F3}"/>
                </a:ext>
              </a:extLst>
            </p:cNvPr>
            <p:cNvSpPr txBox="1"/>
            <p:nvPr/>
          </p:nvSpPr>
          <p:spPr>
            <a:xfrm>
              <a:off x="402141" y="4314174"/>
              <a:ext cx="6557955" cy="1366528"/>
            </a:xfrm>
            <a:prstGeom prst="rect">
              <a:avLst/>
            </a:prstGeom>
            <a:noFill/>
          </p:spPr>
          <p:txBody>
            <a:bodyPr wrap="square" numCol="4">
              <a:spAutoFit/>
            </a:bodyPr>
            <a:lstStyle/>
            <a:p>
              <a:pPr>
                <a:buNone/>
              </a:pPr>
              <a:r>
                <a:rPr lang="en-GB" sz="1800" dirty="0">
                  <a:solidFill>
                    <a:srgbClr val="00628C"/>
                  </a:solidFill>
                  <a:latin typeface="+mj-lt"/>
                  <a:ea typeface="Calibri" panose="020F0502020204030204" pitchFamily="34" charset="0"/>
                  <a:cs typeface="Times New Roman" panose="02020603050405020304" pitchFamily="18" charset="0"/>
                </a:rPr>
                <a:t>(v) </a:t>
              </a:r>
              <a:r>
                <a:rPr lang="en-GB" sz="1800" dirty="0">
                  <a:effectLst/>
                  <a:latin typeface="+mj-lt"/>
                  <a:ea typeface="Calibri" panose="020F0502020204030204" pitchFamily="34" charset="0"/>
                  <a:cs typeface="Times New Roman" panose="02020603050405020304" pitchFamily="18" charset="0"/>
                </a:rPr>
                <a:t>(0, −3)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(5, 2)</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(−3, −6)</a:t>
              </a:r>
            </a:p>
            <a:p>
              <a:pPr>
                <a:buNone/>
              </a:pPr>
              <a:r>
                <a:rPr lang="en-GB" sz="1800" dirty="0">
                  <a:effectLst/>
                  <a:latin typeface="+mj-lt"/>
                  <a:ea typeface="Calibri" panose="020F0502020204030204" pitchFamily="34" charset="0"/>
                  <a:cs typeface="Times New Roman" panose="02020603050405020304" pitchFamily="18" charset="0"/>
                </a:rPr>
                <a:t>	</a:t>
              </a:r>
            </a:p>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(vi)</a:t>
              </a:r>
              <a:r>
                <a:rPr lang="en-GB" sz="1800" dirty="0">
                  <a:solidFill>
                    <a:srgbClr val="00628C"/>
                  </a:solidFill>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(−2, −3.5)</a:t>
              </a:r>
            </a:p>
            <a:p>
              <a:pPr>
                <a:buNone/>
              </a:pPr>
              <a:r>
                <a:rPr lang="en-GB" sz="1800" dirty="0">
                  <a:effectLst/>
                  <a:latin typeface="+mj-lt"/>
                  <a:ea typeface="Calibri" panose="020F0502020204030204" pitchFamily="34" charset="0"/>
                  <a:cs typeface="Times New Roman" panose="02020603050405020304" pitchFamily="18" charset="0"/>
                </a:rPr>
                <a:t>(½ , −1)	</a:t>
              </a:r>
            </a:p>
            <a:p>
              <a:pPr>
                <a:buNone/>
              </a:pPr>
              <a:r>
                <a:rPr lang="en-GB" sz="1800" dirty="0">
                  <a:effectLst/>
                  <a:latin typeface="+mj-lt"/>
                  <a:ea typeface="Calibri" panose="020F0502020204030204" pitchFamily="34" charset="0"/>
                  <a:cs typeface="Times New Roman" panose="02020603050405020304" pitchFamily="18" charset="0"/>
                </a:rPr>
                <a:t>(9, 7.5)</a:t>
              </a:r>
            </a:p>
            <a:p>
              <a:pPr>
                <a:buNone/>
              </a:pPr>
              <a:endParaRPr lang="en-GB" sz="1800" dirty="0">
                <a:latin typeface="+mj-lt"/>
              </a:endParaRPr>
            </a:p>
            <a:p>
              <a:pPr>
                <a:buNone/>
              </a:pPr>
              <a:r>
                <a:rPr lang="en-GB" sz="1800" dirty="0">
                  <a:solidFill>
                    <a:srgbClr val="00628C"/>
                  </a:solidFill>
                  <a:latin typeface="+mj-lt"/>
                </a:rPr>
                <a:t>(</a:t>
              </a:r>
              <a:r>
                <a:rPr lang="en-GB" sz="1800" dirty="0">
                  <a:solidFill>
                    <a:srgbClr val="00628C"/>
                  </a:solidFill>
                  <a:latin typeface="+mj-lt"/>
                  <a:cs typeface="Times New Roman" panose="02020603050405020304" pitchFamily="18" charset="0"/>
                </a:rPr>
                <a:t>vii)</a:t>
              </a:r>
              <a:r>
                <a:rPr lang="en-GB" sz="1800" dirty="0">
                  <a:effectLst/>
                  <a:latin typeface="+mj-lt"/>
                  <a:ea typeface="Calibri" panose="020F0502020204030204" pitchFamily="34" charset="0"/>
                  <a:cs typeface="Times New Roman" panose="02020603050405020304" pitchFamily="18" charset="0"/>
                </a:rPr>
                <a:t>(−3, −3)</a:t>
              </a:r>
            </a:p>
            <a:p>
              <a:pPr>
                <a:buNone/>
              </a:pPr>
              <a:r>
                <a:rPr lang="en-GB" sz="1800" dirty="0">
                  <a:effectLst/>
                  <a:latin typeface="+mj-lt"/>
                  <a:ea typeface="Calibri" panose="020F0502020204030204" pitchFamily="34" charset="0"/>
                  <a:cs typeface="Times New Roman" panose="02020603050405020304" pitchFamily="18" charset="0"/>
                </a:rPr>
                <a:t>(1, 1)</a:t>
              </a:r>
            </a:p>
            <a:p>
              <a:pPr>
                <a:buNone/>
              </a:pPr>
              <a:r>
                <a:rPr lang="en-GB" sz="1800" dirty="0">
                  <a:effectLst/>
                  <a:latin typeface="+mj-lt"/>
                  <a:ea typeface="Calibri" panose="020F0502020204030204" pitchFamily="34" charset="0"/>
                  <a:cs typeface="Times New Roman" panose="02020603050405020304" pitchFamily="18" charset="0"/>
                </a:rPr>
                <a:t>(4, 4)</a:t>
              </a:r>
            </a:p>
            <a:p>
              <a:pPr>
                <a:buNone/>
              </a:pPr>
              <a:endParaRPr lang="en-GB" sz="1800" dirty="0">
                <a:latin typeface="+mj-lt"/>
              </a:endParaRPr>
            </a:p>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(viii)</a:t>
              </a:r>
              <a:r>
                <a:rPr lang="en-GB" sz="1800" dirty="0">
                  <a:effectLst/>
                  <a:latin typeface="+mj-lt"/>
                  <a:ea typeface="Calibri" panose="020F0502020204030204" pitchFamily="34" charset="0"/>
                  <a:cs typeface="Times New Roman" panose="02020603050405020304" pitchFamily="18" charset="0"/>
                </a:rPr>
                <a:t>(2, 6)</a:t>
              </a:r>
            </a:p>
            <a:p>
              <a:pPr>
                <a:buNone/>
              </a:pPr>
              <a:r>
                <a:rPr lang="en-GB" sz="1800" dirty="0">
                  <a:effectLst/>
                  <a:latin typeface="+mj-lt"/>
                  <a:ea typeface="Calibri" panose="020F0502020204030204" pitchFamily="34" charset="0"/>
                  <a:cs typeface="Times New Roman" panose="02020603050405020304" pitchFamily="18" charset="0"/>
                </a:rPr>
                <a:t>(4, 7)</a:t>
              </a:r>
            </a:p>
            <a:p>
              <a:pPr>
                <a:buNone/>
              </a:pPr>
              <a:r>
                <a:rPr lang="en-GB" sz="1800" dirty="0">
                  <a:effectLst/>
                  <a:latin typeface="+mj-lt"/>
                  <a:ea typeface="Calibri" panose="020F0502020204030204" pitchFamily="34" charset="0"/>
                  <a:cs typeface="Times New Roman" panose="02020603050405020304" pitchFamily="18" charset="0"/>
                </a:rPr>
                <a:t>(−1, −3)</a:t>
              </a:r>
            </a:p>
            <a:p>
              <a:pPr>
                <a:buNone/>
              </a:pPr>
              <a:endParaRPr lang="en-GB" sz="1800" dirty="0">
                <a:latin typeface="+mj-lt"/>
              </a:endParaRP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an additive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341004A-45D7-408C-926D-5EFB3EE3A0C9}"/>
              </a:ext>
            </a:extLst>
          </p:cNvPr>
          <p:cNvSpPr txBox="1"/>
          <p:nvPr/>
        </p:nvSpPr>
        <p:spPr>
          <a:xfrm>
            <a:off x="1271464" y="1766455"/>
            <a:ext cx="9649072" cy="3524042"/>
          </a:xfrm>
          <a:prstGeom prst="rect">
            <a:avLst/>
          </a:prstGeom>
          <a:noFill/>
        </p:spPr>
        <p:txBody>
          <a:bodyPr wrap="square">
            <a:spAutoFit/>
          </a:bodyPr>
          <a:lstStyle/>
          <a:p>
            <a:pPr algn="ctr">
              <a:spcBef>
                <a:spcPts val="1200"/>
              </a:spcBef>
              <a:spcAft>
                <a:spcPts val="1200"/>
              </a:spcAft>
              <a:buNone/>
            </a:pPr>
            <a:r>
              <a:rPr lang="en-GB" sz="2400" dirty="0"/>
              <a:t>Here are some coordinates:</a:t>
            </a:r>
          </a:p>
          <a:p>
            <a:pPr algn="ctr">
              <a:spcBef>
                <a:spcPts val="1200"/>
              </a:spcBef>
              <a:spcAft>
                <a:spcPts val="1200"/>
              </a:spcAft>
              <a:buNone/>
            </a:pPr>
            <a:r>
              <a:rPr lang="en-GB" sz="2400" dirty="0"/>
              <a:t>(−2, 0)    (9, 11)    (−4, −2)</a:t>
            </a:r>
          </a:p>
          <a:p>
            <a:pPr marL="342900" indent="-342900">
              <a:spcBef>
                <a:spcPts val="600"/>
              </a:spcBef>
              <a:spcAft>
                <a:spcPts val="0"/>
              </a:spcAft>
            </a:pPr>
            <a:r>
              <a:rPr lang="en-GB" sz="2400" dirty="0"/>
              <a:t>Jamila says that the equation of the line passing through these coordinates is </a:t>
            </a:r>
            <a:r>
              <a:rPr lang="en-GB" sz="2400" i="1" dirty="0">
                <a:latin typeface="Times New Roman" panose="02020603050405020304" pitchFamily="18" charset="0"/>
                <a:cs typeface="Times New Roman" panose="02020603050405020304" pitchFamily="18" charset="0"/>
              </a:rPr>
              <a:t>y</a:t>
            </a:r>
            <a:r>
              <a:rPr lang="en-GB" sz="2400" dirty="0"/>
              <a:t> = </a:t>
            </a:r>
            <a:r>
              <a:rPr lang="en-GB" sz="2400" i="1" dirty="0">
                <a:latin typeface="Times New Roman" panose="02020603050405020304" pitchFamily="18" charset="0"/>
                <a:cs typeface="Times New Roman" panose="02020603050405020304" pitchFamily="18" charset="0"/>
              </a:rPr>
              <a:t>x</a:t>
            </a:r>
            <a:r>
              <a:rPr lang="en-GB" sz="2400" dirty="0"/>
              <a:t> + 2.</a:t>
            </a:r>
          </a:p>
          <a:p>
            <a:pPr marL="342900" indent="-342900">
              <a:spcBef>
                <a:spcPts val="600"/>
              </a:spcBef>
              <a:spcAft>
                <a:spcPts val="0"/>
              </a:spcAft>
            </a:pPr>
            <a:r>
              <a:rPr lang="en-GB" sz="2400" dirty="0" err="1"/>
              <a:t>Kuba</a:t>
            </a:r>
            <a:r>
              <a:rPr lang="en-GB" sz="2400" dirty="0"/>
              <a:t> says the equation is </a:t>
            </a:r>
            <a:r>
              <a:rPr lang="en-GB" sz="2400" i="1" dirty="0">
                <a:latin typeface="Times New Roman" panose="02020603050405020304" pitchFamily="18" charset="0"/>
                <a:cs typeface="Times New Roman" panose="02020603050405020304" pitchFamily="18" charset="0"/>
              </a:rPr>
              <a:t>x</a:t>
            </a:r>
            <a:r>
              <a:rPr lang="en-GB" sz="2400" dirty="0"/>
              <a:t> = </a:t>
            </a:r>
            <a:r>
              <a:rPr lang="en-GB" sz="2400" i="1" dirty="0">
                <a:latin typeface="Times New Roman" panose="02020603050405020304" pitchFamily="18" charset="0"/>
                <a:cs typeface="Times New Roman" panose="02020603050405020304" pitchFamily="18" charset="0"/>
              </a:rPr>
              <a:t>y</a:t>
            </a:r>
            <a:r>
              <a:rPr lang="en-GB" sz="2400" dirty="0"/>
              <a:t> + 2.</a:t>
            </a:r>
          </a:p>
          <a:p>
            <a:pPr marL="342900" indent="-342900">
              <a:spcBef>
                <a:spcPts val="600"/>
              </a:spcBef>
              <a:spcAft>
                <a:spcPts val="0"/>
              </a:spcAft>
            </a:pPr>
            <a:r>
              <a:rPr lang="en-GB" sz="2400" dirty="0"/>
              <a:t>Lillie says the equation is </a:t>
            </a:r>
            <a:r>
              <a:rPr lang="en-GB" sz="2400" i="1" dirty="0">
                <a:latin typeface="Times New Roman" panose="02020603050405020304" pitchFamily="18" charset="0"/>
                <a:cs typeface="Times New Roman" panose="02020603050405020304" pitchFamily="18" charset="0"/>
              </a:rPr>
              <a:t>x</a:t>
            </a:r>
            <a:r>
              <a:rPr lang="en-GB" sz="2400" dirty="0"/>
              <a:t> + 2 = </a:t>
            </a:r>
            <a:r>
              <a:rPr lang="en-GB" sz="2400" i="1" dirty="0">
                <a:latin typeface="Times New Roman" panose="02020603050405020304" pitchFamily="18" charset="0"/>
                <a:cs typeface="Times New Roman" panose="02020603050405020304" pitchFamily="18" charset="0"/>
              </a:rPr>
              <a:t>y</a:t>
            </a:r>
            <a:r>
              <a:rPr lang="en-GB" sz="2400" dirty="0"/>
              <a:t>.</a:t>
            </a:r>
          </a:p>
          <a:p>
            <a:pPr algn="ctr">
              <a:spcBef>
                <a:spcPts val="1200"/>
              </a:spcBef>
              <a:spcAft>
                <a:spcPts val="1200"/>
              </a:spcAft>
              <a:buNone/>
            </a:pPr>
            <a:r>
              <a:rPr lang="en-GB" sz="2400" dirty="0"/>
              <a:t>Who is correct? Justify your answer.</a:t>
            </a:r>
          </a:p>
        </p:txBody>
      </p:sp>
    </p:spTree>
    <p:extLst>
      <p:ext uri="{BB962C8B-B14F-4D97-AF65-F5344CB8AC3E}">
        <p14:creationId xmlns:p14="http://schemas.microsoft.com/office/powerpoint/2010/main" val="378494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an additive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are these three examples/non-examples designed to address?</a:t>
            </a:r>
          </a:p>
          <a:p>
            <a:pPr marL="360000" lvl="1" fontAlgn="auto">
              <a:lnSpc>
                <a:spcPct val="100000"/>
              </a:lnSpc>
              <a:spcBef>
                <a:spcPts val="0"/>
              </a:spcBef>
              <a:spcAft>
                <a:spcPts val="1200"/>
              </a:spcAft>
              <a:buClrTx/>
            </a:pPr>
            <a:r>
              <a:rPr lang="en-GB" sz="2400" dirty="0"/>
              <a:t>What other examples or non-examples might you want students to discuss?</a:t>
            </a:r>
          </a:p>
          <a:p>
            <a:pPr marL="360000" lvl="1" fontAlgn="auto">
              <a:lnSpc>
                <a:spcPct val="100000"/>
              </a:lnSpc>
              <a:spcBef>
                <a:spcPts val="0"/>
              </a:spcBef>
              <a:spcAft>
                <a:spcPts val="1200"/>
              </a:spcAft>
              <a:buClrTx/>
            </a:pPr>
            <a:r>
              <a:rPr lang="en-GB" sz="2400" dirty="0"/>
              <a:t>What key vocabulary would you want students to include in their answers?</a:t>
            </a:r>
          </a:p>
        </p:txBody>
      </p:sp>
      <p:grpSp>
        <p:nvGrpSpPr>
          <p:cNvPr id="2" name="Group 1">
            <a:extLst>
              <a:ext uri="{FF2B5EF4-FFF2-40B4-BE49-F238E27FC236}">
                <a16:creationId xmlns:a16="http://schemas.microsoft.com/office/drawing/2014/main" id="{4F165907-067B-4647-87AA-F72B3D4AF778}"/>
              </a:ext>
            </a:extLst>
          </p:cNvPr>
          <p:cNvGrpSpPr/>
          <p:nvPr/>
        </p:nvGrpSpPr>
        <p:grpSpPr>
          <a:xfrm>
            <a:off x="334078" y="1794306"/>
            <a:ext cx="6600702" cy="4423772"/>
            <a:chOff x="334078" y="1794306"/>
            <a:chExt cx="6600702" cy="442377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4078" y="1794306"/>
              <a:ext cx="6600702"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7A4A9C2-6F10-4435-91D5-3FD758FC5167}"/>
                </a:ext>
              </a:extLst>
            </p:cNvPr>
            <p:cNvSpPr txBox="1"/>
            <p:nvPr/>
          </p:nvSpPr>
          <p:spPr>
            <a:xfrm>
              <a:off x="839295" y="2059505"/>
              <a:ext cx="5590268" cy="3893374"/>
            </a:xfrm>
            <a:prstGeom prst="rect">
              <a:avLst/>
            </a:prstGeom>
            <a:noFill/>
          </p:spPr>
          <p:txBody>
            <a:bodyPr wrap="square">
              <a:spAutoFit/>
            </a:bodyPr>
            <a:lstStyle/>
            <a:p>
              <a:pPr algn="ctr">
                <a:spcBef>
                  <a:spcPts val="1200"/>
                </a:spcBef>
                <a:spcAft>
                  <a:spcPts val="1200"/>
                </a:spcAft>
                <a:buNone/>
              </a:pPr>
              <a:r>
                <a:rPr lang="en-GB" sz="2400" dirty="0"/>
                <a:t>Here are some coordinates:</a:t>
              </a:r>
            </a:p>
            <a:p>
              <a:pPr algn="ctr">
                <a:spcBef>
                  <a:spcPts val="1200"/>
                </a:spcBef>
                <a:spcAft>
                  <a:spcPts val="1200"/>
                </a:spcAft>
                <a:buNone/>
              </a:pPr>
              <a:r>
                <a:rPr lang="en-GB" sz="2400" dirty="0"/>
                <a:t>(−2, 0)    (9, 11)    (−4, −2)</a:t>
              </a:r>
            </a:p>
            <a:p>
              <a:pPr marL="342900" indent="-342900">
                <a:spcBef>
                  <a:spcPts val="600"/>
                </a:spcBef>
                <a:spcAft>
                  <a:spcPts val="0"/>
                </a:spcAft>
              </a:pPr>
              <a:r>
                <a:rPr lang="en-GB" sz="2400" dirty="0"/>
                <a:t>Jamila says that the equation of the line passing through these coordinates is </a:t>
              </a:r>
              <a:r>
                <a:rPr lang="en-GB" sz="2400" i="1" dirty="0">
                  <a:latin typeface="Times New Roman" panose="02020603050405020304" pitchFamily="18" charset="0"/>
                  <a:cs typeface="Times New Roman" panose="02020603050405020304" pitchFamily="18" charset="0"/>
                </a:rPr>
                <a:t>y</a:t>
              </a:r>
              <a:r>
                <a:rPr lang="en-GB" sz="2400" dirty="0"/>
                <a:t> = </a:t>
              </a:r>
              <a:r>
                <a:rPr lang="en-GB" sz="2400" i="1" dirty="0">
                  <a:latin typeface="Times New Roman" panose="02020603050405020304" pitchFamily="18" charset="0"/>
                  <a:cs typeface="Times New Roman" panose="02020603050405020304" pitchFamily="18" charset="0"/>
                </a:rPr>
                <a:t>x</a:t>
              </a:r>
              <a:r>
                <a:rPr lang="en-GB" sz="2400" dirty="0"/>
                <a:t> + 2.</a:t>
              </a:r>
            </a:p>
            <a:p>
              <a:pPr marL="342900" indent="-342900">
                <a:spcBef>
                  <a:spcPts val="600"/>
                </a:spcBef>
                <a:spcAft>
                  <a:spcPts val="0"/>
                </a:spcAft>
              </a:pPr>
              <a:r>
                <a:rPr lang="en-GB" sz="2400" dirty="0" err="1"/>
                <a:t>Kuba</a:t>
              </a:r>
              <a:r>
                <a:rPr lang="en-GB" sz="2400" dirty="0"/>
                <a:t> says the equation is </a:t>
              </a:r>
              <a:r>
                <a:rPr lang="en-GB" sz="2400" i="1" dirty="0">
                  <a:latin typeface="Times New Roman" panose="02020603050405020304" pitchFamily="18" charset="0"/>
                  <a:cs typeface="Times New Roman" panose="02020603050405020304" pitchFamily="18" charset="0"/>
                </a:rPr>
                <a:t>x</a:t>
              </a:r>
              <a:r>
                <a:rPr lang="en-GB" sz="2400" dirty="0"/>
                <a:t> = </a:t>
              </a:r>
              <a:r>
                <a:rPr lang="en-GB" sz="2400" i="1" dirty="0">
                  <a:latin typeface="Times New Roman" panose="02020603050405020304" pitchFamily="18" charset="0"/>
                  <a:cs typeface="Times New Roman" panose="02020603050405020304" pitchFamily="18" charset="0"/>
                </a:rPr>
                <a:t>y</a:t>
              </a:r>
              <a:r>
                <a:rPr lang="en-GB" sz="2400" dirty="0"/>
                <a:t> + 2.</a:t>
              </a:r>
            </a:p>
            <a:p>
              <a:pPr marL="342900" indent="-342900">
                <a:spcBef>
                  <a:spcPts val="600"/>
                </a:spcBef>
                <a:spcAft>
                  <a:spcPts val="0"/>
                </a:spcAft>
              </a:pPr>
              <a:r>
                <a:rPr lang="en-GB" sz="2400" dirty="0"/>
                <a:t>Lillie says the equation is </a:t>
              </a:r>
              <a:r>
                <a:rPr lang="en-GB" sz="2400" i="1" dirty="0">
                  <a:latin typeface="Times New Roman" panose="02020603050405020304" pitchFamily="18" charset="0"/>
                  <a:cs typeface="Times New Roman" panose="02020603050405020304" pitchFamily="18" charset="0"/>
                </a:rPr>
                <a:t>x</a:t>
              </a:r>
              <a:r>
                <a:rPr lang="en-GB" sz="2400" dirty="0"/>
                <a:t> + 2 = </a:t>
              </a:r>
              <a:r>
                <a:rPr lang="en-GB" sz="2400" i="1" dirty="0">
                  <a:latin typeface="Times New Roman" panose="02020603050405020304" pitchFamily="18" charset="0"/>
                  <a:cs typeface="Times New Roman" panose="02020603050405020304" pitchFamily="18" charset="0"/>
                </a:rPr>
                <a:t>y</a:t>
              </a:r>
              <a:r>
                <a:rPr lang="en-GB" sz="2400" dirty="0"/>
                <a:t>.</a:t>
              </a:r>
            </a:p>
            <a:p>
              <a:pPr algn="ctr">
                <a:spcBef>
                  <a:spcPts val="1200"/>
                </a:spcBef>
                <a:spcAft>
                  <a:spcPts val="1200"/>
                </a:spcAft>
                <a:buNone/>
              </a:pPr>
              <a:r>
                <a:rPr lang="en-GB" sz="2400" dirty="0"/>
                <a:t>Who is correct? Justify your answer.</a:t>
              </a:r>
            </a:p>
          </p:txBody>
        </p:sp>
      </p:grpSp>
    </p:spTree>
    <p:custDataLst>
      <p:tags r:id="rId1"/>
    </p:custDataLst>
    <p:extLst>
      <p:ext uri="{BB962C8B-B14F-4D97-AF65-F5344CB8AC3E}">
        <p14:creationId xmlns:p14="http://schemas.microsoft.com/office/powerpoint/2010/main" val="73494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052736"/>
            <a:ext cx="10972800" cy="3888432"/>
          </a:xfrm>
        </p:spPr>
        <p:txBody>
          <a:bodyPr>
            <a:noAutofit/>
          </a:bodyPr>
          <a:lstStyle/>
          <a:p>
            <a:r>
              <a:rPr lang="en-GB" dirty="0"/>
              <a:t>These slides are designed to complement the </a:t>
            </a:r>
            <a:r>
              <a:rPr lang="en-GB" dirty="0">
                <a:hlinkClick r:id="rId2"/>
              </a:rPr>
              <a:t>4.2 Graphical representations </a:t>
            </a:r>
            <a:r>
              <a:rPr lang="en-GB" dirty="0"/>
              <a:t>Core Concept document and its associated Theme Overview document </a:t>
            </a:r>
            <a:r>
              <a:rPr lang="en-GB" dirty="0">
                <a:hlinkClick r:id="rId3"/>
              </a:rPr>
              <a:t>4 Sequences and Graphs</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19858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many points are required to determine a linear relationship</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0644C352-27E7-47CB-BB6B-4F432C6C9021}"/>
              </a:ext>
            </a:extLst>
          </p:cNvPr>
          <p:cNvSpPr txBox="1"/>
          <p:nvPr/>
        </p:nvSpPr>
        <p:spPr>
          <a:xfrm>
            <a:off x="1055440" y="1960906"/>
            <a:ext cx="10081120" cy="2936188"/>
          </a:xfrm>
          <a:prstGeom prst="rect">
            <a:avLst/>
          </a:prstGeom>
          <a:noFill/>
        </p:spPr>
        <p:txBody>
          <a:bodyPr wrap="square">
            <a:spAutoFit/>
          </a:bodyPr>
          <a:lstStyle/>
          <a:p>
            <a:pPr>
              <a:buNone/>
            </a:pPr>
            <a:r>
              <a:rPr lang="en-GB" dirty="0"/>
              <a:t>Mohammed says that the equation of the straight line going through the point (3, 6) is </a:t>
            </a:r>
            <a:r>
              <a:rPr lang="en-GB" i="1" dirty="0">
                <a:latin typeface="Times New Roman" panose="02020603050405020304" pitchFamily="18" charset="0"/>
                <a:cs typeface="Times New Roman" panose="02020603050405020304" pitchFamily="18" charset="0"/>
              </a:rPr>
              <a:t>y</a:t>
            </a:r>
            <a:r>
              <a:rPr lang="en-GB" dirty="0"/>
              <a:t> = </a:t>
            </a:r>
            <a:r>
              <a:rPr lang="en-GB" i="1" dirty="0">
                <a:latin typeface="Times New Roman" panose="02020603050405020304" pitchFamily="18" charset="0"/>
                <a:cs typeface="Times New Roman" panose="02020603050405020304" pitchFamily="18" charset="0"/>
              </a:rPr>
              <a:t>x</a:t>
            </a:r>
            <a:r>
              <a:rPr lang="en-GB" dirty="0"/>
              <a:t> + 3.</a:t>
            </a:r>
          </a:p>
          <a:p>
            <a:pPr marL="514350" indent="-514350">
              <a:buFont typeface="+mj-lt"/>
              <a:buAutoNum type="alphaLcParenR"/>
            </a:pPr>
            <a:r>
              <a:rPr lang="en-GB" dirty="0"/>
              <a:t>Is he correct?</a:t>
            </a:r>
          </a:p>
          <a:p>
            <a:pPr marL="514350" indent="-514350">
              <a:buFont typeface="+mj-lt"/>
              <a:buAutoNum type="alphaLcParenR"/>
            </a:pPr>
            <a:r>
              <a:rPr lang="en-GB" dirty="0"/>
              <a:t>Do any other straight lines pass through this coordinate?</a:t>
            </a:r>
          </a:p>
          <a:p>
            <a:pPr marL="514350" indent="-514350">
              <a:buFont typeface="+mj-lt"/>
              <a:buAutoNum type="alphaLcParenR"/>
            </a:pPr>
            <a:r>
              <a:rPr lang="en-GB" dirty="0"/>
              <a:t>Are there any other relationships between 3 and 6 which are not ‘Add 3’?</a:t>
            </a:r>
          </a:p>
        </p:txBody>
      </p:sp>
    </p:spTree>
    <p:extLst>
      <p:ext uri="{BB962C8B-B14F-4D97-AF65-F5344CB8AC3E}">
        <p14:creationId xmlns:p14="http://schemas.microsoft.com/office/powerpoint/2010/main" val="256594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how many points are required to determine a linear relationship</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556793"/>
            <a:ext cx="4891318" cy="403244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your students say here? What prompts would you give if they weren’t initially forthcoming with answers?</a:t>
            </a:r>
          </a:p>
          <a:p>
            <a:pPr marL="360000" lvl="1" fontAlgn="auto">
              <a:lnSpc>
                <a:spcPct val="100000"/>
              </a:lnSpc>
              <a:spcBef>
                <a:spcPts val="0"/>
              </a:spcBef>
              <a:spcAft>
                <a:spcPts val="1200"/>
              </a:spcAft>
              <a:buClrTx/>
            </a:pPr>
            <a:r>
              <a:rPr lang="en-GB" sz="2400" dirty="0"/>
              <a:t>What other activities and questions would help students to understand that there are multiple lines passing through one point, but that two points define a line?</a:t>
            </a:r>
          </a:p>
        </p:txBody>
      </p:sp>
      <p:grpSp>
        <p:nvGrpSpPr>
          <p:cNvPr id="2" name="Group 1">
            <a:extLst>
              <a:ext uri="{FF2B5EF4-FFF2-40B4-BE49-F238E27FC236}">
                <a16:creationId xmlns:a16="http://schemas.microsoft.com/office/drawing/2014/main" id="{EAB7F9CD-2674-460D-AC2F-4FC58216E4EA}"/>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A8B8749-73E0-461E-AA73-33DC46454987}"/>
                </a:ext>
              </a:extLst>
            </p:cNvPr>
            <p:cNvSpPr txBox="1"/>
            <p:nvPr/>
          </p:nvSpPr>
          <p:spPr>
            <a:xfrm>
              <a:off x="695400" y="2032621"/>
              <a:ext cx="6053899" cy="3268587"/>
            </a:xfrm>
            <a:prstGeom prst="rect">
              <a:avLst/>
            </a:prstGeom>
            <a:noFill/>
          </p:spPr>
          <p:txBody>
            <a:bodyPr wrap="square">
              <a:spAutoFit/>
            </a:bodyPr>
            <a:lstStyle/>
            <a:p>
              <a:pPr>
                <a:buNone/>
              </a:pPr>
              <a:r>
                <a:rPr lang="en-GB" sz="2400" dirty="0"/>
                <a:t>Mohammed says that the equation of the straight line going through the point (3, 6) is </a:t>
              </a:r>
              <a:r>
                <a:rPr lang="en-GB" sz="2400" dirty="0">
                  <a:latin typeface="Times New Roman" panose="02020603050405020304" pitchFamily="18" charset="0"/>
                  <a:cs typeface="Times New Roman" panose="02020603050405020304" pitchFamily="18" charset="0"/>
                </a:rPr>
                <a:t>y</a:t>
              </a:r>
              <a:r>
                <a:rPr lang="en-GB" sz="2400" dirty="0"/>
                <a:t> = </a:t>
              </a:r>
              <a:r>
                <a:rPr lang="en-GB" sz="2400" dirty="0">
                  <a:latin typeface="Times New Roman" panose="02020603050405020304" pitchFamily="18" charset="0"/>
                  <a:cs typeface="Times New Roman" panose="02020603050405020304" pitchFamily="18" charset="0"/>
                </a:rPr>
                <a:t>x</a:t>
              </a:r>
              <a:r>
                <a:rPr lang="en-GB" sz="2400" dirty="0"/>
                <a:t> + 3.</a:t>
              </a:r>
            </a:p>
            <a:p>
              <a:pPr marL="514350" indent="-514350">
                <a:buFont typeface="+mj-lt"/>
                <a:buAutoNum type="alphaLcParenR"/>
              </a:pPr>
              <a:r>
                <a:rPr lang="en-GB" sz="2400" dirty="0"/>
                <a:t>Is he correct?</a:t>
              </a:r>
            </a:p>
            <a:p>
              <a:pPr marL="514350" indent="-514350">
                <a:buFont typeface="+mj-lt"/>
                <a:buAutoNum type="alphaLcParenR"/>
              </a:pPr>
              <a:r>
                <a:rPr lang="en-GB" sz="2400" dirty="0"/>
                <a:t>Do any other straight lines pass through this coordinate?</a:t>
              </a:r>
            </a:p>
            <a:p>
              <a:pPr marL="514350" indent="-514350">
                <a:buFont typeface="+mj-lt"/>
                <a:buAutoNum type="alphaLcParenR"/>
              </a:pPr>
              <a:r>
                <a:rPr lang="en-GB" sz="2400" dirty="0"/>
                <a:t>Are there any other relationships between 3 and 6 which are not ‘Add 3’?</a:t>
              </a:r>
            </a:p>
          </p:txBody>
        </p:sp>
      </p:grpSp>
    </p:spTree>
    <p:custDataLst>
      <p:tags r:id="rId1"/>
    </p:custDataLst>
    <p:extLst>
      <p:ext uri="{BB962C8B-B14F-4D97-AF65-F5344CB8AC3E}">
        <p14:creationId xmlns:p14="http://schemas.microsoft.com/office/powerpoint/2010/main" val="296011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multiplicative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7BDBFA64-DF07-4F73-B431-D670FBA9825D}"/>
              </a:ext>
            </a:extLst>
          </p:cNvPr>
          <p:cNvSpPr txBox="1"/>
          <p:nvPr/>
        </p:nvSpPr>
        <p:spPr>
          <a:xfrm>
            <a:off x="263470" y="1585316"/>
            <a:ext cx="11449154" cy="1348061"/>
          </a:xfrm>
          <a:prstGeom prst="rect">
            <a:avLst/>
          </a:prstGeom>
          <a:noFill/>
        </p:spPr>
        <p:txBody>
          <a:bodyPr wrap="square">
            <a:spAutoFit/>
          </a:bodyPr>
          <a:lstStyle/>
          <a:p>
            <a:pPr>
              <a:buNone/>
            </a:pPr>
            <a:r>
              <a:rPr lang="en-GB" sz="2400" dirty="0"/>
              <a:t>For each set of coordinates:</a:t>
            </a:r>
          </a:p>
          <a:p>
            <a:pPr>
              <a:buNone/>
            </a:pPr>
            <a:r>
              <a:rPr lang="en-GB" sz="2400" dirty="0">
                <a:solidFill>
                  <a:srgbClr val="00628C"/>
                </a:solidFill>
              </a:rPr>
              <a:t>a)</a:t>
            </a:r>
            <a:r>
              <a:rPr lang="en-GB" sz="2400" dirty="0"/>
              <a:t>	Find the relationship between the </a:t>
            </a:r>
            <a:r>
              <a:rPr lang="en-GB" sz="2400" i="1" dirty="0">
                <a:latin typeface="Times New Roman" panose="02020603050405020304" pitchFamily="18" charset="0"/>
                <a:cs typeface="Times New Roman" panose="02020603050405020304" pitchFamily="18" charset="0"/>
              </a:rPr>
              <a:t>x</a:t>
            </a:r>
            <a:r>
              <a:rPr lang="en-GB" sz="2400" dirty="0"/>
              <a:t>- and </a:t>
            </a:r>
            <a:r>
              <a:rPr lang="en-GB" sz="2400" i="1" dirty="0">
                <a:latin typeface="Times New Roman" panose="02020603050405020304" pitchFamily="18" charset="0"/>
                <a:cs typeface="Times New Roman" panose="02020603050405020304" pitchFamily="18" charset="0"/>
              </a:rPr>
              <a:t>y</a:t>
            </a:r>
            <a:r>
              <a:rPr lang="en-GB" sz="2400" dirty="0"/>
              <a:t>-values.</a:t>
            </a:r>
          </a:p>
          <a:p>
            <a:pPr>
              <a:buNone/>
            </a:pPr>
            <a:r>
              <a:rPr lang="en-GB" sz="2400" dirty="0">
                <a:solidFill>
                  <a:srgbClr val="00628C"/>
                </a:solidFill>
              </a:rPr>
              <a:t>b)</a:t>
            </a:r>
            <a:r>
              <a:rPr lang="en-GB" sz="2400" dirty="0"/>
              <a:t>	Can you draw a straight line which passes through them?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EB6B96-241F-4667-BEC7-7DB0C0253049}"/>
                  </a:ext>
                </a:extLst>
              </p:cNvPr>
              <p:cNvSpPr txBox="1"/>
              <p:nvPr/>
            </p:nvSpPr>
            <p:spPr>
              <a:xfrm>
                <a:off x="911424" y="3248179"/>
                <a:ext cx="10297144" cy="1384033"/>
              </a:xfrm>
              <a:prstGeom prst="rect">
                <a:avLst/>
              </a:prstGeom>
              <a:noFill/>
            </p:spPr>
            <p:txBody>
              <a:bodyPr wrap="square" numCol="3">
                <a:spAutoFit/>
              </a:bodyPr>
              <a:lstStyle/>
              <a:p>
                <a:pPr>
                  <a:buNone/>
                </a:pPr>
                <a:r>
                  <a:rPr lang="en-GB" sz="2400" dirty="0">
                    <a:solidFill>
                      <a:srgbClr val="00628C"/>
                    </a:solidFill>
                  </a:rPr>
                  <a:t>(</a:t>
                </a:r>
                <a:r>
                  <a:rPr lang="en-GB" sz="2400" dirty="0" err="1">
                    <a:solidFill>
                      <a:srgbClr val="00628C"/>
                    </a:solidFill>
                  </a:rPr>
                  <a:t>i</a:t>
                </a:r>
                <a:r>
                  <a:rPr lang="en-GB" sz="2400" dirty="0">
                    <a:solidFill>
                      <a:srgbClr val="00628C"/>
                    </a:solidFill>
                  </a:rPr>
                  <a:t>)</a:t>
                </a:r>
                <a:r>
                  <a:rPr lang="en-GB" sz="2400" dirty="0"/>
                  <a:t>	(6, 12)</a:t>
                </a:r>
              </a:p>
              <a:p>
                <a:pPr>
                  <a:buNone/>
                </a:pPr>
                <a:r>
                  <a:rPr lang="en-GB" sz="2400" dirty="0"/>
                  <a:t>	(−2, −4)	</a:t>
                </a:r>
              </a:p>
              <a:p>
                <a:pPr>
                  <a:buNone/>
                </a:pPr>
                <a:r>
                  <a:rPr lang="en-GB" sz="2400" dirty="0"/>
                  <a:t>	(0, 0)	</a:t>
                </a:r>
              </a:p>
              <a:p>
                <a:pPr>
                  <a:buNone/>
                </a:pPr>
                <a:r>
                  <a:rPr lang="en-GB" sz="2400" dirty="0">
                    <a:solidFill>
                      <a:srgbClr val="00628C"/>
                    </a:solidFill>
                  </a:rPr>
                  <a:t>(ii)</a:t>
                </a:r>
                <a:r>
                  <a:rPr lang="en-GB" sz="2400" dirty="0"/>
                  <a:t>	(−1, −3)</a:t>
                </a:r>
              </a:p>
              <a:p>
                <a:pPr>
                  <a:buNone/>
                </a:pPr>
                <a:r>
                  <a:rPr lang="en-GB" sz="2400" dirty="0"/>
                  <a:t>	(7, 21)</a:t>
                </a:r>
              </a:p>
              <a:p>
                <a:pPr>
                  <a:buNone/>
                </a:pPr>
                <a:r>
                  <a:rPr lang="en-GB" sz="2400" dirty="0"/>
                  <a:t>	(4, 12)</a:t>
                </a:r>
              </a:p>
              <a:p>
                <a:pPr>
                  <a:buNone/>
                </a:pPr>
                <a:r>
                  <a:rPr lang="en-GB" sz="2400" dirty="0">
                    <a:solidFill>
                      <a:srgbClr val="00628C"/>
                    </a:solidFill>
                  </a:rPr>
                  <a:t>(iii)</a:t>
                </a:r>
                <a:r>
                  <a:rPr lang="en-GB" sz="2400" dirty="0"/>
                  <a:t>	( </a:t>
                </a:r>
                <a14:m>
                  <m:oMath xmlns:m="http://schemas.openxmlformats.org/officeDocument/2006/math">
                    <m:box>
                      <m:boxPr>
                        <m:ctrlPr>
                          <a:rPr lang="en-GB" sz="2400" i="1" smtClean="0">
                            <a:latin typeface="Cambria Math" panose="02040503050406030204" pitchFamily="18" charset="0"/>
                          </a:rPr>
                        </m:ctrlPr>
                      </m:boxPr>
                      <m:e>
                        <m:argPr>
                          <m:argSz m:val="-1"/>
                        </m:argPr>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e>
                    </m:box>
                  </m:oMath>
                </a14:m>
                <a:r>
                  <a:rPr lang="en-GB" sz="2400" dirty="0"/>
                  <a:t>, 2</a:t>
                </a:r>
                <a14:m>
                  <m:oMath xmlns:m="http://schemas.openxmlformats.org/officeDocument/2006/math">
                    <m:box>
                      <m:boxPr>
                        <m:ctrlPr>
                          <a:rPr lang="en-GB" sz="2400" i="1" smtClean="0">
                            <a:latin typeface="Cambria Math" panose="02040503050406030204" pitchFamily="18" charset="0"/>
                          </a:rPr>
                        </m:ctrlPr>
                      </m:boxPr>
                      <m:e>
                        <m:argPr>
                          <m:argSz m:val="-1"/>
                        </m:argPr>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e>
                    </m:box>
                  </m:oMath>
                </a14:m>
                <a:r>
                  <a:rPr lang="en-GB" sz="2400" dirty="0"/>
                  <a:t> )</a:t>
                </a:r>
              </a:p>
              <a:p>
                <a:pPr>
                  <a:buNone/>
                </a:pPr>
                <a:r>
                  <a:rPr lang="en-GB" sz="2400" dirty="0"/>
                  <a:t>	(−2, −10)</a:t>
                </a:r>
              </a:p>
              <a:p>
                <a:pPr>
                  <a:buNone/>
                </a:pPr>
                <a:r>
                  <a:rPr lang="en-GB" sz="2400" dirty="0"/>
                  <a:t>	(2, 10)</a:t>
                </a:r>
              </a:p>
            </p:txBody>
          </p:sp>
        </mc:Choice>
        <mc:Fallback xmlns="">
          <p:sp>
            <p:nvSpPr>
              <p:cNvPr id="7" name="TextBox 6">
                <a:extLst>
                  <a:ext uri="{FF2B5EF4-FFF2-40B4-BE49-F238E27FC236}">
                    <a16:creationId xmlns:a16="http://schemas.microsoft.com/office/drawing/2014/main" id="{6AEB6B96-241F-4667-BEC7-7DB0C0253049}"/>
                  </a:ext>
                </a:extLst>
              </p:cNvPr>
              <p:cNvSpPr txBox="1">
                <a:spLocks noRot="1" noChangeAspect="1" noMove="1" noResize="1" noEditPoints="1" noAdjustHandles="1" noChangeArrowheads="1" noChangeShapeType="1" noTextEdit="1"/>
              </p:cNvSpPr>
              <p:nvPr/>
            </p:nvSpPr>
            <p:spPr>
              <a:xfrm>
                <a:off x="911424" y="3248179"/>
                <a:ext cx="10297144" cy="1384033"/>
              </a:xfrm>
              <a:prstGeom prst="rect">
                <a:avLst/>
              </a:prstGeom>
              <a:blipFill>
                <a:blip r:embed="rId3"/>
                <a:stretch>
                  <a:fillRect l="-947" t="-3524" b="-925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5F554240-9395-4E2A-96F3-78367BCD572D}"/>
              </a:ext>
            </a:extLst>
          </p:cNvPr>
          <p:cNvSpPr txBox="1"/>
          <p:nvPr/>
        </p:nvSpPr>
        <p:spPr>
          <a:xfrm>
            <a:off x="911424" y="4889251"/>
            <a:ext cx="10297144" cy="1348061"/>
          </a:xfrm>
          <a:prstGeom prst="rect">
            <a:avLst/>
          </a:prstGeom>
          <a:noFill/>
        </p:spPr>
        <p:txBody>
          <a:bodyPr wrap="square" numCol="3">
            <a:spAutoFit/>
          </a:bodyPr>
          <a:lstStyle/>
          <a:p>
            <a:pPr>
              <a:buNone/>
            </a:pPr>
            <a:r>
              <a:rPr lang="en-GB" sz="2400" dirty="0">
                <a:solidFill>
                  <a:srgbClr val="00628C"/>
                </a:solidFill>
              </a:rPr>
              <a:t>(iv)</a:t>
            </a:r>
            <a:r>
              <a:rPr lang="en-GB" sz="2400" dirty="0"/>
              <a:t>	(4, 2)</a:t>
            </a:r>
          </a:p>
          <a:p>
            <a:pPr lvl="2">
              <a:buNone/>
            </a:pPr>
            <a:r>
              <a:rPr lang="en-GB" sz="2400" dirty="0"/>
              <a:t>(−3, −1.5)</a:t>
            </a:r>
          </a:p>
          <a:p>
            <a:pPr lvl="2">
              <a:buNone/>
            </a:pPr>
            <a:r>
              <a:rPr lang="en-GB" sz="2400" dirty="0"/>
              <a:t>(5, 2.5)</a:t>
            </a:r>
          </a:p>
          <a:p>
            <a:pPr>
              <a:buNone/>
            </a:pPr>
            <a:r>
              <a:rPr lang="en-GB" sz="2400" dirty="0">
                <a:solidFill>
                  <a:srgbClr val="00628C"/>
                </a:solidFill>
              </a:rPr>
              <a:t>(v)</a:t>
            </a:r>
            <a:r>
              <a:rPr lang="en-GB" sz="2400" dirty="0"/>
              <a:t>	(3, −3)</a:t>
            </a:r>
          </a:p>
          <a:p>
            <a:pPr lvl="2">
              <a:buNone/>
            </a:pPr>
            <a:r>
              <a:rPr lang="en-GB" sz="2400" dirty="0"/>
              <a:t>(−6, 6)</a:t>
            </a:r>
          </a:p>
          <a:p>
            <a:pPr lvl="2">
              <a:buNone/>
            </a:pPr>
            <a:r>
              <a:rPr lang="en-GB" sz="2400" dirty="0"/>
              <a:t>(−1.5, 1.5)</a:t>
            </a:r>
          </a:p>
          <a:p>
            <a:pPr>
              <a:buNone/>
            </a:pPr>
            <a:r>
              <a:rPr lang="en-GB" sz="2400" dirty="0">
                <a:solidFill>
                  <a:srgbClr val="00628C"/>
                </a:solidFill>
              </a:rPr>
              <a:t>(vi)</a:t>
            </a:r>
            <a:r>
              <a:rPr lang="en-GB" sz="2400" dirty="0"/>
              <a:t>	(−3, 6)</a:t>
            </a:r>
          </a:p>
          <a:p>
            <a:pPr lvl="2">
              <a:buNone/>
            </a:pPr>
            <a:r>
              <a:rPr lang="en-GB" sz="2400" dirty="0"/>
              <a:t>(2, −4)</a:t>
            </a:r>
          </a:p>
          <a:p>
            <a:pPr lvl="2">
              <a:buNone/>
            </a:pPr>
            <a:r>
              <a:rPr lang="en-GB" sz="2400" dirty="0"/>
              <a:t>(0, 0)</a:t>
            </a:r>
          </a:p>
        </p:txBody>
      </p:sp>
    </p:spTree>
    <p:extLst>
      <p:ext uri="{BB962C8B-B14F-4D97-AF65-F5344CB8AC3E}">
        <p14:creationId xmlns:p14="http://schemas.microsoft.com/office/powerpoint/2010/main" val="224569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multiplicative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variation in this example – why do you think the coordinate groups may have been sequenced in this way? </a:t>
            </a:r>
          </a:p>
          <a:p>
            <a:pPr marL="360000" lvl="1" fontAlgn="auto">
              <a:lnSpc>
                <a:spcPct val="100000"/>
              </a:lnSpc>
              <a:spcBef>
                <a:spcPts val="0"/>
              </a:spcBef>
              <a:spcAft>
                <a:spcPts val="1200"/>
              </a:spcAft>
              <a:buClrTx/>
            </a:pPr>
            <a:r>
              <a:rPr lang="en-GB" sz="2400" dirty="0"/>
              <a:t>What different relationships/numbers are students experiencing?</a:t>
            </a:r>
          </a:p>
          <a:p>
            <a:pPr marL="360000" lvl="1" fontAlgn="auto">
              <a:lnSpc>
                <a:spcPct val="100000"/>
              </a:lnSpc>
              <a:spcBef>
                <a:spcPts val="0"/>
              </a:spcBef>
              <a:spcAft>
                <a:spcPts val="1200"/>
              </a:spcAft>
              <a:buClrTx/>
            </a:pPr>
            <a:r>
              <a:rPr lang="en-GB" sz="2400" dirty="0"/>
              <a:t>What relationships/numbers might you want them to experience next? </a:t>
            </a:r>
          </a:p>
        </p:txBody>
      </p:sp>
      <p:grpSp>
        <p:nvGrpSpPr>
          <p:cNvPr id="2" name="Group 1">
            <a:extLst>
              <a:ext uri="{FF2B5EF4-FFF2-40B4-BE49-F238E27FC236}">
                <a16:creationId xmlns:a16="http://schemas.microsoft.com/office/drawing/2014/main" id="{012B7F1E-41DC-4888-B98E-AC3516E7E899}"/>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32D6A9-B0E7-4CA1-B8F6-90718325D987}"/>
                </a:ext>
              </a:extLst>
            </p:cNvPr>
            <p:cNvSpPr txBox="1"/>
            <p:nvPr/>
          </p:nvSpPr>
          <p:spPr>
            <a:xfrm>
              <a:off x="742846" y="1790941"/>
              <a:ext cx="6001226" cy="1311128"/>
            </a:xfrm>
            <a:prstGeom prst="rect">
              <a:avLst/>
            </a:prstGeom>
            <a:noFill/>
          </p:spPr>
          <p:txBody>
            <a:bodyPr wrap="square">
              <a:spAutoFit/>
            </a:bodyPr>
            <a:lstStyle/>
            <a:p>
              <a:pPr>
                <a:buNone/>
              </a:pPr>
              <a:r>
                <a:rPr lang="en-GB" sz="1800" dirty="0"/>
                <a:t>For each set of coordinates:</a:t>
              </a:r>
            </a:p>
            <a:p>
              <a:pPr>
                <a:buNone/>
              </a:pPr>
              <a:r>
                <a:rPr lang="en-GB" sz="1800" dirty="0">
                  <a:solidFill>
                    <a:srgbClr val="00628C"/>
                  </a:solidFill>
                </a:rPr>
                <a:t>a) </a:t>
              </a:r>
              <a:r>
                <a:rPr lang="en-GB" sz="1800" dirty="0"/>
                <a:t>Find the relationship between the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-values.</a:t>
              </a:r>
            </a:p>
            <a:p>
              <a:pPr>
                <a:buNone/>
              </a:pPr>
              <a:r>
                <a:rPr lang="en-GB" sz="1800" dirty="0">
                  <a:solidFill>
                    <a:srgbClr val="00628C"/>
                  </a:solidFill>
                </a:rPr>
                <a:t>b) </a:t>
              </a:r>
              <a:r>
                <a:rPr lang="en-GB" sz="1800" dirty="0"/>
                <a:t>Can you draw a straight line which passes through them?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F98823-48CB-49B2-B362-45B0D1B4571D}"/>
                    </a:ext>
                  </a:extLst>
                </p:cNvPr>
                <p:cNvSpPr txBox="1"/>
                <p:nvPr/>
              </p:nvSpPr>
              <p:spPr>
                <a:xfrm>
                  <a:off x="660696" y="3453804"/>
                  <a:ext cx="6160611" cy="1060996"/>
                </a:xfrm>
                <a:prstGeom prst="rect">
                  <a:avLst/>
                </a:prstGeom>
                <a:noFill/>
              </p:spPr>
              <p:txBody>
                <a:bodyPr wrap="square" numCol="3">
                  <a:spAutoFit/>
                </a:bodyPr>
                <a:lstStyle/>
                <a:p>
                  <a:pPr>
                    <a:buNone/>
                  </a:pPr>
                  <a:r>
                    <a:rPr lang="en-GB" sz="1800" dirty="0">
                      <a:solidFill>
                        <a:srgbClr val="00628C"/>
                      </a:solidFill>
                    </a:rPr>
                    <a:t>(</a:t>
                  </a:r>
                  <a:r>
                    <a:rPr lang="en-GB" sz="1800" dirty="0" err="1">
                      <a:solidFill>
                        <a:srgbClr val="00628C"/>
                      </a:solidFill>
                    </a:rPr>
                    <a:t>i</a:t>
                  </a:r>
                  <a:r>
                    <a:rPr lang="en-GB" sz="1800" dirty="0">
                      <a:solidFill>
                        <a:srgbClr val="00628C"/>
                      </a:solidFill>
                    </a:rPr>
                    <a:t>)</a:t>
                  </a:r>
                  <a:r>
                    <a:rPr lang="en-GB" sz="1800" dirty="0"/>
                    <a:t>	(6, 12)</a:t>
                  </a:r>
                </a:p>
                <a:p>
                  <a:pPr>
                    <a:buNone/>
                  </a:pPr>
                  <a:r>
                    <a:rPr lang="en-GB" sz="1800" dirty="0"/>
                    <a:t>	(−2, −4)	</a:t>
                  </a:r>
                </a:p>
                <a:p>
                  <a:pPr>
                    <a:buNone/>
                  </a:pPr>
                  <a:r>
                    <a:rPr lang="en-GB" sz="1800" dirty="0"/>
                    <a:t>	(0, 0)	</a:t>
                  </a:r>
                </a:p>
                <a:p>
                  <a:pPr>
                    <a:buNone/>
                  </a:pPr>
                  <a:r>
                    <a:rPr lang="en-GB" sz="1800" dirty="0">
                      <a:solidFill>
                        <a:srgbClr val="00628C"/>
                      </a:solidFill>
                    </a:rPr>
                    <a:t>(ii)</a:t>
                  </a:r>
                  <a:r>
                    <a:rPr lang="en-GB" sz="1800" dirty="0"/>
                    <a:t>	(−1, −3)</a:t>
                  </a:r>
                </a:p>
                <a:p>
                  <a:pPr>
                    <a:buNone/>
                  </a:pPr>
                  <a:r>
                    <a:rPr lang="en-GB" sz="1800" dirty="0"/>
                    <a:t>	(7, 21)</a:t>
                  </a:r>
                </a:p>
                <a:p>
                  <a:pPr>
                    <a:buNone/>
                  </a:pPr>
                  <a:r>
                    <a:rPr lang="en-GB" sz="1800" dirty="0"/>
                    <a:t>	(4, 12)</a:t>
                  </a:r>
                </a:p>
                <a:p>
                  <a:pPr>
                    <a:buNone/>
                  </a:pPr>
                  <a:r>
                    <a:rPr lang="en-GB" sz="1800" dirty="0">
                      <a:solidFill>
                        <a:srgbClr val="00628C"/>
                      </a:solidFill>
                    </a:rPr>
                    <a:t>(iii)</a:t>
                  </a:r>
                  <a:r>
                    <a:rPr lang="en-GB" sz="1800" dirty="0"/>
                    <a:t>	( </a:t>
                  </a:r>
                  <a14:m>
                    <m:oMath xmlns:m="http://schemas.openxmlformats.org/officeDocument/2006/math">
                      <m:box>
                        <m:boxPr>
                          <m:ctrlPr>
                            <a:rPr lang="en-GB" sz="1800" i="1" smtClean="0">
                              <a:latin typeface="Cambria Math" panose="02040503050406030204" pitchFamily="18" charset="0"/>
                            </a:rPr>
                          </m:ctrlPr>
                        </m:boxPr>
                        <m:e>
                          <m:argPr>
                            <m:argSz m:val="-1"/>
                          </m:argPr>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2</m:t>
                              </m:r>
                            </m:den>
                          </m:f>
                        </m:e>
                      </m:box>
                    </m:oMath>
                  </a14:m>
                  <a:r>
                    <a:rPr lang="en-GB" sz="1800" dirty="0"/>
                    <a:t>, 2</a:t>
                  </a:r>
                  <a14:m>
                    <m:oMath xmlns:m="http://schemas.openxmlformats.org/officeDocument/2006/math">
                      <m:box>
                        <m:boxPr>
                          <m:ctrlPr>
                            <a:rPr lang="en-GB" sz="1800" i="1" smtClean="0">
                              <a:latin typeface="Cambria Math" panose="02040503050406030204" pitchFamily="18" charset="0"/>
                            </a:rPr>
                          </m:ctrlPr>
                        </m:boxPr>
                        <m:e>
                          <m:argPr>
                            <m:argSz m:val="-1"/>
                          </m:argPr>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2</m:t>
                              </m:r>
                            </m:den>
                          </m:f>
                        </m:e>
                      </m:box>
                    </m:oMath>
                  </a14:m>
                  <a:r>
                    <a:rPr lang="en-GB" sz="1800" dirty="0"/>
                    <a:t> )</a:t>
                  </a:r>
                </a:p>
                <a:p>
                  <a:pPr>
                    <a:buNone/>
                  </a:pPr>
                  <a:r>
                    <a:rPr lang="en-GB" sz="1800" dirty="0"/>
                    <a:t>	(−2, −10)</a:t>
                  </a:r>
                </a:p>
                <a:p>
                  <a:pPr>
                    <a:buNone/>
                  </a:pPr>
                  <a:r>
                    <a:rPr lang="en-GB" sz="1800" dirty="0"/>
                    <a:t>	(2, 10)</a:t>
                  </a:r>
                </a:p>
              </p:txBody>
            </p:sp>
          </mc:Choice>
          <mc:Fallback xmlns="">
            <p:sp>
              <p:nvSpPr>
                <p:cNvPr id="7" name="TextBox 6">
                  <a:extLst>
                    <a:ext uri="{FF2B5EF4-FFF2-40B4-BE49-F238E27FC236}">
                      <a16:creationId xmlns:a16="http://schemas.microsoft.com/office/drawing/2014/main" id="{9DF98823-48CB-49B2-B362-45B0D1B4571D}"/>
                    </a:ext>
                  </a:extLst>
                </p:cNvPr>
                <p:cNvSpPr txBox="1">
                  <a:spLocks noRot="1" noChangeAspect="1" noMove="1" noResize="1" noEditPoints="1" noAdjustHandles="1" noChangeArrowheads="1" noChangeShapeType="1" noTextEdit="1"/>
                </p:cNvSpPr>
                <p:nvPr/>
              </p:nvSpPr>
              <p:spPr>
                <a:xfrm>
                  <a:off x="660696" y="3453804"/>
                  <a:ext cx="6160611" cy="1060996"/>
                </a:xfrm>
                <a:prstGeom prst="rect">
                  <a:avLst/>
                </a:prstGeom>
                <a:blipFill>
                  <a:blip r:embed="rId4"/>
                  <a:stretch>
                    <a:fillRect l="-791" t="-3448" b="-8621"/>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DD4B511A-A099-4512-B4C3-E1F84F2D93BF}"/>
                </a:ext>
              </a:extLst>
            </p:cNvPr>
            <p:cNvSpPr txBox="1"/>
            <p:nvPr/>
          </p:nvSpPr>
          <p:spPr>
            <a:xfrm>
              <a:off x="742846" y="4526715"/>
              <a:ext cx="6078461" cy="1034129"/>
            </a:xfrm>
            <a:prstGeom prst="rect">
              <a:avLst/>
            </a:prstGeom>
            <a:noFill/>
          </p:spPr>
          <p:txBody>
            <a:bodyPr wrap="square" numCol="3">
              <a:spAutoFit/>
            </a:bodyPr>
            <a:lstStyle/>
            <a:p>
              <a:pPr>
                <a:buNone/>
              </a:pPr>
              <a:r>
                <a:rPr lang="en-GB" sz="1800" dirty="0">
                  <a:solidFill>
                    <a:srgbClr val="00628C"/>
                  </a:solidFill>
                </a:rPr>
                <a:t>(iv)</a:t>
              </a:r>
              <a:r>
                <a:rPr lang="en-GB" sz="1800" dirty="0"/>
                <a:t>	(4, 2)</a:t>
              </a:r>
            </a:p>
            <a:p>
              <a:pPr lvl="2">
                <a:buNone/>
              </a:pPr>
              <a:r>
                <a:rPr lang="en-GB" sz="1800" dirty="0"/>
                <a:t>(−3, −1.5)</a:t>
              </a:r>
            </a:p>
            <a:p>
              <a:pPr lvl="2">
                <a:buNone/>
              </a:pPr>
              <a:r>
                <a:rPr lang="en-GB" sz="1800" dirty="0"/>
                <a:t>(5, 2.5)</a:t>
              </a:r>
            </a:p>
            <a:p>
              <a:pPr>
                <a:buNone/>
              </a:pPr>
              <a:r>
                <a:rPr lang="en-GB" sz="1800" dirty="0">
                  <a:solidFill>
                    <a:srgbClr val="00628C"/>
                  </a:solidFill>
                </a:rPr>
                <a:t>(v)</a:t>
              </a:r>
              <a:r>
                <a:rPr lang="en-GB" sz="1800" dirty="0"/>
                <a:t>	(3, −3)</a:t>
              </a:r>
            </a:p>
            <a:p>
              <a:pPr lvl="2">
                <a:buNone/>
              </a:pPr>
              <a:r>
                <a:rPr lang="en-GB" sz="1800" dirty="0"/>
                <a:t>(−6, 6)</a:t>
              </a:r>
            </a:p>
            <a:p>
              <a:pPr lvl="2">
                <a:buNone/>
              </a:pPr>
              <a:r>
                <a:rPr lang="en-GB" sz="1800" dirty="0"/>
                <a:t>(−1.5, 1.5)</a:t>
              </a:r>
            </a:p>
            <a:p>
              <a:pPr>
                <a:buNone/>
              </a:pPr>
              <a:r>
                <a:rPr lang="en-GB" sz="1800" dirty="0">
                  <a:solidFill>
                    <a:srgbClr val="00628C"/>
                  </a:solidFill>
                </a:rPr>
                <a:t>(vi)</a:t>
              </a:r>
              <a:r>
                <a:rPr lang="en-GB" sz="1800" dirty="0"/>
                <a:t>	(−3, 6)</a:t>
              </a:r>
            </a:p>
            <a:p>
              <a:pPr lvl="2">
                <a:buNone/>
              </a:pPr>
              <a:r>
                <a:rPr lang="en-GB" sz="1800" dirty="0"/>
                <a:t>(2, −4)</a:t>
              </a:r>
            </a:p>
            <a:p>
              <a:pPr lvl="2">
                <a:buNone/>
              </a:pPr>
              <a:r>
                <a:rPr lang="en-GB" sz="1800" dirty="0"/>
                <a:t>(0, 0)</a:t>
              </a:r>
            </a:p>
          </p:txBody>
        </p:sp>
      </p:grpSp>
    </p:spTree>
    <p:custDataLst>
      <p:tags r:id="rId1"/>
    </p:custDataLst>
    <p:extLst>
      <p:ext uri="{BB962C8B-B14F-4D97-AF65-F5344CB8AC3E}">
        <p14:creationId xmlns:p14="http://schemas.microsoft.com/office/powerpoint/2010/main" val="256227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multiplicative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5D6209B8-AF80-4FF4-9E99-23BC1FC794D9}"/>
              </a:ext>
            </a:extLst>
          </p:cNvPr>
          <p:cNvSpPr txBox="1"/>
          <p:nvPr/>
        </p:nvSpPr>
        <p:spPr>
          <a:xfrm>
            <a:off x="695400" y="1916832"/>
            <a:ext cx="11161240" cy="4237057"/>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(−10, −2)    (−2, 6)    (6, 14)</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Charlie thinks the equation of the line passing through these coordinates is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+ 8.</a:t>
            </a:r>
          </a:p>
          <a:p>
            <a:pPr lvl="1">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Explain why Charlie is wrong.</a:t>
            </a:r>
          </a:p>
          <a:p>
            <a:pPr marL="514350" indent="-514350">
              <a:spcBef>
                <a:spcPts val="12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(10, 2)    (1, 5)    (−3, −15)</a:t>
            </a:r>
          </a:p>
          <a:p>
            <a:pPr lvl="1">
              <a:spcBef>
                <a:spcPts val="400"/>
              </a:spcBef>
              <a:spcAft>
                <a:spcPts val="400"/>
              </a:spcAft>
              <a:buNone/>
            </a:pPr>
            <a:r>
              <a:rPr lang="en-GB" sz="2400" dirty="0">
                <a:latin typeface="+mj-lt"/>
                <a:cs typeface="Times New Roman" panose="02020603050405020304" pitchFamily="18" charset="0"/>
              </a:rPr>
              <a:t>Mia thinks the equation of the line passing through these coordinates is </a:t>
            </a:r>
            <a:r>
              <a:rPr lang="en-GB" sz="2400" i="1" dirty="0">
                <a:latin typeface="Times New Roman" panose="02020603050405020304" pitchFamily="18" charset="0"/>
                <a:cs typeface="Times New Roman" panose="02020603050405020304" pitchFamily="18" charset="0"/>
              </a:rPr>
              <a:t>y</a:t>
            </a:r>
            <a:r>
              <a:rPr lang="en-GB" sz="2400" dirty="0">
                <a:latin typeface="+mj-lt"/>
                <a:cs typeface="Times New Roman" panose="02020603050405020304" pitchFamily="18" charset="0"/>
              </a:rPr>
              <a:t> = 5</a:t>
            </a:r>
            <a:r>
              <a:rPr lang="en-GB" sz="2400" i="1" dirty="0">
                <a:latin typeface="Times New Roman" panose="02020603050405020304" pitchFamily="18" charset="0"/>
                <a:cs typeface="Times New Roman" panose="02020603050405020304" pitchFamily="18" charset="0"/>
              </a:rPr>
              <a:t>x</a:t>
            </a:r>
            <a:r>
              <a:rPr lang="en-GB" sz="2400" dirty="0">
                <a:latin typeface="+mj-lt"/>
                <a:cs typeface="Times New Roman" panose="02020603050405020304" pitchFamily="18" charset="0"/>
              </a:rPr>
              <a:t>.</a:t>
            </a:r>
          </a:p>
          <a:p>
            <a:pPr lvl="1">
              <a:spcBef>
                <a:spcPts val="400"/>
              </a:spcBef>
              <a:spcAft>
                <a:spcPts val="400"/>
              </a:spcAft>
              <a:buNone/>
            </a:pPr>
            <a:r>
              <a:rPr lang="en-GB" sz="2400" dirty="0">
                <a:latin typeface="+mj-lt"/>
                <a:cs typeface="Times New Roman" panose="02020603050405020304" pitchFamily="18" charset="0"/>
              </a:rPr>
              <a:t>Explain why Mia is wrong.</a:t>
            </a:r>
          </a:p>
          <a:p>
            <a:pPr lvl="1">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06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multiplicative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628801"/>
            <a:ext cx="4891318" cy="396044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representations might students use to explain their reasoning?</a:t>
            </a:r>
          </a:p>
          <a:p>
            <a:pPr marL="360000" lvl="1" fontAlgn="auto">
              <a:lnSpc>
                <a:spcPct val="100000"/>
              </a:lnSpc>
              <a:spcBef>
                <a:spcPts val="0"/>
              </a:spcBef>
              <a:spcAft>
                <a:spcPts val="1200"/>
              </a:spcAft>
              <a:buClrTx/>
            </a:pPr>
            <a:r>
              <a:rPr lang="en-GB" sz="2400" dirty="0"/>
              <a:t>Students often lose sight of the fact that an equation represents a relationship between two values. What activities might you use to remind them of this? When might it be useful to revisit these activities?</a:t>
            </a:r>
          </a:p>
        </p:txBody>
      </p:sp>
      <p:grpSp>
        <p:nvGrpSpPr>
          <p:cNvPr id="2" name="Group 1">
            <a:extLst>
              <a:ext uri="{FF2B5EF4-FFF2-40B4-BE49-F238E27FC236}">
                <a16:creationId xmlns:a16="http://schemas.microsoft.com/office/drawing/2014/main" id="{081F853E-132A-4A98-98FF-909F42D3CB46}"/>
              </a:ext>
            </a:extLst>
          </p:cNvPr>
          <p:cNvGrpSpPr/>
          <p:nvPr/>
        </p:nvGrpSpPr>
        <p:grpSpPr>
          <a:xfrm>
            <a:off x="660695" y="1741532"/>
            <a:ext cx="6160612" cy="4279756"/>
            <a:chOff x="660695" y="1741532"/>
            <a:chExt cx="6160612" cy="427975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E4ABA9-8F41-42B4-922F-1FB9B599261F}"/>
                </a:ext>
              </a:extLst>
            </p:cNvPr>
            <p:cNvSpPr txBox="1"/>
            <p:nvPr/>
          </p:nvSpPr>
          <p:spPr>
            <a:xfrm>
              <a:off x="695400" y="2028517"/>
              <a:ext cx="6048672" cy="3857466"/>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(−10, −2)    (−2, 6)    (6, 14)</a:t>
              </a:r>
            </a:p>
            <a:p>
              <a:pPr lvl="1">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Charlie thinks the equation of the line passing through these coordinates is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 + 8.</a:t>
              </a:r>
            </a:p>
            <a:p>
              <a:pPr lvl="1">
                <a:spcBef>
                  <a:spcPts val="400"/>
                </a:spcBef>
                <a:spcAft>
                  <a:spcPts val="1200"/>
                </a:spcAft>
                <a:buNone/>
              </a:pPr>
              <a:r>
                <a:rPr lang="en-GB" sz="2200" dirty="0">
                  <a:effectLst/>
                  <a:latin typeface="+mj-lt"/>
                  <a:ea typeface="Calibri" panose="020F0502020204030204" pitchFamily="34" charset="0"/>
                  <a:cs typeface="Times New Roman" panose="02020603050405020304" pitchFamily="18" charset="0"/>
                </a:rPr>
                <a:t>Explain why Charlie is wrong.</a:t>
              </a:r>
            </a:p>
            <a:p>
              <a:pPr marL="514350" indent="-514350">
                <a:spcBef>
                  <a:spcPts val="12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(10, 2)    (1, 5)    (−3, −15)</a:t>
              </a:r>
            </a:p>
            <a:p>
              <a:pPr lvl="1">
                <a:spcBef>
                  <a:spcPts val="400"/>
                </a:spcBef>
                <a:spcAft>
                  <a:spcPts val="400"/>
                </a:spcAft>
                <a:buNone/>
              </a:pPr>
              <a:r>
                <a:rPr lang="en-GB" sz="2200" dirty="0">
                  <a:latin typeface="+mj-lt"/>
                  <a:cs typeface="Times New Roman" panose="02020603050405020304" pitchFamily="18" charset="0"/>
                </a:rPr>
                <a:t>Mia thinks the equation of the line passing through these coordinates is </a:t>
              </a:r>
              <a:r>
                <a:rPr lang="en-GB" sz="2200" i="1" dirty="0">
                  <a:latin typeface="Times New Roman" panose="02020603050405020304" pitchFamily="18" charset="0"/>
                  <a:cs typeface="Times New Roman" panose="02020603050405020304" pitchFamily="18" charset="0"/>
                </a:rPr>
                <a:t>y</a:t>
              </a:r>
              <a:r>
                <a:rPr lang="en-GB" sz="2200" dirty="0">
                  <a:latin typeface="+mj-lt"/>
                  <a:cs typeface="Times New Roman" panose="02020603050405020304" pitchFamily="18" charset="0"/>
                </a:rPr>
                <a:t> = 5</a:t>
              </a:r>
              <a:r>
                <a:rPr lang="en-GB" sz="2200" i="1" dirty="0">
                  <a:latin typeface="Times New Roman" panose="02020603050405020304" pitchFamily="18" charset="0"/>
                  <a:cs typeface="Times New Roman" panose="02020603050405020304" pitchFamily="18" charset="0"/>
                </a:rPr>
                <a:t>x</a:t>
              </a:r>
              <a:r>
                <a:rPr lang="en-GB" sz="2200" dirty="0">
                  <a:latin typeface="+mj-lt"/>
                  <a:cs typeface="Times New Roman" panose="02020603050405020304" pitchFamily="18" charset="0"/>
                </a:rPr>
                <a:t>.</a:t>
              </a:r>
            </a:p>
            <a:p>
              <a:pPr lvl="1">
                <a:spcBef>
                  <a:spcPts val="400"/>
                </a:spcBef>
                <a:spcAft>
                  <a:spcPts val="400"/>
                </a:spcAft>
                <a:buNone/>
              </a:pPr>
              <a:r>
                <a:rPr lang="en-GB" sz="2200" dirty="0">
                  <a:latin typeface="+mj-lt"/>
                  <a:cs typeface="Times New Roman" panose="02020603050405020304" pitchFamily="18" charset="0"/>
                </a:rPr>
                <a:t>Explain why Mia is wrong.</a:t>
              </a:r>
            </a:p>
          </p:txBody>
        </p:sp>
      </p:grpSp>
    </p:spTree>
    <p:custDataLst>
      <p:tags r:id="rId1"/>
    </p:custDataLst>
    <p:extLst>
      <p:ext uri="{BB962C8B-B14F-4D97-AF65-F5344CB8AC3E}">
        <p14:creationId xmlns:p14="http://schemas.microsoft.com/office/powerpoint/2010/main" val="195395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multiplicative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5B5F49A3-8DD0-43BB-A0D9-A763AE9E23A3}"/>
              </a:ext>
            </a:extLst>
          </p:cNvPr>
          <p:cNvSpPr txBox="1"/>
          <p:nvPr/>
        </p:nvSpPr>
        <p:spPr>
          <a:xfrm>
            <a:off x="191344" y="1556792"/>
            <a:ext cx="11809312" cy="954107"/>
          </a:xfrm>
          <a:prstGeom prst="rect">
            <a:avLst/>
          </a:prstGeom>
          <a:noFill/>
        </p:spPr>
        <p:txBody>
          <a:bodyPr wrap="square">
            <a:spAutoFit/>
          </a:bodyPr>
          <a:lstStyle/>
          <a:p>
            <a:pPr algn="ct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Find the equation of the line which passes through these sets of coordinates.</a:t>
            </a:r>
          </a:p>
        </p:txBody>
      </p:sp>
      <p:sp>
        <p:nvSpPr>
          <p:cNvPr id="7" name="TextBox 6">
            <a:extLst>
              <a:ext uri="{FF2B5EF4-FFF2-40B4-BE49-F238E27FC236}">
                <a16:creationId xmlns:a16="http://schemas.microsoft.com/office/drawing/2014/main" id="{B9A09511-EC55-42FA-8C8F-DE04D7909E6C}"/>
              </a:ext>
            </a:extLst>
          </p:cNvPr>
          <p:cNvSpPr txBox="1"/>
          <p:nvPr/>
        </p:nvSpPr>
        <p:spPr>
          <a:xfrm>
            <a:off x="1343472" y="3058759"/>
            <a:ext cx="9505056" cy="1378353"/>
          </a:xfrm>
          <a:prstGeom prst="rect">
            <a:avLst/>
          </a:prstGeom>
          <a:noFill/>
        </p:spPr>
        <p:txBody>
          <a:bodyPr wrap="square" numCol="3">
            <a:spAutoFit/>
          </a:bodyPr>
          <a:lstStyle/>
          <a:p>
            <a:pPr marL="342900" lvl="0" indent="-342900">
              <a:spcBef>
                <a:spcPts val="400"/>
              </a:spcBef>
              <a:spcAft>
                <a:spcPts val="4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(10, 5)</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(−6, −3)</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(4, 2)</a:t>
            </a:r>
          </a:p>
          <a:p>
            <a:pPr marL="342900" lvl="0" indent="-342900">
              <a:spcBef>
                <a:spcPts val="400"/>
              </a:spcBef>
              <a:spcAft>
                <a:spcPts val="4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(6, 2)</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(0, 0)</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(9, 3)</a:t>
            </a:r>
          </a:p>
          <a:p>
            <a:pPr marL="342900" lvl="0" indent="-342900">
              <a:spcBef>
                <a:spcPts val="400"/>
              </a:spcBef>
              <a:spcAft>
                <a:spcPts val="4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(−10, −1)</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(6, 0.6)</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(−1, −0.1)</a:t>
            </a:r>
            <a:endParaRPr lang="en-GB" dirty="0">
              <a:latin typeface="+mj-lt"/>
            </a:endParaRPr>
          </a:p>
        </p:txBody>
      </p:sp>
      <p:sp>
        <p:nvSpPr>
          <p:cNvPr id="8" name="TextBox 7">
            <a:extLst>
              <a:ext uri="{FF2B5EF4-FFF2-40B4-BE49-F238E27FC236}">
                <a16:creationId xmlns:a16="http://schemas.microsoft.com/office/drawing/2014/main" id="{AE9225A0-DD18-428B-8B02-64767C0124F6}"/>
              </a:ext>
            </a:extLst>
          </p:cNvPr>
          <p:cNvSpPr txBox="1"/>
          <p:nvPr/>
        </p:nvSpPr>
        <p:spPr>
          <a:xfrm>
            <a:off x="2711624" y="4642935"/>
            <a:ext cx="7200800" cy="1378353"/>
          </a:xfrm>
          <a:prstGeom prst="rect">
            <a:avLst/>
          </a:prstGeom>
          <a:noFill/>
        </p:spPr>
        <p:txBody>
          <a:bodyPr wrap="square" numCol="2">
            <a:spAutoFit/>
          </a:bodyPr>
          <a:lstStyle/>
          <a:p>
            <a:pPr marL="514350" lvl="0" indent="-514350">
              <a:spcBef>
                <a:spcPts val="400"/>
              </a:spcBef>
              <a:spcAft>
                <a:spcPts val="400"/>
              </a:spcAft>
              <a:buFont typeface="+mj-lt"/>
              <a:buAutoNum type="alphaLcParenR" startAt="4"/>
            </a:pPr>
            <a:r>
              <a:rPr lang="en-GB" sz="2800" dirty="0">
                <a:effectLst/>
                <a:latin typeface="+mj-lt"/>
                <a:ea typeface="Calibri" panose="020F0502020204030204" pitchFamily="34" charset="0"/>
                <a:cs typeface="Times New Roman" panose="02020603050405020304" pitchFamily="18" charset="0"/>
              </a:rPr>
              <a:t>(12, -3)</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(−4, 1)</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(0, 0)</a:t>
            </a:r>
          </a:p>
          <a:p>
            <a:pPr marL="342900" lvl="0" indent="-342900">
              <a:spcBef>
                <a:spcPts val="400"/>
              </a:spcBef>
              <a:spcAft>
                <a:spcPts val="400"/>
              </a:spcAft>
              <a:buFont typeface="+mj-lt"/>
              <a:buAutoNum type="alphaLcParenR" startAt="4"/>
            </a:pPr>
            <a:r>
              <a:rPr lang="en-GB" sz="2800" dirty="0">
                <a:effectLst/>
                <a:latin typeface="+mj-lt"/>
                <a:ea typeface="Calibri" panose="020F0502020204030204" pitchFamily="34" charset="0"/>
                <a:cs typeface="Times New Roman" panose="02020603050405020304" pitchFamily="18" charset="0"/>
              </a:rPr>
              <a:t>(3, 30)</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(-1, -10)</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(2.5, 25)</a:t>
            </a:r>
          </a:p>
        </p:txBody>
      </p:sp>
    </p:spTree>
    <p:extLst>
      <p:ext uri="{BB962C8B-B14F-4D97-AF65-F5344CB8AC3E}">
        <p14:creationId xmlns:p14="http://schemas.microsoft.com/office/powerpoint/2010/main" val="126330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multiplicative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693511"/>
            <a:ext cx="4891318" cy="418376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Are your students likely to see these relationships as multiplications or divisions? How can you support your students to think flexibly about both?</a:t>
            </a:r>
          </a:p>
          <a:p>
            <a:pPr marL="360000" lvl="1" fontAlgn="auto">
              <a:lnSpc>
                <a:spcPct val="100000"/>
              </a:lnSpc>
              <a:spcBef>
                <a:spcPts val="0"/>
              </a:spcBef>
              <a:spcAft>
                <a:spcPts val="1200"/>
              </a:spcAft>
              <a:buClrTx/>
            </a:pPr>
            <a:r>
              <a:rPr lang="en-GB" sz="2400" dirty="0"/>
              <a:t>What are the benefits of introducing fractional or negative multipliers at this stage? What are the challenges?</a:t>
            </a:r>
          </a:p>
        </p:txBody>
      </p:sp>
      <p:grpSp>
        <p:nvGrpSpPr>
          <p:cNvPr id="2" name="Group 1">
            <a:extLst>
              <a:ext uri="{FF2B5EF4-FFF2-40B4-BE49-F238E27FC236}">
                <a16:creationId xmlns:a16="http://schemas.microsoft.com/office/drawing/2014/main" id="{0BDE0E7F-90FB-4BB0-9148-1D104DD372A9}"/>
              </a:ext>
            </a:extLst>
          </p:cNvPr>
          <p:cNvGrpSpPr/>
          <p:nvPr/>
        </p:nvGrpSpPr>
        <p:grpSpPr>
          <a:xfrm>
            <a:off x="335360" y="1741532"/>
            <a:ext cx="6300700" cy="4351764"/>
            <a:chOff x="659395" y="1741532"/>
            <a:chExt cx="6300700" cy="435176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4612501-FEFB-4942-AB03-9A48F02EAC7F}"/>
                </a:ext>
              </a:extLst>
            </p:cNvPr>
            <p:cNvSpPr txBox="1"/>
            <p:nvPr/>
          </p:nvSpPr>
          <p:spPr>
            <a:xfrm>
              <a:off x="659395" y="1897636"/>
              <a:ext cx="6300700"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Find the equation of the line which passes through these sets of coordinates.</a:t>
              </a:r>
            </a:p>
          </p:txBody>
        </p:sp>
        <p:sp>
          <p:nvSpPr>
            <p:cNvPr id="7" name="TextBox 6">
              <a:extLst>
                <a:ext uri="{FF2B5EF4-FFF2-40B4-BE49-F238E27FC236}">
                  <a16:creationId xmlns:a16="http://schemas.microsoft.com/office/drawing/2014/main" id="{22B89F93-8EDF-4231-B519-2F3F4E073C84}"/>
                </a:ext>
              </a:extLst>
            </p:cNvPr>
            <p:cNvSpPr txBox="1"/>
            <p:nvPr/>
          </p:nvSpPr>
          <p:spPr>
            <a:xfrm>
              <a:off x="912035" y="2945149"/>
              <a:ext cx="5507897" cy="1251625"/>
            </a:xfrm>
            <a:prstGeom prst="rect">
              <a:avLst/>
            </a:prstGeom>
            <a:noFill/>
          </p:spPr>
          <p:txBody>
            <a:bodyPr wrap="square" numCol="3">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(10, 5)</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(−6, −3)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(4, 2)</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(6, 2)</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(0, 0)</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(9, 3)</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(−10, −1)</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(6, 0.6)</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(−1, −0.1)</a:t>
              </a:r>
              <a:endParaRPr lang="en-GB" sz="2400" dirty="0">
                <a:latin typeface="+mj-lt"/>
              </a:endParaRPr>
            </a:p>
          </p:txBody>
        </p:sp>
        <p:sp>
          <p:nvSpPr>
            <p:cNvPr id="8" name="TextBox 7">
              <a:extLst>
                <a:ext uri="{FF2B5EF4-FFF2-40B4-BE49-F238E27FC236}">
                  <a16:creationId xmlns:a16="http://schemas.microsoft.com/office/drawing/2014/main" id="{E34A21AA-76E8-4734-8850-3FD70F4728AD}"/>
                </a:ext>
              </a:extLst>
            </p:cNvPr>
            <p:cNvSpPr txBox="1"/>
            <p:nvPr/>
          </p:nvSpPr>
          <p:spPr>
            <a:xfrm>
              <a:off x="1723421" y="4538677"/>
              <a:ext cx="4172649" cy="1251625"/>
            </a:xfrm>
            <a:prstGeom prst="rect">
              <a:avLst/>
            </a:prstGeom>
            <a:noFill/>
          </p:spPr>
          <p:txBody>
            <a:bodyPr wrap="square" numCol="2">
              <a:spAutoFit/>
            </a:bodyPr>
            <a:lstStyle/>
            <a:p>
              <a:pPr marL="514350" lvl="0" indent="-514350">
                <a:spcBef>
                  <a:spcPts val="400"/>
                </a:spcBef>
                <a:spcAft>
                  <a:spcPts val="400"/>
                </a:spcAft>
                <a:buFont typeface="+mj-lt"/>
                <a:buAutoNum type="alphaLcParenR" startAt="4"/>
              </a:pPr>
              <a:r>
                <a:rPr lang="en-GB" sz="2400" dirty="0">
                  <a:effectLst/>
                  <a:latin typeface="+mj-lt"/>
                  <a:ea typeface="Calibri" panose="020F0502020204030204" pitchFamily="34" charset="0"/>
                  <a:cs typeface="Times New Roman" panose="02020603050405020304" pitchFamily="18" charset="0"/>
                </a:rPr>
                <a:t>(12, -3)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(−4, 1)</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(0, 0)</a:t>
              </a:r>
            </a:p>
            <a:p>
              <a:pPr marL="342900" lvl="0" indent="-342900">
                <a:spcBef>
                  <a:spcPts val="400"/>
                </a:spcBef>
                <a:spcAft>
                  <a:spcPts val="400"/>
                </a:spcAft>
                <a:buFont typeface="+mj-lt"/>
                <a:buAutoNum type="alphaLcParenR" startAt="4"/>
              </a:pPr>
              <a:r>
                <a:rPr lang="en-GB" sz="2400" dirty="0">
                  <a:effectLst/>
                  <a:latin typeface="+mj-lt"/>
                  <a:ea typeface="Calibri" panose="020F0502020204030204" pitchFamily="34" charset="0"/>
                  <a:cs typeface="Times New Roman" panose="02020603050405020304" pitchFamily="18" charset="0"/>
                </a:rPr>
                <a:t>(3, 30)</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(-1, -10)</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(2.5, 25)</a:t>
              </a:r>
            </a:p>
          </p:txBody>
        </p:sp>
      </p:grpSp>
    </p:spTree>
    <p:custDataLst>
      <p:tags r:id="rId1"/>
    </p:custDataLst>
    <p:extLst>
      <p:ext uri="{BB962C8B-B14F-4D97-AF65-F5344CB8AC3E}">
        <p14:creationId xmlns:p14="http://schemas.microsoft.com/office/powerpoint/2010/main" val="340651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multiplicative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4ACA3A30-8EB9-46FB-A8F4-91FE3E6D0B75}"/>
              </a:ext>
            </a:extLst>
          </p:cNvPr>
          <p:cNvSpPr txBox="1"/>
          <p:nvPr/>
        </p:nvSpPr>
        <p:spPr>
          <a:xfrm>
            <a:off x="911424" y="2185582"/>
            <a:ext cx="10369152" cy="2692019"/>
          </a:xfrm>
          <a:prstGeom prst="rect">
            <a:avLst/>
          </a:prstGeom>
          <a:noFill/>
        </p:spPr>
        <p:txBody>
          <a:bodyPr wrap="square">
            <a:spAutoFit/>
          </a:bodyPr>
          <a:lstStyle/>
          <a:p>
            <a:pPr algn="ct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(17, 17)    (−4, −4)    (8, 8)</a:t>
            </a:r>
          </a:p>
          <a:p>
            <a:pPr algn="ct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Ally says that the relationship is ‘+ 0’ each time.</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Ben says that the relationship is ‘× 1’ each time.</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Cathryn says that the relationship is ‘÷ 1’ each time.</a:t>
            </a:r>
          </a:p>
          <a:p>
            <a:pPr algn="ctr">
              <a:spcAft>
                <a:spcPts val="1200"/>
              </a:spcAft>
              <a:buNone/>
            </a:pPr>
            <a:r>
              <a:rPr lang="en-GB" sz="2800" dirty="0">
                <a:effectLst/>
                <a:latin typeface="+mj-lt"/>
                <a:ea typeface="Calibri" panose="020F0502020204030204" pitchFamily="34" charset="0"/>
                <a:cs typeface="Times New Roman" panose="02020603050405020304" pitchFamily="18" charset="0"/>
              </a:rPr>
              <a:t>Who is correct? Justify your answer.</a:t>
            </a:r>
            <a:endParaRPr lang="en-GB" dirty="0">
              <a:latin typeface="+mj-lt"/>
            </a:endParaRPr>
          </a:p>
        </p:txBody>
      </p:sp>
    </p:spTree>
    <p:extLst>
      <p:ext uri="{BB962C8B-B14F-4D97-AF65-F5344CB8AC3E}">
        <p14:creationId xmlns:p14="http://schemas.microsoft.com/office/powerpoint/2010/main" val="62137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multiplicative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60095" y="1741531"/>
            <a:ext cx="475252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exploring ‘fictional’ misconceptions be a useful strategy in the classroom?</a:t>
            </a:r>
          </a:p>
          <a:p>
            <a:pPr marL="360000" lvl="1" fontAlgn="auto">
              <a:lnSpc>
                <a:spcPct val="100000"/>
              </a:lnSpc>
              <a:spcBef>
                <a:spcPts val="0"/>
              </a:spcBef>
              <a:spcAft>
                <a:spcPts val="1200"/>
              </a:spcAft>
              <a:buClrTx/>
            </a:pPr>
            <a:r>
              <a:rPr lang="en-GB" sz="2400" dirty="0"/>
              <a:t>Can you devise some more examples of this use of misconceptions for students to discuss?</a:t>
            </a:r>
          </a:p>
        </p:txBody>
      </p:sp>
      <p:grpSp>
        <p:nvGrpSpPr>
          <p:cNvPr id="2" name="Group 1">
            <a:extLst>
              <a:ext uri="{FF2B5EF4-FFF2-40B4-BE49-F238E27FC236}">
                <a16:creationId xmlns:a16="http://schemas.microsoft.com/office/drawing/2014/main" id="{238B3E9A-FC00-4BE9-BA2D-43A997D1D107}"/>
              </a:ext>
            </a:extLst>
          </p:cNvPr>
          <p:cNvGrpSpPr/>
          <p:nvPr/>
        </p:nvGrpSpPr>
        <p:grpSpPr>
          <a:xfrm>
            <a:off x="263352" y="1790941"/>
            <a:ext cx="6723501" cy="3847708"/>
            <a:chOff x="263352" y="1790941"/>
            <a:chExt cx="6723501"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90941"/>
              <a:ext cx="669674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ED099D9-CF00-4A43-8230-DF520EC554BE}"/>
                </a:ext>
              </a:extLst>
            </p:cNvPr>
            <p:cNvSpPr txBox="1"/>
            <p:nvPr/>
          </p:nvSpPr>
          <p:spPr>
            <a:xfrm>
              <a:off x="290107" y="2294753"/>
              <a:ext cx="6696746" cy="2741263"/>
            </a:xfrm>
            <a:prstGeom prst="rect">
              <a:avLst/>
            </a:prstGeom>
            <a:noFill/>
          </p:spPr>
          <p:txBody>
            <a:bodyPr wrap="square">
              <a:spAutoFit/>
            </a:bodyPr>
            <a:lstStyle/>
            <a:p>
              <a:pPr algn="ct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(17, 17)    (−4, −4)    (8, 8)</a:t>
              </a:r>
            </a:p>
            <a:p>
              <a:pPr algn="ct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Ally says that the relationship is ‘+ 0’ each time.</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Ben says that the relationship is ‘× 1’ each time.</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Cathryn says that the relationship is ‘÷ 1’ each time.</a:t>
              </a:r>
            </a:p>
            <a:p>
              <a:pPr algn="ctr">
                <a:spcAft>
                  <a:spcPts val="1200"/>
                </a:spcAft>
                <a:buNone/>
              </a:pPr>
              <a:r>
                <a:rPr lang="en-GB" sz="2400" dirty="0">
                  <a:effectLst/>
                  <a:latin typeface="+mj-lt"/>
                  <a:ea typeface="Calibri" panose="020F0502020204030204" pitchFamily="34" charset="0"/>
                  <a:cs typeface="Times New Roman" panose="02020603050405020304" pitchFamily="18" charset="0"/>
                </a:rPr>
                <a:t>Who is correct? Justify your answer.</a:t>
              </a:r>
              <a:endParaRPr lang="en-GB" sz="2400" dirty="0">
                <a:latin typeface="+mj-lt"/>
              </a:endParaRPr>
            </a:p>
          </p:txBody>
        </p:sp>
      </p:grpSp>
    </p:spTree>
    <p:custDataLst>
      <p:tags r:id="rId1"/>
    </p:custDataLst>
    <p:extLst>
      <p:ext uri="{BB962C8B-B14F-4D97-AF65-F5344CB8AC3E}">
        <p14:creationId xmlns:p14="http://schemas.microsoft.com/office/powerpoint/2010/main" val="52463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Visualise the relationship between sets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0A3CA339-198D-4479-A156-3F120CA4EE70}"/>
              </a:ext>
            </a:extLst>
          </p:cNvPr>
          <p:cNvSpPr txBox="1"/>
          <p:nvPr/>
        </p:nvSpPr>
        <p:spPr>
          <a:xfrm>
            <a:off x="767408" y="2060848"/>
            <a:ext cx="10873208" cy="3498394"/>
          </a:xfrm>
          <a:prstGeom prst="rect">
            <a:avLst/>
          </a:prstGeom>
          <a:noFill/>
        </p:spPr>
        <p:txBody>
          <a:bodyPr wrap="square">
            <a:spAutoFit/>
          </a:bodyPr>
          <a:lstStyle/>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Find the coordinates of the point that is exactly halfway between these pairs of coordinates.</a:t>
            </a:r>
          </a:p>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(0, 12) and (0, 16)</a:t>
            </a:r>
          </a:p>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(13, 5) and (21, 5)</a:t>
            </a:r>
          </a:p>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(13, 12) and (21, 16)</a:t>
            </a:r>
          </a:p>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(14, 22) and (18, 10)</a:t>
            </a:r>
            <a:endParaRPr lang="en-GB" dirty="0">
              <a:latin typeface="+mj-lt"/>
            </a:endParaRPr>
          </a:p>
        </p:txBody>
      </p:sp>
    </p:spTree>
    <p:extLst>
      <p:ext uri="{BB962C8B-B14F-4D97-AF65-F5344CB8AC3E}">
        <p14:creationId xmlns:p14="http://schemas.microsoft.com/office/powerpoint/2010/main" val="100320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Visualise the relationship between sets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have you taught this in the past? How might you teach this differently with this task as the starting point?</a:t>
            </a:r>
          </a:p>
          <a:p>
            <a:pPr marL="360000" lvl="1" fontAlgn="auto">
              <a:lnSpc>
                <a:spcPct val="100000"/>
              </a:lnSpc>
              <a:spcBef>
                <a:spcPts val="0"/>
              </a:spcBef>
              <a:spcAft>
                <a:spcPts val="1200"/>
              </a:spcAft>
              <a:buClrTx/>
            </a:pPr>
            <a:r>
              <a:rPr lang="en-GB" sz="2400" dirty="0"/>
              <a:t>Why might the pairs of co-ordinates have been sequenced in this way?</a:t>
            </a:r>
          </a:p>
        </p:txBody>
      </p:sp>
      <p:grpSp>
        <p:nvGrpSpPr>
          <p:cNvPr id="2" name="Group 1">
            <a:extLst>
              <a:ext uri="{FF2B5EF4-FFF2-40B4-BE49-F238E27FC236}">
                <a16:creationId xmlns:a16="http://schemas.microsoft.com/office/drawing/2014/main" id="{3ABD6F98-0911-4A20-BF0C-9A5E27FA8D5D}"/>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329A6D8-1F20-4339-A9C8-7489331B1EE8}"/>
                </a:ext>
              </a:extLst>
            </p:cNvPr>
            <p:cNvSpPr txBox="1"/>
            <p:nvPr/>
          </p:nvSpPr>
          <p:spPr>
            <a:xfrm>
              <a:off x="799029" y="1916188"/>
              <a:ext cx="5832648" cy="3498394"/>
            </a:xfrm>
            <a:prstGeom prst="rect">
              <a:avLst/>
            </a:prstGeom>
            <a:noFill/>
          </p:spPr>
          <p:txBody>
            <a:bodyPr wrap="square">
              <a:spAutoFit/>
            </a:bodyPr>
            <a:lstStyle/>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Find the coordinates of the point that is exactly halfway between these pairs of coordinates.</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(0, 12) and (0, 16)</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(13, 5) and (21, 5)</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(13, 12) and (21, 16)</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(14, 22) and (18, 10)</a:t>
              </a:r>
              <a:endParaRPr lang="en-GB" sz="2400" dirty="0">
                <a:latin typeface="+mj-lt"/>
              </a:endParaRPr>
            </a:p>
          </p:txBody>
        </p:sp>
      </p:grpSp>
    </p:spTree>
    <p:custDataLst>
      <p:tags r:id="rId1"/>
    </p:custDataLst>
    <p:extLst>
      <p:ext uri="{BB962C8B-B14F-4D97-AF65-F5344CB8AC3E}">
        <p14:creationId xmlns:p14="http://schemas.microsoft.com/office/powerpoint/2010/main" val="397282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two-step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4EB28208-07C3-4117-91D2-1B7D29FAA916}"/>
              </a:ext>
            </a:extLst>
          </p:cNvPr>
          <p:cNvSpPr txBox="1"/>
          <p:nvPr/>
        </p:nvSpPr>
        <p:spPr>
          <a:xfrm>
            <a:off x="957076" y="1844824"/>
            <a:ext cx="10801200" cy="3498394"/>
          </a:xfrm>
          <a:prstGeom prst="rect">
            <a:avLst/>
          </a:prstGeom>
          <a:noFill/>
        </p:spPr>
        <p:txBody>
          <a:bodyPr wrap="square">
            <a:spAutoFit/>
          </a:bodyPr>
          <a:lstStyle/>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Find the equation of the line which passes through these sets of coordinates.</a:t>
            </a:r>
          </a:p>
          <a:p>
            <a:pPr marL="800100" lvl="1" indent="-504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(1, 3)    (2, 5)    (3, 7)</a:t>
            </a:r>
          </a:p>
          <a:p>
            <a:pPr marL="800100" lvl="1" indent="-504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(1, 2)    (4, 11)    (0, −1)</a:t>
            </a:r>
          </a:p>
          <a:p>
            <a:pPr marL="800100" lvl="1" indent="-504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(1, 5.5)    (3, 15.5)    (−2, −9.5)</a:t>
            </a:r>
          </a:p>
          <a:p>
            <a:pPr marL="800100" lvl="1" indent="-5040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(2, 2)    (5, −1)    (0, 4)</a:t>
            </a:r>
            <a:endParaRPr lang="en-GB" dirty="0">
              <a:latin typeface="+mj-lt"/>
            </a:endParaRPr>
          </a:p>
        </p:txBody>
      </p:sp>
    </p:spTree>
    <p:extLst>
      <p:ext uri="{BB962C8B-B14F-4D97-AF65-F5344CB8AC3E}">
        <p14:creationId xmlns:p14="http://schemas.microsoft.com/office/powerpoint/2010/main" val="287147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two-step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824536"/>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support students struggling to access this task?</a:t>
            </a:r>
          </a:p>
          <a:p>
            <a:pPr marL="360000" lvl="1" fontAlgn="auto">
              <a:lnSpc>
                <a:spcPct val="100000"/>
              </a:lnSpc>
              <a:spcBef>
                <a:spcPts val="0"/>
              </a:spcBef>
              <a:spcAft>
                <a:spcPts val="1200"/>
              </a:spcAft>
              <a:buClrTx/>
            </a:pPr>
            <a:r>
              <a:rPr lang="en-GB" sz="2400" dirty="0"/>
              <a:t>Students may find it helpful to make connections to sequences here, but they should be made aware of the differences between the discrete nature of sequences versus the continuous nature of equations. Is that a connection you currently explore with your students? </a:t>
            </a:r>
          </a:p>
        </p:txBody>
      </p:sp>
      <p:grpSp>
        <p:nvGrpSpPr>
          <p:cNvPr id="2" name="Group 1">
            <a:extLst>
              <a:ext uri="{FF2B5EF4-FFF2-40B4-BE49-F238E27FC236}">
                <a16:creationId xmlns:a16="http://schemas.microsoft.com/office/drawing/2014/main" id="{A7FDBEA1-4685-4A9A-B4CF-9B9157939327}"/>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C64ED18-EF84-4A3F-99F7-9EA13F7956EE}"/>
                </a:ext>
              </a:extLst>
            </p:cNvPr>
            <p:cNvSpPr txBox="1"/>
            <p:nvPr/>
          </p:nvSpPr>
          <p:spPr>
            <a:xfrm>
              <a:off x="783650" y="1916832"/>
              <a:ext cx="5904656" cy="3190617"/>
            </a:xfrm>
            <a:prstGeom prst="rect">
              <a:avLst/>
            </a:prstGeom>
            <a:noFill/>
          </p:spPr>
          <p:txBody>
            <a:bodyPr wrap="square">
              <a:spAutoFit/>
            </a:bodyPr>
            <a:lstStyle/>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Find the equation of the line which passes through these sets of coordinates.</a:t>
              </a:r>
            </a:p>
            <a:p>
              <a:pPr marL="800100" lvl="1" indent="-5040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 3)    (2, 5)    (3, 7)</a:t>
              </a:r>
            </a:p>
            <a:p>
              <a:pPr marL="800100" lvl="1" indent="-5040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 2)    (4, 11)    (0, −1)</a:t>
              </a:r>
            </a:p>
            <a:p>
              <a:pPr marL="800100" lvl="1" indent="-5040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 5.5)    (3, 15.5)    (−2, −9.5)</a:t>
              </a:r>
            </a:p>
            <a:p>
              <a:pPr marL="800100" lvl="1" indent="-5040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(2, 2)    (5, −1)    (0, 4)</a:t>
              </a:r>
              <a:endParaRPr lang="en-GB" sz="2400" dirty="0">
                <a:latin typeface="+mj-lt"/>
              </a:endParaRPr>
            </a:p>
          </p:txBody>
        </p:sp>
      </p:grpSp>
    </p:spTree>
    <p:custDataLst>
      <p:tags r:id="rId1"/>
    </p:custDataLst>
    <p:extLst>
      <p:ext uri="{BB962C8B-B14F-4D97-AF65-F5344CB8AC3E}">
        <p14:creationId xmlns:p14="http://schemas.microsoft.com/office/powerpoint/2010/main" val="971571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two-step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6AB12B98-B5D3-4561-B6AD-D998AC72E875}"/>
              </a:ext>
            </a:extLst>
          </p:cNvPr>
          <p:cNvSpPr txBox="1"/>
          <p:nvPr/>
        </p:nvSpPr>
        <p:spPr>
          <a:xfrm>
            <a:off x="983432" y="1916832"/>
            <a:ext cx="10225136" cy="1159292"/>
          </a:xfrm>
          <a:prstGeom prst="rect">
            <a:avLst/>
          </a:prstGeom>
          <a:noFill/>
        </p:spPr>
        <p:txBody>
          <a:bodyPr wrap="square">
            <a:spAutoFit/>
          </a:bodyPr>
          <a:lstStyle/>
          <a:p>
            <a:pPr algn="ct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Which of these equations pass through this set of coordinates?</a:t>
            </a:r>
          </a:p>
          <a:p>
            <a:pPr algn="ct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(−2, −2)    (5, 12)    (0, 2)    (4, 10)</a:t>
            </a:r>
          </a:p>
        </p:txBody>
      </p:sp>
      <p:sp>
        <p:nvSpPr>
          <p:cNvPr id="7" name="TextBox 6">
            <a:extLst>
              <a:ext uri="{FF2B5EF4-FFF2-40B4-BE49-F238E27FC236}">
                <a16:creationId xmlns:a16="http://schemas.microsoft.com/office/drawing/2014/main" id="{23722448-55C2-4DB2-B65F-50EE0A747ED4}"/>
              </a:ext>
            </a:extLst>
          </p:cNvPr>
          <p:cNvSpPr txBox="1"/>
          <p:nvPr/>
        </p:nvSpPr>
        <p:spPr>
          <a:xfrm>
            <a:off x="1451484" y="3436164"/>
            <a:ext cx="9289032" cy="1170641"/>
          </a:xfrm>
          <a:prstGeom prst="rect">
            <a:avLst/>
          </a:prstGeom>
          <a:noFill/>
        </p:spPr>
        <p:txBody>
          <a:bodyPr wrap="square" numCol="2">
            <a:spAutoFit/>
          </a:bodyPr>
          <a:lstStyle/>
          <a:p>
            <a:pPr marL="800100" lvl="1" indent="-3429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2</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+ 2</a:t>
            </a:r>
          </a:p>
          <a:p>
            <a:pPr marL="800100" lvl="1" indent="-3429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2(</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+ 1)</a:t>
            </a:r>
          </a:p>
          <a:p>
            <a:pPr marL="800100" lvl="1" indent="-3429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3</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− 3</a:t>
            </a:r>
          </a:p>
          <a:p>
            <a:pPr marL="800100" lvl="1" indent="-3429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556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two-step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students select each answer? How will you address the issues raised?</a:t>
            </a:r>
          </a:p>
          <a:p>
            <a:pPr marL="360000" lvl="1" fontAlgn="auto">
              <a:lnSpc>
                <a:spcPct val="100000"/>
              </a:lnSpc>
              <a:spcBef>
                <a:spcPts val="0"/>
              </a:spcBef>
              <a:spcAft>
                <a:spcPts val="1200"/>
              </a:spcAft>
              <a:buClrTx/>
            </a:pPr>
            <a:r>
              <a:rPr lang="en-GB" sz="2400" dirty="0"/>
              <a:t>What discussions might you want to have around each of the options? </a:t>
            </a:r>
          </a:p>
          <a:p>
            <a:pPr marL="360000" lvl="1" fontAlgn="auto">
              <a:lnSpc>
                <a:spcPct val="100000"/>
              </a:lnSpc>
              <a:spcBef>
                <a:spcPts val="0"/>
              </a:spcBef>
              <a:spcAft>
                <a:spcPts val="1200"/>
              </a:spcAft>
              <a:buClrTx/>
            </a:pPr>
            <a:r>
              <a:rPr lang="en-GB" sz="2400" dirty="0"/>
              <a:t>What representations might you use in your discussions?</a:t>
            </a:r>
          </a:p>
        </p:txBody>
      </p:sp>
      <p:grpSp>
        <p:nvGrpSpPr>
          <p:cNvPr id="2" name="Group 1">
            <a:extLst>
              <a:ext uri="{FF2B5EF4-FFF2-40B4-BE49-F238E27FC236}">
                <a16:creationId xmlns:a16="http://schemas.microsoft.com/office/drawing/2014/main" id="{75FBCC65-EBF7-4970-8763-0C2D07BAA14F}"/>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7420B8E-0DE3-4AEC-9168-3EBB44EC8B9D}"/>
                </a:ext>
              </a:extLst>
            </p:cNvPr>
            <p:cNvSpPr txBox="1"/>
            <p:nvPr/>
          </p:nvSpPr>
          <p:spPr>
            <a:xfrm>
              <a:off x="813552" y="1916832"/>
              <a:ext cx="5786503" cy="1405513"/>
            </a:xfrm>
            <a:prstGeom prst="rect">
              <a:avLst/>
            </a:prstGeom>
            <a:noFill/>
          </p:spPr>
          <p:txBody>
            <a:bodyPr wrap="square">
              <a:spAutoFit/>
            </a:bodyPr>
            <a:lstStyle/>
            <a:p>
              <a:pPr algn="ct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Which of these equations pass through this set of coordinates?</a:t>
              </a:r>
            </a:p>
            <a:p>
              <a:pPr algn="ct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(−2, −2)    (5, 12)    (0, 2)    (4, 10)</a:t>
              </a:r>
            </a:p>
          </p:txBody>
        </p:sp>
        <p:sp>
          <p:nvSpPr>
            <p:cNvPr id="8" name="TextBox 7">
              <a:extLst>
                <a:ext uri="{FF2B5EF4-FFF2-40B4-BE49-F238E27FC236}">
                  <a16:creationId xmlns:a16="http://schemas.microsoft.com/office/drawing/2014/main" id="{37F2F88D-A55E-4A38-9659-B6A75B41864D}"/>
                </a:ext>
              </a:extLst>
            </p:cNvPr>
            <p:cNvSpPr txBox="1"/>
            <p:nvPr/>
          </p:nvSpPr>
          <p:spPr>
            <a:xfrm>
              <a:off x="924179" y="3860758"/>
              <a:ext cx="5786502" cy="1190069"/>
            </a:xfrm>
            <a:prstGeom prst="rect">
              <a:avLst/>
            </a:prstGeom>
            <a:noFill/>
          </p:spPr>
          <p:txBody>
            <a:bodyPr wrap="square" numCol="2">
              <a:spAutoFit/>
            </a:bodyPr>
            <a:lstStyle/>
            <a:p>
              <a:pPr marL="800100" lvl="1"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+ 2</a:t>
              </a:r>
            </a:p>
            <a:p>
              <a:pPr marL="800100" lvl="1"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+ 1)</a:t>
              </a:r>
            </a:p>
            <a:p>
              <a:pPr marL="800100" lvl="1"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3</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− 3</a:t>
              </a:r>
            </a:p>
            <a:p>
              <a:pPr marL="800100" lvl="1"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GB" sz="2400" i="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57374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a two-step relationship from a set of coordinates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5" name="TextBox 4">
            <a:extLst>
              <a:ext uri="{FF2B5EF4-FFF2-40B4-BE49-F238E27FC236}">
                <a16:creationId xmlns:a16="http://schemas.microsoft.com/office/drawing/2014/main" id="{75E4DC68-7729-4731-9EAA-004691C0B1D9}"/>
              </a:ext>
            </a:extLst>
          </p:cNvPr>
          <p:cNvSpPr txBox="1"/>
          <p:nvPr/>
        </p:nvSpPr>
        <p:spPr>
          <a:xfrm>
            <a:off x="695400" y="2305615"/>
            <a:ext cx="5040560" cy="2246769"/>
          </a:xfrm>
          <a:prstGeom prst="rect">
            <a:avLst/>
          </a:prstGeom>
          <a:noFill/>
        </p:spPr>
        <p:txBody>
          <a:bodyPr wrap="square">
            <a:spAutoFit/>
          </a:bodyPr>
          <a:lstStyle/>
          <a:p>
            <a:pPr algn="ct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Consider the graph. Look at the three coordinates marked on each line and use them to identify the equation of each line.</a:t>
            </a:r>
          </a:p>
        </p:txBody>
      </p:sp>
      <p:pic>
        <p:nvPicPr>
          <p:cNvPr id="4" name="Picture 3">
            <a:extLst>
              <a:ext uri="{FF2B5EF4-FFF2-40B4-BE49-F238E27FC236}">
                <a16:creationId xmlns:a16="http://schemas.microsoft.com/office/drawing/2014/main" id="{B74D8BE4-23AA-45C5-B76E-DC4C9E6E08E8}"/>
              </a:ext>
            </a:extLst>
          </p:cNvPr>
          <p:cNvPicPr>
            <a:picLocks noChangeAspect="1"/>
          </p:cNvPicPr>
          <p:nvPr/>
        </p:nvPicPr>
        <p:blipFill>
          <a:blip r:embed="rId3"/>
          <a:stretch>
            <a:fillRect/>
          </a:stretch>
        </p:blipFill>
        <p:spPr>
          <a:xfrm>
            <a:off x="5413424" y="1132680"/>
            <a:ext cx="6083176" cy="4922802"/>
          </a:xfrm>
          <a:prstGeom prst="rect">
            <a:avLst/>
          </a:prstGeom>
        </p:spPr>
      </p:pic>
    </p:spTree>
    <p:extLst>
      <p:ext uri="{BB962C8B-B14F-4D97-AF65-F5344CB8AC3E}">
        <p14:creationId xmlns:p14="http://schemas.microsoft.com/office/powerpoint/2010/main" val="4212468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a two-step relationship from a set of coordinates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ask here to support students to </a:t>
            </a:r>
            <a:r>
              <a:rPr lang="en-GB" sz="2400" b="1" dirty="0"/>
              <a:t>access </a:t>
            </a:r>
            <a:r>
              <a:rPr lang="en-GB" sz="2400" dirty="0"/>
              <a:t>this task?</a:t>
            </a:r>
          </a:p>
          <a:p>
            <a:pPr marL="360000" lvl="1" fontAlgn="auto">
              <a:lnSpc>
                <a:spcPct val="100000"/>
              </a:lnSpc>
              <a:spcBef>
                <a:spcPts val="0"/>
              </a:spcBef>
              <a:spcAft>
                <a:spcPts val="1200"/>
              </a:spcAft>
              <a:buClrTx/>
            </a:pPr>
            <a:r>
              <a:rPr lang="en-GB" sz="2400" dirty="0"/>
              <a:t>What questions might you ask to support students to </a:t>
            </a:r>
            <a:r>
              <a:rPr lang="en-GB" sz="2400" b="1" dirty="0"/>
              <a:t>think more deeply</a:t>
            </a:r>
            <a:r>
              <a:rPr lang="en-GB" sz="2400" dirty="0"/>
              <a:t> about this task?</a:t>
            </a:r>
          </a:p>
          <a:p>
            <a:pPr marL="360000" lvl="1" fontAlgn="auto">
              <a:lnSpc>
                <a:spcPct val="100000"/>
              </a:lnSpc>
              <a:spcBef>
                <a:spcPts val="0"/>
              </a:spcBef>
              <a:spcAft>
                <a:spcPts val="1200"/>
              </a:spcAft>
              <a:buClrTx/>
            </a:pPr>
            <a:r>
              <a:rPr lang="en-GB" sz="2400" dirty="0"/>
              <a:t>Which aspects of the graph might you particularly want to draw students’ attention to? Why?</a:t>
            </a:r>
          </a:p>
        </p:txBody>
      </p:sp>
      <p:grpSp>
        <p:nvGrpSpPr>
          <p:cNvPr id="2" name="Group 1">
            <a:extLst>
              <a:ext uri="{FF2B5EF4-FFF2-40B4-BE49-F238E27FC236}">
                <a16:creationId xmlns:a16="http://schemas.microsoft.com/office/drawing/2014/main" id="{D789FA4B-3C3F-4F63-94ED-DCEB1B850F4D}"/>
              </a:ext>
            </a:extLst>
          </p:cNvPr>
          <p:cNvGrpSpPr/>
          <p:nvPr/>
        </p:nvGrpSpPr>
        <p:grpSpPr>
          <a:xfrm>
            <a:off x="335360" y="1741532"/>
            <a:ext cx="6485947" cy="4351764"/>
            <a:chOff x="335360" y="1741532"/>
            <a:chExt cx="6485947" cy="435176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8DAEFE-9E02-4DDA-A7A8-89A139214795}"/>
                </a:ext>
              </a:extLst>
            </p:cNvPr>
            <p:cNvSpPr txBox="1"/>
            <p:nvPr/>
          </p:nvSpPr>
          <p:spPr>
            <a:xfrm>
              <a:off x="479375" y="2852936"/>
              <a:ext cx="2952329" cy="1938992"/>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Consider the graph. Look at the three coordinates marked on each line and use them to identify the equation of each line.</a:t>
              </a:r>
            </a:p>
          </p:txBody>
        </p:sp>
      </p:grpSp>
      <p:pic>
        <p:nvPicPr>
          <p:cNvPr id="7" name="Picture 6">
            <a:extLst>
              <a:ext uri="{FF2B5EF4-FFF2-40B4-BE49-F238E27FC236}">
                <a16:creationId xmlns:a16="http://schemas.microsoft.com/office/drawing/2014/main" id="{A68476B6-6A4D-470F-AC2C-8C084E57695D}"/>
              </a:ext>
            </a:extLst>
          </p:cNvPr>
          <p:cNvPicPr>
            <a:picLocks noChangeAspect="1"/>
          </p:cNvPicPr>
          <p:nvPr/>
        </p:nvPicPr>
        <p:blipFill>
          <a:blip r:embed="rId4"/>
          <a:stretch>
            <a:fillRect/>
          </a:stretch>
        </p:blipFill>
        <p:spPr>
          <a:xfrm>
            <a:off x="2432695" y="1750468"/>
            <a:ext cx="5277511" cy="4270819"/>
          </a:xfrm>
          <a:prstGeom prst="rect">
            <a:avLst/>
          </a:prstGeom>
        </p:spPr>
      </p:pic>
    </p:spTree>
    <p:custDataLst>
      <p:tags r:id="rId1"/>
    </p:custDataLst>
    <p:extLst>
      <p:ext uri="{BB962C8B-B14F-4D97-AF65-F5344CB8AC3E}">
        <p14:creationId xmlns:p14="http://schemas.microsoft.com/office/powerpoint/2010/main" val="1728623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sp>
        <p:nvSpPr>
          <p:cNvPr id="5" name="TextBox 4">
            <a:extLst>
              <a:ext uri="{FF2B5EF4-FFF2-40B4-BE49-F238E27FC236}">
                <a16:creationId xmlns:a16="http://schemas.microsoft.com/office/drawing/2014/main" id="{DA3E17B4-DC34-4F90-881B-B2F48200CA8F}"/>
              </a:ext>
            </a:extLst>
          </p:cNvPr>
          <p:cNvSpPr txBox="1"/>
          <p:nvPr/>
        </p:nvSpPr>
        <p:spPr>
          <a:xfrm>
            <a:off x="983432" y="2132856"/>
            <a:ext cx="10225136" cy="1754326"/>
          </a:xfrm>
          <a:prstGeom prst="rect">
            <a:avLst/>
          </a:prstGeom>
          <a:noFill/>
        </p:spPr>
        <p:txBody>
          <a:bodyPr wrap="square">
            <a:spAutoFit/>
          </a:bodyPr>
          <a:lstStyle/>
          <a:p>
            <a:pPr algn="ctr">
              <a:buNone/>
            </a:pPr>
            <a:r>
              <a:rPr lang="en-GB" sz="3600" dirty="0">
                <a:effectLst/>
                <a:latin typeface="+mj-lt"/>
                <a:ea typeface="Calibri" panose="020F0502020204030204" pitchFamily="34" charset="0"/>
                <a:cs typeface="Times New Roman" panose="02020603050405020304" pitchFamily="18" charset="0"/>
              </a:rPr>
              <a:t>Find possible values for </a:t>
            </a:r>
            <a:r>
              <a:rPr lang="en-GB" sz="3600" i="1" dirty="0">
                <a:effectLst/>
                <a:latin typeface="+mj-lt"/>
                <a:ea typeface="Calibri" panose="020F0502020204030204" pitchFamily="34" charset="0"/>
                <a:cs typeface="Times New Roman" panose="02020603050405020304" pitchFamily="18" charset="0"/>
              </a:rPr>
              <a:t>a</a:t>
            </a:r>
            <a:r>
              <a:rPr lang="en-GB" sz="3600" dirty="0">
                <a:effectLst/>
                <a:latin typeface="+mj-lt"/>
                <a:ea typeface="Calibri" panose="020F0502020204030204" pitchFamily="34" charset="0"/>
                <a:cs typeface="Times New Roman" panose="02020603050405020304" pitchFamily="18" charset="0"/>
              </a:rPr>
              <a:t> and </a:t>
            </a:r>
            <a:r>
              <a:rPr lang="en-GB" sz="3600" i="1" dirty="0">
                <a:effectLst/>
                <a:latin typeface="+mj-lt"/>
                <a:ea typeface="Calibri" panose="020F0502020204030204" pitchFamily="34" charset="0"/>
                <a:cs typeface="Times New Roman" panose="02020603050405020304" pitchFamily="18" charset="0"/>
              </a:rPr>
              <a:t>b</a:t>
            </a:r>
            <a:r>
              <a:rPr lang="en-GB" sz="3600" dirty="0">
                <a:effectLst/>
                <a:latin typeface="+mj-lt"/>
                <a:ea typeface="Calibri" panose="020F0502020204030204" pitchFamily="34" charset="0"/>
                <a:cs typeface="Times New Roman" panose="02020603050405020304" pitchFamily="18" charset="0"/>
              </a:rPr>
              <a:t>, </a:t>
            </a:r>
            <a:r>
              <a:rPr lang="en-GB" sz="3600" i="1" dirty="0">
                <a:effectLst/>
                <a:latin typeface="+mj-lt"/>
                <a:ea typeface="Calibri" panose="020F0502020204030204" pitchFamily="34" charset="0"/>
                <a:cs typeface="Times New Roman" panose="02020603050405020304" pitchFamily="18" charset="0"/>
              </a:rPr>
              <a:t>a</a:t>
            </a:r>
            <a:r>
              <a:rPr lang="en-GB" sz="3600" dirty="0">
                <a:effectLst/>
                <a:latin typeface="+mj-lt"/>
                <a:ea typeface="Calibri" panose="020F0502020204030204" pitchFamily="34" charset="0"/>
                <a:cs typeface="Times New Roman" panose="02020603050405020304" pitchFamily="18" charset="0"/>
              </a:rPr>
              <a:t> &gt; </a:t>
            </a:r>
            <a:r>
              <a:rPr lang="en-GB" sz="3600" i="1" dirty="0">
                <a:effectLst/>
                <a:latin typeface="+mj-lt"/>
                <a:ea typeface="Calibri" panose="020F0502020204030204" pitchFamily="34" charset="0"/>
                <a:cs typeface="Times New Roman" panose="02020603050405020304" pitchFamily="18" charset="0"/>
              </a:rPr>
              <a:t>b</a:t>
            </a:r>
            <a:r>
              <a:rPr lang="en-GB" sz="3600" dirty="0">
                <a:effectLst/>
                <a:latin typeface="+mj-lt"/>
                <a:ea typeface="Calibri" panose="020F0502020204030204" pitchFamily="34" charset="0"/>
                <a:cs typeface="Times New Roman" panose="02020603050405020304" pitchFamily="18" charset="0"/>
              </a:rPr>
              <a:t>, if the equation of the straight line going through the point (</a:t>
            </a:r>
            <a:r>
              <a:rPr lang="en-GB" sz="3600" i="1" dirty="0">
                <a:effectLst/>
                <a:latin typeface="+mj-lt"/>
                <a:ea typeface="Calibri" panose="020F0502020204030204" pitchFamily="34" charset="0"/>
                <a:cs typeface="Times New Roman" panose="02020603050405020304" pitchFamily="18" charset="0"/>
              </a:rPr>
              <a:t>a</a:t>
            </a:r>
            <a:r>
              <a:rPr lang="en-GB" sz="3600" dirty="0">
                <a:effectLst/>
                <a:latin typeface="+mj-lt"/>
                <a:ea typeface="Calibri" panose="020F0502020204030204" pitchFamily="34" charset="0"/>
                <a:cs typeface="Times New Roman" panose="02020603050405020304" pitchFamily="18" charset="0"/>
              </a:rPr>
              <a:t>, </a:t>
            </a:r>
            <a:r>
              <a:rPr lang="en-GB" sz="3600" i="1" dirty="0">
                <a:effectLst/>
                <a:latin typeface="+mj-lt"/>
                <a:ea typeface="Calibri" panose="020F0502020204030204" pitchFamily="34" charset="0"/>
                <a:cs typeface="Times New Roman" panose="02020603050405020304" pitchFamily="18" charset="0"/>
              </a:rPr>
              <a:t>b</a:t>
            </a:r>
            <a:r>
              <a:rPr lang="en-GB" sz="3600" dirty="0">
                <a:effectLst/>
                <a:latin typeface="+mj-lt"/>
                <a:ea typeface="Calibri" panose="020F0502020204030204" pitchFamily="34" charset="0"/>
                <a:cs typeface="Times New Roman" panose="02020603050405020304" pitchFamily="18" charset="0"/>
              </a:rPr>
              <a:t>) is </a:t>
            </a:r>
            <a:r>
              <a:rPr lang="en-GB" sz="36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3600" dirty="0">
                <a:effectLst/>
                <a:latin typeface="+mj-lt"/>
                <a:ea typeface="Calibri" panose="020F0502020204030204" pitchFamily="34" charset="0"/>
                <a:cs typeface="Times New Roman" panose="02020603050405020304" pitchFamily="18" charset="0"/>
              </a:rPr>
              <a:t> = 2</a:t>
            </a:r>
            <a:r>
              <a:rPr lang="en-GB" sz="36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3600" dirty="0">
                <a:effectLst/>
                <a:latin typeface="+mj-lt"/>
                <a:ea typeface="Calibri" panose="020F0502020204030204" pitchFamily="34" charset="0"/>
                <a:cs typeface="Times New Roman" panose="02020603050405020304" pitchFamily="18" charset="0"/>
              </a:rPr>
              <a:t> − 3.</a:t>
            </a:r>
            <a:endParaRPr lang="en-GB" sz="3600" dirty="0">
              <a:latin typeface="+mj-lt"/>
            </a:endParaRPr>
          </a:p>
        </p:txBody>
      </p:sp>
    </p:spTree>
    <p:extLst>
      <p:ext uri="{BB962C8B-B14F-4D97-AF65-F5344CB8AC3E}">
        <p14:creationId xmlns:p14="http://schemas.microsoft.com/office/powerpoint/2010/main" val="247212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420774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could you encourage students who have demonstrated a secure understanding to go deeper?</a:t>
            </a:r>
          </a:p>
          <a:p>
            <a:pPr marL="360000" lvl="1" fontAlgn="auto">
              <a:lnSpc>
                <a:spcPct val="100000"/>
              </a:lnSpc>
              <a:spcBef>
                <a:spcPts val="0"/>
              </a:spcBef>
              <a:spcAft>
                <a:spcPts val="1200"/>
              </a:spcAft>
              <a:buClrTx/>
            </a:pPr>
            <a:r>
              <a:rPr lang="en-GB" sz="2400" dirty="0"/>
              <a:t>Could the wording affect students’ access to the task? What aspects of the notation or wording of this question might you need to unpick for some students? </a:t>
            </a:r>
          </a:p>
        </p:txBody>
      </p:sp>
      <p:sp>
        <p:nvSpPr>
          <p:cNvPr id="6" name="Title 1">
            <a:extLst>
              <a:ext uri="{FF2B5EF4-FFF2-40B4-BE49-F238E27FC236}">
                <a16:creationId xmlns:a16="http://schemas.microsoft.com/office/drawing/2014/main" id="{F567BF92-23F2-439F-A5B2-2442DCE81685}"/>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grpSp>
        <p:nvGrpSpPr>
          <p:cNvPr id="2" name="Group 1">
            <a:extLst>
              <a:ext uri="{FF2B5EF4-FFF2-40B4-BE49-F238E27FC236}">
                <a16:creationId xmlns:a16="http://schemas.microsoft.com/office/drawing/2014/main" id="{6BFA5C5F-132D-43A6-ADC5-FC7B13B929FF}"/>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880A68B-9D56-447A-945D-D3AAF4CF45FA}"/>
                </a:ext>
              </a:extLst>
            </p:cNvPr>
            <p:cNvSpPr txBox="1"/>
            <p:nvPr/>
          </p:nvSpPr>
          <p:spPr>
            <a:xfrm>
              <a:off x="697585" y="2521059"/>
              <a:ext cx="6083377" cy="1815882"/>
            </a:xfrm>
            <a:prstGeom prst="rect">
              <a:avLst/>
            </a:prstGeom>
            <a:noFill/>
          </p:spPr>
          <p:txBody>
            <a:bodyPr wrap="square">
              <a:spAutoFit/>
            </a:bodyPr>
            <a:lstStyle/>
            <a:p>
              <a:pPr algn="ctr">
                <a:buNone/>
              </a:pPr>
              <a:r>
                <a:rPr lang="en-GB" dirty="0">
                  <a:effectLst/>
                  <a:latin typeface="+mj-lt"/>
                  <a:ea typeface="Calibri" panose="020F0502020204030204" pitchFamily="34" charset="0"/>
                  <a:cs typeface="Times New Roman" panose="02020603050405020304" pitchFamily="18" charset="0"/>
                </a:rPr>
                <a:t>Find possible values for </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 and </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 </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 &gt; </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 if the equation of the straight line going through the point (</a:t>
              </a:r>
              <a:r>
                <a:rPr lang="en-GB" i="1" dirty="0">
                  <a:effectLst/>
                  <a:latin typeface="+mj-lt"/>
                  <a:ea typeface="Calibri" panose="020F0502020204030204" pitchFamily="34" charset="0"/>
                  <a:cs typeface="Times New Roman" panose="02020603050405020304" pitchFamily="18" charset="0"/>
                </a:rPr>
                <a:t>a</a:t>
              </a:r>
              <a:r>
                <a:rPr lang="en-GB" dirty="0">
                  <a:effectLst/>
                  <a:latin typeface="+mj-lt"/>
                  <a:ea typeface="Calibri" panose="020F0502020204030204" pitchFamily="34" charset="0"/>
                  <a:cs typeface="Times New Roman" panose="02020603050405020304" pitchFamily="18" charset="0"/>
                </a:rPr>
                <a:t>, </a:t>
              </a:r>
              <a:r>
                <a:rPr lang="en-GB" i="1" dirty="0">
                  <a:effectLst/>
                  <a:latin typeface="+mj-lt"/>
                  <a:ea typeface="Calibri" panose="020F0502020204030204" pitchFamily="34" charset="0"/>
                  <a:cs typeface="Times New Roman" panose="02020603050405020304" pitchFamily="18" charset="0"/>
                </a:rPr>
                <a:t>b</a:t>
              </a:r>
              <a:r>
                <a:rPr lang="en-GB" dirty="0">
                  <a:effectLst/>
                  <a:latin typeface="+mj-lt"/>
                  <a:ea typeface="Calibri" panose="020F0502020204030204" pitchFamily="34" charset="0"/>
                  <a:cs typeface="Times New Roman" panose="02020603050405020304" pitchFamily="18" charset="0"/>
                </a:rPr>
                <a:t>) is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2</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− 3.</a:t>
              </a:r>
              <a:endParaRPr lang="en-GB" dirty="0">
                <a:latin typeface="+mj-lt"/>
              </a:endParaRPr>
            </a:p>
          </p:txBody>
        </p:sp>
      </p:grpSp>
    </p:spTree>
    <p:custDataLst>
      <p:tags r:id="rId1"/>
    </p:custDataLst>
    <p:extLst>
      <p:ext uri="{BB962C8B-B14F-4D97-AF65-F5344CB8AC3E}">
        <p14:creationId xmlns:p14="http://schemas.microsoft.com/office/powerpoint/2010/main" val="27099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4.2	Graphical representations</a:t>
            </a:r>
          </a:p>
          <a:p>
            <a:endParaRPr lang="en-GB" dirty="0"/>
          </a:p>
        </p:txBody>
      </p:sp>
    </p:spTree>
    <p:extLst>
      <p:ext uri="{BB962C8B-B14F-4D97-AF65-F5344CB8AC3E}">
        <p14:creationId xmlns:p14="http://schemas.microsoft.com/office/powerpoint/2010/main" val="3456617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13</a:t>
            </a:r>
            <a:endParaRPr lang="en-GB" dirty="0"/>
          </a:p>
        </p:txBody>
      </p:sp>
      <p:sp>
        <p:nvSpPr>
          <p:cNvPr id="5" name="TextBox 4">
            <a:extLst>
              <a:ext uri="{FF2B5EF4-FFF2-40B4-BE49-F238E27FC236}">
                <a16:creationId xmlns:a16="http://schemas.microsoft.com/office/drawing/2014/main" id="{3DB52716-BE0E-490A-953B-419A5D9B127E}"/>
              </a:ext>
            </a:extLst>
          </p:cNvPr>
          <p:cNvSpPr txBox="1"/>
          <p:nvPr/>
        </p:nvSpPr>
        <p:spPr>
          <a:xfrm>
            <a:off x="983432" y="2060848"/>
            <a:ext cx="10297144" cy="1200329"/>
          </a:xfrm>
          <a:prstGeom prst="rect">
            <a:avLst/>
          </a:prstGeom>
          <a:noFill/>
        </p:spPr>
        <p:txBody>
          <a:bodyPr wrap="square">
            <a:spAutoFit/>
          </a:bodyPr>
          <a:lstStyle/>
          <a:p>
            <a:pPr algn="ctr">
              <a:buNone/>
            </a:pPr>
            <a:r>
              <a:rPr lang="en-GB" sz="3600" dirty="0"/>
              <a:t>Is it always, sometimes or never true that linear graphs are horizontal?</a:t>
            </a:r>
          </a:p>
        </p:txBody>
      </p:sp>
      <p:sp>
        <p:nvSpPr>
          <p:cNvPr id="7" name="TextBox 6">
            <a:extLst>
              <a:ext uri="{FF2B5EF4-FFF2-40B4-BE49-F238E27FC236}">
                <a16:creationId xmlns:a16="http://schemas.microsoft.com/office/drawing/2014/main" id="{65924E94-E813-4D64-87C6-2F15D85197DB}"/>
              </a:ext>
            </a:extLst>
          </p:cNvPr>
          <p:cNvSpPr txBox="1"/>
          <p:nvPr/>
        </p:nvSpPr>
        <p:spPr>
          <a:xfrm>
            <a:off x="947428" y="3717032"/>
            <a:ext cx="10297144" cy="1200329"/>
          </a:xfrm>
          <a:prstGeom prst="rect">
            <a:avLst/>
          </a:prstGeom>
          <a:noFill/>
        </p:spPr>
        <p:txBody>
          <a:bodyPr wrap="square">
            <a:spAutoFit/>
          </a:bodyPr>
          <a:lstStyle/>
          <a:p>
            <a:pPr algn="ctr">
              <a:buNone/>
            </a:pPr>
            <a:r>
              <a:rPr lang="en-GB" sz="3600" dirty="0"/>
              <a:t>Is it always, sometimes or never true that linear graphs are vertical?</a:t>
            </a:r>
          </a:p>
        </p:txBody>
      </p:sp>
    </p:spTree>
    <p:extLst>
      <p:ext uri="{BB962C8B-B14F-4D97-AF65-F5344CB8AC3E}">
        <p14:creationId xmlns:p14="http://schemas.microsoft.com/office/powerpoint/2010/main" val="30899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96752"/>
            <a:ext cx="4891318" cy="468051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students think these statements are ‘never’ true? How can you address this in the examples you give?</a:t>
            </a:r>
          </a:p>
          <a:p>
            <a:pPr marL="360000" lvl="1" fontAlgn="auto">
              <a:lnSpc>
                <a:spcPct val="100000"/>
              </a:lnSpc>
              <a:spcBef>
                <a:spcPts val="0"/>
              </a:spcBef>
              <a:spcAft>
                <a:spcPts val="1200"/>
              </a:spcAft>
              <a:buClrTx/>
            </a:pPr>
            <a:r>
              <a:rPr lang="en-GB" sz="2400" dirty="0"/>
              <a:t>Can you create some other ‘missing number’ or ‘Always, Sometimes, Never’-type problems which would be suitable for your students and would allow you to identify key misconceptions?</a:t>
            </a:r>
          </a:p>
        </p:txBody>
      </p:sp>
      <p:sp>
        <p:nvSpPr>
          <p:cNvPr id="6" name="Title 1">
            <a:extLst>
              <a:ext uri="{FF2B5EF4-FFF2-40B4-BE49-F238E27FC236}">
                <a16:creationId xmlns:a16="http://schemas.microsoft.com/office/drawing/2014/main" id="{F567BF92-23F2-439F-A5B2-2442DCE81685}"/>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grpSp>
        <p:nvGrpSpPr>
          <p:cNvPr id="2" name="Group 1">
            <a:extLst>
              <a:ext uri="{FF2B5EF4-FFF2-40B4-BE49-F238E27FC236}">
                <a16:creationId xmlns:a16="http://schemas.microsoft.com/office/drawing/2014/main" id="{4AD3A932-2660-4B2D-8B6E-D714B1D9FF3F}"/>
              </a:ext>
            </a:extLst>
          </p:cNvPr>
          <p:cNvGrpSpPr/>
          <p:nvPr/>
        </p:nvGrpSpPr>
        <p:grpSpPr>
          <a:xfrm>
            <a:off x="660695" y="1813540"/>
            <a:ext cx="6160612" cy="4207748"/>
            <a:chOff x="660695" y="1813540"/>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813540"/>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493071-56F4-4C6E-AB4C-79A507D6A2B0}"/>
                </a:ext>
              </a:extLst>
            </p:cNvPr>
            <p:cNvSpPr txBox="1"/>
            <p:nvPr/>
          </p:nvSpPr>
          <p:spPr>
            <a:xfrm>
              <a:off x="911424" y="2348880"/>
              <a:ext cx="5616624" cy="1384995"/>
            </a:xfrm>
            <a:prstGeom prst="rect">
              <a:avLst/>
            </a:prstGeom>
            <a:noFill/>
          </p:spPr>
          <p:txBody>
            <a:bodyPr wrap="square">
              <a:spAutoFit/>
            </a:bodyPr>
            <a:lstStyle/>
            <a:p>
              <a:pPr algn="ctr">
                <a:buNone/>
              </a:pPr>
              <a:r>
                <a:rPr lang="en-GB" dirty="0"/>
                <a:t>Is it always, sometimes or never true that linear graphs are horizontal?</a:t>
              </a:r>
            </a:p>
          </p:txBody>
        </p:sp>
        <p:sp>
          <p:nvSpPr>
            <p:cNvPr id="8" name="TextBox 7">
              <a:extLst>
                <a:ext uri="{FF2B5EF4-FFF2-40B4-BE49-F238E27FC236}">
                  <a16:creationId xmlns:a16="http://schemas.microsoft.com/office/drawing/2014/main" id="{901A3724-9B05-4E7A-A74A-C286016001F4}"/>
                </a:ext>
              </a:extLst>
            </p:cNvPr>
            <p:cNvSpPr txBox="1"/>
            <p:nvPr/>
          </p:nvSpPr>
          <p:spPr>
            <a:xfrm>
              <a:off x="905661" y="3904104"/>
              <a:ext cx="5616624" cy="1384995"/>
            </a:xfrm>
            <a:prstGeom prst="rect">
              <a:avLst/>
            </a:prstGeom>
            <a:noFill/>
          </p:spPr>
          <p:txBody>
            <a:bodyPr wrap="square">
              <a:spAutoFit/>
            </a:bodyPr>
            <a:lstStyle/>
            <a:p>
              <a:pPr algn="ctr">
                <a:buNone/>
              </a:pPr>
              <a:r>
                <a:rPr lang="en-GB" dirty="0"/>
                <a:t>Is it always, sometimes or never true that linear graphs are vertical?</a:t>
              </a:r>
            </a:p>
          </p:txBody>
        </p:sp>
      </p:grpSp>
    </p:spTree>
    <p:custDataLst>
      <p:tags r:id="rId1"/>
    </p:custDataLst>
    <p:extLst>
      <p:ext uri="{BB962C8B-B14F-4D97-AF65-F5344CB8AC3E}">
        <p14:creationId xmlns:p14="http://schemas.microsoft.com/office/powerpoint/2010/main" val="287969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17982694"/>
              </p:ext>
            </p:extLst>
          </p:nvPr>
        </p:nvGraphicFramePr>
        <p:xfrm>
          <a:off x="579413" y="1401995"/>
          <a:ext cx="11011552" cy="39827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Cartesian coordinate system</a:t>
                      </a:r>
                    </a:p>
                  </a:txBody>
                  <a:tcPr/>
                </a:tc>
                <a:tc>
                  <a:txBody>
                    <a:bodyPr/>
                    <a:lstStyle/>
                    <a:p>
                      <a:pPr>
                        <a:spcAft>
                          <a:spcPts val="600"/>
                        </a:spcAft>
                      </a:pPr>
                      <a:r>
                        <a:rPr lang="en-GB" sz="1800" kern="1200" dirty="0">
                          <a:solidFill>
                            <a:schemeClr val="tx1"/>
                          </a:solidFill>
                          <a:effectLst/>
                          <a:latin typeface="+mn-lt"/>
                          <a:ea typeface="+mn-ea"/>
                          <a:cs typeface="+mn-cs"/>
                        </a:rPr>
                        <a:t>A system used to define the position of a point in 2- or 3-dimensional space: </a:t>
                      </a:r>
                    </a:p>
                    <a:p>
                      <a:pPr marL="342900" lvl="0" indent="-342900">
                        <a:spcAft>
                          <a:spcPts val="600"/>
                        </a:spcAft>
                        <a:buFont typeface="+mj-lt"/>
                        <a:buAutoNum type="arabicPeriod"/>
                      </a:pPr>
                      <a:r>
                        <a:rPr lang="en-GB" sz="1800" kern="1200" dirty="0">
                          <a:solidFill>
                            <a:schemeClr val="tx1"/>
                          </a:solidFill>
                          <a:effectLst/>
                          <a:latin typeface="+mn-lt"/>
                          <a:ea typeface="+mn-ea"/>
                          <a:cs typeface="+mn-cs"/>
                        </a:rPr>
                        <a:t>Two axes at right angles to each other are used to define the position of a point in a plane. The usual conventions are to label the horizontal axis as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and the vertical axis as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-axis, with the origin at the intersection of the axes. The ordered pair of numbers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that defines the position of a point is the coordinate pair. The origin is the point (0, 0); positive values of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are to the right of the origin and negative values are to the left of the origin; positive values of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are above the origin and negative values below the origin. Each of the numbers is a coordinate.</a:t>
                      </a:r>
                    </a:p>
                    <a:p>
                      <a:pPr marL="342000" lvl="1">
                        <a:spcAft>
                          <a:spcPts val="600"/>
                        </a:spcAft>
                      </a:pPr>
                      <a:r>
                        <a:rPr lang="en-GB" sz="1800" kern="1200" dirty="0">
                          <a:solidFill>
                            <a:schemeClr val="tx1"/>
                          </a:solidFill>
                          <a:effectLst/>
                          <a:latin typeface="+mn-lt"/>
                          <a:ea typeface="+mn-ea"/>
                          <a:cs typeface="+mn-cs"/>
                        </a:rPr>
                        <a:t>The numbers are also known as ‘Cartesian coordinates’, after the French mathematician, René Descartes (1596–1650).</a:t>
                      </a:r>
                    </a:p>
                    <a:p>
                      <a:pPr marL="342900" indent="-342900">
                        <a:spcAft>
                          <a:spcPts val="600"/>
                        </a:spcAft>
                        <a:buFont typeface="+mj-lt"/>
                        <a:buAutoNum type="arabicPeriod"/>
                      </a:pPr>
                      <a:r>
                        <a:rPr lang="en-GB" sz="1800" kern="1200" dirty="0">
                          <a:solidFill>
                            <a:schemeClr val="tx1"/>
                          </a:solidFill>
                          <a:effectLst/>
                          <a:latin typeface="+mn-lt"/>
                          <a:ea typeface="+mn-ea"/>
                          <a:cs typeface="+mn-cs"/>
                        </a:rPr>
                        <a:t>Three mutually perpendicular axes, conventionally labelled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and coordinates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can be used to define the position of a point in space.</a:t>
                      </a:r>
                      <a:endParaRPr lang="en-GB" dirty="0"/>
                    </a:p>
                  </a:txBody>
                  <a:tcPr/>
                </a:tc>
                <a:extLst>
                  <a:ext uri="{0D108BD9-81ED-4DB2-BD59-A6C34878D82A}">
                    <a16:rowId xmlns:a16="http://schemas.microsoft.com/office/drawing/2014/main" val="2719448778"/>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56505628"/>
                  </p:ext>
                </p:extLst>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gradient</a:t>
                          </a:r>
                        </a:p>
                      </a:txBody>
                      <a:tcPr/>
                    </a:tc>
                    <a:tc>
                      <a:txBody>
                        <a:bodyPr/>
                        <a:lstStyle/>
                        <a:p>
                          <a:r>
                            <a:rPr lang="en-GB" sz="1800" kern="1200" dirty="0">
                              <a:solidFill>
                                <a:schemeClr val="tx1"/>
                              </a:solidFill>
                              <a:effectLst/>
                              <a:latin typeface="+mn-lt"/>
                              <a:ea typeface="+mn-ea"/>
                              <a:cs typeface="+mn-cs"/>
                            </a:rPr>
                            <a:t>A measure of the slope of a line. </a:t>
                          </a:r>
                        </a:p>
                        <a:p>
                          <a:r>
                            <a:rPr lang="en-GB" sz="1800" kern="1200" dirty="0">
                              <a:solidFill>
                                <a:schemeClr val="tx1"/>
                              </a:solidFill>
                              <a:effectLst/>
                              <a:latin typeface="+mn-lt"/>
                              <a:ea typeface="+mn-ea"/>
                              <a:cs typeface="+mn-cs"/>
                            </a:rPr>
                            <a:t>On a coordinate plane, the gradient of the line through the points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is defined as </a:t>
                          </a:r>
                          <a14:m>
                            <m:oMath xmlns:m="http://schemas.openxmlformats.org/officeDocument/2006/math">
                              <m:f>
                                <m:fPr>
                                  <m:ctrlPr>
                                    <a:rPr lang="en-GB" sz="1800" i="1" kern="1200" smtClean="0">
                                      <a:solidFill>
                                        <a:schemeClr val="tx1"/>
                                      </a:solidFill>
                                      <a:effectLst/>
                                      <a:latin typeface="Cambria Math" panose="02040503050406030204" pitchFamily="18" charset="0"/>
                                      <a:ea typeface="+mn-ea"/>
                                      <a:cs typeface="+mn-cs"/>
                                    </a:rPr>
                                  </m:ctrlPr>
                                </m:fPr>
                                <m:num>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num>
                                <m:den>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den>
                              </m:f>
                            </m:oMath>
                          </a14:m>
                          <a:r>
                            <a:rPr lang="en-GB" sz="1800" kern="1200" dirty="0">
                              <a:solidFill>
                                <a:schemeClr val="tx1"/>
                              </a:solidFill>
                              <a:effectLst/>
                              <a:latin typeface="+mn-lt"/>
                              <a:ea typeface="+mn-ea"/>
                              <a:cs typeface="+mn-cs"/>
                            </a:rPr>
                            <a:t>. The gradient may be positive, negative or zero depending on the values of the coordinates.</a:t>
                          </a:r>
                          <a:endParaRPr lang="en-GB" dirty="0"/>
                        </a:p>
                      </a:txBody>
                      <a:tcPr/>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56505628"/>
                  </p:ext>
                </p:extLst>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351344">
                    <a:tc>
                      <a:txBody>
                        <a:bodyPr/>
                        <a:lstStyle/>
                        <a:p>
                          <a:r>
                            <a:rPr lang="en-GB" dirty="0"/>
                            <a:t>gradient</a:t>
                          </a:r>
                        </a:p>
                      </a:txBody>
                      <a:tcPr/>
                    </a:tc>
                    <a:tc>
                      <a:txBody>
                        <a:bodyPr/>
                        <a:lstStyle/>
                        <a:p>
                          <a:endParaRPr lang="en-US"/>
                        </a:p>
                      </a:txBody>
                      <a:tcPr>
                        <a:blipFill>
                          <a:blip r:embed="rId2"/>
                          <a:stretch>
                            <a:fillRect l="-14794" t="-29730" r="-190" b="-175676"/>
                          </a:stretch>
                        </a:blipFill>
                      </a:tcPr>
                    </a:tc>
                    <a:extLst>
                      <a:ext uri="{0D108BD9-81ED-4DB2-BD59-A6C34878D82A}">
                        <a16:rowId xmlns:a16="http://schemas.microsoft.com/office/drawing/2014/main" val="2719448778"/>
                      </a:ext>
                    </a:extLst>
                  </a:tr>
                  <a:tr h="1198880">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102616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6764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(3)</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29648553"/>
              </p:ext>
            </p:extLst>
          </p:nvPr>
        </p:nvGraphicFramePr>
        <p:xfrm>
          <a:off x="579413" y="1401994"/>
          <a:ext cx="11011552" cy="2963109"/>
        </p:xfrm>
        <a:graphic>
          <a:graphicData uri="http://schemas.openxmlformats.org/drawingml/2006/table">
            <a:tbl>
              <a:tblPr firstRow="1" bandRow="1">
                <a:tableStyleId>{E8B1032C-EA38-4F05-BA0D-38AFFFC7BED3}</a:tableStyleId>
              </a:tblPr>
              <a:tblGrid>
                <a:gridCol w="1484139">
                  <a:extLst>
                    <a:ext uri="{9D8B030D-6E8A-4147-A177-3AD203B41FA5}">
                      <a16:colId xmlns:a16="http://schemas.microsoft.com/office/drawing/2014/main" val="2438572298"/>
                    </a:ext>
                  </a:extLst>
                </a:gridCol>
                <a:gridCol w="9527413">
                  <a:extLst>
                    <a:ext uri="{9D8B030D-6E8A-4147-A177-3AD203B41FA5}">
                      <a16:colId xmlns:a16="http://schemas.microsoft.com/office/drawing/2014/main" val="1416496605"/>
                    </a:ext>
                  </a:extLst>
                </a:gridCol>
              </a:tblGrid>
              <a:tr h="412013">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609554">
                <a:tc>
                  <a:txBody>
                    <a:bodyPr/>
                    <a:lstStyle/>
                    <a:p>
                      <a:pPr>
                        <a:spcBef>
                          <a:spcPts val="400"/>
                        </a:spcBef>
                        <a:spcAft>
                          <a:spcPts val="400"/>
                        </a:spcAft>
                      </a:pPr>
                      <a:r>
                        <a:rPr lang="en-GB" sz="1800" kern="1200" dirty="0">
                          <a:solidFill>
                            <a:schemeClr val="tx1"/>
                          </a:solidFill>
                          <a:latin typeface="+mn-lt"/>
                          <a:ea typeface="+mn-ea"/>
                          <a:cs typeface="+mn-cs"/>
                        </a:rPr>
                        <a:t>quadratic</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Describing an expression of the form ax</a:t>
                      </a:r>
                      <a:r>
                        <a:rPr lang="en-GB" sz="1800" kern="1200" baseline="30000" dirty="0">
                          <a:solidFill>
                            <a:schemeClr val="tx1"/>
                          </a:solidFill>
                          <a:latin typeface="+mn-lt"/>
                          <a:ea typeface="+mn-ea"/>
                          <a:cs typeface="+mn-cs"/>
                        </a:rPr>
                        <a:t>2</a:t>
                      </a:r>
                      <a:r>
                        <a:rPr lang="en-GB" sz="1800" kern="1200" dirty="0">
                          <a:solidFill>
                            <a:schemeClr val="tx1"/>
                          </a:solidFill>
                          <a:latin typeface="+mn-lt"/>
                          <a:ea typeface="+mn-ea"/>
                          <a:cs typeface="+mn-cs"/>
                        </a:rPr>
                        <a:t> + </a:t>
                      </a:r>
                      <a:r>
                        <a:rPr lang="en-GB" sz="1800" kern="1200" dirty="0" err="1">
                          <a:solidFill>
                            <a:schemeClr val="tx1"/>
                          </a:solidFill>
                          <a:latin typeface="+mn-lt"/>
                          <a:ea typeface="+mn-ea"/>
                          <a:cs typeface="+mn-cs"/>
                        </a:rPr>
                        <a:t>bx</a:t>
                      </a:r>
                      <a:r>
                        <a:rPr lang="en-GB" sz="1800" kern="1200" dirty="0">
                          <a:solidFill>
                            <a:schemeClr val="tx1"/>
                          </a:solidFill>
                          <a:latin typeface="+mn-lt"/>
                          <a:ea typeface="+mn-ea"/>
                          <a:cs typeface="+mn-cs"/>
                        </a:rPr>
                        <a:t> + c where a, b and c are real numbers. The function y = ax</a:t>
                      </a:r>
                      <a:r>
                        <a:rPr lang="en-GB" sz="1800" kern="1200" baseline="30000" dirty="0">
                          <a:solidFill>
                            <a:schemeClr val="tx1"/>
                          </a:solidFill>
                          <a:latin typeface="+mn-lt"/>
                          <a:ea typeface="+mn-ea"/>
                          <a:cs typeface="+mn-cs"/>
                        </a:rPr>
                        <a:t>2</a:t>
                      </a:r>
                      <a:r>
                        <a:rPr lang="en-GB" sz="1800" kern="1200" dirty="0">
                          <a:solidFill>
                            <a:schemeClr val="tx1"/>
                          </a:solidFill>
                          <a:latin typeface="+mn-lt"/>
                          <a:ea typeface="+mn-ea"/>
                          <a:cs typeface="+mn-cs"/>
                        </a:rPr>
                        <a:t> + </a:t>
                      </a:r>
                      <a:r>
                        <a:rPr lang="en-GB" sz="1800" kern="1200" dirty="0" err="1">
                          <a:solidFill>
                            <a:schemeClr val="tx1"/>
                          </a:solidFill>
                          <a:latin typeface="+mn-lt"/>
                          <a:ea typeface="+mn-ea"/>
                          <a:cs typeface="+mn-cs"/>
                        </a:rPr>
                        <a:t>bx</a:t>
                      </a:r>
                      <a:r>
                        <a:rPr lang="en-GB" sz="1800" kern="1200" dirty="0">
                          <a:solidFill>
                            <a:schemeClr val="tx1"/>
                          </a:solidFill>
                          <a:latin typeface="+mn-lt"/>
                          <a:ea typeface="+mn-ea"/>
                          <a:cs typeface="+mn-cs"/>
                        </a:rPr>
                        <a:t> + c is a quadratic function; its graph is a parabola.</a:t>
                      </a:r>
                    </a:p>
                  </a:txBody>
                  <a:tcPr marL="68580" marR="68580" marT="0" marB="0"/>
                </a:tc>
                <a:extLst>
                  <a:ext uri="{0D108BD9-81ED-4DB2-BD59-A6C34878D82A}">
                    <a16:rowId xmlns:a16="http://schemas.microsoft.com/office/drawing/2014/main" val="2719448778"/>
                  </a:ext>
                </a:extLst>
              </a:tr>
              <a:tr h="1941542">
                <a:tc>
                  <a:txBody>
                    <a:bodyPr/>
                    <a:lstStyle/>
                    <a:p>
                      <a:pPr>
                        <a:spcBef>
                          <a:spcPts val="400"/>
                        </a:spcBef>
                        <a:spcAft>
                          <a:spcPts val="400"/>
                        </a:spcAft>
                      </a:pPr>
                      <a:r>
                        <a:rPr lang="en-GB" sz="1800" kern="1200">
                          <a:solidFill>
                            <a:schemeClr val="tx1"/>
                          </a:solidFill>
                          <a:latin typeface="+mn-lt"/>
                          <a:ea typeface="+mn-ea"/>
                          <a:cs typeface="+mn-cs"/>
                        </a:rPr>
                        <a:t>simultaneous equations</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Two linear equations that apply simultaneously to given variables. The solution to the simultaneous equations is the pair of values for the variables that satisfies both equations. The graphical solution to simultaneous equations is a point where the lines representing the equations intersect.</a:t>
                      </a:r>
                    </a:p>
                    <a:p>
                      <a:pPr>
                        <a:spcBef>
                          <a:spcPts val="400"/>
                        </a:spcBef>
                        <a:spcAft>
                          <a:spcPts val="400"/>
                        </a:spcAft>
                      </a:pPr>
                      <a:r>
                        <a:rPr lang="en-GB" sz="1800" kern="1200" dirty="0">
                          <a:solidFill>
                            <a:schemeClr val="tx1"/>
                          </a:solidFill>
                          <a:latin typeface="+mn-lt"/>
                          <a:ea typeface="+mn-ea"/>
                          <a:cs typeface="+mn-cs"/>
                        </a:rPr>
                        <a:t>Example: x + y = 6 and y = 2x is a set of simultaneous equations. The solution is the value of x and y which satisfies both simultaneously – i.e. x = 2 and y = 4.</a:t>
                      </a: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997144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1035" y="1268760"/>
            <a:ext cx="10981365"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sp>
        <p:nvSpPr>
          <p:cNvPr id="7" name="TextBox 6">
            <a:extLst>
              <a:ext uri="{FF2B5EF4-FFF2-40B4-BE49-F238E27FC236}">
                <a16:creationId xmlns:a16="http://schemas.microsoft.com/office/drawing/2014/main" id="{4C7984CC-583D-46B7-87B8-303EF593EB16}"/>
              </a:ext>
            </a:extLst>
          </p:cNvPr>
          <p:cNvSpPr txBox="1"/>
          <p:nvPr/>
        </p:nvSpPr>
        <p:spPr>
          <a:xfrm>
            <a:off x="609600" y="2014399"/>
            <a:ext cx="5638982" cy="4031873"/>
          </a:xfrm>
          <a:prstGeom prst="rect">
            <a:avLst/>
          </a:prstGeom>
          <a:noFill/>
        </p:spPr>
        <p:txBody>
          <a:bodyPr wrap="square">
            <a:spAutoFit/>
          </a:bodyPr>
          <a:lstStyle/>
          <a:p>
            <a:pPr marL="457200" indent="-457200">
              <a:buClr>
                <a:srgbClr val="466665"/>
              </a:buClr>
              <a:buFont typeface="Arial" panose="020B0604020202020204" pitchFamily="34" charset="0"/>
              <a:buChar char="•"/>
            </a:pPr>
            <a:r>
              <a:rPr lang="en-GB" sz="2400" b="1" dirty="0">
                <a:solidFill>
                  <a:srgbClr val="585858"/>
                </a:solidFill>
              </a:rPr>
              <a:t>Tables of values, graphs, sequences and structured pictorial arrangements</a:t>
            </a:r>
          </a:p>
          <a:p>
            <a:pPr marL="914400" lvl="1" indent="-457200">
              <a:buClr>
                <a:srgbClr val="466665"/>
              </a:buClr>
              <a:buFont typeface="Arial" panose="020B0604020202020204" pitchFamily="34" charset="0"/>
              <a:buChar char="•"/>
            </a:pPr>
            <a:r>
              <a:rPr lang="en-GB" sz="2000" dirty="0">
                <a:solidFill>
                  <a:srgbClr val="585858"/>
                </a:solidFill>
              </a:rPr>
              <a:t>It is important for students to see multiple representations of the same structure, as in the diagram, and to connect them. Prompts such as ‘Where is the 3 in this representation?’ and ‘Where is the 1?’ can support students in making these connections and understanding that each representation has the same underpinning structure.</a:t>
            </a:r>
            <a:endParaRPr lang="en-GB" sz="2000" b="1" dirty="0">
              <a:solidFill>
                <a:srgbClr val="585858"/>
              </a:solidFill>
            </a:endParaRPr>
          </a:p>
        </p:txBody>
      </p:sp>
      <p:pic>
        <p:nvPicPr>
          <p:cNvPr id="8" name="Picture 7">
            <a:extLst>
              <a:ext uri="{FF2B5EF4-FFF2-40B4-BE49-F238E27FC236}">
                <a16:creationId xmlns:a16="http://schemas.microsoft.com/office/drawing/2014/main" id="{07855A31-56F8-4BAC-BACD-23FB61EC8D45}"/>
              </a:ext>
            </a:extLst>
          </p:cNvPr>
          <p:cNvPicPr/>
          <p:nvPr/>
        </p:nvPicPr>
        <p:blipFill rotWithShape="1">
          <a:blip r:embed="rId3" cstate="print">
            <a:extLst>
              <a:ext uri="{28A0092B-C50C-407E-A947-70E740481C1C}">
                <a14:useLocalDpi xmlns:a14="http://schemas.microsoft.com/office/drawing/2010/main" val="0"/>
              </a:ext>
            </a:extLst>
          </a:blip>
          <a:srcRect l="8379" r="6027"/>
          <a:stretch/>
        </p:blipFill>
        <p:spPr bwMode="auto">
          <a:xfrm>
            <a:off x="6276514" y="2071363"/>
            <a:ext cx="5450987" cy="3974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8343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225559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D05A-F8E3-47FA-81CE-4E63450EA3A0}"/>
              </a:ext>
            </a:extLst>
          </p:cNvPr>
          <p:cNvPicPr>
            <a:picLocks noChangeAspect="1"/>
          </p:cNvPicPr>
          <p:nvPr/>
        </p:nvPicPr>
        <p:blipFill>
          <a:blip r:embed="rId3"/>
          <a:stretch>
            <a:fillRect/>
          </a:stretch>
        </p:blipFill>
        <p:spPr>
          <a:xfrm>
            <a:off x="255526" y="1148093"/>
            <a:ext cx="11680948" cy="2712955"/>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4.2 Graphical representations</a:t>
            </a:r>
            <a:r>
              <a:rPr lang="en-GB" sz="1500" dirty="0"/>
              <a:t>, there are three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884558"/>
            <a:ext cx="7776864" cy="23754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312452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buNone/>
                </a:pPr>
                <a:r>
                  <a:rPr lang="en-GB" sz="1800" dirty="0"/>
                  <a:t>Please note: Braces { } indicate additional mathematical content to be taught to more 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578" t="-1303" r="-347" b="-29967"/>
                </a:stretch>
              </a:blipFill>
            </p:spPr>
            <p:txBody>
              <a:bodyPr/>
              <a:lstStyle/>
              <a:p>
                <a:r>
                  <a:rPr lang="en-US">
                    <a:noFill/>
                  </a:rPr>
                  <a:t> </a:t>
                </a:r>
              </a:p>
            </p:txBody>
          </p:sp>
        </mc:Fallback>
      </mc:AlternateContent>
    </p:spTree>
    <p:extLst>
      <p:ext uri="{BB962C8B-B14F-4D97-AF65-F5344CB8AC3E}">
        <p14:creationId xmlns:p14="http://schemas.microsoft.com/office/powerpoint/2010/main" val="201710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4.2 Graphical representations Core Concept Document</a:t>
            </a:r>
            <a:endParaRPr lang="en-GB" dirty="0"/>
          </a:p>
          <a:p>
            <a:pPr lvl="2">
              <a:lnSpc>
                <a:spcPct val="100000"/>
              </a:lnSpc>
            </a:pPr>
            <a:r>
              <a:rPr lang="en-GB" dirty="0">
                <a:hlinkClick r:id="rId5"/>
              </a:rPr>
              <a:t>1.4 Simplifying and manipulating expressions, equations and </a:t>
            </a:r>
            <a:r>
              <a:rPr lang="en-GB" dirty="0" err="1">
                <a:hlinkClick r:id="rId5"/>
              </a:rPr>
              <a:t>formluae</a:t>
            </a:r>
            <a:r>
              <a:rPr lang="en-GB" dirty="0">
                <a:hlinkClick r:id="rId5"/>
              </a:rPr>
              <a:t> Core Concept Document</a:t>
            </a:r>
            <a:endParaRPr lang="en-GB" dirty="0"/>
          </a:p>
          <a:p>
            <a:pPr lvl="1">
              <a:lnSpc>
                <a:spcPct val="100000"/>
              </a:lnSpc>
            </a:pPr>
            <a:r>
              <a:rPr lang="en-GB" dirty="0">
                <a:hlinkClick r:id="rId6"/>
              </a:rPr>
              <a:t>NCETM primary mastery professional development materials</a:t>
            </a:r>
            <a:endParaRPr lang="en-GB" dirty="0"/>
          </a:p>
          <a:p>
            <a:pPr lvl="1">
              <a:lnSpc>
                <a:spcPct val="100000"/>
              </a:lnSpc>
            </a:pPr>
            <a:r>
              <a:rPr lang="en-GB" dirty="0">
                <a:hlinkClick r:id="rId7"/>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8"/>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89514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4.2.1.3 Know that a set of coordinates, constructed according to a mathematical rule, can be represented algebraically and graphically</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an additive relationship from a set of coordinates.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many points are required to determine a linear relationship.</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a multiplicative relationship from a set of coordinates.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Visualise the relationship between sets of coordinates.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a two-step relationship from a set of coordinates.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3"/>
            <a:ext cx="10972800" cy="4824536"/>
          </a:xfrm>
        </p:spPr>
        <p:txBody>
          <a:bodyPr>
            <a:normAutofit fontScale="92500" lnSpcReduction="10000"/>
          </a:bodyPr>
          <a:lstStyle/>
          <a:p>
            <a:r>
              <a:rPr lang="en-GB" dirty="0">
                <a:latin typeface="+mj-lt"/>
              </a:rPr>
              <a:t>In Key Stage 2, students should have become familiar with coordinates in all four quadrants. </a:t>
            </a:r>
          </a:p>
          <a:p>
            <a:r>
              <a:rPr lang="en-GB" dirty="0">
                <a:latin typeface="+mj-lt"/>
              </a:rPr>
              <a:t>In Key Stage 3, a key focus will be thinking about </a:t>
            </a:r>
            <a:r>
              <a:rPr lang="en-GB" i="1" dirty="0">
                <a:latin typeface="Times New Roman" panose="02020603050405020304" pitchFamily="18" charset="0"/>
                <a:cs typeface="Times New Roman" panose="02020603050405020304" pitchFamily="18" charset="0"/>
              </a:rPr>
              <a:t>x</a:t>
            </a:r>
            <a:r>
              <a:rPr lang="en-GB" dirty="0">
                <a:latin typeface="+mj-lt"/>
              </a:rPr>
              <a:t>- and </a:t>
            </a:r>
            <a:r>
              <a:rPr lang="en-GB" i="1" dirty="0">
                <a:latin typeface="Times New Roman" panose="02020603050405020304" pitchFamily="18" charset="0"/>
                <a:cs typeface="Times New Roman" panose="02020603050405020304" pitchFamily="18" charset="0"/>
              </a:rPr>
              <a:t>y</a:t>
            </a:r>
            <a:r>
              <a:rPr lang="en-GB" dirty="0">
                <a:latin typeface="+mj-lt"/>
              </a:rPr>
              <a:t>-coordinates as the input and output respectively of a function or rule, and appreciating that the set of coordinates generated and the line joining them can be thought of as a graphical representation of that function. </a:t>
            </a:r>
          </a:p>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The move from seeing a graph as a finite collection of coordinates that satisfy a relationship to a single mathematical object which encapsulates an infinite set of points, is an important one. Being able to move freely between different forms of representation (numerical values, algebraic symbolism and graphs) and to make links between them is an important skill that can support students in clear thinking, reasoning and problem-solving.</a:t>
            </a:r>
          </a:p>
          <a:p>
            <a:pPr>
              <a:spcBef>
                <a:spcPts val="400"/>
              </a:spcBef>
              <a:spcAft>
                <a:spcPts val="400"/>
              </a:spcAft>
            </a:pPr>
            <a:r>
              <a:rPr lang="en-GB" dirty="0">
                <a:effectLst/>
                <a:latin typeface="+mj-lt"/>
                <a:ea typeface="Calibri" panose="020F0502020204030204" pitchFamily="34" charset="0"/>
                <a:cs typeface="Times New Roman" panose="02020603050405020304" pitchFamily="18" charset="0"/>
              </a:rPr>
              <a:t>In order to develop a deep understanding and achieve fluency, students should explore the connections between equations of lines and their corresponding graphs, including those presented in a non-standard form, such as </a:t>
            </a:r>
            <a:r>
              <a:rPr lang="en-GB" i="1" dirty="0" err="1">
                <a:effectLst/>
                <a:latin typeface="+mj-lt"/>
                <a:ea typeface="Calibri" panose="020F0502020204030204" pitchFamily="34" charset="0"/>
                <a:cs typeface="Times New Roman" panose="02020603050405020304" pitchFamily="18" charset="0"/>
              </a:rPr>
              <a:t>a</a:t>
            </a:r>
            <a:r>
              <a:rPr lang="en-GB"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b</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c</a:t>
            </a:r>
            <a:r>
              <a:rPr lang="en-GB" dirty="0">
                <a:effectLst/>
                <a:latin typeface="+mj-lt"/>
                <a:ea typeface="Calibri" panose="020F0502020204030204" pitchFamily="34" charset="0"/>
                <a:cs typeface="Times New Roman" panose="02020603050405020304" pitchFamily="18" charset="0"/>
              </a:rPr>
              <a:t>, as well as the more standard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m</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a:t>
            </a:r>
            <a:r>
              <a:rPr lang="en-GB" i="1" dirty="0">
                <a:effectLst/>
                <a:latin typeface="+mj-lt"/>
                <a:ea typeface="Calibri" panose="020F0502020204030204" pitchFamily="34" charset="0"/>
                <a:cs typeface="Times New Roman" panose="02020603050405020304" pitchFamily="18" charset="0"/>
              </a:rPr>
              <a:t>c</a:t>
            </a:r>
            <a:r>
              <a:rPr lang="en-GB" dirty="0">
                <a:effectLst/>
                <a:latin typeface="+mj-lt"/>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5040560"/>
          </a:xfrm>
        </p:spPr>
        <p:txBody>
          <a:bodyPr>
            <a:noAutofit/>
          </a:bodyPr>
          <a:lstStyle/>
          <a:p>
            <a:pPr marL="457200">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Students should be fluent at both reading and plotting coordinates involving negative and non-integer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-values in all four quadrants. They should be confident in solving problems that require them to be analytical, and be able to go beyond finding an answer to being able to give clear reasons based on the relationships between the coordinates (a key element in this core concept).</a:t>
            </a:r>
          </a:p>
          <a:p>
            <a:pPr marL="457200">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A sound understanding of the relationships between the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-values of pairs of coordinates provides the basis for more sophisticated analysis of the features of linear functions and their graphs, which students will need to develop throughout Key Stage 3.</a:t>
            </a:r>
          </a:p>
          <a:p>
            <a:pPr marL="457200">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By graphing sets of coordinates where the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-values are connected by a rule, students will become aware of the connection between a rule expressed algebraically and the graph joining the set of points. </a:t>
            </a:r>
          </a:p>
          <a:p>
            <a:pPr marL="457200">
              <a:spcBef>
                <a:spcPts val="400"/>
              </a:spcBef>
              <a:spcAft>
                <a:spcPts val="400"/>
              </a:spcAft>
            </a:pPr>
            <a:r>
              <a:rPr lang="en-GB" sz="2200" dirty="0">
                <a:latin typeface="+mj-lt"/>
                <a:cs typeface="Times New Roman" panose="02020603050405020304" pitchFamily="18" charset="0"/>
              </a:rPr>
              <a:t>Much of this learning is new and is built upon significantly in Key Stages 4 and 5. It is therefore essential that students are given time to develop a secure and deep understanding of these ideas, concepts and techniques.</a:t>
            </a:r>
          </a:p>
          <a:p>
            <a:pPr marL="342900" lvl="0" indent="-342900">
              <a:spcAft>
                <a:spcPts val="400"/>
              </a:spcAft>
              <a:buClr>
                <a:srgbClr val="82CBDD"/>
              </a:buClr>
              <a:buFont typeface="Symbol" panose="05050102010706020507" pitchFamily="18" charset="2"/>
              <a:buChar char=""/>
            </a:pPr>
            <a:endParaRPr lang="en-GB" sz="2200" dirty="0">
              <a:effectLst/>
              <a:latin typeface="+mj-lt"/>
              <a:ea typeface="Calibri" panose="020F0502020204030204" pitchFamily="34" charset="0"/>
              <a:cs typeface="Arial" panose="020B0604020202020204" pitchFamily="34" charset="0"/>
            </a:endParaRPr>
          </a:p>
          <a:p>
            <a:endParaRPr lang="en-GB" sz="2200" dirty="0">
              <a:latin typeface="+mj-lt"/>
            </a:endParaRPr>
          </a:p>
        </p:txBody>
      </p:sp>
    </p:spTree>
    <p:extLst>
      <p:ext uri="{BB962C8B-B14F-4D97-AF65-F5344CB8AC3E}">
        <p14:creationId xmlns:p14="http://schemas.microsoft.com/office/powerpoint/2010/main" val="199047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836712"/>
            <a:ext cx="4891318" cy="4423773"/>
          </a:xfrm>
        </p:spPr>
        <p:txBody>
          <a:bodyPr anchor="ctr">
            <a:normAutofit/>
          </a:bodyPr>
          <a:lstStyle/>
          <a:p>
            <a:pPr lvl="1"/>
            <a:r>
              <a:rPr lang="en-GB" sz="2400" dirty="0"/>
              <a:t>What prior knowledge might your students already have? </a:t>
            </a:r>
          </a:p>
          <a:p>
            <a:pPr lvl="1"/>
            <a:r>
              <a:rPr lang="en-GB" sz="2400" dirty="0"/>
              <a:t>What language or representations might they use for this key idea? </a:t>
            </a:r>
          </a:p>
          <a:p>
            <a:pPr lvl="1"/>
            <a:r>
              <a:rPr lang="en-GB" sz="2400" dirty="0"/>
              <a:t>What questions might you want to ask to assess their prior learning?</a:t>
            </a:r>
          </a:p>
          <a:p>
            <a:pPr lvl="1"/>
            <a:r>
              <a:rPr lang="en-GB" sz="2400" dirty="0"/>
              <a:t>How does this fit in with your curriculum progression?</a:t>
            </a:r>
          </a:p>
          <a:p>
            <a:pPr lvl="1"/>
            <a:endParaRPr lang="en-GB" sz="2400" dirty="0"/>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116663740"/>
              </p:ext>
            </p:extLst>
          </p:nvPr>
        </p:nvGraphicFramePr>
        <p:xfrm>
          <a:off x="660693" y="1196752"/>
          <a:ext cx="6160612" cy="20116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8830">
                <a:tc>
                  <a:txBody>
                    <a:bodyPr/>
                    <a:lstStyle/>
                    <a:p>
                      <a:r>
                        <a:rPr lang="en-GB" dirty="0"/>
                        <a:t>Upper Key Stage 2 Learning Outcome</a:t>
                      </a:r>
                    </a:p>
                  </a:txBody>
                  <a:tcPr/>
                </a:tc>
                <a:extLst>
                  <a:ext uri="{0D108BD9-81ED-4DB2-BD59-A6C34878D82A}">
                    <a16:rowId xmlns:a16="http://schemas.microsoft.com/office/drawing/2014/main" val="1564221312"/>
                  </a:ext>
                </a:extLst>
              </a:tr>
              <a:tr h="610453">
                <a:tc>
                  <a:txBody>
                    <a:bodyPr/>
                    <a:lstStyle/>
                    <a:p>
                      <a:pPr marL="285750" indent="-285750">
                        <a:buFont typeface="Arial" panose="020B0604020202020204" pitchFamily="34" charset="0"/>
                        <a:buChar char="•"/>
                      </a:pPr>
                      <a:r>
                        <a:rPr lang="en-GB" dirty="0"/>
                        <a:t>Describe positions on the full coordinate grid (all four quadrants)</a:t>
                      </a:r>
                    </a:p>
                  </a:txBody>
                  <a:tcPr/>
                </a:tc>
                <a:extLst>
                  <a:ext uri="{0D108BD9-81ED-4DB2-BD59-A6C34878D82A}">
                    <a16:rowId xmlns:a16="http://schemas.microsoft.com/office/drawing/2014/main" val="1387505252"/>
                  </a:ext>
                </a:extLst>
              </a:tr>
              <a:tr h="610453">
                <a:tc>
                  <a:txBody>
                    <a:bodyPr/>
                    <a:lstStyle/>
                    <a:p>
                      <a:pPr marL="285750" indent="-285750">
                        <a:buFont typeface="Arial" panose="020B0604020202020204" pitchFamily="34" charset="0"/>
                        <a:buChar char="•"/>
                      </a:pPr>
                      <a:r>
                        <a:rPr lang="en-GB" dirty="0"/>
                        <a:t>Find pairs of numbers that satisfy an equation with two unknowns</a:t>
                      </a:r>
                    </a:p>
                  </a:txBody>
                  <a:tcPr/>
                </a:tc>
                <a:extLst>
                  <a:ext uri="{0D108BD9-81ED-4DB2-BD59-A6C34878D82A}">
                    <a16:rowId xmlns:a16="http://schemas.microsoft.com/office/drawing/2014/main" val="502591801"/>
                  </a:ext>
                </a:extLst>
              </a:tr>
              <a:tr h="29829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tc>
                <a:extLst>
                  <a:ext uri="{0D108BD9-81ED-4DB2-BD59-A6C34878D82A}">
                    <a16:rowId xmlns:a16="http://schemas.microsoft.com/office/drawing/2014/main" val="2537917201"/>
                  </a:ext>
                </a:extLst>
              </a:tr>
            </a:tbl>
          </a:graphicData>
        </a:graphic>
      </p:graphicFrame>
      <p:graphicFrame>
        <p:nvGraphicFramePr>
          <p:cNvPr id="5" name="Table 6">
            <a:extLst>
              <a:ext uri="{FF2B5EF4-FFF2-40B4-BE49-F238E27FC236}">
                <a16:creationId xmlns:a16="http://schemas.microsoft.com/office/drawing/2014/main" id="{7BD3648C-C122-4EF9-8B9A-5412A39199C9}"/>
              </a:ext>
            </a:extLst>
          </p:cNvPr>
          <p:cNvGraphicFramePr>
            <a:graphicFrameLocks noGrp="1"/>
          </p:cNvGraphicFramePr>
          <p:nvPr>
            <p:extLst>
              <p:ext uri="{D42A27DB-BD31-4B8C-83A1-F6EECF244321}">
                <p14:modId xmlns:p14="http://schemas.microsoft.com/office/powerpoint/2010/main" val="1587158860"/>
              </p:ext>
            </p:extLst>
          </p:nvPr>
        </p:nvGraphicFramePr>
        <p:xfrm>
          <a:off x="662943" y="3552408"/>
          <a:ext cx="6160612" cy="24688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29151">
                <a:tc>
                  <a:txBody>
                    <a:bodyPr/>
                    <a:lstStyle/>
                    <a:p>
                      <a:r>
                        <a:rPr lang="en-GB" dirty="0"/>
                        <a:t>Key Stage 3 Learning Outcome</a:t>
                      </a:r>
                    </a:p>
                  </a:txBody>
                  <a:tcPr/>
                </a:tc>
                <a:extLst>
                  <a:ext uri="{0D108BD9-81ED-4DB2-BD59-A6C34878D82A}">
                    <a16:rowId xmlns:a16="http://schemas.microsoft.com/office/drawing/2014/main" val="1564221312"/>
                  </a:ext>
                </a:extLst>
              </a:tr>
              <a:tr h="822877">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2524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1.4.5 Rearrange formulae to change the subject</a:t>
                      </a:r>
                    </a:p>
                  </a:txBody>
                  <a:tcPr/>
                </a:tc>
                <a:extLst>
                  <a:ext uri="{0D108BD9-81ED-4DB2-BD59-A6C34878D82A}">
                    <a16:rowId xmlns:a16="http://schemas.microsoft.com/office/drawing/2014/main" val="502591801"/>
                  </a:ext>
                </a:extLst>
              </a:tr>
              <a:tr h="6999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Please note: </a:t>
                      </a:r>
                      <a:r>
                        <a:rPr lang="en-GB" sz="1600" dirty="0"/>
                        <a:t>Numerical codes refer to statements of knowledge, skills and understanding in the NCETM breakdown of Key Stage 3 mathematics.</a:t>
                      </a:r>
                    </a:p>
                  </a:txBody>
                  <a:tcPr/>
                </a:tc>
                <a:extLst>
                  <a:ext uri="{0D108BD9-81ED-4DB2-BD59-A6C34878D82A}">
                    <a16:rowId xmlns:a16="http://schemas.microsoft.com/office/drawing/2014/main" val="1264376479"/>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12.xml><?xml version="1.0" encoding="utf-8"?>
<p:tagLst xmlns:a="http://schemas.openxmlformats.org/drawingml/2006/main" xmlns:r="http://schemas.openxmlformats.org/officeDocument/2006/relationships" xmlns:p="http://schemas.openxmlformats.org/presentationml/2006/main">
  <p:tag name="TIMING" val="|2.2|1.6"/>
</p:tagLst>
</file>

<file path=ppt/tags/tag13.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622</TotalTime>
  <Words>9785</Words>
  <Application>Microsoft Office PowerPoint</Application>
  <PresentationFormat>Widescreen</PresentationFormat>
  <Paragraphs>694</Paragraphs>
  <Slides>51</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Cambria Math</vt:lpstr>
      <vt:lpstr>Myriad Pro</vt:lpstr>
      <vt:lpstr>Symbol</vt:lpstr>
      <vt:lpstr>Times New Roman</vt:lpstr>
      <vt:lpstr>Custom Design</vt:lpstr>
      <vt:lpstr>Representing sets of  coordinates algebraically </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Checking prior learning</vt:lpstr>
      <vt:lpstr>Identify an additive relationship from a set of coordinates</vt:lpstr>
      <vt:lpstr>PowerPoint Presentation</vt:lpstr>
      <vt:lpstr>Identify an additive relationship from a set of coordinates</vt:lpstr>
      <vt:lpstr>PowerPoint Presentation</vt:lpstr>
      <vt:lpstr>Understand how many points are required to determine a linear relationship</vt:lpstr>
      <vt:lpstr>PowerPoint Presentation</vt:lpstr>
      <vt:lpstr>Identify a multiplicative relationship from a set of coordinates</vt:lpstr>
      <vt:lpstr>PowerPoint Presentation</vt:lpstr>
      <vt:lpstr>Identify a multiplicative relationship from a set of coordinates</vt:lpstr>
      <vt:lpstr>PowerPoint Presentation</vt:lpstr>
      <vt:lpstr>Identify a multiplicative relationship from a set of coordinates</vt:lpstr>
      <vt:lpstr>PowerPoint Presentation</vt:lpstr>
      <vt:lpstr>Identify a multiplicative relationship from a set of coordinates</vt:lpstr>
      <vt:lpstr>PowerPoint Presentation</vt:lpstr>
      <vt:lpstr>Visualise the relationship between sets of coordinates</vt:lpstr>
      <vt:lpstr>PowerPoint Presentation</vt:lpstr>
      <vt:lpstr>Identify a two-step relationship from a set of coordinates</vt:lpstr>
      <vt:lpstr>PowerPoint Presentation</vt:lpstr>
      <vt:lpstr>Identify a two-step relationship from a set of coordinates</vt:lpstr>
      <vt:lpstr>PowerPoint Presentation</vt:lpstr>
      <vt:lpstr>Identify a two-step relationship from a set of coordinates</vt:lpstr>
      <vt:lpstr>PowerPoint Presentation</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Reflection questions</vt:lpstr>
      <vt:lpstr>PowerPoint Presentation</vt:lpstr>
      <vt:lpstr>Appendices</vt:lpstr>
      <vt:lpstr>Key vocabulary (1) </vt:lpstr>
      <vt:lpstr>Key vocabulary (2) </vt:lpstr>
      <vt:lpstr>Key vocabulary (3)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sets of  co-ordinates algebraically </dc:title>
  <dc:creator>Rebecca Donaldson</dc:creator>
  <cp:lastModifiedBy>Steve McCormack</cp:lastModifiedBy>
  <cp:revision>5</cp:revision>
  <dcterms:created xsi:type="dcterms:W3CDTF">2021-05-10T12:10:17Z</dcterms:created>
  <dcterms:modified xsi:type="dcterms:W3CDTF">2021-10-07T15:25:44Z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