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tags/tag4.xml" ContentType="application/vnd.openxmlformats-officedocument.presentationml.tags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tags/tag5.xml" ContentType="application/vnd.openxmlformats-officedocument.presentationml.tags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2"/>
  </p:notesMasterIdLst>
  <p:sldIdLst>
    <p:sldId id="257" r:id="rId5"/>
    <p:sldId id="508" r:id="rId6"/>
    <p:sldId id="506" r:id="rId7"/>
    <p:sldId id="636" r:id="rId8"/>
    <p:sldId id="638" r:id="rId9"/>
    <p:sldId id="639" r:id="rId10"/>
    <p:sldId id="637" r:id="rId11"/>
    <p:sldId id="507" r:id="rId12"/>
    <p:sldId id="481" r:id="rId13"/>
    <p:sldId id="267" r:id="rId14"/>
    <p:sldId id="268" r:id="rId15"/>
    <p:sldId id="269" r:id="rId16"/>
    <p:sldId id="270" r:id="rId17"/>
    <p:sldId id="271" r:id="rId18"/>
    <p:sldId id="517" r:id="rId19"/>
    <p:sldId id="518" r:id="rId20"/>
    <p:sldId id="272" r:id="rId21"/>
    <p:sldId id="273" r:id="rId22"/>
    <p:sldId id="274" r:id="rId23"/>
    <p:sldId id="288" r:id="rId24"/>
    <p:sldId id="275" r:id="rId25"/>
    <p:sldId id="276" r:id="rId26"/>
    <p:sldId id="519" r:id="rId27"/>
    <p:sldId id="520" r:id="rId28"/>
    <p:sldId id="633" r:id="rId29"/>
    <p:sldId id="634" r:id="rId30"/>
    <p:sldId id="635" r:id="rId31"/>
    <p:sldId id="521" r:id="rId32"/>
    <p:sldId id="522" r:id="rId33"/>
    <p:sldId id="277" r:id="rId34"/>
    <p:sldId id="278" r:id="rId35"/>
    <p:sldId id="279" r:id="rId36"/>
    <p:sldId id="280" r:id="rId37"/>
    <p:sldId id="281" r:id="rId38"/>
    <p:sldId id="282" r:id="rId39"/>
    <p:sldId id="523" r:id="rId40"/>
    <p:sldId id="524" r:id="rId41"/>
    <p:sldId id="283" r:id="rId42"/>
    <p:sldId id="284" r:id="rId43"/>
    <p:sldId id="285" r:id="rId44"/>
    <p:sldId id="286" r:id="rId45"/>
    <p:sldId id="287" r:id="rId46"/>
    <p:sldId id="511" r:id="rId47"/>
    <p:sldId id="512" r:id="rId48"/>
    <p:sldId id="571" r:id="rId49"/>
    <p:sldId id="307" r:id="rId50"/>
    <p:sldId id="308" r:id="rId51"/>
    <p:sldId id="309" r:id="rId52"/>
    <p:sldId id="527" r:id="rId53"/>
    <p:sldId id="528" r:id="rId54"/>
    <p:sldId id="310" r:id="rId55"/>
    <p:sldId id="311" r:id="rId56"/>
    <p:sldId id="572" r:id="rId57"/>
    <p:sldId id="573" r:id="rId58"/>
    <p:sldId id="289" r:id="rId59"/>
    <p:sldId id="290" r:id="rId60"/>
    <p:sldId id="291" r:id="rId61"/>
    <p:sldId id="292" r:id="rId62"/>
    <p:sldId id="293" r:id="rId63"/>
    <p:sldId id="529" r:id="rId64"/>
    <p:sldId id="530" r:id="rId65"/>
    <p:sldId id="294" r:id="rId66"/>
    <p:sldId id="295" r:id="rId67"/>
    <p:sldId id="296" r:id="rId68"/>
    <p:sldId id="297" r:id="rId69"/>
    <p:sldId id="298" r:id="rId70"/>
    <p:sldId id="299" r:id="rId71"/>
    <p:sldId id="300" r:id="rId72"/>
    <p:sldId id="531" r:id="rId73"/>
    <p:sldId id="532" r:id="rId74"/>
    <p:sldId id="301" r:id="rId75"/>
    <p:sldId id="302" r:id="rId76"/>
    <p:sldId id="533" r:id="rId77"/>
    <p:sldId id="534" r:id="rId78"/>
    <p:sldId id="303" r:id="rId79"/>
    <p:sldId id="535" r:id="rId80"/>
    <p:sldId id="536" r:id="rId81"/>
    <p:sldId id="304" r:id="rId82"/>
    <p:sldId id="537" r:id="rId83"/>
    <p:sldId id="538" r:id="rId84"/>
    <p:sldId id="305" r:id="rId85"/>
    <p:sldId id="539" r:id="rId86"/>
    <p:sldId id="540" r:id="rId87"/>
    <p:sldId id="306" r:id="rId88"/>
    <p:sldId id="312" r:id="rId89"/>
    <p:sldId id="513" r:id="rId90"/>
    <p:sldId id="514" r:id="rId91"/>
    <p:sldId id="574" r:id="rId92"/>
    <p:sldId id="575" r:id="rId93"/>
    <p:sldId id="576" r:id="rId94"/>
    <p:sldId id="541" r:id="rId95"/>
    <p:sldId id="542" r:id="rId96"/>
    <p:sldId id="543" r:id="rId97"/>
    <p:sldId id="544" r:id="rId98"/>
    <p:sldId id="577" r:id="rId99"/>
    <p:sldId id="545" r:id="rId100"/>
    <p:sldId id="546" r:id="rId101"/>
    <p:sldId id="578" r:id="rId102"/>
    <p:sldId id="579" r:id="rId103"/>
    <p:sldId id="580" r:id="rId104"/>
    <p:sldId id="581" r:id="rId105"/>
    <p:sldId id="582" r:id="rId106"/>
    <p:sldId id="583" r:id="rId107"/>
    <p:sldId id="584" r:id="rId108"/>
    <p:sldId id="547" r:id="rId109"/>
    <p:sldId id="548" r:id="rId110"/>
    <p:sldId id="585" r:id="rId111"/>
    <p:sldId id="586" r:id="rId112"/>
    <p:sldId id="587" r:id="rId113"/>
    <p:sldId id="588" r:id="rId114"/>
    <p:sldId id="589" r:id="rId115"/>
    <p:sldId id="590" r:id="rId116"/>
    <p:sldId id="591" r:id="rId117"/>
    <p:sldId id="592" r:id="rId118"/>
    <p:sldId id="549" r:id="rId119"/>
    <p:sldId id="550" r:id="rId120"/>
    <p:sldId id="551" r:id="rId121"/>
    <p:sldId id="552" r:id="rId122"/>
    <p:sldId id="593" r:id="rId123"/>
    <p:sldId id="594" r:id="rId124"/>
    <p:sldId id="595" r:id="rId125"/>
    <p:sldId id="553" r:id="rId126"/>
    <p:sldId id="554" r:id="rId127"/>
    <p:sldId id="596" r:id="rId128"/>
    <p:sldId id="597" r:id="rId129"/>
    <p:sldId id="598" r:id="rId130"/>
    <p:sldId id="599" r:id="rId131"/>
    <p:sldId id="600" r:id="rId132"/>
    <p:sldId id="555" r:id="rId133"/>
    <p:sldId id="556" r:id="rId134"/>
    <p:sldId id="601" r:id="rId135"/>
    <p:sldId id="602" r:id="rId136"/>
    <p:sldId id="640" r:id="rId137"/>
    <p:sldId id="641" r:id="rId138"/>
    <p:sldId id="605" r:id="rId139"/>
    <p:sldId id="557" r:id="rId140"/>
    <p:sldId id="558" r:id="rId141"/>
    <p:sldId id="606" r:id="rId142"/>
    <p:sldId id="559" r:id="rId143"/>
    <p:sldId id="560" r:id="rId144"/>
    <p:sldId id="607" r:id="rId145"/>
    <p:sldId id="515" r:id="rId146"/>
    <p:sldId id="516" r:id="rId147"/>
    <p:sldId id="608" r:id="rId148"/>
    <p:sldId id="609" r:id="rId149"/>
    <p:sldId id="610" r:id="rId150"/>
    <p:sldId id="611" r:id="rId151"/>
    <p:sldId id="612" r:id="rId152"/>
    <p:sldId id="613" r:id="rId153"/>
    <p:sldId id="614" r:id="rId154"/>
    <p:sldId id="563" r:id="rId155"/>
    <p:sldId id="564" r:id="rId156"/>
    <p:sldId id="615" r:id="rId157"/>
    <p:sldId id="565" r:id="rId158"/>
    <p:sldId id="566" r:id="rId159"/>
    <p:sldId id="616" r:id="rId160"/>
    <p:sldId id="617" r:id="rId161"/>
    <p:sldId id="618" r:id="rId162"/>
    <p:sldId id="619" r:id="rId163"/>
    <p:sldId id="620" r:id="rId164"/>
    <p:sldId id="621" r:id="rId165"/>
    <p:sldId id="622" r:id="rId166"/>
    <p:sldId id="623" r:id="rId167"/>
    <p:sldId id="632" r:id="rId168"/>
    <p:sldId id="567" r:id="rId169"/>
    <p:sldId id="568" r:id="rId170"/>
    <p:sldId id="624" r:id="rId171"/>
    <p:sldId id="625" r:id="rId172"/>
    <p:sldId id="626" r:id="rId173"/>
    <p:sldId id="627" r:id="rId174"/>
    <p:sldId id="628" r:id="rId175"/>
    <p:sldId id="629" r:id="rId176"/>
    <p:sldId id="631" r:id="rId177"/>
    <p:sldId id="569" r:id="rId178"/>
    <p:sldId id="570" r:id="rId179"/>
    <p:sldId id="630" r:id="rId180"/>
    <p:sldId id="477" r:id="rId18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06"/>
            <p14:sldId id="636"/>
            <p14:sldId id="638"/>
            <p14:sldId id="639"/>
            <p14:sldId id="637"/>
            <p14:sldId id="507"/>
            <p14:sldId id="481"/>
            <p14:sldId id="267"/>
            <p14:sldId id="268"/>
            <p14:sldId id="269"/>
            <p14:sldId id="270"/>
            <p14:sldId id="271"/>
            <p14:sldId id="517"/>
            <p14:sldId id="518"/>
            <p14:sldId id="272"/>
            <p14:sldId id="273"/>
            <p14:sldId id="274"/>
            <p14:sldId id="288"/>
            <p14:sldId id="275"/>
            <p14:sldId id="276"/>
            <p14:sldId id="519"/>
            <p14:sldId id="520"/>
            <p14:sldId id="633"/>
            <p14:sldId id="634"/>
            <p14:sldId id="635"/>
            <p14:sldId id="521"/>
            <p14:sldId id="522"/>
            <p14:sldId id="277"/>
            <p14:sldId id="278"/>
            <p14:sldId id="279"/>
            <p14:sldId id="280"/>
            <p14:sldId id="281"/>
            <p14:sldId id="282"/>
            <p14:sldId id="523"/>
            <p14:sldId id="524"/>
            <p14:sldId id="283"/>
            <p14:sldId id="284"/>
            <p14:sldId id="285"/>
            <p14:sldId id="286"/>
            <p14:sldId id="287"/>
            <p14:sldId id="511"/>
            <p14:sldId id="512"/>
            <p14:sldId id="571"/>
            <p14:sldId id="307"/>
            <p14:sldId id="308"/>
            <p14:sldId id="309"/>
            <p14:sldId id="527"/>
            <p14:sldId id="528"/>
            <p14:sldId id="310"/>
            <p14:sldId id="311"/>
            <p14:sldId id="572"/>
            <p14:sldId id="573"/>
            <p14:sldId id="289"/>
            <p14:sldId id="290"/>
            <p14:sldId id="291"/>
            <p14:sldId id="292"/>
            <p14:sldId id="293"/>
            <p14:sldId id="529"/>
            <p14:sldId id="530"/>
            <p14:sldId id="294"/>
            <p14:sldId id="295"/>
            <p14:sldId id="296"/>
            <p14:sldId id="297"/>
            <p14:sldId id="298"/>
            <p14:sldId id="299"/>
            <p14:sldId id="300"/>
            <p14:sldId id="531"/>
            <p14:sldId id="532"/>
            <p14:sldId id="301"/>
            <p14:sldId id="302"/>
            <p14:sldId id="533"/>
            <p14:sldId id="534"/>
            <p14:sldId id="303"/>
            <p14:sldId id="535"/>
            <p14:sldId id="536"/>
            <p14:sldId id="304"/>
            <p14:sldId id="537"/>
            <p14:sldId id="538"/>
            <p14:sldId id="305"/>
            <p14:sldId id="539"/>
            <p14:sldId id="540"/>
            <p14:sldId id="306"/>
            <p14:sldId id="312"/>
            <p14:sldId id="513"/>
            <p14:sldId id="514"/>
            <p14:sldId id="574"/>
            <p14:sldId id="575"/>
            <p14:sldId id="576"/>
            <p14:sldId id="541"/>
            <p14:sldId id="542"/>
            <p14:sldId id="543"/>
            <p14:sldId id="544"/>
            <p14:sldId id="577"/>
            <p14:sldId id="545"/>
            <p14:sldId id="546"/>
            <p14:sldId id="578"/>
            <p14:sldId id="579"/>
            <p14:sldId id="580"/>
            <p14:sldId id="581"/>
            <p14:sldId id="582"/>
            <p14:sldId id="583"/>
            <p14:sldId id="584"/>
            <p14:sldId id="547"/>
            <p14:sldId id="548"/>
            <p14:sldId id="585"/>
            <p14:sldId id="586"/>
            <p14:sldId id="587"/>
            <p14:sldId id="588"/>
            <p14:sldId id="589"/>
            <p14:sldId id="590"/>
            <p14:sldId id="591"/>
            <p14:sldId id="592"/>
            <p14:sldId id="549"/>
            <p14:sldId id="550"/>
            <p14:sldId id="551"/>
            <p14:sldId id="552"/>
            <p14:sldId id="593"/>
            <p14:sldId id="594"/>
            <p14:sldId id="595"/>
            <p14:sldId id="553"/>
            <p14:sldId id="554"/>
            <p14:sldId id="596"/>
            <p14:sldId id="597"/>
            <p14:sldId id="598"/>
            <p14:sldId id="599"/>
            <p14:sldId id="600"/>
            <p14:sldId id="555"/>
            <p14:sldId id="556"/>
            <p14:sldId id="601"/>
            <p14:sldId id="602"/>
            <p14:sldId id="640"/>
            <p14:sldId id="641"/>
            <p14:sldId id="605"/>
            <p14:sldId id="557"/>
            <p14:sldId id="558"/>
            <p14:sldId id="606"/>
            <p14:sldId id="559"/>
            <p14:sldId id="560"/>
            <p14:sldId id="607"/>
            <p14:sldId id="515"/>
            <p14:sldId id="516"/>
            <p14:sldId id="608"/>
            <p14:sldId id="609"/>
            <p14:sldId id="610"/>
            <p14:sldId id="611"/>
            <p14:sldId id="612"/>
            <p14:sldId id="613"/>
            <p14:sldId id="614"/>
            <p14:sldId id="563"/>
            <p14:sldId id="564"/>
            <p14:sldId id="615"/>
            <p14:sldId id="565"/>
            <p14:sldId id="566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32"/>
            <p14:sldId id="567"/>
            <p14:sldId id="568"/>
            <p14:sldId id="624"/>
            <p14:sldId id="625"/>
            <p14:sldId id="626"/>
            <p14:sldId id="627"/>
            <p14:sldId id="628"/>
            <p14:sldId id="629"/>
            <p14:sldId id="631"/>
            <p14:sldId id="569"/>
            <p14:sldId id="570"/>
            <p14:sldId id="630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21" autoAdjust="0"/>
    <p:restoredTop sz="94809" autoAdjust="0"/>
  </p:normalViewPr>
  <p:slideViewPr>
    <p:cSldViewPr snapToGrid="0" showGuides="1">
      <p:cViewPr varScale="1">
        <p:scale>
          <a:sx n="62" d="100"/>
          <a:sy n="62" d="100"/>
        </p:scale>
        <p:origin x="1072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slide" Target="slides/slide134.xml"/><Relationship Id="rId159" Type="http://schemas.openxmlformats.org/officeDocument/2006/relationships/slide" Target="slides/slide155.xml"/><Relationship Id="rId170" Type="http://schemas.openxmlformats.org/officeDocument/2006/relationships/slide" Target="slides/slide166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53" Type="http://schemas.openxmlformats.org/officeDocument/2006/relationships/slide" Target="slides/slide49.xml"/><Relationship Id="rId74" Type="http://schemas.openxmlformats.org/officeDocument/2006/relationships/slide" Target="slides/slide70.xml"/><Relationship Id="rId128" Type="http://schemas.openxmlformats.org/officeDocument/2006/relationships/slide" Target="slides/slide124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5" Type="http://schemas.openxmlformats.org/officeDocument/2006/relationships/slide" Target="slides/slide91.xml"/><Relationship Id="rId160" Type="http://schemas.openxmlformats.org/officeDocument/2006/relationships/slide" Target="slides/slide156.xml"/><Relationship Id="rId181" Type="http://schemas.openxmlformats.org/officeDocument/2006/relationships/slide" Target="slides/slide177.xml"/><Relationship Id="rId22" Type="http://schemas.openxmlformats.org/officeDocument/2006/relationships/slide" Target="slides/slide18.xml"/><Relationship Id="rId43" Type="http://schemas.openxmlformats.org/officeDocument/2006/relationships/slide" Target="slides/slide39.xml"/><Relationship Id="rId64" Type="http://schemas.openxmlformats.org/officeDocument/2006/relationships/slide" Target="slides/slide60.xml"/><Relationship Id="rId118" Type="http://schemas.openxmlformats.org/officeDocument/2006/relationships/slide" Target="slides/slide114.xml"/><Relationship Id="rId139" Type="http://schemas.openxmlformats.org/officeDocument/2006/relationships/slide" Target="slides/slide135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71" Type="http://schemas.openxmlformats.org/officeDocument/2006/relationships/slide" Target="slides/slide167.xml"/><Relationship Id="rId12" Type="http://schemas.openxmlformats.org/officeDocument/2006/relationships/slide" Target="slides/slide8.xml"/><Relationship Id="rId33" Type="http://schemas.openxmlformats.org/officeDocument/2006/relationships/slide" Target="slides/slide29.xml"/><Relationship Id="rId108" Type="http://schemas.openxmlformats.org/officeDocument/2006/relationships/slide" Target="slides/slide104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5" Type="http://schemas.openxmlformats.org/officeDocument/2006/relationships/slide" Target="slides/slide71.xml"/><Relationship Id="rId96" Type="http://schemas.openxmlformats.org/officeDocument/2006/relationships/slide" Target="slides/slide92.xml"/><Relationship Id="rId140" Type="http://schemas.openxmlformats.org/officeDocument/2006/relationships/slide" Target="slides/slide136.xml"/><Relationship Id="rId161" Type="http://schemas.openxmlformats.org/officeDocument/2006/relationships/slide" Target="slides/slide157.xml"/><Relationship Id="rId182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5" Type="http://schemas.openxmlformats.org/officeDocument/2006/relationships/slide" Target="slides/slide61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51" Type="http://schemas.openxmlformats.org/officeDocument/2006/relationships/slide" Target="slides/slide147.xml"/><Relationship Id="rId172" Type="http://schemas.openxmlformats.org/officeDocument/2006/relationships/slide" Target="slides/slide168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167" Type="http://schemas.openxmlformats.org/officeDocument/2006/relationships/slide" Target="slides/slide163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162" Type="http://schemas.openxmlformats.org/officeDocument/2006/relationships/slide" Target="slides/slide158.xml"/><Relationship Id="rId18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157" Type="http://schemas.openxmlformats.org/officeDocument/2006/relationships/slide" Target="slides/slide153.xml"/><Relationship Id="rId178" Type="http://schemas.openxmlformats.org/officeDocument/2006/relationships/slide" Target="slides/slide174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slide" Target="slides/slide148.xml"/><Relationship Id="rId173" Type="http://schemas.openxmlformats.org/officeDocument/2006/relationships/slide" Target="slides/slide169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168" Type="http://schemas.openxmlformats.org/officeDocument/2006/relationships/slide" Target="slides/slide164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163" Type="http://schemas.openxmlformats.org/officeDocument/2006/relationships/slide" Target="slides/slide159.xml"/><Relationship Id="rId184" Type="http://schemas.openxmlformats.org/officeDocument/2006/relationships/presProps" Target="presProps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158" Type="http://schemas.openxmlformats.org/officeDocument/2006/relationships/slide" Target="slides/slide154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3" Type="http://schemas.openxmlformats.org/officeDocument/2006/relationships/slide" Target="slides/slide149.xml"/><Relationship Id="rId174" Type="http://schemas.openxmlformats.org/officeDocument/2006/relationships/slide" Target="slides/slide170.xml"/><Relationship Id="rId179" Type="http://schemas.openxmlformats.org/officeDocument/2006/relationships/slide" Target="slides/slide175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64" Type="http://schemas.openxmlformats.org/officeDocument/2006/relationships/slide" Target="slides/slide160.xml"/><Relationship Id="rId169" Type="http://schemas.openxmlformats.org/officeDocument/2006/relationships/slide" Target="slides/slide165.xml"/><Relationship Id="rId18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80" Type="http://schemas.openxmlformats.org/officeDocument/2006/relationships/slide" Target="slides/slide176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54" Type="http://schemas.openxmlformats.org/officeDocument/2006/relationships/slide" Target="slides/slide150.xml"/><Relationship Id="rId175" Type="http://schemas.openxmlformats.org/officeDocument/2006/relationships/slide" Target="slides/slide171.xml"/><Relationship Id="rId16" Type="http://schemas.openxmlformats.org/officeDocument/2006/relationships/slide" Target="slides/slide12.xml"/><Relationship Id="rId37" Type="http://schemas.openxmlformats.org/officeDocument/2006/relationships/slide" Target="slides/slide33.xml"/><Relationship Id="rId58" Type="http://schemas.openxmlformats.org/officeDocument/2006/relationships/slide" Target="slides/slide54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44" Type="http://schemas.openxmlformats.org/officeDocument/2006/relationships/slide" Target="slides/slide140.xml"/><Relationship Id="rId90" Type="http://schemas.openxmlformats.org/officeDocument/2006/relationships/slide" Target="slides/slide86.xml"/><Relationship Id="rId165" Type="http://schemas.openxmlformats.org/officeDocument/2006/relationships/slide" Target="slides/slide161.xml"/><Relationship Id="rId186" Type="http://schemas.openxmlformats.org/officeDocument/2006/relationships/theme" Target="theme/theme1.xml"/><Relationship Id="rId27" Type="http://schemas.openxmlformats.org/officeDocument/2006/relationships/slide" Target="slides/slide23.xml"/><Relationship Id="rId48" Type="http://schemas.openxmlformats.org/officeDocument/2006/relationships/slide" Target="slides/slide44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34" Type="http://schemas.openxmlformats.org/officeDocument/2006/relationships/slide" Target="slides/slide130.xml"/><Relationship Id="rId80" Type="http://schemas.openxmlformats.org/officeDocument/2006/relationships/slide" Target="slides/slide76.xml"/><Relationship Id="rId155" Type="http://schemas.openxmlformats.org/officeDocument/2006/relationships/slide" Target="slides/slide151.xml"/><Relationship Id="rId176" Type="http://schemas.openxmlformats.org/officeDocument/2006/relationships/slide" Target="slides/slide172.xml"/><Relationship Id="rId17" Type="http://schemas.openxmlformats.org/officeDocument/2006/relationships/slide" Target="slides/slide13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24" Type="http://schemas.openxmlformats.org/officeDocument/2006/relationships/slide" Target="slides/slide120.xml"/><Relationship Id="rId70" Type="http://schemas.openxmlformats.org/officeDocument/2006/relationships/slide" Target="slides/slide66.xml"/><Relationship Id="rId91" Type="http://schemas.openxmlformats.org/officeDocument/2006/relationships/slide" Target="slides/slide87.xml"/><Relationship Id="rId145" Type="http://schemas.openxmlformats.org/officeDocument/2006/relationships/slide" Target="slides/slide141.xml"/><Relationship Id="rId166" Type="http://schemas.openxmlformats.org/officeDocument/2006/relationships/slide" Target="slides/slide162.xml"/><Relationship Id="rId187" Type="http://schemas.openxmlformats.org/officeDocument/2006/relationships/tableStyles" Target="tableStyles.xml"/><Relationship Id="rId1" Type="http://schemas.openxmlformats.org/officeDocument/2006/relationships/customXml" Target="../customXml/item1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60" Type="http://schemas.openxmlformats.org/officeDocument/2006/relationships/slide" Target="slides/slide56.xml"/><Relationship Id="rId81" Type="http://schemas.openxmlformats.org/officeDocument/2006/relationships/slide" Target="slides/slide77.xml"/><Relationship Id="rId135" Type="http://schemas.openxmlformats.org/officeDocument/2006/relationships/slide" Target="slides/slide131.xml"/><Relationship Id="rId156" Type="http://schemas.openxmlformats.org/officeDocument/2006/relationships/slide" Target="slides/slide152.xml"/><Relationship Id="rId177" Type="http://schemas.openxmlformats.org/officeDocument/2006/relationships/slide" Target="slides/slide17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24/09/2021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0297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541288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92620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5969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54142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155693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Sammy calculates 639 ÷ 12 using long division. 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 realises that this is the same as partitioning 639, but not as 6 hundreds, 3 tens and 9 ones. 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way has 639 been partitioned?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326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00556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143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3152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Pip is stacking boxes that are 20</a:t>
            </a:r>
            <a:r>
              <a:rPr lang="en-GB" sz="600" i="1" dirty="0"/>
              <a:t> </a:t>
            </a:r>
            <a:r>
              <a:rPr lang="en-GB" i="1" dirty="0"/>
              <a:t>cm × 20</a:t>
            </a:r>
            <a:r>
              <a:rPr lang="en-GB" sz="600" i="1" dirty="0"/>
              <a:t> </a:t>
            </a:r>
            <a:r>
              <a:rPr lang="en-GB" i="1" dirty="0"/>
              <a:t>cm × 40</a:t>
            </a:r>
            <a:r>
              <a:rPr lang="en-GB" sz="600" i="1" dirty="0"/>
              <a:t> </a:t>
            </a:r>
            <a:r>
              <a:rPr lang="en-GB" i="1" dirty="0"/>
              <a:t>cm.</a:t>
            </a:r>
          </a:p>
          <a:p>
            <a:r>
              <a:rPr lang="en-GB" i="1" dirty="0"/>
              <a:t>When she stacks three boxes like this, the height of all three is 60</a:t>
            </a:r>
            <a:r>
              <a:rPr lang="en-GB" sz="600" i="1" dirty="0"/>
              <a:t> </a:t>
            </a:r>
            <a:r>
              <a:rPr lang="en-GB" i="1" dirty="0"/>
              <a:t>cm.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3336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When she stacks the same three boxes like this, the height of all three is 120</a:t>
            </a:r>
            <a:r>
              <a:rPr lang="en-GB" sz="600" i="1" dirty="0"/>
              <a:t> </a:t>
            </a:r>
            <a:r>
              <a:rPr lang="en-GB" i="1" dirty="0"/>
              <a:t>cm.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38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549656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none" dirty="0"/>
              <a:t>If I double one factor, I must double the product.</a:t>
            </a:r>
          </a:p>
          <a:p>
            <a:r>
              <a:rPr lang="en-GB" i="1" u="none" dirty="0"/>
              <a:t>If I multiply one factor by two, I must multiply the product by two.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41099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Now Pip is stacking boxes that are 20 cm × 20 cm × 60 cm.</a:t>
            </a:r>
            <a:endParaRPr lang="en-GB" i="1" dirty="0"/>
          </a:p>
          <a:p>
            <a:r>
              <a:rPr lang="en-GB" i="1" dirty="0"/>
              <a:t>If I multiply one factor </a:t>
            </a:r>
            <a:r>
              <a:rPr lang="en-GB" i="1" u="none" dirty="0"/>
              <a:t>by three, I must multiply the product by three.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3101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I halve one factor, I must halve the product.</a:t>
            </a:r>
          </a:p>
          <a:p>
            <a:r>
              <a:rPr lang="en-GB" i="1" dirty="0"/>
              <a:t>If I divide one factor by two, I must divide the product by two.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083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none" dirty="0"/>
              <a:t>If I halve one factor, the product will be half the size.</a:t>
            </a:r>
          </a:p>
          <a:p>
            <a:r>
              <a:rPr lang="en-GB" i="1" u="none" dirty="0"/>
              <a:t>If I divide one factor by two, I must divide the product by two.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7051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none" dirty="0"/>
              <a:t>If I divide one factor by five, I must divide the product by five.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743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844022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152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48656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If I double one factor, the problem becomes 42 × 10.</a:t>
            </a:r>
          </a:p>
          <a:p>
            <a:r>
              <a:rPr lang="en-US" i="1" dirty="0"/>
              <a:t>42 × 10 = 420</a:t>
            </a:r>
          </a:p>
          <a:p>
            <a:r>
              <a:rPr lang="en-US" i="1" dirty="0"/>
              <a:t>Now halve the product to find the answer to the original problem.</a:t>
            </a:r>
          </a:p>
          <a:p>
            <a:r>
              <a:rPr lang="en-US" i="1" dirty="0"/>
              <a:t>420 ÷ 2 = 210</a:t>
            </a:r>
          </a:p>
          <a:p>
            <a:r>
              <a:rPr lang="en-US" i="1" dirty="0"/>
              <a:t>42 × 5 = 210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3538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29325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155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824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548960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none" dirty="0"/>
              <a:t>If I double the dividend and keep the divisor the same, I must double the quotient.</a:t>
            </a:r>
          </a:p>
          <a:p>
            <a:r>
              <a:rPr lang="en-GB" i="1" u="none" dirty="0"/>
              <a:t>If I multiply the dividend by two and keep the divisor the same, I must multiply the quotient by two.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2293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none" dirty="0"/>
              <a:t>If I multiply the dividend by four and keep the divisor the same, I must multiply the quotient by four.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4060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none" dirty="0"/>
              <a:t>If I multiply the dividend by three and keep the divisor the same, I must multiply the quotient by three.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18824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none" dirty="0"/>
              <a:t>If I multiply the dividend by four and keep the divisor the same, I must multiply the quotient by four.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0487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none" dirty="0"/>
              <a:t>If I divide the dividend by two and keep the divisor the same, I must divide the quotient by two.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979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none" dirty="0"/>
              <a:t>If I divide the dividend by three and keep the divisor the same, I must divide the quotient by three.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354378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none" dirty="0"/>
              <a:t>If I divide the dividend by five and keep the divisor the same, I must divide the quotient by five.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68137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725727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498171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166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776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742735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none" dirty="0"/>
              <a:t>If I double the divisor and keep the dividend the same, I must halve the quotient.</a:t>
            </a:r>
          </a:p>
          <a:p>
            <a:r>
              <a:rPr lang="en-GB" i="1" u="none" dirty="0"/>
              <a:t>If I multiply the divisor by two and keep the dividend the same, I must divide the quotient by two.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650493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none" dirty="0"/>
              <a:t>If I multiply the divisor by three and keep the dividend the same, I must divide the quotient by three.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80160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none" dirty="0"/>
              <a:t>If I multiply the divisor by four and keep the dividend the same, I must divide the quotient by four.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29949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none" dirty="0"/>
              <a:t>If I halve the divisor and keep the dividend the same, I must double the quotient.</a:t>
            </a:r>
          </a:p>
          <a:p>
            <a:r>
              <a:rPr lang="en-GB" i="1" u="none" dirty="0"/>
              <a:t>If I divide the divisor by two and keep the dividend the same, I must multiply the quotient by two.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23118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none" dirty="0"/>
              <a:t>If I divide the divisor by three and keep the dividend the same, I must multiply the quotient by three.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5637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none" dirty="0"/>
              <a:t>If I divide the divisor by five and keep the dividend the same, I must multiply the quotient by five.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2383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148575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680004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175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279236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685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212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3342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750" y="509588"/>
            <a:ext cx="4530725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493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194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35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004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76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sng" dirty="0"/>
              <a:t>Three</a:t>
            </a:r>
            <a:r>
              <a:rPr lang="en-GB" i="1" dirty="0"/>
              <a:t> balloons are ‘shared’ equally between </a:t>
            </a:r>
            <a:r>
              <a:rPr lang="en-GB" i="1" u="sng" dirty="0"/>
              <a:t>one</a:t>
            </a:r>
            <a:r>
              <a:rPr lang="en-GB" i="1" dirty="0"/>
              <a:t> child. How many balloons does the child get?</a:t>
            </a:r>
          </a:p>
          <a:p>
            <a:r>
              <a:rPr lang="en-GB" i="1" u="sng" dirty="0"/>
              <a:t>Six</a:t>
            </a:r>
            <a:r>
              <a:rPr lang="en-GB" i="1" dirty="0"/>
              <a:t> balloons are ‘shared’ equally between </a:t>
            </a:r>
            <a:r>
              <a:rPr lang="en-GB" i="1" u="sng" dirty="0"/>
              <a:t>two</a:t>
            </a:r>
            <a:r>
              <a:rPr lang="en-GB" i="1" dirty="0"/>
              <a:t> children. How many balloons does each child get?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06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I multiply the dividend by </a:t>
            </a:r>
            <a:r>
              <a:rPr lang="en-GB" i="1" u="sng" dirty="0"/>
              <a:t>five</a:t>
            </a:r>
            <a:r>
              <a:rPr lang="en-GB" i="1" dirty="0"/>
              <a:t> I must multiply the divisor by </a:t>
            </a:r>
            <a:r>
              <a:rPr lang="en-GB" i="1" u="sng" dirty="0"/>
              <a:t>five</a:t>
            </a:r>
            <a:r>
              <a:rPr lang="en-GB" i="1" dirty="0"/>
              <a:t> for the quotient to stay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12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I divide the dividend by </a:t>
            </a:r>
            <a:r>
              <a:rPr lang="en-GB" i="1" u="sng" dirty="0"/>
              <a:t>two</a:t>
            </a:r>
            <a:r>
              <a:rPr lang="en-GB" i="1" dirty="0"/>
              <a:t> I must divide the divisor by </a:t>
            </a:r>
            <a:r>
              <a:rPr lang="en-GB" i="1" u="sng" dirty="0"/>
              <a:t>two</a:t>
            </a:r>
            <a:r>
              <a:rPr lang="en-GB" i="1" dirty="0"/>
              <a:t> for the quotient to stay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42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I divide the dividend by </a:t>
            </a:r>
            <a:r>
              <a:rPr lang="en-GB" i="1" u="sng" dirty="0"/>
              <a:t>five</a:t>
            </a:r>
            <a:r>
              <a:rPr lang="en-GB" i="1" dirty="0"/>
              <a:t> I must divide the divisor by </a:t>
            </a:r>
            <a:r>
              <a:rPr lang="en-GB" i="1" u="sng" dirty="0"/>
              <a:t>five</a:t>
            </a:r>
            <a:r>
              <a:rPr lang="en-GB" i="1" dirty="0"/>
              <a:t> for the quotient to stay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071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391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7165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Seats in one section of a stadium are in rows of forty-two. </a:t>
            </a:r>
          </a:p>
          <a:p>
            <a:r>
              <a:rPr lang="en-GB" i="1" dirty="0"/>
              <a:t>If there are twenty-eight rows, how many seats are there in this section?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131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Seats in one section of a stadium are in rows of forty-two.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If there are twenty-eight rows, how many seats are there in this section?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3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A factory can store three hundred and forty-two bottles of juice on one shelf. </a:t>
            </a:r>
          </a:p>
          <a:p>
            <a:r>
              <a:rPr lang="en-GB" i="1" dirty="0"/>
              <a:t>If it has twenty-eight full shelves in the storeroom, how many </a:t>
            </a:r>
          </a:p>
          <a:p>
            <a:r>
              <a:rPr lang="en-GB" i="1" dirty="0"/>
              <a:t>bottles of juice does it have to sell?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81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A factory can store three hundred and forty-two bottles of juice on one shelf.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If it has twenty-eight full shelves in the storeroom, how many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/>
              <a:t>bottles of juice does it have to sell?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4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59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8109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Martha wants to calculate how many hours there are in January.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02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What’s the same? What’s different?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352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8418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6370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901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43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05331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73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6931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7427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Lesa has done this calculation but has the incorrect answer.</a:t>
            </a:r>
          </a:p>
          <a:p>
            <a:r>
              <a:rPr lang="en-GB" i="1" dirty="0"/>
              <a:t>Explain her mistake.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1248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9396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7805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3826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0599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924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148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7834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If there are fourteen classes of twenty-three children in a school, how</a:t>
            </a:r>
          </a:p>
          <a:p>
            <a:r>
              <a:rPr lang="en-GB" i="1" dirty="0"/>
              <a:t>many children are there in the school?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077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1674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0731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Water bottles come in boxes of fifteen bottles.</a:t>
            </a:r>
          </a:p>
          <a:p>
            <a:r>
              <a:rPr lang="en-GB" i="1" dirty="0"/>
              <a:t>A school has bought three hundred and twenty-four boxes. How many bottles does</a:t>
            </a:r>
          </a:p>
          <a:p>
            <a:r>
              <a:rPr lang="en-GB" i="1" dirty="0"/>
              <a:t>the school have?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861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Water bottles come in boxes of fifteen bottles.</a:t>
            </a:r>
          </a:p>
          <a:p>
            <a:r>
              <a:rPr lang="en-GB" i="1" dirty="0"/>
              <a:t>A school has bought three hundred and twenty-four boxes. How many bottles does</a:t>
            </a:r>
          </a:p>
          <a:p>
            <a:r>
              <a:rPr lang="en-GB" i="1" dirty="0"/>
              <a:t>the school have?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6001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8179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87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2631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sng" dirty="0"/>
              <a:t>Sixty</a:t>
            </a:r>
            <a:r>
              <a:rPr lang="en-GB" i="1" dirty="0"/>
              <a:t> children are placed into classes of </a:t>
            </a:r>
            <a:r>
              <a:rPr lang="en-GB" i="1" u="sng" dirty="0"/>
              <a:t>thirty</a:t>
            </a:r>
            <a:r>
              <a:rPr lang="en-GB" i="1" dirty="0"/>
              <a:t>. </a:t>
            </a:r>
          </a:p>
          <a:p>
            <a:r>
              <a:rPr lang="en-GB" i="1" dirty="0"/>
              <a:t>How many classes are there?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7202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u="sng" dirty="0"/>
              <a:t>Eighty-five</a:t>
            </a:r>
            <a:r>
              <a:rPr lang="en-GB" i="1" dirty="0"/>
              <a:t> conkers are shared equally between </a:t>
            </a:r>
            <a:r>
              <a:rPr lang="en-GB" i="1" u="sng" dirty="0"/>
              <a:t>thirty</a:t>
            </a:r>
            <a:r>
              <a:rPr lang="en-GB" i="1" dirty="0"/>
              <a:t> children.</a:t>
            </a:r>
          </a:p>
          <a:p>
            <a:r>
              <a:rPr lang="en-GB" i="1" dirty="0"/>
              <a:t>How many conkers does each child get?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8371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438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0677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64151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55938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47633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Spot the mistakes. </a:t>
            </a:r>
          </a:p>
          <a:p>
            <a:r>
              <a:rPr lang="en-GB" i="1" dirty="0"/>
              <a:t>Explain your answers and correct the calculations.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8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3438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94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Becky has 434</a:t>
            </a:r>
            <a:r>
              <a:rPr lang="en-GB" sz="600" i="1" dirty="0"/>
              <a:t> </a:t>
            </a:r>
            <a:r>
              <a:rPr lang="en-GB" i="1" dirty="0"/>
              <a:t>cm of ribbon to wrap up prizes for a school competition.</a:t>
            </a:r>
          </a:p>
          <a:p>
            <a:r>
              <a:rPr lang="en-GB" i="1" dirty="0"/>
              <a:t>Each prize needs 31 cm of ribbon.</a:t>
            </a:r>
          </a:p>
          <a:p>
            <a:r>
              <a:rPr lang="en-GB" i="1" dirty="0"/>
              <a:t>How many prizes can she wrap?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807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Write ‘0’ in the hundreds column…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0880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… and write ‘4’ to the left of the tens digit of the dividend.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1560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Write ‘1’ in the tens column…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15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42976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… and write ‘12’ to the left of the ones digit of the dividend.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8895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Write ‘4’ in the ones column.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0248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105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65176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106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91458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6499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Write ‘0’ in the hundreds column of the answer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78828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Write ‘1’ in the tens column of the answer line and write ‘31’ underneath the ‘43’.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5603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Write ‘12’ underneath the ‘31’.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8236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Write ‘4’ after the ‘12’.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3418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Write ‘4’ in the ones column of the answer line and write ‘124’ underneath the ‘124’, aligning the digits.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2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Write ‘0’ underneath the ‘124’.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5056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5639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87717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38199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02454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Spot the mistakes. </a:t>
            </a:r>
          </a:p>
          <a:p>
            <a:r>
              <a:rPr lang="en-GB" i="1" dirty="0"/>
              <a:t>Explain your answers and correct the calculations.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7394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72726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644428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division – remainder converted to decimal fraction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1697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division – remainder converted to decimal fraction</a:t>
            </a:r>
          </a:p>
          <a:p>
            <a:r>
              <a:rPr lang="en-GB" i="1" dirty="0"/>
              <a:t>There is a remainder. </a:t>
            </a:r>
            <a:br>
              <a:rPr lang="en-GB" i="1" dirty="0"/>
            </a:br>
            <a:r>
              <a:rPr lang="en-GB" i="1" dirty="0"/>
              <a:t>To represent this as a decimal fraction, first write a decimal point after the ones digit of both the dividend and the quotient.</a:t>
            </a:r>
          </a:p>
          <a:p>
            <a:r>
              <a:rPr lang="en-GB" i="1" dirty="0"/>
              <a:t>Write a place-holder zero in the tenths column of the dividend.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29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division – remainder converted to decimal fraction</a:t>
            </a:r>
          </a:p>
          <a:p>
            <a:r>
              <a:rPr lang="en-GB" i="1" dirty="0"/>
              <a:t>Write ‘0’ after the ‘5’.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8079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division – remainder converted to decimal fraction</a:t>
            </a:r>
          </a:p>
          <a:p>
            <a:r>
              <a:rPr lang="en-GB" i="1" dirty="0"/>
              <a:t>Write ‘2’ in the tenths column of the answer line and write ‘50’ underneath the ‘50’.</a:t>
            </a:r>
          </a:p>
          <a:p>
            <a:r>
              <a:rPr lang="en-GB" i="1" dirty="0"/>
              <a:t>Write ‘0’ underneath the ‘50’.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7141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 division – remainder converted to decimal fraction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6686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45116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130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02323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division – remainder converted to proper fraction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12834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division – remainder converted to proper fraction</a:t>
            </a:r>
          </a:p>
          <a:p>
            <a:pPr lvl="0"/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remainder. </a:t>
            </a:r>
            <a:b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represent this as a fraction, write the remainder as the numerator and the divisor as the </a:t>
            </a:r>
            <a:r>
              <a:rPr lang="en-GB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denominator.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28220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 division – remainder converted to proper fraction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641876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Short division – remainder converted to proper fraction</a:t>
            </a: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0893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5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2017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Autumn 2017 pilot</a:t>
            </a:r>
          </a:p>
        </p:txBody>
      </p:sp>
    </p:spTree>
    <p:extLst>
      <p:ext uri="{BB962C8B-B14F-4D97-AF65-F5344CB8AC3E}">
        <p14:creationId xmlns:p14="http://schemas.microsoft.com/office/powerpoint/2010/main" val="385572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</p:spPr>
        <p:txBody>
          <a:bodyPr/>
          <a:lstStyle>
            <a:lvl1pPr algn="l">
              <a:defRPr sz="2000" b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  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643C2-77DC-49BD-8737-F5C5488BCCF7}"/>
              </a:ext>
            </a:extLst>
          </p:cNvPr>
          <p:cNvSpPr txBox="1"/>
          <p:nvPr userDrawn="1"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000" b="1" dirty="0">
                <a:solidFill>
                  <a:srgbClr val="585858"/>
                </a:solidFill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183959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3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3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grsozl2r/ncetm_spine2_segment24_y6.pdf#page=14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6.png"/><Relationship Id="rId5" Type="http://schemas.openxmlformats.org/officeDocument/2006/relationships/image" Target="../media/image120.png"/><Relationship Id="rId4" Type="http://schemas.openxmlformats.org/officeDocument/2006/relationships/image" Target="../media/image12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0.png"/><Relationship Id="rId5" Type="http://schemas.openxmlformats.org/officeDocument/2006/relationships/image" Target="../media/image125.png"/><Relationship Id="rId4" Type="http://schemas.openxmlformats.org/officeDocument/2006/relationships/image" Target="../media/image12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5.png"/><Relationship Id="rId5" Type="http://schemas.openxmlformats.org/officeDocument/2006/relationships/image" Target="../media/image126.png"/><Relationship Id="rId4" Type="http://schemas.openxmlformats.org/officeDocument/2006/relationships/image" Target="../media/image124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0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5.png"/><Relationship Id="rId5" Type="http://schemas.openxmlformats.org/officeDocument/2006/relationships/image" Target="../media/image126.png"/><Relationship Id="rId4" Type="http://schemas.openxmlformats.org/officeDocument/2006/relationships/image" Target="../media/image124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8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grsozl2r/ncetm_spine2_segment24_y6.pdf#page=16" TargetMode="Externa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grsozl2r/ncetm_spine2_segment24_y6.pdf#page=17" TargetMode="Externa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8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8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grsozl2r/ncetm_spine2_segment24_y6.pdf#page=19" TargetMode="Externa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8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8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8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8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8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grsozl2r/ncetm_spine2_segment24_y6.pdf#page=21" TargetMode="Externa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6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6.png"/><Relationship Id="rId4" Type="http://schemas.openxmlformats.org/officeDocument/2006/relationships/image" Target="../media/image137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6.png"/><Relationship Id="rId5" Type="http://schemas.openxmlformats.org/officeDocument/2006/relationships/image" Target="../media/image138.wmf"/><Relationship Id="rId4" Type="http://schemas.openxmlformats.org/officeDocument/2006/relationships/image" Target="../media/image137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6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8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grsozl2r/ncetm_spine2_segment24_y6.pdf#page=23" TargetMode="Externa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8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grsozl2r/ncetm_spine2_segment24_y6.pdf#page=25" TargetMode="Externa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x1hcqpk/ncetm_spine2_segment25_y6.pdf#page=3" TargetMode="External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7.jpeg"/><Relationship Id="rId4" Type="http://schemas.openxmlformats.org/officeDocument/2006/relationships/slide" Target="slide3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8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8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8.png"/><Relationship Id="rId4" Type="http://schemas.openxmlformats.org/officeDocument/2006/relationships/image" Target="../media/image150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0.png"/><Relationship Id="rId5" Type="http://schemas.openxmlformats.org/officeDocument/2006/relationships/image" Target="../media/image155.png"/><Relationship Id="rId4" Type="http://schemas.openxmlformats.org/officeDocument/2006/relationships/image" Target="../media/image1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55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x1hcqpk/ncetm_spine2_segment25_y6.pdf#page=8" TargetMode="External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7.jpeg"/><Relationship Id="rId4" Type="http://schemas.openxmlformats.org/officeDocument/2006/relationships/slide" Target="slide3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5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x1hcqpk/ncetm_spine2_segment25_y6.pdf#page=11" TargetMode="External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7.jpeg"/><Relationship Id="rId4" Type="http://schemas.openxmlformats.org/officeDocument/2006/relationships/slide" Target="slide3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8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8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1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3.png"/><Relationship Id="rId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eikhvgl5/ncetm_spine2_segment18_y5.pdf#page=8" TargetMode="Externa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8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8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8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8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3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x1hcqpk/ncetm_spine2_segment25_y6.pdf#page=18" TargetMode="External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7.jpeg"/><Relationship Id="rId4" Type="http://schemas.openxmlformats.org/officeDocument/2006/relationships/slide" Target="slide3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8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8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8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8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3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etm.org.uk/media/4x1hcqpk/ncetm_spine2_segment25_y6.pdf#page=20" TargetMode="External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7.jpeg"/><Relationship Id="rId4" Type="http://schemas.openxmlformats.org/officeDocument/2006/relationships/slide" Target="slide3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8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97806/Maths_guidance_KS_1_and_2.pdf#page=302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eikhvgl5/ncetm_spine2_segment18_y5.pdf#page=1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eikhvgl5/ncetm_spine2_segment18_y5.pdf#page=12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3.xml"/><Relationship Id="rId3" Type="http://schemas.openxmlformats.org/officeDocument/2006/relationships/slide" Target="slide8.xml"/><Relationship Id="rId7" Type="http://schemas.openxmlformats.org/officeDocument/2006/relationships/slide" Target="slide3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3.xml"/><Relationship Id="rId10" Type="http://schemas.openxmlformats.org/officeDocument/2006/relationships/slide" Target="slide3.xml"/><Relationship Id="rId4" Type="http://schemas.openxmlformats.org/officeDocument/2006/relationships/slide" Target="slide15.xml"/><Relationship Id="rId9" Type="http://schemas.openxmlformats.org/officeDocument/2006/relationships/slide" Target="slide4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eikhvgl5/ncetm_spine2_segment18_y5.pdf#page=16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2.xml"/><Relationship Id="rId3" Type="http://schemas.openxmlformats.org/officeDocument/2006/relationships/slide" Target="slide60.xml"/><Relationship Id="rId7" Type="http://schemas.openxmlformats.org/officeDocument/2006/relationships/slide" Target="slide7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6.xml"/><Relationship Id="rId5" Type="http://schemas.openxmlformats.org/officeDocument/2006/relationships/slide" Target="slide73.xml"/><Relationship Id="rId4" Type="http://schemas.openxmlformats.org/officeDocument/2006/relationships/slide" Target="slide69.xml"/><Relationship Id="rId9" Type="http://schemas.openxmlformats.org/officeDocument/2006/relationships/slide" Target="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p22ldwpi/ncetm_spine2_segment23_y6.pdf#page=18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15.xml"/><Relationship Id="rId3" Type="http://schemas.openxmlformats.org/officeDocument/2006/relationships/slide" Target="slide86.xml"/><Relationship Id="rId7" Type="http://schemas.openxmlformats.org/officeDocument/2006/relationships/slide" Target="slide10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6.xml"/><Relationship Id="rId5" Type="http://schemas.openxmlformats.org/officeDocument/2006/relationships/slide" Target="slide93.xml"/><Relationship Id="rId10" Type="http://schemas.openxmlformats.org/officeDocument/2006/relationships/slide" Target="slide3.xml"/><Relationship Id="rId4" Type="http://schemas.openxmlformats.org/officeDocument/2006/relationships/slide" Target="slide91.xml"/><Relationship Id="rId9" Type="http://schemas.openxmlformats.org/officeDocument/2006/relationships/slide" Target="slide1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p22ldwpi/ncetm_spine2_segment23_y6.pdf#page=22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51.xml"/><Relationship Id="rId3" Type="http://schemas.openxmlformats.org/officeDocument/2006/relationships/slide" Target="slide122.xml"/><Relationship Id="rId7" Type="http://schemas.openxmlformats.org/officeDocument/2006/relationships/slide" Target="slide14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9.xml"/><Relationship Id="rId5" Type="http://schemas.openxmlformats.org/officeDocument/2006/relationships/slide" Target="slide136.xml"/><Relationship Id="rId4" Type="http://schemas.openxmlformats.org/officeDocument/2006/relationships/slide" Target="slide129.xml"/><Relationship Id="rId9" Type="http://schemas.openxmlformats.org/officeDocument/2006/relationships/slide" Target="slid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p22ldwpi/ncetm_spine2_segment23_y6.pdf#page=25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174.xml"/><Relationship Id="rId4" Type="http://schemas.openxmlformats.org/officeDocument/2006/relationships/slide" Target="slide16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p22ldwpi/ncetm_spine2_segment23_y6.pdf#page=27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p22ldwpi/ncetm_spine2_segment23_y6.pdf#page=29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p22ldwpi/ncetm_spine2_segment23_y6.pdf#page=32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p22ldwpi/ncetm_spine2_segment23_y6.pdf#page=36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p22ldwpi/ncetm_spine2_segment23_y6.pdf#page=38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grsozl2r/ncetm_spine2_segment24_y6.pdf#page=4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4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eikhvgl5/ncetm_spine2_segment18_y5.pdf#page=3" TargetMode="Externa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grsozl2r/ncetm_spine2_segment24_y6.pdf#page=7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grsozl2r/ncetm_spine2_segment24_y6.pdf#page=9" TargetMode="Externa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.xml"/><Relationship Id="rId4" Type="http://schemas.openxmlformats.org/officeDocument/2006/relationships/hyperlink" Target="https://www.ncetm.org.uk/media/grsozl2r/ncetm_spine2_segment24_y6.pdf#page=11" TargetMode="Externa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6, Unit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Multiplication and Division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7552C-5DD1-4993-BA8E-FB8D5B7EFB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5539" y="930424"/>
            <a:ext cx="4380925" cy="2359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6D1339-BC08-47C7-A80E-A2219CA4B31A}"/>
              </a:ext>
            </a:extLst>
          </p:cNvPr>
          <p:cNvSpPr txBox="1"/>
          <p:nvPr/>
        </p:nvSpPr>
        <p:spPr bwMode="auto">
          <a:xfrm>
            <a:off x="5290332" y="4653137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 × 2 = 12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495799" y="1632857"/>
            <a:ext cx="1778400" cy="11664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95799" y="1632856"/>
            <a:ext cx="3556800" cy="11664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7" y="1786787"/>
            <a:ext cx="1847248" cy="4310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74" y="1785600"/>
            <a:ext cx="1969179" cy="1103472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 bwMode="auto">
          <a:xfrm>
            <a:off x="6779047" y="1762699"/>
            <a:ext cx="363556" cy="451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427206" y="1760863"/>
            <a:ext cx="363556" cy="451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32157" y="2309870"/>
            <a:ext cx="189167" cy="235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298268" y="2330067"/>
            <a:ext cx="239849" cy="235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149250" y="1749846"/>
            <a:ext cx="363556" cy="451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56184" y="5510420"/>
            <a:ext cx="6169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4 hundreds ÷ 31 = 0 hundreds r 4 hundreds</a:t>
            </a:r>
          </a:p>
        </p:txBody>
      </p:sp>
    </p:spTree>
    <p:extLst>
      <p:ext uri="{BB962C8B-B14F-4D97-AF65-F5344CB8AC3E}">
        <p14:creationId xmlns:p14="http://schemas.microsoft.com/office/powerpoint/2010/main" val="765990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7" y="1786787"/>
            <a:ext cx="1847248" cy="4310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74" y="1785600"/>
            <a:ext cx="1969179" cy="1103472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 bwMode="auto">
          <a:xfrm>
            <a:off x="6779047" y="1762699"/>
            <a:ext cx="363556" cy="451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427206" y="1760863"/>
            <a:ext cx="363556" cy="451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632157" y="2309870"/>
            <a:ext cx="189167" cy="235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291918" y="2330067"/>
            <a:ext cx="246199" cy="235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56184" y="5510420"/>
            <a:ext cx="6169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4 hundreds = 40 tens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56184" y="5510420"/>
            <a:ext cx="6169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4 hundreds ÷ 31 = 0 hundreds r 4 hundreds</a:t>
            </a:r>
          </a:p>
        </p:txBody>
      </p:sp>
    </p:spTree>
    <p:extLst>
      <p:ext uri="{BB962C8B-B14F-4D97-AF65-F5344CB8AC3E}">
        <p14:creationId xmlns:p14="http://schemas.microsoft.com/office/powerpoint/2010/main" val="91232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20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7" y="1786787"/>
            <a:ext cx="1847248" cy="4310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74" y="1785600"/>
            <a:ext cx="1969179" cy="1103472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 bwMode="auto">
          <a:xfrm>
            <a:off x="6779047" y="1762699"/>
            <a:ext cx="363556" cy="451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427206" y="1760863"/>
            <a:ext cx="363556" cy="451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262284" y="2330067"/>
            <a:ext cx="275833" cy="235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6184" y="5510420"/>
            <a:ext cx="6169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nl-NL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43 tens ÷ 31 = 1 ten r 12 tens</a:t>
            </a:r>
            <a:endParaRPr lang="en-GB" sz="2400" dirty="0">
              <a:latin typeface="Myriad Pro Semi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6184" y="5510420"/>
            <a:ext cx="6169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4 hundreds = 40 tens</a:t>
            </a:r>
          </a:p>
        </p:txBody>
      </p:sp>
    </p:spTree>
    <p:extLst>
      <p:ext uri="{BB962C8B-B14F-4D97-AF65-F5344CB8AC3E}">
        <p14:creationId xmlns:p14="http://schemas.microsoft.com/office/powerpoint/2010/main" val="324748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7" y="1786787"/>
            <a:ext cx="1847248" cy="4310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74" y="1785600"/>
            <a:ext cx="1969179" cy="1103472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 bwMode="auto">
          <a:xfrm>
            <a:off x="7427206" y="1760863"/>
            <a:ext cx="363556" cy="451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279218" y="2330067"/>
            <a:ext cx="258899" cy="235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6184" y="5510420"/>
            <a:ext cx="6169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nl-NL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12 tens = 120 ones</a:t>
            </a:r>
            <a:endParaRPr lang="en-GB" sz="2400" dirty="0">
              <a:latin typeface="Myriad Pro Semi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56184" y="5510420"/>
            <a:ext cx="6169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nl-NL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43 tens ÷ 31 = 1 ten r 12 tens</a:t>
            </a:r>
            <a:endParaRPr lang="en-GB" sz="2400" dirty="0">
              <a:latin typeface="Myriad Pro Semi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113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7" y="1786787"/>
            <a:ext cx="1847248" cy="43102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74" y="1785600"/>
            <a:ext cx="1969179" cy="1103472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 bwMode="auto">
          <a:xfrm>
            <a:off x="7427206" y="1760863"/>
            <a:ext cx="363556" cy="451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6184" y="5510420"/>
            <a:ext cx="6169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124 ones ÷ 31 = 4 ones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56184" y="5510420"/>
            <a:ext cx="6169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nl-NL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12 tens = 120 ones</a:t>
            </a:r>
            <a:endParaRPr lang="en-GB" sz="2400" dirty="0">
              <a:latin typeface="Myriad Pro Semibold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23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0" grpId="1"/>
      <p:bldP spid="11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18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80514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a ratio chart to solve efficiently: long division 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99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18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Text  Description automatically generated with low confidence">
            <a:extLst>
              <a:ext uri="{FF2B5EF4-FFF2-40B4-BE49-F238E27FC236}">
                <a16:creationId xmlns:a16="http://schemas.microsoft.com/office/drawing/2014/main" id="{60509A90-8ED1-49F1-98CA-704646CB66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2.24 Division: dividing by two-digit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3170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2:4-2:5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2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386" y="1785600"/>
            <a:ext cx="1499746" cy="1249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5507567" y="2214035"/>
            <a:ext cx="762001" cy="3259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1" t="34929" r="24745" b="27682"/>
          <a:stretch/>
        </p:blipFill>
        <p:spPr>
          <a:xfrm>
            <a:off x="5516138" y="2219094"/>
            <a:ext cx="742423" cy="46729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7" y="1786787"/>
            <a:ext cx="1847248" cy="43102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28662" y="817235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1 – write the divisor, frame and dividend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5490074" y="1773718"/>
            <a:ext cx="341522" cy="3415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906878" y="1773718"/>
            <a:ext cx="341522" cy="3415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475384" y="2664249"/>
            <a:ext cx="620616" cy="3213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4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8662" y="817235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1 – write the divisor, frame and dividend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386" y="1785600"/>
            <a:ext cx="1499746" cy="12497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5490074" y="1773718"/>
            <a:ext cx="341522" cy="3415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906878" y="1773718"/>
            <a:ext cx="341522" cy="3415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475384" y="2664249"/>
            <a:ext cx="620616" cy="3213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7" y="1786787"/>
            <a:ext cx="1847248" cy="431024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628662" y="817235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2 – divide the 100s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1" t="34929" r="24745" b="27682"/>
          <a:stretch/>
        </p:blipFill>
        <p:spPr>
          <a:xfrm>
            <a:off x="5516138" y="2219094"/>
            <a:ext cx="742423" cy="46729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751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8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32" b="-421"/>
          <a:stretch/>
        </p:blipFill>
        <p:spPr>
          <a:xfrm>
            <a:off x="5185200" y="2677100"/>
            <a:ext cx="1499746" cy="36355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8662" y="817235"/>
            <a:ext cx="8934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3 – exchange 100s for 10s, </a:t>
            </a:r>
            <a:b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combine with the existing 10s and divide…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312"/>
          <a:stretch/>
        </p:blipFill>
        <p:spPr>
          <a:xfrm>
            <a:off x="5109386" y="1785600"/>
            <a:ext cx="1499746" cy="8584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5906878" y="1773718"/>
            <a:ext cx="341522" cy="3415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475384" y="2653231"/>
            <a:ext cx="620616" cy="3213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7" y="1786787"/>
            <a:ext cx="1847248" cy="43102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28662" y="817235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2 – divide the 100s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56801" y="2616548"/>
            <a:ext cx="2916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913304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ten </a:t>
            </a:r>
            <a:r>
              <a:rPr lang="en-GB" sz="2400" b="1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31 = 31 tens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1" t="34929" r="24745" b="27682"/>
          <a:stretch/>
        </p:blipFill>
        <p:spPr>
          <a:xfrm>
            <a:off x="5516138" y="2219094"/>
            <a:ext cx="742423" cy="46729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78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0EC52F-4030-4A7D-B4E0-01822E90FCE2}"/>
              </a:ext>
            </a:extLst>
          </p:cNvPr>
          <p:cNvSpPr txBox="1"/>
          <p:nvPr/>
        </p:nvSpPr>
        <p:spPr bwMode="auto">
          <a:xfrm>
            <a:off x="5290332" y="4653137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 × 4 = 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D8ADF3-020C-493F-B4BF-D5EA3A226A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3402" y="1161575"/>
            <a:ext cx="2160241" cy="2880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47552C-5DD1-4993-BA8E-FB8D5B7EFB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5539" y="930424"/>
            <a:ext cx="4380925" cy="23590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4495799" y="1632857"/>
            <a:ext cx="1778400" cy="11664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95799" y="2797629"/>
            <a:ext cx="1778400" cy="11664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95799" y="1632856"/>
            <a:ext cx="3556800" cy="11664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47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88"/>
          <a:stretch/>
        </p:blipFill>
        <p:spPr>
          <a:xfrm>
            <a:off x="5196435" y="2952521"/>
            <a:ext cx="1499746" cy="46085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sp>
        <p:nvSpPr>
          <p:cNvPr id="4" name="Rectangle 3"/>
          <p:cNvSpPr/>
          <p:nvPr/>
        </p:nvSpPr>
        <p:spPr>
          <a:xfrm>
            <a:off x="1628662" y="817235"/>
            <a:ext cx="8934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3 – exchange 100s for 10s, </a:t>
            </a:r>
            <a:b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combine with the existing 10s and divide…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" b="27682"/>
          <a:stretch/>
        </p:blipFill>
        <p:spPr>
          <a:xfrm>
            <a:off x="5109386" y="1792801"/>
            <a:ext cx="1499746" cy="8936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7" y="1786787"/>
            <a:ext cx="1847248" cy="43102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28662" y="817235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4 – subtract to find the remainder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56801" y="2617201"/>
            <a:ext cx="2916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solidFill>
                  <a:srgbClr val="913304"/>
                </a:solidFill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ten </a:t>
            </a:r>
            <a:r>
              <a:rPr lang="en-GB" sz="2400" b="1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31 = 31 tens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488020" y="2654851"/>
            <a:ext cx="716095" cy="385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456801" y="2617201"/>
            <a:ext cx="2916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ten </a:t>
            </a:r>
            <a:r>
              <a:rPr lang="en-GB" sz="2400" b="1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en-GB" sz="2400" dirty="0">
                <a:latin typeface="Myriad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31 = 31 tens</a:t>
            </a:r>
            <a:endParaRPr lang="en-GB" sz="2400" dirty="0">
              <a:latin typeface="Myriad Pro" panose="020B050303040302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952782" y="1784734"/>
            <a:ext cx="286439" cy="34152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8" r="25110" b="79072"/>
          <a:stretch/>
        </p:blipFill>
        <p:spPr>
          <a:xfrm>
            <a:off x="5923965" y="1785601"/>
            <a:ext cx="308472" cy="34065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auto">
          <a:xfrm>
            <a:off x="6272271" y="3062690"/>
            <a:ext cx="352540" cy="319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32" b="-421"/>
          <a:stretch/>
        </p:blipFill>
        <p:spPr>
          <a:xfrm>
            <a:off x="5185418" y="2677100"/>
            <a:ext cx="1499746" cy="3635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1" t="34929" r="24745" b="27682"/>
          <a:stretch/>
        </p:blipFill>
        <p:spPr>
          <a:xfrm>
            <a:off x="5516138" y="2219094"/>
            <a:ext cx="742423" cy="46729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047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2" grpId="0" animBg="1"/>
      <p:bldP spid="21" grpId="0"/>
      <p:bldP spid="23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5109387" y="1784733"/>
            <a:ext cx="1586795" cy="1628640"/>
            <a:chOff x="3585386" y="1784733"/>
            <a:chExt cx="1586795" cy="1628640"/>
          </a:xfrm>
        </p:grpSpPr>
        <p:grpSp>
          <p:nvGrpSpPr>
            <p:cNvPr id="15" name="Group 14"/>
            <p:cNvGrpSpPr/>
            <p:nvPr/>
          </p:nvGrpSpPr>
          <p:grpSpPr>
            <a:xfrm>
              <a:off x="3585386" y="1784733"/>
              <a:ext cx="1499746" cy="867383"/>
              <a:chOff x="3585386" y="1784733"/>
              <a:chExt cx="1499746" cy="86738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2" b="30430"/>
              <a:stretch/>
            </p:blipFill>
            <p:spPr>
              <a:xfrm>
                <a:off x="3585386" y="1792800"/>
                <a:ext cx="1499746" cy="859316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 bwMode="auto">
              <a:xfrm>
                <a:off x="4428781" y="1784733"/>
                <a:ext cx="286439" cy="34152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38" r="25110" b="79072"/>
              <a:stretch/>
            </p:blipFill>
            <p:spPr>
              <a:xfrm>
                <a:off x="4399965" y="1785600"/>
                <a:ext cx="308472" cy="340655"/>
              </a:xfrm>
              <a:prstGeom prst="rect">
                <a:avLst/>
              </a:prstGeom>
            </p:spPr>
          </p:pic>
        </p:grp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32" b="-421"/>
            <a:stretch/>
          </p:blipFill>
          <p:spPr>
            <a:xfrm>
              <a:off x="3661418" y="2677099"/>
              <a:ext cx="1499746" cy="36355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688"/>
            <a:stretch/>
          </p:blipFill>
          <p:spPr>
            <a:xfrm>
              <a:off x="3672435" y="2952520"/>
              <a:ext cx="1499746" cy="460853"/>
            </a:xfrm>
            <a:prstGeom prst="rect">
              <a:avLst/>
            </a:prstGeom>
          </p:spPr>
        </p:pic>
      </p:grp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8662" y="817235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4 – subtract to find the remainder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7" y="1786787"/>
            <a:ext cx="1847248" cy="4310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8662" y="817235"/>
            <a:ext cx="8934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5 – exchange 10s for 1s and </a:t>
            </a:r>
            <a:b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combine with the existing 1s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456801" y="2617201"/>
            <a:ext cx="2916119" cy="461665"/>
            <a:chOff x="5932800" y="2617200"/>
            <a:chExt cx="2916119" cy="461665"/>
          </a:xfrm>
        </p:grpSpPr>
        <p:sp>
          <p:nvSpPr>
            <p:cNvPr id="7" name="Rectangle 6"/>
            <p:cNvSpPr/>
            <p:nvPr/>
          </p:nvSpPr>
          <p:spPr>
            <a:xfrm>
              <a:off x="5932800" y="2617200"/>
              <a:ext cx="29161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GB" sz="2400" dirty="0">
                  <a:solidFill>
                    <a:srgbClr val="913304"/>
                  </a:solidFill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 ten </a:t>
              </a:r>
              <a:r>
                <a:rPr lang="en-GB" sz="2400" b="1" dirty="0"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en-GB" sz="2400" dirty="0"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31 = 31 tens</a:t>
              </a:r>
              <a:endParaRPr lang="en-GB" sz="2400" dirty="0">
                <a:latin typeface="Myriad Pro" panose="020B0503030403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964019" y="2654851"/>
              <a:ext cx="716095" cy="3855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932800" y="2617200"/>
              <a:ext cx="29161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GB" sz="2400" dirty="0"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 ten </a:t>
              </a:r>
              <a:r>
                <a:rPr lang="en-GB" sz="2400" b="1" dirty="0"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en-GB" sz="2400" dirty="0"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31 = 31 tens</a:t>
              </a:r>
              <a:endParaRPr lang="en-GB" sz="2400" dirty="0">
                <a:latin typeface="Myriad Pro" panose="020B0503030403020204" pitchFamily="34" charset="0"/>
              </a:endParaRPr>
            </a:p>
          </p:txBody>
        </p:sp>
      </p:grpSp>
      <p:sp>
        <p:nvSpPr>
          <p:cNvPr id="21" name="Rectangle 20"/>
          <p:cNvSpPr/>
          <p:nvPr/>
        </p:nvSpPr>
        <p:spPr bwMode="auto">
          <a:xfrm>
            <a:off x="6270434" y="2245606"/>
            <a:ext cx="352540" cy="319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0" t="28373" r="-1031" b="51323"/>
          <a:stretch/>
        </p:blipFill>
        <p:spPr>
          <a:xfrm>
            <a:off x="6261600" y="2246400"/>
            <a:ext cx="363558" cy="33050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 bwMode="auto">
          <a:xfrm>
            <a:off x="6267795" y="3032624"/>
            <a:ext cx="352540" cy="3194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0" t="28373" r="-1031" b="51323"/>
          <a:stretch/>
        </p:blipFill>
        <p:spPr>
          <a:xfrm>
            <a:off x="6261252" y="2247441"/>
            <a:ext cx="363558" cy="330506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 bwMode="auto">
          <a:xfrm>
            <a:off x="6489696" y="2570448"/>
            <a:ext cx="0" cy="440266"/>
          </a:xfrm>
          <a:prstGeom prst="straightConnector1">
            <a:avLst/>
          </a:prstGeom>
          <a:noFill/>
          <a:ln w="12700" cap="flat" cmpd="sng" algn="ctr">
            <a:solidFill>
              <a:srgbClr val="007FB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1" t="34929" r="24745" b="27682"/>
          <a:stretch/>
        </p:blipFill>
        <p:spPr>
          <a:xfrm>
            <a:off x="5516138" y="2219094"/>
            <a:ext cx="742423" cy="46729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68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00034 0.1217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21" grpId="0" animBg="1"/>
      <p:bldP spid="22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sp>
        <p:nvSpPr>
          <p:cNvPr id="3" name="Rectangle 2"/>
          <p:cNvSpPr/>
          <p:nvPr/>
        </p:nvSpPr>
        <p:spPr>
          <a:xfrm>
            <a:off x="7456170" y="3340744"/>
            <a:ext cx="3120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NL" sz="2400" dirty="0">
                <a:solidFill>
                  <a:srgbClr val="913304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ones</a:t>
            </a:r>
            <a:r>
              <a:rPr lang="nl-NL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latin typeface="Myriad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× 31 = 124 ones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28662" y="817235"/>
            <a:ext cx="8934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5 – exchange 10s for 1s and </a:t>
            </a:r>
            <a:b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combine with the existing 1s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7" y="1786787"/>
            <a:ext cx="1847248" cy="431024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628662" y="817235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6 – divide the 1s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456801" y="2617201"/>
            <a:ext cx="2916119" cy="461665"/>
            <a:chOff x="5932800" y="2617200"/>
            <a:chExt cx="2916119" cy="461665"/>
          </a:xfrm>
        </p:grpSpPr>
        <p:sp>
          <p:nvSpPr>
            <p:cNvPr id="30" name="Rectangle 29"/>
            <p:cNvSpPr/>
            <p:nvPr/>
          </p:nvSpPr>
          <p:spPr>
            <a:xfrm>
              <a:off x="5932800" y="2617200"/>
              <a:ext cx="29161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GB" sz="2400" dirty="0">
                  <a:solidFill>
                    <a:srgbClr val="913304"/>
                  </a:solidFill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 ten </a:t>
              </a:r>
              <a:r>
                <a:rPr lang="en-GB" sz="2400" b="1" dirty="0"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en-GB" sz="2400" dirty="0"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31 = 31 tens</a:t>
              </a:r>
              <a:endParaRPr lang="en-GB" sz="2400" dirty="0">
                <a:latin typeface="Myriad Pro" panose="020B0503030403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5964019" y="2654851"/>
              <a:ext cx="716095" cy="3855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932800" y="2617200"/>
              <a:ext cx="29161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GB" sz="2400" dirty="0"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 ten </a:t>
              </a:r>
              <a:r>
                <a:rPr lang="en-GB" sz="2400" b="1" dirty="0"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en-GB" sz="2400" dirty="0"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31 = 31 tens</a:t>
              </a:r>
              <a:endParaRPr lang="en-GB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09387" y="1784733"/>
            <a:ext cx="1586795" cy="1628640"/>
            <a:chOff x="3585386" y="1784733"/>
            <a:chExt cx="1586795" cy="1628640"/>
          </a:xfrm>
        </p:grpSpPr>
        <p:grpSp>
          <p:nvGrpSpPr>
            <p:cNvPr id="20" name="Group 19"/>
            <p:cNvGrpSpPr/>
            <p:nvPr/>
          </p:nvGrpSpPr>
          <p:grpSpPr>
            <a:xfrm>
              <a:off x="3585386" y="1784733"/>
              <a:ext cx="1499746" cy="867383"/>
              <a:chOff x="3585386" y="1784733"/>
              <a:chExt cx="1499746" cy="867383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2" b="30430"/>
              <a:stretch/>
            </p:blipFill>
            <p:spPr>
              <a:xfrm>
                <a:off x="3585386" y="1792800"/>
                <a:ext cx="1499746" cy="859316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 bwMode="auto">
              <a:xfrm>
                <a:off x="4428781" y="1784733"/>
                <a:ext cx="286439" cy="34152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38" r="25110" b="79072"/>
              <a:stretch/>
            </p:blipFill>
            <p:spPr>
              <a:xfrm>
                <a:off x="4399965" y="1785600"/>
                <a:ext cx="308472" cy="340655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32" b="-421"/>
            <a:stretch/>
          </p:blipFill>
          <p:spPr>
            <a:xfrm>
              <a:off x="3661418" y="2677099"/>
              <a:ext cx="1499746" cy="36355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688"/>
            <a:stretch/>
          </p:blipFill>
          <p:spPr>
            <a:xfrm>
              <a:off x="3672435" y="2952520"/>
              <a:ext cx="1499746" cy="460853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6261252" y="2245605"/>
            <a:ext cx="363906" cy="332342"/>
            <a:chOff x="4737252" y="2245605"/>
            <a:chExt cx="363906" cy="33234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4746434" y="2245605"/>
              <a:ext cx="352540" cy="3194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90" t="28373" r="-1031" b="51323"/>
            <a:stretch/>
          </p:blipFill>
          <p:spPr>
            <a:xfrm>
              <a:off x="4737600" y="2246400"/>
              <a:ext cx="363558" cy="33050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90" t="28373" r="-1031" b="51323"/>
            <a:stretch/>
          </p:blipFill>
          <p:spPr>
            <a:xfrm>
              <a:off x="4737252" y="2247441"/>
              <a:ext cx="363558" cy="330506"/>
            </a:xfrm>
            <a:prstGeom prst="rect">
              <a:avLst/>
            </a:prstGeom>
          </p:spPr>
        </p:pic>
      </p:grpSp>
      <p:cxnSp>
        <p:nvCxnSpPr>
          <p:cNvPr id="37" name="Straight Arrow Connector 36"/>
          <p:cNvCxnSpPr/>
          <p:nvPr/>
        </p:nvCxnSpPr>
        <p:spPr bwMode="auto">
          <a:xfrm>
            <a:off x="6489696" y="2570448"/>
            <a:ext cx="0" cy="440266"/>
          </a:xfrm>
          <a:prstGeom prst="straightConnector1">
            <a:avLst/>
          </a:prstGeom>
          <a:noFill/>
          <a:ln w="12700" cap="flat" cmpd="sng" algn="ctr">
            <a:solidFill>
              <a:srgbClr val="007FB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2" t="62206" b="19812"/>
          <a:stretch/>
        </p:blipFill>
        <p:spPr>
          <a:xfrm>
            <a:off x="6278881" y="3027680"/>
            <a:ext cx="415209" cy="360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1" t="81533" r="4687" b="-756"/>
          <a:stretch/>
        </p:blipFill>
        <p:spPr>
          <a:xfrm>
            <a:off x="5490073" y="3415230"/>
            <a:ext cx="1134739" cy="385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2" t="338" r="139" b="83186"/>
          <a:stretch/>
        </p:blipFill>
        <p:spPr>
          <a:xfrm>
            <a:off x="6327355" y="1784733"/>
            <a:ext cx="275422" cy="330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1" t="34929" r="24745" b="27682"/>
          <a:stretch/>
        </p:blipFill>
        <p:spPr>
          <a:xfrm>
            <a:off x="5516138" y="2219094"/>
            <a:ext cx="742423" cy="46729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89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8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sp>
        <p:nvSpPr>
          <p:cNvPr id="3" name="Rectangle 2"/>
          <p:cNvSpPr/>
          <p:nvPr/>
        </p:nvSpPr>
        <p:spPr>
          <a:xfrm>
            <a:off x="7456170" y="3340744"/>
            <a:ext cx="3120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nl-NL" sz="2400" dirty="0">
                <a:solidFill>
                  <a:srgbClr val="913304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ones</a:t>
            </a:r>
            <a:r>
              <a:rPr lang="nl-NL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latin typeface="Myriad Pro" panose="020B0503030403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× 31 = 124 ones</a:t>
            </a:r>
            <a:endParaRPr lang="en-GB" sz="2400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8662" y="817235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6 – divide the 1s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7" y="1786787"/>
            <a:ext cx="1847248" cy="4310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28662" y="817235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7 – subtract to show there is no remainder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456801" y="2617201"/>
            <a:ext cx="2916119" cy="461665"/>
            <a:chOff x="5932800" y="2617200"/>
            <a:chExt cx="2916119" cy="461665"/>
          </a:xfrm>
        </p:grpSpPr>
        <p:sp>
          <p:nvSpPr>
            <p:cNvPr id="8" name="Rectangle 7"/>
            <p:cNvSpPr/>
            <p:nvPr/>
          </p:nvSpPr>
          <p:spPr>
            <a:xfrm>
              <a:off x="5932800" y="2617200"/>
              <a:ext cx="29161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GB" sz="2400" dirty="0">
                  <a:solidFill>
                    <a:srgbClr val="913304"/>
                  </a:solidFill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 ten </a:t>
              </a:r>
              <a:r>
                <a:rPr lang="en-GB" sz="2400" b="1" dirty="0"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en-GB" sz="2400" dirty="0"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31 = 31 tens</a:t>
              </a:r>
              <a:endParaRPr lang="en-GB" sz="2400" dirty="0">
                <a:latin typeface="Myriad Pro" panose="020B0503030403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964019" y="2654851"/>
              <a:ext cx="716095" cy="3855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32800" y="2617200"/>
              <a:ext cx="29161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en-GB" sz="2400" dirty="0"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 ten </a:t>
              </a:r>
              <a:r>
                <a:rPr lang="en-GB" sz="2400" b="1" dirty="0"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×</a:t>
              </a:r>
              <a:r>
                <a:rPr lang="en-GB" sz="2400" dirty="0">
                  <a:latin typeface="Myriad Pro" panose="020B0503030403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31 = 31 tens</a:t>
              </a:r>
              <a:endParaRPr lang="en-GB" sz="2400" dirty="0">
                <a:latin typeface="Myriad Pro" panose="020B0503030403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09387" y="1784733"/>
            <a:ext cx="1586795" cy="1628640"/>
            <a:chOff x="3585386" y="1784733"/>
            <a:chExt cx="1586795" cy="1628640"/>
          </a:xfrm>
        </p:grpSpPr>
        <p:grpSp>
          <p:nvGrpSpPr>
            <p:cNvPr id="12" name="Group 11"/>
            <p:cNvGrpSpPr/>
            <p:nvPr/>
          </p:nvGrpSpPr>
          <p:grpSpPr>
            <a:xfrm>
              <a:off x="3585386" y="1784733"/>
              <a:ext cx="1499746" cy="867383"/>
              <a:chOff x="3585386" y="1784733"/>
              <a:chExt cx="1499746" cy="867383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2" b="30430"/>
              <a:stretch/>
            </p:blipFill>
            <p:spPr>
              <a:xfrm>
                <a:off x="3585386" y="1792800"/>
                <a:ext cx="1499746" cy="859316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 bwMode="auto">
              <a:xfrm>
                <a:off x="4428781" y="1784733"/>
                <a:ext cx="286439" cy="34152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238" r="25110" b="79072"/>
              <a:stretch/>
            </p:blipFill>
            <p:spPr>
              <a:xfrm>
                <a:off x="4399965" y="1785600"/>
                <a:ext cx="308472" cy="340655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332" b="-421"/>
            <a:stretch/>
          </p:blipFill>
          <p:spPr>
            <a:xfrm>
              <a:off x="3661418" y="2677099"/>
              <a:ext cx="1499746" cy="36355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688"/>
            <a:stretch/>
          </p:blipFill>
          <p:spPr>
            <a:xfrm>
              <a:off x="3672435" y="2952520"/>
              <a:ext cx="1499746" cy="460853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2" t="62206" b="19812"/>
          <a:stretch/>
        </p:blipFill>
        <p:spPr>
          <a:xfrm>
            <a:off x="6278881" y="3027680"/>
            <a:ext cx="415209" cy="360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1" t="81533" r="4687" b="-756"/>
          <a:stretch/>
        </p:blipFill>
        <p:spPr>
          <a:xfrm>
            <a:off x="5490073" y="3415230"/>
            <a:ext cx="1134739" cy="385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02" t="62206" b="19812"/>
          <a:stretch/>
        </p:blipFill>
        <p:spPr>
          <a:xfrm>
            <a:off x="6275460" y="1762080"/>
            <a:ext cx="415209" cy="360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2" t="338" r="139" b="83186"/>
          <a:stretch/>
        </p:blipFill>
        <p:spPr>
          <a:xfrm>
            <a:off x="6327355" y="1784733"/>
            <a:ext cx="275422" cy="3305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grpSp>
        <p:nvGrpSpPr>
          <p:cNvPr id="32" name="Group 31"/>
          <p:cNvGrpSpPr/>
          <p:nvPr/>
        </p:nvGrpSpPr>
        <p:grpSpPr>
          <a:xfrm>
            <a:off x="7456800" y="3340801"/>
            <a:ext cx="1082348" cy="461665"/>
            <a:chOff x="5932800" y="3340800"/>
            <a:chExt cx="1082348" cy="461665"/>
          </a:xfrm>
        </p:grpSpPr>
        <p:sp>
          <p:nvSpPr>
            <p:cNvPr id="31" name="Rectangle 30"/>
            <p:cNvSpPr/>
            <p:nvPr/>
          </p:nvSpPr>
          <p:spPr bwMode="auto">
            <a:xfrm>
              <a:off x="5982159" y="3360145"/>
              <a:ext cx="903383" cy="4186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32800" y="3340800"/>
              <a:ext cx="1082348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spcBef>
                  <a:spcPts val="400"/>
                </a:spcBef>
                <a:spcAft>
                  <a:spcPts val="400"/>
                </a:spcAft>
              </a:pPr>
              <a:r>
                <a:rPr lang="nl-NL" sz="2400" dirty="0">
                  <a:solidFill>
                    <a:schemeClr val="accent4"/>
                  </a:solidFill>
                  <a:latin typeface="Myriad Pro" panose="020B0503030403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ones</a:t>
              </a:r>
              <a:endParaRPr lang="en-GB" sz="2400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9"/>
          <a:stretch/>
        </p:blipFill>
        <p:spPr>
          <a:xfrm>
            <a:off x="5194439" y="3712633"/>
            <a:ext cx="1499746" cy="4540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1" t="34929" r="24745" b="27682"/>
          <a:stretch/>
        </p:blipFill>
        <p:spPr>
          <a:xfrm>
            <a:off x="5516138" y="2219094"/>
            <a:ext cx="742423" cy="46729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7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2:5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00" y="720918"/>
            <a:ext cx="8955800" cy="572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19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39137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a ratio chart to solve efficiently: long division (II) 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064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19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Text  Description automatically generated with low confidence">
            <a:extLst>
              <a:ext uri="{FF2B5EF4-FFF2-40B4-BE49-F238E27FC236}">
                <a16:creationId xmlns:a16="http://schemas.microsoft.com/office/drawing/2014/main" id="{60509A90-8ED1-49F1-98CA-704646CB66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2.24 Division: dividing by two-digit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69377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2:6-2:7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714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20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00430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accurately the method of long division with and without remainders (three-digit by two-digit, four-digit by two-digit numbers)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47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Text  Description automatically generated with low confidence">
            <a:extLst>
              <a:ext uri="{FF2B5EF4-FFF2-40B4-BE49-F238E27FC236}">
                <a16:creationId xmlns:a16="http://schemas.microsoft.com/office/drawing/2014/main" id="{60509A90-8ED1-49F1-98CA-704646CB66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2.24 Division: dividing by two-digit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42899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2:8-2:9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16-17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11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25" y="1856096"/>
            <a:ext cx="2017951" cy="314580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2:8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972977" y="3095741"/>
            <a:ext cx="684884" cy="1101687"/>
            <a:chOff x="4448977" y="3095740"/>
            <a:chExt cx="684884" cy="1101687"/>
          </a:xfrm>
          <a:solidFill>
            <a:schemeClr val="bg1"/>
          </a:solidFill>
        </p:grpSpPr>
        <p:sp>
          <p:nvSpPr>
            <p:cNvPr id="4" name="Rectangle 3"/>
            <p:cNvSpPr/>
            <p:nvPr/>
          </p:nvSpPr>
          <p:spPr bwMode="auto">
            <a:xfrm>
              <a:off x="4814371" y="3095740"/>
              <a:ext cx="319490" cy="35254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4448977" y="3490511"/>
              <a:ext cx="673865" cy="70691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71143" y="3843052"/>
            <a:ext cx="1017223" cy="1114539"/>
            <a:chOff x="4447142" y="3843051"/>
            <a:chExt cx="1017223" cy="1114539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5143041" y="3843051"/>
              <a:ext cx="319490" cy="35254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447142" y="4237822"/>
              <a:ext cx="1017223" cy="71976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8" name="Rectangle 7"/>
          <p:cNvSpPr/>
          <p:nvPr/>
        </p:nvSpPr>
        <p:spPr bwMode="auto">
          <a:xfrm>
            <a:off x="5464366" y="2739528"/>
            <a:ext cx="673865" cy="7069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5919730" y="1795749"/>
            <a:ext cx="319490" cy="3966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413653" y="1804930"/>
            <a:ext cx="319490" cy="3966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30458" y="1803094"/>
            <a:ext cx="319490" cy="3966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7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4" name="Picture 3" descr="A picture containing electronics, black, control  Description automatically generated">
            <a:extLst>
              <a:ext uri="{FF2B5EF4-FFF2-40B4-BE49-F238E27FC236}">
                <a16:creationId xmlns:a16="http://schemas.microsoft.com/office/drawing/2014/main" id="{21B49BC5-EBCF-4859-8FD5-DD62AF8CC8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1825" y="1052736"/>
            <a:ext cx="2880320" cy="517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075" y="1857601"/>
            <a:ext cx="2895851" cy="112176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2:8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7284659" y="1952323"/>
            <a:ext cx="281423" cy="3405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944272" y="1952324"/>
            <a:ext cx="711278" cy="644827"/>
            <a:chOff x="4420272" y="1952323"/>
            <a:chExt cx="711278" cy="644827"/>
          </a:xfrm>
          <a:solidFill>
            <a:schemeClr val="bg1"/>
          </a:solidFill>
        </p:grpSpPr>
        <p:sp>
          <p:nvSpPr>
            <p:cNvPr id="5" name="Rectangle 4"/>
            <p:cNvSpPr/>
            <p:nvPr/>
          </p:nvSpPr>
          <p:spPr bwMode="auto">
            <a:xfrm>
              <a:off x="4420272" y="1952323"/>
              <a:ext cx="281423" cy="34052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4976736" y="2409825"/>
              <a:ext cx="154814" cy="1873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47516" y="1952323"/>
            <a:ext cx="699435" cy="648002"/>
            <a:chOff x="5123515" y="1952323"/>
            <a:chExt cx="699435" cy="648002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 bwMode="auto">
            <a:xfrm>
              <a:off x="5123515" y="1952323"/>
              <a:ext cx="281423" cy="34052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605386" y="2413000"/>
              <a:ext cx="217564" cy="187325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77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2:9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5618" y="831815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 Semibold"/>
              </a:rPr>
              <a:t>Spot the mistakes.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99" y="2197502"/>
            <a:ext cx="8248603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98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21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15132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long division with decimal remainders (1 decimal place)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21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Text  Description automatically generated with low confidence">
            <a:extLst>
              <a:ext uri="{FF2B5EF4-FFF2-40B4-BE49-F238E27FC236}">
                <a16:creationId xmlns:a16="http://schemas.microsoft.com/office/drawing/2014/main" id="{60509A90-8ED1-49F1-98CA-704646CB66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2.24 Division: dividing by two-digit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92657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18-20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85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sp>
        <p:nvSpPr>
          <p:cNvPr id="4" name="Rectangle 3"/>
          <p:cNvSpPr/>
          <p:nvPr/>
        </p:nvSpPr>
        <p:spPr>
          <a:xfrm>
            <a:off x="5405747" y="842832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 Semibold"/>
                <a:ea typeface="Times New Roman" panose="02020603050405020304" pitchFamily="18" charset="0"/>
                <a:cs typeface="Times New Roman" panose="02020603050405020304" pitchFamily="18" charset="0"/>
              </a:rPr>
              <a:t>730 </a:t>
            </a:r>
            <a:r>
              <a:rPr lang="en-GB" sz="2400" dirty="0">
                <a:latin typeface="Myriad Pro Semibold"/>
                <a:ea typeface="Times New Roman" panose="02020603050405020304" pitchFamily="18" charset="0"/>
              </a:rPr>
              <a:t>÷</a:t>
            </a:r>
            <a:r>
              <a:rPr lang="en-GB" sz="2400" dirty="0">
                <a:latin typeface="Myriad Pro Semibold"/>
                <a:ea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GB" sz="2400" dirty="0">
              <a:latin typeface="Myriad Pro Semi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8662" y="1632486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1 – calculate the whole-number quotient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49" y="2703436"/>
            <a:ext cx="2103302" cy="327993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6272271" y="2644054"/>
            <a:ext cx="925417" cy="3283026"/>
            <a:chOff x="4748270" y="2104222"/>
            <a:chExt cx="925417" cy="3283026"/>
          </a:xfrm>
        </p:grpSpPr>
        <p:sp>
          <p:nvSpPr>
            <p:cNvPr id="10" name="Rectangle 9"/>
            <p:cNvSpPr/>
            <p:nvPr/>
          </p:nvSpPr>
          <p:spPr bwMode="auto">
            <a:xfrm>
              <a:off x="5133861" y="2104222"/>
              <a:ext cx="539826" cy="41864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5133861" y="2631195"/>
              <a:ext cx="539826" cy="41864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5133861" y="4138670"/>
              <a:ext cx="539826" cy="41864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4748270" y="4599542"/>
              <a:ext cx="925417" cy="78770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9758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49" y="2703436"/>
            <a:ext cx="2103302" cy="327993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sp>
        <p:nvSpPr>
          <p:cNvPr id="3" name="Rectangle 2"/>
          <p:cNvSpPr/>
          <p:nvPr/>
        </p:nvSpPr>
        <p:spPr>
          <a:xfrm>
            <a:off x="5405747" y="842832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 Semibold"/>
                <a:ea typeface="Times New Roman" panose="02020603050405020304" pitchFamily="18" charset="0"/>
                <a:cs typeface="Times New Roman" panose="02020603050405020304" pitchFamily="18" charset="0"/>
              </a:rPr>
              <a:t>730 </a:t>
            </a:r>
            <a:r>
              <a:rPr lang="en-GB" sz="2400" dirty="0">
                <a:latin typeface="Myriad Pro Semibold"/>
                <a:ea typeface="Times New Roman" panose="02020603050405020304" pitchFamily="18" charset="0"/>
              </a:rPr>
              <a:t>÷</a:t>
            </a:r>
            <a:r>
              <a:rPr lang="en-GB" sz="2400" dirty="0">
                <a:latin typeface="Myriad Pro Semibold"/>
                <a:ea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GB" sz="2400" dirty="0">
              <a:latin typeface="Myriad Pro Semibold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28662" y="1632486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1 – calculate the whole-number quotient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657861" y="4678503"/>
            <a:ext cx="539826" cy="4186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272271" y="5139374"/>
            <a:ext cx="925417" cy="7877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8401" y="1634401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2 – introduce the decimal point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877568" y="2642217"/>
            <a:ext cx="228940" cy="4186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674682" y="2644054"/>
            <a:ext cx="173841" cy="934598"/>
            <a:chOff x="5150681" y="2644054"/>
            <a:chExt cx="173841" cy="934598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5152517" y="2644054"/>
              <a:ext cx="172005" cy="418641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5150681" y="3160011"/>
              <a:ext cx="172005" cy="418641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6" name="Rectangle 15"/>
          <p:cNvSpPr/>
          <p:nvPr/>
        </p:nvSpPr>
        <p:spPr bwMode="auto">
          <a:xfrm>
            <a:off x="6875732" y="3158174"/>
            <a:ext cx="228940" cy="4186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906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6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49" y="2703436"/>
            <a:ext cx="2103302" cy="327993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405747" y="842832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 Semibold"/>
                <a:ea typeface="Times New Roman" panose="02020603050405020304" pitchFamily="18" charset="0"/>
                <a:cs typeface="Times New Roman" panose="02020603050405020304" pitchFamily="18" charset="0"/>
              </a:rPr>
              <a:t>730 </a:t>
            </a:r>
            <a:r>
              <a:rPr lang="en-GB" sz="2400" dirty="0">
                <a:latin typeface="Myriad Pro Semibold"/>
                <a:ea typeface="Times New Roman" panose="02020603050405020304" pitchFamily="18" charset="0"/>
              </a:rPr>
              <a:t>÷</a:t>
            </a:r>
            <a:r>
              <a:rPr lang="en-GB" sz="2400" dirty="0">
                <a:latin typeface="Myriad Pro Semibold"/>
                <a:ea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GB" sz="2400" dirty="0">
              <a:latin typeface="Myriad Pro Semi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8662" y="1632486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3 – continue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657861" y="4678503"/>
            <a:ext cx="539826" cy="4186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272271" y="5139374"/>
            <a:ext cx="925417" cy="7877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8401" y="1634401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2 – introduce the decimal point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877568" y="2642217"/>
            <a:ext cx="228940" cy="41864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10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49" y="2703436"/>
            <a:ext cx="2103302" cy="3279932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405747" y="842832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 Semibold"/>
                <a:ea typeface="Times New Roman" panose="02020603050405020304" pitchFamily="18" charset="0"/>
                <a:cs typeface="Times New Roman" panose="02020603050405020304" pitchFamily="18" charset="0"/>
              </a:rPr>
              <a:t>730 </a:t>
            </a:r>
            <a:r>
              <a:rPr lang="en-GB" sz="2400" dirty="0">
                <a:latin typeface="Myriad Pro Semibold"/>
                <a:ea typeface="Times New Roman" panose="02020603050405020304" pitchFamily="18" charset="0"/>
              </a:rPr>
              <a:t>÷</a:t>
            </a:r>
            <a:r>
              <a:rPr lang="en-GB" sz="2400" dirty="0">
                <a:latin typeface="Myriad Pro Semibold"/>
                <a:ea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GB" sz="2400" dirty="0">
              <a:latin typeface="Myriad Pro Semi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8662" y="1632486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3 – continue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8401" y="1634401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4 – complete the calculation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272271" y="2642217"/>
            <a:ext cx="925417" cy="2800117"/>
            <a:chOff x="4748270" y="2642216"/>
            <a:chExt cx="925417" cy="2800117"/>
          </a:xfrm>
          <a:solidFill>
            <a:schemeClr val="bg1"/>
          </a:solidFill>
        </p:grpSpPr>
        <p:sp>
          <p:nvSpPr>
            <p:cNvPr id="7" name="Rectangle 6"/>
            <p:cNvSpPr/>
            <p:nvPr/>
          </p:nvSpPr>
          <p:spPr bwMode="auto">
            <a:xfrm>
              <a:off x="4748270" y="5139374"/>
              <a:ext cx="925417" cy="302959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5353568" y="2642216"/>
              <a:ext cx="228940" cy="418641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6270435" y="5479062"/>
            <a:ext cx="925417" cy="4369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71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74" y="2703601"/>
            <a:ext cx="2542252" cy="10303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756568" y="3150824"/>
            <a:ext cx="649995" cy="4076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756568" y="2642212"/>
            <a:ext cx="250601" cy="4076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085238" y="2640376"/>
            <a:ext cx="250601" cy="4076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05747" y="842832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 Semibold"/>
                <a:ea typeface="Times New Roman" panose="02020603050405020304" pitchFamily="18" charset="0"/>
                <a:cs typeface="Times New Roman" panose="02020603050405020304" pitchFamily="18" charset="0"/>
              </a:rPr>
              <a:t>730 </a:t>
            </a:r>
            <a:r>
              <a:rPr lang="en-GB" sz="2400" dirty="0">
                <a:latin typeface="Myriad Pro Semibold"/>
                <a:ea typeface="Times New Roman" panose="02020603050405020304" pitchFamily="18" charset="0"/>
              </a:rPr>
              <a:t>÷</a:t>
            </a:r>
            <a:r>
              <a:rPr lang="en-GB" sz="2400" dirty="0">
                <a:latin typeface="Myriad Pro Semibold"/>
                <a:ea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endParaRPr lang="en-GB" sz="2400" dirty="0">
              <a:latin typeface="Myriad Pro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64491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22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038011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long division with fraction remainders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5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8F48EE3D-9C95-413C-9DB6-ABAAA6C7A764}"/>
              </a:ext>
            </a:extLst>
          </p:cNvPr>
          <p:cNvGrpSpPr/>
          <p:nvPr/>
        </p:nvGrpSpPr>
        <p:grpSpPr>
          <a:xfrm>
            <a:off x="4516653" y="4129028"/>
            <a:ext cx="3255780" cy="584775"/>
            <a:chOff x="2992653" y="4129027"/>
            <a:chExt cx="3255780" cy="58477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8E15899-79F1-453C-87F8-2371C10524C8}"/>
                </a:ext>
              </a:extLst>
            </p:cNvPr>
            <p:cNvSpPr txBox="1"/>
            <p:nvPr/>
          </p:nvSpPr>
          <p:spPr bwMode="auto">
            <a:xfrm>
              <a:off x="2992653" y="4221062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/>
                  <a:ea typeface="Myriad Pro Semibold" charset="0"/>
                  <a:cs typeface="Myriad Pro Semibold" charset="0"/>
                </a:rPr>
                <a:t>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3B78CDF-07BD-46F4-965C-820AD284F8B1}"/>
                </a:ext>
              </a:extLst>
            </p:cNvPr>
            <p:cNvSpPr txBox="1"/>
            <p:nvPr/>
          </p:nvSpPr>
          <p:spPr bwMode="auto">
            <a:xfrm>
              <a:off x="4276344" y="4221062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/>
                  <a:ea typeface="Myriad Pro Semibold" charset="0"/>
                  <a:cs typeface="Myriad Pro Semibold" charset="0"/>
                </a:rPr>
                <a:t>18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AC1D779-AA3E-40D1-91AC-B11855933823}"/>
                </a:ext>
              </a:extLst>
            </p:cNvPr>
            <p:cNvSpPr txBox="1"/>
            <p:nvPr/>
          </p:nvSpPr>
          <p:spPr bwMode="auto">
            <a:xfrm>
              <a:off x="5043071" y="4129027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06999A0-315F-4C31-AF61-1A0CA9A85AC7}"/>
                </a:ext>
              </a:extLst>
            </p:cNvPr>
            <p:cNvSpPr txBox="1"/>
            <p:nvPr/>
          </p:nvSpPr>
          <p:spPr bwMode="auto">
            <a:xfrm>
              <a:off x="3577591" y="4129027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latin typeface="Myriad Pro Semibold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D9324FE-77B3-444E-8F1F-D99477E9C562}"/>
                </a:ext>
              </a:extLst>
            </p:cNvPr>
            <p:cNvSpPr/>
            <p:nvPr/>
          </p:nvSpPr>
          <p:spPr bwMode="auto">
            <a:xfrm>
              <a:off x="5787633" y="4202758"/>
              <a:ext cx="460800" cy="46166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2C85B11-9495-40A6-BB22-E866908F6695}"/>
              </a:ext>
            </a:extLst>
          </p:cNvPr>
          <p:cNvSpPr/>
          <p:nvPr/>
        </p:nvSpPr>
        <p:spPr bwMode="auto">
          <a:xfrm>
            <a:off x="4442798" y="1920531"/>
            <a:ext cx="1836000" cy="100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EA12AB8-2048-4636-A275-C3BDED9677A6}"/>
              </a:ext>
            </a:extLst>
          </p:cNvPr>
          <p:cNvSpPr/>
          <p:nvPr/>
        </p:nvSpPr>
        <p:spPr bwMode="auto">
          <a:xfrm>
            <a:off x="6278798" y="1920531"/>
            <a:ext cx="1836000" cy="100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pic>
        <p:nvPicPr>
          <p:cNvPr id="21" name="Picture 20" descr="A picture containing object  Description automatically generated">
            <a:extLst>
              <a:ext uri="{FF2B5EF4-FFF2-40B4-BE49-F238E27FC236}">
                <a16:creationId xmlns:a16="http://schemas.microsoft.com/office/drawing/2014/main" id="{7C23B576-3A12-4928-A91D-47B14F28D7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04712" y="4534902"/>
            <a:ext cx="393941" cy="13493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3318C8A-634E-46C3-BF2C-8BF89DB89191}"/>
              </a:ext>
            </a:extLst>
          </p:cNvPr>
          <p:cNvSpPr txBox="1"/>
          <p:nvPr/>
        </p:nvSpPr>
        <p:spPr bwMode="auto">
          <a:xfrm>
            <a:off x="6019752" y="1380555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06864A-1BE8-49EF-9F6D-2B56FB03D9C3}"/>
              </a:ext>
            </a:extLst>
          </p:cNvPr>
          <p:cNvSpPr txBox="1"/>
          <p:nvPr/>
        </p:nvSpPr>
        <p:spPr bwMode="auto">
          <a:xfrm>
            <a:off x="4077202" y="2193700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852C187-0592-4E70-BA70-EF97D406A6C9}"/>
              </a:ext>
            </a:extLst>
          </p:cNvPr>
          <p:cNvSpPr/>
          <p:nvPr/>
        </p:nvSpPr>
        <p:spPr bwMode="auto">
          <a:xfrm>
            <a:off x="6210300" y="1930055"/>
            <a:ext cx="136996" cy="990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C4E1915-AAAF-4BDA-AC6C-7B2997DC4F9C}"/>
              </a:ext>
            </a:extLst>
          </p:cNvPr>
          <p:cNvSpPr txBox="1"/>
          <p:nvPr/>
        </p:nvSpPr>
        <p:spPr bwMode="auto">
          <a:xfrm>
            <a:off x="5213343" y="1366233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4448540-542A-411C-A51B-F451FC28B7D3}"/>
              </a:ext>
            </a:extLst>
          </p:cNvPr>
          <p:cNvSpPr txBox="1"/>
          <p:nvPr/>
        </p:nvSpPr>
        <p:spPr bwMode="auto">
          <a:xfrm>
            <a:off x="7068368" y="1365344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D18B7C5-5DF0-47A7-AFC6-D4334DABA6A6}"/>
              </a:ext>
            </a:extLst>
          </p:cNvPr>
          <p:cNvCxnSpPr>
            <a:cxnSpLocks/>
          </p:cNvCxnSpPr>
          <p:nvPr/>
        </p:nvCxnSpPr>
        <p:spPr bwMode="auto">
          <a:xfrm flipH="1">
            <a:off x="5543601" y="1269895"/>
            <a:ext cx="534041" cy="22131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B7027DE9-1394-480B-90CB-E6DF4F782FD7}"/>
              </a:ext>
            </a:extLst>
          </p:cNvPr>
          <p:cNvCxnSpPr>
            <a:cxnSpLocks/>
          </p:cNvCxnSpPr>
          <p:nvPr/>
        </p:nvCxnSpPr>
        <p:spPr bwMode="auto">
          <a:xfrm>
            <a:off x="6534328" y="1269373"/>
            <a:ext cx="534041" cy="22131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ED17196-915A-4751-A53A-F9BDC4CCAA58}"/>
              </a:ext>
            </a:extLst>
          </p:cNvPr>
          <p:cNvSpPr/>
          <p:nvPr/>
        </p:nvSpPr>
        <p:spPr bwMode="auto">
          <a:xfrm>
            <a:off x="4442798" y="2929946"/>
            <a:ext cx="1836000" cy="1008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B7858B-0020-4F97-9229-941A40ECDE93}"/>
              </a:ext>
            </a:extLst>
          </p:cNvPr>
          <p:cNvSpPr txBox="1"/>
          <p:nvPr/>
        </p:nvSpPr>
        <p:spPr bwMode="auto">
          <a:xfrm>
            <a:off x="4077202" y="3203115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CDDAEA-7020-4C05-801B-F81AB6EB02BF}"/>
              </a:ext>
            </a:extLst>
          </p:cNvPr>
          <p:cNvSpPr txBox="1"/>
          <p:nvPr/>
        </p:nvSpPr>
        <p:spPr bwMode="auto">
          <a:xfrm>
            <a:off x="3300001" y="2697700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10</a:t>
            </a:r>
          </a:p>
        </p:txBody>
      </p:sp>
      <p:sp>
        <p:nvSpPr>
          <p:cNvPr id="45" name="Left Brace 44">
            <a:extLst>
              <a:ext uri="{FF2B5EF4-FFF2-40B4-BE49-F238E27FC236}">
                <a16:creationId xmlns:a16="http://schemas.microsoft.com/office/drawing/2014/main" id="{04018A37-9BD6-4C7C-B74C-47019A86702B}"/>
              </a:ext>
            </a:extLst>
          </p:cNvPr>
          <p:cNvSpPr/>
          <p:nvPr/>
        </p:nvSpPr>
        <p:spPr bwMode="auto">
          <a:xfrm>
            <a:off x="3797250" y="1924585"/>
            <a:ext cx="393941" cy="2007892"/>
          </a:xfrm>
          <a:prstGeom prst="leftBrace">
            <a:avLst>
              <a:gd name="adj1" fmla="val 58191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1AD1DDD-A225-42EE-B387-C3C0100C7831}"/>
              </a:ext>
            </a:extLst>
          </p:cNvPr>
          <p:cNvSpPr txBox="1"/>
          <p:nvPr/>
        </p:nvSpPr>
        <p:spPr bwMode="auto">
          <a:xfrm>
            <a:off x="7263348" y="4221063"/>
            <a:ext cx="559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959595"/>
                </a:solidFill>
                <a:latin typeface="Comic Sans MS" panose="030F0702030302020204" pitchFamily="66" charset="0"/>
                <a:ea typeface="Myriad Pro Semibold" charset="0"/>
                <a:cs typeface="Myriad Pro Semibold" charset="0"/>
              </a:rPr>
              <a:t>90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4E2017E-10F9-4AE6-8ED2-B0A1CC8A26EC}"/>
              </a:ext>
            </a:extLst>
          </p:cNvPr>
          <p:cNvGrpSpPr/>
          <p:nvPr/>
        </p:nvGrpSpPr>
        <p:grpSpPr>
          <a:xfrm>
            <a:off x="4433296" y="5663299"/>
            <a:ext cx="3389016" cy="584775"/>
            <a:chOff x="2909296" y="5663298"/>
            <a:chExt cx="3389016" cy="58477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3CC4709-91C4-407C-A396-2188776F6785}"/>
                </a:ext>
              </a:extLst>
            </p:cNvPr>
            <p:cNvSpPr txBox="1"/>
            <p:nvPr/>
          </p:nvSpPr>
          <p:spPr bwMode="auto">
            <a:xfrm>
              <a:off x="5738542" y="5755333"/>
              <a:ext cx="55977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90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8C72D17-4879-4562-8AF8-D2EB1F0289CA}"/>
                </a:ext>
              </a:extLst>
            </p:cNvPr>
            <p:cNvSpPr txBox="1"/>
            <p:nvPr/>
          </p:nvSpPr>
          <p:spPr bwMode="auto">
            <a:xfrm>
              <a:off x="2909296" y="5755333"/>
              <a:ext cx="518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10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4E34485-F950-49AA-8660-AE2B191FBB6B}"/>
                </a:ext>
              </a:extLst>
            </p:cNvPr>
            <p:cNvSpPr txBox="1"/>
            <p:nvPr/>
          </p:nvSpPr>
          <p:spPr bwMode="auto">
            <a:xfrm>
              <a:off x="4354089" y="5755333"/>
              <a:ext cx="37221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9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57C8A4F-B401-4354-B200-770393847EFD}"/>
                </a:ext>
              </a:extLst>
            </p:cNvPr>
            <p:cNvSpPr txBox="1"/>
            <p:nvPr/>
          </p:nvSpPr>
          <p:spPr bwMode="auto">
            <a:xfrm>
              <a:off x="5078337" y="5663298"/>
              <a:ext cx="39465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=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B787897-47EA-4189-B536-67E4C29A0EF0}"/>
                </a:ext>
              </a:extLst>
            </p:cNvPr>
            <p:cNvSpPr txBox="1"/>
            <p:nvPr/>
          </p:nvSpPr>
          <p:spPr bwMode="auto">
            <a:xfrm>
              <a:off x="3577591" y="5663298"/>
              <a:ext cx="4651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3200" dirty="0">
                  <a:solidFill>
                    <a:srgbClr val="959595"/>
                  </a:solidFill>
                  <a:latin typeface="Comic Sans MS" panose="030F0702030302020204" pitchFamily="66" charset="0"/>
                  <a:ea typeface="Myriad Pro Semibold" charset="0"/>
                  <a:cs typeface="Myriad Pro Semibold" charset="0"/>
                </a:rPr>
                <a:t>×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FD62EC3-64F5-47B4-B705-000F788276BC}"/>
              </a:ext>
            </a:extLst>
          </p:cNvPr>
          <p:cNvGrpSpPr/>
          <p:nvPr/>
        </p:nvGrpSpPr>
        <p:grpSpPr>
          <a:xfrm>
            <a:off x="5995937" y="4789853"/>
            <a:ext cx="844619" cy="851879"/>
            <a:chOff x="4471936" y="4789852"/>
            <a:chExt cx="844619" cy="851879"/>
          </a:xfrm>
        </p:grpSpPr>
        <p:pic>
          <p:nvPicPr>
            <p:cNvPr id="47" name="Picture 46" descr="A close up of a logo  Description automatically generated">
              <a:extLst>
                <a:ext uri="{FF2B5EF4-FFF2-40B4-BE49-F238E27FC236}">
                  <a16:creationId xmlns:a16="http://schemas.microsoft.com/office/drawing/2014/main" id="{03DE6035-0C68-4286-B357-4336C34E6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1936" y="4789852"/>
              <a:ext cx="122644" cy="851879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02EF2C2-3CEE-4307-B159-DA11E3B172F2}"/>
                </a:ext>
              </a:extLst>
            </p:cNvPr>
            <p:cNvGrpSpPr/>
            <p:nvPr/>
          </p:nvGrpSpPr>
          <p:grpSpPr>
            <a:xfrm>
              <a:off x="4516862" y="4907298"/>
              <a:ext cx="799693" cy="584775"/>
              <a:chOff x="3235609" y="3197002"/>
              <a:chExt cx="799693" cy="584775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AF147B1-80EB-4B96-923F-9AEDC4E7ECBD}"/>
                  </a:ext>
                </a:extLst>
              </p:cNvPr>
              <p:cNvSpPr txBox="1"/>
              <p:nvPr/>
            </p:nvSpPr>
            <p:spPr bwMode="auto">
              <a:xfrm>
                <a:off x="3235609" y="3197002"/>
                <a:ext cx="46519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3200" dirty="0">
                    <a:solidFill>
                      <a:srgbClr val="959595"/>
                    </a:solidFill>
                    <a:latin typeface="Comic Sans MS" panose="030F0702030302020204" pitchFamily="66" charset="0"/>
                    <a:ea typeface="Myriad Pro Semibold" charset="0"/>
                    <a:cs typeface="Myriad Pro Semibold" charset="0"/>
                  </a:rPr>
                  <a:t>÷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3C840F3-B2DB-4A34-AAEA-3E2418AF6494}"/>
                  </a:ext>
                </a:extLst>
              </p:cNvPr>
              <p:cNvSpPr txBox="1"/>
              <p:nvPr/>
            </p:nvSpPr>
            <p:spPr bwMode="auto">
              <a:xfrm>
                <a:off x="3663085" y="3277901"/>
                <a:ext cx="37221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400" dirty="0">
                    <a:solidFill>
                      <a:srgbClr val="959595"/>
                    </a:solidFill>
                    <a:latin typeface="Comic Sans MS" panose="030F0702030302020204" pitchFamily="66" charset="0"/>
                    <a:ea typeface="Myriad Pro Semibold" charset="0"/>
                    <a:cs typeface="Myriad Pro Semibold" charset="0"/>
                  </a:rPr>
                  <a:t>2</a:t>
                </a:r>
              </a:p>
            </p:txBody>
          </p: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179CD61-0C1E-4AA7-A1F9-F7057B728372}"/>
              </a:ext>
            </a:extLst>
          </p:cNvPr>
          <p:cNvGrpSpPr/>
          <p:nvPr/>
        </p:nvGrpSpPr>
        <p:grpSpPr>
          <a:xfrm>
            <a:off x="3804570" y="4793855"/>
            <a:ext cx="950433" cy="851879"/>
            <a:chOff x="2280569" y="4793854"/>
            <a:chExt cx="950433" cy="85187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8AC2C09A-26F2-408F-8D81-46961327AAE3}"/>
                </a:ext>
              </a:extLst>
            </p:cNvPr>
            <p:cNvGrpSpPr/>
            <p:nvPr/>
          </p:nvGrpSpPr>
          <p:grpSpPr>
            <a:xfrm>
              <a:off x="2280569" y="4907298"/>
              <a:ext cx="799693" cy="584775"/>
              <a:chOff x="3235609" y="3197002"/>
              <a:chExt cx="799693" cy="584775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20F9E70-C9F8-452D-BA47-7247E1ECA2E9}"/>
                  </a:ext>
                </a:extLst>
              </p:cNvPr>
              <p:cNvSpPr txBox="1"/>
              <p:nvPr/>
            </p:nvSpPr>
            <p:spPr bwMode="auto">
              <a:xfrm>
                <a:off x="3235609" y="3197002"/>
                <a:ext cx="465192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3200" dirty="0">
                    <a:solidFill>
                      <a:srgbClr val="959595"/>
                    </a:solidFill>
                    <a:latin typeface="Comic Sans MS" panose="030F0702030302020204" pitchFamily="66" charset="0"/>
                    <a:ea typeface="Myriad Pro Semibold" charset="0"/>
                    <a:cs typeface="Myriad Pro Semibold" charset="0"/>
                  </a:rPr>
                  <a:t>×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6B98EEB-3F81-4784-9AC9-D65594281AD6}"/>
                  </a:ext>
                </a:extLst>
              </p:cNvPr>
              <p:cNvSpPr txBox="1"/>
              <p:nvPr/>
            </p:nvSpPr>
            <p:spPr bwMode="auto">
              <a:xfrm>
                <a:off x="3663085" y="3277901"/>
                <a:ext cx="37221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>
                  <a:buClr>
                    <a:srgbClr val="82CBDD"/>
                  </a:buClr>
                  <a:buNone/>
                </a:pPr>
                <a:r>
                  <a:rPr lang="en-GB" sz="2400" dirty="0">
                    <a:solidFill>
                      <a:srgbClr val="959595"/>
                    </a:solidFill>
                    <a:latin typeface="Comic Sans MS" panose="030F0702030302020204" pitchFamily="66" charset="0"/>
                    <a:ea typeface="Myriad Pro Semibold" charset="0"/>
                    <a:cs typeface="Myriad Pro Semibold" charset="0"/>
                  </a:rPr>
                  <a:t>2</a:t>
                </a:r>
              </a:p>
            </p:txBody>
          </p:sp>
        </p:grpSp>
        <p:pic>
          <p:nvPicPr>
            <p:cNvPr id="66" name="Picture 65" descr="A close up of a logo  Description automatically generated">
              <a:extLst>
                <a:ext uri="{FF2B5EF4-FFF2-40B4-BE49-F238E27FC236}">
                  <a16:creationId xmlns:a16="http://schemas.microsoft.com/office/drawing/2014/main" id="{CE2FE028-3B43-40ED-98B3-C9B675ACE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8358" y="4793854"/>
              <a:ext cx="122644" cy="851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5470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4.72222E-6 -0.06481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2" presetClass="path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209 L -0.15169 0.1486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9" y="731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0.04817 0.00023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/>
      <p:bldP spid="27" grpId="1"/>
      <p:bldP spid="28" grpId="0"/>
      <p:bldP spid="34" grpId="0" animBg="1"/>
      <p:bldP spid="35" grpId="0"/>
      <p:bldP spid="36" grpId="0"/>
      <p:bldP spid="36" grpId="1"/>
      <p:bldP spid="42" grpId="0" animBg="1"/>
      <p:bldP spid="43" grpId="0"/>
      <p:bldP spid="43" grpId="1"/>
      <p:bldP spid="44" grpId="0"/>
      <p:bldP spid="44" grpId="1"/>
      <p:bldP spid="45" grpId="0" animBg="1"/>
      <p:bldP spid="45" grpId="1" animBg="1"/>
      <p:bldP spid="51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22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Text  Description automatically generated with low confidence">
            <a:extLst>
              <a:ext uri="{FF2B5EF4-FFF2-40B4-BE49-F238E27FC236}">
                <a16:creationId xmlns:a16="http://schemas.microsoft.com/office/drawing/2014/main" id="{60509A90-8ED1-49F1-98CA-704646CB66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2.24 Division: dividing by two-digit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28207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3:3-3:4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95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35" y="2703600"/>
            <a:ext cx="2054530" cy="25788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28662" y="1632486"/>
            <a:ext cx="8934679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1 – calculate the whole-number quotient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99" y="932400"/>
            <a:ext cx="1048603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87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35" y="2703600"/>
            <a:ext cx="2054530" cy="25788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28662" y="1632486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2 – represent the remainder as a fraction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68736" y="3346450"/>
            <a:ext cx="1440015" cy="1935982"/>
            <a:chOff x="3544735" y="3346450"/>
            <a:chExt cx="1440015" cy="19359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28" r="83688" b="63007"/>
            <a:stretch/>
          </p:blipFill>
          <p:spPr>
            <a:xfrm>
              <a:off x="3544735" y="3346450"/>
              <a:ext cx="335115" cy="3111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72" t="85256" r="29910"/>
            <a:stretch/>
          </p:blipFill>
          <p:spPr>
            <a:xfrm>
              <a:off x="4762499" y="4902200"/>
              <a:ext cx="222251" cy="380232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9" t="-434" b="78519"/>
          <a:stretch/>
        </p:blipFill>
        <p:spPr>
          <a:xfrm>
            <a:off x="6788150" y="2692400"/>
            <a:ext cx="335115" cy="5651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700" y="932400"/>
            <a:ext cx="1048603" cy="2804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28401" y="1630801"/>
            <a:ext cx="8934679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1 – calculate the whole-number quotient</a:t>
            </a:r>
          </a:p>
        </p:txBody>
      </p:sp>
    </p:spTree>
    <p:extLst>
      <p:ext uri="{BB962C8B-B14F-4D97-AF65-F5344CB8AC3E}">
        <p14:creationId xmlns:p14="http://schemas.microsoft.com/office/powerpoint/2010/main" val="1097182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735" y="2703600"/>
            <a:ext cx="2054530" cy="257883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28662" y="1632486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2 – represent the remainder as a fraction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068736" y="3346450"/>
            <a:ext cx="1440015" cy="1935982"/>
            <a:chOff x="3544735" y="3346450"/>
            <a:chExt cx="1440015" cy="193598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928" r="83688" b="63007"/>
            <a:stretch/>
          </p:blipFill>
          <p:spPr>
            <a:xfrm>
              <a:off x="3544735" y="3346450"/>
              <a:ext cx="335115" cy="31115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72" t="85256" r="29910"/>
            <a:stretch/>
          </p:blipFill>
          <p:spPr>
            <a:xfrm>
              <a:off x="4762499" y="4902200"/>
              <a:ext cx="222251" cy="380232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89" t="-434" b="78519"/>
          <a:stretch/>
        </p:blipFill>
        <p:spPr>
          <a:xfrm>
            <a:off x="6788150" y="2692400"/>
            <a:ext cx="335115" cy="565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ctangle 12"/>
          <p:cNvSpPr/>
          <p:nvPr/>
        </p:nvSpPr>
        <p:spPr>
          <a:xfrm>
            <a:off x="1628401" y="1634401"/>
            <a:ext cx="8934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Step 3 – simplify the fraction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85015" y="1521762"/>
            <a:ext cx="863600" cy="736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99" y="932400"/>
            <a:ext cx="1048603" cy="2804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08" y="691529"/>
            <a:ext cx="786452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7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3:3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85015" y="2656499"/>
            <a:ext cx="863600" cy="736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99" y="932400"/>
            <a:ext cx="1048603" cy="2804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08" y="691529"/>
            <a:ext cx="786452" cy="737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874" y="2703601"/>
            <a:ext cx="2542252" cy="12314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955316" y="2633031"/>
            <a:ext cx="473726" cy="62796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6909952" y="2710151"/>
            <a:ext cx="7136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r   5</a:t>
            </a:r>
          </a:p>
        </p:txBody>
      </p:sp>
    </p:spTree>
    <p:extLst>
      <p:ext uri="{BB962C8B-B14F-4D97-AF65-F5344CB8AC3E}">
        <p14:creationId xmlns:p14="http://schemas.microsoft.com/office/powerpoint/2010/main" val="168169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5" grpId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sp>
        <p:nvSpPr>
          <p:cNvPr id="3" name="Rectangle 2"/>
          <p:cNvSpPr/>
          <p:nvPr/>
        </p:nvSpPr>
        <p:spPr>
          <a:xfrm>
            <a:off x="5152474" y="709941"/>
            <a:ext cx="188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354 ÷ 15 = 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148" y="1179715"/>
            <a:ext cx="8949704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3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23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2778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long division with decimal remainders (2 decimal places)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33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23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Text  Description automatically generated with low confidence">
            <a:extLst>
              <a:ext uri="{FF2B5EF4-FFF2-40B4-BE49-F238E27FC236}">
                <a16:creationId xmlns:a16="http://schemas.microsoft.com/office/drawing/2014/main" id="{60509A90-8ED1-49F1-98CA-704646CB66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2.24 Division: dividing by two-digit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73138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3:5-3:6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22-24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8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3:5</a:t>
            </a:r>
          </a:p>
        </p:txBody>
      </p:sp>
      <p:sp>
        <p:nvSpPr>
          <p:cNvPr id="3" name="Rectangle 2"/>
          <p:cNvSpPr/>
          <p:nvPr/>
        </p:nvSpPr>
        <p:spPr>
          <a:xfrm>
            <a:off x="5152474" y="709941"/>
            <a:ext cx="1887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GB" sz="2400" dirty="0">
                <a:latin typeface="Myriad Pro Semibold"/>
                <a:ea typeface="Calibri" panose="020F0502020204030204" pitchFamily="34" charset="0"/>
                <a:cs typeface="Times New Roman" panose="02020603050405020304" pitchFamily="18" charset="0"/>
              </a:rPr>
              <a:t>105 ÷ 20 = 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197" y="1180801"/>
            <a:ext cx="8943607" cy="52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40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24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00887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knowledge of the best way to interpret and represent remainders from a range of division contexts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877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22841D-DF26-4266-9C1B-3E7E7F117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267" y="2192782"/>
            <a:ext cx="9065466" cy="273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9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24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Text  Description automatically generated with low confidence">
            <a:extLst>
              <a:ext uri="{FF2B5EF4-FFF2-40B4-BE49-F238E27FC236}">
                <a16:creationId xmlns:a16="http://schemas.microsoft.com/office/drawing/2014/main" id="{60509A90-8ED1-49F1-98CA-704646CB66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2.24 Division: dividing by two-digit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20542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7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3:7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E3BA9A-5FE3-49B8-A3D4-6E394C450DAB}"/>
              </a:ext>
            </a:extLst>
          </p:cNvPr>
          <p:cNvGrpSpPr/>
          <p:nvPr/>
        </p:nvGrpSpPr>
        <p:grpSpPr>
          <a:xfrm>
            <a:off x="2112964" y="1778229"/>
            <a:ext cx="7966075" cy="4488866"/>
            <a:chOff x="723900" y="1778229"/>
            <a:chExt cx="7966075" cy="4488866"/>
          </a:xfrm>
        </p:grpSpPr>
        <p:pic>
          <p:nvPicPr>
            <p:cNvPr id="4" name="Picture 3" descr="A picture containing electronics  Description automatically generated">
              <a:extLst>
                <a:ext uri="{FF2B5EF4-FFF2-40B4-BE49-F238E27FC236}">
                  <a16:creationId xmlns:a16="http://schemas.microsoft.com/office/drawing/2014/main" id="{4F7A8C91-FFB2-409D-AD84-BE1C5DB01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46225" y="1827588"/>
              <a:ext cx="2273300" cy="2078283"/>
            </a:xfrm>
            <a:prstGeom prst="rect">
              <a:avLst/>
            </a:prstGeom>
          </p:spPr>
        </p:pic>
        <p:pic>
          <p:nvPicPr>
            <p:cNvPr id="6" name="Picture 5" descr="A close up of a logo  Description automatically generated">
              <a:extLst>
                <a:ext uri="{FF2B5EF4-FFF2-40B4-BE49-F238E27FC236}">
                  <a16:creationId xmlns:a16="http://schemas.microsoft.com/office/drawing/2014/main" id="{258C4FE7-BF21-4924-A102-BCB88003BC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7075" y="1778229"/>
              <a:ext cx="2882900" cy="2177000"/>
            </a:xfrm>
            <a:prstGeom prst="rect">
              <a:avLst/>
            </a:prstGeom>
          </p:spPr>
        </p:pic>
        <p:pic>
          <p:nvPicPr>
            <p:cNvPr id="8" name="Picture 7" descr="A close up of a logo  Description automatically generated">
              <a:extLst>
                <a:ext uri="{FF2B5EF4-FFF2-40B4-BE49-F238E27FC236}">
                  <a16:creationId xmlns:a16="http://schemas.microsoft.com/office/drawing/2014/main" id="{EBBBA1E4-84E0-4583-910B-38C7069C9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3900" y="4053725"/>
              <a:ext cx="3917950" cy="2213370"/>
            </a:xfrm>
            <a:prstGeom prst="rect">
              <a:avLst/>
            </a:prstGeom>
          </p:spPr>
        </p:pic>
        <p:pic>
          <p:nvPicPr>
            <p:cNvPr id="10" name="Picture 9" descr="A picture containing electronics  Description automatically generated">
              <a:extLst>
                <a:ext uri="{FF2B5EF4-FFF2-40B4-BE49-F238E27FC236}">
                  <a16:creationId xmlns:a16="http://schemas.microsoft.com/office/drawing/2014/main" id="{CB0C60C0-AFD5-4910-A554-DAB1921354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61050" y="4053725"/>
              <a:ext cx="2774950" cy="207308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4582417-0FE1-4040-AD91-5435B8F09623}"/>
              </a:ext>
            </a:extLst>
          </p:cNvPr>
          <p:cNvSpPr txBox="1"/>
          <p:nvPr/>
        </p:nvSpPr>
        <p:spPr bwMode="auto">
          <a:xfrm>
            <a:off x="5396930" y="1029862"/>
            <a:ext cx="13981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639 ÷ 12</a:t>
            </a:r>
          </a:p>
        </p:txBody>
      </p:sp>
    </p:spTree>
    <p:extLst>
      <p:ext uri="{BB962C8B-B14F-4D97-AF65-F5344CB8AC3E}">
        <p14:creationId xmlns:p14="http://schemas.microsoft.com/office/powerpoint/2010/main" val="414483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25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41885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and why a product changes when a factor changes multiplicatively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52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25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2.25 Using compensation to calculate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01841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87C83383-436C-416F-A3BC-5E4224F97F2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003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B4294-B433-4437-86A5-BD2128ADB9D7}"/>
              </a:ext>
            </a:extLst>
          </p:cNvPr>
          <p:cNvSpPr txBox="1"/>
          <p:nvPr/>
        </p:nvSpPr>
        <p:spPr bwMode="auto">
          <a:xfrm>
            <a:off x="1524001" y="3113108"/>
            <a:ext cx="15098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20 cm </a:t>
            </a:r>
            <a:r>
              <a:rPr lang="en-GB" sz="2400" dirty="0">
                <a:latin typeface="Myriad Pro" panose="020B0503030403020204" pitchFamily="34" charset="0"/>
              </a:rPr>
              <a:t>× 3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56DC2-AE03-415F-9BB6-F69089232E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6279" y="2492707"/>
            <a:ext cx="1818961" cy="163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1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04384-3DA9-4196-BD61-C2CCC0EBD4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0698" y="1938456"/>
            <a:ext cx="1725173" cy="2981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449204-0872-4A9C-B5DC-38318EF2BD59}"/>
              </a:ext>
            </a:extLst>
          </p:cNvPr>
          <p:cNvSpPr txBox="1"/>
          <p:nvPr/>
        </p:nvSpPr>
        <p:spPr bwMode="auto">
          <a:xfrm>
            <a:off x="4359919" y="3077619"/>
            <a:ext cx="15098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40 cm </a:t>
            </a:r>
            <a:r>
              <a:rPr lang="en-GB" sz="2400" dirty="0">
                <a:latin typeface="Myriad Pro" panose="020B0503030403020204" pitchFamily="34" charset="0"/>
              </a:rPr>
              <a:t>× 3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92F453-2919-4626-BD08-A5888A5877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6279" y="2492707"/>
            <a:ext cx="1818961" cy="1636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865A04-7199-449B-BEBC-95207E279F72}"/>
              </a:ext>
            </a:extLst>
          </p:cNvPr>
          <p:cNvSpPr txBox="1"/>
          <p:nvPr/>
        </p:nvSpPr>
        <p:spPr bwMode="auto">
          <a:xfrm>
            <a:off x="1524001" y="3113108"/>
            <a:ext cx="15098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20 cm </a:t>
            </a:r>
            <a:r>
              <a:rPr lang="en-GB" sz="2400" dirty="0">
                <a:latin typeface="Myriad Pro" panose="020B0503030403020204" pitchFamily="34" charset="0"/>
              </a:rPr>
              <a:t>× 3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302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3D983F-8A60-47CB-A514-31DF500010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0698" y="1938456"/>
            <a:ext cx="1725173" cy="2981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F32C2-B880-4464-A68B-1E847A33D0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5210" y="2548101"/>
            <a:ext cx="3838355" cy="20533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4E355-53AC-4E17-925B-58ADD558E2EA}"/>
              </a:ext>
            </a:extLst>
          </p:cNvPr>
          <p:cNvSpPr txBox="1"/>
          <p:nvPr/>
        </p:nvSpPr>
        <p:spPr bwMode="auto">
          <a:xfrm>
            <a:off x="4359919" y="3077619"/>
            <a:ext cx="15098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40 cm </a:t>
            </a:r>
            <a:r>
              <a:rPr lang="en-GB" sz="2400" dirty="0">
                <a:latin typeface="Myriad Pro" panose="020B0503030403020204" pitchFamily="34" charset="0"/>
              </a:rPr>
              <a:t>× 3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785841-BDDB-4C60-BC24-D2A46804B2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76279" y="2492707"/>
            <a:ext cx="1818961" cy="16360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2D4C35-E0EE-414A-BB37-2CA40F966D8A}"/>
              </a:ext>
            </a:extLst>
          </p:cNvPr>
          <p:cNvSpPr txBox="1"/>
          <p:nvPr/>
        </p:nvSpPr>
        <p:spPr bwMode="auto">
          <a:xfrm>
            <a:off x="1524001" y="3113108"/>
            <a:ext cx="15098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20 cm </a:t>
            </a:r>
            <a:r>
              <a:rPr lang="en-GB" sz="2400" dirty="0">
                <a:latin typeface="Myriad Pro" panose="020B0503030403020204" pitchFamily="34" charset="0"/>
              </a:rPr>
              <a:t>× 3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448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A7480-BCCF-45A3-B32C-609CECBF2C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81132" y="2400399"/>
            <a:ext cx="2331512" cy="1887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A3C1F8-03F4-4C96-A88E-FF8633CC60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8937" y="895723"/>
            <a:ext cx="1980638" cy="4896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AD35A3-91DC-4FA5-9165-4A577CFCAC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9256" y="2568884"/>
            <a:ext cx="3408382" cy="20117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83A7BC-7E4F-462A-8ED1-590F4F2E8106}"/>
              </a:ext>
            </a:extLst>
          </p:cNvPr>
          <p:cNvSpPr txBox="1"/>
          <p:nvPr/>
        </p:nvSpPr>
        <p:spPr bwMode="auto">
          <a:xfrm>
            <a:off x="4826050" y="3113108"/>
            <a:ext cx="15098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60 cm </a:t>
            </a:r>
            <a:r>
              <a:rPr lang="en-GB" sz="2400" dirty="0">
                <a:latin typeface="Myriad Pro" panose="020B0503030403020204" pitchFamily="34" charset="0"/>
              </a:rPr>
              <a:t>× 3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C10508-A35C-4BA8-AF9F-8B1B293BB406}"/>
              </a:ext>
            </a:extLst>
          </p:cNvPr>
          <p:cNvSpPr txBox="1"/>
          <p:nvPr/>
        </p:nvSpPr>
        <p:spPr bwMode="auto">
          <a:xfrm>
            <a:off x="1524001" y="3113108"/>
            <a:ext cx="15098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20 cm </a:t>
            </a:r>
            <a:r>
              <a:rPr lang="en-GB" sz="2400" dirty="0">
                <a:latin typeface="Myriad Pro" panose="020B0503030403020204" pitchFamily="34" charset="0"/>
              </a:rPr>
              <a:t>× 3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593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09D6CC-EA5C-4183-BBEE-93C9721D8A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4951" y="4102705"/>
            <a:ext cx="3466215" cy="1995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2AC07-AB23-40EB-AE4D-BFC6002613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46" y="2472055"/>
            <a:ext cx="1197090" cy="1461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7CB338-D0C5-4C1B-9C47-248C3AE9DC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9872" y="2394050"/>
            <a:ext cx="1197090" cy="798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A562BE-1382-480E-BFE6-42EFE4D98D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7363" y="1521918"/>
            <a:ext cx="6017274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02572A-C443-436C-A12C-A508D9718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837" y="4716000"/>
            <a:ext cx="6816764" cy="19618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5C821A9-9E4F-4DA2-B27E-EE4650A0FC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54206" y="1610077"/>
            <a:ext cx="1197090" cy="29977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79A424-FE0F-469F-B6A0-2335954CD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520" y="1610077"/>
            <a:ext cx="1197090" cy="14614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0D03F8-19F8-471D-BCB8-D99818605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4095" y="657241"/>
            <a:ext cx="6303810" cy="395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5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40596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the effect on the product when scaling the factors by the same amount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8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9C70A-7359-4E81-93E1-480945200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94" y="4716000"/>
            <a:ext cx="6816764" cy="19203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BAC722-B405-4267-94DE-8DFD7B6C37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445" y="2180550"/>
            <a:ext cx="1197090" cy="1461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1E2078-C22D-476B-A734-F276A4469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05557" y="2180550"/>
            <a:ext cx="1197090" cy="7332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1CA67B-358B-4830-9191-AFEFE64B1F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964" y="1210343"/>
            <a:ext cx="6194073" cy="3401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329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26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3598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multiplicative change to solve problems efficiently (multiplication)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7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26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2.25 Using compensation to calculate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90145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1:5-1:6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A361C12A-4C98-4DA1-9D70-08929D4ED9E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982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B19065-ED6F-4510-AFC5-3522AFF9EE86}"/>
              </a:ext>
            </a:extLst>
          </p:cNvPr>
          <p:cNvSpPr/>
          <p:nvPr/>
        </p:nvSpPr>
        <p:spPr>
          <a:xfrm>
            <a:off x="3361323" y="2316905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42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2B3CFB-4A1F-4B29-97BB-D772C13ACEFE}"/>
              </a:ext>
            </a:extLst>
          </p:cNvPr>
          <p:cNvSpPr/>
          <p:nvPr/>
        </p:nvSpPr>
        <p:spPr>
          <a:xfrm>
            <a:off x="3361322" y="3809431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42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EB52E9-9AF7-4A8C-8ECF-A7ACD642B230}"/>
              </a:ext>
            </a:extLst>
          </p:cNvPr>
          <p:cNvSpPr/>
          <p:nvPr/>
        </p:nvSpPr>
        <p:spPr>
          <a:xfrm>
            <a:off x="7522197" y="3809431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420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EBFD75-3C6C-4F11-82E2-55476913640F}"/>
              </a:ext>
            </a:extLst>
          </p:cNvPr>
          <p:cNvSpPr/>
          <p:nvPr/>
        </p:nvSpPr>
        <p:spPr>
          <a:xfrm>
            <a:off x="7539621" y="2316905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210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22355B-7FBA-44E0-9CE6-A07D576B79DA}"/>
              </a:ext>
            </a:extLst>
          </p:cNvPr>
          <p:cNvSpPr/>
          <p:nvPr/>
        </p:nvSpPr>
        <p:spPr>
          <a:xfrm>
            <a:off x="5374130" y="2316905"/>
            <a:ext cx="309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60E0BF-9E6C-4676-99C8-8967BDEA1544}"/>
              </a:ext>
            </a:extLst>
          </p:cNvPr>
          <p:cNvSpPr/>
          <p:nvPr/>
        </p:nvSpPr>
        <p:spPr>
          <a:xfrm>
            <a:off x="5285627" y="3809431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10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E0EC48-EBC2-4C9E-8922-F1335645925D}"/>
              </a:ext>
            </a:extLst>
          </p:cNvPr>
          <p:cNvSpPr/>
          <p:nvPr/>
        </p:nvSpPr>
        <p:spPr>
          <a:xfrm>
            <a:off x="4285557" y="233817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i="1" dirty="0"/>
              <a:t>×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33837D-1C72-429B-B5C6-1A23FF3727CD}"/>
              </a:ext>
            </a:extLst>
          </p:cNvPr>
          <p:cNvSpPr/>
          <p:nvPr/>
        </p:nvSpPr>
        <p:spPr>
          <a:xfrm>
            <a:off x="4286701" y="383069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i="1" dirty="0"/>
              <a:t>×</a:t>
            </a:r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8B3EF-6751-48F7-B109-EF94D1107B36}"/>
              </a:ext>
            </a:extLst>
          </p:cNvPr>
          <p:cNvSpPr/>
          <p:nvPr/>
        </p:nvSpPr>
        <p:spPr>
          <a:xfrm>
            <a:off x="6560023" y="3830697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i="1" dirty="0"/>
              <a:t>=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53DD8F-6C68-446A-8F38-86F341E7FA3F}"/>
              </a:ext>
            </a:extLst>
          </p:cNvPr>
          <p:cNvSpPr/>
          <p:nvPr/>
        </p:nvSpPr>
        <p:spPr>
          <a:xfrm>
            <a:off x="6560023" y="233694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i="1" dirty="0"/>
              <a:t>=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BCA89B-DDF0-4DA8-BEA0-EC34E6744F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173" y="2855469"/>
            <a:ext cx="717007" cy="95600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C5838CC-D5DF-41ED-A612-321FDE5710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03" y="2844878"/>
            <a:ext cx="717007" cy="9560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45D3F2-CCA9-416B-9AF6-DA2A92227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9" y="2855469"/>
            <a:ext cx="717007" cy="9560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BF42CA-83D2-4F03-AF3E-E32474E62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14" y="2844878"/>
            <a:ext cx="717007" cy="95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2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4" grpId="0"/>
      <p:bldP spid="15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27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83533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and why a quotient changes when a dividend changes multiplicatively (increase or decrease)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51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27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2.25 Using compensation to calculate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6584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B79F49B1-DC33-4C23-88D8-1B90C631C3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133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8519FC-5338-447B-A6AC-015BD0058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61" y="842523"/>
            <a:ext cx="6825078" cy="428957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293F6C-D14F-435E-A958-5520D10E25CD}"/>
              </a:ext>
            </a:extLst>
          </p:cNvPr>
          <p:cNvSpPr txBox="1"/>
          <p:nvPr/>
        </p:nvSpPr>
        <p:spPr bwMode="auto">
          <a:xfrm>
            <a:off x="5373684" y="5614520"/>
            <a:ext cx="1444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 ÷ 2 =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3568D2-F1DE-4866-A7C4-C496B9F4884C}"/>
              </a:ext>
            </a:extLst>
          </p:cNvPr>
          <p:cNvSpPr txBox="1"/>
          <p:nvPr/>
        </p:nvSpPr>
        <p:spPr bwMode="auto">
          <a:xfrm>
            <a:off x="5373684" y="5614519"/>
            <a:ext cx="1444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 ÷ 2 =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B56BC-9AF6-461B-9CEC-C12A4252BEC3}"/>
              </a:ext>
            </a:extLst>
          </p:cNvPr>
          <p:cNvSpPr txBox="1"/>
          <p:nvPr/>
        </p:nvSpPr>
        <p:spPr bwMode="auto">
          <a:xfrm>
            <a:off x="5373684" y="5614518"/>
            <a:ext cx="1444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 ÷ 2 =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568960-9832-492F-9BDD-3BEDBDAA0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58" y="842523"/>
            <a:ext cx="6825078" cy="42895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A8E8D9-1BFB-42F9-80E6-7A4C8AA78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55" y="842523"/>
            <a:ext cx="6825078" cy="428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7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01268-EF09-4314-BF27-26D7A56B3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1758061"/>
            <a:ext cx="6816764" cy="334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1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237668-7BF7-4D07-9158-8E4B327B6DB6}"/>
              </a:ext>
            </a:extLst>
          </p:cNvPr>
          <p:cNvSpPr txBox="1"/>
          <p:nvPr/>
        </p:nvSpPr>
        <p:spPr bwMode="auto">
          <a:xfrm>
            <a:off x="5437481" y="1963917"/>
            <a:ext cx="1444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 ÷ 3 =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C7839-94A9-44A7-A001-C03FBD974943}"/>
              </a:ext>
            </a:extLst>
          </p:cNvPr>
          <p:cNvSpPr txBox="1"/>
          <p:nvPr/>
        </p:nvSpPr>
        <p:spPr bwMode="auto">
          <a:xfrm>
            <a:off x="5290327" y="3856091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 ÷ 3 = 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A2689C-AE2B-4D90-AE17-793A3FBEE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714" y="825058"/>
            <a:ext cx="5112573" cy="1109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B38F96-CCF8-48A0-9914-964FE81538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714" y="2723190"/>
            <a:ext cx="5112573" cy="1109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FC681D-ADDB-4167-A388-CACBA90C6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784" y="4523454"/>
            <a:ext cx="6816764" cy="1961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E9AAC6-EEB6-4BA5-943E-FD4F5F773172}"/>
              </a:ext>
            </a:extLst>
          </p:cNvPr>
          <p:cNvSpPr txBox="1"/>
          <p:nvPr/>
        </p:nvSpPr>
        <p:spPr bwMode="auto">
          <a:xfrm>
            <a:off x="5835498" y="864748"/>
            <a:ext cx="520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9FC4C9-3DE3-4B91-870E-A4A49DAF161D}"/>
              </a:ext>
            </a:extLst>
          </p:cNvPr>
          <p:cNvSpPr txBox="1"/>
          <p:nvPr/>
        </p:nvSpPr>
        <p:spPr bwMode="auto">
          <a:xfrm>
            <a:off x="5835498" y="2752040"/>
            <a:ext cx="520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1A1429-972C-4619-9B04-70CF0BF7CC6C}"/>
              </a:ext>
            </a:extLst>
          </p:cNvPr>
          <p:cNvSpPr txBox="1"/>
          <p:nvPr/>
        </p:nvSpPr>
        <p:spPr bwMode="auto">
          <a:xfrm>
            <a:off x="4137833" y="1418331"/>
            <a:ext cx="520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C7DD6C-3DAB-4C9D-8C58-A0602A5D41BD}"/>
              </a:ext>
            </a:extLst>
          </p:cNvPr>
          <p:cNvSpPr txBox="1"/>
          <p:nvPr/>
        </p:nvSpPr>
        <p:spPr bwMode="auto">
          <a:xfrm>
            <a:off x="5835498" y="1407767"/>
            <a:ext cx="520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EED897-9655-43B4-879C-BC180D769231}"/>
              </a:ext>
            </a:extLst>
          </p:cNvPr>
          <p:cNvSpPr txBox="1"/>
          <p:nvPr/>
        </p:nvSpPr>
        <p:spPr bwMode="auto">
          <a:xfrm>
            <a:off x="7518982" y="1407698"/>
            <a:ext cx="520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DACA49-0EC3-4097-9E79-A40805B4EA63}"/>
              </a:ext>
            </a:extLst>
          </p:cNvPr>
          <p:cNvSpPr txBox="1"/>
          <p:nvPr/>
        </p:nvSpPr>
        <p:spPr bwMode="auto">
          <a:xfrm>
            <a:off x="4137832" y="3299358"/>
            <a:ext cx="520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BE82D3-96EC-4A73-9E4B-76EBDB6E3243}"/>
              </a:ext>
            </a:extLst>
          </p:cNvPr>
          <p:cNvSpPr txBox="1"/>
          <p:nvPr/>
        </p:nvSpPr>
        <p:spPr bwMode="auto">
          <a:xfrm>
            <a:off x="5835498" y="3303626"/>
            <a:ext cx="520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258CE3-A973-48A1-8F79-80696BAD50FC}"/>
              </a:ext>
            </a:extLst>
          </p:cNvPr>
          <p:cNvSpPr txBox="1"/>
          <p:nvPr/>
        </p:nvSpPr>
        <p:spPr bwMode="auto">
          <a:xfrm>
            <a:off x="7518981" y="3305760"/>
            <a:ext cx="520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BC9963EF-08D3-409C-BABC-5CAD1AE505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</p:spTree>
    <p:extLst>
      <p:ext uri="{BB962C8B-B14F-4D97-AF65-F5344CB8AC3E}">
        <p14:creationId xmlns:p14="http://schemas.microsoft.com/office/powerpoint/2010/main" val="3925726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4" grpId="0"/>
      <p:bldP spid="15" grpId="0"/>
      <p:bldP spid="16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C4B8BF-AD9C-4389-8DA1-07B5F011F760}"/>
              </a:ext>
            </a:extLst>
          </p:cNvPr>
          <p:cNvSpPr txBox="1"/>
          <p:nvPr/>
        </p:nvSpPr>
        <p:spPr bwMode="auto">
          <a:xfrm>
            <a:off x="5452231" y="1965601"/>
            <a:ext cx="1444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 ÷ 5 =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623083-14FF-4CE7-B718-3EFB5927D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79" y="4522287"/>
            <a:ext cx="6816764" cy="19618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56481E-5F96-47A0-B2C2-7D6222216C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714" y="2634788"/>
            <a:ext cx="5112573" cy="110980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1C4028-AE27-4420-9DF7-85D44A9C7E1D}"/>
              </a:ext>
            </a:extLst>
          </p:cNvPr>
          <p:cNvSpPr txBox="1"/>
          <p:nvPr/>
        </p:nvSpPr>
        <p:spPr bwMode="auto">
          <a:xfrm>
            <a:off x="5835498" y="2674478"/>
            <a:ext cx="520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8904DF-54A7-4412-82C6-723DA543C52B}"/>
              </a:ext>
            </a:extLst>
          </p:cNvPr>
          <p:cNvSpPr txBox="1"/>
          <p:nvPr/>
        </p:nvSpPr>
        <p:spPr bwMode="auto">
          <a:xfrm>
            <a:off x="4137833" y="3228061"/>
            <a:ext cx="520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BBDDE6-04E6-459C-8353-C6781AB54E60}"/>
              </a:ext>
            </a:extLst>
          </p:cNvPr>
          <p:cNvSpPr txBox="1"/>
          <p:nvPr/>
        </p:nvSpPr>
        <p:spPr bwMode="auto">
          <a:xfrm>
            <a:off x="5835498" y="3217497"/>
            <a:ext cx="520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236110-0AF6-4855-B864-ED4F7216D7B7}"/>
              </a:ext>
            </a:extLst>
          </p:cNvPr>
          <p:cNvSpPr txBox="1"/>
          <p:nvPr/>
        </p:nvSpPr>
        <p:spPr bwMode="auto">
          <a:xfrm>
            <a:off x="7518982" y="3217428"/>
            <a:ext cx="520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943382-B653-46B8-8912-E160A12CB084}"/>
              </a:ext>
            </a:extLst>
          </p:cNvPr>
          <p:cNvSpPr txBox="1"/>
          <p:nvPr/>
        </p:nvSpPr>
        <p:spPr bwMode="auto">
          <a:xfrm>
            <a:off x="5290328" y="3773440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15 ÷ 5 = 3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329B706-ADE2-4127-AE7F-445DCF097B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714" y="824400"/>
            <a:ext cx="5112573" cy="11098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0EAB336-E9E2-4D5D-B273-D147C9FA5069}"/>
              </a:ext>
            </a:extLst>
          </p:cNvPr>
          <p:cNvSpPr txBox="1"/>
          <p:nvPr/>
        </p:nvSpPr>
        <p:spPr bwMode="auto">
          <a:xfrm>
            <a:off x="5835498" y="897224"/>
            <a:ext cx="520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F8A60B-7243-419C-82BF-EFCCD5F63DDA}"/>
              </a:ext>
            </a:extLst>
          </p:cNvPr>
          <p:cNvSpPr txBox="1"/>
          <p:nvPr/>
        </p:nvSpPr>
        <p:spPr bwMode="auto">
          <a:xfrm>
            <a:off x="5835497" y="1435762"/>
            <a:ext cx="5209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6235A0B8-10DB-4875-BDA3-5614D34FBA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</p:spTree>
    <p:extLst>
      <p:ext uri="{BB962C8B-B14F-4D97-AF65-F5344CB8AC3E}">
        <p14:creationId xmlns:p14="http://schemas.microsoft.com/office/powerpoint/2010/main" val="346191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2304754-41EB-41B6-B09C-27A2764D54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1063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2.18 Using equivalence to calculate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57742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1:6-1:8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7-9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18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496F66-72DB-4EE7-8C90-11C3C4A1D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7618" y="2431426"/>
            <a:ext cx="6816764" cy="1995149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225CA9F-95E3-4D7F-ABDA-D873BC0226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</p:spTree>
    <p:extLst>
      <p:ext uri="{BB962C8B-B14F-4D97-AF65-F5344CB8AC3E}">
        <p14:creationId xmlns:p14="http://schemas.microsoft.com/office/powerpoint/2010/main" val="193126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4136DF-3C5C-4912-B874-EFAA05E16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2430000"/>
            <a:ext cx="6816764" cy="198683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8B5B94F2-45FE-461C-B2B5-4CE6FF9041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</p:spTree>
    <p:extLst>
      <p:ext uri="{BB962C8B-B14F-4D97-AF65-F5344CB8AC3E}">
        <p14:creationId xmlns:p14="http://schemas.microsoft.com/office/powerpoint/2010/main" val="396995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1FB355-1827-438E-AF5A-8B3AEA112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2430000"/>
            <a:ext cx="6816764" cy="196189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CBC3BDF-D5CF-4A38-83C2-7A8CBF8F9E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</p:spTree>
    <p:extLst>
      <p:ext uri="{BB962C8B-B14F-4D97-AF65-F5344CB8AC3E}">
        <p14:creationId xmlns:p14="http://schemas.microsoft.com/office/powerpoint/2010/main" val="153684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B4C15F-4901-4239-B5D2-BC0222E013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18" y="2376835"/>
            <a:ext cx="6816764" cy="1970212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160BBFB7-DE6D-43A1-8831-322153D949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</p:spTree>
    <p:extLst>
      <p:ext uri="{BB962C8B-B14F-4D97-AF65-F5344CB8AC3E}">
        <p14:creationId xmlns:p14="http://schemas.microsoft.com/office/powerpoint/2010/main" val="399464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AE78-2297-4C93-80B1-839F45DB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6AS/MD-2 Derive related calculations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28999-DAFF-4A71-A141-321439EFE6C9}"/>
              </a:ext>
            </a:extLst>
          </p:cNvPr>
          <p:cNvSpPr txBox="1"/>
          <p:nvPr/>
        </p:nvSpPr>
        <p:spPr>
          <a:xfrm>
            <a:off x="1271464" y="2017538"/>
            <a:ext cx="422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4,800 ÷ 25 = 192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1" y="383401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b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endParaRPr kumimoji="0" lang="en-GB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88E6A-83BD-4490-AD6C-C0C51536FB8D}"/>
              </a:ext>
            </a:extLst>
          </p:cNvPr>
          <p:cNvSpPr txBox="1"/>
          <p:nvPr/>
        </p:nvSpPr>
        <p:spPr>
          <a:xfrm>
            <a:off x="1271464" y="3097587"/>
            <a:ext cx="422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4,800 ÷ 250 =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0EEF3-2782-411A-B824-F1676674D6D2}"/>
              </a:ext>
            </a:extLst>
          </p:cNvPr>
          <p:cNvSpPr/>
          <p:nvPr/>
        </p:nvSpPr>
        <p:spPr bwMode="auto">
          <a:xfrm>
            <a:off x="4004413" y="3097587"/>
            <a:ext cx="1046265" cy="64152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6476A-29BA-41F3-926F-20A5B913D6A6}"/>
              </a:ext>
            </a:extLst>
          </p:cNvPr>
          <p:cNvSpPr txBox="1"/>
          <p:nvPr/>
        </p:nvSpPr>
        <p:spPr>
          <a:xfrm>
            <a:off x="1271464" y="4234387"/>
            <a:ext cx="443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4,800 ÷ 250 =  19.2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51837-B3EC-4729-AEE8-2403C3A76949}"/>
              </a:ext>
            </a:extLst>
          </p:cNvPr>
          <p:cNvSpPr/>
          <p:nvPr/>
        </p:nvSpPr>
        <p:spPr bwMode="auto">
          <a:xfrm>
            <a:off x="4004413" y="4234387"/>
            <a:ext cx="1046265" cy="64152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3F09DD-6A88-491D-BE08-FC1FA8CE1754}"/>
              </a:ext>
            </a:extLst>
          </p:cNvPr>
          <p:cNvSpPr txBox="1">
            <a:spLocks/>
          </p:cNvSpPr>
          <p:nvPr/>
        </p:nvSpPr>
        <p:spPr>
          <a:xfrm>
            <a:off x="6225324" y="1688132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the first calculation to derive the missing term in the second calculation.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 your reasoning.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8167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9" grpId="0"/>
      <p:bldP spid="10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28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6669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and why a quotient changes when a divisor changes multiplicatively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7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28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2.25 Using compensation to calculate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64690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C7DD995B-FEBA-48B9-91C8-B7FB77E140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920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A825FA-1778-43F1-B47A-D7C7A1550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2623" y="2514462"/>
            <a:ext cx="3067544" cy="1637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DE8C41-C7F6-4734-A56F-1866D3848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88" y="2439644"/>
            <a:ext cx="1271908" cy="17873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DECC889-0A5C-42D1-BEC9-95DF027DCD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903" y="2439644"/>
            <a:ext cx="839626" cy="1787322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D487D686-546E-415B-9621-16BE03B768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</p:spTree>
    <p:extLst>
      <p:ext uri="{BB962C8B-B14F-4D97-AF65-F5344CB8AC3E}">
        <p14:creationId xmlns:p14="http://schemas.microsoft.com/office/powerpoint/2010/main" val="324295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603624-0834-45DA-B046-8C334EE8A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82" y="2432778"/>
            <a:ext cx="6816764" cy="1928646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016823A9-F061-4C0E-91FE-C7C71C3242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</p:spTree>
    <p:extLst>
      <p:ext uri="{BB962C8B-B14F-4D97-AF65-F5344CB8AC3E}">
        <p14:creationId xmlns:p14="http://schemas.microsoft.com/office/powerpoint/2010/main" val="2296053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8D0970-345C-4BB1-B8AD-178CB4F99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40" y="2439731"/>
            <a:ext cx="6816764" cy="1978524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DAFE56E-C1D2-49B7-A167-4063B70248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</p:spTree>
    <p:extLst>
      <p:ext uri="{BB962C8B-B14F-4D97-AF65-F5344CB8AC3E}">
        <p14:creationId xmlns:p14="http://schemas.microsoft.com/office/powerpoint/2010/main" val="1560004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785FE-B061-4CCF-95BB-4CEFB0F76217}"/>
              </a:ext>
            </a:extLst>
          </p:cNvPr>
          <p:cNvSpPr txBox="1"/>
          <p:nvPr/>
        </p:nvSpPr>
        <p:spPr bwMode="auto">
          <a:xfrm>
            <a:off x="5290332" y="4653137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 × 9 = 18</a:t>
            </a:r>
          </a:p>
        </p:txBody>
      </p:sp>
      <p:pic>
        <p:nvPicPr>
          <p:cNvPr id="5" name="Picture 4" descr="A picture containing weapon  Description automatically generated">
            <a:extLst>
              <a:ext uri="{FF2B5EF4-FFF2-40B4-BE49-F238E27FC236}">
                <a16:creationId xmlns:a16="http://schemas.microsoft.com/office/drawing/2014/main" id="{75D2F812-6A6F-4430-BCCA-5A2DC82A79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6751" y="2166764"/>
            <a:ext cx="5958501" cy="171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07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AE34CD-5701-421B-AC17-3089711E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142" y="2431418"/>
            <a:ext cx="6816764" cy="199515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28940458-FF55-428F-ACD8-CBBAEAF9D3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</p:spTree>
    <p:extLst>
      <p:ext uri="{BB962C8B-B14F-4D97-AF65-F5344CB8AC3E}">
        <p14:creationId xmlns:p14="http://schemas.microsoft.com/office/powerpoint/2010/main" val="280056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857E2A-8246-4676-9A67-A5C8E39FC9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143" y="2437412"/>
            <a:ext cx="6816764" cy="1961898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BDA6D3F-ED38-4B02-876C-CD45783D6E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</p:spTree>
    <p:extLst>
      <p:ext uri="{BB962C8B-B14F-4D97-AF65-F5344CB8AC3E}">
        <p14:creationId xmlns:p14="http://schemas.microsoft.com/office/powerpoint/2010/main" val="300856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DCC369-E207-4B2D-8019-1F9A2E0AA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0150" y="2438391"/>
            <a:ext cx="6816764" cy="2045030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BFEDB90-935D-4606-B0CE-88CEF5F80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</p:spTree>
    <p:extLst>
      <p:ext uri="{BB962C8B-B14F-4D97-AF65-F5344CB8AC3E}">
        <p14:creationId xmlns:p14="http://schemas.microsoft.com/office/powerpoint/2010/main" val="493966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AE78-2297-4C93-80B1-839F45DB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6AS/MD-2 Derive related calculations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28999-DAFF-4A71-A141-321439EFE6C9}"/>
              </a:ext>
            </a:extLst>
          </p:cNvPr>
          <p:cNvSpPr txBox="1"/>
          <p:nvPr/>
        </p:nvSpPr>
        <p:spPr>
          <a:xfrm>
            <a:off x="1271464" y="2017538"/>
            <a:ext cx="422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4,800 ÷ 25 = 192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1" y="383401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b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endParaRPr kumimoji="0" lang="en-GB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88E6A-83BD-4490-AD6C-C0C51536FB8D}"/>
              </a:ext>
            </a:extLst>
          </p:cNvPr>
          <p:cNvSpPr txBox="1"/>
          <p:nvPr/>
        </p:nvSpPr>
        <p:spPr>
          <a:xfrm>
            <a:off x="1271464" y="3097587"/>
            <a:ext cx="422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4,800 ÷ 250 =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0EEF3-2782-411A-B824-F1676674D6D2}"/>
              </a:ext>
            </a:extLst>
          </p:cNvPr>
          <p:cNvSpPr/>
          <p:nvPr/>
        </p:nvSpPr>
        <p:spPr bwMode="auto">
          <a:xfrm>
            <a:off x="4004413" y="3097587"/>
            <a:ext cx="1046265" cy="64152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6476A-29BA-41F3-926F-20A5B913D6A6}"/>
              </a:ext>
            </a:extLst>
          </p:cNvPr>
          <p:cNvSpPr txBox="1"/>
          <p:nvPr/>
        </p:nvSpPr>
        <p:spPr>
          <a:xfrm>
            <a:off x="1271464" y="4234387"/>
            <a:ext cx="443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4,800 ÷ 250 =  19.2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51837-B3EC-4729-AEE8-2403C3A76949}"/>
              </a:ext>
            </a:extLst>
          </p:cNvPr>
          <p:cNvSpPr/>
          <p:nvPr/>
        </p:nvSpPr>
        <p:spPr bwMode="auto">
          <a:xfrm>
            <a:off x="4004413" y="4234387"/>
            <a:ext cx="1046265" cy="64152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3F09DD-6A88-491D-BE08-FC1FA8CE1754}"/>
              </a:ext>
            </a:extLst>
          </p:cNvPr>
          <p:cNvSpPr txBox="1">
            <a:spLocks/>
          </p:cNvSpPr>
          <p:nvPr/>
        </p:nvSpPr>
        <p:spPr>
          <a:xfrm>
            <a:off x="6225324" y="1688132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the first calculation to derive the missing term in the second calculation.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 your reasoning.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2119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9" grpId="0"/>
      <p:bldP spid="10" grpId="0" animBg="1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29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072017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identify and explain the relationship between divisors and quotients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6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29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3"/>
              </a:rPr>
              <a:t>2.25 Using compensation to calculate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755574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3:3-3:4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Placeholder 9" descr="A picture containing text&#10;&#10;Description automatically generated">
            <a:extLst>
              <a:ext uri="{FF2B5EF4-FFF2-40B4-BE49-F238E27FC236}">
                <a16:creationId xmlns:a16="http://schemas.microsoft.com/office/drawing/2014/main" id="{6AFDF791-D164-4C8D-A75B-8DB71A5232C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693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12192000" cy="630000"/>
          </a:xfrm>
        </p:spPr>
        <p:txBody>
          <a:bodyPr/>
          <a:lstStyle/>
          <a:p>
            <a:r>
              <a:rPr lang="en-US" dirty="0"/>
              <a:t>2.25 Compensation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FD0542-89BA-47FF-9B20-5AE92DC6E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116" y="795915"/>
            <a:ext cx="6553768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3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A48441-0CE7-4FE7-9750-954B3F492B66}"/>
              </a:ext>
            </a:extLst>
          </p:cNvPr>
          <p:cNvSpPr txBox="1"/>
          <p:nvPr/>
        </p:nvSpPr>
        <p:spPr bwMode="auto">
          <a:xfrm>
            <a:off x="5290332" y="5457803"/>
            <a:ext cx="1611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 × 3 = 18</a:t>
            </a:r>
          </a:p>
        </p:txBody>
      </p:sp>
      <p:pic>
        <p:nvPicPr>
          <p:cNvPr id="6" name="Picture 5" descr="A picture containing remote, kitchenware  Description automatically generated">
            <a:extLst>
              <a:ext uri="{FF2B5EF4-FFF2-40B4-BE49-F238E27FC236}">
                <a16:creationId xmlns:a16="http://schemas.microsoft.com/office/drawing/2014/main" id="{68A72FCF-FE11-4D31-B9EC-10C2865038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9776" y="938533"/>
            <a:ext cx="2312449" cy="417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16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1:6</a:t>
            </a:r>
          </a:p>
        </p:txBody>
      </p:sp>
      <p:pic>
        <p:nvPicPr>
          <p:cNvPr id="4" name="Picture 3" descr="A picture containing weapon  Description automatically generated">
            <a:extLst>
              <a:ext uri="{FF2B5EF4-FFF2-40B4-BE49-F238E27FC236}">
                <a16:creationId xmlns:a16="http://schemas.microsoft.com/office/drawing/2014/main" id="{605D810F-50C5-457F-9BD3-20483674C4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5568" y="996862"/>
            <a:ext cx="3800432" cy="1084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B3EABA-0B21-4783-BEEE-7C3DE03172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937" y="1199936"/>
            <a:ext cx="3700430" cy="4214810"/>
          </a:xfrm>
          <a:prstGeom prst="rect">
            <a:avLst/>
          </a:prstGeom>
        </p:spPr>
      </p:pic>
      <p:pic>
        <p:nvPicPr>
          <p:cNvPr id="7" name="Picture 6" descr="A picture containing remote, kitchenware  Description automatically generated">
            <a:extLst>
              <a:ext uri="{FF2B5EF4-FFF2-40B4-BE49-F238E27FC236}">
                <a16:creationId xmlns:a16="http://schemas.microsoft.com/office/drawing/2014/main" id="{D69CFDB7-024A-4E12-8FF6-59FFA063B5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1294" y="2639537"/>
            <a:ext cx="1482339" cy="26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32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6AS/MD-2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302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tabLst>
                <a:tab pos="228600" algn="l"/>
                <a:tab pos="457200" algn="l"/>
              </a:tabLst>
            </a:pP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learning for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given number (up to 9,999, including decimal fractions) 10, 100, 1 tenth or 1 hundredth times the size (multiply and divide by 10 and 100). Apply place-value knowledge to known additive and multiplicative number facts (scaling facts by 10, 100, 1 tenth or 1 hundredth). Manipulate additive equations. Manipulate multiplicative equations.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5ACBF8-C981-4101-9346-8D29544CED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8675" y="3163701"/>
            <a:ext cx="2643200" cy="16287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4676D1-2DF5-4448-8D57-E1EA0E052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4594" y="1027672"/>
            <a:ext cx="3748981" cy="1022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71A964-9990-4EA2-8B59-4668A121B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4728" y="2639537"/>
            <a:ext cx="1318568" cy="267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8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FDD462-CFD0-46E5-A404-64576D109E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8401" y="2514600"/>
            <a:ext cx="1057275" cy="3797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4199" y="899832"/>
            <a:ext cx="1849061" cy="130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9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pic>
        <p:nvPicPr>
          <p:cNvPr id="6" name="Picture 5" descr="A picture containing object  Description automatically generated">
            <a:extLst>
              <a:ext uri="{FF2B5EF4-FFF2-40B4-BE49-F238E27FC236}">
                <a16:creationId xmlns:a16="http://schemas.microsoft.com/office/drawing/2014/main" id="{9BB4925B-29DA-4530-B7E7-1C16BCE6A9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860" y="2817932"/>
            <a:ext cx="3027641" cy="15362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/>
        </p:blipFill>
        <p:spPr>
          <a:xfrm>
            <a:off x="2645230" y="836363"/>
            <a:ext cx="2330002" cy="542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8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4220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their knowledge of equivalence when scaling factors to solve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650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2304754-41EB-41B6-B09C-27A2764D54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1063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2.18 Using equivalence to calculate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38885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9-10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5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AE78-2297-4C93-80B1-839F45DB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6AS/MD-2 Derive related calculations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28999-DAFF-4A71-A141-321439EFE6C9}"/>
              </a:ext>
            </a:extLst>
          </p:cNvPr>
          <p:cNvSpPr txBox="1"/>
          <p:nvPr/>
        </p:nvSpPr>
        <p:spPr>
          <a:xfrm>
            <a:off x="1271464" y="2017538"/>
            <a:ext cx="422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252 = 3 × 84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1" y="383401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b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endParaRPr kumimoji="0" lang="en-GB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88E6A-83BD-4490-AD6C-C0C51536FB8D}"/>
              </a:ext>
            </a:extLst>
          </p:cNvPr>
          <p:cNvSpPr txBox="1"/>
          <p:nvPr/>
        </p:nvSpPr>
        <p:spPr>
          <a:xfrm>
            <a:off x="1271464" y="3097587"/>
            <a:ext cx="422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2,520 = 30 ×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0EEF3-2782-411A-B824-F1676674D6D2}"/>
              </a:ext>
            </a:extLst>
          </p:cNvPr>
          <p:cNvSpPr/>
          <p:nvPr/>
        </p:nvSpPr>
        <p:spPr bwMode="auto">
          <a:xfrm>
            <a:off x="3765104" y="3097587"/>
            <a:ext cx="1251327" cy="64152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6476A-29BA-41F3-926F-20A5B913D6A6}"/>
              </a:ext>
            </a:extLst>
          </p:cNvPr>
          <p:cNvSpPr txBox="1"/>
          <p:nvPr/>
        </p:nvSpPr>
        <p:spPr>
          <a:xfrm>
            <a:off x="1271464" y="4234387"/>
            <a:ext cx="443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2,520 = 30 ×    84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51837-B3EC-4729-AEE8-2403C3A76949}"/>
              </a:ext>
            </a:extLst>
          </p:cNvPr>
          <p:cNvSpPr/>
          <p:nvPr/>
        </p:nvSpPr>
        <p:spPr bwMode="auto">
          <a:xfrm>
            <a:off x="3765104" y="4234387"/>
            <a:ext cx="1251327" cy="64152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3F09DD-6A88-491D-BE08-FC1FA8CE1754}"/>
              </a:ext>
            </a:extLst>
          </p:cNvPr>
          <p:cNvSpPr txBox="1">
            <a:spLocks/>
          </p:cNvSpPr>
          <p:nvPr/>
        </p:nvSpPr>
        <p:spPr>
          <a:xfrm>
            <a:off x="6225324" y="1814513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the first calculation to derive the missing term in the second calculation.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 your reasoning.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1433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9" grpId="0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AE78-2297-4C93-80B1-839F45DB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6AS/MD-2 Derive related calculations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28999-DAFF-4A71-A141-321439EFE6C9}"/>
              </a:ext>
            </a:extLst>
          </p:cNvPr>
          <p:cNvSpPr txBox="1"/>
          <p:nvPr/>
        </p:nvSpPr>
        <p:spPr>
          <a:xfrm>
            <a:off x="1271464" y="2017538"/>
            <a:ext cx="422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252 = 3 × 84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1" y="383401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b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endParaRPr kumimoji="0" lang="en-GB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88E6A-83BD-4490-AD6C-C0C51536FB8D}"/>
              </a:ext>
            </a:extLst>
          </p:cNvPr>
          <p:cNvSpPr txBox="1"/>
          <p:nvPr/>
        </p:nvSpPr>
        <p:spPr>
          <a:xfrm>
            <a:off x="1271464" y="3097587"/>
            <a:ext cx="422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= 3 × 85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0EEF3-2782-411A-B824-F1676674D6D2}"/>
              </a:ext>
            </a:extLst>
          </p:cNvPr>
          <p:cNvSpPr/>
          <p:nvPr/>
        </p:nvSpPr>
        <p:spPr bwMode="auto">
          <a:xfrm>
            <a:off x="1271465" y="3097587"/>
            <a:ext cx="1011468" cy="64152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6476A-29BA-41F3-926F-20A5B913D6A6}"/>
              </a:ext>
            </a:extLst>
          </p:cNvPr>
          <p:cNvSpPr txBox="1"/>
          <p:nvPr/>
        </p:nvSpPr>
        <p:spPr>
          <a:xfrm>
            <a:off x="1271464" y="4234387"/>
            <a:ext cx="4431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255  = 3 x 85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51837-B3EC-4729-AEE8-2403C3A76949}"/>
              </a:ext>
            </a:extLst>
          </p:cNvPr>
          <p:cNvSpPr/>
          <p:nvPr/>
        </p:nvSpPr>
        <p:spPr bwMode="auto">
          <a:xfrm>
            <a:off x="1271465" y="4234387"/>
            <a:ext cx="1011468" cy="64152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3F09DD-6A88-491D-BE08-FC1FA8CE1754}"/>
              </a:ext>
            </a:extLst>
          </p:cNvPr>
          <p:cNvSpPr txBox="1">
            <a:spLocks/>
          </p:cNvSpPr>
          <p:nvPr/>
        </p:nvSpPr>
        <p:spPr>
          <a:xfrm>
            <a:off x="6225324" y="1828800"/>
            <a:ext cx="53903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 the first calculation to derive the missing term in the second calculation.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 your reasoning.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56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9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DAE78-2297-4C93-80B1-839F45DB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6AS/MD-2 Derive related calculations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28999-DAFF-4A71-A141-321439EFE6C9}"/>
              </a:ext>
            </a:extLst>
          </p:cNvPr>
          <p:cNvSpPr txBox="1"/>
          <p:nvPr/>
        </p:nvSpPr>
        <p:spPr>
          <a:xfrm>
            <a:off x="1271464" y="2017538"/>
            <a:ext cx="422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195 ÷ 13 = 15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1" y="383401"/>
            <a:ext cx="1847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b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</a:br>
            <a:endParaRPr kumimoji="0" lang="en-GB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488E6A-83BD-4490-AD6C-C0C51536FB8D}"/>
              </a:ext>
            </a:extLst>
          </p:cNvPr>
          <p:cNvSpPr txBox="1"/>
          <p:nvPr/>
        </p:nvSpPr>
        <p:spPr>
          <a:xfrm>
            <a:off x="1271464" y="3097587"/>
            <a:ext cx="422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 × 150 =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0EEF3-2782-411A-B824-F1676674D6D2}"/>
              </a:ext>
            </a:extLst>
          </p:cNvPr>
          <p:cNvSpPr/>
          <p:nvPr/>
        </p:nvSpPr>
        <p:spPr bwMode="auto">
          <a:xfrm>
            <a:off x="3456402" y="3097587"/>
            <a:ext cx="1170830" cy="64152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charset="0"/>
              <a:buChar char="●"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3F09DD-6A88-491D-BE08-FC1FA8CE1754}"/>
              </a:ext>
            </a:extLst>
          </p:cNvPr>
          <p:cNvSpPr txBox="1">
            <a:spLocks/>
          </p:cNvSpPr>
          <p:nvPr/>
        </p:nvSpPr>
        <p:spPr>
          <a:xfrm>
            <a:off x="6225324" y="1688132"/>
            <a:ext cx="5418989" cy="410196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 how you would use the first equation to complete the second equation.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58585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What equation can you write to link the two?</a:t>
            </a: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8585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57168" marR="0" lvl="0" indent="-257168" algn="l" defTabSz="914400" rtl="0" eaLnBrk="0" fontAlgn="base" latinLnBrk="0" hangingPunc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813CA75-CF7F-45E1-B830-476E56BB5394}"/>
              </a:ext>
            </a:extLst>
          </p:cNvPr>
          <p:cNvSpPr txBox="1"/>
          <p:nvPr/>
        </p:nvSpPr>
        <p:spPr>
          <a:xfrm>
            <a:off x="1271464" y="3097587"/>
            <a:ext cx="4220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 × 15 = 195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44DD89-5C6A-4E79-82DB-FDB84AB78893}"/>
              </a:ext>
            </a:extLst>
          </p:cNvPr>
          <p:cNvSpPr txBox="1"/>
          <p:nvPr/>
        </p:nvSpPr>
        <p:spPr>
          <a:xfrm>
            <a:off x="3437991" y="4286059"/>
            <a:ext cx="2079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1,950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501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0.00052 0.16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84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-4.16667E-7 0.168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127059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the effect on the quotient when scaling the dividend and divisor by 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28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2304754-41EB-41B6-B09C-27A2764D54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1063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2.18 Using equivalence to calculate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748351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2:1-2:5 &amp; 2:11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11-15 &amp; 19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7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868652"/>
              </p:ext>
            </p:extLst>
          </p:nvPr>
        </p:nvGraphicFramePr>
        <p:xfrm>
          <a:off x="594008" y="1535029"/>
          <a:ext cx="10712127" cy="3803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why the product stays the same when one factor is doubled and the other is halved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the effect on the product when scaling the factors by the same amount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use their knowledge of equivalence when scaling factors to solve problems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the effect on the quotient when scaling the dividend and divisor by 10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explain the effect on the quotient when scaling the dividend and divisor by the same amount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explain how to multiply a three-digit by a two-digit number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1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 action="ppaction://hlinksldjump"/>
                        </a:rPr>
                        <a:t>Pupils explain how to accurately use the method of long multiplication to multiply two, two-digit numbers  (no regrouping of ones to tens)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065980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763046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396938" y="5661381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pic>
        <p:nvPicPr>
          <p:cNvPr id="4" name="Picture 3" descr="A screenshot of a cell phone  Description automatically generated">
            <a:extLst>
              <a:ext uri="{FF2B5EF4-FFF2-40B4-BE49-F238E27FC236}">
                <a16:creationId xmlns:a16="http://schemas.microsoft.com/office/drawing/2014/main" id="{B9EEE905-7ECF-4166-A46E-02926EB8F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48" y="1300919"/>
            <a:ext cx="4646707" cy="1124932"/>
          </a:xfrm>
          <a:prstGeom prst="rect">
            <a:avLst/>
          </a:prstGeom>
        </p:spPr>
      </p:pic>
      <p:pic>
        <p:nvPicPr>
          <p:cNvPr id="6" name="Picture 5" descr="A screenshot of a cell phone  Description automatically generated">
            <a:extLst>
              <a:ext uri="{FF2B5EF4-FFF2-40B4-BE49-F238E27FC236}">
                <a16:creationId xmlns:a16="http://schemas.microsoft.com/office/drawing/2014/main" id="{DDE6DA42-BE1C-4828-8963-C0956C0345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48" y="2995935"/>
            <a:ext cx="4646707" cy="1124932"/>
          </a:xfrm>
          <a:prstGeom prst="rect">
            <a:avLst/>
          </a:prstGeom>
        </p:spPr>
      </p:pic>
      <p:pic>
        <p:nvPicPr>
          <p:cNvPr id="8" name="Picture 7" descr="A screenshot of a cell phone  Description automatically generated">
            <a:extLst>
              <a:ext uri="{FF2B5EF4-FFF2-40B4-BE49-F238E27FC236}">
                <a16:creationId xmlns:a16="http://schemas.microsoft.com/office/drawing/2014/main" id="{9F6B48C4-C024-44AB-B8F8-DFE0A0435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48" y="4690952"/>
            <a:ext cx="4646707" cy="115319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0818B0E-3EF3-4B90-9191-377D195FED40}"/>
              </a:ext>
            </a:extLst>
          </p:cNvPr>
          <p:cNvGrpSpPr/>
          <p:nvPr/>
        </p:nvGrpSpPr>
        <p:grpSpPr>
          <a:xfrm>
            <a:off x="7381875" y="2511110"/>
            <a:ext cx="2676527" cy="2282002"/>
            <a:chOff x="5857874" y="1901510"/>
            <a:chExt cx="2676527" cy="228200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BC6787C-5505-42AB-AA71-C713653504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57874" y="1901510"/>
              <a:ext cx="2609851" cy="1356702"/>
            </a:xfrm>
            <a:prstGeom prst="rect">
              <a:avLst/>
            </a:prstGeom>
          </p:spPr>
        </p:pic>
        <p:pic>
          <p:nvPicPr>
            <p:cNvPr id="12" name="Picture 11" descr="A close up of a sign  Description automatically generated">
              <a:extLst>
                <a:ext uri="{FF2B5EF4-FFF2-40B4-BE49-F238E27FC236}">
                  <a16:creationId xmlns:a16="http://schemas.microsoft.com/office/drawing/2014/main" id="{9AF0395D-D425-4A9B-A820-21985D94A6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24550" y="3124200"/>
              <a:ext cx="2609851" cy="1059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5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pic>
        <p:nvPicPr>
          <p:cNvPr id="4" name="Picture 3" descr="A picture containing object  Description automatically generated">
            <a:extLst>
              <a:ext uri="{FF2B5EF4-FFF2-40B4-BE49-F238E27FC236}">
                <a16:creationId xmlns:a16="http://schemas.microsoft.com/office/drawing/2014/main" id="{CD84EB9F-5C0A-4C76-9D02-E3A024CC63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10025" y="2295881"/>
            <a:ext cx="4171950" cy="226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1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6F7F0-8001-4DA4-BCCA-7454D6AB2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408911"/>
            <a:ext cx="6135088" cy="404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1AC45E-E81B-43A9-9F8F-5E1F1931E6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7137" y="1593165"/>
            <a:ext cx="4197726" cy="390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60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BDFEA3-84AC-4668-AF5B-79166A9F8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810" y="1058328"/>
            <a:ext cx="5808383" cy="517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2:4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8100E1-1138-4DCE-AEE1-410721C4B1CD}"/>
              </a:ext>
            </a:extLst>
          </p:cNvPr>
          <p:cNvGrpSpPr/>
          <p:nvPr/>
        </p:nvGrpSpPr>
        <p:grpSpPr>
          <a:xfrm>
            <a:off x="3990975" y="1626604"/>
            <a:ext cx="4210050" cy="3890545"/>
            <a:chOff x="2466975" y="1626603"/>
            <a:chExt cx="4210050" cy="38905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4B57150-8EAC-44EF-9DC1-C8DBD3997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66975" y="1626603"/>
              <a:ext cx="4210050" cy="3890545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DAEC3D8-1FF3-4B9C-B77F-20D6B8ED7DFE}"/>
                </a:ext>
              </a:extLst>
            </p:cNvPr>
            <p:cNvSpPr/>
            <p:nvPr/>
          </p:nvSpPr>
          <p:spPr bwMode="auto">
            <a:xfrm>
              <a:off x="4712495" y="3238500"/>
              <a:ext cx="404812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77F0BBE-0BF1-46B0-A878-BDD09839E2B6}"/>
                </a:ext>
              </a:extLst>
            </p:cNvPr>
            <p:cNvSpPr/>
            <p:nvPr/>
          </p:nvSpPr>
          <p:spPr bwMode="auto">
            <a:xfrm>
              <a:off x="3220246" y="3239293"/>
              <a:ext cx="404812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F22A7D-9DAD-46CA-97EC-59612FBD4A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13103" y="3292078"/>
              <a:ext cx="397669" cy="27384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C0BD26B-4251-4D58-91F7-7DB4C07C81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12495" y="3284458"/>
              <a:ext cx="397669" cy="2738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792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63291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the effect on the quotient when scaling the dividend and divisor by the same amount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600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2304754-41EB-41B6-B09C-27A2764D54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1063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2.18 Using equivalence to calculate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9166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2:6-2:11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31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93B86-8703-4A92-BD7A-DD54AF7BAF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5" y="1516486"/>
            <a:ext cx="3577056" cy="1006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62600B-BFD2-4C81-8CFB-ED4EB1E6F4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8128" y="1516495"/>
            <a:ext cx="3698230" cy="2174242"/>
          </a:xfrm>
          <a:prstGeom prst="rect">
            <a:avLst/>
          </a:prstGeom>
        </p:spPr>
      </p:pic>
      <p:pic>
        <p:nvPicPr>
          <p:cNvPr id="8" name="Picture 7" descr="A picture containing object  Description automatically generated">
            <a:extLst>
              <a:ext uri="{FF2B5EF4-FFF2-40B4-BE49-F238E27FC236}">
                <a16:creationId xmlns:a16="http://schemas.microsoft.com/office/drawing/2014/main" id="{2C5D8F58-1E74-4370-88DE-DEF1652E1C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7228" y="4334820"/>
            <a:ext cx="3097544" cy="176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7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2:7</a:t>
            </a:r>
          </a:p>
        </p:txBody>
      </p:sp>
      <p:pic>
        <p:nvPicPr>
          <p:cNvPr id="4" name="Picture 3" descr="A close up of a logo  Description automatically generated">
            <a:extLst>
              <a:ext uri="{FF2B5EF4-FFF2-40B4-BE49-F238E27FC236}">
                <a16:creationId xmlns:a16="http://schemas.microsoft.com/office/drawing/2014/main" id="{53436B71-5060-485F-B961-A21E1A3AE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761" y="963055"/>
            <a:ext cx="4260478" cy="521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9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241934"/>
              </p:ext>
            </p:extLst>
          </p:nvPr>
        </p:nvGraphicFramePr>
        <p:xfrm>
          <a:off x="594008" y="1535029"/>
          <a:ext cx="10712127" cy="39897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how to accurately use the method of long multiplication (with regrouping of ones to tens)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how to accurately use the method of long multiplication (with regrouping of ones to tens &amp; tens to hundreds)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explain how to accurately use the method of long multiplication to multiply a three-digit by a two-digit number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how to accurately use the method of long multiplication to multiply a four-digit by a two-digit number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explain how to use the associative law to multiply efficiently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explain when it is more efficient to use long multiplication or factorising to multiply by two-digit numbers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1648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651857" y="5945517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245863" y="5894685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18900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2:8</a:t>
            </a:r>
          </a:p>
        </p:txBody>
      </p:sp>
      <p:pic>
        <p:nvPicPr>
          <p:cNvPr id="4" name="Picture 3" descr="A picture containing object  Description automatically generated">
            <a:extLst>
              <a:ext uri="{FF2B5EF4-FFF2-40B4-BE49-F238E27FC236}">
                <a16:creationId xmlns:a16="http://schemas.microsoft.com/office/drawing/2014/main" id="{2AE8A7FE-8C64-4AE1-A8C3-E9EB514016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02101" y="2347757"/>
            <a:ext cx="3987801" cy="21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20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E1D7B8-1741-46B1-84D3-AB1942261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0875" y="2346776"/>
            <a:ext cx="3976916" cy="213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2.18 Equivalence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814A91-0463-4527-95C8-8D46AF85A1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4644" y="2349189"/>
            <a:ext cx="3962400" cy="216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3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275406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multiply a three-digit by a two-digit number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59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0CF89B94-88D6-4678-8975-E407E8EFDC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b="87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2.23 Multiplication strategies for larger numbers and long multiplication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26647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1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ACD63A-4033-4C18-8A09-604E2A9198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8615" y="1183733"/>
            <a:ext cx="6634647" cy="3441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7823F-B721-4658-8B7D-F948C3DE7B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7981" y="1020037"/>
            <a:ext cx="6630766" cy="36157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 bwMode="auto">
          <a:xfrm>
            <a:off x="2597891" y="2509284"/>
            <a:ext cx="112562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100" dirty="0">
                <a:latin typeface="Myriad Pro Semibold" charset="0"/>
                <a:ea typeface="Myriad Pro Semibold" charset="0"/>
                <a:cs typeface="Myriad Pro Semibold" charset="0"/>
              </a:rPr>
              <a:t>28 rows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334003" y="4533019"/>
            <a:ext cx="193193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100" dirty="0">
                <a:latin typeface="Myriad Pro Semibold" charset="0"/>
                <a:ea typeface="Myriad Pro Semibold" charset="0"/>
                <a:cs typeface="Myriad Pro Semibold" charset="0"/>
              </a:rPr>
              <a:t>42 in each row</a:t>
            </a:r>
          </a:p>
        </p:txBody>
      </p:sp>
    </p:spTree>
    <p:extLst>
      <p:ext uri="{BB962C8B-B14F-4D97-AF65-F5344CB8AC3E}">
        <p14:creationId xmlns:p14="http://schemas.microsoft.com/office/powerpoint/2010/main" val="149272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33D8E0-61C8-4119-AEE8-74716AE7BD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E7C906-817B-44FF-AAD0-482ADB2F8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05" y="1066997"/>
            <a:ext cx="6816764" cy="3283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93CFBD-1819-4FD6-8337-1F51E2C6FB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2012" y="4281310"/>
            <a:ext cx="3348373" cy="19904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B048B8-5449-4275-99CB-E5AAB75006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1" y="4281309"/>
            <a:ext cx="3348373" cy="1990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E8CCE7-9363-4778-ACA6-CE5C427536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8127" y="4063803"/>
            <a:ext cx="2809754" cy="177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44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7" name="Picture 6" descr="A screenshot of a cell phone  Description automatically generated">
            <a:extLst>
              <a:ext uri="{FF2B5EF4-FFF2-40B4-BE49-F238E27FC236}">
                <a16:creationId xmlns:a16="http://schemas.microsoft.com/office/drawing/2014/main" id="{C710DFDD-EB12-40A0-9B8A-B8BE294275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78103" y="1198247"/>
            <a:ext cx="6343917" cy="3214266"/>
          </a:xfrm>
          <a:prstGeom prst="rect">
            <a:avLst/>
          </a:prstGeom>
        </p:spPr>
      </p:pic>
      <p:pic>
        <p:nvPicPr>
          <p:cNvPr id="9" name="Picture 8" descr="A screenshot of a cell phone  Description automatically generated">
            <a:extLst>
              <a:ext uri="{FF2B5EF4-FFF2-40B4-BE49-F238E27FC236}">
                <a16:creationId xmlns:a16="http://schemas.microsoft.com/office/drawing/2014/main" id="{F12660A2-71D5-41FA-A456-FAAE06324F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7471" y="925046"/>
            <a:ext cx="6352527" cy="3498098"/>
          </a:xfrm>
          <a:prstGeom prst="rect">
            <a:avLst/>
          </a:prstGeom>
        </p:spPr>
      </p:pic>
      <p:pic>
        <p:nvPicPr>
          <p:cNvPr id="5" name="Picture 4" descr="A screenshot of a cell phone  Description automatically generated">
            <a:extLst>
              <a:ext uri="{FF2B5EF4-FFF2-40B4-BE49-F238E27FC236}">
                <a16:creationId xmlns:a16="http://schemas.microsoft.com/office/drawing/2014/main" id="{C710DFDD-EB12-40A0-9B8A-B8BE294275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2001" y="1198801"/>
            <a:ext cx="1516102" cy="3954859"/>
          </a:xfrm>
          <a:prstGeom prst="rect">
            <a:avLst/>
          </a:prstGeom>
        </p:spPr>
      </p:pic>
      <p:pic>
        <p:nvPicPr>
          <p:cNvPr id="6" name="Picture 5" descr="A screenshot of a cell phone  Description automatically generated">
            <a:extLst>
              <a:ext uri="{FF2B5EF4-FFF2-40B4-BE49-F238E27FC236}">
                <a16:creationId xmlns:a16="http://schemas.microsoft.com/office/drawing/2014/main" id="{C710DFDD-EB12-40A0-9B8A-B8BE294275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/>
          <a:stretch/>
        </p:blipFill>
        <p:spPr>
          <a:xfrm>
            <a:off x="2262001" y="4412513"/>
            <a:ext cx="6492139" cy="74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6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96D377-8F6F-492F-8907-FD2DEFE549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3:2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360ED-3C90-45CD-BA52-DBC165BF3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285741"/>
            <a:ext cx="6816764" cy="32670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C88913-7366-4F1E-82A2-2C132C687C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2907" y="4342373"/>
            <a:ext cx="2729982" cy="1866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67CC5D-AE8D-4CEA-8A92-2BC613C46D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2320" y="4342373"/>
            <a:ext cx="2729982" cy="1866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2B7BAB-74EB-48D0-B34F-123EE26DBC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6223" y="4074996"/>
            <a:ext cx="2966050" cy="214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56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842234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accurately use the method of long multiplication to multiply two, two-digit numbers  (no regrouping of ones to tens)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62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464737"/>
              </p:ext>
            </p:extLst>
          </p:nvPr>
        </p:nvGraphicFramePr>
        <p:xfrm>
          <a:off x="594008" y="1535029"/>
          <a:ext cx="10712127" cy="4108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how to use accurately the methods of short and long division (two and three-digit number by multiples of 10)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how to use accurately the method of long division with and without remainders (two-digit by two-digit numbers)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use knowledge of long division to solve problems in a range of contexts (with and without remainders)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explain how to use a ratio chart  to solve efficiently: short division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explain how to use a ratio chart to solve efficiently: long division 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explain how to use a ratio chart to solve efficiently: long division (II)  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16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 action="ppaction://hlinksldjump"/>
                        </a:rPr>
                        <a:t>Pupils explain how to use accurately the method of long division with and without remainders (three-digit by two-digit, four-digit by two-digit numbers)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39536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871151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382041" y="5871151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10451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0CF89B94-88D6-4678-8975-E407E8EFDC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b="87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2.23 Multiplication strategies for larger numbers and long multiplication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764098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41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534F57-E6BB-4202-A5C1-79398701C4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2689" y="2355067"/>
            <a:ext cx="4712800" cy="35563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4675C5-F325-4E64-8645-00D83A9A3B70}"/>
              </a:ext>
            </a:extLst>
          </p:cNvPr>
          <p:cNvSpPr txBox="1"/>
          <p:nvPr/>
        </p:nvSpPr>
        <p:spPr bwMode="auto">
          <a:xfrm>
            <a:off x="3166428" y="1374512"/>
            <a:ext cx="12314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31 × 24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4BAC80-77D3-4F2A-B7AD-D80167483966}"/>
              </a:ext>
            </a:extLst>
          </p:cNvPr>
          <p:cNvGrpSpPr>
            <a:grpSpLocks noChangeAspect="1"/>
          </p:cNvGrpSpPr>
          <p:nvPr/>
        </p:nvGrpSpPr>
        <p:grpSpPr>
          <a:xfrm>
            <a:off x="6090660" y="1095439"/>
            <a:ext cx="4221178" cy="4918642"/>
            <a:chOff x="4205142" y="700117"/>
            <a:chExt cx="4920170" cy="573312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4BBC9D-9180-4BD4-B64E-E060BBD550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05142" y="700117"/>
              <a:ext cx="2659446" cy="18104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E380420-3C87-4BD3-9B86-8F475E17D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19448" y="729141"/>
              <a:ext cx="250582" cy="57041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C0F065-209E-47EF-B6D9-31AA82EBFE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55180" y="700117"/>
              <a:ext cx="2170132" cy="284137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FBA23A8-E130-4B6A-84AA-9D003B691D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50438" y="2609713"/>
              <a:ext cx="2659446" cy="181045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7BCA51-6BDC-4197-B2B7-0A692C6DE0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26413" y="4536400"/>
              <a:ext cx="2659446" cy="1803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718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3AD03-6F65-4F8B-ADBF-39CBF98467AE}"/>
              </a:ext>
            </a:extLst>
          </p:cNvPr>
          <p:cNvSpPr txBox="1"/>
          <p:nvPr/>
        </p:nvSpPr>
        <p:spPr bwMode="auto">
          <a:xfrm>
            <a:off x="4320093" y="1178069"/>
            <a:ext cx="3551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1 – write the factors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D7062-66DB-4219-843F-E31AA8E847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6401" y="2066400"/>
            <a:ext cx="2273427" cy="16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1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201B08-FAB5-41E3-8BD2-96F3FF535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6401" y="2066400"/>
            <a:ext cx="2273427" cy="163768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69A92E-0939-4440-897C-20843905C000}"/>
              </a:ext>
            </a:extLst>
          </p:cNvPr>
          <p:cNvSpPr txBox="1"/>
          <p:nvPr/>
        </p:nvSpPr>
        <p:spPr bwMode="auto">
          <a:xfrm>
            <a:off x="3052344" y="1178069"/>
            <a:ext cx="60873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2 – multiply the 1s digit by the 1s digit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F4C26-52E9-45CF-B01C-3BDB63261C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544633"/>
            <a:ext cx="5196114" cy="3447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F8D91-BDCB-4422-9380-1D487230A7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6401" y="2066401"/>
            <a:ext cx="2390519" cy="209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3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A9A1921-6E83-4C80-9DE1-5A11F13DD9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3507698"/>
            <a:ext cx="329784" cy="3597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24C162-EFF1-4FC6-9689-B6E278BF3F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6401" y="2066401"/>
            <a:ext cx="2390519" cy="20981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78FA83-4BCE-46D5-BB30-869AA110C7F7}"/>
              </a:ext>
            </a:extLst>
          </p:cNvPr>
          <p:cNvSpPr txBox="1"/>
          <p:nvPr/>
        </p:nvSpPr>
        <p:spPr bwMode="auto">
          <a:xfrm>
            <a:off x="1959930" y="1178069"/>
            <a:ext cx="82722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3 – multiply the 10s digit by the 1s digit and regroup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9A1921-6E83-4C80-9DE1-5A11F13DD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6184" y="2066400"/>
            <a:ext cx="6833392" cy="2951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529D3A-4CFF-44DE-A9AF-8CB3D5BF07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0021" y="3390901"/>
            <a:ext cx="4117980" cy="10014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C3A51B-0BEB-41CE-90B8-D4A1AD1EAE5E}"/>
              </a:ext>
            </a:extLst>
          </p:cNvPr>
          <p:cNvSpPr txBox="1"/>
          <p:nvPr/>
        </p:nvSpPr>
        <p:spPr bwMode="auto">
          <a:xfrm>
            <a:off x="5078311" y="345052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04D0AE-FF5B-4E9D-982D-EF2CE388258C}"/>
              </a:ext>
            </a:extLst>
          </p:cNvPr>
          <p:cNvSpPr txBox="1"/>
          <p:nvPr/>
        </p:nvSpPr>
        <p:spPr bwMode="auto">
          <a:xfrm>
            <a:off x="5577063" y="345052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53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1C3A51B-0BEB-41CE-90B8-D4A1AD1EAE5E}"/>
              </a:ext>
            </a:extLst>
          </p:cNvPr>
          <p:cNvSpPr txBox="1"/>
          <p:nvPr/>
        </p:nvSpPr>
        <p:spPr bwMode="auto">
          <a:xfrm>
            <a:off x="5078311" y="3450528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4D0AE-FF5B-4E9D-982D-EF2CE388258C}"/>
              </a:ext>
            </a:extLst>
          </p:cNvPr>
          <p:cNvSpPr txBox="1"/>
          <p:nvPr/>
        </p:nvSpPr>
        <p:spPr bwMode="auto">
          <a:xfrm>
            <a:off x="5577063" y="3465519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solidFill>
                  <a:srgbClr val="FF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  <a:endParaRPr lang="en-GB" sz="2400" dirty="0">
              <a:solidFill>
                <a:srgbClr val="FF0000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8D2C2-A53F-4E42-9550-2FA655933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6184" y="2066400"/>
            <a:ext cx="6833392" cy="29511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832D3-8A77-42E8-9966-2329D3A562EA}"/>
              </a:ext>
            </a:extLst>
          </p:cNvPr>
          <p:cNvSpPr txBox="1"/>
          <p:nvPr/>
        </p:nvSpPr>
        <p:spPr bwMode="auto">
          <a:xfrm>
            <a:off x="2519730" y="1178069"/>
            <a:ext cx="7152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4 – place a 0 to show that it’s 10 times the size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21ADE7-98F0-4D02-8151-3C2053BEBC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6400" y="2066400"/>
            <a:ext cx="2376168" cy="281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87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CE172-38D1-432B-9F28-9CC08F4A85AD}"/>
              </a:ext>
            </a:extLst>
          </p:cNvPr>
          <p:cNvSpPr txBox="1"/>
          <p:nvPr/>
        </p:nvSpPr>
        <p:spPr bwMode="auto">
          <a:xfrm>
            <a:off x="2968986" y="1178069"/>
            <a:ext cx="6254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5 – multiply the 1s digit by the 10s digit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17809-4B1D-4853-9589-94102DD2EA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6400" y="2066400"/>
            <a:ext cx="2222056" cy="2759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CCFB8E-25DC-4AC7-9DAF-56A960DEEF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0823" y="3964755"/>
            <a:ext cx="2989780" cy="8774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A1922FD-8611-406F-9D25-D350A21AC9AB}"/>
              </a:ext>
            </a:extLst>
          </p:cNvPr>
          <p:cNvSpPr/>
          <p:nvPr/>
        </p:nvSpPr>
        <p:spPr bwMode="auto">
          <a:xfrm>
            <a:off x="5604558" y="4065785"/>
            <a:ext cx="308225" cy="3390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92F641-92E3-4A92-B6BC-A5CA88389E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6400" y="2066400"/>
            <a:ext cx="2376168" cy="281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00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DEE1CE-9736-4C5D-959C-400D8617367A}"/>
              </a:ext>
            </a:extLst>
          </p:cNvPr>
          <p:cNvSpPr txBox="1"/>
          <p:nvPr/>
        </p:nvSpPr>
        <p:spPr bwMode="auto">
          <a:xfrm>
            <a:off x="2885632" y="1178069"/>
            <a:ext cx="6420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6 – multiply the 10s digit by the 10s digit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68328D-2E69-43CC-AA1D-4EABB957A2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6400" y="2066400"/>
            <a:ext cx="2222056" cy="2759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6CBCD-468C-4EA6-A572-2B174E0CE5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2448" y="3875070"/>
            <a:ext cx="3750068" cy="926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53C405-DDC6-4659-8CE0-B8EEC8A405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6400" y="2066400"/>
            <a:ext cx="2137632" cy="23896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9BF401-7AA4-4C85-B5A4-9BB6BFA41572}"/>
              </a:ext>
            </a:extLst>
          </p:cNvPr>
          <p:cNvSpPr/>
          <p:nvPr/>
        </p:nvSpPr>
        <p:spPr bwMode="auto">
          <a:xfrm>
            <a:off x="5068586" y="4090661"/>
            <a:ext cx="349321" cy="2475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3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868153-CA48-4547-8970-0C9BC34683C8}"/>
              </a:ext>
            </a:extLst>
          </p:cNvPr>
          <p:cNvSpPr txBox="1"/>
          <p:nvPr/>
        </p:nvSpPr>
        <p:spPr bwMode="auto">
          <a:xfrm>
            <a:off x="3780524" y="1178069"/>
            <a:ext cx="4631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7 – add the partial products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D7C364-6C9B-43BB-AFCE-F5C0B979021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/>
          <a:stretch/>
        </p:blipFill>
        <p:spPr>
          <a:xfrm>
            <a:off x="4436400" y="2065674"/>
            <a:ext cx="2184598" cy="2392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904F47-2755-43B1-8C6A-915B3C667C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6550" y="4057651"/>
            <a:ext cx="1143000" cy="4000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17B1ED-B9CE-4D49-8E9B-116224AD483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6550" y="3505203"/>
            <a:ext cx="1143000" cy="4000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A4052D-3417-4212-9EEC-503A486AFB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/>
          <a:stretch/>
        </p:blipFill>
        <p:spPr>
          <a:xfrm>
            <a:off x="4436400" y="4457699"/>
            <a:ext cx="2184598" cy="65073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C01ACEB-A481-4911-B8FE-BD808D20FFDD}"/>
              </a:ext>
            </a:extLst>
          </p:cNvPr>
          <p:cNvSpPr/>
          <p:nvPr/>
        </p:nvSpPr>
        <p:spPr bwMode="auto">
          <a:xfrm>
            <a:off x="5124451" y="4552951"/>
            <a:ext cx="314325" cy="31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D7BC4B-2741-46F5-9A3E-BA1A0D64A284}"/>
              </a:ext>
            </a:extLst>
          </p:cNvPr>
          <p:cNvSpPr/>
          <p:nvPr/>
        </p:nvSpPr>
        <p:spPr bwMode="auto">
          <a:xfrm>
            <a:off x="5648326" y="4548188"/>
            <a:ext cx="314325" cy="31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700B49-8D59-490B-BBE6-9174422DFBB8}"/>
              </a:ext>
            </a:extLst>
          </p:cNvPr>
          <p:cNvSpPr/>
          <p:nvPr/>
        </p:nvSpPr>
        <p:spPr bwMode="auto">
          <a:xfrm>
            <a:off x="6148389" y="4548188"/>
            <a:ext cx="314325" cy="314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60D0B4-D04A-4E28-B64C-476615FE42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6400" y="2066400"/>
            <a:ext cx="2222056" cy="273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6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1885C-23FA-48C0-B87E-C342941B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304" y="1932417"/>
            <a:ext cx="3416696" cy="31673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9739FE-C708-412D-84A4-E3ACBA3995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9300" y="2380092"/>
            <a:ext cx="2641600" cy="283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626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956474"/>
              </p:ext>
            </p:extLst>
          </p:nvPr>
        </p:nvGraphicFramePr>
        <p:xfrm>
          <a:off x="594008" y="1535029"/>
          <a:ext cx="10712127" cy="3380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use long division with decimal remainders (1 decimal place)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use long division with fraction remainders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use long division with decimal remainders (2 decimal places)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 action="ppaction://hlinksldjump"/>
                        </a:rPr>
                        <a:t>Pupils use knowledge of the best way to interpret and represent remainders from a range of division contexts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7" action="ppaction://hlinksldjump"/>
                        </a:rPr>
                        <a:t>Pupils explain how and why a product changes when a factor changes multiplicatively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 action="ppaction://hlinksldjump"/>
                        </a:rPr>
                        <a:t>Pupils use their knowledge of multiplicative change to solve problems efficiently (multiplication)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71648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261093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179088" y="5258213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400902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7023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accurately use the method of long multiplication (with regrouping of ones to tens)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7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0CF89B94-88D6-4678-8975-E407E8EFDC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b="87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2.23 Multiplication strategies for larger numbers and long multiplication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2361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4:5-4:6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3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C86587-8880-4331-B8FC-C4698ECD1122}"/>
              </a:ext>
            </a:extLst>
          </p:cNvPr>
          <p:cNvSpPr txBox="1"/>
          <p:nvPr/>
        </p:nvSpPr>
        <p:spPr bwMode="auto">
          <a:xfrm>
            <a:off x="4320093" y="1178069"/>
            <a:ext cx="35518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1 – write the factors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B27A3-220B-4DA0-A58F-97A89B69DF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9363" y="2314801"/>
            <a:ext cx="2317948" cy="222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5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46049B-0EC3-46E1-A1D8-14CA509C41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9363" y="2314801"/>
            <a:ext cx="2317948" cy="2227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A34954-016E-4A26-BB1B-CBD98C404A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9363" y="2262189"/>
            <a:ext cx="2165548" cy="315978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1E060B-2A66-4619-853A-7E5DD92914B7}"/>
              </a:ext>
            </a:extLst>
          </p:cNvPr>
          <p:cNvSpPr txBox="1"/>
          <p:nvPr/>
        </p:nvSpPr>
        <p:spPr bwMode="auto">
          <a:xfrm>
            <a:off x="2168318" y="1178069"/>
            <a:ext cx="78554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2 – multiply the 1s digit by the 1s digit and regroup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B75FF56-EDB4-4AAE-B82E-03C2DA7BDD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1294" y="3759200"/>
            <a:ext cx="4642444" cy="16754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5C8A78-09F5-408F-A791-B5A92C0AFB2C}"/>
              </a:ext>
            </a:extLst>
          </p:cNvPr>
          <p:cNvSpPr/>
          <p:nvPr/>
        </p:nvSpPr>
        <p:spPr bwMode="auto">
          <a:xfrm>
            <a:off x="4288911" y="1790701"/>
            <a:ext cx="266700" cy="39710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4A3082-9AB6-4FB1-8A15-2ED8AFE62F5A}"/>
              </a:ext>
            </a:extLst>
          </p:cNvPr>
          <p:cNvSpPr/>
          <p:nvPr/>
        </p:nvSpPr>
        <p:spPr bwMode="auto">
          <a:xfrm>
            <a:off x="4847711" y="3790499"/>
            <a:ext cx="355600" cy="3697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A1C8F3-37EC-42A4-B460-7990415FA5EC}"/>
              </a:ext>
            </a:extLst>
          </p:cNvPr>
          <p:cNvSpPr txBox="1"/>
          <p:nvPr/>
        </p:nvSpPr>
        <p:spPr bwMode="auto">
          <a:xfrm>
            <a:off x="4235543" y="1919163"/>
            <a:ext cx="462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FF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82739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DBB36E-4016-485A-A80C-20A035CADA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9089" y="2306661"/>
            <a:ext cx="2165548" cy="3128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156802-17EB-43AA-8733-D53423756D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9363" y="2243368"/>
            <a:ext cx="2165548" cy="327514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E3503-DFB4-411C-A896-B25700E3C1FA}"/>
              </a:ext>
            </a:extLst>
          </p:cNvPr>
          <p:cNvSpPr txBox="1"/>
          <p:nvPr/>
        </p:nvSpPr>
        <p:spPr bwMode="auto">
          <a:xfrm>
            <a:off x="2892844" y="1015900"/>
            <a:ext cx="64063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3 – multiply the 10s digit by the 1s digit, </a:t>
            </a:r>
          </a:p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adding the regrouped 10s and regroup again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B870B2-B331-4327-BEE8-36F8A0D1AB17}"/>
              </a:ext>
            </a:extLst>
          </p:cNvPr>
          <p:cNvSpPr txBox="1"/>
          <p:nvPr/>
        </p:nvSpPr>
        <p:spPr bwMode="auto">
          <a:xfrm>
            <a:off x="4235543" y="1919163"/>
            <a:ext cx="462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solidFill>
                  <a:srgbClr val="FF000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B64C2A-25A5-485F-A80B-A9D793AF3C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36"/>
          <a:stretch/>
        </p:blipFill>
        <p:spPr>
          <a:xfrm>
            <a:off x="5514653" y="3753851"/>
            <a:ext cx="4993240" cy="468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40410C-9E4B-42A1-BA43-09055347AF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36"/>
          <a:stretch/>
        </p:blipFill>
        <p:spPr>
          <a:xfrm>
            <a:off x="5514653" y="4222142"/>
            <a:ext cx="4993240" cy="9126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790950" y="3778250"/>
            <a:ext cx="3302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279900" y="3778250"/>
            <a:ext cx="330200" cy="342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0C6829-B6D6-419B-8570-D1CD533D5A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9363" y="1956873"/>
            <a:ext cx="2282844" cy="32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2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4" grpId="0" animBg="1"/>
      <p:bldP spid="11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CDEDE9-E1E0-4617-97F2-9996B0CFCA6B}"/>
              </a:ext>
            </a:extLst>
          </p:cNvPr>
          <p:cNvSpPr txBox="1"/>
          <p:nvPr/>
        </p:nvSpPr>
        <p:spPr bwMode="auto">
          <a:xfrm>
            <a:off x="2519729" y="1178069"/>
            <a:ext cx="71525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4 – place a 0 to show that it’s 10 times the size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6F5A41-941B-46E5-83C9-A8A1BA90E5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9363" y="2243368"/>
            <a:ext cx="2165548" cy="3275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0C6829-B6D6-419B-8570-D1CD533D5A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9363" y="2248525"/>
            <a:ext cx="2282844" cy="27758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0C6829-B6D6-419B-8570-D1CD533D5A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9363" y="1956873"/>
            <a:ext cx="2282844" cy="32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33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2D950E-E70E-4C9C-B1D0-576464BAD7E0}"/>
              </a:ext>
            </a:extLst>
          </p:cNvPr>
          <p:cNvSpPr txBox="1"/>
          <p:nvPr/>
        </p:nvSpPr>
        <p:spPr bwMode="auto">
          <a:xfrm>
            <a:off x="2968985" y="1178069"/>
            <a:ext cx="62540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5 – multiply the 1s digit by the 10s digit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01B9BB-91ED-479D-B88D-66E254DFFA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5083" y="1956872"/>
            <a:ext cx="2282844" cy="30675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7D8851-80EB-4B8D-8F94-3EA588A595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9191" y="4274049"/>
            <a:ext cx="3140150" cy="461666"/>
          </a:xfrm>
          <a:prstGeom prst="rect">
            <a:avLst/>
          </a:prstGeom>
        </p:spPr>
      </p:pic>
      <p:pic>
        <p:nvPicPr>
          <p:cNvPr id="9" name="Picture 8" descr="A picture containing object  Description automatically generated">
            <a:extLst>
              <a:ext uri="{FF2B5EF4-FFF2-40B4-BE49-F238E27FC236}">
                <a16:creationId xmlns:a16="http://schemas.microsoft.com/office/drawing/2014/main" id="{DDB1A54D-B917-4CB2-B02A-70E3B66FB0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9363" y="1948558"/>
            <a:ext cx="2197482" cy="27682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77EB5E-EC00-4220-AF04-B09C6215AC7B}"/>
              </a:ext>
            </a:extLst>
          </p:cNvPr>
          <p:cNvSpPr/>
          <p:nvPr/>
        </p:nvSpPr>
        <p:spPr bwMode="auto">
          <a:xfrm>
            <a:off x="4302324" y="4274049"/>
            <a:ext cx="308224" cy="349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9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BB557E-1C72-404C-B14C-3DD723C12255}"/>
              </a:ext>
            </a:extLst>
          </p:cNvPr>
          <p:cNvSpPr txBox="1"/>
          <p:nvPr/>
        </p:nvSpPr>
        <p:spPr bwMode="auto">
          <a:xfrm>
            <a:off x="2760597" y="1178069"/>
            <a:ext cx="6670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6 – multiply the 10s digit by the 10s digit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03239-372B-4DFD-BDAD-52C8409441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5460" y="4078840"/>
            <a:ext cx="3678149" cy="7397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F5E810-686F-4678-8AF6-A2669A6EE9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5083" y="1948558"/>
            <a:ext cx="2169828" cy="3134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FDA44F-52F8-4151-8DAA-19724D24D808}"/>
              </a:ext>
            </a:extLst>
          </p:cNvPr>
          <p:cNvSpPr/>
          <p:nvPr/>
        </p:nvSpPr>
        <p:spPr bwMode="auto">
          <a:xfrm>
            <a:off x="3815162" y="4274049"/>
            <a:ext cx="308224" cy="349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0" name="Picture 9" descr="A picture containing object  Description automatically generated">
            <a:extLst>
              <a:ext uri="{FF2B5EF4-FFF2-40B4-BE49-F238E27FC236}">
                <a16:creationId xmlns:a16="http://schemas.microsoft.com/office/drawing/2014/main" id="{F8121DC6-8577-4381-A66E-6318068103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9363" y="1948558"/>
            <a:ext cx="2197482" cy="27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8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3E43C-5870-4F9D-B7C6-775CAF124D20}"/>
              </a:ext>
            </a:extLst>
          </p:cNvPr>
          <p:cNvSpPr txBox="1"/>
          <p:nvPr/>
        </p:nvSpPr>
        <p:spPr bwMode="auto">
          <a:xfrm>
            <a:off x="3780523" y="1178069"/>
            <a:ext cx="4631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Step 7 – add the partial products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2D9AF-C1B6-4E4C-BCE5-57D97B47E8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9363" y="1948558"/>
            <a:ext cx="2169828" cy="3134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373A0D-D75F-4C9F-8AC5-6C679A7E41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9364" y="1948558"/>
            <a:ext cx="2196509" cy="38739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193931-35E3-47FF-B2BB-F594623B553C}"/>
              </a:ext>
            </a:extLst>
          </p:cNvPr>
          <p:cNvSpPr/>
          <p:nvPr/>
        </p:nvSpPr>
        <p:spPr bwMode="auto">
          <a:xfrm>
            <a:off x="4842716" y="4808305"/>
            <a:ext cx="308224" cy="349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AEA492-5ADA-473D-B79B-694EA6819009}"/>
              </a:ext>
            </a:extLst>
          </p:cNvPr>
          <p:cNvSpPr/>
          <p:nvPr/>
        </p:nvSpPr>
        <p:spPr bwMode="auto">
          <a:xfrm>
            <a:off x="4322876" y="4808305"/>
            <a:ext cx="308224" cy="349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6D19C1-743B-4CED-8CEB-04697C35DB96}"/>
              </a:ext>
            </a:extLst>
          </p:cNvPr>
          <p:cNvSpPr/>
          <p:nvPr/>
        </p:nvSpPr>
        <p:spPr bwMode="auto">
          <a:xfrm>
            <a:off x="3844135" y="4770796"/>
            <a:ext cx="308224" cy="349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</a:pPr>
            <a:endParaRPr lang="en-GB" sz="2800" dirty="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90E0B1-5875-418D-AE12-BD7BD8945588}"/>
              </a:ext>
            </a:extLst>
          </p:cNvPr>
          <p:cNvSpPr/>
          <p:nvPr/>
        </p:nvSpPr>
        <p:spPr bwMode="auto">
          <a:xfrm>
            <a:off x="3844135" y="5330610"/>
            <a:ext cx="308224" cy="349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B0AC6C-4023-47C7-BADB-AEA57F0CB7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872" y="3637052"/>
            <a:ext cx="1154848" cy="10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2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9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047614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accurately use the method of long multiplication (with regrouping of ones to tens &amp; tens to hundreds)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96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21040"/>
              </p:ext>
            </p:extLst>
          </p:nvPr>
        </p:nvGraphicFramePr>
        <p:xfrm>
          <a:off x="594008" y="1535029"/>
          <a:ext cx="10712127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 action="ppaction://hlinksldjump"/>
                        </a:rPr>
                        <a:t>Pupils explain how and why a quotient changes when a dividend changes multiplicatively (increase or decrease)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Pupils explain how and why a quotient changes when a divisor changes multiplicatively 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Pupils identify and explain the relationship between divisors and quotients</a:t>
                      </a:r>
                      <a:endParaRPr lang="en-GB" sz="2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261093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179088" y="5258213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8868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0CF89B94-88D6-4678-8975-E407E8EFDC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b="87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2.23 Multiplication strategies for larger numbers and long multiplication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65984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4:7-4:8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26-28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540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3BB2FB-7E6A-4B11-9B5C-A326AB915DFC}"/>
              </a:ext>
            </a:extLst>
          </p:cNvPr>
          <p:cNvSpPr txBox="1"/>
          <p:nvPr/>
        </p:nvSpPr>
        <p:spPr bwMode="auto">
          <a:xfrm>
            <a:off x="5437836" y="1157520"/>
            <a:ext cx="1316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27 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× 23</a:t>
            </a:r>
            <a:r>
              <a:rPr lang="en-US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</a:t>
            </a:r>
            <a:endParaRPr lang="en-GB" sz="2400" dirty="0"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333CD-77A1-4994-918C-7E081FA865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8893" y="2024966"/>
            <a:ext cx="3454955" cy="384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7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29345-1CBB-4394-A235-A29CC4C11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304" y="1953420"/>
            <a:ext cx="6833392" cy="29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46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91740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accurately use the method of long multiplication to multiply a three-digit by a two-digit number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53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0CF89B94-88D6-4678-8975-E407E8EFDC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b="87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2.23 Multiplication strategies for larger numbers and long multiplication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90046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4:9-4:10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28-31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7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A92489-00D6-4C42-B7CE-3FEFC23568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80344" y="2133951"/>
            <a:ext cx="2902857" cy="17790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684036-8695-4064-8170-0D91E746A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1681" y="1765323"/>
            <a:ext cx="3947886" cy="31839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48FF20-29AD-45B2-AD58-B3623DD5B3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1131" y="1765323"/>
            <a:ext cx="4092998" cy="3774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DDB40B-AAA2-43D2-955B-1787CC6C71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14450" y="2081221"/>
            <a:ext cx="3622922" cy="345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80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11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15142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accurately use the method of long multiplication to multiply a four-digit by a two-digit number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79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11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0CF89B94-88D6-4678-8975-E407E8EFDC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b="87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2.23 Multiplication strategies for larger numbers and long multiplication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20501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4:11-4:13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31-34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342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4:12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24B681-4D30-44AF-AB91-8AFFCD4DE4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3484" y="1875658"/>
            <a:ext cx="4277377" cy="2061656"/>
          </a:xfrm>
          <a:prstGeom prst="rect">
            <a:avLst/>
          </a:prstGeom>
        </p:spPr>
      </p:pic>
      <p:pic>
        <p:nvPicPr>
          <p:cNvPr id="15" name="Picture 14" descr="A picture containing object  Description automatically generated">
            <a:extLst>
              <a:ext uri="{FF2B5EF4-FFF2-40B4-BE49-F238E27FC236}">
                <a16:creationId xmlns:a16="http://schemas.microsoft.com/office/drawing/2014/main" id="{DC25B5EA-D3BE-45E8-A853-D5751CEB34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3483" y="1503700"/>
            <a:ext cx="5372482" cy="292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FCB952-18A5-440E-9587-ABEBF9A53DC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9431" y="1502670"/>
            <a:ext cx="3290405" cy="3649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BB2ABF-4D91-481E-AB00-98BB28CBB2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3483" y="1172831"/>
            <a:ext cx="5564842" cy="37159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505863-6C69-4914-BA41-41CF00F170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483" y="1172831"/>
            <a:ext cx="6833392" cy="403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51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12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004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the associative law to multiply efficiently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71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844688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why the product stays the same when one factor is doubled and the other is halved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12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0CF89B94-88D6-4678-8975-E407E8EFDC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b="87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2.23 Multiplication strategies for larger numbers and long multiplication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642565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5:1-5:3 &amp; 5:6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35-37 &amp; 39-40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13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ADCDE1-8515-4514-85FA-65F11E0A59B0}"/>
              </a:ext>
            </a:extLst>
          </p:cNvPr>
          <p:cNvSpPr txBox="1"/>
          <p:nvPr/>
        </p:nvSpPr>
        <p:spPr bwMode="auto">
          <a:xfrm>
            <a:off x="2658940" y="4421000"/>
            <a:ext cx="3038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23 × 14 = 23 × 2 × 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B2144-E751-4089-A4AF-BCF1E916F323}"/>
              </a:ext>
            </a:extLst>
          </p:cNvPr>
          <p:cNvSpPr txBox="1"/>
          <p:nvPr/>
        </p:nvSpPr>
        <p:spPr bwMode="auto">
          <a:xfrm>
            <a:off x="3765929" y="5058954"/>
            <a:ext cx="1359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46 ×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737BC-61EA-4505-8F70-D4A89D4C9729}"/>
              </a:ext>
            </a:extLst>
          </p:cNvPr>
          <p:cNvSpPr txBox="1"/>
          <p:nvPr/>
        </p:nvSpPr>
        <p:spPr bwMode="auto">
          <a:xfrm>
            <a:off x="3785166" y="5696908"/>
            <a:ext cx="979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322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792D46-1B1B-423A-80D0-1616E8AEB5C0}"/>
              </a:ext>
            </a:extLst>
          </p:cNvPr>
          <p:cNvSpPr txBox="1"/>
          <p:nvPr/>
        </p:nvSpPr>
        <p:spPr bwMode="auto">
          <a:xfrm>
            <a:off x="7186648" y="4421000"/>
            <a:ext cx="30380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23 × 14 = 23 × 7 ×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9731A-9F25-4E19-A60C-21F679E0C810}"/>
              </a:ext>
            </a:extLst>
          </p:cNvPr>
          <p:cNvSpPr txBox="1"/>
          <p:nvPr/>
        </p:nvSpPr>
        <p:spPr bwMode="auto">
          <a:xfrm>
            <a:off x="8311711" y="5058954"/>
            <a:ext cx="15263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161 ×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27718E-059D-46B1-9BFA-376F2A214A8D}"/>
              </a:ext>
            </a:extLst>
          </p:cNvPr>
          <p:cNvSpPr txBox="1"/>
          <p:nvPr/>
        </p:nvSpPr>
        <p:spPr bwMode="auto">
          <a:xfrm>
            <a:off x="8335757" y="5696908"/>
            <a:ext cx="979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322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F7ACD7-679C-4EF3-BD47-92C3783CF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01" y="1863000"/>
            <a:ext cx="5125044" cy="2381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BFEE84-BED2-4A6A-80FB-31603335F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6025" y="1860188"/>
            <a:ext cx="5125044" cy="22632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DE84E68-0102-4049-874E-F0D3665F2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453" y="1863000"/>
            <a:ext cx="5125044" cy="23817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970318-928D-4C8C-9764-C9DBE33E55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1860188"/>
            <a:ext cx="4848497" cy="191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335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13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557202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when it is more efficient to use long multiplication or factorising to multiply by two-digit numbers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842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13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0CF89B94-88D6-4678-8975-E407E8EFDC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" b="874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2.23 Multiplication strategies for larger numbers and long multiplication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87289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5:4-5:6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37-40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8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A81F9E-C6D0-4E1E-873A-E4B2D94C6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00" y="2264799"/>
            <a:ext cx="6833392" cy="3848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2C1792-E1EA-4685-BB4E-FC8E102F7D86}"/>
              </a:ext>
            </a:extLst>
          </p:cNvPr>
          <p:cNvSpPr txBox="1"/>
          <p:nvPr/>
        </p:nvSpPr>
        <p:spPr bwMode="auto">
          <a:xfrm>
            <a:off x="4854250" y="1135182"/>
            <a:ext cx="2483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Oliver’s method</a:t>
            </a:r>
          </a:p>
        </p:txBody>
      </p:sp>
    </p:spTree>
    <p:extLst>
      <p:ext uri="{BB962C8B-B14F-4D97-AF65-F5344CB8AC3E}">
        <p14:creationId xmlns:p14="http://schemas.microsoft.com/office/powerpoint/2010/main" val="211055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2.23 Strategies and long multiplication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5:4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C1792-E1EA-4685-BB4E-FC8E102F7D86}"/>
              </a:ext>
            </a:extLst>
          </p:cNvPr>
          <p:cNvSpPr txBox="1"/>
          <p:nvPr/>
        </p:nvSpPr>
        <p:spPr bwMode="auto">
          <a:xfrm>
            <a:off x="4774068" y="1135182"/>
            <a:ext cx="26438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b="1" dirty="0" err="1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Tanima’s</a:t>
            </a:r>
            <a:r>
              <a:rPr lang="en-GB" sz="2400" b="1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method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2180434-6372-4CE7-ABB3-CAA481B74207}"/>
              </a:ext>
            </a:extLst>
          </p:cNvPr>
          <p:cNvGraphicFramePr>
            <a:graphicFrameLocks noGrp="1"/>
          </p:cNvGraphicFramePr>
          <p:nvPr/>
        </p:nvGraphicFramePr>
        <p:xfrm>
          <a:off x="3117014" y="2543986"/>
          <a:ext cx="5957972" cy="2016607"/>
        </p:xfrm>
        <a:graphic>
          <a:graphicData uri="http://schemas.openxmlformats.org/drawingml/2006/table">
            <a:tbl>
              <a:tblPr firstRow="1" firstCol="1" bandRow="1"/>
              <a:tblGrid>
                <a:gridCol w="511883">
                  <a:extLst>
                    <a:ext uri="{9D8B030D-6E8A-4147-A177-3AD203B41FA5}">
                      <a16:colId xmlns:a16="http://schemas.microsoft.com/office/drawing/2014/main" val="1848180124"/>
                    </a:ext>
                  </a:extLst>
                </a:gridCol>
                <a:gridCol w="495099">
                  <a:extLst>
                    <a:ext uri="{9D8B030D-6E8A-4147-A177-3AD203B41FA5}">
                      <a16:colId xmlns:a16="http://schemas.microsoft.com/office/drawing/2014/main" val="3601149911"/>
                    </a:ext>
                  </a:extLst>
                </a:gridCol>
                <a:gridCol w="495099">
                  <a:extLst>
                    <a:ext uri="{9D8B030D-6E8A-4147-A177-3AD203B41FA5}">
                      <a16:colId xmlns:a16="http://schemas.microsoft.com/office/drawing/2014/main" val="2900825628"/>
                    </a:ext>
                  </a:extLst>
                </a:gridCol>
                <a:gridCol w="495099">
                  <a:extLst>
                    <a:ext uri="{9D8B030D-6E8A-4147-A177-3AD203B41FA5}">
                      <a16:colId xmlns:a16="http://schemas.microsoft.com/office/drawing/2014/main" val="1727694213"/>
                    </a:ext>
                  </a:extLst>
                </a:gridCol>
                <a:gridCol w="495099">
                  <a:extLst>
                    <a:ext uri="{9D8B030D-6E8A-4147-A177-3AD203B41FA5}">
                      <a16:colId xmlns:a16="http://schemas.microsoft.com/office/drawing/2014/main" val="457588299"/>
                    </a:ext>
                  </a:extLst>
                </a:gridCol>
                <a:gridCol w="495099">
                  <a:extLst>
                    <a:ext uri="{9D8B030D-6E8A-4147-A177-3AD203B41FA5}">
                      <a16:colId xmlns:a16="http://schemas.microsoft.com/office/drawing/2014/main" val="3732860186"/>
                    </a:ext>
                  </a:extLst>
                </a:gridCol>
                <a:gridCol w="495099">
                  <a:extLst>
                    <a:ext uri="{9D8B030D-6E8A-4147-A177-3AD203B41FA5}">
                      <a16:colId xmlns:a16="http://schemas.microsoft.com/office/drawing/2014/main" val="2798005472"/>
                    </a:ext>
                  </a:extLst>
                </a:gridCol>
                <a:gridCol w="495099">
                  <a:extLst>
                    <a:ext uri="{9D8B030D-6E8A-4147-A177-3AD203B41FA5}">
                      <a16:colId xmlns:a16="http://schemas.microsoft.com/office/drawing/2014/main" val="4237636072"/>
                    </a:ext>
                  </a:extLst>
                </a:gridCol>
                <a:gridCol w="495099">
                  <a:extLst>
                    <a:ext uri="{9D8B030D-6E8A-4147-A177-3AD203B41FA5}">
                      <a16:colId xmlns:a16="http://schemas.microsoft.com/office/drawing/2014/main" val="347887508"/>
                    </a:ext>
                  </a:extLst>
                </a:gridCol>
                <a:gridCol w="495099">
                  <a:extLst>
                    <a:ext uri="{9D8B030D-6E8A-4147-A177-3AD203B41FA5}">
                      <a16:colId xmlns:a16="http://schemas.microsoft.com/office/drawing/2014/main" val="3260254368"/>
                    </a:ext>
                  </a:extLst>
                </a:gridCol>
                <a:gridCol w="495099">
                  <a:extLst>
                    <a:ext uri="{9D8B030D-6E8A-4147-A177-3AD203B41FA5}">
                      <a16:colId xmlns:a16="http://schemas.microsoft.com/office/drawing/2014/main" val="1851861076"/>
                    </a:ext>
                  </a:extLst>
                </a:gridCol>
                <a:gridCol w="495099">
                  <a:extLst>
                    <a:ext uri="{9D8B030D-6E8A-4147-A177-3AD203B41FA5}">
                      <a16:colId xmlns:a16="http://schemas.microsoft.com/office/drawing/2014/main" val="1110418648"/>
                    </a:ext>
                  </a:extLst>
                </a:gridCol>
              </a:tblGrid>
              <a:tr h="537762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39325"/>
                  </a:ext>
                </a:extLst>
              </a:tr>
              <a:tr h="537762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×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744559"/>
                  </a:ext>
                </a:extLst>
              </a:tr>
              <a:tr h="537762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b="1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Myriad Pro" panose="020B05030304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158051"/>
                  </a:ext>
                </a:extLst>
              </a:tr>
              <a:tr h="403321"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  <a:latin typeface="Myriad Pro" panose="020B0503030403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3733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33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14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039973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accurately the methods of short and long division (two and three-digit number by multiples of 10)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773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Text  Description automatically generated with low confidence">
            <a:extLst>
              <a:ext uri="{FF2B5EF4-FFF2-40B4-BE49-F238E27FC236}">
                <a16:creationId xmlns:a16="http://schemas.microsoft.com/office/drawing/2014/main" id="{60509A90-8ED1-49F1-98CA-704646CB66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2.24 Division: dividing by two-digit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61042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453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4" name="Picture 3" descr="A picture containing device, gauge  Description automatically generated">
            <a:extLst>
              <a:ext uri="{FF2B5EF4-FFF2-40B4-BE49-F238E27FC236}">
                <a16:creationId xmlns:a16="http://schemas.microsoft.com/office/drawing/2014/main" id="{D851716F-BA4F-475B-8BC5-9D0FC0F1A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317605"/>
            <a:ext cx="6135088" cy="2311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72" y="4654801"/>
            <a:ext cx="1658256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87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1:1</a:t>
            </a:r>
          </a:p>
        </p:txBody>
      </p:sp>
      <p:pic>
        <p:nvPicPr>
          <p:cNvPr id="4" name="Picture 3" descr="A picture containing device, gauge  Description automatically generated">
            <a:extLst>
              <a:ext uri="{FF2B5EF4-FFF2-40B4-BE49-F238E27FC236}">
                <a16:creationId xmlns:a16="http://schemas.microsoft.com/office/drawing/2014/main" id="{E86982A3-8EA1-4BAB-886B-ABEAACEDF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1317601"/>
            <a:ext cx="6135088" cy="2319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322" y="4654801"/>
            <a:ext cx="2359356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70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  Description automatically generated">
            <a:extLst>
              <a:ext uri="{FF2B5EF4-FFF2-40B4-BE49-F238E27FC236}">
                <a16:creationId xmlns:a16="http://schemas.microsoft.com/office/drawing/2014/main" id="{B2304754-41EB-41B6-B09C-27A2764D54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1063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2.18 Using equivalence to calculate</a:t>
            </a:r>
            <a:r>
              <a:rPr lang="en-GB" sz="2000" dirty="0"/>
              <a:t> 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338909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21" y="2527200"/>
            <a:ext cx="1828959" cy="179847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1:2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919732" y="2410858"/>
            <a:ext cx="429657" cy="473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479755" y="2410858"/>
            <a:ext cx="541662" cy="473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508434" y="3466641"/>
            <a:ext cx="763836" cy="312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508434" y="3993614"/>
            <a:ext cx="763836" cy="312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508434" y="3778786"/>
            <a:ext cx="763836" cy="119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56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 supports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15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100535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accurately the method of long division with and without remainders (two-digit by two-digit numbers)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60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15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Text  Description automatically generated with low confidence">
            <a:extLst>
              <a:ext uri="{FF2B5EF4-FFF2-40B4-BE49-F238E27FC236}">
                <a16:creationId xmlns:a16="http://schemas.microsoft.com/office/drawing/2014/main" id="{60509A90-8ED1-49F1-98CA-704646CB66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2.24 Division: dividing by two-digit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40293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1:4-1:6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167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16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7544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use knowledge of long division to solve problems in a range of contexts (with and without remainders)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70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16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Text  Description automatically generated with low confidence">
            <a:extLst>
              <a:ext uri="{FF2B5EF4-FFF2-40B4-BE49-F238E27FC236}">
                <a16:creationId xmlns:a16="http://schemas.microsoft.com/office/drawing/2014/main" id="{60509A90-8ED1-49F1-98CA-704646CB66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2.24 Division: dividing by two-digit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718510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82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1:7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5618" y="831815"/>
            <a:ext cx="2800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GB" sz="2400" dirty="0">
                <a:latin typeface="Myriad Pro Semibold"/>
              </a:rPr>
              <a:t>Spot the mistakes.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525" y="2541955"/>
            <a:ext cx="675495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7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 6, Unit 5, Learning Outcome 17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665400"/>
              </p:ext>
            </p:extLst>
          </p:nvPr>
        </p:nvGraphicFramePr>
        <p:xfrm>
          <a:off x="594008" y="1097546"/>
          <a:ext cx="11140162" cy="218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7309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0713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 explain how to use a ratio chart  to solve efficiently: short division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4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6, Unit 5, Learning Outcome 17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Text  Description automatically generated with low confidence">
            <a:extLst>
              <a:ext uri="{FF2B5EF4-FFF2-40B4-BE49-F238E27FC236}">
                <a16:creationId xmlns:a16="http://schemas.microsoft.com/office/drawing/2014/main" id="{60509A90-8ED1-49F1-98CA-704646CB661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" b="101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2.24 Division: dividing by two-digit numbers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92472"/>
              </p:ext>
            </p:extLst>
          </p:nvPr>
        </p:nvGraphicFramePr>
        <p:xfrm>
          <a:off x="4514850" y="4258491"/>
          <a:ext cx="6886575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319314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24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29" y="1273877"/>
            <a:ext cx="1853345" cy="431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54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2.24 Division: 2-digit divisors</a:t>
            </a:r>
            <a:r>
              <a:rPr lang="en-GB" dirty="0"/>
              <a:t>	</a:t>
            </a:r>
            <a:r>
              <a:rPr lang="en-US" dirty="0">
                <a:solidFill>
                  <a:srgbClr val="00628C"/>
                </a:solidFill>
              </a:rPr>
              <a:t>Step 2:2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73499" y="831601"/>
            <a:ext cx="2087532" cy="461665"/>
            <a:chOff x="3749499" y="916917"/>
            <a:chExt cx="2087532" cy="461665"/>
          </a:xfrm>
        </p:grpSpPr>
        <p:sp>
          <p:nvSpPr>
            <p:cNvPr id="3" name="TextBox 2"/>
            <p:cNvSpPr txBox="1"/>
            <p:nvPr/>
          </p:nvSpPr>
          <p:spPr bwMode="auto">
            <a:xfrm>
              <a:off x="3749499" y="916917"/>
              <a:ext cx="16930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/>
                  <a:ea typeface="Myriad Pro Semibold" charset="0"/>
                  <a:cs typeface="Myriad Pro Semibold" charset="0"/>
                </a:rPr>
                <a:t>434 ÷ 31 =</a:t>
              </a: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5376231" y="917349"/>
              <a:ext cx="460800" cy="460800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742950" indent="-285750" fontAlgn="base"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Font typeface="Arial" charset="0"/>
                <a:buChar char="●"/>
              </a:pPr>
              <a:endParaRPr lang="en-GB" sz="2800">
                <a:latin typeface="Arial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87" y="1786787"/>
            <a:ext cx="1847248" cy="43102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91" y="1880304"/>
            <a:ext cx="2281954" cy="21248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404" y="4242299"/>
            <a:ext cx="5249111" cy="18106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6858093" y="840781"/>
            <a:ext cx="5277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 Semibold"/>
                <a:ea typeface="Myriad Pro Semibold" charset="0"/>
                <a:cs typeface="Myriad Pro Semibold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861992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9.5|2.4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9.5|2.4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9.5|2.4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9.5|2.4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9.5|2.4|2.1"/>
</p:tagLst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2F4355-41EF-4DA9-B998-C6511E367AD2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c9bd944-225f-43f1-96dc-d5ee43d55d1c"/>
    <ds:schemaRef ds:uri="6e8f39c4-649a-4727-b531-9584b06a2d5b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2190</TotalTime>
  <Words>7524</Words>
  <Application>Microsoft Office PowerPoint</Application>
  <PresentationFormat>Widescreen</PresentationFormat>
  <Paragraphs>1140</Paragraphs>
  <Slides>177</Slides>
  <Notes>139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177</vt:i4>
      </vt:variant>
    </vt:vector>
  </HeadingPairs>
  <TitlesOfParts>
    <vt:vector size="184" baseType="lpstr">
      <vt:lpstr>Arial</vt:lpstr>
      <vt:lpstr>Calibri</vt:lpstr>
      <vt:lpstr>Calibri Light</vt:lpstr>
      <vt:lpstr>Comic Sans MS</vt:lpstr>
      <vt:lpstr>Myriad Pro</vt:lpstr>
      <vt:lpstr>Myriad Pro Semibold</vt:lpstr>
      <vt:lpstr>Custom Design</vt:lpstr>
      <vt:lpstr>PowerPoint Presentation</vt:lpstr>
      <vt:lpstr>PowerPoint Presentation</vt:lpstr>
      <vt:lpstr>Contents</vt:lpstr>
      <vt:lpstr>Contents</vt:lpstr>
      <vt:lpstr>Contents</vt:lpstr>
      <vt:lpstr>Contents</vt:lpstr>
      <vt:lpstr>Contents</vt:lpstr>
      <vt:lpstr>PowerPoint Presentation</vt:lpstr>
      <vt:lpstr>Year 6, Unit 5, Learning Outcome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5,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5, Learning Outcome 3</vt:lpstr>
      <vt:lpstr>6AS/MD-2 Derive related calculations</vt:lpstr>
      <vt:lpstr>6AS/MD-2 Derive related calculations</vt:lpstr>
      <vt:lpstr>6AS/MD-2 Derive related calculations</vt:lpstr>
      <vt:lpstr>PowerPoint Presentation</vt:lpstr>
      <vt:lpstr>Year 6, Unit 5, Learning Outcome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5, Learning Outcome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5, Learning Outcome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5, Learning Outcome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5, Learning Outcome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5, Learning Outcome 9</vt:lpstr>
      <vt:lpstr>PowerPoint Presentation</vt:lpstr>
      <vt:lpstr>PowerPoint Presentation</vt:lpstr>
      <vt:lpstr>PowerPoint Presentation</vt:lpstr>
      <vt:lpstr>Year 6, Unit 5, Learning Outcome 10</vt:lpstr>
      <vt:lpstr>PowerPoint Presentation</vt:lpstr>
      <vt:lpstr>PowerPoint Presentation</vt:lpstr>
      <vt:lpstr>Year 6, Unit 5, Learning Outcome 11</vt:lpstr>
      <vt:lpstr>PowerPoint Presentation</vt:lpstr>
      <vt:lpstr>PowerPoint Presentation</vt:lpstr>
      <vt:lpstr>Year 6, Unit 5, Learning Outcome 12</vt:lpstr>
      <vt:lpstr>PowerPoint Presentation</vt:lpstr>
      <vt:lpstr>PowerPoint Presentation</vt:lpstr>
      <vt:lpstr>Year 6, Unit 5, Learning Outcome 13</vt:lpstr>
      <vt:lpstr>PowerPoint Presentation</vt:lpstr>
      <vt:lpstr>PowerPoint Presentation</vt:lpstr>
      <vt:lpstr>PowerPoint Presentation</vt:lpstr>
      <vt:lpstr>Year 6, Unit 5, Learning Outcome 14</vt:lpstr>
      <vt:lpstr>PowerPoint Presentation</vt:lpstr>
      <vt:lpstr>PowerPoint Presentation</vt:lpstr>
      <vt:lpstr>PowerPoint Presentation</vt:lpstr>
      <vt:lpstr>PowerPoint Presentation</vt:lpstr>
      <vt:lpstr>Year 6, Unit 5, Learning Outcome 15</vt:lpstr>
      <vt:lpstr>PowerPoint Presentation</vt:lpstr>
      <vt:lpstr>Year 6, Unit 5, Learning Outcome 16</vt:lpstr>
      <vt:lpstr>PowerPoint Presentation</vt:lpstr>
      <vt:lpstr>PowerPoint Presentation</vt:lpstr>
      <vt:lpstr>Year 6, Unit 5, Learning Outcome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5, Learning Outcome 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5, Learning Outcome 19</vt:lpstr>
      <vt:lpstr>PowerPoint Presentation</vt:lpstr>
      <vt:lpstr>Year 6, Unit 5, Learning Outcome 20</vt:lpstr>
      <vt:lpstr>PowerPoint Presentation</vt:lpstr>
      <vt:lpstr>PowerPoint Presentation</vt:lpstr>
      <vt:lpstr>PowerPoint Presentation</vt:lpstr>
      <vt:lpstr>PowerPoint Presentation</vt:lpstr>
      <vt:lpstr>Year 6, Unit 5, Learning Outcome 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5, Learning Outcome 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5, Learning Outcome 23</vt:lpstr>
      <vt:lpstr>PowerPoint Presentation</vt:lpstr>
      <vt:lpstr>PowerPoint Presentation</vt:lpstr>
      <vt:lpstr>Year 6, Unit 5, Learning Outcome 24</vt:lpstr>
      <vt:lpstr>PowerPoint Presentation</vt:lpstr>
      <vt:lpstr>PowerPoint Presentation</vt:lpstr>
      <vt:lpstr>Year 6, Unit 5, Learning Outcome 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6, Unit 5, Learning Outcome 26</vt:lpstr>
      <vt:lpstr>PowerPoint Presentation</vt:lpstr>
      <vt:lpstr>PowerPoint Presentation</vt:lpstr>
      <vt:lpstr>Year 6, Unit 5, Learning Outcome 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6AS/MD-2 Derive related calculations</vt:lpstr>
      <vt:lpstr>PowerPoint Presentation</vt:lpstr>
      <vt:lpstr>Year 6, Unit 5, Learning Outcome 28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6AS/MD-2 Derive related calculations</vt:lpstr>
      <vt:lpstr>PowerPoint Presentation</vt:lpstr>
      <vt:lpstr>Year 6, Unit 5, Learning Outcome 29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Gwen Tresidder</cp:lastModifiedBy>
  <cp:revision>100</cp:revision>
  <dcterms:created xsi:type="dcterms:W3CDTF">2021-05-07T12:27:15Z</dcterms:created>
  <dcterms:modified xsi:type="dcterms:W3CDTF">2021-09-24T12:15:08Z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