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39"/>
  </p:notesMasterIdLst>
  <p:handoutMasterIdLst>
    <p:handoutMasterId r:id="rId40"/>
  </p:handoutMasterIdLst>
  <p:sldIdLst>
    <p:sldId id="256" r:id="rId5"/>
    <p:sldId id="266" r:id="rId6"/>
    <p:sldId id="267" r:id="rId7"/>
    <p:sldId id="269" r:id="rId8"/>
    <p:sldId id="270" r:id="rId9"/>
    <p:sldId id="271" r:id="rId10"/>
    <p:sldId id="272"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300" r:id="rId25"/>
    <p:sldId id="301"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m Radford" initials="SR [6]" lastIdx="1" clrIdx="6">
    <p:extLst/>
  </p:cmAuthor>
  <p:cmAuthor id="1" name="Yvette" initials="YS" lastIdx="36" clrIdx="0">
    <p:extLst/>
  </p:cmAuthor>
  <p:cmAuthor id="8" name="Sam Radford" initials="SR [7]" lastIdx="1" clrIdx="7">
    <p:extLst/>
  </p:cmAuthor>
  <p:cmAuthor id="2" name="Sam Radford" initials="SR" lastIdx="3" clrIdx="1">
    <p:extLst/>
  </p:cmAuthor>
  <p:cmAuthor id="9" name="Debbie Morgan" initials="DM" lastIdx="13" clrIdx="8">
    <p:extLst/>
  </p:cmAuthor>
  <p:cmAuthor id="3" name="Sam Radford" initials="SR [2]" lastIdx="1" clrIdx="2">
    <p:extLst/>
  </p:cmAuthor>
  <p:cmAuthor id="4" name="Sam Radford" initials="SR [3]" lastIdx="0" clrIdx="3">
    <p:extLst/>
  </p:cmAuthor>
  <p:cmAuthor id="5" name="Sam Radford" initials="SR [4]" lastIdx="1" clrIdx="4">
    <p:extLst/>
  </p:cmAuthor>
  <p:cmAuthor id="6" name="Sam Radford" initials="SR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2CBDD"/>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91"/>
    <p:restoredTop sz="94103" autoAdjust="0"/>
  </p:normalViewPr>
  <p:slideViewPr>
    <p:cSldViewPr>
      <p:cViewPr varScale="1">
        <p:scale>
          <a:sx n="67" d="100"/>
          <a:sy n="67" d="100"/>
        </p:scale>
        <p:origin x="1540" y="52"/>
      </p:cViewPr>
      <p:guideLst>
        <p:guide orient="horz" pos="2160"/>
        <p:guide pos="2880"/>
      </p:guideLst>
    </p:cSldViewPr>
  </p:slideViewPr>
  <p:notesTextViewPr>
    <p:cViewPr>
      <p:scale>
        <a:sx n="3" d="2"/>
        <a:sy n="3" d="2"/>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pPr/>
              <a:t>10/13/2017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pPr/>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pPr/>
              <a:t>10/13/2017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pPr/>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a:t>
            </a:fld>
            <a:endParaRPr lang="en-US"/>
          </a:p>
        </p:txBody>
      </p:sp>
    </p:spTree>
    <p:extLst>
      <p:ext uri="{BB962C8B-B14F-4D97-AF65-F5344CB8AC3E}">
        <p14:creationId xmlns:p14="http://schemas.microsoft.com/office/powerpoint/2010/main" val="3289406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12</a:t>
            </a:fld>
            <a:endParaRPr lang="en-US"/>
          </a:p>
        </p:txBody>
      </p:sp>
    </p:spTree>
    <p:extLst>
      <p:ext uri="{BB962C8B-B14F-4D97-AF65-F5344CB8AC3E}">
        <p14:creationId xmlns:p14="http://schemas.microsoft.com/office/powerpoint/2010/main" val="113814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13</a:t>
            </a:fld>
            <a:endParaRPr lang="en-US"/>
          </a:p>
        </p:txBody>
      </p:sp>
    </p:spTree>
    <p:extLst>
      <p:ext uri="{BB962C8B-B14F-4D97-AF65-F5344CB8AC3E}">
        <p14:creationId xmlns:p14="http://schemas.microsoft.com/office/powerpoint/2010/main" val="381268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14</a:t>
            </a:fld>
            <a:endParaRPr lang="en-US"/>
          </a:p>
        </p:txBody>
      </p:sp>
    </p:spTree>
    <p:extLst>
      <p:ext uri="{BB962C8B-B14F-4D97-AF65-F5344CB8AC3E}">
        <p14:creationId xmlns:p14="http://schemas.microsoft.com/office/powerpoint/2010/main" val="48467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15</a:t>
            </a:fld>
            <a:endParaRPr lang="en-US"/>
          </a:p>
        </p:txBody>
      </p:sp>
    </p:spTree>
    <p:extLst>
      <p:ext uri="{BB962C8B-B14F-4D97-AF65-F5344CB8AC3E}">
        <p14:creationId xmlns:p14="http://schemas.microsoft.com/office/powerpoint/2010/main" val="4051006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16</a:t>
            </a:fld>
            <a:endParaRPr lang="en-US"/>
          </a:p>
        </p:txBody>
      </p:sp>
    </p:spTree>
    <p:extLst>
      <p:ext uri="{BB962C8B-B14F-4D97-AF65-F5344CB8AC3E}">
        <p14:creationId xmlns:p14="http://schemas.microsoft.com/office/powerpoint/2010/main" val="604702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17</a:t>
            </a:fld>
            <a:endParaRPr lang="en-US"/>
          </a:p>
        </p:txBody>
      </p:sp>
    </p:spTree>
    <p:extLst>
      <p:ext uri="{BB962C8B-B14F-4D97-AF65-F5344CB8AC3E}">
        <p14:creationId xmlns:p14="http://schemas.microsoft.com/office/powerpoint/2010/main" val="4200598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a:p>
        </p:txBody>
      </p:sp>
    </p:spTree>
    <p:extLst>
      <p:ext uri="{BB962C8B-B14F-4D97-AF65-F5344CB8AC3E}">
        <p14:creationId xmlns:p14="http://schemas.microsoft.com/office/powerpoint/2010/main" val="964325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19</a:t>
            </a:fld>
            <a:endParaRPr lang="en-US"/>
          </a:p>
        </p:txBody>
      </p:sp>
    </p:spTree>
    <p:extLst>
      <p:ext uri="{BB962C8B-B14F-4D97-AF65-F5344CB8AC3E}">
        <p14:creationId xmlns:p14="http://schemas.microsoft.com/office/powerpoint/2010/main" val="397150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20</a:t>
            </a:fld>
            <a:endParaRPr lang="en-US"/>
          </a:p>
        </p:txBody>
      </p:sp>
    </p:spTree>
    <p:extLst>
      <p:ext uri="{BB962C8B-B14F-4D97-AF65-F5344CB8AC3E}">
        <p14:creationId xmlns:p14="http://schemas.microsoft.com/office/powerpoint/2010/main" val="27353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21</a:t>
            </a:fld>
            <a:endParaRPr lang="en-US"/>
          </a:p>
        </p:txBody>
      </p:sp>
    </p:spTree>
    <p:extLst>
      <p:ext uri="{BB962C8B-B14F-4D97-AF65-F5344CB8AC3E}">
        <p14:creationId xmlns:p14="http://schemas.microsoft.com/office/powerpoint/2010/main" val="5589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a:t>
            </a:fld>
            <a:endParaRPr lang="en-US"/>
          </a:p>
        </p:txBody>
      </p:sp>
    </p:spTree>
    <p:extLst>
      <p:ext uri="{BB962C8B-B14F-4D97-AF65-F5344CB8AC3E}">
        <p14:creationId xmlns:p14="http://schemas.microsoft.com/office/powerpoint/2010/main" val="1678742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22</a:t>
            </a:fld>
            <a:endParaRPr lang="en-US"/>
          </a:p>
        </p:txBody>
      </p:sp>
    </p:spTree>
    <p:extLst>
      <p:ext uri="{BB962C8B-B14F-4D97-AF65-F5344CB8AC3E}">
        <p14:creationId xmlns:p14="http://schemas.microsoft.com/office/powerpoint/2010/main" val="3839439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23</a:t>
            </a:fld>
            <a:endParaRPr lang="en-US"/>
          </a:p>
        </p:txBody>
      </p:sp>
    </p:spTree>
    <p:extLst>
      <p:ext uri="{BB962C8B-B14F-4D97-AF65-F5344CB8AC3E}">
        <p14:creationId xmlns:p14="http://schemas.microsoft.com/office/powerpoint/2010/main" val="3592829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24</a:t>
            </a:fld>
            <a:endParaRPr lang="en-US"/>
          </a:p>
        </p:txBody>
      </p:sp>
    </p:spTree>
    <p:extLst>
      <p:ext uri="{BB962C8B-B14F-4D97-AF65-F5344CB8AC3E}">
        <p14:creationId xmlns:p14="http://schemas.microsoft.com/office/powerpoint/2010/main" val="3583362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25</a:t>
            </a:fld>
            <a:endParaRPr lang="en-US"/>
          </a:p>
        </p:txBody>
      </p:sp>
    </p:spTree>
    <p:extLst>
      <p:ext uri="{BB962C8B-B14F-4D97-AF65-F5344CB8AC3E}">
        <p14:creationId xmlns:p14="http://schemas.microsoft.com/office/powerpoint/2010/main" val="1756032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26</a:t>
            </a:fld>
            <a:endParaRPr lang="en-US"/>
          </a:p>
        </p:txBody>
      </p:sp>
    </p:spTree>
    <p:extLst>
      <p:ext uri="{BB962C8B-B14F-4D97-AF65-F5344CB8AC3E}">
        <p14:creationId xmlns:p14="http://schemas.microsoft.com/office/powerpoint/2010/main" val="116776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27</a:t>
            </a:fld>
            <a:endParaRPr lang="en-US"/>
          </a:p>
        </p:txBody>
      </p:sp>
    </p:spTree>
    <p:extLst>
      <p:ext uri="{BB962C8B-B14F-4D97-AF65-F5344CB8AC3E}">
        <p14:creationId xmlns:p14="http://schemas.microsoft.com/office/powerpoint/2010/main" val="1253622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28</a:t>
            </a:fld>
            <a:endParaRPr lang="en-US"/>
          </a:p>
        </p:txBody>
      </p:sp>
    </p:spTree>
    <p:extLst>
      <p:ext uri="{BB962C8B-B14F-4D97-AF65-F5344CB8AC3E}">
        <p14:creationId xmlns:p14="http://schemas.microsoft.com/office/powerpoint/2010/main" val="1490450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29</a:t>
            </a:fld>
            <a:endParaRPr lang="en-US"/>
          </a:p>
        </p:txBody>
      </p:sp>
    </p:spTree>
    <p:extLst>
      <p:ext uri="{BB962C8B-B14F-4D97-AF65-F5344CB8AC3E}">
        <p14:creationId xmlns:p14="http://schemas.microsoft.com/office/powerpoint/2010/main" val="262580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30</a:t>
            </a:fld>
            <a:endParaRPr lang="en-US"/>
          </a:p>
        </p:txBody>
      </p:sp>
    </p:spTree>
    <p:extLst>
      <p:ext uri="{BB962C8B-B14F-4D97-AF65-F5344CB8AC3E}">
        <p14:creationId xmlns:p14="http://schemas.microsoft.com/office/powerpoint/2010/main" val="2469550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31</a:t>
            </a:fld>
            <a:endParaRPr lang="en-US"/>
          </a:p>
        </p:txBody>
      </p:sp>
    </p:spTree>
    <p:extLst>
      <p:ext uri="{BB962C8B-B14F-4D97-AF65-F5344CB8AC3E}">
        <p14:creationId xmlns:p14="http://schemas.microsoft.com/office/powerpoint/2010/main" val="3582089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a:t>
            </a:fld>
            <a:endParaRPr lang="en-US"/>
          </a:p>
        </p:txBody>
      </p:sp>
    </p:spTree>
    <p:extLst>
      <p:ext uri="{BB962C8B-B14F-4D97-AF65-F5344CB8AC3E}">
        <p14:creationId xmlns:p14="http://schemas.microsoft.com/office/powerpoint/2010/main" val="1718641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1" kern="1200" dirty="0" smtClean="0">
                <a:solidFill>
                  <a:schemeClr val="tx1"/>
                </a:solidFill>
                <a:latin typeface="+mn-lt"/>
                <a:ea typeface="+mn-ea"/>
                <a:cs typeface="+mn-cs"/>
              </a:rPr>
              <a:t>First</a:t>
            </a:r>
            <a:r>
              <a:rPr lang="en-GB" sz="1200" i="1" kern="1200" dirty="0" smtClean="0">
                <a:solidFill>
                  <a:schemeClr val="tx1"/>
                </a:solidFill>
                <a:latin typeface="+mn-lt"/>
                <a:ea typeface="+mn-ea"/>
                <a:cs typeface="+mn-cs"/>
              </a:rPr>
              <a:t>, there were six apples in the bowl. </a:t>
            </a:r>
            <a:r>
              <a:rPr lang="en-GB" sz="1200" b="1" i="1" kern="1200" dirty="0" smtClean="0">
                <a:solidFill>
                  <a:schemeClr val="tx1"/>
                </a:solidFill>
                <a:latin typeface="+mn-lt"/>
                <a:ea typeface="+mn-ea"/>
                <a:cs typeface="+mn-cs"/>
              </a:rPr>
              <a:t>Then</a:t>
            </a:r>
            <a:r>
              <a:rPr lang="en-GB" sz="1200" i="1" kern="1200" dirty="0" smtClean="0">
                <a:solidFill>
                  <a:schemeClr val="tx1"/>
                </a:solidFill>
                <a:latin typeface="+mn-lt"/>
                <a:ea typeface="+mn-ea"/>
                <a:cs typeface="+mn-cs"/>
              </a:rPr>
              <a:t>, two apples were added to the bowl. </a:t>
            </a:r>
            <a:r>
              <a:rPr lang="en-GB" sz="1200" b="1" i="1" kern="1200" dirty="0" smtClean="0">
                <a:solidFill>
                  <a:schemeClr val="tx1"/>
                </a:solidFill>
                <a:latin typeface="+mn-lt"/>
                <a:ea typeface="+mn-ea"/>
                <a:cs typeface="+mn-cs"/>
              </a:rPr>
              <a:t>Now</a:t>
            </a:r>
            <a:r>
              <a:rPr lang="en-GB" sz="1200" i="1" kern="1200" dirty="0" smtClean="0">
                <a:solidFill>
                  <a:schemeClr val="tx1"/>
                </a:solidFill>
                <a:latin typeface="+mn-lt"/>
                <a:ea typeface="+mn-ea"/>
                <a:cs typeface="+mn-cs"/>
              </a:rPr>
              <a:t>, there are eight apples in the bowl. </a:t>
            </a:r>
            <a:r>
              <a:rPr lang="en-GB" sz="1200" b="1" i="1" kern="1200" dirty="0" smtClean="0">
                <a:solidFill>
                  <a:schemeClr val="tx1"/>
                </a:solidFill>
                <a:latin typeface="+mn-lt"/>
                <a:ea typeface="+mn-ea"/>
                <a:cs typeface="+mn-cs"/>
              </a:rPr>
              <a:t>Then</a:t>
            </a:r>
            <a:r>
              <a:rPr lang="en-GB" sz="1200" i="1" kern="1200" dirty="0" smtClean="0">
                <a:solidFill>
                  <a:schemeClr val="tx1"/>
                </a:solidFill>
                <a:latin typeface="+mn-lt"/>
                <a:ea typeface="+mn-ea"/>
                <a:cs typeface="+mn-cs"/>
              </a:rPr>
              <a:t>, two apples were taken out of the bowl. </a:t>
            </a:r>
            <a:r>
              <a:rPr lang="en-GB" sz="1200" b="1" i="1" kern="1200" dirty="0" smtClean="0">
                <a:solidFill>
                  <a:schemeClr val="tx1"/>
                </a:solidFill>
                <a:latin typeface="+mn-lt"/>
                <a:ea typeface="+mn-ea"/>
                <a:cs typeface="+mn-cs"/>
              </a:rPr>
              <a:t>Now</a:t>
            </a:r>
            <a:r>
              <a:rPr lang="en-GB" sz="1200" i="1" kern="1200" dirty="0" smtClean="0">
                <a:solidFill>
                  <a:schemeClr val="tx1"/>
                </a:solidFill>
                <a:latin typeface="+mn-lt"/>
                <a:ea typeface="+mn-ea"/>
                <a:cs typeface="+mn-cs"/>
              </a:rPr>
              <a:t>, there are six apples in the bowl.</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32</a:t>
            </a:fld>
            <a:endParaRPr lang="en-US"/>
          </a:p>
        </p:txBody>
      </p:sp>
    </p:spTree>
    <p:extLst>
      <p:ext uri="{BB962C8B-B14F-4D97-AF65-F5344CB8AC3E}">
        <p14:creationId xmlns:p14="http://schemas.microsoft.com/office/powerpoint/2010/main" val="2104002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latin typeface="+mn-lt"/>
                <a:ea typeface="+mn-ea"/>
                <a:cs typeface="+mn-cs"/>
              </a:rPr>
              <a:t>First</a:t>
            </a:r>
            <a:r>
              <a:rPr lang="en-GB" sz="1200" i="1" kern="1200" dirty="0" smtClean="0">
                <a:solidFill>
                  <a:schemeClr val="tx1"/>
                </a:solidFill>
                <a:latin typeface="+mn-lt"/>
                <a:ea typeface="+mn-ea"/>
                <a:cs typeface="+mn-cs"/>
              </a:rPr>
              <a:t>, there were three marbles in the jar. </a:t>
            </a:r>
            <a:r>
              <a:rPr lang="en-GB" sz="1200" b="1" i="1" kern="1200" dirty="0" smtClean="0">
                <a:solidFill>
                  <a:schemeClr val="tx1"/>
                </a:solidFill>
                <a:latin typeface="+mn-lt"/>
                <a:ea typeface="+mn-ea"/>
                <a:cs typeface="+mn-cs"/>
              </a:rPr>
              <a:t>Then</a:t>
            </a:r>
            <a:r>
              <a:rPr lang="en-GB" sz="1200" i="1" kern="1200" dirty="0" smtClean="0">
                <a:solidFill>
                  <a:schemeClr val="tx1"/>
                </a:solidFill>
                <a:latin typeface="+mn-lt"/>
                <a:ea typeface="+mn-ea"/>
                <a:cs typeface="+mn-cs"/>
              </a:rPr>
              <a:t>, two marbles were put into the jar. </a:t>
            </a:r>
            <a:r>
              <a:rPr lang="en-GB" sz="1200" b="1" i="1" kern="1200" dirty="0" smtClean="0">
                <a:solidFill>
                  <a:schemeClr val="tx1"/>
                </a:solidFill>
                <a:latin typeface="+mn-lt"/>
                <a:ea typeface="+mn-ea"/>
                <a:cs typeface="+mn-cs"/>
              </a:rPr>
              <a:t>Now</a:t>
            </a:r>
            <a:r>
              <a:rPr lang="en-GB" sz="1200" i="1" kern="1200" dirty="0" smtClean="0">
                <a:solidFill>
                  <a:schemeClr val="tx1"/>
                </a:solidFill>
                <a:latin typeface="+mn-lt"/>
                <a:ea typeface="+mn-ea"/>
                <a:cs typeface="+mn-cs"/>
              </a:rPr>
              <a:t>, there are five marbles in the jar. </a:t>
            </a:r>
            <a:r>
              <a:rPr lang="en-GB" sz="1200" b="1" i="1" kern="1200" dirty="0" smtClean="0">
                <a:solidFill>
                  <a:schemeClr val="tx1"/>
                </a:solidFill>
                <a:latin typeface="+mn-lt"/>
                <a:ea typeface="+mn-ea"/>
                <a:cs typeface="+mn-cs"/>
              </a:rPr>
              <a:t>Then</a:t>
            </a:r>
            <a:r>
              <a:rPr lang="en-GB" sz="1200" i="1" kern="1200" dirty="0" smtClean="0">
                <a:solidFill>
                  <a:schemeClr val="tx1"/>
                </a:solidFill>
                <a:latin typeface="+mn-lt"/>
                <a:ea typeface="+mn-ea"/>
                <a:cs typeface="+mn-cs"/>
              </a:rPr>
              <a:t>, two marbles were taken out of the jar. </a:t>
            </a:r>
            <a:r>
              <a:rPr lang="en-GB" sz="1200" b="1" i="1" kern="1200" dirty="0" smtClean="0">
                <a:solidFill>
                  <a:schemeClr val="tx1"/>
                </a:solidFill>
                <a:latin typeface="+mn-lt"/>
                <a:ea typeface="+mn-ea"/>
                <a:cs typeface="+mn-cs"/>
              </a:rPr>
              <a:t>Now</a:t>
            </a:r>
            <a:r>
              <a:rPr lang="en-GB" sz="1200" i="1" kern="1200" dirty="0" smtClean="0">
                <a:solidFill>
                  <a:schemeClr val="tx1"/>
                </a:solidFill>
                <a:latin typeface="+mn-lt"/>
                <a:ea typeface="+mn-ea"/>
                <a:cs typeface="+mn-cs"/>
              </a:rPr>
              <a:t>, there are three marbles in the jar.</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33</a:t>
            </a:fld>
            <a:endParaRPr lang="en-US"/>
          </a:p>
        </p:txBody>
      </p:sp>
    </p:spTree>
    <p:extLst>
      <p:ext uri="{BB962C8B-B14F-4D97-AF65-F5344CB8AC3E}">
        <p14:creationId xmlns:p14="http://schemas.microsoft.com/office/powerpoint/2010/main" val="2830007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34</a:t>
            </a:fld>
            <a:endParaRPr lang="en-US"/>
          </a:p>
        </p:txBody>
      </p:sp>
    </p:spTree>
    <p:extLst>
      <p:ext uri="{BB962C8B-B14F-4D97-AF65-F5344CB8AC3E}">
        <p14:creationId xmlns:p14="http://schemas.microsoft.com/office/powerpoint/2010/main" val="62218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a:t>
            </a:fld>
            <a:endParaRPr lang="en-US"/>
          </a:p>
        </p:txBody>
      </p:sp>
    </p:spTree>
    <p:extLst>
      <p:ext uri="{BB962C8B-B14F-4D97-AF65-F5344CB8AC3E}">
        <p14:creationId xmlns:p14="http://schemas.microsoft.com/office/powerpoint/2010/main" val="235512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a:t>
            </a:fld>
            <a:endParaRPr lang="en-US"/>
          </a:p>
        </p:txBody>
      </p:sp>
    </p:spTree>
    <p:extLst>
      <p:ext uri="{BB962C8B-B14F-4D97-AF65-F5344CB8AC3E}">
        <p14:creationId xmlns:p14="http://schemas.microsoft.com/office/powerpoint/2010/main" val="316623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a:t>
            </a:fld>
            <a:endParaRPr lang="en-US"/>
          </a:p>
        </p:txBody>
      </p:sp>
    </p:spTree>
    <p:extLst>
      <p:ext uri="{BB962C8B-B14F-4D97-AF65-F5344CB8AC3E}">
        <p14:creationId xmlns:p14="http://schemas.microsoft.com/office/powerpoint/2010/main" val="35906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1" kern="1200" dirty="0" smtClean="0">
                <a:solidFill>
                  <a:schemeClr val="tx1"/>
                </a:solidFill>
                <a:latin typeface="Myriad Pro"/>
                <a:ea typeface="+mn-ea"/>
                <a:cs typeface="+mn-cs"/>
              </a:rPr>
              <a:t>First</a:t>
            </a:r>
            <a:r>
              <a:rPr lang="en-GB" sz="1200" i="1" kern="1200" dirty="0" smtClean="0">
                <a:solidFill>
                  <a:schemeClr val="tx1"/>
                </a:solidFill>
                <a:latin typeface="Myriad Pro"/>
                <a:ea typeface="+mn-ea"/>
                <a:cs typeface="+mn-cs"/>
              </a:rPr>
              <a:t>, James wrote three sentences. </a:t>
            </a:r>
            <a:r>
              <a:rPr lang="en-GB" sz="1200" b="1" i="1" kern="1200" dirty="0" smtClean="0">
                <a:solidFill>
                  <a:schemeClr val="tx1"/>
                </a:solidFill>
                <a:latin typeface="Myriad Pro"/>
                <a:ea typeface="+mn-ea"/>
                <a:cs typeface="+mn-cs"/>
              </a:rPr>
              <a:t>Then</a:t>
            </a:r>
            <a:r>
              <a:rPr lang="en-GB" sz="1200" i="1" kern="1200" dirty="0" smtClean="0">
                <a:solidFill>
                  <a:schemeClr val="tx1"/>
                </a:solidFill>
                <a:latin typeface="Myriad Pro"/>
                <a:ea typeface="+mn-ea"/>
                <a:cs typeface="+mn-cs"/>
              </a:rPr>
              <a:t>, he wrote one more sentence. </a:t>
            </a:r>
            <a:r>
              <a:rPr lang="en-GB" sz="1200" b="1" i="1" kern="1200" dirty="0" smtClean="0">
                <a:solidFill>
                  <a:schemeClr val="tx1"/>
                </a:solidFill>
                <a:latin typeface="Myriad Pro"/>
                <a:ea typeface="+mn-ea"/>
                <a:cs typeface="+mn-cs"/>
              </a:rPr>
              <a:t>Now</a:t>
            </a:r>
            <a:r>
              <a:rPr lang="en-GB" sz="1200" i="1" kern="1200" dirty="0" smtClean="0">
                <a:solidFill>
                  <a:schemeClr val="tx1"/>
                </a:solidFill>
                <a:latin typeface="Myriad Pro"/>
                <a:ea typeface="+mn-ea"/>
                <a:cs typeface="+mn-cs"/>
              </a:rPr>
              <a:t>, he has four sentences written down.</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9</a:t>
            </a:fld>
            <a:endParaRPr lang="en-US"/>
          </a:p>
        </p:txBody>
      </p:sp>
    </p:spTree>
    <p:extLst>
      <p:ext uri="{BB962C8B-B14F-4D97-AF65-F5344CB8AC3E}">
        <p14:creationId xmlns:p14="http://schemas.microsoft.com/office/powerpoint/2010/main" val="705828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1" kern="1200" dirty="0" smtClean="0">
                <a:solidFill>
                  <a:schemeClr val="tx1"/>
                </a:solidFill>
                <a:latin typeface="Myriad Pro"/>
                <a:ea typeface="+mn-ea"/>
                <a:cs typeface="+mn-cs"/>
              </a:rPr>
              <a:t>First</a:t>
            </a:r>
            <a:r>
              <a:rPr lang="en-GB" sz="1200" i="1" kern="1200" dirty="0" smtClean="0">
                <a:solidFill>
                  <a:schemeClr val="tx1"/>
                </a:solidFill>
                <a:latin typeface="Myriad Pro"/>
                <a:ea typeface="+mn-ea"/>
                <a:cs typeface="+mn-cs"/>
              </a:rPr>
              <a:t>, Sarah had four pounds. </a:t>
            </a:r>
            <a:r>
              <a:rPr lang="en-GB" sz="1200" b="1" i="1" kern="1200" dirty="0" smtClean="0">
                <a:solidFill>
                  <a:schemeClr val="tx1"/>
                </a:solidFill>
                <a:latin typeface="Myriad Pro"/>
                <a:ea typeface="+mn-ea"/>
                <a:cs typeface="+mn-cs"/>
              </a:rPr>
              <a:t>Then</a:t>
            </a:r>
            <a:r>
              <a:rPr lang="en-GB" sz="1200" i="1" kern="1200" dirty="0" smtClean="0">
                <a:solidFill>
                  <a:schemeClr val="tx1"/>
                </a:solidFill>
                <a:latin typeface="Myriad Pro"/>
                <a:ea typeface="+mn-ea"/>
                <a:cs typeface="+mn-cs"/>
              </a:rPr>
              <a:t>, she was given two pounds more. </a:t>
            </a:r>
            <a:r>
              <a:rPr lang="en-GB" sz="1200" b="1" i="1" kern="1200" dirty="0" smtClean="0">
                <a:solidFill>
                  <a:schemeClr val="tx1"/>
                </a:solidFill>
                <a:latin typeface="Myriad Pro"/>
                <a:ea typeface="+mn-ea"/>
                <a:cs typeface="+mn-cs"/>
              </a:rPr>
              <a:t>Now</a:t>
            </a:r>
            <a:r>
              <a:rPr lang="en-GB" sz="1200" i="1" kern="1200" dirty="0" smtClean="0">
                <a:solidFill>
                  <a:schemeClr val="tx1"/>
                </a:solidFill>
                <a:latin typeface="Myriad Pro"/>
                <a:ea typeface="+mn-ea"/>
                <a:cs typeface="+mn-cs"/>
              </a:rPr>
              <a:t>, she has six pounds.</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10</a:t>
            </a:fld>
            <a:endParaRPr lang="en-US"/>
          </a:p>
        </p:txBody>
      </p:sp>
    </p:spTree>
    <p:extLst>
      <p:ext uri="{BB962C8B-B14F-4D97-AF65-F5344CB8AC3E}">
        <p14:creationId xmlns:p14="http://schemas.microsoft.com/office/powerpoint/2010/main" val="240220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smtClean="0">
                <a:solidFill>
                  <a:schemeClr val="tx1"/>
                </a:solidFill>
                <a:latin typeface="Myriad Pro"/>
                <a:ea typeface="+mn-ea"/>
                <a:cs typeface="+mn-cs"/>
              </a:rPr>
              <a:t>At </a:t>
            </a:r>
            <a:r>
              <a:rPr lang="en-GB" sz="1200" b="1" i="1" kern="1200" dirty="0" smtClean="0">
                <a:solidFill>
                  <a:schemeClr val="tx1"/>
                </a:solidFill>
                <a:latin typeface="Myriad Pro"/>
                <a:ea typeface="+mn-ea"/>
                <a:cs typeface="+mn-cs"/>
              </a:rPr>
              <a:t>first</a:t>
            </a:r>
            <a:r>
              <a:rPr lang="en-GB" sz="1200" i="1" kern="1200" dirty="0" smtClean="0">
                <a:solidFill>
                  <a:schemeClr val="tx1"/>
                </a:solidFill>
                <a:latin typeface="Myriad Pro"/>
                <a:ea typeface="+mn-ea"/>
                <a:cs typeface="+mn-cs"/>
              </a:rPr>
              <a:t>, the tower was two bricks tall. </a:t>
            </a:r>
            <a:r>
              <a:rPr lang="en-GB" sz="1200" b="1" i="1" kern="1200" dirty="0" smtClean="0">
                <a:solidFill>
                  <a:schemeClr val="tx1"/>
                </a:solidFill>
                <a:latin typeface="Myriad Pro"/>
                <a:ea typeface="+mn-ea"/>
                <a:cs typeface="+mn-cs"/>
              </a:rPr>
              <a:t>Then</a:t>
            </a:r>
            <a:r>
              <a:rPr lang="en-GB" sz="1200" i="1" kern="1200" dirty="0" smtClean="0">
                <a:solidFill>
                  <a:schemeClr val="tx1"/>
                </a:solidFill>
                <a:latin typeface="Myriad Pro"/>
                <a:ea typeface="+mn-ea"/>
                <a:cs typeface="+mn-cs"/>
              </a:rPr>
              <a:t>, three more bricks were added. </a:t>
            </a:r>
            <a:r>
              <a:rPr lang="en-GB" sz="1200" b="1" i="1" kern="1200" dirty="0" smtClean="0">
                <a:solidFill>
                  <a:schemeClr val="tx1"/>
                </a:solidFill>
                <a:latin typeface="Myriad Pro"/>
                <a:ea typeface="+mn-ea"/>
                <a:cs typeface="+mn-cs"/>
              </a:rPr>
              <a:t>Now</a:t>
            </a:r>
            <a:r>
              <a:rPr lang="en-GB" sz="1200" i="1" kern="1200" dirty="0" smtClean="0">
                <a:solidFill>
                  <a:schemeClr val="tx1"/>
                </a:solidFill>
                <a:latin typeface="Myriad Pro"/>
                <a:ea typeface="+mn-ea"/>
                <a:cs typeface="+mn-cs"/>
              </a:rPr>
              <a:t>, the tower is five bricks tall.</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11</a:t>
            </a:fld>
            <a:endParaRPr lang="en-US"/>
          </a:p>
        </p:txBody>
      </p:sp>
    </p:spTree>
    <p:extLst>
      <p:ext uri="{BB962C8B-B14F-4D97-AF65-F5344CB8AC3E}">
        <p14:creationId xmlns:p14="http://schemas.microsoft.com/office/powerpoint/2010/main" val="90982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ncetm.org.uk/masterypd"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smtClean="0"/>
              <a:t>Representations | </a:t>
            </a:r>
            <a:r>
              <a:rPr lang="en-GB" noProof="0" dirty="0"/>
              <a:t>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sp>
        <p:nvSpPr>
          <p:cNvPr id="2" name="Rectangle 1"/>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3"/>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2017</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smtClean="0"/>
              <a:t>How to use this presentation</a:t>
            </a:r>
            <a:endParaRPr lang="en-GB" dirty="0"/>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smtClean="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smtClean="0">
              <a:latin typeface="Myriad Pro" charset="0"/>
              <a:ea typeface="Myriad Pro" charset="0"/>
              <a:cs typeface="Myriad Pro" charset="0"/>
            </a:endParaRPr>
          </a:p>
          <a:p>
            <a:pPr lvl="0">
              <a:lnSpc>
                <a:spcPct val="100000"/>
              </a:lnSpc>
              <a:buNone/>
            </a:pPr>
            <a:r>
              <a:rPr lang="en-GB" sz="2400" dirty="0" smtClean="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smtClean="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smtClean="0"/>
              <a:t>Short Segment Title – Steps</a:t>
            </a:r>
            <a:endParaRPr lang="en-US" dirty="0"/>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a:t>
            </a:r>
            <a:r>
              <a:rPr lang="en-US" dirty="0" smtClean="0"/>
              <a:t>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smtClean="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smtClean="0"/>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smtClean="0"/>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47.png"/><Relationship Id="rId9"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47.png"/><Relationship Id="rId9" Type="http://schemas.openxmlformats.org/officeDocument/2006/relationships/image" Target="../media/image91.pn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png"/><Relationship Id="rId7" Type="http://schemas.openxmlformats.org/officeDocument/2006/relationships/image" Target="../media/image9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47.png"/><Relationship Id="rId4" Type="http://schemas.openxmlformats.org/officeDocument/2006/relationships/image" Target="../media/image95.png"/><Relationship Id="rId9" Type="http://schemas.openxmlformats.org/officeDocument/2006/relationships/image" Target="../media/image99.png"/></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09.png"/><Relationship Id="rId4" Type="http://schemas.openxmlformats.org/officeDocument/2006/relationships/image" Target="../media/image104.png"/><Relationship Id="rId9" Type="http://schemas.openxmlformats.org/officeDocument/2006/relationships/image" Target="../media/image10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47.png"/><Relationship Id="rId7" Type="http://schemas.openxmlformats.org/officeDocument/2006/relationships/image" Target="../media/image113.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31.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2.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33.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3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smtClean="0"/>
              <a:t>1.6 </a:t>
            </a:r>
            <a:r>
              <a:rPr lang="en-GB" dirty="0"/>
              <a:t>Additive structures: </a:t>
            </a:r>
            <a:r>
              <a:rPr lang="en-GB" dirty="0" smtClean="0"/>
              <a:t>introduction </a:t>
            </a:r>
            <a:r>
              <a:rPr lang="en-GB" dirty="0"/>
              <a:t>to augmentation and reduction</a:t>
            </a:r>
            <a:endParaRPr lang="en-US" altLang="en-US" dirty="0"/>
          </a:p>
        </p:txBody>
      </p:sp>
      <p:sp>
        <p:nvSpPr>
          <p:cNvPr id="12291" name="Rectangle 47"/>
          <p:cNvSpPr>
            <a:spLocks noGrp="1" noChangeArrowheads="1"/>
          </p:cNvSpPr>
          <p:nvPr>
            <p:ph type="subTitle" idx="1"/>
          </p:nvPr>
        </p:nvSpPr>
        <p:spPr/>
        <p:txBody>
          <a:bodyPr/>
          <a:lstStyle/>
          <a:p>
            <a:r>
              <a:rPr lang="en-US" altLang="en-US" dirty="0" smtClean="0"/>
              <a:t>Representations | </a:t>
            </a:r>
            <a:r>
              <a:rPr lang="en-US" altLang="en-US" dirty="0"/>
              <a:t>Year </a:t>
            </a:r>
            <a:r>
              <a:rPr lang="en-US" altLang="en-US" dirty="0" smtClean="0"/>
              <a:t>1</a:t>
            </a:r>
            <a:endParaRPr lang="en-US" altLang="en-US" dirty="0"/>
          </a:p>
        </p:txBody>
      </p:sp>
      <p:sp>
        <p:nvSpPr>
          <p:cNvPr id="8" name="Text Placeholder 7"/>
          <p:cNvSpPr>
            <a:spLocks noGrp="1"/>
          </p:cNvSpPr>
          <p:nvPr>
            <p:ph type="body" sz="quarter" idx="11"/>
          </p:nvPr>
        </p:nvSpPr>
        <p:spPr/>
        <p:txBody>
          <a:bodyPr/>
          <a:lstStyle/>
          <a:p>
            <a:r>
              <a:rPr lang="en-GB" dirty="0" smtClean="0"/>
              <a:t>Number, Addition and Subtraction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1:7</a:t>
            </a:r>
            <a:endParaRPr lang="en-GB" dirty="0"/>
          </a:p>
        </p:txBody>
      </p:sp>
      <p:sp>
        <p:nvSpPr>
          <p:cNvPr id="32" name="TextBox 31"/>
          <p:cNvSpPr txBox="1"/>
          <p:nvPr/>
        </p:nvSpPr>
        <p:spPr bwMode="auto">
          <a:xfrm>
            <a:off x="2483768" y="5949280"/>
            <a:ext cx="40324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2600" dirty="0" smtClean="0">
                <a:solidFill>
                  <a:schemeClr val="accent4">
                    <a:lumMod val="85000"/>
                    <a:lumOff val="15000"/>
                  </a:schemeClr>
                </a:solidFill>
                <a:latin typeface="Myriad Pro"/>
                <a:ea typeface="Myriad Pro Semibold" charset="0"/>
                <a:cs typeface="Myriad Pro Semibold" charset="0"/>
              </a:rPr>
              <a:t>4 + 2 = 6</a:t>
            </a:r>
          </a:p>
        </p:txBody>
      </p:sp>
      <p:pic>
        <p:nvPicPr>
          <p:cNvPr id="1033" name="Picture 9" descr="C:\Users\Liam\Documents\Design\NCETM\04 Images for B1 PPTs\Final PNG files\ncetm_mm_sp1_se06_aw008_no_numbers_box_edi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999" y="692696"/>
            <a:ext cx="7962368" cy="5216369"/>
          </a:xfrm>
          <a:prstGeom prst="rect">
            <a:avLst/>
          </a:prstGeom>
          <a:noFill/>
        </p:spPr>
      </p:pic>
      <p:pic>
        <p:nvPicPr>
          <p:cNvPr id="1034" name="Picture 10" descr="C:\Users\Liam\Documents\Design\NCETM\04 Images for B1 PPTs\Final PNG files\ncetm_mm_sp1_se06_aw008_no_lines_brackets_onl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6120" y="2343611"/>
            <a:ext cx="3996000" cy="520011"/>
          </a:xfrm>
          <a:prstGeom prst="rect">
            <a:avLst/>
          </a:prstGeom>
          <a:noFill/>
        </p:spPr>
      </p:pic>
      <p:pic>
        <p:nvPicPr>
          <p:cNvPr id="25" name="Picture 10" descr="C:\Users\Liam\Documents\Design\NCETM\04 Images for B1 PPTs\Final PNG files\ncetm_mm_sp1_se06_aw008_no_lines_brackets_onl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17532" y="1988840"/>
            <a:ext cx="262380" cy="349882"/>
          </a:xfrm>
          <a:prstGeom prst="rect">
            <a:avLst/>
          </a:prstGeom>
          <a:noFill/>
        </p:spPr>
      </p:pic>
      <p:pic>
        <p:nvPicPr>
          <p:cNvPr id="1036" name="Picture 12" descr="C:\Users\Liam\Documents\Design\NCETM\04 Images for B1 PPTs\Final PNG files\ncetm_mm_sp1_se06_aw008_two_square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80112" y="2799833"/>
            <a:ext cx="2196000" cy="1133223"/>
          </a:xfrm>
          <a:prstGeom prst="rect">
            <a:avLst/>
          </a:prstGeom>
          <a:noFill/>
        </p:spPr>
      </p:pic>
      <p:pic>
        <p:nvPicPr>
          <p:cNvPr id="27" name="Picture 10" descr="C:\Users\Liam\Documents\Design\NCETM\04 Images for B1 PPTs\Final PNG files\ncetm_mm_sp1_se06_aw008_no_lines_brackets_only.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52120" y="2343610"/>
            <a:ext cx="2304000" cy="531661"/>
          </a:xfrm>
          <a:prstGeom prst="rect">
            <a:avLst/>
          </a:prstGeom>
          <a:noFill/>
        </p:spPr>
      </p:pic>
      <p:pic>
        <p:nvPicPr>
          <p:cNvPr id="29" name="Picture 10" descr="C:\Users\Liam\Documents\Design\NCETM\04 Images for B1 PPTs\Final PNG files\ncetm_mm_sp1_se06_aw008_no_lines_brackets_only.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88224" y="1988840"/>
            <a:ext cx="349814" cy="349882"/>
          </a:xfrm>
          <a:prstGeom prst="rect">
            <a:avLst/>
          </a:prstGeom>
          <a:noFill/>
        </p:spPr>
      </p:pic>
      <p:pic>
        <p:nvPicPr>
          <p:cNvPr id="30" name="Picture 10" descr="C:\Users\Liam\Documents\Design\NCETM\04 Images for B1 PPTs\Final PNG files\ncetm_mm_sp1_se06_aw008_no_lines_brackets_only.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56344" y="3999795"/>
            <a:ext cx="6048000" cy="525879"/>
          </a:xfrm>
          <a:prstGeom prst="rect">
            <a:avLst/>
          </a:prstGeom>
          <a:noFill/>
        </p:spPr>
      </p:pic>
      <p:pic>
        <p:nvPicPr>
          <p:cNvPr id="31" name="Picture 10" descr="C:\Users\Liam\Documents\Design\NCETM\04 Images for B1 PPTs\Final PNG files\ncetm_mm_sp1_se06_aw008_no_lines_brackets_only.png"/>
          <p:cNvPicPr>
            <a:picLocks noChangeAspect="1" noChangeArrowheads="1"/>
          </p:cNvPicPr>
          <p:nvPr/>
        </p:nvPicPr>
        <p:blipFill>
          <a:blip r:embed="rId10" cstate="email">
            <a:extLst>
              <a:ext uri="{28A0092B-C50C-407E-A947-70E740481C1C}">
                <a14:useLocalDpi xmlns:a14="http://schemas.microsoft.com/office/drawing/2010/main"/>
              </a:ext>
            </a:extLst>
          </a:blip>
          <a:srcRect b="-22926"/>
          <a:stretch>
            <a:fillRect/>
          </a:stretch>
        </p:blipFill>
        <p:spPr bwMode="auto">
          <a:xfrm>
            <a:off x="4427984" y="4503850"/>
            <a:ext cx="437327" cy="437318"/>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fade">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1:7</a:t>
            </a:r>
            <a:endParaRPr lang="en-GB" dirty="0"/>
          </a:p>
        </p:txBody>
      </p:sp>
      <p:sp>
        <p:nvSpPr>
          <p:cNvPr id="16" name="TextBox 15"/>
          <p:cNvSpPr txBox="1"/>
          <p:nvPr/>
        </p:nvSpPr>
        <p:spPr bwMode="auto">
          <a:xfrm>
            <a:off x="2555776" y="4304709"/>
            <a:ext cx="40324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2600" dirty="0" smtClean="0">
                <a:solidFill>
                  <a:schemeClr val="accent4">
                    <a:lumMod val="85000"/>
                    <a:lumOff val="15000"/>
                  </a:schemeClr>
                </a:solidFill>
                <a:latin typeface="Myriad Pro"/>
                <a:ea typeface="Myriad Pro Semibold" charset="0"/>
                <a:cs typeface="Myriad Pro Semibold" charset="0"/>
              </a:rPr>
              <a:t>2 + 3 = 5</a:t>
            </a:r>
          </a:p>
        </p:txBody>
      </p:sp>
      <p:pic>
        <p:nvPicPr>
          <p:cNvPr id="2051" name="Picture 3" descr="C:\Users\Liam\Documents\Design\NCETM\04 Images for B1 PPTs\Final PNG files\ncetm_mm_sp1_se06_aw00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3140968"/>
            <a:ext cx="8018938" cy="770511"/>
          </a:xfrm>
          <a:prstGeom prst="rect">
            <a:avLst/>
          </a:prstGeom>
          <a:noFill/>
        </p:spPr>
      </p:pic>
      <p:pic>
        <p:nvPicPr>
          <p:cNvPr id="8" name="Picture 3" descr="C:\Users\Liam\Documents\Design\NCETM\04 Images for B1 PPTs\Final PNG files\ncetm_mm_sp1_se06_aw00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2276872"/>
            <a:ext cx="8018938" cy="831516"/>
          </a:xfrm>
          <a:prstGeom prst="rect">
            <a:avLst/>
          </a:prstGeom>
          <a:noFill/>
        </p:spPr>
      </p:pic>
      <p:pic>
        <p:nvPicPr>
          <p:cNvPr id="9" name="Picture 3" descr="C:\Users\Liam\Documents\Design\NCETM\04 Images for B1 PPTs\Final PNG files\ncetm_mm_sp1_se06_aw009.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63888" y="1916832"/>
            <a:ext cx="680326" cy="302363"/>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iam\Documents\Design\NCETM\04 Images for B1 PPTs\Final PNG files\ncetm_mm_sp1_se06_aw01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00" y="1340768"/>
            <a:ext cx="2520280" cy="3066546"/>
          </a:xfrm>
          <a:prstGeom prst="rect">
            <a:avLst/>
          </a:prstGeom>
          <a:noFill/>
        </p:spPr>
      </p:pic>
      <p:pic>
        <p:nvPicPr>
          <p:cNvPr id="11" name="Picture 2" descr="C:\Users\Liam\Documents\Design\NCETM\04 Images for B1 PPTs\Final PNG files\ncetm_mm_sp1_se06_aw01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0000" y="1340768"/>
            <a:ext cx="2736304" cy="3066546"/>
          </a:xfrm>
          <a:prstGeom prst="rect">
            <a:avLst/>
          </a:prstGeom>
          <a:noFill/>
        </p:spPr>
      </p:pic>
      <p:pic>
        <p:nvPicPr>
          <p:cNvPr id="12" name="Picture 2" descr="C:\Users\Liam\Documents\Design\NCETM\04 Images for B1 PPTs\Final PNG files\ncetm_mm_sp1_se06_aw010.png"/>
          <p:cNvPicPr>
            <a:picLocks noChangeAspect="1" noChangeArrowheads="1"/>
          </p:cNvPicPr>
          <p:nvPr/>
        </p:nvPicPr>
        <p:blipFill>
          <a:blip r:embed="rId5" cstate="email">
            <a:extLst>
              <a:ext uri="{28A0092B-C50C-407E-A947-70E740481C1C}">
                <a14:useLocalDpi xmlns:a14="http://schemas.microsoft.com/office/drawing/2010/main"/>
              </a:ext>
            </a:extLst>
          </a:blip>
          <a:srcRect r="-6105"/>
          <a:stretch>
            <a:fillRect/>
          </a:stretch>
        </p:blipFill>
        <p:spPr bwMode="auto">
          <a:xfrm>
            <a:off x="5886000" y="1340768"/>
            <a:ext cx="2736304" cy="3066546"/>
          </a:xfrm>
          <a:prstGeom prst="rect">
            <a:avLst/>
          </a:prstGeom>
          <a:noFill/>
        </p:spPr>
      </p:pic>
      <p:sp>
        <p:nvSpPr>
          <p:cNvPr id="2" name="Text Placeholder 1"/>
          <p:cNvSpPr>
            <a:spLocks noGrp="1"/>
          </p:cNvSpPr>
          <p:nvPr>
            <p:ph type="body" sz="quarter" idx="11"/>
          </p:nvPr>
        </p:nvSpPr>
        <p:spPr/>
        <p:txBody>
          <a:bodyPr/>
          <a:lstStyle/>
          <a:p>
            <a:r>
              <a:rPr lang="en-GB" dirty="0" smtClean="0"/>
              <a:t>1.6 Augmentation and reduction – step 2:2</a:t>
            </a:r>
            <a:endParaRPr lang="en-GB" dirty="0"/>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2:3</a:t>
            </a:r>
            <a:endParaRPr lang="en-GB" dirty="0"/>
          </a:p>
        </p:txBody>
      </p:sp>
      <p:pic>
        <p:nvPicPr>
          <p:cNvPr id="7" name="Picture 5" descr="C:\Users\Liam\Documents\Design\NCETM\04 Images for B1 PPTs\Final PNG files\ncetm_mm_sp1_se06_aw0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24" y="5083516"/>
            <a:ext cx="7812000" cy="361708"/>
          </a:xfrm>
          <a:prstGeom prst="rect">
            <a:avLst/>
          </a:prstGeom>
          <a:noFill/>
        </p:spPr>
      </p:pic>
      <p:pic>
        <p:nvPicPr>
          <p:cNvPr id="8" name="Picture 2" descr="C:\Users\Liam\Documents\Design\NCETM\04 Images for B1 PPTs\Final PNG files\ncetm_mm_sp1_se06_aw01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7664" y="4725144"/>
            <a:ext cx="360040" cy="288032"/>
          </a:xfrm>
          <a:prstGeom prst="rect">
            <a:avLst/>
          </a:prstGeom>
          <a:noFill/>
        </p:spPr>
      </p:pic>
      <p:pic>
        <p:nvPicPr>
          <p:cNvPr id="9" name="Picture 2" descr="C:\Users\Liam\Documents\Design\NCETM\04 Images for B1 PPTs\Final PNG files\ncetm_mm_sp1_se06_aw0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39952" y="4725144"/>
            <a:ext cx="792088" cy="288032"/>
          </a:xfrm>
          <a:prstGeom prst="rect">
            <a:avLst/>
          </a:prstGeom>
          <a:noFill/>
        </p:spPr>
      </p:pic>
      <p:pic>
        <p:nvPicPr>
          <p:cNvPr id="10" name="Picture 2" descr="C:\Users\Liam\Documents\Design\NCETM\04 Images for B1 PPTs\Final PNG files\ncetm_mm_sp1_se06_aw01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92280" y="4725144"/>
            <a:ext cx="432048" cy="360040"/>
          </a:xfrm>
          <a:prstGeom prst="rect">
            <a:avLst/>
          </a:prstGeom>
          <a:noFill/>
        </p:spPr>
      </p:pic>
      <p:pic>
        <p:nvPicPr>
          <p:cNvPr id="13" name="Picture 2" descr="C:\Users\Liam\Documents\Design\NCETM\04 Images for B1 PPTs\Final PNG files\ncetm_mm_sp1_se06_aw01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79912" y="5517232"/>
            <a:ext cx="1512168" cy="288032"/>
          </a:xfrm>
          <a:prstGeom prst="rect">
            <a:avLst/>
          </a:prstGeom>
          <a:noFill/>
        </p:spPr>
      </p:pic>
      <p:pic>
        <p:nvPicPr>
          <p:cNvPr id="11" name="Picture 2" descr="C:\Users\Liam\Documents\Design\NCETM\04 Images for B1 PPTs\Final PNG files\ncetm_mm_sp1_se06_aw010.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8000" y="1340768"/>
            <a:ext cx="2520280" cy="3066546"/>
          </a:xfrm>
          <a:prstGeom prst="rect">
            <a:avLst/>
          </a:prstGeom>
          <a:noFill/>
        </p:spPr>
      </p:pic>
      <p:pic>
        <p:nvPicPr>
          <p:cNvPr id="12" name="Picture 2" descr="C:\Users\Liam\Documents\Design\NCETM\04 Images for B1 PPTs\Final PNG files\ncetm_mm_sp1_se06_aw010.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50000" y="1340768"/>
            <a:ext cx="2736304" cy="3066546"/>
          </a:xfrm>
          <a:prstGeom prst="rect">
            <a:avLst/>
          </a:prstGeom>
          <a:noFill/>
        </p:spPr>
      </p:pic>
      <p:pic>
        <p:nvPicPr>
          <p:cNvPr id="14" name="Picture 2" descr="C:\Users\Liam\Documents\Design\NCETM\04 Images for B1 PPTs\Final PNG files\ncetm_mm_sp1_se06_aw010.png"/>
          <p:cNvPicPr>
            <a:picLocks noChangeAspect="1" noChangeArrowheads="1"/>
          </p:cNvPicPr>
          <p:nvPr/>
        </p:nvPicPr>
        <p:blipFill>
          <a:blip r:embed="rId10" cstate="email">
            <a:extLst>
              <a:ext uri="{28A0092B-C50C-407E-A947-70E740481C1C}">
                <a14:useLocalDpi xmlns:a14="http://schemas.microsoft.com/office/drawing/2010/main"/>
              </a:ext>
            </a:extLst>
          </a:blip>
          <a:srcRect r="-6105"/>
          <a:stretch>
            <a:fillRect/>
          </a:stretch>
        </p:blipFill>
        <p:spPr bwMode="auto">
          <a:xfrm>
            <a:off x="5886000" y="1340768"/>
            <a:ext cx="2736304" cy="3066546"/>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2:4</a:t>
            </a:r>
            <a:endParaRPr lang="en-GB" dirty="0"/>
          </a:p>
        </p:txBody>
      </p:sp>
      <p:pic>
        <p:nvPicPr>
          <p:cNvPr id="5122" name="Picture 2" descr="C:\Users\Liam\Documents\Design\NCETM\04 Images for B1 PPTs\Final PNG files\ncetm_mm_sp1_se06_aw01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350" y="2032785"/>
            <a:ext cx="2012434" cy="1828263"/>
          </a:xfrm>
          <a:prstGeom prst="rect">
            <a:avLst/>
          </a:prstGeom>
          <a:noFill/>
        </p:spPr>
      </p:pic>
      <p:pic>
        <p:nvPicPr>
          <p:cNvPr id="11" name="Picture 2" descr="C:\Users\Liam\Documents\Design\NCETM\04 Images for B1 PPTs\Final PNG files\ncetm_mm_sp1_se06_aw01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032785"/>
            <a:ext cx="2016224" cy="1900271"/>
          </a:xfrm>
          <a:prstGeom prst="rect">
            <a:avLst/>
          </a:prstGeom>
          <a:noFill/>
        </p:spPr>
      </p:pic>
      <p:pic>
        <p:nvPicPr>
          <p:cNvPr id="12" name="Picture 2" descr="C:\Users\Liam\Documents\Design\NCETM\04 Images for B1 PPTs\Final PNG files\ncetm_mm_sp1_se06_aw012.png"/>
          <p:cNvPicPr>
            <a:picLocks noChangeAspect="1" noChangeArrowheads="1"/>
          </p:cNvPicPr>
          <p:nvPr/>
        </p:nvPicPr>
        <p:blipFill>
          <a:blip r:embed="rId5" cstate="email">
            <a:extLst>
              <a:ext uri="{28A0092B-C50C-407E-A947-70E740481C1C}">
                <a14:useLocalDpi xmlns:a14="http://schemas.microsoft.com/office/drawing/2010/main"/>
              </a:ext>
            </a:extLst>
          </a:blip>
          <a:srcRect r="-3573"/>
          <a:stretch>
            <a:fillRect/>
          </a:stretch>
        </p:blipFill>
        <p:spPr bwMode="auto">
          <a:xfrm>
            <a:off x="6516216" y="2032785"/>
            <a:ext cx="2088232" cy="1900271"/>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Liam\Documents\Design\NCETM\04 Images for B1 PPTs\Final PNG files\ncetm_mm_sp1_se06_aw01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4725144"/>
            <a:ext cx="1440160" cy="360040"/>
          </a:xfrm>
          <a:prstGeom prst="rect">
            <a:avLst/>
          </a:prstGeom>
          <a:noFill/>
        </p:spPr>
      </p:pic>
      <p:sp>
        <p:nvSpPr>
          <p:cNvPr id="2" name="Text Placeholder 1"/>
          <p:cNvSpPr>
            <a:spLocks noGrp="1"/>
          </p:cNvSpPr>
          <p:nvPr>
            <p:ph type="body" sz="quarter" idx="11"/>
          </p:nvPr>
        </p:nvSpPr>
        <p:spPr/>
        <p:txBody>
          <a:bodyPr/>
          <a:lstStyle/>
          <a:p>
            <a:r>
              <a:rPr lang="en-GB" dirty="0" smtClean="0"/>
              <a:t>1.6 Augmentation and reduction – step 2:4</a:t>
            </a:r>
            <a:endParaRPr lang="en-GB" dirty="0"/>
          </a:p>
        </p:txBody>
      </p:sp>
      <p:pic>
        <p:nvPicPr>
          <p:cNvPr id="7" name="Picture 5" descr="C:\Users\Liam\Documents\Design\NCETM\04 Images for B1 PPTs\Final PNG files\ncetm_mm_sp1_se06_aw00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4221081"/>
            <a:ext cx="8352000" cy="386713"/>
          </a:xfrm>
          <a:prstGeom prst="rect">
            <a:avLst/>
          </a:prstGeom>
          <a:noFill/>
        </p:spPr>
      </p:pic>
      <p:pic>
        <p:nvPicPr>
          <p:cNvPr id="14" name="Picture 2" descr="C:\Users\Liam\Documents\Design\NCETM\04 Images for B1 PPTs\Final PNG files\ncetm_mm_sp1_se06_aw012.png"/>
          <p:cNvPicPr>
            <a:picLocks noChangeAspect="1" noChangeArrowheads="1"/>
          </p:cNvPicPr>
          <p:nvPr/>
        </p:nvPicPr>
        <p:blipFill>
          <a:blip r:embed="rId5" cstate="email">
            <a:extLst>
              <a:ext uri="{28A0092B-C50C-407E-A947-70E740481C1C}">
                <a14:useLocalDpi xmlns:a14="http://schemas.microsoft.com/office/drawing/2010/main"/>
              </a:ext>
            </a:extLst>
          </a:blip>
          <a:srcRect r="-909"/>
          <a:stretch>
            <a:fillRect/>
          </a:stretch>
        </p:blipFill>
        <p:spPr bwMode="auto">
          <a:xfrm>
            <a:off x="615350" y="2032785"/>
            <a:ext cx="7989098" cy="1828263"/>
          </a:xfrm>
          <a:prstGeom prst="rect">
            <a:avLst/>
          </a:prstGeom>
          <a:noFill/>
        </p:spPr>
      </p:pic>
      <p:pic>
        <p:nvPicPr>
          <p:cNvPr id="15" name="Picture 2" descr="C:\Users\Liam\Documents\Design\NCETM\04 Images for B1 PPTs\Final PNG files\ncetm_mm_sp1_se06_aw01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0000" y="3861048"/>
            <a:ext cx="360040" cy="432048"/>
          </a:xfrm>
          <a:prstGeom prst="rect">
            <a:avLst/>
          </a:prstGeom>
          <a:noFill/>
        </p:spPr>
      </p:pic>
      <p:pic>
        <p:nvPicPr>
          <p:cNvPr id="16" name="Picture 2" descr="C:\Users\Liam\Documents\Design\NCETM\04 Images for B1 PPTs\Final PNG files\ncetm_mm_sp1_se06_aw01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11960" y="3861048"/>
            <a:ext cx="648072" cy="432048"/>
          </a:xfrm>
          <a:prstGeom prst="rect">
            <a:avLst/>
          </a:prstGeom>
          <a:noFill/>
        </p:spPr>
      </p:pic>
      <p:pic>
        <p:nvPicPr>
          <p:cNvPr id="17" name="Picture 2" descr="C:\Users\Liam\Documents\Design\NCETM\04 Images for B1 PPTs\Final PNG files\ncetm_mm_sp1_se06_aw01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2320" y="3861048"/>
            <a:ext cx="288032" cy="432048"/>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iam\Documents\Design\NCETM\04 Images for B1 PPTs\Final PNG files\ncetm_mm_sp1_se06_aw01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2034182"/>
            <a:ext cx="2088232" cy="2160240"/>
          </a:xfrm>
          <a:prstGeom prst="rect">
            <a:avLst/>
          </a:prstGeom>
          <a:noFill/>
        </p:spPr>
      </p:pic>
      <p:pic>
        <p:nvPicPr>
          <p:cNvPr id="10" name="Picture 2" descr="C:\Users\Liam\Documents\Design\NCETM\04 Images for B1 PPTs\Final PNG files\ncetm_mm_sp1_se06_aw01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1800" y="2034182"/>
            <a:ext cx="3672408" cy="2160240"/>
          </a:xfrm>
          <a:prstGeom prst="rect">
            <a:avLst/>
          </a:prstGeom>
          <a:noFill/>
        </p:spPr>
      </p:pic>
      <p:sp>
        <p:nvSpPr>
          <p:cNvPr id="2" name="Text Placeholder 1"/>
          <p:cNvSpPr>
            <a:spLocks noGrp="1"/>
          </p:cNvSpPr>
          <p:nvPr>
            <p:ph type="body" sz="quarter" idx="11"/>
          </p:nvPr>
        </p:nvSpPr>
        <p:spPr/>
        <p:txBody>
          <a:bodyPr/>
          <a:lstStyle/>
          <a:p>
            <a:r>
              <a:rPr lang="en-GB" dirty="0" smtClean="0"/>
              <a:t>1.6 Augmentation and reduction – step 2:4</a:t>
            </a:r>
            <a:endParaRPr lang="en-GB" dirty="0"/>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bwMode="auto">
          <a:xfrm>
            <a:off x="3780000" y="5184000"/>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dirty="0" smtClean="0">
                <a:solidFill>
                  <a:schemeClr val="tx1">
                    <a:lumMod val="85000"/>
                    <a:lumOff val="15000"/>
                  </a:schemeClr>
                </a:solidFill>
              </a:rPr>
              <a:t>3 – 3 = 0</a:t>
            </a:r>
          </a:p>
        </p:txBody>
      </p:sp>
      <p:grpSp>
        <p:nvGrpSpPr>
          <p:cNvPr id="14" name="Group 13"/>
          <p:cNvGrpSpPr/>
          <p:nvPr/>
        </p:nvGrpSpPr>
        <p:grpSpPr>
          <a:xfrm>
            <a:off x="611560" y="2034182"/>
            <a:ext cx="8136904" cy="2160240"/>
            <a:chOff x="611560" y="2034182"/>
            <a:chExt cx="8136904" cy="2160240"/>
          </a:xfrm>
        </p:grpSpPr>
        <p:pic>
          <p:nvPicPr>
            <p:cNvPr id="7170" name="Picture 2" descr="C:\Users\Liam\Documents\Design\NCETM\04 Images for B1 PPTs\Final PNG files\ncetm_mm_sp1_se06_aw01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2034182"/>
              <a:ext cx="2088232" cy="2160240"/>
            </a:xfrm>
            <a:prstGeom prst="rect">
              <a:avLst/>
            </a:prstGeom>
            <a:noFill/>
          </p:spPr>
        </p:pic>
        <p:pic>
          <p:nvPicPr>
            <p:cNvPr id="10" name="Picture 2" descr="C:\Users\Liam\Documents\Design\NCETM\04 Images for B1 PPTs\Final PNG files\ncetm_mm_sp1_se06_aw01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1800" y="2034182"/>
              <a:ext cx="3672408" cy="2160240"/>
            </a:xfrm>
            <a:prstGeom prst="rect">
              <a:avLst/>
            </a:prstGeom>
            <a:noFill/>
          </p:spPr>
        </p:pic>
        <p:pic>
          <p:nvPicPr>
            <p:cNvPr id="11" name="Picture 2" descr="C:\Users\Liam\Documents\Design\NCETM\04 Images for B1 PPTs\Final PNG files\ncetm_mm_sp1_se06_aw013.png"/>
            <p:cNvPicPr>
              <a:picLocks noChangeAspect="1" noChangeArrowheads="1"/>
            </p:cNvPicPr>
            <p:nvPr/>
          </p:nvPicPr>
          <p:blipFill>
            <a:blip r:embed="rId5" cstate="email">
              <a:extLst>
                <a:ext uri="{28A0092B-C50C-407E-A947-70E740481C1C}">
                  <a14:useLocalDpi xmlns:a14="http://schemas.microsoft.com/office/drawing/2010/main"/>
                </a:ext>
              </a:extLst>
            </a:blip>
            <a:srcRect r="-11056"/>
            <a:stretch>
              <a:fillRect/>
            </a:stretch>
          </p:blipFill>
          <p:spPr bwMode="auto">
            <a:xfrm>
              <a:off x="6444208" y="2034182"/>
              <a:ext cx="2304256" cy="2160240"/>
            </a:xfrm>
            <a:prstGeom prst="rect">
              <a:avLst/>
            </a:prstGeom>
            <a:noFill/>
          </p:spPr>
        </p:pic>
      </p:grpSp>
      <p:sp>
        <p:nvSpPr>
          <p:cNvPr id="2" name="Text Placeholder 1"/>
          <p:cNvSpPr>
            <a:spLocks noGrp="1"/>
          </p:cNvSpPr>
          <p:nvPr>
            <p:ph type="body" sz="quarter" idx="11"/>
          </p:nvPr>
        </p:nvSpPr>
        <p:spPr/>
        <p:txBody>
          <a:bodyPr/>
          <a:lstStyle/>
          <a:p>
            <a:r>
              <a:rPr lang="en-GB" dirty="0" smtClean="0"/>
              <a:t>1.6 Augmentation and reduction – step 2:4</a:t>
            </a:r>
            <a:endParaRPr lang="en-GB" dirty="0"/>
          </a:p>
        </p:txBody>
      </p:sp>
      <p:pic>
        <p:nvPicPr>
          <p:cNvPr id="7" name="Picture 5" descr="C:\Users\Liam\Documents\Design\NCETM\04 Images for B1 PPTs\Final PNG files\ncetm_mm_sp1_se06_aw00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536" y="4698471"/>
            <a:ext cx="8352000" cy="386713"/>
          </a:xfrm>
          <a:prstGeom prst="rect">
            <a:avLst/>
          </a:prstGeom>
          <a:noFill/>
        </p:spPr>
      </p:pic>
      <p:pic>
        <p:nvPicPr>
          <p:cNvPr id="12" name="Picture 2" descr="C:\Users\Liam\Documents\Design\NCETM\04 Images for B1 PPTs\Final PNG files\ncetm_mm_sp1_se06_aw013.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75656" y="4410446"/>
            <a:ext cx="288032" cy="360040"/>
          </a:xfrm>
          <a:prstGeom prst="rect">
            <a:avLst/>
          </a:prstGeom>
          <a:noFill/>
        </p:spPr>
      </p:pic>
      <p:pic>
        <p:nvPicPr>
          <p:cNvPr id="13" name="Picture 2" descr="C:\Users\Liam\Documents\Design\NCETM\04 Images for B1 PPTs\Final PNG files\ncetm_mm_sp1_se06_aw013.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83968" y="4338438"/>
            <a:ext cx="504056" cy="432048"/>
          </a:xfrm>
          <a:prstGeom prst="rect">
            <a:avLst/>
          </a:prstGeom>
          <a:noFill/>
        </p:spPr>
      </p:pic>
      <p:pic>
        <p:nvPicPr>
          <p:cNvPr id="19" name="Picture 2" descr="C:\Users\Liam\Documents\Design\NCETM\04 Images for B1 PPTs\Final PNG files\ncetm_mm_sp1_se06_aw013.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80312" y="4338438"/>
            <a:ext cx="360040" cy="432048"/>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2:5</a:t>
            </a:r>
            <a:endParaRPr lang="en-GB" dirty="0"/>
          </a:p>
        </p:txBody>
      </p:sp>
      <p:pic>
        <p:nvPicPr>
          <p:cNvPr id="14" name="Picture 2" descr="C:\Users\Liam\Documents\Design\NCETM\04 Images for B1 PPTs\Final PNG files\ncetm_mm_sp1_se06_aw01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268760"/>
            <a:ext cx="5963230" cy="4580534"/>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2:5</a:t>
            </a:r>
            <a:endParaRPr lang="en-GB" dirty="0"/>
          </a:p>
        </p:txBody>
      </p:sp>
      <p:pic>
        <p:nvPicPr>
          <p:cNvPr id="8194" name="Picture 2" descr="C:\Users\Liam\Documents\Design\NCETM\04 Images for B1 PPTs\Final PNG files\ncetm_mm_sp1_se06_aw01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268760"/>
            <a:ext cx="5963230" cy="4580534"/>
          </a:xfrm>
          <a:prstGeom prst="rect">
            <a:avLst/>
          </a:prstGeom>
          <a:noFill/>
        </p:spPr>
      </p:pic>
      <p:pic>
        <p:nvPicPr>
          <p:cNvPr id="4"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0273" y="2420889"/>
            <a:ext cx="473781" cy="473781"/>
          </a:xfrm>
          <a:prstGeom prst="rect">
            <a:avLst/>
          </a:prstGeom>
          <a:noFill/>
        </p:spPr>
      </p:pic>
      <p:pic>
        <p:nvPicPr>
          <p:cNvPr id="5"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8305" y="2708921"/>
            <a:ext cx="473781" cy="473781"/>
          </a:xfrm>
          <a:prstGeom prst="rect">
            <a:avLst/>
          </a:prstGeom>
          <a:noFill/>
        </p:spPr>
      </p:pic>
      <p:pic>
        <p:nvPicPr>
          <p:cNvPr id="6"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6337" y="2996953"/>
            <a:ext cx="473781" cy="473781"/>
          </a:xfrm>
          <a:prstGeom prst="rect">
            <a:avLst/>
          </a:prstGeom>
          <a:noFill/>
        </p:spPr>
      </p:pic>
      <p:pic>
        <p:nvPicPr>
          <p:cNvPr id="7"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4369" y="3284985"/>
            <a:ext cx="473781" cy="473781"/>
          </a:xfrm>
          <a:prstGeom prst="rect">
            <a:avLst/>
          </a:prstGeom>
          <a:noFill/>
        </p:spPr>
      </p:pic>
      <p:pic>
        <p:nvPicPr>
          <p:cNvPr id="8"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72401" y="3573017"/>
            <a:ext cx="473781" cy="473781"/>
          </a:xfrm>
          <a:prstGeom prst="rect">
            <a:avLst/>
          </a:prstGeom>
          <a:noFill/>
        </p:spPr>
      </p:pic>
      <p:pic>
        <p:nvPicPr>
          <p:cNvPr id="9"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0273" y="1556793"/>
            <a:ext cx="473781" cy="473781"/>
          </a:xfrm>
          <a:prstGeom prst="rect">
            <a:avLst/>
          </a:prstGeom>
          <a:noFill/>
        </p:spPr>
      </p:pic>
      <p:pic>
        <p:nvPicPr>
          <p:cNvPr id="10"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8305" y="1844825"/>
            <a:ext cx="473781" cy="473781"/>
          </a:xfrm>
          <a:prstGeom prst="rect">
            <a:avLst/>
          </a:prstGeom>
          <a:noFill/>
        </p:spPr>
      </p:pic>
      <p:pic>
        <p:nvPicPr>
          <p:cNvPr id="11"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6337" y="2132857"/>
            <a:ext cx="473781" cy="473781"/>
          </a:xfrm>
          <a:prstGeom prst="rect">
            <a:avLst/>
          </a:prstGeom>
          <a:noFill/>
        </p:spPr>
      </p:pic>
      <p:pic>
        <p:nvPicPr>
          <p:cNvPr id="12"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4369" y="2420889"/>
            <a:ext cx="473781" cy="473781"/>
          </a:xfrm>
          <a:prstGeom prst="rect">
            <a:avLst/>
          </a:prstGeom>
          <a:noFill/>
        </p:spPr>
      </p:pic>
      <p:pic>
        <p:nvPicPr>
          <p:cNvPr id="13"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72401" y="2708921"/>
            <a:ext cx="473781" cy="473781"/>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mtClean="0"/>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smtClean="0"/>
              <a:t>You can find the teacher guide </a:t>
            </a:r>
            <a:r>
              <a:rPr lang="en-GB" sz="2400" i="1" dirty="0" smtClean="0"/>
              <a:t>1.6 </a:t>
            </a:r>
            <a:r>
              <a:rPr lang="en-GB" sz="2400" i="1" dirty="0"/>
              <a:t>Additive structures: introduction to augmentation and reduction</a:t>
            </a:r>
            <a:r>
              <a:rPr lang="en-GB" sz="2400" i="1" dirty="0" smtClean="0"/>
              <a:t> </a:t>
            </a:r>
            <a:r>
              <a:rPr lang="en-GB" sz="2400" dirty="0" smtClean="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2:6</a:t>
            </a:r>
            <a:endParaRPr lang="en-GB" dirty="0"/>
          </a:p>
        </p:txBody>
      </p:sp>
      <p:pic>
        <p:nvPicPr>
          <p:cNvPr id="9218" name="Picture 2" descr="C:\Users\Liam\Documents\Design\NCETM\04 Images for B1 PPTs\Final PNG files\ncetm_mm_sp1_se06_aw015.png"/>
          <p:cNvPicPr>
            <a:picLocks noChangeAspect="1" noChangeArrowheads="1"/>
          </p:cNvPicPr>
          <p:nvPr/>
        </p:nvPicPr>
        <p:blipFill>
          <a:blip r:embed="rId3" cstate="print"/>
          <a:srcRect/>
          <a:stretch>
            <a:fillRect/>
          </a:stretch>
        </p:blipFill>
        <p:spPr bwMode="auto">
          <a:xfrm>
            <a:off x="581914" y="1484784"/>
            <a:ext cx="7878518" cy="4291237"/>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2:8</a:t>
            </a:r>
            <a:endParaRPr lang="en-GB"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2001" y="1411200"/>
            <a:ext cx="2447832" cy="2808312"/>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7864" y="1411200"/>
            <a:ext cx="2736304" cy="2808312"/>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r="-2066"/>
          <a:stretch/>
        </p:blipFill>
        <p:spPr>
          <a:xfrm>
            <a:off x="6300192" y="1411200"/>
            <a:ext cx="2304256" cy="2808312"/>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19672" y="4653136"/>
            <a:ext cx="288032" cy="360040"/>
          </a:xfrm>
          <a:prstGeom prst="rect">
            <a:avLst/>
          </a:prstGeom>
        </p:spPr>
      </p:pic>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211960" y="4653136"/>
            <a:ext cx="504056" cy="360040"/>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36296" y="4653136"/>
            <a:ext cx="288032" cy="360040"/>
          </a:xfrm>
          <a:prstGeom prst="rect">
            <a:avLst/>
          </a:prstGeom>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619672" y="5013176"/>
            <a:ext cx="5832648" cy="360040"/>
          </a:xfrm>
          <a:prstGeom prst="rect">
            <a:avLst/>
          </a:prstGeom>
        </p:spPr>
      </p:pic>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b="-7388"/>
          <a:stretch/>
        </p:blipFill>
        <p:spPr>
          <a:xfrm>
            <a:off x="3779912" y="5445224"/>
            <a:ext cx="1512168" cy="504056"/>
          </a:xfrm>
          <a:prstGeom prst="rect">
            <a:avLst/>
          </a:prstGeom>
        </p:spPr>
      </p:pic>
    </p:spTree>
    <p:extLst>
      <p:ext uri="{BB962C8B-B14F-4D97-AF65-F5344CB8AC3E}">
        <p14:creationId xmlns:p14="http://schemas.microsoft.com/office/powerpoint/2010/main" val="331052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2:8</a:t>
            </a:r>
            <a:endParaRPr lang="en-GB" dirty="0"/>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b="-7388"/>
          <a:stretch/>
        </p:blipFill>
        <p:spPr>
          <a:xfrm>
            <a:off x="3779912" y="4365104"/>
            <a:ext cx="1152128" cy="50405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1772816"/>
            <a:ext cx="3412539" cy="2074125"/>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2000" y="1771200"/>
            <a:ext cx="2232248" cy="2256516"/>
          </a:xfrm>
          <a:prstGeom prst="rect">
            <a:avLst/>
          </a:prstGeom>
        </p:spPr>
      </p:pic>
      <p:sp>
        <p:nvSpPr>
          <p:cNvPr id="15" name="TextBox 14"/>
          <p:cNvSpPr txBox="1"/>
          <p:nvPr/>
        </p:nvSpPr>
        <p:spPr bwMode="auto">
          <a:xfrm>
            <a:off x="7605861" y="3223597"/>
            <a:ext cx="395696" cy="4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lgn="r">
              <a:buClr>
                <a:srgbClr val="82CBDD"/>
              </a:buClr>
              <a:buNone/>
            </a:pPr>
            <a:r>
              <a:rPr lang="en-GB" dirty="0" smtClean="0">
                <a:latin typeface="Myriad Pro Semibold" charset="0"/>
                <a:ea typeface="Myriad Pro Semibold" charset="0"/>
                <a:cs typeface="Myriad Pro Semibold" charset="0"/>
              </a:rPr>
              <a:t>3</a:t>
            </a:r>
          </a:p>
        </p:txBody>
      </p:sp>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b="-7388"/>
          <a:stretch/>
        </p:blipFill>
        <p:spPr>
          <a:xfrm>
            <a:off x="4932040" y="4366680"/>
            <a:ext cx="360128" cy="504056"/>
          </a:xfrm>
          <a:prstGeom prst="rect">
            <a:avLst/>
          </a:prstGeom>
        </p:spPr>
      </p:pic>
    </p:spTree>
    <p:extLst>
      <p:ext uri="{BB962C8B-B14F-4D97-AF65-F5344CB8AC3E}">
        <p14:creationId xmlns:p14="http://schemas.microsoft.com/office/powerpoint/2010/main" val="25386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3:1</a:t>
            </a:r>
            <a:endParaRPr lang="en-GB" dirty="0"/>
          </a:p>
        </p:txBody>
      </p:sp>
      <p:pic>
        <p:nvPicPr>
          <p:cNvPr id="10242" name="Picture 2" descr="C:\Users\Liam\Documents\Design\NCETM\04 Images for B1 PPTs\Final PNG files\ncetm_mm_sp1_se06_aw01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063" y="1268760"/>
            <a:ext cx="7936377" cy="3240360"/>
          </a:xfrm>
          <a:prstGeom prst="rect">
            <a:avLst/>
          </a:prstGeom>
          <a:noFill/>
        </p:spPr>
      </p:pic>
      <p:sp>
        <p:nvSpPr>
          <p:cNvPr id="5" name="TextBox 4"/>
          <p:cNvSpPr txBox="1"/>
          <p:nvPr/>
        </p:nvSpPr>
        <p:spPr bwMode="auto">
          <a:xfrm>
            <a:off x="611560" y="1916832"/>
            <a:ext cx="2088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endParaRPr lang="en-GB" b="1" dirty="0" smtClean="0">
              <a:latin typeface="Myriad Pro Semibold" charset="0"/>
              <a:ea typeface="Myriad Pro Semibold" charset="0"/>
              <a:cs typeface="Myriad Pro Semibold" charset="0"/>
            </a:endParaRPr>
          </a:p>
        </p:txBody>
      </p:sp>
      <p:sp>
        <p:nvSpPr>
          <p:cNvPr id="6" name="TextBox 5"/>
          <p:cNvSpPr txBox="1"/>
          <p:nvPr/>
        </p:nvSpPr>
        <p:spPr bwMode="auto">
          <a:xfrm>
            <a:off x="1440000" y="2905780"/>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a:t>
            </a:r>
          </a:p>
        </p:txBody>
      </p:sp>
      <p:pic>
        <p:nvPicPr>
          <p:cNvPr id="7" name="Picture 5" descr="C:\Users\Liam\Documents\Design\NCETM\04 Images for B1 PPTs\Final PNG files\ncetm_mm_sp1_se06_aw00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456" y="5157191"/>
            <a:ext cx="8388000" cy="388380"/>
          </a:xfrm>
          <a:prstGeom prst="rect">
            <a:avLst/>
          </a:prstGeom>
          <a:noFill/>
        </p:spPr>
      </p:pic>
      <p:pic>
        <p:nvPicPr>
          <p:cNvPr id="11" name="Picture 2" descr="C:\Users\Liam\Documents\Design\NCETM\04 Images for B1 PPTs\Final PNG files\ncetm_mm_sp1_se06_aw016.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960" y="4797152"/>
            <a:ext cx="648072" cy="360040"/>
          </a:xfrm>
          <a:prstGeom prst="rect">
            <a:avLst/>
          </a:prstGeom>
          <a:noFill/>
        </p:spPr>
      </p:pic>
      <p:grpSp>
        <p:nvGrpSpPr>
          <p:cNvPr id="10" name="Group 9"/>
          <p:cNvGrpSpPr/>
          <p:nvPr/>
        </p:nvGrpSpPr>
        <p:grpSpPr>
          <a:xfrm>
            <a:off x="1331640" y="4653136"/>
            <a:ext cx="720080" cy="576064"/>
            <a:chOff x="1331640" y="4653136"/>
            <a:chExt cx="720080" cy="576064"/>
          </a:xfrm>
        </p:grpSpPr>
        <p:pic>
          <p:nvPicPr>
            <p:cNvPr id="8" name="Picture 2" descr="C:\Users\Liam\Documents\Design\NCETM\04 Images for B1 PPTs\Final PNG files\ncetm_mm_sp1_se06_aw016.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1640" y="4653136"/>
              <a:ext cx="720080" cy="576064"/>
            </a:xfrm>
            <a:prstGeom prst="rect">
              <a:avLst/>
            </a:prstGeom>
            <a:noFill/>
          </p:spPr>
        </p:pic>
        <p:sp>
          <p:nvSpPr>
            <p:cNvPr id="9" name="TextBox 8"/>
            <p:cNvSpPr txBox="1"/>
            <p:nvPr/>
          </p:nvSpPr>
          <p:spPr bwMode="auto">
            <a:xfrm>
              <a:off x="1447200" y="4705980"/>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r">
                <a:buClr>
                  <a:srgbClr val="82CBDD"/>
                </a:buClr>
                <a:buNone/>
              </a:pPr>
              <a:r>
                <a:rPr lang="en-GB" dirty="0" smtClean="0">
                  <a:latin typeface="Myriad Pro Semibold" charset="0"/>
                  <a:ea typeface="Myriad Pro Semibold" charset="0"/>
                  <a:cs typeface="Myriad Pro Semibold" charset="0"/>
                </a:rPr>
                <a:t>?</a:t>
              </a:r>
            </a:p>
          </p:txBody>
        </p:sp>
      </p:grpSp>
      <p:pic>
        <p:nvPicPr>
          <p:cNvPr id="12" name="Picture 2" descr="C:\Users\Liam\Documents\Design\NCETM\04 Images for B1 PPTs\Final PNG files\ncetm_mm_sp1_se06_aw016.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08304" y="4797152"/>
            <a:ext cx="288032" cy="360040"/>
          </a:xfrm>
          <a:prstGeom prst="rect">
            <a:avLst/>
          </a:prstGeom>
          <a:noFill/>
        </p:spPr>
      </p:pic>
      <p:grpSp>
        <p:nvGrpSpPr>
          <p:cNvPr id="15" name="Group 14"/>
          <p:cNvGrpSpPr/>
          <p:nvPr/>
        </p:nvGrpSpPr>
        <p:grpSpPr>
          <a:xfrm>
            <a:off x="3419872" y="5661248"/>
            <a:ext cx="1944216" cy="576064"/>
            <a:chOff x="3419872" y="5661248"/>
            <a:chExt cx="1944216" cy="576064"/>
          </a:xfrm>
        </p:grpSpPr>
        <p:pic>
          <p:nvPicPr>
            <p:cNvPr id="13" name="Picture 2" descr="C:\Users\Liam\Documents\Design\NCETM\04 Images for B1 PPTs\Final PNG files\ncetm_mm_sp1_se06_aw016.png"/>
            <p:cNvPicPr>
              <a:picLocks noChangeAspect="1" noChangeArrowheads="1"/>
            </p:cNvPicPr>
            <p:nvPr/>
          </p:nvPicPr>
          <p:blipFill>
            <a:blip r:embed="rId8" cstate="email">
              <a:extLst>
                <a:ext uri="{28A0092B-C50C-407E-A947-70E740481C1C}">
                  <a14:useLocalDpi xmlns:a14="http://schemas.microsoft.com/office/drawing/2010/main"/>
                </a:ext>
              </a:extLst>
            </a:blip>
            <a:srcRect b="-5727"/>
            <a:stretch>
              <a:fillRect/>
            </a:stretch>
          </p:blipFill>
          <p:spPr bwMode="auto">
            <a:xfrm>
              <a:off x="3419872" y="5661248"/>
              <a:ext cx="1944216" cy="576064"/>
            </a:xfrm>
            <a:prstGeom prst="rect">
              <a:avLst/>
            </a:prstGeom>
            <a:noFill/>
          </p:spPr>
        </p:pic>
        <p:sp>
          <p:nvSpPr>
            <p:cNvPr id="14" name="TextBox 13"/>
            <p:cNvSpPr txBox="1"/>
            <p:nvPr/>
          </p:nvSpPr>
          <p:spPr bwMode="auto">
            <a:xfrm>
              <a:off x="3618000" y="5661248"/>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a:t>
              </a:r>
            </a:p>
          </p:txBody>
        </p:sp>
      </p:grpSp>
      <p:sp>
        <p:nvSpPr>
          <p:cNvPr id="17" name="TextBox 16"/>
          <p:cNvSpPr txBox="1"/>
          <p:nvPr/>
        </p:nvSpPr>
        <p:spPr bwMode="auto">
          <a:xfrm>
            <a:off x="1447200" y="4741200"/>
            <a:ext cx="395696" cy="4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lgn="r">
              <a:buClr>
                <a:srgbClr val="82CBDD"/>
              </a:buClr>
              <a:buNone/>
            </a:pPr>
            <a:r>
              <a:rPr lang="en-GB" dirty="0" smtClean="0">
                <a:latin typeface="Myriad Pro Semibold" charset="0"/>
                <a:ea typeface="Myriad Pro Semibold" charset="0"/>
                <a:cs typeface="Myriad Pro Semibold" charset="0"/>
              </a:rPr>
              <a:t>3</a:t>
            </a:r>
          </a:p>
        </p:txBody>
      </p:sp>
      <p:pic>
        <p:nvPicPr>
          <p:cNvPr id="16" name="Picture 2" descr="C:\Users\Liam\Documents\Design\NCETM\04 Images for B1 PPTs\Final PNG files\ncetm_mm_sp1_se06_aw016.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9592" y="2636912"/>
            <a:ext cx="1440160" cy="1080120"/>
          </a:xfrm>
          <a:prstGeom prst="rect">
            <a:avLst/>
          </a:prstGeom>
          <a:noFill/>
        </p:spPr>
      </p:pic>
      <p:sp>
        <p:nvSpPr>
          <p:cNvPr id="18" name="TextBox 17"/>
          <p:cNvSpPr txBox="1"/>
          <p:nvPr/>
        </p:nvSpPr>
        <p:spPr bwMode="auto">
          <a:xfrm>
            <a:off x="3618000" y="5734800"/>
            <a:ext cx="395696" cy="39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lgn="r">
              <a:buClr>
                <a:srgbClr val="82CBDD"/>
              </a:buClr>
              <a:buNone/>
            </a:pPr>
            <a:r>
              <a:rPr lang="en-GB" dirty="0" smtClean="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C:\Users\Liam\Documents\Design\NCETM\04 Images for B1 PPTs\Final PNG files\ncetm_mm_sp1_se06_aw01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2592000"/>
            <a:ext cx="648072" cy="504056"/>
          </a:xfrm>
          <a:prstGeom prst="rect">
            <a:avLst/>
          </a:prstGeom>
          <a:noFill/>
        </p:spPr>
      </p:pic>
      <p:sp>
        <p:nvSpPr>
          <p:cNvPr id="2" name="Text Placeholder 1"/>
          <p:cNvSpPr>
            <a:spLocks noGrp="1"/>
          </p:cNvSpPr>
          <p:nvPr>
            <p:ph type="body" sz="quarter" idx="11"/>
          </p:nvPr>
        </p:nvSpPr>
        <p:spPr/>
        <p:txBody>
          <a:bodyPr/>
          <a:lstStyle/>
          <a:p>
            <a:r>
              <a:rPr lang="en-GB" dirty="0" smtClean="0"/>
              <a:t>1.6 Augmentation and reduction – step 3:1</a:t>
            </a:r>
            <a:endParaRPr lang="en-GB" dirty="0"/>
          </a:p>
        </p:txBody>
      </p:sp>
      <p:pic>
        <p:nvPicPr>
          <p:cNvPr id="20" name="Picture 5" descr="C:\Users\Liam\Documents\Design\NCETM\04 Images for B1 PPTs\Final PNG files\ncetm_mm_sp1_se06_aw00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456" y="5229200"/>
            <a:ext cx="8388000" cy="388380"/>
          </a:xfrm>
          <a:prstGeom prst="rect">
            <a:avLst/>
          </a:prstGeom>
          <a:noFill/>
        </p:spPr>
      </p:pic>
      <p:pic>
        <p:nvPicPr>
          <p:cNvPr id="11266" name="Picture 2" descr="C:\Users\Liam\Documents\Design\NCETM\04 Images for B1 PPTs\Final PNG files\ncetm_mm_sp1_se06_aw017.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994" y="1268760"/>
            <a:ext cx="7907446" cy="3168352"/>
          </a:xfrm>
          <a:prstGeom prst="rect">
            <a:avLst/>
          </a:prstGeom>
          <a:noFill/>
        </p:spPr>
      </p:pic>
      <p:sp>
        <p:nvSpPr>
          <p:cNvPr id="21" name="TextBox 20"/>
          <p:cNvSpPr txBox="1"/>
          <p:nvPr/>
        </p:nvSpPr>
        <p:spPr bwMode="auto">
          <a:xfrm>
            <a:off x="4392008" y="2924944"/>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a:t>
            </a:r>
          </a:p>
        </p:txBody>
      </p:sp>
      <p:pic>
        <p:nvPicPr>
          <p:cNvPr id="24" name="Picture 2" descr="C:\Users\Liam\Documents\Design\NCETM\04 Images for B1 PPTs\Final PNG files\ncetm_mm_sp1_se06_aw017.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1640" y="4797152"/>
            <a:ext cx="360040" cy="360040"/>
          </a:xfrm>
          <a:prstGeom prst="rect">
            <a:avLst/>
          </a:prstGeom>
          <a:noFill/>
        </p:spPr>
      </p:pic>
      <p:grpSp>
        <p:nvGrpSpPr>
          <p:cNvPr id="30" name="Group 29"/>
          <p:cNvGrpSpPr/>
          <p:nvPr/>
        </p:nvGrpSpPr>
        <p:grpSpPr>
          <a:xfrm>
            <a:off x="4067944" y="4653136"/>
            <a:ext cx="1008112" cy="648072"/>
            <a:chOff x="4067944" y="4653136"/>
            <a:chExt cx="1008112" cy="648072"/>
          </a:xfrm>
        </p:grpSpPr>
        <p:pic>
          <p:nvPicPr>
            <p:cNvPr id="26" name="Picture 2" descr="C:\Users\Liam\Documents\Design\NCETM\04 Images for B1 PPTs\Final PNG files\ncetm_mm_sp1_se06_aw01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67944" y="4653136"/>
              <a:ext cx="1008112" cy="648072"/>
            </a:xfrm>
            <a:prstGeom prst="rect">
              <a:avLst/>
            </a:prstGeom>
            <a:noFill/>
          </p:spPr>
        </p:pic>
        <p:sp>
          <p:nvSpPr>
            <p:cNvPr id="27" name="TextBox 26"/>
            <p:cNvSpPr txBox="1"/>
            <p:nvPr/>
          </p:nvSpPr>
          <p:spPr bwMode="auto">
            <a:xfrm>
              <a:off x="4499992" y="4725144"/>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a:t>
              </a:r>
            </a:p>
          </p:txBody>
        </p:sp>
      </p:grpSp>
      <p:sp>
        <p:nvSpPr>
          <p:cNvPr id="42" name="TextBox 41"/>
          <p:cNvSpPr txBox="1"/>
          <p:nvPr/>
        </p:nvSpPr>
        <p:spPr bwMode="auto">
          <a:xfrm>
            <a:off x="4499992" y="4761200"/>
            <a:ext cx="360000" cy="4492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5</a:t>
            </a:r>
          </a:p>
        </p:txBody>
      </p:sp>
      <p:grpSp>
        <p:nvGrpSpPr>
          <p:cNvPr id="33" name="Group 32"/>
          <p:cNvGrpSpPr/>
          <p:nvPr/>
        </p:nvGrpSpPr>
        <p:grpSpPr>
          <a:xfrm>
            <a:off x="3995936" y="5661248"/>
            <a:ext cx="1944216" cy="648072"/>
            <a:chOff x="3995936" y="5661248"/>
            <a:chExt cx="1944216" cy="648072"/>
          </a:xfrm>
        </p:grpSpPr>
        <p:pic>
          <p:nvPicPr>
            <p:cNvPr id="32" name="Picture 2" descr="C:\Users\Liam\Documents\Design\NCETM\04 Images for B1 PPTs\Final PNG files\ncetm_mm_sp1_se06_aw017.png"/>
            <p:cNvPicPr>
              <a:picLocks noChangeAspect="1" noChangeArrowheads="1"/>
            </p:cNvPicPr>
            <p:nvPr/>
          </p:nvPicPr>
          <p:blipFill>
            <a:blip r:embed="rId8" cstate="email">
              <a:extLst>
                <a:ext uri="{28A0092B-C50C-407E-A947-70E740481C1C}">
                  <a14:useLocalDpi xmlns:a14="http://schemas.microsoft.com/office/drawing/2010/main"/>
                </a:ext>
              </a:extLst>
            </a:blip>
            <a:srcRect b="-14895"/>
            <a:stretch>
              <a:fillRect/>
            </a:stretch>
          </p:blipFill>
          <p:spPr bwMode="auto">
            <a:xfrm>
              <a:off x="3995936" y="5661248"/>
              <a:ext cx="1944216" cy="648072"/>
            </a:xfrm>
            <a:prstGeom prst="rect">
              <a:avLst/>
            </a:prstGeom>
            <a:noFill/>
          </p:spPr>
        </p:pic>
        <p:sp>
          <p:nvSpPr>
            <p:cNvPr id="28" name="TextBox 27"/>
            <p:cNvSpPr txBox="1"/>
            <p:nvPr/>
          </p:nvSpPr>
          <p:spPr bwMode="auto">
            <a:xfrm>
              <a:off x="4824000" y="5688000"/>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a:t>
              </a:r>
            </a:p>
          </p:txBody>
        </p:sp>
      </p:grpSp>
      <p:pic>
        <p:nvPicPr>
          <p:cNvPr id="31" name="Picture 2" descr="C:\Users\Liam\Documents\Design\NCETM\04 Images for B1 PPTs\Final PNG files\ncetm_mm_sp1_se06_aw017.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08304" y="4797152"/>
            <a:ext cx="288032" cy="360040"/>
          </a:xfrm>
          <a:prstGeom prst="rect">
            <a:avLst/>
          </a:prstGeom>
          <a:noFill/>
        </p:spPr>
      </p:pic>
      <p:pic>
        <p:nvPicPr>
          <p:cNvPr id="35" name="Picture 2" descr="C:\Users\Liam\Documents\Design\NCETM\04 Images for B1 PPTs\Final PNG files\ncetm_mm_sp1_se06_aw017.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35896" y="3356992"/>
            <a:ext cx="1944216" cy="936104"/>
          </a:xfrm>
          <a:prstGeom prst="rect">
            <a:avLst/>
          </a:prstGeom>
          <a:noFill/>
        </p:spPr>
      </p:pic>
      <p:pic>
        <p:nvPicPr>
          <p:cNvPr id="36" name="Picture 2" descr="C:\Users\Liam\Documents\Design\NCETM\04 Images for B1 PPTs\Final PNG files\ncetm_mm_sp1_se06_aw01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35896" y="2016000"/>
            <a:ext cx="1944216" cy="1152128"/>
          </a:xfrm>
          <a:prstGeom prst="rect">
            <a:avLst/>
          </a:prstGeom>
          <a:noFill/>
        </p:spPr>
      </p:pic>
      <p:sp>
        <p:nvSpPr>
          <p:cNvPr id="49" name="TextBox 48"/>
          <p:cNvSpPr txBox="1"/>
          <p:nvPr/>
        </p:nvSpPr>
        <p:spPr bwMode="auto">
          <a:xfrm>
            <a:off x="4824000" y="5733256"/>
            <a:ext cx="360000" cy="4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buClr>
                <a:srgbClr val="82CBDD"/>
              </a:buClr>
              <a:buNone/>
            </a:pPr>
            <a:r>
              <a:rPr lang="en-GB" dirty="0" smtClean="0"/>
              <a:t>5</a:t>
            </a:r>
          </a:p>
        </p:txBody>
      </p:sp>
      <p:pic>
        <p:nvPicPr>
          <p:cNvPr id="19" name="Picture 2" descr="C:\Users\Liam\Documents\Design\NCETM\04 Images for B1 PPTs\Final PNG files\ncetm_mm_sp1_se06_aw01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656" y="2592000"/>
            <a:ext cx="648072" cy="504056"/>
          </a:xfrm>
          <a:prstGeom prst="rect">
            <a:avLst/>
          </a:prstGeom>
          <a:noFill/>
        </p:spPr>
      </p:pic>
      <p:sp>
        <p:nvSpPr>
          <p:cNvPr id="23" name="Rectangle 22"/>
          <p:cNvSpPr/>
          <p:nvPr/>
        </p:nvSpPr>
        <p:spPr bwMode="auto">
          <a:xfrm>
            <a:off x="971600" y="3212976"/>
            <a:ext cx="720080" cy="72008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pic>
        <p:nvPicPr>
          <p:cNvPr id="40" name="Picture 2" descr="C:\Users\Liam\Documents\Design\NCETM\04 Images for B1 PPTs\Final PNG files\ncetm_mm_sp1_se06_aw01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2592000"/>
            <a:ext cx="648072" cy="504056"/>
          </a:xfrm>
          <a:prstGeom prst="rect">
            <a:avLst/>
          </a:prstGeom>
          <a:noFill/>
        </p:spPr>
      </p:pic>
      <p:cxnSp>
        <p:nvCxnSpPr>
          <p:cNvPr id="8" name="Straight Arrow Connector 7"/>
          <p:cNvCxnSpPr/>
          <p:nvPr/>
        </p:nvCxnSpPr>
        <p:spPr bwMode="auto">
          <a:xfrm flipV="1">
            <a:off x="4298400" y="3061480"/>
            <a:ext cx="0" cy="386684"/>
          </a:xfrm>
          <a:prstGeom prst="straightConnector1">
            <a:avLst/>
          </a:prstGeom>
          <a:ln w="57150">
            <a:tailEnd type="triangle"/>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 presetClass="exit"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animBg="1"/>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3:1</a:t>
            </a:r>
            <a:endParaRPr lang="en-GB" dirty="0"/>
          </a:p>
        </p:txBody>
      </p:sp>
      <p:pic>
        <p:nvPicPr>
          <p:cNvPr id="22" name="Picture 2" descr="C:\Users\Liam\Documents\Design\NCETM\04 Images for B1 PPTs\Final PNG files\ncetm_mm_sp1_se06_aw01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4581128"/>
            <a:ext cx="360040" cy="360040"/>
          </a:xfrm>
          <a:prstGeom prst="rect">
            <a:avLst/>
          </a:prstGeom>
          <a:noFill/>
        </p:spPr>
      </p:pic>
      <p:grpSp>
        <p:nvGrpSpPr>
          <p:cNvPr id="25" name="Group 24"/>
          <p:cNvGrpSpPr/>
          <p:nvPr/>
        </p:nvGrpSpPr>
        <p:grpSpPr>
          <a:xfrm>
            <a:off x="596063" y="1052736"/>
            <a:ext cx="7936377" cy="3168352"/>
            <a:chOff x="596063" y="1052736"/>
            <a:chExt cx="7936377" cy="3168352"/>
          </a:xfrm>
        </p:grpSpPr>
        <p:pic>
          <p:nvPicPr>
            <p:cNvPr id="12290" name="Picture 2" descr="C:\Users\Liam\Documents\Design\NCETM\04 Images for B1 PPTs\Final PNG files\ncetm_mm_sp1_se06_aw018.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63" y="1052736"/>
              <a:ext cx="7936377" cy="3168352"/>
            </a:xfrm>
            <a:prstGeom prst="rect">
              <a:avLst/>
            </a:prstGeom>
            <a:noFill/>
          </p:spPr>
        </p:pic>
        <p:sp>
          <p:nvSpPr>
            <p:cNvPr id="23" name="TextBox 22"/>
            <p:cNvSpPr txBox="1"/>
            <p:nvPr/>
          </p:nvSpPr>
          <p:spPr bwMode="auto">
            <a:xfrm>
              <a:off x="7272000" y="2708920"/>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a:t>
              </a:r>
            </a:p>
          </p:txBody>
        </p:sp>
      </p:grpSp>
      <p:pic>
        <p:nvPicPr>
          <p:cNvPr id="29" name="Picture 5" descr="C:\Users\Liam\Documents\Design\NCETM\04 Images for B1 PPTs\Final PNG files\ncetm_mm_sp1_se06_aw00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8456" y="5085184"/>
            <a:ext cx="8388000" cy="388380"/>
          </a:xfrm>
          <a:prstGeom prst="rect">
            <a:avLst/>
          </a:prstGeom>
          <a:noFill/>
        </p:spPr>
      </p:pic>
      <p:pic>
        <p:nvPicPr>
          <p:cNvPr id="30" name="Picture 2" descr="C:\Users\Liam\Documents\Design\NCETM\04 Images for B1 PPTs\Final PNG files\ncetm_mm_sp1_se06_aw018.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83968" y="4581128"/>
            <a:ext cx="648072" cy="360040"/>
          </a:xfrm>
          <a:prstGeom prst="rect">
            <a:avLst/>
          </a:prstGeom>
          <a:noFill/>
        </p:spPr>
      </p:pic>
      <p:grpSp>
        <p:nvGrpSpPr>
          <p:cNvPr id="37" name="Group 36"/>
          <p:cNvGrpSpPr/>
          <p:nvPr/>
        </p:nvGrpSpPr>
        <p:grpSpPr>
          <a:xfrm>
            <a:off x="7092280" y="4437112"/>
            <a:ext cx="792088" cy="648072"/>
            <a:chOff x="7092280" y="4437112"/>
            <a:chExt cx="792088" cy="648072"/>
          </a:xfrm>
        </p:grpSpPr>
        <p:pic>
          <p:nvPicPr>
            <p:cNvPr id="33" name="Picture 2" descr="C:\Users\Liam\Documents\Design\NCETM\04 Images for B1 PPTs\Final PNG files\ncetm_mm_sp1_se06_aw018.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80" y="4437112"/>
              <a:ext cx="792088" cy="648072"/>
            </a:xfrm>
            <a:prstGeom prst="rect">
              <a:avLst/>
            </a:prstGeom>
            <a:noFill/>
          </p:spPr>
        </p:pic>
        <p:sp>
          <p:nvSpPr>
            <p:cNvPr id="34" name="TextBox 33"/>
            <p:cNvSpPr txBox="1"/>
            <p:nvPr/>
          </p:nvSpPr>
          <p:spPr bwMode="auto">
            <a:xfrm>
              <a:off x="7308000" y="4500000"/>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a:t>
              </a:r>
            </a:p>
          </p:txBody>
        </p:sp>
      </p:grpSp>
      <p:grpSp>
        <p:nvGrpSpPr>
          <p:cNvPr id="39" name="Group 38"/>
          <p:cNvGrpSpPr/>
          <p:nvPr/>
        </p:nvGrpSpPr>
        <p:grpSpPr>
          <a:xfrm>
            <a:off x="3707904" y="5517232"/>
            <a:ext cx="1800200" cy="648072"/>
            <a:chOff x="3707904" y="5517232"/>
            <a:chExt cx="1800200" cy="648072"/>
          </a:xfrm>
        </p:grpSpPr>
        <p:pic>
          <p:nvPicPr>
            <p:cNvPr id="38" name="Picture 2" descr="C:\Users\Liam\Documents\Design\NCETM\04 Images for B1 PPTs\Final PNG files\ncetm_mm_sp1_se06_aw018.png"/>
            <p:cNvPicPr>
              <a:picLocks noChangeAspect="1" noChangeArrowheads="1"/>
            </p:cNvPicPr>
            <p:nvPr/>
          </p:nvPicPr>
          <p:blipFill>
            <a:blip r:embed="rId8" cstate="email">
              <a:extLst>
                <a:ext uri="{28A0092B-C50C-407E-A947-70E740481C1C}">
                  <a14:useLocalDpi xmlns:a14="http://schemas.microsoft.com/office/drawing/2010/main"/>
                </a:ext>
              </a:extLst>
            </a:blip>
            <a:srcRect b="-10105"/>
            <a:stretch>
              <a:fillRect/>
            </a:stretch>
          </p:blipFill>
          <p:spPr bwMode="auto">
            <a:xfrm>
              <a:off x="3707904" y="5517232"/>
              <a:ext cx="1800200" cy="648072"/>
            </a:xfrm>
            <a:prstGeom prst="rect">
              <a:avLst/>
            </a:prstGeom>
            <a:noFill/>
          </p:spPr>
        </p:pic>
        <p:sp>
          <p:nvSpPr>
            <p:cNvPr id="36" name="TextBox 35"/>
            <p:cNvSpPr txBox="1"/>
            <p:nvPr/>
          </p:nvSpPr>
          <p:spPr bwMode="auto">
            <a:xfrm>
              <a:off x="5004000" y="5589240"/>
              <a:ext cx="360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a:t>
              </a:r>
            </a:p>
          </p:txBody>
        </p:sp>
      </p:grpSp>
      <p:pic>
        <p:nvPicPr>
          <p:cNvPr id="12291" name="Picture 3" descr="C:\Users\Liam\Documents\Design\NCETM\04 Images for B1 PPTs\Final PNG files\ncetm_mm_sp1_se06_aw018_extra_pencil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32240" y="1916832"/>
            <a:ext cx="1584176" cy="2088232"/>
          </a:xfrm>
          <a:prstGeom prst="rect">
            <a:avLst/>
          </a:prstGeom>
          <a:noFill/>
        </p:spPr>
      </p:pic>
      <p:sp>
        <p:nvSpPr>
          <p:cNvPr id="40" name="TextBox 39"/>
          <p:cNvSpPr txBox="1"/>
          <p:nvPr/>
        </p:nvSpPr>
        <p:spPr bwMode="auto">
          <a:xfrm>
            <a:off x="7308304" y="4535566"/>
            <a:ext cx="360040" cy="46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6</a:t>
            </a:r>
          </a:p>
        </p:txBody>
      </p:sp>
      <p:sp>
        <p:nvSpPr>
          <p:cNvPr id="41" name="TextBox 40"/>
          <p:cNvSpPr txBox="1"/>
          <p:nvPr/>
        </p:nvSpPr>
        <p:spPr bwMode="auto">
          <a:xfrm>
            <a:off x="5004048" y="5625296"/>
            <a:ext cx="360040" cy="4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buClr>
                <a:srgbClr val="82CBDD"/>
              </a:buClr>
              <a:buNone/>
            </a:pPr>
            <a:r>
              <a:rPr lang="en-GB" dirty="0" smtClean="0">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291"/>
                                        </p:tgtEl>
                                        <p:attrNameLst>
                                          <p:attrName>style.visibility</p:attrName>
                                        </p:attrNameLst>
                                      </p:cBhvr>
                                      <p:to>
                                        <p:strVal val="visible"/>
                                      </p:to>
                                    </p:set>
                                    <p:animEffect transition="in" filter="fade">
                                      <p:cBhvr>
                                        <p:cTn id="33" dur="500"/>
                                        <p:tgtEl>
                                          <p:spTgt spid="1229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3:4</a:t>
            </a:r>
            <a:endParaRPr lang="en-GB" dirty="0"/>
          </a:p>
        </p:txBody>
      </p:sp>
      <p:pic>
        <p:nvPicPr>
          <p:cNvPr id="13314" name="Picture 2" descr="C:\Users\Liam\Documents\Design\NCETM\04 Images for B1 PPTs\Final PNG files\ncetm_mm_sp1_se06_aw019.png"/>
          <p:cNvPicPr>
            <a:picLocks noChangeAspect="1" noChangeArrowheads="1"/>
          </p:cNvPicPr>
          <p:nvPr/>
        </p:nvPicPr>
        <p:blipFill>
          <a:blip r:embed="rId3" cstate="print"/>
          <a:srcRect/>
          <a:stretch>
            <a:fillRect/>
          </a:stretch>
        </p:blipFill>
        <p:spPr bwMode="auto">
          <a:xfrm>
            <a:off x="611560" y="1412776"/>
            <a:ext cx="7907446" cy="5033764"/>
          </a:xfrm>
          <a:prstGeom prst="rect">
            <a:avLst/>
          </a:prstGeom>
          <a:noFill/>
        </p:spPr>
      </p:pic>
      <p:sp>
        <p:nvSpPr>
          <p:cNvPr id="20" name="TextBox 19"/>
          <p:cNvSpPr txBox="1"/>
          <p:nvPr/>
        </p:nvSpPr>
        <p:spPr bwMode="auto">
          <a:xfrm>
            <a:off x="107504" y="776317"/>
            <a:ext cx="93610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600" dirty="0" smtClean="0">
                <a:latin typeface="Myriad Pro"/>
              </a:rPr>
              <a:t>Can you write a story that ends with six children on the bus?</a:t>
            </a:r>
            <a:endParaRPr lang="en-GB" sz="2600" b="1" dirty="0" smtClean="0">
              <a:latin typeface="Myriad Pro"/>
              <a:ea typeface="Myriad Pro Semibold" charset="0"/>
              <a:cs typeface="Myriad Pro Semibold"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4:2</a:t>
            </a:r>
            <a:endParaRPr lang="en-GB" dirty="0"/>
          </a:p>
        </p:txBody>
      </p:sp>
      <p:pic>
        <p:nvPicPr>
          <p:cNvPr id="14338" name="Picture 2" descr="C:\Users\Liam\Documents\Design\NCETM\04 Images for B1 PPTs\Final PNG files\ncetm_mm_sp1_se06_aw020.png"/>
          <p:cNvPicPr>
            <a:picLocks noChangeAspect="1" noChangeArrowheads="1"/>
          </p:cNvPicPr>
          <p:nvPr/>
        </p:nvPicPr>
        <p:blipFill>
          <a:blip r:embed="rId3" cstate="print"/>
          <a:srcRect/>
          <a:stretch>
            <a:fillRect/>
          </a:stretch>
        </p:blipFill>
        <p:spPr bwMode="auto">
          <a:xfrm>
            <a:off x="624994" y="2204864"/>
            <a:ext cx="7907446" cy="2786893"/>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Liam\Documents\Design\NCETM\04 Images for B1 PPTs\Final PNG files\ncetm_mm_sp1_se06_aw021.png"/>
          <p:cNvPicPr>
            <a:picLocks noChangeAspect="1" noChangeArrowheads="1"/>
          </p:cNvPicPr>
          <p:nvPr/>
        </p:nvPicPr>
        <p:blipFill>
          <a:blip r:embed="rId3" cstate="print"/>
          <a:srcRect/>
          <a:stretch>
            <a:fillRect/>
          </a:stretch>
        </p:blipFill>
        <p:spPr bwMode="auto">
          <a:xfrm>
            <a:off x="552986" y="2204864"/>
            <a:ext cx="7907446" cy="2796537"/>
          </a:xfrm>
          <a:prstGeom prst="rect">
            <a:avLst/>
          </a:prstGeom>
          <a:noFill/>
        </p:spPr>
      </p:pic>
      <p:sp>
        <p:nvSpPr>
          <p:cNvPr id="2" name="Text Placeholder 1"/>
          <p:cNvSpPr>
            <a:spLocks noGrp="1"/>
          </p:cNvSpPr>
          <p:nvPr>
            <p:ph type="body" sz="quarter" idx="11"/>
          </p:nvPr>
        </p:nvSpPr>
        <p:spPr/>
        <p:txBody>
          <a:bodyPr/>
          <a:lstStyle/>
          <a:p>
            <a:r>
              <a:rPr lang="en-GB" dirty="0" smtClean="0"/>
              <a:t>1.6 Augmentation and reduction – step 4:2</a:t>
            </a:r>
            <a:endParaRPr lang="en-GB" dirty="0"/>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iam\Documents\Design\NCETM\04 Images for B1 PPTs\Final PNG files\ncetm_mm_sp1_se06_aw02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7362" y="5373216"/>
            <a:ext cx="1368152" cy="360040"/>
          </a:xfrm>
          <a:prstGeom prst="rect">
            <a:avLst/>
          </a:prstGeom>
          <a:noFill/>
        </p:spPr>
      </p:pic>
      <p:pic>
        <p:nvPicPr>
          <p:cNvPr id="9" name="Picture 2" descr="C:\Users\Liam\Documents\Design\NCETM\04 Images for B1 PPTs\Final PNG files\ncetm_mm_sp1_se06_aw0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7458" y="4509120"/>
            <a:ext cx="432048" cy="360040"/>
          </a:xfrm>
          <a:prstGeom prst="rect">
            <a:avLst/>
          </a:prstGeom>
          <a:noFill/>
        </p:spPr>
      </p:pic>
      <p:sp>
        <p:nvSpPr>
          <p:cNvPr id="2" name="Text Placeholder 1"/>
          <p:cNvSpPr>
            <a:spLocks noGrp="1"/>
          </p:cNvSpPr>
          <p:nvPr>
            <p:ph type="body" sz="quarter" idx="11"/>
          </p:nvPr>
        </p:nvSpPr>
        <p:spPr/>
        <p:txBody>
          <a:bodyPr/>
          <a:lstStyle/>
          <a:p>
            <a:r>
              <a:rPr lang="en-GB" dirty="0" smtClean="0"/>
              <a:t>1.6 Augmentation and reduction – step 4:3</a:t>
            </a:r>
            <a:endParaRPr lang="en-GB" dirty="0"/>
          </a:p>
        </p:txBody>
      </p:sp>
      <p:pic>
        <p:nvPicPr>
          <p:cNvPr id="16386" name="Picture 2" descr="C:\Users\Liam\Documents\Design\NCETM\04 Images for B1 PPTs\Final PNG files\ncetm_mm_sp1_se06_aw02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994" y="1412776"/>
            <a:ext cx="1642750" cy="2520280"/>
          </a:xfrm>
          <a:prstGeom prst="rect">
            <a:avLst/>
          </a:prstGeom>
          <a:noFill/>
        </p:spPr>
      </p:pic>
      <p:pic>
        <p:nvPicPr>
          <p:cNvPr id="6" name="Picture 2" descr="C:\Users\Liam\Documents\Design\NCETM\04 Images for B1 PPTs\Final PNG files\ncetm_mm_sp1_se06_aw02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03848" y="1412776"/>
            <a:ext cx="2808312" cy="2736304"/>
          </a:xfrm>
          <a:prstGeom prst="rect">
            <a:avLst/>
          </a:prstGeom>
          <a:noFill/>
        </p:spPr>
      </p:pic>
      <p:pic>
        <p:nvPicPr>
          <p:cNvPr id="7" name="Picture 2" descr="C:\Users\Liam\Documents\Design\NCETM\04 Images for B1 PPTs\Final PNG files\ncetm_mm_sp1_se06_aw022.png"/>
          <p:cNvPicPr>
            <a:picLocks noChangeAspect="1" noChangeArrowheads="1"/>
          </p:cNvPicPr>
          <p:nvPr/>
        </p:nvPicPr>
        <p:blipFill>
          <a:blip r:embed="rId7" cstate="email">
            <a:extLst>
              <a:ext uri="{28A0092B-C50C-407E-A947-70E740481C1C}">
                <a14:useLocalDpi xmlns:a14="http://schemas.microsoft.com/office/drawing/2010/main"/>
              </a:ext>
            </a:extLst>
          </a:blip>
          <a:srcRect r="-13335"/>
          <a:stretch>
            <a:fillRect/>
          </a:stretch>
        </p:blipFill>
        <p:spPr bwMode="auto">
          <a:xfrm>
            <a:off x="6372200" y="1412776"/>
            <a:ext cx="2448272" cy="2736304"/>
          </a:xfrm>
          <a:prstGeom prst="rect">
            <a:avLst/>
          </a:prstGeom>
          <a:noFill/>
        </p:spPr>
      </p:pic>
      <p:pic>
        <p:nvPicPr>
          <p:cNvPr id="8" name="Picture 5" descr="C:\Users\Liam\Documents\Design\NCETM\04 Images for B1 PPTs\Final PNG files\ncetm_mm_sp1_se06_aw00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9898" y="4797152"/>
            <a:ext cx="8532000" cy="395048"/>
          </a:xfrm>
          <a:prstGeom prst="rect">
            <a:avLst/>
          </a:prstGeom>
          <a:noFill/>
        </p:spPr>
      </p:pic>
      <p:pic>
        <p:nvPicPr>
          <p:cNvPr id="11" name="Picture 2" descr="C:\Users\Liam\Documents\Design\NCETM\04 Images for B1 PPTs\Final PNG files\ncetm_mm_sp1_se06_aw02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97402" y="4509120"/>
            <a:ext cx="576064" cy="288032"/>
          </a:xfrm>
          <a:prstGeom prst="rect">
            <a:avLst/>
          </a:prstGeom>
          <a:noFill/>
        </p:spPr>
      </p:pic>
      <p:pic>
        <p:nvPicPr>
          <p:cNvPr id="12" name="Picture 2" descr="C:\Users\Liam\Documents\Design\NCETM\04 Images for B1 PPTs\Final PNG files\ncetm_mm_sp1_se06_aw02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93746" y="4509120"/>
            <a:ext cx="360040" cy="288032"/>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steps 1:2–1:3</a:t>
            </a:r>
            <a:endParaRPr lang="en-GB" dirty="0"/>
          </a:p>
        </p:txBody>
      </p:sp>
      <p:pic>
        <p:nvPicPr>
          <p:cNvPr id="1026" name="Picture 2" descr="C:\Users\Liam\Documents\Design\NCETM\04 Images for B1 PPTs\Final PNG files\ncetm_mm_sp1_se06_aw0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412776"/>
            <a:ext cx="2304256" cy="3037879"/>
          </a:xfrm>
          <a:prstGeom prst="rect">
            <a:avLst/>
          </a:prstGeom>
          <a:noFill/>
        </p:spPr>
      </p:pic>
      <p:pic>
        <p:nvPicPr>
          <p:cNvPr id="7" name="Picture 2" descr="C:\Users\Liam\Documents\Design\NCETM\04 Images for B1 PPTs\Final PNG files\ncetm_mm_sp1_se06_aw0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872" y="1412776"/>
            <a:ext cx="2304256" cy="3037879"/>
          </a:xfrm>
          <a:prstGeom prst="rect">
            <a:avLst/>
          </a:prstGeom>
          <a:noFill/>
        </p:spPr>
      </p:pic>
      <p:pic>
        <p:nvPicPr>
          <p:cNvPr id="8" name="Picture 2" descr="C:\Users\Liam\Documents\Design\NCETM\04 Images for B1 PPTs\Final PNG files\ncetm_mm_sp1_se06_aw001.png"/>
          <p:cNvPicPr>
            <a:picLocks noChangeAspect="1" noChangeArrowheads="1"/>
          </p:cNvPicPr>
          <p:nvPr/>
        </p:nvPicPr>
        <p:blipFill>
          <a:blip r:embed="rId5" cstate="email">
            <a:extLst>
              <a:ext uri="{28A0092B-C50C-407E-A947-70E740481C1C}">
                <a14:useLocalDpi xmlns:a14="http://schemas.microsoft.com/office/drawing/2010/main"/>
              </a:ext>
            </a:extLst>
          </a:blip>
          <a:srcRect r="-3806"/>
          <a:stretch>
            <a:fillRect/>
          </a:stretch>
        </p:blipFill>
        <p:spPr bwMode="auto">
          <a:xfrm>
            <a:off x="6228184" y="1412776"/>
            <a:ext cx="2376264" cy="3037879"/>
          </a:xfrm>
          <a:prstGeom prst="rect">
            <a:avLst/>
          </a:prstGeom>
          <a:noFill/>
        </p:spPr>
      </p:pic>
      <p:pic>
        <p:nvPicPr>
          <p:cNvPr id="1029" name="Picture 5" descr="C:\Users\Liam\Documents\Design\NCETM\04 Images for B1 PPTs\Final PNG files\ncetm_mm_sp1_se06_aw00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559" y="5085184"/>
            <a:ext cx="7920881" cy="360040"/>
          </a:xfrm>
          <a:prstGeom prst="rect">
            <a:avLst/>
          </a:prstGeom>
          <a:noFill/>
        </p:spPr>
      </p:pic>
      <p:pic>
        <p:nvPicPr>
          <p:cNvPr id="12" name="Picture 5" descr="C:\Users\Liam\Documents\Design\NCETM\04 Images for B1 PPTs\Final PNG files\ncetm_mm_sp1_se06_aw00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75656" y="4725144"/>
            <a:ext cx="504056" cy="360040"/>
          </a:xfrm>
          <a:prstGeom prst="rect">
            <a:avLst/>
          </a:prstGeom>
          <a:noFill/>
        </p:spPr>
      </p:pic>
      <p:pic>
        <p:nvPicPr>
          <p:cNvPr id="13" name="Picture 5" descr="C:\Users\Liam\Documents\Design\NCETM\04 Images for B1 PPTs\Final PNG files\ncetm_mm_sp1_se06_aw00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55976" y="4725144"/>
            <a:ext cx="504056" cy="360040"/>
          </a:xfrm>
          <a:prstGeom prst="rect">
            <a:avLst/>
          </a:prstGeom>
          <a:noFill/>
        </p:spPr>
      </p:pic>
      <p:pic>
        <p:nvPicPr>
          <p:cNvPr id="15" name="Picture 5" descr="C:\Users\Liam\Documents\Design\NCETM\04 Images for B1 PPTs\Final PNG files\ncetm_mm_sp1_se06_aw00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64288" y="4725144"/>
            <a:ext cx="360040" cy="360040"/>
          </a:xfrm>
          <a:prstGeom prst="rect">
            <a:avLst/>
          </a:prstGeom>
          <a:noFill/>
        </p:spPr>
      </p:pic>
      <p:pic>
        <p:nvPicPr>
          <p:cNvPr id="16" name="Picture 5" descr="C:\Users\Liam\Documents\Design\NCETM\04 Images for B1 PPTs\Final PNG files\ncetm_mm_sp1_se06_aw00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23928" y="5661248"/>
            <a:ext cx="1296144" cy="288032"/>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1000" fill="hold"/>
                                        <p:tgtEl>
                                          <p:spTgt spid="1029"/>
                                        </p:tgtEl>
                                        <p:attrNameLst>
                                          <p:attrName>ppt_x</p:attrName>
                                        </p:attrNameLst>
                                      </p:cBhvr>
                                      <p:tavLst>
                                        <p:tav tm="0">
                                          <p:val>
                                            <p:strVal val="0-#ppt_w/2"/>
                                          </p:val>
                                        </p:tav>
                                        <p:tav tm="100000">
                                          <p:val>
                                            <p:strVal val="#ppt_x"/>
                                          </p:val>
                                        </p:tav>
                                      </p:tavLst>
                                    </p:anim>
                                    <p:anim calcmode="lin" valueType="num">
                                      <p:cBhvr additive="base">
                                        <p:cTn id="18" dur="10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4:3</a:t>
            </a:r>
            <a:endParaRPr lang="en-GB" dirty="0"/>
          </a:p>
        </p:txBody>
      </p:sp>
      <p:pic>
        <p:nvPicPr>
          <p:cNvPr id="8" name="Picture 5" descr="C:\Users\Liam\Documents\Design\NCETM\04 Images for B1 PPTs\Final PNG files\ncetm_mm_sp1_se06_aw0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464" y="4797152"/>
            <a:ext cx="8532000" cy="395048"/>
          </a:xfrm>
          <a:prstGeom prst="rect">
            <a:avLst/>
          </a:prstGeom>
          <a:noFill/>
        </p:spPr>
      </p:pic>
      <p:pic>
        <p:nvPicPr>
          <p:cNvPr id="14" name="Picture 2" descr="C:\Users\Liam\Documents\Design\NCETM\04 Images for B1 PPTs\Final PNG files\ncetm_mm_sp1_se06_aw0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1412776"/>
            <a:ext cx="2088232" cy="3096344"/>
          </a:xfrm>
          <a:prstGeom prst="rect">
            <a:avLst/>
          </a:prstGeom>
          <a:noFill/>
        </p:spPr>
      </p:pic>
      <p:pic>
        <p:nvPicPr>
          <p:cNvPr id="15" name="Picture 2" descr="C:\Users\Liam\Documents\Design\NCETM\04 Images for B1 PPTs\Final PNG files\ncetm_mm_sp1_se06_aw02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5856" y="1412776"/>
            <a:ext cx="3024336" cy="2880320"/>
          </a:xfrm>
          <a:prstGeom prst="rect">
            <a:avLst/>
          </a:prstGeom>
          <a:noFill/>
        </p:spPr>
      </p:pic>
      <p:pic>
        <p:nvPicPr>
          <p:cNvPr id="16" name="Picture 2" descr="C:\Users\Liam\Documents\Design\NCETM\04 Images for B1 PPTs\Final PNG files\ncetm_mm_sp1_se06_aw02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20272" y="1412776"/>
            <a:ext cx="1368152" cy="2808312"/>
          </a:xfrm>
          <a:prstGeom prst="rect">
            <a:avLst/>
          </a:prstGeom>
          <a:noFill/>
        </p:spPr>
      </p:pic>
      <p:pic>
        <p:nvPicPr>
          <p:cNvPr id="17" name="Picture 2" descr="C:\Users\Liam\Documents\Design\NCETM\04 Images for B1 PPTs\Final PNG files\ncetm_mm_sp1_se06_aw02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87624" y="4437112"/>
            <a:ext cx="576064" cy="360040"/>
          </a:xfrm>
          <a:prstGeom prst="rect">
            <a:avLst/>
          </a:prstGeom>
          <a:noFill/>
        </p:spPr>
      </p:pic>
      <p:pic>
        <p:nvPicPr>
          <p:cNvPr id="18" name="Picture 2" descr="C:\Users\Liam\Documents\Design\NCETM\04 Images for B1 PPTs\Final PNG files\ncetm_mm_sp1_se06_aw02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39952" y="4437112"/>
            <a:ext cx="792088" cy="360040"/>
          </a:xfrm>
          <a:prstGeom prst="rect">
            <a:avLst/>
          </a:prstGeom>
          <a:noFill/>
        </p:spPr>
      </p:pic>
      <p:pic>
        <p:nvPicPr>
          <p:cNvPr id="19" name="Picture 2" descr="C:\Users\Liam\Documents\Design\NCETM\04 Images for B1 PPTs\Final PNG files\ncetm_mm_sp1_se06_aw02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80312" y="4365104"/>
            <a:ext cx="360040" cy="432048"/>
          </a:xfrm>
          <a:prstGeom prst="rect">
            <a:avLst/>
          </a:prstGeom>
          <a:noFill/>
        </p:spPr>
      </p:pic>
      <p:pic>
        <p:nvPicPr>
          <p:cNvPr id="20" name="Picture 2" descr="C:\Users\Liam\Documents\Design\NCETM\04 Images for B1 PPTs\Final PNG files\ncetm_mm_sp1_se06_aw022.png"/>
          <p:cNvPicPr>
            <a:picLocks noChangeAspect="1" noChangeArrowheads="1"/>
          </p:cNvPicPr>
          <p:nvPr/>
        </p:nvPicPr>
        <p:blipFill>
          <a:blip r:embed="rId10" cstate="email">
            <a:extLst>
              <a:ext uri="{28A0092B-C50C-407E-A947-70E740481C1C}">
                <a14:useLocalDpi xmlns:a14="http://schemas.microsoft.com/office/drawing/2010/main"/>
              </a:ext>
            </a:extLst>
          </a:blip>
          <a:srcRect b="-627"/>
          <a:stretch>
            <a:fillRect/>
          </a:stretch>
        </p:blipFill>
        <p:spPr bwMode="auto">
          <a:xfrm>
            <a:off x="3851920" y="5301208"/>
            <a:ext cx="1440160" cy="432048"/>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4:3</a:t>
            </a:r>
            <a:endParaRPr lang="en-GB" dirty="0"/>
          </a:p>
        </p:txBody>
      </p:sp>
      <p:pic>
        <p:nvPicPr>
          <p:cNvPr id="17410" name="Picture 2" descr="C:\Users\Liam\Documents\Design\NCETM\04 Images for B1 PPTs\Final PNG files\ncetm_mm_sp1_se06_aw02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3429000"/>
            <a:ext cx="288032" cy="288032"/>
          </a:xfrm>
          <a:prstGeom prst="rect">
            <a:avLst/>
          </a:prstGeom>
          <a:noFill/>
        </p:spPr>
      </p:pic>
      <p:pic>
        <p:nvPicPr>
          <p:cNvPr id="12" name="Picture 2" descr="C:\Users\Liam\Documents\Design\NCETM\04 Images for B1 PPTs\Final PNG files\ncetm_mm_sp1_se06_aw023.png"/>
          <p:cNvPicPr>
            <a:picLocks noChangeAspect="1" noChangeArrowheads="1"/>
          </p:cNvPicPr>
          <p:nvPr/>
        </p:nvPicPr>
        <p:blipFill>
          <a:blip r:embed="rId4" cstate="email">
            <a:extLst>
              <a:ext uri="{28A0092B-C50C-407E-A947-70E740481C1C}">
                <a14:useLocalDpi xmlns:a14="http://schemas.microsoft.com/office/drawing/2010/main"/>
              </a:ext>
            </a:extLst>
          </a:blip>
          <a:srcRect r="-42194"/>
          <a:stretch>
            <a:fillRect/>
          </a:stretch>
        </p:blipFill>
        <p:spPr bwMode="auto">
          <a:xfrm>
            <a:off x="8244408" y="3429000"/>
            <a:ext cx="288032" cy="288032"/>
          </a:xfrm>
          <a:prstGeom prst="rect">
            <a:avLst/>
          </a:prstGeom>
          <a:noFill/>
        </p:spPr>
      </p:pic>
      <p:pic>
        <p:nvPicPr>
          <p:cNvPr id="13" name="Picture 2" descr="C:\Users\Liam\Documents\Design\NCETM\04 Images for B1 PPTs\Final PNG files\ncetm_mm_sp1_se06_aw023.png"/>
          <p:cNvPicPr>
            <a:picLocks noChangeAspect="1" noChangeArrowheads="1"/>
          </p:cNvPicPr>
          <p:nvPr/>
        </p:nvPicPr>
        <p:blipFill>
          <a:blip r:embed="rId5" cstate="email">
            <a:extLst>
              <a:ext uri="{28A0092B-C50C-407E-A947-70E740481C1C}">
                <a14:useLocalDpi xmlns:a14="http://schemas.microsoft.com/office/drawing/2010/main"/>
              </a:ext>
            </a:extLst>
          </a:blip>
          <a:srcRect r="-152"/>
          <a:stretch>
            <a:fillRect/>
          </a:stretch>
        </p:blipFill>
        <p:spPr bwMode="auto">
          <a:xfrm>
            <a:off x="539552" y="2204864"/>
            <a:ext cx="7920880" cy="1152128"/>
          </a:xfrm>
          <a:prstGeom prst="rect">
            <a:avLst/>
          </a:prstGeom>
          <a:noFill/>
        </p:spPr>
      </p:pic>
      <p:pic>
        <p:nvPicPr>
          <p:cNvPr id="21" name="Picture 2" descr="C:\Users\Liam\Documents\Design\NCETM\04 Images for B1 PPTs\Final PNG files\ncetm_mm_sp1_se06_aw023.png"/>
          <p:cNvPicPr>
            <a:picLocks noChangeAspect="1" noChangeArrowheads="1"/>
          </p:cNvPicPr>
          <p:nvPr/>
        </p:nvPicPr>
        <p:blipFill>
          <a:blip r:embed="rId6" cstate="email">
            <a:extLst>
              <a:ext uri="{28A0092B-C50C-407E-A947-70E740481C1C}">
                <a14:useLocalDpi xmlns:a14="http://schemas.microsoft.com/office/drawing/2010/main"/>
              </a:ext>
            </a:extLst>
          </a:blip>
          <a:srcRect t="-33339"/>
          <a:stretch>
            <a:fillRect/>
          </a:stretch>
        </p:blipFill>
        <p:spPr bwMode="auto">
          <a:xfrm>
            <a:off x="4139952" y="1628800"/>
            <a:ext cx="720080" cy="576064"/>
          </a:xfrm>
          <a:prstGeom prst="rect">
            <a:avLst/>
          </a:prstGeom>
          <a:noFill/>
        </p:spPr>
      </p:pic>
      <p:pic>
        <p:nvPicPr>
          <p:cNvPr id="22" name="Picture 2" descr="C:\Users\Liam\Documents\Design\NCETM\04 Images for B1 PPTs\Final PNG files\ncetm_mm_sp1_se06_aw023.png"/>
          <p:cNvPicPr>
            <a:picLocks noChangeAspect="1" noChangeArrowheads="1"/>
          </p:cNvPicPr>
          <p:nvPr/>
        </p:nvPicPr>
        <p:blipFill>
          <a:blip r:embed="rId7" cstate="email">
            <a:extLst>
              <a:ext uri="{28A0092B-C50C-407E-A947-70E740481C1C}">
                <a14:useLocalDpi xmlns:a14="http://schemas.microsoft.com/office/drawing/2010/main"/>
              </a:ext>
            </a:extLst>
          </a:blip>
          <a:srcRect l="-2" r="-153"/>
          <a:stretch>
            <a:fillRect/>
          </a:stretch>
        </p:blipFill>
        <p:spPr bwMode="auto">
          <a:xfrm>
            <a:off x="539552" y="3789040"/>
            <a:ext cx="7920880" cy="1224136"/>
          </a:xfrm>
          <a:prstGeom prst="rect">
            <a:avLst/>
          </a:prstGeom>
          <a:noFill/>
        </p:spPr>
      </p:pic>
      <p:pic>
        <p:nvPicPr>
          <p:cNvPr id="23" name="Picture 2" descr="C:\Users\Liam\Documents\Design\NCETM\04 Images for B1 PPTs\Final PNG files\ncetm_mm_sp1_se06_aw023.png"/>
          <p:cNvPicPr>
            <a:picLocks noChangeAspect="1" noChangeArrowheads="1"/>
          </p:cNvPicPr>
          <p:nvPr/>
        </p:nvPicPr>
        <p:blipFill>
          <a:blip r:embed="rId8" cstate="email">
            <a:extLst>
              <a:ext uri="{28A0092B-C50C-407E-A947-70E740481C1C}">
                <a14:useLocalDpi xmlns:a14="http://schemas.microsoft.com/office/drawing/2010/main"/>
              </a:ext>
            </a:extLst>
          </a:blip>
          <a:srcRect b="-26182"/>
          <a:stretch>
            <a:fillRect/>
          </a:stretch>
        </p:blipFill>
        <p:spPr bwMode="auto">
          <a:xfrm>
            <a:off x="4139952" y="5085184"/>
            <a:ext cx="648072" cy="432048"/>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GB" dirty="0" smtClean="0"/>
              <a:t>1.6 Augmentation and reduction – step 4:5</a:t>
            </a:r>
            <a:endParaRPr lang="en-GB" dirty="0"/>
          </a:p>
        </p:txBody>
      </p:sp>
      <p:grpSp>
        <p:nvGrpSpPr>
          <p:cNvPr id="18" name="Group 17"/>
          <p:cNvGrpSpPr/>
          <p:nvPr/>
        </p:nvGrpSpPr>
        <p:grpSpPr>
          <a:xfrm>
            <a:off x="6444208" y="1196752"/>
            <a:ext cx="180000" cy="944488"/>
            <a:chOff x="6516216" y="2492896"/>
            <a:chExt cx="180000" cy="944488"/>
          </a:xfrm>
        </p:grpSpPr>
        <p:sp>
          <p:nvSpPr>
            <p:cNvPr id="15" name="Rectangle 14"/>
            <p:cNvSpPr/>
            <p:nvPr/>
          </p:nvSpPr>
          <p:spPr bwMode="auto">
            <a:xfrm>
              <a:off x="6552000" y="2492896"/>
              <a:ext cx="45719" cy="936104"/>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516216" y="3284984"/>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6516216" y="2492896"/>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grpSp>
      <p:pic>
        <p:nvPicPr>
          <p:cNvPr id="27" name="Picture 2" descr="C:\Users\Liam\Documents\Design\NCETM\04 Images for B1 PPTs\Final PNG files\ncetm_mm_sp1_se06_aw024.png"/>
          <p:cNvPicPr>
            <a:picLocks noChangeAspect="1" noChangeArrowheads="1"/>
          </p:cNvPicPr>
          <p:nvPr/>
        </p:nvPicPr>
        <p:blipFill>
          <a:blip r:embed="rId3" cstate="email">
            <a:extLst>
              <a:ext uri="{28A0092B-C50C-407E-A947-70E740481C1C}">
                <a14:useLocalDpi xmlns:a14="http://schemas.microsoft.com/office/drawing/2010/main"/>
              </a:ext>
            </a:extLst>
          </a:blip>
          <a:srcRect l="-1822" r="-170"/>
          <a:stretch>
            <a:fillRect/>
          </a:stretch>
        </p:blipFill>
        <p:spPr bwMode="auto">
          <a:xfrm>
            <a:off x="395536" y="3284984"/>
            <a:ext cx="8064896" cy="1152128"/>
          </a:xfrm>
          <a:prstGeom prst="rect">
            <a:avLst/>
          </a:prstGeom>
          <a:noFill/>
        </p:spPr>
      </p:pic>
      <p:pic>
        <p:nvPicPr>
          <p:cNvPr id="28" name="Picture 2" descr="C:\Users\Liam\Documents\Design\NCETM\04 Images for B1 PPTs\Final PNG files\ncetm_mm_sp1_se06_aw02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960" y="2780928"/>
            <a:ext cx="576064" cy="504056"/>
          </a:xfrm>
          <a:prstGeom prst="rect">
            <a:avLst/>
          </a:prstGeom>
          <a:noFill/>
        </p:spPr>
      </p:pic>
      <p:pic>
        <p:nvPicPr>
          <p:cNvPr id="29" name="Picture 2" descr="C:\Users\Liam\Documents\Design\NCETM\04 Images for B1 PPTs\Final PNG files\ncetm_mm_sp1_se06_aw024.png"/>
          <p:cNvPicPr>
            <a:picLocks noChangeAspect="1" noChangeArrowheads="1"/>
          </p:cNvPicPr>
          <p:nvPr/>
        </p:nvPicPr>
        <p:blipFill>
          <a:blip r:embed="rId5" cstate="email">
            <a:extLst>
              <a:ext uri="{28A0092B-C50C-407E-A947-70E740481C1C}">
                <a14:useLocalDpi xmlns:a14="http://schemas.microsoft.com/office/drawing/2010/main"/>
              </a:ext>
            </a:extLst>
          </a:blip>
          <a:srcRect l="-1822" r="-170"/>
          <a:stretch>
            <a:fillRect/>
          </a:stretch>
        </p:blipFill>
        <p:spPr bwMode="auto">
          <a:xfrm>
            <a:off x="395536" y="5013176"/>
            <a:ext cx="8064896" cy="1080120"/>
          </a:xfrm>
          <a:prstGeom prst="rect">
            <a:avLst/>
          </a:prstGeom>
          <a:noFill/>
        </p:spPr>
      </p:pic>
      <p:pic>
        <p:nvPicPr>
          <p:cNvPr id="30" name="Picture 2" descr="C:\Users\Liam\Documents\Design\NCETM\04 Images for B1 PPTs\Final PNG files\ncetm_mm_sp1_se06_aw024.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39952" y="6165304"/>
            <a:ext cx="792088" cy="360040"/>
          </a:xfrm>
          <a:prstGeom prst="rect">
            <a:avLst/>
          </a:prstGeom>
          <a:noFill/>
        </p:spPr>
      </p:pic>
      <p:sp>
        <p:nvSpPr>
          <p:cNvPr id="19" name="TextBox 18"/>
          <p:cNvSpPr txBox="1"/>
          <p:nvPr/>
        </p:nvSpPr>
        <p:spPr bwMode="auto">
          <a:xfrm>
            <a:off x="467544" y="4479503"/>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smtClean="0">
                <a:latin typeface="Myriad Pro Semibold" charset="0"/>
                <a:ea typeface="Myriad Pro Semibold" charset="0"/>
                <a:cs typeface="Myriad Pro Semibold" charset="0"/>
              </a:rPr>
              <a:t>6</a:t>
            </a:r>
          </a:p>
        </p:txBody>
      </p:sp>
      <p:sp>
        <p:nvSpPr>
          <p:cNvPr id="21" name="TextBox 20"/>
          <p:cNvSpPr txBox="1"/>
          <p:nvPr/>
        </p:nvSpPr>
        <p:spPr bwMode="auto">
          <a:xfrm>
            <a:off x="8172400" y="4479503"/>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smtClean="0">
                <a:latin typeface="Myriad Pro Semibold" charset="0"/>
                <a:ea typeface="Myriad Pro Semibold" charset="0"/>
                <a:cs typeface="Myriad Pro Semibold" charset="0"/>
              </a:rPr>
              <a:t>8</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528" y="1090235"/>
            <a:ext cx="5978802" cy="935394"/>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7682" y="1090235"/>
            <a:ext cx="2005791" cy="935394"/>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xit" presetSubtype="0" fill="hold" nodeType="withEffect">
                                  <p:stCondLst>
                                    <p:cond delay="0"/>
                                  </p:stCondLst>
                                  <p:childTnLst>
                                    <p:animEffect transition="out" filter="fad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GB" dirty="0" smtClean="0"/>
              <a:t>1.6 Augmentation and reduction – step 4:5</a:t>
            </a:r>
            <a:endParaRPr lang="en-GB" dirty="0"/>
          </a:p>
        </p:txBody>
      </p:sp>
      <p:grpSp>
        <p:nvGrpSpPr>
          <p:cNvPr id="3" name="Group 17"/>
          <p:cNvGrpSpPr/>
          <p:nvPr/>
        </p:nvGrpSpPr>
        <p:grpSpPr>
          <a:xfrm>
            <a:off x="6444208" y="1196752"/>
            <a:ext cx="180000" cy="944488"/>
            <a:chOff x="6516216" y="2492896"/>
            <a:chExt cx="180000" cy="944488"/>
          </a:xfrm>
        </p:grpSpPr>
        <p:sp>
          <p:nvSpPr>
            <p:cNvPr id="15" name="Rectangle 14"/>
            <p:cNvSpPr/>
            <p:nvPr/>
          </p:nvSpPr>
          <p:spPr bwMode="auto">
            <a:xfrm>
              <a:off x="6552000" y="2492896"/>
              <a:ext cx="45719" cy="936104"/>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516216" y="3284984"/>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6516216" y="2492896"/>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grpSp>
      <p:pic>
        <p:nvPicPr>
          <p:cNvPr id="19458" name="Picture 2" descr="C:\Users\Liam\Documents\Design\NCETM\04 Images for B1 PPTs\Final PNG files\ncetm_mm_sp1_se06_aw0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3284984"/>
            <a:ext cx="7907446" cy="648072"/>
          </a:xfrm>
          <a:prstGeom prst="rect">
            <a:avLst/>
          </a:prstGeom>
          <a:noFill/>
        </p:spPr>
      </p:pic>
      <p:pic>
        <p:nvPicPr>
          <p:cNvPr id="18" name="Picture 2" descr="C:\Users\Liam\Documents\Design\NCETM\04 Images for B1 PPTs\Final PNG files\ncetm_mm_sp1_se06_aw02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1880" y="2430000"/>
            <a:ext cx="2088232" cy="864096"/>
          </a:xfrm>
          <a:prstGeom prst="rect">
            <a:avLst/>
          </a:prstGeom>
          <a:noFill/>
        </p:spPr>
      </p:pic>
      <p:pic>
        <p:nvPicPr>
          <p:cNvPr id="19" name="Picture 2" descr="C:\Users\Liam\Documents\Design\NCETM\04 Images for B1 PPTs\Final PNG files\ncetm_mm_sp1_se06_aw025.png"/>
          <p:cNvPicPr>
            <a:picLocks noChangeAspect="1" noChangeArrowheads="1"/>
          </p:cNvPicPr>
          <p:nvPr/>
        </p:nvPicPr>
        <p:blipFill>
          <a:blip r:embed="rId5" cstate="email">
            <a:extLst>
              <a:ext uri="{28A0092B-C50C-407E-A947-70E740481C1C}">
                <a14:useLocalDpi xmlns:a14="http://schemas.microsoft.com/office/drawing/2010/main"/>
              </a:ext>
            </a:extLst>
          </a:blip>
          <a:srcRect t="-39986"/>
          <a:stretch>
            <a:fillRect/>
          </a:stretch>
        </p:blipFill>
        <p:spPr bwMode="auto">
          <a:xfrm>
            <a:off x="4139952" y="1916832"/>
            <a:ext cx="576064" cy="504056"/>
          </a:xfrm>
          <a:prstGeom prst="rect">
            <a:avLst/>
          </a:prstGeom>
          <a:noFill/>
        </p:spPr>
      </p:pic>
      <p:pic>
        <p:nvPicPr>
          <p:cNvPr id="21" name="Picture 2" descr="C:\Users\Liam\Documents\Design\NCETM\04 Images for B1 PPTs\Final PNG files\ncetm_mm_sp1_se06_aw025.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19872" y="4005064"/>
            <a:ext cx="2088232" cy="792088"/>
          </a:xfrm>
          <a:prstGeom prst="rect">
            <a:avLst/>
          </a:prstGeom>
          <a:noFill/>
        </p:spPr>
      </p:pic>
      <p:pic>
        <p:nvPicPr>
          <p:cNvPr id="22" name="Picture 2" descr="C:\Users\Liam\Documents\Design\NCETM\04 Images for B1 PPTs\Final PNG files\ncetm_mm_sp1_se06_aw025.png"/>
          <p:cNvPicPr>
            <a:picLocks noChangeAspect="1" noChangeArrowheads="1"/>
          </p:cNvPicPr>
          <p:nvPr/>
        </p:nvPicPr>
        <p:blipFill>
          <a:blip r:embed="rId7" cstate="email">
            <a:extLst>
              <a:ext uri="{28A0092B-C50C-407E-A947-70E740481C1C}">
                <a14:useLocalDpi xmlns:a14="http://schemas.microsoft.com/office/drawing/2010/main"/>
              </a:ext>
            </a:extLst>
          </a:blip>
          <a:srcRect b="-48386"/>
          <a:stretch>
            <a:fillRect/>
          </a:stretch>
        </p:blipFill>
        <p:spPr bwMode="auto">
          <a:xfrm>
            <a:off x="4139952" y="4797152"/>
            <a:ext cx="576064" cy="576064"/>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GB" dirty="0" smtClean="0"/>
              <a:t>1.6 Augmentation and reduction – step 4:6</a:t>
            </a:r>
            <a:endParaRPr lang="en-GB" dirty="0"/>
          </a:p>
        </p:txBody>
      </p:sp>
      <p:grpSp>
        <p:nvGrpSpPr>
          <p:cNvPr id="2" name="Group 17"/>
          <p:cNvGrpSpPr/>
          <p:nvPr/>
        </p:nvGrpSpPr>
        <p:grpSpPr>
          <a:xfrm>
            <a:off x="6444208" y="1196752"/>
            <a:ext cx="180000" cy="944488"/>
            <a:chOff x="6516216" y="2492896"/>
            <a:chExt cx="180000" cy="944488"/>
          </a:xfrm>
        </p:grpSpPr>
        <p:sp>
          <p:nvSpPr>
            <p:cNvPr id="15" name="Rectangle 14"/>
            <p:cNvSpPr/>
            <p:nvPr/>
          </p:nvSpPr>
          <p:spPr bwMode="auto">
            <a:xfrm>
              <a:off x="6552000" y="2492896"/>
              <a:ext cx="45719" cy="936104"/>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516216" y="3284984"/>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6516216" y="2492896"/>
              <a:ext cx="180000" cy="1524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grpSp>
      <p:pic>
        <p:nvPicPr>
          <p:cNvPr id="20482" name="Picture 2" descr="C:\Users\Liam\Documents\Design\NCETM\04 Images for B1 PPTs\Final PNG files\ncetm_mm_sp1_se06_aw02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879500"/>
            <a:ext cx="6884932" cy="677292"/>
          </a:xfrm>
          <a:prstGeom prst="rect">
            <a:avLst/>
          </a:prstGeom>
          <a:noFill/>
        </p:spPr>
      </p:pic>
      <p:pic>
        <p:nvPicPr>
          <p:cNvPr id="13" name="Picture 2" descr="C:\Users\Liam\Documents\Design\NCETM\04 Images for B1 PPTs\Final PNG files\ncetm_mm_sp1_se06_aw02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7904" y="1916832"/>
            <a:ext cx="1656184" cy="576064"/>
          </a:xfrm>
          <a:prstGeom prst="rect">
            <a:avLst/>
          </a:prstGeom>
          <a:noFill/>
        </p:spPr>
      </p:pic>
      <p:sp>
        <p:nvSpPr>
          <p:cNvPr id="20" name="TextBox 19"/>
          <p:cNvSpPr txBox="1"/>
          <p:nvPr/>
        </p:nvSpPr>
        <p:spPr bwMode="auto">
          <a:xfrm>
            <a:off x="4838400" y="2034000"/>
            <a:ext cx="360000" cy="3508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buClr>
                <a:srgbClr val="82CBDD"/>
              </a:buClr>
              <a:buNone/>
            </a:pPr>
            <a:r>
              <a:rPr lang="en-GB" sz="2400" dirty="0" smtClean="0">
                <a:latin typeface="Myriad Pro Semibold" charset="0"/>
                <a:ea typeface="Myriad Pro Semibold" charset="0"/>
                <a:cs typeface="Myriad Pro Semibold" charset="0"/>
              </a:rPr>
              <a:t>8</a:t>
            </a:r>
          </a:p>
        </p:txBody>
      </p:sp>
      <p:pic>
        <p:nvPicPr>
          <p:cNvPr id="23" name="Picture 2" descr="C:\Users\Liam\Documents\Design\NCETM\04 Images for B1 PPTs\Final PNG files\ncetm_mm_sp1_se06_aw026.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7904" y="2564904"/>
            <a:ext cx="1656184" cy="576064"/>
          </a:xfrm>
          <a:prstGeom prst="rect">
            <a:avLst/>
          </a:prstGeom>
          <a:noFill/>
        </p:spPr>
      </p:pic>
      <p:sp>
        <p:nvSpPr>
          <p:cNvPr id="24" name="TextBox 23"/>
          <p:cNvSpPr txBox="1"/>
          <p:nvPr/>
        </p:nvSpPr>
        <p:spPr bwMode="auto">
          <a:xfrm rot="60000">
            <a:off x="4842000" y="2642400"/>
            <a:ext cx="360000" cy="39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buClr>
                <a:srgbClr val="82CBDD"/>
              </a:buClr>
              <a:buNone/>
            </a:pPr>
            <a:r>
              <a:rPr lang="en-GB" sz="2400" dirty="0" smtClean="0">
                <a:latin typeface="Myriad Pro Semibold" charset="0"/>
                <a:ea typeface="Myriad Pro Semibold" charset="0"/>
                <a:cs typeface="Myriad Pro Semibold" charset="0"/>
              </a:rPr>
              <a:t>5</a:t>
            </a:r>
          </a:p>
        </p:txBody>
      </p:sp>
      <p:pic>
        <p:nvPicPr>
          <p:cNvPr id="25" name="Picture 2" descr="C:\Users\Liam\Documents\Design\NCETM\04 Images for B1 PPTs\Final PNG files\ncetm_mm_sp1_se06_aw026.png"/>
          <p:cNvPicPr>
            <a:picLocks noChangeAspect="1" noChangeArrowheads="1"/>
          </p:cNvPicPr>
          <p:nvPr/>
        </p:nvPicPr>
        <p:blipFill>
          <a:blip r:embed="rId6" cstate="email">
            <a:extLst>
              <a:ext uri="{28A0092B-C50C-407E-A947-70E740481C1C}">
                <a14:useLocalDpi xmlns:a14="http://schemas.microsoft.com/office/drawing/2010/main"/>
              </a:ext>
            </a:extLst>
          </a:blip>
          <a:srcRect l="-9412" r="-6679" b="-2225"/>
          <a:stretch>
            <a:fillRect/>
          </a:stretch>
        </p:blipFill>
        <p:spPr bwMode="auto">
          <a:xfrm>
            <a:off x="539552" y="3356992"/>
            <a:ext cx="7992888" cy="3312368"/>
          </a:xfrm>
          <a:prstGeom prst="rect">
            <a:avLst/>
          </a:prstGeom>
          <a:noFill/>
        </p:spPr>
      </p:pic>
      <p:sp>
        <p:nvSpPr>
          <p:cNvPr id="18" name="TextBox 17"/>
          <p:cNvSpPr txBox="1"/>
          <p:nvPr/>
        </p:nvSpPr>
        <p:spPr bwMode="auto">
          <a:xfrm>
            <a:off x="7668344" y="4806327"/>
            <a:ext cx="360000" cy="28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457200" indent="-457200">
              <a:buClr>
                <a:srgbClr val="82CBDD"/>
              </a:buClr>
              <a:buNone/>
            </a:pPr>
            <a:r>
              <a:rPr lang="en-GB" sz="2400" dirty="0" smtClean="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Liam\Documents\Design\NCETM\04 Images for B1 PPTs\Final PNG files\ncetm_mm_sp1_se06_aw00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0000" y="4968000"/>
            <a:ext cx="1512168" cy="360040"/>
          </a:xfrm>
          <a:prstGeom prst="rect">
            <a:avLst/>
          </a:prstGeom>
          <a:noFill/>
        </p:spPr>
      </p:pic>
      <p:pic>
        <p:nvPicPr>
          <p:cNvPr id="9" name="Picture 3" descr="C:\Users\Liam\Documents\Design\NCETM\04 Images for B1 PPTs\Final PNG files\ncetm_mm_sp1_se06_aw00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6000" y="4149080"/>
            <a:ext cx="648072" cy="360040"/>
          </a:xfrm>
          <a:prstGeom prst="rect">
            <a:avLst/>
          </a:prstGeom>
          <a:noFill/>
        </p:spPr>
      </p:pic>
      <p:pic>
        <p:nvPicPr>
          <p:cNvPr id="2051" name="Picture 3" descr="C:\Users\Liam\Documents\Design\NCETM\04 Images for B1 PPTs\Final PNG files\ncetm_mm_sp1_se06_aw00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419" y="1567449"/>
            <a:ext cx="7946021" cy="2437615"/>
          </a:xfrm>
          <a:prstGeom prst="rect">
            <a:avLst/>
          </a:prstGeom>
          <a:noFill/>
        </p:spPr>
      </p:pic>
      <p:sp>
        <p:nvSpPr>
          <p:cNvPr id="2" name="Text Placeholder 1"/>
          <p:cNvSpPr>
            <a:spLocks noGrp="1"/>
          </p:cNvSpPr>
          <p:nvPr>
            <p:ph type="body" sz="quarter" idx="11"/>
          </p:nvPr>
        </p:nvSpPr>
        <p:spPr/>
        <p:txBody>
          <a:bodyPr/>
          <a:lstStyle/>
          <a:p>
            <a:r>
              <a:rPr lang="en-GB" dirty="0" smtClean="0"/>
              <a:t>1.6 Augmentation and reduction – step 1:4</a:t>
            </a:r>
            <a:endParaRPr lang="en-GB" dirty="0"/>
          </a:p>
        </p:txBody>
      </p:sp>
      <p:pic>
        <p:nvPicPr>
          <p:cNvPr id="17" name="Picture 5" descr="C:\Users\Liam\Documents\Design\NCETM\04 Images for B1 PPTs\Final PNG files\ncetm_mm_sp1_se06_aw00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553" y="4437112"/>
            <a:ext cx="7992888" cy="363313"/>
          </a:xfrm>
          <a:prstGeom prst="rect">
            <a:avLst/>
          </a:prstGeom>
          <a:noFill/>
        </p:spPr>
      </p:pic>
      <p:pic>
        <p:nvPicPr>
          <p:cNvPr id="18" name="Picture 3" descr="C:\Users\Liam\Documents\Design\NCETM\04 Images for B1 PPTs\Final PNG files\ncetm_mm_sp1_se06_aw003.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03648" y="4149080"/>
            <a:ext cx="369490" cy="295468"/>
          </a:xfrm>
          <a:prstGeom prst="rect">
            <a:avLst/>
          </a:prstGeom>
          <a:noFill/>
        </p:spPr>
      </p:pic>
      <p:pic>
        <p:nvPicPr>
          <p:cNvPr id="20" name="Picture 3" descr="C:\Users\Liam\Documents\Design\NCETM\04 Images for B1 PPTs\Final PNG files\ncetm_mm_sp1_se06_aw003.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92280" y="4149080"/>
            <a:ext cx="221695" cy="295468"/>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C:\Users\Liam\Documents\Design\NCETM\04 Images for B1 PPTs\Final PNG files\ncetm_mm_sp1_se06_aw0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3" y="4365104"/>
            <a:ext cx="7992888" cy="363313"/>
          </a:xfrm>
          <a:prstGeom prst="rect">
            <a:avLst/>
          </a:prstGeom>
          <a:noFill/>
        </p:spPr>
      </p:pic>
      <p:pic>
        <p:nvPicPr>
          <p:cNvPr id="3074" name="Picture 2" descr="C:\Users\Liam\Documents\Design\NCETM\04 Images for B1 PPTs\Final PNG files\ncetm_mm_sp1_se06_aw00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1700808"/>
            <a:ext cx="7912101" cy="2160241"/>
          </a:xfrm>
          <a:prstGeom prst="rect">
            <a:avLst/>
          </a:prstGeom>
          <a:noFill/>
        </p:spPr>
      </p:pic>
      <p:sp>
        <p:nvSpPr>
          <p:cNvPr id="2" name="Text Placeholder 1"/>
          <p:cNvSpPr>
            <a:spLocks noGrp="1"/>
          </p:cNvSpPr>
          <p:nvPr>
            <p:ph type="body" sz="quarter" idx="11"/>
          </p:nvPr>
        </p:nvSpPr>
        <p:spPr/>
        <p:txBody>
          <a:bodyPr/>
          <a:lstStyle/>
          <a:p>
            <a:r>
              <a:rPr lang="en-GB" dirty="0" smtClean="0"/>
              <a:t>1.6 Augmentation and reduction – step 1:4</a:t>
            </a:r>
            <a:endParaRPr lang="en-GB" dirty="0"/>
          </a:p>
        </p:txBody>
      </p:sp>
      <p:pic>
        <p:nvPicPr>
          <p:cNvPr id="10" name="Picture 2" descr="C:\Users\Liam\Documents\Design\NCETM\04 Images for B1 PPTs\Final PNG files\ncetm_mm_sp1_se06_aw00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47664" y="4077072"/>
            <a:ext cx="288032" cy="288032"/>
          </a:xfrm>
          <a:prstGeom prst="rect">
            <a:avLst/>
          </a:prstGeom>
          <a:noFill/>
        </p:spPr>
      </p:pic>
      <p:pic>
        <p:nvPicPr>
          <p:cNvPr id="11" name="Picture 2" descr="C:\Users\Liam\Documents\Design\NCETM\04 Images for B1 PPTs\Final PNG files\ncetm_mm_sp1_se06_aw004.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83968" y="4077072"/>
            <a:ext cx="504056" cy="288032"/>
          </a:xfrm>
          <a:prstGeom prst="rect">
            <a:avLst/>
          </a:prstGeom>
          <a:noFill/>
        </p:spPr>
      </p:pic>
      <p:pic>
        <p:nvPicPr>
          <p:cNvPr id="12" name="Picture 2" descr="C:\Users\Liam\Documents\Design\NCETM\04 Images for B1 PPTs\Final PNG files\ncetm_mm_sp1_se06_aw004.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64288" y="4077072"/>
            <a:ext cx="288032" cy="288032"/>
          </a:xfrm>
          <a:prstGeom prst="rect">
            <a:avLst/>
          </a:prstGeom>
          <a:noFill/>
        </p:spPr>
      </p:pic>
      <p:pic>
        <p:nvPicPr>
          <p:cNvPr id="13" name="Picture 2" descr="C:\Users\Liam\Documents\Design\NCETM\04 Images for B1 PPTs\Final PNG files\ncetm_mm_sp1_se06_aw004.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23928" y="4941168"/>
            <a:ext cx="1296144" cy="360040"/>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1:5</a:t>
            </a:r>
            <a:endParaRPr lang="en-GB" dirty="0"/>
          </a:p>
        </p:txBody>
      </p:sp>
      <p:pic>
        <p:nvPicPr>
          <p:cNvPr id="4" name="Picture 2" descr="C:\Users\Liam\Documents\Design\NCETM\04 Images for B1 PPTs\Final PNG files\ncetm_mm_sp1_se06_aw005.png"/>
          <p:cNvPicPr>
            <a:picLocks noChangeAspect="1" noChangeArrowheads="1"/>
          </p:cNvPicPr>
          <p:nvPr/>
        </p:nvPicPr>
        <p:blipFill>
          <a:blip r:embed="rId3" cstate="email">
            <a:extLst>
              <a:ext uri="{28A0092B-C50C-407E-A947-70E740481C1C}">
                <a14:useLocalDpi xmlns:a14="http://schemas.microsoft.com/office/drawing/2010/main"/>
              </a:ext>
            </a:extLst>
          </a:blip>
          <a:srcRect l="-1150" t="-1496" b="-5644"/>
          <a:stretch>
            <a:fillRect/>
          </a:stretch>
        </p:blipFill>
        <p:spPr bwMode="auto">
          <a:xfrm>
            <a:off x="323528" y="1196752"/>
            <a:ext cx="6031564" cy="4907584"/>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iam\Documents\Design\NCETM\04 Images for B1 PPTs\Final PNG files\ncetm_mm_sp1_se06_aw005.png"/>
          <p:cNvPicPr>
            <a:picLocks noChangeAspect="1" noChangeArrowheads="1"/>
          </p:cNvPicPr>
          <p:nvPr/>
        </p:nvPicPr>
        <p:blipFill>
          <a:blip r:embed="rId3" cstate="email">
            <a:extLst>
              <a:ext uri="{28A0092B-C50C-407E-A947-70E740481C1C}">
                <a14:useLocalDpi xmlns:a14="http://schemas.microsoft.com/office/drawing/2010/main"/>
              </a:ext>
            </a:extLst>
          </a:blip>
          <a:srcRect l="-1150" t="-1496" b="-5644"/>
          <a:stretch>
            <a:fillRect/>
          </a:stretch>
        </p:blipFill>
        <p:spPr bwMode="auto">
          <a:xfrm>
            <a:off x="323528" y="1196752"/>
            <a:ext cx="6031564" cy="4907584"/>
          </a:xfrm>
          <a:prstGeom prst="rect">
            <a:avLst/>
          </a:prstGeom>
          <a:noFill/>
        </p:spPr>
      </p:pic>
      <p:pic>
        <p:nvPicPr>
          <p:cNvPr id="11"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1157" y="2420889"/>
            <a:ext cx="473781" cy="473781"/>
          </a:xfrm>
          <a:prstGeom prst="rect">
            <a:avLst/>
          </a:prstGeom>
          <a:noFill/>
        </p:spPr>
      </p:pic>
      <p:pic>
        <p:nvPicPr>
          <p:cNvPr id="10"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9189" y="2708921"/>
            <a:ext cx="473781" cy="473781"/>
          </a:xfrm>
          <a:prstGeom prst="rect">
            <a:avLst/>
          </a:prstGeom>
          <a:noFill/>
        </p:spPr>
      </p:pic>
      <p:sp>
        <p:nvSpPr>
          <p:cNvPr id="2" name="Text Placeholder 1"/>
          <p:cNvSpPr>
            <a:spLocks noGrp="1"/>
          </p:cNvSpPr>
          <p:nvPr>
            <p:ph type="body" sz="quarter" idx="11"/>
          </p:nvPr>
        </p:nvSpPr>
        <p:spPr/>
        <p:txBody>
          <a:bodyPr/>
          <a:lstStyle/>
          <a:p>
            <a:r>
              <a:rPr lang="en-GB" dirty="0" smtClean="0"/>
              <a:t>1.6 Augmentation and reduction – step 1:5</a:t>
            </a:r>
            <a:endParaRPr lang="en-GB" dirty="0"/>
          </a:p>
        </p:txBody>
      </p:sp>
      <p:pic>
        <p:nvPicPr>
          <p:cNvPr id="5122"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7221" y="2996953"/>
            <a:ext cx="473781" cy="473781"/>
          </a:xfrm>
          <a:prstGeom prst="rect">
            <a:avLst/>
          </a:prstGeom>
          <a:noFill/>
        </p:spPr>
      </p:pic>
      <p:pic>
        <p:nvPicPr>
          <p:cNvPr id="8"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95253" y="3284985"/>
            <a:ext cx="473781" cy="473781"/>
          </a:xfrm>
          <a:prstGeom prst="rect">
            <a:avLst/>
          </a:prstGeom>
          <a:noFill/>
        </p:spPr>
      </p:pic>
      <p:pic>
        <p:nvPicPr>
          <p:cNvPr id="9"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83285" y="3573017"/>
            <a:ext cx="473781" cy="473781"/>
          </a:xfrm>
          <a:prstGeom prst="rect">
            <a:avLst/>
          </a:prstGeom>
          <a:noFill/>
        </p:spPr>
      </p:pic>
      <p:pic>
        <p:nvPicPr>
          <p:cNvPr id="12"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1157" y="1556793"/>
            <a:ext cx="473781" cy="473781"/>
          </a:xfrm>
          <a:prstGeom prst="rect">
            <a:avLst/>
          </a:prstGeom>
          <a:noFill/>
        </p:spPr>
      </p:pic>
      <p:pic>
        <p:nvPicPr>
          <p:cNvPr id="13"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9189" y="1844825"/>
            <a:ext cx="473781" cy="473781"/>
          </a:xfrm>
          <a:prstGeom prst="rect">
            <a:avLst/>
          </a:prstGeom>
          <a:noFill/>
        </p:spPr>
      </p:pic>
      <p:pic>
        <p:nvPicPr>
          <p:cNvPr id="15"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7221" y="2132857"/>
            <a:ext cx="473781" cy="473781"/>
          </a:xfrm>
          <a:prstGeom prst="rect">
            <a:avLst/>
          </a:prstGeom>
          <a:noFill/>
        </p:spPr>
      </p:pic>
      <p:pic>
        <p:nvPicPr>
          <p:cNvPr id="16"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95253" y="2420889"/>
            <a:ext cx="473781" cy="473781"/>
          </a:xfrm>
          <a:prstGeom prst="rect">
            <a:avLst/>
          </a:prstGeom>
          <a:noFill/>
        </p:spPr>
      </p:pic>
      <p:pic>
        <p:nvPicPr>
          <p:cNvPr id="17" name="Picture 2" descr="C:\Users\Liam\Documents\Design\NCETM\04 Images for B1 PPTs\Final PNG files\ncetm_mm_sp1_se06_aw005_red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83285" y="2708921"/>
            <a:ext cx="473781" cy="473781"/>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iam\Documents\Design\NCETM\04 Images for B1 PPTs\Final PNG files\ncetm_mm_sp1_se06_aw006.png"/>
          <p:cNvPicPr>
            <a:picLocks noChangeAspect="1" noChangeArrowheads="1"/>
          </p:cNvPicPr>
          <p:nvPr/>
        </p:nvPicPr>
        <p:blipFill>
          <a:blip r:embed="rId3" cstate="print"/>
          <a:srcRect/>
          <a:stretch>
            <a:fillRect/>
          </a:stretch>
        </p:blipFill>
        <p:spPr bwMode="auto">
          <a:xfrm>
            <a:off x="539552" y="1916832"/>
            <a:ext cx="7907446" cy="3394418"/>
          </a:xfrm>
          <a:prstGeom prst="rect">
            <a:avLst/>
          </a:prstGeom>
          <a:noFill/>
        </p:spPr>
      </p:pic>
      <p:sp>
        <p:nvSpPr>
          <p:cNvPr id="2" name="Text Placeholder 1"/>
          <p:cNvSpPr>
            <a:spLocks noGrp="1"/>
          </p:cNvSpPr>
          <p:nvPr>
            <p:ph type="body" sz="quarter" idx="11"/>
          </p:nvPr>
        </p:nvSpPr>
        <p:spPr/>
        <p:txBody>
          <a:bodyPr/>
          <a:lstStyle/>
          <a:p>
            <a:r>
              <a:rPr lang="en-GB" dirty="0" smtClean="0"/>
              <a:t>1.6 Augmentation and reduction – step 1:6</a:t>
            </a:r>
            <a:endParaRPr lang="en-GB" dirty="0"/>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1.6 Augmentation and reduction – step 1:7</a:t>
            </a:r>
            <a:endParaRPr lang="en-GB" dirty="0"/>
          </a:p>
        </p:txBody>
      </p:sp>
      <p:sp>
        <p:nvSpPr>
          <p:cNvPr id="11" name="Rectangle 10"/>
          <p:cNvSpPr/>
          <p:nvPr/>
        </p:nvSpPr>
        <p:spPr bwMode="auto">
          <a:xfrm>
            <a:off x="3859707" y="1728054"/>
            <a:ext cx="1389561" cy="1389561"/>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5348522" y="1827309"/>
            <a:ext cx="1389561" cy="1389561"/>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smtClean="0">
              <a:ln>
                <a:noFill/>
              </a:ln>
              <a:solidFill>
                <a:schemeClr val="tx1"/>
              </a:solidFill>
              <a:effectLst/>
              <a:latin typeface="Arial" charset="0"/>
            </a:endParaRPr>
          </a:p>
        </p:txBody>
      </p:sp>
      <p:pic>
        <p:nvPicPr>
          <p:cNvPr id="7172" name="Picture 4" descr="C:\Users\Liam\Documents\Design\NCETM\04 Images for B1 PPTs\Final PNG files\ncetm_mm_sp1_se06_aw007_yellow_counter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7" y="1628799"/>
            <a:ext cx="7934082" cy="3252492"/>
          </a:xfrm>
          <a:prstGeom prst="rect">
            <a:avLst/>
          </a:prstGeom>
          <a:noFill/>
        </p:spPr>
      </p:pic>
      <p:sp>
        <p:nvSpPr>
          <p:cNvPr id="10" name="Rectangle 9"/>
          <p:cNvSpPr/>
          <p:nvPr/>
        </p:nvSpPr>
        <p:spPr bwMode="auto">
          <a:xfrm>
            <a:off x="2339752" y="1844824"/>
            <a:ext cx="1440160" cy="1272791"/>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0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82822" y="1728054"/>
            <a:ext cx="1389561" cy="1389561"/>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smtClean="0"/>
          </a:p>
        </p:txBody>
      </p:sp>
      <p:sp>
        <p:nvSpPr>
          <p:cNvPr id="19" name="Rectangle 18"/>
          <p:cNvSpPr/>
          <p:nvPr/>
        </p:nvSpPr>
        <p:spPr bwMode="auto">
          <a:xfrm>
            <a:off x="3923928" y="1844824"/>
            <a:ext cx="1440160" cy="1296144"/>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grpSp>
        <p:nvGrpSpPr>
          <p:cNvPr id="23" name="Group 22"/>
          <p:cNvGrpSpPr/>
          <p:nvPr/>
        </p:nvGrpSpPr>
        <p:grpSpPr>
          <a:xfrm>
            <a:off x="882077" y="1827308"/>
            <a:ext cx="4370582" cy="1322284"/>
            <a:chOff x="882077" y="1827308"/>
            <a:chExt cx="4370582" cy="1322284"/>
          </a:xfrm>
        </p:grpSpPr>
        <p:pic>
          <p:nvPicPr>
            <p:cNvPr id="17" name="Picture 4" descr="C:\Users\Liam\Documents\Design\NCETM\04 Images for B1 PPTs\Final PNG files\ncetm_mm_sp1_se06_aw007_yellow_count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2077" y="1827308"/>
              <a:ext cx="1220659" cy="1322284"/>
            </a:xfrm>
            <a:prstGeom prst="rect">
              <a:avLst/>
            </a:prstGeom>
            <a:noFill/>
          </p:spPr>
        </p:pic>
        <p:pic>
          <p:nvPicPr>
            <p:cNvPr id="18" name="Picture 4" descr="C:\Users\Liam\Documents\Design\NCETM\04 Images for B1 PPTs\Final PNG files\ncetm_mm_sp1_se06_aw007_yellow_counter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2000" y="1926563"/>
              <a:ext cx="1322374" cy="1220547"/>
            </a:xfrm>
            <a:prstGeom prst="rect">
              <a:avLst/>
            </a:prstGeom>
            <a:noFill/>
          </p:spPr>
        </p:pic>
        <p:pic>
          <p:nvPicPr>
            <p:cNvPr id="21" name="Picture 4" descr="C:\Users\Liam\Documents\Design\NCETM\04 Images for B1 PPTs\Final PNG files\ncetm_mm_sp1_se06_aw007_yellow_counter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2000" y="1920421"/>
              <a:ext cx="1220659" cy="1220547"/>
            </a:xfrm>
            <a:prstGeom prst="rect">
              <a:avLst/>
            </a:prstGeom>
            <a:noFill/>
          </p:spPr>
        </p:pic>
      </p:grpSp>
      <p:sp>
        <p:nvSpPr>
          <p:cNvPr id="14" name="Rectangle 13"/>
          <p:cNvSpPr/>
          <p:nvPr/>
        </p:nvSpPr>
        <p:spPr bwMode="auto">
          <a:xfrm>
            <a:off x="5580112" y="1844824"/>
            <a:ext cx="1368152" cy="1296144"/>
          </a:xfrm>
          <a:prstGeom prst="rect">
            <a:avLst/>
          </a:prstGeom>
          <a:solidFill>
            <a:schemeClr val="bg1"/>
          </a:solid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pic>
        <p:nvPicPr>
          <p:cNvPr id="26" name="Picture 4" descr="C:\Users\Liam\Documents\Design\NCETM\04 Images for B1 PPTs\Final PNG files\ncetm_mm_sp1_se06_aw007_yellow_counter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80112" y="1850660"/>
            <a:ext cx="1322374" cy="1322284"/>
          </a:xfrm>
          <a:prstGeom prst="rect">
            <a:avLst/>
          </a:prstGeom>
          <a:noFill/>
        </p:spPr>
      </p:pic>
      <p:sp>
        <p:nvSpPr>
          <p:cNvPr id="33" name="TextBox 32"/>
          <p:cNvSpPr txBox="1"/>
          <p:nvPr/>
        </p:nvSpPr>
        <p:spPr bwMode="auto">
          <a:xfrm>
            <a:off x="2627784" y="5157192"/>
            <a:ext cx="40324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2600" dirty="0" smtClean="0">
                <a:solidFill>
                  <a:schemeClr val="accent4">
                    <a:lumMod val="85000"/>
                    <a:lumOff val="15000"/>
                  </a:schemeClr>
                </a:solidFill>
                <a:latin typeface="Myriad Pro"/>
                <a:ea typeface="Myriad Pro Semibold" charset="0"/>
                <a:cs typeface="Myriad Pro Semibold" charset="0"/>
              </a:rPr>
              <a:t>3 + 1 = 4</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CA218AA91A342B58C0B6FC7D07AF4" ma:contentTypeVersion="0" ma:contentTypeDescription="Create a new document." ma:contentTypeScope="" ma:versionID="5b7866326335da5b77b36b4b59ddb2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54F594-175D-48EF-893C-C652A355FA2A}">
  <ds:schemaRefs>
    <ds:schemaRef ds:uri="http://schemas.microsoft.com/sharepoint/v3/contenttype/forms"/>
  </ds:schemaRefs>
</ds:datastoreItem>
</file>

<file path=customXml/itemProps2.xml><?xml version="1.0" encoding="utf-8"?>
<ds:datastoreItem xmlns:ds="http://schemas.openxmlformats.org/officeDocument/2006/customXml" ds:itemID="{83FADFC2-BE4A-48E7-ADEA-14DB4E517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3AE8536-3E91-4F7E-BC66-ECBC846F5903}">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Mastery PD PowerPoint V4.2</Template>
  <TotalTime>7700</TotalTime>
  <Words>531</Words>
  <Application>Microsoft Office PowerPoint</Application>
  <PresentationFormat>On-screen Show (4:3)</PresentationFormat>
  <Paragraphs>100</Paragraphs>
  <Slides>34</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Myriad Pro</vt:lpstr>
      <vt:lpstr>Myriad Pro Semibold</vt:lpstr>
      <vt:lpstr>Mastery PD PowerPoint V4.2</vt:lpstr>
      <vt:lpstr>1.6 Additive structures: introduction to augmentation and reduction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egmenSt Title</dc:title>
  <dc:creator>Liam Benson</dc:creator>
  <cp:lastModifiedBy>Yvette</cp:lastModifiedBy>
  <cp:revision>116</cp:revision>
  <dcterms:created xsi:type="dcterms:W3CDTF">2017-08-02T15:45:07Z</dcterms:created>
  <dcterms:modified xsi:type="dcterms:W3CDTF">2017-10-13T14:52:59Z</dcterms:modified>
</cp:coreProperties>
</file>