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.xml" ContentType="application/vnd.openxmlformats-officedocument.presentationml.tags+xml"/>
  <Override PartName="/ppt/notesSlides/notesSlide17.xml" ContentType="application/vnd.openxmlformats-officedocument.presentationml.notes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3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tags/tag4.xml" ContentType="application/vnd.openxmlformats-officedocument.presentationml.tags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tags/tag5.xml" ContentType="application/vnd.openxmlformats-officedocument.presentationml.tags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42"/>
  </p:notesMasterIdLst>
  <p:sldIdLst>
    <p:sldId id="257" r:id="rId5"/>
    <p:sldId id="508" r:id="rId6"/>
    <p:sldId id="506" r:id="rId7"/>
    <p:sldId id="565" r:id="rId8"/>
    <p:sldId id="566" r:id="rId9"/>
    <p:sldId id="507" r:id="rId10"/>
    <p:sldId id="481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439" r:id="rId23"/>
    <p:sldId id="327" r:id="rId24"/>
    <p:sldId id="328" r:id="rId25"/>
    <p:sldId id="423" r:id="rId26"/>
    <p:sldId id="428" r:id="rId27"/>
    <p:sldId id="434" r:id="rId28"/>
    <p:sldId id="513" r:id="rId29"/>
    <p:sldId id="514" r:id="rId30"/>
    <p:sldId id="278" r:id="rId31"/>
    <p:sldId id="279" r:id="rId32"/>
    <p:sldId id="280" r:id="rId33"/>
    <p:sldId id="281" r:id="rId34"/>
    <p:sldId id="282" r:id="rId35"/>
    <p:sldId id="283" r:id="rId36"/>
    <p:sldId id="421" r:id="rId37"/>
    <p:sldId id="425" r:id="rId38"/>
    <p:sldId id="422" r:id="rId39"/>
    <p:sldId id="515" r:id="rId40"/>
    <p:sldId id="516" r:id="rId41"/>
    <p:sldId id="284" r:id="rId42"/>
    <p:sldId id="285" r:id="rId43"/>
    <p:sldId id="286" r:id="rId44"/>
    <p:sldId id="287" r:id="rId45"/>
    <p:sldId id="288" r:id="rId46"/>
    <p:sldId id="289" r:id="rId47"/>
    <p:sldId id="435" r:id="rId48"/>
    <p:sldId id="427" r:id="rId49"/>
    <p:sldId id="419" r:id="rId50"/>
    <p:sldId id="418" r:id="rId51"/>
    <p:sldId id="436" r:id="rId52"/>
    <p:sldId id="437" r:id="rId53"/>
    <p:sldId id="517" r:id="rId54"/>
    <p:sldId id="518" r:id="rId55"/>
    <p:sldId id="290" r:id="rId56"/>
    <p:sldId id="291" r:id="rId57"/>
    <p:sldId id="519" r:id="rId58"/>
    <p:sldId id="520" r:id="rId59"/>
    <p:sldId id="292" r:id="rId60"/>
    <p:sldId id="293" r:id="rId61"/>
    <p:sldId id="512" r:id="rId62"/>
    <p:sldId id="511" r:id="rId63"/>
    <p:sldId id="326" r:id="rId64"/>
    <p:sldId id="539" r:id="rId65"/>
    <p:sldId id="540" r:id="rId66"/>
    <p:sldId id="541" r:id="rId67"/>
    <p:sldId id="542" r:id="rId68"/>
    <p:sldId id="543" r:id="rId69"/>
    <p:sldId id="544" r:id="rId70"/>
    <p:sldId id="545" r:id="rId71"/>
    <p:sldId id="546" r:id="rId72"/>
    <p:sldId id="521" r:id="rId73"/>
    <p:sldId id="522" r:id="rId74"/>
    <p:sldId id="547" r:id="rId75"/>
    <p:sldId id="319" r:id="rId76"/>
    <p:sldId id="548" r:id="rId77"/>
    <p:sldId id="549" r:id="rId78"/>
    <p:sldId id="550" r:id="rId79"/>
    <p:sldId id="523" r:id="rId80"/>
    <p:sldId id="524" r:id="rId81"/>
    <p:sldId id="551" r:id="rId82"/>
    <p:sldId id="552" r:id="rId83"/>
    <p:sldId id="553" r:id="rId84"/>
    <p:sldId id="525" r:id="rId85"/>
    <p:sldId id="526" r:id="rId86"/>
    <p:sldId id="554" r:id="rId87"/>
    <p:sldId id="555" r:id="rId88"/>
    <p:sldId id="556" r:id="rId89"/>
    <p:sldId id="557" r:id="rId90"/>
    <p:sldId id="558" r:id="rId91"/>
    <p:sldId id="559" r:id="rId92"/>
    <p:sldId id="560" r:id="rId93"/>
    <p:sldId id="527" r:id="rId94"/>
    <p:sldId id="528" r:id="rId95"/>
    <p:sldId id="561" r:id="rId96"/>
    <p:sldId id="562" r:id="rId97"/>
    <p:sldId id="563" r:id="rId98"/>
    <p:sldId id="564" r:id="rId99"/>
    <p:sldId id="294" r:id="rId100"/>
    <p:sldId id="529" r:id="rId101"/>
    <p:sldId id="530" r:id="rId102"/>
    <p:sldId id="295" r:id="rId103"/>
    <p:sldId id="296" r:id="rId104"/>
    <p:sldId id="297" r:id="rId105"/>
    <p:sldId id="531" r:id="rId106"/>
    <p:sldId id="532" r:id="rId107"/>
    <p:sldId id="298" r:id="rId108"/>
    <p:sldId id="299" r:id="rId109"/>
    <p:sldId id="300" r:id="rId110"/>
    <p:sldId id="301" r:id="rId111"/>
    <p:sldId id="302" r:id="rId112"/>
    <p:sldId id="303" r:id="rId113"/>
    <p:sldId id="318" r:id="rId114"/>
    <p:sldId id="304" r:id="rId115"/>
    <p:sldId id="305" r:id="rId116"/>
    <p:sldId id="306" r:id="rId117"/>
    <p:sldId id="533" r:id="rId118"/>
    <p:sldId id="534" r:id="rId119"/>
    <p:sldId id="307" r:id="rId120"/>
    <p:sldId id="308" r:id="rId121"/>
    <p:sldId id="309" r:id="rId122"/>
    <p:sldId id="310" r:id="rId123"/>
    <p:sldId id="535" r:id="rId124"/>
    <p:sldId id="536" r:id="rId125"/>
    <p:sldId id="311" r:id="rId126"/>
    <p:sldId id="323" r:id="rId127"/>
    <p:sldId id="324" r:id="rId128"/>
    <p:sldId id="537" r:id="rId129"/>
    <p:sldId id="538" r:id="rId130"/>
    <p:sldId id="325" r:id="rId131"/>
    <p:sldId id="312" r:id="rId132"/>
    <p:sldId id="320" r:id="rId133"/>
    <p:sldId id="321" r:id="rId134"/>
    <p:sldId id="322" r:id="rId135"/>
    <p:sldId id="313" r:id="rId136"/>
    <p:sldId id="314" r:id="rId137"/>
    <p:sldId id="315" r:id="rId138"/>
    <p:sldId id="316" r:id="rId139"/>
    <p:sldId id="317" r:id="rId140"/>
    <p:sldId id="477" r:id="rId1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852135D-AE1F-46BC-8709-C991EDBD8336}">
          <p14:sldIdLst>
            <p14:sldId id="257"/>
            <p14:sldId id="508"/>
            <p14:sldId id="506"/>
            <p14:sldId id="565"/>
            <p14:sldId id="566"/>
            <p14:sldId id="507"/>
            <p14:sldId id="481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439"/>
            <p14:sldId id="327"/>
            <p14:sldId id="328"/>
            <p14:sldId id="423"/>
            <p14:sldId id="428"/>
            <p14:sldId id="434"/>
            <p14:sldId id="513"/>
            <p14:sldId id="514"/>
            <p14:sldId id="278"/>
            <p14:sldId id="279"/>
            <p14:sldId id="280"/>
            <p14:sldId id="281"/>
            <p14:sldId id="282"/>
            <p14:sldId id="283"/>
            <p14:sldId id="421"/>
            <p14:sldId id="425"/>
            <p14:sldId id="422"/>
            <p14:sldId id="515"/>
            <p14:sldId id="516"/>
            <p14:sldId id="284"/>
            <p14:sldId id="285"/>
            <p14:sldId id="286"/>
            <p14:sldId id="287"/>
            <p14:sldId id="288"/>
            <p14:sldId id="289"/>
            <p14:sldId id="435"/>
            <p14:sldId id="427"/>
            <p14:sldId id="419"/>
            <p14:sldId id="418"/>
            <p14:sldId id="436"/>
            <p14:sldId id="437"/>
            <p14:sldId id="517"/>
            <p14:sldId id="518"/>
            <p14:sldId id="290"/>
            <p14:sldId id="291"/>
            <p14:sldId id="519"/>
            <p14:sldId id="520"/>
            <p14:sldId id="292"/>
            <p14:sldId id="293"/>
            <p14:sldId id="512"/>
            <p14:sldId id="511"/>
            <p14:sldId id="326"/>
            <p14:sldId id="539"/>
            <p14:sldId id="540"/>
            <p14:sldId id="541"/>
            <p14:sldId id="542"/>
            <p14:sldId id="543"/>
            <p14:sldId id="544"/>
            <p14:sldId id="545"/>
            <p14:sldId id="546"/>
            <p14:sldId id="521"/>
            <p14:sldId id="522"/>
            <p14:sldId id="547"/>
            <p14:sldId id="319"/>
            <p14:sldId id="548"/>
            <p14:sldId id="549"/>
            <p14:sldId id="550"/>
            <p14:sldId id="523"/>
            <p14:sldId id="524"/>
            <p14:sldId id="551"/>
            <p14:sldId id="552"/>
            <p14:sldId id="553"/>
            <p14:sldId id="525"/>
            <p14:sldId id="526"/>
            <p14:sldId id="554"/>
            <p14:sldId id="555"/>
            <p14:sldId id="556"/>
            <p14:sldId id="557"/>
            <p14:sldId id="558"/>
            <p14:sldId id="559"/>
            <p14:sldId id="560"/>
            <p14:sldId id="527"/>
            <p14:sldId id="528"/>
            <p14:sldId id="561"/>
            <p14:sldId id="562"/>
            <p14:sldId id="563"/>
            <p14:sldId id="564"/>
            <p14:sldId id="294"/>
            <p14:sldId id="529"/>
            <p14:sldId id="530"/>
            <p14:sldId id="295"/>
            <p14:sldId id="296"/>
            <p14:sldId id="297"/>
            <p14:sldId id="531"/>
            <p14:sldId id="532"/>
            <p14:sldId id="298"/>
            <p14:sldId id="299"/>
            <p14:sldId id="300"/>
            <p14:sldId id="301"/>
            <p14:sldId id="302"/>
            <p14:sldId id="303"/>
            <p14:sldId id="318"/>
            <p14:sldId id="304"/>
            <p14:sldId id="305"/>
            <p14:sldId id="306"/>
            <p14:sldId id="533"/>
            <p14:sldId id="534"/>
            <p14:sldId id="307"/>
            <p14:sldId id="308"/>
            <p14:sldId id="309"/>
            <p14:sldId id="310"/>
            <p14:sldId id="535"/>
            <p14:sldId id="536"/>
            <p14:sldId id="311"/>
            <p14:sldId id="323"/>
            <p14:sldId id="324"/>
            <p14:sldId id="537"/>
            <p14:sldId id="538"/>
            <p14:sldId id="325"/>
            <p14:sldId id="312"/>
            <p14:sldId id="320"/>
            <p14:sldId id="321"/>
            <p14:sldId id="322"/>
            <p14:sldId id="313"/>
            <p14:sldId id="314"/>
            <p14:sldId id="315"/>
            <p14:sldId id="316"/>
            <p14:sldId id="317"/>
            <p14:sldId id="4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nna Cole" initials="DC" lastIdx="27" clrIdx="0">
    <p:extLst>
      <p:ext uri="{19B8F6BF-5375-455C-9EA6-DF929625EA0E}">
        <p15:presenceInfo xmlns:p15="http://schemas.microsoft.com/office/powerpoint/2012/main" userId="S::donna.cole@ncetm.org.uk::36e63e46-7f0e-4c72-a341-f5fc518a0358" providerId="AD"/>
      </p:ext>
    </p:extLst>
  </p:cmAuthor>
  <p:cmAuthor id="2" name="Elizabeth Lambert" initials="EL" lastIdx="1" clrIdx="1">
    <p:extLst>
      <p:ext uri="{19B8F6BF-5375-455C-9EA6-DF929625EA0E}">
        <p15:presenceInfo xmlns:p15="http://schemas.microsoft.com/office/powerpoint/2012/main" userId="S::Elizabeth.Lambert@ncetm.org.uk::84516f71-0698-4f46-9863-2dab06370415" providerId="AD"/>
      </p:ext>
    </p:extLst>
  </p:cmAuthor>
  <p:cmAuthor id="3" name="Jonathan East" initials="JE" lastIdx="16" clrIdx="2">
    <p:extLst>
      <p:ext uri="{19B8F6BF-5375-455C-9EA6-DF929625EA0E}">
        <p15:presenceInfo xmlns:p15="http://schemas.microsoft.com/office/powerpoint/2012/main" userId="S-1-5-21-3922863414-4013517082-2598851602-1227" providerId="AD"/>
      </p:ext>
    </p:extLst>
  </p:cmAuthor>
  <p:cmAuthor id="4" name="Gwen Tresidder" initials="GT" lastIdx="29" clrIdx="3">
    <p:extLst>
      <p:ext uri="{19B8F6BF-5375-455C-9EA6-DF929625EA0E}">
        <p15:presenceInfo xmlns:p15="http://schemas.microsoft.com/office/powerpoint/2012/main" userId="S::Gwen.Tresidder@ncetm.org.uk::b74a9380-12d1-408f-ae76-78178213c8e6" providerId="AD"/>
      </p:ext>
    </p:extLst>
  </p:cmAuthor>
  <p:cmAuthor id="5" name="Andrew Young" initials="AY" lastIdx="3" clrIdx="4">
    <p:extLst>
      <p:ext uri="{19B8F6BF-5375-455C-9EA6-DF929625EA0E}">
        <p15:presenceInfo xmlns:p15="http://schemas.microsoft.com/office/powerpoint/2012/main" userId="S::andrew.young@tribalgroup.com::3d7dab09-352b-4858-b937-4a4f8b94e6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5D4"/>
    <a:srgbClr val="327473"/>
    <a:srgbClr val="E5F3F2"/>
    <a:srgbClr val="CDE9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18" autoAdjust="0"/>
    <p:restoredTop sz="96357" autoAdjust="0"/>
  </p:normalViewPr>
  <p:slideViewPr>
    <p:cSldViewPr snapToGrid="0" showGuides="1">
      <p:cViewPr varScale="1">
        <p:scale>
          <a:sx n="67" d="100"/>
          <a:sy n="67" d="100"/>
        </p:scale>
        <p:origin x="48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33" Type="http://schemas.openxmlformats.org/officeDocument/2006/relationships/slide" Target="slides/slide129.xml"/><Relationship Id="rId138" Type="http://schemas.openxmlformats.org/officeDocument/2006/relationships/slide" Target="slides/slide134.xml"/><Relationship Id="rId16" Type="http://schemas.openxmlformats.org/officeDocument/2006/relationships/slide" Target="slides/slide12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slide" Target="slides/slide119.xml"/><Relationship Id="rId128" Type="http://schemas.openxmlformats.org/officeDocument/2006/relationships/slide" Target="slides/slide124.xml"/><Relationship Id="rId144" Type="http://schemas.openxmlformats.org/officeDocument/2006/relationships/presProps" Target="presProps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18" Type="http://schemas.openxmlformats.org/officeDocument/2006/relationships/slide" Target="slides/slide114.xml"/><Relationship Id="rId134" Type="http://schemas.openxmlformats.org/officeDocument/2006/relationships/slide" Target="slides/slide130.xml"/><Relationship Id="rId139" Type="http://schemas.openxmlformats.org/officeDocument/2006/relationships/slide" Target="slides/slide13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116" Type="http://schemas.openxmlformats.org/officeDocument/2006/relationships/slide" Target="slides/slide112.xml"/><Relationship Id="rId124" Type="http://schemas.openxmlformats.org/officeDocument/2006/relationships/slide" Target="slides/slide120.xml"/><Relationship Id="rId129" Type="http://schemas.openxmlformats.org/officeDocument/2006/relationships/slide" Target="slides/slide125.xml"/><Relationship Id="rId137" Type="http://schemas.openxmlformats.org/officeDocument/2006/relationships/slide" Target="slides/slide13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11" Type="http://schemas.openxmlformats.org/officeDocument/2006/relationships/slide" Target="slides/slide107.xml"/><Relationship Id="rId132" Type="http://schemas.openxmlformats.org/officeDocument/2006/relationships/slide" Target="slides/slide128.xml"/><Relationship Id="rId140" Type="http://schemas.openxmlformats.org/officeDocument/2006/relationships/slide" Target="slides/slide136.xml"/><Relationship Id="rId145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14" Type="http://schemas.openxmlformats.org/officeDocument/2006/relationships/slide" Target="slides/slide110.xml"/><Relationship Id="rId119" Type="http://schemas.openxmlformats.org/officeDocument/2006/relationships/slide" Target="slides/slide115.xml"/><Relationship Id="rId127" Type="http://schemas.openxmlformats.org/officeDocument/2006/relationships/slide" Target="slides/slide12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slide" Target="slides/slide118.xml"/><Relationship Id="rId130" Type="http://schemas.openxmlformats.org/officeDocument/2006/relationships/slide" Target="slides/slide126.xml"/><Relationship Id="rId135" Type="http://schemas.openxmlformats.org/officeDocument/2006/relationships/slide" Target="slides/slide131.xml"/><Relationship Id="rId143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slide" Target="slides/slide116.xml"/><Relationship Id="rId125" Type="http://schemas.openxmlformats.org/officeDocument/2006/relationships/slide" Target="slides/slide121.xml"/><Relationship Id="rId141" Type="http://schemas.openxmlformats.org/officeDocument/2006/relationships/slide" Target="slides/slide137.xml"/><Relationship Id="rId146" Type="http://schemas.openxmlformats.org/officeDocument/2006/relationships/theme" Target="theme/theme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131" Type="http://schemas.openxmlformats.org/officeDocument/2006/relationships/slide" Target="slides/slide127.xml"/><Relationship Id="rId136" Type="http://schemas.openxmlformats.org/officeDocument/2006/relationships/slide" Target="slides/slide132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26" Type="http://schemas.openxmlformats.org/officeDocument/2006/relationships/slide" Target="slides/slide122.xml"/><Relationship Id="rId147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14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94EFC8-8799-4F4C-8315-F132E4ECEA7D}" type="datetimeFigureOut">
              <a:rPr lang="en-GB" smtClean="0"/>
              <a:t>10/11/2021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25CF7-397B-40E2-885F-DC75A9265B3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1312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717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When a whole is divided into one hundred equal parts, each part is </a:t>
            </a:r>
          </a:p>
          <a:p>
            <a:r>
              <a:rPr lang="en-GB" i="1" dirty="0"/>
              <a:t>one hundredth of the whole.</a:t>
            </a:r>
          </a:p>
          <a:p>
            <a:r>
              <a:rPr lang="en-GB" i="1" dirty="0"/>
              <a:t>There are one hundred hundredths in one whole.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8516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When one tenth of the whole is divided into ten equal parts, each part is </a:t>
            </a:r>
          </a:p>
          <a:p>
            <a:r>
              <a:rPr lang="en-GB" i="1" dirty="0"/>
              <a:t>one hundredth of the whole.</a:t>
            </a:r>
          </a:p>
          <a:p>
            <a:r>
              <a:rPr lang="en-GB" i="1" dirty="0"/>
              <a:t>There are ten hundredths in one tenth.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9647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When a whole is divided into one thousand equal parts, each part is </a:t>
            </a:r>
          </a:p>
          <a:p>
            <a:r>
              <a:rPr lang="en-GB" i="1" dirty="0"/>
              <a:t>one thousandth of the whole.</a:t>
            </a:r>
          </a:p>
          <a:p>
            <a:r>
              <a:rPr lang="en-GB" i="1" dirty="0"/>
              <a:t>There are one thousand thousandths in one whole.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5329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When one hundredth of the whole is divided into ten equal parts, each part is </a:t>
            </a:r>
          </a:p>
          <a:p>
            <a:r>
              <a:rPr lang="en-GB" i="1" dirty="0"/>
              <a:t>one thousandth of the whole.</a:t>
            </a:r>
          </a:p>
          <a:p>
            <a:r>
              <a:rPr lang="en-GB" i="1" dirty="0"/>
              <a:t>There are ten thousandths in one hundredth.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4142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When one tenth of the whole is divided into one hundred equal parts, each part is </a:t>
            </a:r>
          </a:p>
          <a:p>
            <a:r>
              <a:rPr lang="en-GB" i="1" dirty="0"/>
              <a:t>one thousandth of the whole.</a:t>
            </a:r>
          </a:p>
          <a:p>
            <a:r>
              <a:rPr lang="en-GB" i="1" dirty="0"/>
              <a:t>There are one hundred thousandths in one tenth.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8649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We had six </a:t>
            </a:r>
            <a:r>
              <a:rPr lang="en-GB" i="1" u="sng" dirty="0"/>
              <a:t>ones</a:t>
            </a:r>
            <a:r>
              <a:rPr lang="en-GB" i="1" dirty="0"/>
              <a:t>. We now have six </a:t>
            </a:r>
            <a:r>
              <a:rPr lang="en-GB" i="1" u="sng" dirty="0"/>
              <a:t>thousandths</a:t>
            </a:r>
            <a:r>
              <a:rPr lang="en-GB" i="1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3477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We had six </a:t>
            </a:r>
            <a:r>
              <a:rPr lang="en-GB" i="1" u="sng" dirty="0"/>
              <a:t>thousandths</a:t>
            </a:r>
            <a:r>
              <a:rPr lang="en-GB" i="1" dirty="0"/>
              <a:t>. We now have six </a:t>
            </a:r>
            <a:r>
              <a:rPr lang="en-GB" i="1" u="sng" dirty="0"/>
              <a:t>ones</a:t>
            </a:r>
            <a:r>
              <a:rPr lang="en-GB" i="1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1242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15846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11493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FB300F5C-91D6-4213-B130-E9EA953F5C0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1855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08086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FB300F5C-91D6-4213-B130-E9EA953F5C0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23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64147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FB300F5C-91D6-4213-B130-E9EA953F5C0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24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33062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33101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26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54318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We are dividing by 100 / multiplying by 0.01, so we need to </a:t>
            </a:r>
          </a:p>
          <a:p>
            <a:r>
              <a:rPr lang="en-GB" i="1" dirty="0"/>
              <a:t>move the digits </a:t>
            </a:r>
            <a:r>
              <a:rPr lang="en-GB" i="1" u="sng" dirty="0"/>
              <a:t>two places</a:t>
            </a:r>
            <a:r>
              <a:rPr lang="en-GB" i="1" dirty="0"/>
              <a:t> to the </a:t>
            </a:r>
            <a:r>
              <a:rPr lang="en-GB" i="1" u="sng" dirty="0"/>
              <a:t>right</a:t>
            </a:r>
            <a:r>
              <a:rPr lang="en-GB" i="1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8053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We had eight </a:t>
            </a:r>
            <a:r>
              <a:rPr lang="en-GB" i="1" u="sng" dirty="0"/>
              <a:t>ones</a:t>
            </a:r>
            <a:r>
              <a:rPr lang="en-GB" i="1" dirty="0"/>
              <a:t>. We now have eight </a:t>
            </a:r>
            <a:r>
              <a:rPr lang="en-GB" i="1" u="sng" dirty="0"/>
              <a:t>hundredths</a:t>
            </a:r>
            <a:r>
              <a:rPr lang="en-GB" i="1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392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We are multiplying by one thousand, so we need to </a:t>
            </a:r>
          </a:p>
          <a:p>
            <a:r>
              <a:rPr lang="en-GB" i="1" dirty="0"/>
              <a:t>move the digits </a:t>
            </a:r>
            <a:r>
              <a:rPr lang="en-GB" i="1" u="sng" dirty="0"/>
              <a:t>three places</a:t>
            </a:r>
            <a:r>
              <a:rPr lang="en-GB" i="1" dirty="0"/>
              <a:t> to the </a:t>
            </a:r>
            <a:r>
              <a:rPr lang="en-GB" i="1" u="sng" dirty="0"/>
              <a:t>left</a:t>
            </a:r>
            <a:r>
              <a:rPr lang="en-GB" i="1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7228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We had five </a:t>
            </a:r>
            <a:r>
              <a:rPr lang="en-GB" i="1" u="sng" dirty="0"/>
              <a:t>hundredths</a:t>
            </a:r>
            <a:r>
              <a:rPr lang="en-GB" i="1" dirty="0"/>
              <a:t>. We now have five </a:t>
            </a:r>
            <a:r>
              <a:rPr lang="en-GB" i="1" u="sng" dirty="0"/>
              <a:t>tens</a:t>
            </a:r>
            <a:r>
              <a:rPr lang="en-GB" i="1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3507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09264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FB300F5C-91D6-4213-B130-E9EA953F5C0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34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4613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5698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FB300F5C-91D6-4213-B130-E9EA953F5C0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35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36434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40911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37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73881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We are dividing by 100 / multiplying by 0.01, so we need to move </a:t>
            </a:r>
          </a:p>
          <a:p>
            <a:r>
              <a:rPr lang="en-GB" i="1" dirty="0"/>
              <a:t>the digits </a:t>
            </a:r>
            <a:r>
              <a:rPr lang="en-GB" i="1" u="sng" dirty="0"/>
              <a:t>two places</a:t>
            </a:r>
            <a:r>
              <a:rPr lang="en-GB" i="1" dirty="0"/>
              <a:t> to the </a:t>
            </a:r>
            <a:r>
              <a:rPr lang="en-GB" i="1" u="sng" dirty="0"/>
              <a:t>right</a:t>
            </a:r>
            <a:r>
              <a:rPr lang="en-GB" i="1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9239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We had twenty-five </a:t>
            </a:r>
            <a:r>
              <a:rPr lang="en-GB" i="1" u="sng" dirty="0"/>
              <a:t>ones</a:t>
            </a:r>
            <a:r>
              <a:rPr lang="en-GB" i="1" dirty="0"/>
              <a:t>. We now have twenty-five </a:t>
            </a:r>
            <a:r>
              <a:rPr lang="en-GB" i="1" u="sng" dirty="0"/>
              <a:t>hundredths</a:t>
            </a:r>
            <a:r>
              <a:rPr lang="en-GB" i="1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72595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We are multiplying by one thousand, so we need to </a:t>
            </a:r>
          </a:p>
          <a:p>
            <a:r>
              <a:rPr lang="en-GB" i="1" dirty="0"/>
              <a:t>move the digits </a:t>
            </a:r>
            <a:r>
              <a:rPr lang="en-GB" i="1" u="sng" dirty="0"/>
              <a:t>three places</a:t>
            </a:r>
            <a:r>
              <a:rPr lang="en-GB" i="1" dirty="0"/>
              <a:t> to the </a:t>
            </a:r>
            <a:r>
              <a:rPr lang="en-GB" i="1" u="sng" dirty="0"/>
              <a:t>left</a:t>
            </a:r>
            <a:r>
              <a:rPr lang="en-GB" i="1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7821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We had thirty-seven </a:t>
            </a:r>
            <a:r>
              <a:rPr lang="en-GB" i="1" u="sng" dirty="0"/>
              <a:t>hundredths</a:t>
            </a:r>
            <a:r>
              <a:rPr lang="en-GB" i="1" dirty="0"/>
              <a:t>. We now have thirty-seven </a:t>
            </a:r>
            <a:r>
              <a:rPr lang="en-GB" i="1" u="sng" dirty="0"/>
              <a:t>tens</a:t>
            </a:r>
            <a:r>
              <a:rPr lang="en-GB" i="1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77280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86051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FB300F5C-91D6-4213-B130-E9EA953F5C0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45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430371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FB300F5C-91D6-4213-B130-E9EA953F5C0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46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8751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008535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09525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578140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944391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50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380888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51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451237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What’s the same? </a:t>
            </a:r>
          </a:p>
          <a:p>
            <a:r>
              <a:rPr lang="en-GB" i="1" dirty="0"/>
              <a:t>What’s different?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72478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54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141604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55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604777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What’s the same? </a:t>
            </a:r>
          </a:p>
          <a:p>
            <a:r>
              <a:rPr lang="en-GB" i="1" dirty="0"/>
              <a:t>What’s different?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68103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58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8406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967389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59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900516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Three times four ones is equal to twelve ones, </a:t>
            </a:r>
            <a:br>
              <a:rPr lang="en-GB" i="1" dirty="0"/>
            </a:br>
            <a:r>
              <a:rPr lang="en-GB" i="1" dirty="0"/>
              <a:t>so</a:t>
            </a:r>
            <a:r>
              <a:rPr lang="en-GB" i="1" baseline="0" dirty="0"/>
              <a:t> </a:t>
            </a:r>
            <a:r>
              <a:rPr lang="en-GB" i="1" dirty="0"/>
              <a:t>three times four tenths is equal to twelve tenths.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93674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Four times seven ones is equal to twenty-eight ones, </a:t>
            </a:r>
            <a:br>
              <a:rPr lang="en-GB" i="1" dirty="0"/>
            </a:br>
            <a:r>
              <a:rPr lang="en-GB" i="1" dirty="0"/>
              <a:t>so four times seven tenths is equal to twenty-eight tenths.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18727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Six ones times five is equal to thirty ones, </a:t>
            </a:r>
            <a:br>
              <a:rPr lang="en-GB" i="1" dirty="0"/>
            </a:br>
            <a:r>
              <a:rPr lang="en-GB" i="1" dirty="0"/>
              <a:t>so</a:t>
            </a:r>
            <a:r>
              <a:rPr lang="en-GB" i="1" baseline="0" dirty="0"/>
              <a:t> </a:t>
            </a:r>
            <a:r>
              <a:rPr lang="en-GB" i="1" dirty="0"/>
              <a:t>six tenths times five is equal to thirty tenths.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13711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69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691079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70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526588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Three times four ones is equal to twelve ones, </a:t>
            </a:r>
            <a:br>
              <a:rPr lang="en-GB" i="1" dirty="0"/>
            </a:br>
            <a:r>
              <a:rPr lang="en-GB" i="1" dirty="0"/>
              <a:t>so three times four hundredths is equal to twelve hundredths.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85147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76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168080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77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067292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I am building a tower out of blocks. Each block is 0.8</a:t>
            </a:r>
            <a:r>
              <a:rPr lang="en-GB" sz="600" i="1" dirty="0"/>
              <a:t> </a:t>
            </a:r>
            <a:r>
              <a:rPr lang="en-GB" i="1" dirty="0"/>
              <a:t>cm tall.</a:t>
            </a:r>
          </a:p>
          <a:p>
            <a:r>
              <a:rPr lang="en-GB" i="1" dirty="0"/>
              <a:t>How tall could the tower be?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433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858057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I put 60</a:t>
            </a:r>
            <a:r>
              <a:rPr lang="en-GB" sz="600" i="1" dirty="0"/>
              <a:t> </a:t>
            </a:r>
            <a:r>
              <a:rPr lang="en-GB" i="1" dirty="0"/>
              <a:t>p in my money box each week. </a:t>
            </a:r>
          </a:p>
          <a:p>
            <a:r>
              <a:rPr lang="en-GB" i="1" dirty="0"/>
              <a:t>How much money could there be in my money box?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90453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I fill a jug with water using 0.3 litre cups.</a:t>
            </a:r>
          </a:p>
          <a:p>
            <a:r>
              <a:rPr lang="en-GB" i="1" dirty="0"/>
              <a:t>How much water could be in the jug.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28745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81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595749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82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730585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One tenth of one metre is zero-point-one metres.</a:t>
            </a:r>
          </a:p>
          <a:p>
            <a:r>
              <a:rPr lang="en-GB" i="1" dirty="0"/>
              <a:t>One tenth of one metre is one-tenth of a metre.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26179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One tenth of two metres is zero-point-two metres.</a:t>
            </a:r>
          </a:p>
          <a:p>
            <a:r>
              <a:rPr lang="en-GB" i="1" dirty="0"/>
              <a:t>One tenth of two metres is two-tenths of a metre.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6662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One tenth of twelve metres is one-point-two metres.</a:t>
            </a:r>
          </a:p>
          <a:p>
            <a:r>
              <a:rPr lang="en-GB" i="1" dirty="0"/>
              <a:t>One tenth of twelve metres is twelve-tenths of a metre.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85827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90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098551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91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921609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Mary’s string is </a:t>
            </a:r>
            <a:r>
              <a:rPr lang="en-GB" b="1" i="1" dirty="0"/>
              <a:t>one-hundredth</a:t>
            </a:r>
            <a:r>
              <a:rPr lang="en-GB" i="1" dirty="0"/>
              <a:t> the length of William’s string.</a:t>
            </a:r>
          </a:p>
          <a:p>
            <a:r>
              <a:rPr lang="en-GB" i="1" dirty="0"/>
              <a:t>How long is Mary’s string?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92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768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889120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97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744867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98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4759826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Two-point-five is one-tenth the size of twenty-five, </a:t>
            </a:r>
          </a:p>
          <a:p>
            <a:r>
              <a:rPr lang="en-GB" i="1" dirty="0"/>
              <a:t>so</a:t>
            </a:r>
            <a:r>
              <a:rPr lang="en-GB" i="1" baseline="0" dirty="0"/>
              <a:t> </a:t>
            </a:r>
            <a:r>
              <a:rPr lang="en-GB" i="1" dirty="0"/>
              <a:t>four times two-point-five is one tenth the size of four times twenty-five.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99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935638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Zero-point-two-five is one-hundredth the size of twenty-five, </a:t>
            </a:r>
          </a:p>
          <a:p>
            <a:r>
              <a:rPr lang="en-GB" i="1" dirty="0"/>
              <a:t>so four times zero-point-five is one hundredth the size of four times twenty-five.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100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185527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For detailed progression and more examples to use in class, </a:t>
            </a:r>
            <a:br>
              <a:rPr lang="en-GB" i="1" dirty="0"/>
            </a:br>
            <a:r>
              <a:rPr lang="en-GB" i="1" dirty="0"/>
              <a:t>please refer to the teacher guide for </a:t>
            </a:r>
            <a:r>
              <a:rPr lang="en-GB" i="0" dirty="0"/>
              <a:t>2.19 Calculation: ×/÷ decimal fractions by whole numbers</a:t>
            </a:r>
            <a:r>
              <a:rPr lang="en-GB" i="1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101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614444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102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4942950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103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2560614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For detailed progression and more examples to use in class, </a:t>
            </a:r>
            <a:br>
              <a:rPr lang="en-GB" i="1" dirty="0"/>
            </a:br>
            <a:r>
              <a:rPr lang="en-GB" i="1" dirty="0"/>
              <a:t>please refer to the teacher guide for </a:t>
            </a:r>
            <a:r>
              <a:rPr lang="en-GB" i="0" dirty="0"/>
              <a:t>2.19 Calculation: ×/÷ decimal fractions by whole numbers</a:t>
            </a:r>
            <a:r>
              <a:rPr lang="en-GB" i="1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104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805596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271624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0" dirty="0"/>
              <a:t>3 × 6 hundredths = 18 hundredths</a:t>
            </a:r>
          </a:p>
          <a:p>
            <a:r>
              <a:rPr lang="en-GB" i="0" dirty="0"/>
              <a:t>18 hundredths = 1 tenth + 8 hundredths</a:t>
            </a:r>
          </a:p>
          <a:p>
            <a:r>
              <a:rPr lang="en-GB" i="1" dirty="0"/>
              <a:t>Write ‘1’ below the tenths column and ‘8’ in the hundredths column.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5870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One is the whole.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195113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0" dirty="0"/>
              <a:t>3 × 4 tenths = 12 tenths</a:t>
            </a:r>
          </a:p>
          <a:p>
            <a:r>
              <a:rPr lang="en-GB" i="0" dirty="0"/>
              <a:t>12 tenths + 1 tenth = 13 tenths</a:t>
            </a:r>
          </a:p>
          <a:p>
            <a:r>
              <a:rPr lang="en-GB" i="0" dirty="0"/>
              <a:t>13 tenths = 1 one + 3 tenths</a:t>
            </a:r>
          </a:p>
          <a:p>
            <a:r>
              <a:rPr lang="en-GB" i="1" dirty="0"/>
              <a:t>Write ‘1’ below the ones column and ‘3’ in the tenths column.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065417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0" dirty="0"/>
              <a:t>3 × 2 ones = 6 ones</a:t>
            </a:r>
          </a:p>
          <a:p>
            <a:r>
              <a:rPr lang="en-GB" i="0" dirty="0"/>
              <a:t>6 ones + 1 one = 7 ones</a:t>
            </a:r>
          </a:p>
          <a:p>
            <a:r>
              <a:rPr lang="en-GB" i="1" dirty="0"/>
              <a:t>Write ‘7’ in the ones column.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440632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7154699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115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1844945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1512677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121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2549924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One-point-two is one-tenth the size of twelve, </a:t>
            </a:r>
            <a:b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one-point-two divided by three is one-tenth the size of twelve divided by three.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451325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Zero-point-one-two is one-hundredth the size of twelve, </a:t>
            </a:r>
            <a:b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zero-point-one-two divided by three is one-hundredth the size of twelve divided by three.</a:t>
            </a:r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744746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detailed progression and more examples to use in class, </a:t>
            </a:r>
            <a:b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please refer to the teacher guide for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2.19 Calculation: ×/÷ decimal fractions by whole numbers.</a:t>
            </a:r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969756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26002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When a whole is divided into ten equal parts, each part is </a:t>
            </a:r>
          </a:p>
          <a:p>
            <a:r>
              <a:rPr lang="en-GB" i="1" dirty="0"/>
              <a:t>one tenth of the whole.</a:t>
            </a:r>
          </a:p>
          <a:p>
            <a:r>
              <a:rPr lang="en-GB" i="1" dirty="0"/>
              <a:t>There are ten tenths in one whole.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204586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126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6006190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detailed progression and more examples to use in class, </a:t>
            </a:r>
            <a:b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please refer to the teacher guide for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2.19 Calculation: ×/÷ decimal fractions by whole numbers.</a:t>
            </a:r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963658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0" dirty="0"/>
              <a:t>2 ones ÷ 6 = 0 ones remainder 2 ones</a:t>
            </a:r>
          </a:p>
          <a:p>
            <a:r>
              <a:rPr lang="en-GB" i="1" dirty="0"/>
              <a:t>Write ‘0’ in the ones column, and write ‘2’ to the left of the tenths column to make 24 tenths.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099601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0" dirty="0"/>
              <a:t>24 tenths ÷ 6 = 4 tenths</a:t>
            </a:r>
          </a:p>
          <a:p>
            <a:r>
              <a:rPr lang="en-GB" i="1" dirty="0"/>
              <a:t>Write ‘4’ in the tenths column.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344924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0" dirty="0"/>
              <a:t>6 hundredths ÷ 6 = 1 hundredth</a:t>
            </a:r>
          </a:p>
          <a:p>
            <a:r>
              <a:rPr lang="en-GB" i="1" dirty="0"/>
              <a:t>Write ‘1’ in the hundredths column.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502471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9862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etm.org.uk/masterypd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87F3B16-21C0-4F4C-A604-A71D44B1F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8345" y="-157162"/>
            <a:ext cx="12228689" cy="687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A0D527-99F6-4C25-B867-E6C473316230}"/>
              </a:ext>
            </a:extLst>
          </p:cNvPr>
          <p:cNvSpPr txBox="1"/>
          <p:nvPr userDrawn="1"/>
        </p:nvSpPr>
        <p:spPr>
          <a:xfrm>
            <a:off x="609593" y="473825"/>
            <a:ext cx="5557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b="1" kern="1200" dirty="0">
                <a:solidFill>
                  <a:srgbClr val="FBF5D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Curriculum Prioritisation for Primary Maths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3AA9D4F-8E41-47F9-A6BB-0AF636DA0770}"/>
              </a:ext>
            </a:extLst>
          </p:cNvPr>
          <p:cNvCxnSpPr>
            <a:cxnSpLocks/>
          </p:cNvCxnSpPr>
          <p:nvPr userDrawn="1"/>
        </p:nvCxnSpPr>
        <p:spPr bwMode="auto">
          <a:xfrm rot="5400000">
            <a:off x="1285150" y="436965"/>
            <a:ext cx="0" cy="1170432"/>
          </a:xfrm>
          <a:prstGeom prst="line">
            <a:avLst/>
          </a:prstGeom>
          <a:ln w="25400">
            <a:solidFill>
              <a:srgbClr val="FBF5D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C602C34-F685-413D-92B3-920B5E843FF0}"/>
              </a:ext>
            </a:extLst>
          </p:cNvPr>
          <p:cNvSpPr txBox="1"/>
          <p:nvPr userDrawn="1"/>
        </p:nvSpPr>
        <p:spPr>
          <a:xfrm>
            <a:off x="609593" y="707820"/>
            <a:ext cx="61722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1" i="0" dirty="0">
                <a:solidFill>
                  <a:srgbClr val="FBF5D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term-by-term framework to support planning and teaching</a:t>
            </a:r>
            <a:endParaRPr lang="en-GB" sz="1100" b="1" dirty="0">
              <a:solidFill>
                <a:srgbClr val="FBF5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7031D2-8649-4B2E-BCAE-8A353FB07BDF}"/>
              </a:ext>
            </a:extLst>
          </p:cNvPr>
          <p:cNvSpPr txBox="1"/>
          <p:nvPr userDrawn="1"/>
        </p:nvSpPr>
        <p:spPr>
          <a:xfrm>
            <a:off x="699934" y="5435709"/>
            <a:ext cx="19601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Summer 2021</a:t>
            </a: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6450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177A9D-1362-4B64-BB76-7E5E3FF9A06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" y="141663"/>
            <a:ext cx="12192000" cy="594000"/>
          </a:xfrm>
          <a:prstGeom prst="rect">
            <a:avLst/>
          </a:prstGeom>
          <a:solidFill>
            <a:srgbClr val="347574"/>
          </a:solidFill>
          <a:ln>
            <a:noFill/>
          </a:ln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ctr" eaLnBrk="0" hangingPunct="0">
              <a:buClr>
                <a:schemeClr val="tx2"/>
              </a:buClr>
              <a:defRPr sz="2400">
                <a:solidFill>
                  <a:srgbClr val="585858"/>
                </a:solidFill>
                <a:latin typeface="+mj-lt"/>
                <a:ea typeface="Myriad Pro" charset="0"/>
                <a:cs typeface="Myriad Pro" charset="0"/>
              </a:defRPr>
            </a:lvl1pPr>
            <a:lvl2pPr marL="557199" indent="-214308" eaLnBrk="0" hangingPunct="0"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eaLnBrk="0" hangingPunct="0"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eaLnBrk="0" hangingPunct="0">
              <a:buClr>
                <a:schemeClr val="accent2"/>
              </a:buClr>
              <a:defRPr sz="1425">
                <a:latin typeface="+mn-lt"/>
              </a:defRPr>
            </a:lvl4pPr>
            <a:lvl5pPr marL="1543012" indent="-171446" eaLnBrk="0" hangingPunct="0">
              <a:buClr>
                <a:schemeClr val="tx2"/>
              </a:buClr>
              <a:defRPr sz="1425">
                <a:latin typeface="+mn-lt"/>
              </a:defRPr>
            </a:lvl5pPr>
            <a:lvl6pPr marL="1885903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6pPr>
            <a:lvl7pPr marL="2228795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7pPr>
            <a:lvl8pPr marL="2571686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8pPr>
            <a:lvl9pPr marL="2914577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9pPr>
          </a:lstStyle>
          <a:p>
            <a:pPr>
              <a:buNone/>
            </a:pPr>
            <a:endParaRPr lang="en-GB" dirty="0"/>
          </a:p>
        </p:txBody>
      </p:sp>
      <p:pic>
        <p:nvPicPr>
          <p:cNvPr id="3" name="Picture 2" descr="A picture containing object, lamp, light&#10;&#10;Description automatically generated">
            <a:extLst>
              <a:ext uri="{FF2B5EF4-FFF2-40B4-BE49-F238E27FC236}">
                <a16:creationId xmlns:a16="http://schemas.microsoft.com/office/drawing/2014/main" id="{226FBF21-7918-4116-9D2A-4FFEF62A7A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400" y="5842800"/>
            <a:ext cx="649771" cy="594000"/>
          </a:xfrm>
          <a:prstGeom prst="rect">
            <a:avLst/>
          </a:prstGeom>
        </p:spPr>
      </p:pic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E8E35F7C-59D1-4344-B45A-A3380FD02D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-1" y="6356350"/>
            <a:ext cx="12191999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</p:spTree>
    <p:extLst>
      <p:ext uri="{BB962C8B-B14F-4D97-AF65-F5344CB8AC3E}">
        <p14:creationId xmlns:p14="http://schemas.microsoft.com/office/powerpoint/2010/main" val="188294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177A9D-1362-4B64-BB76-7E5E3FF9A06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" y="141663"/>
            <a:ext cx="12192000" cy="594000"/>
          </a:xfrm>
          <a:prstGeom prst="rect">
            <a:avLst/>
          </a:prstGeom>
          <a:solidFill>
            <a:srgbClr val="347574"/>
          </a:solidFill>
          <a:ln>
            <a:noFill/>
          </a:ln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ctr" eaLnBrk="0" hangingPunct="0">
              <a:buClr>
                <a:schemeClr val="tx2"/>
              </a:buClr>
              <a:defRPr sz="2400">
                <a:solidFill>
                  <a:srgbClr val="585858"/>
                </a:solidFill>
                <a:latin typeface="+mj-lt"/>
                <a:ea typeface="Myriad Pro" charset="0"/>
                <a:cs typeface="Myriad Pro" charset="0"/>
              </a:defRPr>
            </a:lvl1pPr>
            <a:lvl2pPr marL="557199" indent="-214308" eaLnBrk="0" hangingPunct="0"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eaLnBrk="0" hangingPunct="0"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eaLnBrk="0" hangingPunct="0">
              <a:buClr>
                <a:schemeClr val="accent2"/>
              </a:buClr>
              <a:defRPr sz="1425">
                <a:latin typeface="+mn-lt"/>
              </a:defRPr>
            </a:lvl4pPr>
            <a:lvl5pPr marL="1543012" indent="-171446" eaLnBrk="0" hangingPunct="0">
              <a:buClr>
                <a:schemeClr val="tx2"/>
              </a:buClr>
              <a:defRPr sz="1425">
                <a:latin typeface="+mn-lt"/>
              </a:defRPr>
            </a:lvl5pPr>
            <a:lvl6pPr marL="1885903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6pPr>
            <a:lvl7pPr marL="2228795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7pPr>
            <a:lvl8pPr marL="2571686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8pPr>
            <a:lvl9pPr marL="2914577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9pPr>
          </a:lstStyle>
          <a:p>
            <a:pPr>
              <a:buNone/>
            </a:pPr>
            <a:endParaRPr lang="en-GB" dirty="0"/>
          </a:p>
        </p:txBody>
      </p:sp>
      <p:pic>
        <p:nvPicPr>
          <p:cNvPr id="3" name="Picture 2" descr="A picture containing object, lamp, light&#10;&#10;Description automatically generated">
            <a:extLst>
              <a:ext uri="{FF2B5EF4-FFF2-40B4-BE49-F238E27FC236}">
                <a16:creationId xmlns:a16="http://schemas.microsoft.com/office/drawing/2014/main" id="{226FBF21-7918-4116-9D2A-4FFEF62A7A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400" y="5842800"/>
            <a:ext cx="649771" cy="594000"/>
          </a:xfrm>
          <a:prstGeom prst="rect">
            <a:avLst/>
          </a:prstGeom>
        </p:spPr>
      </p:pic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E8E35F7C-59D1-4344-B45A-A3380FD02D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-1" y="6356350"/>
            <a:ext cx="12191999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</p:spTree>
    <p:extLst>
      <p:ext uri="{BB962C8B-B14F-4D97-AF65-F5344CB8AC3E}">
        <p14:creationId xmlns:p14="http://schemas.microsoft.com/office/powerpoint/2010/main" val="302719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177A9D-1362-4B64-BB76-7E5E3FF9A06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" y="141663"/>
            <a:ext cx="12192000" cy="594000"/>
          </a:xfrm>
          <a:prstGeom prst="rect">
            <a:avLst/>
          </a:prstGeom>
          <a:solidFill>
            <a:srgbClr val="347574"/>
          </a:solidFill>
          <a:ln>
            <a:noFill/>
          </a:ln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ctr" eaLnBrk="0" hangingPunct="0">
              <a:buClr>
                <a:schemeClr val="tx2"/>
              </a:buClr>
              <a:defRPr sz="2400">
                <a:solidFill>
                  <a:srgbClr val="585858"/>
                </a:solidFill>
                <a:latin typeface="+mj-lt"/>
                <a:ea typeface="Myriad Pro" charset="0"/>
                <a:cs typeface="Myriad Pro" charset="0"/>
              </a:defRPr>
            </a:lvl1pPr>
            <a:lvl2pPr marL="557199" indent="-214308" eaLnBrk="0" hangingPunct="0"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eaLnBrk="0" hangingPunct="0"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eaLnBrk="0" hangingPunct="0">
              <a:buClr>
                <a:schemeClr val="accent2"/>
              </a:buClr>
              <a:defRPr sz="1425">
                <a:latin typeface="+mn-lt"/>
              </a:defRPr>
            </a:lvl4pPr>
            <a:lvl5pPr marL="1543012" indent="-171446" eaLnBrk="0" hangingPunct="0">
              <a:buClr>
                <a:schemeClr val="tx2"/>
              </a:buClr>
              <a:defRPr sz="1425">
                <a:latin typeface="+mn-lt"/>
              </a:defRPr>
            </a:lvl5pPr>
            <a:lvl6pPr marL="1885903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6pPr>
            <a:lvl7pPr marL="2228795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7pPr>
            <a:lvl8pPr marL="2571686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8pPr>
            <a:lvl9pPr marL="2914577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9pPr>
          </a:lstStyle>
          <a:p>
            <a:pPr>
              <a:buNone/>
            </a:pPr>
            <a:endParaRPr lang="en-GB" dirty="0"/>
          </a:p>
        </p:txBody>
      </p:sp>
      <p:pic>
        <p:nvPicPr>
          <p:cNvPr id="3" name="Picture 2" descr="A picture containing object, lamp, light&#10;&#10;Description automatically generated">
            <a:extLst>
              <a:ext uri="{FF2B5EF4-FFF2-40B4-BE49-F238E27FC236}">
                <a16:creationId xmlns:a16="http://schemas.microsoft.com/office/drawing/2014/main" id="{226FBF21-7918-4116-9D2A-4FFEF62A7A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400" y="5842800"/>
            <a:ext cx="649771" cy="594000"/>
          </a:xfrm>
          <a:prstGeom prst="rect">
            <a:avLst/>
          </a:prstGeom>
        </p:spPr>
      </p:pic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E8E35F7C-59D1-4344-B45A-A3380FD02D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-1" y="6356350"/>
            <a:ext cx="12191999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graphicFrame>
        <p:nvGraphicFramePr>
          <p:cNvPr id="5" name="Table 10">
            <a:extLst>
              <a:ext uri="{FF2B5EF4-FFF2-40B4-BE49-F238E27FC236}">
                <a16:creationId xmlns:a16="http://schemas.microsoft.com/office/drawing/2014/main" id="{8703DAC1-0D09-4FCA-8F8E-26F6D721539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206897055"/>
              </p:ext>
            </p:extLst>
          </p:nvPr>
        </p:nvGraphicFramePr>
        <p:xfrm>
          <a:off x="594008" y="1097547"/>
          <a:ext cx="11140162" cy="1978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19980">
                <a:tc>
                  <a:txBody>
                    <a:bodyPr/>
                    <a:lstStyle/>
                    <a:p>
                      <a:pPr algn="l"/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458182">
                <a:tc>
                  <a:txBody>
                    <a:bodyPr/>
                    <a:lstStyle/>
                    <a:p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396C834-C60B-4D4B-9CE7-C48E02B24E9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8269" y="1789113"/>
            <a:ext cx="10653944" cy="7842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32E35AE-674A-4CFB-A6EA-9851D79117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8269" y="1189038"/>
            <a:ext cx="10653944" cy="31591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153B39E-7C33-4C5E-BBB2-AE7BBB524528}"/>
              </a:ext>
            </a:extLst>
          </p:cNvPr>
          <p:cNvSpPr txBox="1"/>
          <p:nvPr userDrawn="1"/>
        </p:nvSpPr>
        <p:spPr>
          <a:xfrm>
            <a:off x="594007" y="3486800"/>
            <a:ext cx="11140161" cy="394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outcome.</a:t>
            </a:r>
            <a:endParaRPr lang="en-GB" kern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A156B4A-F0F3-4E38-A0C7-379476798F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3725" y="233363"/>
            <a:ext cx="11141075" cy="3937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334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177A9D-1362-4B64-BB76-7E5E3FF9A06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" y="141663"/>
            <a:ext cx="12192000" cy="594000"/>
          </a:xfrm>
          <a:prstGeom prst="rect">
            <a:avLst/>
          </a:prstGeom>
          <a:solidFill>
            <a:srgbClr val="347574"/>
          </a:solidFill>
          <a:ln>
            <a:noFill/>
          </a:ln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ctr" eaLnBrk="0" hangingPunct="0">
              <a:buClr>
                <a:schemeClr val="tx2"/>
              </a:buClr>
              <a:defRPr sz="2400">
                <a:solidFill>
                  <a:srgbClr val="585858"/>
                </a:solidFill>
                <a:latin typeface="+mj-lt"/>
                <a:ea typeface="Myriad Pro" charset="0"/>
                <a:cs typeface="Myriad Pro" charset="0"/>
              </a:defRPr>
            </a:lvl1pPr>
            <a:lvl2pPr marL="557199" indent="-214308" eaLnBrk="0" hangingPunct="0"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eaLnBrk="0" hangingPunct="0"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eaLnBrk="0" hangingPunct="0">
              <a:buClr>
                <a:schemeClr val="accent2"/>
              </a:buClr>
              <a:defRPr sz="1425">
                <a:latin typeface="+mn-lt"/>
              </a:defRPr>
            </a:lvl4pPr>
            <a:lvl5pPr marL="1543012" indent="-171446" eaLnBrk="0" hangingPunct="0">
              <a:buClr>
                <a:schemeClr val="tx2"/>
              </a:buClr>
              <a:defRPr sz="1425">
                <a:latin typeface="+mn-lt"/>
              </a:defRPr>
            </a:lvl5pPr>
            <a:lvl6pPr marL="1885903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6pPr>
            <a:lvl7pPr marL="2228795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7pPr>
            <a:lvl8pPr marL="2571686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8pPr>
            <a:lvl9pPr marL="2914577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9pPr>
          </a:lstStyle>
          <a:p>
            <a:pPr>
              <a:buNone/>
            </a:pPr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CB3B952-8705-4EAE-94B9-4C0C32F57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008" y="246063"/>
            <a:ext cx="11140163" cy="42617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3" name="Picture 2" descr="A picture containing object, lamp, light&#10;&#10;Description automatically generated">
            <a:extLst>
              <a:ext uri="{FF2B5EF4-FFF2-40B4-BE49-F238E27FC236}">
                <a16:creationId xmlns:a16="http://schemas.microsoft.com/office/drawing/2014/main" id="{226FBF21-7918-4116-9D2A-4FFEF62A7A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400" y="5842800"/>
            <a:ext cx="649771" cy="594000"/>
          </a:xfrm>
          <a:prstGeom prst="rect">
            <a:avLst/>
          </a:prstGeom>
        </p:spPr>
      </p:pic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E8E35F7C-59D1-4344-B45A-A3380FD02D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-1" y="6356350"/>
            <a:ext cx="12191999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9B5E70AC-97E0-4B9F-B2F7-C3D62444AE8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4008" y="1039018"/>
            <a:ext cx="3395663" cy="4779963"/>
          </a:xfr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550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87F3B16-21C0-4F4C-A604-A71D44B1F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2182" y="-157162"/>
            <a:ext cx="12228689" cy="687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3AA9D4F-8E41-47F9-A6BB-0AF636DA0770}"/>
              </a:ext>
            </a:extLst>
          </p:cNvPr>
          <p:cNvCxnSpPr>
            <a:cxnSpLocks/>
          </p:cNvCxnSpPr>
          <p:nvPr userDrawn="1"/>
        </p:nvCxnSpPr>
        <p:spPr bwMode="auto">
          <a:xfrm rot="5400000">
            <a:off x="1285150" y="436965"/>
            <a:ext cx="0" cy="1170432"/>
          </a:xfrm>
          <a:prstGeom prst="line">
            <a:avLst/>
          </a:prstGeom>
          <a:ln w="25400">
            <a:solidFill>
              <a:srgbClr val="FBF5D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A3742DC-69C4-4F77-88B0-BC9AA167A183}"/>
              </a:ext>
            </a:extLst>
          </p:cNvPr>
          <p:cNvSpPr txBox="1"/>
          <p:nvPr userDrawn="1"/>
        </p:nvSpPr>
        <p:spPr>
          <a:xfrm>
            <a:off x="609593" y="1737534"/>
            <a:ext cx="6220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20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ncetm.org.uk</a:t>
            </a:r>
            <a:endParaRPr lang="en-GB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A1553F0-5310-40B6-862E-E108F136F4E5}"/>
              </a:ext>
            </a:extLst>
          </p:cNvPr>
          <p:cNvCxnSpPr>
            <a:cxnSpLocks/>
          </p:cNvCxnSpPr>
          <p:nvPr userDrawn="1"/>
        </p:nvCxnSpPr>
        <p:spPr bwMode="auto">
          <a:xfrm rot="5400000">
            <a:off x="1285150" y="436965"/>
            <a:ext cx="0" cy="1170432"/>
          </a:xfrm>
          <a:prstGeom prst="line">
            <a:avLst/>
          </a:prstGeom>
          <a:ln w="25400">
            <a:solidFill>
              <a:srgbClr val="FBF5D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C7EAB1C-AC38-4D05-ABAC-DDDBF36A7F1B}"/>
              </a:ext>
            </a:extLst>
          </p:cNvPr>
          <p:cNvSpPr txBox="1"/>
          <p:nvPr userDrawn="1"/>
        </p:nvSpPr>
        <p:spPr>
          <a:xfrm>
            <a:off x="699934" y="5435709"/>
            <a:ext cx="19601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Summer 2021</a:t>
            </a: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B7A6AA-0784-4D20-870B-744E2DBBF2B5}"/>
              </a:ext>
            </a:extLst>
          </p:cNvPr>
          <p:cNvSpPr txBox="1"/>
          <p:nvPr userDrawn="1"/>
        </p:nvSpPr>
        <p:spPr>
          <a:xfrm>
            <a:off x="609593" y="481364"/>
            <a:ext cx="5557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b="1" kern="1200" dirty="0">
                <a:solidFill>
                  <a:srgbClr val="FBF5D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Curriculum Prioritisation for Primary Maths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C4B950-A61F-4437-AC63-6DD156086E7C}"/>
              </a:ext>
            </a:extLst>
          </p:cNvPr>
          <p:cNvSpPr txBox="1"/>
          <p:nvPr userDrawn="1"/>
        </p:nvSpPr>
        <p:spPr>
          <a:xfrm>
            <a:off x="609593" y="705834"/>
            <a:ext cx="61722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1" i="0" dirty="0">
                <a:solidFill>
                  <a:srgbClr val="FBF5D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term-by-term framework to support planning and teaching</a:t>
            </a:r>
            <a:endParaRPr lang="en-GB" sz="1100" b="1" dirty="0">
              <a:solidFill>
                <a:srgbClr val="FBF5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8492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511F86-0498-45AC-91EB-811F623B6D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47484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035" y="430660"/>
            <a:ext cx="10972800" cy="98211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700">
                <a:solidFill>
                  <a:srgbClr val="58585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56792"/>
            <a:ext cx="10972800" cy="3888432"/>
          </a:xfrm>
        </p:spPr>
        <p:txBody>
          <a:bodyPr/>
          <a:lstStyle>
            <a:lvl1pPr>
              <a:defRPr>
                <a:solidFill>
                  <a:srgbClr val="585858"/>
                </a:solidFill>
              </a:defRPr>
            </a:lvl1pPr>
            <a:lvl2pPr marL="557199" indent="-214308">
              <a:buClr>
                <a:srgbClr val="000000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</a:defRPr>
            </a:lvl2pPr>
            <a:lvl3pPr marL="857228" indent="-171446">
              <a:buClr>
                <a:srgbClr val="000000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</a:defRPr>
            </a:lvl3pPr>
            <a:lvl4pPr marL="1200120" indent="-171446">
              <a:buClr>
                <a:srgbClr val="000000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</a:defRPr>
            </a:lvl4pPr>
            <a:lvl5pPr marL="1543012" indent="-171446">
              <a:buClr>
                <a:srgbClr val="000000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4B3B01-5D20-46B9-B2C9-7FD7F2BEA9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1515C61-0F49-4F5A-803B-A05DF82E1C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F229D3AA-4483-4C24-8D12-A457557489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DB3256F-83C8-4422-BB4B-79DB90083B87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06445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Canv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016214" y="6500874"/>
            <a:ext cx="37487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FontTx/>
              <a:buNone/>
            </a:pPr>
            <a:r>
              <a:rPr lang="en-US" sz="1500" dirty="0">
                <a:solidFill>
                  <a:srgbClr val="00628C"/>
                </a:solidFill>
                <a:effectLst/>
                <a:latin typeface="Myriad Pro" charset="0"/>
              </a:rPr>
              <a:t>© Crown Copyright 2019 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23034" y="6487841"/>
            <a:ext cx="37487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Tx/>
              <a:buNone/>
            </a:pPr>
            <a:r>
              <a:rPr lang="en-US" sz="1500" dirty="0">
                <a:solidFill>
                  <a:srgbClr val="00628C"/>
                </a:solidFill>
                <a:effectLst/>
                <a:latin typeface="Myriad Pro" charset="0"/>
                <a:hlinkClick r:id="rId2"/>
              </a:rPr>
              <a:t>www.ncetm.org.uk/masterypd</a:t>
            </a:r>
            <a:r>
              <a:rPr lang="en-US" sz="1500" dirty="0">
                <a:solidFill>
                  <a:srgbClr val="00628C"/>
                </a:solidFill>
                <a:effectLst/>
                <a:latin typeface="Myriad Pro" charset="0"/>
              </a:rPr>
              <a:t> 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0"/>
            <a:ext cx="12192000" cy="630000"/>
          </a:xfrm>
          <a:solidFill>
            <a:srgbClr val="82CBDD"/>
          </a:solidFill>
        </p:spPr>
        <p:txBody>
          <a:bodyPr lIns="180000" rIns="180000" anchor="ctr" anchorCtr="0"/>
          <a:lstStyle>
            <a:lvl1pPr algn="r">
              <a:defRPr sz="2800"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r>
              <a:rPr lang="en-US" dirty="0"/>
              <a:t>2.XX </a:t>
            </a:r>
            <a:r>
              <a:rPr lang="en-US" dirty="0" err="1"/>
              <a:t>xxxx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1:1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4221617" y="6487840"/>
            <a:ext cx="37487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effectLst/>
                <a:latin typeface="Myriad Pro" charset="0"/>
              </a:rPr>
              <a:t>2019 pilot</a:t>
            </a:r>
          </a:p>
        </p:txBody>
      </p:sp>
    </p:spTree>
    <p:extLst>
      <p:ext uri="{BB962C8B-B14F-4D97-AF65-F5344CB8AC3E}">
        <p14:creationId xmlns:p14="http://schemas.microsoft.com/office/powerpoint/2010/main" val="343253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177A9D-1362-4B64-BB76-7E5E3FF9A06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" y="360000"/>
            <a:ext cx="12192000" cy="594000"/>
          </a:xfrm>
          <a:prstGeom prst="rect">
            <a:avLst/>
          </a:prstGeom>
          <a:solidFill>
            <a:srgbClr val="347574"/>
          </a:solidFill>
          <a:ln>
            <a:noFill/>
          </a:ln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ctr" eaLnBrk="0" hangingPunct="0">
              <a:buClr>
                <a:schemeClr val="tx2"/>
              </a:buClr>
              <a:defRPr sz="2400">
                <a:solidFill>
                  <a:srgbClr val="585858"/>
                </a:solidFill>
                <a:latin typeface="+mj-lt"/>
                <a:ea typeface="Myriad Pro" charset="0"/>
                <a:cs typeface="Myriad Pro" charset="0"/>
              </a:defRPr>
            </a:lvl1pPr>
            <a:lvl2pPr marL="557199" indent="-214308" eaLnBrk="0" hangingPunct="0"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eaLnBrk="0" hangingPunct="0"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eaLnBrk="0" hangingPunct="0">
              <a:buClr>
                <a:schemeClr val="accent2"/>
              </a:buClr>
              <a:defRPr sz="1425">
                <a:latin typeface="+mn-lt"/>
              </a:defRPr>
            </a:lvl4pPr>
            <a:lvl5pPr marL="1543012" indent="-171446" eaLnBrk="0" hangingPunct="0">
              <a:buClr>
                <a:schemeClr val="tx2"/>
              </a:buClr>
              <a:defRPr sz="1425">
                <a:latin typeface="+mn-lt"/>
              </a:defRPr>
            </a:lvl5pPr>
            <a:lvl6pPr marL="1885903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6pPr>
            <a:lvl7pPr marL="2228795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7pPr>
            <a:lvl8pPr marL="2571686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8pPr>
            <a:lvl9pPr marL="2914577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9pPr>
          </a:lstStyle>
          <a:p>
            <a:pPr>
              <a:buNone/>
            </a:pPr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CB3B952-8705-4EAE-94B9-4C0C32F57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008" y="464400"/>
            <a:ext cx="11262632" cy="426170"/>
          </a:xfrm>
        </p:spPr>
        <p:txBody>
          <a:bodyPr/>
          <a:lstStyle>
            <a:lvl1pPr algn="l"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3" name="Picture 2" descr="A picture containing object, lamp, light&#10;&#10;Description automatically generated">
            <a:extLst>
              <a:ext uri="{FF2B5EF4-FFF2-40B4-BE49-F238E27FC236}">
                <a16:creationId xmlns:a16="http://schemas.microsoft.com/office/drawing/2014/main" id="{226FBF21-7918-4116-9D2A-4FFEF62A7A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400" y="5842800"/>
            <a:ext cx="649771" cy="59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E643C2-77DC-49BD-8737-F5C5488BCCF7}"/>
              </a:ext>
            </a:extLst>
          </p:cNvPr>
          <p:cNvSpPr txBox="1"/>
          <p:nvPr userDrawn="1"/>
        </p:nvSpPr>
        <p:spPr>
          <a:xfrm>
            <a:off x="522000" y="6237312"/>
            <a:ext cx="11095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000" b="1" dirty="0">
                <a:solidFill>
                  <a:srgbClr val="585858"/>
                </a:solidFill>
              </a:rPr>
              <a:t>ncetm.org.uk</a:t>
            </a:r>
          </a:p>
        </p:txBody>
      </p:sp>
    </p:spTree>
    <p:extLst>
      <p:ext uri="{BB962C8B-B14F-4D97-AF65-F5344CB8AC3E}">
        <p14:creationId xmlns:p14="http://schemas.microsoft.com/office/powerpoint/2010/main" val="195471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359243-BC76-47BD-8772-C08CAEE51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37" y="301625"/>
            <a:ext cx="10744363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E1ECB2-930A-4226-90F7-B3EB6759D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437" y="1556795"/>
            <a:ext cx="10744363" cy="4497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2EAE8-1007-48BC-A80E-FDEE657EAA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Curriculum Prioritisation for Primary Maths</a:t>
            </a:r>
          </a:p>
        </p:txBody>
      </p:sp>
    </p:spTree>
    <p:extLst>
      <p:ext uri="{BB962C8B-B14F-4D97-AF65-F5344CB8AC3E}">
        <p14:creationId xmlns:p14="http://schemas.microsoft.com/office/powerpoint/2010/main" val="249339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75" r:id="rId3"/>
    <p:sldLayoutId id="2147483676" r:id="rId4"/>
    <p:sldLayoutId id="2147483674" r:id="rId5"/>
    <p:sldLayoutId id="2147483668" r:id="rId6"/>
    <p:sldLayoutId id="2147483663" r:id="rId7"/>
    <p:sldLayoutId id="2147483677" r:id="rId8"/>
    <p:sldLayoutId id="2147483678" r:id="rId9"/>
  </p:sldLayoutIdLst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rgbClr val="58585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8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8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media/lqpag5fw/ncetm_spine2_segment19_y5.pdf#page-26" TargetMode="External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jpeg"/><Relationship Id="rId4" Type="http://schemas.openxmlformats.org/officeDocument/2006/relationships/slide" Target="slide3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8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8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8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8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8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8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8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8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8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3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media/lqpag5fw/ncetm_spine2_segment19_y5.pdf#page=33" TargetMode="External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jpeg"/><Relationship Id="rId4" Type="http://schemas.openxmlformats.org/officeDocument/2006/relationships/slide" Target="slide3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8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4.pn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3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media/lqpag5fw/ncetm_spine2_segment19_y5.pdf#page=36" TargetMode="External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jpeg"/><Relationship Id="rId4" Type="http://schemas.openxmlformats.org/officeDocument/2006/relationships/slide" Target="slide3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8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8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8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3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media/lqpag5fw/ncetm_spine2_segment19_y5.pdf#page=39" TargetMode="External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jpeg"/><Relationship Id="rId4" Type="http://schemas.openxmlformats.org/officeDocument/2006/relationships/slide" Target="slide3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8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8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8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8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8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8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8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8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8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teaching-mathematics-in-primary-schools" TargetMode="External"/><Relationship Id="rId7" Type="http://schemas.openxmlformats.org/officeDocument/2006/relationships/hyperlink" Target="https://assets.publishing.service.gov.uk/government/uploads/system/uploads/attachment_data/file/897806/Maths_guidance_KS_1_and_2.pdf#page=17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assets.publishing.service.gov.uk/government/uploads/system/uploads/attachment_data/file/897806/Maths_guidance_KS_1_and_2.pdf#page=241" TargetMode="External"/><Relationship Id="rId5" Type="http://schemas.openxmlformats.org/officeDocument/2006/relationships/hyperlink" Target="https://www.ncetm.org.uk/teaching-for-mastery/mastery-materials/primary-mastery-professional-development/" TargetMode="External"/><Relationship Id="rId4" Type="http://schemas.openxmlformats.org/officeDocument/2006/relationships/hyperlink" Target="https://www.ncetm.org.uk/classroom-resources/exemplification-of-ready-to-progress-criteria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media/grmpyc0z/ncetm_spine2_segment29_y6.pdf#page=8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slide" Target="slide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8.xml"/><Relationship Id="rId3" Type="http://schemas.openxmlformats.org/officeDocument/2006/relationships/slide" Target="slide6.xml"/><Relationship Id="rId7" Type="http://schemas.openxmlformats.org/officeDocument/2006/relationships/slide" Target="slide5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0.xml"/><Relationship Id="rId5" Type="http://schemas.openxmlformats.org/officeDocument/2006/relationships/slide" Target="slide36.xml"/><Relationship Id="rId4" Type="http://schemas.openxmlformats.org/officeDocument/2006/relationships/slide" Target="slide25.xml"/><Relationship Id="rId9" Type="http://schemas.openxmlformats.org/officeDocument/2006/relationships/slide" Target="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media/grmpyc0z/ncetm_spine2_segment29_y6.pdf#page=11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slide" Target="slide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02.xml"/><Relationship Id="rId3" Type="http://schemas.openxmlformats.org/officeDocument/2006/relationships/slide" Target="slide69.xml"/><Relationship Id="rId7" Type="http://schemas.openxmlformats.org/officeDocument/2006/relationships/slide" Target="slide9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0.xml"/><Relationship Id="rId5" Type="http://schemas.openxmlformats.org/officeDocument/2006/relationships/slide" Target="slide81.xml"/><Relationship Id="rId4" Type="http://schemas.openxmlformats.org/officeDocument/2006/relationships/slide" Target="slide76.xml"/><Relationship Id="rId9" Type="http://schemas.openxmlformats.org/officeDocument/2006/relationships/slide" Target="slid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Relationship Id="rId4" Type="http://schemas.openxmlformats.org/officeDocument/2006/relationships/image" Target="../media/image23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Relationship Id="rId4" Type="http://schemas.openxmlformats.org/officeDocument/2006/relationships/image" Target="../media/image16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1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125.xml"/><Relationship Id="rId4" Type="http://schemas.openxmlformats.org/officeDocument/2006/relationships/slide" Target="slide12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media/grmpyc0z/ncetm_spine2_segment29_y6.pdf#page=16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slide" Target="slide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media/grmpyc0z/ncetm_spine2_segment29_y6.pdf#page=19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slide" Target="slide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media/lqpag5fw/ncetm_spine2_segment19_y5.pdf#page=5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jpe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4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6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8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media/grmpyc0z/ncetm_spine2_segment29_y6.pdf#page=4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slide" Target="slide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media/lqpag5fw/ncetm_spine2_segment19_y5.pdf#page=11" TargetMode="Externa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jpeg"/><Relationship Id="rId4" Type="http://schemas.openxmlformats.org/officeDocument/2006/relationships/slide" Target="slide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8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8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8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media/lqpag5fw/ncetm_spine2_segment19_y5.pdf#page=14" TargetMode="Externa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jpeg"/><Relationship Id="rId4" Type="http://schemas.openxmlformats.org/officeDocument/2006/relationships/slide" Target="slide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8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8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media/lqpag5fw/ncetm_spine2_segment19_y5.pdf#page=16" TargetMode="Externa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jpeg"/><Relationship Id="rId4" Type="http://schemas.openxmlformats.org/officeDocument/2006/relationships/slide" Target="slide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8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8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8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8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8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8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media/lqpag5fw/ncetm_spine2_segment19_y5.pdf#page=19" TargetMode="Externa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jpeg"/><Relationship Id="rId4" Type="http://schemas.openxmlformats.org/officeDocument/2006/relationships/slide" Target="slide3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8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8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8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8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8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media/lqpag5fw/ncetm_spine2_segment19_y5.pdf#page=22" TargetMode="External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jpeg"/><Relationship Id="rId4" Type="http://schemas.openxmlformats.org/officeDocument/2006/relationships/slide" Target="slide3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34064D4-6FBE-4131-9182-7C4479EBDE7B}"/>
              </a:ext>
            </a:extLst>
          </p:cNvPr>
          <p:cNvSpPr txBox="1"/>
          <p:nvPr/>
        </p:nvSpPr>
        <p:spPr>
          <a:xfrm>
            <a:off x="604946" y="1732195"/>
            <a:ext cx="5148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5, Unit 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2662B8-F764-4A66-9D96-917843E5F642}"/>
              </a:ext>
            </a:extLst>
          </p:cNvPr>
          <p:cNvSpPr txBox="1"/>
          <p:nvPr/>
        </p:nvSpPr>
        <p:spPr>
          <a:xfrm>
            <a:off x="604946" y="2434709"/>
            <a:ext cx="479572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Calculating with decimal fractions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2.29 Extending decimal place-value to ×/÷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092B69-9F14-4451-8229-3FD30FC452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789" y="3757729"/>
            <a:ext cx="7858425" cy="1249788"/>
          </a:xfrm>
          <a:prstGeom prst="rect">
            <a:avLst/>
          </a:prstGeom>
        </p:spPr>
      </p:pic>
      <p:pic>
        <p:nvPicPr>
          <p:cNvPr id="5" name="Picture 4" descr="A close up of a screen&#10;&#10;Description automatically generated">
            <a:extLst>
              <a:ext uri="{FF2B5EF4-FFF2-40B4-BE49-F238E27FC236}">
                <a16:creationId xmlns:a16="http://schemas.microsoft.com/office/drawing/2014/main" id="{3742D5C8-D13B-48DE-934C-8B6317D891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755" y="1248616"/>
            <a:ext cx="2678490" cy="1997645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2ABC798B-611A-4F1B-AE99-3C333B8341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924" y="4352536"/>
            <a:ext cx="536494" cy="646232"/>
          </a:xfrm>
          <a:prstGeom prst="rect">
            <a:avLst/>
          </a:prstGeom>
        </p:spPr>
      </p:pic>
      <p:pic>
        <p:nvPicPr>
          <p:cNvPr id="8" name="Picture 7" descr="A screen shot of a building&#10;&#10;Description automatically generated">
            <a:extLst>
              <a:ext uri="{FF2B5EF4-FFF2-40B4-BE49-F238E27FC236}">
                <a16:creationId xmlns:a16="http://schemas.microsoft.com/office/drawing/2014/main" id="{73421050-F431-4C42-AD87-60B2CAEE22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755" y="1248616"/>
            <a:ext cx="2678490" cy="2035053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65EE6779-9D4F-4C8E-9C32-1832DD8CCF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399" y="4352536"/>
            <a:ext cx="536494" cy="6462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28CB8B5-58C5-4C9D-B97F-4D5872DAA19D}"/>
              </a:ext>
            </a:extLst>
          </p:cNvPr>
          <p:cNvSpPr txBox="1"/>
          <p:nvPr/>
        </p:nvSpPr>
        <p:spPr bwMode="auto">
          <a:xfrm>
            <a:off x="3636033" y="5529601"/>
            <a:ext cx="49199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 ÷ 100 = 0.01        1 × 0.01 = 0.01</a:t>
            </a:r>
          </a:p>
        </p:txBody>
      </p:sp>
    </p:spTree>
    <p:extLst>
      <p:ext uri="{BB962C8B-B14F-4D97-AF65-F5344CB8AC3E}">
        <p14:creationId xmlns:p14="http://schemas.microsoft.com/office/powerpoint/2010/main" val="62068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0.09375 -2.96296E-6 " pathEditMode="relative" rAng="0" ptsTypes="AA">
                                      <p:cBhvr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2.19 </a:t>
            </a:r>
            <a:r>
              <a:rPr lang="en-GB" dirty="0"/>
              <a:t>Calculation: ×/÷ decimal fractions	</a:t>
            </a:r>
            <a:r>
              <a:rPr lang="en-US" dirty="0">
                <a:solidFill>
                  <a:srgbClr val="00628C"/>
                </a:solidFill>
              </a:rPr>
              <a:t>Step 3:1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713693-EAC7-47C5-BFDA-853E7A26DE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618" y="2281788"/>
            <a:ext cx="6816764" cy="229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09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2.19 </a:t>
            </a:r>
            <a:r>
              <a:rPr lang="en-GB" dirty="0"/>
              <a:t>Calculation: ×/÷ decimal fractions	</a:t>
            </a:r>
            <a:r>
              <a:rPr lang="en-US" dirty="0">
                <a:solidFill>
                  <a:srgbClr val="00628C"/>
                </a:solidFill>
              </a:rPr>
              <a:t>Step 3:2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FA809E-4D91-4B41-8DCC-CAD8384067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618" y="2140465"/>
            <a:ext cx="6816764" cy="257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53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5, Unit 6, Learning Outcome 12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5133090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12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explain how to use multiplying by 10 or 100 to multiply one-digit numbers by decimal fractions (2)</a:t>
                      </a:r>
                    </a:p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(for which the relevant whole-number calculation can be solved using short multiplication)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24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5, Unit 6, Learning Outcome 12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3"/>
              </a:rPr>
              <a:t>2.19 Calculation: x/÷ decimal fractions by whole numbers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655113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3:5-3:10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25-31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Placeholder 14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57837895-37A7-4703-9699-1A088CC4A00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8149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2.19 </a:t>
            </a:r>
            <a:r>
              <a:rPr lang="en-GB" dirty="0"/>
              <a:t>Calculation: ×/÷ decimal fractions	</a:t>
            </a:r>
            <a:r>
              <a:rPr lang="en-US" dirty="0">
                <a:solidFill>
                  <a:srgbClr val="00628C"/>
                </a:solidFill>
              </a:rPr>
              <a:t>Step 3:5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205BB7-3548-49DB-A76E-43964BE49E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618" y="912024"/>
            <a:ext cx="6816764" cy="544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22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2.19 </a:t>
            </a:r>
            <a:r>
              <a:rPr lang="en-GB" dirty="0"/>
              <a:t>Calculation: ×/÷ decimal fractions	</a:t>
            </a:r>
            <a:r>
              <a:rPr lang="en-US" dirty="0">
                <a:solidFill>
                  <a:srgbClr val="00628C"/>
                </a:solidFill>
              </a:rPr>
              <a:t>Step 3:7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466C57-A142-41B3-8E66-27AD67348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62467"/>
            <a:ext cx="5046068" cy="17790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4D5E15-2CC3-451A-99D5-C3FAEF4F22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932" y="1562467"/>
            <a:ext cx="5046068" cy="17790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94558" y="3889555"/>
            <a:ext cx="4572000" cy="182614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3525">
              <a:spcBef>
                <a:spcPts val="400"/>
              </a:spcBef>
              <a:spcAft>
                <a:spcPts val="400"/>
              </a:spcAft>
            </a:pPr>
            <a:r>
              <a:rPr lang="en-GB" sz="2400" dirty="0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57 ones × 3 = 171 ones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GB" sz="2400" dirty="0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 	</a:t>
            </a:r>
          </a:p>
          <a:p>
            <a:pPr marL="142875" indent="120650">
              <a:spcBef>
                <a:spcPts val="400"/>
              </a:spcBef>
              <a:spcAft>
                <a:spcPts val="400"/>
              </a:spcAft>
            </a:pPr>
            <a:r>
              <a:rPr lang="en-GB" sz="2400" dirty="0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57 tenths × 3 = 171 tenths</a:t>
            </a:r>
          </a:p>
          <a:p>
            <a:pPr marL="263525">
              <a:spcAft>
                <a:spcPts val="800"/>
              </a:spcAft>
            </a:pPr>
            <a:r>
              <a:rPr lang="en-GB" sz="2400" dirty="0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5.7 × 3 = 17.1</a:t>
            </a:r>
            <a:r>
              <a:rPr lang="en-GB" sz="2400" dirty="0">
                <a:latin typeface="Myriad Pro" panose="020B0503030403020204" pitchFamily="34" charset="0"/>
              </a:rPr>
              <a:t> </a:t>
            </a:r>
            <a:r>
              <a:rPr lang="en-GB" sz="2400" dirty="0">
                <a:solidFill>
                  <a:srgbClr val="00628C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3328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2.19 </a:t>
            </a:r>
            <a:r>
              <a:rPr lang="en-GB" dirty="0"/>
              <a:t>Calculation: ×/÷ decimal fractions	</a:t>
            </a:r>
            <a:r>
              <a:rPr lang="en-US" dirty="0">
                <a:solidFill>
                  <a:srgbClr val="00628C"/>
                </a:solidFill>
              </a:rPr>
              <a:t>Step 3:7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BE58ED-2A22-402A-8E78-1DA7777A9B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0" y="1562400"/>
            <a:ext cx="5046068" cy="17790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E7479F8-119C-4511-AF57-57129B13AD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21932" y="1562400"/>
            <a:ext cx="5046068" cy="17790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94558" y="3889555"/>
            <a:ext cx="6194121" cy="1826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>
              <a:spcBef>
                <a:spcPts val="400"/>
              </a:spcBef>
              <a:spcAft>
                <a:spcPts val="400"/>
              </a:spcAft>
            </a:pPr>
            <a:r>
              <a:rPr lang="en-GB" sz="2400" dirty="0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62 ones × 8 = 496 ones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GB" sz="2400" dirty="0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 	</a:t>
            </a:r>
          </a:p>
          <a:p>
            <a:pPr marL="142875" indent="120650">
              <a:spcBef>
                <a:spcPts val="400"/>
              </a:spcBef>
              <a:spcAft>
                <a:spcPts val="400"/>
              </a:spcAft>
            </a:pPr>
            <a:r>
              <a:rPr lang="en-GB" sz="2400" dirty="0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62 hundredths × 8 = 496 hundredths</a:t>
            </a:r>
          </a:p>
          <a:p>
            <a:pPr marL="263525">
              <a:spcAft>
                <a:spcPts val="800"/>
              </a:spcAft>
            </a:pPr>
            <a:r>
              <a:rPr lang="en-GB" sz="2400" dirty="0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0.62 × 8 = 4.96</a:t>
            </a:r>
            <a:r>
              <a:rPr lang="en-GB" sz="2400" dirty="0">
                <a:latin typeface="Myriad Pro" panose="020B0503030403020204" pitchFamily="34" charset="0"/>
              </a:rPr>
              <a:t> </a:t>
            </a:r>
            <a:r>
              <a:rPr lang="en-GB" sz="2400" dirty="0">
                <a:solidFill>
                  <a:srgbClr val="00628C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5203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2.19 </a:t>
            </a:r>
            <a:r>
              <a:rPr lang="en-GB" dirty="0"/>
              <a:t>Calculation: ×/÷ decimal fractions	</a:t>
            </a:r>
            <a:r>
              <a:rPr lang="en-US" dirty="0">
                <a:solidFill>
                  <a:srgbClr val="00628C"/>
                </a:solidFill>
              </a:rPr>
              <a:t>Step 3:7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67B0FD-6A0E-4AFB-80A7-DFDA20EDB6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0" y="1562400"/>
            <a:ext cx="5046068" cy="17790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D2FAE1-4A49-4C13-81F0-43C42FC378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21932" y="1562400"/>
            <a:ext cx="5046068" cy="17790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94558" y="3889555"/>
            <a:ext cx="6194121" cy="1826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>
              <a:spcBef>
                <a:spcPts val="400"/>
              </a:spcBef>
              <a:spcAft>
                <a:spcPts val="400"/>
              </a:spcAft>
            </a:pPr>
            <a:r>
              <a:rPr lang="en-GB" sz="2400" dirty="0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127 ones × 6 = 762 ones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GB" sz="2400" dirty="0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 	</a:t>
            </a:r>
          </a:p>
          <a:p>
            <a:pPr marL="142875" indent="120650">
              <a:spcBef>
                <a:spcPts val="400"/>
              </a:spcBef>
              <a:spcAft>
                <a:spcPts val="400"/>
              </a:spcAft>
            </a:pPr>
            <a:r>
              <a:rPr lang="en-GB" sz="2400" dirty="0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127 tenths × 6 = 762 tenths</a:t>
            </a:r>
          </a:p>
          <a:p>
            <a:pPr marL="263525">
              <a:spcAft>
                <a:spcPts val="800"/>
              </a:spcAft>
            </a:pPr>
            <a:r>
              <a:rPr lang="en-GB" sz="2400" dirty="0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12.7 × 6 = 76.2</a:t>
            </a:r>
            <a:r>
              <a:rPr lang="en-GB" sz="2400" dirty="0">
                <a:latin typeface="Myriad Pro" panose="020B0503030403020204" pitchFamily="34" charset="0"/>
              </a:rPr>
              <a:t> </a:t>
            </a:r>
            <a:r>
              <a:rPr lang="en-GB" sz="2400" dirty="0">
                <a:solidFill>
                  <a:srgbClr val="00628C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8986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2.19 </a:t>
            </a:r>
            <a:r>
              <a:rPr lang="en-GB" dirty="0"/>
              <a:t>Calculation: ×/÷ decimal fractions	</a:t>
            </a:r>
            <a:r>
              <a:rPr lang="en-US" dirty="0">
                <a:solidFill>
                  <a:srgbClr val="00628C"/>
                </a:solidFill>
              </a:rPr>
              <a:t>Step 3:7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D95FBA-02D0-4DD4-AF11-2DC1A40E9A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0" y="1562400"/>
            <a:ext cx="5046068" cy="17790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D7CEB6A-5F77-48B0-9ADA-229BCFDD1B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21932" y="1562400"/>
            <a:ext cx="5046068" cy="17790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94558" y="3889555"/>
            <a:ext cx="6194121" cy="1826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>
              <a:spcBef>
                <a:spcPts val="400"/>
              </a:spcBef>
              <a:spcAft>
                <a:spcPts val="400"/>
              </a:spcAft>
            </a:pPr>
            <a:r>
              <a:rPr lang="en-GB" sz="2400" dirty="0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456 ones × 4 = 1,824 ones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GB" sz="2400" dirty="0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 	</a:t>
            </a:r>
          </a:p>
          <a:p>
            <a:pPr marL="142875" indent="120650">
              <a:spcBef>
                <a:spcPts val="400"/>
              </a:spcBef>
              <a:spcAft>
                <a:spcPts val="400"/>
              </a:spcAft>
            </a:pPr>
            <a:r>
              <a:rPr lang="en-GB" sz="2400" dirty="0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456 hundredths × 4 = 1,824 hundredths</a:t>
            </a:r>
          </a:p>
          <a:p>
            <a:pPr marL="263525">
              <a:spcAft>
                <a:spcPts val="800"/>
              </a:spcAft>
            </a:pPr>
            <a:r>
              <a:rPr lang="en-GB" sz="2400" dirty="0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4.56 × 4 = 18.24</a:t>
            </a:r>
            <a:r>
              <a:rPr lang="en-GB" sz="2400" dirty="0">
                <a:latin typeface="Myriad Pro" panose="020B0503030403020204" pitchFamily="34" charset="0"/>
              </a:rPr>
              <a:t> </a:t>
            </a:r>
            <a:r>
              <a:rPr lang="en-GB" sz="2400" dirty="0">
                <a:solidFill>
                  <a:srgbClr val="00628C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96145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2.19 </a:t>
            </a:r>
            <a:r>
              <a:rPr lang="en-GB" dirty="0"/>
              <a:t>Calculation: ×/÷ decimal fractions	</a:t>
            </a:r>
            <a:r>
              <a:rPr lang="en-US" dirty="0">
                <a:solidFill>
                  <a:srgbClr val="00628C"/>
                </a:solidFill>
              </a:rPr>
              <a:t>Step 3:8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DF6987-11E5-4207-ADF8-DA60665D8E2E}"/>
              </a:ext>
            </a:extLst>
          </p:cNvPr>
          <p:cNvSpPr txBox="1"/>
          <p:nvPr/>
        </p:nvSpPr>
        <p:spPr bwMode="auto">
          <a:xfrm>
            <a:off x="3919548" y="1550602"/>
            <a:ext cx="43529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Step 1 – lay out the calculation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EAD919-8EC0-4BE0-A463-3FAA2D459857}"/>
              </a:ext>
            </a:extLst>
          </p:cNvPr>
          <p:cNvSpPr txBox="1"/>
          <p:nvPr/>
        </p:nvSpPr>
        <p:spPr bwMode="auto">
          <a:xfrm>
            <a:off x="5446624" y="915914"/>
            <a:ext cx="12987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2.46 × 3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572966" y="2514600"/>
            <a:ext cx="5046068" cy="3017387"/>
            <a:chOff x="2048966" y="2514600"/>
            <a:chExt cx="5046068" cy="301738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A39FCC7-7589-4993-AC7B-E7D95BC7CD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48966" y="2522635"/>
              <a:ext cx="5046068" cy="3009352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60B3DDB-F53C-41A4-B3E0-6E411DB99944}"/>
                </a:ext>
              </a:extLst>
            </p:cNvPr>
            <p:cNvSpPr txBox="1"/>
            <p:nvPr/>
          </p:nvSpPr>
          <p:spPr bwMode="auto">
            <a:xfrm>
              <a:off x="4395724" y="2514600"/>
              <a:ext cx="2794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>
                <a:buClr>
                  <a:srgbClr val="82CBDD"/>
                </a:buClr>
                <a:buNone/>
              </a:pPr>
              <a:r>
                <a:rPr lang="en-GB" dirty="0">
                  <a:latin typeface="Myriad Pro" panose="020B0503030403020204" pitchFamily="34" charset="0"/>
                  <a:ea typeface="Myriad Pro Semibold" charset="0"/>
                  <a:cs typeface="Myriad Pro Semibold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436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2.29 Extending decimal place-value to ×/÷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2B8B58-162D-4977-834E-C2ED529128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789" y="3757729"/>
            <a:ext cx="7858425" cy="1249788"/>
          </a:xfrm>
          <a:prstGeom prst="rect">
            <a:avLst/>
          </a:prstGeom>
        </p:spPr>
      </p:pic>
      <p:pic>
        <p:nvPicPr>
          <p:cNvPr id="4" name="Picture 3" descr="A screen shot of a building&#10;&#10;Description automatically generated">
            <a:extLst>
              <a:ext uri="{FF2B5EF4-FFF2-40B4-BE49-F238E27FC236}">
                <a16:creationId xmlns:a16="http://schemas.microsoft.com/office/drawing/2014/main" id="{F31A9259-C632-420F-8E35-505138056F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755" y="1248616"/>
            <a:ext cx="2678490" cy="2035053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9BBA01AF-EF56-496E-A909-157BCC5EBE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399" y="4352536"/>
            <a:ext cx="536494" cy="6462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1EA19A-6FC8-4C9A-B796-B3E9B87151B1}"/>
              </a:ext>
            </a:extLst>
          </p:cNvPr>
          <p:cNvSpPr txBox="1"/>
          <p:nvPr/>
        </p:nvSpPr>
        <p:spPr bwMode="auto">
          <a:xfrm>
            <a:off x="3485349" y="5529601"/>
            <a:ext cx="52213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0.1 ÷ 10 = 0.01        0.1 × 0.1 = 0.01</a:t>
            </a:r>
          </a:p>
        </p:txBody>
      </p:sp>
    </p:spTree>
    <p:extLst>
      <p:ext uri="{BB962C8B-B14F-4D97-AF65-F5344CB8AC3E}">
        <p14:creationId xmlns:p14="http://schemas.microsoft.com/office/powerpoint/2010/main" val="349135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2.19 </a:t>
            </a:r>
            <a:r>
              <a:rPr lang="en-GB" dirty="0"/>
              <a:t>Calculation: ×/÷ decimal fractions	</a:t>
            </a:r>
            <a:r>
              <a:rPr lang="en-US" dirty="0">
                <a:solidFill>
                  <a:srgbClr val="00628C"/>
                </a:solidFill>
              </a:rPr>
              <a:t>Step 3:8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CEE339-D88B-441A-ACEC-6F4A4C1477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60774" y="2514600"/>
            <a:ext cx="5046068" cy="30093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AACE4F-DD70-4E38-9FA8-F73AE367FC2C}"/>
              </a:ext>
            </a:extLst>
          </p:cNvPr>
          <p:cNvSpPr txBox="1"/>
          <p:nvPr/>
        </p:nvSpPr>
        <p:spPr bwMode="auto">
          <a:xfrm>
            <a:off x="2776630" y="1551601"/>
            <a:ext cx="66387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Step 2 – </a:t>
            </a:r>
            <a:r>
              <a:rPr lang="en-US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write the decimal point for the product</a:t>
            </a:r>
            <a:endParaRPr lang="en-GB" sz="2400" dirty="0"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0B3DDB-F53C-41A4-B3E0-6E411DB99944}"/>
              </a:ext>
            </a:extLst>
          </p:cNvPr>
          <p:cNvSpPr txBox="1"/>
          <p:nvPr/>
        </p:nvSpPr>
        <p:spPr bwMode="auto">
          <a:xfrm>
            <a:off x="5923200" y="2514600"/>
            <a:ext cx="5144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5E9067-E45F-4D03-9E5B-C08A867550A3}"/>
              </a:ext>
            </a:extLst>
          </p:cNvPr>
          <p:cNvSpPr txBox="1"/>
          <p:nvPr/>
        </p:nvSpPr>
        <p:spPr bwMode="auto">
          <a:xfrm>
            <a:off x="5446624" y="915914"/>
            <a:ext cx="12987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2.46 × 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A70406-A7D5-4896-BB7E-8C5B6C76A1D6}"/>
              </a:ext>
            </a:extLst>
          </p:cNvPr>
          <p:cNvSpPr txBox="1"/>
          <p:nvPr/>
        </p:nvSpPr>
        <p:spPr bwMode="auto">
          <a:xfrm>
            <a:off x="3919548" y="1550602"/>
            <a:ext cx="43529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Step 1 – lay out the calculation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0B3DDB-F53C-41A4-B3E0-6E411DB99944}"/>
              </a:ext>
            </a:extLst>
          </p:cNvPr>
          <p:cNvSpPr txBox="1"/>
          <p:nvPr/>
        </p:nvSpPr>
        <p:spPr bwMode="auto">
          <a:xfrm>
            <a:off x="5937504" y="2514600"/>
            <a:ext cx="172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091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0.00278 L -0.0069 0.1557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" y="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5964828B-244B-422B-A91A-C7303F6E2AC6}"/>
              </a:ext>
            </a:extLst>
          </p:cNvPr>
          <p:cNvSpPr txBox="1"/>
          <p:nvPr/>
        </p:nvSpPr>
        <p:spPr bwMode="auto">
          <a:xfrm>
            <a:off x="2776630" y="1551601"/>
            <a:ext cx="66387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Step 2 – </a:t>
            </a:r>
            <a:r>
              <a:rPr lang="en-US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write the decimal point for the product</a:t>
            </a:r>
            <a:endParaRPr lang="en-GB" sz="2400" dirty="0"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2.19 </a:t>
            </a:r>
            <a:r>
              <a:rPr lang="en-GB" dirty="0"/>
              <a:t>Calculation: ×/÷ decimal fractions	</a:t>
            </a:r>
            <a:r>
              <a:rPr lang="en-US" dirty="0">
                <a:solidFill>
                  <a:srgbClr val="00628C"/>
                </a:solidFill>
              </a:rPr>
              <a:t>Step 3:8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4983F7-C6AB-458B-BC13-A7E24C3EF3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2966" y="2523600"/>
            <a:ext cx="5046068" cy="30093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5F2601-B8CF-4AB5-99CA-0062D68018FC}"/>
              </a:ext>
            </a:extLst>
          </p:cNvPr>
          <p:cNvSpPr txBox="1"/>
          <p:nvPr/>
        </p:nvSpPr>
        <p:spPr bwMode="auto">
          <a:xfrm>
            <a:off x="2874970" y="1542784"/>
            <a:ext cx="64420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US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Step 3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– </a:t>
            </a:r>
            <a:r>
              <a:rPr lang="en-US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perform the calculation with unitising</a:t>
            </a:r>
            <a:endParaRPr lang="en-GB" sz="2400" dirty="0"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BF3B4D-BDA2-4C42-8A56-7011979DDE06}"/>
              </a:ext>
            </a:extLst>
          </p:cNvPr>
          <p:cNvSpPr txBox="1"/>
          <p:nvPr/>
        </p:nvSpPr>
        <p:spPr bwMode="auto">
          <a:xfrm>
            <a:off x="6705943" y="2440980"/>
            <a:ext cx="275883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dirty="0">
                <a:solidFill>
                  <a:srgbClr val="7030A0"/>
                </a:solidFill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143970-A380-4C52-B6CE-133796F8B0FD}"/>
              </a:ext>
            </a:extLst>
          </p:cNvPr>
          <p:cNvSpPr txBox="1"/>
          <p:nvPr/>
        </p:nvSpPr>
        <p:spPr bwMode="auto">
          <a:xfrm>
            <a:off x="6721818" y="2952155"/>
            <a:ext cx="275883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dirty="0">
                <a:solidFill>
                  <a:srgbClr val="7030A0"/>
                </a:solidFill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5CD7E3-9BDE-44A3-859D-6D4DD3712473}"/>
              </a:ext>
            </a:extLst>
          </p:cNvPr>
          <p:cNvSpPr txBox="1"/>
          <p:nvPr/>
        </p:nvSpPr>
        <p:spPr bwMode="auto">
          <a:xfrm>
            <a:off x="6350343" y="3974400"/>
            <a:ext cx="275883" cy="36933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dirty="0">
                <a:solidFill>
                  <a:srgbClr val="0070C0"/>
                </a:solidFill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902622-4B2A-49B3-B8E0-9CDC0FB90D22}"/>
              </a:ext>
            </a:extLst>
          </p:cNvPr>
          <p:cNvSpPr txBox="1"/>
          <p:nvPr/>
        </p:nvSpPr>
        <p:spPr bwMode="auto">
          <a:xfrm>
            <a:off x="6753568" y="3460294"/>
            <a:ext cx="275883" cy="46166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solidFill>
                  <a:srgbClr val="7030A0"/>
                </a:solidFill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53B280-A2B7-4DC0-A641-95A473780936}"/>
              </a:ext>
            </a:extLst>
          </p:cNvPr>
          <p:cNvSpPr txBox="1"/>
          <p:nvPr/>
        </p:nvSpPr>
        <p:spPr bwMode="auto">
          <a:xfrm>
            <a:off x="5446624" y="915914"/>
            <a:ext cx="12987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2.46 × 3</a:t>
            </a:r>
          </a:p>
        </p:txBody>
      </p:sp>
    </p:spTree>
    <p:extLst>
      <p:ext uri="{BB962C8B-B14F-4D97-AF65-F5344CB8AC3E}">
        <p14:creationId xmlns:p14="http://schemas.microsoft.com/office/powerpoint/2010/main" val="216008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/>
      <p:bldP spid="5" grpId="0" animBg="1"/>
      <p:bldP spid="6" grpId="0" animBg="1"/>
      <p:bldP spid="7" grpId="0"/>
      <p:bldP spid="10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2.19 </a:t>
            </a:r>
            <a:r>
              <a:rPr lang="en-GB" dirty="0"/>
              <a:t>Calculation: ×/÷ decimal fractions	</a:t>
            </a:r>
            <a:r>
              <a:rPr lang="en-US" dirty="0">
                <a:solidFill>
                  <a:srgbClr val="00628C"/>
                </a:solidFill>
              </a:rPr>
              <a:t>Step 3:8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853F6C-9CE8-4035-A0FD-085AFE5F11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2966" y="2523600"/>
            <a:ext cx="5046068" cy="30093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441111-5094-4AA2-A2A7-FF923E87AF0B}"/>
              </a:ext>
            </a:extLst>
          </p:cNvPr>
          <p:cNvSpPr txBox="1"/>
          <p:nvPr/>
        </p:nvSpPr>
        <p:spPr bwMode="auto">
          <a:xfrm>
            <a:off x="6705943" y="2440986"/>
            <a:ext cx="275883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dirty="0">
                <a:solidFill>
                  <a:srgbClr val="7030A0"/>
                </a:solidFill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B1C171-2F36-41D7-B18A-B6010ACE0214}"/>
              </a:ext>
            </a:extLst>
          </p:cNvPr>
          <p:cNvSpPr txBox="1"/>
          <p:nvPr/>
        </p:nvSpPr>
        <p:spPr bwMode="auto">
          <a:xfrm>
            <a:off x="6721818" y="2952161"/>
            <a:ext cx="275883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dirty="0">
                <a:solidFill>
                  <a:srgbClr val="7030A0"/>
                </a:solidFill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8B3FD7-FD1F-48E0-B102-F117356B4A00}"/>
              </a:ext>
            </a:extLst>
          </p:cNvPr>
          <p:cNvSpPr txBox="1"/>
          <p:nvPr/>
        </p:nvSpPr>
        <p:spPr bwMode="auto">
          <a:xfrm>
            <a:off x="6350343" y="3972982"/>
            <a:ext cx="275883" cy="36933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dirty="0">
                <a:solidFill>
                  <a:srgbClr val="0070C0"/>
                </a:solidFill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      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717A14-3CBB-4997-9951-C93B51E5941C}"/>
              </a:ext>
            </a:extLst>
          </p:cNvPr>
          <p:cNvSpPr txBox="1"/>
          <p:nvPr/>
        </p:nvSpPr>
        <p:spPr bwMode="auto">
          <a:xfrm>
            <a:off x="6753568" y="3460300"/>
            <a:ext cx="275883" cy="46166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solidFill>
                  <a:srgbClr val="7030A0"/>
                </a:solidFill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9523B4-47D0-4454-BF26-09E39657B57A}"/>
              </a:ext>
            </a:extLst>
          </p:cNvPr>
          <p:cNvSpPr txBox="1"/>
          <p:nvPr/>
        </p:nvSpPr>
        <p:spPr bwMode="auto">
          <a:xfrm>
            <a:off x="6309410" y="2450511"/>
            <a:ext cx="275883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dirty="0">
                <a:solidFill>
                  <a:srgbClr val="0070C0"/>
                </a:solidFill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63FBD9-9ADF-4C41-AFEA-2B1D7BC928C3}"/>
              </a:ext>
            </a:extLst>
          </p:cNvPr>
          <p:cNvSpPr txBox="1"/>
          <p:nvPr/>
        </p:nvSpPr>
        <p:spPr bwMode="auto">
          <a:xfrm>
            <a:off x="5416893" y="3972982"/>
            <a:ext cx="275883" cy="36933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dirty="0">
                <a:solidFill>
                  <a:srgbClr val="FF0000"/>
                </a:solidFill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76C1C0-ED7A-4777-AD99-114D1F560B52}"/>
              </a:ext>
            </a:extLst>
          </p:cNvPr>
          <p:cNvSpPr txBox="1"/>
          <p:nvPr/>
        </p:nvSpPr>
        <p:spPr bwMode="auto">
          <a:xfrm>
            <a:off x="6350342" y="3460806"/>
            <a:ext cx="275883" cy="46166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solidFill>
                  <a:srgbClr val="0070C0"/>
                </a:solidFill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C9852D-ABCD-4231-8257-072B3D7859E1}"/>
              </a:ext>
            </a:extLst>
          </p:cNvPr>
          <p:cNvSpPr txBox="1"/>
          <p:nvPr/>
        </p:nvSpPr>
        <p:spPr bwMode="auto">
          <a:xfrm>
            <a:off x="2874970" y="1542784"/>
            <a:ext cx="64420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US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Step 3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– </a:t>
            </a:r>
            <a:r>
              <a:rPr lang="en-US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perform the calculation with unitising</a:t>
            </a:r>
            <a:endParaRPr lang="en-GB" sz="2400" dirty="0"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E044CE-63FE-4175-9FBC-A646DC99EF12}"/>
              </a:ext>
            </a:extLst>
          </p:cNvPr>
          <p:cNvSpPr txBox="1"/>
          <p:nvPr/>
        </p:nvSpPr>
        <p:spPr bwMode="auto">
          <a:xfrm>
            <a:off x="5446624" y="915914"/>
            <a:ext cx="12987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2.46 × 3</a:t>
            </a:r>
          </a:p>
        </p:txBody>
      </p:sp>
    </p:spTree>
    <p:extLst>
      <p:ext uri="{BB962C8B-B14F-4D97-AF65-F5344CB8AC3E}">
        <p14:creationId xmlns:p14="http://schemas.microsoft.com/office/powerpoint/2010/main" val="300996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23A16C1-AB0A-4DAF-8B79-A550C4490E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2966" y="2523600"/>
            <a:ext cx="5046068" cy="300935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2.19 </a:t>
            </a:r>
            <a:r>
              <a:rPr lang="en-GB" dirty="0"/>
              <a:t>Calculation: ×/÷ decimal fractions	</a:t>
            </a:r>
            <a:r>
              <a:rPr lang="en-US" dirty="0">
                <a:solidFill>
                  <a:srgbClr val="00628C"/>
                </a:solidFill>
              </a:rPr>
              <a:t>Step 3:8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D02ED3-6A5A-4444-BFB2-3A50D4002C2A}"/>
              </a:ext>
            </a:extLst>
          </p:cNvPr>
          <p:cNvSpPr txBox="1"/>
          <p:nvPr/>
        </p:nvSpPr>
        <p:spPr bwMode="auto">
          <a:xfrm>
            <a:off x="6705943" y="2452271"/>
            <a:ext cx="275883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endParaRPr lang="en-GB" sz="2400" dirty="0">
              <a:solidFill>
                <a:srgbClr val="7030A0"/>
              </a:solidFill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EBEA00-C1C5-4A11-89B3-EFCCED85B6A5}"/>
              </a:ext>
            </a:extLst>
          </p:cNvPr>
          <p:cNvSpPr txBox="1"/>
          <p:nvPr/>
        </p:nvSpPr>
        <p:spPr bwMode="auto">
          <a:xfrm>
            <a:off x="5378792" y="2450507"/>
            <a:ext cx="275883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dirty="0">
                <a:solidFill>
                  <a:srgbClr val="FF0000"/>
                </a:solidFill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4B1B9E-397C-4B65-87AE-F5B763286C25}"/>
              </a:ext>
            </a:extLst>
          </p:cNvPr>
          <p:cNvSpPr txBox="1"/>
          <p:nvPr/>
        </p:nvSpPr>
        <p:spPr bwMode="auto">
          <a:xfrm>
            <a:off x="5391492" y="3476545"/>
            <a:ext cx="275883" cy="46166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dirty="0">
                <a:solidFill>
                  <a:srgbClr val="FF0000"/>
                </a:solidFill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BD4090-E277-4883-9061-91CA1DDA05B5}"/>
              </a:ext>
            </a:extLst>
          </p:cNvPr>
          <p:cNvSpPr txBox="1"/>
          <p:nvPr/>
        </p:nvSpPr>
        <p:spPr bwMode="auto">
          <a:xfrm>
            <a:off x="2874970" y="1542784"/>
            <a:ext cx="64420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US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Step 3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– </a:t>
            </a:r>
            <a:r>
              <a:rPr lang="en-US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perform the calculation with unitising</a:t>
            </a:r>
            <a:endParaRPr lang="en-GB" sz="2400" dirty="0"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625CA3-0E34-4DC4-9EB9-9A8DC791C34D}"/>
              </a:ext>
            </a:extLst>
          </p:cNvPr>
          <p:cNvSpPr txBox="1"/>
          <p:nvPr/>
        </p:nvSpPr>
        <p:spPr bwMode="auto">
          <a:xfrm>
            <a:off x="5446624" y="915914"/>
            <a:ext cx="12987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2.46 × 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6EE437-B5CF-427B-A328-EFD981411DC0}"/>
              </a:ext>
            </a:extLst>
          </p:cNvPr>
          <p:cNvSpPr txBox="1"/>
          <p:nvPr/>
        </p:nvSpPr>
        <p:spPr bwMode="auto">
          <a:xfrm>
            <a:off x="6705943" y="2440986"/>
            <a:ext cx="275883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dirty="0">
                <a:solidFill>
                  <a:srgbClr val="7030A0"/>
                </a:solidFill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1952A8-DDC1-4B4E-BF55-80BD9FC1788E}"/>
              </a:ext>
            </a:extLst>
          </p:cNvPr>
          <p:cNvSpPr txBox="1"/>
          <p:nvPr/>
        </p:nvSpPr>
        <p:spPr bwMode="auto">
          <a:xfrm>
            <a:off x="6721818" y="2952161"/>
            <a:ext cx="275883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dirty="0">
                <a:solidFill>
                  <a:srgbClr val="7030A0"/>
                </a:solidFill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569337-D11E-4D76-885A-ADC317F5227D}"/>
              </a:ext>
            </a:extLst>
          </p:cNvPr>
          <p:cNvSpPr txBox="1"/>
          <p:nvPr/>
        </p:nvSpPr>
        <p:spPr bwMode="auto">
          <a:xfrm>
            <a:off x="6350343" y="3972982"/>
            <a:ext cx="275883" cy="36933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dirty="0">
                <a:solidFill>
                  <a:srgbClr val="0070C0"/>
                </a:solidFill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567D769-E646-4B30-9539-99424AC162A2}"/>
              </a:ext>
            </a:extLst>
          </p:cNvPr>
          <p:cNvSpPr txBox="1"/>
          <p:nvPr/>
        </p:nvSpPr>
        <p:spPr bwMode="auto">
          <a:xfrm>
            <a:off x="6753568" y="3460300"/>
            <a:ext cx="275883" cy="46166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solidFill>
                  <a:srgbClr val="7030A0"/>
                </a:solidFill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44EED4C-D118-49CA-858E-A3F1F4F96D47}"/>
              </a:ext>
            </a:extLst>
          </p:cNvPr>
          <p:cNvSpPr txBox="1"/>
          <p:nvPr/>
        </p:nvSpPr>
        <p:spPr bwMode="auto">
          <a:xfrm>
            <a:off x="6309410" y="2450511"/>
            <a:ext cx="275883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dirty="0">
                <a:solidFill>
                  <a:srgbClr val="0070C0"/>
                </a:solidFill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C2F6B94-8B7E-49C7-8AFA-7D04D641A235}"/>
              </a:ext>
            </a:extLst>
          </p:cNvPr>
          <p:cNvSpPr txBox="1"/>
          <p:nvPr/>
        </p:nvSpPr>
        <p:spPr bwMode="auto">
          <a:xfrm>
            <a:off x="5416893" y="3972982"/>
            <a:ext cx="275883" cy="36933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dirty="0">
                <a:solidFill>
                  <a:srgbClr val="FF0000"/>
                </a:solidFill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D6058B4-F268-4D75-BE0C-86D5B83E3B02}"/>
              </a:ext>
            </a:extLst>
          </p:cNvPr>
          <p:cNvSpPr txBox="1"/>
          <p:nvPr/>
        </p:nvSpPr>
        <p:spPr bwMode="auto">
          <a:xfrm>
            <a:off x="6350342" y="3460806"/>
            <a:ext cx="275883" cy="46166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solidFill>
                  <a:srgbClr val="0070C0"/>
                </a:solidFill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3</a:t>
            </a:r>
            <a:endParaRPr lang="en-GB" sz="2400" dirty="0">
              <a:solidFill>
                <a:srgbClr val="FF0000"/>
              </a:solidFill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55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5, Unit 6, Learning Outcome 13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577835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13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explain how to use the size of the multiplier to predict the size of the product compared to the multiplicand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04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5, Unit 6, Learning Outcome 13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3"/>
              </a:rPr>
              <a:t>2.19 Calculation: x/÷ decimal fractions by whole numbers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830729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4:1-4:4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32-34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Placeholder 14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57837895-37A7-4703-9699-1A088CC4A00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886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2.19 </a:t>
            </a:r>
            <a:r>
              <a:rPr lang="en-GB" dirty="0"/>
              <a:t>Calculation: ×/÷ decimal fractions	</a:t>
            </a:r>
            <a:r>
              <a:rPr lang="en-US" dirty="0">
                <a:solidFill>
                  <a:srgbClr val="00628C"/>
                </a:solidFill>
              </a:rPr>
              <a:t>Step 4:1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267" y="2503125"/>
            <a:ext cx="9065466" cy="18517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267" y="2503125"/>
            <a:ext cx="9065466" cy="18517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267" y="2503125"/>
            <a:ext cx="9065466" cy="18517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267" y="2503125"/>
            <a:ext cx="9065466" cy="18517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267" y="2503125"/>
            <a:ext cx="9065466" cy="185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27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2.19 </a:t>
            </a:r>
            <a:r>
              <a:rPr lang="en-GB" dirty="0"/>
              <a:t>Calculation: ×/÷ decimal fractions	</a:t>
            </a:r>
            <a:r>
              <a:rPr lang="en-US" dirty="0">
                <a:solidFill>
                  <a:srgbClr val="00628C"/>
                </a:solidFill>
              </a:rPr>
              <a:t>Step 4:1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751F5F-6240-40BF-BBD9-3D479EA830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57" y="2195036"/>
            <a:ext cx="8926286" cy="246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71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8D60DAD-F81D-4C2F-9049-34BE64FE9D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91774" y="1122107"/>
            <a:ext cx="6808452" cy="4613786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2.19 </a:t>
            </a:r>
            <a:r>
              <a:rPr lang="en-GB" dirty="0"/>
              <a:t>Calculation: ×/÷ decimal fractions	</a:t>
            </a:r>
            <a:r>
              <a:rPr lang="en-US" dirty="0">
                <a:solidFill>
                  <a:srgbClr val="00628C"/>
                </a:solidFill>
              </a:rPr>
              <a:t>Step 4:2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C17F73-B7B9-475A-8C58-D473D93095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91774" y="1122107"/>
            <a:ext cx="6808452" cy="2695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803856-AEAE-4612-8CE4-825C9450880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91774" y="3817257"/>
            <a:ext cx="6808452" cy="191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00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D9038A-DAB9-445C-A1C4-B6D079FB17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87618" y="973844"/>
            <a:ext cx="6816764" cy="55199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0C24141-6263-450E-9180-A41316E23F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87618" y="973845"/>
            <a:ext cx="6816764" cy="2930499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2.19 </a:t>
            </a:r>
            <a:r>
              <a:rPr lang="en-GB" dirty="0"/>
              <a:t>Calculation: ×/÷ decimal fractions	</a:t>
            </a:r>
            <a:r>
              <a:rPr lang="en-US" dirty="0">
                <a:solidFill>
                  <a:srgbClr val="00628C"/>
                </a:solidFill>
              </a:rPr>
              <a:t>Step 4:3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4F4BBA-E77D-4B13-B9F4-9365615A405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87618" y="3904343"/>
            <a:ext cx="6816764" cy="258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15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2.29 Extending decimal place-value to ×/÷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71C11A-1F0A-4D3F-91E2-DE899179F1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789" y="3757729"/>
            <a:ext cx="7858425" cy="1249788"/>
          </a:xfrm>
          <a:prstGeom prst="rect">
            <a:avLst/>
          </a:prstGeom>
        </p:spPr>
      </p:pic>
      <p:pic>
        <p:nvPicPr>
          <p:cNvPr id="4" name="Picture 3" descr="A screen shot of a building&#10;&#10;Description automatically generated">
            <a:extLst>
              <a:ext uri="{FF2B5EF4-FFF2-40B4-BE49-F238E27FC236}">
                <a16:creationId xmlns:a16="http://schemas.microsoft.com/office/drawing/2014/main" id="{BCCB4F9D-A837-40AF-AF97-1A96172329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755" y="1248616"/>
            <a:ext cx="2678490" cy="2035053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41010811-6447-4E0D-AA7F-49FC1A0C1D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399" y="4352536"/>
            <a:ext cx="536494" cy="646232"/>
          </a:xfrm>
          <a:prstGeom prst="rect">
            <a:avLst/>
          </a:prstGeom>
        </p:spPr>
      </p:pic>
      <p:pic>
        <p:nvPicPr>
          <p:cNvPr id="8" name="Picture 7" descr="A picture containing sitting&#10;&#10;Description automatically generated">
            <a:extLst>
              <a:ext uri="{FF2B5EF4-FFF2-40B4-BE49-F238E27FC236}">
                <a16:creationId xmlns:a16="http://schemas.microsoft.com/office/drawing/2014/main" id="{CC833B3B-4260-4FBA-9E47-421D91FA1B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757" y="2097802"/>
            <a:ext cx="2678490" cy="336681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E185E402-006E-4FEB-9557-326F7CABD7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62" y="4352536"/>
            <a:ext cx="536494" cy="64623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3B73BD2-5496-445B-A344-C88FD8B478F9}"/>
              </a:ext>
            </a:extLst>
          </p:cNvPr>
          <p:cNvSpPr txBox="1"/>
          <p:nvPr/>
        </p:nvSpPr>
        <p:spPr bwMode="auto">
          <a:xfrm>
            <a:off x="3268945" y="5529601"/>
            <a:ext cx="56541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 ÷ 1,000 = 0.001        1 × 0.001 = 0.001</a:t>
            </a:r>
          </a:p>
        </p:txBody>
      </p:sp>
    </p:spTree>
    <p:extLst>
      <p:ext uri="{BB962C8B-B14F-4D97-AF65-F5344CB8AC3E}">
        <p14:creationId xmlns:p14="http://schemas.microsoft.com/office/powerpoint/2010/main" val="211658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59259E-6 L 0.09154 0.00023 " pathEditMode="relative" rAng="0" ptsTypes="AA">
                                      <p:cBhvr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88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5, Unit 6, Learning Outcome 14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669489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14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explain how to use multiplying by 10 or 100 to divide decimal fractions by one-digit numbers (1)</a:t>
                      </a:r>
                    </a:p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(for which the relevant whole-number calculation can be solved using known facts or mental strategies)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78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5, Unit 6, Learning Outcome 14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3"/>
              </a:rPr>
              <a:t>2.19 Calculation: x/÷ decimal fractions by whole numbers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652682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5:1-5:4 and 5:10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35-37 and 42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Placeholder 14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57837895-37A7-4703-9699-1A088CC4A00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0455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2.19 </a:t>
            </a:r>
            <a:r>
              <a:rPr lang="en-GB" dirty="0"/>
              <a:t>Calculation: ×/÷ decimal fractions	</a:t>
            </a:r>
            <a:r>
              <a:rPr lang="en-US" dirty="0">
                <a:solidFill>
                  <a:srgbClr val="00628C"/>
                </a:solidFill>
              </a:rPr>
              <a:t>Step 5:1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AE3312-29C4-4531-8F0A-7DAA93302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618" y="2427268"/>
            <a:ext cx="6816764" cy="20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55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2.19 </a:t>
            </a:r>
            <a:r>
              <a:rPr lang="en-GB" dirty="0"/>
              <a:t>Calculation: ×/÷ decimal fractions	</a:t>
            </a:r>
            <a:r>
              <a:rPr lang="en-US" dirty="0">
                <a:solidFill>
                  <a:srgbClr val="00628C"/>
                </a:solidFill>
              </a:rPr>
              <a:t>Step 5:1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800" y="2426400"/>
            <a:ext cx="6816764" cy="211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32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2.19 </a:t>
            </a:r>
            <a:r>
              <a:rPr lang="en-GB" dirty="0"/>
              <a:t>Calculation: ×/÷ decimal fractions	</a:t>
            </a:r>
            <a:r>
              <a:rPr lang="en-US" dirty="0">
                <a:solidFill>
                  <a:srgbClr val="00628C"/>
                </a:solidFill>
              </a:rPr>
              <a:t>Step 5:2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87618" y="2206109"/>
            <a:ext cx="6816764" cy="24457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757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5, Unit 6, Learning Outcome 15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973595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15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explain how to use multiplying by 10 or 100 to divide decimal fractions by two-digit numbers (2)</a:t>
                      </a:r>
                    </a:p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(for which the relevant whole-number calculation can be solved using short multiplication)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17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5, Unit 6, Learning Outcome 15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3"/>
              </a:rPr>
              <a:t>2.19 Calculation: x/÷ decimal fractions by whole numbers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168965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5:5-5:10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38-42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Placeholder 14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57837895-37A7-4703-9699-1A088CC4A00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831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2.19 </a:t>
            </a:r>
            <a:r>
              <a:rPr lang="en-GB" dirty="0"/>
              <a:t>Calculation: ×/÷ decimal fractions	</a:t>
            </a:r>
            <a:r>
              <a:rPr lang="en-US" dirty="0">
                <a:solidFill>
                  <a:srgbClr val="00628C"/>
                </a:solidFill>
              </a:rPr>
              <a:t>Step 5:5</a:t>
            </a: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618" y="1109637"/>
            <a:ext cx="6816764" cy="46387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747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2.19 </a:t>
            </a:r>
            <a:r>
              <a:rPr lang="en-GB" dirty="0"/>
              <a:t>Calculation: ×/÷ decimal fractions	</a:t>
            </a:r>
            <a:r>
              <a:rPr lang="en-US" dirty="0">
                <a:solidFill>
                  <a:srgbClr val="00628C"/>
                </a:solidFill>
              </a:rPr>
              <a:t>Step 5:7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05C306-D0E9-4E26-BC95-882AFE2CEF50}"/>
              </a:ext>
            </a:extLst>
          </p:cNvPr>
          <p:cNvSpPr/>
          <p:nvPr/>
        </p:nvSpPr>
        <p:spPr>
          <a:xfrm>
            <a:off x="2271486" y="253337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tabLst>
                <a:tab pos="363538" algn="l"/>
              </a:tabLst>
            </a:pPr>
            <a:r>
              <a:rPr lang="en-US" sz="2400" dirty="0">
                <a:latin typeface="Myriad Pro" panose="020B0503030403020204" pitchFamily="34" charset="0"/>
              </a:rPr>
              <a:t>	63 ones ÷ 3 = 21 ones</a:t>
            </a:r>
          </a:p>
          <a:p>
            <a:pPr>
              <a:buNone/>
            </a:pPr>
            <a:r>
              <a:rPr lang="en-US" sz="2400" dirty="0">
                <a:latin typeface="Myriad Pro" panose="020B0503030403020204" pitchFamily="34" charset="0"/>
              </a:rPr>
              <a:t>so</a:t>
            </a:r>
          </a:p>
          <a:p>
            <a:pPr>
              <a:tabLst>
                <a:tab pos="363538" algn="l"/>
              </a:tabLst>
            </a:pPr>
            <a:r>
              <a:rPr lang="en-US" sz="2400" dirty="0">
                <a:latin typeface="Myriad Pro" panose="020B0503030403020204" pitchFamily="34" charset="0"/>
              </a:rPr>
              <a:t>	63 tenths ÷ 3 = 21 tenths</a:t>
            </a:r>
          </a:p>
          <a:p>
            <a:pPr>
              <a:tabLst>
                <a:tab pos="363538" algn="l"/>
              </a:tabLst>
            </a:pPr>
            <a:r>
              <a:rPr lang="en-US" sz="2400" dirty="0">
                <a:latin typeface="Myriad Pro" panose="020B0503030403020204" pitchFamily="34" charset="0"/>
              </a:rPr>
              <a:t>	6.3 ÷ 3 = 2.1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4813FD-E224-43AF-9E3C-03ADFC1FBD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630" y="1664361"/>
            <a:ext cx="1055768" cy="40734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EDCA418-2DE9-46B7-9C4A-0DF12948FDF8}"/>
              </a:ext>
            </a:extLst>
          </p:cNvPr>
          <p:cNvSpPr/>
          <p:nvPr/>
        </p:nvSpPr>
        <p:spPr>
          <a:xfrm>
            <a:off x="2963599" y="1217211"/>
            <a:ext cx="1055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63538" algn="l"/>
              </a:tabLst>
            </a:pPr>
            <a:r>
              <a:rPr lang="en-US" sz="2400" dirty="0">
                <a:latin typeface="Myriad Pro" panose="020B0503030403020204" pitchFamily="34" charset="0"/>
              </a:rPr>
              <a:t>2       1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C0F627-F736-44F8-93EE-4466FC299DCB}"/>
              </a:ext>
            </a:extLst>
          </p:cNvPr>
          <p:cNvSpPr/>
          <p:nvPr/>
        </p:nvSpPr>
        <p:spPr>
          <a:xfrm>
            <a:off x="2971654" y="1635213"/>
            <a:ext cx="1055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63538" algn="l"/>
              </a:tabLst>
            </a:pPr>
            <a:r>
              <a:rPr lang="en-US" sz="2400" dirty="0">
                <a:latin typeface="Myriad Pro" panose="020B0503030403020204" pitchFamily="34" charset="0"/>
              </a:rPr>
              <a:t>6       3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8838D5-F6A9-430F-9DDA-34CA02092CA1}"/>
              </a:ext>
            </a:extLst>
          </p:cNvPr>
          <p:cNvSpPr/>
          <p:nvPr/>
        </p:nvSpPr>
        <p:spPr>
          <a:xfrm>
            <a:off x="2612572" y="1642531"/>
            <a:ext cx="4641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63538" algn="l"/>
              </a:tabLst>
            </a:pPr>
            <a:r>
              <a:rPr lang="en-US" sz="2400" dirty="0">
                <a:latin typeface="Myriad Pro" panose="020B0503030403020204" pitchFamily="34" charset="0"/>
              </a:rPr>
              <a:t>3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A2094A7-EFB8-496A-8C2C-3FC975449D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438" y="1659520"/>
            <a:ext cx="1055768" cy="40734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4FF04C6-C5F2-465B-A0D4-2D8A83CF3A49}"/>
              </a:ext>
            </a:extLst>
          </p:cNvPr>
          <p:cNvSpPr/>
          <p:nvPr/>
        </p:nvSpPr>
        <p:spPr>
          <a:xfrm>
            <a:off x="8684407" y="1212370"/>
            <a:ext cx="1055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63538" algn="l"/>
              </a:tabLst>
            </a:pPr>
            <a:r>
              <a:rPr lang="en-US" sz="2400" dirty="0">
                <a:latin typeface="Myriad Pro" panose="020B0503030403020204" pitchFamily="34" charset="0"/>
              </a:rPr>
              <a:t>2   .   1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85BFBA5-CF52-4BA3-B6D5-65F62DC9D08E}"/>
              </a:ext>
            </a:extLst>
          </p:cNvPr>
          <p:cNvSpPr/>
          <p:nvPr/>
        </p:nvSpPr>
        <p:spPr>
          <a:xfrm>
            <a:off x="8692462" y="1630372"/>
            <a:ext cx="1055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63538" algn="l"/>
              </a:tabLst>
            </a:pPr>
            <a:r>
              <a:rPr lang="en-US" sz="2400" dirty="0">
                <a:latin typeface="Myriad Pro" panose="020B0503030403020204" pitchFamily="34" charset="0"/>
              </a:rPr>
              <a:t>6   .   3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D9370F1-C81D-4A21-9099-0FD91103E02C}"/>
              </a:ext>
            </a:extLst>
          </p:cNvPr>
          <p:cNvSpPr/>
          <p:nvPr/>
        </p:nvSpPr>
        <p:spPr>
          <a:xfrm>
            <a:off x="8333380" y="1637690"/>
            <a:ext cx="4641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63538" algn="l"/>
              </a:tabLst>
            </a:pPr>
            <a:r>
              <a:rPr lang="en-US" sz="2400" dirty="0">
                <a:latin typeface="Myriad Pro" panose="020B0503030403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34060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2.19 </a:t>
            </a:r>
            <a:r>
              <a:rPr lang="en-GB" dirty="0"/>
              <a:t>Calculation: ×/÷ decimal fractions	</a:t>
            </a:r>
            <a:r>
              <a:rPr lang="en-US" dirty="0">
                <a:solidFill>
                  <a:srgbClr val="00628C"/>
                </a:solidFill>
              </a:rPr>
              <a:t>Step 5:7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05C306-D0E9-4E26-BC95-882AFE2CEF50}"/>
              </a:ext>
            </a:extLst>
          </p:cNvPr>
          <p:cNvSpPr/>
          <p:nvPr/>
        </p:nvSpPr>
        <p:spPr>
          <a:xfrm>
            <a:off x="2271486" y="2533370"/>
            <a:ext cx="54936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63538" algn="l"/>
              </a:tabLst>
            </a:pPr>
            <a:r>
              <a:rPr lang="en-US" sz="2400" dirty="0">
                <a:latin typeface="Myriad Pro" panose="020B0503030403020204" pitchFamily="34" charset="0"/>
              </a:rPr>
              <a:t>	85 ones ÷ 5 = 17 ones</a:t>
            </a:r>
          </a:p>
          <a:p>
            <a:pPr>
              <a:buNone/>
            </a:pPr>
            <a:r>
              <a:rPr lang="en-US" sz="2400" dirty="0">
                <a:latin typeface="Myriad Pro" panose="020B0503030403020204" pitchFamily="34" charset="0"/>
              </a:rPr>
              <a:t>so</a:t>
            </a:r>
          </a:p>
          <a:p>
            <a:pPr>
              <a:tabLst>
                <a:tab pos="363538" algn="l"/>
              </a:tabLst>
            </a:pPr>
            <a:r>
              <a:rPr lang="en-US" sz="2400" dirty="0">
                <a:latin typeface="Myriad Pro" panose="020B0503030403020204" pitchFamily="34" charset="0"/>
              </a:rPr>
              <a:t>	</a:t>
            </a:r>
            <a:r>
              <a:rPr lang="en-GB" sz="2400" dirty="0">
                <a:latin typeface="Myriad Pro" panose="020B0503030403020204" pitchFamily="34" charset="0"/>
              </a:rPr>
              <a:t>85 hundredths ÷ 5 = 17 hundredths</a:t>
            </a:r>
          </a:p>
          <a:p>
            <a:pPr>
              <a:tabLst>
                <a:tab pos="363538" algn="l"/>
              </a:tabLst>
            </a:pPr>
            <a:r>
              <a:rPr lang="en-GB" sz="2400" dirty="0">
                <a:latin typeface="Myriad Pro" panose="020B0503030403020204" pitchFamily="34" charset="0"/>
              </a:rPr>
              <a:t>	0.85 ÷ 5 = 0.17</a:t>
            </a:r>
            <a:endParaRPr lang="en-US" sz="2400" dirty="0">
              <a:latin typeface="Myriad Pro" panose="020B0503030403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4813FD-E224-43AF-9E3C-03ADFC1FBD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49010" y="1682045"/>
            <a:ext cx="1621060" cy="40734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EDCA418-2DE9-46B7-9C4A-0DF12948FDF8}"/>
              </a:ext>
            </a:extLst>
          </p:cNvPr>
          <p:cNvSpPr/>
          <p:nvPr/>
        </p:nvSpPr>
        <p:spPr>
          <a:xfrm>
            <a:off x="2963599" y="1217211"/>
            <a:ext cx="16291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63538" algn="l"/>
              </a:tabLst>
            </a:pPr>
            <a:r>
              <a:rPr lang="en-US" sz="2400" dirty="0">
                <a:solidFill>
                  <a:schemeClr val="bg1"/>
                </a:solidFill>
                <a:latin typeface="Myriad Pro" panose="020B0503030403020204" pitchFamily="34" charset="0"/>
              </a:rPr>
              <a:t>0</a:t>
            </a:r>
            <a:r>
              <a:rPr lang="en-US" sz="2400" dirty="0">
                <a:latin typeface="Myriad Pro" panose="020B0503030403020204" pitchFamily="34" charset="0"/>
              </a:rPr>
              <a:t>       1       7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C0F627-F736-44F8-93EE-4466FC299DCB}"/>
              </a:ext>
            </a:extLst>
          </p:cNvPr>
          <p:cNvSpPr/>
          <p:nvPr/>
        </p:nvSpPr>
        <p:spPr>
          <a:xfrm>
            <a:off x="2971654" y="1635213"/>
            <a:ext cx="16210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63538" algn="l"/>
              </a:tabLst>
            </a:pPr>
            <a:r>
              <a:rPr lang="en-US" sz="2400" dirty="0">
                <a:solidFill>
                  <a:schemeClr val="bg1"/>
                </a:solidFill>
                <a:latin typeface="Myriad Pro" panose="020B0503030403020204" pitchFamily="34" charset="0"/>
              </a:rPr>
              <a:t>0</a:t>
            </a:r>
            <a:r>
              <a:rPr lang="en-US" sz="2400" dirty="0">
                <a:latin typeface="Myriad Pro" panose="020B0503030403020204" pitchFamily="34" charset="0"/>
              </a:rPr>
              <a:t>       8       5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8838D5-F6A9-430F-9DDA-34CA02092CA1}"/>
              </a:ext>
            </a:extLst>
          </p:cNvPr>
          <p:cNvSpPr/>
          <p:nvPr/>
        </p:nvSpPr>
        <p:spPr>
          <a:xfrm>
            <a:off x="2612572" y="1642531"/>
            <a:ext cx="4641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63538" algn="l"/>
              </a:tabLst>
            </a:pPr>
            <a:r>
              <a:rPr lang="en-US" sz="2400" dirty="0">
                <a:latin typeface="Myriad Pro" panose="020B0503030403020204" pitchFamily="34" charset="0"/>
              </a:rPr>
              <a:t>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358A5F-3560-4CB5-9929-56C4012B0312}"/>
              </a:ext>
            </a:extLst>
          </p:cNvPr>
          <p:cNvSpPr/>
          <p:nvPr/>
        </p:nvSpPr>
        <p:spPr>
          <a:xfrm>
            <a:off x="4094114" y="1644281"/>
            <a:ext cx="2808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400" dirty="0">
                <a:latin typeface="Myriad Pro" panose="020B0503030403020204" pitchFamily="34" charset="0"/>
              </a:rPr>
              <a:t>3</a:t>
            </a:r>
            <a:endParaRPr lang="en-GB" sz="14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AEDC1F5-A293-4D1C-9187-51665F3593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35728" y="1718497"/>
            <a:ext cx="1621060" cy="40734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ABFB33A-2586-4C71-A98F-ECCBAB6CC1D1}"/>
              </a:ext>
            </a:extLst>
          </p:cNvPr>
          <p:cNvSpPr/>
          <p:nvPr/>
        </p:nvSpPr>
        <p:spPr>
          <a:xfrm>
            <a:off x="7950317" y="1253663"/>
            <a:ext cx="16291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63538" algn="l"/>
              </a:tabLst>
            </a:pPr>
            <a:r>
              <a:rPr lang="en-US" sz="2400" dirty="0">
                <a:latin typeface="Myriad Pro" panose="020B0503030403020204" pitchFamily="34" charset="0"/>
              </a:rPr>
              <a:t>0   .   1       7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7A0212D-C829-462C-8FA0-67C0EB7D98A7}"/>
              </a:ext>
            </a:extLst>
          </p:cNvPr>
          <p:cNvSpPr/>
          <p:nvPr/>
        </p:nvSpPr>
        <p:spPr>
          <a:xfrm>
            <a:off x="7958372" y="1671665"/>
            <a:ext cx="16210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63538" algn="l"/>
              </a:tabLst>
            </a:pPr>
            <a:r>
              <a:rPr lang="en-US" sz="2400" dirty="0">
                <a:latin typeface="Myriad Pro" panose="020B0503030403020204" pitchFamily="34" charset="0"/>
              </a:rPr>
              <a:t>0   .   8       5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764F434-08E1-478E-888A-F06CF96F1432}"/>
              </a:ext>
            </a:extLst>
          </p:cNvPr>
          <p:cNvSpPr/>
          <p:nvPr/>
        </p:nvSpPr>
        <p:spPr>
          <a:xfrm>
            <a:off x="7599290" y="1678983"/>
            <a:ext cx="4641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63538" algn="l"/>
              </a:tabLst>
            </a:pPr>
            <a:r>
              <a:rPr lang="en-US" sz="2400" dirty="0">
                <a:latin typeface="Myriad Pro" panose="020B0503030403020204" pitchFamily="34" charset="0"/>
              </a:rPr>
              <a:t>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FC6C380-0956-42B3-AFB4-733D65578B79}"/>
              </a:ext>
            </a:extLst>
          </p:cNvPr>
          <p:cNvSpPr/>
          <p:nvPr/>
        </p:nvSpPr>
        <p:spPr>
          <a:xfrm>
            <a:off x="9080832" y="1680733"/>
            <a:ext cx="2808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400" dirty="0">
                <a:latin typeface="Myriad Pro" panose="020B0503030403020204" pitchFamily="34" charset="0"/>
              </a:rPr>
              <a:t>3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63071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2.29 Extending decimal place-value to ×/÷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41558C-194E-4571-A741-EB3BAC928F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789" y="3757729"/>
            <a:ext cx="7858425" cy="1249788"/>
          </a:xfrm>
          <a:prstGeom prst="rect">
            <a:avLst/>
          </a:prstGeom>
        </p:spPr>
      </p:pic>
      <p:pic>
        <p:nvPicPr>
          <p:cNvPr id="4" name="Picture 3" descr="A picture containing sitting&#10;&#10;Description automatically generated">
            <a:extLst>
              <a:ext uri="{FF2B5EF4-FFF2-40B4-BE49-F238E27FC236}">
                <a16:creationId xmlns:a16="http://schemas.microsoft.com/office/drawing/2014/main" id="{2B501F7D-9E06-4040-B4F6-2147D2AC11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757" y="2097802"/>
            <a:ext cx="2678490" cy="336681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D5291C1B-7868-4122-9820-3EBB604295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62" y="4352536"/>
            <a:ext cx="536494" cy="6462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1D86FF0-467B-446E-A5B9-C2FAF6FB685E}"/>
              </a:ext>
            </a:extLst>
          </p:cNvPr>
          <p:cNvSpPr txBox="1"/>
          <p:nvPr/>
        </p:nvSpPr>
        <p:spPr bwMode="auto">
          <a:xfrm>
            <a:off x="3235281" y="5529601"/>
            <a:ext cx="5721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0.01 ÷ 10 = 0.001        0.01 × 0.1 = 0.001</a:t>
            </a:r>
          </a:p>
        </p:txBody>
      </p:sp>
    </p:spTree>
    <p:extLst>
      <p:ext uri="{BB962C8B-B14F-4D97-AF65-F5344CB8AC3E}">
        <p14:creationId xmlns:p14="http://schemas.microsoft.com/office/powerpoint/2010/main" val="167559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2.19 </a:t>
            </a:r>
            <a:r>
              <a:rPr lang="en-GB" dirty="0"/>
              <a:t>Calculation: ×/÷ decimal fractions	</a:t>
            </a:r>
            <a:r>
              <a:rPr lang="en-US" dirty="0">
                <a:solidFill>
                  <a:srgbClr val="00628C"/>
                </a:solidFill>
              </a:rPr>
              <a:t>Step 5:7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05C306-D0E9-4E26-BC95-882AFE2CEF50}"/>
              </a:ext>
            </a:extLst>
          </p:cNvPr>
          <p:cNvSpPr/>
          <p:nvPr/>
        </p:nvSpPr>
        <p:spPr>
          <a:xfrm>
            <a:off x="2271486" y="2533370"/>
            <a:ext cx="54936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63538" algn="l"/>
              </a:tabLst>
            </a:pPr>
            <a:r>
              <a:rPr lang="en-US" sz="2400" dirty="0">
                <a:latin typeface="Myriad Pro" panose="020B0503030403020204" pitchFamily="34" charset="0"/>
              </a:rPr>
              <a:t>	255 ones ÷ 5 = 51 ones</a:t>
            </a:r>
          </a:p>
          <a:p>
            <a:pPr>
              <a:tabLst>
                <a:tab pos="363538" algn="l"/>
              </a:tabLst>
            </a:pPr>
            <a:r>
              <a:rPr lang="en-US" sz="2400" dirty="0">
                <a:latin typeface="Myriad Pro" panose="020B0503030403020204" pitchFamily="34" charset="0"/>
              </a:rPr>
              <a:t>so</a:t>
            </a:r>
          </a:p>
          <a:p>
            <a:pPr>
              <a:tabLst>
                <a:tab pos="358775" algn="l"/>
              </a:tabLst>
            </a:pPr>
            <a:r>
              <a:rPr lang="en-US" sz="2400" dirty="0">
                <a:latin typeface="Myriad Pro" panose="020B0503030403020204" pitchFamily="34" charset="0"/>
              </a:rPr>
              <a:t>	255 tenths ÷ 5 = 51 tenths</a:t>
            </a:r>
          </a:p>
          <a:p>
            <a:pPr>
              <a:tabLst>
                <a:tab pos="358775" algn="l"/>
              </a:tabLst>
            </a:pPr>
            <a:r>
              <a:rPr lang="en-US" sz="2400" dirty="0">
                <a:latin typeface="Myriad Pro" panose="020B0503030403020204" pitchFamily="34" charset="0"/>
              </a:rPr>
              <a:t>	25.5 ÷ 5 = 5.1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4813FD-E224-43AF-9E3C-03ADFC1FBD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49010" y="1682045"/>
            <a:ext cx="1621060" cy="40734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EDCA418-2DE9-46B7-9C4A-0DF12948FDF8}"/>
              </a:ext>
            </a:extLst>
          </p:cNvPr>
          <p:cNvSpPr/>
          <p:nvPr/>
        </p:nvSpPr>
        <p:spPr>
          <a:xfrm>
            <a:off x="2988651" y="1217211"/>
            <a:ext cx="16291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63538" algn="l"/>
              </a:tabLst>
            </a:pPr>
            <a:r>
              <a:rPr lang="en-US" sz="2400" dirty="0">
                <a:latin typeface="Myriad Pro" panose="020B0503030403020204" pitchFamily="34" charset="0"/>
              </a:rPr>
              <a:t>0       5       1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C0F627-F736-44F8-93EE-4466FC299DCB}"/>
              </a:ext>
            </a:extLst>
          </p:cNvPr>
          <p:cNvSpPr/>
          <p:nvPr/>
        </p:nvSpPr>
        <p:spPr>
          <a:xfrm>
            <a:off x="2971654" y="1635213"/>
            <a:ext cx="16210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63538" algn="l"/>
              </a:tabLst>
            </a:pPr>
            <a:r>
              <a:rPr lang="en-US" sz="2400" dirty="0">
                <a:latin typeface="Myriad Pro" panose="020B0503030403020204" pitchFamily="34" charset="0"/>
              </a:rPr>
              <a:t>2       5       5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8838D5-F6A9-430F-9DDA-34CA02092CA1}"/>
              </a:ext>
            </a:extLst>
          </p:cNvPr>
          <p:cNvSpPr/>
          <p:nvPr/>
        </p:nvSpPr>
        <p:spPr>
          <a:xfrm>
            <a:off x="2612572" y="1642531"/>
            <a:ext cx="4641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63538" algn="l"/>
              </a:tabLst>
            </a:pPr>
            <a:r>
              <a:rPr lang="en-US" sz="2400" dirty="0">
                <a:latin typeface="Myriad Pro" panose="020B0503030403020204" pitchFamily="34" charset="0"/>
              </a:rPr>
              <a:t>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358A5F-3560-4CB5-9929-56C4012B0312}"/>
              </a:ext>
            </a:extLst>
          </p:cNvPr>
          <p:cNvSpPr/>
          <p:nvPr/>
        </p:nvSpPr>
        <p:spPr>
          <a:xfrm>
            <a:off x="3469274" y="1644281"/>
            <a:ext cx="2808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400" dirty="0">
                <a:latin typeface="Myriad Pro" panose="020B0503030403020204" pitchFamily="34" charset="0"/>
              </a:rPr>
              <a:t>2</a:t>
            </a:r>
            <a:endParaRPr lang="en-GB" sz="14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AEDC1F5-A293-4D1C-9187-51665F3593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35728" y="1718497"/>
            <a:ext cx="1621060" cy="40734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ABFB33A-2586-4C71-A98F-ECCBAB6CC1D1}"/>
              </a:ext>
            </a:extLst>
          </p:cNvPr>
          <p:cNvSpPr/>
          <p:nvPr/>
        </p:nvSpPr>
        <p:spPr>
          <a:xfrm>
            <a:off x="7962843" y="1253663"/>
            <a:ext cx="16291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63538" algn="l"/>
              </a:tabLst>
            </a:pPr>
            <a:r>
              <a:rPr lang="en-US" sz="2400" dirty="0">
                <a:latin typeface="Myriad Pro" panose="020B0503030403020204" pitchFamily="34" charset="0"/>
              </a:rPr>
              <a:t>0       5   .   1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7A0212D-C829-462C-8FA0-67C0EB7D98A7}"/>
              </a:ext>
            </a:extLst>
          </p:cNvPr>
          <p:cNvSpPr/>
          <p:nvPr/>
        </p:nvSpPr>
        <p:spPr>
          <a:xfrm>
            <a:off x="7958372" y="1671665"/>
            <a:ext cx="16210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63538" algn="l"/>
              </a:tabLst>
            </a:pPr>
            <a:r>
              <a:rPr lang="en-US" sz="2400" dirty="0">
                <a:latin typeface="Myriad Pro" panose="020B0503030403020204" pitchFamily="34" charset="0"/>
              </a:rPr>
              <a:t>2       5   .   5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764F434-08E1-478E-888A-F06CF96F1432}"/>
              </a:ext>
            </a:extLst>
          </p:cNvPr>
          <p:cNvSpPr/>
          <p:nvPr/>
        </p:nvSpPr>
        <p:spPr>
          <a:xfrm>
            <a:off x="7599290" y="1678983"/>
            <a:ext cx="4641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63538" algn="l"/>
              </a:tabLst>
            </a:pPr>
            <a:r>
              <a:rPr lang="en-US" sz="2400" dirty="0">
                <a:latin typeface="Myriad Pro" panose="020B0503030403020204" pitchFamily="34" charset="0"/>
              </a:rPr>
              <a:t>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FC6C380-0956-42B3-AFB4-733D65578B79}"/>
              </a:ext>
            </a:extLst>
          </p:cNvPr>
          <p:cNvSpPr/>
          <p:nvPr/>
        </p:nvSpPr>
        <p:spPr>
          <a:xfrm>
            <a:off x="8463612" y="1680733"/>
            <a:ext cx="2808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400" dirty="0">
                <a:latin typeface="Myriad Pro" panose="020B0503030403020204" pitchFamily="34" charset="0"/>
              </a:rPr>
              <a:t>2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20441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2.19 </a:t>
            </a:r>
            <a:r>
              <a:rPr lang="en-GB" dirty="0"/>
              <a:t>Calculation: ×/÷ decimal fractions	</a:t>
            </a:r>
            <a:r>
              <a:rPr lang="en-US" dirty="0">
                <a:solidFill>
                  <a:srgbClr val="00628C"/>
                </a:solidFill>
              </a:rPr>
              <a:t>Step 5:7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05C306-D0E9-4E26-BC95-882AFE2CEF50}"/>
              </a:ext>
            </a:extLst>
          </p:cNvPr>
          <p:cNvSpPr/>
          <p:nvPr/>
        </p:nvSpPr>
        <p:spPr>
          <a:xfrm>
            <a:off x="2271486" y="2533370"/>
            <a:ext cx="549365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63538" algn="l"/>
              </a:tabLst>
            </a:pPr>
            <a:r>
              <a:rPr lang="en-US" sz="2400" dirty="0">
                <a:latin typeface="Myriad Pro" panose="020B0503030403020204" pitchFamily="34" charset="0"/>
              </a:rPr>
              <a:t>	356 ones ÷ 4 = 89 ones</a:t>
            </a:r>
          </a:p>
          <a:p>
            <a:pPr>
              <a:tabLst>
                <a:tab pos="363538" algn="l"/>
              </a:tabLst>
            </a:pPr>
            <a:r>
              <a:rPr lang="en-US" sz="2400" dirty="0">
                <a:latin typeface="Myriad Pro" panose="020B0503030403020204" pitchFamily="34" charset="0"/>
              </a:rPr>
              <a:t>so</a:t>
            </a:r>
          </a:p>
          <a:p>
            <a:pPr>
              <a:tabLst>
                <a:tab pos="358775" algn="l"/>
              </a:tabLst>
            </a:pPr>
            <a:r>
              <a:rPr lang="en-US" sz="2400" dirty="0">
                <a:latin typeface="Myriad Pro" panose="020B0503030403020204" pitchFamily="34" charset="0"/>
              </a:rPr>
              <a:t>	356 hundredths ÷ 4 = 89 hundredths</a:t>
            </a:r>
          </a:p>
          <a:p>
            <a:pPr>
              <a:tabLst>
                <a:tab pos="358775" algn="l"/>
              </a:tabLst>
            </a:pPr>
            <a:r>
              <a:rPr lang="en-US" sz="2400" dirty="0">
                <a:latin typeface="Myriad Pro" panose="020B0503030403020204" pitchFamily="34" charset="0"/>
              </a:rPr>
              <a:t>	3.56 ÷ 4 = 0.89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4813FD-E224-43AF-9E3C-03ADFC1FBD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49010" y="1682045"/>
            <a:ext cx="1621060" cy="40734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EDCA418-2DE9-46B7-9C4A-0DF12948FDF8}"/>
              </a:ext>
            </a:extLst>
          </p:cNvPr>
          <p:cNvSpPr/>
          <p:nvPr/>
        </p:nvSpPr>
        <p:spPr>
          <a:xfrm>
            <a:off x="2988651" y="1217211"/>
            <a:ext cx="16291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63538" algn="l"/>
              </a:tabLst>
            </a:pPr>
            <a:r>
              <a:rPr lang="en-US" sz="2400" dirty="0">
                <a:latin typeface="Myriad Pro" panose="020B0503030403020204" pitchFamily="34" charset="0"/>
              </a:rPr>
              <a:t>0       8       9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C0F627-F736-44F8-93EE-4466FC299DCB}"/>
              </a:ext>
            </a:extLst>
          </p:cNvPr>
          <p:cNvSpPr/>
          <p:nvPr/>
        </p:nvSpPr>
        <p:spPr>
          <a:xfrm>
            <a:off x="2971654" y="1635213"/>
            <a:ext cx="16210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63538" algn="l"/>
              </a:tabLst>
            </a:pPr>
            <a:r>
              <a:rPr lang="en-US" sz="2400" dirty="0">
                <a:latin typeface="Myriad Pro" panose="020B0503030403020204" pitchFamily="34" charset="0"/>
              </a:rPr>
              <a:t>3       5       6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8838D5-F6A9-430F-9DDA-34CA02092CA1}"/>
              </a:ext>
            </a:extLst>
          </p:cNvPr>
          <p:cNvSpPr/>
          <p:nvPr/>
        </p:nvSpPr>
        <p:spPr>
          <a:xfrm>
            <a:off x="2612572" y="1642531"/>
            <a:ext cx="4641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63538" algn="l"/>
              </a:tabLst>
            </a:pPr>
            <a:r>
              <a:rPr lang="en-US" sz="2400" dirty="0">
                <a:latin typeface="Myriad Pro" panose="020B0503030403020204" pitchFamily="34" charset="0"/>
              </a:rPr>
              <a:t>4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358A5F-3560-4CB5-9929-56C4012B0312}"/>
              </a:ext>
            </a:extLst>
          </p:cNvPr>
          <p:cNvSpPr/>
          <p:nvPr/>
        </p:nvSpPr>
        <p:spPr>
          <a:xfrm>
            <a:off x="3469274" y="1644281"/>
            <a:ext cx="2808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400" dirty="0">
                <a:latin typeface="Myriad Pro" panose="020B0503030403020204" pitchFamily="34" charset="0"/>
              </a:rPr>
              <a:t>3</a:t>
            </a:r>
            <a:endParaRPr lang="en-GB" sz="14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AEDC1F5-A293-4D1C-9187-51665F3593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35728" y="1718497"/>
            <a:ext cx="1621060" cy="40734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ABFB33A-2586-4C71-A98F-ECCBAB6CC1D1}"/>
              </a:ext>
            </a:extLst>
          </p:cNvPr>
          <p:cNvSpPr/>
          <p:nvPr/>
        </p:nvSpPr>
        <p:spPr>
          <a:xfrm>
            <a:off x="7962843" y="1253663"/>
            <a:ext cx="16291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63538" algn="l"/>
              </a:tabLst>
            </a:pPr>
            <a:r>
              <a:rPr lang="en-US" sz="2400" dirty="0">
                <a:latin typeface="Myriad Pro" panose="020B0503030403020204" pitchFamily="34" charset="0"/>
              </a:rPr>
              <a:t>0   .   8       9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7A0212D-C829-462C-8FA0-67C0EB7D98A7}"/>
              </a:ext>
            </a:extLst>
          </p:cNvPr>
          <p:cNvSpPr/>
          <p:nvPr/>
        </p:nvSpPr>
        <p:spPr>
          <a:xfrm>
            <a:off x="7958372" y="1671665"/>
            <a:ext cx="16210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63538" algn="l"/>
              </a:tabLst>
            </a:pPr>
            <a:r>
              <a:rPr lang="en-US" sz="2400" dirty="0">
                <a:latin typeface="Myriad Pro" panose="020B0503030403020204" pitchFamily="34" charset="0"/>
              </a:rPr>
              <a:t>3   .   5       6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764F434-08E1-478E-888A-F06CF96F1432}"/>
              </a:ext>
            </a:extLst>
          </p:cNvPr>
          <p:cNvSpPr/>
          <p:nvPr/>
        </p:nvSpPr>
        <p:spPr>
          <a:xfrm>
            <a:off x="7599290" y="1678983"/>
            <a:ext cx="4641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63538" algn="l"/>
              </a:tabLst>
            </a:pPr>
            <a:r>
              <a:rPr lang="en-US" sz="2400" dirty="0">
                <a:latin typeface="Myriad Pro" panose="020B0503030403020204" pitchFamily="34" charset="0"/>
              </a:rPr>
              <a:t>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61CEB5D-9F41-4BEF-AC11-D3B7C7FF6757}"/>
              </a:ext>
            </a:extLst>
          </p:cNvPr>
          <p:cNvSpPr/>
          <p:nvPr/>
        </p:nvSpPr>
        <p:spPr>
          <a:xfrm>
            <a:off x="4071254" y="1642833"/>
            <a:ext cx="2808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400" dirty="0">
                <a:latin typeface="Myriad Pro" panose="020B0503030403020204" pitchFamily="34" charset="0"/>
              </a:rPr>
              <a:t>3</a:t>
            </a:r>
            <a:endParaRPr lang="en-GB" sz="1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D4EFD0-DD8A-444B-82DB-7BA9E280D494}"/>
              </a:ext>
            </a:extLst>
          </p:cNvPr>
          <p:cNvSpPr/>
          <p:nvPr/>
        </p:nvSpPr>
        <p:spPr>
          <a:xfrm>
            <a:off x="8458809" y="1682220"/>
            <a:ext cx="2721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400" dirty="0">
                <a:latin typeface="Myriad Pro" panose="020B0503030403020204" pitchFamily="34" charset="0"/>
              </a:rPr>
              <a:t>3</a:t>
            </a:r>
            <a:endParaRPr lang="en-GB" sz="14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A67C64D-CC4F-4AA0-B852-8C003B402CC3}"/>
              </a:ext>
            </a:extLst>
          </p:cNvPr>
          <p:cNvSpPr/>
          <p:nvPr/>
        </p:nvSpPr>
        <p:spPr>
          <a:xfrm>
            <a:off x="9060789" y="1680772"/>
            <a:ext cx="2721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400" dirty="0">
                <a:latin typeface="Myriad Pro" panose="020B0503030403020204" pitchFamily="34" charset="0"/>
              </a:rPr>
              <a:t>3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60271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2.19 </a:t>
            </a:r>
            <a:r>
              <a:rPr lang="en-GB" dirty="0"/>
              <a:t>Calculation: ×/÷ decimal fractions	</a:t>
            </a:r>
            <a:r>
              <a:rPr lang="en-US" dirty="0">
                <a:solidFill>
                  <a:srgbClr val="00628C"/>
                </a:solidFill>
              </a:rPr>
              <a:t>Step 5:8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45C128-7DC0-42AD-9B13-3AB44C525472}"/>
              </a:ext>
            </a:extLst>
          </p:cNvPr>
          <p:cNvSpPr txBox="1"/>
          <p:nvPr/>
        </p:nvSpPr>
        <p:spPr bwMode="auto">
          <a:xfrm>
            <a:off x="2943584" y="1550187"/>
            <a:ext cx="63048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Step 1 – write the divisor, dividend and frame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930417" y="3264174"/>
            <a:ext cx="1932678" cy="505248"/>
            <a:chOff x="3406417" y="3264174"/>
            <a:chExt cx="1932678" cy="505248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C7EB6E2-624A-40D5-B552-A1D1F438B8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42855" y="3347272"/>
              <a:ext cx="1621060" cy="407344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CA10DB6-05EE-4C01-9CA1-A9E0D9595A85}"/>
                </a:ext>
              </a:extLst>
            </p:cNvPr>
            <p:cNvSpPr/>
            <p:nvPr/>
          </p:nvSpPr>
          <p:spPr>
            <a:xfrm>
              <a:off x="3406417" y="3307757"/>
              <a:ext cx="46416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363538" algn="l"/>
                </a:tabLst>
              </a:pPr>
              <a:r>
                <a:rPr lang="en-US" sz="2400" dirty="0">
                  <a:latin typeface="Myriad Pro" panose="020B0503030403020204" pitchFamily="34" charset="0"/>
                </a:rPr>
                <a:t>6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BB50D99-DF29-41A6-A1D1-D7170FFE4493}"/>
                </a:ext>
              </a:extLst>
            </p:cNvPr>
            <p:cNvSpPr/>
            <p:nvPr/>
          </p:nvSpPr>
          <p:spPr>
            <a:xfrm>
              <a:off x="3765498" y="3297551"/>
              <a:ext cx="39535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tabLst>
                  <a:tab pos="363538" algn="l"/>
                </a:tabLst>
              </a:pPr>
              <a:r>
                <a:rPr lang="en-US" sz="2400" dirty="0">
                  <a:latin typeface="Myriad Pro" panose="020B0503030403020204" pitchFamily="34" charset="0"/>
                </a:rPr>
                <a:t>2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2836949-3B69-41D1-A7E4-5809B2F7F3AE}"/>
                </a:ext>
              </a:extLst>
            </p:cNvPr>
            <p:cNvSpPr/>
            <p:nvPr/>
          </p:nvSpPr>
          <p:spPr>
            <a:xfrm>
              <a:off x="4377888" y="3294650"/>
              <a:ext cx="39535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tabLst>
                  <a:tab pos="363538" algn="l"/>
                </a:tabLst>
              </a:pPr>
              <a:r>
                <a:rPr lang="en-US" sz="2400" dirty="0">
                  <a:latin typeface="Myriad Pro" panose="020B0503030403020204" pitchFamily="34" charset="0"/>
                </a:rPr>
                <a:t>4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B6CD74E-4D91-4A10-AF98-0E0707DB6A4C}"/>
                </a:ext>
              </a:extLst>
            </p:cNvPr>
            <p:cNvSpPr/>
            <p:nvPr/>
          </p:nvSpPr>
          <p:spPr>
            <a:xfrm>
              <a:off x="4943740" y="3294650"/>
              <a:ext cx="39535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tabLst>
                  <a:tab pos="363538" algn="l"/>
                </a:tabLst>
              </a:pPr>
              <a:r>
                <a:rPr lang="en-US" sz="2400" dirty="0">
                  <a:latin typeface="Myriad Pro" panose="020B0503030403020204" pitchFamily="34" charset="0"/>
                </a:rPr>
                <a:t>6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CDB635D-A173-4362-A14E-17045A14B870}"/>
                </a:ext>
              </a:extLst>
            </p:cNvPr>
            <p:cNvSpPr txBox="1"/>
            <p:nvPr/>
          </p:nvSpPr>
          <p:spPr bwMode="auto">
            <a:xfrm>
              <a:off x="4108450" y="3264174"/>
              <a:ext cx="2794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>
                <a:buClr>
                  <a:srgbClr val="82CBDD"/>
                </a:buClr>
                <a:buNone/>
              </a:pPr>
              <a:r>
                <a:rPr lang="en-GB" dirty="0">
                  <a:latin typeface="Myriad Pro" panose="020B0503030403020204" pitchFamily="34" charset="0"/>
                  <a:ea typeface="Myriad Pro Semibold" charset="0"/>
                  <a:cs typeface="Myriad Pro Semibold" charset="0"/>
                </a:rPr>
                <a:t>.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DFF99B9-0768-4F13-ABC7-DF504BBC9E41}"/>
              </a:ext>
            </a:extLst>
          </p:cNvPr>
          <p:cNvSpPr txBox="1"/>
          <p:nvPr/>
        </p:nvSpPr>
        <p:spPr bwMode="auto">
          <a:xfrm>
            <a:off x="5446624" y="915914"/>
            <a:ext cx="12987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2.46 ÷ 6</a:t>
            </a:r>
          </a:p>
        </p:txBody>
      </p:sp>
    </p:spTree>
    <p:extLst>
      <p:ext uri="{BB962C8B-B14F-4D97-AF65-F5344CB8AC3E}">
        <p14:creationId xmlns:p14="http://schemas.microsoft.com/office/powerpoint/2010/main" val="200694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2.19 </a:t>
            </a:r>
            <a:r>
              <a:rPr lang="en-GB" dirty="0"/>
              <a:t>Calculation: ×/÷ decimal fractions	</a:t>
            </a:r>
            <a:r>
              <a:rPr lang="en-US" dirty="0">
                <a:solidFill>
                  <a:srgbClr val="00628C"/>
                </a:solidFill>
              </a:rPr>
              <a:t>Step 5:8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48B98D9-C277-44C8-882C-E7C6158A8B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66855" y="3347272"/>
            <a:ext cx="1621060" cy="40734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00A6D8E-C640-4350-A6E1-F761779BBCE8}"/>
              </a:ext>
            </a:extLst>
          </p:cNvPr>
          <p:cNvSpPr/>
          <p:nvPr/>
        </p:nvSpPr>
        <p:spPr>
          <a:xfrm>
            <a:off x="4930417" y="3307758"/>
            <a:ext cx="4641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63538" algn="l"/>
              </a:tabLst>
            </a:pPr>
            <a:r>
              <a:rPr lang="en-US" sz="2400" dirty="0">
                <a:latin typeface="Myriad Pro" panose="020B0503030403020204" pitchFamily="34" charset="0"/>
              </a:rPr>
              <a:t>6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539DC08-CA4F-4E0D-8A3C-516616E6B4BE}"/>
              </a:ext>
            </a:extLst>
          </p:cNvPr>
          <p:cNvSpPr/>
          <p:nvPr/>
        </p:nvSpPr>
        <p:spPr>
          <a:xfrm>
            <a:off x="5289499" y="3297552"/>
            <a:ext cx="3953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363538" algn="l"/>
              </a:tabLst>
            </a:pPr>
            <a:r>
              <a:rPr lang="en-US" sz="2400" dirty="0">
                <a:latin typeface="Myriad Pro" panose="020B0503030403020204" pitchFamily="34" charset="0"/>
              </a:rPr>
              <a:t>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752A73E-2F7D-45C3-A711-4C74E607ED07}"/>
              </a:ext>
            </a:extLst>
          </p:cNvPr>
          <p:cNvSpPr/>
          <p:nvPr/>
        </p:nvSpPr>
        <p:spPr>
          <a:xfrm>
            <a:off x="5901889" y="3294651"/>
            <a:ext cx="3953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363538" algn="l"/>
              </a:tabLst>
            </a:pPr>
            <a:r>
              <a:rPr lang="en-US" sz="2400" dirty="0">
                <a:latin typeface="Myriad Pro" panose="020B0503030403020204" pitchFamily="34" charset="0"/>
              </a:rPr>
              <a:t>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1BF44EC-D826-4E75-B478-25A1354E52C6}"/>
              </a:ext>
            </a:extLst>
          </p:cNvPr>
          <p:cNvSpPr/>
          <p:nvPr/>
        </p:nvSpPr>
        <p:spPr>
          <a:xfrm>
            <a:off x="6467741" y="3294651"/>
            <a:ext cx="3953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363538" algn="l"/>
              </a:tabLst>
            </a:pPr>
            <a:r>
              <a:rPr lang="en-US" sz="2400" dirty="0">
                <a:latin typeface="Myriad Pro" panose="020B0503030403020204" pitchFamily="34" charset="0"/>
              </a:rPr>
              <a:t>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231C2CB-D862-409F-912E-4D792ADD0330}"/>
              </a:ext>
            </a:extLst>
          </p:cNvPr>
          <p:cNvSpPr txBox="1"/>
          <p:nvPr/>
        </p:nvSpPr>
        <p:spPr bwMode="auto">
          <a:xfrm>
            <a:off x="5632450" y="3264174"/>
            <a:ext cx="279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D9B9E1-5434-435A-A9DC-91CA8056C7B5}"/>
              </a:ext>
            </a:extLst>
          </p:cNvPr>
          <p:cNvSpPr txBox="1"/>
          <p:nvPr/>
        </p:nvSpPr>
        <p:spPr bwMode="auto">
          <a:xfrm>
            <a:off x="2732951" y="1550187"/>
            <a:ext cx="67261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US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Step 2 – write the decimal point for the quotient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7CA29C-9B8A-41F5-82A5-4E8175BF8658}"/>
              </a:ext>
            </a:extLst>
          </p:cNvPr>
          <p:cNvSpPr txBox="1"/>
          <p:nvPr/>
        </p:nvSpPr>
        <p:spPr bwMode="auto">
          <a:xfrm>
            <a:off x="5446624" y="915914"/>
            <a:ext cx="12987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2.46 ÷ 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7845F7-4748-4BEC-927C-A3CE384D3B61}"/>
              </a:ext>
            </a:extLst>
          </p:cNvPr>
          <p:cNvSpPr txBox="1"/>
          <p:nvPr/>
        </p:nvSpPr>
        <p:spPr bwMode="auto">
          <a:xfrm>
            <a:off x="2943584" y="1550187"/>
            <a:ext cx="63048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Step 1 – write the divisor, dividend and frame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356E31B-9992-4D12-B8D5-CBD9A6B2E61B}"/>
              </a:ext>
            </a:extLst>
          </p:cNvPr>
          <p:cNvSpPr txBox="1"/>
          <p:nvPr/>
        </p:nvSpPr>
        <p:spPr bwMode="auto">
          <a:xfrm>
            <a:off x="5633331" y="3263823"/>
            <a:ext cx="279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297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7 L 3.05556E-6 -0.0648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22" grpId="0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8250307A-FD64-49EC-994B-09C6E7D34A38}"/>
              </a:ext>
            </a:extLst>
          </p:cNvPr>
          <p:cNvSpPr txBox="1"/>
          <p:nvPr/>
        </p:nvSpPr>
        <p:spPr bwMode="auto">
          <a:xfrm>
            <a:off x="2732931" y="1550186"/>
            <a:ext cx="67261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US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Step 2 – write the decimal point for the quotient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2.19 </a:t>
            </a:r>
            <a:r>
              <a:rPr lang="en-GB" dirty="0"/>
              <a:t>Calculation: ×/÷ decimal fractions	</a:t>
            </a:r>
            <a:r>
              <a:rPr lang="en-US" dirty="0">
                <a:solidFill>
                  <a:srgbClr val="00628C"/>
                </a:solidFill>
              </a:rPr>
              <a:t>Step 5:8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26A2F5-F074-4F75-8E0D-9293BCCC61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66855" y="3347272"/>
            <a:ext cx="1621060" cy="40734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9F870F3-90A0-45DE-BE2B-171B3832B9D4}"/>
              </a:ext>
            </a:extLst>
          </p:cNvPr>
          <p:cNvSpPr/>
          <p:nvPr/>
        </p:nvSpPr>
        <p:spPr>
          <a:xfrm>
            <a:off x="4930417" y="3307758"/>
            <a:ext cx="4641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63538" algn="l"/>
              </a:tabLst>
            </a:pPr>
            <a:r>
              <a:rPr lang="en-US" sz="2400" dirty="0">
                <a:latin typeface="Myriad Pro" panose="020B0503030403020204" pitchFamily="34" charset="0"/>
              </a:rPr>
              <a:t>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C5CF44A-CC57-477C-BF17-96076B1BA705}"/>
              </a:ext>
            </a:extLst>
          </p:cNvPr>
          <p:cNvSpPr/>
          <p:nvPr/>
        </p:nvSpPr>
        <p:spPr>
          <a:xfrm>
            <a:off x="5789936" y="3310995"/>
            <a:ext cx="2721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400" dirty="0">
                <a:solidFill>
                  <a:srgbClr val="00628C"/>
                </a:solidFill>
                <a:latin typeface="Myriad Pro" panose="020B0503030403020204" pitchFamily="34" charset="0"/>
              </a:rPr>
              <a:t>2</a:t>
            </a:r>
            <a:endParaRPr lang="en-GB" sz="1400" dirty="0">
              <a:solidFill>
                <a:srgbClr val="00628C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2DA2D4-5059-4F38-A2E5-56E580DC52E1}"/>
              </a:ext>
            </a:extLst>
          </p:cNvPr>
          <p:cNvSpPr txBox="1"/>
          <p:nvPr/>
        </p:nvSpPr>
        <p:spPr bwMode="auto">
          <a:xfrm>
            <a:off x="5634214" y="2818800"/>
            <a:ext cx="279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F287F29-DDD5-4A5B-9DD5-9F55F93A3927}"/>
              </a:ext>
            </a:extLst>
          </p:cNvPr>
          <p:cNvSpPr/>
          <p:nvPr/>
        </p:nvSpPr>
        <p:spPr>
          <a:xfrm>
            <a:off x="5289499" y="3297552"/>
            <a:ext cx="3953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363538" algn="l"/>
              </a:tabLst>
            </a:pPr>
            <a:r>
              <a:rPr lang="en-US" sz="2400" dirty="0">
                <a:latin typeface="Myriad Pro" panose="020B0503030403020204" pitchFamily="34" charset="0"/>
              </a:rPr>
              <a:t>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45D2FF6-25B8-4764-80EB-13C36396C595}"/>
              </a:ext>
            </a:extLst>
          </p:cNvPr>
          <p:cNvSpPr/>
          <p:nvPr/>
        </p:nvSpPr>
        <p:spPr>
          <a:xfrm>
            <a:off x="5901889" y="3294651"/>
            <a:ext cx="3953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363538" algn="l"/>
              </a:tabLst>
            </a:pPr>
            <a:r>
              <a:rPr lang="en-US" sz="2400" dirty="0">
                <a:latin typeface="Myriad Pro" panose="020B0503030403020204" pitchFamily="34" charset="0"/>
              </a:rPr>
              <a:t>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49A3CF3-71DF-45C0-A0D3-5D0730FBA8B5}"/>
              </a:ext>
            </a:extLst>
          </p:cNvPr>
          <p:cNvSpPr/>
          <p:nvPr/>
        </p:nvSpPr>
        <p:spPr>
          <a:xfrm>
            <a:off x="6467741" y="3294651"/>
            <a:ext cx="3953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363538" algn="l"/>
              </a:tabLst>
            </a:pPr>
            <a:r>
              <a:rPr lang="en-US" sz="2400" dirty="0">
                <a:latin typeface="Myriad Pro" panose="020B0503030403020204" pitchFamily="34" charset="0"/>
              </a:rPr>
              <a:t>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95CB20-D207-475F-A1BD-8B4AAA83AEA3}"/>
              </a:ext>
            </a:extLst>
          </p:cNvPr>
          <p:cNvSpPr txBox="1"/>
          <p:nvPr/>
        </p:nvSpPr>
        <p:spPr bwMode="auto">
          <a:xfrm>
            <a:off x="5632450" y="3264174"/>
            <a:ext cx="279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32D9B2F-EF41-45B4-9AE2-8CC3C163FC08}"/>
              </a:ext>
            </a:extLst>
          </p:cNvPr>
          <p:cNvSpPr/>
          <p:nvPr/>
        </p:nvSpPr>
        <p:spPr>
          <a:xfrm>
            <a:off x="5284541" y="2887371"/>
            <a:ext cx="3953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363538" algn="l"/>
              </a:tabLst>
            </a:pPr>
            <a:r>
              <a:rPr lang="en-US" sz="2400" dirty="0">
                <a:solidFill>
                  <a:srgbClr val="FF0000"/>
                </a:solidFill>
                <a:latin typeface="Myriad Pro" panose="020B0503030403020204" pitchFamily="34" charset="0"/>
              </a:rPr>
              <a:t>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3CB38D-43A4-4272-BA7C-5B5F731A7C9D}"/>
              </a:ext>
            </a:extLst>
          </p:cNvPr>
          <p:cNvSpPr txBox="1"/>
          <p:nvPr/>
        </p:nvSpPr>
        <p:spPr bwMode="auto">
          <a:xfrm>
            <a:off x="2841314" y="1550187"/>
            <a:ext cx="65094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US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Step 3 – perform the calculation, with unitising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709147-BF3B-4558-8A23-3F57C8FC2804}"/>
              </a:ext>
            </a:extLst>
          </p:cNvPr>
          <p:cNvSpPr txBox="1"/>
          <p:nvPr/>
        </p:nvSpPr>
        <p:spPr bwMode="auto">
          <a:xfrm>
            <a:off x="5446624" y="915914"/>
            <a:ext cx="12987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2.46 ÷ 6</a:t>
            </a:r>
          </a:p>
        </p:txBody>
      </p:sp>
    </p:spTree>
    <p:extLst>
      <p:ext uri="{BB962C8B-B14F-4D97-AF65-F5344CB8AC3E}">
        <p14:creationId xmlns:p14="http://schemas.microsoft.com/office/powerpoint/2010/main" val="263609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2" grpId="0"/>
      <p:bldP spid="15" grpId="0"/>
      <p:bldP spid="22" grpId="0"/>
      <p:bldP spid="14" grpId="0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2.19 </a:t>
            </a:r>
            <a:r>
              <a:rPr lang="en-GB" dirty="0"/>
              <a:t>Calculation: ×/÷ decimal fractions	</a:t>
            </a:r>
            <a:r>
              <a:rPr lang="en-US" dirty="0">
                <a:solidFill>
                  <a:srgbClr val="00628C"/>
                </a:solidFill>
              </a:rPr>
              <a:t>Step 5:8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DE8878-0142-41E1-90C2-6C7AD81685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66855" y="3347272"/>
            <a:ext cx="1621060" cy="40734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7FBD7C-3025-4066-A2AD-FA78695F9FA4}"/>
              </a:ext>
            </a:extLst>
          </p:cNvPr>
          <p:cNvSpPr/>
          <p:nvPr/>
        </p:nvSpPr>
        <p:spPr>
          <a:xfrm>
            <a:off x="4930417" y="3307758"/>
            <a:ext cx="4641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63538" algn="l"/>
              </a:tabLst>
            </a:pPr>
            <a:r>
              <a:rPr lang="en-US" sz="2400" dirty="0">
                <a:latin typeface="Myriad Pro" panose="020B0503030403020204" pitchFamily="34" charset="0"/>
              </a:rPr>
              <a:t>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C56C8F-B66F-4EC1-AA3D-A2C37DA92688}"/>
              </a:ext>
            </a:extLst>
          </p:cNvPr>
          <p:cNvSpPr/>
          <p:nvPr/>
        </p:nvSpPr>
        <p:spPr>
          <a:xfrm>
            <a:off x="5789936" y="3310995"/>
            <a:ext cx="2721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400" dirty="0">
                <a:solidFill>
                  <a:srgbClr val="00628C"/>
                </a:solidFill>
                <a:latin typeface="Myriad Pro" panose="020B0503030403020204" pitchFamily="34" charset="0"/>
              </a:rPr>
              <a:t>2</a:t>
            </a:r>
            <a:endParaRPr lang="en-GB" sz="1400" dirty="0">
              <a:solidFill>
                <a:srgbClr val="00628C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F1A594-F203-463D-A5C7-D205C2A06AFF}"/>
              </a:ext>
            </a:extLst>
          </p:cNvPr>
          <p:cNvSpPr txBox="1"/>
          <p:nvPr/>
        </p:nvSpPr>
        <p:spPr bwMode="auto">
          <a:xfrm>
            <a:off x="5634214" y="2820019"/>
            <a:ext cx="279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363566-1682-4350-8227-21D6B3CAEC59}"/>
              </a:ext>
            </a:extLst>
          </p:cNvPr>
          <p:cNvSpPr/>
          <p:nvPr/>
        </p:nvSpPr>
        <p:spPr>
          <a:xfrm>
            <a:off x="5289499" y="3297552"/>
            <a:ext cx="3953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363538" algn="l"/>
              </a:tabLst>
            </a:pPr>
            <a:r>
              <a:rPr lang="en-US" sz="2400" dirty="0">
                <a:solidFill>
                  <a:srgbClr val="FF0000"/>
                </a:solidFill>
                <a:latin typeface="Myriad Pro" panose="020B0503030403020204" pitchFamily="34" charset="0"/>
              </a:rPr>
              <a:t>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E7C896-16EA-4950-8256-2C15DB44D1AA}"/>
              </a:ext>
            </a:extLst>
          </p:cNvPr>
          <p:cNvSpPr/>
          <p:nvPr/>
        </p:nvSpPr>
        <p:spPr>
          <a:xfrm>
            <a:off x="5901889" y="3294651"/>
            <a:ext cx="3953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363538" algn="l"/>
              </a:tabLst>
            </a:pPr>
            <a:r>
              <a:rPr lang="en-US" sz="2400" dirty="0">
                <a:latin typeface="Myriad Pro" panose="020B0503030403020204" pitchFamily="34" charset="0"/>
              </a:rPr>
              <a:t>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CDBF9A-5E45-42BD-84C1-62B847AA0FE1}"/>
              </a:ext>
            </a:extLst>
          </p:cNvPr>
          <p:cNvSpPr/>
          <p:nvPr/>
        </p:nvSpPr>
        <p:spPr>
          <a:xfrm>
            <a:off x="6467741" y="3294651"/>
            <a:ext cx="3953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363538" algn="l"/>
              </a:tabLst>
            </a:pPr>
            <a:r>
              <a:rPr lang="en-US" sz="2400" dirty="0">
                <a:latin typeface="Myriad Pro" panose="020B0503030403020204" pitchFamily="34" charset="0"/>
              </a:rPr>
              <a:t>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28BAE5-46AD-4890-838D-2B821719B3D2}"/>
              </a:ext>
            </a:extLst>
          </p:cNvPr>
          <p:cNvSpPr txBox="1"/>
          <p:nvPr/>
        </p:nvSpPr>
        <p:spPr bwMode="auto">
          <a:xfrm>
            <a:off x="5632450" y="3264174"/>
            <a:ext cx="279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22CEDE-CD4D-4C00-ADFC-EA24168C82A1}"/>
              </a:ext>
            </a:extLst>
          </p:cNvPr>
          <p:cNvSpPr/>
          <p:nvPr/>
        </p:nvSpPr>
        <p:spPr>
          <a:xfrm>
            <a:off x="5284541" y="2887371"/>
            <a:ext cx="3953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363538" algn="l"/>
              </a:tabLst>
            </a:pPr>
            <a:r>
              <a:rPr lang="en-US" sz="2400" dirty="0">
                <a:solidFill>
                  <a:srgbClr val="FF0000"/>
                </a:solidFill>
                <a:latin typeface="Myriad Pro" panose="020B0503030403020204" pitchFamily="34" charset="0"/>
              </a:rPr>
              <a:t>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44E2DE4-91DA-4A4C-AD39-0FE679E88898}"/>
              </a:ext>
            </a:extLst>
          </p:cNvPr>
          <p:cNvSpPr/>
          <p:nvPr/>
        </p:nvSpPr>
        <p:spPr>
          <a:xfrm>
            <a:off x="5894195" y="2887370"/>
            <a:ext cx="3953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363538" algn="l"/>
              </a:tabLst>
            </a:pPr>
            <a:r>
              <a:rPr lang="en-US" sz="2400" dirty="0">
                <a:solidFill>
                  <a:srgbClr val="00628C"/>
                </a:solidFill>
                <a:latin typeface="Myriad Pro" panose="020B0503030403020204" pitchFamily="34" charset="0"/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800CE1-DFFE-425B-82E5-1587EE7A7239}"/>
              </a:ext>
            </a:extLst>
          </p:cNvPr>
          <p:cNvSpPr txBox="1"/>
          <p:nvPr/>
        </p:nvSpPr>
        <p:spPr bwMode="auto">
          <a:xfrm>
            <a:off x="2841314" y="1550187"/>
            <a:ext cx="65094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US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Step 3 – perform the calculation, with unitising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9C06C0-CF69-453E-BF19-B89A79D34BBC}"/>
              </a:ext>
            </a:extLst>
          </p:cNvPr>
          <p:cNvSpPr txBox="1"/>
          <p:nvPr/>
        </p:nvSpPr>
        <p:spPr bwMode="auto">
          <a:xfrm>
            <a:off x="5446624" y="915914"/>
            <a:ext cx="12987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2.46 ÷ 6</a:t>
            </a:r>
          </a:p>
        </p:txBody>
      </p:sp>
    </p:spTree>
    <p:extLst>
      <p:ext uri="{BB962C8B-B14F-4D97-AF65-F5344CB8AC3E}">
        <p14:creationId xmlns:p14="http://schemas.microsoft.com/office/powerpoint/2010/main" val="44713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2.19 </a:t>
            </a:r>
            <a:r>
              <a:rPr lang="en-GB" dirty="0"/>
              <a:t>Calculation: ×/÷ decimal fractions	</a:t>
            </a:r>
            <a:r>
              <a:rPr lang="en-US" dirty="0">
                <a:solidFill>
                  <a:srgbClr val="00628C"/>
                </a:solidFill>
              </a:rPr>
              <a:t>Step 5:8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B1CEE8-5315-4966-8981-69DB728A7C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66855" y="3347272"/>
            <a:ext cx="1621060" cy="40734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7248FDE-7941-42DC-A171-F7310307C803}"/>
              </a:ext>
            </a:extLst>
          </p:cNvPr>
          <p:cNvSpPr/>
          <p:nvPr/>
        </p:nvSpPr>
        <p:spPr>
          <a:xfrm>
            <a:off x="4930417" y="3307758"/>
            <a:ext cx="4641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63538" algn="l"/>
              </a:tabLst>
            </a:pPr>
            <a:r>
              <a:rPr lang="en-US" sz="2400" dirty="0">
                <a:latin typeface="Myriad Pro" panose="020B0503030403020204" pitchFamily="34" charset="0"/>
              </a:rPr>
              <a:t>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B8245B-717F-429C-A20D-7FCEF594CA46}"/>
              </a:ext>
            </a:extLst>
          </p:cNvPr>
          <p:cNvSpPr/>
          <p:nvPr/>
        </p:nvSpPr>
        <p:spPr>
          <a:xfrm>
            <a:off x="5789936" y="3310995"/>
            <a:ext cx="2721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400" dirty="0">
                <a:solidFill>
                  <a:srgbClr val="00628C"/>
                </a:solidFill>
                <a:latin typeface="Myriad Pro" panose="020B0503030403020204" pitchFamily="34" charset="0"/>
              </a:rPr>
              <a:t>2</a:t>
            </a:r>
            <a:endParaRPr lang="en-GB" sz="1400" dirty="0">
              <a:solidFill>
                <a:srgbClr val="00628C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910E58-DDA2-4A8D-A25A-29D68EACF50B}"/>
              </a:ext>
            </a:extLst>
          </p:cNvPr>
          <p:cNvSpPr txBox="1"/>
          <p:nvPr/>
        </p:nvSpPr>
        <p:spPr bwMode="auto">
          <a:xfrm>
            <a:off x="5634214" y="2818800"/>
            <a:ext cx="279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58D984-AC7D-47B8-9289-6C20528096A6}"/>
              </a:ext>
            </a:extLst>
          </p:cNvPr>
          <p:cNvSpPr/>
          <p:nvPr/>
        </p:nvSpPr>
        <p:spPr>
          <a:xfrm>
            <a:off x="5289499" y="3297552"/>
            <a:ext cx="3953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363538" algn="l"/>
              </a:tabLst>
            </a:pPr>
            <a:r>
              <a:rPr lang="en-US" sz="2400" dirty="0">
                <a:solidFill>
                  <a:srgbClr val="FF0000"/>
                </a:solidFill>
                <a:latin typeface="Myriad Pro" panose="020B0503030403020204" pitchFamily="34" charset="0"/>
              </a:rPr>
              <a:t>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128D49-D229-4C58-98AB-00EA7BC027CB}"/>
              </a:ext>
            </a:extLst>
          </p:cNvPr>
          <p:cNvSpPr/>
          <p:nvPr/>
        </p:nvSpPr>
        <p:spPr>
          <a:xfrm>
            <a:off x="5901889" y="3294651"/>
            <a:ext cx="3953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363538" algn="l"/>
              </a:tabLst>
            </a:pPr>
            <a:r>
              <a:rPr lang="en-US" sz="2400" dirty="0">
                <a:solidFill>
                  <a:srgbClr val="00628C"/>
                </a:solidFill>
                <a:latin typeface="Myriad Pro" panose="020B0503030403020204" pitchFamily="34" charset="0"/>
              </a:rPr>
              <a:t>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D6AD54-5B6C-4713-96C0-07D365E65603}"/>
              </a:ext>
            </a:extLst>
          </p:cNvPr>
          <p:cNvSpPr/>
          <p:nvPr/>
        </p:nvSpPr>
        <p:spPr>
          <a:xfrm>
            <a:off x="6467741" y="3294651"/>
            <a:ext cx="3953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363538" algn="l"/>
              </a:tabLst>
            </a:pPr>
            <a:r>
              <a:rPr lang="en-US" sz="2400" dirty="0">
                <a:latin typeface="Myriad Pro" panose="020B0503030403020204" pitchFamily="34" charset="0"/>
              </a:rPr>
              <a:t>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06F307-B18E-4056-B8A7-82086A91FE5D}"/>
              </a:ext>
            </a:extLst>
          </p:cNvPr>
          <p:cNvSpPr txBox="1"/>
          <p:nvPr/>
        </p:nvSpPr>
        <p:spPr bwMode="auto">
          <a:xfrm>
            <a:off x="5632450" y="3264174"/>
            <a:ext cx="279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791857C-DFE4-42B4-B8E2-F702A7C1F624}"/>
              </a:ext>
            </a:extLst>
          </p:cNvPr>
          <p:cNvSpPr/>
          <p:nvPr/>
        </p:nvSpPr>
        <p:spPr>
          <a:xfrm>
            <a:off x="5284541" y="2887371"/>
            <a:ext cx="3953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363538" algn="l"/>
              </a:tabLst>
            </a:pPr>
            <a:r>
              <a:rPr lang="en-US" sz="2400" dirty="0">
                <a:solidFill>
                  <a:srgbClr val="FF0000"/>
                </a:solidFill>
                <a:latin typeface="Myriad Pro" panose="020B0503030403020204" pitchFamily="34" charset="0"/>
              </a:rPr>
              <a:t>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4F324A9-F3D7-4F99-B4EA-059E1D404232}"/>
              </a:ext>
            </a:extLst>
          </p:cNvPr>
          <p:cNvSpPr/>
          <p:nvPr/>
        </p:nvSpPr>
        <p:spPr>
          <a:xfrm>
            <a:off x="5894195" y="2887370"/>
            <a:ext cx="3953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363538" algn="l"/>
              </a:tabLst>
            </a:pPr>
            <a:r>
              <a:rPr lang="en-US" sz="2400" dirty="0">
                <a:solidFill>
                  <a:srgbClr val="00628C"/>
                </a:solidFill>
                <a:latin typeface="Myriad Pro" panose="020B0503030403020204" pitchFamily="34" charset="0"/>
              </a:rPr>
              <a:t>4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4302715-215E-4C59-BDF0-6DE9B06FFAF6}"/>
              </a:ext>
            </a:extLst>
          </p:cNvPr>
          <p:cNvSpPr/>
          <p:nvPr/>
        </p:nvSpPr>
        <p:spPr>
          <a:xfrm>
            <a:off x="6467677" y="2887370"/>
            <a:ext cx="3953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363538" algn="l"/>
              </a:tabLst>
            </a:pPr>
            <a:r>
              <a:rPr lang="en-US" sz="2400" dirty="0">
                <a:solidFill>
                  <a:srgbClr val="7030A0"/>
                </a:solidFill>
                <a:latin typeface="Myriad Pro" panose="020B0503030403020204" pitchFamily="34" charset="0"/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EB8971-D6C2-4473-8547-ADDA24B47F87}"/>
              </a:ext>
            </a:extLst>
          </p:cNvPr>
          <p:cNvSpPr txBox="1"/>
          <p:nvPr/>
        </p:nvSpPr>
        <p:spPr bwMode="auto">
          <a:xfrm>
            <a:off x="2841314" y="1550187"/>
            <a:ext cx="65094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US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Step 3 – perform the calculation, with unitising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2F37AB-5E13-45A8-96AE-4007C7694257}"/>
              </a:ext>
            </a:extLst>
          </p:cNvPr>
          <p:cNvSpPr txBox="1"/>
          <p:nvPr/>
        </p:nvSpPr>
        <p:spPr bwMode="auto">
          <a:xfrm>
            <a:off x="5446624" y="915914"/>
            <a:ext cx="12987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2.46 ÷ 6</a:t>
            </a:r>
          </a:p>
        </p:txBody>
      </p:sp>
    </p:spTree>
    <p:extLst>
      <p:ext uri="{BB962C8B-B14F-4D97-AF65-F5344CB8AC3E}">
        <p14:creationId xmlns:p14="http://schemas.microsoft.com/office/powerpoint/2010/main" val="241011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00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284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2.29 Extending decimal place-value to ×/÷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75218F-D740-4745-9F0D-94C8C7A0C1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789" y="3757729"/>
            <a:ext cx="7858425" cy="1249788"/>
          </a:xfrm>
          <a:prstGeom prst="rect">
            <a:avLst/>
          </a:prstGeom>
        </p:spPr>
      </p:pic>
      <p:pic>
        <p:nvPicPr>
          <p:cNvPr id="4" name="Picture 3" descr="A picture containing sitting&#10;&#10;Description automatically generated">
            <a:extLst>
              <a:ext uri="{FF2B5EF4-FFF2-40B4-BE49-F238E27FC236}">
                <a16:creationId xmlns:a16="http://schemas.microsoft.com/office/drawing/2014/main" id="{24A981FD-BC9A-4059-9082-66D6E4644D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757" y="2097802"/>
            <a:ext cx="2678490" cy="336681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4FB63210-30D6-48C1-815E-A57FBAF7E2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62" y="4352536"/>
            <a:ext cx="536494" cy="6462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179F83-E95D-4E89-B91F-A9A30EA2B9E4}"/>
              </a:ext>
            </a:extLst>
          </p:cNvPr>
          <p:cNvSpPr txBox="1"/>
          <p:nvPr/>
        </p:nvSpPr>
        <p:spPr bwMode="auto">
          <a:xfrm>
            <a:off x="3235281" y="5529601"/>
            <a:ext cx="5721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0.1 ÷ 100 = 0.001        0.1 × 0.01 = 0.001</a:t>
            </a:r>
          </a:p>
        </p:txBody>
      </p:sp>
    </p:spTree>
    <p:extLst>
      <p:ext uri="{BB962C8B-B14F-4D97-AF65-F5344CB8AC3E}">
        <p14:creationId xmlns:p14="http://schemas.microsoft.com/office/powerpoint/2010/main" val="291763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2.29 Extending decimal place-value to ×/÷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1:1</a:t>
            </a:r>
          </a:p>
        </p:txBody>
      </p:sp>
      <p:pic>
        <p:nvPicPr>
          <p:cNvPr id="3" name="Picture 2" descr="A close up of a screen&#10;&#10;Description automatically generated">
            <a:extLst>
              <a:ext uri="{FF2B5EF4-FFF2-40B4-BE49-F238E27FC236}">
                <a16:creationId xmlns:a16="http://schemas.microsoft.com/office/drawing/2014/main" id="{BE19C627-B260-4DE6-99FE-98B54F9ECF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463" y="1959737"/>
            <a:ext cx="7773074" cy="293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18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7857EBA7-78A4-4600-940B-FDB26F3F58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476" y="1359054"/>
            <a:ext cx="6504996" cy="542591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2.29 Extending decimal place-value to ×/÷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932551-56B6-493B-8078-4C2D97D8DF37}"/>
              </a:ext>
            </a:extLst>
          </p:cNvPr>
          <p:cNvSpPr txBox="1"/>
          <p:nvPr/>
        </p:nvSpPr>
        <p:spPr bwMode="auto">
          <a:xfrm>
            <a:off x="4850314" y="917864"/>
            <a:ext cx="24913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Multiplying by 1,000</a:t>
            </a:r>
          </a:p>
        </p:txBody>
      </p:sp>
    </p:spTree>
    <p:extLst>
      <p:ext uri="{BB962C8B-B14F-4D97-AF65-F5344CB8AC3E}">
        <p14:creationId xmlns:p14="http://schemas.microsoft.com/office/powerpoint/2010/main" val="55783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69F9C9E9-BF0F-400A-8549-4FAEABA022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476" y="2560397"/>
            <a:ext cx="6504996" cy="93886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2.29 Extending decimal place-value to ×/÷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DE1AB1-1E67-4C9C-A4DD-F3E99CD8A189}"/>
              </a:ext>
            </a:extLst>
          </p:cNvPr>
          <p:cNvSpPr txBox="1"/>
          <p:nvPr/>
        </p:nvSpPr>
        <p:spPr bwMode="auto">
          <a:xfrm>
            <a:off x="4850314" y="917864"/>
            <a:ext cx="24913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Multiplying by 1,000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2C6511-199A-4E42-8ECF-385236589472}"/>
              </a:ext>
            </a:extLst>
          </p:cNvPr>
          <p:cNvSpPr txBox="1"/>
          <p:nvPr/>
        </p:nvSpPr>
        <p:spPr bwMode="auto">
          <a:xfrm>
            <a:off x="3749859" y="2086155"/>
            <a:ext cx="46923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Dividing by 1,000 / Multiplying by 0.001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8E044A88-F79B-4422-9428-6538E53963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476" y="1359054"/>
            <a:ext cx="6504996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5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2.29 Extending decimal place-value to ×/÷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7D4CEA-607F-4CF5-81D6-8C3DEA9A38C3}"/>
              </a:ext>
            </a:extLst>
          </p:cNvPr>
          <p:cNvSpPr txBox="1"/>
          <p:nvPr/>
        </p:nvSpPr>
        <p:spPr bwMode="auto">
          <a:xfrm>
            <a:off x="4850314" y="917864"/>
            <a:ext cx="24913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Multiplying by 1,000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E48D96-6EE7-4537-BB21-0E9692AA961D}"/>
              </a:ext>
            </a:extLst>
          </p:cNvPr>
          <p:cNvSpPr txBox="1"/>
          <p:nvPr/>
        </p:nvSpPr>
        <p:spPr bwMode="auto">
          <a:xfrm>
            <a:off x="3749860" y="2086155"/>
            <a:ext cx="46923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Dividing by 1,000 / Multiplying by 0.001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37DE08-DBC4-4957-B759-26152D897021}"/>
              </a:ext>
            </a:extLst>
          </p:cNvPr>
          <p:cNvSpPr txBox="1"/>
          <p:nvPr/>
        </p:nvSpPr>
        <p:spPr bwMode="auto">
          <a:xfrm>
            <a:off x="4112130" y="3630290"/>
            <a:ext cx="39677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Multiplying and dividing by 1,000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385F3D-262A-4F4A-81D2-C3859C3FCD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463" y="4132000"/>
            <a:ext cx="7773074" cy="2334970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E5F63378-F87F-4D30-B07E-C623334CCD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476" y="2560397"/>
            <a:ext cx="6504996" cy="938865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0521E97-1452-45FF-B745-E5CD7A320F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476" y="1359054"/>
            <a:ext cx="6504996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79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3EE72-B8FE-438A-A74F-0BECB6518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5MD-1 Multiplying and dividing by 10 and 100</a:t>
            </a:r>
            <a:br>
              <a:rPr lang="en-GB" kern="0" dirty="0"/>
            </a:b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125194E-E0B4-44E5-85B3-BE462C41DBCA}"/>
              </a:ext>
            </a:extLst>
          </p:cNvPr>
          <p:cNvSpPr txBox="1">
            <a:spLocks/>
          </p:cNvSpPr>
          <p:nvPr/>
        </p:nvSpPr>
        <p:spPr>
          <a:xfrm>
            <a:off x="594008" y="1049649"/>
            <a:ext cx="8992905" cy="369518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This guidance is for the following two slides.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Place a counter or your finger on the number that is highlighted on the Gattegno chart.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Move the counter or your finger as shown by the animation and write a division or multiplication equation to describe the movement.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Children should also describe what has been shown by the movement of the counter or their finger and the equations. 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Repeat each set of calculations with other single-digit numbers.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1141EFC3-A66F-4F90-9DFF-19CD80BEAE09}"/>
              </a:ext>
            </a:extLst>
          </p:cNvPr>
          <p:cNvSpPr txBox="1"/>
          <p:nvPr/>
        </p:nvSpPr>
        <p:spPr>
          <a:xfrm>
            <a:off x="609599" y="4334523"/>
            <a:ext cx="5486401" cy="1138773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8, made one-tenth the size is 0.8.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 divided by 10 is equal to 0.8.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First we had 8 ones, now we have 8 tenths.</a:t>
            </a:r>
          </a:p>
        </p:txBody>
      </p:sp>
      <p:sp>
        <p:nvSpPr>
          <p:cNvPr id="10" name="TextBox 19">
            <a:extLst>
              <a:ext uri="{FF2B5EF4-FFF2-40B4-BE49-F238E27FC236}">
                <a16:creationId xmlns:a16="http://schemas.microsoft.com/office/drawing/2014/main" id="{5ECD723B-EF63-4380-BE15-D56021EBF52F}"/>
              </a:ext>
            </a:extLst>
          </p:cNvPr>
          <p:cNvSpPr txBox="1"/>
          <p:nvPr/>
        </p:nvSpPr>
        <p:spPr>
          <a:xfrm>
            <a:off x="6225324" y="4334523"/>
            <a:ext cx="5486401" cy="1138773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0.8, made 10 times the size is 8.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0.8 multiplied by 10 is equal to 8.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First we had 8 tenths, now we have 8 ones.</a:t>
            </a:r>
          </a:p>
        </p:txBody>
      </p:sp>
    </p:spTree>
    <p:extLst>
      <p:ext uri="{BB962C8B-B14F-4D97-AF65-F5344CB8AC3E}">
        <p14:creationId xmlns:p14="http://schemas.microsoft.com/office/powerpoint/2010/main" val="139960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35EED2-6700-47F9-AF8C-BD779EDCB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117ADD-FE8D-49F8-A8F6-14017A4C1B29}"/>
              </a:ext>
            </a:extLst>
          </p:cNvPr>
          <p:cNvSpPr txBox="1"/>
          <p:nvPr/>
        </p:nvSpPr>
        <p:spPr>
          <a:xfrm>
            <a:off x="594008" y="1202211"/>
            <a:ext cx="11262632" cy="36548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These materials heavily reflect the prioritisation approach of the ready-to-progress criteria in the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DfE Primary Mathematics Guidance 2020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on the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PPTs that exemplify them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on the NCETM website. They also include other relevant National Curriculum content. Related sections of the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NCETM Primary Mastery Professional Development Materials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provide small-step teaching guidance.</a:t>
            </a:r>
          </a:p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Ready-to-progress criteria addressed by this unit</a:t>
            </a:r>
          </a:p>
          <a:p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Teaching of this unit supports the following criteria from the ‘DfE Mathematics Guidance: key stages 1 &amp; 2’ (the 335-page document available as a download)</a:t>
            </a:r>
          </a:p>
          <a:p>
            <a:pPr marL="285750" lvl="0" indent="-285750"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5MD-1 Page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241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Prior learning</a:t>
            </a:r>
            <a:r>
              <a:rPr lang="en-GB" b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GB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solidFill>
                  <a:srgbClr val="59595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If the following ready-to-progress criteria, contained in the same DfE guidance document as above, were secured in Year 4, children will be ready to start on this unit.</a:t>
            </a:r>
            <a:endParaRPr lang="en-GB" sz="1600" dirty="0">
              <a:solidFill>
                <a:srgbClr val="595959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59595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7"/>
              </a:rPr>
              <a:t>4MD-1 Page </a:t>
            </a:r>
            <a:r>
              <a:rPr lang="en-GB" sz="1600" dirty="0">
                <a:solidFill>
                  <a:srgbClr val="595959"/>
                </a:solidFill>
                <a:latin typeface="Arial" panose="020B0604020202020204" pitchFamily="34" charset="0"/>
                <a:ea typeface="Calibri" panose="020F0502020204030204" pitchFamily="34" charset="0"/>
                <a:hlinkClick r:id="rId7"/>
              </a:rPr>
              <a:t>170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8D72010-6BB7-4450-87EA-D90CA78A311D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5, Unit 6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59154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89">
            <a:extLst>
              <a:ext uri="{FF2B5EF4-FFF2-40B4-BE49-F238E27FC236}">
                <a16:creationId xmlns:a16="http://schemas.microsoft.com/office/drawing/2014/main" id="{8D9F303D-DE4D-4D47-A43B-A12778A7307C}"/>
              </a:ext>
            </a:extLst>
          </p:cNvPr>
          <p:cNvSpPr/>
          <p:nvPr/>
        </p:nvSpPr>
        <p:spPr>
          <a:xfrm>
            <a:off x="6953432" y="4826516"/>
            <a:ext cx="681865" cy="440651"/>
          </a:xfrm>
          <a:prstGeom prst="rect">
            <a:avLst/>
          </a:prstGeom>
          <a:solidFill>
            <a:srgbClr val="BCE6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DD86BFE3-F5EC-42D8-975F-27113F95AB14}"/>
              </a:ext>
            </a:extLst>
          </p:cNvPr>
          <p:cNvSpPr/>
          <p:nvPr/>
        </p:nvSpPr>
        <p:spPr>
          <a:xfrm>
            <a:off x="6960084" y="4377468"/>
            <a:ext cx="681865" cy="440651"/>
          </a:xfrm>
          <a:prstGeom prst="rect">
            <a:avLst/>
          </a:prstGeom>
          <a:solidFill>
            <a:srgbClr val="BCE6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EDAE78-2297-4C93-80B1-839F45DB3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5MD-1 Multiplying and dividing by 10 and 100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A6BBA0-6FE4-40D5-919A-2769B65FC2FB}"/>
              </a:ext>
            </a:extLst>
          </p:cNvPr>
          <p:cNvSpPr/>
          <p:nvPr/>
        </p:nvSpPr>
        <p:spPr>
          <a:xfrm>
            <a:off x="4585051" y="2050679"/>
            <a:ext cx="2927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0.8 ÷ 10 = 0.08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D291A0-E939-4CB0-A5BA-B44973ECAD3A}"/>
              </a:ext>
            </a:extLst>
          </p:cNvPr>
          <p:cNvSpPr/>
          <p:nvPr/>
        </p:nvSpPr>
        <p:spPr>
          <a:xfrm>
            <a:off x="4916833" y="1456597"/>
            <a:ext cx="23583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 ÷ 10 = 0.8</a:t>
            </a:r>
          </a:p>
        </p:txBody>
      </p:sp>
      <p:graphicFrame>
        <p:nvGraphicFramePr>
          <p:cNvPr id="95" name="Table 3">
            <a:extLst>
              <a:ext uri="{FF2B5EF4-FFF2-40B4-BE49-F238E27FC236}">
                <a16:creationId xmlns:a16="http://schemas.microsoft.com/office/drawing/2014/main" id="{B5716F2A-588C-464D-9E91-21B68F218484}"/>
              </a:ext>
            </a:extLst>
          </p:cNvPr>
          <p:cNvGraphicFramePr>
            <a:graphicFrameLocks noGrp="1"/>
          </p:cNvGraphicFramePr>
          <p:nvPr/>
        </p:nvGraphicFramePr>
        <p:xfrm>
          <a:off x="2135190" y="3014097"/>
          <a:ext cx="6192459" cy="27132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8051">
                  <a:extLst>
                    <a:ext uri="{9D8B030D-6E8A-4147-A177-3AD203B41FA5}">
                      <a16:colId xmlns:a16="http://schemas.microsoft.com/office/drawing/2014/main" val="2080570269"/>
                    </a:ext>
                  </a:extLst>
                </a:gridCol>
                <a:gridCol w="688051">
                  <a:extLst>
                    <a:ext uri="{9D8B030D-6E8A-4147-A177-3AD203B41FA5}">
                      <a16:colId xmlns:a16="http://schemas.microsoft.com/office/drawing/2014/main" val="997338931"/>
                    </a:ext>
                  </a:extLst>
                </a:gridCol>
                <a:gridCol w="688051">
                  <a:extLst>
                    <a:ext uri="{9D8B030D-6E8A-4147-A177-3AD203B41FA5}">
                      <a16:colId xmlns:a16="http://schemas.microsoft.com/office/drawing/2014/main" val="2957847936"/>
                    </a:ext>
                  </a:extLst>
                </a:gridCol>
                <a:gridCol w="688051">
                  <a:extLst>
                    <a:ext uri="{9D8B030D-6E8A-4147-A177-3AD203B41FA5}">
                      <a16:colId xmlns:a16="http://schemas.microsoft.com/office/drawing/2014/main" val="2775375010"/>
                    </a:ext>
                  </a:extLst>
                </a:gridCol>
                <a:gridCol w="688051">
                  <a:extLst>
                    <a:ext uri="{9D8B030D-6E8A-4147-A177-3AD203B41FA5}">
                      <a16:colId xmlns:a16="http://schemas.microsoft.com/office/drawing/2014/main" val="2893316661"/>
                    </a:ext>
                  </a:extLst>
                </a:gridCol>
                <a:gridCol w="688051">
                  <a:extLst>
                    <a:ext uri="{9D8B030D-6E8A-4147-A177-3AD203B41FA5}">
                      <a16:colId xmlns:a16="http://schemas.microsoft.com/office/drawing/2014/main" val="2610263126"/>
                    </a:ext>
                  </a:extLst>
                </a:gridCol>
                <a:gridCol w="688051">
                  <a:extLst>
                    <a:ext uri="{9D8B030D-6E8A-4147-A177-3AD203B41FA5}">
                      <a16:colId xmlns:a16="http://schemas.microsoft.com/office/drawing/2014/main" val="881048969"/>
                    </a:ext>
                  </a:extLst>
                </a:gridCol>
                <a:gridCol w="688051">
                  <a:extLst>
                    <a:ext uri="{9D8B030D-6E8A-4147-A177-3AD203B41FA5}">
                      <a16:colId xmlns:a16="http://schemas.microsoft.com/office/drawing/2014/main" val="3430233233"/>
                    </a:ext>
                  </a:extLst>
                </a:gridCol>
                <a:gridCol w="688051">
                  <a:extLst>
                    <a:ext uri="{9D8B030D-6E8A-4147-A177-3AD203B41FA5}">
                      <a16:colId xmlns:a16="http://schemas.microsoft.com/office/drawing/2014/main" val="3472341822"/>
                    </a:ext>
                  </a:extLst>
                </a:gridCol>
              </a:tblGrid>
              <a:tr h="452214"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30422" marR="130422" marT="65211" marB="652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30422" marR="130422" marT="65211" marB="652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30422" marR="130422" marT="65211" marB="652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30422" marR="130422" marT="65211" marB="652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30422" marR="130422" marT="65211" marB="652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30422" marR="130422" marT="65211" marB="652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30422" marR="130422" marT="65211" marB="652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30422" marR="130422" marT="65211" marB="652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30422" marR="130422" marT="65211" marB="652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2266751"/>
                  </a:ext>
                </a:extLst>
              </a:tr>
              <a:tr h="452214"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30422" marR="130422" marT="65211" marB="652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30422" marR="130422" marT="65211" marB="652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30422" marR="130422" marT="65211" marB="652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30422" marR="130422" marT="65211" marB="652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30422" marR="130422" marT="65211" marB="652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30422" marR="130422" marT="65211" marB="652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30422" marR="130422" marT="65211" marB="652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30422" marR="130422" marT="65211" marB="652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30422" marR="130422" marT="65211" marB="652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5971683"/>
                  </a:ext>
                </a:extLst>
              </a:tr>
              <a:tr h="452214"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30422" marR="130422" marT="65211" marB="652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30422" marR="130422" marT="65211" marB="652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30422" marR="130422" marT="65211" marB="652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30422" marR="130422" marT="65211" marB="652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30422" marR="130422" marT="65211" marB="652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30422" marR="130422" marT="65211" marB="652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30422" marR="130422" marT="65211" marB="652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30422" marR="130422" marT="65211" marB="652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30422" marR="130422" marT="65211" marB="652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7762481"/>
                  </a:ext>
                </a:extLst>
              </a:tr>
              <a:tr h="452214"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30422" marR="130422" marT="65211" marB="652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30422" marR="130422" marT="65211" marB="652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30422" marR="130422" marT="65211" marB="652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30422" marR="130422" marT="65211" marB="652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30422" marR="130422" marT="65211" marB="652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30422" marR="130422" marT="65211" marB="652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30422" marR="130422" marT="65211" marB="652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30422" marR="130422" marT="65211" marB="652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30422" marR="130422" marT="65211" marB="652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431775"/>
                  </a:ext>
                </a:extLst>
              </a:tr>
              <a:tr h="452214"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30422" marR="130422" marT="65211" marB="652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30422" marR="130422" marT="65211" marB="652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30422" marR="130422" marT="65211" marB="652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30422" marR="130422" marT="65211" marB="652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30422" marR="130422" marT="65211" marB="652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30422" marR="130422" marT="65211" marB="652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30422" marR="130422" marT="65211" marB="652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30422" marR="130422" marT="65211" marB="652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30422" marR="130422" marT="65211" marB="652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9265753"/>
                  </a:ext>
                </a:extLst>
              </a:tr>
              <a:tr h="452214"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30422" marR="130422" marT="65211" marB="652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30422" marR="130422" marT="65211" marB="652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30422" marR="130422" marT="65211" marB="652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30422" marR="130422" marT="65211" marB="652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30422" marR="130422" marT="65211" marB="652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30422" marR="130422" marT="65211" marB="652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30422" marR="130422" marT="65211" marB="652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30422" marR="130422" marT="65211" marB="652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30422" marR="130422" marT="65211" marB="652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3436412"/>
                  </a:ext>
                </a:extLst>
              </a:tr>
            </a:tbl>
          </a:graphicData>
        </a:graphic>
      </p:graphicFrame>
      <p:grpSp>
        <p:nvGrpSpPr>
          <p:cNvPr id="163" name="Group 162">
            <a:extLst>
              <a:ext uri="{FF2B5EF4-FFF2-40B4-BE49-F238E27FC236}">
                <a16:creationId xmlns:a16="http://schemas.microsoft.com/office/drawing/2014/main" id="{A631EBC1-0056-4269-AFA8-C29E00905790}"/>
              </a:ext>
            </a:extLst>
          </p:cNvPr>
          <p:cNvGrpSpPr/>
          <p:nvPr/>
        </p:nvGrpSpPr>
        <p:grpSpPr>
          <a:xfrm>
            <a:off x="2080763" y="3112503"/>
            <a:ext cx="6275336" cy="2542938"/>
            <a:chOff x="1753415" y="4438169"/>
            <a:chExt cx="5628256" cy="1782874"/>
          </a:xfrm>
        </p:grpSpPr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8D56C3D5-E7F7-45BA-93FF-39B987809840}"/>
                </a:ext>
              </a:extLst>
            </p:cNvPr>
            <p:cNvGrpSpPr/>
            <p:nvPr/>
          </p:nvGrpSpPr>
          <p:grpSpPr>
            <a:xfrm>
              <a:off x="1753415" y="4440116"/>
              <a:ext cx="689095" cy="1780926"/>
              <a:chOff x="1753415" y="4440116"/>
              <a:chExt cx="689095" cy="1780926"/>
            </a:xfrm>
          </p:grpSpPr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2185A801-AF4B-49AD-8098-8F01E10F96B9}"/>
                  </a:ext>
                </a:extLst>
              </p:cNvPr>
              <p:cNvSpPr txBox="1"/>
              <p:nvPr/>
            </p:nvSpPr>
            <p:spPr>
              <a:xfrm>
                <a:off x="1753415" y="4440116"/>
                <a:ext cx="509237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1,000</a:t>
                </a:r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BFB16CAB-1679-4799-A02A-E14978C105F0}"/>
                  </a:ext>
                </a:extLst>
              </p:cNvPr>
              <p:cNvSpPr txBox="1"/>
              <p:nvPr/>
            </p:nvSpPr>
            <p:spPr>
              <a:xfrm>
                <a:off x="1753415" y="4757461"/>
                <a:ext cx="510675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100</a:t>
                </a:r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D4D211E7-3564-44B6-B195-178F527574B3}"/>
                  </a:ext>
                </a:extLst>
              </p:cNvPr>
              <p:cNvSpPr txBox="1"/>
              <p:nvPr/>
            </p:nvSpPr>
            <p:spPr>
              <a:xfrm>
                <a:off x="1753415" y="5074805"/>
                <a:ext cx="512113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10</a:t>
                </a: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2FCA2D1D-A06A-4612-A221-4397D09A64FF}"/>
                  </a:ext>
                </a:extLst>
              </p:cNvPr>
              <p:cNvSpPr txBox="1"/>
              <p:nvPr/>
            </p:nvSpPr>
            <p:spPr>
              <a:xfrm>
                <a:off x="1753415" y="5392149"/>
                <a:ext cx="513550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  1</a:t>
                </a:r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8A3D7025-0A75-47C7-8856-83473F1408EF}"/>
                  </a:ext>
                </a:extLst>
              </p:cNvPr>
              <p:cNvSpPr txBox="1"/>
              <p:nvPr/>
            </p:nvSpPr>
            <p:spPr>
              <a:xfrm>
                <a:off x="1776563" y="5709491"/>
                <a:ext cx="589748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 0.1</a:t>
                </a:r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63E21802-7D5D-48A3-BC26-CC0E989B640A}"/>
                  </a:ext>
                </a:extLst>
              </p:cNvPr>
              <p:cNvSpPr txBox="1"/>
              <p:nvPr/>
            </p:nvSpPr>
            <p:spPr>
              <a:xfrm>
                <a:off x="1776563" y="6026836"/>
                <a:ext cx="665947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 0.01</a:t>
                </a:r>
              </a:p>
            </p:txBody>
          </p:sp>
        </p:grp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2F7D8176-B231-4102-B73C-38E03195C977}"/>
                </a:ext>
              </a:extLst>
            </p:cNvPr>
            <p:cNvGrpSpPr/>
            <p:nvPr/>
          </p:nvGrpSpPr>
          <p:grpSpPr>
            <a:xfrm>
              <a:off x="2370810" y="4438169"/>
              <a:ext cx="689095" cy="1780925"/>
              <a:chOff x="2370810" y="4438169"/>
              <a:chExt cx="689095" cy="1780925"/>
            </a:xfrm>
          </p:grpSpPr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2B623F49-A4E0-4082-9168-7584CE57612D}"/>
                  </a:ext>
                </a:extLst>
              </p:cNvPr>
              <p:cNvSpPr txBox="1"/>
              <p:nvPr/>
            </p:nvSpPr>
            <p:spPr>
              <a:xfrm>
                <a:off x="2370810" y="4438169"/>
                <a:ext cx="509237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2,000</a:t>
                </a:r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80B91385-A588-4307-A178-9C4F4FA092C8}"/>
                  </a:ext>
                </a:extLst>
              </p:cNvPr>
              <p:cNvSpPr txBox="1"/>
              <p:nvPr/>
            </p:nvSpPr>
            <p:spPr>
              <a:xfrm>
                <a:off x="2370810" y="4755512"/>
                <a:ext cx="510675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200</a:t>
                </a:r>
              </a:p>
            </p:txBody>
          </p: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C80E4BF3-B8EB-4A0D-803D-B257DDDABB7E}"/>
                  </a:ext>
                </a:extLst>
              </p:cNvPr>
              <p:cNvSpPr txBox="1"/>
              <p:nvPr/>
            </p:nvSpPr>
            <p:spPr>
              <a:xfrm>
                <a:off x="2370810" y="5072856"/>
                <a:ext cx="512113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20</a:t>
                </a:r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1583A6C2-E41F-4696-BD88-61DBF1E0353E}"/>
                  </a:ext>
                </a:extLst>
              </p:cNvPr>
              <p:cNvSpPr txBox="1"/>
              <p:nvPr/>
            </p:nvSpPr>
            <p:spPr>
              <a:xfrm>
                <a:off x="2370810" y="5390201"/>
                <a:ext cx="474732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 2</a:t>
                </a:r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3C15ADE1-7570-4BD4-9938-B2D379BF49B6}"/>
                  </a:ext>
                </a:extLst>
              </p:cNvPr>
              <p:cNvSpPr txBox="1"/>
              <p:nvPr/>
            </p:nvSpPr>
            <p:spPr>
              <a:xfrm>
                <a:off x="2393958" y="5707543"/>
                <a:ext cx="589748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 0.2</a:t>
                </a:r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28F2BCDB-B3C6-4899-98C9-365A79AB328D}"/>
                  </a:ext>
                </a:extLst>
              </p:cNvPr>
              <p:cNvSpPr txBox="1"/>
              <p:nvPr/>
            </p:nvSpPr>
            <p:spPr>
              <a:xfrm>
                <a:off x="2393958" y="6024888"/>
                <a:ext cx="665947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 0.02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457214B-2A1F-4D78-BA08-D9E2D2F873CD}"/>
                </a:ext>
              </a:extLst>
            </p:cNvPr>
            <p:cNvGrpSpPr/>
            <p:nvPr/>
          </p:nvGrpSpPr>
          <p:grpSpPr>
            <a:xfrm>
              <a:off x="2988205" y="4440116"/>
              <a:ext cx="689095" cy="1780926"/>
              <a:chOff x="2988205" y="4440116"/>
              <a:chExt cx="689095" cy="1780926"/>
            </a:xfrm>
          </p:grpSpPr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174252F2-769F-4B5E-9918-4AF90FC40158}"/>
                  </a:ext>
                </a:extLst>
              </p:cNvPr>
              <p:cNvSpPr txBox="1"/>
              <p:nvPr/>
            </p:nvSpPr>
            <p:spPr>
              <a:xfrm>
                <a:off x="2988205" y="4440116"/>
                <a:ext cx="509237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3,000</a:t>
                </a:r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CF375BBB-03FA-433F-A3C7-F4140D0290AD}"/>
                  </a:ext>
                </a:extLst>
              </p:cNvPr>
              <p:cNvSpPr txBox="1"/>
              <p:nvPr/>
            </p:nvSpPr>
            <p:spPr>
              <a:xfrm>
                <a:off x="2988205" y="4757461"/>
                <a:ext cx="510675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300</a:t>
                </a:r>
              </a:p>
            </p:txBody>
          </p:sp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F9B91F7B-967E-427F-A6B1-684D63256B1C}"/>
                  </a:ext>
                </a:extLst>
              </p:cNvPr>
              <p:cNvSpPr txBox="1"/>
              <p:nvPr/>
            </p:nvSpPr>
            <p:spPr>
              <a:xfrm>
                <a:off x="2988205" y="5074805"/>
                <a:ext cx="512113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30</a:t>
                </a:r>
              </a:p>
            </p:txBody>
          </p:sp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39ED2C1E-AE54-488D-81C0-0EC412C5C752}"/>
                  </a:ext>
                </a:extLst>
              </p:cNvPr>
              <p:cNvSpPr txBox="1"/>
              <p:nvPr/>
            </p:nvSpPr>
            <p:spPr>
              <a:xfrm>
                <a:off x="2988205" y="5392149"/>
                <a:ext cx="513550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  3</a:t>
                </a:r>
              </a:p>
            </p:txBody>
          </p: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A6D6FA13-1622-4C06-8AE2-61D506455FD4}"/>
                  </a:ext>
                </a:extLst>
              </p:cNvPr>
              <p:cNvSpPr txBox="1"/>
              <p:nvPr/>
            </p:nvSpPr>
            <p:spPr>
              <a:xfrm>
                <a:off x="3011353" y="5709491"/>
                <a:ext cx="589748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 0.3</a:t>
                </a:r>
              </a:p>
            </p:txBody>
          </p: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A08C44D9-87C2-4FAB-84FE-28638F1D4BFA}"/>
                  </a:ext>
                </a:extLst>
              </p:cNvPr>
              <p:cNvSpPr txBox="1"/>
              <p:nvPr/>
            </p:nvSpPr>
            <p:spPr>
              <a:xfrm>
                <a:off x="3011353" y="6026836"/>
                <a:ext cx="665947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 0.03</a:t>
                </a:r>
              </a:p>
            </p:txBody>
          </p:sp>
        </p:grpSp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6D3F45E0-A67C-4783-AE9A-7C1BD6E4474E}"/>
                </a:ext>
              </a:extLst>
            </p:cNvPr>
            <p:cNvGrpSpPr/>
            <p:nvPr/>
          </p:nvGrpSpPr>
          <p:grpSpPr>
            <a:xfrm>
              <a:off x="3605600" y="4438169"/>
              <a:ext cx="689095" cy="1780925"/>
              <a:chOff x="3605600" y="4438169"/>
              <a:chExt cx="689095" cy="1780925"/>
            </a:xfrm>
          </p:grpSpPr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AA4337A9-FB11-4BE7-9A37-764187BEAE82}"/>
                  </a:ext>
                </a:extLst>
              </p:cNvPr>
              <p:cNvSpPr txBox="1"/>
              <p:nvPr/>
            </p:nvSpPr>
            <p:spPr>
              <a:xfrm>
                <a:off x="3605600" y="4438169"/>
                <a:ext cx="509237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4,000</a:t>
                </a:r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F16A3FA5-C76F-4EE5-82AA-E5038413D344}"/>
                  </a:ext>
                </a:extLst>
              </p:cNvPr>
              <p:cNvSpPr txBox="1"/>
              <p:nvPr/>
            </p:nvSpPr>
            <p:spPr>
              <a:xfrm>
                <a:off x="3605600" y="4755512"/>
                <a:ext cx="510675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400</a:t>
                </a:r>
              </a:p>
            </p:txBody>
          </p: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71248952-0DCA-4538-B917-18BD6C0FBF2D}"/>
                  </a:ext>
                </a:extLst>
              </p:cNvPr>
              <p:cNvSpPr txBox="1"/>
              <p:nvPr/>
            </p:nvSpPr>
            <p:spPr>
              <a:xfrm>
                <a:off x="3605600" y="5072856"/>
                <a:ext cx="512113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40</a:t>
                </a:r>
              </a:p>
            </p:txBody>
          </p:sp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DDCE8F9C-FDFA-4263-AD39-B4CD08FDA21C}"/>
                  </a:ext>
                </a:extLst>
              </p:cNvPr>
              <p:cNvSpPr txBox="1"/>
              <p:nvPr/>
            </p:nvSpPr>
            <p:spPr>
              <a:xfrm>
                <a:off x="3605600" y="5390201"/>
                <a:ext cx="513550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  4</a:t>
                </a:r>
              </a:p>
            </p:txBody>
          </p:sp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323D1747-ECF0-430D-9899-03D0C25C4243}"/>
                  </a:ext>
                </a:extLst>
              </p:cNvPr>
              <p:cNvSpPr txBox="1"/>
              <p:nvPr/>
            </p:nvSpPr>
            <p:spPr>
              <a:xfrm>
                <a:off x="3628748" y="5707543"/>
                <a:ext cx="589748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 0.4</a:t>
                </a:r>
              </a:p>
            </p:txBody>
          </p: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72E14A7C-DAB5-4AD0-8B8A-A2738DA0E2B5}"/>
                  </a:ext>
                </a:extLst>
              </p:cNvPr>
              <p:cNvSpPr txBox="1"/>
              <p:nvPr/>
            </p:nvSpPr>
            <p:spPr>
              <a:xfrm>
                <a:off x="3628748" y="6024888"/>
                <a:ext cx="665947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 0.04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90F3148-4FE4-4F0B-B82D-5121F298DFB3}"/>
                </a:ext>
              </a:extLst>
            </p:cNvPr>
            <p:cNvGrpSpPr/>
            <p:nvPr/>
          </p:nvGrpSpPr>
          <p:grpSpPr>
            <a:xfrm>
              <a:off x="4222995" y="4440116"/>
              <a:ext cx="689095" cy="1780926"/>
              <a:chOff x="4222995" y="4440116"/>
              <a:chExt cx="689095" cy="1780926"/>
            </a:xfrm>
          </p:grpSpPr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E203FC0B-F22C-4C76-B791-B5FC1D8E199D}"/>
                  </a:ext>
                </a:extLst>
              </p:cNvPr>
              <p:cNvSpPr txBox="1"/>
              <p:nvPr/>
            </p:nvSpPr>
            <p:spPr>
              <a:xfrm>
                <a:off x="4222995" y="4440116"/>
                <a:ext cx="509237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5,000</a:t>
                </a:r>
              </a:p>
            </p:txBody>
          </p:sp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3A502E74-40BC-485C-9DF6-F6FEC0AB4ACB}"/>
                  </a:ext>
                </a:extLst>
              </p:cNvPr>
              <p:cNvSpPr txBox="1"/>
              <p:nvPr/>
            </p:nvSpPr>
            <p:spPr>
              <a:xfrm>
                <a:off x="4222995" y="4757461"/>
                <a:ext cx="510675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500</a:t>
                </a:r>
              </a:p>
            </p:txBody>
          </p:sp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5579ADD2-A5B3-4E16-8300-E1BA7E879475}"/>
                  </a:ext>
                </a:extLst>
              </p:cNvPr>
              <p:cNvSpPr txBox="1"/>
              <p:nvPr/>
            </p:nvSpPr>
            <p:spPr>
              <a:xfrm>
                <a:off x="4222995" y="5074805"/>
                <a:ext cx="512113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50</a:t>
                </a:r>
              </a:p>
            </p:txBody>
          </p: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CCC539D7-974E-4D72-B391-DDE126E79553}"/>
                  </a:ext>
                </a:extLst>
              </p:cNvPr>
              <p:cNvSpPr txBox="1"/>
              <p:nvPr/>
            </p:nvSpPr>
            <p:spPr>
              <a:xfrm>
                <a:off x="4222995" y="5392149"/>
                <a:ext cx="513550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  5</a:t>
                </a:r>
              </a:p>
            </p:txBody>
          </p:sp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8623CA5D-FAC5-4636-8448-A0597BFDFA17}"/>
                  </a:ext>
                </a:extLst>
              </p:cNvPr>
              <p:cNvSpPr txBox="1"/>
              <p:nvPr/>
            </p:nvSpPr>
            <p:spPr>
              <a:xfrm>
                <a:off x="4246143" y="5709491"/>
                <a:ext cx="589748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 0.5</a:t>
                </a:r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13FC7877-21A7-491F-BE4C-3689B86F7F8A}"/>
                  </a:ext>
                </a:extLst>
              </p:cNvPr>
              <p:cNvSpPr txBox="1"/>
              <p:nvPr/>
            </p:nvSpPr>
            <p:spPr>
              <a:xfrm>
                <a:off x="4246143" y="6026836"/>
                <a:ext cx="665947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 0.05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40B682C-555E-42B1-B1E3-04D72918473B}"/>
                </a:ext>
              </a:extLst>
            </p:cNvPr>
            <p:cNvGrpSpPr/>
            <p:nvPr/>
          </p:nvGrpSpPr>
          <p:grpSpPr>
            <a:xfrm>
              <a:off x="4840390" y="4438169"/>
              <a:ext cx="689095" cy="1780925"/>
              <a:chOff x="4840390" y="4438169"/>
              <a:chExt cx="689095" cy="1780925"/>
            </a:xfrm>
          </p:grpSpPr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6673979F-264B-430B-9B5C-045C55B09998}"/>
                  </a:ext>
                </a:extLst>
              </p:cNvPr>
              <p:cNvSpPr txBox="1"/>
              <p:nvPr/>
            </p:nvSpPr>
            <p:spPr>
              <a:xfrm>
                <a:off x="4840390" y="4438169"/>
                <a:ext cx="509237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6,000</a:t>
                </a:r>
              </a:p>
            </p:txBody>
          </p: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5235250B-03EA-44A4-87CA-683E1095286A}"/>
                  </a:ext>
                </a:extLst>
              </p:cNvPr>
              <p:cNvSpPr txBox="1"/>
              <p:nvPr/>
            </p:nvSpPr>
            <p:spPr>
              <a:xfrm>
                <a:off x="4840390" y="4755512"/>
                <a:ext cx="471857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600</a:t>
                </a:r>
              </a:p>
            </p:txBody>
          </p:sp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39FA27E0-4457-4911-9AAB-2B3987B5CC45}"/>
                  </a:ext>
                </a:extLst>
              </p:cNvPr>
              <p:cNvSpPr txBox="1"/>
              <p:nvPr/>
            </p:nvSpPr>
            <p:spPr>
              <a:xfrm>
                <a:off x="4840390" y="5072856"/>
                <a:ext cx="512113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60</a:t>
                </a:r>
              </a:p>
            </p:txBody>
          </p:sp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F91FE984-31A1-4CD0-81BB-D7CE896F6D60}"/>
                  </a:ext>
                </a:extLst>
              </p:cNvPr>
              <p:cNvSpPr txBox="1"/>
              <p:nvPr/>
            </p:nvSpPr>
            <p:spPr>
              <a:xfrm>
                <a:off x="4840390" y="5390201"/>
                <a:ext cx="513550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  6</a:t>
                </a:r>
              </a:p>
            </p:txBody>
          </p: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1CBC6A1E-4777-4E7E-9EDB-26E79309C4B5}"/>
                  </a:ext>
                </a:extLst>
              </p:cNvPr>
              <p:cNvSpPr txBox="1"/>
              <p:nvPr/>
            </p:nvSpPr>
            <p:spPr>
              <a:xfrm>
                <a:off x="4863538" y="5707543"/>
                <a:ext cx="589748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 0.6</a:t>
                </a:r>
              </a:p>
            </p:txBody>
          </p:sp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476F2EF7-C9F8-4D2B-9D1B-9846EA58CBC0}"/>
                  </a:ext>
                </a:extLst>
              </p:cNvPr>
              <p:cNvSpPr txBox="1"/>
              <p:nvPr/>
            </p:nvSpPr>
            <p:spPr>
              <a:xfrm>
                <a:off x="4863538" y="6024888"/>
                <a:ext cx="665947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 0.06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8890AAF-D434-4241-B258-721F3C745609}"/>
                </a:ext>
              </a:extLst>
            </p:cNvPr>
            <p:cNvGrpSpPr/>
            <p:nvPr/>
          </p:nvGrpSpPr>
          <p:grpSpPr>
            <a:xfrm>
              <a:off x="5457785" y="4438169"/>
              <a:ext cx="689095" cy="1780925"/>
              <a:chOff x="5457785" y="4438169"/>
              <a:chExt cx="689095" cy="1780925"/>
            </a:xfrm>
          </p:grpSpPr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C033A304-5229-4017-A308-237ACFD757F1}"/>
                  </a:ext>
                </a:extLst>
              </p:cNvPr>
              <p:cNvSpPr txBox="1"/>
              <p:nvPr/>
            </p:nvSpPr>
            <p:spPr>
              <a:xfrm>
                <a:off x="5457785" y="4438169"/>
                <a:ext cx="509237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7,000</a:t>
                </a:r>
              </a:p>
            </p:txBody>
          </p:sp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B5BB2B41-7851-4ADB-8F6B-9FF973B57179}"/>
                  </a:ext>
                </a:extLst>
              </p:cNvPr>
              <p:cNvSpPr txBox="1"/>
              <p:nvPr/>
            </p:nvSpPr>
            <p:spPr>
              <a:xfrm>
                <a:off x="5457785" y="4755512"/>
                <a:ext cx="510675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700</a:t>
                </a:r>
              </a:p>
            </p:txBody>
          </p:sp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6CDE2D0F-E861-47D3-9284-9C61850AD485}"/>
                  </a:ext>
                </a:extLst>
              </p:cNvPr>
              <p:cNvSpPr txBox="1"/>
              <p:nvPr/>
            </p:nvSpPr>
            <p:spPr>
              <a:xfrm>
                <a:off x="5457785" y="5072856"/>
                <a:ext cx="512113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70</a:t>
                </a:r>
              </a:p>
            </p:txBody>
          </p:sp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983660B6-D60B-48E0-9723-D375968F599A}"/>
                  </a:ext>
                </a:extLst>
              </p:cNvPr>
              <p:cNvSpPr txBox="1"/>
              <p:nvPr/>
            </p:nvSpPr>
            <p:spPr>
              <a:xfrm>
                <a:off x="5457785" y="5390201"/>
                <a:ext cx="513550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  7</a:t>
                </a:r>
              </a:p>
            </p:txBody>
          </p:sp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477C0B62-7458-4F10-9305-76FB4E7CB237}"/>
                  </a:ext>
                </a:extLst>
              </p:cNvPr>
              <p:cNvSpPr txBox="1"/>
              <p:nvPr/>
            </p:nvSpPr>
            <p:spPr>
              <a:xfrm>
                <a:off x="5480933" y="5707543"/>
                <a:ext cx="589748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 0.7</a:t>
                </a:r>
              </a:p>
            </p:txBody>
          </p:sp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26CF5EA9-218E-4381-8AA5-8D796B5F4EA1}"/>
                  </a:ext>
                </a:extLst>
              </p:cNvPr>
              <p:cNvSpPr txBox="1"/>
              <p:nvPr/>
            </p:nvSpPr>
            <p:spPr>
              <a:xfrm>
                <a:off x="5480933" y="6024888"/>
                <a:ext cx="665947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 0.07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A33443B-280A-4657-9308-38F89EC98422}"/>
                </a:ext>
              </a:extLst>
            </p:cNvPr>
            <p:cNvGrpSpPr/>
            <p:nvPr/>
          </p:nvGrpSpPr>
          <p:grpSpPr>
            <a:xfrm>
              <a:off x="6075180" y="4440116"/>
              <a:ext cx="689095" cy="1780927"/>
              <a:chOff x="6075180" y="4440116"/>
              <a:chExt cx="689095" cy="1780927"/>
            </a:xfrm>
          </p:grpSpPr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7BC8FAE0-2AB0-417E-B830-08DFEAF40753}"/>
                  </a:ext>
                </a:extLst>
              </p:cNvPr>
              <p:cNvSpPr txBox="1"/>
              <p:nvPr/>
            </p:nvSpPr>
            <p:spPr>
              <a:xfrm>
                <a:off x="6075180" y="4440116"/>
                <a:ext cx="509237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8,000</a:t>
                </a:r>
              </a:p>
            </p:txBody>
          </p:sp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C258970A-A193-41F1-A31A-56BCFD047BB8}"/>
                  </a:ext>
                </a:extLst>
              </p:cNvPr>
              <p:cNvSpPr txBox="1"/>
              <p:nvPr/>
            </p:nvSpPr>
            <p:spPr>
              <a:xfrm>
                <a:off x="6075180" y="4757461"/>
                <a:ext cx="510675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800</a:t>
                </a:r>
              </a:p>
            </p:txBody>
          </p:sp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88E6BA02-174E-45BB-8213-A981856AD437}"/>
                  </a:ext>
                </a:extLst>
              </p:cNvPr>
              <p:cNvSpPr txBox="1"/>
              <p:nvPr/>
            </p:nvSpPr>
            <p:spPr>
              <a:xfrm>
                <a:off x="6075180" y="5074805"/>
                <a:ext cx="512113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80</a:t>
                </a:r>
              </a:p>
            </p:txBody>
          </p: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470ED642-6452-44C2-8509-29901EC89850}"/>
                  </a:ext>
                </a:extLst>
              </p:cNvPr>
              <p:cNvSpPr txBox="1"/>
              <p:nvPr/>
            </p:nvSpPr>
            <p:spPr>
              <a:xfrm>
                <a:off x="6075180" y="5392149"/>
                <a:ext cx="513550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  8</a:t>
                </a:r>
              </a:p>
            </p:txBody>
          </p:sp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982F31B0-A628-4F85-A680-63B57E6DB180}"/>
                  </a:ext>
                </a:extLst>
              </p:cNvPr>
              <p:cNvSpPr txBox="1"/>
              <p:nvPr/>
            </p:nvSpPr>
            <p:spPr>
              <a:xfrm>
                <a:off x="6098328" y="5709493"/>
                <a:ext cx="589748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 0.8</a:t>
                </a:r>
              </a:p>
            </p:txBody>
          </p:sp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1656D093-E2C6-48BC-8413-6B2F74C3A069}"/>
                  </a:ext>
                </a:extLst>
              </p:cNvPr>
              <p:cNvSpPr txBox="1"/>
              <p:nvPr/>
            </p:nvSpPr>
            <p:spPr>
              <a:xfrm>
                <a:off x="6098328" y="6026837"/>
                <a:ext cx="665947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 0.08</a:t>
                </a: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3969C34-0817-4B2B-ACB5-7594A6ABABE2}"/>
                </a:ext>
              </a:extLst>
            </p:cNvPr>
            <p:cNvGrpSpPr/>
            <p:nvPr/>
          </p:nvGrpSpPr>
          <p:grpSpPr>
            <a:xfrm>
              <a:off x="6692576" y="4438169"/>
              <a:ext cx="689095" cy="1780928"/>
              <a:chOff x="6692576" y="4438169"/>
              <a:chExt cx="689095" cy="1780928"/>
            </a:xfrm>
          </p:grpSpPr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F0F5E217-B89E-40EB-9ED2-D957710356EE}"/>
                  </a:ext>
                </a:extLst>
              </p:cNvPr>
              <p:cNvSpPr txBox="1"/>
              <p:nvPr/>
            </p:nvSpPr>
            <p:spPr>
              <a:xfrm>
                <a:off x="6692576" y="4438169"/>
                <a:ext cx="509237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9,000</a:t>
                </a:r>
              </a:p>
            </p:txBody>
          </p:sp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F45C1642-98EA-48BA-B22B-757D4D124BE4}"/>
                  </a:ext>
                </a:extLst>
              </p:cNvPr>
              <p:cNvSpPr txBox="1"/>
              <p:nvPr/>
            </p:nvSpPr>
            <p:spPr>
              <a:xfrm>
                <a:off x="6692576" y="4755514"/>
                <a:ext cx="510675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900</a:t>
                </a:r>
              </a:p>
            </p:txBody>
          </p:sp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6E73450C-17C7-4B8F-849B-16B7E713596E}"/>
                  </a:ext>
                </a:extLst>
              </p:cNvPr>
              <p:cNvSpPr txBox="1"/>
              <p:nvPr/>
            </p:nvSpPr>
            <p:spPr>
              <a:xfrm>
                <a:off x="6692576" y="5072860"/>
                <a:ext cx="512113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90</a:t>
                </a:r>
              </a:p>
            </p:txBody>
          </p:sp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E988BFCB-3C8C-46D1-A3BE-68CFD585D391}"/>
                  </a:ext>
                </a:extLst>
              </p:cNvPr>
              <p:cNvSpPr txBox="1"/>
              <p:nvPr/>
            </p:nvSpPr>
            <p:spPr>
              <a:xfrm>
                <a:off x="6692576" y="5390202"/>
                <a:ext cx="513550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  9</a:t>
                </a:r>
              </a:p>
            </p:txBody>
          </p:sp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7889EBDF-B9BD-4766-B33D-717FAA532039}"/>
                  </a:ext>
                </a:extLst>
              </p:cNvPr>
              <p:cNvSpPr txBox="1"/>
              <p:nvPr/>
            </p:nvSpPr>
            <p:spPr>
              <a:xfrm>
                <a:off x="6715724" y="5707546"/>
                <a:ext cx="589748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 0.9</a:t>
                </a:r>
              </a:p>
            </p:txBody>
          </p:sp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D3040292-8B9E-464B-86AB-7D0B02AB1CFA}"/>
                  </a:ext>
                </a:extLst>
              </p:cNvPr>
              <p:cNvSpPr txBox="1"/>
              <p:nvPr/>
            </p:nvSpPr>
            <p:spPr>
              <a:xfrm>
                <a:off x="6715724" y="6024891"/>
                <a:ext cx="665947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 0.09</a:t>
                </a:r>
              </a:p>
            </p:txBody>
          </p:sp>
        </p:grp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B60B0F1A-E1BD-4226-97A3-BBADACB69F2C}"/>
              </a:ext>
            </a:extLst>
          </p:cNvPr>
          <p:cNvGrpSpPr/>
          <p:nvPr/>
        </p:nvGrpSpPr>
        <p:grpSpPr>
          <a:xfrm>
            <a:off x="8358441" y="4535384"/>
            <a:ext cx="2128838" cy="1692130"/>
            <a:chOff x="6358784" y="4999472"/>
            <a:chExt cx="2128838" cy="1692130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B17A718E-ADEC-4BFB-954B-544BAB8A14F9}"/>
                </a:ext>
              </a:extLst>
            </p:cNvPr>
            <p:cNvGrpSpPr/>
            <p:nvPr/>
          </p:nvGrpSpPr>
          <p:grpSpPr>
            <a:xfrm>
              <a:off x="6358784" y="4999472"/>
              <a:ext cx="2128838" cy="1692130"/>
              <a:chOff x="6352434" y="5103426"/>
              <a:chExt cx="2128838" cy="1692130"/>
            </a:xfrm>
          </p:grpSpPr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FBC18CF1-3168-4304-868B-BBEF89A3AE0D}"/>
                  </a:ext>
                </a:extLst>
              </p:cNvPr>
              <p:cNvSpPr/>
              <p:nvPr/>
            </p:nvSpPr>
            <p:spPr>
              <a:xfrm>
                <a:off x="6352434" y="5103426"/>
                <a:ext cx="2128838" cy="169213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903CE564-C9E2-4B96-BDA0-893E7CD553FA}"/>
                  </a:ext>
                </a:extLst>
              </p:cNvPr>
              <p:cNvSpPr/>
              <p:nvPr/>
            </p:nvSpPr>
            <p:spPr>
              <a:xfrm>
                <a:off x="6733256" y="5206694"/>
                <a:ext cx="858203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6287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÷ 10</a:t>
                </a:r>
              </a:p>
            </p:txBody>
          </p:sp>
        </p:grpSp>
        <p:pic>
          <p:nvPicPr>
            <p:cNvPr id="85" name="Picture 84" descr="A picture containing traffic, light, street, stop&#10;&#10;Description automatically generated">
              <a:extLst>
                <a:ext uri="{FF2B5EF4-FFF2-40B4-BE49-F238E27FC236}">
                  <a16:creationId xmlns:a16="http://schemas.microsoft.com/office/drawing/2014/main" id="{9C67E7FA-EF1C-43B5-9EC2-9FCC1BC85E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>
              <a:off x="6497010" y="5036793"/>
              <a:ext cx="108282" cy="585750"/>
            </a:xfrm>
            <a:prstGeom prst="rect">
              <a:avLst/>
            </a:prstGeom>
          </p:spPr>
        </p:pic>
      </p:grpSp>
      <p:sp>
        <p:nvSpPr>
          <p:cNvPr id="88" name="Rectangle 87">
            <a:extLst>
              <a:ext uri="{FF2B5EF4-FFF2-40B4-BE49-F238E27FC236}">
                <a16:creationId xmlns:a16="http://schemas.microsoft.com/office/drawing/2014/main" id="{D3B527C9-AFA9-496D-B68F-222090404171}"/>
              </a:ext>
            </a:extLst>
          </p:cNvPr>
          <p:cNvSpPr/>
          <p:nvPr/>
        </p:nvSpPr>
        <p:spPr>
          <a:xfrm>
            <a:off x="8698499" y="5037583"/>
            <a:ext cx="12923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4628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one-tenth the size</a:t>
            </a: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8F2AD6CE-86E5-4A90-8CB9-6C69948A9995}"/>
              </a:ext>
            </a:extLst>
          </p:cNvPr>
          <p:cNvGrpSpPr/>
          <p:nvPr/>
        </p:nvGrpSpPr>
        <p:grpSpPr>
          <a:xfrm>
            <a:off x="8389234" y="4959539"/>
            <a:ext cx="2128838" cy="1692130"/>
            <a:chOff x="6358784" y="4999472"/>
            <a:chExt cx="2128838" cy="1692130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7DE583D7-984D-47E8-AFFC-20D415596688}"/>
                </a:ext>
              </a:extLst>
            </p:cNvPr>
            <p:cNvGrpSpPr/>
            <p:nvPr/>
          </p:nvGrpSpPr>
          <p:grpSpPr>
            <a:xfrm>
              <a:off x="6358784" y="4999472"/>
              <a:ext cx="2128838" cy="1692130"/>
              <a:chOff x="6352434" y="5103426"/>
              <a:chExt cx="2128838" cy="1692130"/>
            </a:xfrm>
          </p:grpSpPr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145E9822-1B72-439B-B648-169B871C336E}"/>
                  </a:ext>
                </a:extLst>
              </p:cNvPr>
              <p:cNvSpPr/>
              <p:nvPr/>
            </p:nvSpPr>
            <p:spPr>
              <a:xfrm>
                <a:off x="6352434" y="5103426"/>
                <a:ext cx="2128838" cy="169213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Char char="●"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B670F72C-AEC4-4DB3-9596-FC039C7CC0C6}"/>
                  </a:ext>
                </a:extLst>
              </p:cNvPr>
              <p:cNvSpPr/>
              <p:nvPr/>
            </p:nvSpPr>
            <p:spPr>
              <a:xfrm>
                <a:off x="6733256" y="5206694"/>
                <a:ext cx="858203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6287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÷ 10</a:t>
                </a:r>
              </a:p>
            </p:txBody>
          </p:sp>
        </p:grpSp>
        <p:pic>
          <p:nvPicPr>
            <p:cNvPr id="96" name="Picture 95" descr="A picture containing traffic, light, street, stop&#10;&#10;Description automatically generated">
              <a:extLst>
                <a:ext uri="{FF2B5EF4-FFF2-40B4-BE49-F238E27FC236}">
                  <a16:creationId xmlns:a16="http://schemas.microsoft.com/office/drawing/2014/main" id="{28BC10D7-D083-4D23-85E5-CC1EF6A349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>
              <a:off x="6497010" y="5036793"/>
              <a:ext cx="108282" cy="585750"/>
            </a:xfrm>
            <a:prstGeom prst="rect">
              <a:avLst/>
            </a:prstGeom>
          </p:spPr>
        </p:pic>
      </p:grpSp>
      <p:sp>
        <p:nvSpPr>
          <p:cNvPr id="117" name="Rectangle 116">
            <a:extLst>
              <a:ext uri="{FF2B5EF4-FFF2-40B4-BE49-F238E27FC236}">
                <a16:creationId xmlns:a16="http://schemas.microsoft.com/office/drawing/2014/main" id="{A34E4B89-AF20-4A87-930B-19548A0536E5}"/>
              </a:ext>
            </a:extLst>
          </p:cNvPr>
          <p:cNvSpPr/>
          <p:nvPr/>
        </p:nvSpPr>
        <p:spPr>
          <a:xfrm>
            <a:off x="8729292" y="5461738"/>
            <a:ext cx="12923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4628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one-tenth the size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E194E71-D66D-44DF-BE05-B94622F8A36F}"/>
              </a:ext>
            </a:extLst>
          </p:cNvPr>
          <p:cNvSpPr/>
          <p:nvPr/>
        </p:nvSpPr>
        <p:spPr>
          <a:xfrm>
            <a:off x="6526722" y="1405141"/>
            <a:ext cx="893217" cy="5811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8CBEFC0D-99D4-45F4-8B22-8B1F8274B9DB}"/>
              </a:ext>
            </a:extLst>
          </p:cNvPr>
          <p:cNvSpPr/>
          <p:nvPr/>
        </p:nvSpPr>
        <p:spPr>
          <a:xfrm>
            <a:off x="6506823" y="2057927"/>
            <a:ext cx="893217" cy="5811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371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7 L -8.33333E-7 0.0659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8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7 L 3.61111E-6 0.0659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87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0" grpId="1" animBg="1"/>
      <p:bldP spid="94" grpId="0" animBg="1"/>
      <p:bldP spid="94" grpId="1" animBg="1"/>
      <p:bldP spid="6" grpId="0"/>
      <p:bldP spid="88" grpId="0"/>
      <p:bldP spid="88" grpId="1"/>
      <p:bldP spid="117" grpId="0"/>
      <p:bldP spid="3" grpId="0" animBg="1"/>
      <p:bldP spid="13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89">
            <a:extLst>
              <a:ext uri="{FF2B5EF4-FFF2-40B4-BE49-F238E27FC236}">
                <a16:creationId xmlns:a16="http://schemas.microsoft.com/office/drawing/2014/main" id="{8D9F303D-DE4D-4D47-A43B-A12778A7307C}"/>
              </a:ext>
            </a:extLst>
          </p:cNvPr>
          <p:cNvSpPr/>
          <p:nvPr/>
        </p:nvSpPr>
        <p:spPr>
          <a:xfrm>
            <a:off x="6953432" y="5281955"/>
            <a:ext cx="681865" cy="440651"/>
          </a:xfrm>
          <a:prstGeom prst="rect">
            <a:avLst/>
          </a:prstGeom>
          <a:solidFill>
            <a:srgbClr val="BCE6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DD86BFE3-F5EC-42D8-975F-27113F95AB14}"/>
              </a:ext>
            </a:extLst>
          </p:cNvPr>
          <p:cNvSpPr/>
          <p:nvPr/>
        </p:nvSpPr>
        <p:spPr>
          <a:xfrm>
            <a:off x="6957702" y="4830525"/>
            <a:ext cx="681865" cy="440651"/>
          </a:xfrm>
          <a:prstGeom prst="rect">
            <a:avLst/>
          </a:prstGeom>
          <a:solidFill>
            <a:srgbClr val="BCE6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EDAE78-2297-4C93-80B1-839F45DB3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5MD-1 Multiplying and dividing by 10 and 100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A6BBA0-6FE4-40D5-919A-2769B65FC2FB}"/>
              </a:ext>
            </a:extLst>
          </p:cNvPr>
          <p:cNvSpPr/>
          <p:nvPr/>
        </p:nvSpPr>
        <p:spPr>
          <a:xfrm>
            <a:off x="4613194" y="2050679"/>
            <a:ext cx="25875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0.8   x 10 = 8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D291A0-E939-4CB0-A5BA-B44973ECAD3A}"/>
              </a:ext>
            </a:extLst>
          </p:cNvPr>
          <p:cNvSpPr/>
          <p:nvPr/>
        </p:nvSpPr>
        <p:spPr>
          <a:xfrm>
            <a:off x="4625928" y="1456597"/>
            <a:ext cx="29290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0.08 x 10 = 0.8</a:t>
            </a:r>
          </a:p>
        </p:txBody>
      </p:sp>
      <p:graphicFrame>
        <p:nvGraphicFramePr>
          <p:cNvPr id="95" name="Table 3">
            <a:extLst>
              <a:ext uri="{FF2B5EF4-FFF2-40B4-BE49-F238E27FC236}">
                <a16:creationId xmlns:a16="http://schemas.microsoft.com/office/drawing/2014/main" id="{B5716F2A-588C-464D-9E91-21B68F218484}"/>
              </a:ext>
            </a:extLst>
          </p:cNvPr>
          <p:cNvGraphicFramePr>
            <a:graphicFrameLocks noGrp="1"/>
          </p:cNvGraphicFramePr>
          <p:nvPr/>
        </p:nvGraphicFramePr>
        <p:xfrm>
          <a:off x="2135190" y="3014097"/>
          <a:ext cx="6192459" cy="27132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8051">
                  <a:extLst>
                    <a:ext uri="{9D8B030D-6E8A-4147-A177-3AD203B41FA5}">
                      <a16:colId xmlns:a16="http://schemas.microsoft.com/office/drawing/2014/main" val="2080570269"/>
                    </a:ext>
                  </a:extLst>
                </a:gridCol>
                <a:gridCol w="688051">
                  <a:extLst>
                    <a:ext uri="{9D8B030D-6E8A-4147-A177-3AD203B41FA5}">
                      <a16:colId xmlns:a16="http://schemas.microsoft.com/office/drawing/2014/main" val="997338931"/>
                    </a:ext>
                  </a:extLst>
                </a:gridCol>
                <a:gridCol w="688051">
                  <a:extLst>
                    <a:ext uri="{9D8B030D-6E8A-4147-A177-3AD203B41FA5}">
                      <a16:colId xmlns:a16="http://schemas.microsoft.com/office/drawing/2014/main" val="2957847936"/>
                    </a:ext>
                  </a:extLst>
                </a:gridCol>
                <a:gridCol w="688051">
                  <a:extLst>
                    <a:ext uri="{9D8B030D-6E8A-4147-A177-3AD203B41FA5}">
                      <a16:colId xmlns:a16="http://schemas.microsoft.com/office/drawing/2014/main" val="2775375010"/>
                    </a:ext>
                  </a:extLst>
                </a:gridCol>
                <a:gridCol w="688051">
                  <a:extLst>
                    <a:ext uri="{9D8B030D-6E8A-4147-A177-3AD203B41FA5}">
                      <a16:colId xmlns:a16="http://schemas.microsoft.com/office/drawing/2014/main" val="2893316661"/>
                    </a:ext>
                  </a:extLst>
                </a:gridCol>
                <a:gridCol w="688051">
                  <a:extLst>
                    <a:ext uri="{9D8B030D-6E8A-4147-A177-3AD203B41FA5}">
                      <a16:colId xmlns:a16="http://schemas.microsoft.com/office/drawing/2014/main" val="2610263126"/>
                    </a:ext>
                  </a:extLst>
                </a:gridCol>
                <a:gridCol w="688051">
                  <a:extLst>
                    <a:ext uri="{9D8B030D-6E8A-4147-A177-3AD203B41FA5}">
                      <a16:colId xmlns:a16="http://schemas.microsoft.com/office/drawing/2014/main" val="881048969"/>
                    </a:ext>
                  </a:extLst>
                </a:gridCol>
                <a:gridCol w="688051">
                  <a:extLst>
                    <a:ext uri="{9D8B030D-6E8A-4147-A177-3AD203B41FA5}">
                      <a16:colId xmlns:a16="http://schemas.microsoft.com/office/drawing/2014/main" val="3430233233"/>
                    </a:ext>
                  </a:extLst>
                </a:gridCol>
                <a:gridCol w="688051">
                  <a:extLst>
                    <a:ext uri="{9D8B030D-6E8A-4147-A177-3AD203B41FA5}">
                      <a16:colId xmlns:a16="http://schemas.microsoft.com/office/drawing/2014/main" val="3472341822"/>
                    </a:ext>
                  </a:extLst>
                </a:gridCol>
              </a:tblGrid>
              <a:tr h="452214"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30422" marR="130422" marT="65211" marB="652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30422" marR="130422" marT="65211" marB="652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30422" marR="130422" marT="65211" marB="652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30422" marR="130422" marT="65211" marB="652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30422" marR="130422" marT="65211" marB="652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30422" marR="130422" marT="65211" marB="652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30422" marR="130422" marT="65211" marB="652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30422" marR="130422" marT="65211" marB="652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30422" marR="130422" marT="65211" marB="652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2266751"/>
                  </a:ext>
                </a:extLst>
              </a:tr>
              <a:tr h="452214"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30422" marR="130422" marT="65211" marB="652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30422" marR="130422" marT="65211" marB="652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30422" marR="130422" marT="65211" marB="652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30422" marR="130422" marT="65211" marB="652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30422" marR="130422" marT="65211" marB="652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30422" marR="130422" marT="65211" marB="652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30422" marR="130422" marT="65211" marB="652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30422" marR="130422" marT="65211" marB="652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30422" marR="130422" marT="65211" marB="652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5971683"/>
                  </a:ext>
                </a:extLst>
              </a:tr>
              <a:tr h="452214"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30422" marR="130422" marT="65211" marB="652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30422" marR="130422" marT="65211" marB="652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30422" marR="130422" marT="65211" marB="652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30422" marR="130422" marT="65211" marB="652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30422" marR="130422" marT="65211" marB="652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30422" marR="130422" marT="65211" marB="652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30422" marR="130422" marT="65211" marB="652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30422" marR="130422" marT="65211" marB="652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30422" marR="130422" marT="65211" marB="652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7762481"/>
                  </a:ext>
                </a:extLst>
              </a:tr>
              <a:tr h="452214"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30422" marR="130422" marT="65211" marB="652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30422" marR="130422" marT="65211" marB="652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30422" marR="130422" marT="65211" marB="652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30422" marR="130422" marT="65211" marB="652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30422" marR="130422" marT="65211" marB="652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30422" marR="130422" marT="65211" marB="652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30422" marR="130422" marT="65211" marB="652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30422" marR="130422" marT="65211" marB="652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30422" marR="130422" marT="65211" marB="652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431775"/>
                  </a:ext>
                </a:extLst>
              </a:tr>
              <a:tr h="452214"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30422" marR="130422" marT="65211" marB="652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30422" marR="130422" marT="65211" marB="652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30422" marR="130422" marT="65211" marB="652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30422" marR="130422" marT="65211" marB="652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30422" marR="130422" marT="65211" marB="652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30422" marR="130422" marT="65211" marB="652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30422" marR="130422" marT="65211" marB="652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30422" marR="130422" marT="65211" marB="652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30422" marR="130422" marT="65211" marB="652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9265753"/>
                  </a:ext>
                </a:extLst>
              </a:tr>
              <a:tr h="452214"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30422" marR="130422" marT="65211" marB="652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30422" marR="130422" marT="65211" marB="652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30422" marR="130422" marT="65211" marB="652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30422" marR="130422" marT="65211" marB="652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30422" marR="130422" marT="65211" marB="652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30422" marR="130422" marT="65211" marB="652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30422" marR="130422" marT="65211" marB="652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30422" marR="130422" marT="65211" marB="652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130422" marR="130422" marT="65211" marB="652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3436412"/>
                  </a:ext>
                </a:extLst>
              </a:tr>
            </a:tbl>
          </a:graphicData>
        </a:graphic>
      </p:graphicFrame>
      <p:grpSp>
        <p:nvGrpSpPr>
          <p:cNvPr id="163" name="Group 162">
            <a:extLst>
              <a:ext uri="{FF2B5EF4-FFF2-40B4-BE49-F238E27FC236}">
                <a16:creationId xmlns:a16="http://schemas.microsoft.com/office/drawing/2014/main" id="{A631EBC1-0056-4269-AFA8-C29E00905790}"/>
              </a:ext>
            </a:extLst>
          </p:cNvPr>
          <p:cNvGrpSpPr/>
          <p:nvPr/>
        </p:nvGrpSpPr>
        <p:grpSpPr>
          <a:xfrm>
            <a:off x="2080763" y="3112503"/>
            <a:ext cx="6275336" cy="2542938"/>
            <a:chOff x="1753415" y="4438169"/>
            <a:chExt cx="5628256" cy="1782874"/>
          </a:xfrm>
        </p:grpSpPr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8D56C3D5-E7F7-45BA-93FF-39B987809840}"/>
                </a:ext>
              </a:extLst>
            </p:cNvPr>
            <p:cNvGrpSpPr/>
            <p:nvPr/>
          </p:nvGrpSpPr>
          <p:grpSpPr>
            <a:xfrm>
              <a:off x="1753415" y="4440116"/>
              <a:ext cx="689095" cy="1780926"/>
              <a:chOff x="1753415" y="4440116"/>
              <a:chExt cx="689095" cy="1780926"/>
            </a:xfrm>
          </p:grpSpPr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2185A801-AF4B-49AD-8098-8F01E10F96B9}"/>
                  </a:ext>
                </a:extLst>
              </p:cNvPr>
              <p:cNvSpPr txBox="1"/>
              <p:nvPr/>
            </p:nvSpPr>
            <p:spPr>
              <a:xfrm>
                <a:off x="1753415" y="4440116"/>
                <a:ext cx="509237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1,000</a:t>
                </a:r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BFB16CAB-1679-4799-A02A-E14978C105F0}"/>
                  </a:ext>
                </a:extLst>
              </p:cNvPr>
              <p:cNvSpPr txBox="1"/>
              <p:nvPr/>
            </p:nvSpPr>
            <p:spPr>
              <a:xfrm>
                <a:off x="1753415" y="4757461"/>
                <a:ext cx="510675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100</a:t>
                </a:r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D4D211E7-3564-44B6-B195-178F527574B3}"/>
                  </a:ext>
                </a:extLst>
              </p:cNvPr>
              <p:cNvSpPr txBox="1"/>
              <p:nvPr/>
            </p:nvSpPr>
            <p:spPr>
              <a:xfrm>
                <a:off x="1753415" y="5074805"/>
                <a:ext cx="512113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10</a:t>
                </a: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2FCA2D1D-A06A-4612-A221-4397D09A64FF}"/>
                  </a:ext>
                </a:extLst>
              </p:cNvPr>
              <p:cNvSpPr txBox="1"/>
              <p:nvPr/>
            </p:nvSpPr>
            <p:spPr>
              <a:xfrm>
                <a:off x="1753415" y="5392149"/>
                <a:ext cx="513550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  1</a:t>
                </a:r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8A3D7025-0A75-47C7-8856-83473F1408EF}"/>
                  </a:ext>
                </a:extLst>
              </p:cNvPr>
              <p:cNvSpPr txBox="1"/>
              <p:nvPr/>
            </p:nvSpPr>
            <p:spPr>
              <a:xfrm>
                <a:off x="1776563" y="5709491"/>
                <a:ext cx="589748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 0.1</a:t>
                </a:r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63E21802-7D5D-48A3-BC26-CC0E989B640A}"/>
                  </a:ext>
                </a:extLst>
              </p:cNvPr>
              <p:cNvSpPr txBox="1"/>
              <p:nvPr/>
            </p:nvSpPr>
            <p:spPr>
              <a:xfrm>
                <a:off x="1776563" y="6026836"/>
                <a:ext cx="665947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 0.01</a:t>
                </a:r>
              </a:p>
            </p:txBody>
          </p:sp>
        </p:grp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2F7D8176-B231-4102-B73C-38E03195C977}"/>
                </a:ext>
              </a:extLst>
            </p:cNvPr>
            <p:cNvGrpSpPr/>
            <p:nvPr/>
          </p:nvGrpSpPr>
          <p:grpSpPr>
            <a:xfrm>
              <a:off x="2370810" y="4438169"/>
              <a:ext cx="689095" cy="1780925"/>
              <a:chOff x="2370810" y="4438169"/>
              <a:chExt cx="689095" cy="1780925"/>
            </a:xfrm>
          </p:grpSpPr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2B623F49-A4E0-4082-9168-7584CE57612D}"/>
                  </a:ext>
                </a:extLst>
              </p:cNvPr>
              <p:cNvSpPr txBox="1"/>
              <p:nvPr/>
            </p:nvSpPr>
            <p:spPr>
              <a:xfrm>
                <a:off x="2370810" y="4438169"/>
                <a:ext cx="509237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2,000</a:t>
                </a:r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80B91385-A588-4307-A178-9C4F4FA092C8}"/>
                  </a:ext>
                </a:extLst>
              </p:cNvPr>
              <p:cNvSpPr txBox="1"/>
              <p:nvPr/>
            </p:nvSpPr>
            <p:spPr>
              <a:xfrm>
                <a:off x="2370810" y="4755512"/>
                <a:ext cx="510675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200</a:t>
                </a:r>
              </a:p>
            </p:txBody>
          </p: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C80E4BF3-B8EB-4A0D-803D-B257DDDABB7E}"/>
                  </a:ext>
                </a:extLst>
              </p:cNvPr>
              <p:cNvSpPr txBox="1"/>
              <p:nvPr/>
            </p:nvSpPr>
            <p:spPr>
              <a:xfrm>
                <a:off x="2370810" y="5072856"/>
                <a:ext cx="512113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20</a:t>
                </a:r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1583A6C2-E41F-4696-BD88-61DBF1E0353E}"/>
                  </a:ext>
                </a:extLst>
              </p:cNvPr>
              <p:cNvSpPr txBox="1"/>
              <p:nvPr/>
            </p:nvSpPr>
            <p:spPr>
              <a:xfrm>
                <a:off x="2370810" y="5390201"/>
                <a:ext cx="474732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 2</a:t>
                </a:r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3C15ADE1-7570-4BD4-9938-B2D379BF49B6}"/>
                  </a:ext>
                </a:extLst>
              </p:cNvPr>
              <p:cNvSpPr txBox="1"/>
              <p:nvPr/>
            </p:nvSpPr>
            <p:spPr>
              <a:xfrm>
                <a:off x="2393958" y="5707543"/>
                <a:ext cx="589748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 0.2</a:t>
                </a:r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28F2BCDB-B3C6-4899-98C9-365A79AB328D}"/>
                  </a:ext>
                </a:extLst>
              </p:cNvPr>
              <p:cNvSpPr txBox="1"/>
              <p:nvPr/>
            </p:nvSpPr>
            <p:spPr>
              <a:xfrm>
                <a:off x="2393958" y="6024888"/>
                <a:ext cx="665947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 0.02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457214B-2A1F-4D78-BA08-D9E2D2F873CD}"/>
                </a:ext>
              </a:extLst>
            </p:cNvPr>
            <p:cNvGrpSpPr/>
            <p:nvPr/>
          </p:nvGrpSpPr>
          <p:grpSpPr>
            <a:xfrm>
              <a:off x="2988205" y="4440116"/>
              <a:ext cx="689095" cy="1780926"/>
              <a:chOff x="2988205" y="4440116"/>
              <a:chExt cx="689095" cy="1780926"/>
            </a:xfrm>
          </p:grpSpPr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174252F2-769F-4B5E-9918-4AF90FC40158}"/>
                  </a:ext>
                </a:extLst>
              </p:cNvPr>
              <p:cNvSpPr txBox="1"/>
              <p:nvPr/>
            </p:nvSpPr>
            <p:spPr>
              <a:xfrm>
                <a:off x="2988205" y="4440116"/>
                <a:ext cx="509237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3,000</a:t>
                </a:r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CF375BBB-03FA-433F-A3C7-F4140D0290AD}"/>
                  </a:ext>
                </a:extLst>
              </p:cNvPr>
              <p:cNvSpPr txBox="1"/>
              <p:nvPr/>
            </p:nvSpPr>
            <p:spPr>
              <a:xfrm>
                <a:off x="2988205" y="4757461"/>
                <a:ext cx="510675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300</a:t>
                </a:r>
              </a:p>
            </p:txBody>
          </p:sp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F9B91F7B-967E-427F-A6B1-684D63256B1C}"/>
                  </a:ext>
                </a:extLst>
              </p:cNvPr>
              <p:cNvSpPr txBox="1"/>
              <p:nvPr/>
            </p:nvSpPr>
            <p:spPr>
              <a:xfrm>
                <a:off x="2988205" y="5074805"/>
                <a:ext cx="512113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30</a:t>
                </a:r>
              </a:p>
            </p:txBody>
          </p:sp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39ED2C1E-AE54-488D-81C0-0EC412C5C752}"/>
                  </a:ext>
                </a:extLst>
              </p:cNvPr>
              <p:cNvSpPr txBox="1"/>
              <p:nvPr/>
            </p:nvSpPr>
            <p:spPr>
              <a:xfrm>
                <a:off x="2988205" y="5392149"/>
                <a:ext cx="513550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  3</a:t>
                </a:r>
              </a:p>
            </p:txBody>
          </p: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A6D6FA13-1622-4C06-8AE2-61D506455FD4}"/>
                  </a:ext>
                </a:extLst>
              </p:cNvPr>
              <p:cNvSpPr txBox="1"/>
              <p:nvPr/>
            </p:nvSpPr>
            <p:spPr>
              <a:xfrm>
                <a:off x="3011353" y="5709491"/>
                <a:ext cx="589748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 0.3</a:t>
                </a:r>
              </a:p>
            </p:txBody>
          </p: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A08C44D9-87C2-4FAB-84FE-28638F1D4BFA}"/>
                  </a:ext>
                </a:extLst>
              </p:cNvPr>
              <p:cNvSpPr txBox="1"/>
              <p:nvPr/>
            </p:nvSpPr>
            <p:spPr>
              <a:xfrm>
                <a:off x="3011353" y="6026836"/>
                <a:ext cx="665947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 0.03</a:t>
                </a:r>
              </a:p>
            </p:txBody>
          </p:sp>
        </p:grpSp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6D3F45E0-A67C-4783-AE9A-7C1BD6E4474E}"/>
                </a:ext>
              </a:extLst>
            </p:cNvPr>
            <p:cNvGrpSpPr/>
            <p:nvPr/>
          </p:nvGrpSpPr>
          <p:grpSpPr>
            <a:xfrm>
              <a:off x="3605600" y="4438169"/>
              <a:ext cx="689095" cy="1780925"/>
              <a:chOff x="3605600" y="4438169"/>
              <a:chExt cx="689095" cy="1780925"/>
            </a:xfrm>
          </p:grpSpPr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AA4337A9-FB11-4BE7-9A37-764187BEAE82}"/>
                  </a:ext>
                </a:extLst>
              </p:cNvPr>
              <p:cNvSpPr txBox="1"/>
              <p:nvPr/>
            </p:nvSpPr>
            <p:spPr>
              <a:xfrm>
                <a:off x="3605600" y="4438169"/>
                <a:ext cx="509237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4,000</a:t>
                </a:r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F16A3FA5-C76F-4EE5-82AA-E5038413D344}"/>
                  </a:ext>
                </a:extLst>
              </p:cNvPr>
              <p:cNvSpPr txBox="1"/>
              <p:nvPr/>
            </p:nvSpPr>
            <p:spPr>
              <a:xfrm>
                <a:off x="3605600" y="4755512"/>
                <a:ext cx="510675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400</a:t>
                </a:r>
              </a:p>
            </p:txBody>
          </p: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71248952-0DCA-4538-B917-18BD6C0FBF2D}"/>
                  </a:ext>
                </a:extLst>
              </p:cNvPr>
              <p:cNvSpPr txBox="1"/>
              <p:nvPr/>
            </p:nvSpPr>
            <p:spPr>
              <a:xfrm>
                <a:off x="3605600" y="5072856"/>
                <a:ext cx="512113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40</a:t>
                </a:r>
              </a:p>
            </p:txBody>
          </p:sp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DDCE8F9C-FDFA-4263-AD39-B4CD08FDA21C}"/>
                  </a:ext>
                </a:extLst>
              </p:cNvPr>
              <p:cNvSpPr txBox="1"/>
              <p:nvPr/>
            </p:nvSpPr>
            <p:spPr>
              <a:xfrm>
                <a:off x="3605600" y="5390201"/>
                <a:ext cx="513550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  4</a:t>
                </a:r>
              </a:p>
            </p:txBody>
          </p:sp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323D1747-ECF0-430D-9899-03D0C25C4243}"/>
                  </a:ext>
                </a:extLst>
              </p:cNvPr>
              <p:cNvSpPr txBox="1"/>
              <p:nvPr/>
            </p:nvSpPr>
            <p:spPr>
              <a:xfrm>
                <a:off x="3628748" y="5707543"/>
                <a:ext cx="589748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 0.4</a:t>
                </a:r>
              </a:p>
            </p:txBody>
          </p: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72E14A7C-DAB5-4AD0-8B8A-A2738DA0E2B5}"/>
                  </a:ext>
                </a:extLst>
              </p:cNvPr>
              <p:cNvSpPr txBox="1"/>
              <p:nvPr/>
            </p:nvSpPr>
            <p:spPr>
              <a:xfrm>
                <a:off x="3628748" y="6024888"/>
                <a:ext cx="665947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 0.04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90F3148-4FE4-4F0B-B82D-5121F298DFB3}"/>
                </a:ext>
              </a:extLst>
            </p:cNvPr>
            <p:cNvGrpSpPr/>
            <p:nvPr/>
          </p:nvGrpSpPr>
          <p:grpSpPr>
            <a:xfrm>
              <a:off x="4222995" y="4440116"/>
              <a:ext cx="689095" cy="1780926"/>
              <a:chOff x="4222995" y="4440116"/>
              <a:chExt cx="689095" cy="1780926"/>
            </a:xfrm>
          </p:grpSpPr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E203FC0B-F22C-4C76-B791-B5FC1D8E199D}"/>
                  </a:ext>
                </a:extLst>
              </p:cNvPr>
              <p:cNvSpPr txBox="1"/>
              <p:nvPr/>
            </p:nvSpPr>
            <p:spPr>
              <a:xfrm>
                <a:off x="4222995" y="4440116"/>
                <a:ext cx="509237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5,000</a:t>
                </a:r>
              </a:p>
            </p:txBody>
          </p:sp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3A502E74-40BC-485C-9DF6-F6FEC0AB4ACB}"/>
                  </a:ext>
                </a:extLst>
              </p:cNvPr>
              <p:cNvSpPr txBox="1"/>
              <p:nvPr/>
            </p:nvSpPr>
            <p:spPr>
              <a:xfrm>
                <a:off x="4222995" y="4757461"/>
                <a:ext cx="510675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500</a:t>
                </a:r>
              </a:p>
            </p:txBody>
          </p:sp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5579ADD2-A5B3-4E16-8300-E1BA7E879475}"/>
                  </a:ext>
                </a:extLst>
              </p:cNvPr>
              <p:cNvSpPr txBox="1"/>
              <p:nvPr/>
            </p:nvSpPr>
            <p:spPr>
              <a:xfrm>
                <a:off x="4222995" y="5074805"/>
                <a:ext cx="512113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50</a:t>
                </a:r>
              </a:p>
            </p:txBody>
          </p: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CCC539D7-974E-4D72-B391-DDE126E79553}"/>
                  </a:ext>
                </a:extLst>
              </p:cNvPr>
              <p:cNvSpPr txBox="1"/>
              <p:nvPr/>
            </p:nvSpPr>
            <p:spPr>
              <a:xfrm>
                <a:off x="4222995" y="5392149"/>
                <a:ext cx="513550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  5</a:t>
                </a:r>
              </a:p>
            </p:txBody>
          </p:sp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8623CA5D-FAC5-4636-8448-A0597BFDFA17}"/>
                  </a:ext>
                </a:extLst>
              </p:cNvPr>
              <p:cNvSpPr txBox="1"/>
              <p:nvPr/>
            </p:nvSpPr>
            <p:spPr>
              <a:xfrm>
                <a:off x="4246143" y="5709491"/>
                <a:ext cx="589748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 0.5</a:t>
                </a:r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13FC7877-21A7-491F-BE4C-3689B86F7F8A}"/>
                  </a:ext>
                </a:extLst>
              </p:cNvPr>
              <p:cNvSpPr txBox="1"/>
              <p:nvPr/>
            </p:nvSpPr>
            <p:spPr>
              <a:xfrm>
                <a:off x="4246143" y="6026836"/>
                <a:ext cx="665947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 0.05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40B682C-555E-42B1-B1E3-04D72918473B}"/>
                </a:ext>
              </a:extLst>
            </p:cNvPr>
            <p:cNvGrpSpPr/>
            <p:nvPr/>
          </p:nvGrpSpPr>
          <p:grpSpPr>
            <a:xfrm>
              <a:off x="4840390" y="4438169"/>
              <a:ext cx="689095" cy="1780925"/>
              <a:chOff x="4840390" y="4438169"/>
              <a:chExt cx="689095" cy="1780925"/>
            </a:xfrm>
          </p:grpSpPr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6673979F-264B-430B-9B5C-045C55B09998}"/>
                  </a:ext>
                </a:extLst>
              </p:cNvPr>
              <p:cNvSpPr txBox="1"/>
              <p:nvPr/>
            </p:nvSpPr>
            <p:spPr>
              <a:xfrm>
                <a:off x="4840390" y="4438169"/>
                <a:ext cx="509237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6,000</a:t>
                </a:r>
              </a:p>
            </p:txBody>
          </p: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5235250B-03EA-44A4-87CA-683E1095286A}"/>
                  </a:ext>
                </a:extLst>
              </p:cNvPr>
              <p:cNvSpPr txBox="1"/>
              <p:nvPr/>
            </p:nvSpPr>
            <p:spPr>
              <a:xfrm>
                <a:off x="4840390" y="4755512"/>
                <a:ext cx="471857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600</a:t>
                </a:r>
              </a:p>
            </p:txBody>
          </p:sp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39FA27E0-4457-4911-9AAB-2B3987B5CC45}"/>
                  </a:ext>
                </a:extLst>
              </p:cNvPr>
              <p:cNvSpPr txBox="1"/>
              <p:nvPr/>
            </p:nvSpPr>
            <p:spPr>
              <a:xfrm>
                <a:off x="4840390" y="5072856"/>
                <a:ext cx="512113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60</a:t>
                </a:r>
              </a:p>
            </p:txBody>
          </p:sp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F91FE984-31A1-4CD0-81BB-D7CE896F6D60}"/>
                  </a:ext>
                </a:extLst>
              </p:cNvPr>
              <p:cNvSpPr txBox="1"/>
              <p:nvPr/>
            </p:nvSpPr>
            <p:spPr>
              <a:xfrm>
                <a:off x="4840390" y="5390201"/>
                <a:ext cx="513550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  6</a:t>
                </a:r>
              </a:p>
            </p:txBody>
          </p: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1CBC6A1E-4777-4E7E-9EDB-26E79309C4B5}"/>
                  </a:ext>
                </a:extLst>
              </p:cNvPr>
              <p:cNvSpPr txBox="1"/>
              <p:nvPr/>
            </p:nvSpPr>
            <p:spPr>
              <a:xfrm>
                <a:off x="4863538" y="5707543"/>
                <a:ext cx="589748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 0.6</a:t>
                </a:r>
              </a:p>
            </p:txBody>
          </p:sp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476F2EF7-C9F8-4D2B-9D1B-9846EA58CBC0}"/>
                  </a:ext>
                </a:extLst>
              </p:cNvPr>
              <p:cNvSpPr txBox="1"/>
              <p:nvPr/>
            </p:nvSpPr>
            <p:spPr>
              <a:xfrm>
                <a:off x="4863538" y="6024888"/>
                <a:ext cx="665947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 0.06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8890AAF-D434-4241-B258-721F3C745609}"/>
                </a:ext>
              </a:extLst>
            </p:cNvPr>
            <p:cNvGrpSpPr/>
            <p:nvPr/>
          </p:nvGrpSpPr>
          <p:grpSpPr>
            <a:xfrm>
              <a:off x="5457785" y="4438169"/>
              <a:ext cx="689095" cy="1780925"/>
              <a:chOff x="5457785" y="4438169"/>
              <a:chExt cx="689095" cy="1780925"/>
            </a:xfrm>
          </p:grpSpPr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C033A304-5229-4017-A308-237ACFD757F1}"/>
                  </a:ext>
                </a:extLst>
              </p:cNvPr>
              <p:cNvSpPr txBox="1"/>
              <p:nvPr/>
            </p:nvSpPr>
            <p:spPr>
              <a:xfrm>
                <a:off x="5457785" y="4438169"/>
                <a:ext cx="509237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7,000</a:t>
                </a:r>
              </a:p>
            </p:txBody>
          </p:sp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B5BB2B41-7851-4ADB-8F6B-9FF973B57179}"/>
                  </a:ext>
                </a:extLst>
              </p:cNvPr>
              <p:cNvSpPr txBox="1"/>
              <p:nvPr/>
            </p:nvSpPr>
            <p:spPr>
              <a:xfrm>
                <a:off x="5457785" y="4755512"/>
                <a:ext cx="510675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700</a:t>
                </a:r>
              </a:p>
            </p:txBody>
          </p:sp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6CDE2D0F-E861-47D3-9284-9C61850AD485}"/>
                  </a:ext>
                </a:extLst>
              </p:cNvPr>
              <p:cNvSpPr txBox="1"/>
              <p:nvPr/>
            </p:nvSpPr>
            <p:spPr>
              <a:xfrm>
                <a:off x="5457785" y="5072856"/>
                <a:ext cx="512113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70</a:t>
                </a:r>
              </a:p>
            </p:txBody>
          </p:sp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983660B6-D60B-48E0-9723-D375968F599A}"/>
                  </a:ext>
                </a:extLst>
              </p:cNvPr>
              <p:cNvSpPr txBox="1"/>
              <p:nvPr/>
            </p:nvSpPr>
            <p:spPr>
              <a:xfrm>
                <a:off x="5457785" y="5390201"/>
                <a:ext cx="513550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  7</a:t>
                </a:r>
              </a:p>
            </p:txBody>
          </p:sp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477C0B62-7458-4F10-9305-76FB4E7CB237}"/>
                  </a:ext>
                </a:extLst>
              </p:cNvPr>
              <p:cNvSpPr txBox="1"/>
              <p:nvPr/>
            </p:nvSpPr>
            <p:spPr>
              <a:xfrm>
                <a:off x="5480933" y="5707543"/>
                <a:ext cx="589748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 0.7</a:t>
                </a:r>
              </a:p>
            </p:txBody>
          </p:sp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26CF5EA9-218E-4381-8AA5-8D796B5F4EA1}"/>
                  </a:ext>
                </a:extLst>
              </p:cNvPr>
              <p:cNvSpPr txBox="1"/>
              <p:nvPr/>
            </p:nvSpPr>
            <p:spPr>
              <a:xfrm>
                <a:off x="5480933" y="6024888"/>
                <a:ext cx="665947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 0.07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A33443B-280A-4657-9308-38F89EC98422}"/>
                </a:ext>
              </a:extLst>
            </p:cNvPr>
            <p:cNvGrpSpPr/>
            <p:nvPr/>
          </p:nvGrpSpPr>
          <p:grpSpPr>
            <a:xfrm>
              <a:off x="6075180" y="4440116"/>
              <a:ext cx="689095" cy="1780927"/>
              <a:chOff x="6075180" y="4440116"/>
              <a:chExt cx="689095" cy="1780927"/>
            </a:xfrm>
          </p:grpSpPr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7BC8FAE0-2AB0-417E-B830-08DFEAF40753}"/>
                  </a:ext>
                </a:extLst>
              </p:cNvPr>
              <p:cNvSpPr txBox="1"/>
              <p:nvPr/>
            </p:nvSpPr>
            <p:spPr>
              <a:xfrm>
                <a:off x="6075180" y="4440116"/>
                <a:ext cx="509237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8,000</a:t>
                </a:r>
              </a:p>
            </p:txBody>
          </p:sp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C258970A-A193-41F1-A31A-56BCFD047BB8}"/>
                  </a:ext>
                </a:extLst>
              </p:cNvPr>
              <p:cNvSpPr txBox="1"/>
              <p:nvPr/>
            </p:nvSpPr>
            <p:spPr>
              <a:xfrm>
                <a:off x="6075180" y="4757461"/>
                <a:ext cx="510675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800</a:t>
                </a:r>
              </a:p>
            </p:txBody>
          </p:sp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88E6BA02-174E-45BB-8213-A981856AD437}"/>
                  </a:ext>
                </a:extLst>
              </p:cNvPr>
              <p:cNvSpPr txBox="1"/>
              <p:nvPr/>
            </p:nvSpPr>
            <p:spPr>
              <a:xfrm>
                <a:off x="6075180" y="5074805"/>
                <a:ext cx="512113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80</a:t>
                </a:r>
              </a:p>
            </p:txBody>
          </p: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470ED642-6452-44C2-8509-29901EC89850}"/>
                  </a:ext>
                </a:extLst>
              </p:cNvPr>
              <p:cNvSpPr txBox="1"/>
              <p:nvPr/>
            </p:nvSpPr>
            <p:spPr>
              <a:xfrm>
                <a:off x="6075180" y="5392149"/>
                <a:ext cx="513550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  8</a:t>
                </a:r>
              </a:p>
            </p:txBody>
          </p:sp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982F31B0-A628-4F85-A680-63B57E6DB180}"/>
                  </a:ext>
                </a:extLst>
              </p:cNvPr>
              <p:cNvSpPr txBox="1"/>
              <p:nvPr/>
            </p:nvSpPr>
            <p:spPr>
              <a:xfrm>
                <a:off x="6098328" y="5709493"/>
                <a:ext cx="589748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 0.8</a:t>
                </a:r>
              </a:p>
            </p:txBody>
          </p:sp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1656D093-E2C6-48BC-8413-6B2F74C3A069}"/>
                  </a:ext>
                </a:extLst>
              </p:cNvPr>
              <p:cNvSpPr txBox="1"/>
              <p:nvPr/>
            </p:nvSpPr>
            <p:spPr>
              <a:xfrm>
                <a:off x="6098328" y="6026837"/>
                <a:ext cx="665947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 0.08</a:t>
                </a: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3969C34-0817-4B2B-ACB5-7594A6ABABE2}"/>
                </a:ext>
              </a:extLst>
            </p:cNvPr>
            <p:cNvGrpSpPr/>
            <p:nvPr/>
          </p:nvGrpSpPr>
          <p:grpSpPr>
            <a:xfrm>
              <a:off x="6692576" y="4438169"/>
              <a:ext cx="689095" cy="1780928"/>
              <a:chOff x="6692576" y="4438169"/>
              <a:chExt cx="689095" cy="1780928"/>
            </a:xfrm>
          </p:grpSpPr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F0F5E217-B89E-40EB-9ED2-D957710356EE}"/>
                  </a:ext>
                </a:extLst>
              </p:cNvPr>
              <p:cNvSpPr txBox="1"/>
              <p:nvPr/>
            </p:nvSpPr>
            <p:spPr>
              <a:xfrm>
                <a:off x="6692576" y="4438169"/>
                <a:ext cx="509237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9,000</a:t>
                </a:r>
              </a:p>
            </p:txBody>
          </p:sp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F45C1642-98EA-48BA-B22B-757D4D124BE4}"/>
                  </a:ext>
                </a:extLst>
              </p:cNvPr>
              <p:cNvSpPr txBox="1"/>
              <p:nvPr/>
            </p:nvSpPr>
            <p:spPr>
              <a:xfrm>
                <a:off x="6692576" y="4755514"/>
                <a:ext cx="510675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900</a:t>
                </a:r>
              </a:p>
            </p:txBody>
          </p:sp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6E73450C-17C7-4B8F-849B-16B7E713596E}"/>
                  </a:ext>
                </a:extLst>
              </p:cNvPr>
              <p:cNvSpPr txBox="1"/>
              <p:nvPr/>
            </p:nvSpPr>
            <p:spPr>
              <a:xfrm>
                <a:off x="6692576" y="5072860"/>
                <a:ext cx="512113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90</a:t>
                </a:r>
              </a:p>
            </p:txBody>
          </p:sp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E988BFCB-3C8C-46D1-A3BE-68CFD585D391}"/>
                  </a:ext>
                </a:extLst>
              </p:cNvPr>
              <p:cNvSpPr txBox="1"/>
              <p:nvPr/>
            </p:nvSpPr>
            <p:spPr>
              <a:xfrm>
                <a:off x="6692576" y="5390202"/>
                <a:ext cx="513550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  9</a:t>
                </a:r>
              </a:p>
            </p:txBody>
          </p:sp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7889EBDF-B9BD-4766-B33D-717FAA532039}"/>
                  </a:ext>
                </a:extLst>
              </p:cNvPr>
              <p:cNvSpPr txBox="1"/>
              <p:nvPr/>
            </p:nvSpPr>
            <p:spPr>
              <a:xfrm>
                <a:off x="6715724" y="5707546"/>
                <a:ext cx="589748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 0.9</a:t>
                </a:r>
              </a:p>
            </p:txBody>
          </p:sp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D3040292-8B9E-464B-86AB-7D0B02AB1CFA}"/>
                  </a:ext>
                </a:extLst>
              </p:cNvPr>
              <p:cNvSpPr txBox="1"/>
              <p:nvPr/>
            </p:nvSpPr>
            <p:spPr>
              <a:xfrm>
                <a:off x="6715724" y="6024891"/>
                <a:ext cx="665947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 0.09</a:t>
                </a:r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B08F9FB-C91C-4712-8D02-03F32015C806}"/>
              </a:ext>
            </a:extLst>
          </p:cNvPr>
          <p:cNvGrpSpPr/>
          <p:nvPr/>
        </p:nvGrpSpPr>
        <p:grpSpPr>
          <a:xfrm>
            <a:off x="8358441" y="4535384"/>
            <a:ext cx="2128838" cy="1692130"/>
            <a:chOff x="6834441" y="4535384"/>
            <a:chExt cx="2128838" cy="169213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BD3ABE0-E73F-4B34-BEAD-EB12C154F204}"/>
                </a:ext>
              </a:extLst>
            </p:cNvPr>
            <p:cNvGrpSpPr/>
            <p:nvPr/>
          </p:nvGrpSpPr>
          <p:grpSpPr>
            <a:xfrm>
              <a:off x="6834441" y="4535384"/>
              <a:ext cx="2128838" cy="1692130"/>
              <a:chOff x="6834441" y="4535384"/>
              <a:chExt cx="2128838" cy="1692130"/>
            </a:xfrm>
          </p:grpSpPr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B17A718E-ADEC-4BFB-954B-544BAB8A14F9}"/>
                  </a:ext>
                </a:extLst>
              </p:cNvPr>
              <p:cNvGrpSpPr/>
              <p:nvPr/>
            </p:nvGrpSpPr>
            <p:grpSpPr>
              <a:xfrm>
                <a:off x="6834441" y="4535384"/>
                <a:ext cx="2128838" cy="1692130"/>
                <a:chOff x="6352434" y="5103426"/>
                <a:chExt cx="2128838" cy="1692130"/>
              </a:xfrm>
            </p:grpSpPr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FBC18CF1-3168-4304-868B-BBEF89A3AE0D}"/>
                    </a:ext>
                  </a:extLst>
                </p:cNvPr>
                <p:cNvSpPr/>
                <p:nvPr/>
              </p:nvSpPr>
              <p:spPr>
                <a:xfrm>
                  <a:off x="6352434" y="5103426"/>
                  <a:ext cx="2128838" cy="169213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endPara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903CE564-C9E2-4B96-BDA0-893E7CD553FA}"/>
                    </a:ext>
                  </a:extLst>
                </p:cNvPr>
                <p:cNvSpPr/>
                <p:nvPr/>
              </p:nvSpPr>
              <p:spPr>
                <a:xfrm>
                  <a:off x="6733256" y="5206694"/>
                  <a:ext cx="858203" cy="43088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2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46287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× 10</a:t>
                  </a:r>
                </a:p>
              </p:txBody>
            </p:sp>
          </p:grpSp>
          <p:pic>
            <p:nvPicPr>
              <p:cNvPr id="85" name="Picture 84" descr="A picture containing traffic, light, street, stop&#10;&#10;Description automatically generated">
                <a:extLst>
                  <a:ext uri="{FF2B5EF4-FFF2-40B4-BE49-F238E27FC236}">
                    <a16:creationId xmlns:a16="http://schemas.microsoft.com/office/drawing/2014/main" id="{9C67E7FA-EF1C-43B5-9EC2-9FCC1BC85E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H="1" flipV="1">
                <a:off x="6972667" y="4572705"/>
                <a:ext cx="108282" cy="585750"/>
              </a:xfrm>
              <a:prstGeom prst="rect">
                <a:avLst/>
              </a:prstGeom>
            </p:spPr>
          </p:pic>
        </p:grp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D3B527C9-AFA9-496D-B68F-222090404171}"/>
                </a:ext>
              </a:extLst>
            </p:cNvPr>
            <p:cNvSpPr/>
            <p:nvPr/>
          </p:nvSpPr>
          <p:spPr>
            <a:xfrm>
              <a:off x="7174498" y="5037583"/>
              <a:ext cx="129238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46287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ten times the size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66CAF74-C3D1-43D1-9740-CD793AE6D27B}"/>
              </a:ext>
            </a:extLst>
          </p:cNvPr>
          <p:cNvGrpSpPr/>
          <p:nvPr/>
        </p:nvGrpSpPr>
        <p:grpSpPr>
          <a:xfrm>
            <a:off x="8412271" y="4940726"/>
            <a:ext cx="2128838" cy="1692130"/>
            <a:chOff x="6888271" y="4923029"/>
            <a:chExt cx="2128838" cy="169213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D62059A-5ACC-45D8-9501-D5FFCC0EAF40}"/>
                </a:ext>
              </a:extLst>
            </p:cNvPr>
            <p:cNvGrpSpPr/>
            <p:nvPr/>
          </p:nvGrpSpPr>
          <p:grpSpPr>
            <a:xfrm>
              <a:off x="6888271" y="4923029"/>
              <a:ext cx="2128838" cy="1692130"/>
              <a:chOff x="6865234" y="4959539"/>
              <a:chExt cx="2128838" cy="1692130"/>
            </a:xfrm>
          </p:grpSpPr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7DE583D7-984D-47E8-AFFC-20D415596688}"/>
                  </a:ext>
                </a:extLst>
              </p:cNvPr>
              <p:cNvGrpSpPr/>
              <p:nvPr/>
            </p:nvGrpSpPr>
            <p:grpSpPr>
              <a:xfrm>
                <a:off x="6865234" y="4959539"/>
                <a:ext cx="2128838" cy="1692130"/>
                <a:chOff x="6352434" y="5103426"/>
                <a:chExt cx="2128838" cy="1692130"/>
              </a:xfrm>
            </p:grpSpPr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145E9822-1B72-439B-B648-169B871C336E}"/>
                    </a:ext>
                  </a:extLst>
                </p:cNvPr>
                <p:cNvSpPr/>
                <p:nvPr/>
              </p:nvSpPr>
              <p:spPr>
                <a:xfrm>
                  <a:off x="6352434" y="5103426"/>
                  <a:ext cx="2128838" cy="169213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endPara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B670F72C-AEC4-4DB3-9596-FC039C7CC0C6}"/>
                    </a:ext>
                  </a:extLst>
                </p:cNvPr>
                <p:cNvSpPr/>
                <p:nvPr/>
              </p:nvSpPr>
              <p:spPr>
                <a:xfrm>
                  <a:off x="6733256" y="5206694"/>
                  <a:ext cx="858203" cy="43088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2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46287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× 10</a:t>
                  </a:r>
                </a:p>
              </p:txBody>
            </p:sp>
          </p:grpSp>
          <p:pic>
            <p:nvPicPr>
              <p:cNvPr id="96" name="Picture 95" descr="A picture containing traffic, light, street, stop&#10;&#10;Description automatically generated">
                <a:extLst>
                  <a:ext uri="{FF2B5EF4-FFF2-40B4-BE49-F238E27FC236}">
                    <a16:creationId xmlns:a16="http://schemas.microsoft.com/office/drawing/2014/main" id="{28BC10D7-D083-4D23-85E5-CC1EF6A349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H="1" flipV="1">
                <a:off x="7003460" y="4996860"/>
                <a:ext cx="108282" cy="585750"/>
              </a:xfrm>
              <a:prstGeom prst="rect">
                <a:avLst/>
              </a:prstGeom>
            </p:spPr>
          </p:pic>
        </p:grp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A34E4B89-AF20-4A87-930B-19548A0536E5}"/>
                </a:ext>
              </a:extLst>
            </p:cNvPr>
            <p:cNvSpPr/>
            <p:nvPr/>
          </p:nvSpPr>
          <p:spPr>
            <a:xfrm>
              <a:off x="7228328" y="5425228"/>
              <a:ext cx="129238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46287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ten times the size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AE194E71-D66D-44DF-BE05-B94622F8A36F}"/>
              </a:ext>
            </a:extLst>
          </p:cNvPr>
          <p:cNvSpPr/>
          <p:nvPr/>
        </p:nvSpPr>
        <p:spPr>
          <a:xfrm>
            <a:off x="6854407" y="1405141"/>
            <a:ext cx="893217" cy="5811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8CBEFC0D-99D4-45F4-8B22-8B1F8274B9DB}"/>
              </a:ext>
            </a:extLst>
          </p:cNvPr>
          <p:cNvSpPr/>
          <p:nvPr/>
        </p:nvSpPr>
        <p:spPr>
          <a:xfrm>
            <a:off x="6847755" y="2106730"/>
            <a:ext cx="893217" cy="5811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426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81481E-6 L 0.00034 -0.066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333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59259E-6 L 0.00052 -0.0666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333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0" grpId="1" animBg="1"/>
      <p:bldP spid="94" grpId="0" animBg="1"/>
      <p:bldP spid="94" grpId="1" animBg="1"/>
      <p:bldP spid="6" grpId="0"/>
      <p:bldP spid="3" grpId="0" animBg="1"/>
      <p:bldP spid="13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1387C88-C02E-4C12-9465-4171C13FE1A1}"/>
              </a:ext>
            </a:extLst>
          </p:cNvPr>
          <p:cNvGrpSpPr/>
          <p:nvPr/>
        </p:nvGrpSpPr>
        <p:grpSpPr>
          <a:xfrm>
            <a:off x="2437548" y="2440419"/>
            <a:ext cx="1404031" cy="2716704"/>
            <a:chOff x="3184680" y="2358264"/>
            <a:chExt cx="1404031" cy="2716704"/>
          </a:xfrm>
        </p:grpSpPr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6C8662B6-C03F-4559-9E70-AEC97F498777}"/>
                </a:ext>
              </a:extLst>
            </p:cNvPr>
            <p:cNvGrpSpPr/>
            <p:nvPr/>
          </p:nvGrpSpPr>
          <p:grpSpPr>
            <a:xfrm>
              <a:off x="3184680" y="2358264"/>
              <a:ext cx="729596" cy="596007"/>
              <a:chOff x="5676460" y="4277312"/>
              <a:chExt cx="526852" cy="430385"/>
            </a:xfrm>
          </p:grpSpPr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E1B4766F-BDCE-42B5-87DD-89F17A770984}"/>
                  </a:ext>
                </a:extLst>
              </p:cNvPr>
              <p:cNvSpPr/>
              <p:nvPr/>
            </p:nvSpPr>
            <p:spPr>
              <a:xfrm>
                <a:off x="5732014" y="4277312"/>
                <a:ext cx="430386" cy="430385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7B989CDE-484C-45BE-9A98-4DB03D0170A8}"/>
                  </a:ext>
                </a:extLst>
              </p:cNvPr>
              <p:cNvSpPr txBox="1"/>
              <p:nvPr/>
            </p:nvSpPr>
            <p:spPr>
              <a:xfrm>
                <a:off x="5676460" y="4348042"/>
                <a:ext cx="526852" cy="288925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 anchor="ctr" anchorCtr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0.1</a:t>
                </a: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90560EB9-D2DD-49DF-BA1D-1DA5ECAE8247}"/>
                </a:ext>
              </a:extLst>
            </p:cNvPr>
            <p:cNvGrpSpPr/>
            <p:nvPr/>
          </p:nvGrpSpPr>
          <p:grpSpPr>
            <a:xfrm>
              <a:off x="3859115" y="2358264"/>
              <a:ext cx="729596" cy="596007"/>
              <a:chOff x="5676460" y="4277312"/>
              <a:chExt cx="526852" cy="430385"/>
            </a:xfrm>
          </p:grpSpPr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77BB8D2F-4635-47A4-9D9D-0BCB5FD8FC5F}"/>
                  </a:ext>
                </a:extLst>
              </p:cNvPr>
              <p:cNvSpPr/>
              <p:nvPr/>
            </p:nvSpPr>
            <p:spPr>
              <a:xfrm>
                <a:off x="5729465" y="4277312"/>
                <a:ext cx="430386" cy="430385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F3F8043F-7B2F-4741-B5E1-D03316F54F7F}"/>
                  </a:ext>
                </a:extLst>
              </p:cNvPr>
              <p:cNvSpPr txBox="1"/>
              <p:nvPr/>
            </p:nvSpPr>
            <p:spPr>
              <a:xfrm>
                <a:off x="5676460" y="4348042"/>
                <a:ext cx="526852" cy="288925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 anchor="ctr" anchorCtr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0.1</a:t>
                </a: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DD3088C5-4786-4982-A85B-512C6F7444A5}"/>
                </a:ext>
              </a:extLst>
            </p:cNvPr>
            <p:cNvGrpSpPr/>
            <p:nvPr/>
          </p:nvGrpSpPr>
          <p:grpSpPr>
            <a:xfrm>
              <a:off x="3191742" y="3074880"/>
              <a:ext cx="729596" cy="596007"/>
              <a:chOff x="5676460" y="4277312"/>
              <a:chExt cx="526852" cy="430385"/>
            </a:xfrm>
          </p:grpSpPr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89EF102D-FEB3-44BD-9585-608DB5D5AF5A}"/>
                  </a:ext>
                </a:extLst>
              </p:cNvPr>
              <p:cNvSpPr/>
              <p:nvPr/>
            </p:nvSpPr>
            <p:spPr>
              <a:xfrm>
                <a:off x="5729465" y="4277312"/>
                <a:ext cx="430386" cy="430385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8F025804-8102-409D-9CCC-06CD6AB98DB6}"/>
                  </a:ext>
                </a:extLst>
              </p:cNvPr>
              <p:cNvSpPr txBox="1"/>
              <p:nvPr/>
            </p:nvSpPr>
            <p:spPr>
              <a:xfrm>
                <a:off x="5676460" y="4348042"/>
                <a:ext cx="526852" cy="288925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 anchor="ctr" anchorCtr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0.1</a:t>
                </a: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257432E9-A441-4BFE-85D8-6EEA32C88DB3}"/>
                </a:ext>
              </a:extLst>
            </p:cNvPr>
            <p:cNvGrpSpPr/>
            <p:nvPr/>
          </p:nvGrpSpPr>
          <p:grpSpPr>
            <a:xfrm>
              <a:off x="3859115" y="3074880"/>
              <a:ext cx="729596" cy="596007"/>
              <a:chOff x="5676460" y="4277312"/>
              <a:chExt cx="526852" cy="430385"/>
            </a:xfrm>
          </p:grpSpPr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5D1E4116-3540-4AD9-BB60-06E169BB82A9}"/>
                  </a:ext>
                </a:extLst>
              </p:cNvPr>
              <p:cNvSpPr/>
              <p:nvPr/>
            </p:nvSpPr>
            <p:spPr>
              <a:xfrm>
                <a:off x="5729465" y="4277312"/>
                <a:ext cx="430386" cy="430385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1189C6C9-2B35-420F-A9AF-4610208FFE15}"/>
                  </a:ext>
                </a:extLst>
              </p:cNvPr>
              <p:cNvSpPr txBox="1"/>
              <p:nvPr/>
            </p:nvSpPr>
            <p:spPr>
              <a:xfrm>
                <a:off x="5676460" y="4348042"/>
                <a:ext cx="526852" cy="288925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 anchor="ctr" anchorCtr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0.1</a:t>
                </a: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81EBCEFE-EEC5-4CDF-A619-C683C681ECBF}"/>
                </a:ext>
              </a:extLst>
            </p:cNvPr>
            <p:cNvGrpSpPr/>
            <p:nvPr/>
          </p:nvGrpSpPr>
          <p:grpSpPr>
            <a:xfrm>
              <a:off x="3188211" y="3788442"/>
              <a:ext cx="729596" cy="596007"/>
              <a:chOff x="5676460" y="4277312"/>
              <a:chExt cx="526852" cy="430385"/>
            </a:xfrm>
          </p:grpSpPr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A8F209A6-9D52-465D-89F3-4662753874C0}"/>
                  </a:ext>
                </a:extLst>
              </p:cNvPr>
              <p:cNvSpPr/>
              <p:nvPr/>
            </p:nvSpPr>
            <p:spPr>
              <a:xfrm>
                <a:off x="5729465" y="4277312"/>
                <a:ext cx="430386" cy="430385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2F694631-A943-4D2F-A59B-3DC7530A8B0C}"/>
                  </a:ext>
                </a:extLst>
              </p:cNvPr>
              <p:cNvSpPr txBox="1"/>
              <p:nvPr/>
            </p:nvSpPr>
            <p:spPr>
              <a:xfrm>
                <a:off x="5676460" y="4348042"/>
                <a:ext cx="526852" cy="288925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 anchor="ctr" anchorCtr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0.1</a:t>
                </a: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C11F95AD-2E56-47BD-9D71-78C40BBF5CB3}"/>
                </a:ext>
              </a:extLst>
            </p:cNvPr>
            <p:cNvGrpSpPr/>
            <p:nvPr/>
          </p:nvGrpSpPr>
          <p:grpSpPr>
            <a:xfrm>
              <a:off x="3859115" y="3795504"/>
              <a:ext cx="729596" cy="596007"/>
              <a:chOff x="5676460" y="4277312"/>
              <a:chExt cx="526852" cy="430385"/>
            </a:xfrm>
          </p:grpSpPr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4627A5C6-2A55-447C-BB40-057030CBA045}"/>
                  </a:ext>
                </a:extLst>
              </p:cNvPr>
              <p:cNvSpPr/>
              <p:nvPr/>
            </p:nvSpPr>
            <p:spPr>
              <a:xfrm>
                <a:off x="5729465" y="4277312"/>
                <a:ext cx="430386" cy="430385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E319B55F-9724-48E6-91B6-4F77B584296D}"/>
                  </a:ext>
                </a:extLst>
              </p:cNvPr>
              <p:cNvSpPr txBox="1"/>
              <p:nvPr/>
            </p:nvSpPr>
            <p:spPr>
              <a:xfrm>
                <a:off x="5676460" y="4348042"/>
                <a:ext cx="526852" cy="288925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 anchor="ctr" anchorCtr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0.1</a:t>
                </a: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A4BE5970-818E-4923-996D-128D78A53DE5}"/>
                </a:ext>
              </a:extLst>
            </p:cNvPr>
            <p:cNvGrpSpPr/>
            <p:nvPr/>
          </p:nvGrpSpPr>
          <p:grpSpPr>
            <a:xfrm>
              <a:off x="3188211" y="4478961"/>
              <a:ext cx="729596" cy="596007"/>
              <a:chOff x="5676460" y="4277312"/>
              <a:chExt cx="526852" cy="430385"/>
            </a:xfrm>
          </p:grpSpPr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DD5E2B16-B2B2-4308-9196-7C40034AA0A0}"/>
                  </a:ext>
                </a:extLst>
              </p:cNvPr>
              <p:cNvSpPr/>
              <p:nvPr/>
            </p:nvSpPr>
            <p:spPr>
              <a:xfrm>
                <a:off x="5729465" y="4277312"/>
                <a:ext cx="430386" cy="430385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414E6C7A-4B8D-44D1-85A7-3F404BA60E72}"/>
                  </a:ext>
                </a:extLst>
              </p:cNvPr>
              <p:cNvSpPr txBox="1"/>
              <p:nvPr/>
            </p:nvSpPr>
            <p:spPr>
              <a:xfrm>
                <a:off x="5676460" y="4348042"/>
                <a:ext cx="526852" cy="288925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 anchor="ctr" anchorCtr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0.1</a:t>
                </a: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6A3DA8B8-F824-4EA2-A84C-3AEB69996A99}"/>
                </a:ext>
              </a:extLst>
            </p:cNvPr>
            <p:cNvGrpSpPr/>
            <p:nvPr/>
          </p:nvGrpSpPr>
          <p:grpSpPr>
            <a:xfrm>
              <a:off x="3859115" y="4478961"/>
              <a:ext cx="729596" cy="596007"/>
              <a:chOff x="5676460" y="4277312"/>
              <a:chExt cx="526852" cy="430385"/>
            </a:xfrm>
          </p:grpSpPr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04863367-4E5B-424F-AC88-1BBC056A3AA6}"/>
                  </a:ext>
                </a:extLst>
              </p:cNvPr>
              <p:cNvSpPr/>
              <p:nvPr/>
            </p:nvSpPr>
            <p:spPr>
              <a:xfrm>
                <a:off x="5729465" y="4277312"/>
                <a:ext cx="430386" cy="430385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2E802E58-DC39-4DAF-AC97-464DA10B818D}"/>
                  </a:ext>
                </a:extLst>
              </p:cNvPr>
              <p:cNvSpPr txBox="1"/>
              <p:nvPr/>
            </p:nvSpPr>
            <p:spPr>
              <a:xfrm>
                <a:off x="5676460" y="4348042"/>
                <a:ext cx="526852" cy="288925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 anchor="ctr" anchorCtr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0.1</a:t>
                </a: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2" name="Title 11">
            <a:extLst>
              <a:ext uri="{FF2B5EF4-FFF2-40B4-BE49-F238E27FC236}">
                <a16:creationId xmlns:a16="http://schemas.microsoft.com/office/drawing/2014/main" id="{87F02CFB-4A7D-4EA3-80F1-7F3E4FC17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5MD-1 Multiplying and dividing by 10 and 100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FA0BA-75BC-49A7-9807-D0B36C778CFD}"/>
              </a:ext>
            </a:extLst>
          </p:cNvPr>
          <p:cNvSpPr txBox="1">
            <a:spLocks/>
          </p:cNvSpPr>
          <p:nvPr/>
        </p:nvSpPr>
        <p:spPr>
          <a:xfrm>
            <a:off x="6192012" y="1410377"/>
            <a:ext cx="5390389" cy="410196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If each of my ones become tenths, what has happened? If each of my tenths become ones, what has happened?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Start with 8 ones, now exchange each for a tenths counter. Can you explain what you have done? Start with 8 tenths counters,</a:t>
            </a:r>
            <a:r>
              <a:rPr lang="en-GB" sz="2000" dirty="0">
                <a:latin typeface="Arial"/>
              </a:rPr>
              <a:t> then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exchange each for a ones counter. Explain what you have done.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8B1D8680-F707-4827-9F33-083ED143A436}"/>
              </a:ext>
            </a:extLst>
          </p:cNvPr>
          <p:cNvSpPr txBox="1"/>
          <p:nvPr/>
        </p:nvSpPr>
        <p:spPr>
          <a:xfrm>
            <a:off x="1627825" y="5359267"/>
            <a:ext cx="3113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ten times the size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8FF358C1-95E2-40CF-824B-F4A6809A1479}"/>
              </a:ext>
            </a:extLst>
          </p:cNvPr>
          <p:cNvSpPr/>
          <p:nvPr/>
        </p:nvSpPr>
        <p:spPr>
          <a:xfrm>
            <a:off x="1979153" y="1410882"/>
            <a:ext cx="23583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 ÷ 10 = 0.8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A8666E4E-5158-45D3-8A20-36850CF942F4}"/>
              </a:ext>
            </a:extLst>
          </p:cNvPr>
          <p:cNvSpPr/>
          <p:nvPr/>
        </p:nvSpPr>
        <p:spPr>
          <a:xfrm>
            <a:off x="1978356" y="1410882"/>
            <a:ext cx="23599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0.8 x 10 = 8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D9AA86F-6808-463F-A92F-D40759A84417}"/>
              </a:ext>
            </a:extLst>
          </p:cNvPr>
          <p:cNvGrpSpPr/>
          <p:nvPr/>
        </p:nvGrpSpPr>
        <p:grpSpPr>
          <a:xfrm>
            <a:off x="2447568" y="2440890"/>
            <a:ext cx="1394011" cy="2715486"/>
            <a:chOff x="3193600" y="2359480"/>
            <a:chExt cx="1394011" cy="2715486"/>
          </a:xfrm>
        </p:grpSpPr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53141596-8895-415A-88A5-4E004B3AB417}"/>
                </a:ext>
              </a:extLst>
            </p:cNvPr>
            <p:cNvGrpSpPr/>
            <p:nvPr/>
          </p:nvGrpSpPr>
          <p:grpSpPr>
            <a:xfrm>
              <a:off x="3193600" y="2359480"/>
              <a:ext cx="729596" cy="596005"/>
              <a:chOff x="4400447" y="4277313"/>
              <a:chExt cx="526853" cy="430385"/>
            </a:xfrm>
          </p:grpSpPr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07D558FC-88F1-4F64-A010-18BF873606B2}"/>
                  </a:ext>
                </a:extLst>
              </p:cNvPr>
              <p:cNvSpPr/>
              <p:nvPr/>
            </p:nvSpPr>
            <p:spPr>
              <a:xfrm>
                <a:off x="4452169" y="4277313"/>
                <a:ext cx="430387" cy="43038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E2239337-8C89-4B2A-AA2B-CEA8162ABB82}"/>
                  </a:ext>
                </a:extLst>
              </p:cNvPr>
              <p:cNvSpPr txBox="1"/>
              <p:nvPr/>
            </p:nvSpPr>
            <p:spPr>
              <a:xfrm>
                <a:off x="4400447" y="4356113"/>
                <a:ext cx="526853" cy="272791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 anchor="ctr" anchorCtr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</a:t>
                </a:r>
              </a:p>
            </p:txBody>
          </p:sp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79192BB6-0229-4F6B-928F-10EDDA599058}"/>
                </a:ext>
              </a:extLst>
            </p:cNvPr>
            <p:cNvGrpSpPr/>
            <p:nvPr/>
          </p:nvGrpSpPr>
          <p:grpSpPr>
            <a:xfrm>
              <a:off x="3858015" y="2359480"/>
              <a:ext cx="729596" cy="596005"/>
              <a:chOff x="4400447" y="4277313"/>
              <a:chExt cx="526853" cy="430385"/>
            </a:xfrm>
          </p:grpSpPr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2889D751-792B-4221-ACE8-47DC0B0D8DB6}"/>
                  </a:ext>
                </a:extLst>
              </p:cNvPr>
              <p:cNvSpPr/>
              <p:nvPr/>
            </p:nvSpPr>
            <p:spPr>
              <a:xfrm>
                <a:off x="4452169" y="4277313"/>
                <a:ext cx="430387" cy="43038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28EB6EB0-7041-44CC-993F-418CE67C26A0}"/>
                  </a:ext>
                </a:extLst>
              </p:cNvPr>
              <p:cNvSpPr txBox="1"/>
              <p:nvPr/>
            </p:nvSpPr>
            <p:spPr>
              <a:xfrm>
                <a:off x="4400447" y="4356113"/>
                <a:ext cx="526853" cy="272791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 anchor="ctr" anchorCtr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</a:t>
                </a:r>
              </a:p>
            </p:txBody>
          </p: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6F1DBE10-0439-4634-BD54-464D05264368}"/>
                </a:ext>
              </a:extLst>
            </p:cNvPr>
            <p:cNvGrpSpPr/>
            <p:nvPr/>
          </p:nvGrpSpPr>
          <p:grpSpPr>
            <a:xfrm>
              <a:off x="3193600" y="3074881"/>
              <a:ext cx="729596" cy="596005"/>
              <a:chOff x="4400447" y="4277313"/>
              <a:chExt cx="526853" cy="430385"/>
            </a:xfrm>
          </p:grpSpPr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A8189316-AB50-4170-984F-B140DA727806}"/>
                  </a:ext>
                </a:extLst>
              </p:cNvPr>
              <p:cNvSpPr/>
              <p:nvPr/>
            </p:nvSpPr>
            <p:spPr>
              <a:xfrm>
                <a:off x="4452169" y="4277313"/>
                <a:ext cx="430387" cy="43038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0E8AAC08-8578-408D-B20C-E51B59B18181}"/>
                  </a:ext>
                </a:extLst>
              </p:cNvPr>
              <p:cNvSpPr txBox="1"/>
              <p:nvPr/>
            </p:nvSpPr>
            <p:spPr>
              <a:xfrm>
                <a:off x="4400447" y="4356113"/>
                <a:ext cx="526853" cy="272791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 anchor="ctr" anchorCtr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</a:t>
                </a:r>
              </a:p>
            </p:txBody>
          </p: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C5493340-A338-4343-AE38-81F9211CED9E}"/>
                </a:ext>
              </a:extLst>
            </p:cNvPr>
            <p:cNvGrpSpPr/>
            <p:nvPr/>
          </p:nvGrpSpPr>
          <p:grpSpPr>
            <a:xfrm>
              <a:off x="3858015" y="3074881"/>
              <a:ext cx="729596" cy="596005"/>
              <a:chOff x="4400447" y="4277313"/>
              <a:chExt cx="526853" cy="430385"/>
            </a:xfrm>
          </p:grpSpPr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5F6857E7-990F-4C98-8BB9-807F0D356EEF}"/>
                  </a:ext>
                </a:extLst>
              </p:cNvPr>
              <p:cNvSpPr/>
              <p:nvPr/>
            </p:nvSpPr>
            <p:spPr>
              <a:xfrm>
                <a:off x="4452169" y="4277313"/>
                <a:ext cx="430387" cy="43038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EA3915B9-3306-4132-8E00-780B3EB636FC}"/>
                  </a:ext>
                </a:extLst>
              </p:cNvPr>
              <p:cNvSpPr txBox="1"/>
              <p:nvPr/>
            </p:nvSpPr>
            <p:spPr>
              <a:xfrm>
                <a:off x="4400447" y="4356113"/>
                <a:ext cx="526853" cy="272791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 anchor="ctr" anchorCtr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</a:t>
                </a:r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1D79422B-18A7-4600-85FB-5BCB2B840F04}"/>
                </a:ext>
              </a:extLst>
            </p:cNvPr>
            <p:cNvGrpSpPr/>
            <p:nvPr/>
          </p:nvGrpSpPr>
          <p:grpSpPr>
            <a:xfrm>
              <a:off x="3193600" y="3789001"/>
              <a:ext cx="729596" cy="596005"/>
              <a:chOff x="4400447" y="4277313"/>
              <a:chExt cx="526853" cy="430385"/>
            </a:xfrm>
          </p:grpSpPr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236D6B18-C098-4969-BA2D-3364AB0B82EE}"/>
                  </a:ext>
                </a:extLst>
              </p:cNvPr>
              <p:cNvSpPr/>
              <p:nvPr/>
            </p:nvSpPr>
            <p:spPr>
              <a:xfrm>
                <a:off x="4452169" y="4277313"/>
                <a:ext cx="430387" cy="43038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2F1A9AA1-A501-41DE-B353-1F692C49E54C}"/>
                  </a:ext>
                </a:extLst>
              </p:cNvPr>
              <p:cNvSpPr txBox="1"/>
              <p:nvPr/>
            </p:nvSpPr>
            <p:spPr>
              <a:xfrm>
                <a:off x="4400447" y="4356113"/>
                <a:ext cx="526853" cy="272791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 anchor="ctr" anchorCtr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</a:t>
                </a:r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0DCAC5DA-DA96-4F7A-B5C7-1AD8A07DD307}"/>
                </a:ext>
              </a:extLst>
            </p:cNvPr>
            <p:cNvGrpSpPr/>
            <p:nvPr/>
          </p:nvGrpSpPr>
          <p:grpSpPr>
            <a:xfrm>
              <a:off x="3858015" y="3789001"/>
              <a:ext cx="729596" cy="596005"/>
              <a:chOff x="4400447" y="4277313"/>
              <a:chExt cx="526853" cy="430385"/>
            </a:xfrm>
          </p:grpSpPr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BB4D7C05-D88B-4109-AC9D-4F0EDEBB3910}"/>
                  </a:ext>
                </a:extLst>
              </p:cNvPr>
              <p:cNvSpPr/>
              <p:nvPr/>
            </p:nvSpPr>
            <p:spPr>
              <a:xfrm>
                <a:off x="4452169" y="4277313"/>
                <a:ext cx="430387" cy="43038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5D3D82E5-71C7-4E0B-AF0D-4CF2A6CC6506}"/>
                  </a:ext>
                </a:extLst>
              </p:cNvPr>
              <p:cNvSpPr txBox="1"/>
              <p:nvPr/>
            </p:nvSpPr>
            <p:spPr>
              <a:xfrm>
                <a:off x="4400447" y="4356113"/>
                <a:ext cx="526853" cy="272791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 anchor="ctr" anchorCtr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</a:t>
                </a:r>
              </a:p>
            </p:txBody>
          </p:sp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51A65C5E-2521-4297-9591-78089181326B}"/>
                </a:ext>
              </a:extLst>
            </p:cNvPr>
            <p:cNvGrpSpPr/>
            <p:nvPr/>
          </p:nvGrpSpPr>
          <p:grpSpPr>
            <a:xfrm>
              <a:off x="3193600" y="4478961"/>
              <a:ext cx="729596" cy="596005"/>
              <a:chOff x="4400447" y="4277313"/>
              <a:chExt cx="526853" cy="430385"/>
            </a:xfrm>
          </p:grpSpPr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B60FCD4E-510F-4B5A-A5E9-4A5DF7EB5C17}"/>
                  </a:ext>
                </a:extLst>
              </p:cNvPr>
              <p:cNvSpPr/>
              <p:nvPr/>
            </p:nvSpPr>
            <p:spPr>
              <a:xfrm>
                <a:off x="4452169" y="4277313"/>
                <a:ext cx="430387" cy="43038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3F4D9248-6E99-4BFD-B51A-B1ABA36913DD}"/>
                  </a:ext>
                </a:extLst>
              </p:cNvPr>
              <p:cNvSpPr txBox="1"/>
              <p:nvPr/>
            </p:nvSpPr>
            <p:spPr>
              <a:xfrm>
                <a:off x="4400447" y="4356113"/>
                <a:ext cx="526853" cy="272791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 anchor="ctr" anchorCtr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</a:t>
                </a:r>
              </a:p>
            </p:txBody>
          </p: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0872BBB5-229B-4364-800E-BCED049FF102}"/>
                </a:ext>
              </a:extLst>
            </p:cNvPr>
            <p:cNvGrpSpPr/>
            <p:nvPr/>
          </p:nvGrpSpPr>
          <p:grpSpPr>
            <a:xfrm>
              <a:off x="3858015" y="4478961"/>
              <a:ext cx="729596" cy="596005"/>
              <a:chOff x="4400447" y="4277313"/>
              <a:chExt cx="526853" cy="430385"/>
            </a:xfrm>
          </p:grpSpPr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EBEC3ADC-CDA3-4C10-8EE7-FC9A909C1A47}"/>
                  </a:ext>
                </a:extLst>
              </p:cNvPr>
              <p:cNvSpPr/>
              <p:nvPr/>
            </p:nvSpPr>
            <p:spPr>
              <a:xfrm>
                <a:off x="4452169" y="4277313"/>
                <a:ext cx="430387" cy="43038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C0118CF4-1E7D-4B29-8BE4-CA79B11951E1}"/>
                  </a:ext>
                </a:extLst>
              </p:cNvPr>
              <p:cNvSpPr txBox="1"/>
              <p:nvPr/>
            </p:nvSpPr>
            <p:spPr>
              <a:xfrm>
                <a:off x="4400447" y="4356113"/>
                <a:ext cx="526853" cy="272791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 anchor="ctr" anchorCtr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</a:t>
                </a:r>
              </a:p>
            </p:txBody>
          </p:sp>
        </p:grpSp>
      </p:grpSp>
      <p:sp>
        <p:nvSpPr>
          <p:cNvPr id="152" name="TextBox 151">
            <a:extLst>
              <a:ext uri="{FF2B5EF4-FFF2-40B4-BE49-F238E27FC236}">
                <a16:creationId xmlns:a16="http://schemas.microsoft.com/office/drawing/2014/main" id="{85BA933E-F127-49FE-8400-F5355A954026}"/>
              </a:ext>
            </a:extLst>
          </p:cNvPr>
          <p:cNvSpPr txBox="1"/>
          <p:nvPr/>
        </p:nvSpPr>
        <p:spPr>
          <a:xfrm>
            <a:off x="1627825" y="5352022"/>
            <a:ext cx="3113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one-tenth of the size</a:t>
            </a:r>
          </a:p>
        </p:txBody>
      </p:sp>
      <p:sp>
        <p:nvSpPr>
          <p:cNvPr id="2" name="TextBox 19">
            <a:extLst>
              <a:ext uri="{FF2B5EF4-FFF2-40B4-BE49-F238E27FC236}">
                <a16:creationId xmlns:a16="http://schemas.microsoft.com/office/drawing/2014/main" id="{1D8F3BA8-21F1-4E29-8288-5697F11E2F96}"/>
              </a:ext>
            </a:extLst>
          </p:cNvPr>
          <p:cNvSpPr txBox="1"/>
          <p:nvPr/>
        </p:nvSpPr>
        <p:spPr>
          <a:xfrm>
            <a:off x="6096000" y="4613359"/>
            <a:ext cx="5486401" cy="1138773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8, made one-tenth the size is 0.8.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 divided by 10 is 0.8.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First we had 8 ones, now we have 8 tenths.</a:t>
            </a:r>
          </a:p>
        </p:txBody>
      </p:sp>
    </p:spTree>
    <p:extLst>
      <p:ext uri="{BB962C8B-B14F-4D97-AF65-F5344CB8AC3E}">
        <p14:creationId xmlns:p14="http://schemas.microsoft.com/office/powerpoint/2010/main" val="4225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95" grpId="1"/>
      <p:bldP spid="96" grpId="0"/>
      <p:bldP spid="97" grpId="0"/>
      <p:bldP spid="152" grpId="0"/>
      <p:bldP spid="152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1387C88-C02E-4C12-9465-4171C13FE1A1}"/>
              </a:ext>
            </a:extLst>
          </p:cNvPr>
          <p:cNvGrpSpPr/>
          <p:nvPr/>
        </p:nvGrpSpPr>
        <p:grpSpPr>
          <a:xfrm>
            <a:off x="2437548" y="2440419"/>
            <a:ext cx="1404031" cy="2716704"/>
            <a:chOff x="3184680" y="2358264"/>
            <a:chExt cx="1404031" cy="2716704"/>
          </a:xfrm>
        </p:grpSpPr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6C8662B6-C03F-4559-9E70-AEC97F498777}"/>
                </a:ext>
              </a:extLst>
            </p:cNvPr>
            <p:cNvGrpSpPr/>
            <p:nvPr/>
          </p:nvGrpSpPr>
          <p:grpSpPr>
            <a:xfrm>
              <a:off x="3184680" y="2358264"/>
              <a:ext cx="729596" cy="596007"/>
              <a:chOff x="5676460" y="4277312"/>
              <a:chExt cx="526852" cy="430385"/>
            </a:xfrm>
          </p:grpSpPr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E1B4766F-BDCE-42B5-87DD-89F17A770984}"/>
                  </a:ext>
                </a:extLst>
              </p:cNvPr>
              <p:cNvSpPr/>
              <p:nvPr/>
            </p:nvSpPr>
            <p:spPr>
              <a:xfrm>
                <a:off x="5732014" y="4277312"/>
                <a:ext cx="430386" cy="430385"/>
              </a:xfrm>
              <a:prstGeom prst="ellipse">
                <a:avLst/>
              </a:prstGeom>
              <a:solidFill>
                <a:srgbClr val="92D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7B989CDE-484C-45BE-9A98-4DB03D0170A8}"/>
                  </a:ext>
                </a:extLst>
              </p:cNvPr>
              <p:cNvSpPr txBox="1"/>
              <p:nvPr/>
            </p:nvSpPr>
            <p:spPr>
              <a:xfrm>
                <a:off x="5676460" y="4348042"/>
                <a:ext cx="526852" cy="288925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 anchor="ctr" anchorCtr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0.01</a:t>
                </a: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90560EB9-D2DD-49DF-BA1D-1DA5ECAE8247}"/>
                </a:ext>
              </a:extLst>
            </p:cNvPr>
            <p:cNvGrpSpPr/>
            <p:nvPr/>
          </p:nvGrpSpPr>
          <p:grpSpPr>
            <a:xfrm>
              <a:off x="3859115" y="2358264"/>
              <a:ext cx="729596" cy="596007"/>
              <a:chOff x="5676460" y="4277312"/>
              <a:chExt cx="526852" cy="430385"/>
            </a:xfrm>
          </p:grpSpPr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77BB8D2F-4635-47A4-9D9D-0BCB5FD8FC5F}"/>
                  </a:ext>
                </a:extLst>
              </p:cNvPr>
              <p:cNvSpPr/>
              <p:nvPr/>
            </p:nvSpPr>
            <p:spPr>
              <a:xfrm>
                <a:off x="5729465" y="4277312"/>
                <a:ext cx="430386" cy="430385"/>
              </a:xfrm>
              <a:prstGeom prst="ellipse">
                <a:avLst/>
              </a:prstGeom>
              <a:solidFill>
                <a:srgbClr val="92D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F3F8043F-7B2F-4741-B5E1-D03316F54F7F}"/>
                  </a:ext>
                </a:extLst>
              </p:cNvPr>
              <p:cNvSpPr txBox="1"/>
              <p:nvPr/>
            </p:nvSpPr>
            <p:spPr>
              <a:xfrm>
                <a:off x="5676460" y="4348042"/>
                <a:ext cx="526852" cy="288925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 anchor="ctr" anchorCtr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0.01</a:t>
                </a: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DD3088C5-4786-4982-A85B-512C6F7444A5}"/>
                </a:ext>
              </a:extLst>
            </p:cNvPr>
            <p:cNvGrpSpPr/>
            <p:nvPr/>
          </p:nvGrpSpPr>
          <p:grpSpPr>
            <a:xfrm>
              <a:off x="3191742" y="3074880"/>
              <a:ext cx="729596" cy="596007"/>
              <a:chOff x="5676460" y="4277312"/>
              <a:chExt cx="526852" cy="430385"/>
            </a:xfrm>
          </p:grpSpPr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89EF102D-FEB3-44BD-9585-608DB5D5AF5A}"/>
                  </a:ext>
                </a:extLst>
              </p:cNvPr>
              <p:cNvSpPr/>
              <p:nvPr/>
            </p:nvSpPr>
            <p:spPr>
              <a:xfrm>
                <a:off x="5729465" y="4277312"/>
                <a:ext cx="430386" cy="430385"/>
              </a:xfrm>
              <a:prstGeom prst="ellipse">
                <a:avLst/>
              </a:prstGeom>
              <a:solidFill>
                <a:srgbClr val="92D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8F025804-8102-409D-9CCC-06CD6AB98DB6}"/>
                  </a:ext>
                </a:extLst>
              </p:cNvPr>
              <p:cNvSpPr txBox="1"/>
              <p:nvPr/>
            </p:nvSpPr>
            <p:spPr>
              <a:xfrm>
                <a:off x="5676460" y="4348042"/>
                <a:ext cx="526852" cy="288925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 anchor="ctr" anchorCtr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0.01</a:t>
                </a: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257432E9-A441-4BFE-85D8-6EEA32C88DB3}"/>
                </a:ext>
              </a:extLst>
            </p:cNvPr>
            <p:cNvGrpSpPr/>
            <p:nvPr/>
          </p:nvGrpSpPr>
          <p:grpSpPr>
            <a:xfrm>
              <a:off x="3859115" y="3074880"/>
              <a:ext cx="729596" cy="596007"/>
              <a:chOff x="5676460" y="4277312"/>
              <a:chExt cx="526852" cy="430385"/>
            </a:xfrm>
          </p:grpSpPr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5D1E4116-3540-4AD9-BB60-06E169BB82A9}"/>
                  </a:ext>
                </a:extLst>
              </p:cNvPr>
              <p:cNvSpPr/>
              <p:nvPr/>
            </p:nvSpPr>
            <p:spPr>
              <a:xfrm>
                <a:off x="5729465" y="4277312"/>
                <a:ext cx="430386" cy="430385"/>
              </a:xfrm>
              <a:prstGeom prst="ellipse">
                <a:avLst/>
              </a:prstGeom>
              <a:solidFill>
                <a:srgbClr val="92D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1189C6C9-2B35-420F-A9AF-4610208FFE15}"/>
                  </a:ext>
                </a:extLst>
              </p:cNvPr>
              <p:cNvSpPr txBox="1"/>
              <p:nvPr/>
            </p:nvSpPr>
            <p:spPr>
              <a:xfrm>
                <a:off x="5676460" y="4348042"/>
                <a:ext cx="526852" cy="288925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 anchor="ctr" anchorCtr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0.01</a:t>
                </a: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81EBCEFE-EEC5-4CDF-A619-C683C681ECBF}"/>
                </a:ext>
              </a:extLst>
            </p:cNvPr>
            <p:cNvGrpSpPr/>
            <p:nvPr/>
          </p:nvGrpSpPr>
          <p:grpSpPr>
            <a:xfrm>
              <a:off x="3188211" y="3788442"/>
              <a:ext cx="729596" cy="596007"/>
              <a:chOff x="5676460" y="4277312"/>
              <a:chExt cx="526852" cy="430385"/>
            </a:xfrm>
          </p:grpSpPr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A8F209A6-9D52-465D-89F3-4662753874C0}"/>
                  </a:ext>
                </a:extLst>
              </p:cNvPr>
              <p:cNvSpPr/>
              <p:nvPr/>
            </p:nvSpPr>
            <p:spPr>
              <a:xfrm>
                <a:off x="5729465" y="4277312"/>
                <a:ext cx="430386" cy="430385"/>
              </a:xfrm>
              <a:prstGeom prst="ellipse">
                <a:avLst/>
              </a:prstGeom>
              <a:solidFill>
                <a:srgbClr val="92D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2F694631-A943-4D2F-A59B-3DC7530A8B0C}"/>
                  </a:ext>
                </a:extLst>
              </p:cNvPr>
              <p:cNvSpPr txBox="1"/>
              <p:nvPr/>
            </p:nvSpPr>
            <p:spPr>
              <a:xfrm>
                <a:off x="5676460" y="4348042"/>
                <a:ext cx="526852" cy="288925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 anchor="ctr" anchorCtr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0.01</a:t>
                </a: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C11F95AD-2E56-47BD-9D71-78C40BBF5CB3}"/>
                </a:ext>
              </a:extLst>
            </p:cNvPr>
            <p:cNvGrpSpPr/>
            <p:nvPr/>
          </p:nvGrpSpPr>
          <p:grpSpPr>
            <a:xfrm>
              <a:off x="3859115" y="3795504"/>
              <a:ext cx="729596" cy="596007"/>
              <a:chOff x="5676460" y="4277312"/>
              <a:chExt cx="526852" cy="430385"/>
            </a:xfrm>
          </p:grpSpPr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4627A5C6-2A55-447C-BB40-057030CBA045}"/>
                  </a:ext>
                </a:extLst>
              </p:cNvPr>
              <p:cNvSpPr/>
              <p:nvPr/>
            </p:nvSpPr>
            <p:spPr>
              <a:xfrm>
                <a:off x="5729465" y="4277312"/>
                <a:ext cx="430386" cy="430385"/>
              </a:xfrm>
              <a:prstGeom prst="ellipse">
                <a:avLst/>
              </a:prstGeom>
              <a:solidFill>
                <a:srgbClr val="92D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E319B55F-9724-48E6-91B6-4F77B584296D}"/>
                  </a:ext>
                </a:extLst>
              </p:cNvPr>
              <p:cNvSpPr txBox="1"/>
              <p:nvPr/>
            </p:nvSpPr>
            <p:spPr>
              <a:xfrm>
                <a:off x="5676460" y="4348042"/>
                <a:ext cx="526852" cy="288925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 anchor="ctr" anchorCtr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0.01</a:t>
                </a: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A4BE5970-818E-4923-996D-128D78A53DE5}"/>
                </a:ext>
              </a:extLst>
            </p:cNvPr>
            <p:cNvGrpSpPr/>
            <p:nvPr/>
          </p:nvGrpSpPr>
          <p:grpSpPr>
            <a:xfrm>
              <a:off x="3188211" y="4478961"/>
              <a:ext cx="729596" cy="596007"/>
              <a:chOff x="5676460" y="4277312"/>
              <a:chExt cx="526852" cy="430385"/>
            </a:xfrm>
          </p:grpSpPr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DD5E2B16-B2B2-4308-9196-7C40034AA0A0}"/>
                  </a:ext>
                </a:extLst>
              </p:cNvPr>
              <p:cNvSpPr/>
              <p:nvPr/>
            </p:nvSpPr>
            <p:spPr>
              <a:xfrm>
                <a:off x="5729465" y="4277312"/>
                <a:ext cx="430386" cy="430385"/>
              </a:xfrm>
              <a:prstGeom prst="ellipse">
                <a:avLst/>
              </a:prstGeom>
              <a:solidFill>
                <a:srgbClr val="92D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414E6C7A-4B8D-44D1-85A7-3F404BA60E72}"/>
                  </a:ext>
                </a:extLst>
              </p:cNvPr>
              <p:cNvSpPr txBox="1"/>
              <p:nvPr/>
            </p:nvSpPr>
            <p:spPr>
              <a:xfrm>
                <a:off x="5676460" y="4348042"/>
                <a:ext cx="526852" cy="288925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 anchor="ctr" anchorCtr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0.01</a:t>
                </a: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6A3DA8B8-F824-4EA2-A84C-3AEB69996A99}"/>
                </a:ext>
              </a:extLst>
            </p:cNvPr>
            <p:cNvGrpSpPr/>
            <p:nvPr/>
          </p:nvGrpSpPr>
          <p:grpSpPr>
            <a:xfrm>
              <a:off x="3859115" y="4478961"/>
              <a:ext cx="729596" cy="596007"/>
              <a:chOff x="5676460" y="4277312"/>
              <a:chExt cx="526852" cy="430385"/>
            </a:xfrm>
          </p:grpSpPr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04863367-4E5B-424F-AC88-1BBC056A3AA6}"/>
                  </a:ext>
                </a:extLst>
              </p:cNvPr>
              <p:cNvSpPr/>
              <p:nvPr/>
            </p:nvSpPr>
            <p:spPr>
              <a:xfrm>
                <a:off x="5729465" y="4277312"/>
                <a:ext cx="430386" cy="430385"/>
              </a:xfrm>
              <a:prstGeom prst="ellipse">
                <a:avLst/>
              </a:prstGeom>
              <a:solidFill>
                <a:srgbClr val="92D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2E802E58-DC39-4DAF-AC97-464DA10B818D}"/>
                  </a:ext>
                </a:extLst>
              </p:cNvPr>
              <p:cNvSpPr txBox="1"/>
              <p:nvPr/>
            </p:nvSpPr>
            <p:spPr>
              <a:xfrm>
                <a:off x="5676460" y="4348042"/>
                <a:ext cx="526852" cy="288925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 anchor="ctr" anchorCtr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0.01</a:t>
                </a: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2" name="Title 11">
            <a:extLst>
              <a:ext uri="{FF2B5EF4-FFF2-40B4-BE49-F238E27FC236}">
                <a16:creationId xmlns:a16="http://schemas.microsoft.com/office/drawing/2014/main" id="{87F02CFB-4A7D-4EA3-80F1-7F3E4FC17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5MD-1 Multiplying and dividing by 10 and 100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FA0BA-75BC-49A7-9807-D0B36C778CFD}"/>
              </a:ext>
            </a:extLst>
          </p:cNvPr>
          <p:cNvSpPr txBox="1">
            <a:spLocks/>
          </p:cNvSpPr>
          <p:nvPr/>
        </p:nvSpPr>
        <p:spPr>
          <a:xfrm>
            <a:off x="6033499" y="1350151"/>
            <a:ext cx="5539376" cy="410196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If each of my ones become hundredths what has happened? If each of my hundredths become ones, what has happened? </a:t>
            </a:r>
          </a:p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Start with 8 ones, now exchange each for a hundredths counter. Can you explain what you have done? Start with 8 hundredths counters, then exchange each for a ones counter. Explain what you have done.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8B1D8680-F707-4827-9F33-083ED143A436}"/>
              </a:ext>
            </a:extLst>
          </p:cNvPr>
          <p:cNvSpPr txBox="1"/>
          <p:nvPr/>
        </p:nvSpPr>
        <p:spPr>
          <a:xfrm>
            <a:off x="1360038" y="5359267"/>
            <a:ext cx="36492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one hundred times the size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8FF358C1-95E2-40CF-824B-F4A6809A1479}"/>
              </a:ext>
            </a:extLst>
          </p:cNvPr>
          <p:cNvSpPr/>
          <p:nvPr/>
        </p:nvSpPr>
        <p:spPr>
          <a:xfrm>
            <a:off x="1750726" y="1410882"/>
            <a:ext cx="28151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0.08 x 100 = 8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A8666E4E-5158-45D3-8A20-36850CF942F4}"/>
              </a:ext>
            </a:extLst>
          </p:cNvPr>
          <p:cNvSpPr/>
          <p:nvPr/>
        </p:nvSpPr>
        <p:spPr>
          <a:xfrm>
            <a:off x="1761471" y="1410882"/>
            <a:ext cx="28135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 ÷ 100 = 0.08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D9AA86F-6808-463F-A92F-D40759A84417}"/>
              </a:ext>
            </a:extLst>
          </p:cNvPr>
          <p:cNvGrpSpPr/>
          <p:nvPr/>
        </p:nvGrpSpPr>
        <p:grpSpPr>
          <a:xfrm>
            <a:off x="2461317" y="2440419"/>
            <a:ext cx="1394011" cy="2715486"/>
            <a:chOff x="3193600" y="2359480"/>
            <a:chExt cx="1394011" cy="2715486"/>
          </a:xfrm>
        </p:grpSpPr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53141596-8895-415A-88A5-4E004B3AB417}"/>
                </a:ext>
              </a:extLst>
            </p:cNvPr>
            <p:cNvGrpSpPr/>
            <p:nvPr/>
          </p:nvGrpSpPr>
          <p:grpSpPr>
            <a:xfrm>
              <a:off x="3193600" y="2359480"/>
              <a:ext cx="729596" cy="596005"/>
              <a:chOff x="4400447" y="4277313"/>
              <a:chExt cx="526853" cy="430385"/>
            </a:xfrm>
          </p:grpSpPr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07D558FC-88F1-4F64-A010-18BF873606B2}"/>
                  </a:ext>
                </a:extLst>
              </p:cNvPr>
              <p:cNvSpPr/>
              <p:nvPr/>
            </p:nvSpPr>
            <p:spPr>
              <a:xfrm>
                <a:off x="4452169" y="4277313"/>
                <a:ext cx="430387" cy="43038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E2239337-8C89-4B2A-AA2B-CEA8162ABB82}"/>
                  </a:ext>
                </a:extLst>
              </p:cNvPr>
              <p:cNvSpPr txBox="1"/>
              <p:nvPr/>
            </p:nvSpPr>
            <p:spPr>
              <a:xfrm>
                <a:off x="4400447" y="4356113"/>
                <a:ext cx="526853" cy="272791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 anchor="ctr" anchorCtr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</a:t>
                </a:r>
              </a:p>
            </p:txBody>
          </p:sp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79192BB6-0229-4F6B-928F-10EDDA599058}"/>
                </a:ext>
              </a:extLst>
            </p:cNvPr>
            <p:cNvGrpSpPr/>
            <p:nvPr/>
          </p:nvGrpSpPr>
          <p:grpSpPr>
            <a:xfrm>
              <a:off x="3858015" y="2359480"/>
              <a:ext cx="729596" cy="596005"/>
              <a:chOff x="4400447" y="4277313"/>
              <a:chExt cx="526853" cy="430385"/>
            </a:xfrm>
          </p:grpSpPr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2889D751-792B-4221-ACE8-47DC0B0D8DB6}"/>
                  </a:ext>
                </a:extLst>
              </p:cNvPr>
              <p:cNvSpPr/>
              <p:nvPr/>
            </p:nvSpPr>
            <p:spPr>
              <a:xfrm>
                <a:off x="4452169" y="4277313"/>
                <a:ext cx="430387" cy="43038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28EB6EB0-7041-44CC-993F-418CE67C26A0}"/>
                  </a:ext>
                </a:extLst>
              </p:cNvPr>
              <p:cNvSpPr txBox="1"/>
              <p:nvPr/>
            </p:nvSpPr>
            <p:spPr>
              <a:xfrm>
                <a:off x="4400447" y="4356113"/>
                <a:ext cx="526853" cy="272791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 anchor="ctr" anchorCtr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</a:t>
                </a:r>
              </a:p>
            </p:txBody>
          </p: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6F1DBE10-0439-4634-BD54-464D05264368}"/>
                </a:ext>
              </a:extLst>
            </p:cNvPr>
            <p:cNvGrpSpPr/>
            <p:nvPr/>
          </p:nvGrpSpPr>
          <p:grpSpPr>
            <a:xfrm>
              <a:off x="3193600" y="3074881"/>
              <a:ext cx="729596" cy="596005"/>
              <a:chOff x="4400447" y="4277313"/>
              <a:chExt cx="526853" cy="430385"/>
            </a:xfrm>
          </p:grpSpPr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A8189316-AB50-4170-984F-B140DA727806}"/>
                  </a:ext>
                </a:extLst>
              </p:cNvPr>
              <p:cNvSpPr/>
              <p:nvPr/>
            </p:nvSpPr>
            <p:spPr>
              <a:xfrm>
                <a:off x="4452169" y="4277313"/>
                <a:ext cx="430387" cy="43038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0E8AAC08-8578-408D-B20C-E51B59B18181}"/>
                  </a:ext>
                </a:extLst>
              </p:cNvPr>
              <p:cNvSpPr txBox="1"/>
              <p:nvPr/>
            </p:nvSpPr>
            <p:spPr>
              <a:xfrm>
                <a:off x="4400447" y="4356113"/>
                <a:ext cx="526853" cy="272791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 anchor="ctr" anchorCtr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</a:t>
                </a:r>
              </a:p>
            </p:txBody>
          </p: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C5493340-A338-4343-AE38-81F9211CED9E}"/>
                </a:ext>
              </a:extLst>
            </p:cNvPr>
            <p:cNvGrpSpPr/>
            <p:nvPr/>
          </p:nvGrpSpPr>
          <p:grpSpPr>
            <a:xfrm>
              <a:off x="3858015" y="3074881"/>
              <a:ext cx="729596" cy="596005"/>
              <a:chOff x="4400447" y="4277313"/>
              <a:chExt cx="526853" cy="430385"/>
            </a:xfrm>
          </p:grpSpPr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5F6857E7-990F-4C98-8BB9-807F0D356EEF}"/>
                  </a:ext>
                </a:extLst>
              </p:cNvPr>
              <p:cNvSpPr/>
              <p:nvPr/>
            </p:nvSpPr>
            <p:spPr>
              <a:xfrm>
                <a:off x="4452169" y="4277313"/>
                <a:ext cx="430387" cy="43038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EA3915B9-3306-4132-8E00-780B3EB636FC}"/>
                  </a:ext>
                </a:extLst>
              </p:cNvPr>
              <p:cNvSpPr txBox="1"/>
              <p:nvPr/>
            </p:nvSpPr>
            <p:spPr>
              <a:xfrm>
                <a:off x="4400447" y="4356113"/>
                <a:ext cx="526853" cy="272791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 anchor="ctr" anchorCtr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</a:t>
                </a:r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1D79422B-18A7-4600-85FB-5BCB2B840F04}"/>
                </a:ext>
              </a:extLst>
            </p:cNvPr>
            <p:cNvGrpSpPr/>
            <p:nvPr/>
          </p:nvGrpSpPr>
          <p:grpSpPr>
            <a:xfrm>
              <a:off x="3193600" y="3789001"/>
              <a:ext cx="729596" cy="596005"/>
              <a:chOff x="4400447" y="4277313"/>
              <a:chExt cx="526853" cy="430385"/>
            </a:xfrm>
          </p:grpSpPr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236D6B18-C098-4969-BA2D-3364AB0B82EE}"/>
                  </a:ext>
                </a:extLst>
              </p:cNvPr>
              <p:cNvSpPr/>
              <p:nvPr/>
            </p:nvSpPr>
            <p:spPr>
              <a:xfrm>
                <a:off x="4452169" y="4277313"/>
                <a:ext cx="430387" cy="43038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2F1A9AA1-A501-41DE-B353-1F692C49E54C}"/>
                  </a:ext>
                </a:extLst>
              </p:cNvPr>
              <p:cNvSpPr txBox="1"/>
              <p:nvPr/>
            </p:nvSpPr>
            <p:spPr>
              <a:xfrm>
                <a:off x="4400447" y="4356113"/>
                <a:ext cx="526853" cy="272791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 anchor="ctr" anchorCtr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</a:t>
                </a:r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0DCAC5DA-DA96-4F7A-B5C7-1AD8A07DD307}"/>
                </a:ext>
              </a:extLst>
            </p:cNvPr>
            <p:cNvGrpSpPr/>
            <p:nvPr/>
          </p:nvGrpSpPr>
          <p:grpSpPr>
            <a:xfrm>
              <a:off x="3858015" y="3789001"/>
              <a:ext cx="729596" cy="596005"/>
              <a:chOff x="4400447" y="4277313"/>
              <a:chExt cx="526853" cy="430385"/>
            </a:xfrm>
          </p:grpSpPr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BB4D7C05-D88B-4109-AC9D-4F0EDEBB3910}"/>
                  </a:ext>
                </a:extLst>
              </p:cNvPr>
              <p:cNvSpPr/>
              <p:nvPr/>
            </p:nvSpPr>
            <p:spPr>
              <a:xfrm>
                <a:off x="4452169" y="4277313"/>
                <a:ext cx="430387" cy="43038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5D3D82E5-71C7-4E0B-AF0D-4CF2A6CC6506}"/>
                  </a:ext>
                </a:extLst>
              </p:cNvPr>
              <p:cNvSpPr txBox="1"/>
              <p:nvPr/>
            </p:nvSpPr>
            <p:spPr>
              <a:xfrm>
                <a:off x="4400447" y="4356113"/>
                <a:ext cx="526853" cy="272791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 anchor="ctr" anchorCtr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</a:t>
                </a:r>
              </a:p>
            </p:txBody>
          </p:sp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51A65C5E-2521-4297-9591-78089181326B}"/>
                </a:ext>
              </a:extLst>
            </p:cNvPr>
            <p:cNvGrpSpPr/>
            <p:nvPr/>
          </p:nvGrpSpPr>
          <p:grpSpPr>
            <a:xfrm>
              <a:off x="3193600" y="4478961"/>
              <a:ext cx="729596" cy="596005"/>
              <a:chOff x="4400447" y="4277313"/>
              <a:chExt cx="526853" cy="430385"/>
            </a:xfrm>
          </p:grpSpPr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B60FCD4E-510F-4B5A-A5E9-4A5DF7EB5C17}"/>
                  </a:ext>
                </a:extLst>
              </p:cNvPr>
              <p:cNvSpPr/>
              <p:nvPr/>
            </p:nvSpPr>
            <p:spPr>
              <a:xfrm>
                <a:off x="4452169" y="4277313"/>
                <a:ext cx="430387" cy="43038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3F4D9248-6E99-4BFD-B51A-B1ABA36913DD}"/>
                  </a:ext>
                </a:extLst>
              </p:cNvPr>
              <p:cNvSpPr txBox="1"/>
              <p:nvPr/>
            </p:nvSpPr>
            <p:spPr>
              <a:xfrm>
                <a:off x="4400447" y="4356113"/>
                <a:ext cx="526853" cy="272791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 anchor="ctr" anchorCtr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</a:t>
                </a:r>
              </a:p>
            </p:txBody>
          </p: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0872BBB5-229B-4364-800E-BCED049FF102}"/>
                </a:ext>
              </a:extLst>
            </p:cNvPr>
            <p:cNvGrpSpPr/>
            <p:nvPr/>
          </p:nvGrpSpPr>
          <p:grpSpPr>
            <a:xfrm>
              <a:off x="3858015" y="4478961"/>
              <a:ext cx="729596" cy="596005"/>
              <a:chOff x="4400447" y="4277313"/>
              <a:chExt cx="526853" cy="430385"/>
            </a:xfrm>
          </p:grpSpPr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EBEC3ADC-CDA3-4C10-8EE7-FC9A909C1A47}"/>
                  </a:ext>
                </a:extLst>
              </p:cNvPr>
              <p:cNvSpPr/>
              <p:nvPr/>
            </p:nvSpPr>
            <p:spPr>
              <a:xfrm>
                <a:off x="4452169" y="4277313"/>
                <a:ext cx="430387" cy="43038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C0118CF4-1E7D-4B29-8BE4-CA79B11951E1}"/>
                  </a:ext>
                </a:extLst>
              </p:cNvPr>
              <p:cNvSpPr txBox="1"/>
              <p:nvPr/>
            </p:nvSpPr>
            <p:spPr>
              <a:xfrm>
                <a:off x="4400447" y="4356113"/>
                <a:ext cx="526853" cy="272791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 anchor="ctr" anchorCtr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</a:t>
                </a:r>
              </a:p>
            </p:txBody>
          </p:sp>
        </p:grpSp>
      </p:grpSp>
      <p:sp>
        <p:nvSpPr>
          <p:cNvPr id="152" name="TextBox 151">
            <a:extLst>
              <a:ext uri="{FF2B5EF4-FFF2-40B4-BE49-F238E27FC236}">
                <a16:creationId xmlns:a16="http://schemas.microsoft.com/office/drawing/2014/main" id="{85BA933E-F127-49FE-8400-F5355A954026}"/>
              </a:ext>
            </a:extLst>
          </p:cNvPr>
          <p:cNvSpPr txBox="1"/>
          <p:nvPr/>
        </p:nvSpPr>
        <p:spPr>
          <a:xfrm>
            <a:off x="1627825" y="5359267"/>
            <a:ext cx="3113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one-hundredth of the size</a:t>
            </a:r>
          </a:p>
        </p:txBody>
      </p:sp>
      <p:sp>
        <p:nvSpPr>
          <p:cNvPr id="2" name="TextBox 19">
            <a:extLst>
              <a:ext uri="{FF2B5EF4-FFF2-40B4-BE49-F238E27FC236}">
                <a16:creationId xmlns:a16="http://schemas.microsoft.com/office/drawing/2014/main" id="{1D8F3BA8-21F1-4E29-8288-5697F11E2F96}"/>
              </a:ext>
            </a:extLst>
          </p:cNvPr>
          <p:cNvSpPr txBox="1"/>
          <p:nvPr/>
        </p:nvSpPr>
        <p:spPr>
          <a:xfrm>
            <a:off x="6081712" y="4620604"/>
            <a:ext cx="5645067" cy="1138773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8, made one-hundredth the size is 0.08.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 divided by 100 is 0.08.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First we had 8 ones, now we have 8 hundredths</a:t>
            </a:r>
          </a:p>
        </p:txBody>
      </p:sp>
    </p:spTree>
    <p:extLst>
      <p:ext uri="{BB962C8B-B14F-4D97-AF65-F5344CB8AC3E}">
        <p14:creationId xmlns:p14="http://schemas.microsoft.com/office/powerpoint/2010/main" val="106582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95" grpId="1"/>
      <p:bldP spid="96" grpId="0"/>
      <p:bldP spid="97" grpId="0"/>
      <p:bldP spid="152" grpId="0"/>
      <p:bldP spid="152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1387C88-C02E-4C12-9465-4171C13FE1A1}"/>
              </a:ext>
            </a:extLst>
          </p:cNvPr>
          <p:cNvGrpSpPr/>
          <p:nvPr/>
        </p:nvGrpSpPr>
        <p:grpSpPr>
          <a:xfrm>
            <a:off x="2437548" y="2440419"/>
            <a:ext cx="1404031" cy="2716704"/>
            <a:chOff x="3184680" y="2358264"/>
            <a:chExt cx="1404031" cy="2716704"/>
          </a:xfrm>
        </p:grpSpPr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6C8662B6-C03F-4559-9E70-AEC97F498777}"/>
                </a:ext>
              </a:extLst>
            </p:cNvPr>
            <p:cNvGrpSpPr/>
            <p:nvPr/>
          </p:nvGrpSpPr>
          <p:grpSpPr>
            <a:xfrm>
              <a:off x="3184680" y="2358264"/>
              <a:ext cx="729596" cy="596007"/>
              <a:chOff x="5676460" y="4277312"/>
              <a:chExt cx="526852" cy="430385"/>
            </a:xfrm>
          </p:grpSpPr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E1B4766F-BDCE-42B5-87DD-89F17A770984}"/>
                  </a:ext>
                </a:extLst>
              </p:cNvPr>
              <p:cNvSpPr/>
              <p:nvPr/>
            </p:nvSpPr>
            <p:spPr>
              <a:xfrm>
                <a:off x="5732014" y="4277312"/>
                <a:ext cx="430386" cy="430385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7B989CDE-484C-45BE-9A98-4DB03D0170A8}"/>
                  </a:ext>
                </a:extLst>
              </p:cNvPr>
              <p:cNvSpPr txBox="1"/>
              <p:nvPr/>
            </p:nvSpPr>
            <p:spPr>
              <a:xfrm>
                <a:off x="5676460" y="4348042"/>
                <a:ext cx="526852" cy="288925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 anchor="ctr" anchorCtr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0.1</a:t>
                </a: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90560EB9-D2DD-49DF-BA1D-1DA5ECAE8247}"/>
                </a:ext>
              </a:extLst>
            </p:cNvPr>
            <p:cNvGrpSpPr/>
            <p:nvPr/>
          </p:nvGrpSpPr>
          <p:grpSpPr>
            <a:xfrm>
              <a:off x="3859115" y="2358264"/>
              <a:ext cx="729596" cy="596007"/>
              <a:chOff x="5676460" y="4277312"/>
              <a:chExt cx="526852" cy="430385"/>
            </a:xfrm>
          </p:grpSpPr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77BB8D2F-4635-47A4-9D9D-0BCB5FD8FC5F}"/>
                  </a:ext>
                </a:extLst>
              </p:cNvPr>
              <p:cNvSpPr/>
              <p:nvPr/>
            </p:nvSpPr>
            <p:spPr>
              <a:xfrm>
                <a:off x="5729465" y="4277312"/>
                <a:ext cx="430386" cy="430385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F3F8043F-7B2F-4741-B5E1-D03316F54F7F}"/>
                  </a:ext>
                </a:extLst>
              </p:cNvPr>
              <p:cNvSpPr txBox="1"/>
              <p:nvPr/>
            </p:nvSpPr>
            <p:spPr>
              <a:xfrm>
                <a:off x="5676460" y="4348042"/>
                <a:ext cx="526852" cy="288925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 anchor="ctr" anchorCtr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0.1</a:t>
                </a: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DD3088C5-4786-4982-A85B-512C6F7444A5}"/>
                </a:ext>
              </a:extLst>
            </p:cNvPr>
            <p:cNvGrpSpPr/>
            <p:nvPr/>
          </p:nvGrpSpPr>
          <p:grpSpPr>
            <a:xfrm>
              <a:off x="3191742" y="3074880"/>
              <a:ext cx="729596" cy="596007"/>
              <a:chOff x="5676460" y="4277312"/>
              <a:chExt cx="526852" cy="430385"/>
            </a:xfrm>
          </p:grpSpPr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89EF102D-FEB3-44BD-9585-608DB5D5AF5A}"/>
                  </a:ext>
                </a:extLst>
              </p:cNvPr>
              <p:cNvSpPr/>
              <p:nvPr/>
            </p:nvSpPr>
            <p:spPr>
              <a:xfrm>
                <a:off x="5729465" y="4277312"/>
                <a:ext cx="430386" cy="430385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8F025804-8102-409D-9CCC-06CD6AB98DB6}"/>
                  </a:ext>
                </a:extLst>
              </p:cNvPr>
              <p:cNvSpPr txBox="1"/>
              <p:nvPr/>
            </p:nvSpPr>
            <p:spPr>
              <a:xfrm>
                <a:off x="5676460" y="4348042"/>
                <a:ext cx="526852" cy="288925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 anchor="ctr" anchorCtr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0.1</a:t>
                </a: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257432E9-A441-4BFE-85D8-6EEA32C88DB3}"/>
                </a:ext>
              </a:extLst>
            </p:cNvPr>
            <p:cNvGrpSpPr/>
            <p:nvPr/>
          </p:nvGrpSpPr>
          <p:grpSpPr>
            <a:xfrm>
              <a:off x="3859115" y="3074880"/>
              <a:ext cx="729596" cy="596007"/>
              <a:chOff x="5676460" y="4277312"/>
              <a:chExt cx="526852" cy="430385"/>
            </a:xfrm>
          </p:grpSpPr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5D1E4116-3540-4AD9-BB60-06E169BB82A9}"/>
                  </a:ext>
                </a:extLst>
              </p:cNvPr>
              <p:cNvSpPr/>
              <p:nvPr/>
            </p:nvSpPr>
            <p:spPr>
              <a:xfrm>
                <a:off x="5729465" y="4277312"/>
                <a:ext cx="430386" cy="430385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1189C6C9-2B35-420F-A9AF-4610208FFE15}"/>
                  </a:ext>
                </a:extLst>
              </p:cNvPr>
              <p:cNvSpPr txBox="1"/>
              <p:nvPr/>
            </p:nvSpPr>
            <p:spPr>
              <a:xfrm>
                <a:off x="5676460" y="4348042"/>
                <a:ext cx="526852" cy="288925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 anchor="ctr" anchorCtr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0.1</a:t>
                </a: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81EBCEFE-EEC5-4CDF-A619-C683C681ECBF}"/>
                </a:ext>
              </a:extLst>
            </p:cNvPr>
            <p:cNvGrpSpPr/>
            <p:nvPr/>
          </p:nvGrpSpPr>
          <p:grpSpPr>
            <a:xfrm>
              <a:off x="3188211" y="3788442"/>
              <a:ext cx="729596" cy="596007"/>
              <a:chOff x="5676460" y="4277312"/>
              <a:chExt cx="526852" cy="430385"/>
            </a:xfrm>
          </p:grpSpPr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A8F209A6-9D52-465D-89F3-4662753874C0}"/>
                  </a:ext>
                </a:extLst>
              </p:cNvPr>
              <p:cNvSpPr/>
              <p:nvPr/>
            </p:nvSpPr>
            <p:spPr>
              <a:xfrm>
                <a:off x="5729465" y="4277312"/>
                <a:ext cx="430386" cy="430385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2F694631-A943-4D2F-A59B-3DC7530A8B0C}"/>
                  </a:ext>
                </a:extLst>
              </p:cNvPr>
              <p:cNvSpPr txBox="1"/>
              <p:nvPr/>
            </p:nvSpPr>
            <p:spPr>
              <a:xfrm>
                <a:off x="5676460" y="4348042"/>
                <a:ext cx="526852" cy="288925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 anchor="ctr" anchorCtr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0.1</a:t>
                </a: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C11F95AD-2E56-47BD-9D71-78C40BBF5CB3}"/>
                </a:ext>
              </a:extLst>
            </p:cNvPr>
            <p:cNvGrpSpPr/>
            <p:nvPr/>
          </p:nvGrpSpPr>
          <p:grpSpPr>
            <a:xfrm>
              <a:off x="3859115" y="3795504"/>
              <a:ext cx="729596" cy="596007"/>
              <a:chOff x="5676460" y="4277312"/>
              <a:chExt cx="526852" cy="430385"/>
            </a:xfrm>
          </p:grpSpPr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4627A5C6-2A55-447C-BB40-057030CBA045}"/>
                  </a:ext>
                </a:extLst>
              </p:cNvPr>
              <p:cNvSpPr/>
              <p:nvPr/>
            </p:nvSpPr>
            <p:spPr>
              <a:xfrm>
                <a:off x="5729465" y="4277312"/>
                <a:ext cx="430386" cy="430385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E319B55F-9724-48E6-91B6-4F77B584296D}"/>
                  </a:ext>
                </a:extLst>
              </p:cNvPr>
              <p:cNvSpPr txBox="1"/>
              <p:nvPr/>
            </p:nvSpPr>
            <p:spPr>
              <a:xfrm>
                <a:off x="5676460" y="4348042"/>
                <a:ext cx="526852" cy="288925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 anchor="ctr" anchorCtr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0.1</a:t>
                </a: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A4BE5970-818E-4923-996D-128D78A53DE5}"/>
                </a:ext>
              </a:extLst>
            </p:cNvPr>
            <p:cNvGrpSpPr/>
            <p:nvPr/>
          </p:nvGrpSpPr>
          <p:grpSpPr>
            <a:xfrm>
              <a:off x="3188211" y="4478961"/>
              <a:ext cx="729596" cy="596007"/>
              <a:chOff x="5676460" y="4277312"/>
              <a:chExt cx="526852" cy="430385"/>
            </a:xfrm>
          </p:grpSpPr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DD5E2B16-B2B2-4308-9196-7C40034AA0A0}"/>
                  </a:ext>
                </a:extLst>
              </p:cNvPr>
              <p:cNvSpPr/>
              <p:nvPr/>
            </p:nvSpPr>
            <p:spPr>
              <a:xfrm>
                <a:off x="5729465" y="4277312"/>
                <a:ext cx="430386" cy="430385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414E6C7A-4B8D-44D1-85A7-3F404BA60E72}"/>
                  </a:ext>
                </a:extLst>
              </p:cNvPr>
              <p:cNvSpPr txBox="1"/>
              <p:nvPr/>
            </p:nvSpPr>
            <p:spPr>
              <a:xfrm>
                <a:off x="5676460" y="4348042"/>
                <a:ext cx="526852" cy="288925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 anchor="ctr" anchorCtr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0.1</a:t>
                </a: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6A3DA8B8-F824-4EA2-A84C-3AEB69996A99}"/>
                </a:ext>
              </a:extLst>
            </p:cNvPr>
            <p:cNvGrpSpPr/>
            <p:nvPr/>
          </p:nvGrpSpPr>
          <p:grpSpPr>
            <a:xfrm>
              <a:off x="3859115" y="4478961"/>
              <a:ext cx="729596" cy="596007"/>
              <a:chOff x="5676460" y="4277312"/>
              <a:chExt cx="526852" cy="430385"/>
            </a:xfrm>
          </p:grpSpPr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04863367-4E5B-424F-AC88-1BBC056A3AA6}"/>
                  </a:ext>
                </a:extLst>
              </p:cNvPr>
              <p:cNvSpPr/>
              <p:nvPr/>
            </p:nvSpPr>
            <p:spPr>
              <a:xfrm>
                <a:off x="5729465" y="4277312"/>
                <a:ext cx="430386" cy="430385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2E802E58-DC39-4DAF-AC97-464DA10B818D}"/>
                  </a:ext>
                </a:extLst>
              </p:cNvPr>
              <p:cNvSpPr txBox="1"/>
              <p:nvPr/>
            </p:nvSpPr>
            <p:spPr>
              <a:xfrm>
                <a:off x="5676460" y="4348042"/>
                <a:ext cx="526852" cy="288925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 anchor="ctr" anchorCtr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0.1</a:t>
                </a: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2" name="Title 11">
            <a:extLst>
              <a:ext uri="{FF2B5EF4-FFF2-40B4-BE49-F238E27FC236}">
                <a16:creationId xmlns:a16="http://schemas.microsoft.com/office/drawing/2014/main" id="{87F02CFB-4A7D-4EA3-80F1-7F3E4FC17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5MD-1 Multiplying and dividing by 10 and 100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FA0BA-75BC-49A7-9807-D0B36C778CFD}"/>
              </a:ext>
            </a:extLst>
          </p:cNvPr>
          <p:cNvSpPr txBox="1">
            <a:spLocks/>
          </p:cNvSpPr>
          <p:nvPr/>
        </p:nvSpPr>
        <p:spPr>
          <a:xfrm>
            <a:off x="5935580" y="1410377"/>
            <a:ext cx="5646822" cy="410196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If each of my tenths become hundredths what has happened? If each of my hundredths become tenths, what has happened?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Start with 8 tenths, now exchange each for a hundredths counter. Can you explain what you have done? Start with 8 hundredths counters, then exchange each for a tenths counter. Explain what you have done.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8B1D8680-F707-4827-9F33-083ED143A436}"/>
              </a:ext>
            </a:extLst>
          </p:cNvPr>
          <p:cNvSpPr txBox="1"/>
          <p:nvPr/>
        </p:nvSpPr>
        <p:spPr>
          <a:xfrm>
            <a:off x="1627825" y="5359267"/>
            <a:ext cx="3113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ten times the size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8FF358C1-95E2-40CF-824B-F4A6809A1479}"/>
              </a:ext>
            </a:extLst>
          </p:cNvPr>
          <p:cNvSpPr/>
          <p:nvPr/>
        </p:nvSpPr>
        <p:spPr>
          <a:xfrm>
            <a:off x="1694621" y="1410882"/>
            <a:ext cx="29274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0.8 ÷ 10 = 0.08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A8666E4E-5158-45D3-8A20-36850CF942F4}"/>
              </a:ext>
            </a:extLst>
          </p:cNvPr>
          <p:cNvSpPr/>
          <p:nvPr/>
        </p:nvSpPr>
        <p:spPr>
          <a:xfrm>
            <a:off x="1693823" y="1410882"/>
            <a:ext cx="2929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0.08 x 10 = 0.8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85BA933E-F127-49FE-8400-F5355A954026}"/>
              </a:ext>
            </a:extLst>
          </p:cNvPr>
          <p:cNvSpPr txBox="1"/>
          <p:nvPr/>
        </p:nvSpPr>
        <p:spPr>
          <a:xfrm>
            <a:off x="1627825" y="5352022"/>
            <a:ext cx="3113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one-tenth of the size</a:t>
            </a:r>
          </a:p>
        </p:txBody>
      </p:sp>
      <p:sp>
        <p:nvSpPr>
          <p:cNvPr id="2" name="TextBox 19">
            <a:extLst>
              <a:ext uri="{FF2B5EF4-FFF2-40B4-BE49-F238E27FC236}">
                <a16:creationId xmlns:a16="http://schemas.microsoft.com/office/drawing/2014/main" id="{1D8F3BA8-21F1-4E29-8288-5697F11E2F96}"/>
              </a:ext>
            </a:extLst>
          </p:cNvPr>
          <p:cNvSpPr txBox="1"/>
          <p:nvPr/>
        </p:nvSpPr>
        <p:spPr>
          <a:xfrm>
            <a:off x="5919538" y="4656623"/>
            <a:ext cx="5951621" cy="1138773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0.8, made one-tenth of the size is 0.08.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0.8 divided by 10 is 0.08.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First we had 8 tenths, now we have 8 hundredths.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46BB1F4-2013-477D-BF5B-4A3BADFF9559}"/>
              </a:ext>
            </a:extLst>
          </p:cNvPr>
          <p:cNvGrpSpPr/>
          <p:nvPr/>
        </p:nvGrpSpPr>
        <p:grpSpPr>
          <a:xfrm>
            <a:off x="2440496" y="2433174"/>
            <a:ext cx="1404031" cy="2716704"/>
            <a:chOff x="3184680" y="2358264"/>
            <a:chExt cx="1404031" cy="2716704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4962DB90-9674-44BA-9742-4CEC07F3E9DF}"/>
                </a:ext>
              </a:extLst>
            </p:cNvPr>
            <p:cNvGrpSpPr/>
            <p:nvPr/>
          </p:nvGrpSpPr>
          <p:grpSpPr>
            <a:xfrm>
              <a:off x="3184680" y="2358264"/>
              <a:ext cx="729596" cy="596007"/>
              <a:chOff x="5676460" y="4277312"/>
              <a:chExt cx="526852" cy="430385"/>
            </a:xfrm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5502F3C5-24E1-4618-83E2-2AAA0117D263}"/>
                  </a:ext>
                </a:extLst>
              </p:cNvPr>
              <p:cNvSpPr/>
              <p:nvPr/>
            </p:nvSpPr>
            <p:spPr>
              <a:xfrm>
                <a:off x="5732014" y="4277312"/>
                <a:ext cx="430386" cy="430385"/>
              </a:xfrm>
              <a:prstGeom prst="ellipse">
                <a:avLst/>
              </a:prstGeom>
              <a:solidFill>
                <a:srgbClr val="92D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55932EDA-2BDE-48AD-A1F9-2F884AF4F33E}"/>
                  </a:ext>
                </a:extLst>
              </p:cNvPr>
              <p:cNvSpPr txBox="1"/>
              <p:nvPr/>
            </p:nvSpPr>
            <p:spPr>
              <a:xfrm>
                <a:off x="5676460" y="4348042"/>
                <a:ext cx="526852" cy="288925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 anchor="ctr" anchorCtr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0.01</a:t>
                </a: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2F1C439B-58B2-481C-8FB8-962955CF5FDA}"/>
                </a:ext>
              </a:extLst>
            </p:cNvPr>
            <p:cNvGrpSpPr/>
            <p:nvPr/>
          </p:nvGrpSpPr>
          <p:grpSpPr>
            <a:xfrm>
              <a:off x="3859115" y="2358264"/>
              <a:ext cx="729596" cy="596007"/>
              <a:chOff x="5676460" y="4277312"/>
              <a:chExt cx="526852" cy="430385"/>
            </a:xfrm>
          </p:grpSpPr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4072CA0D-3DB4-4464-8355-02A8EB9D9F3A}"/>
                  </a:ext>
                </a:extLst>
              </p:cNvPr>
              <p:cNvSpPr/>
              <p:nvPr/>
            </p:nvSpPr>
            <p:spPr>
              <a:xfrm>
                <a:off x="5729465" y="4277312"/>
                <a:ext cx="430386" cy="430385"/>
              </a:xfrm>
              <a:prstGeom prst="ellipse">
                <a:avLst/>
              </a:prstGeom>
              <a:solidFill>
                <a:srgbClr val="92D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7664A2F5-9D14-443B-A6E7-A49FB25DC0A1}"/>
                  </a:ext>
                </a:extLst>
              </p:cNvPr>
              <p:cNvSpPr txBox="1"/>
              <p:nvPr/>
            </p:nvSpPr>
            <p:spPr>
              <a:xfrm>
                <a:off x="5676460" y="4348042"/>
                <a:ext cx="526852" cy="288925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 anchor="ctr" anchorCtr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0.01</a:t>
                </a: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A5900A9D-36E5-4CFE-B9BB-DDB27A51BCE5}"/>
                </a:ext>
              </a:extLst>
            </p:cNvPr>
            <p:cNvGrpSpPr/>
            <p:nvPr/>
          </p:nvGrpSpPr>
          <p:grpSpPr>
            <a:xfrm>
              <a:off x="3191742" y="3074880"/>
              <a:ext cx="729596" cy="596007"/>
              <a:chOff x="5676460" y="4277312"/>
              <a:chExt cx="526852" cy="430385"/>
            </a:xfrm>
          </p:grpSpPr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922E8CA1-88BD-4A4B-833D-66F5D1BAC22D}"/>
                  </a:ext>
                </a:extLst>
              </p:cNvPr>
              <p:cNvSpPr/>
              <p:nvPr/>
            </p:nvSpPr>
            <p:spPr>
              <a:xfrm>
                <a:off x="5729465" y="4277312"/>
                <a:ext cx="430386" cy="430385"/>
              </a:xfrm>
              <a:prstGeom prst="ellipse">
                <a:avLst/>
              </a:prstGeom>
              <a:solidFill>
                <a:srgbClr val="92D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1E8CA0E0-7F09-40C3-BFFE-ABEDEF157EB4}"/>
                  </a:ext>
                </a:extLst>
              </p:cNvPr>
              <p:cNvSpPr txBox="1"/>
              <p:nvPr/>
            </p:nvSpPr>
            <p:spPr>
              <a:xfrm>
                <a:off x="5676460" y="4348042"/>
                <a:ext cx="526852" cy="288925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 anchor="ctr" anchorCtr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0.01</a:t>
                </a: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49AE6EE0-11D5-42A5-B175-23F0AA922D3C}"/>
                </a:ext>
              </a:extLst>
            </p:cNvPr>
            <p:cNvGrpSpPr/>
            <p:nvPr/>
          </p:nvGrpSpPr>
          <p:grpSpPr>
            <a:xfrm>
              <a:off x="3859115" y="3074880"/>
              <a:ext cx="729596" cy="596007"/>
              <a:chOff x="5676460" y="4277312"/>
              <a:chExt cx="526852" cy="430385"/>
            </a:xfrm>
          </p:grpSpPr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578D570A-4E8D-4EEA-AF6E-5AFB49C6FDE1}"/>
                  </a:ext>
                </a:extLst>
              </p:cNvPr>
              <p:cNvSpPr/>
              <p:nvPr/>
            </p:nvSpPr>
            <p:spPr>
              <a:xfrm>
                <a:off x="5729465" y="4277312"/>
                <a:ext cx="430386" cy="430385"/>
              </a:xfrm>
              <a:prstGeom prst="ellipse">
                <a:avLst/>
              </a:prstGeom>
              <a:solidFill>
                <a:srgbClr val="92D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46926DD5-F129-4927-BE04-1371D1B61757}"/>
                  </a:ext>
                </a:extLst>
              </p:cNvPr>
              <p:cNvSpPr txBox="1"/>
              <p:nvPr/>
            </p:nvSpPr>
            <p:spPr>
              <a:xfrm>
                <a:off x="5676460" y="4348042"/>
                <a:ext cx="526852" cy="288925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 anchor="ctr" anchorCtr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0.01</a:t>
                </a: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3F7B0636-C096-47C7-A554-A044B7766F60}"/>
                </a:ext>
              </a:extLst>
            </p:cNvPr>
            <p:cNvGrpSpPr/>
            <p:nvPr/>
          </p:nvGrpSpPr>
          <p:grpSpPr>
            <a:xfrm>
              <a:off x="3188211" y="3788442"/>
              <a:ext cx="729596" cy="596007"/>
              <a:chOff x="5676460" y="4277312"/>
              <a:chExt cx="526852" cy="430385"/>
            </a:xfrm>
          </p:grpSpPr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ADD972C7-FF01-41CF-88D0-A8D11E8A97DA}"/>
                  </a:ext>
                </a:extLst>
              </p:cNvPr>
              <p:cNvSpPr/>
              <p:nvPr/>
            </p:nvSpPr>
            <p:spPr>
              <a:xfrm>
                <a:off x="5729465" y="4277312"/>
                <a:ext cx="430386" cy="430385"/>
              </a:xfrm>
              <a:prstGeom prst="ellipse">
                <a:avLst/>
              </a:prstGeom>
              <a:solidFill>
                <a:srgbClr val="92D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7BFEDCAA-3D8A-4193-A64E-518B7AE5EDA6}"/>
                  </a:ext>
                </a:extLst>
              </p:cNvPr>
              <p:cNvSpPr txBox="1"/>
              <p:nvPr/>
            </p:nvSpPr>
            <p:spPr>
              <a:xfrm>
                <a:off x="5676460" y="4348042"/>
                <a:ext cx="526852" cy="288925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 anchor="ctr" anchorCtr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0.01</a:t>
                </a: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2EFB3B2C-C359-4136-A269-2053DFEB86F6}"/>
                </a:ext>
              </a:extLst>
            </p:cNvPr>
            <p:cNvGrpSpPr/>
            <p:nvPr/>
          </p:nvGrpSpPr>
          <p:grpSpPr>
            <a:xfrm>
              <a:off x="3859115" y="3795504"/>
              <a:ext cx="729596" cy="596007"/>
              <a:chOff x="5676460" y="4277312"/>
              <a:chExt cx="526852" cy="430385"/>
            </a:xfrm>
          </p:grpSpPr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DA9DFABD-3D24-45FC-9292-DC9EC83261D7}"/>
                  </a:ext>
                </a:extLst>
              </p:cNvPr>
              <p:cNvSpPr/>
              <p:nvPr/>
            </p:nvSpPr>
            <p:spPr>
              <a:xfrm>
                <a:off x="5729465" y="4277312"/>
                <a:ext cx="430386" cy="430385"/>
              </a:xfrm>
              <a:prstGeom prst="ellipse">
                <a:avLst/>
              </a:prstGeom>
              <a:solidFill>
                <a:srgbClr val="92D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86485536-F053-4C0E-9D36-48E96CC39F04}"/>
                  </a:ext>
                </a:extLst>
              </p:cNvPr>
              <p:cNvSpPr txBox="1"/>
              <p:nvPr/>
            </p:nvSpPr>
            <p:spPr>
              <a:xfrm>
                <a:off x="5676460" y="4348042"/>
                <a:ext cx="526852" cy="288925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 anchor="ctr" anchorCtr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0.01</a:t>
                </a: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5366441-3D2C-4187-9C51-FF708C54B25A}"/>
                </a:ext>
              </a:extLst>
            </p:cNvPr>
            <p:cNvGrpSpPr/>
            <p:nvPr/>
          </p:nvGrpSpPr>
          <p:grpSpPr>
            <a:xfrm>
              <a:off x="3188211" y="4478961"/>
              <a:ext cx="729596" cy="596007"/>
              <a:chOff x="5676460" y="4277312"/>
              <a:chExt cx="526852" cy="430385"/>
            </a:xfrm>
          </p:grpSpPr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76422AE9-EEC2-4C24-B091-4FAF580AA9FE}"/>
                  </a:ext>
                </a:extLst>
              </p:cNvPr>
              <p:cNvSpPr/>
              <p:nvPr/>
            </p:nvSpPr>
            <p:spPr>
              <a:xfrm>
                <a:off x="5729465" y="4277312"/>
                <a:ext cx="430386" cy="430385"/>
              </a:xfrm>
              <a:prstGeom prst="ellipse">
                <a:avLst/>
              </a:prstGeom>
              <a:solidFill>
                <a:srgbClr val="92D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7BEF827A-A608-483C-BEB9-9576BB6E579A}"/>
                  </a:ext>
                </a:extLst>
              </p:cNvPr>
              <p:cNvSpPr txBox="1"/>
              <p:nvPr/>
            </p:nvSpPr>
            <p:spPr>
              <a:xfrm>
                <a:off x="5676460" y="4348042"/>
                <a:ext cx="526852" cy="288925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 anchor="ctr" anchorCtr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0.01</a:t>
                </a: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C181CDE5-B43C-4BB7-8028-3CF731082176}"/>
                </a:ext>
              </a:extLst>
            </p:cNvPr>
            <p:cNvGrpSpPr/>
            <p:nvPr/>
          </p:nvGrpSpPr>
          <p:grpSpPr>
            <a:xfrm>
              <a:off x="3859115" y="4478961"/>
              <a:ext cx="729596" cy="596007"/>
              <a:chOff x="5676460" y="4277312"/>
              <a:chExt cx="526852" cy="430385"/>
            </a:xfrm>
          </p:grpSpPr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5331FD62-F5BD-4D18-AF98-F86E11F65C42}"/>
                  </a:ext>
                </a:extLst>
              </p:cNvPr>
              <p:cNvSpPr/>
              <p:nvPr/>
            </p:nvSpPr>
            <p:spPr>
              <a:xfrm>
                <a:off x="5729465" y="4277312"/>
                <a:ext cx="430386" cy="430385"/>
              </a:xfrm>
              <a:prstGeom prst="ellipse">
                <a:avLst/>
              </a:prstGeom>
              <a:solidFill>
                <a:srgbClr val="92D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9658FDD0-AA5B-4772-B04A-8AA63577880A}"/>
                  </a:ext>
                </a:extLst>
              </p:cNvPr>
              <p:cNvSpPr txBox="1"/>
              <p:nvPr/>
            </p:nvSpPr>
            <p:spPr>
              <a:xfrm>
                <a:off x="5676460" y="4348042"/>
                <a:ext cx="526852" cy="288925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 anchor="ctr" anchorCtr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0.01</a:t>
                </a: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0527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95" grpId="1"/>
      <p:bldP spid="96" grpId="0"/>
      <p:bldP spid="97" grpId="0"/>
      <p:bldP spid="152" grpId="0"/>
      <p:bldP spid="152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5, Unit 6, Learning Outcome 2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9908660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2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explain the effect of multiplying and dividing by 10, 100 and 1,000 (2)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39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5, Unit 6, Learning Outcome 2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3"/>
              </a:rPr>
              <a:t>2.29 Decimal place value knowledge, multiplication and division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107414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1:3-1:4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7-10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Placeholder 1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1B4C8EB-B1C4-48A7-94E5-DE9267601F6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7320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2.29 Extending decimal place-value to ×/÷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2D9498-2F35-4B83-872D-39DD8B43D44A}"/>
              </a:ext>
            </a:extLst>
          </p:cNvPr>
          <p:cNvSpPr txBox="1"/>
          <p:nvPr/>
        </p:nvSpPr>
        <p:spPr bwMode="auto">
          <a:xfrm>
            <a:off x="1675472" y="917864"/>
            <a:ext cx="88410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Example 1 – division of a single-digit number by 100 / multiplication by 0.01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996F65-F55C-4BFE-9E62-47822A6982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217" r="11363"/>
          <a:stretch/>
        </p:blipFill>
        <p:spPr>
          <a:xfrm>
            <a:off x="2743200" y="1476885"/>
            <a:ext cx="6692900" cy="13778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996F65-F55C-4BFE-9E62-47822A6982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8343"/>
          <a:stretch/>
        </p:blipFill>
        <p:spPr>
          <a:xfrm>
            <a:off x="1786262" y="1654685"/>
            <a:ext cx="1007739" cy="13778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996F65-F55C-4BFE-9E62-47822A6982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490"/>
          <a:stretch/>
        </p:blipFill>
        <p:spPr>
          <a:xfrm>
            <a:off x="9436100" y="1654685"/>
            <a:ext cx="995038" cy="13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27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2.29 Extending decimal place-value to ×/÷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30113C-1CC3-449D-8F0B-168EE3B54DB9}"/>
              </a:ext>
            </a:extLst>
          </p:cNvPr>
          <p:cNvSpPr txBox="1"/>
          <p:nvPr/>
        </p:nvSpPr>
        <p:spPr bwMode="auto">
          <a:xfrm>
            <a:off x="1675472" y="917864"/>
            <a:ext cx="88410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Example 1 – division of a single-digit number by 100 / multiplication by 0.01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101D0DBD-6D18-49F1-9C0C-DE68CB7FB0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501" y="3087367"/>
            <a:ext cx="6504996" cy="5425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824D0A-174B-4A7E-99F9-5BE1008693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217" r="11217"/>
          <a:stretch/>
        </p:blipFill>
        <p:spPr>
          <a:xfrm>
            <a:off x="2743200" y="1476885"/>
            <a:ext cx="6705600" cy="13778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996F65-F55C-4BFE-9E62-47822A6982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8343"/>
          <a:stretch/>
        </p:blipFill>
        <p:spPr>
          <a:xfrm>
            <a:off x="1786262" y="1654685"/>
            <a:ext cx="1007739" cy="13778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996F65-F55C-4BFE-9E62-47822A6982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8490"/>
          <a:stretch/>
        </p:blipFill>
        <p:spPr>
          <a:xfrm>
            <a:off x="9436100" y="1654685"/>
            <a:ext cx="995038" cy="13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90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2.29 Extending decimal place-value to ×/÷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6EEDCB-65FE-48AC-AF47-38447C8C17D5}"/>
              </a:ext>
            </a:extLst>
          </p:cNvPr>
          <p:cNvSpPr txBox="1"/>
          <p:nvPr/>
        </p:nvSpPr>
        <p:spPr bwMode="auto">
          <a:xfrm>
            <a:off x="1675472" y="917864"/>
            <a:ext cx="88410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Example 1 – division of a single-digit number by 100 / multiplication by 0.01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0DD2D8-6873-449D-B330-017BA812E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463" y="3940963"/>
            <a:ext cx="7773074" cy="2328874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927B73AB-5BF3-4DEC-A3FB-EAFC6B3EBB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501" y="3087367"/>
            <a:ext cx="6504996" cy="5425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D45A81-B45F-4D43-8707-57E1DBB792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363" r="11657"/>
          <a:stretch/>
        </p:blipFill>
        <p:spPr>
          <a:xfrm>
            <a:off x="2755900" y="1476885"/>
            <a:ext cx="6654800" cy="13778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996F65-F55C-4BFE-9E62-47822A6982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8343"/>
          <a:stretch/>
        </p:blipFill>
        <p:spPr>
          <a:xfrm>
            <a:off x="1786262" y="1654685"/>
            <a:ext cx="1007739" cy="13778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996F65-F55C-4BFE-9E62-47822A6982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8490"/>
          <a:stretch/>
        </p:blipFill>
        <p:spPr>
          <a:xfrm>
            <a:off x="9436100" y="1654685"/>
            <a:ext cx="995038" cy="13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56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BEBBBA-AD76-4C47-8E44-81D4F8483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A4191577-7FB3-44A1-AC26-B90834750BC8}"/>
              </a:ext>
            </a:extLst>
          </p:cNvPr>
          <p:cNvSpPr txBox="1">
            <a:spLocks/>
          </p:cNvSpPr>
          <p:nvPr/>
        </p:nvSpPr>
        <p:spPr>
          <a:xfrm>
            <a:off x="594007" y="845820"/>
            <a:ext cx="11140163" cy="3208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The links below take you to the starting slide of each learning outcome.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37BAE3D-75EB-48DC-9322-F1A247F8AE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329320"/>
              </p:ext>
            </p:extLst>
          </p:nvPr>
        </p:nvGraphicFramePr>
        <p:xfrm>
          <a:off x="594008" y="1535029"/>
          <a:ext cx="10712127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630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9782497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3" action="ppaction://hlinksldjump"/>
                        </a:rPr>
                        <a:t>Pupils explain the effect of multiplying and dividing a number by 10, 100 and 1,000 (1)</a:t>
                      </a:r>
                      <a:endParaRPr lang="en-GB" sz="2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4" action="ppaction://hlinksldjump"/>
                        </a:rPr>
                        <a:t>Pupils explain the effect of multiplying and dividing a number by 10, 100 and 1,000 (2)</a:t>
                      </a:r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604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5" action="ppaction://hlinksldjump"/>
                        </a:rPr>
                        <a:t>Pupils explain how to multiply and divide a number by 10, 100 and 1,000 (first ‘number’ two or more non-zero digits)</a:t>
                      </a:r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485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6" action="ppaction://hlinksldjump"/>
                        </a:rPr>
                        <a:t>Pupils use their knowledge of multiplication and division by 10/100/1,000 to convert between units of measure (length)</a:t>
                      </a:r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461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7" action="ppaction://hlinksldjump"/>
                        </a:rPr>
                        <a:t>Pupils use their knowledge of multiplication and division by 10/100/1,000 to convert between units of measure (mass and capacity)</a:t>
                      </a:r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959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8" action="ppaction://hlinksldjump"/>
                        </a:rPr>
                        <a:t>Pupils explain how to use known multiplication facts and unitising to multiply decimal fractions by whole numbers (tenths)</a:t>
                      </a:r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636511"/>
                  </a:ext>
                </a:extLst>
              </a:tr>
            </a:tbl>
          </a:graphicData>
        </a:graphic>
      </p:graphicFrame>
      <p:sp>
        <p:nvSpPr>
          <p:cNvPr id="7" name="Action Button: Return 6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2570C625-E476-4A8C-BF3D-99D1E479925B}"/>
              </a:ext>
            </a:extLst>
          </p:cNvPr>
          <p:cNvSpPr/>
          <p:nvPr/>
        </p:nvSpPr>
        <p:spPr>
          <a:xfrm>
            <a:off x="573041" y="5943343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EE4455-BFAA-47B1-A1C6-8DC3C9CE865C}"/>
              </a:ext>
            </a:extLst>
          </p:cNvPr>
          <p:cNvSpPr txBox="1"/>
          <p:nvPr/>
        </p:nvSpPr>
        <p:spPr>
          <a:xfrm>
            <a:off x="988023" y="5858099"/>
            <a:ext cx="10352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arrow button to return to this Contents slide.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238C35-3C03-4D16-99F1-BBF34DEA37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4008" y="246063"/>
            <a:ext cx="11140163" cy="42617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97351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C45382C-2186-4380-83AC-8EFE70866E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644" y="1354506"/>
            <a:ext cx="8791194" cy="137781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2.29 Extending decimal place-value to ×/÷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D51EE6-358B-4876-8426-9E013DCCD3BF}"/>
              </a:ext>
            </a:extLst>
          </p:cNvPr>
          <p:cNvSpPr txBox="1"/>
          <p:nvPr/>
        </p:nvSpPr>
        <p:spPr bwMode="auto">
          <a:xfrm>
            <a:off x="2040956" y="917864"/>
            <a:ext cx="811010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Example 2 – multiplication of a whole number of hundredths by 1,000</a:t>
            </a:r>
          </a:p>
        </p:txBody>
      </p:sp>
    </p:spTree>
    <p:extLst>
      <p:ext uri="{BB962C8B-B14F-4D97-AF65-F5344CB8AC3E}">
        <p14:creationId xmlns:p14="http://schemas.microsoft.com/office/powerpoint/2010/main" val="104578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2.29 Extending decimal place-value to ×/÷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4A4239-B0CD-483D-82CD-906D64E360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644" y="1354506"/>
            <a:ext cx="8791194" cy="13778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7728BA-416D-4A4C-BED9-6D66BB27FE73}"/>
              </a:ext>
            </a:extLst>
          </p:cNvPr>
          <p:cNvSpPr txBox="1"/>
          <p:nvPr/>
        </p:nvSpPr>
        <p:spPr bwMode="auto">
          <a:xfrm>
            <a:off x="2040956" y="917864"/>
            <a:ext cx="811010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Example 2 – multiplication of a whole number of hundredths by 1,000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E2AF6F-6592-4511-A498-741CCF5A4F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92142" y="3108230"/>
            <a:ext cx="6432712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15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2.29 Extending decimal place-value to ×/÷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A943DB-CD89-4D02-8777-E1DD2598E1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644" y="1354506"/>
            <a:ext cx="8791194" cy="13778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D29A3B-CF43-4C36-B6FC-1D520B540C97}"/>
              </a:ext>
            </a:extLst>
          </p:cNvPr>
          <p:cNvSpPr txBox="1"/>
          <p:nvPr/>
        </p:nvSpPr>
        <p:spPr bwMode="auto">
          <a:xfrm>
            <a:off x="2040956" y="917864"/>
            <a:ext cx="811010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Example 2 – multiplication of a whole number of hundredths by 1,000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2E5205-80CA-45F9-B991-08337C880C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92142" y="3108230"/>
            <a:ext cx="6432712" cy="5425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4A7C78-2523-4EA1-9CA6-62F547F91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463" y="3940963"/>
            <a:ext cx="7773074" cy="232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6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B70370E6-9374-4EFD-9584-5E44286CCFB1}"/>
              </a:ext>
            </a:extLst>
          </p:cNvPr>
          <p:cNvGrpSpPr/>
          <p:nvPr/>
        </p:nvGrpSpPr>
        <p:grpSpPr>
          <a:xfrm>
            <a:off x="10046692" y="2938979"/>
            <a:ext cx="785614" cy="459337"/>
            <a:chOff x="6483340" y="4149790"/>
            <a:chExt cx="785614" cy="459337"/>
          </a:xfrm>
        </p:grpSpPr>
        <p:pic>
          <p:nvPicPr>
            <p:cNvPr id="10" name="Picture 9" descr="A picture containing light, drawing&#10;&#10;Description automatically generated">
              <a:extLst>
                <a:ext uri="{FF2B5EF4-FFF2-40B4-BE49-F238E27FC236}">
                  <a16:creationId xmlns:a16="http://schemas.microsoft.com/office/drawing/2014/main" id="{6AC89A95-98DB-4D1D-858B-D9255F2FE9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3340" y="4149790"/>
              <a:ext cx="148917" cy="459337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5BA111F-0687-4F28-A676-F54CDE16E424}"/>
                </a:ext>
              </a:extLst>
            </p:cNvPr>
            <p:cNvSpPr/>
            <p:nvPr/>
          </p:nvSpPr>
          <p:spPr>
            <a:xfrm>
              <a:off x="6571297" y="4179403"/>
              <a:ext cx="69765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46287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× 10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D95F8614-6272-4AEA-9E0C-695F814E4C2A}"/>
              </a:ext>
            </a:extLst>
          </p:cNvPr>
          <p:cNvSpPr/>
          <p:nvPr/>
        </p:nvSpPr>
        <p:spPr>
          <a:xfrm>
            <a:off x="8022658" y="3200450"/>
            <a:ext cx="632696" cy="405037"/>
          </a:xfrm>
          <a:prstGeom prst="rect">
            <a:avLst/>
          </a:prstGeom>
          <a:solidFill>
            <a:srgbClr val="A0E1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EDAE78-2297-4C93-80B1-839F45DB3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5MD-1 Multiplying and dividing by 10 and 100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A6BBA0-6FE4-40D5-919A-2769B65FC2FB}"/>
              </a:ext>
            </a:extLst>
          </p:cNvPr>
          <p:cNvSpPr/>
          <p:nvPr/>
        </p:nvSpPr>
        <p:spPr>
          <a:xfrm>
            <a:off x="678192" y="2562021"/>
            <a:ext cx="29274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2.7 ÷ 10 = 0.27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D291A0-E939-4CB0-A5BA-B44973ECAD3A}"/>
              </a:ext>
            </a:extLst>
          </p:cNvPr>
          <p:cNvSpPr/>
          <p:nvPr/>
        </p:nvSpPr>
        <p:spPr>
          <a:xfrm>
            <a:off x="670977" y="1967939"/>
            <a:ext cx="29418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0.27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×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10 = 2.7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47C3E8-3D57-4297-A91E-4316440F4124}"/>
              </a:ext>
            </a:extLst>
          </p:cNvPr>
          <p:cNvSpPr/>
          <p:nvPr/>
        </p:nvSpPr>
        <p:spPr>
          <a:xfrm>
            <a:off x="10201960" y="3370323"/>
            <a:ext cx="12445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4628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ten times the size 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AB55063-3E86-4E39-AF3A-AD0B194BA82E}"/>
              </a:ext>
            </a:extLst>
          </p:cNvPr>
          <p:cNvGrpSpPr/>
          <p:nvPr/>
        </p:nvGrpSpPr>
        <p:grpSpPr>
          <a:xfrm>
            <a:off x="9960977" y="2813235"/>
            <a:ext cx="2128838" cy="1638012"/>
            <a:chOff x="6391275" y="5114990"/>
            <a:chExt cx="2128838" cy="1638012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7E52C2A-278D-43EC-BB78-55120AD43064}"/>
                </a:ext>
              </a:extLst>
            </p:cNvPr>
            <p:cNvSpPr/>
            <p:nvPr/>
          </p:nvSpPr>
          <p:spPr>
            <a:xfrm>
              <a:off x="6391275" y="5114990"/>
              <a:ext cx="2128838" cy="1638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F0CFA0F-F6DC-4EC1-894D-386AF16C0FE1}"/>
                </a:ext>
              </a:extLst>
            </p:cNvPr>
            <p:cNvGrpSpPr/>
            <p:nvPr/>
          </p:nvGrpSpPr>
          <p:grpSpPr>
            <a:xfrm>
              <a:off x="6483340" y="5239264"/>
              <a:ext cx="785614" cy="459337"/>
              <a:chOff x="6483340" y="5239264"/>
              <a:chExt cx="785614" cy="459337"/>
            </a:xfrm>
          </p:grpSpPr>
          <p:pic>
            <p:nvPicPr>
              <p:cNvPr id="20" name="Picture 19" descr="A picture containing light, drawing&#10;&#10;Description automatically generated">
                <a:extLst>
                  <a:ext uri="{FF2B5EF4-FFF2-40B4-BE49-F238E27FC236}">
                    <a16:creationId xmlns:a16="http://schemas.microsoft.com/office/drawing/2014/main" id="{0376B179-84D1-487B-9217-88D0B41F74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H="1">
                <a:off x="6483340" y="5239264"/>
                <a:ext cx="148917" cy="459337"/>
              </a:xfrm>
              <a:prstGeom prst="rect">
                <a:avLst/>
              </a:prstGeom>
            </p:spPr>
          </p:pic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846C439-D14E-4AE3-9FDD-4D5B77A78989}"/>
                  </a:ext>
                </a:extLst>
              </p:cNvPr>
              <p:cNvSpPr/>
              <p:nvPr/>
            </p:nvSpPr>
            <p:spPr>
              <a:xfrm>
                <a:off x="6571297" y="5268878"/>
                <a:ext cx="69765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6287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÷ 10</a:t>
                </a:r>
              </a:p>
            </p:txBody>
          </p:sp>
        </p:grp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57C17E72-CA23-422D-9E68-8D78C5F88552}"/>
              </a:ext>
            </a:extLst>
          </p:cNvPr>
          <p:cNvSpPr/>
          <p:nvPr/>
        </p:nvSpPr>
        <p:spPr>
          <a:xfrm>
            <a:off x="10201959" y="3368701"/>
            <a:ext cx="13953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4628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one-tenth of the size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4F6ECB9-9F87-4C3A-84B9-096A62D2E700}"/>
              </a:ext>
            </a:extLst>
          </p:cNvPr>
          <p:cNvSpPr/>
          <p:nvPr/>
        </p:nvSpPr>
        <p:spPr>
          <a:xfrm>
            <a:off x="8022317" y="2786481"/>
            <a:ext cx="632696" cy="405037"/>
          </a:xfrm>
          <a:prstGeom prst="rect">
            <a:avLst/>
          </a:prstGeom>
          <a:solidFill>
            <a:srgbClr val="A0E1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36B9DB-774A-4F95-B140-F3196BFAEEA6}"/>
              </a:ext>
            </a:extLst>
          </p:cNvPr>
          <p:cNvSpPr/>
          <p:nvPr/>
        </p:nvSpPr>
        <p:spPr>
          <a:xfrm>
            <a:off x="4824103" y="2792045"/>
            <a:ext cx="632696" cy="405037"/>
          </a:xfrm>
          <a:prstGeom prst="rect">
            <a:avLst/>
          </a:prstGeom>
          <a:solidFill>
            <a:srgbClr val="A0E1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1DD5105-5EF3-4668-B9BB-45BF787C4E55}"/>
              </a:ext>
            </a:extLst>
          </p:cNvPr>
          <p:cNvSpPr/>
          <p:nvPr/>
        </p:nvSpPr>
        <p:spPr>
          <a:xfrm>
            <a:off x="4823762" y="2382052"/>
            <a:ext cx="632696" cy="405037"/>
          </a:xfrm>
          <a:prstGeom prst="rect">
            <a:avLst/>
          </a:prstGeom>
          <a:solidFill>
            <a:srgbClr val="A0E1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1396F-761D-4A87-AFE4-26E82589A327}"/>
              </a:ext>
            </a:extLst>
          </p:cNvPr>
          <p:cNvSpPr txBox="1">
            <a:spLocks/>
          </p:cNvSpPr>
          <p:nvPr/>
        </p:nvSpPr>
        <p:spPr>
          <a:xfrm>
            <a:off x="623888" y="3738147"/>
            <a:ext cx="8844547" cy="2270184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happens to 0.27 when we multiply by 10? What happens when we then divide by 10? 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Can you start with 0.36 on your chart and make it 10 times the size? Now make the solution one-tenth of the size. What do you notice?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Think of 8.7 and make it one-tenth of the size. Now make it ten times the size.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Repeat with other numbers using either the Gattegno chart or visualization.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25" name="Table 3">
            <a:extLst>
              <a:ext uri="{FF2B5EF4-FFF2-40B4-BE49-F238E27FC236}">
                <a16:creationId xmlns:a16="http://schemas.microsoft.com/office/drawing/2014/main" id="{D7C71ADC-9A90-4F3C-9D18-DBDACE41A0A7}"/>
              </a:ext>
            </a:extLst>
          </p:cNvPr>
          <p:cNvGraphicFramePr>
            <a:graphicFrameLocks noGrp="1"/>
          </p:cNvGraphicFramePr>
          <p:nvPr/>
        </p:nvGraphicFramePr>
        <p:xfrm>
          <a:off x="4174447" y="1135950"/>
          <a:ext cx="5779224" cy="2473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136">
                  <a:extLst>
                    <a:ext uri="{9D8B030D-6E8A-4147-A177-3AD203B41FA5}">
                      <a16:colId xmlns:a16="http://schemas.microsoft.com/office/drawing/2014/main" val="2080570269"/>
                    </a:ext>
                  </a:extLst>
                </a:gridCol>
                <a:gridCol w="642136">
                  <a:extLst>
                    <a:ext uri="{9D8B030D-6E8A-4147-A177-3AD203B41FA5}">
                      <a16:colId xmlns:a16="http://schemas.microsoft.com/office/drawing/2014/main" val="997338931"/>
                    </a:ext>
                  </a:extLst>
                </a:gridCol>
                <a:gridCol w="642136">
                  <a:extLst>
                    <a:ext uri="{9D8B030D-6E8A-4147-A177-3AD203B41FA5}">
                      <a16:colId xmlns:a16="http://schemas.microsoft.com/office/drawing/2014/main" val="2957847936"/>
                    </a:ext>
                  </a:extLst>
                </a:gridCol>
                <a:gridCol w="642136">
                  <a:extLst>
                    <a:ext uri="{9D8B030D-6E8A-4147-A177-3AD203B41FA5}">
                      <a16:colId xmlns:a16="http://schemas.microsoft.com/office/drawing/2014/main" val="2775375010"/>
                    </a:ext>
                  </a:extLst>
                </a:gridCol>
                <a:gridCol w="642136">
                  <a:extLst>
                    <a:ext uri="{9D8B030D-6E8A-4147-A177-3AD203B41FA5}">
                      <a16:colId xmlns:a16="http://schemas.microsoft.com/office/drawing/2014/main" val="2893316661"/>
                    </a:ext>
                  </a:extLst>
                </a:gridCol>
                <a:gridCol w="642136">
                  <a:extLst>
                    <a:ext uri="{9D8B030D-6E8A-4147-A177-3AD203B41FA5}">
                      <a16:colId xmlns:a16="http://schemas.microsoft.com/office/drawing/2014/main" val="2610263126"/>
                    </a:ext>
                  </a:extLst>
                </a:gridCol>
                <a:gridCol w="642136">
                  <a:extLst>
                    <a:ext uri="{9D8B030D-6E8A-4147-A177-3AD203B41FA5}">
                      <a16:colId xmlns:a16="http://schemas.microsoft.com/office/drawing/2014/main" val="881048969"/>
                    </a:ext>
                  </a:extLst>
                </a:gridCol>
                <a:gridCol w="642136">
                  <a:extLst>
                    <a:ext uri="{9D8B030D-6E8A-4147-A177-3AD203B41FA5}">
                      <a16:colId xmlns:a16="http://schemas.microsoft.com/office/drawing/2014/main" val="3430233233"/>
                    </a:ext>
                  </a:extLst>
                </a:gridCol>
                <a:gridCol w="642136">
                  <a:extLst>
                    <a:ext uri="{9D8B030D-6E8A-4147-A177-3AD203B41FA5}">
                      <a16:colId xmlns:a16="http://schemas.microsoft.com/office/drawing/2014/main" val="3472341822"/>
                    </a:ext>
                  </a:extLst>
                </a:gridCol>
              </a:tblGrid>
              <a:tr h="412219"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2266751"/>
                  </a:ext>
                </a:extLst>
              </a:tr>
              <a:tr h="412219"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5971683"/>
                  </a:ext>
                </a:extLst>
              </a:tr>
              <a:tr h="412219"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7762481"/>
                  </a:ext>
                </a:extLst>
              </a:tr>
              <a:tr h="412219"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431775"/>
                  </a:ext>
                </a:extLst>
              </a:tr>
              <a:tr h="412219"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9265753"/>
                  </a:ext>
                </a:extLst>
              </a:tr>
              <a:tr h="412219"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3436412"/>
                  </a:ext>
                </a:extLst>
              </a:tr>
            </a:tbl>
          </a:graphicData>
        </a:graphic>
      </p:graphicFrame>
      <p:grpSp>
        <p:nvGrpSpPr>
          <p:cNvPr id="29" name="Group 28">
            <a:extLst>
              <a:ext uri="{FF2B5EF4-FFF2-40B4-BE49-F238E27FC236}">
                <a16:creationId xmlns:a16="http://schemas.microsoft.com/office/drawing/2014/main" id="{1002F624-178D-4558-80DE-37E6DC176BCC}"/>
              </a:ext>
            </a:extLst>
          </p:cNvPr>
          <p:cNvGrpSpPr/>
          <p:nvPr/>
        </p:nvGrpSpPr>
        <p:grpSpPr>
          <a:xfrm>
            <a:off x="4120019" y="1232900"/>
            <a:ext cx="5856563" cy="2318036"/>
            <a:chOff x="1753415" y="4438169"/>
            <a:chExt cx="5628256" cy="1782874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489FA55D-7B76-4E7A-BF56-8F5692DE4663}"/>
                </a:ext>
              </a:extLst>
            </p:cNvPr>
            <p:cNvGrpSpPr/>
            <p:nvPr/>
          </p:nvGrpSpPr>
          <p:grpSpPr>
            <a:xfrm>
              <a:off x="1753415" y="4440116"/>
              <a:ext cx="689095" cy="1780926"/>
              <a:chOff x="1753415" y="4440116"/>
              <a:chExt cx="689095" cy="1780926"/>
            </a:xfrm>
          </p:grpSpPr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DB189ABF-09E1-4346-A622-AEB9450D83C5}"/>
                  </a:ext>
                </a:extLst>
              </p:cNvPr>
              <p:cNvSpPr txBox="1"/>
              <p:nvPr/>
            </p:nvSpPr>
            <p:spPr>
              <a:xfrm>
                <a:off x="1753415" y="4440116"/>
                <a:ext cx="509237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1,000</a:t>
                </a: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1161EF81-FADB-4B1C-8265-7F2BE4E8291C}"/>
                  </a:ext>
                </a:extLst>
              </p:cNvPr>
              <p:cNvSpPr txBox="1"/>
              <p:nvPr/>
            </p:nvSpPr>
            <p:spPr>
              <a:xfrm>
                <a:off x="1753415" y="4757461"/>
                <a:ext cx="510675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100</a:t>
                </a: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5540094D-F624-41E6-B200-6ECB9E316599}"/>
                  </a:ext>
                </a:extLst>
              </p:cNvPr>
              <p:cNvSpPr txBox="1"/>
              <p:nvPr/>
            </p:nvSpPr>
            <p:spPr>
              <a:xfrm>
                <a:off x="1753415" y="5074805"/>
                <a:ext cx="512113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10</a:t>
                </a:r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C83078F0-28C9-4205-8EA9-3A3F0DED9FE9}"/>
                  </a:ext>
                </a:extLst>
              </p:cNvPr>
              <p:cNvSpPr txBox="1"/>
              <p:nvPr/>
            </p:nvSpPr>
            <p:spPr>
              <a:xfrm>
                <a:off x="1753415" y="5392149"/>
                <a:ext cx="513550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  1</a:t>
                </a: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A580BA98-41B0-4DF8-AE42-1574DA958452}"/>
                  </a:ext>
                </a:extLst>
              </p:cNvPr>
              <p:cNvSpPr txBox="1"/>
              <p:nvPr/>
            </p:nvSpPr>
            <p:spPr>
              <a:xfrm>
                <a:off x="1776563" y="5709491"/>
                <a:ext cx="589748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 0.1</a:t>
                </a: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A2A10E4A-3610-46EA-9035-117FEDAD17F6}"/>
                  </a:ext>
                </a:extLst>
              </p:cNvPr>
              <p:cNvSpPr txBox="1"/>
              <p:nvPr/>
            </p:nvSpPr>
            <p:spPr>
              <a:xfrm>
                <a:off x="1776563" y="6026836"/>
                <a:ext cx="665947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 0.01</a:t>
                </a: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C8164551-69CF-4DD1-A541-91C3331EC5DC}"/>
                </a:ext>
              </a:extLst>
            </p:cNvPr>
            <p:cNvGrpSpPr/>
            <p:nvPr/>
          </p:nvGrpSpPr>
          <p:grpSpPr>
            <a:xfrm>
              <a:off x="2370810" y="4438169"/>
              <a:ext cx="689095" cy="1780925"/>
              <a:chOff x="2370810" y="4438169"/>
              <a:chExt cx="689095" cy="1780925"/>
            </a:xfrm>
          </p:grpSpPr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E7AF1830-5654-4883-A7A1-ED5A0739D753}"/>
                  </a:ext>
                </a:extLst>
              </p:cNvPr>
              <p:cNvSpPr txBox="1"/>
              <p:nvPr/>
            </p:nvSpPr>
            <p:spPr>
              <a:xfrm>
                <a:off x="2370810" y="4438169"/>
                <a:ext cx="509237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2,000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7D43BA37-A525-49BC-BA7A-46A74146A92B}"/>
                  </a:ext>
                </a:extLst>
              </p:cNvPr>
              <p:cNvSpPr txBox="1"/>
              <p:nvPr/>
            </p:nvSpPr>
            <p:spPr>
              <a:xfrm>
                <a:off x="2370810" y="4755512"/>
                <a:ext cx="510675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200</a:t>
                </a: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D75EDE89-F073-440A-9B8F-2A87BDFBEBF7}"/>
                  </a:ext>
                </a:extLst>
              </p:cNvPr>
              <p:cNvSpPr txBox="1"/>
              <p:nvPr/>
            </p:nvSpPr>
            <p:spPr>
              <a:xfrm>
                <a:off x="2370810" y="5072856"/>
                <a:ext cx="512113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20</a:t>
                </a: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F127FCF7-6D4F-4226-A23A-604D8101FF00}"/>
                  </a:ext>
                </a:extLst>
              </p:cNvPr>
              <p:cNvSpPr txBox="1"/>
              <p:nvPr/>
            </p:nvSpPr>
            <p:spPr>
              <a:xfrm>
                <a:off x="2370810" y="5390201"/>
                <a:ext cx="474732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 2</a:t>
                </a: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014CC172-24A4-4EEB-9603-7CC3926A25BF}"/>
                  </a:ext>
                </a:extLst>
              </p:cNvPr>
              <p:cNvSpPr txBox="1"/>
              <p:nvPr/>
            </p:nvSpPr>
            <p:spPr>
              <a:xfrm>
                <a:off x="2393958" y="5707543"/>
                <a:ext cx="589748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 0.2</a:t>
                </a: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ECB5F9ED-4CF4-47C3-8D21-276A521B1679}"/>
                  </a:ext>
                </a:extLst>
              </p:cNvPr>
              <p:cNvSpPr txBox="1"/>
              <p:nvPr/>
            </p:nvSpPr>
            <p:spPr>
              <a:xfrm>
                <a:off x="2393958" y="6024888"/>
                <a:ext cx="665947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 0.02</a:t>
                </a: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60673E31-AC81-4386-B863-C4F0D7839762}"/>
                </a:ext>
              </a:extLst>
            </p:cNvPr>
            <p:cNvGrpSpPr/>
            <p:nvPr/>
          </p:nvGrpSpPr>
          <p:grpSpPr>
            <a:xfrm>
              <a:off x="2988205" y="4440116"/>
              <a:ext cx="689095" cy="1780926"/>
              <a:chOff x="2988205" y="4440116"/>
              <a:chExt cx="689095" cy="1780926"/>
            </a:xfrm>
          </p:grpSpPr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B9201A36-D26A-4C21-B602-035D54BC456B}"/>
                  </a:ext>
                </a:extLst>
              </p:cNvPr>
              <p:cNvSpPr txBox="1"/>
              <p:nvPr/>
            </p:nvSpPr>
            <p:spPr>
              <a:xfrm>
                <a:off x="2988205" y="4440116"/>
                <a:ext cx="509237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3,000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2B02A686-566B-4B21-9F25-45C6278D54A6}"/>
                  </a:ext>
                </a:extLst>
              </p:cNvPr>
              <p:cNvSpPr txBox="1"/>
              <p:nvPr/>
            </p:nvSpPr>
            <p:spPr>
              <a:xfrm>
                <a:off x="2988205" y="4757461"/>
                <a:ext cx="510675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300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CC2CF60A-DF28-400D-9C5B-7488DA75B91F}"/>
                  </a:ext>
                </a:extLst>
              </p:cNvPr>
              <p:cNvSpPr txBox="1"/>
              <p:nvPr/>
            </p:nvSpPr>
            <p:spPr>
              <a:xfrm>
                <a:off x="2988205" y="5074805"/>
                <a:ext cx="512113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30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7AAA5DF2-FCC6-4FBB-BEF6-CDBE3AE51794}"/>
                  </a:ext>
                </a:extLst>
              </p:cNvPr>
              <p:cNvSpPr txBox="1"/>
              <p:nvPr/>
            </p:nvSpPr>
            <p:spPr>
              <a:xfrm>
                <a:off x="2988205" y="5392149"/>
                <a:ext cx="513550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  3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047989A5-16FE-4DAB-B79E-D7396E531493}"/>
                  </a:ext>
                </a:extLst>
              </p:cNvPr>
              <p:cNvSpPr txBox="1"/>
              <p:nvPr/>
            </p:nvSpPr>
            <p:spPr>
              <a:xfrm>
                <a:off x="3011353" y="5709491"/>
                <a:ext cx="589748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 0.3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E944C1EB-AF8E-4705-AE55-EE213A4BAE45}"/>
                  </a:ext>
                </a:extLst>
              </p:cNvPr>
              <p:cNvSpPr txBox="1"/>
              <p:nvPr/>
            </p:nvSpPr>
            <p:spPr>
              <a:xfrm>
                <a:off x="3011353" y="6026836"/>
                <a:ext cx="665947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 0.03</a:t>
                </a: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DCFEEF4-2F4D-462A-B4C1-64D22C8F4E38}"/>
                </a:ext>
              </a:extLst>
            </p:cNvPr>
            <p:cNvGrpSpPr/>
            <p:nvPr/>
          </p:nvGrpSpPr>
          <p:grpSpPr>
            <a:xfrm>
              <a:off x="3605600" y="4438169"/>
              <a:ext cx="689095" cy="1780925"/>
              <a:chOff x="3605600" y="4438169"/>
              <a:chExt cx="689095" cy="1780925"/>
            </a:xfrm>
          </p:grpSpPr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A0F36277-8098-44CA-8131-52D2CF5ADDD2}"/>
                  </a:ext>
                </a:extLst>
              </p:cNvPr>
              <p:cNvSpPr txBox="1"/>
              <p:nvPr/>
            </p:nvSpPr>
            <p:spPr>
              <a:xfrm>
                <a:off x="3605600" y="4438169"/>
                <a:ext cx="509237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4,000</a:t>
                </a: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E81E3641-6208-446B-A3BF-5F1A82B14968}"/>
                  </a:ext>
                </a:extLst>
              </p:cNvPr>
              <p:cNvSpPr txBox="1"/>
              <p:nvPr/>
            </p:nvSpPr>
            <p:spPr>
              <a:xfrm>
                <a:off x="3605600" y="4755512"/>
                <a:ext cx="510675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400</a:t>
                </a: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DEF30B5B-ABD8-4319-A059-04CDF53281CD}"/>
                  </a:ext>
                </a:extLst>
              </p:cNvPr>
              <p:cNvSpPr txBox="1"/>
              <p:nvPr/>
            </p:nvSpPr>
            <p:spPr>
              <a:xfrm>
                <a:off x="3605600" y="5072856"/>
                <a:ext cx="512113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40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05308B65-C2CC-461E-AAA7-E2EE79910D58}"/>
                  </a:ext>
                </a:extLst>
              </p:cNvPr>
              <p:cNvSpPr txBox="1"/>
              <p:nvPr/>
            </p:nvSpPr>
            <p:spPr>
              <a:xfrm>
                <a:off x="3605600" y="5390201"/>
                <a:ext cx="513550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  4</a:t>
                </a: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BBAEE66D-2B13-4B54-9F3A-C272A28F5400}"/>
                  </a:ext>
                </a:extLst>
              </p:cNvPr>
              <p:cNvSpPr txBox="1"/>
              <p:nvPr/>
            </p:nvSpPr>
            <p:spPr>
              <a:xfrm>
                <a:off x="3628748" y="5707543"/>
                <a:ext cx="589748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 0.4</a:t>
                </a: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E0B2B180-359B-4EC9-BABB-CF0EE0A51C06}"/>
                  </a:ext>
                </a:extLst>
              </p:cNvPr>
              <p:cNvSpPr txBox="1"/>
              <p:nvPr/>
            </p:nvSpPr>
            <p:spPr>
              <a:xfrm>
                <a:off x="3628748" y="6024888"/>
                <a:ext cx="665947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 0.04</a:t>
                </a: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4479D265-64A0-4789-8742-B387BBEE4FA9}"/>
                </a:ext>
              </a:extLst>
            </p:cNvPr>
            <p:cNvGrpSpPr/>
            <p:nvPr/>
          </p:nvGrpSpPr>
          <p:grpSpPr>
            <a:xfrm>
              <a:off x="4222995" y="4440116"/>
              <a:ext cx="689095" cy="1780926"/>
              <a:chOff x="4222995" y="4440116"/>
              <a:chExt cx="689095" cy="1780926"/>
            </a:xfrm>
          </p:grpSpPr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DC6C9E2B-E823-4751-BBA7-BCFF2AF16AE1}"/>
                  </a:ext>
                </a:extLst>
              </p:cNvPr>
              <p:cNvSpPr txBox="1"/>
              <p:nvPr/>
            </p:nvSpPr>
            <p:spPr>
              <a:xfrm>
                <a:off x="4222995" y="4440116"/>
                <a:ext cx="509237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5,000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B44E2024-852E-4A1B-A7E2-4C9917EA2D6C}"/>
                  </a:ext>
                </a:extLst>
              </p:cNvPr>
              <p:cNvSpPr txBox="1"/>
              <p:nvPr/>
            </p:nvSpPr>
            <p:spPr>
              <a:xfrm>
                <a:off x="4222995" y="4757461"/>
                <a:ext cx="510675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500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4A0095D6-FA8C-4069-98D8-81C385C6A5ED}"/>
                  </a:ext>
                </a:extLst>
              </p:cNvPr>
              <p:cNvSpPr txBox="1"/>
              <p:nvPr/>
            </p:nvSpPr>
            <p:spPr>
              <a:xfrm>
                <a:off x="4222995" y="5074805"/>
                <a:ext cx="512113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50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E3BEC5E2-224F-4053-9B1B-C6E0556F9A25}"/>
                  </a:ext>
                </a:extLst>
              </p:cNvPr>
              <p:cNvSpPr txBox="1"/>
              <p:nvPr/>
            </p:nvSpPr>
            <p:spPr>
              <a:xfrm>
                <a:off x="4222995" y="5392149"/>
                <a:ext cx="513550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  5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ABCE34FE-0054-4C9A-ABE1-B1AA76954E40}"/>
                  </a:ext>
                </a:extLst>
              </p:cNvPr>
              <p:cNvSpPr txBox="1"/>
              <p:nvPr/>
            </p:nvSpPr>
            <p:spPr>
              <a:xfrm>
                <a:off x="4246143" y="5709491"/>
                <a:ext cx="589748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 0.5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AE128313-3880-4B9B-8707-AFB8153116FE}"/>
                  </a:ext>
                </a:extLst>
              </p:cNvPr>
              <p:cNvSpPr txBox="1"/>
              <p:nvPr/>
            </p:nvSpPr>
            <p:spPr>
              <a:xfrm>
                <a:off x="4246143" y="6026836"/>
                <a:ext cx="665947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 0.05</a:t>
                </a: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5229596-C249-46A8-8A22-C23290E6DBA4}"/>
                </a:ext>
              </a:extLst>
            </p:cNvPr>
            <p:cNvGrpSpPr/>
            <p:nvPr/>
          </p:nvGrpSpPr>
          <p:grpSpPr>
            <a:xfrm>
              <a:off x="4840390" y="4438169"/>
              <a:ext cx="689095" cy="1780925"/>
              <a:chOff x="4840390" y="4438169"/>
              <a:chExt cx="689095" cy="1780925"/>
            </a:xfrm>
          </p:grpSpPr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F9A322F-B65F-49E3-A951-CAF1FADDA582}"/>
                  </a:ext>
                </a:extLst>
              </p:cNvPr>
              <p:cNvSpPr txBox="1"/>
              <p:nvPr/>
            </p:nvSpPr>
            <p:spPr>
              <a:xfrm>
                <a:off x="4840390" y="4438169"/>
                <a:ext cx="509237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6,000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2C843F0-5F7A-4D8A-9B79-8B43A1092199}"/>
                  </a:ext>
                </a:extLst>
              </p:cNvPr>
              <p:cNvSpPr txBox="1"/>
              <p:nvPr/>
            </p:nvSpPr>
            <p:spPr>
              <a:xfrm>
                <a:off x="4840390" y="4755512"/>
                <a:ext cx="471857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600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33898985-8999-4CEB-996F-BF1AA5877C77}"/>
                  </a:ext>
                </a:extLst>
              </p:cNvPr>
              <p:cNvSpPr txBox="1"/>
              <p:nvPr/>
            </p:nvSpPr>
            <p:spPr>
              <a:xfrm>
                <a:off x="4840390" y="5072856"/>
                <a:ext cx="512113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60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DF2A33B9-9488-4BFA-99A8-647D5E5916FD}"/>
                  </a:ext>
                </a:extLst>
              </p:cNvPr>
              <p:cNvSpPr txBox="1"/>
              <p:nvPr/>
            </p:nvSpPr>
            <p:spPr>
              <a:xfrm>
                <a:off x="4840390" y="5390201"/>
                <a:ext cx="513550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  6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C132AF45-62C1-4961-917B-27BE0A2B6BD4}"/>
                  </a:ext>
                </a:extLst>
              </p:cNvPr>
              <p:cNvSpPr txBox="1"/>
              <p:nvPr/>
            </p:nvSpPr>
            <p:spPr>
              <a:xfrm>
                <a:off x="4863538" y="5707543"/>
                <a:ext cx="589748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 0.6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D6BF5DF-FDAF-45DB-8185-0B533D565555}"/>
                  </a:ext>
                </a:extLst>
              </p:cNvPr>
              <p:cNvSpPr txBox="1"/>
              <p:nvPr/>
            </p:nvSpPr>
            <p:spPr>
              <a:xfrm>
                <a:off x="4863538" y="6024888"/>
                <a:ext cx="665947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 0.06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4A3FC5C-9490-4D2C-A9D4-FE214BEE323D}"/>
                </a:ext>
              </a:extLst>
            </p:cNvPr>
            <p:cNvGrpSpPr/>
            <p:nvPr/>
          </p:nvGrpSpPr>
          <p:grpSpPr>
            <a:xfrm>
              <a:off x="5457785" y="4438169"/>
              <a:ext cx="689095" cy="1780925"/>
              <a:chOff x="5457785" y="4438169"/>
              <a:chExt cx="689095" cy="1780925"/>
            </a:xfrm>
          </p:grpSpPr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0E49413-3CD1-4659-80F5-681674B72269}"/>
                  </a:ext>
                </a:extLst>
              </p:cNvPr>
              <p:cNvSpPr txBox="1"/>
              <p:nvPr/>
            </p:nvSpPr>
            <p:spPr>
              <a:xfrm>
                <a:off x="5457785" y="4438169"/>
                <a:ext cx="509237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7,000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8CBEB27-D1BD-40C7-87A5-3B16D02AB654}"/>
                  </a:ext>
                </a:extLst>
              </p:cNvPr>
              <p:cNvSpPr txBox="1"/>
              <p:nvPr/>
            </p:nvSpPr>
            <p:spPr>
              <a:xfrm>
                <a:off x="5457785" y="4755512"/>
                <a:ext cx="510675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700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2EA42EC-72F5-43B5-8E6D-AA7E52CEE5FF}"/>
                  </a:ext>
                </a:extLst>
              </p:cNvPr>
              <p:cNvSpPr txBox="1"/>
              <p:nvPr/>
            </p:nvSpPr>
            <p:spPr>
              <a:xfrm>
                <a:off x="5457785" y="5072856"/>
                <a:ext cx="512113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70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D50505D-BADD-4E4F-A921-B383E14B4A06}"/>
                  </a:ext>
                </a:extLst>
              </p:cNvPr>
              <p:cNvSpPr txBox="1"/>
              <p:nvPr/>
            </p:nvSpPr>
            <p:spPr>
              <a:xfrm>
                <a:off x="5457785" y="5390201"/>
                <a:ext cx="513550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  7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91183BF-4758-4B6A-B67D-F313BF57B00C}"/>
                  </a:ext>
                </a:extLst>
              </p:cNvPr>
              <p:cNvSpPr txBox="1"/>
              <p:nvPr/>
            </p:nvSpPr>
            <p:spPr>
              <a:xfrm>
                <a:off x="5480933" y="5707543"/>
                <a:ext cx="589748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 0.7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E9FD911-A242-48D8-B38A-38A7F9E3D751}"/>
                  </a:ext>
                </a:extLst>
              </p:cNvPr>
              <p:cNvSpPr txBox="1"/>
              <p:nvPr/>
            </p:nvSpPr>
            <p:spPr>
              <a:xfrm>
                <a:off x="5480933" y="6024888"/>
                <a:ext cx="665947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 0.07</a:t>
                </a: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70507ED8-DC4E-4EB6-B241-A7EB4878B95E}"/>
                </a:ext>
              </a:extLst>
            </p:cNvPr>
            <p:cNvGrpSpPr/>
            <p:nvPr/>
          </p:nvGrpSpPr>
          <p:grpSpPr>
            <a:xfrm>
              <a:off x="6075180" y="4440116"/>
              <a:ext cx="689095" cy="1780927"/>
              <a:chOff x="6075180" y="4440116"/>
              <a:chExt cx="689095" cy="1780927"/>
            </a:xfrm>
          </p:grpSpPr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CE3AC36-9DED-4316-A33D-8989882A8894}"/>
                  </a:ext>
                </a:extLst>
              </p:cNvPr>
              <p:cNvSpPr txBox="1"/>
              <p:nvPr/>
            </p:nvSpPr>
            <p:spPr>
              <a:xfrm>
                <a:off x="6075180" y="4440116"/>
                <a:ext cx="509237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8,000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2B573BF-2AE6-437A-9AF7-FFCA2681561A}"/>
                  </a:ext>
                </a:extLst>
              </p:cNvPr>
              <p:cNvSpPr txBox="1"/>
              <p:nvPr/>
            </p:nvSpPr>
            <p:spPr>
              <a:xfrm>
                <a:off x="6075180" y="4757461"/>
                <a:ext cx="510675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800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4642778-482A-4F6D-B186-290C3783AE5C}"/>
                  </a:ext>
                </a:extLst>
              </p:cNvPr>
              <p:cNvSpPr txBox="1"/>
              <p:nvPr/>
            </p:nvSpPr>
            <p:spPr>
              <a:xfrm>
                <a:off x="6075180" y="5074805"/>
                <a:ext cx="512113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80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BC12A85-BAD5-4E1B-B0CE-19C39E6D9E51}"/>
                  </a:ext>
                </a:extLst>
              </p:cNvPr>
              <p:cNvSpPr txBox="1"/>
              <p:nvPr/>
            </p:nvSpPr>
            <p:spPr>
              <a:xfrm>
                <a:off x="6075180" y="5392149"/>
                <a:ext cx="513550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  8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4E36C0A-23C8-48AE-B80F-056F7BAD40FB}"/>
                  </a:ext>
                </a:extLst>
              </p:cNvPr>
              <p:cNvSpPr txBox="1"/>
              <p:nvPr/>
            </p:nvSpPr>
            <p:spPr>
              <a:xfrm>
                <a:off x="6098328" y="5709493"/>
                <a:ext cx="589748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 0.8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F9BA7E0-89CF-4506-A82B-BE55DA28C251}"/>
                  </a:ext>
                </a:extLst>
              </p:cNvPr>
              <p:cNvSpPr txBox="1"/>
              <p:nvPr/>
            </p:nvSpPr>
            <p:spPr>
              <a:xfrm>
                <a:off x="6098328" y="6026837"/>
                <a:ext cx="665947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 0.08</a:t>
                </a: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8AB7FF93-2D49-444D-A209-DDB08667F7B4}"/>
                </a:ext>
              </a:extLst>
            </p:cNvPr>
            <p:cNvGrpSpPr/>
            <p:nvPr/>
          </p:nvGrpSpPr>
          <p:grpSpPr>
            <a:xfrm>
              <a:off x="6692576" y="4438169"/>
              <a:ext cx="689095" cy="1780928"/>
              <a:chOff x="6692576" y="4438169"/>
              <a:chExt cx="689095" cy="1780928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6E9EB86-7C7C-499B-A76C-30FAE6437B32}"/>
                  </a:ext>
                </a:extLst>
              </p:cNvPr>
              <p:cNvSpPr txBox="1"/>
              <p:nvPr/>
            </p:nvSpPr>
            <p:spPr>
              <a:xfrm>
                <a:off x="6692576" y="4438169"/>
                <a:ext cx="509237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9,000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47A39E5-52B5-4CD5-A19D-E4E3C09813F7}"/>
                  </a:ext>
                </a:extLst>
              </p:cNvPr>
              <p:cNvSpPr txBox="1"/>
              <p:nvPr/>
            </p:nvSpPr>
            <p:spPr>
              <a:xfrm>
                <a:off x="6692576" y="4755514"/>
                <a:ext cx="510675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900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17F70A6-0EBC-4A2B-A69D-599ECBF62938}"/>
                  </a:ext>
                </a:extLst>
              </p:cNvPr>
              <p:cNvSpPr txBox="1"/>
              <p:nvPr/>
            </p:nvSpPr>
            <p:spPr>
              <a:xfrm>
                <a:off x="6692576" y="5072860"/>
                <a:ext cx="512113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90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BFBE086-85F5-4735-BA8A-4CBB75A93D80}"/>
                  </a:ext>
                </a:extLst>
              </p:cNvPr>
              <p:cNvSpPr txBox="1"/>
              <p:nvPr/>
            </p:nvSpPr>
            <p:spPr>
              <a:xfrm>
                <a:off x="6692576" y="5390202"/>
                <a:ext cx="513550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  9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7A39145-FF7B-48E7-9721-EDAEE0682B57}"/>
                  </a:ext>
                </a:extLst>
              </p:cNvPr>
              <p:cNvSpPr txBox="1"/>
              <p:nvPr/>
            </p:nvSpPr>
            <p:spPr>
              <a:xfrm>
                <a:off x="6715724" y="5707546"/>
                <a:ext cx="589748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 0.9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1ADBBB5-A8A7-4913-9228-E95E6C3C015C}"/>
                  </a:ext>
                </a:extLst>
              </p:cNvPr>
              <p:cNvSpPr txBox="1"/>
              <p:nvPr/>
            </p:nvSpPr>
            <p:spPr>
              <a:xfrm>
                <a:off x="6715724" y="6024891"/>
                <a:ext cx="665947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 0.09</a:t>
                </a: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1592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81481E-6 L -4.375E-6 -0.0592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6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07407E-6 L -4.58333E-6 -0.0592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-4.16667E-6 0.0604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09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85185E-6 L -4.58333E-6 0.0604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8" grpId="0"/>
      <p:bldP spid="12" grpId="0"/>
      <p:bldP spid="26" grpId="0" animBg="1"/>
      <p:bldP spid="26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87F02CFB-4A7D-4EA3-80F1-7F3E4FC17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5MD-1 Multiplying and dividing by 10 and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FA0BA-75BC-49A7-9807-D0B36C778CFD}"/>
              </a:ext>
            </a:extLst>
          </p:cNvPr>
          <p:cNvSpPr txBox="1">
            <a:spLocks/>
          </p:cNvSpPr>
          <p:nvPr/>
        </p:nvSpPr>
        <p:spPr>
          <a:xfrm>
            <a:off x="6192012" y="1557338"/>
            <a:ext cx="5390389" cy="410196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Make 4.4 with your counters. Now make each counter one-tenth of the value. Show me the counters you now have.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Start with 0.44 and make each counter ten times the value. Show me the counters you now have. Write a calculation.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Repeat for other similar numbers.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8B1D8680-F707-4827-9F33-083ED143A436}"/>
              </a:ext>
            </a:extLst>
          </p:cNvPr>
          <p:cNvSpPr txBox="1"/>
          <p:nvPr/>
        </p:nvSpPr>
        <p:spPr>
          <a:xfrm>
            <a:off x="1627825" y="5359267"/>
            <a:ext cx="3113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o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ne-tenth of the size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8FF358C1-95E2-40CF-824B-F4A6809A1479}"/>
              </a:ext>
            </a:extLst>
          </p:cNvPr>
          <p:cNvSpPr/>
          <p:nvPr/>
        </p:nvSpPr>
        <p:spPr>
          <a:xfrm>
            <a:off x="1687409" y="1410882"/>
            <a:ext cx="29418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0.44 </a:t>
            </a:r>
            <a:r>
              <a:rPr lang="en-GB" sz="3200" b="1" dirty="0">
                <a:solidFill>
                  <a:srgbClr val="000000"/>
                </a:solidFill>
                <a:latin typeface="Arial" panose="020B0604020202020204" pitchFamily="34" charset="0"/>
              </a:rPr>
              <a:t>×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10 = 4.4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A8666E4E-5158-45D3-8A20-36850CF942F4}"/>
              </a:ext>
            </a:extLst>
          </p:cNvPr>
          <p:cNvSpPr/>
          <p:nvPr/>
        </p:nvSpPr>
        <p:spPr>
          <a:xfrm>
            <a:off x="1694628" y="1402077"/>
            <a:ext cx="29274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4.4 </a:t>
            </a:r>
            <a:r>
              <a:rPr lang="en-GB" sz="3200" b="1" dirty="0">
                <a:solidFill>
                  <a:srgbClr val="000000"/>
                </a:solidFill>
                <a:latin typeface="Arial" panose="020B0604020202020204" pitchFamily="34" charset="0"/>
              </a:rPr>
              <a:t>÷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 = 0.44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387C88-C02E-4C12-9465-4171C13FE1A1}"/>
              </a:ext>
            </a:extLst>
          </p:cNvPr>
          <p:cNvGrpSpPr/>
          <p:nvPr/>
        </p:nvGrpSpPr>
        <p:grpSpPr>
          <a:xfrm>
            <a:off x="1945761" y="2439583"/>
            <a:ext cx="2713418" cy="2717540"/>
            <a:chOff x="1875293" y="2357428"/>
            <a:chExt cx="2713418" cy="2717540"/>
          </a:xfrm>
        </p:grpSpPr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9A686D32-0AE9-4053-8DB9-94B2D7F80C92}"/>
                </a:ext>
              </a:extLst>
            </p:cNvPr>
            <p:cNvGrpSpPr/>
            <p:nvPr/>
          </p:nvGrpSpPr>
          <p:grpSpPr>
            <a:xfrm>
              <a:off x="1875293" y="2357428"/>
              <a:ext cx="750569" cy="2716793"/>
              <a:chOff x="470679" y="3447045"/>
              <a:chExt cx="575098" cy="2081651"/>
            </a:xfrm>
          </p:grpSpPr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94754FB6-4956-4174-8AB4-8003681C3C11}"/>
                  </a:ext>
                </a:extLst>
              </p:cNvPr>
              <p:cNvSpPr/>
              <p:nvPr/>
            </p:nvSpPr>
            <p:spPr>
              <a:xfrm>
                <a:off x="529019" y="3447045"/>
                <a:ext cx="456671" cy="456671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2A578B36-F267-4A97-9674-E928F1052BDB}"/>
                  </a:ext>
                </a:extLst>
              </p:cNvPr>
              <p:cNvSpPr txBox="1"/>
              <p:nvPr/>
            </p:nvSpPr>
            <p:spPr>
              <a:xfrm>
                <a:off x="470679" y="3520629"/>
                <a:ext cx="575098" cy="306571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 anchor="ctr" anchorCtr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8D44B26B-A8AC-4BEE-94E7-B3BBA0AF11A0}"/>
                  </a:ext>
                </a:extLst>
              </p:cNvPr>
              <p:cNvSpPr/>
              <p:nvPr/>
            </p:nvSpPr>
            <p:spPr>
              <a:xfrm>
                <a:off x="529019" y="3996196"/>
                <a:ext cx="456671" cy="456671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1BDC276-9AE8-4612-BBFB-6D1F5C8E9FDA}"/>
                  </a:ext>
                </a:extLst>
              </p:cNvPr>
              <p:cNvSpPr txBox="1"/>
              <p:nvPr/>
            </p:nvSpPr>
            <p:spPr>
              <a:xfrm>
                <a:off x="470679" y="4069780"/>
                <a:ext cx="575098" cy="306571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 anchor="ctr" anchorCtr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BDA5E3D4-AFCF-4747-8BCF-4713643DBC8E}"/>
                  </a:ext>
                </a:extLst>
              </p:cNvPr>
              <p:cNvSpPr/>
              <p:nvPr/>
            </p:nvSpPr>
            <p:spPr>
              <a:xfrm>
                <a:off x="529019" y="4522874"/>
                <a:ext cx="456671" cy="456671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5E628065-360F-4CF2-9176-EF9E40245E96}"/>
                  </a:ext>
                </a:extLst>
              </p:cNvPr>
              <p:cNvSpPr txBox="1"/>
              <p:nvPr/>
            </p:nvSpPr>
            <p:spPr>
              <a:xfrm>
                <a:off x="470679" y="4596458"/>
                <a:ext cx="575098" cy="306571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 anchor="ctr" anchorCtr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BA315E91-128B-4AAA-9CC6-1F95857C179C}"/>
                  </a:ext>
                </a:extLst>
              </p:cNvPr>
              <p:cNvSpPr/>
              <p:nvPr/>
            </p:nvSpPr>
            <p:spPr>
              <a:xfrm>
                <a:off x="529019" y="5072025"/>
                <a:ext cx="456671" cy="456671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7DFD4A2E-ECB1-41E5-A56D-C4E16224B48F}"/>
                  </a:ext>
                </a:extLst>
              </p:cNvPr>
              <p:cNvSpPr txBox="1"/>
              <p:nvPr/>
            </p:nvSpPr>
            <p:spPr>
              <a:xfrm>
                <a:off x="470679" y="5145609"/>
                <a:ext cx="575098" cy="306571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 anchor="ctr" anchorCtr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</a:t>
                </a:r>
              </a:p>
            </p:txBody>
          </p:sp>
        </p:grp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90560EB9-D2DD-49DF-BA1D-1DA5ECAE8247}"/>
                </a:ext>
              </a:extLst>
            </p:cNvPr>
            <p:cNvGrpSpPr/>
            <p:nvPr/>
          </p:nvGrpSpPr>
          <p:grpSpPr>
            <a:xfrm>
              <a:off x="3859115" y="2358264"/>
              <a:ext cx="729596" cy="596007"/>
              <a:chOff x="5676460" y="4277312"/>
              <a:chExt cx="526852" cy="430385"/>
            </a:xfrm>
          </p:grpSpPr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77BB8D2F-4635-47A4-9D9D-0BCB5FD8FC5F}"/>
                  </a:ext>
                </a:extLst>
              </p:cNvPr>
              <p:cNvSpPr/>
              <p:nvPr/>
            </p:nvSpPr>
            <p:spPr>
              <a:xfrm>
                <a:off x="5729465" y="4277312"/>
                <a:ext cx="430386" cy="430385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F3F8043F-7B2F-4741-B5E1-D03316F54F7F}"/>
                  </a:ext>
                </a:extLst>
              </p:cNvPr>
              <p:cNvSpPr txBox="1"/>
              <p:nvPr/>
            </p:nvSpPr>
            <p:spPr>
              <a:xfrm>
                <a:off x="5676460" y="4348042"/>
                <a:ext cx="526852" cy="288925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 anchor="ctr" anchorCtr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0.1</a:t>
                </a: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257432E9-A441-4BFE-85D8-6EEA32C88DB3}"/>
                </a:ext>
              </a:extLst>
            </p:cNvPr>
            <p:cNvGrpSpPr/>
            <p:nvPr/>
          </p:nvGrpSpPr>
          <p:grpSpPr>
            <a:xfrm>
              <a:off x="3859115" y="3074880"/>
              <a:ext cx="729596" cy="596007"/>
              <a:chOff x="5676460" y="4277312"/>
              <a:chExt cx="526852" cy="430385"/>
            </a:xfrm>
          </p:grpSpPr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5D1E4116-3540-4AD9-BB60-06E169BB82A9}"/>
                  </a:ext>
                </a:extLst>
              </p:cNvPr>
              <p:cNvSpPr/>
              <p:nvPr/>
            </p:nvSpPr>
            <p:spPr>
              <a:xfrm>
                <a:off x="5729465" y="4277312"/>
                <a:ext cx="430386" cy="430385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1189C6C9-2B35-420F-A9AF-4610208FFE15}"/>
                  </a:ext>
                </a:extLst>
              </p:cNvPr>
              <p:cNvSpPr txBox="1"/>
              <p:nvPr/>
            </p:nvSpPr>
            <p:spPr>
              <a:xfrm>
                <a:off x="5676460" y="4348042"/>
                <a:ext cx="526852" cy="288925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 anchor="ctr" anchorCtr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0.1</a:t>
                </a: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C11F95AD-2E56-47BD-9D71-78C40BBF5CB3}"/>
                </a:ext>
              </a:extLst>
            </p:cNvPr>
            <p:cNvGrpSpPr/>
            <p:nvPr/>
          </p:nvGrpSpPr>
          <p:grpSpPr>
            <a:xfrm>
              <a:off x="3859115" y="3795504"/>
              <a:ext cx="729596" cy="596007"/>
              <a:chOff x="5676460" y="4277312"/>
              <a:chExt cx="526852" cy="430385"/>
            </a:xfrm>
          </p:grpSpPr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4627A5C6-2A55-447C-BB40-057030CBA045}"/>
                  </a:ext>
                </a:extLst>
              </p:cNvPr>
              <p:cNvSpPr/>
              <p:nvPr/>
            </p:nvSpPr>
            <p:spPr>
              <a:xfrm>
                <a:off x="5729465" y="4277312"/>
                <a:ext cx="430386" cy="430385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E319B55F-9724-48E6-91B6-4F77B584296D}"/>
                  </a:ext>
                </a:extLst>
              </p:cNvPr>
              <p:cNvSpPr txBox="1"/>
              <p:nvPr/>
            </p:nvSpPr>
            <p:spPr>
              <a:xfrm>
                <a:off x="5676460" y="4348042"/>
                <a:ext cx="526852" cy="288925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 anchor="ctr" anchorCtr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0.1</a:t>
                </a: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6A3DA8B8-F824-4EA2-A84C-3AEB69996A99}"/>
                </a:ext>
              </a:extLst>
            </p:cNvPr>
            <p:cNvGrpSpPr/>
            <p:nvPr/>
          </p:nvGrpSpPr>
          <p:grpSpPr>
            <a:xfrm>
              <a:off x="3859115" y="4478961"/>
              <a:ext cx="729596" cy="596007"/>
              <a:chOff x="5676460" y="4277312"/>
              <a:chExt cx="526852" cy="430385"/>
            </a:xfrm>
          </p:grpSpPr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04863367-4E5B-424F-AC88-1BBC056A3AA6}"/>
                  </a:ext>
                </a:extLst>
              </p:cNvPr>
              <p:cNvSpPr/>
              <p:nvPr/>
            </p:nvSpPr>
            <p:spPr>
              <a:xfrm>
                <a:off x="5729465" y="4277312"/>
                <a:ext cx="430386" cy="430385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2E802E58-DC39-4DAF-AC97-464DA10B818D}"/>
                  </a:ext>
                </a:extLst>
              </p:cNvPr>
              <p:cNvSpPr txBox="1"/>
              <p:nvPr/>
            </p:nvSpPr>
            <p:spPr>
              <a:xfrm>
                <a:off x="5676460" y="4348042"/>
                <a:ext cx="526852" cy="288925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 anchor="ctr" anchorCtr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0.1</a:t>
                </a: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52" name="TextBox 151">
            <a:extLst>
              <a:ext uri="{FF2B5EF4-FFF2-40B4-BE49-F238E27FC236}">
                <a16:creationId xmlns:a16="http://schemas.microsoft.com/office/drawing/2014/main" id="{85BA933E-F127-49FE-8400-F5355A954026}"/>
              </a:ext>
            </a:extLst>
          </p:cNvPr>
          <p:cNvSpPr txBox="1"/>
          <p:nvPr/>
        </p:nvSpPr>
        <p:spPr>
          <a:xfrm>
            <a:off x="1627825" y="5359267"/>
            <a:ext cx="3113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en times of the size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35B8DD1-8106-4B41-A435-6A549B5D43C9}"/>
              </a:ext>
            </a:extLst>
          </p:cNvPr>
          <p:cNvGrpSpPr/>
          <p:nvPr/>
        </p:nvGrpSpPr>
        <p:grpSpPr>
          <a:xfrm>
            <a:off x="1945761" y="2439583"/>
            <a:ext cx="2727652" cy="2717515"/>
            <a:chOff x="6874600" y="2439583"/>
            <a:chExt cx="2727652" cy="2717515"/>
          </a:xfrm>
        </p:grpSpPr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19878201-C5F5-4438-B0C0-7455B1C02DB5}"/>
                </a:ext>
              </a:extLst>
            </p:cNvPr>
            <p:cNvGrpSpPr/>
            <p:nvPr/>
          </p:nvGrpSpPr>
          <p:grpSpPr>
            <a:xfrm>
              <a:off x="8851683" y="2439583"/>
              <a:ext cx="750569" cy="2716793"/>
              <a:chOff x="470679" y="3447045"/>
              <a:chExt cx="575098" cy="2081651"/>
            </a:xfrm>
          </p:grpSpPr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38EAE2E4-6265-4032-9886-DF48FB0C6E24}"/>
                  </a:ext>
                </a:extLst>
              </p:cNvPr>
              <p:cNvSpPr/>
              <p:nvPr/>
            </p:nvSpPr>
            <p:spPr>
              <a:xfrm>
                <a:off x="529019" y="3447045"/>
                <a:ext cx="456671" cy="456671"/>
              </a:xfrm>
              <a:prstGeom prst="ellipse">
                <a:avLst/>
              </a:prstGeom>
              <a:solidFill>
                <a:srgbClr val="7EC234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6E7BE569-865D-436F-A32C-F53FC744EC45}"/>
                  </a:ext>
                </a:extLst>
              </p:cNvPr>
              <p:cNvSpPr txBox="1"/>
              <p:nvPr/>
            </p:nvSpPr>
            <p:spPr>
              <a:xfrm>
                <a:off x="470679" y="3520629"/>
                <a:ext cx="575098" cy="306571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 anchor="ctr" anchorCtr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0.01</a:t>
                </a:r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B1F361E1-CD9D-45FF-ABD7-818E9E32FC2B}"/>
                  </a:ext>
                </a:extLst>
              </p:cNvPr>
              <p:cNvSpPr/>
              <p:nvPr/>
            </p:nvSpPr>
            <p:spPr>
              <a:xfrm>
                <a:off x="529019" y="3996196"/>
                <a:ext cx="456671" cy="456671"/>
              </a:xfrm>
              <a:prstGeom prst="ellipse">
                <a:avLst/>
              </a:prstGeom>
              <a:solidFill>
                <a:srgbClr val="7EC234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A264CDD3-F25D-4984-B120-AF0EDC51A604}"/>
                  </a:ext>
                </a:extLst>
              </p:cNvPr>
              <p:cNvSpPr txBox="1"/>
              <p:nvPr/>
            </p:nvSpPr>
            <p:spPr>
              <a:xfrm>
                <a:off x="470679" y="4069780"/>
                <a:ext cx="575098" cy="306571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 anchor="ctr" anchorCtr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0.01</a:t>
                </a:r>
              </a:p>
            </p:txBody>
          </p:sp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203D83EE-7BD5-4A11-824A-3DF591B5929D}"/>
                  </a:ext>
                </a:extLst>
              </p:cNvPr>
              <p:cNvSpPr/>
              <p:nvPr/>
            </p:nvSpPr>
            <p:spPr>
              <a:xfrm>
                <a:off x="529019" y="4548721"/>
                <a:ext cx="456671" cy="456671"/>
              </a:xfrm>
              <a:prstGeom prst="ellipse">
                <a:avLst/>
              </a:prstGeom>
              <a:solidFill>
                <a:srgbClr val="7EC234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17A8613B-75AF-4D12-BD2B-365DA694437E}"/>
                  </a:ext>
                </a:extLst>
              </p:cNvPr>
              <p:cNvSpPr txBox="1"/>
              <p:nvPr/>
            </p:nvSpPr>
            <p:spPr>
              <a:xfrm>
                <a:off x="470679" y="4625175"/>
                <a:ext cx="575098" cy="306571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 anchor="ctr" anchorCtr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0.01</a:t>
                </a:r>
              </a:p>
            </p:txBody>
          </p:sp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id="{D67355A6-7D71-4224-AFD7-32521252042F}"/>
                  </a:ext>
                </a:extLst>
              </p:cNvPr>
              <p:cNvSpPr/>
              <p:nvPr/>
            </p:nvSpPr>
            <p:spPr>
              <a:xfrm>
                <a:off x="529019" y="5072025"/>
                <a:ext cx="456671" cy="456671"/>
              </a:xfrm>
              <a:prstGeom prst="ellipse">
                <a:avLst/>
              </a:prstGeom>
              <a:solidFill>
                <a:srgbClr val="7EC234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8" name="TextBox 177">
                <a:extLst>
                  <a:ext uri="{FF2B5EF4-FFF2-40B4-BE49-F238E27FC236}">
                    <a16:creationId xmlns:a16="http://schemas.microsoft.com/office/drawing/2014/main" id="{79C885CF-CBD3-4095-AFE7-CE7B9EA34EDC}"/>
                  </a:ext>
                </a:extLst>
              </p:cNvPr>
              <p:cNvSpPr txBox="1"/>
              <p:nvPr/>
            </p:nvSpPr>
            <p:spPr>
              <a:xfrm>
                <a:off x="470679" y="5145609"/>
                <a:ext cx="575098" cy="306571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 anchor="ctr" anchorCtr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0.01</a:t>
                </a: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EEB59AA-DF9F-4721-84C4-77069A8790F9}"/>
                </a:ext>
              </a:extLst>
            </p:cNvPr>
            <p:cNvGrpSpPr/>
            <p:nvPr/>
          </p:nvGrpSpPr>
          <p:grpSpPr>
            <a:xfrm>
              <a:off x="6874600" y="2440363"/>
              <a:ext cx="750569" cy="2716735"/>
              <a:chOff x="2064844" y="2440363"/>
              <a:chExt cx="750569" cy="2716735"/>
            </a:xfrm>
          </p:grpSpPr>
          <p:grpSp>
            <p:nvGrpSpPr>
              <p:cNvPr id="182" name="Group 181">
                <a:extLst>
                  <a:ext uri="{FF2B5EF4-FFF2-40B4-BE49-F238E27FC236}">
                    <a16:creationId xmlns:a16="http://schemas.microsoft.com/office/drawing/2014/main" id="{5BEDF495-6E7A-4118-8CBA-F1A7788F2C6A}"/>
                  </a:ext>
                </a:extLst>
              </p:cNvPr>
              <p:cNvGrpSpPr/>
              <p:nvPr/>
            </p:nvGrpSpPr>
            <p:grpSpPr>
              <a:xfrm>
                <a:off x="2064844" y="2440363"/>
                <a:ext cx="750569" cy="596008"/>
                <a:chOff x="2585741" y="2333546"/>
                <a:chExt cx="750569" cy="596008"/>
              </a:xfrm>
            </p:grpSpPr>
            <p:sp>
              <p:nvSpPr>
                <p:cNvPr id="183" name="Oval 182">
                  <a:extLst>
                    <a:ext uri="{FF2B5EF4-FFF2-40B4-BE49-F238E27FC236}">
                      <a16:creationId xmlns:a16="http://schemas.microsoft.com/office/drawing/2014/main" id="{827E8CD6-1EA6-4899-A228-180A0D178D87}"/>
                    </a:ext>
                  </a:extLst>
                </p:cNvPr>
                <p:cNvSpPr/>
                <p:nvPr/>
              </p:nvSpPr>
              <p:spPr>
                <a:xfrm>
                  <a:off x="2661881" y="2333546"/>
                  <a:ext cx="596008" cy="596008"/>
                </a:xfrm>
                <a:prstGeom prst="ellipse">
                  <a:avLst/>
                </a:prstGeom>
                <a:solidFill>
                  <a:srgbClr val="FFC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endPara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84" name="TextBox 183">
                  <a:extLst>
                    <a:ext uri="{FF2B5EF4-FFF2-40B4-BE49-F238E27FC236}">
                      <a16:creationId xmlns:a16="http://schemas.microsoft.com/office/drawing/2014/main" id="{FE7DF371-D37A-41BE-A2A6-B14329525126}"/>
                    </a:ext>
                  </a:extLst>
                </p:cNvPr>
                <p:cNvSpPr txBox="1"/>
                <p:nvPr/>
              </p:nvSpPr>
              <p:spPr>
                <a:xfrm>
                  <a:off x="2585741" y="2436929"/>
                  <a:ext cx="750569" cy="369332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square" lIns="0" rIns="0" rtlCol="0" anchor="ctr" anchorCtr="0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0.1</a:t>
                  </a:r>
                </a:p>
              </p:txBody>
            </p:sp>
          </p:grpSp>
          <p:grpSp>
            <p:nvGrpSpPr>
              <p:cNvPr id="185" name="Group 184">
                <a:extLst>
                  <a:ext uri="{FF2B5EF4-FFF2-40B4-BE49-F238E27FC236}">
                    <a16:creationId xmlns:a16="http://schemas.microsoft.com/office/drawing/2014/main" id="{116C9B2A-17A5-4909-BD57-46D477FD8682}"/>
                  </a:ext>
                </a:extLst>
              </p:cNvPr>
              <p:cNvGrpSpPr/>
              <p:nvPr/>
            </p:nvGrpSpPr>
            <p:grpSpPr>
              <a:xfrm>
                <a:off x="2064844" y="3156037"/>
                <a:ext cx="750569" cy="596008"/>
                <a:chOff x="2585741" y="2333546"/>
                <a:chExt cx="750569" cy="596008"/>
              </a:xfrm>
            </p:grpSpPr>
            <p:sp>
              <p:nvSpPr>
                <p:cNvPr id="186" name="Oval 185">
                  <a:extLst>
                    <a:ext uri="{FF2B5EF4-FFF2-40B4-BE49-F238E27FC236}">
                      <a16:creationId xmlns:a16="http://schemas.microsoft.com/office/drawing/2014/main" id="{7692BCC1-9843-4507-9A43-F34CB34AF103}"/>
                    </a:ext>
                  </a:extLst>
                </p:cNvPr>
                <p:cNvSpPr/>
                <p:nvPr/>
              </p:nvSpPr>
              <p:spPr>
                <a:xfrm>
                  <a:off x="2661881" y="2333546"/>
                  <a:ext cx="596008" cy="596008"/>
                </a:xfrm>
                <a:prstGeom prst="ellipse">
                  <a:avLst/>
                </a:prstGeom>
                <a:solidFill>
                  <a:srgbClr val="FFC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endPara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87" name="TextBox 186">
                  <a:extLst>
                    <a:ext uri="{FF2B5EF4-FFF2-40B4-BE49-F238E27FC236}">
                      <a16:creationId xmlns:a16="http://schemas.microsoft.com/office/drawing/2014/main" id="{C125756E-5A36-4BE4-ADCB-871FB6B2A7BC}"/>
                    </a:ext>
                  </a:extLst>
                </p:cNvPr>
                <p:cNvSpPr txBox="1"/>
                <p:nvPr/>
              </p:nvSpPr>
              <p:spPr>
                <a:xfrm>
                  <a:off x="2585741" y="2436929"/>
                  <a:ext cx="750569" cy="369332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square" lIns="0" rIns="0" rtlCol="0" anchor="ctr" anchorCtr="0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0.1</a:t>
                  </a:r>
                </a:p>
              </p:txBody>
            </p:sp>
          </p:grpSp>
          <p:grpSp>
            <p:nvGrpSpPr>
              <p:cNvPr id="188" name="Group 187">
                <a:extLst>
                  <a:ext uri="{FF2B5EF4-FFF2-40B4-BE49-F238E27FC236}">
                    <a16:creationId xmlns:a16="http://schemas.microsoft.com/office/drawing/2014/main" id="{7FD8AE58-401B-44A3-B73A-2A44A065AD7C}"/>
                  </a:ext>
                </a:extLst>
              </p:cNvPr>
              <p:cNvGrpSpPr/>
              <p:nvPr/>
            </p:nvGrpSpPr>
            <p:grpSpPr>
              <a:xfrm>
                <a:off x="2064844" y="3845416"/>
                <a:ext cx="750569" cy="596008"/>
                <a:chOff x="2585741" y="2333546"/>
                <a:chExt cx="750569" cy="596008"/>
              </a:xfrm>
            </p:grpSpPr>
            <p:sp>
              <p:nvSpPr>
                <p:cNvPr id="189" name="Oval 188">
                  <a:extLst>
                    <a:ext uri="{FF2B5EF4-FFF2-40B4-BE49-F238E27FC236}">
                      <a16:creationId xmlns:a16="http://schemas.microsoft.com/office/drawing/2014/main" id="{4EF89AFF-0631-4D0E-BBD2-07FFEECCA846}"/>
                    </a:ext>
                  </a:extLst>
                </p:cNvPr>
                <p:cNvSpPr/>
                <p:nvPr/>
              </p:nvSpPr>
              <p:spPr>
                <a:xfrm>
                  <a:off x="2661881" y="2333546"/>
                  <a:ext cx="596008" cy="596008"/>
                </a:xfrm>
                <a:prstGeom prst="ellipse">
                  <a:avLst/>
                </a:prstGeom>
                <a:solidFill>
                  <a:srgbClr val="FFC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endPara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0" name="TextBox 189">
                  <a:extLst>
                    <a:ext uri="{FF2B5EF4-FFF2-40B4-BE49-F238E27FC236}">
                      <a16:creationId xmlns:a16="http://schemas.microsoft.com/office/drawing/2014/main" id="{D6BD0C3D-EB27-49DC-AE3A-375D5C97EDB6}"/>
                    </a:ext>
                  </a:extLst>
                </p:cNvPr>
                <p:cNvSpPr txBox="1"/>
                <p:nvPr/>
              </p:nvSpPr>
              <p:spPr>
                <a:xfrm>
                  <a:off x="2585741" y="2436929"/>
                  <a:ext cx="750569" cy="369332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square" lIns="0" rIns="0" rtlCol="0" anchor="ctr" anchorCtr="0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0.1</a:t>
                  </a:r>
                </a:p>
              </p:txBody>
            </p:sp>
          </p:grpSp>
          <p:grpSp>
            <p:nvGrpSpPr>
              <p:cNvPr id="191" name="Group 190">
                <a:extLst>
                  <a:ext uri="{FF2B5EF4-FFF2-40B4-BE49-F238E27FC236}">
                    <a16:creationId xmlns:a16="http://schemas.microsoft.com/office/drawing/2014/main" id="{A9C36A0F-6391-48C6-AA21-F5AA55422C81}"/>
                  </a:ext>
                </a:extLst>
              </p:cNvPr>
              <p:cNvGrpSpPr/>
              <p:nvPr/>
            </p:nvGrpSpPr>
            <p:grpSpPr>
              <a:xfrm>
                <a:off x="2064844" y="4561090"/>
                <a:ext cx="750569" cy="596008"/>
                <a:chOff x="2585741" y="2333546"/>
                <a:chExt cx="750569" cy="596008"/>
              </a:xfrm>
            </p:grpSpPr>
            <p:sp>
              <p:nvSpPr>
                <p:cNvPr id="192" name="Oval 191">
                  <a:extLst>
                    <a:ext uri="{FF2B5EF4-FFF2-40B4-BE49-F238E27FC236}">
                      <a16:creationId xmlns:a16="http://schemas.microsoft.com/office/drawing/2014/main" id="{40C56091-062C-418D-9327-43346FD5E187}"/>
                    </a:ext>
                  </a:extLst>
                </p:cNvPr>
                <p:cNvSpPr/>
                <p:nvPr/>
              </p:nvSpPr>
              <p:spPr>
                <a:xfrm>
                  <a:off x="2661881" y="2333546"/>
                  <a:ext cx="596008" cy="596008"/>
                </a:xfrm>
                <a:prstGeom prst="ellipse">
                  <a:avLst/>
                </a:prstGeom>
                <a:solidFill>
                  <a:srgbClr val="FFC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endPara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3" name="TextBox 192">
                  <a:extLst>
                    <a:ext uri="{FF2B5EF4-FFF2-40B4-BE49-F238E27FC236}">
                      <a16:creationId xmlns:a16="http://schemas.microsoft.com/office/drawing/2014/main" id="{0D71A953-7DD8-4753-8F1E-61C930724B3C}"/>
                    </a:ext>
                  </a:extLst>
                </p:cNvPr>
                <p:cNvSpPr txBox="1"/>
                <p:nvPr/>
              </p:nvSpPr>
              <p:spPr>
                <a:xfrm>
                  <a:off x="2585741" y="2436929"/>
                  <a:ext cx="750569" cy="369332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square" lIns="0" rIns="0" rtlCol="0" anchor="ctr" anchorCtr="0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0.1</a:t>
                  </a:r>
                </a:p>
              </p:txBody>
            </p:sp>
          </p:grpSp>
        </p:grpSp>
      </p:grpSp>
      <p:sp>
        <p:nvSpPr>
          <p:cNvPr id="2" name="TextBox 19">
            <a:extLst>
              <a:ext uri="{FF2B5EF4-FFF2-40B4-BE49-F238E27FC236}">
                <a16:creationId xmlns:a16="http://schemas.microsoft.com/office/drawing/2014/main" id="{1D8F3BA8-21F1-4E29-8288-5697F11E2F96}"/>
              </a:ext>
            </a:extLst>
          </p:cNvPr>
          <p:cNvSpPr txBox="1"/>
          <p:nvPr/>
        </p:nvSpPr>
        <p:spPr>
          <a:xfrm>
            <a:off x="6096000" y="4540726"/>
            <a:ext cx="5486401" cy="1508105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buNone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__ divided by 10 is  equal to__.</a:t>
            </a:r>
          </a:p>
          <a:p>
            <a:pPr algn="ctr">
              <a:buNone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__ is one-tenth the size of __.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__ multiplied by 10 is equal to__.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__ is 10 times the size of __.</a:t>
            </a:r>
          </a:p>
        </p:txBody>
      </p:sp>
    </p:spTree>
    <p:extLst>
      <p:ext uri="{BB962C8B-B14F-4D97-AF65-F5344CB8AC3E}">
        <p14:creationId xmlns:p14="http://schemas.microsoft.com/office/powerpoint/2010/main" val="109818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95" grpId="1"/>
      <p:bldP spid="96" grpId="0"/>
      <p:bldP spid="97" grpId="0"/>
      <p:bldP spid="15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D54BD-8554-4811-A140-F5AD88B134F4}"/>
              </a:ext>
            </a:extLst>
          </p:cNvPr>
          <p:cNvSpPr txBox="1">
            <a:spLocks/>
          </p:cNvSpPr>
          <p:nvPr/>
        </p:nvSpPr>
        <p:spPr>
          <a:xfrm flipH="1">
            <a:off x="5937039" y="1557337"/>
            <a:ext cx="5919600" cy="3494061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is the value of the 4 tenths after we multiply by 10? And the 4 hundredths?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happens to each digit when we divide by</a:t>
            </a:r>
            <a:r>
              <a:rPr kumimoji="0" lang="en-GB" sz="1900" b="0" i="0" u="none" strike="noStrike" kern="1200" cap="none" spc="0" normalizeH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Why is there a zero in the ones place to start with?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happens to the zero in the ones when we multiply by 10?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00F0831-0D78-4CBC-AE54-D20957A1CB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328" y="3784635"/>
            <a:ext cx="4353488" cy="140246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FDEE745-2803-4C7B-BE70-CC0FD4E6FCA7}"/>
              </a:ext>
            </a:extLst>
          </p:cNvPr>
          <p:cNvSpPr txBox="1"/>
          <p:nvPr/>
        </p:nvSpPr>
        <p:spPr>
          <a:xfrm>
            <a:off x="3687409" y="4284460"/>
            <a:ext cx="327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797150B-D0FA-4B9C-9800-56A7E52B70AE}"/>
              </a:ext>
            </a:extLst>
          </p:cNvPr>
          <p:cNvSpPr txBox="1"/>
          <p:nvPr/>
        </p:nvSpPr>
        <p:spPr>
          <a:xfrm>
            <a:off x="4715879" y="4284460"/>
            <a:ext cx="327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7C5FED2-2250-4E06-9894-855649ED70AA}"/>
              </a:ext>
            </a:extLst>
          </p:cNvPr>
          <p:cNvSpPr txBox="1"/>
          <p:nvPr/>
        </p:nvSpPr>
        <p:spPr>
          <a:xfrm>
            <a:off x="3687410" y="4285813"/>
            <a:ext cx="327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25AB4D-B37B-4553-A94B-E0216BA67676}"/>
              </a:ext>
            </a:extLst>
          </p:cNvPr>
          <p:cNvSpPr/>
          <p:nvPr/>
        </p:nvSpPr>
        <p:spPr>
          <a:xfrm>
            <a:off x="1646343" y="1489149"/>
            <a:ext cx="29418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0.44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×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10 = 4.4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3FA847C-431C-43A8-8D0F-7C572FC2BF64}"/>
              </a:ext>
            </a:extLst>
          </p:cNvPr>
          <p:cNvSpPr/>
          <p:nvPr/>
        </p:nvSpPr>
        <p:spPr bwMode="auto">
          <a:xfrm>
            <a:off x="3874370" y="1466329"/>
            <a:ext cx="1477652" cy="6075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B03A9DC-FB28-4095-8F5F-F26DDB9FDC6A}"/>
              </a:ext>
            </a:extLst>
          </p:cNvPr>
          <p:cNvSpPr txBox="1"/>
          <p:nvPr/>
        </p:nvSpPr>
        <p:spPr>
          <a:xfrm>
            <a:off x="4715880" y="4285813"/>
            <a:ext cx="327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171138A-1CD9-4C27-9919-848B3D830E59}"/>
              </a:ext>
            </a:extLst>
          </p:cNvPr>
          <p:cNvSpPr txBox="1"/>
          <p:nvPr/>
        </p:nvSpPr>
        <p:spPr>
          <a:xfrm>
            <a:off x="3657241" y="4701486"/>
            <a:ext cx="327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3871B5-B6A7-460F-9380-B9528CB9E849}"/>
              </a:ext>
            </a:extLst>
          </p:cNvPr>
          <p:cNvSpPr txBox="1"/>
          <p:nvPr/>
        </p:nvSpPr>
        <p:spPr>
          <a:xfrm>
            <a:off x="3515957" y="2675862"/>
            <a:ext cx="1782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628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ten times the size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B00C3E-D0BA-4302-B8CB-7C18E541C2FF}"/>
              </a:ext>
            </a:extLst>
          </p:cNvPr>
          <p:cNvSpPr txBox="1"/>
          <p:nvPr/>
        </p:nvSpPr>
        <p:spPr>
          <a:xfrm>
            <a:off x="3384510" y="5934675"/>
            <a:ext cx="20457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628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one-tenth of the size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B5F3E425-04A5-42A5-93D3-21D9915BF8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7765" y="5200086"/>
            <a:ext cx="1101426" cy="28672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55FD1458-267D-40EC-B250-A922FD3D09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 flipV="1">
            <a:off x="3847765" y="3414622"/>
            <a:ext cx="1101426" cy="286728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C9EB7763-4795-41DE-B8A8-B4B4292362AD}"/>
              </a:ext>
            </a:extLst>
          </p:cNvPr>
          <p:cNvSpPr txBox="1"/>
          <p:nvPr/>
        </p:nvSpPr>
        <p:spPr>
          <a:xfrm>
            <a:off x="4101855" y="5528827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628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÷10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F02AEE0-96EB-465C-B983-A012297CD6B7}"/>
              </a:ext>
            </a:extLst>
          </p:cNvPr>
          <p:cNvSpPr txBox="1"/>
          <p:nvPr/>
        </p:nvSpPr>
        <p:spPr>
          <a:xfrm>
            <a:off x="4108267" y="2979756"/>
            <a:ext cx="598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628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x10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87F02CFB-4A7D-4EA3-80F1-7F3E4FC17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5MD-1 Multiplying and dividing by 10 and 100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0719529-671C-4812-B158-65391ABCEE02}"/>
              </a:ext>
            </a:extLst>
          </p:cNvPr>
          <p:cNvSpPr/>
          <p:nvPr/>
        </p:nvSpPr>
        <p:spPr>
          <a:xfrm>
            <a:off x="1660771" y="1488202"/>
            <a:ext cx="29274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4.4 ÷ 10 = 0.44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53B384E-62CE-4484-BC46-5688E1C873B4}"/>
              </a:ext>
            </a:extLst>
          </p:cNvPr>
          <p:cNvSpPr/>
          <p:nvPr/>
        </p:nvSpPr>
        <p:spPr bwMode="auto">
          <a:xfrm>
            <a:off x="3646576" y="1575044"/>
            <a:ext cx="1396636" cy="6075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7B4E0C3-DC4A-45F9-AD55-AA114D735934}"/>
              </a:ext>
            </a:extLst>
          </p:cNvPr>
          <p:cNvSpPr txBox="1"/>
          <p:nvPr/>
        </p:nvSpPr>
        <p:spPr>
          <a:xfrm>
            <a:off x="2628771" y="4701486"/>
            <a:ext cx="327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0C21E16-FD0D-42F3-997B-065EAD732B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 flipV="1">
            <a:off x="2664507" y="3414622"/>
            <a:ext cx="1101426" cy="28672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8081FBD-453C-4A5F-B050-3E16BEC5EADC}"/>
              </a:ext>
            </a:extLst>
          </p:cNvPr>
          <p:cNvSpPr txBox="1"/>
          <p:nvPr/>
        </p:nvSpPr>
        <p:spPr>
          <a:xfrm>
            <a:off x="2925009" y="2979756"/>
            <a:ext cx="598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628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x10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17FCE88-F0E4-4BC1-8EB7-BF2A6D58D9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8376" y="5176357"/>
            <a:ext cx="1101426" cy="28672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C42EB62-1FC6-450C-8692-278AA2F6937E}"/>
              </a:ext>
            </a:extLst>
          </p:cNvPr>
          <p:cNvSpPr txBox="1"/>
          <p:nvPr/>
        </p:nvSpPr>
        <p:spPr>
          <a:xfrm>
            <a:off x="2918597" y="5528827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628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÷10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03896E46-A575-438E-997F-BE831BB99A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 flipV="1">
            <a:off x="1506072" y="3414622"/>
            <a:ext cx="1101426" cy="286728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38049577-3F50-46FF-BABE-57C75EB1A144}"/>
              </a:ext>
            </a:extLst>
          </p:cNvPr>
          <p:cNvSpPr txBox="1"/>
          <p:nvPr/>
        </p:nvSpPr>
        <p:spPr>
          <a:xfrm>
            <a:off x="1766574" y="2979756"/>
            <a:ext cx="598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628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x10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653C177B-0BB3-4DA2-A6D6-0FF0622B13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4215" y="5200086"/>
            <a:ext cx="1101426" cy="286728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2492C040-CE82-4155-B2F7-E59E85DBF0ED}"/>
              </a:ext>
            </a:extLst>
          </p:cNvPr>
          <p:cNvSpPr txBox="1"/>
          <p:nvPr/>
        </p:nvSpPr>
        <p:spPr>
          <a:xfrm>
            <a:off x="1838305" y="5528827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628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÷10</a:t>
            </a:r>
          </a:p>
        </p:txBody>
      </p:sp>
      <p:sp>
        <p:nvSpPr>
          <p:cNvPr id="2" name="TextBox 19">
            <a:extLst>
              <a:ext uri="{FF2B5EF4-FFF2-40B4-BE49-F238E27FC236}">
                <a16:creationId xmlns:a16="http://schemas.microsoft.com/office/drawing/2014/main" id="{BB0BF333-3FD3-4832-8FDC-9F43F0A8C0C4}"/>
              </a:ext>
            </a:extLst>
          </p:cNvPr>
          <p:cNvSpPr txBox="1"/>
          <p:nvPr/>
        </p:nvSpPr>
        <p:spPr>
          <a:xfrm>
            <a:off x="6096000" y="4333170"/>
            <a:ext cx="5486401" cy="1384995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lvl="0" algn="ctr">
              <a:buNone/>
              <a:defRPr/>
            </a:pPr>
            <a:r>
              <a:rPr lang="en-GB" sz="2000" i="1" dirty="0">
                <a:solidFill>
                  <a:srgbClr val="585858"/>
                </a:solidFill>
              </a:rPr>
              <a:t>To multiply by 10, move each digit one place to the left.</a:t>
            </a:r>
          </a:p>
          <a:p>
            <a:pPr lvl="0" algn="ctr">
              <a:buNone/>
              <a:defRPr/>
            </a:pPr>
            <a:r>
              <a:rPr lang="en-GB" sz="2000" i="1" dirty="0">
                <a:solidFill>
                  <a:srgbClr val="585858"/>
                </a:solidFill>
              </a:rPr>
              <a:t>To divide by 10, move each digit one place to the right.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1C8A7E-E31B-4747-AE61-D094BCEE847A}"/>
              </a:ext>
            </a:extLst>
          </p:cNvPr>
          <p:cNvSpPr txBox="1"/>
          <p:nvPr/>
        </p:nvSpPr>
        <p:spPr>
          <a:xfrm>
            <a:off x="1314148" y="3851716"/>
            <a:ext cx="916911" cy="400110"/>
          </a:xfrm>
          <a:prstGeom prst="rect">
            <a:avLst/>
          </a:prstGeom>
          <a:solidFill>
            <a:srgbClr val="D6EBF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10s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EA9C70-9908-4B8D-849C-D5425E563B2E}"/>
              </a:ext>
            </a:extLst>
          </p:cNvPr>
          <p:cNvSpPr txBox="1"/>
          <p:nvPr/>
        </p:nvSpPr>
        <p:spPr>
          <a:xfrm>
            <a:off x="2378575" y="3856696"/>
            <a:ext cx="916911" cy="400110"/>
          </a:xfrm>
          <a:prstGeom prst="rect">
            <a:avLst/>
          </a:prstGeom>
          <a:solidFill>
            <a:srgbClr val="D6EBF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1s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CCFCA5-E8ED-415A-979A-074C899A8349}"/>
              </a:ext>
            </a:extLst>
          </p:cNvPr>
          <p:cNvSpPr txBox="1"/>
          <p:nvPr/>
        </p:nvSpPr>
        <p:spPr>
          <a:xfrm>
            <a:off x="3424413" y="3856696"/>
            <a:ext cx="916911" cy="400110"/>
          </a:xfrm>
          <a:prstGeom prst="rect">
            <a:avLst/>
          </a:prstGeom>
          <a:solidFill>
            <a:srgbClr val="D6EBF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0.1s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BABC4B-63B0-4BA7-8B47-8FAC2BDAF9DC}"/>
              </a:ext>
            </a:extLst>
          </p:cNvPr>
          <p:cNvSpPr txBox="1"/>
          <p:nvPr/>
        </p:nvSpPr>
        <p:spPr>
          <a:xfrm>
            <a:off x="4470251" y="3856696"/>
            <a:ext cx="916911" cy="400110"/>
          </a:xfrm>
          <a:prstGeom prst="rect">
            <a:avLst/>
          </a:prstGeom>
          <a:solidFill>
            <a:srgbClr val="D6EBF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0.01s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B6054A4-FE31-4D32-A46E-0A7293B4F98C}"/>
              </a:ext>
            </a:extLst>
          </p:cNvPr>
          <p:cNvGrpSpPr/>
          <p:nvPr/>
        </p:nvGrpSpPr>
        <p:grpSpPr>
          <a:xfrm>
            <a:off x="3310626" y="4438527"/>
            <a:ext cx="91975" cy="515006"/>
            <a:chOff x="4371832" y="4438527"/>
            <a:chExt cx="91975" cy="515006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9C3FC3B-0F35-4B8C-88AB-B8916403EBC2}"/>
                </a:ext>
              </a:extLst>
            </p:cNvPr>
            <p:cNvSpPr/>
            <p:nvPr/>
          </p:nvSpPr>
          <p:spPr bwMode="auto">
            <a:xfrm>
              <a:off x="4371832" y="4438527"/>
              <a:ext cx="91975" cy="9197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6F25244-69FA-4968-A71F-CBDEF9C6EE41}"/>
                </a:ext>
              </a:extLst>
            </p:cNvPr>
            <p:cNvSpPr/>
            <p:nvPr/>
          </p:nvSpPr>
          <p:spPr bwMode="auto">
            <a:xfrm>
              <a:off x="4371832" y="4861558"/>
              <a:ext cx="91975" cy="9197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D8A8B552-15B2-4F6E-8AD1-C75E735701D3}"/>
              </a:ext>
            </a:extLst>
          </p:cNvPr>
          <p:cNvSpPr txBox="1"/>
          <p:nvPr/>
        </p:nvSpPr>
        <p:spPr>
          <a:xfrm>
            <a:off x="2647683" y="4279091"/>
            <a:ext cx="327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8F7B3AB-202B-4FB5-99F4-0C3527CF1BCB}"/>
              </a:ext>
            </a:extLst>
          </p:cNvPr>
          <p:cNvSpPr txBox="1"/>
          <p:nvPr/>
        </p:nvSpPr>
        <p:spPr>
          <a:xfrm>
            <a:off x="2647682" y="4279091"/>
            <a:ext cx="327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39927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81481E-6 L -0.08685 0.0608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9" y="3032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81481E-6 L -0.08685 0.0608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9" y="303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7.40741E-7 L -0.08685 0.0608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9" y="303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81481E-6 L 0.08685 -0.06087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6" y="-3056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81481E-6 L 0.08685 -0.06087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6" y="-3056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3" grpId="0"/>
      <p:bldP spid="14" grpId="0"/>
      <p:bldP spid="14" grpId="1"/>
      <p:bldP spid="15" grpId="0" animBg="1"/>
      <p:bldP spid="34" grpId="0"/>
      <p:bldP spid="7" grpId="0"/>
      <p:bldP spid="8" grpId="0"/>
      <p:bldP spid="47" grpId="0"/>
      <p:bldP spid="48" grpId="0"/>
      <p:bldP spid="13" grpId="0"/>
      <p:bldP spid="44" grpId="0" animBg="1"/>
      <p:bldP spid="44" grpId="1" animBg="1"/>
      <p:bldP spid="19" grpId="0"/>
      <p:bldP spid="22" grpId="0"/>
      <p:bldP spid="24" grpId="0"/>
      <p:bldP spid="31" grpId="0"/>
      <p:bldP spid="35" grpId="0"/>
      <p:bldP spid="56" grpId="0"/>
      <p:bldP spid="56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5, Unit 6, Learning Outcome 3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3873293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3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explain how to multiply and divide a number by 10, 100 and 1,000 (first ‘number’ two or more non-zero digits)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83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5, Unit 6, Learning Outcome 3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3"/>
              </a:rPr>
              <a:t>2.29 Decimal place value knowledge, multiplication and division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480627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1:5-1:6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10-14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Placeholder 1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1B4C8EB-B1C4-48A7-94E5-DE9267601F6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0650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2.29 Extending decimal place-value to ×/÷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D3737E-3644-4ACE-8444-A33BFC8FD4F0}"/>
              </a:ext>
            </a:extLst>
          </p:cNvPr>
          <p:cNvSpPr txBox="1"/>
          <p:nvPr/>
        </p:nvSpPr>
        <p:spPr bwMode="auto">
          <a:xfrm>
            <a:off x="2265857" y="917864"/>
            <a:ext cx="76603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Example 1 – two-digit number divided by 100 / multiplied by 0.01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A888FF-4277-48F1-8B81-2F2DFB7B21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3562" y="1341476"/>
            <a:ext cx="8644877" cy="13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80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2.29 Extending decimal place-value to ×/÷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80FB4B-8769-43D6-A2DA-6BD072CDD614}"/>
              </a:ext>
            </a:extLst>
          </p:cNvPr>
          <p:cNvSpPr txBox="1"/>
          <p:nvPr/>
        </p:nvSpPr>
        <p:spPr bwMode="auto">
          <a:xfrm>
            <a:off x="2265857" y="917864"/>
            <a:ext cx="76603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Example 1 – two-digit number divided by 100 / multiplied by 0.01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726FE5-87B6-46BF-B5AA-0F93B925FA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92142" y="3108229"/>
            <a:ext cx="6432712" cy="5425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FF0DC3-216A-4194-B6F7-492BE5CE08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3562" y="1341476"/>
            <a:ext cx="8644877" cy="13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97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BEBBBA-AD76-4C47-8E44-81D4F8483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A4191577-7FB3-44A1-AC26-B90834750BC8}"/>
              </a:ext>
            </a:extLst>
          </p:cNvPr>
          <p:cNvSpPr txBox="1">
            <a:spLocks/>
          </p:cNvSpPr>
          <p:nvPr/>
        </p:nvSpPr>
        <p:spPr>
          <a:xfrm>
            <a:off x="594007" y="845820"/>
            <a:ext cx="11140163" cy="3208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The links below take you to the starting slide of each learning outcome.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37BAE3D-75EB-48DC-9322-F1A247F8AE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7602274"/>
              </p:ext>
            </p:extLst>
          </p:nvPr>
        </p:nvGraphicFramePr>
        <p:xfrm>
          <a:off x="594008" y="1535029"/>
          <a:ext cx="10712127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630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9782497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3" action="ppaction://hlinksldjump"/>
                        </a:rPr>
                        <a:t>Pupils explain how to use known multiplication facts and unitising to multiply decimal fractions by whole numbers (hundredths)</a:t>
                      </a:r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4" action="ppaction://hlinksldjump"/>
                        </a:rPr>
                        <a:t>Pupils use their knowledge of multiplying decimal fractions by whole numbers to solve measures problems </a:t>
                      </a:r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604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5" action="ppaction://hlinksldjump"/>
                        </a:rPr>
                        <a:t>Pupils explain the relationship between multiplying by 0.1 dividing by 10</a:t>
                      </a:r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485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6" action="ppaction://hlinksldjump"/>
                        </a:rPr>
                        <a:t>Pupils explain the relationship between multiplying by 0.01 dividing by 100</a:t>
                      </a:r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461906"/>
                  </a:ext>
                </a:extLst>
              </a:tr>
              <a:tr h="25929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7" action="ppaction://hlinksldjump"/>
                        </a:rPr>
                        <a:t>Pupils explain how to use multiplying by 10 or 100 to multiply one-digit numbers by decimal fractions (1) 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959847"/>
                  </a:ext>
                </a:extLst>
              </a:tr>
              <a:tr h="25929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8" action="ppaction://hlinksldjump"/>
                        </a:rPr>
                        <a:t>Pupils explain how to use multiplying by 10 or 100 to multiply one-digit numbers by decimal fractions (2)</a:t>
                      </a:r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921493"/>
                  </a:ext>
                </a:extLst>
              </a:tr>
            </a:tbl>
          </a:graphicData>
        </a:graphic>
      </p:graphicFrame>
      <p:sp>
        <p:nvSpPr>
          <p:cNvPr id="7" name="Action Button: Return 6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2570C625-E476-4A8C-BF3D-99D1E479925B}"/>
              </a:ext>
            </a:extLst>
          </p:cNvPr>
          <p:cNvSpPr/>
          <p:nvPr/>
        </p:nvSpPr>
        <p:spPr>
          <a:xfrm>
            <a:off x="573041" y="565218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EE4455-BFAA-47B1-A1C6-8DC3C9CE865C}"/>
              </a:ext>
            </a:extLst>
          </p:cNvPr>
          <p:cNvSpPr txBox="1"/>
          <p:nvPr/>
        </p:nvSpPr>
        <p:spPr>
          <a:xfrm>
            <a:off x="988023" y="5633638"/>
            <a:ext cx="10352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arrow button to return to this Contents slide.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238C35-3C03-4D16-99F1-BBF34DEA37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4008" y="246063"/>
            <a:ext cx="11140163" cy="42617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115791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2.29 Extending decimal place-value to ×/÷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87E0B0-A4A9-4336-A00F-742E1D0C77E0}"/>
              </a:ext>
            </a:extLst>
          </p:cNvPr>
          <p:cNvSpPr txBox="1"/>
          <p:nvPr/>
        </p:nvSpPr>
        <p:spPr bwMode="auto">
          <a:xfrm>
            <a:off x="2265857" y="917864"/>
            <a:ext cx="76603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Example 1 – two-digit number divided by 100 / multiplied by 0.01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9AD43B-A222-4900-99D3-424B8810F6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9463" y="4022494"/>
            <a:ext cx="7773074" cy="23349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5E188C-5B95-4EED-9505-8438A2A744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92142" y="3108229"/>
            <a:ext cx="6432712" cy="5425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E7B473-5AF3-4A04-8F2C-FB729F4EF1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3562" y="1341476"/>
            <a:ext cx="8644877" cy="13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43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2.29 Extending decimal place-value to ×/÷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EC1E6C-79F0-4015-8F18-3CD6B304EF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9644" y="1354506"/>
            <a:ext cx="8791194" cy="13778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725170-770D-41FC-B073-8A1673376467}"/>
              </a:ext>
            </a:extLst>
          </p:cNvPr>
          <p:cNvSpPr txBox="1"/>
          <p:nvPr/>
        </p:nvSpPr>
        <p:spPr bwMode="auto">
          <a:xfrm>
            <a:off x="3072584" y="917864"/>
            <a:ext cx="60468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Example 2 – multiplying a decimal fraction by 1,000</a:t>
            </a:r>
          </a:p>
        </p:txBody>
      </p:sp>
    </p:spTree>
    <p:extLst>
      <p:ext uri="{BB962C8B-B14F-4D97-AF65-F5344CB8AC3E}">
        <p14:creationId xmlns:p14="http://schemas.microsoft.com/office/powerpoint/2010/main" val="77207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2.29 Extending decimal place-value to ×/÷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22CC1D-FA3C-4AE4-AB84-2F73A13238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9644" y="1354506"/>
            <a:ext cx="8791194" cy="13778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833E43-0F88-4E37-AF60-9484ECE85EDA}"/>
              </a:ext>
            </a:extLst>
          </p:cNvPr>
          <p:cNvSpPr txBox="1"/>
          <p:nvPr/>
        </p:nvSpPr>
        <p:spPr bwMode="auto">
          <a:xfrm>
            <a:off x="3072584" y="917864"/>
            <a:ext cx="60468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Example 2 – multiplying a decimal fraction by 1,000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83F72C-0C63-4751-8EFB-C6D636E5C5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92142" y="3108229"/>
            <a:ext cx="6432712" cy="54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7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2.29 Extending decimal place-value to ×/÷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1BBA31-49E9-491D-9B05-744711CFF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9644" y="1354506"/>
            <a:ext cx="8791194" cy="13778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1BBB2C-24C1-4DEB-9ADB-9C4DFD601051}"/>
              </a:ext>
            </a:extLst>
          </p:cNvPr>
          <p:cNvSpPr txBox="1"/>
          <p:nvPr/>
        </p:nvSpPr>
        <p:spPr bwMode="auto">
          <a:xfrm>
            <a:off x="3072584" y="917864"/>
            <a:ext cx="60468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Example 2 – multiplying a decimal fraction by 1,000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3DFE52-E89B-40AC-BDA8-D1DD4111CF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9463" y="4026728"/>
            <a:ext cx="7773074" cy="23349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9390DE-9B83-4589-A493-685F7639AF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92142" y="3108229"/>
            <a:ext cx="6432712" cy="54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41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B70370E6-9374-4EFD-9584-5E44286CCFB1}"/>
              </a:ext>
            </a:extLst>
          </p:cNvPr>
          <p:cNvGrpSpPr/>
          <p:nvPr/>
        </p:nvGrpSpPr>
        <p:grpSpPr>
          <a:xfrm>
            <a:off x="10046692" y="2502088"/>
            <a:ext cx="785614" cy="459337"/>
            <a:chOff x="6483340" y="4149790"/>
            <a:chExt cx="785614" cy="459337"/>
          </a:xfrm>
        </p:grpSpPr>
        <p:pic>
          <p:nvPicPr>
            <p:cNvPr id="10" name="Picture 9" descr="A picture containing light, drawing&#10;&#10;Description automatically generated">
              <a:extLst>
                <a:ext uri="{FF2B5EF4-FFF2-40B4-BE49-F238E27FC236}">
                  <a16:creationId xmlns:a16="http://schemas.microsoft.com/office/drawing/2014/main" id="{6AC89A95-98DB-4D1D-858B-D9255F2FE9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3340" y="4149790"/>
              <a:ext cx="148917" cy="459337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5BA111F-0687-4F28-A676-F54CDE16E424}"/>
                </a:ext>
              </a:extLst>
            </p:cNvPr>
            <p:cNvSpPr/>
            <p:nvPr/>
          </p:nvSpPr>
          <p:spPr>
            <a:xfrm>
              <a:off x="6571297" y="4179403"/>
              <a:ext cx="69765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46287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× 10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D95F8614-6272-4AEA-9E0C-695F814E4C2A}"/>
              </a:ext>
            </a:extLst>
          </p:cNvPr>
          <p:cNvSpPr/>
          <p:nvPr/>
        </p:nvSpPr>
        <p:spPr>
          <a:xfrm>
            <a:off x="7384759" y="2787070"/>
            <a:ext cx="632696" cy="405037"/>
          </a:xfrm>
          <a:prstGeom prst="rect">
            <a:avLst/>
          </a:prstGeom>
          <a:solidFill>
            <a:srgbClr val="A0E1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EDAE78-2297-4C93-80B1-839F45DB3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5MD-1 Multiplying and dividing by 10 and 100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A6BBA0-6FE4-40D5-919A-2769B65FC2FB}"/>
              </a:ext>
            </a:extLst>
          </p:cNvPr>
          <p:cNvSpPr/>
          <p:nvPr/>
        </p:nvSpPr>
        <p:spPr>
          <a:xfrm>
            <a:off x="848911" y="2562021"/>
            <a:ext cx="25859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36 ÷ 10 = 3.6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D291A0-E939-4CB0-A5BA-B44973ECAD3A}"/>
              </a:ext>
            </a:extLst>
          </p:cNvPr>
          <p:cNvSpPr/>
          <p:nvPr/>
        </p:nvSpPr>
        <p:spPr>
          <a:xfrm>
            <a:off x="841697" y="1967939"/>
            <a:ext cx="26003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3.6 × 10 = 36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47C3E8-3D57-4297-A91E-4316440F4124}"/>
              </a:ext>
            </a:extLst>
          </p:cNvPr>
          <p:cNvSpPr/>
          <p:nvPr/>
        </p:nvSpPr>
        <p:spPr>
          <a:xfrm>
            <a:off x="10201960" y="2933432"/>
            <a:ext cx="12445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4628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ten times the size 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AB55063-3E86-4E39-AF3A-AD0B194BA82E}"/>
              </a:ext>
            </a:extLst>
          </p:cNvPr>
          <p:cNvGrpSpPr/>
          <p:nvPr/>
        </p:nvGrpSpPr>
        <p:grpSpPr>
          <a:xfrm>
            <a:off x="9960977" y="2376344"/>
            <a:ext cx="2128838" cy="1638012"/>
            <a:chOff x="6391275" y="5114990"/>
            <a:chExt cx="2128838" cy="1638012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7E52C2A-278D-43EC-BB78-55120AD43064}"/>
                </a:ext>
              </a:extLst>
            </p:cNvPr>
            <p:cNvSpPr/>
            <p:nvPr/>
          </p:nvSpPr>
          <p:spPr>
            <a:xfrm>
              <a:off x="6391275" y="5114990"/>
              <a:ext cx="2128838" cy="1638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F0CFA0F-F6DC-4EC1-894D-386AF16C0FE1}"/>
                </a:ext>
              </a:extLst>
            </p:cNvPr>
            <p:cNvGrpSpPr/>
            <p:nvPr/>
          </p:nvGrpSpPr>
          <p:grpSpPr>
            <a:xfrm>
              <a:off x="6483340" y="5239264"/>
              <a:ext cx="785614" cy="459337"/>
              <a:chOff x="6483340" y="5239264"/>
              <a:chExt cx="785614" cy="459337"/>
            </a:xfrm>
          </p:grpSpPr>
          <p:pic>
            <p:nvPicPr>
              <p:cNvPr id="20" name="Picture 19" descr="A picture containing light, drawing&#10;&#10;Description automatically generated">
                <a:extLst>
                  <a:ext uri="{FF2B5EF4-FFF2-40B4-BE49-F238E27FC236}">
                    <a16:creationId xmlns:a16="http://schemas.microsoft.com/office/drawing/2014/main" id="{0376B179-84D1-487B-9217-88D0B41F74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H="1">
                <a:off x="6483340" y="5239264"/>
                <a:ext cx="148917" cy="459337"/>
              </a:xfrm>
              <a:prstGeom prst="rect">
                <a:avLst/>
              </a:prstGeom>
            </p:spPr>
          </p:pic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846C439-D14E-4AE3-9FDD-4D5B77A78989}"/>
                  </a:ext>
                </a:extLst>
              </p:cNvPr>
              <p:cNvSpPr/>
              <p:nvPr/>
            </p:nvSpPr>
            <p:spPr>
              <a:xfrm>
                <a:off x="6571297" y="5268878"/>
                <a:ext cx="69765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6287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÷ 10</a:t>
                </a:r>
              </a:p>
            </p:txBody>
          </p:sp>
        </p:grp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57C17E72-CA23-422D-9E68-8D78C5F88552}"/>
              </a:ext>
            </a:extLst>
          </p:cNvPr>
          <p:cNvSpPr/>
          <p:nvPr/>
        </p:nvSpPr>
        <p:spPr>
          <a:xfrm>
            <a:off x="10201959" y="2931810"/>
            <a:ext cx="13953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4628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one-tenth of the size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4F6ECB9-9F87-4C3A-84B9-096A62D2E700}"/>
              </a:ext>
            </a:extLst>
          </p:cNvPr>
          <p:cNvSpPr/>
          <p:nvPr/>
        </p:nvSpPr>
        <p:spPr>
          <a:xfrm>
            <a:off x="7384418" y="2373101"/>
            <a:ext cx="632696" cy="405037"/>
          </a:xfrm>
          <a:prstGeom prst="rect">
            <a:avLst/>
          </a:prstGeom>
          <a:solidFill>
            <a:srgbClr val="A0E1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36B9DB-774A-4F95-B140-F3196BFAEEA6}"/>
              </a:ext>
            </a:extLst>
          </p:cNvPr>
          <p:cNvSpPr/>
          <p:nvPr/>
        </p:nvSpPr>
        <p:spPr>
          <a:xfrm>
            <a:off x="5463645" y="2382033"/>
            <a:ext cx="632696" cy="405037"/>
          </a:xfrm>
          <a:prstGeom prst="rect">
            <a:avLst/>
          </a:prstGeom>
          <a:solidFill>
            <a:srgbClr val="A0E1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1DD5105-5EF3-4668-B9BB-45BF787C4E55}"/>
              </a:ext>
            </a:extLst>
          </p:cNvPr>
          <p:cNvSpPr/>
          <p:nvPr/>
        </p:nvSpPr>
        <p:spPr>
          <a:xfrm>
            <a:off x="5463304" y="1968064"/>
            <a:ext cx="632696" cy="405037"/>
          </a:xfrm>
          <a:prstGeom prst="rect">
            <a:avLst/>
          </a:prstGeom>
          <a:solidFill>
            <a:srgbClr val="A0E1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07559-89D0-4E6D-B36E-64F97354647B}"/>
              </a:ext>
            </a:extLst>
          </p:cNvPr>
          <p:cNvSpPr txBox="1">
            <a:spLocks/>
          </p:cNvSpPr>
          <p:nvPr/>
        </p:nvSpPr>
        <p:spPr>
          <a:xfrm>
            <a:off x="623888" y="3831804"/>
            <a:ext cx="9005887" cy="2213228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two-digit number can you see on the chart? If we multiply by ten and make the number tens times the size, what happens?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If we start with 36 and move each part down a row, what have we done?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When we multiply a decimal number by</a:t>
            </a:r>
            <a:r>
              <a:rPr kumimoji="0" lang="en-GB" sz="2000" b="0" i="0" u="none" strike="noStrike" kern="1200" cap="none" spc="0" normalizeH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10, do we still add a zero? Can we try some other numbers?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92" name="Table 3">
            <a:extLst>
              <a:ext uri="{FF2B5EF4-FFF2-40B4-BE49-F238E27FC236}">
                <a16:creationId xmlns:a16="http://schemas.microsoft.com/office/drawing/2014/main" id="{356F95BE-3194-4016-8460-9EBF5B50D695}"/>
              </a:ext>
            </a:extLst>
          </p:cNvPr>
          <p:cNvGraphicFramePr>
            <a:graphicFrameLocks noGrp="1"/>
          </p:cNvGraphicFramePr>
          <p:nvPr/>
        </p:nvGraphicFramePr>
        <p:xfrm>
          <a:off x="4174447" y="1135950"/>
          <a:ext cx="5779224" cy="2473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136">
                  <a:extLst>
                    <a:ext uri="{9D8B030D-6E8A-4147-A177-3AD203B41FA5}">
                      <a16:colId xmlns:a16="http://schemas.microsoft.com/office/drawing/2014/main" val="2080570269"/>
                    </a:ext>
                  </a:extLst>
                </a:gridCol>
                <a:gridCol w="642136">
                  <a:extLst>
                    <a:ext uri="{9D8B030D-6E8A-4147-A177-3AD203B41FA5}">
                      <a16:colId xmlns:a16="http://schemas.microsoft.com/office/drawing/2014/main" val="997338931"/>
                    </a:ext>
                  </a:extLst>
                </a:gridCol>
                <a:gridCol w="642136">
                  <a:extLst>
                    <a:ext uri="{9D8B030D-6E8A-4147-A177-3AD203B41FA5}">
                      <a16:colId xmlns:a16="http://schemas.microsoft.com/office/drawing/2014/main" val="2957847936"/>
                    </a:ext>
                  </a:extLst>
                </a:gridCol>
                <a:gridCol w="642136">
                  <a:extLst>
                    <a:ext uri="{9D8B030D-6E8A-4147-A177-3AD203B41FA5}">
                      <a16:colId xmlns:a16="http://schemas.microsoft.com/office/drawing/2014/main" val="2775375010"/>
                    </a:ext>
                  </a:extLst>
                </a:gridCol>
                <a:gridCol w="642136">
                  <a:extLst>
                    <a:ext uri="{9D8B030D-6E8A-4147-A177-3AD203B41FA5}">
                      <a16:colId xmlns:a16="http://schemas.microsoft.com/office/drawing/2014/main" val="2893316661"/>
                    </a:ext>
                  </a:extLst>
                </a:gridCol>
                <a:gridCol w="642136">
                  <a:extLst>
                    <a:ext uri="{9D8B030D-6E8A-4147-A177-3AD203B41FA5}">
                      <a16:colId xmlns:a16="http://schemas.microsoft.com/office/drawing/2014/main" val="2610263126"/>
                    </a:ext>
                  </a:extLst>
                </a:gridCol>
                <a:gridCol w="642136">
                  <a:extLst>
                    <a:ext uri="{9D8B030D-6E8A-4147-A177-3AD203B41FA5}">
                      <a16:colId xmlns:a16="http://schemas.microsoft.com/office/drawing/2014/main" val="881048969"/>
                    </a:ext>
                  </a:extLst>
                </a:gridCol>
                <a:gridCol w="642136">
                  <a:extLst>
                    <a:ext uri="{9D8B030D-6E8A-4147-A177-3AD203B41FA5}">
                      <a16:colId xmlns:a16="http://schemas.microsoft.com/office/drawing/2014/main" val="3430233233"/>
                    </a:ext>
                  </a:extLst>
                </a:gridCol>
                <a:gridCol w="642136">
                  <a:extLst>
                    <a:ext uri="{9D8B030D-6E8A-4147-A177-3AD203B41FA5}">
                      <a16:colId xmlns:a16="http://schemas.microsoft.com/office/drawing/2014/main" val="3472341822"/>
                    </a:ext>
                  </a:extLst>
                </a:gridCol>
              </a:tblGrid>
              <a:tr h="412219"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2266751"/>
                  </a:ext>
                </a:extLst>
              </a:tr>
              <a:tr h="412219"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5971683"/>
                  </a:ext>
                </a:extLst>
              </a:tr>
              <a:tr h="412219"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7762481"/>
                  </a:ext>
                </a:extLst>
              </a:tr>
              <a:tr h="412219"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431775"/>
                  </a:ext>
                </a:extLst>
              </a:tr>
              <a:tr h="412219"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9265753"/>
                  </a:ext>
                </a:extLst>
              </a:tr>
              <a:tr h="412219"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3436412"/>
                  </a:ext>
                </a:extLst>
              </a:tr>
            </a:tbl>
          </a:graphicData>
        </a:graphic>
      </p:graphicFrame>
      <p:grpSp>
        <p:nvGrpSpPr>
          <p:cNvPr id="93" name="Group 92">
            <a:extLst>
              <a:ext uri="{FF2B5EF4-FFF2-40B4-BE49-F238E27FC236}">
                <a16:creationId xmlns:a16="http://schemas.microsoft.com/office/drawing/2014/main" id="{036BFFE5-37B8-4CBD-8A01-4C257F38EEBC}"/>
              </a:ext>
            </a:extLst>
          </p:cNvPr>
          <p:cNvGrpSpPr/>
          <p:nvPr/>
        </p:nvGrpSpPr>
        <p:grpSpPr>
          <a:xfrm>
            <a:off x="4120019" y="1232900"/>
            <a:ext cx="5856563" cy="2318036"/>
            <a:chOff x="1753415" y="4438169"/>
            <a:chExt cx="5628256" cy="1782874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FE0181F8-362F-4BF2-9758-5083D74ABBBF}"/>
                </a:ext>
              </a:extLst>
            </p:cNvPr>
            <p:cNvGrpSpPr/>
            <p:nvPr/>
          </p:nvGrpSpPr>
          <p:grpSpPr>
            <a:xfrm>
              <a:off x="1753415" y="4440116"/>
              <a:ext cx="689095" cy="1780926"/>
              <a:chOff x="1753415" y="4440116"/>
              <a:chExt cx="689095" cy="1780926"/>
            </a:xfrm>
          </p:grpSpPr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CDAEA3CA-509A-4AA3-AFBC-E87C4933520E}"/>
                  </a:ext>
                </a:extLst>
              </p:cNvPr>
              <p:cNvSpPr txBox="1"/>
              <p:nvPr/>
            </p:nvSpPr>
            <p:spPr>
              <a:xfrm>
                <a:off x="1753415" y="4440116"/>
                <a:ext cx="509237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1,000</a:t>
                </a:r>
              </a:p>
            </p:txBody>
          </p:sp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72F39E36-CDE4-4D2B-9AB5-7FBE5A311657}"/>
                  </a:ext>
                </a:extLst>
              </p:cNvPr>
              <p:cNvSpPr txBox="1"/>
              <p:nvPr/>
            </p:nvSpPr>
            <p:spPr>
              <a:xfrm>
                <a:off x="1753415" y="4757461"/>
                <a:ext cx="510675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100</a:t>
                </a:r>
              </a:p>
            </p:txBody>
          </p: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C2712942-17A8-4ADB-BA60-39B58C9EB8BA}"/>
                  </a:ext>
                </a:extLst>
              </p:cNvPr>
              <p:cNvSpPr txBox="1"/>
              <p:nvPr/>
            </p:nvSpPr>
            <p:spPr>
              <a:xfrm>
                <a:off x="1753415" y="5074805"/>
                <a:ext cx="512113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10</a:t>
                </a:r>
              </a:p>
            </p:txBody>
          </p:sp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83479966-7ADC-46A8-BF50-4F275FA1AA09}"/>
                  </a:ext>
                </a:extLst>
              </p:cNvPr>
              <p:cNvSpPr txBox="1"/>
              <p:nvPr/>
            </p:nvSpPr>
            <p:spPr>
              <a:xfrm>
                <a:off x="1753415" y="5392149"/>
                <a:ext cx="513550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  1</a:t>
                </a:r>
              </a:p>
            </p:txBody>
          </p:sp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79304842-4E13-46E3-A738-4FEDF9ACFFC3}"/>
                  </a:ext>
                </a:extLst>
              </p:cNvPr>
              <p:cNvSpPr txBox="1"/>
              <p:nvPr/>
            </p:nvSpPr>
            <p:spPr>
              <a:xfrm>
                <a:off x="1776563" y="5709491"/>
                <a:ext cx="589748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 0.1</a:t>
                </a:r>
              </a:p>
            </p:txBody>
          </p:sp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EA625A5E-3E31-44AE-8B2B-E5AB310E55EF}"/>
                  </a:ext>
                </a:extLst>
              </p:cNvPr>
              <p:cNvSpPr txBox="1"/>
              <p:nvPr/>
            </p:nvSpPr>
            <p:spPr>
              <a:xfrm>
                <a:off x="1776563" y="6026836"/>
                <a:ext cx="665947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 0.01</a:t>
                </a:r>
              </a:p>
            </p:txBody>
          </p: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437FBCE6-F854-4A5D-B57C-D9DC4C3BDEE0}"/>
                </a:ext>
              </a:extLst>
            </p:cNvPr>
            <p:cNvGrpSpPr/>
            <p:nvPr/>
          </p:nvGrpSpPr>
          <p:grpSpPr>
            <a:xfrm>
              <a:off x="2370810" y="4438169"/>
              <a:ext cx="689095" cy="1780925"/>
              <a:chOff x="2370810" y="4438169"/>
              <a:chExt cx="689095" cy="1780925"/>
            </a:xfrm>
          </p:grpSpPr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2B382EB5-BD03-498A-8662-130B0205062A}"/>
                  </a:ext>
                </a:extLst>
              </p:cNvPr>
              <p:cNvSpPr txBox="1"/>
              <p:nvPr/>
            </p:nvSpPr>
            <p:spPr>
              <a:xfrm>
                <a:off x="2370810" y="4438169"/>
                <a:ext cx="509237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2,000</a:t>
                </a:r>
              </a:p>
            </p:txBody>
          </p:sp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29CFF957-7B36-4E24-BD65-2D43B9BC514A}"/>
                  </a:ext>
                </a:extLst>
              </p:cNvPr>
              <p:cNvSpPr txBox="1"/>
              <p:nvPr/>
            </p:nvSpPr>
            <p:spPr>
              <a:xfrm>
                <a:off x="2370810" y="4755512"/>
                <a:ext cx="510675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200</a:t>
                </a:r>
              </a:p>
            </p:txBody>
          </p:sp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F649F639-714D-4141-901E-A2652D3442A7}"/>
                  </a:ext>
                </a:extLst>
              </p:cNvPr>
              <p:cNvSpPr txBox="1"/>
              <p:nvPr/>
            </p:nvSpPr>
            <p:spPr>
              <a:xfrm>
                <a:off x="2370810" y="5072856"/>
                <a:ext cx="512113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20</a:t>
                </a:r>
              </a:p>
            </p:txBody>
          </p:sp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A08DC4C7-4390-4E09-818A-8CED0A98CE20}"/>
                  </a:ext>
                </a:extLst>
              </p:cNvPr>
              <p:cNvSpPr txBox="1"/>
              <p:nvPr/>
            </p:nvSpPr>
            <p:spPr>
              <a:xfrm>
                <a:off x="2370810" y="5390201"/>
                <a:ext cx="474732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 2</a:t>
                </a:r>
              </a:p>
            </p:txBody>
          </p: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8F36F26C-5694-4E0B-B645-A0F6B964812B}"/>
                  </a:ext>
                </a:extLst>
              </p:cNvPr>
              <p:cNvSpPr txBox="1"/>
              <p:nvPr/>
            </p:nvSpPr>
            <p:spPr>
              <a:xfrm>
                <a:off x="2393958" y="5707543"/>
                <a:ext cx="589748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 0.2</a:t>
                </a:r>
              </a:p>
            </p:txBody>
          </p:sp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A0F62724-73EE-43ED-9BC5-A47196555E75}"/>
                  </a:ext>
                </a:extLst>
              </p:cNvPr>
              <p:cNvSpPr txBox="1"/>
              <p:nvPr/>
            </p:nvSpPr>
            <p:spPr>
              <a:xfrm>
                <a:off x="2393958" y="6024888"/>
                <a:ext cx="665947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 0.02</a:t>
                </a:r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55D47BFA-2903-4214-A1DE-D4DFDC77F14E}"/>
                </a:ext>
              </a:extLst>
            </p:cNvPr>
            <p:cNvGrpSpPr/>
            <p:nvPr/>
          </p:nvGrpSpPr>
          <p:grpSpPr>
            <a:xfrm>
              <a:off x="2988205" y="4440116"/>
              <a:ext cx="689095" cy="1780926"/>
              <a:chOff x="2988205" y="4440116"/>
              <a:chExt cx="689095" cy="1780926"/>
            </a:xfrm>
          </p:grpSpPr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AE6B586B-F76B-4197-8EF8-B721EF7D1CE6}"/>
                  </a:ext>
                </a:extLst>
              </p:cNvPr>
              <p:cNvSpPr txBox="1"/>
              <p:nvPr/>
            </p:nvSpPr>
            <p:spPr>
              <a:xfrm>
                <a:off x="2988205" y="4440116"/>
                <a:ext cx="509237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3,000</a:t>
                </a:r>
              </a:p>
            </p:txBody>
          </p:sp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82D85361-C1D0-45F1-AC1F-18602025CD71}"/>
                  </a:ext>
                </a:extLst>
              </p:cNvPr>
              <p:cNvSpPr txBox="1"/>
              <p:nvPr/>
            </p:nvSpPr>
            <p:spPr>
              <a:xfrm>
                <a:off x="2988205" y="4757461"/>
                <a:ext cx="510675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300</a:t>
                </a:r>
              </a:p>
            </p:txBody>
          </p:sp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744AB145-0E74-48ED-BE0A-2DA055B88502}"/>
                  </a:ext>
                </a:extLst>
              </p:cNvPr>
              <p:cNvSpPr txBox="1"/>
              <p:nvPr/>
            </p:nvSpPr>
            <p:spPr>
              <a:xfrm>
                <a:off x="2988205" y="5074805"/>
                <a:ext cx="512113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30</a:t>
                </a:r>
              </a:p>
            </p:txBody>
          </p:sp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A4B77312-5D33-469C-9A71-16DCCF9D065B}"/>
                  </a:ext>
                </a:extLst>
              </p:cNvPr>
              <p:cNvSpPr txBox="1"/>
              <p:nvPr/>
            </p:nvSpPr>
            <p:spPr>
              <a:xfrm>
                <a:off x="2988205" y="5392149"/>
                <a:ext cx="513550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  3</a:t>
                </a:r>
              </a:p>
            </p:txBody>
          </p:sp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7B3FF92D-6292-4FC2-B36C-2B484C078507}"/>
                  </a:ext>
                </a:extLst>
              </p:cNvPr>
              <p:cNvSpPr txBox="1"/>
              <p:nvPr/>
            </p:nvSpPr>
            <p:spPr>
              <a:xfrm>
                <a:off x="3011353" y="5709491"/>
                <a:ext cx="589748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 0.3</a:t>
                </a:r>
              </a:p>
            </p:txBody>
          </p:sp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0143A0D6-49FC-427C-8539-4115AC500CBD}"/>
                  </a:ext>
                </a:extLst>
              </p:cNvPr>
              <p:cNvSpPr txBox="1"/>
              <p:nvPr/>
            </p:nvSpPr>
            <p:spPr>
              <a:xfrm>
                <a:off x="3011353" y="6026836"/>
                <a:ext cx="665947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 0.03</a:t>
                </a:r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6EE3AB18-91C4-43E6-9B25-008F58D308C3}"/>
                </a:ext>
              </a:extLst>
            </p:cNvPr>
            <p:cNvGrpSpPr/>
            <p:nvPr/>
          </p:nvGrpSpPr>
          <p:grpSpPr>
            <a:xfrm>
              <a:off x="3605600" y="4438169"/>
              <a:ext cx="689095" cy="1780925"/>
              <a:chOff x="3605600" y="4438169"/>
              <a:chExt cx="689095" cy="1780925"/>
            </a:xfrm>
          </p:grpSpPr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5B145D88-FFAD-4609-AF82-677ECA1B4BF4}"/>
                  </a:ext>
                </a:extLst>
              </p:cNvPr>
              <p:cNvSpPr txBox="1"/>
              <p:nvPr/>
            </p:nvSpPr>
            <p:spPr>
              <a:xfrm>
                <a:off x="3605600" y="4438169"/>
                <a:ext cx="509237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4,000</a:t>
                </a:r>
              </a:p>
            </p:txBody>
          </p:sp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5A7514D5-7442-4755-8C96-58222F52EDB2}"/>
                  </a:ext>
                </a:extLst>
              </p:cNvPr>
              <p:cNvSpPr txBox="1"/>
              <p:nvPr/>
            </p:nvSpPr>
            <p:spPr>
              <a:xfrm>
                <a:off x="3605600" y="4755512"/>
                <a:ext cx="510675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400</a:t>
                </a:r>
              </a:p>
            </p:txBody>
          </p:sp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329471C7-9EF5-4F57-AD38-528DAE0A6206}"/>
                  </a:ext>
                </a:extLst>
              </p:cNvPr>
              <p:cNvSpPr txBox="1"/>
              <p:nvPr/>
            </p:nvSpPr>
            <p:spPr>
              <a:xfrm>
                <a:off x="3605600" y="5072856"/>
                <a:ext cx="512113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40</a:t>
                </a:r>
              </a:p>
            </p:txBody>
          </p: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3DFA2B6D-7445-4919-AC62-FA0BB1A2F90B}"/>
                  </a:ext>
                </a:extLst>
              </p:cNvPr>
              <p:cNvSpPr txBox="1"/>
              <p:nvPr/>
            </p:nvSpPr>
            <p:spPr>
              <a:xfrm>
                <a:off x="3605600" y="5390201"/>
                <a:ext cx="513550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  4</a:t>
                </a:r>
              </a:p>
            </p:txBody>
          </p:sp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94519CF4-FD4C-4A1A-8904-3423E00248C4}"/>
                  </a:ext>
                </a:extLst>
              </p:cNvPr>
              <p:cNvSpPr txBox="1"/>
              <p:nvPr/>
            </p:nvSpPr>
            <p:spPr>
              <a:xfrm>
                <a:off x="3628748" y="5707543"/>
                <a:ext cx="589748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 0.4</a:t>
                </a:r>
              </a:p>
            </p:txBody>
          </p:sp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EB5BCEDD-B36E-41AD-8DE6-242FC7D25D33}"/>
                  </a:ext>
                </a:extLst>
              </p:cNvPr>
              <p:cNvSpPr txBox="1"/>
              <p:nvPr/>
            </p:nvSpPr>
            <p:spPr>
              <a:xfrm>
                <a:off x="3628748" y="6024888"/>
                <a:ext cx="665947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 0.04</a:t>
                </a:r>
              </a:p>
            </p:txBody>
          </p: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07B321B1-8FD3-419A-8EA9-537B594FABE9}"/>
                </a:ext>
              </a:extLst>
            </p:cNvPr>
            <p:cNvGrpSpPr/>
            <p:nvPr/>
          </p:nvGrpSpPr>
          <p:grpSpPr>
            <a:xfrm>
              <a:off x="4222995" y="4440116"/>
              <a:ext cx="689095" cy="1780926"/>
              <a:chOff x="4222995" y="4440116"/>
              <a:chExt cx="689095" cy="1780926"/>
            </a:xfrm>
          </p:grpSpPr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E6203C1D-3BE1-4CA1-B300-D664F86CDA0B}"/>
                  </a:ext>
                </a:extLst>
              </p:cNvPr>
              <p:cNvSpPr txBox="1"/>
              <p:nvPr/>
            </p:nvSpPr>
            <p:spPr>
              <a:xfrm>
                <a:off x="4222995" y="4440116"/>
                <a:ext cx="509237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5,000</a:t>
                </a:r>
              </a:p>
            </p:txBody>
          </p: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790906DC-7BB8-4801-918B-6BE4BE9B8F3A}"/>
                  </a:ext>
                </a:extLst>
              </p:cNvPr>
              <p:cNvSpPr txBox="1"/>
              <p:nvPr/>
            </p:nvSpPr>
            <p:spPr>
              <a:xfrm>
                <a:off x="4222995" y="4757461"/>
                <a:ext cx="510675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500</a:t>
                </a:r>
              </a:p>
            </p:txBody>
          </p:sp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722B8D25-FEAB-4589-862F-0F7DACE842F7}"/>
                  </a:ext>
                </a:extLst>
              </p:cNvPr>
              <p:cNvSpPr txBox="1"/>
              <p:nvPr/>
            </p:nvSpPr>
            <p:spPr>
              <a:xfrm>
                <a:off x="4222995" y="5074805"/>
                <a:ext cx="512113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50</a:t>
                </a:r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562C6A3C-CFAF-4EB9-9583-4D704D35E3D3}"/>
                  </a:ext>
                </a:extLst>
              </p:cNvPr>
              <p:cNvSpPr txBox="1"/>
              <p:nvPr/>
            </p:nvSpPr>
            <p:spPr>
              <a:xfrm>
                <a:off x="4222995" y="5392149"/>
                <a:ext cx="513550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  5</a:t>
                </a:r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B172230F-8262-4D70-83C6-107D3B57C5E8}"/>
                  </a:ext>
                </a:extLst>
              </p:cNvPr>
              <p:cNvSpPr txBox="1"/>
              <p:nvPr/>
            </p:nvSpPr>
            <p:spPr>
              <a:xfrm>
                <a:off x="4246143" y="5709491"/>
                <a:ext cx="589748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 0.5</a:t>
                </a:r>
              </a:p>
            </p:txBody>
          </p: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AF82EA04-73A9-468C-A099-98DE8CDCCE89}"/>
                  </a:ext>
                </a:extLst>
              </p:cNvPr>
              <p:cNvSpPr txBox="1"/>
              <p:nvPr/>
            </p:nvSpPr>
            <p:spPr>
              <a:xfrm>
                <a:off x="4246143" y="6026836"/>
                <a:ext cx="665947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 0.05</a:t>
                </a:r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E8F64950-3ACD-4AA4-9457-22156FC22413}"/>
                </a:ext>
              </a:extLst>
            </p:cNvPr>
            <p:cNvGrpSpPr/>
            <p:nvPr/>
          </p:nvGrpSpPr>
          <p:grpSpPr>
            <a:xfrm>
              <a:off x="4840390" y="4438169"/>
              <a:ext cx="689095" cy="1780925"/>
              <a:chOff x="4840390" y="4438169"/>
              <a:chExt cx="689095" cy="1780925"/>
            </a:xfrm>
          </p:grpSpPr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5798D83F-43E6-42E5-8713-0F653FC0A3E4}"/>
                  </a:ext>
                </a:extLst>
              </p:cNvPr>
              <p:cNvSpPr txBox="1"/>
              <p:nvPr/>
            </p:nvSpPr>
            <p:spPr>
              <a:xfrm>
                <a:off x="4840390" y="4438169"/>
                <a:ext cx="509237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6,000</a:t>
                </a:r>
              </a:p>
            </p:txBody>
          </p:sp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ED5A213E-D167-4630-AFA3-04831FD7890D}"/>
                  </a:ext>
                </a:extLst>
              </p:cNvPr>
              <p:cNvSpPr txBox="1"/>
              <p:nvPr/>
            </p:nvSpPr>
            <p:spPr>
              <a:xfrm>
                <a:off x="4840390" y="4755512"/>
                <a:ext cx="471857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600</a:t>
                </a:r>
              </a:p>
            </p:txBody>
          </p: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83487110-16FE-43BA-8E2D-2517E6F2376F}"/>
                  </a:ext>
                </a:extLst>
              </p:cNvPr>
              <p:cNvSpPr txBox="1"/>
              <p:nvPr/>
            </p:nvSpPr>
            <p:spPr>
              <a:xfrm>
                <a:off x="4840390" y="5072856"/>
                <a:ext cx="512113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60</a:t>
                </a:r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86D7BBDD-2F0B-4394-B7D2-0DE25EE7ECF1}"/>
                  </a:ext>
                </a:extLst>
              </p:cNvPr>
              <p:cNvSpPr txBox="1"/>
              <p:nvPr/>
            </p:nvSpPr>
            <p:spPr>
              <a:xfrm>
                <a:off x="4840390" y="5390201"/>
                <a:ext cx="513550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  6</a:t>
                </a:r>
              </a:p>
            </p:txBody>
          </p: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4C36B826-B3BA-411F-B5BC-99FA3E6076F8}"/>
                  </a:ext>
                </a:extLst>
              </p:cNvPr>
              <p:cNvSpPr txBox="1"/>
              <p:nvPr/>
            </p:nvSpPr>
            <p:spPr>
              <a:xfrm>
                <a:off x="4863538" y="5707543"/>
                <a:ext cx="589748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 0.6</a:t>
                </a:r>
              </a:p>
            </p:txBody>
          </p:sp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08731C53-A971-421F-9D23-16DD900CD2A7}"/>
                  </a:ext>
                </a:extLst>
              </p:cNvPr>
              <p:cNvSpPr txBox="1"/>
              <p:nvPr/>
            </p:nvSpPr>
            <p:spPr>
              <a:xfrm>
                <a:off x="4863538" y="6024888"/>
                <a:ext cx="665947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 0.06</a:t>
                </a:r>
              </a:p>
            </p:txBody>
          </p: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9571D689-F0D1-4ECF-A37E-01F63ED23D5A}"/>
                </a:ext>
              </a:extLst>
            </p:cNvPr>
            <p:cNvGrpSpPr/>
            <p:nvPr/>
          </p:nvGrpSpPr>
          <p:grpSpPr>
            <a:xfrm>
              <a:off x="5457785" y="4438169"/>
              <a:ext cx="689095" cy="1780925"/>
              <a:chOff x="5457785" y="4438169"/>
              <a:chExt cx="689095" cy="1780925"/>
            </a:xfrm>
          </p:grpSpPr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437FEE96-872D-4232-99A3-0441C341A1AE}"/>
                  </a:ext>
                </a:extLst>
              </p:cNvPr>
              <p:cNvSpPr txBox="1"/>
              <p:nvPr/>
            </p:nvSpPr>
            <p:spPr>
              <a:xfrm>
                <a:off x="5457785" y="4438169"/>
                <a:ext cx="509237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7,000</a:t>
                </a:r>
              </a:p>
            </p:txBody>
          </p: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724F2D11-BE0A-49B4-97D2-AFF668404DD2}"/>
                  </a:ext>
                </a:extLst>
              </p:cNvPr>
              <p:cNvSpPr txBox="1"/>
              <p:nvPr/>
            </p:nvSpPr>
            <p:spPr>
              <a:xfrm>
                <a:off x="5457785" y="4755512"/>
                <a:ext cx="510675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700</a:t>
                </a:r>
              </a:p>
            </p:txBody>
          </p:sp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3FF56A1A-69C7-488E-B1D2-5324CD822D1E}"/>
                  </a:ext>
                </a:extLst>
              </p:cNvPr>
              <p:cNvSpPr txBox="1"/>
              <p:nvPr/>
            </p:nvSpPr>
            <p:spPr>
              <a:xfrm>
                <a:off x="5457785" y="5072856"/>
                <a:ext cx="512113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70</a:t>
                </a:r>
              </a:p>
            </p:txBody>
          </p:sp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F58FD476-BE0C-44E2-B7D8-6E08652921B8}"/>
                  </a:ext>
                </a:extLst>
              </p:cNvPr>
              <p:cNvSpPr txBox="1"/>
              <p:nvPr/>
            </p:nvSpPr>
            <p:spPr>
              <a:xfrm>
                <a:off x="5457785" y="5390201"/>
                <a:ext cx="513550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  7</a:t>
                </a:r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6FE1E58B-880A-41A5-95D5-F9E10943E55A}"/>
                  </a:ext>
                </a:extLst>
              </p:cNvPr>
              <p:cNvSpPr txBox="1"/>
              <p:nvPr/>
            </p:nvSpPr>
            <p:spPr>
              <a:xfrm>
                <a:off x="5480933" y="5707543"/>
                <a:ext cx="589748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 0.7</a:t>
                </a:r>
              </a:p>
            </p:txBody>
          </p: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1A73B30C-2635-4982-8201-67D6366E9B3B}"/>
                  </a:ext>
                </a:extLst>
              </p:cNvPr>
              <p:cNvSpPr txBox="1"/>
              <p:nvPr/>
            </p:nvSpPr>
            <p:spPr>
              <a:xfrm>
                <a:off x="5480933" y="6024888"/>
                <a:ext cx="665947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 0.07</a:t>
                </a:r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07D34A01-67C1-4663-9434-0A5BA4DB96C7}"/>
                </a:ext>
              </a:extLst>
            </p:cNvPr>
            <p:cNvGrpSpPr/>
            <p:nvPr/>
          </p:nvGrpSpPr>
          <p:grpSpPr>
            <a:xfrm>
              <a:off x="6075180" y="4440116"/>
              <a:ext cx="689095" cy="1780927"/>
              <a:chOff x="6075180" y="4440116"/>
              <a:chExt cx="689095" cy="1780927"/>
            </a:xfrm>
          </p:grpSpPr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E33277ED-F2FB-4F00-86AF-96A013FE34DA}"/>
                  </a:ext>
                </a:extLst>
              </p:cNvPr>
              <p:cNvSpPr txBox="1"/>
              <p:nvPr/>
            </p:nvSpPr>
            <p:spPr>
              <a:xfrm>
                <a:off x="6075180" y="4440116"/>
                <a:ext cx="509237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8,000</a:t>
                </a:r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6BFDB73F-E48C-48D9-AF87-91F81A0A0933}"/>
                  </a:ext>
                </a:extLst>
              </p:cNvPr>
              <p:cNvSpPr txBox="1"/>
              <p:nvPr/>
            </p:nvSpPr>
            <p:spPr>
              <a:xfrm>
                <a:off x="6075180" y="4757461"/>
                <a:ext cx="510675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800</a:t>
                </a: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C142DE36-367B-4CF1-A1DF-A23BED7FBB68}"/>
                  </a:ext>
                </a:extLst>
              </p:cNvPr>
              <p:cNvSpPr txBox="1"/>
              <p:nvPr/>
            </p:nvSpPr>
            <p:spPr>
              <a:xfrm>
                <a:off x="6075180" y="5074805"/>
                <a:ext cx="512113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80</a:t>
                </a:r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C1AEBB25-6F5C-4E4E-9CDA-CF961E29DAA9}"/>
                  </a:ext>
                </a:extLst>
              </p:cNvPr>
              <p:cNvSpPr txBox="1"/>
              <p:nvPr/>
            </p:nvSpPr>
            <p:spPr>
              <a:xfrm>
                <a:off x="6075180" y="5392149"/>
                <a:ext cx="513550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  8</a:t>
                </a:r>
              </a:p>
            </p:txBody>
          </p:sp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57C2EC12-4FF2-408F-82CF-B2F66ED9A80F}"/>
                  </a:ext>
                </a:extLst>
              </p:cNvPr>
              <p:cNvSpPr txBox="1"/>
              <p:nvPr/>
            </p:nvSpPr>
            <p:spPr>
              <a:xfrm>
                <a:off x="6098328" y="5709493"/>
                <a:ext cx="589748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 0.8</a:t>
                </a:r>
              </a:p>
            </p:txBody>
          </p:sp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770B97E2-E7DB-419C-B5D4-6F779042D2AD}"/>
                  </a:ext>
                </a:extLst>
              </p:cNvPr>
              <p:cNvSpPr txBox="1"/>
              <p:nvPr/>
            </p:nvSpPr>
            <p:spPr>
              <a:xfrm>
                <a:off x="6098328" y="6026837"/>
                <a:ext cx="665947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 0.08</a:t>
                </a:r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08FCF7FF-FA98-45F5-A4B2-E2C23F0A011B}"/>
                </a:ext>
              </a:extLst>
            </p:cNvPr>
            <p:cNvGrpSpPr/>
            <p:nvPr/>
          </p:nvGrpSpPr>
          <p:grpSpPr>
            <a:xfrm>
              <a:off x="6692576" y="4438169"/>
              <a:ext cx="689095" cy="1780928"/>
              <a:chOff x="6692576" y="4438169"/>
              <a:chExt cx="689095" cy="1780928"/>
            </a:xfrm>
          </p:grpSpPr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B69F1CA2-930E-408F-8679-556DFAAD8376}"/>
                  </a:ext>
                </a:extLst>
              </p:cNvPr>
              <p:cNvSpPr txBox="1"/>
              <p:nvPr/>
            </p:nvSpPr>
            <p:spPr>
              <a:xfrm>
                <a:off x="6692576" y="4438169"/>
                <a:ext cx="509237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9,000</a:t>
                </a:r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A78FBC27-A902-4EBD-9385-3AE45F71474B}"/>
                  </a:ext>
                </a:extLst>
              </p:cNvPr>
              <p:cNvSpPr txBox="1"/>
              <p:nvPr/>
            </p:nvSpPr>
            <p:spPr>
              <a:xfrm>
                <a:off x="6692576" y="4755514"/>
                <a:ext cx="510675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900</a:t>
                </a:r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2F2EF633-9114-4C76-A813-16B77D435060}"/>
                  </a:ext>
                </a:extLst>
              </p:cNvPr>
              <p:cNvSpPr txBox="1"/>
              <p:nvPr/>
            </p:nvSpPr>
            <p:spPr>
              <a:xfrm>
                <a:off x="6692576" y="5072860"/>
                <a:ext cx="512113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90</a:t>
                </a:r>
              </a:p>
            </p:txBody>
          </p: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3B8450D1-E70B-425D-8A22-117C69482727}"/>
                  </a:ext>
                </a:extLst>
              </p:cNvPr>
              <p:cNvSpPr txBox="1"/>
              <p:nvPr/>
            </p:nvSpPr>
            <p:spPr>
              <a:xfrm>
                <a:off x="6692576" y="5390202"/>
                <a:ext cx="513550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  9</a:t>
                </a:r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A8696190-6DE1-43CD-BBC0-4DA0B7B766C8}"/>
                  </a:ext>
                </a:extLst>
              </p:cNvPr>
              <p:cNvSpPr txBox="1"/>
              <p:nvPr/>
            </p:nvSpPr>
            <p:spPr>
              <a:xfrm>
                <a:off x="6715724" y="5707546"/>
                <a:ext cx="589748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 0.9</a:t>
                </a:r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E989898A-55F3-4848-8152-370EEE536D99}"/>
                  </a:ext>
                </a:extLst>
              </p:cNvPr>
              <p:cNvSpPr txBox="1"/>
              <p:nvPr/>
            </p:nvSpPr>
            <p:spPr>
              <a:xfrm>
                <a:off x="6715724" y="6024891"/>
                <a:ext cx="665947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 0.09</a:t>
                </a: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4850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7 L -6.25E-7 -0.0592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6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85185E-6 L 1.45833E-6 -0.0592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96296E-6 L -6.25E-7 0.0604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0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1.66667E-6 0.0604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8" grpId="0"/>
      <p:bldP spid="12" grpId="0"/>
      <p:bldP spid="26" grpId="0" animBg="1"/>
      <p:bldP spid="26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87F02CFB-4A7D-4EA3-80F1-7F3E4FC17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5MD-1 Multiplying and dividing by 10 and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FA0BA-75BC-49A7-9807-D0B36C778CFD}"/>
              </a:ext>
            </a:extLst>
          </p:cNvPr>
          <p:cNvSpPr txBox="1">
            <a:spLocks/>
          </p:cNvSpPr>
          <p:nvPr/>
        </p:nvSpPr>
        <p:spPr>
          <a:xfrm>
            <a:off x="6095999" y="1410882"/>
            <a:ext cx="5810759" cy="4008259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If each part is one-tenth the value, show me the counters you will now have. Write a calculation and explain what you have done.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dirty="0">
                <a:latin typeface="Arial"/>
              </a:rPr>
              <a:t>If I then make each counter ten times the value, describe what happens.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Provide children with two-digit numbers to divide by ten and numbers with ones and tenths</a:t>
            </a:r>
            <a:r>
              <a:rPr kumimoji="0" lang="en-GB" sz="2000" b="0" i="0" u="none" strike="noStrike" kern="1200" cap="none" spc="0" normalizeH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to multiply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by ten, using counters to show their understanding. Ask them to explain their reasoning</a:t>
            </a:r>
            <a:r>
              <a:rPr lang="en-GB" sz="2000" dirty="0">
                <a:latin typeface="Arial"/>
              </a:rPr>
              <a:t>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8B1D8680-F707-4827-9F33-083ED143A436}"/>
              </a:ext>
            </a:extLst>
          </p:cNvPr>
          <p:cNvSpPr txBox="1"/>
          <p:nvPr/>
        </p:nvSpPr>
        <p:spPr>
          <a:xfrm>
            <a:off x="1627825" y="5359267"/>
            <a:ext cx="3113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defRPr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one-tenth of the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size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8FF358C1-95E2-40CF-824B-F4A6809A1479}"/>
              </a:ext>
            </a:extLst>
          </p:cNvPr>
          <p:cNvSpPr/>
          <p:nvPr/>
        </p:nvSpPr>
        <p:spPr>
          <a:xfrm>
            <a:off x="1858128" y="1410882"/>
            <a:ext cx="26003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defRPr/>
            </a:pPr>
            <a:r>
              <a:rPr lang="en-GB" sz="3200" b="1" dirty="0">
                <a:solidFill>
                  <a:srgbClr val="000000"/>
                </a:solidFill>
                <a:latin typeface="Arial" panose="020B0604020202020204" pitchFamily="34" charset="0"/>
              </a:rPr>
              <a:t>1.8 × 10 = 18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A8666E4E-5158-45D3-8A20-36850CF942F4}"/>
              </a:ext>
            </a:extLst>
          </p:cNvPr>
          <p:cNvSpPr/>
          <p:nvPr/>
        </p:nvSpPr>
        <p:spPr>
          <a:xfrm>
            <a:off x="1867653" y="1410882"/>
            <a:ext cx="26003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defRPr/>
            </a:pPr>
            <a:r>
              <a:rPr lang="en-GB" sz="3200" b="1" dirty="0">
                <a:solidFill>
                  <a:srgbClr val="000000"/>
                </a:solidFill>
                <a:latin typeface="Arial" panose="020B0604020202020204" pitchFamily="34" charset="0"/>
              </a:rPr>
              <a:t>18 ÷ 10 = 1.8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D9AA86F-6808-463F-A92F-D40759A84417}"/>
              </a:ext>
            </a:extLst>
          </p:cNvPr>
          <p:cNvGrpSpPr/>
          <p:nvPr/>
        </p:nvGrpSpPr>
        <p:grpSpPr>
          <a:xfrm>
            <a:off x="1878904" y="2440890"/>
            <a:ext cx="2708707" cy="2715486"/>
            <a:chOff x="1878904" y="2359480"/>
            <a:chExt cx="2708707" cy="2715486"/>
          </a:xfrm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89B94F6B-C1F3-4BC9-9722-E94EB1A7B5C6}"/>
                </a:ext>
              </a:extLst>
            </p:cNvPr>
            <p:cNvGrpSpPr/>
            <p:nvPr/>
          </p:nvGrpSpPr>
          <p:grpSpPr>
            <a:xfrm>
              <a:off x="1878904" y="2359480"/>
              <a:ext cx="729596" cy="596007"/>
              <a:chOff x="5676460" y="4277312"/>
              <a:chExt cx="526852" cy="430385"/>
            </a:xfrm>
          </p:grpSpPr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B5634978-59C7-4183-AF8B-59BEED41C3EE}"/>
                  </a:ext>
                </a:extLst>
              </p:cNvPr>
              <p:cNvSpPr/>
              <p:nvPr/>
            </p:nvSpPr>
            <p:spPr>
              <a:xfrm>
                <a:off x="5729465" y="4277312"/>
                <a:ext cx="430386" cy="430385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5B81B82D-F457-47F3-B494-EFEA55D4F4AD}"/>
                  </a:ext>
                </a:extLst>
              </p:cNvPr>
              <p:cNvSpPr txBox="1"/>
              <p:nvPr/>
            </p:nvSpPr>
            <p:spPr>
              <a:xfrm>
                <a:off x="5676460" y="4356110"/>
                <a:ext cx="526852" cy="272790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 anchor="ctr" anchorCtr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10</a:t>
                </a: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53141596-8895-415A-88A5-4E004B3AB417}"/>
                </a:ext>
              </a:extLst>
            </p:cNvPr>
            <p:cNvGrpSpPr/>
            <p:nvPr/>
          </p:nvGrpSpPr>
          <p:grpSpPr>
            <a:xfrm>
              <a:off x="3193600" y="2359480"/>
              <a:ext cx="729596" cy="596005"/>
              <a:chOff x="4400447" y="4277313"/>
              <a:chExt cx="526853" cy="430385"/>
            </a:xfrm>
          </p:grpSpPr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07D558FC-88F1-4F64-A010-18BF873606B2}"/>
                  </a:ext>
                </a:extLst>
              </p:cNvPr>
              <p:cNvSpPr/>
              <p:nvPr/>
            </p:nvSpPr>
            <p:spPr>
              <a:xfrm>
                <a:off x="4452169" y="4277313"/>
                <a:ext cx="430387" cy="43038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E2239337-8C89-4B2A-AA2B-CEA8162ABB82}"/>
                  </a:ext>
                </a:extLst>
              </p:cNvPr>
              <p:cNvSpPr txBox="1"/>
              <p:nvPr/>
            </p:nvSpPr>
            <p:spPr>
              <a:xfrm>
                <a:off x="4400447" y="4356113"/>
                <a:ext cx="526853" cy="272791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 anchor="ctr" anchorCtr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</a:t>
                </a:r>
              </a:p>
            </p:txBody>
          </p:sp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79192BB6-0229-4F6B-928F-10EDDA599058}"/>
                </a:ext>
              </a:extLst>
            </p:cNvPr>
            <p:cNvGrpSpPr/>
            <p:nvPr/>
          </p:nvGrpSpPr>
          <p:grpSpPr>
            <a:xfrm>
              <a:off x="3858015" y="2359480"/>
              <a:ext cx="729596" cy="596005"/>
              <a:chOff x="4400447" y="4277313"/>
              <a:chExt cx="526853" cy="430385"/>
            </a:xfrm>
          </p:grpSpPr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2889D751-792B-4221-ACE8-47DC0B0D8DB6}"/>
                  </a:ext>
                </a:extLst>
              </p:cNvPr>
              <p:cNvSpPr/>
              <p:nvPr/>
            </p:nvSpPr>
            <p:spPr>
              <a:xfrm>
                <a:off x="4452169" y="4277313"/>
                <a:ext cx="430387" cy="43038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28EB6EB0-7041-44CC-993F-418CE67C26A0}"/>
                  </a:ext>
                </a:extLst>
              </p:cNvPr>
              <p:cNvSpPr txBox="1"/>
              <p:nvPr/>
            </p:nvSpPr>
            <p:spPr>
              <a:xfrm>
                <a:off x="4400447" y="4356113"/>
                <a:ext cx="526853" cy="272791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 anchor="ctr" anchorCtr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</a:t>
                </a:r>
              </a:p>
            </p:txBody>
          </p: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6F1DBE10-0439-4634-BD54-464D05264368}"/>
                </a:ext>
              </a:extLst>
            </p:cNvPr>
            <p:cNvGrpSpPr/>
            <p:nvPr/>
          </p:nvGrpSpPr>
          <p:grpSpPr>
            <a:xfrm>
              <a:off x="3193600" y="3074881"/>
              <a:ext cx="729596" cy="596005"/>
              <a:chOff x="4400447" y="4277313"/>
              <a:chExt cx="526853" cy="430385"/>
            </a:xfrm>
          </p:grpSpPr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A8189316-AB50-4170-984F-B140DA727806}"/>
                  </a:ext>
                </a:extLst>
              </p:cNvPr>
              <p:cNvSpPr/>
              <p:nvPr/>
            </p:nvSpPr>
            <p:spPr>
              <a:xfrm>
                <a:off x="4452169" y="4277313"/>
                <a:ext cx="430387" cy="43038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0E8AAC08-8578-408D-B20C-E51B59B18181}"/>
                  </a:ext>
                </a:extLst>
              </p:cNvPr>
              <p:cNvSpPr txBox="1"/>
              <p:nvPr/>
            </p:nvSpPr>
            <p:spPr>
              <a:xfrm>
                <a:off x="4400447" y="4356113"/>
                <a:ext cx="526853" cy="272791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 anchor="ctr" anchorCtr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</a:t>
                </a:r>
              </a:p>
            </p:txBody>
          </p: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C5493340-A338-4343-AE38-81F9211CED9E}"/>
                </a:ext>
              </a:extLst>
            </p:cNvPr>
            <p:cNvGrpSpPr/>
            <p:nvPr/>
          </p:nvGrpSpPr>
          <p:grpSpPr>
            <a:xfrm>
              <a:off x="3858015" y="3074881"/>
              <a:ext cx="729596" cy="596005"/>
              <a:chOff x="4400447" y="4277313"/>
              <a:chExt cx="526853" cy="430385"/>
            </a:xfrm>
          </p:grpSpPr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5F6857E7-990F-4C98-8BB9-807F0D356EEF}"/>
                  </a:ext>
                </a:extLst>
              </p:cNvPr>
              <p:cNvSpPr/>
              <p:nvPr/>
            </p:nvSpPr>
            <p:spPr>
              <a:xfrm>
                <a:off x="4452169" y="4277313"/>
                <a:ext cx="430387" cy="43038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EA3915B9-3306-4132-8E00-780B3EB636FC}"/>
                  </a:ext>
                </a:extLst>
              </p:cNvPr>
              <p:cNvSpPr txBox="1"/>
              <p:nvPr/>
            </p:nvSpPr>
            <p:spPr>
              <a:xfrm>
                <a:off x="4400447" y="4356113"/>
                <a:ext cx="526853" cy="272791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 anchor="ctr" anchorCtr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</a:t>
                </a:r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1D79422B-18A7-4600-85FB-5BCB2B840F04}"/>
                </a:ext>
              </a:extLst>
            </p:cNvPr>
            <p:cNvGrpSpPr/>
            <p:nvPr/>
          </p:nvGrpSpPr>
          <p:grpSpPr>
            <a:xfrm>
              <a:off x="3193600" y="3789001"/>
              <a:ext cx="729596" cy="596005"/>
              <a:chOff x="4400447" y="4277313"/>
              <a:chExt cx="526853" cy="430385"/>
            </a:xfrm>
          </p:grpSpPr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236D6B18-C098-4969-BA2D-3364AB0B82EE}"/>
                  </a:ext>
                </a:extLst>
              </p:cNvPr>
              <p:cNvSpPr/>
              <p:nvPr/>
            </p:nvSpPr>
            <p:spPr>
              <a:xfrm>
                <a:off x="4452169" y="4277313"/>
                <a:ext cx="430387" cy="43038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2F1A9AA1-A501-41DE-B353-1F692C49E54C}"/>
                  </a:ext>
                </a:extLst>
              </p:cNvPr>
              <p:cNvSpPr txBox="1"/>
              <p:nvPr/>
            </p:nvSpPr>
            <p:spPr>
              <a:xfrm>
                <a:off x="4400447" y="4356113"/>
                <a:ext cx="526853" cy="272791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 anchor="ctr" anchorCtr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</a:t>
                </a:r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0DCAC5DA-DA96-4F7A-B5C7-1AD8A07DD307}"/>
                </a:ext>
              </a:extLst>
            </p:cNvPr>
            <p:cNvGrpSpPr/>
            <p:nvPr/>
          </p:nvGrpSpPr>
          <p:grpSpPr>
            <a:xfrm>
              <a:off x="3858015" y="3789001"/>
              <a:ext cx="729596" cy="596005"/>
              <a:chOff x="4400447" y="4277313"/>
              <a:chExt cx="526853" cy="430385"/>
            </a:xfrm>
          </p:grpSpPr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BB4D7C05-D88B-4109-AC9D-4F0EDEBB3910}"/>
                  </a:ext>
                </a:extLst>
              </p:cNvPr>
              <p:cNvSpPr/>
              <p:nvPr/>
            </p:nvSpPr>
            <p:spPr>
              <a:xfrm>
                <a:off x="4452169" y="4277313"/>
                <a:ext cx="430387" cy="43038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5D3D82E5-71C7-4E0B-AF0D-4CF2A6CC6506}"/>
                  </a:ext>
                </a:extLst>
              </p:cNvPr>
              <p:cNvSpPr txBox="1"/>
              <p:nvPr/>
            </p:nvSpPr>
            <p:spPr>
              <a:xfrm>
                <a:off x="4400447" y="4356113"/>
                <a:ext cx="526853" cy="272791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 anchor="ctr" anchorCtr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</a:t>
                </a:r>
              </a:p>
            </p:txBody>
          </p:sp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51A65C5E-2521-4297-9591-78089181326B}"/>
                </a:ext>
              </a:extLst>
            </p:cNvPr>
            <p:cNvGrpSpPr/>
            <p:nvPr/>
          </p:nvGrpSpPr>
          <p:grpSpPr>
            <a:xfrm>
              <a:off x="3193600" y="4478961"/>
              <a:ext cx="729596" cy="596005"/>
              <a:chOff x="4400447" y="4277313"/>
              <a:chExt cx="526853" cy="430385"/>
            </a:xfrm>
          </p:grpSpPr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B60FCD4E-510F-4B5A-A5E9-4A5DF7EB5C17}"/>
                  </a:ext>
                </a:extLst>
              </p:cNvPr>
              <p:cNvSpPr/>
              <p:nvPr/>
            </p:nvSpPr>
            <p:spPr>
              <a:xfrm>
                <a:off x="4452169" y="4277313"/>
                <a:ext cx="430387" cy="43038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3F4D9248-6E99-4BFD-B51A-B1ABA36913DD}"/>
                  </a:ext>
                </a:extLst>
              </p:cNvPr>
              <p:cNvSpPr txBox="1"/>
              <p:nvPr/>
            </p:nvSpPr>
            <p:spPr>
              <a:xfrm>
                <a:off x="4400447" y="4356113"/>
                <a:ext cx="526853" cy="272791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 anchor="ctr" anchorCtr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</a:t>
                </a:r>
              </a:p>
            </p:txBody>
          </p: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0872BBB5-229B-4364-800E-BCED049FF102}"/>
                </a:ext>
              </a:extLst>
            </p:cNvPr>
            <p:cNvGrpSpPr/>
            <p:nvPr/>
          </p:nvGrpSpPr>
          <p:grpSpPr>
            <a:xfrm>
              <a:off x="3858015" y="4478961"/>
              <a:ext cx="729596" cy="596005"/>
              <a:chOff x="4400447" y="4277313"/>
              <a:chExt cx="526853" cy="430385"/>
            </a:xfrm>
          </p:grpSpPr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EBEC3ADC-CDA3-4C10-8EE7-FC9A909C1A47}"/>
                  </a:ext>
                </a:extLst>
              </p:cNvPr>
              <p:cNvSpPr/>
              <p:nvPr/>
            </p:nvSpPr>
            <p:spPr>
              <a:xfrm>
                <a:off x="4452169" y="4277313"/>
                <a:ext cx="430387" cy="43038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C0118CF4-1E7D-4B29-8BE4-CA79B11951E1}"/>
                  </a:ext>
                </a:extLst>
              </p:cNvPr>
              <p:cNvSpPr txBox="1"/>
              <p:nvPr/>
            </p:nvSpPr>
            <p:spPr>
              <a:xfrm>
                <a:off x="4400447" y="4356113"/>
                <a:ext cx="526853" cy="272791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 anchor="ctr" anchorCtr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</a:t>
                </a: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1387C88-C02E-4C12-9465-4171C13FE1A1}"/>
              </a:ext>
            </a:extLst>
          </p:cNvPr>
          <p:cNvGrpSpPr/>
          <p:nvPr/>
        </p:nvGrpSpPr>
        <p:grpSpPr>
          <a:xfrm>
            <a:off x="1878904" y="2439583"/>
            <a:ext cx="2713418" cy="2717540"/>
            <a:chOff x="1875293" y="2357428"/>
            <a:chExt cx="2713418" cy="2717540"/>
          </a:xfrm>
        </p:grpSpPr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9A686D32-0AE9-4053-8DB9-94B2D7F80C92}"/>
                </a:ext>
              </a:extLst>
            </p:cNvPr>
            <p:cNvGrpSpPr/>
            <p:nvPr/>
          </p:nvGrpSpPr>
          <p:grpSpPr>
            <a:xfrm>
              <a:off x="1875293" y="2357428"/>
              <a:ext cx="750569" cy="596008"/>
              <a:chOff x="470679" y="3447045"/>
              <a:chExt cx="575098" cy="456671"/>
            </a:xfrm>
          </p:grpSpPr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94754FB6-4956-4174-8AB4-8003681C3C11}"/>
                  </a:ext>
                </a:extLst>
              </p:cNvPr>
              <p:cNvSpPr/>
              <p:nvPr/>
            </p:nvSpPr>
            <p:spPr>
              <a:xfrm>
                <a:off x="529019" y="3447045"/>
                <a:ext cx="456671" cy="456671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2A578B36-F267-4A97-9674-E928F1052BDB}"/>
                  </a:ext>
                </a:extLst>
              </p:cNvPr>
              <p:cNvSpPr txBox="1"/>
              <p:nvPr/>
            </p:nvSpPr>
            <p:spPr>
              <a:xfrm>
                <a:off x="470679" y="3520629"/>
                <a:ext cx="575098" cy="306571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 anchor="ctr" anchorCtr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</a:t>
                </a:r>
              </a:p>
            </p:txBody>
          </p:sp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6C8662B6-C03F-4559-9E70-AEC97F498777}"/>
                </a:ext>
              </a:extLst>
            </p:cNvPr>
            <p:cNvGrpSpPr/>
            <p:nvPr/>
          </p:nvGrpSpPr>
          <p:grpSpPr>
            <a:xfrm>
              <a:off x="3184680" y="2358264"/>
              <a:ext cx="729596" cy="596007"/>
              <a:chOff x="5676460" y="4277312"/>
              <a:chExt cx="526852" cy="430385"/>
            </a:xfrm>
          </p:grpSpPr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E1B4766F-BDCE-42B5-87DD-89F17A770984}"/>
                  </a:ext>
                </a:extLst>
              </p:cNvPr>
              <p:cNvSpPr/>
              <p:nvPr/>
            </p:nvSpPr>
            <p:spPr>
              <a:xfrm>
                <a:off x="5732014" y="4277312"/>
                <a:ext cx="430386" cy="430385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7B989CDE-484C-45BE-9A98-4DB03D0170A8}"/>
                  </a:ext>
                </a:extLst>
              </p:cNvPr>
              <p:cNvSpPr txBox="1"/>
              <p:nvPr/>
            </p:nvSpPr>
            <p:spPr>
              <a:xfrm>
                <a:off x="5676460" y="4348042"/>
                <a:ext cx="526852" cy="288925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 anchor="ctr" anchorCtr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0.1</a:t>
                </a: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90560EB9-D2DD-49DF-BA1D-1DA5ECAE8247}"/>
                </a:ext>
              </a:extLst>
            </p:cNvPr>
            <p:cNvGrpSpPr/>
            <p:nvPr/>
          </p:nvGrpSpPr>
          <p:grpSpPr>
            <a:xfrm>
              <a:off x="3859115" y="2358264"/>
              <a:ext cx="729596" cy="596007"/>
              <a:chOff x="5676460" y="4277312"/>
              <a:chExt cx="526852" cy="430385"/>
            </a:xfrm>
          </p:grpSpPr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77BB8D2F-4635-47A4-9D9D-0BCB5FD8FC5F}"/>
                  </a:ext>
                </a:extLst>
              </p:cNvPr>
              <p:cNvSpPr/>
              <p:nvPr/>
            </p:nvSpPr>
            <p:spPr>
              <a:xfrm>
                <a:off x="5729465" y="4277312"/>
                <a:ext cx="430386" cy="430385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F3F8043F-7B2F-4741-B5E1-D03316F54F7F}"/>
                  </a:ext>
                </a:extLst>
              </p:cNvPr>
              <p:cNvSpPr txBox="1"/>
              <p:nvPr/>
            </p:nvSpPr>
            <p:spPr>
              <a:xfrm>
                <a:off x="5676460" y="4348042"/>
                <a:ext cx="526852" cy="288925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 anchor="ctr" anchorCtr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0.1</a:t>
                </a: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DD3088C5-4786-4982-A85B-512C6F7444A5}"/>
                </a:ext>
              </a:extLst>
            </p:cNvPr>
            <p:cNvGrpSpPr/>
            <p:nvPr/>
          </p:nvGrpSpPr>
          <p:grpSpPr>
            <a:xfrm>
              <a:off x="3191742" y="3074880"/>
              <a:ext cx="729596" cy="596007"/>
              <a:chOff x="5676460" y="4277312"/>
              <a:chExt cx="526852" cy="430385"/>
            </a:xfrm>
          </p:grpSpPr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89EF102D-FEB3-44BD-9585-608DB5D5AF5A}"/>
                  </a:ext>
                </a:extLst>
              </p:cNvPr>
              <p:cNvSpPr/>
              <p:nvPr/>
            </p:nvSpPr>
            <p:spPr>
              <a:xfrm>
                <a:off x="5729465" y="4277312"/>
                <a:ext cx="430386" cy="430385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8F025804-8102-409D-9CCC-06CD6AB98DB6}"/>
                  </a:ext>
                </a:extLst>
              </p:cNvPr>
              <p:cNvSpPr txBox="1"/>
              <p:nvPr/>
            </p:nvSpPr>
            <p:spPr>
              <a:xfrm>
                <a:off x="5676460" y="4348042"/>
                <a:ext cx="526852" cy="288925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 anchor="ctr" anchorCtr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0.1</a:t>
                </a: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257432E9-A441-4BFE-85D8-6EEA32C88DB3}"/>
                </a:ext>
              </a:extLst>
            </p:cNvPr>
            <p:cNvGrpSpPr/>
            <p:nvPr/>
          </p:nvGrpSpPr>
          <p:grpSpPr>
            <a:xfrm>
              <a:off x="3859115" y="3074880"/>
              <a:ext cx="729596" cy="596007"/>
              <a:chOff x="5676460" y="4277312"/>
              <a:chExt cx="526852" cy="430385"/>
            </a:xfrm>
          </p:grpSpPr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5D1E4116-3540-4AD9-BB60-06E169BB82A9}"/>
                  </a:ext>
                </a:extLst>
              </p:cNvPr>
              <p:cNvSpPr/>
              <p:nvPr/>
            </p:nvSpPr>
            <p:spPr>
              <a:xfrm>
                <a:off x="5729465" y="4277312"/>
                <a:ext cx="430386" cy="430385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1189C6C9-2B35-420F-A9AF-4610208FFE15}"/>
                  </a:ext>
                </a:extLst>
              </p:cNvPr>
              <p:cNvSpPr txBox="1"/>
              <p:nvPr/>
            </p:nvSpPr>
            <p:spPr>
              <a:xfrm>
                <a:off x="5676460" y="4348042"/>
                <a:ext cx="526852" cy="288925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 anchor="ctr" anchorCtr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0.1</a:t>
                </a: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81EBCEFE-EEC5-4CDF-A619-C683C681ECBF}"/>
                </a:ext>
              </a:extLst>
            </p:cNvPr>
            <p:cNvGrpSpPr/>
            <p:nvPr/>
          </p:nvGrpSpPr>
          <p:grpSpPr>
            <a:xfrm>
              <a:off x="3188211" y="3788442"/>
              <a:ext cx="729596" cy="596007"/>
              <a:chOff x="5676460" y="4277312"/>
              <a:chExt cx="526852" cy="430385"/>
            </a:xfrm>
          </p:grpSpPr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A8F209A6-9D52-465D-89F3-4662753874C0}"/>
                  </a:ext>
                </a:extLst>
              </p:cNvPr>
              <p:cNvSpPr/>
              <p:nvPr/>
            </p:nvSpPr>
            <p:spPr>
              <a:xfrm>
                <a:off x="5729465" y="4277312"/>
                <a:ext cx="430386" cy="430385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2F694631-A943-4D2F-A59B-3DC7530A8B0C}"/>
                  </a:ext>
                </a:extLst>
              </p:cNvPr>
              <p:cNvSpPr txBox="1"/>
              <p:nvPr/>
            </p:nvSpPr>
            <p:spPr>
              <a:xfrm>
                <a:off x="5676460" y="4348042"/>
                <a:ext cx="526852" cy="288925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 anchor="ctr" anchorCtr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0.1</a:t>
                </a: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C11F95AD-2E56-47BD-9D71-78C40BBF5CB3}"/>
                </a:ext>
              </a:extLst>
            </p:cNvPr>
            <p:cNvGrpSpPr/>
            <p:nvPr/>
          </p:nvGrpSpPr>
          <p:grpSpPr>
            <a:xfrm>
              <a:off x="3859115" y="3795504"/>
              <a:ext cx="729596" cy="596007"/>
              <a:chOff x="5676460" y="4277312"/>
              <a:chExt cx="526852" cy="430385"/>
            </a:xfrm>
          </p:grpSpPr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4627A5C6-2A55-447C-BB40-057030CBA045}"/>
                  </a:ext>
                </a:extLst>
              </p:cNvPr>
              <p:cNvSpPr/>
              <p:nvPr/>
            </p:nvSpPr>
            <p:spPr>
              <a:xfrm>
                <a:off x="5729465" y="4277312"/>
                <a:ext cx="430386" cy="430385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E319B55F-9724-48E6-91B6-4F77B584296D}"/>
                  </a:ext>
                </a:extLst>
              </p:cNvPr>
              <p:cNvSpPr txBox="1"/>
              <p:nvPr/>
            </p:nvSpPr>
            <p:spPr>
              <a:xfrm>
                <a:off x="5676460" y="4348042"/>
                <a:ext cx="526852" cy="288925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 anchor="ctr" anchorCtr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0.1</a:t>
                </a: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A4BE5970-818E-4923-996D-128D78A53DE5}"/>
                </a:ext>
              </a:extLst>
            </p:cNvPr>
            <p:cNvGrpSpPr/>
            <p:nvPr/>
          </p:nvGrpSpPr>
          <p:grpSpPr>
            <a:xfrm>
              <a:off x="3188211" y="4478961"/>
              <a:ext cx="729596" cy="596007"/>
              <a:chOff x="5676460" y="4277312"/>
              <a:chExt cx="526852" cy="430385"/>
            </a:xfrm>
          </p:grpSpPr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DD5E2B16-B2B2-4308-9196-7C40034AA0A0}"/>
                  </a:ext>
                </a:extLst>
              </p:cNvPr>
              <p:cNvSpPr/>
              <p:nvPr/>
            </p:nvSpPr>
            <p:spPr>
              <a:xfrm>
                <a:off x="5729465" y="4277312"/>
                <a:ext cx="430386" cy="430385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414E6C7A-4B8D-44D1-85A7-3F404BA60E72}"/>
                  </a:ext>
                </a:extLst>
              </p:cNvPr>
              <p:cNvSpPr txBox="1"/>
              <p:nvPr/>
            </p:nvSpPr>
            <p:spPr>
              <a:xfrm>
                <a:off x="5676460" y="4348042"/>
                <a:ext cx="526852" cy="288925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 anchor="ctr" anchorCtr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0.1</a:t>
                </a: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6A3DA8B8-F824-4EA2-A84C-3AEB69996A99}"/>
                </a:ext>
              </a:extLst>
            </p:cNvPr>
            <p:cNvGrpSpPr/>
            <p:nvPr/>
          </p:nvGrpSpPr>
          <p:grpSpPr>
            <a:xfrm>
              <a:off x="3859115" y="4478961"/>
              <a:ext cx="729596" cy="596007"/>
              <a:chOff x="5676460" y="4277312"/>
              <a:chExt cx="526852" cy="430385"/>
            </a:xfrm>
          </p:grpSpPr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04863367-4E5B-424F-AC88-1BBC056A3AA6}"/>
                  </a:ext>
                </a:extLst>
              </p:cNvPr>
              <p:cNvSpPr/>
              <p:nvPr/>
            </p:nvSpPr>
            <p:spPr>
              <a:xfrm>
                <a:off x="5729465" y="4277312"/>
                <a:ext cx="430386" cy="430385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2E802E58-DC39-4DAF-AC97-464DA10B818D}"/>
                  </a:ext>
                </a:extLst>
              </p:cNvPr>
              <p:cNvSpPr txBox="1"/>
              <p:nvPr/>
            </p:nvSpPr>
            <p:spPr>
              <a:xfrm>
                <a:off x="5676460" y="4348042"/>
                <a:ext cx="526852" cy="288925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 anchor="ctr" anchorCtr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0.1</a:t>
                </a: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52" name="TextBox 151">
            <a:extLst>
              <a:ext uri="{FF2B5EF4-FFF2-40B4-BE49-F238E27FC236}">
                <a16:creationId xmlns:a16="http://schemas.microsoft.com/office/drawing/2014/main" id="{85BA933E-F127-49FE-8400-F5355A954026}"/>
              </a:ext>
            </a:extLst>
          </p:cNvPr>
          <p:cNvSpPr txBox="1"/>
          <p:nvPr/>
        </p:nvSpPr>
        <p:spPr>
          <a:xfrm>
            <a:off x="1627825" y="5359267"/>
            <a:ext cx="3113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en times the size</a:t>
            </a:r>
          </a:p>
        </p:txBody>
      </p:sp>
      <p:sp>
        <p:nvSpPr>
          <p:cNvPr id="2" name="TextBox 19">
            <a:extLst>
              <a:ext uri="{FF2B5EF4-FFF2-40B4-BE49-F238E27FC236}">
                <a16:creationId xmlns:a16="http://schemas.microsoft.com/office/drawing/2014/main" id="{1D8F3BA8-21F1-4E29-8288-5697F11E2F96}"/>
              </a:ext>
            </a:extLst>
          </p:cNvPr>
          <p:cNvSpPr txBox="1"/>
          <p:nvPr/>
        </p:nvSpPr>
        <p:spPr>
          <a:xfrm>
            <a:off x="6096000" y="5554732"/>
            <a:ext cx="4611578" cy="769441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1.8 is one-tenth the size of 18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18 divided by 10 is 1.8</a:t>
            </a:r>
          </a:p>
        </p:txBody>
      </p:sp>
    </p:spTree>
    <p:extLst>
      <p:ext uri="{BB962C8B-B14F-4D97-AF65-F5344CB8AC3E}">
        <p14:creationId xmlns:p14="http://schemas.microsoft.com/office/powerpoint/2010/main" val="391303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95" grpId="1"/>
      <p:bldP spid="96" grpId="0"/>
      <p:bldP spid="97" grpId="0"/>
      <p:bldP spid="15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C00F0831-0D78-4CBC-AE54-D20957A1CB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328" y="3784635"/>
            <a:ext cx="4353488" cy="140246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7C5FED2-2250-4E06-9894-855649ED70AA}"/>
              </a:ext>
            </a:extLst>
          </p:cNvPr>
          <p:cNvSpPr txBox="1"/>
          <p:nvPr/>
        </p:nvSpPr>
        <p:spPr>
          <a:xfrm>
            <a:off x="3749372" y="4285813"/>
            <a:ext cx="327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FDEE745-2803-4C7B-BE70-CC0FD4E6FCA7}"/>
              </a:ext>
            </a:extLst>
          </p:cNvPr>
          <p:cNvSpPr txBox="1"/>
          <p:nvPr/>
        </p:nvSpPr>
        <p:spPr>
          <a:xfrm>
            <a:off x="3749371" y="4284460"/>
            <a:ext cx="327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25AB4D-B37B-4553-A94B-E0216BA67676}"/>
              </a:ext>
            </a:extLst>
          </p:cNvPr>
          <p:cNvSpPr/>
          <p:nvPr/>
        </p:nvSpPr>
        <p:spPr>
          <a:xfrm>
            <a:off x="1970501" y="1489149"/>
            <a:ext cx="28280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1.8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×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10 = 180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3FA847C-431C-43A8-8D0F-7C572FC2BF64}"/>
              </a:ext>
            </a:extLst>
          </p:cNvPr>
          <p:cNvSpPr/>
          <p:nvPr/>
        </p:nvSpPr>
        <p:spPr bwMode="auto">
          <a:xfrm>
            <a:off x="3612909" y="1549614"/>
            <a:ext cx="1247471" cy="6075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B03A9DC-FB28-4095-8F5F-F26DDB9FDC6A}"/>
              </a:ext>
            </a:extLst>
          </p:cNvPr>
          <p:cNvSpPr txBox="1"/>
          <p:nvPr/>
        </p:nvSpPr>
        <p:spPr>
          <a:xfrm>
            <a:off x="4777842" y="4285813"/>
            <a:ext cx="327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1405687-B419-474A-B532-C43215CAF3BA}"/>
              </a:ext>
            </a:extLst>
          </p:cNvPr>
          <p:cNvSpPr txBox="1"/>
          <p:nvPr/>
        </p:nvSpPr>
        <p:spPr>
          <a:xfrm>
            <a:off x="4777842" y="4701486"/>
            <a:ext cx="327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171138A-1CD9-4C27-9919-848B3D830E59}"/>
              </a:ext>
            </a:extLst>
          </p:cNvPr>
          <p:cNvSpPr txBox="1"/>
          <p:nvPr/>
        </p:nvSpPr>
        <p:spPr>
          <a:xfrm>
            <a:off x="3719203" y="4701486"/>
            <a:ext cx="327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3871B5-B6A7-460F-9380-B9528CB9E849}"/>
              </a:ext>
            </a:extLst>
          </p:cNvPr>
          <p:cNvSpPr txBox="1"/>
          <p:nvPr/>
        </p:nvSpPr>
        <p:spPr>
          <a:xfrm>
            <a:off x="3515957" y="2675862"/>
            <a:ext cx="19768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628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ten times the size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B00C3E-D0BA-4302-B8CB-7C18E541C2FF}"/>
              </a:ext>
            </a:extLst>
          </p:cNvPr>
          <p:cNvSpPr txBox="1"/>
          <p:nvPr/>
        </p:nvSpPr>
        <p:spPr>
          <a:xfrm>
            <a:off x="3384510" y="5934675"/>
            <a:ext cx="20457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628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one-tenth of the size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B5F3E425-04A5-42A5-93D3-21D9915BF8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7765" y="5200086"/>
            <a:ext cx="1101426" cy="28672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55FD1458-267D-40EC-B250-A922FD3D09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 flipV="1">
            <a:off x="3847765" y="3414622"/>
            <a:ext cx="1101426" cy="286728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C9EB7763-4795-41DE-B8A8-B4B4292362AD}"/>
              </a:ext>
            </a:extLst>
          </p:cNvPr>
          <p:cNvSpPr txBox="1"/>
          <p:nvPr/>
        </p:nvSpPr>
        <p:spPr>
          <a:xfrm>
            <a:off x="4101855" y="5528827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628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÷10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F02AEE0-96EB-465C-B983-A012297CD6B7}"/>
              </a:ext>
            </a:extLst>
          </p:cNvPr>
          <p:cNvSpPr txBox="1"/>
          <p:nvPr/>
        </p:nvSpPr>
        <p:spPr>
          <a:xfrm>
            <a:off x="4108267" y="2979756"/>
            <a:ext cx="598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628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x10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87F02CFB-4A7D-4EA3-80F1-7F3E4FC17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5MD-1 Multiplying and dividing by 10 and 100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0719529-671C-4812-B158-65391ABCEE02}"/>
              </a:ext>
            </a:extLst>
          </p:cNvPr>
          <p:cNvSpPr/>
          <p:nvPr/>
        </p:nvSpPr>
        <p:spPr>
          <a:xfrm>
            <a:off x="1973037" y="1489149"/>
            <a:ext cx="25859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18 ÷ 10 = 1.8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797150B-D0FA-4B9C-9800-56A7E52B70AE}"/>
              </a:ext>
            </a:extLst>
          </p:cNvPr>
          <p:cNvSpPr txBox="1"/>
          <p:nvPr/>
        </p:nvSpPr>
        <p:spPr>
          <a:xfrm>
            <a:off x="4777841" y="4284460"/>
            <a:ext cx="327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53B384E-62CE-4484-BC46-5688E1C873B4}"/>
              </a:ext>
            </a:extLst>
          </p:cNvPr>
          <p:cNvSpPr/>
          <p:nvPr/>
        </p:nvSpPr>
        <p:spPr bwMode="auto">
          <a:xfrm>
            <a:off x="3769291" y="1566752"/>
            <a:ext cx="1092273" cy="6075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7B4E0C3-DC4A-45F9-AD55-AA114D735934}"/>
              </a:ext>
            </a:extLst>
          </p:cNvPr>
          <p:cNvSpPr txBox="1"/>
          <p:nvPr/>
        </p:nvSpPr>
        <p:spPr>
          <a:xfrm>
            <a:off x="2690733" y="4701486"/>
            <a:ext cx="327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0C21E16-FD0D-42F3-997B-065EAD732B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 flipV="1">
            <a:off x="2664507" y="3414622"/>
            <a:ext cx="1101426" cy="28672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8081FBD-453C-4A5F-B050-3E16BEC5EADC}"/>
              </a:ext>
            </a:extLst>
          </p:cNvPr>
          <p:cNvSpPr txBox="1"/>
          <p:nvPr/>
        </p:nvSpPr>
        <p:spPr>
          <a:xfrm>
            <a:off x="2925009" y="2979756"/>
            <a:ext cx="598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628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x10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17FCE88-F0E4-4BC1-8EB7-BF2A6D58D9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4507" y="5200086"/>
            <a:ext cx="1101426" cy="28672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C42EB62-1FC6-450C-8692-278AA2F6937E}"/>
              </a:ext>
            </a:extLst>
          </p:cNvPr>
          <p:cNvSpPr txBox="1"/>
          <p:nvPr/>
        </p:nvSpPr>
        <p:spPr>
          <a:xfrm>
            <a:off x="2918597" y="5528827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628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÷10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B3988-A86E-4469-BA55-03F32C54B0D9}"/>
              </a:ext>
            </a:extLst>
          </p:cNvPr>
          <p:cNvSpPr txBox="1">
            <a:spLocks/>
          </p:cNvSpPr>
          <p:nvPr/>
        </p:nvSpPr>
        <p:spPr>
          <a:xfrm>
            <a:off x="6177724" y="1507005"/>
            <a:ext cx="5880926" cy="410196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If we start with 1.8 and make this ten times the value, what has happened to the ones digit? The tenths digit?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was the value of the 1 before? And now? What was the value of the 8 before? And now?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TextBox 19">
            <a:extLst>
              <a:ext uri="{FF2B5EF4-FFF2-40B4-BE49-F238E27FC236}">
                <a16:creationId xmlns:a16="http://schemas.microsoft.com/office/drawing/2014/main" id="{2907EE21-3702-46FA-97B6-638874C499BC}"/>
              </a:ext>
            </a:extLst>
          </p:cNvPr>
          <p:cNvSpPr txBox="1"/>
          <p:nvPr/>
        </p:nvSpPr>
        <p:spPr>
          <a:xfrm>
            <a:off x="6108009" y="4261035"/>
            <a:ext cx="5568928" cy="1384995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To multiply by 10, move each digit one place to the left.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To divide by 10, move each digit one place to the right.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5A96C3-6C9F-4523-8DDC-877F18DA416E}"/>
              </a:ext>
            </a:extLst>
          </p:cNvPr>
          <p:cNvSpPr txBox="1"/>
          <p:nvPr/>
        </p:nvSpPr>
        <p:spPr>
          <a:xfrm>
            <a:off x="1314148" y="3851716"/>
            <a:ext cx="916911" cy="400110"/>
          </a:xfrm>
          <a:prstGeom prst="rect">
            <a:avLst/>
          </a:prstGeom>
          <a:solidFill>
            <a:srgbClr val="D6EBF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100s</a:t>
            </a:r>
            <a:endParaRPr lang="en-GB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1069CED-4764-4700-8484-D327FE571B6C}"/>
              </a:ext>
            </a:extLst>
          </p:cNvPr>
          <p:cNvSpPr txBox="1"/>
          <p:nvPr/>
        </p:nvSpPr>
        <p:spPr>
          <a:xfrm>
            <a:off x="2378575" y="3856696"/>
            <a:ext cx="916911" cy="400110"/>
          </a:xfrm>
          <a:prstGeom prst="rect">
            <a:avLst/>
          </a:prstGeom>
          <a:solidFill>
            <a:srgbClr val="D6EBF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10s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5BA7D2D-8EBD-4586-9C57-A93424BCDA15}"/>
              </a:ext>
            </a:extLst>
          </p:cNvPr>
          <p:cNvSpPr txBox="1"/>
          <p:nvPr/>
        </p:nvSpPr>
        <p:spPr>
          <a:xfrm>
            <a:off x="3424413" y="3856696"/>
            <a:ext cx="916911" cy="400110"/>
          </a:xfrm>
          <a:prstGeom prst="rect">
            <a:avLst/>
          </a:prstGeom>
          <a:solidFill>
            <a:srgbClr val="D6EBF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1s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D74F902-70BD-4380-81B6-C4E598AAAB8B}"/>
              </a:ext>
            </a:extLst>
          </p:cNvPr>
          <p:cNvSpPr txBox="1"/>
          <p:nvPr/>
        </p:nvSpPr>
        <p:spPr>
          <a:xfrm>
            <a:off x="4470251" y="3856696"/>
            <a:ext cx="916911" cy="400110"/>
          </a:xfrm>
          <a:prstGeom prst="rect">
            <a:avLst/>
          </a:prstGeom>
          <a:solidFill>
            <a:srgbClr val="D6EBF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0.1s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CC5A03A-EB86-4B8F-AA20-5B1BA066D936}"/>
              </a:ext>
            </a:extLst>
          </p:cNvPr>
          <p:cNvSpPr/>
          <p:nvPr/>
        </p:nvSpPr>
        <p:spPr bwMode="auto">
          <a:xfrm>
            <a:off x="4371832" y="4438527"/>
            <a:ext cx="91975" cy="9197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</a:pPr>
            <a:endParaRPr kumimoji="0" lang="en-GB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B68BC7F-7F61-4E1F-AB3F-924994893734}"/>
              </a:ext>
            </a:extLst>
          </p:cNvPr>
          <p:cNvSpPr/>
          <p:nvPr/>
        </p:nvSpPr>
        <p:spPr bwMode="auto">
          <a:xfrm>
            <a:off x="4371832" y="4861558"/>
            <a:ext cx="91975" cy="9197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</a:pPr>
            <a:endParaRPr kumimoji="0" lang="en-GB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4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81481E-6 L -0.08685 0.0608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9" y="3032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81481E-6 L -0.08685 0.0608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9" y="303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81481E-6 L 0.08685 -0.06088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3032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81481E-6 L 0.08685 -0.0608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3032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4" grpId="0"/>
      <p:bldP spid="14" grpId="1"/>
      <p:bldP spid="15" grpId="0" animBg="1"/>
      <p:bldP spid="34" grpId="0"/>
      <p:bldP spid="7" grpId="0"/>
      <p:bldP spid="8" grpId="0"/>
      <p:bldP spid="47" grpId="0"/>
      <p:bldP spid="48" grpId="0"/>
      <p:bldP spid="13" grpId="0"/>
      <p:bldP spid="43" grpId="0"/>
      <p:bldP spid="44" grpId="0" animBg="1"/>
      <p:bldP spid="44" grpId="1" animBg="1"/>
      <p:bldP spid="19" grpId="0"/>
      <p:bldP spid="22" grpId="0"/>
      <p:bldP spid="2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95F8614-6272-4AEA-9E0C-695F814E4C2A}"/>
              </a:ext>
            </a:extLst>
          </p:cNvPr>
          <p:cNvSpPr/>
          <p:nvPr/>
        </p:nvSpPr>
        <p:spPr>
          <a:xfrm>
            <a:off x="9299737" y="2793590"/>
            <a:ext cx="644580" cy="405037"/>
          </a:xfrm>
          <a:prstGeom prst="rect">
            <a:avLst/>
          </a:prstGeom>
          <a:solidFill>
            <a:srgbClr val="A0E1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EDAE78-2297-4C93-80B1-839F45DB3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5MD-1 Multiplying and dividing by 10 and 100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47C3E8-3D57-4297-A91E-4316440F4124}"/>
              </a:ext>
            </a:extLst>
          </p:cNvPr>
          <p:cNvSpPr/>
          <p:nvPr/>
        </p:nvSpPr>
        <p:spPr>
          <a:xfrm>
            <a:off x="10149890" y="2819738"/>
            <a:ext cx="18305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4628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one hundred times the size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4F6ECB9-9F87-4C3A-84B9-096A62D2E700}"/>
              </a:ext>
            </a:extLst>
          </p:cNvPr>
          <p:cNvSpPr/>
          <p:nvPr/>
        </p:nvSpPr>
        <p:spPr>
          <a:xfrm>
            <a:off x="9299396" y="1971120"/>
            <a:ext cx="644580" cy="405037"/>
          </a:xfrm>
          <a:prstGeom prst="rect">
            <a:avLst/>
          </a:prstGeom>
          <a:solidFill>
            <a:srgbClr val="A0E1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8ED6C16-EA7B-4A16-87AA-0DD97BB130A3}"/>
              </a:ext>
            </a:extLst>
          </p:cNvPr>
          <p:cNvGrpSpPr/>
          <p:nvPr/>
        </p:nvGrpSpPr>
        <p:grpSpPr>
          <a:xfrm>
            <a:off x="10012395" y="2160945"/>
            <a:ext cx="980793" cy="803210"/>
            <a:chOff x="6455057" y="3805917"/>
            <a:chExt cx="980793" cy="80321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5BA111F-0687-4F28-A676-F54CDE16E424}"/>
                </a:ext>
              </a:extLst>
            </p:cNvPr>
            <p:cNvSpPr/>
            <p:nvPr/>
          </p:nvSpPr>
          <p:spPr>
            <a:xfrm>
              <a:off x="6571297" y="4179403"/>
              <a:ext cx="86455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46287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× 100</a:t>
              </a:r>
            </a:p>
          </p:txBody>
        </p:sp>
        <p:pic>
          <p:nvPicPr>
            <p:cNvPr id="24" name="Picture 23" descr="A picture containing traffic, light, street, stop&#10;&#10;Description automatically generated">
              <a:extLst>
                <a:ext uri="{FF2B5EF4-FFF2-40B4-BE49-F238E27FC236}">
                  <a16:creationId xmlns:a16="http://schemas.microsoft.com/office/drawing/2014/main" id="{6439CFDF-7EAE-4A78-AE06-81275EB6E5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5057" y="3805917"/>
              <a:ext cx="147600" cy="803210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D0C7390-FC61-4DEB-9CF6-3E12F972DDD9}"/>
              </a:ext>
            </a:extLst>
          </p:cNvPr>
          <p:cNvGrpSpPr/>
          <p:nvPr/>
        </p:nvGrpSpPr>
        <p:grpSpPr>
          <a:xfrm>
            <a:off x="9954962" y="1841799"/>
            <a:ext cx="2128838" cy="1692130"/>
            <a:chOff x="6397625" y="4628617"/>
            <a:chExt cx="2128838" cy="1692130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6AB55063-3E86-4E39-AF3A-AD0B194BA82E}"/>
                </a:ext>
              </a:extLst>
            </p:cNvPr>
            <p:cNvGrpSpPr/>
            <p:nvPr/>
          </p:nvGrpSpPr>
          <p:grpSpPr>
            <a:xfrm>
              <a:off x="6397625" y="4628617"/>
              <a:ext cx="2128838" cy="1692130"/>
              <a:chOff x="6391275" y="4732571"/>
              <a:chExt cx="2128838" cy="1692130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7E52C2A-278D-43EC-BB78-55120AD43064}"/>
                  </a:ext>
                </a:extLst>
              </p:cNvPr>
              <p:cNvSpPr/>
              <p:nvPr/>
            </p:nvSpPr>
            <p:spPr>
              <a:xfrm>
                <a:off x="6391275" y="4732571"/>
                <a:ext cx="2128838" cy="169213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846C439-D14E-4AE3-9FDD-4D5B77A78989}"/>
                  </a:ext>
                </a:extLst>
              </p:cNvPr>
              <p:cNvSpPr/>
              <p:nvPr/>
            </p:nvSpPr>
            <p:spPr>
              <a:xfrm>
                <a:off x="6571297" y="5268878"/>
                <a:ext cx="85820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6287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÷ 100</a:t>
                </a:r>
              </a:p>
            </p:txBody>
          </p:sp>
        </p:grpSp>
        <p:pic>
          <p:nvPicPr>
            <p:cNvPr id="29" name="Picture 28" descr="A picture containing traffic, light, street, stop&#10;&#10;Description automatically generated">
              <a:extLst>
                <a:ext uri="{FF2B5EF4-FFF2-40B4-BE49-F238E27FC236}">
                  <a16:creationId xmlns:a16="http://schemas.microsoft.com/office/drawing/2014/main" id="{8A581B4D-53FA-46B8-B8EA-8307503DA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>
              <a:off x="6455057" y="4963374"/>
              <a:ext cx="148482" cy="803210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57C17E72-CA23-422D-9E68-8D78C5F88552}"/>
              </a:ext>
            </a:extLst>
          </p:cNvPr>
          <p:cNvSpPr/>
          <p:nvPr/>
        </p:nvSpPr>
        <p:spPr>
          <a:xfrm>
            <a:off x="10149890" y="2813433"/>
            <a:ext cx="194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4628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one-hundredth of the size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CF8A8E-4B99-4AFA-8F9B-82D4A340E58A}"/>
              </a:ext>
            </a:extLst>
          </p:cNvPr>
          <p:cNvSpPr/>
          <p:nvPr/>
        </p:nvSpPr>
        <p:spPr>
          <a:xfrm>
            <a:off x="794098" y="2565312"/>
            <a:ext cx="31550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95 ÷ 100 = 0.95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2521AB-C8D7-4B9E-BD67-7C4EAC3D5B46}"/>
              </a:ext>
            </a:extLst>
          </p:cNvPr>
          <p:cNvSpPr/>
          <p:nvPr/>
        </p:nvSpPr>
        <p:spPr>
          <a:xfrm>
            <a:off x="786887" y="1971230"/>
            <a:ext cx="31694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0.95 × 100 = 95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B8967F5-1A67-4DF7-AAB2-BEE47FBAB831}"/>
              </a:ext>
            </a:extLst>
          </p:cNvPr>
          <p:cNvSpPr/>
          <p:nvPr/>
        </p:nvSpPr>
        <p:spPr>
          <a:xfrm>
            <a:off x="6736879" y="3201639"/>
            <a:ext cx="632696" cy="405037"/>
          </a:xfrm>
          <a:prstGeom prst="rect">
            <a:avLst/>
          </a:prstGeom>
          <a:solidFill>
            <a:srgbClr val="A0E1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9C27CC5-DB47-4D4E-9825-DB3BC63CF53B}"/>
              </a:ext>
            </a:extLst>
          </p:cNvPr>
          <p:cNvSpPr/>
          <p:nvPr/>
        </p:nvSpPr>
        <p:spPr>
          <a:xfrm>
            <a:off x="6736538" y="2374199"/>
            <a:ext cx="632696" cy="405037"/>
          </a:xfrm>
          <a:prstGeom prst="rect">
            <a:avLst/>
          </a:prstGeom>
          <a:solidFill>
            <a:srgbClr val="A0E1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B1401DA-5FDB-44AB-AEE3-59B1142FF41D}"/>
              </a:ext>
            </a:extLst>
          </p:cNvPr>
          <p:cNvSpPr txBox="1">
            <a:spLocks/>
          </p:cNvSpPr>
          <p:nvPr/>
        </p:nvSpPr>
        <p:spPr>
          <a:xfrm>
            <a:off x="729978" y="3854644"/>
            <a:ext cx="7642497" cy="1485900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When we multiply 0.95 by 100, what is the new value of the 9 digit? The 5 digit?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happens when we then divide by 100? What is the new value of each digit?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Provide further opportunities to multiply different number of hundredths by 100 and divide different two-digit numbers by 100. 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30" name="Table 3">
            <a:extLst>
              <a:ext uri="{FF2B5EF4-FFF2-40B4-BE49-F238E27FC236}">
                <a16:creationId xmlns:a16="http://schemas.microsoft.com/office/drawing/2014/main" id="{E637452A-0C48-466F-AE54-0A16EED972DD}"/>
              </a:ext>
            </a:extLst>
          </p:cNvPr>
          <p:cNvGraphicFramePr>
            <a:graphicFrameLocks noGrp="1"/>
          </p:cNvGraphicFramePr>
          <p:nvPr/>
        </p:nvGraphicFramePr>
        <p:xfrm>
          <a:off x="4168097" y="1135950"/>
          <a:ext cx="5779224" cy="2473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136">
                  <a:extLst>
                    <a:ext uri="{9D8B030D-6E8A-4147-A177-3AD203B41FA5}">
                      <a16:colId xmlns:a16="http://schemas.microsoft.com/office/drawing/2014/main" val="2080570269"/>
                    </a:ext>
                  </a:extLst>
                </a:gridCol>
                <a:gridCol w="642136">
                  <a:extLst>
                    <a:ext uri="{9D8B030D-6E8A-4147-A177-3AD203B41FA5}">
                      <a16:colId xmlns:a16="http://schemas.microsoft.com/office/drawing/2014/main" val="997338931"/>
                    </a:ext>
                  </a:extLst>
                </a:gridCol>
                <a:gridCol w="642136">
                  <a:extLst>
                    <a:ext uri="{9D8B030D-6E8A-4147-A177-3AD203B41FA5}">
                      <a16:colId xmlns:a16="http://schemas.microsoft.com/office/drawing/2014/main" val="2957847936"/>
                    </a:ext>
                  </a:extLst>
                </a:gridCol>
                <a:gridCol w="642136">
                  <a:extLst>
                    <a:ext uri="{9D8B030D-6E8A-4147-A177-3AD203B41FA5}">
                      <a16:colId xmlns:a16="http://schemas.microsoft.com/office/drawing/2014/main" val="2775375010"/>
                    </a:ext>
                  </a:extLst>
                </a:gridCol>
                <a:gridCol w="642136">
                  <a:extLst>
                    <a:ext uri="{9D8B030D-6E8A-4147-A177-3AD203B41FA5}">
                      <a16:colId xmlns:a16="http://schemas.microsoft.com/office/drawing/2014/main" val="2893316661"/>
                    </a:ext>
                  </a:extLst>
                </a:gridCol>
                <a:gridCol w="642136">
                  <a:extLst>
                    <a:ext uri="{9D8B030D-6E8A-4147-A177-3AD203B41FA5}">
                      <a16:colId xmlns:a16="http://schemas.microsoft.com/office/drawing/2014/main" val="2610263126"/>
                    </a:ext>
                  </a:extLst>
                </a:gridCol>
                <a:gridCol w="642136">
                  <a:extLst>
                    <a:ext uri="{9D8B030D-6E8A-4147-A177-3AD203B41FA5}">
                      <a16:colId xmlns:a16="http://schemas.microsoft.com/office/drawing/2014/main" val="881048969"/>
                    </a:ext>
                  </a:extLst>
                </a:gridCol>
                <a:gridCol w="642136">
                  <a:extLst>
                    <a:ext uri="{9D8B030D-6E8A-4147-A177-3AD203B41FA5}">
                      <a16:colId xmlns:a16="http://schemas.microsoft.com/office/drawing/2014/main" val="3430233233"/>
                    </a:ext>
                  </a:extLst>
                </a:gridCol>
                <a:gridCol w="642136">
                  <a:extLst>
                    <a:ext uri="{9D8B030D-6E8A-4147-A177-3AD203B41FA5}">
                      <a16:colId xmlns:a16="http://schemas.microsoft.com/office/drawing/2014/main" val="3472341822"/>
                    </a:ext>
                  </a:extLst>
                </a:gridCol>
              </a:tblGrid>
              <a:tr h="412219"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2266751"/>
                  </a:ext>
                </a:extLst>
              </a:tr>
              <a:tr h="412219"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5971683"/>
                  </a:ext>
                </a:extLst>
              </a:tr>
              <a:tr h="412219"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7762481"/>
                  </a:ext>
                </a:extLst>
              </a:tr>
              <a:tr h="412219"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431775"/>
                  </a:ext>
                </a:extLst>
              </a:tr>
              <a:tr h="412219"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9265753"/>
                  </a:ext>
                </a:extLst>
              </a:tr>
              <a:tr h="412219"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122030" marR="122030" marT="61015" marB="61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3436412"/>
                  </a:ext>
                </a:extLst>
              </a:tr>
            </a:tbl>
          </a:graphicData>
        </a:graphic>
      </p:graphicFrame>
      <p:grpSp>
        <p:nvGrpSpPr>
          <p:cNvPr id="31" name="Group 30">
            <a:extLst>
              <a:ext uri="{FF2B5EF4-FFF2-40B4-BE49-F238E27FC236}">
                <a16:creationId xmlns:a16="http://schemas.microsoft.com/office/drawing/2014/main" id="{24329538-3148-424A-8CD7-60DEAB9F0C05}"/>
              </a:ext>
            </a:extLst>
          </p:cNvPr>
          <p:cNvGrpSpPr/>
          <p:nvPr/>
        </p:nvGrpSpPr>
        <p:grpSpPr>
          <a:xfrm>
            <a:off x="4113669" y="1232900"/>
            <a:ext cx="5856563" cy="2318036"/>
            <a:chOff x="1753415" y="4438169"/>
            <a:chExt cx="5628256" cy="1782874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D80E8C50-1169-4E90-9846-A7E2AFDC1A57}"/>
                </a:ext>
              </a:extLst>
            </p:cNvPr>
            <p:cNvGrpSpPr/>
            <p:nvPr/>
          </p:nvGrpSpPr>
          <p:grpSpPr>
            <a:xfrm>
              <a:off x="1753415" y="4440116"/>
              <a:ext cx="689095" cy="1780926"/>
              <a:chOff x="1753415" y="4440116"/>
              <a:chExt cx="689095" cy="1780926"/>
            </a:xfrm>
          </p:grpSpPr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AADA2AA6-B277-4114-827E-40BBEB3C25A0}"/>
                  </a:ext>
                </a:extLst>
              </p:cNvPr>
              <p:cNvSpPr txBox="1"/>
              <p:nvPr/>
            </p:nvSpPr>
            <p:spPr>
              <a:xfrm>
                <a:off x="1753415" y="4440116"/>
                <a:ext cx="509237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1,000</a:t>
                </a:r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A4C5480F-8944-4835-9A3C-42C6B446CF30}"/>
                  </a:ext>
                </a:extLst>
              </p:cNvPr>
              <p:cNvSpPr txBox="1"/>
              <p:nvPr/>
            </p:nvSpPr>
            <p:spPr>
              <a:xfrm>
                <a:off x="1753415" y="4757461"/>
                <a:ext cx="510675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100</a:t>
                </a: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DCB6786E-68C3-4AC0-81EE-569AECACBFA0}"/>
                  </a:ext>
                </a:extLst>
              </p:cNvPr>
              <p:cNvSpPr txBox="1"/>
              <p:nvPr/>
            </p:nvSpPr>
            <p:spPr>
              <a:xfrm>
                <a:off x="1753415" y="5074805"/>
                <a:ext cx="512113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10</a:t>
                </a: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CE44CD52-CB5E-435D-A22F-0C676A7258B2}"/>
                  </a:ext>
                </a:extLst>
              </p:cNvPr>
              <p:cNvSpPr txBox="1"/>
              <p:nvPr/>
            </p:nvSpPr>
            <p:spPr>
              <a:xfrm>
                <a:off x="1753415" y="5392149"/>
                <a:ext cx="513550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  1</a:t>
                </a:r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3642AB0-F9B3-4B98-9896-8FC1435454C2}"/>
                  </a:ext>
                </a:extLst>
              </p:cNvPr>
              <p:cNvSpPr txBox="1"/>
              <p:nvPr/>
            </p:nvSpPr>
            <p:spPr>
              <a:xfrm>
                <a:off x="1776563" y="5709491"/>
                <a:ext cx="589748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 0.1</a:t>
                </a:r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FA081969-A2BF-49F5-8E5E-CC11ABCADF15}"/>
                  </a:ext>
                </a:extLst>
              </p:cNvPr>
              <p:cNvSpPr txBox="1"/>
              <p:nvPr/>
            </p:nvSpPr>
            <p:spPr>
              <a:xfrm>
                <a:off x="1776563" y="6026836"/>
                <a:ext cx="665947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 0.01</a:t>
                </a: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48FA390D-FFDE-410B-97BF-272B4D71B354}"/>
                </a:ext>
              </a:extLst>
            </p:cNvPr>
            <p:cNvGrpSpPr/>
            <p:nvPr/>
          </p:nvGrpSpPr>
          <p:grpSpPr>
            <a:xfrm>
              <a:off x="2370810" y="4438169"/>
              <a:ext cx="689095" cy="1780925"/>
              <a:chOff x="2370810" y="4438169"/>
              <a:chExt cx="689095" cy="1780925"/>
            </a:xfrm>
          </p:grpSpPr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FD6D96B2-B593-4947-A689-98BD62E9C917}"/>
                  </a:ext>
                </a:extLst>
              </p:cNvPr>
              <p:cNvSpPr txBox="1"/>
              <p:nvPr/>
            </p:nvSpPr>
            <p:spPr>
              <a:xfrm>
                <a:off x="2370810" y="4438169"/>
                <a:ext cx="509237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2,000</a:t>
                </a: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369FFF12-4E64-422B-9940-C21094568225}"/>
                  </a:ext>
                </a:extLst>
              </p:cNvPr>
              <p:cNvSpPr txBox="1"/>
              <p:nvPr/>
            </p:nvSpPr>
            <p:spPr>
              <a:xfrm>
                <a:off x="2370810" y="4755512"/>
                <a:ext cx="510675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200</a:t>
                </a: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542D76D3-6ABB-491E-B244-11BC804D98E5}"/>
                  </a:ext>
                </a:extLst>
              </p:cNvPr>
              <p:cNvSpPr txBox="1"/>
              <p:nvPr/>
            </p:nvSpPr>
            <p:spPr>
              <a:xfrm>
                <a:off x="2370810" y="5072856"/>
                <a:ext cx="512113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20</a:t>
                </a: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DCC49557-4A3A-4388-8CD5-FEC4675B1E6B}"/>
                  </a:ext>
                </a:extLst>
              </p:cNvPr>
              <p:cNvSpPr txBox="1"/>
              <p:nvPr/>
            </p:nvSpPr>
            <p:spPr>
              <a:xfrm>
                <a:off x="2370810" y="5390201"/>
                <a:ext cx="474732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 2</a:t>
                </a: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C56144C2-895A-44C1-A956-20DABC34C9B2}"/>
                  </a:ext>
                </a:extLst>
              </p:cNvPr>
              <p:cNvSpPr txBox="1"/>
              <p:nvPr/>
            </p:nvSpPr>
            <p:spPr>
              <a:xfrm>
                <a:off x="2393958" y="5707543"/>
                <a:ext cx="589748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 0.2</a:t>
                </a: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D7EF166E-2E77-4CA3-ABB7-6774149FEF19}"/>
                  </a:ext>
                </a:extLst>
              </p:cNvPr>
              <p:cNvSpPr txBox="1"/>
              <p:nvPr/>
            </p:nvSpPr>
            <p:spPr>
              <a:xfrm>
                <a:off x="2393958" y="6024888"/>
                <a:ext cx="665947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 0.02</a:t>
                </a: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F88AC403-A412-4C8E-9CDA-67750C48F5C9}"/>
                </a:ext>
              </a:extLst>
            </p:cNvPr>
            <p:cNvGrpSpPr/>
            <p:nvPr/>
          </p:nvGrpSpPr>
          <p:grpSpPr>
            <a:xfrm>
              <a:off x="2988205" y="4440116"/>
              <a:ext cx="689095" cy="1780926"/>
              <a:chOff x="2988205" y="4440116"/>
              <a:chExt cx="689095" cy="1780926"/>
            </a:xfrm>
          </p:grpSpPr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6744EF2F-466E-48C6-8C87-F0F88B62FED3}"/>
                  </a:ext>
                </a:extLst>
              </p:cNvPr>
              <p:cNvSpPr txBox="1"/>
              <p:nvPr/>
            </p:nvSpPr>
            <p:spPr>
              <a:xfrm>
                <a:off x="2988205" y="4440116"/>
                <a:ext cx="509237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3,000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6F197BD0-7ED4-409B-8D6D-B8B2AC50A4D3}"/>
                  </a:ext>
                </a:extLst>
              </p:cNvPr>
              <p:cNvSpPr txBox="1"/>
              <p:nvPr/>
            </p:nvSpPr>
            <p:spPr>
              <a:xfrm>
                <a:off x="2988205" y="4757461"/>
                <a:ext cx="510675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300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96369580-4A79-4B5D-9BCF-A30FF5B80B0F}"/>
                  </a:ext>
                </a:extLst>
              </p:cNvPr>
              <p:cNvSpPr txBox="1"/>
              <p:nvPr/>
            </p:nvSpPr>
            <p:spPr>
              <a:xfrm>
                <a:off x="2988205" y="5074805"/>
                <a:ext cx="512113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30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4B2F00FD-547E-432A-B442-D756FA99C6BE}"/>
                  </a:ext>
                </a:extLst>
              </p:cNvPr>
              <p:cNvSpPr txBox="1"/>
              <p:nvPr/>
            </p:nvSpPr>
            <p:spPr>
              <a:xfrm>
                <a:off x="2988205" y="5392149"/>
                <a:ext cx="513550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  3</a:t>
                </a: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7E086AF3-4F86-4B63-835A-5B751C90C041}"/>
                  </a:ext>
                </a:extLst>
              </p:cNvPr>
              <p:cNvSpPr txBox="1"/>
              <p:nvPr/>
            </p:nvSpPr>
            <p:spPr>
              <a:xfrm>
                <a:off x="3011353" y="5709491"/>
                <a:ext cx="589748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 0.3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D59C3E15-F2AA-4F07-A3C9-50E6961A87C8}"/>
                  </a:ext>
                </a:extLst>
              </p:cNvPr>
              <p:cNvSpPr txBox="1"/>
              <p:nvPr/>
            </p:nvSpPr>
            <p:spPr>
              <a:xfrm>
                <a:off x="3011353" y="6026836"/>
                <a:ext cx="665947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 0.03</a:t>
                </a: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0423B10A-DD02-4359-BB59-F3EFB25B626A}"/>
                </a:ext>
              </a:extLst>
            </p:cNvPr>
            <p:cNvGrpSpPr/>
            <p:nvPr/>
          </p:nvGrpSpPr>
          <p:grpSpPr>
            <a:xfrm>
              <a:off x="3605600" y="4438169"/>
              <a:ext cx="689095" cy="1780925"/>
              <a:chOff x="3605600" y="4438169"/>
              <a:chExt cx="689095" cy="1780925"/>
            </a:xfrm>
          </p:grpSpPr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F42E4E67-E90E-49BD-A710-8065ECE049BC}"/>
                  </a:ext>
                </a:extLst>
              </p:cNvPr>
              <p:cNvSpPr txBox="1"/>
              <p:nvPr/>
            </p:nvSpPr>
            <p:spPr>
              <a:xfrm>
                <a:off x="3605600" y="4438169"/>
                <a:ext cx="509237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4,000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1C5F6A82-7F29-4F5E-A2A2-D00E8D2E4057}"/>
                  </a:ext>
                </a:extLst>
              </p:cNvPr>
              <p:cNvSpPr txBox="1"/>
              <p:nvPr/>
            </p:nvSpPr>
            <p:spPr>
              <a:xfrm>
                <a:off x="3605600" y="4755512"/>
                <a:ext cx="510675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400</a:t>
                </a: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39853075-5135-4933-BDC0-74B5FC21F1E0}"/>
                  </a:ext>
                </a:extLst>
              </p:cNvPr>
              <p:cNvSpPr txBox="1"/>
              <p:nvPr/>
            </p:nvSpPr>
            <p:spPr>
              <a:xfrm>
                <a:off x="3605600" y="5072856"/>
                <a:ext cx="512113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40</a:t>
                </a: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4006A634-2374-463C-A352-3E61455D3F62}"/>
                  </a:ext>
                </a:extLst>
              </p:cNvPr>
              <p:cNvSpPr txBox="1"/>
              <p:nvPr/>
            </p:nvSpPr>
            <p:spPr>
              <a:xfrm>
                <a:off x="3605600" y="5390201"/>
                <a:ext cx="513550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  4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442DFD1E-D676-4D01-B06A-79DF5035ABEF}"/>
                  </a:ext>
                </a:extLst>
              </p:cNvPr>
              <p:cNvSpPr txBox="1"/>
              <p:nvPr/>
            </p:nvSpPr>
            <p:spPr>
              <a:xfrm>
                <a:off x="3628748" y="5707543"/>
                <a:ext cx="589748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 0.4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4FD1E617-E1CC-448A-A018-BCB616DF337B}"/>
                  </a:ext>
                </a:extLst>
              </p:cNvPr>
              <p:cNvSpPr txBox="1"/>
              <p:nvPr/>
            </p:nvSpPr>
            <p:spPr>
              <a:xfrm>
                <a:off x="3628748" y="6024888"/>
                <a:ext cx="665947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 0.04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4BBA2FB2-C484-40AA-BB35-6B8A00F423B6}"/>
                </a:ext>
              </a:extLst>
            </p:cNvPr>
            <p:cNvGrpSpPr/>
            <p:nvPr/>
          </p:nvGrpSpPr>
          <p:grpSpPr>
            <a:xfrm>
              <a:off x="4222995" y="4440116"/>
              <a:ext cx="689095" cy="1780926"/>
              <a:chOff x="4222995" y="4440116"/>
              <a:chExt cx="689095" cy="1780926"/>
            </a:xfrm>
          </p:grpSpPr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48AEDDDA-EBC3-4090-99B2-EB8D5A09E0BD}"/>
                  </a:ext>
                </a:extLst>
              </p:cNvPr>
              <p:cNvSpPr txBox="1"/>
              <p:nvPr/>
            </p:nvSpPr>
            <p:spPr>
              <a:xfrm>
                <a:off x="4222995" y="4440116"/>
                <a:ext cx="509237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5,000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1648C186-B5AA-4D7F-9FE3-BE0122550D6E}"/>
                  </a:ext>
                </a:extLst>
              </p:cNvPr>
              <p:cNvSpPr txBox="1"/>
              <p:nvPr/>
            </p:nvSpPr>
            <p:spPr>
              <a:xfrm>
                <a:off x="4222995" y="4757461"/>
                <a:ext cx="510675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500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B416BFAC-B5D3-40BE-8F48-A1B731702825}"/>
                  </a:ext>
                </a:extLst>
              </p:cNvPr>
              <p:cNvSpPr txBox="1"/>
              <p:nvPr/>
            </p:nvSpPr>
            <p:spPr>
              <a:xfrm>
                <a:off x="4222995" y="5074805"/>
                <a:ext cx="512113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50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CE3967AA-B3AF-42A8-9B5D-BC9034E4B0C8}"/>
                  </a:ext>
                </a:extLst>
              </p:cNvPr>
              <p:cNvSpPr txBox="1"/>
              <p:nvPr/>
            </p:nvSpPr>
            <p:spPr>
              <a:xfrm>
                <a:off x="4222995" y="5392149"/>
                <a:ext cx="513550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  5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B9E6D1AA-80FA-434B-8287-9B1F1BA1AC90}"/>
                  </a:ext>
                </a:extLst>
              </p:cNvPr>
              <p:cNvSpPr txBox="1"/>
              <p:nvPr/>
            </p:nvSpPr>
            <p:spPr>
              <a:xfrm>
                <a:off x="4246143" y="5709491"/>
                <a:ext cx="589748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 0.5</a:t>
                </a: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76F42A24-F1B5-4F7F-B982-8E78A31D456D}"/>
                  </a:ext>
                </a:extLst>
              </p:cNvPr>
              <p:cNvSpPr txBox="1"/>
              <p:nvPr/>
            </p:nvSpPr>
            <p:spPr>
              <a:xfrm>
                <a:off x="4246143" y="6026836"/>
                <a:ext cx="665947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 0.05</a:t>
                </a: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560DF417-A192-4A97-A47E-0CAC1BC5518F}"/>
                </a:ext>
              </a:extLst>
            </p:cNvPr>
            <p:cNvGrpSpPr/>
            <p:nvPr/>
          </p:nvGrpSpPr>
          <p:grpSpPr>
            <a:xfrm>
              <a:off x="4840390" y="4438169"/>
              <a:ext cx="689095" cy="1780925"/>
              <a:chOff x="4840390" y="4438169"/>
              <a:chExt cx="689095" cy="1780925"/>
            </a:xfrm>
          </p:grpSpPr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5417B4AB-4672-48A8-B0FC-EC03DEAF7A6D}"/>
                  </a:ext>
                </a:extLst>
              </p:cNvPr>
              <p:cNvSpPr txBox="1"/>
              <p:nvPr/>
            </p:nvSpPr>
            <p:spPr>
              <a:xfrm>
                <a:off x="4840390" y="4438169"/>
                <a:ext cx="509237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6,000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0FDA40A0-040E-43FE-A574-83C56587FDD3}"/>
                  </a:ext>
                </a:extLst>
              </p:cNvPr>
              <p:cNvSpPr txBox="1"/>
              <p:nvPr/>
            </p:nvSpPr>
            <p:spPr>
              <a:xfrm>
                <a:off x="4840390" y="4755512"/>
                <a:ext cx="471857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600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45D2C288-AC50-4E61-9E2D-0DF69CE72418}"/>
                  </a:ext>
                </a:extLst>
              </p:cNvPr>
              <p:cNvSpPr txBox="1"/>
              <p:nvPr/>
            </p:nvSpPr>
            <p:spPr>
              <a:xfrm>
                <a:off x="4840390" y="5072856"/>
                <a:ext cx="512113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60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FF493E7F-2528-4F1D-B7F3-66196A825804}"/>
                  </a:ext>
                </a:extLst>
              </p:cNvPr>
              <p:cNvSpPr txBox="1"/>
              <p:nvPr/>
            </p:nvSpPr>
            <p:spPr>
              <a:xfrm>
                <a:off x="4840390" y="5390201"/>
                <a:ext cx="513550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  6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FDF4A9BA-FF23-4E53-8E30-373ED53150EC}"/>
                  </a:ext>
                </a:extLst>
              </p:cNvPr>
              <p:cNvSpPr txBox="1"/>
              <p:nvPr/>
            </p:nvSpPr>
            <p:spPr>
              <a:xfrm>
                <a:off x="4863538" y="5707543"/>
                <a:ext cx="589748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 0.6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62C8C319-3CAB-485D-BB6D-8DA7FFC761A3}"/>
                  </a:ext>
                </a:extLst>
              </p:cNvPr>
              <p:cNvSpPr txBox="1"/>
              <p:nvPr/>
            </p:nvSpPr>
            <p:spPr>
              <a:xfrm>
                <a:off x="4863538" y="6024888"/>
                <a:ext cx="665947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 0.06</a:t>
                </a: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8CEA3BA9-F623-48A8-92C3-C8D30CAD17BD}"/>
                </a:ext>
              </a:extLst>
            </p:cNvPr>
            <p:cNvGrpSpPr/>
            <p:nvPr/>
          </p:nvGrpSpPr>
          <p:grpSpPr>
            <a:xfrm>
              <a:off x="5457785" y="4438169"/>
              <a:ext cx="689095" cy="1780925"/>
              <a:chOff x="5457785" y="4438169"/>
              <a:chExt cx="689095" cy="1780925"/>
            </a:xfrm>
          </p:grpSpPr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3BAF299-25B2-4D97-AABE-88C8FFC72C85}"/>
                  </a:ext>
                </a:extLst>
              </p:cNvPr>
              <p:cNvSpPr txBox="1"/>
              <p:nvPr/>
            </p:nvSpPr>
            <p:spPr>
              <a:xfrm>
                <a:off x="5457785" y="4438169"/>
                <a:ext cx="509237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7,000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55A8BE9-90FC-46FB-A3F3-C8FF4CECC81E}"/>
                  </a:ext>
                </a:extLst>
              </p:cNvPr>
              <p:cNvSpPr txBox="1"/>
              <p:nvPr/>
            </p:nvSpPr>
            <p:spPr>
              <a:xfrm>
                <a:off x="5457785" y="4755512"/>
                <a:ext cx="510675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700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56766A6E-A5A4-4275-B2EA-793A66599FBC}"/>
                  </a:ext>
                </a:extLst>
              </p:cNvPr>
              <p:cNvSpPr txBox="1"/>
              <p:nvPr/>
            </p:nvSpPr>
            <p:spPr>
              <a:xfrm>
                <a:off x="5457785" y="5072856"/>
                <a:ext cx="512113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70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3A07E25F-2B70-46A8-A039-CF610E3D6661}"/>
                  </a:ext>
                </a:extLst>
              </p:cNvPr>
              <p:cNvSpPr txBox="1"/>
              <p:nvPr/>
            </p:nvSpPr>
            <p:spPr>
              <a:xfrm>
                <a:off x="5457785" y="5390201"/>
                <a:ext cx="513550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  7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11FE0D64-8D12-4258-847C-853CAB6DB75C}"/>
                  </a:ext>
                </a:extLst>
              </p:cNvPr>
              <p:cNvSpPr txBox="1"/>
              <p:nvPr/>
            </p:nvSpPr>
            <p:spPr>
              <a:xfrm>
                <a:off x="5480933" y="5707543"/>
                <a:ext cx="589748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 0.7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C448562-EDD8-4744-A099-8D96CCDB8CFD}"/>
                  </a:ext>
                </a:extLst>
              </p:cNvPr>
              <p:cNvSpPr txBox="1"/>
              <p:nvPr/>
            </p:nvSpPr>
            <p:spPr>
              <a:xfrm>
                <a:off x="5480933" y="6024888"/>
                <a:ext cx="665947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 0.07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22BF1D7-A07B-4E2F-B55F-89E53AE2A83D}"/>
                </a:ext>
              </a:extLst>
            </p:cNvPr>
            <p:cNvGrpSpPr/>
            <p:nvPr/>
          </p:nvGrpSpPr>
          <p:grpSpPr>
            <a:xfrm>
              <a:off x="6075180" y="4440116"/>
              <a:ext cx="689095" cy="1780927"/>
              <a:chOff x="6075180" y="4440116"/>
              <a:chExt cx="689095" cy="1780927"/>
            </a:xfrm>
          </p:grpSpPr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CCB87D2-382B-435C-8701-9B540942DC58}"/>
                  </a:ext>
                </a:extLst>
              </p:cNvPr>
              <p:cNvSpPr txBox="1"/>
              <p:nvPr/>
            </p:nvSpPr>
            <p:spPr>
              <a:xfrm>
                <a:off x="6075180" y="4440116"/>
                <a:ext cx="509237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8,000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22674B2-02F7-4F95-9F09-33650AB53432}"/>
                  </a:ext>
                </a:extLst>
              </p:cNvPr>
              <p:cNvSpPr txBox="1"/>
              <p:nvPr/>
            </p:nvSpPr>
            <p:spPr>
              <a:xfrm>
                <a:off x="6075180" y="4757461"/>
                <a:ext cx="510675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800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3B8BBB7-657D-43AC-9ECA-295094CE74AE}"/>
                  </a:ext>
                </a:extLst>
              </p:cNvPr>
              <p:cNvSpPr txBox="1"/>
              <p:nvPr/>
            </p:nvSpPr>
            <p:spPr>
              <a:xfrm>
                <a:off x="6075180" y="5074805"/>
                <a:ext cx="512113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80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A11ADAF-9AC1-4906-8456-118818A46AD7}"/>
                  </a:ext>
                </a:extLst>
              </p:cNvPr>
              <p:cNvSpPr txBox="1"/>
              <p:nvPr/>
            </p:nvSpPr>
            <p:spPr>
              <a:xfrm>
                <a:off x="6075180" y="5392149"/>
                <a:ext cx="513550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  8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A849B92-3FB2-4022-97E0-862D255C02C5}"/>
                  </a:ext>
                </a:extLst>
              </p:cNvPr>
              <p:cNvSpPr txBox="1"/>
              <p:nvPr/>
            </p:nvSpPr>
            <p:spPr>
              <a:xfrm>
                <a:off x="6098328" y="5709493"/>
                <a:ext cx="589748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 0.8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79813BF-371D-4893-A317-14126EA924E5}"/>
                  </a:ext>
                </a:extLst>
              </p:cNvPr>
              <p:cNvSpPr txBox="1"/>
              <p:nvPr/>
            </p:nvSpPr>
            <p:spPr>
              <a:xfrm>
                <a:off x="6098328" y="6026837"/>
                <a:ext cx="665947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 0.08</a:t>
                </a: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2D1AA7C4-A188-4F44-8793-B31A85D81FD9}"/>
                </a:ext>
              </a:extLst>
            </p:cNvPr>
            <p:cNvGrpSpPr/>
            <p:nvPr/>
          </p:nvGrpSpPr>
          <p:grpSpPr>
            <a:xfrm>
              <a:off x="6692576" y="4438169"/>
              <a:ext cx="689095" cy="1780928"/>
              <a:chOff x="6692576" y="4438169"/>
              <a:chExt cx="689095" cy="1780928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33998D9-701A-4F5F-B02D-EEF7133A1F53}"/>
                  </a:ext>
                </a:extLst>
              </p:cNvPr>
              <p:cNvSpPr txBox="1"/>
              <p:nvPr/>
            </p:nvSpPr>
            <p:spPr>
              <a:xfrm>
                <a:off x="6692576" y="4438169"/>
                <a:ext cx="509237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9,000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96E270B-0B2A-4222-AAA5-0E807900DD13}"/>
                  </a:ext>
                </a:extLst>
              </p:cNvPr>
              <p:cNvSpPr txBox="1"/>
              <p:nvPr/>
            </p:nvSpPr>
            <p:spPr>
              <a:xfrm>
                <a:off x="6692576" y="4755514"/>
                <a:ext cx="510675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900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A1C3482-E02F-4155-BD9F-4BC17F2FBC0B}"/>
                  </a:ext>
                </a:extLst>
              </p:cNvPr>
              <p:cNvSpPr txBox="1"/>
              <p:nvPr/>
            </p:nvSpPr>
            <p:spPr>
              <a:xfrm>
                <a:off x="6692576" y="5072860"/>
                <a:ext cx="512113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90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F947E24-B636-4D47-99B5-588D5A8860F7}"/>
                  </a:ext>
                </a:extLst>
              </p:cNvPr>
              <p:cNvSpPr txBox="1"/>
              <p:nvPr/>
            </p:nvSpPr>
            <p:spPr>
              <a:xfrm>
                <a:off x="6692576" y="5390202"/>
                <a:ext cx="513550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  9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B6F9F1C-94F0-4F80-95F5-9552F581A6EB}"/>
                  </a:ext>
                </a:extLst>
              </p:cNvPr>
              <p:cNvSpPr txBox="1"/>
              <p:nvPr/>
            </p:nvSpPr>
            <p:spPr>
              <a:xfrm>
                <a:off x="6715724" y="5707546"/>
                <a:ext cx="589748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 0.9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5C1B2F7-B16E-4714-A8E8-A06E1A4AA6A3}"/>
                  </a:ext>
                </a:extLst>
              </p:cNvPr>
              <p:cNvSpPr txBox="1"/>
              <p:nvPr/>
            </p:nvSpPr>
            <p:spPr>
              <a:xfrm>
                <a:off x="6715724" y="6024891"/>
                <a:ext cx="665947" cy="19420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   0.09</a:t>
                </a: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58727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44444E-6 L -2.70833E-6 -0.1196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99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6 L 4.375E-6 -0.1196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85185E-6 L -2.70833E-6 0.1194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72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44444E-6 L 4.58333E-6 0.1194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8" grpId="0"/>
      <p:bldP spid="26" grpId="0" animBg="1"/>
      <p:bldP spid="26" grpId="1" animBg="1"/>
      <p:bldP spid="12" grpId="0"/>
      <p:bldP spid="18" grpId="0" animBg="1"/>
      <p:bldP spid="18" grpId="1" animBg="1"/>
      <p:bldP spid="19" grpId="0" animBg="1"/>
      <p:bldP spid="19" grpId="1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886CB-F63F-4F61-8552-54991D528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5MD-1 Multiplying and dividing by 10 and 100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C2AA4F-5D5A-40DB-836F-68080BD15399}"/>
              </a:ext>
            </a:extLst>
          </p:cNvPr>
          <p:cNvSpPr txBox="1"/>
          <p:nvPr/>
        </p:nvSpPr>
        <p:spPr>
          <a:xfrm>
            <a:off x="1454067" y="2361513"/>
            <a:ext cx="3169457" cy="29484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0.72 × 10 = 7.2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4.82 × 10 = 48.2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0.91 × 100 = 91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2B484F-D270-4BFA-BA97-4CF35D77DD83}"/>
              </a:ext>
            </a:extLst>
          </p:cNvPr>
          <p:cNvSpPr/>
          <p:nvPr/>
        </p:nvSpPr>
        <p:spPr bwMode="auto">
          <a:xfrm>
            <a:off x="3262394" y="2445188"/>
            <a:ext cx="1591110" cy="6075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D4D253-60C0-4B92-906D-FDF1FCB71E80}"/>
              </a:ext>
            </a:extLst>
          </p:cNvPr>
          <p:cNvSpPr/>
          <p:nvPr/>
        </p:nvSpPr>
        <p:spPr bwMode="auto">
          <a:xfrm>
            <a:off x="1454067" y="3565432"/>
            <a:ext cx="1808326" cy="6075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A9FF0C-6E1B-4617-A24C-DDCE499EAC1C}"/>
              </a:ext>
            </a:extLst>
          </p:cNvPr>
          <p:cNvSpPr/>
          <p:nvPr/>
        </p:nvSpPr>
        <p:spPr bwMode="auto">
          <a:xfrm>
            <a:off x="3339885" y="3565432"/>
            <a:ext cx="1988865" cy="6075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753ABA-4E9F-44DA-907E-40EA27F3FBA5}"/>
              </a:ext>
            </a:extLst>
          </p:cNvPr>
          <p:cNvSpPr/>
          <p:nvPr/>
        </p:nvSpPr>
        <p:spPr bwMode="auto">
          <a:xfrm>
            <a:off x="1454066" y="4786092"/>
            <a:ext cx="2095045" cy="6075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6C0CE3-810F-4680-898F-BB2514F1750D}"/>
              </a:ext>
            </a:extLst>
          </p:cNvPr>
          <p:cNvSpPr/>
          <p:nvPr/>
        </p:nvSpPr>
        <p:spPr bwMode="auto">
          <a:xfrm>
            <a:off x="3549111" y="4786092"/>
            <a:ext cx="1808326" cy="6075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6DDBA-8F85-4C87-AF35-4E232EA726CC}"/>
              </a:ext>
            </a:extLst>
          </p:cNvPr>
          <p:cNvSpPr txBox="1">
            <a:spLocks/>
          </p:cNvSpPr>
          <p:nvPr/>
        </p:nvSpPr>
        <p:spPr>
          <a:xfrm>
            <a:off x="5935580" y="1818248"/>
            <a:ext cx="5646822" cy="410196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Complete the calculations using your understanding of place value. Click for each new calculation.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If required, use place value counters or a Gattegno chart to check or correct each solution before clicking for each answer.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548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886CB-F63F-4F61-8552-54991D528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5MD-1 Multiplying and dividing by 10 and 100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682CAA-B58C-4B1D-8CCC-B8B60DFFA4D0}"/>
              </a:ext>
            </a:extLst>
          </p:cNvPr>
          <p:cNvSpPr txBox="1"/>
          <p:nvPr/>
        </p:nvSpPr>
        <p:spPr>
          <a:xfrm>
            <a:off x="1454065" y="2361513"/>
            <a:ext cx="3155031" cy="29484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57 ÷ 10 = 5.7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61.2 ÷ 10 = 6.12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75 ÷ 100 = 0.75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60D723-1F22-47D3-AEBB-657AB72AB15A}"/>
              </a:ext>
            </a:extLst>
          </p:cNvPr>
          <p:cNvSpPr/>
          <p:nvPr/>
        </p:nvSpPr>
        <p:spPr bwMode="auto">
          <a:xfrm>
            <a:off x="3262394" y="2445188"/>
            <a:ext cx="1591110" cy="6075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D87434-FAC1-407C-A5E5-937A64C6AA6C}"/>
              </a:ext>
            </a:extLst>
          </p:cNvPr>
          <p:cNvSpPr/>
          <p:nvPr/>
        </p:nvSpPr>
        <p:spPr bwMode="auto">
          <a:xfrm>
            <a:off x="1454067" y="3565432"/>
            <a:ext cx="1808326" cy="6075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11F764-E596-400F-86B1-57F705917137}"/>
              </a:ext>
            </a:extLst>
          </p:cNvPr>
          <p:cNvSpPr/>
          <p:nvPr/>
        </p:nvSpPr>
        <p:spPr bwMode="auto">
          <a:xfrm>
            <a:off x="3339885" y="3565432"/>
            <a:ext cx="1988865" cy="6075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1C6DA1-B2CE-4927-B951-0AACD16DADDF}"/>
              </a:ext>
            </a:extLst>
          </p:cNvPr>
          <p:cNvSpPr/>
          <p:nvPr/>
        </p:nvSpPr>
        <p:spPr bwMode="auto">
          <a:xfrm>
            <a:off x="1454066" y="4786092"/>
            <a:ext cx="2095045" cy="6075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8FA57B-DBC4-43B6-A325-E4E8E97E01E8}"/>
              </a:ext>
            </a:extLst>
          </p:cNvPr>
          <p:cNvSpPr/>
          <p:nvPr/>
        </p:nvSpPr>
        <p:spPr bwMode="auto">
          <a:xfrm>
            <a:off x="3549111" y="4786092"/>
            <a:ext cx="1808326" cy="6075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5637EF2-3E50-461F-AF4C-81EDD6DBCB6F}"/>
              </a:ext>
            </a:extLst>
          </p:cNvPr>
          <p:cNvSpPr txBox="1">
            <a:spLocks/>
          </p:cNvSpPr>
          <p:nvPr/>
        </p:nvSpPr>
        <p:spPr>
          <a:xfrm>
            <a:off x="5935580" y="1784781"/>
            <a:ext cx="5646822" cy="410196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Complete the calculations using your understanding of place value. Click for each new calculation.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If required, use place value counters or a Gattegno chart to check or correct each solution before clicking for each answer.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46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BEBBBA-AD76-4C47-8E44-81D4F8483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A4191577-7FB3-44A1-AC26-B90834750BC8}"/>
              </a:ext>
            </a:extLst>
          </p:cNvPr>
          <p:cNvSpPr txBox="1">
            <a:spLocks/>
          </p:cNvSpPr>
          <p:nvPr/>
        </p:nvSpPr>
        <p:spPr>
          <a:xfrm>
            <a:off x="594007" y="845820"/>
            <a:ext cx="11140163" cy="3208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The links below take you to the starting slide of each learning outcome.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37BAE3D-75EB-48DC-9322-F1A247F8AE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906970"/>
              </p:ext>
            </p:extLst>
          </p:nvPr>
        </p:nvGraphicFramePr>
        <p:xfrm>
          <a:off x="739934" y="1379220"/>
          <a:ext cx="10712127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630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9782497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3" action="ppaction://hlinksldjump"/>
                        </a:rPr>
                        <a:t>Pupils explain how to use the size of the multiplier to predict the size of the product compared to the multiplicand</a:t>
                      </a:r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604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4" action="ppaction://hlinksldjump"/>
                        </a:rPr>
                        <a:t>Pupils explain how to use multiplying by 10 or 100 to divide decimal fractions by one-digit numbers (1)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485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5" action="ppaction://hlinksldjump"/>
                        </a:rPr>
                        <a:t>Pupils explain how to use multiplying by 10 or 100 to divide decimal fractions by one-digit numbers (2) 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461906"/>
                  </a:ext>
                </a:extLst>
              </a:tr>
            </a:tbl>
          </a:graphicData>
        </a:graphic>
      </p:graphicFrame>
      <p:sp>
        <p:nvSpPr>
          <p:cNvPr id="7" name="Action Button: Return 6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2570C625-E476-4A8C-BF3D-99D1E479925B}"/>
              </a:ext>
            </a:extLst>
          </p:cNvPr>
          <p:cNvSpPr/>
          <p:nvPr/>
        </p:nvSpPr>
        <p:spPr>
          <a:xfrm>
            <a:off x="849914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EE4455-BFAA-47B1-A1C6-8DC3C9CE865C}"/>
              </a:ext>
            </a:extLst>
          </p:cNvPr>
          <p:cNvSpPr txBox="1"/>
          <p:nvPr/>
        </p:nvSpPr>
        <p:spPr>
          <a:xfrm>
            <a:off x="1492023" y="6012180"/>
            <a:ext cx="10352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arrow button to return to this Contents slide.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238C35-3C03-4D16-99F1-BBF34DEA37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4008" y="246063"/>
            <a:ext cx="11140163" cy="42617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318867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5, Unit 6, Learning Outcome 4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0893649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4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use their knowledge of multiplication and division by 10/100/1,000 to convert between units of measure (length)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39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5, Unit 6, Learning Outcome 4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3"/>
              </a:rPr>
              <a:t>2.29 Decimal place value knowledge, multiplication and division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094489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2:1-2:2 and 2:5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15-17 and 21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Placeholder 1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1B4C8EB-B1C4-48A7-94E5-DE9267601F6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7686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2.29 Extending decimal place-value to ×/÷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2:1</a:t>
            </a:r>
          </a:p>
        </p:txBody>
      </p:sp>
      <p:pic>
        <p:nvPicPr>
          <p:cNvPr id="4" name="Picture 3" descr="A clock hanging from the side&#10;&#10;Description automatically generated">
            <a:extLst>
              <a:ext uri="{FF2B5EF4-FFF2-40B4-BE49-F238E27FC236}">
                <a16:creationId xmlns:a16="http://schemas.microsoft.com/office/drawing/2014/main" id="{D8633342-4AEF-4B7C-8888-EAB92E6EB1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724" y="2061656"/>
            <a:ext cx="7554555" cy="303948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DB43A80-C718-4102-9756-5BD92E379137}"/>
              </a:ext>
            </a:extLst>
          </p:cNvPr>
          <p:cNvSpPr/>
          <p:nvPr/>
        </p:nvSpPr>
        <p:spPr>
          <a:xfrm>
            <a:off x="8120042" y="5195483"/>
            <a:ext cx="17532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400"/>
              </a:spcBef>
              <a:spcAft>
                <a:spcPts val="400"/>
              </a:spcAft>
            </a:pPr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to scale.</a:t>
            </a:r>
          </a:p>
        </p:txBody>
      </p:sp>
    </p:spTree>
    <p:extLst>
      <p:ext uri="{BB962C8B-B14F-4D97-AF65-F5344CB8AC3E}">
        <p14:creationId xmlns:p14="http://schemas.microsoft.com/office/powerpoint/2010/main" val="287531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2.29 Extending decimal place-value to ×/÷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2:1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3C8BE1-3AB7-4574-92B6-1F8024A55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379" y="781683"/>
            <a:ext cx="6773243" cy="566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4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5, Unit 6, Learning Outcome 5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2755836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5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use their knowledge of multiplication and division by 10/100/1,000 to convert between units of measure (mass and capacity)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46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5, Unit 6, Learning Outcome 5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3"/>
              </a:rPr>
              <a:t>2.29 Decimal place value knowledge, multiplication and division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5832155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2:3-2:5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18-21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Placeholder 1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1B4C8EB-B1C4-48A7-94E5-DE9267601F6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4827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2.29 Extending decimal place-value to ×/÷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2:4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D869B3-1578-4906-A8A1-9F9AD0FD5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379" y="782401"/>
            <a:ext cx="6773243" cy="566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38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2.29 Extending decimal place-value to ×/÷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2:4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903005-7809-486B-BD8C-7D5D75929A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3164" y="1141057"/>
            <a:ext cx="4265673" cy="489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5, Unit 6, Learning Outcome 6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6342641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6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explain how to use known multiplication facts and unitising to multiply decimal fractions by whole numbers (tenths)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57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5, Unit 6, Learning Outcome 6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3"/>
              </a:rPr>
              <a:t>2.19 Calculation: x/÷ decimal fractions by whole numbers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4680540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1:1-1:6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4-9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Placeholder 14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57837895-37A7-4703-9699-1A088CC4A00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4956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5, Unit 6, Learning Outcome 1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740858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explain the effect of multiplying and dividing by 10, 100 and 1,000 (1)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32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8BC521F-C766-461C-81B3-37F32EB707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2.19 </a:t>
            </a:r>
            <a:r>
              <a:rPr lang="en-GB" dirty="0"/>
              <a:t>Calculation: ×/÷ decimal fractions	</a:t>
            </a:r>
            <a:r>
              <a:rPr lang="en-US" dirty="0">
                <a:solidFill>
                  <a:srgbClr val="00628C"/>
                </a:solidFill>
              </a:rPr>
              <a:t>Step 1:1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0499CF-E726-48F6-9FB3-0DF2140E0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82" y="2757290"/>
            <a:ext cx="8998836" cy="65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10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2.19 </a:t>
            </a:r>
            <a:r>
              <a:rPr lang="en-GB" dirty="0"/>
              <a:t>Calculation: ×/÷ decimal fractions	</a:t>
            </a:r>
            <a:r>
              <a:rPr lang="en-US" dirty="0">
                <a:solidFill>
                  <a:srgbClr val="00628C"/>
                </a:solidFill>
              </a:rPr>
              <a:t>Step 1:1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738473-5723-4A4D-83D1-294B5F16D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162" y="2548052"/>
            <a:ext cx="8821677" cy="176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43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2.19 </a:t>
            </a:r>
            <a:r>
              <a:rPr lang="en-GB" dirty="0"/>
              <a:t>Calculation: ×/÷ decimal fractions	</a:t>
            </a:r>
            <a:r>
              <a:rPr lang="en-US" dirty="0">
                <a:solidFill>
                  <a:srgbClr val="00628C"/>
                </a:solidFill>
              </a:rPr>
              <a:t>Step 1:2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B9CE21-DB6F-4063-AC49-181B278871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3925" y="1314537"/>
            <a:ext cx="6816764" cy="18732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AD1E05-6403-466D-83BF-84B050CA32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3925" y="3468757"/>
            <a:ext cx="6816764" cy="208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51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2.19 </a:t>
            </a:r>
            <a:r>
              <a:rPr lang="en-GB" dirty="0"/>
              <a:t>Calculation: ×/÷ decimal fractions	</a:t>
            </a:r>
            <a:r>
              <a:rPr lang="en-US" dirty="0">
                <a:solidFill>
                  <a:srgbClr val="00628C"/>
                </a:solidFill>
              </a:rPr>
              <a:t>Step 1:3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F811FE-AA96-469A-A48B-0821FF986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306" y="911134"/>
            <a:ext cx="4761389" cy="503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62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2.19 </a:t>
            </a:r>
            <a:r>
              <a:rPr lang="en-GB" dirty="0"/>
              <a:t>Calculation: ×/÷ decimal fractions	</a:t>
            </a:r>
            <a:r>
              <a:rPr lang="en-US" dirty="0">
                <a:solidFill>
                  <a:srgbClr val="00628C"/>
                </a:solidFill>
              </a:rPr>
              <a:t>Step 1:3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9B879D-82FD-4F64-9DED-5FB840114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306" y="911134"/>
            <a:ext cx="4761389" cy="503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89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7F8BF47-ED96-496E-8EF3-FB621ABF1C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60" y="929869"/>
            <a:ext cx="3967440" cy="40917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85E5F4-EDCB-4E3B-813C-0E1391A538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7038" y="992406"/>
            <a:ext cx="3967440" cy="409172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2.19 </a:t>
            </a:r>
            <a:r>
              <a:rPr lang="en-GB" dirty="0"/>
              <a:t>Calculation: ×/÷ decimal fractions	</a:t>
            </a:r>
            <a:r>
              <a:rPr lang="en-US" dirty="0">
                <a:solidFill>
                  <a:srgbClr val="00628C"/>
                </a:solidFill>
              </a:rPr>
              <a:t>Step 1:4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980868-EC9E-428D-B263-1EBBC3B06EA3}"/>
              </a:ext>
            </a:extLst>
          </p:cNvPr>
          <p:cNvSpPr txBox="1"/>
          <p:nvPr/>
        </p:nvSpPr>
        <p:spPr bwMode="auto">
          <a:xfrm>
            <a:off x="3264131" y="4081720"/>
            <a:ext cx="16962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3 × 4 = 12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D68420-8C25-4DDF-B9B6-8B5C61793CCA}"/>
              </a:ext>
            </a:extLst>
          </p:cNvPr>
          <p:cNvSpPr txBox="1"/>
          <p:nvPr/>
        </p:nvSpPr>
        <p:spPr bwMode="auto">
          <a:xfrm>
            <a:off x="2522430" y="4589742"/>
            <a:ext cx="31582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3 × 4 ones = 12 ones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7AD28B-46D3-46D4-8F9D-424E46DEA6E8}"/>
              </a:ext>
            </a:extLst>
          </p:cNvPr>
          <p:cNvSpPr txBox="1"/>
          <p:nvPr/>
        </p:nvSpPr>
        <p:spPr bwMode="auto">
          <a:xfrm>
            <a:off x="7216376" y="4078384"/>
            <a:ext cx="19976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3 × 0.4 = 1.2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D1979D-BEE5-467A-A918-7A77B277BE35}"/>
              </a:ext>
            </a:extLst>
          </p:cNvPr>
          <p:cNvSpPr txBox="1"/>
          <p:nvPr/>
        </p:nvSpPr>
        <p:spPr bwMode="auto">
          <a:xfrm>
            <a:off x="6525998" y="4589741"/>
            <a:ext cx="35573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3 × 4 tenths = 12 tenths </a:t>
            </a:r>
          </a:p>
        </p:txBody>
      </p:sp>
    </p:spTree>
    <p:extLst>
      <p:ext uri="{BB962C8B-B14F-4D97-AF65-F5344CB8AC3E}">
        <p14:creationId xmlns:p14="http://schemas.microsoft.com/office/powerpoint/2010/main" val="88077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7F5FCB0-CC44-4C1F-838B-C1ACAA54B3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4490" y="785613"/>
            <a:ext cx="3967440" cy="54110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983CC97-5C9F-4B9A-B6B6-1AAF2407F7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609" y="791516"/>
            <a:ext cx="3967440" cy="541101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2.19 </a:t>
            </a:r>
            <a:r>
              <a:rPr lang="en-GB" dirty="0"/>
              <a:t>Calculation: ×/÷ decimal fractions	</a:t>
            </a:r>
            <a:r>
              <a:rPr lang="en-US" dirty="0">
                <a:solidFill>
                  <a:srgbClr val="00628C"/>
                </a:solidFill>
              </a:rPr>
              <a:t>Step 1:5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95DD92-14BC-417B-BCE9-06C3A67E0EE2}"/>
              </a:ext>
            </a:extLst>
          </p:cNvPr>
          <p:cNvSpPr txBox="1"/>
          <p:nvPr/>
        </p:nvSpPr>
        <p:spPr bwMode="auto">
          <a:xfrm>
            <a:off x="2898684" y="5198189"/>
            <a:ext cx="16962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4 × 7 = 28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C2970B-CF98-4E14-881A-7FD2125FDDD8}"/>
              </a:ext>
            </a:extLst>
          </p:cNvPr>
          <p:cNvSpPr txBox="1"/>
          <p:nvPr/>
        </p:nvSpPr>
        <p:spPr bwMode="auto">
          <a:xfrm>
            <a:off x="2167713" y="5711700"/>
            <a:ext cx="31582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4 × 7 ones = 28 ones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4C0D03-71A9-4D39-BEF2-09A4260E2487}"/>
              </a:ext>
            </a:extLst>
          </p:cNvPr>
          <p:cNvSpPr txBox="1"/>
          <p:nvPr/>
        </p:nvSpPr>
        <p:spPr bwMode="auto">
          <a:xfrm>
            <a:off x="7206882" y="5198188"/>
            <a:ext cx="19976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4 × 0.7 = 2.8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58E1BD-E889-4271-9D2E-EA52FE182F76}"/>
              </a:ext>
            </a:extLst>
          </p:cNvPr>
          <p:cNvSpPr txBox="1"/>
          <p:nvPr/>
        </p:nvSpPr>
        <p:spPr bwMode="auto">
          <a:xfrm>
            <a:off x="6523380" y="5685776"/>
            <a:ext cx="35573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4 × 7 tenths = 28 tenths </a:t>
            </a:r>
          </a:p>
        </p:txBody>
      </p:sp>
    </p:spTree>
    <p:extLst>
      <p:ext uri="{BB962C8B-B14F-4D97-AF65-F5344CB8AC3E}">
        <p14:creationId xmlns:p14="http://schemas.microsoft.com/office/powerpoint/2010/main" val="12249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084658C-D4C3-43B8-8FC0-0149542691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33636" y="981594"/>
            <a:ext cx="3967440" cy="50190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39426B1-0681-4739-A30D-65AEDC9241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5609" y="987497"/>
            <a:ext cx="3967440" cy="501905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2.19 </a:t>
            </a:r>
            <a:r>
              <a:rPr lang="en-GB" dirty="0"/>
              <a:t>Calculation: ×/÷ decimal fractions	</a:t>
            </a:r>
            <a:r>
              <a:rPr lang="en-US" dirty="0">
                <a:solidFill>
                  <a:srgbClr val="00628C"/>
                </a:solidFill>
              </a:rPr>
              <a:t>Step 1:5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99DEEF-85C2-4AE9-94FE-E32CB0A24628}"/>
              </a:ext>
            </a:extLst>
          </p:cNvPr>
          <p:cNvSpPr txBox="1"/>
          <p:nvPr/>
        </p:nvSpPr>
        <p:spPr bwMode="auto">
          <a:xfrm>
            <a:off x="3071180" y="4886522"/>
            <a:ext cx="16962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6 × 5 = 30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FF82BE-6A6C-453F-A02A-37697B61531C}"/>
              </a:ext>
            </a:extLst>
          </p:cNvPr>
          <p:cNvSpPr txBox="1"/>
          <p:nvPr/>
        </p:nvSpPr>
        <p:spPr bwMode="auto">
          <a:xfrm>
            <a:off x="2273167" y="5446535"/>
            <a:ext cx="31582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6 ones × 5 = 30 ones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F96392-1DDC-491F-B55D-5410899A5775}"/>
              </a:ext>
            </a:extLst>
          </p:cNvPr>
          <p:cNvSpPr txBox="1"/>
          <p:nvPr/>
        </p:nvSpPr>
        <p:spPr bwMode="auto">
          <a:xfrm>
            <a:off x="7664789" y="4886522"/>
            <a:ext cx="19976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6 × 0.5 = 3.0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7F242A-5997-4297-B896-C29037819464}"/>
              </a:ext>
            </a:extLst>
          </p:cNvPr>
          <p:cNvSpPr txBox="1"/>
          <p:nvPr/>
        </p:nvSpPr>
        <p:spPr bwMode="auto">
          <a:xfrm>
            <a:off x="6906670" y="5446535"/>
            <a:ext cx="36871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6 tenths × 5 = 30 tenths </a:t>
            </a:r>
          </a:p>
        </p:txBody>
      </p:sp>
    </p:spTree>
    <p:extLst>
      <p:ext uri="{BB962C8B-B14F-4D97-AF65-F5344CB8AC3E}">
        <p14:creationId xmlns:p14="http://schemas.microsoft.com/office/powerpoint/2010/main" val="425215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2.19 </a:t>
            </a:r>
            <a:r>
              <a:rPr lang="en-GB" dirty="0"/>
              <a:t>Calculation: ×/÷ decimal fractions	</a:t>
            </a:r>
            <a:r>
              <a:rPr lang="en-US" dirty="0">
                <a:solidFill>
                  <a:srgbClr val="00628C"/>
                </a:solidFill>
              </a:rPr>
              <a:t>Step 1:6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D4FE4B-8EA0-4AE9-A37C-26025C011C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21" b="5381"/>
          <a:stretch/>
        </p:blipFill>
        <p:spPr>
          <a:xfrm>
            <a:off x="2687617" y="735497"/>
            <a:ext cx="6816764" cy="280889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EF24C86-6857-4F69-B211-28F9D64FBA6C}"/>
              </a:ext>
            </a:extLst>
          </p:cNvPr>
          <p:cNvSpPr/>
          <p:nvPr/>
        </p:nvSpPr>
        <p:spPr>
          <a:xfrm>
            <a:off x="3809999" y="3649891"/>
            <a:ext cx="4572000" cy="3089179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84250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en-GB" sz="2400" dirty="0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long could the necklace be?</a:t>
            </a:r>
          </a:p>
          <a:p>
            <a:pPr algn="ctr" defTabSz="984250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3.6 cm</a:t>
            </a:r>
          </a:p>
          <a:p>
            <a:pPr algn="ctr" defTabSz="984250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4.6 cm</a:t>
            </a:r>
          </a:p>
          <a:p>
            <a:pPr algn="ctr" defTabSz="984250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6.0 cm</a:t>
            </a:r>
          </a:p>
          <a:p>
            <a:pPr algn="ctr" defTabSz="984250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3.2 cm</a:t>
            </a:r>
          </a:p>
          <a:p>
            <a:pPr algn="ctr" defTabSz="984250">
              <a:spcBef>
                <a:spcPts val="200"/>
              </a:spcBef>
              <a:spcAft>
                <a:spcPts val="200"/>
              </a:spcAft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48 cm</a:t>
            </a:r>
            <a:endParaRPr lang="en-GB" sz="2400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68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5, Unit 6, Learning Outcome 7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207915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7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explain how to use known multiplication facts and unitising to multiply decimal fractions by whole numbers (hundredths)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13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5, Unit 6, Learning Outcome 1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3"/>
              </a:rPr>
              <a:t>2.29 Decimal place value knowledge, multiplication and division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3649153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1:1-1:2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3-7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Placeholder 1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1B4C8EB-B1C4-48A7-94E5-DE9267601F6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8095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5, Unit 6, Learning Outcome 7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3"/>
              </a:rPr>
              <a:t>2.19 Calculation: x/÷ decimal fractions by whole numbers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664685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1:7-1:12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10-13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Placeholder 14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57837895-37A7-4703-9699-1A088CC4A00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3933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2.19 </a:t>
            </a:r>
            <a:r>
              <a:rPr lang="en-GB" dirty="0"/>
              <a:t>Calculation: ×/÷ decimal fractions	</a:t>
            </a:r>
            <a:r>
              <a:rPr lang="en-US" dirty="0">
                <a:solidFill>
                  <a:srgbClr val="00628C"/>
                </a:solidFill>
              </a:rPr>
              <a:t>Step 1:7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9409B4-0C98-47BC-834F-26614D811D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704" y="2478561"/>
            <a:ext cx="8944593" cy="190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84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2.19 </a:t>
            </a:r>
            <a:r>
              <a:rPr lang="en-GB" dirty="0"/>
              <a:t>Calculation: ×/÷ decimal fractions	</a:t>
            </a:r>
            <a:r>
              <a:rPr lang="en-US" dirty="0">
                <a:solidFill>
                  <a:srgbClr val="00628C"/>
                </a:solidFill>
              </a:rPr>
              <a:t>Step 1:7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F785A8-DA0C-4AD4-8DAD-A0FEE9E6B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162" y="2395639"/>
            <a:ext cx="8821677" cy="206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82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2.19 </a:t>
            </a:r>
            <a:r>
              <a:rPr lang="en-GB" dirty="0"/>
              <a:t>Calculation: ×/÷ decimal fractions	</a:t>
            </a:r>
            <a:r>
              <a:rPr lang="en-US" dirty="0">
                <a:solidFill>
                  <a:srgbClr val="00628C"/>
                </a:solidFill>
              </a:rPr>
              <a:t>Step 1:8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2DEC7E-336A-4F34-A1CB-63A182D717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618" y="3828852"/>
            <a:ext cx="6816764" cy="18039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685CEE-35FC-4BDF-8007-43274246AE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87618" y="1325561"/>
            <a:ext cx="6816764" cy="180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1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2.19 </a:t>
            </a:r>
            <a:r>
              <a:rPr lang="en-GB" dirty="0"/>
              <a:t>Calculation: ×/÷ decimal fractions	</a:t>
            </a:r>
            <a:r>
              <a:rPr lang="en-US" dirty="0">
                <a:solidFill>
                  <a:srgbClr val="00628C"/>
                </a:solidFill>
              </a:rPr>
              <a:t>Step 1:9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2FF7DF-A28D-49FF-B9FA-529EFFF51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306" y="911134"/>
            <a:ext cx="4761389" cy="503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34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2.19 </a:t>
            </a:r>
            <a:r>
              <a:rPr lang="en-GB" dirty="0"/>
              <a:t>Calculation: ×/÷ decimal fractions	</a:t>
            </a:r>
            <a:r>
              <a:rPr lang="en-US" dirty="0">
                <a:solidFill>
                  <a:srgbClr val="00628C"/>
                </a:solidFill>
              </a:rPr>
              <a:t>Step 1:10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1811A9-DCB6-42C5-8886-41B89277B8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1117" y="1491341"/>
            <a:ext cx="2544898" cy="33364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6CC8C5-1FAA-492B-86FA-6459DA0246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106" y="1491342"/>
            <a:ext cx="2915830" cy="40917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FFCD0E-DC92-4DA5-9477-355F25C403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032" y="1491342"/>
            <a:ext cx="2915830" cy="409172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DB3B3D0-5A0C-4238-86E0-CE7AC02E1F49}"/>
              </a:ext>
            </a:extLst>
          </p:cNvPr>
          <p:cNvSpPr/>
          <p:nvPr/>
        </p:nvSpPr>
        <p:spPr>
          <a:xfrm>
            <a:off x="2137410" y="4551784"/>
            <a:ext cx="15552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 × 4 = 12</a:t>
            </a:r>
            <a:endParaRPr lang="en-GB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9D0D01-9B38-42DF-BF8A-A21FF545B0A5}"/>
              </a:ext>
            </a:extLst>
          </p:cNvPr>
          <p:cNvSpPr/>
          <p:nvPr/>
        </p:nvSpPr>
        <p:spPr>
          <a:xfrm>
            <a:off x="1687487" y="5063986"/>
            <a:ext cx="25426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000" dirty="0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 × 4 ones = 12 ones</a:t>
            </a:r>
            <a:endParaRPr lang="en-GB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34E32E-A469-4F8D-961F-847D556A07A7}"/>
              </a:ext>
            </a:extLst>
          </p:cNvPr>
          <p:cNvSpPr/>
          <p:nvPr/>
        </p:nvSpPr>
        <p:spPr>
          <a:xfrm>
            <a:off x="4636693" y="4551784"/>
            <a:ext cx="18565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 × 0.4 = 1.2</a:t>
            </a:r>
            <a:endParaRPr lang="en-GB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D15D9F7-671C-4DB1-A2CA-03ED731FB35E}"/>
              </a:ext>
            </a:extLst>
          </p:cNvPr>
          <p:cNvSpPr/>
          <p:nvPr/>
        </p:nvSpPr>
        <p:spPr>
          <a:xfrm>
            <a:off x="4252725" y="5063986"/>
            <a:ext cx="28753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000" dirty="0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 × 4 tenths = 12 tenths</a:t>
            </a:r>
            <a:endParaRPr lang="en-GB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E1AB31-7F64-44B3-9340-8943700A469A}"/>
              </a:ext>
            </a:extLst>
          </p:cNvPr>
          <p:cNvSpPr/>
          <p:nvPr/>
        </p:nvSpPr>
        <p:spPr>
          <a:xfrm>
            <a:off x="8207903" y="4566205"/>
            <a:ext cx="21900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 × 0.04 = 0.12</a:t>
            </a:r>
            <a:endParaRPr lang="en-GB" sz="2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7008560" y="5063986"/>
            <a:ext cx="3736555" cy="707886"/>
            <a:chOff x="5991340" y="5226435"/>
            <a:chExt cx="3736555" cy="70788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5CF07C2-3628-4748-B9EE-F65B4E9F558F}"/>
                </a:ext>
              </a:extLst>
            </p:cNvPr>
            <p:cNvSpPr/>
            <p:nvPr/>
          </p:nvSpPr>
          <p:spPr>
            <a:xfrm>
              <a:off x="6411817" y="5479824"/>
              <a:ext cx="170761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GB" sz="2000" dirty="0">
                  <a:latin typeface="Myriad Pro" panose="020B0503030403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hundredths</a:t>
              </a:r>
              <a:endParaRPr lang="en-GB" sz="200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5CF07C2-3628-4748-B9EE-F65B4E9F558F}"/>
                </a:ext>
              </a:extLst>
            </p:cNvPr>
            <p:cNvSpPr/>
            <p:nvPr/>
          </p:nvSpPr>
          <p:spPr>
            <a:xfrm>
              <a:off x="5991340" y="5226435"/>
              <a:ext cx="330505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GB" sz="2000" dirty="0">
                  <a:latin typeface="Myriad Pro" panose="020B0503030403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 ×            4            =            12</a:t>
              </a:r>
              <a:endParaRPr lang="en-GB" sz="2000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5CF07C2-3628-4748-B9EE-F65B4E9F558F}"/>
                </a:ext>
              </a:extLst>
            </p:cNvPr>
            <p:cNvSpPr/>
            <p:nvPr/>
          </p:nvSpPr>
          <p:spPr>
            <a:xfrm>
              <a:off x="8040479" y="5479824"/>
              <a:ext cx="168741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GB" sz="2000" dirty="0">
                  <a:latin typeface="Myriad Pro" panose="020B0503030403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hundredths</a:t>
              </a:r>
              <a:endParaRPr lang="en-GB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4492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5, Unit 6, Learning Outcome 8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87270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8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use their knowledge of multiplying decimal fractions by whole numbers to solve measures problems 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97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5, Unit 6, Learning Outcome </a:t>
            </a:r>
            <a:r>
              <a:rPr lang="en-GB" sz="2400" b="1" i="0" u="none" strike="noStrike" dirty="0">
                <a:effectLst/>
              </a:rPr>
              <a:t>8</a:t>
            </a:r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3"/>
              </a:rPr>
              <a:t>2.19 Calculation: x/÷ decimal fractions by whole numbers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224574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1:13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13-14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Placeholder 14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57837895-37A7-4703-9699-1A088CC4A00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1381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2.19 </a:t>
            </a:r>
            <a:r>
              <a:rPr lang="en-GB" dirty="0"/>
              <a:t>Calculation: ×/÷ decimal fractions	</a:t>
            </a:r>
            <a:r>
              <a:rPr lang="en-US" dirty="0">
                <a:solidFill>
                  <a:srgbClr val="00628C"/>
                </a:solidFill>
              </a:rPr>
              <a:t>Step 1:13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7D1B71-66D1-48B4-9752-B677FC3C00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6703" y="1862192"/>
            <a:ext cx="6858594" cy="313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89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2.19 </a:t>
            </a:r>
            <a:r>
              <a:rPr lang="en-GB" dirty="0"/>
              <a:t>Calculation: ×/÷ decimal fractions	</a:t>
            </a:r>
            <a:r>
              <a:rPr lang="en-US" dirty="0">
                <a:solidFill>
                  <a:srgbClr val="00628C"/>
                </a:solidFill>
              </a:rPr>
              <a:t>Step 1:13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095261-BE9B-41AB-B059-D8B845FD16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655" y="1861200"/>
            <a:ext cx="6864691" cy="35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35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2.29 Extending decimal place-value to ×/÷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6435B5-7A97-404A-94DD-8D36CE3048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789" y="3757729"/>
            <a:ext cx="7858425" cy="1249788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B5AF34C6-AB1B-4CC7-93C4-59F44C9430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753" y="4354203"/>
            <a:ext cx="536494" cy="646232"/>
          </a:xfrm>
          <a:prstGeom prst="rect">
            <a:avLst/>
          </a:prstGeom>
        </p:spPr>
      </p:pic>
      <p:pic>
        <p:nvPicPr>
          <p:cNvPr id="7" name="Picture 6" descr="A screen shot of a cage&#10;&#10;Description automatically generated">
            <a:extLst>
              <a:ext uri="{FF2B5EF4-FFF2-40B4-BE49-F238E27FC236}">
                <a16:creationId xmlns:a16="http://schemas.microsoft.com/office/drawing/2014/main" id="{9A46FDC5-47FC-4CD1-9725-73D86F4A55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755" y="1035384"/>
            <a:ext cx="2678490" cy="242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7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2.19 </a:t>
            </a:r>
            <a:r>
              <a:rPr lang="en-GB" dirty="0"/>
              <a:t>Calculation: ×/÷ decimal fractions	</a:t>
            </a:r>
            <a:r>
              <a:rPr lang="en-US" dirty="0">
                <a:solidFill>
                  <a:srgbClr val="00628C"/>
                </a:solidFill>
              </a:rPr>
              <a:t>Step 1:13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9BA3C3-5D52-47C8-897D-AF3A3F5154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6703" y="1861201"/>
            <a:ext cx="6858594" cy="317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90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5, Unit 6, Learning Outcome 9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2516127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9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explain the relationship between multiplying by 0.1 dividing by 10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86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5, Unit 6, Learning Outcome 9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3"/>
              </a:rPr>
              <a:t>2.19 Calculation: x/÷ decimal fractions by whole numbers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252515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2:1-2:3 and 2:5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15-18 and 20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Placeholder 14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57837895-37A7-4703-9699-1A088CC4A00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812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38907B-0DBC-4E2B-BD41-1DA2D9E34E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8230" y="2602801"/>
            <a:ext cx="6605820" cy="2034431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2.19 </a:t>
            </a:r>
            <a:r>
              <a:rPr lang="en-GB" dirty="0"/>
              <a:t>Calculation: ×/÷ decimal fractions	</a:t>
            </a:r>
            <a:r>
              <a:rPr lang="en-US" dirty="0">
                <a:solidFill>
                  <a:srgbClr val="00628C"/>
                </a:solidFill>
              </a:rPr>
              <a:t>Step 2:1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3B897A-CDBB-401D-A061-024039EC4CA6}"/>
              </a:ext>
            </a:extLst>
          </p:cNvPr>
          <p:cNvSpPr txBox="1"/>
          <p:nvPr/>
        </p:nvSpPr>
        <p:spPr bwMode="auto">
          <a:xfrm>
            <a:off x="2204134" y="1178069"/>
            <a:ext cx="778373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Mary’s string is </a:t>
            </a:r>
            <a:r>
              <a:rPr lang="en-GB" sz="2400" b="1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one-tenth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the length of William’s string.</a:t>
            </a:r>
          </a:p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How long is Mary’s string?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85856E-6D99-46EB-B301-6CEBFBA4FFAB}"/>
              </a:ext>
            </a:extLst>
          </p:cNvPr>
          <p:cNvSpPr txBox="1"/>
          <p:nvPr/>
        </p:nvSpPr>
        <p:spPr bwMode="auto">
          <a:xfrm>
            <a:off x="4348451" y="4340448"/>
            <a:ext cx="3225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021F69-5B97-4C35-9EAE-5A952EF1A01D}"/>
              </a:ext>
            </a:extLst>
          </p:cNvPr>
          <p:cNvSpPr txBox="1"/>
          <p:nvPr/>
        </p:nvSpPr>
        <p:spPr bwMode="auto">
          <a:xfrm>
            <a:off x="4220546" y="4324026"/>
            <a:ext cx="26116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 m × 0.1 = 0.1 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0536AA-0F1D-4A36-881C-9F01FBEF7840}"/>
              </a:ext>
            </a:extLst>
          </p:cNvPr>
          <p:cNvSpPr txBox="1"/>
          <p:nvPr/>
        </p:nvSpPr>
        <p:spPr bwMode="auto">
          <a:xfrm>
            <a:off x="7897241" y="3862361"/>
            <a:ext cx="29034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William’s string: 1 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4D300C-4BF5-4260-9D02-623FB4224C65}"/>
              </a:ext>
            </a:extLst>
          </p:cNvPr>
          <p:cNvSpPr txBox="1"/>
          <p:nvPr/>
        </p:nvSpPr>
        <p:spPr bwMode="auto">
          <a:xfrm>
            <a:off x="2502847" y="4332237"/>
            <a:ext cx="19940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Mary’s string:</a:t>
            </a:r>
          </a:p>
        </p:txBody>
      </p:sp>
    </p:spTree>
    <p:extLst>
      <p:ext uri="{BB962C8B-B14F-4D97-AF65-F5344CB8AC3E}">
        <p14:creationId xmlns:p14="http://schemas.microsoft.com/office/powerpoint/2010/main" val="168904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E972A30-70E0-476A-AE15-5B859EF70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45601" y="3946618"/>
            <a:ext cx="6581761" cy="87537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2.19 </a:t>
            </a:r>
            <a:r>
              <a:rPr lang="en-GB" dirty="0"/>
              <a:t>Calculation: ×/÷ decimal fractions	</a:t>
            </a:r>
            <a:r>
              <a:rPr lang="en-US" dirty="0">
                <a:solidFill>
                  <a:srgbClr val="00628C"/>
                </a:solidFill>
              </a:rPr>
              <a:t>Step 2:1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D85F13-2393-4D41-B1ED-B22A329B05F4}"/>
              </a:ext>
            </a:extLst>
          </p:cNvPr>
          <p:cNvSpPr txBox="1"/>
          <p:nvPr/>
        </p:nvSpPr>
        <p:spPr bwMode="auto">
          <a:xfrm>
            <a:off x="4348451" y="4342176"/>
            <a:ext cx="3225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538C61-09E8-4CE4-A555-6C8230BA6FE9}"/>
              </a:ext>
            </a:extLst>
          </p:cNvPr>
          <p:cNvSpPr txBox="1"/>
          <p:nvPr/>
        </p:nvSpPr>
        <p:spPr bwMode="auto">
          <a:xfrm>
            <a:off x="3886200" y="4342176"/>
            <a:ext cx="32768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2 m × 0.1 = 0.2 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A5D46E-CFC7-4C50-9C6D-D73B8FCA1A7B}"/>
              </a:ext>
            </a:extLst>
          </p:cNvPr>
          <p:cNvSpPr txBox="1"/>
          <p:nvPr/>
        </p:nvSpPr>
        <p:spPr bwMode="auto">
          <a:xfrm>
            <a:off x="7897241" y="3862801"/>
            <a:ext cx="29034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William’s string: 2 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00A82AB-C952-4DBE-A442-8FC78CE52C87}"/>
              </a:ext>
            </a:extLst>
          </p:cNvPr>
          <p:cNvSpPr txBox="1"/>
          <p:nvPr/>
        </p:nvSpPr>
        <p:spPr bwMode="auto">
          <a:xfrm>
            <a:off x="2502847" y="4342176"/>
            <a:ext cx="19940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Mary’s string: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66549C-B63A-425D-BBB8-5E0BBB99F7F2}"/>
              </a:ext>
            </a:extLst>
          </p:cNvPr>
          <p:cNvSpPr txBox="1"/>
          <p:nvPr/>
        </p:nvSpPr>
        <p:spPr bwMode="auto">
          <a:xfrm>
            <a:off x="2204134" y="1178069"/>
            <a:ext cx="778373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Mary’s string is </a:t>
            </a:r>
            <a:r>
              <a:rPr lang="en-GB" sz="2400" b="1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one-tenth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the length of William’s string.</a:t>
            </a:r>
          </a:p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How long is Mary’s string?</a:t>
            </a:r>
          </a:p>
        </p:txBody>
      </p:sp>
    </p:spTree>
    <p:extLst>
      <p:ext uri="{BB962C8B-B14F-4D97-AF65-F5344CB8AC3E}">
        <p14:creationId xmlns:p14="http://schemas.microsoft.com/office/powerpoint/2010/main" val="302992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2.19 </a:t>
            </a:r>
            <a:r>
              <a:rPr lang="en-GB" dirty="0"/>
              <a:t>Calculation: ×/÷ decimal fractions	</a:t>
            </a:r>
            <a:r>
              <a:rPr lang="en-US" dirty="0">
                <a:solidFill>
                  <a:srgbClr val="00628C"/>
                </a:solidFill>
              </a:rPr>
              <a:t>Step 2:1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99EAD2-72E1-43EB-8AFD-00D7CA85E1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45194" y="3946618"/>
            <a:ext cx="6581761" cy="8753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B7F388D-F1BD-48F2-95C1-0315947804DA}"/>
              </a:ext>
            </a:extLst>
          </p:cNvPr>
          <p:cNvSpPr txBox="1"/>
          <p:nvPr/>
        </p:nvSpPr>
        <p:spPr bwMode="auto">
          <a:xfrm>
            <a:off x="4328573" y="4341601"/>
            <a:ext cx="3225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4591CF-2A36-4637-AE14-A7E5C71F245C}"/>
              </a:ext>
            </a:extLst>
          </p:cNvPr>
          <p:cNvSpPr txBox="1"/>
          <p:nvPr/>
        </p:nvSpPr>
        <p:spPr bwMode="auto">
          <a:xfrm>
            <a:off x="3959942" y="4337624"/>
            <a:ext cx="31496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12</a:t>
            </a:r>
            <a:r>
              <a:rPr lang="en-GB" sz="12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m × 0.1 = 1.2</a:t>
            </a:r>
            <a:r>
              <a:rPr lang="en-GB" sz="12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4DE9E6-E711-460D-A058-FEAB23515C2A}"/>
              </a:ext>
            </a:extLst>
          </p:cNvPr>
          <p:cNvSpPr txBox="1"/>
          <p:nvPr/>
        </p:nvSpPr>
        <p:spPr bwMode="auto">
          <a:xfrm>
            <a:off x="7986251" y="3862801"/>
            <a:ext cx="29201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William’s string: 12 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BE91FD-84A6-46A8-B3CF-581625665341}"/>
              </a:ext>
            </a:extLst>
          </p:cNvPr>
          <p:cNvSpPr txBox="1"/>
          <p:nvPr/>
        </p:nvSpPr>
        <p:spPr bwMode="auto">
          <a:xfrm>
            <a:off x="2503830" y="4342176"/>
            <a:ext cx="19940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Mary’s string: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47F536-F208-4EE9-97F3-58302DC47206}"/>
              </a:ext>
            </a:extLst>
          </p:cNvPr>
          <p:cNvSpPr txBox="1"/>
          <p:nvPr/>
        </p:nvSpPr>
        <p:spPr bwMode="auto">
          <a:xfrm>
            <a:off x="2204134" y="1178069"/>
            <a:ext cx="778373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Mary’s string is </a:t>
            </a:r>
            <a:r>
              <a:rPr lang="en-GB" sz="2400" b="1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one-tenth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the length of William’s string.</a:t>
            </a:r>
          </a:p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How long is Mary’s string?</a:t>
            </a:r>
          </a:p>
        </p:txBody>
      </p:sp>
    </p:spTree>
    <p:extLst>
      <p:ext uri="{BB962C8B-B14F-4D97-AF65-F5344CB8AC3E}">
        <p14:creationId xmlns:p14="http://schemas.microsoft.com/office/powerpoint/2010/main" val="352211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37BD14F-4497-44D1-A0BC-9433A7D791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86662" y="1678041"/>
            <a:ext cx="5150545" cy="2568756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2.19 </a:t>
            </a:r>
            <a:r>
              <a:rPr lang="en-GB" dirty="0"/>
              <a:t>Calculation: ×/÷ decimal fractions	</a:t>
            </a:r>
            <a:r>
              <a:rPr lang="en-US" dirty="0">
                <a:solidFill>
                  <a:srgbClr val="00628C"/>
                </a:solidFill>
              </a:rPr>
              <a:t>Step 2:2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8064A4-7B72-4AA7-8991-48708F0399D5}"/>
              </a:ext>
            </a:extLst>
          </p:cNvPr>
          <p:cNvSpPr txBox="1"/>
          <p:nvPr/>
        </p:nvSpPr>
        <p:spPr bwMode="auto">
          <a:xfrm>
            <a:off x="3786990" y="4578450"/>
            <a:ext cx="12987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</a:rPr>
              <a:t>20 × 0.1</a:t>
            </a:r>
            <a:endParaRPr lang="en-GB" sz="2400" dirty="0"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4D5F75-AAE8-405A-9AD3-0AB45ED05B0B}"/>
              </a:ext>
            </a:extLst>
          </p:cNvPr>
          <p:cNvSpPr txBox="1"/>
          <p:nvPr/>
        </p:nvSpPr>
        <p:spPr bwMode="auto">
          <a:xfrm>
            <a:off x="6503315" y="4578450"/>
            <a:ext cx="12314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</a:rPr>
              <a:t>20 ÷ 10</a:t>
            </a:r>
            <a:endParaRPr lang="en-GB" sz="2400" dirty="0"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6C89C0-9405-4625-B7A0-DE1B34227FAE}"/>
              </a:ext>
            </a:extLst>
          </p:cNvPr>
          <p:cNvSpPr txBox="1"/>
          <p:nvPr/>
        </p:nvSpPr>
        <p:spPr bwMode="auto">
          <a:xfrm>
            <a:off x="6457200" y="2962420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</a:rPr>
              <a:t>2</a:t>
            </a:r>
            <a:endParaRPr lang="en-GB" sz="2400" dirty="0"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325830-9E8B-4404-A18C-F879523A0755}"/>
              </a:ext>
            </a:extLst>
          </p:cNvPr>
          <p:cNvSpPr txBox="1"/>
          <p:nvPr/>
        </p:nvSpPr>
        <p:spPr bwMode="auto">
          <a:xfrm>
            <a:off x="7727200" y="2962420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</a:rPr>
              <a:t>0</a:t>
            </a:r>
            <a:endParaRPr lang="en-GB" sz="2400" dirty="0"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024917-9A7A-460F-9D45-0B663C06056D}"/>
              </a:ext>
            </a:extLst>
          </p:cNvPr>
          <p:cNvSpPr/>
          <p:nvPr/>
        </p:nvSpPr>
        <p:spPr>
          <a:xfrm>
            <a:off x="4919157" y="4584629"/>
            <a:ext cx="646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</a:rPr>
              <a:t>= 2</a:t>
            </a:r>
            <a:endParaRPr lang="en-GB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1A22DC-09E0-4D1E-AE80-BF6A555AC8B1}"/>
              </a:ext>
            </a:extLst>
          </p:cNvPr>
          <p:cNvSpPr/>
          <p:nvPr/>
        </p:nvSpPr>
        <p:spPr>
          <a:xfrm>
            <a:off x="7594004" y="4578450"/>
            <a:ext cx="646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</a:rPr>
              <a:t>= 2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32472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33333E-6 L 0.10339 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43" y="-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40741E-7 L 0.14323 7.40741E-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mph" presetSubtype="2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9" grpId="1"/>
      <p:bldP spid="3" grpId="0"/>
      <p:bldP spid="10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2.19 </a:t>
            </a:r>
            <a:r>
              <a:rPr lang="en-GB" dirty="0"/>
              <a:t>Calculation: ×/÷ decimal fractions	</a:t>
            </a:r>
            <a:r>
              <a:rPr lang="en-US" dirty="0">
                <a:solidFill>
                  <a:srgbClr val="00628C"/>
                </a:solidFill>
              </a:rPr>
              <a:t>Step 2:2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10851A-A5A0-4386-A76E-C5AC8DA627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2291" y="1677600"/>
            <a:ext cx="6402262" cy="25936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A50C73-3C37-4E1E-AC62-04EE84FB65AB}"/>
              </a:ext>
            </a:extLst>
          </p:cNvPr>
          <p:cNvSpPr txBox="1"/>
          <p:nvPr/>
        </p:nvSpPr>
        <p:spPr bwMode="auto">
          <a:xfrm>
            <a:off x="5947062" y="2968064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</a:rPr>
              <a:t>1</a:t>
            </a:r>
            <a:endParaRPr lang="en-GB" sz="2400" dirty="0"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F5756F-0035-42CB-84A9-0B79B1F71911}"/>
              </a:ext>
            </a:extLst>
          </p:cNvPr>
          <p:cNvSpPr txBox="1"/>
          <p:nvPr/>
        </p:nvSpPr>
        <p:spPr bwMode="auto">
          <a:xfrm>
            <a:off x="7217062" y="2968064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</a:rPr>
              <a:t>2</a:t>
            </a:r>
            <a:endParaRPr lang="en-GB" sz="2400" dirty="0"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11C21C-A4B0-4B56-8F43-72F05B8E38B6}"/>
              </a:ext>
            </a:extLst>
          </p:cNvPr>
          <p:cNvSpPr txBox="1"/>
          <p:nvPr/>
        </p:nvSpPr>
        <p:spPr bwMode="auto">
          <a:xfrm>
            <a:off x="3566076" y="4617380"/>
            <a:ext cx="12987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</a:rPr>
              <a:t>12 × 0.1</a:t>
            </a:r>
            <a:endParaRPr lang="en-GB" sz="2400" dirty="0"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0034F7-D128-4E16-AA8C-8D017B49407E}"/>
              </a:ext>
            </a:extLst>
          </p:cNvPr>
          <p:cNvSpPr txBox="1"/>
          <p:nvPr/>
        </p:nvSpPr>
        <p:spPr bwMode="auto">
          <a:xfrm>
            <a:off x="6821485" y="4622912"/>
            <a:ext cx="12314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</a:rPr>
              <a:t>12 ÷ 10</a:t>
            </a:r>
            <a:endParaRPr lang="en-GB" sz="2400" dirty="0"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B25C93-EFE2-43C2-83A0-C48A12D27681}"/>
              </a:ext>
            </a:extLst>
          </p:cNvPr>
          <p:cNvSpPr/>
          <p:nvPr/>
        </p:nvSpPr>
        <p:spPr>
          <a:xfrm>
            <a:off x="4689588" y="4612299"/>
            <a:ext cx="8803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</a:rPr>
              <a:t>= 1.2</a:t>
            </a:r>
            <a:endParaRPr lang="en-GB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51A02C-3B36-4B14-AFB9-A197E5593409}"/>
              </a:ext>
            </a:extLst>
          </p:cNvPr>
          <p:cNvSpPr/>
          <p:nvPr/>
        </p:nvSpPr>
        <p:spPr>
          <a:xfrm>
            <a:off x="7887922" y="4622911"/>
            <a:ext cx="8803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</a:rPr>
              <a:t>= 1.2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08251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7451E-17 -2.59259E-6 L 0.10378 4.8148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99" y="2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11111E-6 L 0.09896 4.81481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2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2.19 </a:t>
            </a:r>
            <a:r>
              <a:rPr lang="en-GB" dirty="0"/>
              <a:t>Calculation: ×/÷ decimal fractions	</a:t>
            </a:r>
            <a:r>
              <a:rPr lang="en-US" dirty="0">
                <a:solidFill>
                  <a:srgbClr val="00628C"/>
                </a:solidFill>
              </a:rPr>
              <a:t>Step 2:2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6021E2-3B5A-417E-9B90-57AE3B26C4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1907823" y="1677600"/>
            <a:ext cx="8489241" cy="3549706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545419" y="5286919"/>
            <a:ext cx="4917821" cy="461665"/>
            <a:chOff x="2206666" y="5286918"/>
            <a:chExt cx="4917821" cy="46166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A11C21C-A4B0-4B56-8F43-72F05B8E38B6}"/>
                </a:ext>
              </a:extLst>
            </p:cNvPr>
            <p:cNvSpPr txBox="1"/>
            <p:nvPr/>
          </p:nvSpPr>
          <p:spPr bwMode="auto">
            <a:xfrm>
              <a:off x="2206666" y="5286918"/>
              <a:ext cx="191270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" panose="020B0503030403020204" pitchFamily="34" charset="0"/>
                </a:rPr>
                <a:t>4 × 0.1 = 0.4</a:t>
              </a:r>
              <a:endPara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00034F7-D128-4E16-AA8C-8D017B49407E}"/>
                </a:ext>
              </a:extLst>
            </p:cNvPr>
            <p:cNvSpPr txBox="1"/>
            <p:nvPr/>
          </p:nvSpPr>
          <p:spPr bwMode="auto">
            <a:xfrm>
              <a:off x="5279110" y="5286918"/>
              <a:ext cx="184537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" panose="020B0503030403020204" pitchFamily="34" charset="0"/>
                </a:rPr>
                <a:t>4 ÷ 10 = 0.4</a:t>
              </a:r>
              <a:endPara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212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2.19 </a:t>
            </a:r>
            <a:r>
              <a:rPr lang="en-GB" dirty="0"/>
              <a:t>Calculation: ×/÷ decimal fractions	</a:t>
            </a:r>
            <a:r>
              <a:rPr lang="en-US" dirty="0">
                <a:solidFill>
                  <a:srgbClr val="00628C"/>
                </a:solidFill>
              </a:rPr>
              <a:t>Step 2:3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06EC16-B68A-453C-91BE-B75AD27FE8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69155" y="1677600"/>
            <a:ext cx="9130374" cy="3225494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661136" y="5286919"/>
            <a:ext cx="5318572" cy="461665"/>
            <a:chOff x="2006292" y="5286918"/>
            <a:chExt cx="5318572" cy="46166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A11C21C-A4B0-4B56-8F43-72F05B8E38B6}"/>
                </a:ext>
              </a:extLst>
            </p:cNvPr>
            <p:cNvSpPr txBox="1"/>
            <p:nvPr/>
          </p:nvSpPr>
          <p:spPr bwMode="auto">
            <a:xfrm>
              <a:off x="2006292" y="5286918"/>
              <a:ext cx="231345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" panose="020B0503030403020204" pitchFamily="34" charset="0"/>
                </a:rPr>
                <a:t>0.9 × 0.1 = 0.09</a:t>
              </a:r>
              <a:endPara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00034F7-D128-4E16-AA8C-8D017B49407E}"/>
                </a:ext>
              </a:extLst>
            </p:cNvPr>
            <p:cNvSpPr txBox="1"/>
            <p:nvPr/>
          </p:nvSpPr>
          <p:spPr bwMode="auto">
            <a:xfrm>
              <a:off x="5078736" y="5286918"/>
              <a:ext cx="224612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" panose="020B0503030403020204" pitchFamily="34" charset="0"/>
                </a:rPr>
                <a:t>0.9 ÷ 10 = 0.09</a:t>
              </a:r>
              <a:endPara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831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2.29 Extending decimal place-value to ×/÷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1:1</a:t>
            </a:r>
          </a:p>
        </p:txBody>
      </p:sp>
      <p:pic>
        <p:nvPicPr>
          <p:cNvPr id="3" name="Picture 2" descr="A screen shot of a cage&#10;&#10;Description automatically generated">
            <a:extLst>
              <a:ext uri="{FF2B5EF4-FFF2-40B4-BE49-F238E27FC236}">
                <a16:creationId xmlns:a16="http://schemas.microsoft.com/office/drawing/2014/main" id="{E3D5239A-8EFA-4D18-B283-3D4FEF2C8C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755" y="1035384"/>
            <a:ext cx="2678490" cy="24241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99AD418-FFDD-4CA2-A11C-18CA95276A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789" y="3757729"/>
            <a:ext cx="7858425" cy="1249788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EB5D4884-DDA2-47F9-A57E-8A8A3F73A9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753" y="4354203"/>
            <a:ext cx="536494" cy="6462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22FE6A-520F-45AC-AC7A-F0696541CDC4}"/>
              </a:ext>
            </a:extLst>
          </p:cNvPr>
          <p:cNvSpPr txBox="1"/>
          <p:nvPr/>
        </p:nvSpPr>
        <p:spPr bwMode="auto">
          <a:xfrm>
            <a:off x="3969458" y="5527965"/>
            <a:ext cx="42530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 ÷ 10 = 0.1        1 × 0.1 = 0.1</a:t>
            </a:r>
          </a:p>
        </p:txBody>
      </p:sp>
      <p:pic>
        <p:nvPicPr>
          <p:cNvPr id="8" name="Picture 7" descr="A close up of a screen&#10;&#10;Description automatically generated">
            <a:extLst>
              <a:ext uri="{FF2B5EF4-FFF2-40B4-BE49-F238E27FC236}">
                <a16:creationId xmlns:a16="http://schemas.microsoft.com/office/drawing/2014/main" id="{865AA7E5-BD28-458F-8249-71E4D8E924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755" y="1248616"/>
            <a:ext cx="2678490" cy="1997645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68451B6A-793D-43D7-9E28-CCF2DA05EC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924" y="4352536"/>
            <a:ext cx="536494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05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3" presetClass="path" presetSubtype="0" accel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0901 -0.00046 " pathEditMode="relative" rAng="0" ptsTypes="AA">
                                      <p:cBhvr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5, Unit 6, Learning Outcome 10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813202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10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explain the relationship between multiplying by 0.01 dividing by 100</a:t>
                      </a:r>
                      <a:endParaRPr lang="en-GB" sz="2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29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5, Unit 6, Learning Outcome 10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3"/>
              </a:rPr>
              <a:t>2.19 Calculation: x/÷ decimal fractions by whole numbers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3089952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2:4-2:5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18-20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Placeholder 14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57837895-37A7-4703-9699-1A088CC4A00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7584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2.19 </a:t>
            </a:r>
            <a:r>
              <a:rPr lang="en-GB" dirty="0"/>
              <a:t>Calculation: ×/÷ decimal fractions	</a:t>
            </a:r>
            <a:r>
              <a:rPr lang="en-US" dirty="0">
                <a:solidFill>
                  <a:srgbClr val="00628C"/>
                </a:solidFill>
              </a:rPr>
              <a:t>Step 2:4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F67891-76E4-4B82-BD20-6360944C00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320" y="2605969"/>
            <a:ext cx="8675360" cy="164606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7DBEDD7-75D1-490D-AF86-A42B0F5C2C18}"/>
              </a:ext>
            </a:extLst>
          </p:cNvPr>
          <p:cNvSpPr/>
          <p:nvPr/>
        </p:nvSpPr>
        <p:spPr>
          <a:xfrm>
            <a:off x="2116667" y="1156319"/>
            <a:ext cx="79586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" panose="020B0503030403020204" pitchFamily="34" charset="0"/>
              </a:rPr>
              <a:t>Mary’s string is </a:t>
            </a:r>
            <a:r>
              <a:rPr lang="en-GB" sz="2400" b="1" dirty="0">
                <a:latin typeface="Myriad Pro" panose="020B0503030403020204" pitchFamily="34" charset="0"/>
              </a:rPr>
              <a:t>one-hundredth</a:t>
            </a:r>
            <a:r>
              <a:rPr lang="en-GB" sz="2400" dirty="0">
                <a:latin typeface="Myriad Pro" panose="020B0503030403020204" pitchFamily="34" charset="0"/>
              </a:rPr>
              <a:t> the length of William’s string.</a:t>
            </a:r>
          </a:p>
        </p:txBody>
      </p:sp>
    </p:spTree>
    <p:extLst>
      <p:ext uri="{BB962C8B-B14F-4D97-AF65-F5344CB8AC3E}">
        <p14:creationId xmlns:p14="http://schemas.microsoft.com/office/powerpoint/2010/main" val="10350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2.19 </a:t>
            </a:r>
            <a:r>
              <a:rPr lang="en-GB" dirty="0"/>
              <a:t>Calculation: ×/÷ decimal fractions	</a:t>
            </a:r>
            <a:r>
              <a:rPr lang="en-US" dirty="0">
                <a:solidFill>
                  <a:srgbClr val="00628C"/>
                </a:solidFill>
              </a:rPr>
              <a:t>Step 2:4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5967A4-5E74-4A45-92ED-760EA28F76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2489" y="1832400"/>
            <a:ext cx="5146908" cy="25438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1B1EAB-CFAA-42E0-B96F-5E7E5E1E4607}"/>
              </a:ext>
            </a:extLst>
          </p:cNvPr>
          <p:cNvSpPr txBox="1"/>
          <p:nvPr/>
        </p:nvSpPr>
        <p:spPr bwMode="auto">
          <a:xfrm>
            <a:off x="5081371" y="3119050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</a:rPr>
              <a:t>2</a:t>
            </a:r>
            <a:endParaRPr lang="en-GB" sz="2400" dirty="0"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B51563-69AE-4B3B-A462-6D6FA7CBA121}"/>
              </a:ext>
            </a:extLst>
          </p:cNvPr>
          <p:cNvSpPr txBox="1"/>
          <p:nvPr/>
        </p:nvSpPr>
        <p:spPr bwMode="auto">
          <a:xfrm>
            <a:off x="6338671" y="3119050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</a:rPr>
              <a:t>0</a:t>
            </a:r>
            <a:endParaRPr lang="en-GB" sz="2400" dirty="0"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1E792C-186A-4319-A16A-BCC74F72E57F}"/>
              </a:ext>
            </a:extLst>
          </p:cNvPr>
          <p:cNvSpPr txBox="1"/>
          <p:nvPr/>
        </p:nvSpPr>
        <p:spPr bwMode="auto">
          <a:xfrm>
            <a:off x="7595971" y="3119050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</a:rPr>
              <a:t>0</a:t>
            </a:r>
            <a:endParaRPr lang="en-GB" sz="2400" dirty="0"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198D1C-2651-44C6-B3B8-FFA822196E1E}"/>
              </a:ext>
            </a:extLst>
          </p:cNvPr>
          <p:cNvSpPr/>
          <p:nvPr/>
        </p:nvSpPr>
        <p:spPr>
          <a:xfrm>
            <a:off x="6342739" y="5138604"/>
            <a:ext cx="15648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</a:rPr>
              <a:t>200 ÷ 100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C60245-2038-4EDB-94A7-9BEE43F00BD5}"/>
              </a:ext>
            </a:extLst>
          </p:cNvPr>
          <p:cNvSpPr/>
          <p:nvPr/>
        </p:nvSpPr>
        <p:spPr>
          <a:xfrm>
            <a:off x="3464417" y="5138605"/>
            <a:ext cx="17171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</a:rPr>
              <a:t>200 × 0.01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DFE3F7-B1DA-4A2B-868A-B1A5219168B1}"/>
              </a:ext>
            </a:extLst>
          </p:cNvPr>
          <p:cNvSpPr/>
          <p:nvPr/>
        </p:nvSpPr>
        <p:spPr>
          <a:xfrm>
            <a:off x="4828845" y="5115209"/>
            <a:ext cx="646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</a:rPr>
              <a:t>= 2</a:t>
            </a:r>
            <a:endParaRPr lang="en-GB" sz="2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583805-ED7F-4353-A89A-8C6F7F5CDA5F}"/>
              </a:ext>
            </a:extLst>
          </p:cNvPr>
          <p:cNvSpPr/>
          <p:nvPr/>
        </p:nvSpPr>
        <p:spPr>
          <a:xfrm>
            <a:off x="7673027" y="5109030"/>
            <a:ext cx="646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</a:rPr>
              <a:t>= 2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7783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5.20417E-18 L 0.20443 -0.00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86" y="-78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5.20417E-18 L 0.20899 4.07407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34" y="-57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5.20417E-18 L 0.1957 0.0016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82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" presetClass="emph" presetSubtype="2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" presetID="3" presetClass="emph" presetSubtype="2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7" grpId="0"/>
      <p:bldP spid="7" grpId="1"/>
      <p:bldP spid="10" grpId="0"/>
      <p:bldP spid="11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2.19 </a:t>
            </a:r>
            <a:r>
              <a:rPr lang="en-GB" dirty="0"/>
              <a:t>Calculation: ×/÷ decimal fractions	</a:t>
            </a:r>
            <a:r>
              <a:rPr lang="en-US" dirty="0">
                <a:solidFill>
                  <a:srgbClr val="00628C"/>
                </a:solidFill>
              </a:rPr>
              <a:t>Step 2:4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4378E4-643D-4A7C-843F-F0049FB2EC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0"/>
          <a:stretch/>
        </p:blipFill>
        <p:spPr>
          <a:xfrm>
            <a:off x="1634843" y="1832400"/>
            <a:ext cx="9144000" cy="320886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673D8A6-23A3-4A47-BE23-B2DE4CA3A9ED}"/>
              </a:ext>
            </a:extLst>
          </p:cNvPr>
          <p:cNvSpPr/>
          <p:nvPr/>
        </p:nvSpPr>
        <p:spPr>
          <a:xfrm>
            <a:off x="3228069" y="5124679"/>
            <a:ext cx="23567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120 × 0.01 = 1.2</a:t>
            </a:r>
            <a:endParaRPr lang="en-GB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B7E349-8E5A-4E0F-B382-A2E9F54FFDA6}"/>
              </a:ext>
            </a:extLst>
          </p:cNvPr>
          <p:cNvSpPr/>
          <p:nvPr/>
        </p:nvSpPr>
        <p:spPr>
          <a:xfrm>
            <a:off x="7703140" y="5124679"/>
            <a:ext cx="22894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en-GB" sz="2400" dirty="0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120 ÷ 100 = 1.2</a:t>
            </a:r>
          </a:p>
        </p:txBody>
      </p:sp>
    </p:spTree>
    <p:extLst>
      <p:ext uri="{BB962C8B-B14F-4D97-AF65-F5344CB8AC3E}">
        <p14:creationId xmlns:p14="http://schemas.microsoft.com/office/powerpoint/2010/main" val="9951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2.19 </a:t>
            </a:r>
            <a:r>
              <a:rPr lang="en-GB" dirty="0"/>
              <a:t>Calculation: ×/÷ decimal fractions	</a:t>
            </a:r>
            <a:r>
              <a:rPr lang="en-US" dirty="0">
                <a:solidFill>
                  <a:srgbClr val="00628C"/>
                </a:solidFill>
              </a:rPr>
              <a:t>Step 2:4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ADE762-90F4-4D5A-A3F2-45448F3623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0"/>
          <a:stretch/>
        </p:blipFill>
        <p:spPr>
          <a:xfrm>
            <a:off x="1635600" y="1832563"/>
            <a:ext cx="9144000" cy="330862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39110FB-36CD-4A20-A615-AD141422969F}"/>
              </a:ext>
            </a:extLst>
          </p:cNvPr>
          <p:cNvSpPr/>
          <p:nvPr/>
        </p:nvSpPr>
        <p:spPr>
          <a:xfrm>
            <a:off x="3226800" y="5126401"/>
            <a:ext cx="24128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</a:rPr>
              <a:t>12 × 0.01 = 0.12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306E69-1695-4F4D-85E2-429824C3EF01}"/>
              </a:ext>
            </a:extLst>
          </p:cNvPr>
          <p:cNvSpPr/>
          <p:nvPr/>
        </p:nvSpPr>
        <p:spPr>
          <a:xfrm>
            <a:off x="7703029" y="5126401"/>
            <a:ext cx="22894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en-GB" sz="2400" dirty="0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 ÷ 100 = 0.12</a:t>
            </a:r>
          </a:p>
        </p:txBody>
      </p:sp>
    </p:spTree>
    <p:extLst>
      <p:ext uri="{BB962C8B-B14F-4D97-AF65-F5344CB8AC3E}">
        <p14:creationId xmlns:p14="http://schemas.microsoft.com/office/powerpoint/2010/main" val="377824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2.19 </a:t>
            </a:r>
            <a:r>
              <a:rPr lang="en-GB" dirty="0"/>
              <a:t>Calculation: ×/÷ decimal fractions	</a:t>
            </a:r>
            <a:r>
              <a:rPr lang="en-US" dirty="0">
                <a:solidFill>
                  <a:srgbClr val="00628C"/>
                </a:solidFill>
              </a:rPr>
              <a:t>Step 2:4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737F15-20AE-4B4A-99D6-5225C094387D}"/>
              </a:ext>
            </a:extLst>
          </p:cNvPr>
          <p:cNvSpPr/>
          <p:nvPr/>
        </p:nvSpPr>
        <p:spPr>
          <a:xfrm>
            <a:off x="3226800" y="5124679"/>
            <a:ext cx="22461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</a:rPr>
              <a:t>4 × 0.01 = 0.04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22FE44-0268-4A49-A286-35B22D20AB8C}"/>
              </a:ext>
            </a:extLst>
          </p:cNvPr>
          <p:cNvSpPr/>
          <p:nvPr/>
        </p:nvSpPr>
        <p:spPr>
          <a:xfrm>
            <a:off x="7707837" y="5124679"/>
            <a:ext cx="21226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en-GB" sz="2400" dirty="0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 ÷ 100 = 0.04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F08498-78AC-44BC-9117-487797B7B7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6001" y="1825200"/>
            <a:ext cx="9186117" cy="334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90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5, Unit 6, Learning Outcome 11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999735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11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explain how to use multiplying by 10 or 100 to multiply one-digit numbers by decimal fractions (1)</a:t>
                      </a:r>
                    </a:p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(for which the relevant whole-number calculation can be solved using known facts or mental strategies)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43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5, Unit 6, Learning Outcome 11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3"/>
              </a:rPr>
              <a:t>2.19 Calculation: x/÷ decimal fractions by whole numbers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6720694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3:1-3:4 and 3:10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21-24 and 31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Placeholder 14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57837895-37A7-4703-9699-1A088CC4A00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9004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2.19 </a:t>
            </a:r>
            <a:r>
              <a:rPr lang="en-GB" dirty="0"/>
              <a:t>Calculation: ×/÷ decimal fractions	</a:t>
            </a:r>
            <a:r>
              <a:rPr lang="en-US" dirty="0">
                <a:solidFill>
                  <a:srgbClr val="00628C"/>
                </a:solidFill>
              </a:rPr>
              <a:t>Step 3:1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CE425C-DE61-4B77-A57D-9E979B8F8A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618" y="2352450"/>
            <a:ext cx="6816764" cy="21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67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3.1|1.4|1.9|0.9|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5.2|1.4|1.5|5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7.7|12.3|5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7.7|12.3|5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2.3|2.4|2"/>
</p:tagLst>
</file>

<file path=ppt/theme/theme1.xml><?xml version="1.0" encoding="utf-8"?>
<a:theme xmlns:a="http://schemas.openxmlformats.org/drawingml/2006/main" name="Custom Desig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materials template" id="{9D982857-CF2B-43AA-8EDC-B9C712029F63}" vid="{D9E6F676-3E42-4DD9-87CD-93A784DD82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6C4E9411A2B847AB3A2FDDFBD5392E" ma:contentTypeVersion="12" ma:contentTypeDescription="Create a new document." ma:contentTypeScope="" ma:versionID="434d7b626fa96a0718c1193846830b32">
  <xsd:schema xmlns:xsd="http://www.w3.org/2001/XMLSchema" xmlns:xs="http://www.w3.org/2001/XMLSchema" xmlns:p="http://schemas.microsoft.com/office/2006/metadata/properties" xmlns:ns2="dc9bd944-225f-43f1-96dc-d5ee43d55d1c" xmlns:ns3="6e8f39c4-649a-4727-b531-9584b06a2d5b" targetNamespace="http://schemas.microsoft.com/office/2006/metadata/properties" ma:root="true" ma:fieldsID="3b76194d8edd212a55ab64e907a72791" ns2:_="" ns3:_="">
    <xsd:import namespace="dc9bd944-225f-43f1-96dc-d5ee43d55d1c"/>
    <xsd:import namespace="6e8f39c4-649a-4727-b531-9584b06a2d5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9bd944-225f-43f1-96dc-d5ee43d55d1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8f39c4-649a-4727-b531-9584b06a2d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52F4355-41EF-4DA9-B998-C6511E367AD2}">
  <ds:schemaRefs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dc9bd944-225f-43f1-96dc-d5ee43d55d1c"/>
    <ds:schemaRef ds:uri="6e8f39c4-649a-4727-b531-9584b06a2d5b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82AB53F-2365-4221-B52E-1FAB7194DEC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62668C2-08C9-4D64-8C9D-DFC75F1E31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9bd944-225f-43f1-96dc-d5ee43d55d1c"/>
    <ds:schemaRef ds:uri="6e8f39c4-649a-4727-b531-9584b06a2d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materials template</Template>
  <TotalTime>3958</TotalTime>
  <Words>7357</Words>
  <Application>Microsoft Office PowerPoint</Application>
  <PresentationFormat>Widescreen</PresentationFormat>
  <Paragraphs>1362</Paragraphs>
  <Slides>137</Slides>
  <Notes>95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137</vt:i4>
      </vt:variant>
    </vt:vector>
  </HeadingPairs>
  <TitlesOfParts>
    <vt:vector size="143" baseType="lpstr">
      <vt:lpstr>Arial</vt:lpstr>
      <vt:lpstr>Calibri</vt:lpstr>
      <vt:lpstr>Calibri Light</vt:lpstr>
      <vt:lpstr>Myriad Pro</vt:lpstr>
      <vt:lpstr>Myriad Pro Semibold</vt:lpstr>
      <vt:lpstr>Custom Design</vt:lpstr>
      <vt:lpstr>PowerPoint Presentation</vt:lpstr>
      <vt:lpstr>PowerPoint Presentation</vt:lpstr>
      <vt:lpstr>Contents</vt:lpstr>
      <vt:lpstr>Contents</vt:lpstr>
      <vt:lpstr>Contents</vt:lpstr>
      <vt:lpstr>PowerPoint Presentation</vt:lpstr>
      <vt:lpstr>Year 5, Unit 6, Learning Outcome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5MD-1 Multiplying and dividing by 10 and 100 </vt:lpstr>
      <vt:lpstr>5MD-1 Multiplying and dividing by 10 and 100</vt:lpstr>
      <vt:lpstr>5MD-1 Multiplying and dividing by 10 and 100</vt:lpstr>
      <vt:lpstr>5MD-1 Multiplying and dividing by 10 and 100</vt:lpstr>
      <vt:lpstr>5MD-1 Multiplying and dividing by 10 and 100</vt:lpstr>
      <vt:lpstr>5MD-1 Multiplying and dividing by 10 and 100</vt:lpstr>
      <vt:lpstr>PowerPoint Presentation</vt:lpstr>
      <vt:lpstr>Year 5, Unit 6, Learning Outcome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5MD-1 Multiplying and dividing by 10 and 100</vt:lpstr>
      <vt:lpstr>5MD-1 Multiplying and dividing by 10 and 100</vt:lpstr>
      <vt:lpstr>5MD-1 Multiplying and dividing by 10 and 100</vt:lpstr>
      <vt:lpstr>PowerPoint Presentation</vt:lpstr>
      <vt:lpstr>Year 5, Unit 6, Learning Outcome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5MD-1 Multiplying and dividing by 10 and 100</vt:lpstr>
      <vt:lpstr>5MD-1 Multiplying and dividing by 10 and 100</vt:lpstr>
      <vt:lpstr>5MD-1 Multiplying and dividing by 10 and 100</vt:lpstr>
      <vt:lpstr>5MD-1 Multiplying and dividing by 10 and 100</vt:lpstr>
      <vt:lpstr>5MD-1 Multiplying and dividing by 10 and 100</vt:lpstr>
      <vt:lpstr>5MD-1 Multiplying and dividing by 10 and 100</vt:lpstr>
      <vt:lpstr>PowerPoint Presentation</vt:lpstr>
      <vt:lpstr>Year 5, Unit 6, Learning Outcome 4</vt:lpstr>
      <vt:lpstr>PowerPoint Presentation</vt:lpstr>
      <vt:lpstr>PowerPoint Presentation</vt:lpstr>
      <vt:lpstr>PowerPoint Presentation</vt:lpstr>
      <vt:lpstr>Year 5, Unit 6, Learning Outcome 5</vt:lpstr>
      <vt:lpstr>PowerPoint Presentation</vt:lpstr>
      <vt:lpstr>PowerPoint Presentation</vt:lpstr>
      <vt:lpstr>PowerPoint Presentation</vt:lpstr>
      <vt:lpstr>Year 5, Unit 6, Learning Outcome 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5, Unit 6, Learning Outcome 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5, Unit 6, Learning Outcome 8</vt:lpstr>
      <vt:lpstr>PowerPoint Presentation</vt:lpstr>
      <vt:lpstr>PowerPoint Presentation</vt:lpstr>
      <vt:lpstr>PowerPoint Presentation</vt:lpstr>
      <vt:lpstr>PowerPoint Presentation</vt:lpstr>
      <vt:lpstr>Year 5, Unit 6, Learning Outcome 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5, Unit 6, Learning Outcome 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5, Unit 6, Learning Outcome 11</vt:lpstr>
      <vt:lpstr>PowerPoint Presentation</vt:lpstr>
      <vt:lpstr>PowerPoint Presentation</vt:lpstr>
      <vt:lpstr>PowerPoint Presentation</vt:lpstr>
      <vt:lpstr>PowerPoint Presentation</vt:lpstr>
      <vt:lpstr>Year 5, Unit 6, Learning Outcome 12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5, Unit 6, Learning Outcome 13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5, Unit 6, Learning Outcome 14</vt:lpstr>
      <vt:lpstr>PowerPoint Presentation</vt:lpstr>
      <vt:lpstr>PowerPoint Presentation</vt:lpstr>
      <vt:lpstr>PowerPoint Presentation</vt:lpstr>
      <vt:lpstr>PowerPoint Presentation</vt:lpstr>
      <vt:lpstr>Year 5, Unit 6, Learning Outcome 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Donna Cole</dc:creator>
  <cp:lastModifiedBy>Andrew Young</cp:lastModifiedBy>
  <cp:revision>99</cp:revision>
  <dcterms:created xsi:type="dcterms:W3CDTF">2021-05-07T12:27:15Z</dcterms:created>
  <dcterms:modified xsi:type="dcterms:W3CDTF">2021-11-10T09:43:38Z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0x010100E66C4E9411A2B847AB3A2FDDFBD5392E</vt:lpwstr>
  </property>
</Properties>
</file>