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3" r:id="rId5"/>
  </p:sldMasterIdLst>
  <p:notesMasterIdLst>
    <p:notesMasterId r:id="rId112"/>
  </p:notesMasterIdLst>
  <p:sldIdLst>
    <p:sldId id="401" r:id="rId6"/>
    <p:sldId id="293" r:id="rId7"/>
    <p:sldId id="537" r:id="rId8"/>
    <p:sldId id="336" r:id="rId9"/>
    <p:sldId id="649" r:id="rId10"/>
    <p:sldId id="650" r:id="rId11"/>
    <p:sldId id="365" r:id="rId12"/>
    <p:sldId id="538" r:id="rId13"/>
    <p:sldId id="484" r:id="rId14"/>
    <p:sldId id="610" r:id="rId15"/>
    <p:sldId id="609" r:id="rId16"/>
    <p:sldId id="467" r:id="rId17"/>
    <p:sldId id="597" r:id="rId18"/>
    <p:sldId id="607" r:id="rId19"/>
    <p:sldId id="598" r:id="rId20"/>
    <p:sldId id="552" r:id="rId21"/>
    <p:sldId id="599" r:id="rId22"/>
    <p:sldId id="460" r:id="rId23"/>
    <p:sldId id="617" r:id="rId24"/>
    <p:sldId id="553" r:id="rId25"/>
    <p:sldId id="615" r:id="rId26"/>
    <p:sldId id="614" r:id="rId27"/>
    <p:sldId id="539" r:id="rId28"/>
    <p:sldId id="540" r:id="rId29"/>
    <p:sldId id="554" r:id="rId30"/>
    <p:sldId id="600" r:id="rId31"/>
    <p:sldId id="450" r:id="rId32"/>
    <p:sldId id="596" r:id="rId33"/>
    <p:sldId id="555" r:id="rId34"/>
    <p:sldId id="601" r:id="rId35"/>
    <p:sldId id="545" r:id="rId36"/>
    <p:sldId id="546" r:id="rId37"/>
    <p:sldId id="459" r:id="rId38"/>
    <p:sldId id="594" r:id="rId39"/>
    <p:sldId id="579" r:id="rId40"/>
    <p:sldId id="595" r:id="rId41"/>
    <p:sldId id="456" r:id="rId42"/>
    <p:sldId id="653" r:id="rId43"/>
    <p:sldId id="593" r:id="rId44"/>
    <p:sldId id="461" r:id="rId45"/>
    <p:sldId id="611" r:id="rId46"/>
    <p:sldId id="603" r:id="rId47"/>
    <p:sldId id="550" r:id="rId48"/>
    <p:sldId id="612" r:id="rId49"/>
    <p:sldId id="632" r:id="rId50"/>
    <p:sldId id="633" r:id="rId51"/>
    <p:sldId id="634" r:id="rId52"/>
    <p:sldId id="659" r:id="rId53"/>
    <p:sldId id="637" r:id="rId54"/>
    <p:sldId id="638" r:id="rId55"/>
    <p:sldId id="591" r:id="rId56"/>
    <p:sldId id="448" r:id="rId57"/>
    <p:sldId id="651" r:id="rId58"/>
    <p:sldId id="589" r:id="rId59"/>
    <p:sldId id="471" r:id="rId60"/>
    <p:sldId id="592" r:id="rId61"/>
    <p:sldId id="624" r:id="rId62"/>
    <p:sldId id="625" r:id="rId63"/>
    <p:sldId id="626" r:id="rId64"/>
    <p:sldId id="541" r:id="rId65"/>
    <p:sldId id="542" r:id="rId66"/>
    <p:sldId id="652" r:id="rId67"/>
    <p:sldId id="622" r:id="rId68"/>
    <p:sldId id="465" r:id="rId69"/>
    <p:sldId id="621" r:id="rId70"/>
    <p:sldId id="551" r:id="rId71"/>
    <p:sldId id="641" r:id="rId72"/>
    <p:sldId id="571" r:id="rId73"/>
    <p:sldId id="590" r:id="rId74"/>
    <p:sldId id="543" r:id="rId75"/>
    <p:sldId id="544" r:id="rId76"/>
    <p:sldId id="558" r:id="rId77"/>
    <p:sldId id="613" r:id="rId78"/>
    <p:sldId id="586" r:id="rId79"/>
    <p:sldId id="608" r:id="rId80"/>
    <p:sldId id="627" r:id="rId81"/>
    <p:sldId id="630" r:id="rId82"/>
    <p:sldId id="629" r:id="rId83"/>
    <p:sldId id="635" r:id="rId84"/>
    <p:sldId id="639" r:id="rId85"/>
    <p:sldId id="640" r:id="rId86"/>
    <p:sldId id="565" r:id="rId87"/>
    <p:sldId id="658" r:id="rId88"/>
    <p:sldId id="587" r:id="rId89"/>
    <p:sldId id="358" r:id="rId90"/>
    <p:sldId id="605" r:id="rId91"/>
    <p:sldId id="645" r:id="rId92"/>
    <p:sldId id="618" r:id="rId93"/>
    <p:sldId id="644" r:id="rId94"/>
    <p:sldId id="556" r:id="rId95"/>
    <p:sldId id="572" r:id="rId96"/>
    <p:sldId id="646" r:id="rId97"/>
    <p:sldId id="631" r:id="rId98"/>
    <p:sldId id="557" r:id="rId99"/>
    <p:sldId id="602" r:id="rId100"/>
    <p:sldId id="643" r:id="rId101"/>
    <p:sldId id="583" r:id="rId102"/>
    <p:sldId id="628" r:id="rId103"/>
    <p:sldId id="360" r:id="rId104"/>
    <p:sldId id="647" r:id="rId105"/>
    <p:sldId id="636" r:id="rId106"/>
    <p:sldId id="623" r:id="rId107"/>
    <p:sldId id="655" r:id="rId108"/>
    <p:sldId id="656" r:id="rId109"/>
    <p:sldId id="654" r:id="rId110"/>
    <p:sldId id="660" r:id="rId111"/>
  </p:sldIdLst>
  <p:sldSz cx="12192000" cy="6858000"/>
  <p:notesSz cx="6858000" cy="9945688"/>
  <p:defaultTextStyle>
    <a:defPPr>
      <a:defRPr lang="en-GB"/>
    </a:defPPr>
    <a:lvl1pPr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CC7806-863E-425B-858A-59D93F1336E4}" name="Rachel J Houghton" initials="RJH" userId="eb43c97e479d4048" providerId="Windows Live"/>
  <p188:author id="{D50C251A-6E8A-3E14-BC38-497BDAD19898}" name="Rebecca Donaldson" initials="RD" userId="S::rebecca.donaldson@tribalgroup.com::de1bd23b-13b3-40c7-98d3-b019b9d9da5e" providerId="AD"/>
  <p188:author id="{9F522F3D-72A2-8DDC-06FA-90BEB9393AAC}" name="Carol Knights" initials="CK" userId="S::carol.knights@mei.org.uk::23be5868-5566-498b-9c06-a891da1c2ca3" providerId="AD"/>
  <p188:author id="{24E86091-576A-61D4-4308-8B9B413AC648}" name="Richard Perring" initials="RP" userId="S::richard.perring@ncetm.org.uk::910642f3-8b82-4047-9df8-c09e43ada840" providerId="AD"/>
  <p188:author id="{EB964CBF-2E8E-7B7A-5E31-6C769BCA1F50}" name="Becky Donaldson" initials="BD" userId="S::becky.donaldson@ncetm.org.uk::de1bd23b-13b3-40c7-98d3-b019b9d9da5e" providerId="AD"/>
  <p188:author id="{34D052D2-FFF5-E6D6-117A-07C0F43ACB7D}" name="Nicola Trubridge" initials="NT" userId="S::nicola.trubridge@ncetm.org.uk::ecdd1c25-5bc1-4511-a576-ec7c116dcbcc" providerId="AD"/>
  <p188:author id="{3C3042F1-9669-8081-C5E3-F1F39F8AE15B}" name="Alison Hopper" initials="AH" userId="S::alison.hopper@mei.org.uk::ca5996aa-ea7f-4b9b-84ac-8568eb6eb8f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Gaynor Bahan" initials="GB" lastIdx="45" clrIdx="6">
    <p:extLst>
      <p:ext uri="{19B8F6BF-5375-455C-9EA6-DF929625EA0E}">
        <p15:presenceInfo xmlns:p15="http://schemas.microsoft.com/office/powerpoint/2012/main" userId="S::Gaynor.Bahan@ncetm.org.uk::d4c0f4d3-9322-4a8f-bf1c-fec75b6095ad" providerId="AD"/>
      </p:ext>
    </p:extLst>
  </p:cmAuthor>
  <p:cmAuthor id="1" name="Rebecca Donaldson" initials="RD" lastIdx="245" clrIdx="0">
    <p:extLst>
      <p:ext uri="{19B8F6BF-5375-455C-9EA6-DF929625EA0E}">
        <p15:presenceInfo xmlns:p15="http://schemas.microsoft.com/office/powerpoint/2012/main" userId="S::rebecca.donaldson@tribalgroup.com::de1bd23b-13b3-40c7-98d3-b019b9d9da5e" providerId="AD"/>
      </p:ext>
    </p:extLst>
  </p:cmAuthor>
  <p:cmAuthor id="8" name="Mary Stevenson" initials="MS" lastIdx="1" clrIdx="7">
    <p:extLst>
      <p:ext uri="{19B8F6BF-5375-455C-9EA6-DF929625EA0E}">
        <p15:presenceInfo xmlns:p15="http://schemas.microsoft.com/office/powerpoint/2012/main" userId="S::mary.stevenson@ncetm.org.uk::f6438378-3887-49aa-8b3c-bcaf7c6b32f1" providerId="AD"/>
      </p:ext>
    </p:extLst>
  </p:cmAuthor>
  <p:cmAuthor id="2" name="Richard Perring" initials="RP" lastIdx="16" clrIdx="1">
    <p:extLst>
      <p:ext uri="{19B8F6BF-5375-455C-9EA6-DF929625EA0E}">
        <p15:presenceInfo xmlns:p15="http://schemas.microsoft.com/office/powerpoint/2012/main" userId="S::richard.perring@ncetm.org.uk::910642f3-8b82-4047-9df8-c09e43ada840" providerId="AD"/>
      </p:ext>
    </p:extLst>
  </p:cmAuthor>
  <p:cmAuthor id="9" name="Andrew Young" initials="AY" lastIdx="6" clrIdx="8">
    <p:extLst>
      <p:ext uri="{19B8F6BF-5375-455C-9EA6-DF929625EA0E}">
        <p15:presenceInfo xmlns:p15="http://schemas.microsoft.com/office/powerpoint/2012/main" userId="S::andrew.young@tribalgroup.com::3d7dab09-352b-4858-b937-4a4f8b94e613" providerId="AD"/>
      </p:ext>
    </p:extLst>
  </p:cmAuthor>
  <p:cmAuthor id="3" name="Rachel J Houghton" initials="RJH" lastIdx="167" clrIdx="2">
    <p:extLst>
      <p:ext uri="{19B8F6BF-5375-455C-9EA6-DF929625EA0E}">
        <p15:presenceInfo xmlns:p15="http://schemas.microsoft.com/office/powerpoint/2012/main" userId="eb43c97e479d4048" providerId="Windows Live"/>
      </p:ext>
    </p:extLst>
  </p:cmAuthor>
  <p:cmAuthor id="4" name="Carol Knights" initials="CK" lastIdx="64" clrIdx="3">
    <p:extLst>
      <p:ext uri="{19B8F6BF-5375-455C-9EA6-DF929625EA0E}">
        <p15:presenceInfo xmlns:p15="http://schemas.microsoft.com/office/powerpoint/2012/main" userId="S::carol.knights@mei.org.uk::23be5868-5566-498b-9c06-a891da1c2ca3" providerId="AD"/>
      </p:ext>
    </p:extLst>
  </p:cmAuthor>
  <p:cmAuthor id="5" name="Perring, Richard" initials="PR" lastIdx="1" clrIdx="4">
    <p:extLst>
      <p:ext uri="{19B8F6BF-5375-455C-9EA6-DF929625EA0E}">
        <p15:presenceInfo xmlns:p15="http://schemas.microsoft.com/office/powerpoint/2012/main" userId="S::r.perring@exeter.ac.uk::e135846d-ab6c-4573-821c-820ab81e8b20" providerId="AD"/>
      </p:ext>
    </p:extLst>
  </p:cmAuthor>
  <p:cmAuthor id="6" name="Alison Hopper" initials="AH" lastIdx="14" clrIdx="5">
    <p:extLst>
      <p:ext uri="{19B8F6BF-5375-455C-9EA6-DF929625EA0E}">
        <p15:presenceInfo xmlns:p15="http://schemas.microsoft.com/office/powerpoint/2012/main" userId="S::alison.hopper@mei.org.uk::ca5996aa-ea7f-4b9b-84ac-8568eb6eb8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00628C"/>
    <a:srgbClr val="99CCCC"/>
    <a:srgbClr val="FF0000"/>
    <a:srgbClr val="3E3E3E"/>
    <a:srgbClr val="595959"/>
    <a:srgbClr val="CC00CC"/>
    <a:srgbClr val="C8E2E8"/>
    <a:srgbClr val="FC9524"/>
    <a:srgbClr val="CC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592D76-B50F-43D7-BE34-2A2A979FB747}" v="28" dt="2023-04-20T14:32:54.2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09" autoAdjust="0"/>
    <p:restoredTop sz="87548" autoAdjust="0"/>
  </p:normalViewPr>
  <p:slideViewPr>
    <p:cSldViewPr snapToGrid="0">
      <p:cViewPr varScale="1">
        <p:scale>
          <a:sx n="58" d="100"/>
          <a:sy n="58" d="100"/>
        </p:scale>
        <p:origin x="812" y="5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bleStyles" Target="tableStyle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notesMaster" Target="notesMasters/notes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commentAuthors" Target="commentAuthors.xml"/><Relationship Id="rId118"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presProps" Target="presProps.xml"/><Relationship Id="rId119"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9901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1"/>
            <a:ext cx="2971800" cy="499012"/>
          </a:xfrm>
          <a:prstGeom prst="rect">
            <a:avLst/>
          </a:prstGeom>
        </p:spPr>
        <p:txBody>
          <a:bodyPr vert="horz" lIns="91440" tIns="45720" rIns="91440" bIns="45720" rtlCol="0"/>
          <a:lstStyle>
            <a:lvl1pPr algn="r">
              <a:defRPr sz="1200"/>
            </a:lvl1pPr>
          </a:lstStyle>
          <a:p>
            <a:fld id="{3FBDD315-CABA-48C9-B8B8-E7F4A7C4E8FE}" type="datetimeFigureOut">
              <a:rPr lang="en-GB" smtClean="0"/>
              <a:t>05/05/2023</a:t>
            </a:fld>
            <a:endParaRPr lang="en-GB" dirty="0"/>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9446678"/>
            <a:ext cx="2971800" cy="499012"/>
          </a:xfrm>
          <a:prstGeom prst="rect">
            <a:avLst/>
          </a:prstGeom>
        </p:spPr>
        <p:txBody>
          <a:bodyPr vert="horz" lIns="91440" tIns="45720" rIns="91440" bIns="45720" rtlCol="0" anchor="b"/>
          <a:lstStyle>
            <a:lvl1pPr algn="r">
              <a:defRPr sz="1200"/>
            </a:lvl1pPr>
          </a:lstStyle>
          <a:p>
            <a:fld id="{95CC6D43-B330-470E-9514-C837501A6F5A}" type="slidenum">
              <a:rPr lang="en-GB" smtClean="0"/>
              <a:t>‹#›</a:t>
            </a:fld>
            <a:endParaRPr lang="en-GB" dirty="0"/>
          </a:p>
        </p:txBody>
      </p:sp>
    </p:spTree>
    <p:extLst>
      <p:ext uri="{BB962C8B-B14F-4D97-AF65-F5344CB8AC3E}">
        <p14:creationId xmlns:p14="http://schemas.microsoft.com/office/powerpoint/2010/main" val="210422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1</a:t>
            </a:fld>
            <a:endParaRPr lang="en-GB" dirty="0"/>
          </a:p>
        </p:txBody>
      </p:sp>
    </p:spTree>
    <p:extLst>
      <p:ext uri="{BB962C8B-B14F-4D97-AF65-F5344CB8AC3E}">
        <p14:creationId xmlns:p14="http://schemas.microsoft.com/office/powerpoint/2010/main" val="2283565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10</a:t>
            </a:fld>
            <a:endParaRPr lang="en-GB" dirty="0"/>
          </a:p>
        </p:txBody>
      </p:sp>
    </p:spTree>
    <p:extLst>
      <p:ext uri="{BB962C8B-B14F-4D97-AF65-F5344CB8AC3E}">
        <p14:creationId xmlns:p14="http://schemas.microsoft.com/office/powerpoint/2010/main" val="34892322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printable nets can be used to explain the solutions to parts c and d in Checkpoint 13</a:t>
            </a:r>
          </a:p>
        </p:txBody>
      </p:sp>
      <p:sp>
        <p:nvSpPr>
          <p:cNvPr id="4" name="Slide Number Placeholder 3"/>
          <p:cNvSpPr>
            <a:spLocks noGrp="1"/>
          </p:cNvSpPr>
          <p:nvPr>
            <p:ph type="sldNum" sz="quarter" idx="5"/>
          </p:nvPr>
        </p:nvSpPr>
        <p:spPr/>
        <p:txBody>
          <a:bodyPr/>
          <a:lstStyle/>
          <a:p>
            <a:fld id="{95CC6D43-B330-470E-9514-C837501A6F5A}" type="slidenum">
              <a:rPr lang="en-GB" smtClean="0"/>
              <a:t>104</a:t>
            </a:fld>
            <a:endParaRPr lang="en-GB" dirty="0"/>
          </a:p>
        </p:txBody>
      </p:sp>
    </p:spTree>
    <p:extLst>
      <p:ext uri="{BB962C8B-B14F-4D97-AF65-F5344CB8AC3E}">
        <p14:creationId xmlns:p14="http://schemas.microsoft.com/office/powerpoint/2010/main" val="32907206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printable nets can be used to explain the solutions to parts e and f in Checkpoint 13</a:t>
            </a:r>
          </a:p>
        </p:txBody>
      </p:sp>
      <p:sp>
        <p:nvSpPr>
          <p:cNvPr id="4" name="Slide Number Placeholder 3"/>
          <p:cNvSpPr>
            <a:spLocks noGrp="1"/>
          </p:cNvSpPr>
          <p:nvPr>
            <p:ph type="sldNum" sz="quarter" idx="5"/>
          </p:nvPr>
        </p:nvSpPr>
        <p:spPr/>
        <p:txBody>
          <a:bodyPr/>
          <a:lstStyle/>
          <a:p>
            <a:fld id="{95CC6D43-B330-470E-9514-C837501A6F5A}" type="slidenum">
              <a:rPr lang="en-GB" smtClean="0"/>
              <a:t>105</a:t>
            </a:fld>
            <a:endParaRPr lang="en-GB" dirty="0"/>
          </a:p>
        </p:txBody>
      </p:sp>
    </p:spTree>
    <p:extLst>
      <p:ext uri="{BB962C8B-B14F-4D97-AF65-F5344CB8AC3E}">
        <p14:creationId xmlns:p14="http://schemas.microsoft.com/office/powerpoint/2010/main" val="634226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11</a:t>
            </a:fld>
            <a:endParaRPr lang="en-GB" dirty="0"/>
          </a:p>
        </p:txBody>
      </p:sp>
    </p:spTree>
    <p:extLst>
      <p:ext uri="{BB962C8B-B14F-4D97-AF65-F5344CB8AC3E}">
        <p14:creationId xmlns:p14="http://schemas.microsoft.com/office/powerpoint/2010/main" val="1493438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Eight bricks have been removed for the whole space (concrete and drain cover).</a:t>
            </a:r>
          </a:p>
          <a:p>
            <a:r>
              <a:rPr lang="en-GB" b="0" dirty="0"/>
              <a:t>b) Students’ answers may vary. They might, for example, work out how many bricks would fit along one edge, and then how many rows of these bricks would fit along the edge that is perpendicular to this.</a:t>
            </a:r>
          </a:p>
          <a:p>
            <a:endParaRPr lang="en-GB" b="0" dirty="0"/>
          </a:p>
          <a:p>
            <a:r>
              <a:rPr lang="en-GB" b="0" dirty="0"/>
              <a:t>? If the shortest side length of one brick is 15 cm, then the metal square has sides of approximately 30 cm. So a sensible estimate for perimeter is 120 cm and for area is 900 </a:t>
            </a:r>
            <a:r>
              <a:rPr lang="en-GB" dirty="0"/>
              <a:t>cm</a:t>
            </a:r>
            <a:r>
              <a:rPr lang="en-GB" baseline="30000" dirty="0"/>
              <a:t>2</a:t>
            </a:r>
            <a:r>
              <a:rPr lang="en-GB" dirty="0"/>
              <a:t>. Students should be clear that these are approximations, as the sides of the metal square do not align exactly with the sides of the bricks.</a:t>
            </a:r>
          </a:p>
          <a:p>
            <a:endParaRPr lang="en-GB" b="0" dirty="0"/>
          </a:p>
          <a:p>
            <a:r>
              <a:rPr lang="en-GB" b="1" dirty="0"/>
              <a:t>Suggested questioning</a:t>
            </a:r>
          </a:p>
          <a:p>
            <a:r>
              <a:rPr lang="en-GB" b="0" dirty="0"/>
              <a:t>What do you know from this image? What do you not know?</a:t>
            </a:r>
          </a:p>
          <a:p>
            <a:r>
              <a:rPr lang="en-GB" b="0" dirty="0"/>
              <a:t>What is the relationship between the shorter and longer lengths of the rectangle?</a:t>
            </a:r>
          </a:p>
          <a:p>
            <a:r>
              <a:rPr lang="en-GB" b="0" dirty="0"/>
              <a:t>Is the metal shape a square? How do you know?</a:t>
            </a:r>
          </a:p>
          <a:p>
            <a:endParaRPr lang="en-GB" b="1" dirty="0"/>
          </a:p>
          <a:p>
            <a:r>
              <a:rPr lang="en-GB" b="1" dirty="0"/>
              <a:t>Things to think about</a:t>
            </a:r>
          </a:p>
          <a:p>
            <a:r>
              <a:rPr lang="en-GB" dirty="0"/>
              <a:t>Checkpoint 1 does not mention the words </a:t>
            </a:r>
            <a:r>
              <a:rPr lang="en-GB" i="1" dirty="0"/>
              <a:t>area</a:t>
            </a:r>
            <a:r>
              <a:rPr lang="en-GB" dirty="0"/>
              <a:t> or </a:t>
            </a:r>
            <a:r>
              <a:rPr lang="en-GB" i="1" dirty="0"/>
              <a:t>perimeter</a:t>
            </a:r>
            <a:r>
              <a:rPr lang="en-GB" dirty="0"/>
              <a:t> in the main body of the task, so students may not immediately realise that you are checking their reasoning around these. Collect different responses to part b; share them with students, and suggest some of your own. You might, for example, label the sides </a:t>
            </a:r>
            <a:r>
              <a:rPr lang="en-GB" i="1" dirty="0"/>
              <a:t>a</a:t>
            </a:r>
            <a:r>
              <a:rPr lang="en-GB" dirty="0"/>
              <a:t> and 2</a:t>
            </a:r>
            <a:r>
              <a:rPr lang="en-GB" i="1" dirty="0"/>
              <a:t>a </a:t>
            </a:r>
            <a:r>
              <a:rPr lang="en-GB" i="0" dirty="0"/>
              <a:t>to start to encourage algebraic thinking and look forward to algebraic geometry problems. Or, looking back at the roots of students’ understanding of area, split the rectangles up to create an array of squares. Ask students which explanations make most sense to them, and consider how their responses reveal how their reasoning with perimeter and area has developed. The use of a ‘real’ image rather than a diagram is to help you to see whether students can view a real situation from a mathematical perspective. Can students connect their mathematical learning to the real world, and make use of it to interpret the situation?</a:t>
            </a:r>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12</a:t>
            </a:fld>
            <a:endParaRPr lang="en-GB" dirty="0"/>
          </a:p>
        </p:txBody>
      </p:sp>
    </p:spTree>
    <p:extLst>
      <p:ext uri="{BB962C8B-B14F-4D97-AF65-F5344CB8AC3E}">
        <p14:creationId xmlns:p14="http://schemas.microsoft.com/office/powerpoint/2010/main" val="1141186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13</a:t>
            </a:fld>
            <a:endParaRPr lang="en-GB" dirty="0"/>
          </a:p>
        </p:txBody>
      </p:sp>
    </p:spTree>
    <p:extLst>
      <p:ext uri="{BB962C8B-B14F-4D97-AF65-F5344CB8AC3E}">
        <p14:creationId xmlns:p14="http://schemas.microsoft.com/office/powerpoint/2010/main" val="2841251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r>
              <a:rPr lang="en-GB" dirty="0"/>
              <a:t>A printable version of the shapes can be found on slide 100.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Answers</a:t>
            </a:r>
          </a:p>
          <a:p>
            <a:r>
              <a:rPr lang="en-GB" b="0" dirty="0"/>
              <a:t>a) The yellow shape perimeter is less than the blue square perimeter.</a:t>
            </a:r>
          </a:p>
          <a:p>
            <a:r>
              <a:rPr lang="en-GB" b="0" dirty="0"/>
              <a:t>b) The yellow shape perimeter is less than the blue square perimeter.</a:t>
            </a:r>
          </a:p>
          <a:p>
            <a:r>
              <a:rPr lang="en-GB" b="0" dirty="0"/>
              <a:t>c) The yellow shape perimeter is greater than the blue square perimeter.</a:t>
            </a:r>
          </a:p>
          <a:p>
            <a:r>
              <a:rPr lang="en-GB" b="0" dirty="0"/>
              <a:t>d) The yellow shape perimeter is less than the blue square perimeter.</a:t>
            </a:r>
          </a:p>
          <a:p>
            <a:r>
              <a:rPr lang="en-GB" b="0" dirty="0"/>
              <a:t>e) The yellow perimeter is less than the blue square perimeter</a:t>
            </a:r>
          </a:p>
          <a:p>
            <a:r>
              <a:rPr lang="en-GB" b="0" dirty="0"/>
              <a:t>f) The yellow perimeter is the same as the blue square perimeter.</a:t>
            </a:r>
          </a:p>
          <a:p>
            <a:endParaRPr lang="en-GB" b="0" dirty="0"/>
          </a:p>
          <a:p>
            <a:r>
              <a:rPr lang="en-GB" b="0" dirty="0"/>
              <a:t>? It is not possible to do this exactly without knowing some dimensions, but it is possible to group them. So the perimeters for a, b, d and e are all less than the perimeter than f, which in turn is greater than the perimeter for c. </a:t>
            </a:r>
          </a:p>
          <a:p>
            <a:endParaRPr lang="en-GB" b="0" dirty="0"/>
          </a:p>
          <a:p>
            <a:r>
              <a:rPr lang="en-GB" b="1" dirty="0"/>
              <a:t>Suggested questioning</a:t>
            </a:r>
          </a:p>
          <a:p>
            <a:r>
              <a:rPr lang="en-GB" b="0" dirty="0"/>
              <a:t>What do you know about the lengths in the diagram? What do you not know?</a:t>
            </a:r>
          </a:p>
          <a:p>
            <a:r>
              <a:rPr lang="en-GB" b="0" dirty="0"/>
              <a:t>Is __ length shorter/longer than __ length?</a:t>
            </a:r>
          </a:p>
          <a:p>
            <a:r>
              <a:rPr lang="en-GB" b="0" dirty="0"/>
              <a:t>Are there any that you are not sure about? Why? What information would you need to be sure?</a:t>
            </a:r>
          </a:p>
          <a:p>
            <a:endParaRPr lang="en-GB" b="1" dirty="0"/>
          </a:p>
          <a:p>
            <a:r>
              <a:rPr lang="en-GB" b="1" dirty="0"/>
              <a:t>Things to think about</a:t>
            </a:r>
          </a:p>
          <a:p>
            <a:r>
              <a:rPr lang="en-GB" dirty="0"/>
              <a:t>Rather than asking students to calculate perimeter, Checkpoint 2 asks them to reason with perimeter. As well as offering insight into their understanding, it is a good opportunity to discuss assumptions in geometry problems. No dimensions or identifying information has been given, so that you can discuss with students what they can and cannot assume about the lengths and angles shown. Do they know that certain pairs of lines are parallel or perpendicular? Can they approximate any of the angles? How would their answers change if exact values were given?</a:t>
            </a:r>
          </a:p>
        </p:txBody>
      </p:sp>
      <p:sp>
        <p:nvSpPr>
          <p:cNvPr id="4" name="Slide Number Placeholder 3"/>
          <p:cNvSpPr>
            <a:spLocks noGrp="1"/>
          </p:cNvSpPr>
          <p:nvPr>
            <p:ph type="sldNum" sz="quarter" idx="5"/>
          </p:nvPr>
        </p:nvSpPr>
        <p:spPr/>
        <p:txBody>
          <a:bodyPr/>
          <a:lstStyle/>
          <a:p>
            <a:fld id="{95CC6D43-B330-470E-9514-C837501A6F5A}" type="slidenum">
              <a:rPr lang="en-GB" smtClean="0"/>
              <a:t>14</a:t>
            </a:fld>
            <a:endParaRPr lang="en-GB" dirty="0"/>
          </a:p>
        </p:txBody>
      </p:sp>
    </p:spTree>
    <p:extLst>
      <p:ext uri="{BB962C8B-B14F-4D97-AF65-F5344CB8AC3E}">
        <p14:creationId xmlns:p14="http://schemas.microsoft.com/office/powerpoint/2010/main" val="1029564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15</a:t>
            </a:fld>
            <a:endParaRPr lang="en-GB" dirty="0"/>
          </a:p>
        </p:txBody>
      </p:sp>
    </p:spTree>
    <p:extLst>
      <p:ext uri="{BB962C8B-B14F-4D97-AF65-F5344CB8AC3E}">
        <p14:creationId xmlns:p14="http://schemas.microsoft.com/office/powerpoint/2010/main" val="3659090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statement will appear separately so you can choose the pace at which to work with your class. </a:t>
                </a:r>
                <a:endParaRPr lang="en-GB" b="1" dirty="0"/>
              </a:p>
              <a:p>
                <a:endParaRPr lang="en-GB" b="1" dirty="0"/>
              </a:p>
              <a:p>
                <a:r>
                  <a:rPr lang="en-GB" b="1" dirty="0"/>
                  <a:t>Answers</a:t>
                </a:r>
              </a:p>
              <a:p>
                <a:r>
                  <a:rPr lang="en-GB" dirty="0">
                    <a:cs typeface="Calibri"/>
                  </a:rPr>
                  <a:t>Cassie: true</a:t>
                </a:r>
              </a:p>
              <a:p>
                <a:r>
                  <a:rPr lang="en-GB" dirty="0">
                    <a:cs typeface="Calibri"/>
                  </a:rPr>
                  <a:t>Nico: false. The parallelogram needs to have one length the same as the rectangle, but the perpendicular height from this side needs to be the same as the other length of the rectangle. This means the other length will be longer.</a:t>
                </a:r>
                <a:endParaRPr lang="en-GB" b="0" dirty="0">
                  <a:cs typeface="Calibri"/>
                </a:endParaRPr>
              </a:p>
              <a:p>
                <a:r>
                  <a:rPr lang="en-GB" dirty="0">
                    <a:cs typeface="Calibri"/>
                  </a:rPr>
                  <a:t>Salma: false. The trapezium will have a larger area than the triangle. The trapezium needs to be shorter than the triangle, but taller than the rectangle.</a:t>
                </a:r>
              </a:p>
              <a:p>
                <a:endParaRPr lang="en-GB" dirty="0"/>
              </a:p>
              <a:p>
                <a:r>
                  <a:rPr lang="en-GB" dirty="0">
                    <a:cs typeface="Calibri"/>
                  </a:rPr>
                  <a:t>? Various answers are possible; check students’ individual solutions work. The triangle would need a perpendicular height that is twice that of the rectangle. The parallelogram would need a perpendicular height that is the same as that of the rectangle. The trapezium would need a perpendicular height that compensates for the additional length added by the second parallel side, and division by two – substitute into the formula </a:t>
                </a:r>
                <a:r>
                  <a:rPr lang="en-GB" sz="1200" b="0" dirty="0"/>
                  <a:t>area = </a:t>
                </a:r>
                <a14:m>
                  <m:oMath xmlns:m="http://schemas.openxmlformats.org/officeDocument/2006/math">
                    <m:box>
                      <m:boxPr>
                        <m:ctrlPr>
                          <a:rPr lang="en-GB" sz="1200" b="0" i="1" smtClean="0">
                            <a:latin typeface="Cambria Math" panose="02040503050406030204" pitchFamily="18" charset="0"/>
                          </a:rPr>
                        </m:ctrlPr>
                      </m:boxPr>
                      <m:e>
                        <m:argPr>
                          <m:argSz m:val="-1"/>
                        </m:argPr>
                        <m:f>
                          <m:fPr>
                            <m:ctrlPr>
                              <a:rPr lang="en-GB" sz="1200" b="0" i="1" smtClean="0">
                                <a:latin typeface="Cambria Math" panose="02040503050406030204" pitchFamily="18" charset="0"/>
                              </a:rPr>
                            </m:ctrlPr>
                          </m:fPr>
                          <m:num>
                            <m:r>
                              <a:rPr lang="en-GB" sz="1200" b="0" i="1" smtClean="0">
                                <a:latin typeface="Cambria Math" panose="02040503050406030204" pitchFamily="18" charset="0"/>
                              </a:rPr>
                              <m:t>1</m:t>
                            </m:r>
                          </m:num>
                          <m:den>
                            <m:r>
                              <a:rPr lang="en-GB" sz="1200" b="0" i="1" smtClean="0">
                                <a:latin typeface="Cambria Math" panose="02040503050406030204" pitchFamily="18" charset="0"/>
                              </a:rPr>
                              <m:t>2</m:t>
                            </m:r>
                          </m:den>
                        </m:f>
                      </m:e>
                    </m:box>
                  </m:oMath>
                </a14:m>
                <a:r>
                  <a:rPr lang="en-GB" sz="1200" b="0" dirty="0"/>
                  <a:t>(</a:t>
                </a:r>
                <a:r>
                  <a:rPr lang="en-GB" sz="1200" b="0" i="1" dirty="0"/>
                  <a:t>a</a:t>
                </a:r>
                <a:r>
                  <a:rPr lang="en-GB" sz="1200" b="0" dirty="0"/>
                  <a:t> + </a:t>
                </a:r>
                <a:r>
                  <a:rPr lang="en-GB" sz="1200" b="0" i="1" dirty="0"/>
                  <a:t>b</a:t>
                </a:r>
                <a:r>
                  <a:rPr lang="en-GB" sz="1200" b="0" dirty="0"/>
                  <a:t>)</a:t>
                </a:r>
                <a:r>
                  <a:rPr lang="en-GB" sz="1200" b="0" i="1" dirty="0"/>
                  <a:t>h</a:t>
                </a:r>
                <a:r>
                  <a:rPr lang="en-GB" sz="1200" b="0" dirty="0"/>
                  <a:t> </a:t>
                </a:r>
                <a:r>
                  <a:rPr lang="en-GB" dirty="0">
                    <a:cs typeface="Calibri"/>
                  </a:rPr>
                  <a:t>to check.</a:t>
                </a:r>
              </a:p>
              <a:p>
                <a:endParaRPr lang="en-GB" dirty="0"/>
              </a:p>
              <a:p>
                <a:r>
                  <a:rPr lang="en-GB" b="1" dirty="0"/>
                  <a:t>Suggested questioning</a:t>
                </a:r>
              </a:p>
              <a:p>
                <a:r>
                  <a:rPr lang="en-GB" b="0" dirty="0"/>
                  <a:t>What</a:t>
                </a:r>
                <a:r>
                  <a:rPr lang="en-GB" dirty="0"/>
                  <a:t> is the same and what is different about how you find the area of each shape?</a:t>
                </a:r>
                <a:endParaRPr lang="en-GB" b="0" dirty="0">
                  <a:cs typeface="Calibri"/>
                </a:endParaRPr>
              </a:p>
              <a:p>
                <a:r>
                  <a:rPr lang="en-GB" dirty="0">
                    <a:cs typeface="Calibri"/>
                  </a:rPr>
                  <a:t>How can you show whether the area is the same or different?</a:t>
                </a:r>
              </a:p>
              <a:p>
                <a:r>
                  <a:rPr lang="en-GB" dirty="0">
                    <a:cs typeface="Calibri"/>
                  </a:rPr>
                  <a:t>Which statement is easiest to agree/disagree with? Why?</a:t>
                </a:r>
              </a:p>
              <a:p>
                <a:r>
                  <a:rPr lang="en-GB" dirty="0">
                    <a:cs typeface="Calibri"/>
                  </a:rPr>
                  <a:t>Could you change the false statements to be true?</a:t>
                </a:r>
              </a:p>
              <a:p>
                <a:endParaRPr lang="en-GB" b="1" dirty="0"/>
              </a:p>
              <a:p>
                <a:r>
                  <a:rPr lang="en-GB" b="1" dirty="0"/>
                  <a:t>Things to think about</a:t>
                </a:r>
                <a:endParaRPr lang="en-GB" b="1" dirty="0">
                  <a:cs typeface="Calibri" panose="020F0502020204030204"/>
                </a:endParaRPr>
              </a:p>
              <a:p>
                <a:r>
                  <a:rPr lang="en-GB" dirty="0"/>
                  <a:t>To build a deep and connected understanding of geometry, students should appreciate that the formulae for area are connected and derived from the properties of shapes. Students who have learnt the formulae ‘by rote’ without appreciating these connections will find this task challenging. Consider what information about student understanding can be gleaned from this task, as an alternative or in addition to more standard practice tasks. </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This slide is animated</a:t>
                </a:r>
                <a:r>
                  <a:rPr lang="en-GB" b="0"/>
                  <a:t>. Each statement will appear separately so you can choose the pace at which to work with your class. </a:t>
                </a:r>
                <a:endParaRPr lang="en-GB" b="1"/>
              </a:p>
              <a:p>
                <a:endParaRPr lang="en-GB" b="1"/>
              </a:p>
              <a:p>
                <a:r>
                  <a:rPr lang="en-GB" b="1"/>
                  <a:t>Answers</a:t>
                </a:r>
              </a:p>
              <a:p>
                <a:r>
                  <a:rPr lang="en-GB">
                    <a:cs typeface="Calibri"/>
                  </a:rPr>
                  <a:t>Cassie: true</a:t>
                </a:r>
              </a:p>
              <a:p>
                <a:r>
                  <a:rPr lang="en-GB">
                    <a:cs typeface="Calibri"/>
                  </a:rPr>
                  <a:t>Nico: false. The parallelogram needs to have one length the same as the rectangle, but the perpendicular height from this side needs to be the same as the other length of the rectangle. This means the other length will be longer.</a:t>
                </a:r>
                <a:endParaRPr lang="en-GB" b="0">
                  <a:cs typeface="Calibri"/>
                </a:endParaRPr>
              </a:p>
              <a:p>
                <a:r>
                  <a:rPr lang="en-GB">
                    <a:cs typeface="Calibri"/>
                  </a:rPr>
                  <a:t>Salma: false. The trapezium will have a larger area than the triangle. The trapezium needs to be shorter than the triangle, but taller than the rectangle.</a:t>
                </a:r>
              </a:p>
              <a:p>
                <a:endParaRPr lang="en-GB"/>
              </a:p>
              <a:p>
                <a:r>
                  <a:rPr lang="en-GB">
                    <a:cs typeface="Calibri"/>
                  </a:rPr>
                  <a:t>? Various answers are possible; check students’ individual solutions work. The triangle would need a perpendicular height that is twice that of the rectangle. The parallelogram would need a perpendicular height that is the same as that of the rectangle. The trapezium would need a perpendicular height that compensates for the additional length added by the second parallel side, and division by two – substitute into the formula </a:t>
                </a:r>
                <a:r>
                  <a:rPr lang="en-GB" sz="1200" b="0"/>
                  <a:t>area = </a:t>
                </a:r>
                <a:r>
                  <a:rPr lang="en-GB" sz="1200" b="0" i="0">
                    <a:latin typeface="Cambria Math" panose="02040503050406030204" pitchFamily="18" charset="0"/>
                  </a:rPr>
                  <a:t>□(64&amp;1/2)</a:t>
                </a:r>
                <a:r>
                  <a:rPr lang="en-GB" sz="1200" b="0"/>
                  <a:t>(a + b)h </a:t>
                </a:r>
                <a:r>
                  <a:rPr lang="en-GB">
                    <a:cs typeface="Calibri"/>
                  </a:rPr>
                  <a:t>to check.</a:t>
                </a:r>
              </a:p>
              <a:p>
                <a:endParaRPr lang="en-GB"/>
              </a:p>
              <a:p>
                <a:r>
                  <a:rPr lang="en-GB" b="1"/>
                  <a:t>Suggested questioning</a:t>
                </a:r>
              </a:p>
              <a:p>
                <a:r>
                  <a:rPr lang="en-GB" b="0"/>
                  <a:t>What</a:t>
                </a:r>
                <a:r>
                  <a:rPr lang="en-GB"/>
                  <a:t> is the same and what is different about how you find the area of each shape?</a:t>
                </a:r>
                <a:endParaRPr lang="en-GB" b="0">
                  <a:cs typeface="Calibri"/>
                </a:endParaRPr>
              </a:p>
              <a:p>
                <a:r>
                  <a:rPr lang="en-GB">
                    <a:cs typeface="Calibri"/>
                  </a:rPr>
                  <a:t>How can you show whether the area is the same or different?</a:t>
                </a:r>
              </a:p>
              <a:p>
                <a:r>
                  <a:rPr lang="en-GB">
                    <a:cs typeface="Calibri"/>
                  </a:rPr>
                  <a:t>Which statement is easiest to agree/disagree with? Why?</a:t>
                </a:r>
              </a:p>
              <a:p>
                <a:r>
                  <a:rPr lang="en-GB">
                    <a:cs typeface="Calibri"/>
                  </a:rPr>
                  <a:t>Could you change the false statements to be true?</a:t>
                </a:r>
              </a:p>
              <a:p>
                <a:endParaRPr lang="en-GB" b="1"/>
              </a:p>
              <a:p>
                <a:r>
                  <a:rPr lang="en-GB" b="1"/>
                  <a:t>Things to think about</a:t>
                </a:r>
                <a:endParaRPr lang="en-GB" b="1">
                  <a:cs typeface="Calibri" panose="020F0502020204030204"/>
                </a:endParaRPr>
              </a:p>
              <a:p>
                <a:r>
                  <a:rPr lang="en-GB"/>
                  <a:t>To build a deep and connected understanding of geometry, students should appreciate that the formulae for area are connected and derived from the properties of shapes. Students who have learnt the formulae ‘by rote’ without appreciating these connections will find this task challenging. Consider what information about student understanding can be gleaned from this task, as as an alternative or in addition to more standard practice tasks. </a:t>
                </a:r>
              </a:p>
            </p:txBody>
          </p:sp>
        </mc:Fallback>
      </mc:AlternateContent>
      <p:sp>
        <p:nvSpPr>
          <p:cNvPr id="4" name="Slide Number Placeholder 3"/>
          <p:cNvSpPr>
            <a:spLocks noGrp="1"/>
          </p:cNvSpPr>
          <p:nvPr>
            <p:ph type="sldNum" sz="quarter" idx="5"/>
          </p:nvPr>
        </p:nvSpPr>
        <p:spPr/>
        <p:txBody>
          <a:bodyPr/>
          <a:lstStyle/>
          <a:p>
            <a:fld id="{95CC6D43-B330-470E-9514-C837501A6F5A}" type="slidenum">
              <a:rPr lang="en-GB" smtClean="0"/>
              <a:t>16</a:t>
            </a:fld>
            <a:endParaRPr lang="en-GB" dirty="0"/>
          </a:p>
        </p:txBody>
      </p:sp>
    </p:spTree>
    <p:extLst>
      <p:ext uri="{BB962C8B-B14F-4D97-AF65-F5344CB8AC3E}">
        <p14:creationId xmlns:p14="http://schemas.microsoft.com/office/powerpoint/2010/main" val="1903498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17</a:t>
            </a:fld>
            <a:endParaRPr lang="en-GB" dirty="0"/>
          </a:p>
        </p:txBody>
      </p:sp>
    </p:spTree>
    <p:extLst>
      <p:ext uri="{BB962C8B-B14F-4D97-AF65-F5344CB8AC3E}">
        <p14:creationId xmlns:p14="http://schemas.microsoft.com/office/powerpoint/2010/main" val="1905442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This slide is animated</a:t>
                </a:r>
                <a:r>
                  <a:rPr lang="en-GB" dirty="0"/>
                  <a:t>. Each question will appear separately so you can choose the pace at which to work with your class. A printable version of the trapezia (two to a page) can be found on slide 101.</a:t>
                </a:r>
              </a:p>
              <a:p>
                <a:endParaRPr lang="en-GB" dirty="0"/>
              </a:p>
              <a:p>
                <a:r>
                  <a:rPr lang="en-GB" b="1" dirty="0"/>
                  <a:t>Answers</a:t>
                </a:r>
                <a:endParaRPr lang="en-US" dirty="0"/>
              </a:p>
              <a:p>
                <a:r>
                  <a:rPr lang="en-GB" dirty="0">
                    <a:cs typeface="Calibri"/>
                  </a:rPr>
                  <a:t>A No</a:t>
                </a:r>
                <a:endParaRPr lang="en-GB" b="1" dirty="0">
                  <a:cs typeface="Calibri"/>
                </a:endParaRPr>
              </a:p>
              <a:p>
                <a:r>
                  <a:rPr lang="en-GB" dirty="0">
                    <a:cs typeface="Calibri"/>
                  </a:rPr>
                  <a:t>B No</a:t>
                </a:r>
              </a:p>
              <a:p>
                <a:r>
                  <a:rPr lang="en-GB" dirty="0">
                    <a:cs typeface="Calibri"/>
                  </a:rPr>
                  <a:t>C Yes</a:t>
                </a:r>
              </a:p>
              <a:p>
                <a:r>
                  <a:rPr lang="en-GB" dirty="0">
                    <a:cs typeface="Calibri"/>
                  </a:rPr>
                  <a:t>D No</a:t>
                </a:r>
              </a:p>
              <a:p>
                <a:r>
                  <a:rPr lang="en-GB" dirty="0">
                    <a:cs typeface="Calibri"/>
                  </a:rPr>
                  <a:t>E No</a:t>
                </a:r>
              </a:p>
              <a:p>
                <a:endParaRPr lang="en-GB" dirty="0">
                  <a:cs typeface="Calibri"/>
                </a:endParaRPr>
              </a:p>
              <a:p>
                <a:r>
                  <a:rPr lang="en-GB" dirty="0">
                    <a:cs typeface="Calibri"/>
                  </a:rPr>
                  <a:t>? A The area must be less than </a:t>
                </a:r>
                <a14:m>
                  <m:oMath xmlns:m="http://schemas.openxmlformats.org/officeDocument/2006/math">
                    <m:f>
                      <m:fPr>
                        <m:ctrlPr>
                          <a:rPr lang="en-GB" sz="1200" b="0" i="1" smtClean="0">
                            <a:latin typeface="Cambria Math" panose="02040503050406030204" pitchFamily="18" charset="0"/>
                          </a:rPr>
                        </m:ctrlPr>
                      </m:fPr>
                      <m:num>
                        <m:r>
                          <a:rPr lang="en-GB" sz="1200" b="0" i="1" smtClean="0">
                            <a:latin typeface="Cambria Math" panose="02040503050406030204" pitchFamily="18" charset="0"/>
                          </a:rPr>
                          <m:t>1</m:t>
                        </m:r>
                      </m:num>
                      <m:den>
                        <m:r>
                          <a:rPr lang="en-GB" sz="1200" b="0" i="1" smtClean="0">
                            <a:latin typeface="Cambria Math" panose="02040503050406030204" pitchFamily="18" charset="0"/>
                          </a:rPr>
                          <m:t>2</m:t>
                        </m:r>
                      </m:den>
                    </m:f>
                  </m:oMath>
                </a14:m>
                <a:r>
                  <a:rPr lang="en-GB" dirty="0"/>
                  <a:t> </a:t>
                </a:r>
                <a:r>
                  <a:rPr lang="en-GB" dirty="0">
                    <a:cs typeface="Calibri"/>
                  </a:rPr>
                  <a:t>× (37 + 9) </a:t>
                </a:r>
                <a:r>
                  <a:rPr lang="en-GB" dirty="0"/>
                  <a:t>× 21 as the vertical height is less than 21, so the area is less than 483 cm</a:t>
                </a:r>
                <a:r>
                  <a:rPr lang="en-GB" baseline="30000" dirty="0"/>
                  <a:t>2</a:t>
                </a:r>
                <a:r>
                  <a:rPr lang="en-GB" dirty="0"/>
                  <a:t>. It is not possible to calculate this accurately, but a sensible estimate might be approximately 400 cm</a:t>
                </a:r>
                <a:r>
                  <a:rPr lang="en-GB" baseline="30000" dirty="0"/>
                  <a:t>2</a:t>
                </a:r>
                <a:r>
                  <a:rPr lang="en-GB" dirty="0"/>
                  <a:t>.</a:t>
                </a:r>
                <a:endParaRPr lang="en-GB" dirty="0">
                  <a:cs typeface="Calibri"/>
                </a:endParaRPr>
              </a:p>
              <a:p>
                <a:r>
                  <a:rPr lang="en-GB" dirty="0">
                    <a:cs typeface="Calibri"/>
                  </a:rPr>
                  <a:t>B This is even more challenging to estimate as only one of the sides is usable. The other horizontal side must be less than 61 cm, and the perpendicular height must be less than 19 cm. An example estimate might be: </a:t>
                </a:r>
                <a14:m>
                  <m:oMath xmlns:m="http://schemas.openxmlformats.org/officeDocument/2006/math">
                    <m:f>
                      <m:fPr>
                        <m:ctrlPr>
                          <a:rPr lang="en-GB" sz="1200" b="0" i="1" smtClean="0">
                            <a:latin typeface="Cambria Math" panose="02040503050406030204" pitchFamily="18" charset="0"/>
                          </a:rPr>
                        </m:ctrlPr>
                      </m:fPr>
                      <m:num>
                        <m:r>
                          <a:rPr lang="en-GB" sz="1200" b="0" i="1" smtClean="0">
                            <a:latin typeface="Cambria Math" panose="02040503050406030204" pitchFamily="18" charset="0"/>
                          </a:rPr>
                          <m:t>1</m:t>
                        </m:r>
                      </m:num>
                      <m:den>
                        <m:r>
                          <a:rPr lang="en-GB" sz="1200" b="0" i="1" smtClean="0">
                            <a:latin typeface="Cambria Math" panose="02040503050406030204" pitchFamily="18" charset="0"/>
                          </a:rPr>
                          <m:t>2</m:t>
                        </m:r>
                      </m:den>
                    </m:f>
                  </m:oMath>
                </a14:m>
                <a:r>
                  <a:rPr lang="en-GB" dirty="0"/>
                  <a:t> × (61 + 49) × 18 = 990 cm</a:t>
                </a:r>
                <a:r>
                  <a:rPr lang="en-GB" baseline="30000" dirty="0"/>
                  <a:t>2</a:t>
                </a:r>
                <a:r>
                  <a:rPr lang="en-GB" dirty="0">
                    <a:cs typeface="Calibri"/>
                  </a:rPr>
                  <a:t>.</a:t>
                </a:r>
              </a:p>
              <a:p>
                <a:r>
                  <a:rPr lang="en-GB" dirty="0">
                    <a:cs typeface="Calibri"/>
                  </a:rPr>
                  <a:t>C The area is exactly</a:t>
                </a:r>
                <a:r>
                  <a:rPr lang="en-GB" dirty="0"/>
                  <a:t> </a:t>
                </a:r>
                <a14:m>
                  <m:oMath xmlns:m="http://schemas.openxmlformats.org/officeDocument/2006/math">
                    <m:f>
                      <m:fPr>
                        <m:ctrlPr>
                          <a:rPr lang="en-GB" sz="1200" b="0" i="1" smtClean="0">
                            <a:latin typeface="Cambria Math" panose="02040503050406030204" pitchFamily="18" charset="0"/>
                          </a:rPr>
                        </m:ctrlPr>
                      </m:fPr>
                      <m:num>
                        <m:r>
                          <a:rPr lang="en-GB" sz="1200" b="0" i="1" smtClean="0">
                            <a:latin typeface="Cambria Math" panose="02040503050406030204" pitchFamily="18" charset="0"/>
                          </a:rPr>
                          <m:t>1</m:t>
                        </m:r>
                      </m:num>
                      <m:den>
                        <m:r>
                          <a:rPr lang="en-GB" sz="1200" b="0" i="1" smtClean="0">
                            <a:latin typeface="Cambria Math" panose="02040503050406030204" pitchFamily="18" charset="0"/>
                          </a:rPr>
                          <m:t>2</m:t>
                        </m:r>
                      </m:den>
                    </m:f>
                  </m:oMath>
                </a14:m>
                <a:r>
                  <a:rPr lang="en-GB" dirty="0"/>
                  <a:t> × (34 + 28) × 14 = 434 cm</a:t>
                </a:r>
                <a:r>
                  <a:rPr lang="en-GB" baseline="30000" dirty="0"/>
                  <a:t>2</a:t>
                </a:r>
                <a:r>
                  <a:rPr lang="en-GB" dirty="0">
                    <a:cs typeface="Calibri" panose="020F0502020204030204"/>
                  </a:rPr>
                  <a:t>.</a:t>
                </a:r>
              </a:p>
              <a:p>
                <a:r>
                  <a:rPr lang="en-GB" dirty="0">
                    <a:cs typeface="Calibri" panose="020F0502020204030204"/>
                  </a:rPr>
                  <a:t>D </a:t>
                </a:r>
                <a:r>
                  <a:rPr lang="en-GB" dirty="0"/>
                  <a:t>The area must be less than </a:t>
                </a:r>
                <a14:m>
                  <m:oMath xmlns:m="http://schemas.openxmlformats.org/officeDocument/2006/math">
                    <m:f>
                      <m:fPr>
                        <m:ctrlPr>
                          <a:rPr lang="en-GB" sz="1200" b="0" i="1" smtClean="0">
                            <a:latin typeface="Cambria Math" panose="02040503050406030204" pitchFamily="18" charset="0"/>
                          </a:rPr>
                        </m:ctrlPr>
                      </m:fPr>
                      <m:num>
                        <m:r>
                          <a:rPr lang="en-GB" sz="1200" b="0" i="1" smtClean="0">
                            <a:latin typeface="Cambria Math" panose="02040503050406030204" pitchFamily="18" charset="0"/>
                          </a:rPr>
                          <m:t>1</m:t>
                        </m:r>
                      </m:num>
                      <m:den>
                        <m:r>
                          <a:rPr lang="en-GB" sz="1200" b="0" i="1" smtClean="0">
                            <a:latin typeface="Cambria Math" panose="02040503050406030204" pitchFamily="18" charset="0"/>
                          </a:rPr>
                          <m:t>2</m:t>
                        </m:r>
                      </m:den>
                    </m:f>
                  </m:oMath>
                </a14:m>
                <a:r>
                  <a:rPr lang="en-GB" dirty="0"/>
                  <a:t> × (35 + 29) × 16 as the vertical height is less than 16, so the area is less than 512 cm</a:t>
                </a:r>
                <a:r>
                  <a:rPr lang="en-GB" baseline="30000" dirty="0"/>
                  <a:t>2</a:t>
                </a:r>
                <a:r>
                  <a:rPr lang="en-GB" dirty="0"/>
                  <a:t>. It is possible to calculate this accurately using Pythagoras' theorem to find the vertical height of 14.8 cm (1 d.p.), although students are not likely to have covered this at this point in the Key Stage 3 curriculum. This gives an area of </a:t>
                </a:r>
                <a14:m>
                  <m:oMath xmlns:m="http://schemas.openxmlformats.org/officeDocument/2006/math">
                    <m:f>
                      <m:fPr>
                        <m:ctrlPr>
                          <a:rPr lang="en-GB" sz="1200" b="0" i="1" smtClean="0">
                            <a:latin typeface="Cambria Math" panose="02040503050406030204" pitchFamily="18" charset="0"/>
                          </a:rPr>
                        </m:ctrlPr>
                      </m:fPr>
                      <m:num>
                        <m:r>
                          <a:rPr lang="en-GB" sz="1200" b="0" i="1" smtClean="0">
                            <a:latin typeface="Cambria Math" panose="02040503050406030204" pitchFamily="18" charset="0"/>
                          </a:rPr>
                          <m:t>1</m:t>
                        </m:r>
                      </m:num>
                      <m:den>
                        <m:r>
                          <a:rPr lang="en-GB" sz="1200" b="0" i="1" smtClean="0">
                            <a:latin typeface="Cambria Math" panose="02040503050406030204" pitchFamily="18" charset="0"/>
                          </a:rPr>
                          <m:t>2</m:t>
                        </m:r>
                      </m:den>
                    </m:f>
                  </m:oMath>
                </a14:m>
                <a:r>
                  <a:rPr lang="en-GB" dirty="0"/>
                  <a:t> × (35 + 29) × 14.8 = 474.6 cm</a:t>
                </a:r>
                <a:r>
                  <a:rPr lang="en-GB" baseline="30000" dirty="0"/>
                  <a:t>2</a:t>
                </a:r>
                <a:r>
                  <a:rPr lang="en-GB" dirty="0"/>
                  <a:t> (1 d.p.)</a:t>
                </a:r>
                <a:endParaRPr lang="en-GB" dirty="0">
                  <a:cs typeface="Calibri" panose="020F0502020204030204"/>
                </a:endParaRPr>
              </a:p>
              <a:p>
                <a:r>
                  <a:rPr lang="en-GB" dirty="0">
                    <a:cs typeface="Calibri" panose="020F0502020204030204"/>
                  </a:rPr>
                  <a:t>E A sensible estimate might be in the region of 300 cm</a:t>
                </a:r>
                <a:r>
                  <a:rPr lang="en-GB" baseline="30000" dirty="0"/>
                  <a:t>2</a:t>
                </a:r>
                <a:r>
                  <a:rPr lang="en-GB" dirty="0">
                    <a:cs typeface="Calibri"/>
                  </a:rPr>
                  <a:t>. The other vertical side is approximately three-quarters of the height of the 38 cm length, </a:t>
                </a:r>
                <a:r>
                  <a:rPr lang="en-GB" dirty="0"/>
                  <a:t>leading to </a:t>
                </a:r>
                <a14:m>
                  <m:oMath xmlns:m="http://schemas.openxmlformats.org/officeDocument/2006/math">
                    <m:f>
                      <m:fPr>
                        <m:ctrlPr>
                          <a:rPr lang="en-GB" sz="1200" b="0" i="1" smtClean="0">
                            <a:latin typeface="Cambria Math" panose="02040503050406030204" pitchFamily="18" charset="0"/>
                          </a:rPr>
                        </m:ctrlPr>
                      </m:fPr>
                      <m:num>
                        <m:r>
                          <a:rPr lang="en-GB" sz="1200" b="0" i="1" smtClean="0">
                            <a:latin typeface="Cambria Math" panose="02040503050406030204" pitchFamily="18" charset="0"/>
                          </a:rPr>
                          <m:t>1</m:t>
                        </m:r>
                      </m:num>
                      <m:den>
                        <m:r>
                          <a:rPr lang="en-GB" sz="1200" b="0" i="1" smtClean="0">
                            <a:latin typeface="Cambria Math" panose="02040503050406030204" pitchFamily="18" charset="0"/>
                          </a:rPr>
                          <m:t>2</m:t>
                        </m:r>
                      </m:den>
                    </m:f>
                  </m:oMath>
                </a14:m>
                <a:r>
                  <a:rPr lang="en-GB" dirty="0"/>
                  <a:t> × (38 + 28.5) × 9 = 299.5 cm</a:t>
                </a:r>
                <a:r>
                  <a:rPr lang="en-GB" baseline="30000" dirty="0"/>
                  <a:t>2</a:t>
                </a:r>
                <a:r>
                  <a:rPr lang="en-GB" dirty="0"/>
                  <a:t>.</a:t>
                </a:r>
                <a:endParaRPr lang="en-GB" dirty="0">
                  <a:cs typeface="Calibri"/>
                </a:endParaRPr>
              </a:p>
              <a:p>
                <a:endParaRPr lang="en-GB" dirty="0"/>
              </a:p>
              <a:p>
                <a:r>
                  <a:rPr lang="en-GB" b="1" dirty="0"/>
                  <a:t>Suggested questioning</a:t>
                </a:r>
                <a:endParaRPr lang="en-US" dirty="0"/>
              </a:p>
              <a:p>
                <a:r>
                  <a:rPr lang="en-GB" dirty="0"/>
                  <a:t>What is a trapezium?</a:t>
                </a:r>
              </a:p>
              <a:p>
                <a:r>
                  <a:rPr lang="en-GB" dirty="0"/>
                  <a:t>Do any of these shapes look different from your ‘mental image’ of a trapezium? Which ones and why?</a:t>
                </a:r>
              </a:p>
              <a:p>
                <a:r>
                  <a:rPr lang="en-GB" dirty="0"/>
                  <a:t>What is the most important feature of the part that you label </a:t>
                </a:r>
                <a:r>
                  <a:rPr lang="en-GB" i="1" dirty="0"/>
                  <a:t>a</a:t>
                </a:r>
                <a:r>
                  <a:rPr lang="en-GB" dirty="0"/>
                  <a:t>/</a:t>
                </a:r>
                <a:r>
                  <a:rPr lang="en-GB" i="1" dirty="0"/>
                  <a:t>b</a:t>
                </a:r>
                <a:r>
                  <a:rPr lang="en-GB" dirty="0"/>
                  <a:t>/</a:t>
                </a:r>
                <a:r>
                  <a:rPr lang="en-GB" i="1" dirty="0"/>
                  <a:t>h</a:t>
                </a:r>
                <a:r>
                  <a:rPr lang="en-GB" dirty="0"/>
                  <a:t>?</a:t>
                </a:r>
              </a:p>
              <a:p>
                <a:r>
                  <a:rPr lang="en-GB" dirty="0"/>
                  <a:t>How would this task change if there were no right angles marked?</a:t>
                </a:r>
                <a:endParaRPr lang="en-US" dirty="0"/>
              </a:p>
              <a:p>
                <a:endParaRPr lang="en-GB" dirty="0"/>
              </a:p>
              <a:p>
                <a:r>
                  <a:rPr lang="en-GB" b="1" dirty="0"/>
                  <a:t>Things to think about</a:t>
                </a:r>
                <a:endParaRPr lang="en-US" dirty="0"/>
              </a:p>
              <a:p>
                <a:r>
                  <a:rPr lang="en-US" dirty="0">
                    <a:cs typeface="Calibri"/>
                  </a:rPr>
                  <a:t>Checkpoint 4 checks students’ understanding of the formula, and which lengths are required. The intention is that students will already be familiar with the formula and may have linked the formula to the formulae for other 2D shapes. Where in your scheme of learning do you teach area of a trapezium? How is it introduced? How do you explain what each part of the formula represents? There are suggestions for different ways to introduce the formula in ‘Additional resources’ on the Guidance slide for this Checkpoint.</a:t>
                </a:r>
              </a:p>
            </p:txBody>
          </p:sp>
        </mc:Choice>
        <mc:Fallback xmlns="">
          <p:sp>
            <p:nvSpPr>
              <p:cNvPr id="3" name="Notes Placeholder 2"/>
              <p:cNvSpPr>
                <a:spLocks noGrp="1"/>
              </p:cNvSpPr>
              <p:nvPr>
                <p:ph type="body" idx="1"/>
              </p:nvPr>
            </p:nvSpPr>
            <p:spPr/>
            <p:txBody>
              <a:bodyPr/>
              <a:lstStyle/>
              <a:p>
                <a:r>
                  <a:rPr lang="en-GB" b="1"/>
                  <a:t>This slide is animated</a:t>
                </a:r>
                <a:r>
                  <a:rPr lang="en-GB"/>
                  <a:t>. Each question will appear separately so you can choose the pace at which to work with your class. A printable version can be found on slide 101.</a:t>
                </a:r>
              </a:p>
              <a:p>
                <a:endParaRPr lang="en-GB"/>
              </a:p>
              <a:p>
                <a:r>
                  <a:rPr lang="en-GB" b="1"/>
                  <a:t>Answers</a:t>
                </a:r>
                <a:endParaRPr lang="en-US"/>
              </a:p>
              <a:p>
                <a:r>
                  <a:rPr lang="en-GB">
                    <a:cs typeface="Calibri"/>
                  </a:rPr>
                  <a:t>A No</a:t>
                </a:r>
                <a:endParaRPr lang="en-GB" b="1">
                  <a:cs typeface="Calibri"/>
                </a:endParaRPr>
              </a:p>
              <a:p>
                <a:r>
                  <a:rPr lang="en-GB">
                    <a:cs typeface="Calibri"/>
                  </a:rPr>
                  <a:t>B No</a:t>
                </a:r>
              </a:p>
              <a:p>
                <a:r>
                  <a:rPr lang="en-GB">
                    <a:cs typeface="Calibri"/>
                  </a:rPr>
                  <a:t>C Yes</a:t>
                </a:r>
              </a:p>
              <a:p>
                <a:r>
                  <a:rPr lang="en-GB">
                    <a:cs typeface="Calibri"/>
                  </a:rPr>
                  <a:t>D No</a:t>
                </a:r>
              </a:p>
              <a:p>
                <a:r>
                  <a:rPr lang="en-GB">
                    <a:cs typeface="Calibri"/>
                  </a:rPr>
                  <a:t>E No</a:t>
                </a:r>
              </a:p>
              <a:p>
                <a:endParaRPr lang="en-GB">
                  <a:cs typeface="Calibri"/>
                </a:endParaRPr>
              </a:p>
              <a:p>
                <a:r>
                  <a:rPr lang="en-GB">
                    <a:cs typeface="Calibri"/>
                  </a:rPr>
                  <a:t>? A The area must be less than </a:t>
                </a:r>
                <a:r>
                  <a:rPr lang="en-GB" sz="1200" b="0" i="0">
                    <a:latin typeface="Cambria Math" panose="02040503050406030204" pitchFamily="18" charset="0"/>
                  </a:rPr>
                  <a:t>1/2</a:t>
                </a:r>
                <a:r>
                  <a:rPr lang="en-GB"/>
                  <a:t> </a:t>
                </a:r>
                <a:r>
                  <a:rPr lang="en-GB">
                    <a:cs typeface="Calibri"/>
                  </a:rPr>
                  <a:t>× (37 + 9) </a:t>
                </a:r>
                <a:r>
                  <a:rPr lang="en-GB"/>
                  <a:t>× 21 as the vertical height is less than 21, so the area is less than 483 cm</a:t>
                </a:r>
                <a:r>
                  <a:rPr lang="en-GB" baseline="30000"/>
                  <a:t>2</a:t>
                </a:r>
                <a:r>
                  <a:rPr lang="en-GB"/>
                  <a:t>. It is not possible to calculate this accurately, but a sensible estimate might be approximately 400 cm</a:t>
                </a:r>
                <a:r>
                  <a:rPr lang="en-GB" baseline="30000"/>
                  <a:t>2</a:t>
                </a:r>
                <a:r>
                  <a:rPr lang="en-GB"/>
                  <a:t>.</a:t>
                </a:r>
                <a:endParaRPr lang="en-GB">
                  <a:cs typeface="Calibri"/>
                </a:endParaRPr>
              </a:p>
              <a:p>
                <a:r>
                  <a:rPr lang="en-GB">
                    <a:cs typeface="Calibri"/>
                  </a:rPr>
                  <a:t>B This is even more challenging to estimate as only one of the sides is usable. The other horizontal side must be less than 61 cm, and the perpendicular height must be less than 19 cm. An example estimate might be: </a:t>
                </a:r>
                <a:r>
                  <a:rPr lang="en-GB" sz="1200" b="0" i="0">
                    <a:latin typeface="Cambria Math" panose="02040503050406030204" pitchFamily="18" charset="0"/>
                  </a:rPr>
                  <a:t>1/2</a:t>
                </a:r>
                <a:r>
                  <a:rPr lang="en-GB"/>
                  <a:t> × (61 + 49) × 18 = 990 cm</a:t>
                </a:r>
                <a:r>
                  <a:rPr lang="en-GB" baseline="30000"/>
                  <a:t>2</a:t>
                </a:r>
                <a:r>
                  <a:rPr lang="en-GB">
                    <a:cs typeface="Calibri"/>
                  </a:rPr>
                  <a:t>.</a:t>
                </a:r>
              </a:p>
              <a:p>
                <a:r>
                  <a:rPr lang="en-GB">
                    <a:cs typeface="Calibri"/>
                  </a:rPr>
                  <a:t>C The area is exactly</a:t>
                </a:r>
                <a:r>
                  <a:rPr lang="en-GB"/>
                  <a:t> </a:t>
                </a:r>
                <a:r>
                  <a:rPr lang="en-GB" sz="1200" b="0" i="0">
                    <a:latin typeface="Cambria Math" panose="02040503050406030204" pitchFamily="18" charset="0"/>
                  </a:rPr>
                  <a:t>1/2</a:t>
                </a:r>
                <a:r>
                  <a:rPr lang="en-GB"/>
                  <a:t> × (34 + 28) × 14 = 434 cm</a:t>
                </a:r>
                <a:r>
                  <a:rPr lang="en-GB" baseline="30000"/>
                  <a:t>2</a:t>
                </a:r>
                <a:r>
                  <a:rPr lang="en-GB">
                    <a:cs typeface="Calibri" panose="020F0502020204030204"/>
                  </a:rPr>
                  <a:t>.</a:t>
                </a:r>
              </a:p>
              <a:p>
                <a:r>
                  <a:rPr lang="en-GB">
                    <a:cs typeface="Calibri" panose="020F0502020204030204"/>
                  </a:rPr>
                  <a:t>D </a:t>
                </a:r>
                <a:r>
                  <a:rPr lang="en-GB"/>
                  <a:t>The area must be less than </a:t>
                </a:r>
                <a:r>
                  <a:rPr lang="en-GB" sz="1200" b="0" i="0">
                    <a:latin typeface="Cambria Math" panose="02040503050406030204" pitchFamily="18" charset="0"/>
                  </a:rPr>
                  <a:t>1/2</a:t>
                </a:r>
                <a:r>
                  <a:rPr lang="en-GB"/>
                  <a:t> × (35 + 29) × 16 as the vertical height is less than 16, so the area is less than 512 cm</a:t>
                </a:r>
                <a:r>
                  <a:rPr lang="en-GB" baseline="30000"/>
                  <a:t>2</a:t>
                </a:r>
                <a:r>
                  <a:rPr lang="en-GB"/>
                  <a:t>. It is possible to calculate this accurately using Pythagoras' theorem to find the vertical height of 14.8 cm (1 d.p.), although students are not likely to have covered this at this point in the Key Stage 3 curriculum. This gives an area of </a:t>
                </a:r>
                <a:r>
                  <a:rPr lang="en-GB" sz="1200" b="0" i="0">
                    <a:latin typeface="Cambria Math" panose="02040503050406030204" pitchFamily="18" charset="0"/>
                  </a:rPr>
                  <a:t>1/2</a:t>
                </a:r>
                <a:r>
                  <a:rPr lang="en-GB"/>
                  <a:t> × (35 + 29) × 14.8 = 474.6 cm</a:t>
                </a:r>
                <a:r>
                  <a:rPr lang="en-GB" baseline="30000"/>
                  <a:t>2</a:t>
                </a:r>
                <a:r>
                  <a:rPr lang="en-GB"/>
                  <a:t> (1 d.p.)</a:t>
                </a:r>
                <a:endParaRPr lang="en-GB">
                  <a:cs typeface="Calibri" panose="020F0502020204030204"/>
                </a:endParaRPr>
              </a:p>
              <a:p>
                <a:r>
                  <a:rPr lang="en-GB">
                    <a:cs typeface="Calibri" panose="020F0502020204030204"/>
                  </a:rPr>
                  <a:t>E A sensible estimate might be in the region of 300 cm</a:t>
                </a:r>
                <a:r>
                  <a:rPr lang="en-GB" baseline="30000"/>
                  <a:t>2</a:t>
                </a:r>
                <a:r>
                  <a:rPr lang="en-GB">
                    <a:cs typeface="Calibri"/>
                  </a:rPr>
                  <a:t>. The other vertical side is approximately three-quarters of the height of the 38 cm length, </a:t>
                </a:r>
                <a:r>
                  <a:rPr lang="en-GB"/>
                  <a:t>leading to </a:t>
                </a:r>
                <a:r>
                  <a:rPr lang="en-GB" sz="1200" b="0" i="0">
                    <a:latin typeface="Cambria Math" panose="02040503050406030204" pitchFamily="18" charset="0"/>
                  </a:rPr>
                  <a:t>1/2</a:t>
                </a:r>
                <a:r>
                  <a:rPr lang="en-GB"/>
                  <a:t> × (38 + 28.5) × 9 = 299.5 cm</a:t>
                </a:r>
                <a:r>
                  <a:rPr lang="en-GB" baseline="30000"/>
                  <a:t>2</a:t>
                </a:r>
                <a:r>
                  <a:rPr lang="en-GB"/>
                  <a:t>.</a:t>
                </a:r>
                <a:endParaRPr lang="en-GB">
                  <a:cs typeface="Calibri"/>
                </a:endParaRPr>
              </a:p>
              <a:p>
                <a:endParaRPr lang="en-GB"/>
              </a:p>
              <a:p>
                <a:r>
                  <a:rPr lang="en-GB" b="1"/>
                  <a:t>Suggested questioning</a:t>
                </a:r>
                <a:endParaRPr lang="en-US"/>
              </a:p>
              <a:p>
                <a:r>
                  <a:rPr lang="en-GB"/>
                  <a:t>What is a trapezium?</a:t>
                </a:r>
              </a:p>
              <a:p>
                <a:r>
                  <a:rPr lang="en-GB"/>
                  <a:t>Do any of these shapes look different to your ‘mental image’ of a trapezium? Which ones and why?</a:t>
                </a:r>
              </a:p>
              <a:p>
                <a:r>
                  <a:rPr lang="en-GB"/>
                  <a:t>What is the most important feature of the part that you label </a:t>
                </a:r>
                <a:r>
                  <a:rPr lang="en-GB" i="1"/>
                  <a:t>a</a:t>
                </a:r>
                <a:r>
                  <a:rPr lang="en-GB"/>
                  <a:t>/</a:t>
                </a:r>
                <a:r>
                  <a:rPr lang="en-GB" i="1"/>
                  <a:t>b</a:t>
                </a:r>
                <a:r>
                  <a:rPr lang="en-GB"/>
                  <a:t>/</a:t>
                </a:r>
                <a:r>
                  <a:rPr lang="en-GB" i="1"/>
                  <a:t>h</a:t>
                </a:r>
                <a:r>
                  <a:rPr lang="en-GB"/>
                  <a:t>?</a:t>
                </a:r>
              </a:p>
              <a:p>
                <a:r>
                  <a:rPr lang="en-GB"/>
                  <a:t>How would this task change if there were no right angles marked?</a:t>
                </a:r>
                <a:endParaRPr lang="en-US"/>
              </a:p>
              <a:p>
                <a:endParaRPr lang="en-GB"/>
              </a:p>
              <a:p>
                <a:r>
                  <a:rPr lang="en-GB" b="1"/>
                  <a:t>Things to think about</a:t>
                </a:r>
                <a:endParaRPr lang="en-US"/>
              </a:p>
              <a:p>
                <a:r>
                  <a:rPr lang="en-US">
                    <a:cs typeface="Calibri"/>
                  </a:rPr>
                  <a:t>Checkpoint 4 checks students’ understanding of the formula, and which lengths are required. The intention is that students will already be familiar with the formula and may have linked the formula to the formulae for other 2D shapes. Where in your scheme of learning do you teach area of a trapezium? How is it introduced? How do you explain what each part of the formula represents? There are suggestions for different ways to introduce the formula in ‘Additional resources’ on the Guidance slide for this Checkpoint.</a:t>
                </a:r>
              </a:p>
            </p:txBody>
          </p:sp>
        </mc:Fallback>
      </mc:AlternateContent>
      <p:sp>
        <p:nvSpPr>
          <p:cNvPr id="4" name="Slide Number Placeholder 3"/>
          <p:cNvSpPr>
            <a:spLocks noGrp="1"/>
          </p:cNvSpPr>
          <p:nvPr>
            <p:ph type="sldNum" sz="quarter" idx="5"/>
          </p:nvPr>
        </p:nvSpPr>
        <p:spPr/>
        <p:txBody>
          <a:bodyPr/>
          <a:lstStyle/>
          <a:p>
            <a:fld id="{95CC6D43-B330-470E-9514-C837501A6F5A}" type="slidenum">
              <a:rPr lang="en-GB" smtClean="0"/>
              <a:t>18</a:t>
            </a:fld>
            <a:endParaRPr lang="en-GB" dirty="0"/>
          </a:p>
        </p:txBody>
      </p:sp>
    </p:spTree>
    <p:extLst>
      <p:ext uri="{BB962C8B-B14F-4D97-AF65-F5344CB8AC3E}">
        <p14:creationId xmlns:p14="http://schemas.microsoft.com/office/powerpoint/2010/main" val="1669792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19</a:t>
            </a:fld>
            <a:endParaRPr lang="en-GB" dirty="0"/>
          </a:p>
        </p:txBody>
      </p:sp>
    </p:spTree>
    <p:extLst>
      <p:ext uri="{BB962C8B-B14F-4D97-AF65-F5344CB8AC3E}">
        <p14:creationId xmlns:p14="http://schemas.microsoft.com/office/powerpoint/2010/main" val="2489571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2</a:t>
            </a:fld>
            <a:endParaRPr lang="en-GB" dirty="0"/>
          </a:p>
        </p:txBody>
      </p:sp>
    </p:spTree>
    <p:extLst>
      <p:ext uri="{BB962C8B-B14F-4D97-AF65-F5344CB8AC3E}">
        <p14:creationId xmlns:p14="http://schemas.microsoft.com/office/powerpoint/2010/main" val="2720866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statement and then each question will appear separately so you can choose the pace at which to work with your class. </a:t>
            </a:r>
            <a:endParaRPr lang="en-GB" b="1" dirty="0"/>
          </a:p>
          <a:p>
            <a:endParaRPr lang="en-GB" b="1" dirty="0"/>
          </a:p>
          <a:p>
            <a:r>
              <a:rPr lang="en-GB" b="1" dirty="0"/>
              <a:t>Answers</a:t>
            </a:r>
          </a:p>
          <a:p>
            <a:r>
              <a:rPr lang="en-GB" b="0" dirty="0"/>
              <a:t>a) None of the answers are completely correct; all would need further information or clarification.</a:t>
            </a:r>
          </a:p>
          <a:p>
            <a:pPr marL="171450" indent="-171450">
              <a:buFont typeface="Arial" panose="020B0604020202020204" pitchFamily="34" charset="0"/>
              <a:buChar char="•"/>
            </a:pPr>
            <a:r>
              <a:rPr lang="en-GB" b="0" dirty="0"/>
              <a:t>Flavian’s, ‘… a horizontal length’ will only be true if the horizontal length is one of the parallel sides, or if the parallel sides are vertical and one of the other lengths is at 90°. </a:t>
            </a:r>
          </a:p>
          <a:p>
            <a:pPr marL="171450" indent="-171450">
              <a:buFont typeface="Arial" panose="020B0604020202020204" pitchFamily="34" charset="0"/>
              <a:buChar char="•"/>
            </a:pPr>
            <a:r>
              <a:rPr lang="en-GB" b="0" dirty="0"/>
              <a:t>Joris’s, ‘…the lengths of three sides’ will only be true if the perpendicular height is also one of the sides (i.e. the two parallel sides are at right angles to one of the remaining sides).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Shahzeb’s, ‘…the lengths of the parallel sides’, is always true, although it is incomplete as the perpendicular height is also required. </a:t>
            </a:r>
          </a:p>
          <a:p>
            <a:r>
              <a:rPr lang="en-GB" b="0" dirty="0"/>
              <a:t>b) Students may not phrase their answers in exactly the same way, but they should include reference to the lengths of the two parallel sides and the perpendicular height (</a:t>
            </a:r>
            <a:r>
              <a:rPr lang="en-GB" b="1" dirty="0"/>
              <a:t>not</a:t>
            </a:r>
            <a:r>
              <a:rPr lang="en-GB" b="0" dirty="0"/>
              <a:t> side length). For example, ‘To find the area of a trapezium, you will always need the lengths of the parallel sides and the length of the line that connects them at right angles’, would be acceptable. However, ‘To find the area of a trapezium you will always need the parallel sides and one other side’, would not.</a:t>
            </a:r>
          </a:p>
          <a:p>
            <a:endParaRPr lang="en-GB" b="0" dirty="0"/>
          </a:p>
          <a:p>
            <a:r>
              <a:rPr lang="en-GB" b="0" dirty="0"/>
              <a:t>? See the following slide for examples.</a:t>
            </a:r>
          </a:p>
          <a:p>
            <a:endParaRPr lang="en-GB" b="0" dirty="0"/>
          </a:p>
          <a:p>
            <a:r>
              <a:rPr lang="en-GB" b="1" dirty="0"/>
              <a:t>Suggested questioning</a:t>
            </a:r>
          </a:p>
          <a:p>
            <a:r>
              <a:rPr lang="en-GB" b="0" dirty="0"/>
              <a:t>What do you </a:t>
            </a:r>
            <a:r>
              <a:rPr lang="en-GB" b="1" dirty="0"/>
              <a:t>always</a:t>
            </a:r>
            <a:r>
              <a:rPr lang="en-GB" b="0" dirty="0"/>
              <a:t> need to find the area of a trapezium? What do you </a:t>
            </a:r>
            <a:r>
              <a:rPr lang="en-GB" b="1" dirty="0"/>
              <a:t>sometimes</a:t>
            </a:r>
            <a:r>
              <a:rPr lang="en-GB" b="0" dirty="0"/>
              <a:t> need? What do you </a:t>
            </a:r>
            <a:r>
              <a:rPr lang="en-GB" b="1" dirty="0"/>
              <a:t>never</a:t>
            </a:r>
            <a:r>
              <a:rPr lang="en-GB" b="0" dirty="0"/>
              <a:t> need?</a:t>
            </a:r>
          </a:p>
          <a:p>
            <a:r>
              <a:rPr lang="en-GB" b="0" dirty="0"/>
              <a:t>Why might Joris think that you need the length of three sides? When is this true/not true?</a:t>
            </a:r>
          </a:p>
          <a:p>
            <a:r>
              <a:rPr lang="en-GB" b="0" dirty="0"/>
              <a:t>What is the maximum number of sides you need to know to find the area of a trapezium? What is the minimum?</a:t>
            </a:r>
          </a:p>
          <a:p>
            <a:r>
              <a:rPr lang="en-GB" b="0" dirty="0"/>
              <a:t>How does the formula work? Can you compare it to another area formula?</a:t>
            </a:r>
          </a:p>
          <a:p>
            <a:endParaRPr lang="en-GB" b="0" dirty="0"/>
          </a:p>
          <a:p>
            <a:r>
              <a:rPr lang="en-GB" b="1" dirty="0"/>
              <a:t>Things to think about</a:t>
            </a:r>
          </a:p>
          <a:p>
            <a:r>
              <a:rPr lang="en-GB" dirty="0"/>
              <a:t>Like Checkpoint 4, this task explores whether students really appreciate what the formula for the area of a trapezium really means. There are also links to Checkpoint 3 as, rather than giving students examples of trapezia and asking them to apply the formula to find the area, students are asked to reason and generalise about what information they will need. This might worth exploring with staff as well as students: can your team identify all the possible ways that each statement is correct in part a, or create a better statement in part b? Reflect on how area of a trapezium is introduced in the scheme of work in the light of this. Would you change anything about your approach or the examples you use? </a:t>
            </a:r>
          </a:p>
        </p:txBody>
      </p:sp>
      <p:sp>
        <p:nvSpPr>
          <p:cNvPr id="4" name="Slide Number Placeholder 3"/>
          <p:cNvSpPr>
            <a:spLocks noGrp="1"/>
          </p:cNvSpPr>
          <p:nvPr>
            <p:ph type="sldNum" sz="quarter" idx="5"/>
          </p:nvPr>
        </p:nvSpPr>
        <p:spPr/>
        <p:txBody>
          <a:bodyPr/>
          <a:lstStyle/>
          <a:p>
            <a:fld id="{95CC6D43-B330-470E-9514-C837501A6F5A}" type="slidenum">
              <a:rPr lang="en-GB" smtClean="0"/>
              <a:t>20</a:t>
            </a:fld>
            <a:endParaRPr lang="en-GB" dirty="0"/>
          </a:p>
        </p:txBody>
      </p:sp>
    </p:spTree>
    <p:extLst>
      <p:ext uri="{BB962C8B-B14F-4D97-AF65-F5344CB8AC3E}">
        <p14:creationId xmlns:p14="http://schemas.microsoft.com/office/powerpoint/2010/main" val="2231432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21</a:t>
            </a:fld>
            <a:endParaRPr lang="en-GB" dirty="0"/>
          </a:p>
        </p:txBody>
      </p:sp>
    </p:spTree>
    <p:extLst>
      <p:ext uri="{BB962C8B-B14F-4D97-AF65-F5344CB8AC3E}">
        <p14:creationId xmlns:p14="http://schemas.microsoft.com/office/powerpoint/2010/main" val="1672540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22</a:t>
            </a:fld>
            <a:endParaRPr lang="en-GB" dirty="0"/>
          </a:p>
        </p:txBody>
      </p:sp>
    </p:spTree>
    <p:extLst>
      <p:ext uri="{BB962C8B-B14F-4D97-AF65-F5344CB8AC3E}">
        <p14:creationId xmlns:p14="http://schemas.microsoft.com/office/powerpoint/2010/main" val="3277678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23</a:t>
            </a:fld>
            <a:endParaRPr lang="en-GB" dirty="0"/>
          </a:p>
        </p:txBody>
      </p:sp>
    </p:spTree>
    <p:extLst>
      <p:ext uri="{BB962C8B-B14F-4D97-AF65-F5344CB8AC3E}">
        <p14:creationId xmlns:p14="http://schemas.microsoft.com/office/powerpoint/2010/main" val="2599108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24</a:t>
            </a:fld>
            <a:endParaRPr lang="en-GB" dirty="0"/>
          </a:p>
        </p:txBody>
      </p:sp>
    </p:spTree>
    <p:extLst>
      <p:ext uri="{BB962C8B-B14F-4D97-AF65-F5344CB8AC3E}">
        <p14:creationId xmlns:p14="http://schemas.microsoft.com/office/powerpoint/2010/main" val="2289676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The first (single) click animates both ants to move as the rubric describes, then each question will appear separately so you can choose the pace at which to work with your class. After the rubric between parts b and c appears, the ants also move as described (no click required). A blank printable version of the clockface (two to a page) can be found on slide 102.</a:t>
            </a:r>
            <a:endParaRPr lang="en-GB" b="1" dirty="0"/>
          </a:p>
          <a:p>
            <a:endParaRPr lang="en-GB" b="1" dirty="0"/>
          </a:p>
          <a:p>
            <a:r>
              <a:rPr lang="en-GB" b="1" dirty="0"/>
              <a:t>Answers</a:t>
            </a:r>
          </a:p>
          <a:p>
            <a:r>
              <a:rPr lang="en-GB" b="0" dirty="0"/>
              <a:t>a) Ant A has walked twice as far as ant B, as the diameter is twice the radius</a:t>
            </a:r>
          </a:p>
          <a:p>
            <a:r>
              <a:rPr lang="en-GB" b="0" dirty="0"/>
              <a:t>b) Ant A must walk twice as fast as ant B, as it has walked twice as far in the same time.</a:t>
            </a:r>
          </a:p>
          <a:p>
            <a:r>
              <a:rPr lang="en-GB" b="0" dirty="0"/>
              <a:t>b) This time, they walk the same distance. B’s two radii is the same as A’s one diameter.</a:t>
            </a:r>
          </a:p>
          <a:p>
            <a:r>
              <a:rPr lang="en-GB" b="0" dirty="0"/>
              <a:t>c) Ant A walks the furthest. It has walked the equivalent of four radii, while ant B has walked three.</a:t>
            </a:r>
          </a:p>
          <a:p>
            <a:endParaRPr lang="en-GB" b="0" dirty="0"/>
          </a:p>
          <a:p>
            <a:r>
              <a:rPr lang="en-GB" b="0" dirty="0"/>
              <a:t>? Ant B will get back to 12 first, as the circumference is greater than twice the diameter. </a:t>
            </a:r>
          </a:p>
          <a:p>
            <a:endParaRPr lang="en-GB" b="0" dirty="0"/>
          </a:p>
          <a:p>
            <a:r>
              <a:rPr lang="en-GB" b="1" dirty="0"/>
              <a:t>Suggested questioning</a:t>
            </a:r>
          </a:p>
          <a:p>
            <a:r>
              <a:rPr lang="en-GB" b="0" dirty="0"/>
              <a:t>What is the same and what is different about ant A and ant B’s journeys?</a:t>
            </a:r>
          </a:p>
          <a:p>
            <a:r>
              <a:rPr lang="en-GB" b="0" dirty="0"/>
              <a:t>Imagine the ants’ journeys were marked by a line. Is there a mathematical term that describes the line of either ant?</a:t>
            </a:r>
          </a:p>
          <a:p>
            <a:r>
              <a:rPr lang="en-GB" b="0" dirty="0"/>
              <a:t>What is the relationship between the radius and the diameter?</a:t>
            </a:r>
          </a:p>
          <a:p>
            <a:r>
              <a:rPr lang="en-GB" b="0" dirty="0"/>
              <a:t>How many times further has ant __ travelled compared to ant __? (This could be asked at various stages of the task.)</a:t>
            </a:r>
          </a:p>
          <a:p>
            <a:endParaRPr lang="en-GB" b="1" dirty="0"/>
          </a:p>
          <a:p>
            <a:r>
              <a:rPr lang="en-GB" b="1" dirty="0"/>
              <a:t>Things to think about</a:t>
            </a:r>
          </a:p>
          <a:p>
            <a:r>
              <a:rPr lang="en-GB" b="0" dirty="0"/>
              <a:t>At Key Stage 2, students learn the terms radius, diameter and circumference, which are then built on in Key Stage 3. Checkpoint 6 explores not only whether students remember those terms, but also whether they can use the relationship between diameter and radius. In this example, no lines are drawn so students need to make a connection between the images that they may be familiar with, and the paths that the ants take.</a:t>
            </a:r>
          </a:p>
        </p:txBody>
      </p:sp>
      <p:sp>
        <p:nvSpPr>
          <p:cNvPr id="4" name="Slide Number Placeholder 3"/>
          <p:cNvSpPr>
            <a:spLocks noGrp="1"/>
          </p:cNvSpPr>
          <p:nvPr>
            <p:ph type="sldNum" sz="quarter" idx="5"/>
          </p:nvPr>
        </p:nvSpPr>
        <p:spPr/>
        <p:txBody>
          <a:bodyPr/>
          <a:lstStyle/>
          <a:p>
            <a:fld id="{95CC6D43-B330-470E-9514-C837501A6F5A}" type="slidenum">
              <a:rPr lang="en-GB" smtClean="0"/>
              <a:t>25</a:t>
            </a:fld>
            <a:endParaRPr lang="en-GB" dirty="0"/>
          </a:p>
        </p:txBody>
      </p:sp>
    </p:spTree>
    <p:extLst>
      <p:ext uri="{BB962C8B-B14F-4D97-AF65-F5344CB8AC3E}">
        <p14:creationId xmlns:p14="http://schemas.microsoft.com/office/powerpoint/2010/main" val="826243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26</a:t>
            </a:fld>
            <a:endParaRPr lang="en-GB" dirty="0"/>
          </a:p>
        </p:txBody>
      </p:sp>
    </p:spTree>
    <p:extLst>
      <p:ext uri="{BB962C8B-B14F-4D97-AF65-F5344CB8AC3E}">
        <p14:creationId xmlns:p14="http://schemas.microsoft.com/office/powerpoint/2010/main" val="2377824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journey description and then the question will appear separately so you can choose the pace at which to work with your class. </a:t>
            </a:r>
            <a:endParaRPr lang="en-GB" b="1" dirty="0"/>
          </a:p>
          <a:p>
            <a:endParaRPr lang="en-GB" b="1" dirty="0"/>
          </a:p>
          <a:p>
            <a:r>
              <a:rPr lang="en-GB" b="1" dirty="0"/>
              <a:t>Answers</a:t>
            </a:r>
          </a:p>
          <a:p>
            <a:r>
              <a:rPr lang="en-GB" b="0" dirty="0"/>
              <a:t>Shortest to longest: Alex and Dave equally shortest, Brian, Colin. Students’ justifications will vary, and offer some insight into their understanding of the relationships between key measures in a circle.</a:t>
            </a:r>
          </a:p>
          <a:p>
            <a:endParaRPr lang="en-GB" b="0" dirty="0"/>
          </a:p>
          <a:p>
            <a:r>
              <a:rPr lang="en-GB" b="0" dirty="0"/>
              <a:t>? Students’ answers will vary. It is hoped that they recognise that the curved lengths are longer that the straight lengths, but that the journey is not twice as far. A reasonable estimate would be one-and-a-half times as long.</a:t>
            </a:r>
          </a:p>
          <a:p>
            <a:endParaRPr lang="en-GB" b="0" dirty="0"/>
          </a:p>
          <a:p>
            <a:r>
              <a:rPr lang="en-GB" b="1" dirty="0"/>
              <a:t>Suggested questioning</a:t>
            </a:r>
          </a:p>
          <a:p>
            <a:r>
              <a:rPr lang="en-GB" b="0" dirty="0"/>
              <a:t>What mathematical terms are used to describe parts of the circle? Can you describe these journeys using those terms?</a:t>
            </a:r>
          </a:p>
          <a:p>
            <a:r>
              <a:rPr lang="en-GB" b="0" dirty="0"/>
              <a:t>What do you know about the distance from B to all of the other points?</a:t>
            </a:r>
          </a:p>
          <a:p>
            <a:r>
              <a:rPr lang="en-GB" b="0" dirty="0"/>
              <a:t>Is the direct journey from A to D shorter or longer than from A to B? Can you estimate by how much? </a:t>
            </a:r>
          </a:p>
          <a:p>
            <a:endParaRPr lang="en-GB" b="1" dirty="0"/>
          </a:p>
          <a:p>
            <a:r>
              <a:rPr lang="en-GB" b="1" dirty="0"/>
              <a:t>Things to think about</a:t>
            </a:r>
          </a:p>
          <a:p>
            <a:r>
              <a:rPr lang="en-GB" b="0" dirty="0"/>
              <a:t>As with Checkpoint 6, students are expected to use their understanding of radius and diameter to reason, without explicit reference to these terms or a diagram where these lengths are labelled. Instead, see whether students are able to apply what they know in context. Where part of the circumference is used, get a sense of whether students appreciate how much bigger this length is than the straight lengths. Do they have a sense of it being approximately half as far again as the radius? This may help when introducing the relationship between diameter and circumference.</a:t>
            </a:r>
          </a:p>
        </p:txBody>
      </p:sp>
      <p:sp>
        <p:nvSpPr>
          <p:cNvPr id="4" name="Slide Number Placeholder 3"/>
          <p:cNvSpPr>
            <a:spLocks noGrp="1"/>
          </p:cNvSpPr>
          <p:nvPr>
            <p:ph type="sldNum" sz="quarter" idx="5"/>
          </p:nvPr>
        </p:nvSpPr>
        <p:spPr/>
        <p:txBody>
          <a:bodyPr/>
          <a:lstStyle/>
          <a:p>
            <a:fld id="{95CC6D43-B330-470E-9514-C837501A6F5A}" type="slidenum">
              <a:rPr lang="en-GB" smtClean="0"/>
              <a:t>27</a:t>
            </a:fld>
            <a:endParaRPr lang="en-GB" dirty="0"/>
          </a:p>
        </p:txBody>
      </p:sp>
    </p:spTree>
    <p:extLst>
      <p:ext uri="{BB962C8B-B14F-4D97-AF65-F5344CB8AC3E}">
        <p14:creationId xmlns:p14="http://schemas.microsoft.com/office/powerpoint/2010/main" val="1509816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28</a:t>
            </a:fld>
            <a:endParaRPr lang="en-GB" dirty="0"/>
          </a:p>
        </p:txBody>
      </p:sp>
    </p:spTree>
    <p:extLst>
      <p:ext uri="{BB962C8B-B14F-4D97-AF65-F5344CB8AC3E}">
        <p14:creationId xmlns:p14="http://schemas.microsoft.com/office/powerpoint/2010/main" val="1317478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Halle is correct because the space within the shape has been halved.</a:t>
            </a:r>
          </a:p>
          <a:p>
            <a:r>
              <a:rPr lang="en-GB" b="0" dirty="0"/>
              <a:t>b) Beau is not correct. The length of the arc has doubled, but the total length of the straight sides has stayed the same (as the diameter is equal to two radii), so overall the perimeter of the semi-circle is less than double that of the quarter-circle.</a:t>
            </a:r>
          </a:p>
          <a:p>
            <a:endParaRPr lang="en-GB" b="0" dirty="0"/>
          </a:p>
          <a:p>
            <a:r>
              <a:rPr lang="en-GB" b="0" dirty="0"/>
              <a:t>? The area is one-tenth of the area of Beau’s semi-circle. The length of the arc is one-tenth of the length of Beau’s arc, but the total length of the straight sides is again the same. So overall the perimeter of the sector is more than one-tenth of the area of the semi-circle.</a:t>
            </a:r>
          </a:p>
          <a:p>
            <a:endParaRPr lang="en-GB" b="0" dirty="0"/>
          </a:p>
          <a:p>
            <a:r>
              <a:rPr lang="en-GB" b="1" dirty="0"/>
              <a:t>Suggested questioning</a:t>
            </a:r>
          </a:p>
          <a:p>
            <a:r>
              <a:rPr lang="en-GB" b="0" dirty="0"/>
              <a:t>What is the same and what is different about the curved/straight lines in Beau and Halle’s shapes?</a:t>
            </a:r>
          </a:p>
          <a:p>
            <a:r>
              <a:rPr lang="en-GB" b="0" dirty="0"/>
              <a:t>What would happen to the area/perimeter if you halved Halle’s shape?</a:t>
            </a:r>
          </a:p>
          <a:p>
            <a:r>
              <a:rPr lang="en-GB" b="0" dirty="0"/>
              <a:t>What would happen to the area/perimeter if you doubled Beau’s shape?</a:t>
            </a:r>
          </a:p>
          <a:p>
            <a:endParaRPr lang="en-GB" b="1" dirty="0"/>
          </a:p>
          <a:p>
            <a:r>
              <a:rPr lang="en-GB" b="1" dirty="0"/>
              <a:t>Things to think about</a:t>
            </a:r>
          </a:p>
          <a:p>
            <a:r>
              <a:rPr lang="en-GB" b="0" dirty="0"/>
              <a:t>Checkpoint 8 asks students to reason about how the area and perimeter are affected when the circle is cut through the centre. Although explicitly calculating ‘arc lengths… and areas of sectors of circles’ is in the Key Stage 4 rather than Key Stage 3 curriculum, the reasoning needed for this task only uses Key Stage 2 knowledge. Part b only uses students’ understanding of radius and diameter, but students may be surprised to realise that total of straight lengths is the same in both Halle’s and Beau’s part circle – and will be the same for angle of circle that remains when it is cut through the centre of the circle.</a:t>
            </a:r>
          </a:p>
        </p:txBody>
      </p:sp>
      <p:sp>
        <p:nvSpPr>
          <p:cNvPr id="4" name="Slide Number Placeholder 3"/>
          <p:cNvSpPr>
            <a:spLocks noGrp="1"/>
          </p:cNvSpPr>
          <p:nvPr>
            <p:ph type="sldNum" sz="quarter" idx="5"/>
          </p:nvPr>
        </p:nvSpPr>
        <p:spPr/>
        <p:txBody>
          <a:bodyPr/>
          <a:lstStyle/>
          <a:p>
            <a:fld id="{95CC6D43-B330-470E-9514-C837501A6F5A}" type="slidenum">
              <a:rPr lang="en-GB" smtClean="0"/>
              <a:t>29</a:t>
            </a:fld>
            <a:endParaRPr lang="en-GB" dirty="0"/>
          </a:p>
        </p:txBody>
      </p:sp>
    </p:spTree>
    <p:extLst>
      <p:ext uri="{BB962C8B-B14F-4D97-AF65-F5344CB8AC3E}">
        <p14:creationId xmlns:p14="http://schemas.microsoft.com/office/powerpoint/2010/main" val="1796756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a:t>
            </a:fld>
            <a:endParaRPr lang="en-GB" dirty="0"/>
          </a:p>
        </p:txBody>
      </p:sp>
    </p:spTree>
    <p:extLst>
      <p:ext uri="{BB962C8B-B14F-4D97-AF65-F5344CB8AC3E}">
        <p14:creationId xmlns:p14="http://schemas.microsoft.com/office/powerpoint/2010/main" val="2720866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30</a:t>
            </a:fld>
            <a:endParaRPr lang="en-GB" dirty="0"/>
          </a:p>
        </p:txBody>
      </p:sp>
    </p:spTree>
    <p:extLst>
      <p:ext uri="{BB962C8B-B14F-4D97-AF65-F5344CB8AC3E}">
        <p14:creationId xmlns:p14="http://schemas.microsoft.com/office/powerpoint/2010/main" val="2919954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31</a:t>
            </a:fld>
            <a:endParaRPr lang="en-GB" dirty="0"/>
          </a:p>
        </p:txBody>
      </p:sp>
    </p:spTree>
    <p:extLst>
      <p:ext uri="{BB962C8B-B14F-4D97-AF65-F5344CB8AC3E}">
        <p14:creationId xmlns:p14="http://schemas.microsoft.com/office/powerpoint/2010/main" val="4085826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32</a:t>
            </a:fld>
            <a:endParaRPr lang="en-GB" dirty="0"/>
          </a:p>
        </p:txBody>
      </p:sp>
    </p:spTree>
    <p:extLst>
      <p:ext uri="{BB962C8B-B14F-4D97-AF65-F5344CB8AC3E}">
        <p14:creationId xmlns:p14="http://schemas.microsoft.com/office/powerpoint/2010/main" val="1154227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Yes; they are different angles of the same shape. Students’ reasoning for why may vary but might include recognition of the number of rods that comes from each white ball, the triangular shapes formed in the spaces between rods, or the number of features (white balls, blue rods or triangular spaces) in total.</a:t>
            </a:r>
          </a:p>
          <a:p>
            <a:r>
              <a:rPr lang="en-GB" b="0" dirty="0"/>
              <a:t>b) There are 12 vertices on each shape, represented by the white balls.</a:t>
            </a:r>
          </a:p>
          <a:p>
            <a:r>
              <a:rPr lang="en-GB" b="0" dirty="0"/>
              <a:t>c) There are 30 blue rods, or edges, of the shape.</a:t>
            </a:r>
          </a:p>
          <a:p>
            <a:r>
              <a:rPr lang="en-GB" b="0" dirty="0"/>
              <a:t>d) There would be 20 triangular faces, which would all be the same size.</a:t>
            </a:r>
          </a:p>
          <a:p>
            <a:endParaRPr lang="en-GB" b="0" dirty="0"/>
          </a:p>
          <a:p>
            <a:r>
              <a:rPr lang="en-GB" b="0" dirty="0"/>
              <a:t>? Students’ answers will vary. If students use the same equilateral triangle for each face, they may make one of the other two examples of Platonic solids with triangular faces: a tetrahedron or an octahedron.</a:t>
            </a:r>
          </a:p>
          <a:p>
            <a:endParaRPr lang="en-GB" b="0" dirty="0"/>
          </a:p>
          <a:p>
            <a:r>
              <a:rPr lang="en-GB" b="1" dirty="0"/>
              <a:t>Suggested questioning</a:t>
            </a:r>
          </a:p>
          <a:p>
            <a:r>
              <a:rPr lang="en-GB" b="0" dirty="0"/>
              <a:t>What is the same and what is different about the two images?</a:t>
            </a:r>
          </a:p>
          <a:p>
            <a:r>
              <a:rPr lang="en-GB" b="0" dirty="0"/>
              <a:t>What colour are the faces/edges/vertices? How many are there?</a:t>
            </a:r>
          </a:p>
          <a:p>
            <a:r>
              <a:rPr lang="en-GB" b="0" dirty="0"/>
              <a:t>What shape are the faces? Are they all the same? How do you know?</a:t>
            </a:r>
          </a:p>
          <a:p>
            <a:r>
              <a:rPr lang="en-GB" b="0" dirty="0"/>
              <a:t>What angles can you see? Are they all the same? How do you know?</a:t>
            </a:r>
          </a:p>
          <a:p>
            <a:r>
              <a:rPr lang="en-GB" b="0" dirty="0"/>
              <a:t>Compare this 3D shape to another 3D shape that you know. What properties do they both share? What properties are unique to this shape?</a:t>
            </a:r>
          </a:p>
          <a:p>
            <a:endParaRPr lang="en-GB" b="1" dirty="0"/>
          </a:p>
          <a:p>
            <a:r>
              <a:rPr lang="en-GB" b="1" dirty="0"/>
              <a:t>Things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Students will have been naming 3D shapes since their very earliest experiences of maths in EYFS settings. By presenting them with an unfamiliar polyhedron, one which they are unlikely to be able to name, check how confident they are with reasoning in 3D. For example, can they visualise and imagine 3D shapes from different angles? Can they apply the terminology they have used with familiar shapes to one that is new to them? </a:t>
            </a:r>
            <a:r>
              <a:rPr lang="en-GB" sz="1200" dirty="0"/>
              <a:t>You might like to share with students that this shape is an icosahedron, which is an example of a Platonic solid (a convex regular polyhedron).</a:t>
            </a:r>
          </a:p>
        </p:txBody>
      </p:sp>
      <p:sp>
        <p:nvSpPr>
          <p:cNvPr id="4" name="Slide Number Placeholder 3"/>
          <p:cNvSpPr>
            <a:spLocks noGrp="1"/>
          </p:cNvSpPr>
          <p:nvPr>
            <p:ph type="sldNum" sz="quarter" idx="5"/>
          </p:nvPr>
        </p:nvSpPr>
        <p:spPr/>
        <p:txBody>
          <a:bodyPr/>
          <a:lstStyle/>
          <a:p>
            <a:fld id="{95CC6D43-B330-470E-9514-C837501A6F5A}" type="slidenum">
              <a:rPr lang="en-GB" smtClean="0"/>
              <a:t>33</a:t>
            </a:fld>
            <a:endParaRPr lang="en-GB" dirty="0"/>
          </a:p>
        </p:txBody>
      </p:sp>
    </p:spTree>
    <p:extLst>
      <p:ext uri="{BB962C8B-B14F-4D97-AF65-F5344CB8AC3E}">
        <p14:creationId xmlns:p14="http://schemas.microsoft.com/office/powerpoint/2010/main" val="1763017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34</a:t>
            </a:fld>
            <a:endParaRPr lang="en-GB" dirty="0"/>
          </a:p>
        </p:txBody>
      </p:sp>
    </p:spTree>
    <p:extLst>
      <p:ext uri="{BB962C8B-B14F-4D97-AF65-F5344CB8AC3E}">
        <p14:creationId xmlns:p14="http://schemas.microsoft.com/office/powerpoint/2010/main" val="1016023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No</a:t>
            </a:r>
          </a:p>
          <a:p>
            <a:r>
              <a:rPr lang="en-GB" b="0" dirty="0"/>
              <a:t>b) Yes</a:t>
            </a:r>
          </a:p>
          <a:p>
            <a:r>
              <a:rPr lang="en-GB" b="0" dirty="0"/>
              <a:t>c) Yes</a:t>
            </a:r>
          </a:p>
          <a:p>
            <a:r>
              <a:rPr lang="en-GB" b="0" dirty="0"/>
              <a:t>d) Yes</a:t>
            </a:r>
          </a:p>
          <a:p>
            <a:r>
              <a:rPr lang="en-GB" b="0" dirty="0"/>
              <a:t>e) No</a:t>
            </a:r>
          </a:p>
          <a:p>
            <a:endParaRPr lang="en-GB" b="0" dirty="0"/>
          </a:p>
          <a:p>
            <a:r>
              <a:rPr lang="en-GB" b="0" dirty="0"/>
              <a:t>? Students’ answers will vary.</a:t>
            </a:r>
          </a:p>
          <a:p>
            <a:endParaRPr lang="en-GB" b="0" dirty="0"/>
          </a:p>
          <a:p>
            <a:r>
              <a:rPr lang="en-GB" b="1" dirty="0"/>
              <a:t>Suggested questioning</a:t>
            </a:r>
          </a:p>
          <a:p>
            <a:r>
              <a:rPr lang="en-GB" b="0" dirty="0"/>
              <a:t>How do you know if a block will/will not fit?</a:t>
            </a:r>
          </a:p>
          <a:p>
            <a:r>
              <a:rPr lang="en-GB" b="0" dirty="0"/>
              <a:t>What is the same and what is different about the hole/block in part __ compared with part __?</a:t>
            </a:r>
          </a:p>
          <a:p>
            <a:r>
              <a:rPr lang="en-GB" b="0" dirty="0"/>
              <a:t>Can you imagine the block orientated a different way? What would it look like then?</a:t>
            </a:r>
          </a:p>
          <a:p>
            <a:r>
              <a:rPr lang="en-GB" b="0" dirty="0"/>
              <a:t>How could you change your block so that it would fit?</a:t>
            </a:r>
          </a:p>
          <a:p>
            <a:endParaRPr lang="en-GB" b="1" dirty="0"/>
          </a:p>
          <a:p>
            <a:r>
              <a:rPr lang="en-GB" b="1" dirty="0"/>
              <a:t>Things to think about</a:t>
            </a:r>
          </a:p>
          <a:p>
            <a:r>
              <a:rPr lang="en-GB" dirty="0"/>
              <a:t>One of the biggest challenges for teaching shape, particularly 3D shape, is that students need to be able to visually manipulate images. Some students – and teachers – can find this tricky. This Checkpoint offers a way of identifying which students find it more challenging to imagine a 3D shape from a different angle, so that you can think about how to support them with topics such as plans and elevations. See Representations on the Guidance slide for some thoughts about whether and when it is helpful to use physical manipulatives with this task.</a:t>
            </a:r>
          </a:p>
        </p:txBody>
      </p:sp>
      <p:sp>
        <p:nvSpPr>
          <p:cNvPr id="4" name="Slide Number Placeholder 3"/>
          <p:cNvSpPr>
            <a:spLocks noGrp="1"/>
          </p:cNvSpPr>
          <p:nvPr>
            <p:ph type="sldNum" sz="quarter" idx="5"/>
          </p:nvPr>
        </p:nvSpPr>
        <p:spPr/>
        <p:txBody>
          <a:bodyPr/>
          <a:lstStyle/>
          <a:p>
            <a:fld id="{95CC6D43-B330-470E-9514-C837501A6F5A}" type="slidenum">
              <a:rPr lang="en-GB" smtClean="0"/>
              <a:t>35</a:t>
            </a:fld>
            <a:endParaRPr lang="en-GB" dirty="0"/>
          </a:p>
        </p:txBody>
      </p:sp>
    </p:spTree>
    <p:extLst>
      <p:ext uri="{BB962C8B-B14F-4D97-AF65-F5344CB8AC3E}">
        <p14:creationId xmlns:p14="http://schemas.microsoft.com/office/powerpoint/2010/main" val="1198581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36</a:t>
            </a:fld>
            <a:endParaRPr lang="en-GB" dirty="0"/>
          </a:p>
        </p:txBody>
      </p:sp>
    </p:spTree>
    <p:extLst>
      <p:ext uri="{BB962C8B-B14F-4D97-AF65-F5344CB8AC3E}">
        <p14:creationId xmlns:p14="http://schemas.microsoft.com/office/powerpoint/2010/main" val="3254304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pPr algn="l" rtl="0" fontAlgn="base"/>
            <a:r>
              <a:rPr lang="en-GB" sz="1800" b="0" i="0" u="none" strike="noStrike" dirty="0">
                <a:solidFill>
                  <a:srgbClr val="000000"/>
                </a:solidFill>
                <a:effectLst/>
                <a:latin typeface="Calibri" panose="020F0502020204030204" pitchFamily="34" charset="0"/>
              </a:rPr>
              <a:t>a) The Great Pyramid (some students might argue for Elizabeth Tower or One Canada Square – see below)</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b) Students’ responses will vary but might include recognising that the point of all four buildings would appear as a cross in the centre of a square, but that only the Great Pyramid has no other visible details. Elizabeth Tower or One Canada Square would form a square (from their four vertical faces) with a point in the centre, but there are other features that should be detailed in the plan view – see the following Solution slide.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c) Eiffel Tower. This is the only one of the four buildings that would not form a square when seen from above.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GB" b="0" dirty="0"/>
          </a:p>
          <a:p>
            <a:r>
              <a:rPr lang="en-GB" b="0" dirty="0"/>
              <a:t>? See the following Solution slide for suggestions.</a:t>
            </a:r>
          </a:p>
          <a:p>
            <a:endParaRPr lang="en-GB" b="0" dirty="0"/>
          </a:p>
          <a:p>
            <a:r>
              <a:rPr lang="en-GB" b="1" dirty="0"/>
              <a:t>Suggested questioning</a:t>
            </a:r>
          </a:p>
          <a:p>
            <a:r>
              <a:rPr lang="en-GB" b="0" dirty="0"/>
              <a:t>What is the same and what is different about each building?</a:t>
            </a:r>
          </a:p>
          <a:p>
            <a:r>
              <a:rPr lang="en-GB" b="0" dirty="0"/>
              <a:t>What would be in the middle of each building when viewed from above?</a:t>
            </a:r>
          </a:p>
          <a:p>
            <a:r>
              <a:rPr lang="en-GB" b="0" dirty="0"/>
              <a:t>How many faces does each landmark have? Which one is easiest to count? Which is hardest?</a:t>
            </a:r>
          </a:p>
          <a:p>
            <a:r>
              <a:rPr lang="en-GB" b="0" dirty="0"/>
              <a:t>Which faces will not be visible from above?</a:t>
            </a:r>
          </a:p>
          <a:p>
            <a:endParaRPr lang="en-GB" b="1" dirty="0"/>
          </a:p>
          <a:p>
            <a:r>
              <a:rPr lang="en-GB" b="1" dirty="0"/>
              <a:t>Things to think about</a:t>
            </a:r>
          </a:p>
          <a:p>
            <a:r>
              <a:rPr lang="en-GB" b="0" dirty="0"/>
              <a:t>Checkpoint 11 uses landmarks that may be familiar to students in order to explore their understanding of different viewpoints how 3D objects can be represented in 2D. Here, particularly, we are focusing on the ‘plan’ or ‘bird’s-eye’ view; check students are familiar with both terms. Note that students might know Elizabeth Tower as ‘Big Ben’ (which is the name of the bell) or One Canada Square as Canary Wharf (which is the area of London where the tower is located).</a:t>
            </a:r>
          </a:p>
        </p:txBody>
      </p:sp>
      <p:sp>
        <p:nvSpPr>
          <p:cNvPr id="4" name="Slide Number Placeholder 3"/>
          <p:cNvSpPr>
            <a:spLocks noGrp="1"/>
          </p:cNvSpPr>
          <p:nvPr>
            <p:ph type="sldNum" sz="quarter" idx="5"/>
          </p:nvPr>
        </p:nvSpPr>
        <p:spPr/>
        <p:txBody>
          <a:bodyPr/>
          <a:lstStyle/>
          <a:p>
            <a:fld id="{95CC6D43-B330-470E-9514-C837501A6F5A}" type="slidenum">
              <a:rPr lang="en-GB" smtClean="0"/>
              <a:t>37</a:t>
            </a:fld>
            <a:endParaRPr lang="en-GB" dirty="0"/>
          </a:p>
        </p:txBody>
      </p:sp>
    </p:spTree>
    <p:extLst>
      <p:ext uri="{BB962C8B-B14F-4D97-AF65-F5344CB8AC3E}">
        <p14:creationId xmlns:p14="http://schemas.microsoft.com/office/powerpoint/2010/main" val="42570516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This slide is animated</a:t>
            </a:r>
            <a:r>
              <a:rPr lang="en-GB" b="0" dirty="0"/>
              <a:t>. </a:t>
            </a:r>
            <a:r>
              <a:rPr lang="en-GB" dirty="0"/>
              <a:t>Each sketch will appear separately so you can choose the pace you work with your class.</a:t>
            </a:r>
            <a:endParaRPr lang="en-GB" b="1" dirty="0">
              <a:cs typeface="Calibri" panose="020F0502020204030204"/>
            </a:endParaRPr>
          </a:p>
        </p:txBody>
      </p:sp>
      <p:sp>
        <p:nvSpPr>
          <p:cNvPr id="4" name="Slide Number Placeholder 3"/>
          <p:cNvSpPr>
            <a:spLocks noGrp="1"/>
          </p:cNvSpPr>
          <p:nvPr>
            <p:ph type="sldNum" sz="quarter" idx="5"/>
          </p:nvPr>
        </p:nvSpPr>
        <p:spPr/>
        <p:txBody>
          <a:bodyPr/>
          <a:lstStyle/>
          <a:p>
            <a:fld id="{95CC6D43-B330-470E-9514-C837501A6F5A}" type="slidenum">
              <a:rPr lang="en-GB" smtClean="0"/>
              <a:t>38</a:t>
            </a:fld>
            <a:endParaRPr lang="en-GB" dirty="0"/>
          </a:p>
        </p:txBody>
      </p:sp>
    </p:spTree>
    <p:extLst>
      <p:ext uri="{BB962C8B-B14F-4D97-AF65-F5344CB8AC3E}">
        <p14:creationId xmlns:p14="http://schemas.microsoft.com/office/powerpoint/2010/main" val="16780219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39</a:t>
            </a:fld>
            <a:endParaRPr lang="en-GB" dirty="0"/>
          </a:p>
        </p:txBody>
      </p:sp>
    </p:spTree>
    <p:extLst>
      <p:ext uri="{BB962C8B-B14F-4D97-AF65-F5344CB8AC3E}">
        <p14:creationId xmlns:p14="http://schemas.microsoft.com/office/powerpoint/2010/main" val="531531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In the </a:t>
            </a:r>
            <a:r>
              <a:rPr kumimoji="0" lang="en-GB" sz="12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Sample Key Stage 3 Curriculum Framework</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 statements of knowledge, skills and understanding </a:t>
            </a:r>
            <a:r>
              <a:rPr lang="en-GB" dirty="0"/>
              <a:t>are arranged to give an example teaching order. The </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three-digit code for each statement in the framework is a clickable hyperlink to documents with more detailed information, including the key ideas contained within that statement. These key ideas are also shown on slides 7–8 in this deck.</a:t>
            </a:r>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4</a:t>
            </a:fld>
            <a:endParaRPr lang="en-GB" dirty="0"/>
          </a:p>
        </p:txBody>
      </p:sp>
    </p:spTree>
    <p:extLst>
      <p:ext uri="{BB962C8B-B14F-4D97-AF65-F5344CB8AC3E}">
        <p14:creationId xmlns:p14="http://schemas.microsoft.com/office/powerpoint/2010/main" val="22663900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Students’ answers will vary. Some examples include:</a:t>
            </a:r>
          </a:p>
          <a:p>
            <a:r>
              <a:rPr lang="en-GB" b="0" dirty="0"/>
              <a:t>All of the responses are 2D representations of the same 3D shape.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Finlay’s and Beth’s are similar because they both only show three of the six faces; Neesha’s is different as it is the only one that shows all six faces.</a:t>
            </a:r>
          </a:p>
          <a:p>
            <a:r>
              <a:rPr lang="en-GB" b="0" dirty="0"/>
              <a:t>Finlay’s is different as it is the only one that uses different angles to try and show the shape is 3D.</a:t>
            </a:r>
          </a:p>
          <a:p>
            <a:r>
              <a:rPr lang="en-GB" b="0" dirty="0"/>
              <a:t>Neesha’s is different as you could cut it out and fold it to make the 3D shape.</a:t>
            </a:r>
          </a:p>
          <a:p>
            <a:r>
              <a:rPr lang="en-GB" b="0" dirty="0"/>
              <a:t>Beth’s is different as it imagines looking at the shape from different angles.</a:t>
            </a:r>
          </a:p>
          <a:p>
            <a:endParaRPr lang="en-GB" b="0" dirty="0"/>
          </a:p>
          <a:p>
            <a:r>
              <a:rPr lang="en-GB" b="0" dirty="0"/>
              <a:t>b) Students’ answers will vary. Some examples include:</a:t>
            </a:r>
          </a:p>
          <a:p>
            <a:r>
              <a:rPr lang="en-GB" b="0" dirty="0"/>
              <a:t>Finlay’s representation might be useful if your cuboid was in a drawing, to look more realistic.</a:t>
            </a:r>
          </a:p>
          <a:p>
            <a:r>
              <a:rPr lang="en-GB" b="0" dirty="0"/>
              <a:t>Neesha’s representation might be useful if you wanted to make the 3D shape.</a:t>
            </a:r>
          </a:p>
          <a:p>
            <a:r>
              <a:rPr lang="en-GB" b="0" dirty="0"/>
              <a:t>Beth’s representation might be useful if you wanted to recreate the shape, or if it was part of a design that was being built, such as an architect’s plan of a house.</a:t>
            </a:r>
          </a:p>
          <a:p>
            <a:endParaRPr lang="en-GB" b="0" dirty="0"/>
          </a:p>
          <a:p>
            <a:r>
              <a:rPr lang="en-GB" b="0" dirty="0"/>
              <a:t>? See the solutions slide for some suggestions.</a:t>
            </a:r>
          </a:p>
          <a:p>
            <a:endParaRPr lang="en-GB" b="0" dirty="0"/>
          </a:p>
          <a:p>
            <a:r>
              <a:rPr lang="en-GB" b="1" dirty="0"/>
              <a:t>Suggested questioning</a:t>
            </a:r>
          </a:p>
          <a:p>
            <a:r>
              <a:rPr lang="en-GB" b="0" dirty="0"/>
              <a:t>Which representations have you seen before?</a:t>
            </a:r>
          </a:p>
          <a:p>
            <a:r>
              <a:rPr lang="en-GB" b="0" dirty="0"/>
              <a:t>Where is this face/side/vertex on the other diagrams?</a:t>
            </a:r>
          </a:p>
          <a:p>
            <a:r>
              <a:rPr lang="en-GB" b="0" dirty="0"/>
              <a:t>When might each representation be useful?</a:t>
            </a:r>
          </a:p>
          <a:p>
            <a:r>
              <a:rPr lang="en-GB" b="0" dirty="0"/>
              <a:t>Would __ be useful for an architect? Why?</a:t>
            </a:r>
          </a:p>
          <a:p>
            <a:endParaRPr lang="en-GB" b="1" dirty="0"/>
          </a:p>
          <a:p>
            <a:r>
              <a:rPr lang="en-GB" b="1" dirty="0"/>
              <a:t>Things to think about</a:t>
            </a:r>
          </a:p>
          <a:p>
            <a:r>
              <a:rPr lang="en-GB" dirty="0"/>
              <a:t>This task plays with students’ understanding of dimension. Some might suggest that Finlay’s image is the only one that is 3D: in fact, all of these representations are 2D. It is a challenge that there is often some ambiguity with the representations used in the classroom. A 3D object, such a multilink cubes, might be used to build an array to support understanding of area. Or we might cut out a cardboard 2D shape so students can ‘feel’ a square, and not acknowledge that this shape is actually 3D. Talk to your students about what they understand by the terms 3D and 2D, and whether they appreciate how the addition of depth – no matter how small – creates a 3D object.</a:t>
            </a:r>
          </a:p>
        </p:txBody>
      </p:sp>
      <p:sp>
        <p:nvSpPr>
          <p:cNvPr id="4" name="Slide Number Placeholder 3"/>
          <p:cNvSpPr>
            <a:spLocks noGrp="1"/>
          </p:cNvSpPr>
          <p:nvPr>
            <p:ph type="sldNum" sz="quarter" idx="5"/>
          </p:nvPr>
        </p:nvSpPr>
        <p:spPr/>
        <p:txBody>
          <a:bodyPr/>
          <a:lstStyle/>
          <a:p>
            <a:fld id="{95CC6D43-B330-470E-9514-C837501A6F5A}" type="slidenum">
              <a:rPr lang="en-GB" smtClean="0"/>
              <a:t>40</a:t>
            </a:fld>
            <a:endParaRPr lang="en-GB" dirty="0"/>
          </a:p>
        </p:txBody>
      </p:sp>
    </p:spTree>
    <p:extLst>
      <p:ext uri="{BB962C8B-B14F-4D97-AF65-F5344CB8AC3E}">
        <p14:creationId xmlns:p14="http://schemas.microsoft.com/office/powerpoint/2010/main" val="2159486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slide shows some possible solutions to the further thinking question. There are more versions of Finlay’s and Neesha’s that students could suggest.</a:t>
            </a:r>
          </a:p>
        </p:txBody>
      </p:sp>
      <p:sp>
        <p:nvSpPr>
          <p:cNvPr id="4" name="Slide Number Placeholder 3"/>
          <p:cNvSpPr>
            <a:spLocks noGrp="1"/>
          </p:cNvSpPr>
          <p:nvPr>
            <p:ph type="sldNum" sz="quarter" idx="5"/>
          </p:nvPr>
        </p:nvSpPr>
        <p:spPr/>
        <p:txBody>
          <a:bodyPr/>
          <a:lstStyle/>
          <a:p>
            <a:fld id="{95CC6D43-B330-470E-9514-C837501A6F5A}" type="slidenum">
              <a:rPr lang="en-GB" smtClean="0"/>
              <a:t>41</a:t>
            </a:fld>
            <a:endParaRPr lang="en-GB" dirty="0"/>
          </a:p>
        </p:txBody>
      </p:sp>
    </p:spTree>
    <p:extLst>
      <p:ext uri="{BB962C8B-B14F-4D97-AF65-F5344CB8AC3E}">
        <p14:creationId xmlns:p14="http://schemas.microsoft.com/office/powerpoint/2010/main" val="260439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42</a:t>
            </a:fld>
            <a:endParaRPr lang="en-GB" dirty="0"/>
          </a:p>
        </p:txBody>
      </p:sp>
    </p:spTree>
    <p:extLst>
      <p:ext uri="{BB962C8B-B14F-4D97-AF65-F5344CB8AC3E}">
        <p14:creationId xmlns:p14="http://schemas.microsoft.com/office/powerpoint/2010/main" val="2814006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Printable versions of the nets can be found on slides 103–05.</a:t>
            </a:r>
            <a:endParaRPr lang="en-GB" b="1" dirty="0"/>
          </a:p>
          <a:p>
            <a:endParaRPr lang="en-GB" b="1" dirty="0"/>
          </a:p>
          <a:p>
            <a:r>
              <a:rPr lang="en-GB" b="1" dirty="0"/>
              <a:t>Answers</a:t>
            </a:r>
          </a:p>
          <a:p>
            <a:r>
              <a:rPr lang="en-GB" b="0" dirty="0"/>
              <a:t>a) The wrong faces are adjacent, so the sides will not match. You could swap the large rectangle at the top for the smaller rectangle that is just below it.</a:t>
            </a:r>
          </a:p>
          <a:p>
            <a:r>
              <a:rPr lang="en-GB" b="0" dirty="0"/>
              <a:t>b) There is the correct number of faces to make a cube, but they are not arranged correctly. You could move one of the squares in the row of five, so that it is ‘below’ any of the four remaining squares in that row. </a:t>
            </a:r>
          </a:p>
          <a:p>
            <a:r>
              <a:rPr lang="en-GB" b="0" dirty="0"/>
              <a:t>c) There are too many faces. You could remove one of the square faces (or fold the extra face inside the shape so that is not external) or replace the two triangular faces with square faces.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d) The three rectangular faces are the same size – they each need to have a different shorter length that matches each one of the lengths of the triangles. </a:t>
            </a:r>
          </a:p>
          <a:p>
            <a:r>
              <a:rPr lang="en-GB" b="0" dirty="0"/>
              <a:t>e) The two circles are different sizes, so will not make a cylinder. You need to reduce the size of the larger circle so that it is the same as the smaller one.</a:t>
            </a:r>
          </a:p>
          <a:p>
            <a:r>
              <a:rPr lang="en-GB" b="0" dirty="0"/>
              <a:t>f) The length of the rectangle that is attached to the circumference is not long enough – it will not wrap all the way around the circle. This length needs to be at least three times bigger.</a:t>
            </a:r>
          </a:p>
          <a:p>
            <a:endParaRPr lang="en-GB" b="0" dirty="0"/>
          </a:p>
          <a:p>
            <a:r>
              <a:rPr lang="en-GB" b="0" dirty="0"/>
              <a:t>? Students’ responses will vary.. Check that each of their different nets does not have any of the misconceptions given here.</a:t>
            </a:r>
          </a:p>
          <a:p>
            <a:endParaRPr lang="en-GB" b="0" dirty="0"/>
          </a:p>
          <a:p>
            <a:r>
              <a:rPr lang="en-GB" b="1" dirty="0"/>
              <a:t>Suggested questioning</a:t>
            </a:r>
          </a:p>
          <a:p>
            <a:r>
              <a:rPr lang="en-GB" b="0" dirty="0"/>
              <a:t>Which edge will this edge match to? How do you know?</a:t>
            </a:r>
          </a:p>
          <a:p>
            <a:r>
              <a:rPr lang="en-GB" b="0" dirty="0"/>
              <a:t>How many faces does this shape have? </a:t>
            </a:r>
          </a:p>
          <a:p>
            <a:r>
              <a:rPr lang="en-GB" b="0" dirty="0"/>
              <a:t>Which faces will be next to each other?</a:t>
            </a:r>
          </a:p>
          <a:p>
            <a:r>
              <a:rPr lang="en-GB" b="0" dirty="0"/>
              <a:t>What is the same and what is different about the nets of the same shapes?</a:t>
            </a:r>
          </a:p>
          <a:p>
            <a:endParaRPr lang="en-GB" b="1" dirty="0"/>
          </a:p>
          <a:p>
            <a:r>
              <a:rPr lang="en-GB" b="1" dirty="0"/>
              <a:t>Things to think about</a:t>
            </a:r>
          </a:p>
          <a:p>
            <a:r>
              <a:rPr lang="en-GB" dirty="0"/>
              <a:t>Checkpoint 13 is a good example of when the need to visualise and imagine in 3D, as described in Checkpoint 10, comes into play. Students need to be able to identify which of the edges will meet, and which of the faces will then be adjacent or opposite to each other, to work out why each of these nets will not work. Be aware of the language that you use with students: make sure you are reinforcing the language of vertex, edge and face when working with nets as well as when working with ‘complete’ shapes. Printable nets are available, but the intention is that these are used to support your explanations rather than to help students work out the answers. Using an actual net would significantly change the demand of the task, and prevent you from seeing which students struggle to imagine the nets coming together. If students need more time to practise working with nets of 3D shapes, this Checkpoint could easily form the basis of a much longer task where </a:t>
            </a:r>
            <a:r>
              <a:rPr lang="en-GB" sz="1800" dirty="0">
                <a:effectLst/>
                <a:latin typeface="Segoe UI" panose="020B0502040204020203" pitchFamily="34" charset="0"/>
              </a:rPr>
              <a:t>students create nets of a cuboid with card and explore how many different ways this can be done. Ask them to show their partner one that is a net and one that isn’t, and see if their partner can identify which is which and why.</a:t>
            </a:r>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43</a:t>
            </a:fld>
            <a:endParaRPr lang="en-GB" dirty="0"/>
          </a:p>
        </p:txBody>
      </p:sp>
    </p:spTree>
    <p:extLst>
      <p:ext uri="{BB962C8B-B14F-4D97-AF65-F5344CB8AC3E}">
        <p14:creationId xmlns:p14="http://schemas.microsoft.com/office/powerpoint/2010/main" val="20912152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44</a:t>
            </a:fld>
            <a:endParaRPr lang="en-GB" dirty="0"/>
          </a:p>
        </p:txBody>
      </p:sp>
    </p:spTree>
    <p:extLst>
      <p:ext uri="{BB962C8B-B14F-4D97-AF65-F5344CB8AC3E}">
        <p14:creationId xmlns:p14="http://schemas.microsoft.com/office/powerpoint/2010/main" val="3304602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net will appear separately so you can choose the pace at which to work with your class. </a:t>
            </a:r>
            <a:endParaRPr lang="en-GB" b="1" dirty="0"/>
          </a:p>
          <a:p>
            <a:endParaRPr lang="en-GB" b="1" dirty="0"/>
          </a:p>
          <a:p>
            <a:r>
              <a:rPr lang="en-GB" b="1" dirty="0"/>
              <a:t>Answers</a:t>
            </a:r>
          </a:p>
          <a:p>
            <a:r>
              <a:rPr lang="en-GB" b="0" dirty="0"/>
              <a:t>Each person’s net would currently make an ‘open’ cube, and so there are four possible positions for the fourth face, one next to each of the four faces that surround the ‘gap’. See the solutions slide for the possible positions. </a:t>
            </a:r>
          </a:p>
          <a:p>
            <a:endParaRPr lang="en-GB" b="0" dirty="0"/>
          </a:p>
          <a:p>
            <a:r>
              <a:rPr lang="en-GB" b="0" dirty="0"/>
              <a:t>? There is one more possible net (the slide); this could be orientated different ways, so check students’ answers carefully. See the solutions slide.</a:t>
            </a:r>
          </a:p>
          <a:p>
            <a:endParaRPr lang="en-GB" b="0" dirty="0"/>
          </a:p>
          <a:p>
            <a:r>
              <a:rPr lang="en-GB" b="1" dirty="0"/>
              <a:t>Suggested questioning</a:t>
            </a:r>
          </a:p>
          <a:p>
            <a:r>
              <a:rPr lang="en-GB" b="0" dirty="0"/>
              <a:t>What is the same and what is different about each net?</a:t>
            </a:r>
          </a:p>
          <a:p>
            <a:r>
              <a:rPr lang="en-GB" b="0" dirty="0"/>
              <a:t>Which edge will this edge meet?</a:t>
            </a:r>
          </a:p>
          <a:p>
            <a:r>
              <a:rPr lang="en-GB" b="0" dirty="0"/>
              <a:t>Which face will this face be opposite?</a:t>
            </a:r>
          </a:p>
          <a:p>
            <a:r>
              <a:rPr lang="en-GB" b="0" dirty="0"/>
              <a:t>Which vertex will this vertex meet?</a:t>
            </a:r>
          </a:p>
          <a:p>
            <a:r>
              <a:rPr lang="en-GB" b="0" dirty="0"/>
              <a:t>Is there more than one possible answer?</a:t>
            </a:r>
          </a:p>
          <a:p>
            <a:r>
              <a:rPr lang="en-GB" b="0" dirty="0"/>
              <a:t>How do you know when a face </a:t>
            </a:r>
            <a:r>
              <a:rPr lang="en-GB" b="1" dirty="0"/>
              <a:t>cannot</a:t>
            </a:r>
            <a:r>
              <a:rPr lang="en-GB" b="0" dirty="0"/>
              <a:t> be positioned in a particular place?</a:t>
            </a:r>
          </a:p>
          <a:p>
            <a:endParaRPr lang="en-GB" b="1" dirty="0"/>
          </a:p>
          <a:p>
            <a:r>
              <a:rPr lang="en-GB" b="1" dirty="0"/>
              <a:t>Things to think about</a:t>
            </a:r>
          </a:p>
          <a:p>
            <a:r>
              <a:rPr lang="en-GB" dirty="0"/>
              <a:t>Students are likely to have worked with the nets of cubes more than other nets, and there are some lovely reasoning tasks involving cube nets. A classic task, for example, is numbering the faces so that opposite faces add to seven as on dice. Here, students are asked to place the sixth face. A key element of this task is working out when all possible solutions have been captured; consider how you will gather students’ responses and how you will convince them that one does or doesn’t work. See Representations on the Guidance slide for some suggestions.</a:t>
            </a:r>
          </a:p>
        </p:txBody>
      </p:sp>
      <p:sp>
        <p:nvSpPr>
          <p:cNvPr id="4" name="Slide Number Placeholder 3"/>
          <p:cNvSpPr>
            <a:spLocks noGrp="1"/>
          </p:cNvSpPr>
          <p:nvPr>
            <p:ph type="sldNum" sz="quarter" idx="5"/>
          </p:nvPr>
        </p:nvSpPr>
        <p:spPr/>
        <p:txBody>
          <a:bodyPr/>
          <a:lstStyle/>
          <a:p>
            <a:fld id="{95CC6D43-B330-470E-9514-C837501A6F5A}" type="slidenum">
              <a:rPr lang="en-GB" smtClean="0"/>
              <a:t>45</a:t>
            </a:fld>
            <a:endParaRPr lang="en-GB" dirty="0"/>
          </a:p>
        </p:txBody>
      </p:sp>
    </p:spTree>
    <p:extLst>
      <p:ext uri="{BB962C8B-B14F-4D97-AF65-F5344CB8AC3E}">
        <p14:creationId xmlns:p14="http://schemas.microsoft.com/office/powerpoint/2010/main" val="22045905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 </a:t>
            </a:r>
            <a:r>
              <a:rPr lang="en-GB" b="0" dirty="0"/>
              <a:t>With each click, a different possible position for the sixth face will appear in turn. The net for the further thinking question appears last.</a:t>
            </a:r>
            <a:endParaRPr lang="en-GB" b="1" dirty="0"/>
          </a:p>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46</a:t>
            </a:fld>
            <a:endParaRPr lang="en-GB" dirty="0"/>
          </a:p>
        </p:txBody>
      </p:sp>
    </p:spTree>
    <p:extLst>
      <p:ext uri="{BB962C8B-B14F-4D97-AF65-F5344CB8AC3E}">
        <p14:creationId xmlns:p14="http://schemas.microsoft.com/office/powerpoint/2010/main" val="41276347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47</a:t>
            </a:fld>
            <a:endParaRPr lang="en-GB" dirty="0"/>
          </a:p>
        </p:txBody>
      </p:sp>
    </p:spTree>
    <p:extLst>
      <p:ext uri="{BB962C8B-B14F-4D97-AF65-F5344CB8AC3E}">
        <p14:creationId xmlns:p14="http://schemas.microsoft.com/office/powerpoint/2010/main" val="9035567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The different possible prisms are described below and represented visually on the following two slides. Assuming the use of connecting cubes such as multilink, all the cubes shown align exactly rather than being placed part way along each other.</a:t>
            </a:r>
          </a:p>
          <a:p>
            <a:r>
              <a:rPr lang="en-GB" b="0" dirty="0"/>
              <a:t>a) Phil can make five different prisms, two of which can be viewed as prisms in two different ways (one with a cross-sectional area of one and a length of four, or vice-versa; one with a cross-sectional area of two and a length of two, or vice versa; three with a cross-sectional area of four and a length of one).</a:t>
            </a:r>
          </a:p>
          <a:p>
            <a:r>
              <a:rPr lang="en-GB" b="0" dirty="0"/>
              <a:t>b) Rose-Marie can make 12 different prisms, only one of which can be viewed as a prism in two different ways (the cross section is one of the twelve pentomino arrangements so has an area of five, and the length is one. Only the cuboid could also be thought of as a cross-sectional area of one and a length of five.)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 No, Sachin has not made a prism as, no matter how it is viewed, there is not a constant length perpendicular to any cross section. Sachin needs to move the cubes so that there is an arrangement with either a cross-sectional area of six and a length of one (or vice versa) or a cross-sectional area of three and a length of two. He can do this a number of ways, but the simplest way is to just move the one cube that is ‘behind’ the other five so that the prism has a length of one. See the solutions to the further thinking question to help you check students’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Sachin can make a total of 36 different prisms (t</a:t>
            </a:r>
            <a:r>
              <a:rPr lang="en-US" sz="1200" dirty="0"/>
              <a:t>here are 35 different arrangement of six cubes, creating a prism with cross-sectional area of six and length of one, which includes two cuboids that can be described as having different lengths/areas, and an ‘L’ shape with a cross-sectional area of three and a length of two.)</a:t>
            </a:r>
            <a:endParaRPr lang="en-GB" b="0" dirty="0"/>
          </a:p>
          <a:p>
            <a:endParaRPr lang="en-GB" b="0" dirty="0"/>
          </a:p>
          <a:p>
            <a:r>
              <a:rPr lang="en-GB" b="1" dirty="0"/>
              <a:t>Suggested questioning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What is a prism?</a:t>
            </a:r>
          </a:p>
          <a:p>
            <a:r>
              <a:rPr lang="en-GB" b="0" dirty="0"/>
              <a:t>Can a prism have a length of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What shape is the cross-section of your prism?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Does it matter which way round your prism is orientated?</a:t>
            </a:r>
          </a:p>
          <a:p>
            <a:endParaRPr lang="en-GB" b="1" dirty="0"/>
          </a:p>
          <a:p>
            <a:r>
              <a:rPr lang="en-GB" b="1" dirty="0"/>
              <a:t>Things to think about</a:t>
            </a:r>
          </a:p>
          <a:p>
            <a:r>
              <a:rPr lang="en-GB" b="0" dirty="0"/>
              <a:t>This task will be very different if students have access to physical cubes to create their prisms – it is envisaged as a practical task where concrete manipulatives are used. This should enable you to draw attention to the key features of the prisms (i.e. the constant cross section and length) more easily. Think also about how students record their different answers: will you give them enough cubes so that they can make several different prisms and have all their different answers on their desk? Easy for part a; less so for the 36 possible solutions in part c! To get around this, you could ask students to sketch their prisms (although this may be a barrier for some) or record unique solutions on the board and ask students to create more with their cubes. If you have access to a visualiser, you could collect unique prisms to display to the class and challenge them to add to the set.</a:t>
            </a:r>
          </a:p>
        </p:txBody>
      </p:sp>
      <p:sp>
        <p:nvSpPr>
          <p:cNvPr id="4" name="Slide Number Placeholder 3"/>
          <p:cNvSpPr>
            <a:spLocks noGrp="1"/>
          </p:cNvSpPr>
          <p:nvPr>
            <p:ph type="sldNum" sz="quarter" idx="5"/>
          </p:nvPr>
        </p:nvSpPr>
        <p:spPr/>
        <p:txBody>
          <a:bodyPr/>
          <a:lstStyle/>
          <a:p>
            <a:fld id="{95CC6D43-B330-470E-9514-C837501A6F5A}" type="slidenum">
              <a:rPr lang="en-GB" smtClean="0"/>
              <a:t>48</a:t>
            </a:fld>
            <a:endParaRPr lang="en-GB" dirty="0"/>
          </a:p>
        </p:txBody>
      </p:sp>
    </p:spTree>
    <p:extLst>
      <p:ext uri="{BB962C8B-B14F-4D97-AF65-F5344CB8AC3E}">
        <p14:creationId xmlns:p14="http://schemas.microsoft.com/office/powerpoint/2010/main" val="12129636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51</a:t>
            </a:fld>
            <a:endParaRPr lang="en-GB" dirty="0"/>
          </a:p>
        </p:txBody>
      </p:sp>
    </p:spTree>
    <p:extLst>
      <p:ext uri="{BB962C8B-B14F-4D97-AF65-F5344CB8AC3E}">
        <p14:creationId xmlns:p14="http://schemas.microsoft.com/office/powerpoint/2010/main" val="1874780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In the </a:t>
            </a:r>
            <a:r>
              <a:rPr kumimoji="0" lang="en-GB" sz="12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Sample Key Stage 3 Curriculum Framework</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 statements of knowledge, skills and understanding </a:t>
            </a:r>
            <a:r>
              <a:rPr lang="en-GB" dirty="0"/>
              <a:t>are arranged to give an example teaching order. The </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three-digit code for each statement in the framework is a clickable hyperlink to documents with more detailed information, including the key ideas contained within that statement. These key ideas are also shown on slides 7–8 in this deck.</a:t>
            </a:r>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5</a:t>
            </a:fld>
            <a:endParaRPr lang="en-GB" dirty="0"/>
          </a:p>
        </p:txBody>
      </p:sp>
    </p:spTree>
    <p:extLst>
      <p:ext uri="{BB962C8B-B14F-4D97-AF65-F5344CB8AC3E}">
        <p14:creationId xmlns:p14="http://schemas.microsoft.com/office/powerpoint/2010/main" val="5104823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Students could sketch one of multiple possible prisms, depending on which faces they choose to be the constant cross section. The possible cuboids are given using their three dimensions below; any one of the faces could be considered the cross-section.</a:t>
            </a:r>
          </a:p>
          <a:p>
            <a:r>
              <a:rPr lang="en-GB" b="0" dirty="0"/>
              <a:t>4 × 1 × 30 (i.e. connecting the smallest face).</a:t>
            </a:r>
          </a:p>
          <a:p>
            <a:r>
              <a:rPr lang="en-GB" b="0" dirty="0"/>
              <a:t>12 × 1 × 10 (i.e. connecting the middle-sized face).</a:t>
            </a:r>
          </a:p>
          <a:p>
            <a:r>
              <a:rPr lang="en-GB" b="0" dirty="0"/>
              <a:t>10 × 4 × 3 (i.e. connecting the largest face).</a:t>
            </a:r>
          </a:p>
          <a:p>
            <a:endParaRPr lang="en-GB" b="0" dirty="0"/>
          </a:p>
          <a:p>
            <a:r>
              <a:rPr lang="en-GB" b="0" dirty="0"/>
              <a:t>Students could also arrange their pieces to form cross-sections in various L-shapes, with lengths of either 1 cm, 4 cm or 10 cm. See the following slide for some suggestions.</a:t>
            </a:r>
          </a:p>
          <a:p>
            <a:r>
              <a:rPr lang="en-GB" b="0" dirty="0"/>
              <a:t>b) See part a for the other potential solutions students could identify.</a:t>
            </a:r>
          </a:p>
          <a:p>
            <a:endParaRPr lang="en-GB" b="0" dirty="0"/>
          </a:p>
          <a:p>
            <a:r>
              <a:rPr lang="en-GB" b="0" dirty="0"/>
              <a:t>? Students’ answers to this will vary; ask them to swap solutions to see if they have found all the possible prisms for their congruent pieces.</a:t>
            </a:r>
          </a:p>
          <a:p>
            <a:endParaRPr lang="en-GB" b="0" dirty="0"/>
          </a:p>
          <a:p>
            <a:r>
              <a:rPr lang="en-GB" b="1" dirty="0"/>
              <a:t>Suggested questioning</a:t>
            </a:r>
          </a:p>
          <a:p>
            <a:r>
              <a:rPr lang="en-GB" b="0" dirty="0"/>
              <a:t>Is there more than one way to make a prism?</a:t>
            </a:r>
          </a:p>
          <a:p>
            <a:r>
              <a:rPr lang="en-GB" b="0" dirty="0"/>
              <a:t>How many different cuboids can you make?</a:t>
            </a:r>
          </a:p>
          <a:p>
            <a:r>
              <a:rPr lang="en-GB" b="0" dirty="0"/>
              <a:t>What is the volume of each of your shapes?</a:t>
            </a:r>
          </a:p>
          <a:p>
            <a:r>
              <a:rPr lang="en-GB" b="0" dirty="0"/>
              <a:t>What is the same and what is different about each of your shapes?</a:t>
            </a:r>
          </a:p>
          <a:p>
            <a:endParaRPr lang="en-GB" b="1" dirty="0"/>
          </a:p>
          <a:p>
            <a:r>
              <a:rPr lang="en-GB" b="1" dirty="0"/>
              <a:t>Things to think about</a:t>
            </a:r>
          </a:p>
          <a:p>
            <a:r>
              <a:rPr lang="en-GB" b="0" dirty="0"/>
              <a:t>The introduction to this task describes how the prism is broken into ‘identical’ pieces; in the further thinking question, students are asked to sketch ‘congruent’ pieces. The mathematical language is modelled on the slide but is not necessary to access the beginning of the task, so it could be used at any time in Key Stage 3, depending on your scheme of work. Decide how much attention to draw to the language at this stage of students’ learning.</a:t>
            </a:r>
          </a:p>
        </p:txBody>
      </p:sp>
      <p:sp>
        <p:nvSpPr>
          <p:cNvPr id="4" name="Slide Number Placeholder 3"/>
          <p:cNvSpPr>
            <a:spLocks noGrp="1"/>
          </p:cNvSpPr>
          <p:nvPr>
            <p:ph type="sldNum" sz="quarter" idx="5"/>
          </p:nvPr>
        </p:nvSpPr>
        <p:spPr/>
        <p:txBody>
          <a:bodyPr/>
          <a:lstStyle/>
          <a:p>
            <a:fld id="{95CC6D43-B330-470E-9514-C837501A6F5A}" type="slidenum">
              <a:rPr lang="en-GB" smtClean="0"/>
              <a:t>52</a:t>
            </a:fld>
            <a:endParaRPr lang="en-GB" dirty="0"/>
          </a:p>
        </p:txBody>
      </p:sp>
    </p:spTree>
    <p:extLst>
      <p:ext uri="{BB962C8B-B14F-4D97-AF65-F5344CB8AC3E}">
        <p14:creationId xmlns:p14="http://schemas.microsoft.com/office/powerpoint/2010/main" val="989932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possible prism will appear separately so you can choose the pace at which to work with your class.</a:t>
            </a:r>
            <a:endParaRPr lang="en-GB" b="1" dirty="0"/>
          </a:p>
        </p:txBody>
      </p:sp>
      <p:sp>
        <p:nvSpPr>
          <p:cNvPr id="4" name="Slide Number Placeholder 3"/>
          <p:cNvSpPr>
            <a:spLocks noGrp="1"/>
          </p:cNvSpPr>
          <p:nvPr>
            <p:ph type="sldNum" sz="quarter" idx="5"/>
          </p:nvPr>
        </p:nvSpPr>
        <p:spPr/>
        <p:txBody>
          <a:bodyPr/>
          <a:lstStyle/>
          <a:p>
            <a:fld id="{95CC6D43-B330-470E-9514-C837501A6F5A}" type="slidenum">
              <a:rPr lang="en-GB" smtClean="0"/>
              <a:t>53</a:t>
            </a:fld>
            <a:endParaRPr lang="en-GB" dirty="0"/>
          </a:p>
        </p:txBody>
      </p:sp>
    </p:spTree>
    <p:extLst>
      <p:ext uri="{BB962C8B-B14F-4D97-AF65-F5344CB8AC3E}">
        <p14:creationId xmlns:p14="http://schemas.microsoft.com/office/powerpoint/2010/main" val="4154203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54</a:t>
            </a:fld>
            <a:endParaRPr lang="en-GB" dirty="0"/>
          </a:p>
        </p:txBody>
      </p:sp>
    </p:spTree>
    <p:extLst>
      <p:ext uri="{BB962C8B-B14F-4D97-AF65-F5344CB8AC3E}">
        <p14:creationId xmlns:p14="http://schemas.microsoft.com/office/powerpoint/2010/main" val="35447505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Yes he does. This is because there are six faces on each of the smaller cubes (totalling 48 faces). However, each of the faces on the bigger cube is the same size as four of the faces on the smaller cube, so there are the equivalent of 6 × 4 = 24 of the small faces.</a:t>
            </a:r>
          </a:p>
          <a:p>
            <a:r>
              <a:rPr lang="en-GB" b="0" dirty="0"/>
              <a:t>b) Yes, half of his paint will be left over so he could paint one more big cube.</a:t>
            </a:r>
          </a:p>
          <a:p>
            <a:endParaRPr lang="en-GB" b="0" dirty="0"/>
          </a:p>
          <a:p>
            <a:r>
              <a:rPr lang="en-GB" b="0" dirty="0"/>
              <a:t>? The smallest number of cubes he can use is 27 (3 × 3 ×3). There are now nine of the smaller faces on each side, so a total of 6 × 9 = 54 to paint. This means he does not have enough paint to cover the whole larger cube: five faces would be completely painted (9 × 5 = 45) and the final face would be one-third painted.</a:t>
            </a:r>
          </a:p>
          <a:p>
            <a:endParaRPr lang="en-GB" b="0" dirty="0"/>
          </a:p>
          <a:p>
            <a:r>
              <a:rPr lang="en-GB" b="1" dirty="0"/>
              <a:t>Suggested questioning</a:t>
            </a:r>
          </a:p>
          <a:p>
            <a:r>
              <a:rPr lang="en-GB" b="0" dirty="0"/>
              <a:t>What is the area of one face of a small cube? How about every face?</a:t>
            </a:r>
          </a:p>
          <a:p>
            <a:r>
              <a:rPr lang="en-GB" b="0" dirty="0"/>
              <a:t>What are the lengths of the larger cube? How do you know?</a:t>
            </a:r>
          </a:p>
          <a:p>
            <a:r>
              <a:rPr lang="en-GB" b="0" dirty="0"/>
              <a:t>What is the area of one face of the larger cube? How about every face?</a:t>
            </a:r>
          </a:p>
          <a:p>
            <a:r>
              <a:rPr lang="en-GB" b="0" dirty="0"/>
              <a:t>If you put all of the smaller cubes together to make a bigger cube, would every face be showing? </a:t>
            </a:r>
          </a:p>
          <a:p>
            <a:endParaRPr lang="en-GB" b="1" dirty="0"/>
          </a:p>
          <a:p>
            <a:r>
              <a:rPr lang="en-GB" b="1" dirty="0"/>
              <a:t>Things to think about</a:t>
            </a:r>
          </a:p>
          <a:p>
            <a:r>
              <a:rPr lang="en-GB" dirty="0"/>
              <a:t>Checkpoint 17 is one of many (including Checkpoints 18 and 22) where the concept of surface area is touched on without being formally referred to. In each of these Checkpoints, the mathematics that students are expected to do does not go beyond the content at the boundary of Key Stages 2 and 3. The tasks should help you understand how readily students can visualise and work with 3D shape. You will need to decide whether to just listen to students’ reasoning, accepting any language that they use, or whether it is an appropriate moment to use terminology such as surface area. This will depend on the needs and current attainment of each class, as well as your scheme of work.</a:t>
            </a:r>
          </a:p>
        </p:txBody>
      </p:sp>
      <p:sp>
        <p:nvSpPr>
          <p:cNvPr id="4" name="Slide Number Placeholder 3"/>
          <p:cNvSpPr>
            <a:spLocks noGrp="1"/>
          </p:cNvSpPr>
          <p:nvPr>
            <p:ph type="sldNum" sz="quarter" idx="5"/>
          </p:nvPr>
        </p:nvSpPr>
        <p:spPr/>
        <p:txBody>
          <a:bodyPr/>
          <a:lstStyle/>
          <a:p>
            <a:fld id="{95CC6D43-B330-470E-9514-C837501A6F5A}" type="slidenum">
              <a:rPr lang="en-GB" smtClean="0"/>
              <a:t>55</a:t>
            </a:fld>
            <a:endParaRPr lang="en-GB" dirty="0"/>
          </a:p>
        </p:txBody>
      </p:sp>
    </p:spTree>
    <p:extLst>
      <p:ext uri="{BB962C8B-B14F-4D97-AF65-F5344CB8AC3E}">
        <p14:creationId xmlns:p14="http://schemas.microsoft.com/office/powerpoint/2010/main" val="19099994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56</a:t>
            </a:fld>
            <a:endParaRPr lang="en-GB" dirty="0"/>
          </a:p>
        </p:txBody>
      </p:sp>
    </p:spTree>
    <p:extLst>
      <p:ext uri="{BB962C8B-B14F-4D97-AF65-F5344CB8AC3E}">
        <p14:creationId xmlns:p14="http://schemas.microsoft.com/office/powerpoint/2010/main" val="14118098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a:t>
            </a:r>
            <a:r>
              <a:rPr lang="en-GB" b="0" baseline="0" dirty="0"/>
              <a:t>1 </a:t>
            </a:r>
            <a:r>
              <a:rPr lang="en-GB" b="0" dirty="0"/>
              <a:t>cm</a:t>
            </a:r>
            <a:r>
              <a:rPr lang="en-GB" b="0" baseline="30000" dirty="0"/>
              <a:t>3</a:t>
            </a:r>
            <a:r>
              <a:rPr lang="en-GB" b="0" baseline="0" dirty="0"/>
              <a:t>, 10 </a:t>
            </a:r>
            <a:r>
              <a:rPr lang="en-GB" b="0" dirty="0"/>
              <a:t>cm</a:t>
            </a:r>
            <a:r>
              <a:rPr lang="en-GB" b="0" baseline="30000" dirty="0"/>
              <a:t>3</a:t>
            </a:r>
            <a:r>
              <a:rPr lang="en-GB" b="0" baseline="0" dirty="0"/>
              <a:t>, 100 </a:t>
            </a:r>
            <a:r>
              <a:rPr lang="en-GB" b="0" dirty="0"/>
              <a:t>cm</a:t>
            </a:r>
            <a:r>
              <a:rPr lang="en-GB" b="0" baseline="30000" dirty="0"/>
              <a:t>3</a:t>
            </a:r>
            <a:r>
              <a:rPr lang="en-GB" b="0" baseline="0" dirty="0"/>
              <a:t>, </a:t>
            </a:r>
            <a:r>
              <a:rPr lang="en-GB" b="0" dirty="0"/>
              <a:t>1000 cm</a:t>
            </a:r>
            <a:r>
              <a:rPr lang="en-GB" b="0" baseline="30000" dirty="0"/>
              <a:t>3</a:t>
            </a:r>
            <a:endParaRPr lang="en-GB" b="0" baseline="0" dirty="0"/>
          </a:p>
          <a:p>
            <a:r>
              <a:rPr lang="en-GB" b="0" dirty="0"/>
              <a:t>b) </a:t>
            </a:r>
            <a:r>
              <a:rPr lang="en-GB" b="0" baseline="0" dirty="0"/>
              <a:t>1 </a:t>
            </a:r>
            <a:r>
              <a:rPr lang="en-GB" b="0" dirty="0"/>
              <a:t>cm</a:t>
            </a:r>
            <a:r>
              <a:rPr lang="en-GB" b="0" baseline="30000" dirty="0"/>
              <a:t>3</a:t>
            </a:r>
            <a:r>
              <a:rPr lang="en-GB" b="0" baseline="0" dirty="0"/>
              <a:t>: 1 cm, 1 cm, 1 cm, 10 </a:t>
            </a:r>
            <a:r>
              <a:rPr lang="en-GB" b="0" dirty="0"/>
              <a:t>cm</a:t>
            </a:r>
            <a:r>
              <a:rPr lang="en-GB" b="0" baseline="30000" dirty="0"/>
              <a:t>3</a:t>
            </a:r>
            <a:r>
              <a:rPr lang="en-GB" b="0" baseline="0" dirty="0"/>
              <a:t>: 10 cm, 1 cm, 1 cm; </a:t>
            </a:r>
            <a:r>
              <a:rPr lang="en-GB" b="0" dirty="0"/>
              <a:t>100 cm</a:t>
            </a:r>
            <a:r>
              <a:rPr lang="en-GB" b="0" baseline="30000" dirty="0"/>
              <a:t>3</a:t>
            </a:r>
            <a:r>
              <a:rPr lang="en-GB" b="0" baseline="0" dirty="0"/>
              <a:t>: 10 cm, 10 cm, 1 cm; 1000 </a:t>
            </a:r>
            <a:r>
              <a:rPr lang="en-GB" b="0" dirty="0"/>
              <a:t>cm</a:t>
            </a:r>
            <a:r>
              <a:rPr lang="en-GB" b="0" baseline="30000" dirty="0"/>
              <a:t>3</a:t>
            </a:r>
            <a:r>
              <a:rPr lang="en-GB" b="0" baseline="0" dirty="0"/>
              <a:t>: 10 cm, 10 cm, 10 cm.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 Ones: 1 cm</a:t>
            </a:r>
            <a:r>
              <a:rPr lang="en-GB" b="0" baseline="30000" dirty="0"/>
              <a:t>2</a:t>
            </a:r>
            <a:r>
              <a:rPr lang="en-GB" b="0" baseline="0" dirty="0"/>
              <a:t>, 1 cm</a:t>
            </a:r>
            <a:r>
              <a:rPr lang="en-GB" b="0" baseline="30000" dirty="0"/>
              <a:t>2</a:t>
            </a:r>
            <a:r>
              <a:rPr lang="en-GB" b="0" baseline="0" dirty="0"/>
              <a:t>, 1 cm</a:t>
            </a:r>
            <a:r>
              <a:rPr lang="en-GB" b="0" baseline="30000" dirty="0"/>
              <a:t>2</a:t>
            </a:r>
            <a:r>
              <a:rPr lang="en-GB" b="0" baseline="0" dirty="0"/>
              <a:t>, 1 cm</a:t>
            </a:r>
            <a:r>
              <a:rPr lang="en-GB" b="0" baseline="30000" dirty="0"/>
              <a:t>2</a:t>
            </a:r>
            <a:r>
              <a:rPr lang="en-GB" b="0" baseline="0" dirty="0"/>
              <a:t>, 1 cm</a:t>
            </a:r>
            <a:r>
              <a:rPr lang="en-GB" b="0" baseline="30000" dirty="0"/>
              <a:t>2</a:t>
            </a:r>
            <a:r>
              <a:rPr lang="en-GB" b="0" baseline="0" dirty="0"/>
              <a:t>, 1 cm</a:t>
            </a:r>
            <a:r>
              <a:rPr lang="en-GB" b="0" baseline="30000" dirty="0"/>
              <a:t>2</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Tens: 1 cm</a:t>
            </a:r>
            <a:r>
              <a:rPr lang="en-GB" b="0" baseline="30000" dirty="0"/>
              <a:t>2</a:t>
            </a:r>
            <a:r>
              <a:rPr lang="en-GB" b="0" baseline="0" dirty="0"/>
              <a:t>, 1 cm</a:t>
            </a:r>
            <a:r>
              <a:rPr lang="en-GB" b="0" baseline="30000" dirty="0"/>
              <a:t>2</a:t>
            </a:r>
            <a:r>
              <a:rPr lang="en-GB" b="0" baseline="0" dirty="0"/>
              <a:t>, 10 cm</a:t>
            </a:r>
            <a:r>
              <a:rPr lang="en-GB" b="0" baseline="30000" dirty="0"/>
              <a:t>2</a:t>
            </a:r>
            <a:r>
              <a:rPr lang="en-GB" b="0" baseline="0" dirty="0"/>
              <a:t>, 10 cm</a:t>
            </a:r>
            <a:r>
              <a:rPr lang="en-GB" b="0" baseline="30000" dirty="0"/>
              <a:t>2</a:t>
            </a:r>
            <a:r>
              <a:rPr lang="en-GB" b="0" baseline="0" dirty="0"/>
              <a:t>, 10 cm</a:t>
            </a:r>
            <a:r>
              <a:rPr lang="en-GB" b="0" baseline="30000" dirty="0"/>
              <a:t>2</a:t>
            </a:r>
            <a:r>
              <a:rPr lang="en-GB" b="0" baseline="0" dirty="0"/>
              <a:t>, 10 cm</a:t>
            </a:r>
            <a:r>
              <a:rPr lang="en-GB" b="0" baseline="30000" dirty="0"/>
              <a:t>2</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Hundreds: 10 cm</a:t>
            </a:r>
            <a:r>
              <a:rPr lang="en-GB" b="0" baseline="30000" dirty="0"/>
              <a:t>2</a:t>
            </a:r>
            <a:r>
              <a:rPr lang="en-GB" b="0" baseline="0" dirty="0"/>
              <a:t>, 10 cm</a:t>
            </a:r>
            <a:r>
              <a:rPr lang="en-GB" b="0" baseline="30000" dirty="0"/>
              <a:t>2</a:t>
            </a:r>
            <a:r>
              <a:rPr lang="en-GB" b="0" baseline="0" dirty="0"/>
              <a:t>, 10 cm</a:t>
            </a:r>
            <a:r>
              <a:rPr lang="en-GB" b="0" baseline="30000" dirty="0"/>
              <a:t>2</a:t>
            </a:r>
            <a:r>
              <a:rPr lang="en-GB" b="0" baseline="0" dirty="0"/>
              <a:t>, 10 cm</a:t>
            </a:r>
            <a:r>
              <a:rPr lang="en-GB" b="0" baseline="30000" dirty="0"/>
              <a:t>2</a:t>
            </a:r>
            <a:r>
              <a:rPr lang="en-GB" b="0" baseline="0" dirty="0"/>
              <a:t>, 100 cm</a:t>
            </a:r>
            <a:r>
              <a:rPr lang="en-GB" b="0" baseline="30000" dirty="0"/>
              <a:t>2</a:t>
            </a:r>
            <a:r>
              <a:rPr lang="en-GB" b="0" baseline="0" dirty="0"/>
              <a:t>, 100 cm</a:t>
            </a:r>
            <a:r>
              <a:rPr lang="en-GB" b="0" baseline="30000" dirty="0"/>
              <a:t>2</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Thousands: 100 cm</a:t>
            </a:r>
            <a:r>
              <a:rPr lang="en-GB" b="0" baseline="30000" dirty="0"/>
              <a:t>2</a:t>
            </a:r>
            <a:r>
              <a:rPr lang="en-GB" b="0" baseline="0" dirty="0"/>
              <a:t>, 100 cm</a:t>
            </a:r>
            <a:r>
              <a:rPr lang="en-GB" b="0" baseline="30000" dirty="0"/>
              <a:t>2</a:t>
            </a:r>
            <a:r>
              <a:rPr lang="en-GB" b="0" baseline="0" dirty="0"/>
              <a:t>, 100 cm</a:t>
            </a:r>
            <a:r>
              <a:rPr lang="en-GB" b="0" baseline="30000" dirty="0"/>
              <a:t>2</a:t>
            </a:r>
            <a:r>
              <a:rPr lang="en-GB" b="0" baseline="0" dirty="0"/>
              <a:t>, 100 cm</a:t>
            </a:r>
            <a:r>
              <a:rPr lang="en-GB" b="0" baseline="30000" dirty="0"/>
              <a:t>2</a:t>
            </a:r>
            <a:r>
              <a:rPr lang="en-GB" b="0" baseline="0" dirty="0"/>
              <a:t>, 100 cm</a:t>
            </a:r>
            <a:r>
              <a:rPr lang="en-GB" b="0" baseline="30000" dirty="0"/>
              <a:t>2</a:t>
            </a:r>
            <a:r>
              <a:rPr lang="en-GB" b="0" baseline="0" dirty="0"/>
              <a:t>, 100 cm</a:t>
            </a:r>
            <a:r>
              <a:rPr lang="en-GB" b="0" baseline="30000" dirty="0"/>
              <a:t>2</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answers to what they notice may vary, but may include: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ones and thousands all have the same area for their faces (because they are cubes).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hundreds has two faces with a larger area (because it is wide and flat) but the tens has four faces with a larger area (because it is long and thin).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value for length, area and volume is the same for the ones block.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area of at least two faces says the same as the blocks increase.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See the solutions slide for some suggested sketches. A ten thousands block would be made from ten thousands blocks, but the area of each face would depend on the arrangement of the blocks. If students follow the pattern of the ones, tens and hundreds blocks by stacking the ten thousands blocks on top of each other, then the areas of the faces would be: 100 </a:t>
            </a:r>
            <a:r>
              <a:rPr lang="en-GB" b="0" baseline="0" dirty="0"/>
              <a:t>cm</a:t>
            </a:r>
            <a:r>
              <a:rPr lang="en-GB" b="0" baseline="30000" dirty="0"/>
              <a:t>2</a:t>
            </a:r>
            <a:r>
              <a:rPr lang="en-GB" b="0" baseline="0" dirty="0"/>
              <a:t>, 100 cm</a:t>
            </a:r>
            <a:r>
              <a:rPr lang="en-GB" b="0" baseline="30000" dirty="0"/>
              <a:t>2</a:t>
            </a:r>
            <a:r>
              <a:rPr lang="en-GB" b="0" baseline="0" dirty="0"/>
              <a:t>, </a:t>
            </a:r>
            <a:r>
              <a:rPr lang="en-GB" b="0" dirty="0"/>
              <a:t>1000 </a:t>
            </a:r>
            <a:r>
              <a:rPr lang="en-GB" b="0" baseline="0" dirty="0"/>
              <a:t>cm</a:t>
            </a:r>
            <a:r>
              <a:rPr lang="en-GB" b="0" baseline="30000" dirty="0"/>
              <a:t>2</a:t>
            </a:r>
            <a:r>
              <a:rPr lang="en-GB" b="0" baseline="0" dirty="0"/>
              <a:t>, 1000 cm</a:t>
            </a:r>
            <a:r>
              <a:rPr lang="en-GB" b="0" baseline="30000" dirty="0"/>
              <a:t>2</a:t>
            </a:r>
            <a:r>
              <a:rPr lang="en-GB" b="0" baseline="0" dirty="0"/>
              <a:t>, 1000 cm</a:t>
            </a:r>
            <a:r>
              <a:rPr lang="en-GB" b="0" baseline="30000" dirty="0"/>
              <a:t>2</a:t>
            </a:r>
            <a:r>
              <a:rPr lang="en-GB" b="0" baseline="0" dirty="0"/>
              <a:t>, 1000 cm</a:t>
            </a:r>
            <a:r>
              <a:rPr lang="en-GB" b="0" baseline="30000" dirty="0"/>
              <a:t>2</a:t>
            </a:r>
            <a:r>
              <a:rPr lang="en-GB" b="0" baseline="0" dirty="0"/>
              <a:t>. For the hundred thousand block, if the ten thousands blocks are laid out next to each other, then the areas of the faces would be: 1000 cm</a:t>
            </a:r>
            <a:r>
              <a:rPr lang="en-GB" b="0" baseline="30000" dirty="0"/>
              <a:t>2</a:t>
            </a:r>
            <a:r>
              <a:rPr lang="en-GB" b="0" baseline="0" dirty="0"/>
              <a:t>, 1000 cm</a:t>
            </a:r>
            <a:r>
              <a:rPr lang="en-GB" b="0" baseline="30000" dirty="0"/>
              <a:t>2</a:t>
            </a:r>
            <a:r>
              <a:rPr lang="en-GB" b="0" baseline="0" dirty="0"/>
              <a:t>, 10000 cm</a:t>
            </a:r>
            <a:r>
              <a:rPr lang="en-GB" b="0" baseline="30000" dirty="0"/>
              <a:t>2</a:t>
            </a:r>
            <a:r>
              <a:rPr lang="en-GB" b="0" baseline="0" dirty="0"/>
              <a:t>, 10000cm</a:t>
            </a:r>
            <a:r>
              <a:rPr lang="en-GB" b="0" baseline="30000" dirty="0"/>
              <a:t>2</a:t>
            </a:r>
            <a:r>
              <a:rPr lang="en-GB" b="0" baseline="0" dirty="0"/>
              <a:t>, 10000 cm</a:t>
            </a:r>
            <a:r>
              <a:rPr lang="en-GB" b="0" baseline="30000" dirty="0"/>
              <a:t>2</a:t>
            </a:r>
            <a:r>
              <a:rPr lang="en-GB" b="0" baseline="0" dirty="0"/>
              <a:t>, 10000 cm</a:t>
            </a:r>
            <a:r>
              <a:rPr lang="en-GB" b="0" baseline="30000" dirty="0"/>
              <a:t>2</a:t>
            </a:r>
            <a:r>
              <a:rPr lang="en-GB" b="0" baseline="0" dirty="0"/>
              <a:t>. </a:t>
            </a:r>
            <a:endParaRPr lang="en-GB" b="0" dirty="0"/>
          </a:p>
          <a:p>
            <a:endParaRPr lang="en-GB" b="0" dirty="0"/>
          </a:p>
          <a:p>
            <a:r>
              <a:rPr lang="en-GB" b="1" dirty="0"/>
              <a:t>Suggested questioning</a:t>
            </a:r>
            <a:endParaRPr lang="en-GB" b="0" dirty="0"/>
          </a:p>
          <a:p>
            <a:r>
              <a:rPr lang="en-GB" b="0" dirty="0"/>
              <a:t>What is the same and what is different about the __ block compared with the __ block?</a:t>
            </a:r>
          </a:p>
          <a:p>
            <a:r>
              <a:rPr lang="en-GB" b="0" dirty="0"/>
              <a:t>How many __ blocks would be needed to make a __ block?</a:t>
            </a:r>
          </a:p>
          <a:p>
            <a:r>
              <a:rPr lang="en-GB" b="0" dirty="0"/>
              <a:t>Imagine two __ blocks stuck together. What would be the volume? What might be the lengths of the edges? What might be the area of the faces? Is there more than one answer for this?</a:t>
            </a:r>
          </a:p>
          <a:p>
            <a:endParaRPr lang="en-GB" b="0" dirty="0"/>
          </a:p>
          <a:p>
            <a:r>
              <a:rPr lang="en-GB" b="1" dirty="0"/>
              <a:t>Things to think about</a:t>
            </a:r>
          </a:p>
          <a:p>
            <a:r>
              <a:rPr lang="en-GB" dirty="0"/>
              <a:t>Dienes blocks are a common classroom resource. Use this Checkpoint to check whether students have made the connection between Dienes blocks and volume: it is the volume of each block that represents its value. The task could act as a springboard to different directions, depending on students’ responses. If part b reveals that students are not confident with the dimensions needed to find volume, then you might like to leave part c (which touches on surface area) until their understanding of volume is more secure. As different brands of Dienes blocks have different lengths, a particular length is specified here. When teaching decimals, it is common to assign different values to the blocks (for example identifying the thousands block as ‘one’), and so you may need to clarify that the names of each block in part c refer to the ‘classic’ use of Dienes to teach integer place value. To support this, the order of rows in the table reflects the order in which the images are shown.</a:t>
            </a:r>
          </a:p>
        </p:txBody>
      </p:sp>
      <p:sp>
        <p:nvSpPr>
          <p:cNvPr id="4" name="Slide Number Placeholder 3"/>
          <p:cNvSpPr>
            <a:spLocks noGrp="1"/>
          </p:cNvSpPr>
          <p:nvPr>
            <p:ph type="sldNum" sz="quarter" idx="5"/>
          </p:nvPr>
        </p:nvSpPr>
        <p:spPr/>
        <p:txBody>
          <a:bodyPr/>
          <a:lstStyle/>
          <a:p>
            <a:fld id="{95CC6D43-B330-470E-9514-C837501A6F5A}" type="slidenum">
              <a:rPr lang="en-GB" smtClean="0"/>
              <a:t>57</a:t>
            </a:fld>
            <a:endParaRPr lang="en-GB" dirty="0"/>
          </a:p>
        </p:txBody>
      </p:sp>
    </p:spTree>
    <p:extLst>
      <p:ext uri="{BB962C8B-B14F-4D97-AF65-F5344CB8AC3E}">
        <p14:creationId xmlns:p14="http://schemas.microsoft.com/office/powerpoint/2010/main" val="6778077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58</a:t>
            </a:fld>
            <a:endParaRPr lang="en-GB" dirty="0"/>
          </a:p>
        </p:txBody>
      </p:sp>
    </p:spTree>
    <p:extLst>
      <p:ext uri="{BB962C8B-B14F-4D97-AF65-F5344CB8AC3E}">
        <p14:creationId xmlns:p14="http://schemas.microsoft.com/office/powerpoint/2010/main" val="40952888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59</a:t>
            </a:fld>
            <a:endParaRPr lang="en-GB" dirty="0"/>
          </a:p>
        </p:txBody>
      </p:sp>
    </p:spTree>
    <p:extLst>
      <p:ext uri="{BB962C8B-B14F-4D97-AF65-F5344CB8AC3E}">
        <p14:creationId xmlns:p14="http://schemas.microsoft.com/office/powerpoint/2010/main" val="25098941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60</a:t>
            </a:fld>
            <a:endParaRPr lang="en-GB" dirty="0"/>
          </a:p>
        </p:txBody>
      </p:sp>
    </p:spTree>
    <p:extLst>
      <p:ext uri="{BB962C8B-B14F-4D97-AF65-F5344CB8AC3E}">
        <p14:creationId xmlns:p14="http://schemas.microsoft.com/office/powerpoint/2010/main" val="18599454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61</a:t>
            </a:fld>
            <a:endParaRPr lang="en-GB" dirty="0"/>
          </a:p>
        </p:txBody>
      </p:sp>
    </p:spTree>
    <p:extLst>
      <p:ext uri="{BB962C8B-B14F-4D97-AF65-F5344CB8AC3E}">
        <p14:creationId xmlns:p14="http://schemas.microsoft.com/office/powerpoint/2010/main" val="3310454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In the </a:t>
            </a:r>
            <a:r>
              <a:rPr kumimoji="0" lang="en-GB" sz="12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Sample Key Stage 3 Curriculum Framework</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 statements of knowledge, skills and understanding </a:t>
            </a:r>
            <a:r>
              <a:rPr lang="en-GB" dirty="0"/>
              <a:t>are arranged to give an example teaching order. The </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three-digit code for each statement in the framework is a clickable hyperlink to documents with more detailed information, including the key ideas contained within that statement. These key ideas are also shown on slides 7–8 in this deck.</a:t>
            </a:r>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6</a:t>
            </a:fld>
            <a:endParaRPr lang="en-GB" dirty="0"/>
          </a:p>
        </p:txBody>
      </p:sp>
    </p:spTree>
    <p:extLst>
      <p:ext uri="{BB962C8B-B14F-4D97-AF65-F5344CB8AC3E}">
        <p14:creationId xmlns:p14="http://schemas.microsoft.com/office/powerpoint/2010/main" val="1537953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Yes, it is the same volume as it contains the same number of cubes.</a:t>
            </a:r>
          </a:p>
          <a:p>
            <a:r>
              <a:rPr lang="en-GB" b="0" dirty="0"/>
              <a:t>b) Yes, it is the same volume as it contains the same number of cubes. There is also a space in this shape that has a volume of four cubes.</a:t>
            </a:r>
          </a:p>
          <a:p>
            <a:endParaRPr lang="en-GB" b="0" dirty="0"/>
          </a:p>
          <a:p>
            <a:r>
              <a:rPr lang="en-GB" b="0" dirty="0"/>
              <a:t>? If it is a solid cuboid, then it is not possible. One face is made up of nine cubes, and 28 is not divisible by nine. Students might think that it is not possible to make 28 with layers of nines. The same argument could be made by looking at one of the 12-cube faces. Students might identify that we cannot see all the faces, so it is possible if the shape is hollow or if the remaining two vertical faces are not complete rectangles.</a:t>
            </a:r>
          </a:p>
          <a:p>
            <a:endParaRPr lang="en-GB" b="0" dirty="0"/>
          </a:p>
          <a:p>
            <a:r>
              <a:rPr lang="en-GB" b="1" dirty="0"/>
              <a:t>Suggested questioning</a:t>
            </a:r>
          </a:p>
          <a:p>
            <a:r>
              <a:rPr lang="en-GB" b="0" dirty="0"/>
              <a:t>What is the same and what is different about Guz, Callum and Gabriel’s shapes?</a:t>
            </a:r>
          </a:p>
          <a:p>
            <a:r>
              <a:rPr lang="en-GB" b="0" dirty="0"/>
              <a:t>Which is the ‘biggest’ shape? How do you know? What measurements are you using to decide this?</a:t>
            </a:r>
          </a:p>
          <a:p>
            <a:r>
              <a:rPr lang="en-GB" b="0" dirty="0"/>
              <a:t>What other shapes can you make with exactly 28 cubes?</a:t>
            </a:r>
          </a:p>
          <a:p>
            <a:r>
              <a:rPr lang="en-GB" b="0" dirty="0"/>
              <a:t>Can you be sure that all of the shapes have 28 cubes from the pictures?</a:t>
            </a:r>
          </a:p>
          <a:p>
            <a:endParaRPr lang="en-GB" b="1" dirty="0"/>
          </a:p>
          <a:p>
            <a:r>
              <a:rPr lang="en-GB" b="1" dirty="0"/>
              <a:t>Things to think about</a:t>
            </a:r>
          </a:p>
          <a:p>
            <a:r>
              <a:rPr lang="en-GB" dirty="0"/>
              <a:t>Preservation of volume is an interesting concept to explore with students, as it will allow you to probe what assumptions they make and whether they really understand what volume is. Can students appreciate that the same 28 cubes, when rearranged, have the same volume? How about the same amount of water poured into different shaped containers? Do they see a difference between the representations, or do they understand that the same concept is being modelled?</a:t>
            </a:r>
          </a:p>
        </p:txBody>
      </p:sp>
      <p:sp>
        <p:nvSpPr>
          <p:cNvPr id="4" name="Slide Number Placeholder 3"/>
          <p:cNvSpPr>
            <a:spLocks noGrp="1"/>
          </p:cNvSpPr>
          <p:nvPr>
            <p:ph type="sldNum" sz="quarter" idx="5"/>
          </p:nvPr>
        </p:nvSpPr>
        <p:spPr/>
        <p:txBody>
          <a:bodyPr/>
          <a:lstStyle/>
          <a:p>
            <a:fld id="{95CC6D43-B330-470E-9514-C837501A6F5A}" type="slidenum">
              <a:rPr lang="en-GB" smtClean="0"/>
              <a:t>62</a:t>
            </a:fld>
            <a:endParaRPr lang="en-GB" dirty="0"/>
          </a:p>
        </p:txBody>
      </p:sp>
    </p:spTree>
    <p:extLst>
      <p:ext uri="{BB962C8B-B14F-4D97-AF65-F5344CB8AC3E}">
        <p14:creationId xmlns:p14="http://schemas.microsoft.com/office/powerpoint/2010/main" val="17816227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63</a:t>
            </a:fld>
            <a:endParaRPr lang="en-GB" dirty="0"/>
          </a:p>
        </p:txBody>
      </p:sp>
    </p:spTree>
    <p:extLst>
      <p:ext uri="{BB962C8B-B14F-4D97-AF65-F5344CB8AC3E}">
        <p14:creationId xmlns:p14="http://schemas.microsoft.com/office/powerpoint/2010/main" val="41454522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The images of sandwiches described in part c only appear when this question is shown, so you will need to show this slide in ‘present’ mode to not reveal the sandwiches too soon.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Answers</a:t>
            </a:r>
          </a:p>
          <a:p>
            <a:r>
              <a:rPr lang="en-GB" b="0" dirty="0"/>
              <a:t>a) Students’ answers will vary. Without more information about the dimensions or what might fit inside them, we cannot know for sure.</a:t>
            </a:r>
          </a:p>
          <a:p>
            <a:r>
              <a:rPr lang="en-GB" b="0" dirty="0"/>
              <a:t>b) Students’ justifications will vary. For example, they might argue that the cuboid is taller or the cylinder wider. They could check by filling one container with water, and pouring it into the other, to see if it has the same capacity, or by using a measuring jug to measure the amount of liquid that fits into each container. Or by measuring the dimensions and calculating. (At this stage, students will only know how to do this for the cuboid and not the cylinder.) </a:t>
            </a:r>
          </a:p>
          <a:p>
            <a:r>
              <a:rPr lang="en-GB" b="0" dirty="0"/>
              <a:t>c) Fran is not correct. In the cylinder, there are segments around the edge where there is space to put parts of more sandwiches if you cut them. We do not have enough information to know whether the cylinder or the cuboid is bigger.</a:t>
            </a:r>
          </a:p>
          <a:p>
            <a:endParaRPr lang="en-GB" b="0" dirty="0"/>
          </a:p>
          <a:p>
            <a:r>
              <a:rPr lang="en-GB" b="0" dirty="0"/>
              <a:t>? There are infinite possible answers, depending on how creative students are with their container designs!</a:t>
            </a:r>
          </a:p>
          <a:p>
            <a:endParaRPr lang="en-GB" b="0" dirty="0"/>
          </a:p>
          <a:p>
            <a:r>
              <a:rPr lang="en-GB" b="1" dirty="0"/>
              <a:t>Suggested questioning</a:t>
            </a:r>
          </a:p>
          <a:p>
            <a:r>
              <a:rPr lang="en-GB" b="0" dirty="0"/>
              <a:t>What is the same and what is different about the containers?</a:t>
            </a:r>
          </a:p>
          <a:p>
            <a:r>
              <a:rPr lang="en-GB" b="0" dirty="0"/>
              <a:t>Can you compare the capacity of two containers just by looking?</a:t>
            </a:r>
          </a:p>
          <a:p>
            <a:r>
              <a:rPr lang="en-GB" b="0" dirty="0"/>
              <a:t>What might you use (instead of sandwiches) to measure the volume of the containers?</a:t>
            </a:r>
          </a:p>
          <a:p>
            <a:endParaRPr lang="en-GB" b="1" dirty="0"/>
          </a:p>
          <a:p>
            <a:r>
              <a:rPr lang="en-GB" b="1" dirty="0"/>
              <a:t>Things to think about</a:t>
            </a:r>
          </a:p>
          <a:p>
            <a:r>
              <a:rPr lang="en-GB" dirty="0"/>
              <a:t>Students’ experience of volume begins far before they learn how to estimate volume in Year 5 and calculate volume of cuboids in Year 6. Indeed, it is likely to precede formal education entirely, as students may have played with water, sand and containers as very young children. This Checkpoint plays on something they may have discovered in these very early experiences: that containers can be deceptive and it is not easy to estimate their volume based on a single dimension, i.e. whether one container is shorter or taller than the other.</a:t>
            </a:r>
          </a:p>
        </p:txBody>
      </p:sp>
      <p:sp>
        <p:nvSpPr>
          <p:cNvPr id="4" name="Slide Number Placeholder 3"/>
          <p:cNvSpPr>
            <a:spLocks noGrp="1"/>
          </p:cNvSpPr>
          <p:nvPr>
            <p:ph type="sldNum" sz="quarter" idx="5"/>
          </p:nvPr>
        </p:nvSpPr>
        <p:spPr/>
        <p:txBody>
          <a:bodyPr/>
          <a:lstStyle/>
          <a:p>
            <a:fld id="{95CC6D43-B330-470E-9514-C837501A6F5A}" type="slidenum">
              <a:rPr lang="en-GB" smtClean="0"/>
              <a:t>64</a:t>
            </a:fld>
            <a:endParaRPr lang="en-GB" dirty="0"/>
          </a:p>
        </p:txBody>
      </p:sp>
    </p:spTree>
    <p:extLst>
      <p:ext uri="{BB962C8B-B14F-4D97-AF65-F5344CB8AC3E}">
        <p14:creationId xmlns:p14="http://schemas.microsoft.com/office/powerpoint/2010/main" val="26841907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65</a:t>
            </a:fld>
            <a:endParaRPr lang="en-GB" dirty="0"/>
          </a:p>
        </p:txBody>
      </p:sp>
    </p:spTree>
    <p:extLst>
      <p:ext uri="{BB962C8B-B14F-4D97-AF65-F5344CB8AC3E}">
        <p14:creationId xmlns:p14="http://schemas.microsoft.com/office/powerpoint/2010/main" val="35323994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No. They will not fit as now there will be gaps between the cubes.</a:t>
                </a:r>
              </a:p>
              <a:p>
                <a:r>
                  <a:rPr lang="en-GB" b="0" dirty="0"/>
                  <a:t>b) Smaller cubes would mean more could fit into the space, but they would still not fit perfectly.</a:t>
                </a:r>
              </a:p>
              <a:p>
                <a:r>
                  <a:rPr lang="en-GB" b="0" dirty="0"/>
                  <a:t>c) If the cup was a cylinder, then depending on the diameter of the circular face, more or fewer cubes might fit. If the circular face was the same size or larger than the top of the cup, then more would fit. If it was the same size as the bottom of the cup, then fewer would fit. If the cup was a cuboid, then it is possible that more ice cubes could be stacked in as they could be arranged in layers of arrays. Again, this would also depend on the dimensions.</a:t>
                </a:r>
              </a:p>
              <a:p>
                <a:endParaRPr lang="en-GB" b="0" dirty="0"/>
              </a:p>
              <a:p>
                <a:r>
                  <a:rPr lang="en-GB" b="0" dirty="0"/>
                  <a:t>? Yes, the cup has a volume greater than 100 cm</a:t>
                </a:r>
                <a:r>
                  <a:rPr lang="en-GB" b="0" baseline="30000" dirty="0"/>
                  <a:t>3</a:t>
                </a:r>
                <a:r>
                  <a:rPr lang="en-GB" b="0" dirty="0"/>
                  <a:t>. Each cube has a volume of 3 × 3 × 3 = 27 cm</a:t>
                </a:r>
                <a:r>
                  <a:rPr lang="en-GB" b="0" baseline="30000" dirty="0"/>
                  <a:t>3</a:t>
                </a:r>
                <a:r>
                  <a:rPr lang="en-GB" b="0" baseline="0" dirty="0"/>
                  <a:t>.</a:t>
                </a:r>
              </a:p>
              <a:p>
                <a:r>
                  <a:rPr lang="en-GB" b="0" baseline="30000" dirty="0"/>
                  <a:t> </a:t>
                </a:r>
                <a14:m>
                  <m:oMath xmlns:m="http://schemas.openxmlformats.org/officeDocument/2006/math">
                    <m:f>
                      <m:fPr>
                        <m:ctrlPr>
                          <a:rPr lang="en-GB" sz="1200" i="1" smtClean="0">
                            <a:latin typeface="Cambria Math" panose="02040503050406030204" pitchFamily="18" charset="0"/>
                          </a:rPr>
                        </m:ctrlPr>
                      </m:fPr>
                      <m:num>
                        <m:r>
                          <a:rPr lang="en-GB" sz="1200" b="0" i="1" smtClean="0">
                            <a:latin typeface="Cambria Math" panose="02040503050406030204" pitchFamily="18" charset="0"/>
                          </a:rPr>
                          <m:t>2</m:t>
                        </m:r>
                      </m:num>
                      <m:den>
                        <m:r>
                          <a:rPr lang="en-GB" sz="1200" b="0" i="1" smtClean="0">
                            <a:latin typeface="Cambria Math" panose="02040503050406030204" pitchFamily="18" charset="0"/>
                          </a:rPr>
                          <m:t>3</m:t>
                        </m:r>
                      </m:den>
                    </m:f>
                  </m:oMath>
                </a14:m>
                <a:r>
                  <a:rPr lang="en-GB" sz="1200" dirty="0"/>
                  <a:t> of the 15</a:t>
                </a:r>
                <a:r>
                  <a:rPr lang="en-GB" sz="1200" baseline="0" dirty="0"/>
                  <a:t> spaces means the equivalent of 10 cubes are created, so the total volume is 27 </a:t>
                </a:r>
                <a:r>
                  <a:rPr lang="en-GB" b="0" dirty="0"/>
                  <a:t>× 10 = 270 cm</a:t>
                </a:r>
                <a:r>
                  <a:rPr lang="en-GB" b="0" baseline="30000" dirty="0"/>
                  <a:t>3</a:t>
                </a:r>
                <a:r>
                  <a:rPr lang="en-GB" b="0" baseline="0" dirty="0"/>
                  <a:t>.</a:t>
                </a:r>
                <a:endParaRPr lang="en-GB" b="0" dirty="0"/>
              </a:p>
              <a:p>
                <a:endParaRPr lang="en-GB" b="0" dirty="0"/>
              </a:p>
              <a:p>
                <a:r>
                  <a:rPr lang="en-GB" b="1" dirty="0"/>
                  <a:t>Suggested questioning</a:t>
                </a:r>
              </a:p>
              <a:p>
                <a:r>
                  <a:rPr lang="en-GB" b="0" dirty="0"/>
                  <a:t>Are ice cubes a sensible way to measure the volume of the cup? What would be a better way?</a:t>
                </a:r>
              </a:p>
              <a:p>
                <a:r>
                  <a:rPr lang="en-GB" b="0" dirty="0"/>
                  <a:t>If all the water fitted into the tray, what would this tell you about the volumes of the cup and the tray?</a:t>
                </a:r>
              </a:p>
              <a:p>
                <a:endParaRPr lang="en-GB" b="0" dirty="0"/>
              </a:p>
              <a:p>
                <a:r>
                  <a:rPr lang="en-GB" b="1" dirty="0"/>
                  <a:t>Things to think about</a:t>
                </a:r>
              </a:p>
              <a:p>
                <a:r>
                  <a:rPr lang="en-GB" dirty="0"/>
                  <a:t>This Checkpoint considers the volume of the same space by filling it with both a liquid and then with cube-shaped solids. This is based on a simplification of the actual science: when water freezes, the nature of the bonds between water molecules means that its volume in fact increases by approximately nine per cent. The chemistry of this is not covered until A Level, although students may have discussions about the fact that ice floats on water (as it is less dense) during their science lessons. For the purpose of this Checkpoint, you can assume that the ice cubes have the same volume as the water. Any particularly eager scientists among your students may point out this inaccuracy. You could explain that this is a simplified model to explore volume, or ask them to anticipate how that fact might change their answers (i.e. that even less of the water would fit in the glass when frozen).</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This slide is animated</a:t>
                </a:r>
                <a:r>
                  <a:rPr lang="en-GB" b="0"/>
                  <a:t>. Each question will appear separately so you can choose the pace at which to work with your class. </a:t>
                </a:r>
                <a:endParaRPr lang="en-GB" b="1"/>
              </a:p>
              <a:p>
                <a:endParaRPr lang="en-GB" b="1"/>
              </a:p>
              <a:p>
                <a:r>
                  <a:rPr lang="en-GB" b="1"/>
                  <a:t>Answers</a:t>
                </a:r>
              </a:p>
              <a:p>
                <a:r>
                  <a:rPr lang="en-GB" b="0"/>
                  <a:t>a) No. They will not fit as now there will be gaps between the cubes.</a:t>
                </a:r>
              </a:p>
              <a:p>
                <a:r>
                  <a:rPr lang="en-GB" b="0"/>
                  <a:t>b) Smaller cubes would mean more could fit into the space, but they would still not fit perfectly.</a:t>
                </a:r>
              </a:p>
              <a:p>
                <a:r>
                  <a:rPr lang="en-GB" b="0"/>
                  <a:t>c) If the cup was a cylinder, then depending on the diameter of the circular face, more or fewer cubes might fit. If the circular face was the same size or larger than the top of the cup, then more would fit. If it was the same size as the bottom of the cup, then fewer would fit. If the cup was a cuboid, then it is possible that more ice cubes could be stacked in as they could be arranged in layers of arrays. Again, this would also depend on the dimensions.</a:t>
                </a:r>
              </a:p>
              <a:p>
                <a:endParaRPr lang="en-GB" b="0"/>
              </a:p>
              <a:p>
                <a:r>
                  <a:rPr lang="en-GB" b="0"/>
                  <a:t>? Yes, the cup has a volume greater than 100 cm</a:t>
                </a:r>
                <a:r>
                  <a:rPr lang="en-GB" b="0" baseline="30000"/>
                  <a:t>3</a:t>
                </a:r>
                <a:r>
                  <a:rPr lang="en-GB" b="0"/>
                  <a:t>. Each cube has a volume of 3 × 3 × 3 = 27 cm</a:t>
                </a:r>
                <a:r>
                  <a:rPr lang="en-GB" b="0" baseline="30000"/>
                  <a:t>3</a:t>
                </a:r>
                <a:r>
                  <a:rPr lang="en-GB" b="0" baseline="0"/>
                  <a:t>.</a:t>
                </a:r>
              </a:p>
              <a:p>
                <a:r>
                  <a:rPr lang="en-GB" b="0" baseline="30000"/>
                  <a:t> </a:t>
                </a:r>
                <a:r>
                  <a:rPr lang="en-GB" sz="1200" b="0" i="0">
                    <a:latin typeface="Cambria Math" panose="02040503050406030204" pitchFamily="18" charset="0"/>
                  </a:rPr>
                  <a:t>2/3</a:t>
                </a:r>
                <a:r>
                  <a:rPr lang="en-GB" sz="1200"/>
                  <a:t> of the 15</a:t>
                </a:r>
                <a:r>
                  <a:rPr lang="en-GB" sz="1200" baseline="0"/>
                  <a:t> spaces means the equivalent of 10 cubes are created, so the total volume is 27 </a:t>
                </a:r>
                <a:r>
                  <a:rPr lang="en-GB" b="0"/>
                  <a:t>× 10 = 270 cm</a:t>
                </a:r>
                <a:r>
                  <a:rPr lang="en-GB" b="0" baseline="30000"/>
                  <a:t>3</a:t>
                </a:r>
                <a:r>
                  <a:rPr lang="en-GB" b="0" baseline="0"/>
                  <a:t>.</a:t>
                </a:r>
                <a:endParaRPr lang="en-GB" b="0"/>
              </a:p>
              <a:p>
                <a:endParaRPr lang="en-GB" b="0"/>
              </a:p>
              <a:p>
                <a:r>
                  <a:rPr lang="en-GB" b="1"/>
                  <a:t>Suggested questioning</a:t>
                </a:r>
              </a:p>
              <a:p>
                <a:r>
                  <a:rPr lang="en-GB" b="0"/>
                  <a:t>Are ice cubes a sensible way to measure the volume of the cup? What would be a better way?</a:t>
                </a:r>
              </a:p>
              <a:p>
                <a:r>
                  <a:rPr lang="en-GB" b="0"/>
                  <a:t>If all the water fitted into the tray, what would this tell you about the volumes of the cup and the tray?</a:t>
                </a:r>
              </a:p>
              <a:p>
                <a:endParaRPr lang="en-GB" b="0"/>
              </a:p>
              <a:p>
                <a:r>
                  <a:rPr lang="en-GB" b="1"/>
                  <a:t>Things to think about</a:t>
                </a:r>
              </a:p>
              <a:p>
                <a:r>
                  <a:rPr lang="en-GB"/>
                  <a:t>This Checkpoint considers the volume of the same space by filling it with both a liquid and then with cube-shaped solids. This is based on a simplification of the actual science: when water freezes, the nature of the bonds between water molecules means that its volume in fact increases by approximately nine per cent. The chemistry of this is not covered until A-Level, although students may have discussions about the fact that ice floats on water (as it is less dense) during their science lessons. For the purpose of this Checkpoint, you can assume that the ice cubes have the same volume as the water. Any particularly eager scientists among your students may point out this inaccuracy. You could explain that this is a simplified model to explore volume, or ask them to anticipate how that fact might change their answers (i.e. that even less of the water would fit in the glass when frozen).</a:t>
                </a:r>
              </a:p>
            </p:txBody>
          </p:sp>
        </mc:Fallback>
      </mc:AlternateContent>
      <p:sp>
        <p:nvSpPr>
          <p:cNvPr id="4" name="Slide Number Placeholder 3"/>
          <p:cNvSpPr>
            <a:spLocks noGrp="1"/>
          </p:cNvSpPr>
          <p:nvPr>
            <p:ph type="sldNum" sz="quarter" idx="5"/>
          </p:nvPr>
        </p:nvSpPr>
        <p:spPr/>
        <p:txBody>
          <a:bodyPr/>
          <a:lstStyle/>
          <a:p>
            <a:fld id="{95CC6D43-B330-470E-9514-C837501A6F5A}" type="slidenum">
              <a:rPr lang="en-GB" smtClean="0"/>
              <a:t>66</a:t>
            </a:fld>
            <a:endParaRPr lang="en-GB" dirty="0"/>
          </a:p>
        </p:txBody>
      </p:sp>
    </p:spTree>
    <p:extLst>
      <p:ext uri="{BB962C8B-B14F-4D97-AF65-F5344CB8AC3E}">
        <p14:creationId xmlns:p14="http://schemas.microsoft.com/office/powerpoint/2010/main" val="38082109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67</a:t>
            </a:fld>
            <a:endParaRPr lang="en-GB" dirty="0"/>
          </a:p>
        </p:txBody>
      </p:sp>
    </p:spTree>
    <p:extLst>
      <p:ext uri="{BB962C8B-B14F-4D97-AF65-F5344CB8AC3E}">
        <p14:creationId xmlns:p14="http://schemas.microsoft.com/office/powerpoint/2010/main" val="58414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pPr algn="l" rtl="0" fontAlgn="base"/>
            <a:r>
              <a:rPr lang="en-GB" sz="1800" b="0" i="0" u="none" strike="noStrike" dirty="0">
                <a:solidFill>
                  <a:srgbClr val="000000"/>
                </a:solidFill>
                <a:effectLst/>
                <a:latin typeface="Calibri" panose="020F0502020204030204" pitchFamily="34" charset="0"/>
              </a:rPr>
              <a:t>a) The volume decreases, as there are fewer cubes.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b) The number of faces increases from 6 to 30. This is because there are now 6 cross-shaped faces, plus three faces where each corner block has been removed (6 + 3 × 8 = 30).</a:t>
            </a:r>
          </a:p>
          <a:p>
            <a:pPr algn="l" rtl="0" fontAlgn="base"/>
            <a:r>
              <a:rPr lang="en-GB" sz="1800" b="0" i="0" u="none" strike="noStrike" dirty="0">
                <a:solidFill>
                  <a:srgbClr val="000000"/>
                </a:solidFill>
                <a:effectLst/>
                <a:latin typeface="Calibri" panose="020F0502020204030204" pitchFamily="34" charset="0"/>
              </a:rPr>
              <a:t>c) The total area on the outside of the shape stays the same. For each cube that has been removed, there are three external red faces; these are replaced by the three black faces that are now visible.</a:t>
            </a:r>
            <a:endParaRPr lang="en-US" b="0" i="0" dirty="0">
              <a:solidFill>
                <a:srgbClr val="444444"/>
              </a:solidFill>
              <a:effectLst/>
              <a:latin typeface="Calibri" panose="020F0502020204030204" pitchFamily="34" charset="0"/>
            </a:endParaRPr>
          </a:p>
          <a:p>
            <a:endParaRPr lang="en-GB" b="0" dirty="0"/>
          </a:p>
          <a:p>
            <a:r>
              <a:rPr lang="en-GB" b="0" dirty="0"/>
              <a:t>? Using the blocks here, it is not possible to make a shape with a greater volume but the same surface area, as the 3 × 3 × 3 cube is the biggest volume for the surface area given. It is possible to keep the volume the same but increase the surface area, by arranging all the cubes into one row, so that as many of their faces as possible are on the outside.</a:t>
            </a:r>
          </a:p>
          <a:p>
            <a:endParaRPr lang="en-GB" b="0" dirty="0"/>
          </a:p>
          <a:p>
            <a:r>
              <a:rPr lang="en-GB" b="1" dirty="0"/>
              <a:t>Suggested questioning</a:t>
            </a:r>
          </a:p>
          <a:p>
            <a:r>
              <a:rPr lang="en-GB" b="0" dirty="0"/>
              <a:t>What is the same and what is different about the cube and the cube with the white blocks removed?</a:t>
            </a:r>
          </a:p>
          <a:p>
            <a:r>
              <a:rPr lang="en-GB" b="0" dirty="0"/>
              <a:t>Does decreasing the volume always mean the surface area stays the same?</a:t>
            </a:r>
          </a:p>
          <a:p>
            <a:endParaRPr lang="en-GB" b="0" dirty="0"/>
          </a:p>
          <a:p>
            <a:r>
              <a:rPr lang="en-GB" b="1" dirty="0"/>
              <a:t>Things to think about</a:t>
            </a:r>
          </a:p>
          <a:p>
            <a:r>
              <a:rPr lang="en-GB" dirty="0"/>
              <a:t>As with the words ‘identical’ and ‘congruent’ in Checkpoint 16, the task refers to the ‘area of the faces’, and the further thinking question to ‘surface area’. This is so </a:t>
            </a:r>
            <a:r>
              <a:rPr lang="en-GB" b="0" dirty="0"/>
              <a:t>that the mathematical language is modelled on the slide but is not necessary to access the beginning of the task. The task could be used with students at any time in Key Stage 3, depending on your scheme of work. Decide </a:t>
            </a:r>
            <a:r>
              <a:rPr lang="en-GB" dirty="0"/>
              <a:t>whether to begin to use the technical terminology of ‘surface area’ at this stage, or not.</a:t>
            </a:r>
          </a:p>
        </p:txBody>
      </p:sp>
      <p:sp>
        <p:nvSpPr>
          <p:cNvPr id="4" name="Slide Number Placeholder 3"/>
          <p:cNvSpPr>
            <a:spLocks noGrp="1"/>
          </p:cNvSpPr>
          <p:nvPr>
            <p:ph type="sldNum" sz="quarter" idx="5"/>
          </p:nvPr>
        </p:nvSpPr>
        <p:spPr/>
        <p:txBody>
          <a:bodyPr/>
          <a:lstStyle/>
          <a:p>
            <a:fld id="{95CC6D43-B330-470E-9514-C837501A6F5A}" type="slidenum">
              <a:rPr lang="en-GB" smtClean="0"/>
              <a:t>68</a:t>
            </a:fld>
            <a:endParaRPr lang="en-GB" dirty="0"/>
          </a:p>
        </p:txBody>
      </p:sp>
    </p:spTree>
    <p:extLst>
      <p:ext uri="{BB962C8B-B14F-4D97-AF65-F5344CB8AC3E}">
        <p14:creationId xmlns:p14="http://schemas.microsoft.com/office/powerpoint/2010/main" val="31616807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69</a:t>
            </a:fld>
            <a:endParaRPr lang="en-GB" dirty="0"/>
          </a:p>
        </p:txBody>
      </p:sp>
    </p:spTree>
    <p:extLst>
      <p:ext uri="{BB962C8B-B14F-4D97-AF65-F5344CB8AC3E}">
        <p14:creationId xmlns:p14="http://schemas.microsoft.com/office/powerpoint/2010/main" val="2521991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70</a:t>
            </a:fld>
            <a:endParaRPr lang="en-GB" dirty="0"/>
          </a:p>
        </p:txBody>
      </p:sp>
    </p:spTree>
    <p:extLst>
      <p:ext uri="{BB962C8B-B14F-4D97-AF65-F5344CB8AC3E}">
        <p14:creationId xmlns:p14="http://schemas.microsoft.com/office/powerpoint/2010/main" val="12183516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71</a:t>
            </a:fld>
            <a:endParaRPr lang="en-GB" dirty="0"/>
          </a:p>
        </p:txBody>
      </p:sp>
    </p:spTree>
    <p:extLst>
      <p:ext uri="{BB962C8B-B14F-4D97-AF65-F5344CB8AC3E}">
        <p14:creationId xmlns:p14="http://schemas.microsoft.com/office/powerpoint/2010/main" val="2813549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7</a:t>
            </a:fld>
            <a:endParaRPr lang="en-GB" dirty="0"/>
          </a:p>
        </p:txBody>
      </p:sp>
    </p:spTree>
    <p:extLst>
      <p:ext uri="{BB962C8B-B14F-4D97-AF65-F5344CB8AC3E}">
        <p14:creationId xmlns:p14="http://schemas.microsoft.com/office/powerpoint/2010/main" val="28940649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Russell needs to measure the lengths of two different sides of the rectangular surface (i.e. two adjacent sides).</a:t>
            </a:r>
          </a:p>
          <a:p>
            <a:r>
              <a:rPr lang="en-GB" b="0" dirty="0"/>
              <a:t>b) Again, he needs to measure the lengths of two different sides of the rectangular surface (i.e. two adjacent sides).</a:t>
            </a:r>
          </a:p>
          <a:p>
            <a:r>
              <a:rPr lang="en-GB" b="0" dirty="0"/>
              <a:t>c) He needs to know the lengths of two different sides of the rectangular surface (i.e. two adjacent sides) </a:t>
            </a:r>
            <a:r>
              <a:rPr lang="en-GB" b="1" dirty="0"/>
              <a:t>and</a:t>
            </a:r>
            <a:r>
              <a:rPr lang="en-GB" b="0" dirty="0"/>
              <a:t> the depth of the pool.</a:t>
            </a:r>
          </a:p>
          <a:p>
            <a:endParaRPr lang="en-GB" b="0" dirty="0"/>
          </a:p>
          <a:p>
            <a:r>
              <a:rPr lang="en-GB" b="0" dirty="0"/>
              <a:t>? Students’ answers will vary. Check their overall estimates for perimeter, area and volume individually. Twenty-five metres is only likely to be the length. It is far too great a value to be the depth and if it were the width then it would be an Olympic-size pool! Students should suggest a reasonable value for the other two measurements. For example, between 1 and 2 m for the depth and between 10 and 15 m for the width.</a:t>
            </a:r>
          </a:p>
          <a:p>
            <a:endParaRPr lang="en-GB" b="0" dirty="0"/>
          </a:p>
          <a:p>
            <a:r>
              <a:rPr lang="en-GB" b="1" dirty="0"/>
              <a:t>Suggested questioning</a:t>
            </a:r>
          </a:p>
          <a:p>
            <a:pPr>
              <a:buNone/>
            </a:pPr>
            <a:r>
              <a:rPr lang="en-GB" sz="1200" dirty="0"/>
              <a:t>How would your answers change if the swimming pool was a square shape?</a:t>
            </a:r>
          </a:p>
          <a:p>
            <a:pPr>
              <a:buNone/>
            </a:pPr>
            <a:r>
              <a:rPr lang="en-GB" sz="1200" dirty="0"/>
              <a:t>Why might your answers to parts a, b and c be different to the measurements of the cuboid? </a:t>
            </a:r>
          </a:p>
          <a:p>
            <a:pPr>
              <a:buNone/>
            </a:pPr>
            <a:r>
              <a:rPr lang="en-GB" sz="1200" dirty="0"/>
              <a:t>When will you need to use a greater measurement? When will you need to use a shorter one?</a:t>
            </a:r>
          </a:p>
          <a:p>
            <a:endParaRPr lang="en-GB" b="1" dirty="0"/>
          </a:p>
          <a:p>
            <a:r>
              <a:rPr lang="en-GB" b="1" dirty="0"/>
              <a:t>Things to think about</a:t>
            </a:r>
          </a:p>
          <a:p>
            <a:r>
              <a:rPr lang="en-GB" b="0" dirty="0"/>
              <a:t>Students are likely to have built a concept of volume even before perimeter and area. Some of their earliest experiences in the classroom and before will have involved pouring water or sand into different sized containers. However, they may not have connected these experiences with their later learning on perimeter, area and volume in Key Stage 2. Here, we use a context where all three measures are needed in order to explore how embedded their understanding is. Finding a context in which perimeter, area and volume can be legitimately explored is challenging; discuss with your department what other contexts might be used.</a:t>
            </a:r>
          </a:p>
        </p:txBody>
      </p:sp>
      <p:sp>
        <p:nvSpPr>
          <p:cNvPr id="4" name="Slide Number Placeholder 3"/>
          <p:cNvSpPr>
            <a:spLocks noGrp="1"/>
          </p:cNvSpPr>
          <p:nvPr>
            <p:ph type="sldNum" sz="quarter" idx="5"/>
          </p:nvPr>
        </p:nvSpPr>
        <p:spPr/>
        <p:txBody>
          <a:bodyPr/>
          <a:lstStyle/>
          <a:p>
            <a:fld id="{95CC6D43-B330-470E-9514-C837501A6F5A}" type="slidenum">
              <a:rPr lang="en-GB" smtClean="0"/>
              <a:t>72</a:t>
            </a:fld>
            <a:endParaRPr lang="en-GB" dirty="0"/>
          </a:p>
        </p:txBody>
      </p:sp>
    </p:spTree>
    <p:extLst>
      <p:ext uri="{BB962C8B-B14F-4D97-AF65-F5344CB8AC3E}">
        <p14:creationId xmlns:p14="http://schemas.microsoft.com/office/powerpoint/2010/main" val="36117558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73</a:t>
            </a:fld>
            <a:endParaRPr lang="en-GB" dirty="0"/>
          </a:p>
        </p:txBody>
      </p:sp>
    </p:spTree>
    <p:extLst>
      <p:ext uri="{BB962C8B-B14F-4D97-AF65-F5344CB8AC3E}">
        <p14:creationId xmlns:p14="http://schemas.microsoft.com/office/powerpoint/2010/main" val="20356919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You will need to ensure that you do not reveal the next part of the text until students have discussed part a and then part b.</a:t>
            </a:r>
            <a:endParaRPr lang="en-GB" b="1" dirty="0"/>
          </a:p>
          <a:p>
            <a:endParaRPr lang="en-GB" b="1" dirty="0"/>
          </a:p>
          <a:p>
            <a:r>
              <a:rPr lang="en-GB" b="1" dirty="0"/>
              <a:t>Answers</a:t>
            </a:r>
          </a:p>
          <a:p>
            <a:r>
              <a:rPr lang="en-GB" b="0" dirty="0"/>
              <a:t>a) Students’ answers may vary. Check that students guess a greater number for Courtney than Shona. Students with less secure understanding might not have a big enough difference between their two estimates. For example, their guess for Courtney’s only being twice their guess for Shona’s.</a:t>
            </a:r>
          </a:p>
          <a:p>
            <a:r>
              <a:rPr lang="en-GB" b="0" dirty="0"/>
              <a:t>b) These are so different as, for every one of Shona’s cubes there are four of Courtney’s (so at least 56). As Courtney’s cubes are smaller, they fit into the gaps that Shona’s larger cubes cannot fit into. This means that a much larger number of smaller cubes can fit into the glass.</a:t>
            </a:r>
          </a:p>
          <a:p>
            <a:r>
              <a:rPr lang="en-GB" b="0" dirty="0"/>
              <a:t>c) Courtney’s estimate is most likely to be accurate as there are fewer gaps when her cubes fill the glass, so the amount of space the cubes take up is closer to the actual space within the glass.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Shona’s estimate is far too low. She has multiplied the number of cubes by two, but it is the length that is 2 cm, not the volume. Each cube has a volume of 2 × 2 × 2 = 8 </a:t>
            </a:r>
            <a:r>
              <a:rPr lang="en-GB" sz="1200" dirty="0"/>
              <a:t>cm</a:t>
            </a:r>
            <a:r>
              <a:rPr lang="en-GB" sz="1200" baseline="30000" dirty="0"/>
              <a:t>3</a:t>
            </a:r>
            <a:r>
              <a:rPr lang="en-GB" b="0" dirty="0"/>
              <a:t>, so a better estimate would be 14 × 8 = 112 </a:t>
            </a:r>
            <a:r>
              <a:rPr lang="en-GB" sz="1200" dirty="0"/>
              <a:t>cm</a:t>
            </a:r>
            <a:r>
              <a:rPr lang="en-GB" sz="1200" baseline="30000" dirty="0"/>
              <a:t>3</a:t>
            </a:r>
            <a:r>
              <a:rPr lang="en-GB" b="0" dirty="0"/>
              <a:t>. Students might suggest that this estimate is still too low, because of the gaps.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Courtney’s estimate is closer to the real estimate but students might still suggest that it is an underestimate as there are some small gaps. The students could improve their estimates by using even smaller cubes or, ideally, a liquid.</a:t>
            </a:r>
          </a:p>
          <a:p>
            <a:endParaRPr lang="en-GB" b="0" dirty="0"/>
          </a:p>
          <a:p>
            <a:r>
              <a:rPr lang="en-GB" b="1" dirty="0"/>
              <a:t>Suggested questioning</a:t>
            </a:r>
          </a:p>
          <a:p>
            <a:r>
              <a:rPr lang="en-GB" b="0" dirty="0"/>
              <a:t>What is the same and what is different about the arrangement of cubes in each glass?</a:t>
            </a:r>
          </a:p>
          <a:p>
            <a:r>
              <a:rPr lang="en-GB" b="0" dirty="0"/>
              <a:t>Were you surprised by the number of cubes in each glass?</a:t>
            </a:r>
          </a:p>
          <a:p>
            <a:r>
              <a:rPr lang="en-GB" b="0" dirty="0"/>
              <a:t>How else could you estimate the volume?</a:t>
            </a:r>
          </a:p>
          <a:p>
            <a:r>
              <a:rPr lang="en-GB" b="0" dirty="0"/>
              <a:t>How would your answers be different if the glass was a cuboid?</a:t>
            </a:r>
          </a:p>
          <a:p>
            <a:endParaRPr lang="en-GB" b="1" dirty="0"/>
          </a:p>
          <a:p>
            <a:r>
              <a:rPr lang="en-GB" b="1" dirty="0"/>
              <a:t>Things to think about</a:t>
            </a:r>
          </a:p>
          <a:p>
            <a:r>
              <a:rPr lang="en-GB" dirty="0"/>
              <a:t>This offers a similar premise to Checkpoint 21 in the ‘Concept of volume’ section, which considered whether a volume of water would fit into a cup when it was frozen into ice cubes. The ideas are developed further here, and this Checkpoint is included here in the ‘Calculating volume’ section as actual lengths are given for the cubes, so students can start to think about the actual volumes suggested by the number of cubes.</a:t>
            </a:r>
          </a:p>
        </p:txBody>
      </p:sp>
      <p:sp>
        <p:nvSpPr>
          <p:cNvPr id="4" name="Slide Number Placeholder 3"/>
          <p:cNvSpPr>
            <a:spLocks noGrp="1"/>
          </p:cNvSpPr>
          <p:nvPr>
            <p:ph type="sldNum" sz="quarter" idx="5"/>
          </p:nvPr>
        </p:nvSpPr>
        <p:spPr/>
        <p:txBody>
          <a:bodyPr/>
          <a:lstStyle/>
          <a:p>
            <a:fld id="{95CC6D43-B330-470E-9514-C837501A6F5A}" type="slidenum">
              <a:rPr lang="en-GB" smtClean="0"/>
              <a:t>74</a:t>
            </a:fld>
            <a:endParaRPr lang="en-GB" dirty="0"/>
          </a:p>
        </p:txBody>
      </p:sp>
    </p:spTree>
    <p:extLst>
      <p:ext uri="{BB962C8B-B14F-4D97-AF65-F5344CB8AC3E}">
        <p14:creationId xmlns:p14="http://schemas.microsoft.com/office/powerpoint/2010/main" val="26658952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75</a:t>
            </a:fld>
            <a:endParaRPr lang="en-GB" dirty="0"/>
          </a:p>
        </p:txBody>
      </p:sp>
    </p:spTree>
    <p:extLst>
      <p:ext uri="{BB962C8B-B14F-4D97-AF65-F5344CB8AC3E}">
        <p14:creationId xmlns:p14="http://schemas.microsoft.com/office/powerpoint/2010/main" val="19345465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box and each question will appear separately so you can choose the pace at which to work with your class. </a:t>
            </a:r>
            <a:endParaRPr lang="en-GB" b="1" dirty="0"/>
          </a:p>
          <a:p>
            <a:endParaRPr lang="en-GB" b="1" dirty="0"/>
          </a:p>
          <a:p>
            <a:r>
              <a:rPr lang="en-GB" b="1" dirty="0"/>
              <a:t>Answers</a:t>
            </a:r>
          </a:p>
          <a:p>
            <a:r>
              <a:rPr lang="en-GB" b="0" dirty="0"/>
              <a:t>a) He could arguably use A (420 cm</a:t>
            </a:r>
            <a:r>
              <a:rPr lang="en-GB" b="0" baseline="30000" dirty="0"/>
              <a:t>3</a:t>
            </a:r>
            <a:r>
              <a:rPr lang="en-GB" b="0" baseline="0" dirty="0"/>
              <a:t>), C (480 </a:t>
            </a:r>
            <a:r>
              <a:rPr lang="en-GB" b="0" dirty="0"/>
              <a:t>cm</a:t>
            </a:r>
            <a:r>
              <a:rPr lang="en-GB" b="0" baseline="30000" dirty="0"/>
              <a:t>3</a:t>
            </a:r>
            <a:r>
              <a:rPr lang="en-GB" b="0" baseline="0" dirty="0"/>
              <a:t>), D (440 </a:t>
            </a:r>
            <a:r>
              <a:rPr lang="en-GB" b="0" dirty="0"/>
              <a:t>cm</a:t>
            </a:r>
            <a:r>
              <a:rPr lang="en-GB" b="0" baseline="30000" dirty="0"/>
              <a:t>3</a:t>
            </a:r>
            <a:r>
              <a:rPr lang="en-GB" b="0" baseline="0" dirty="0"/>
              <a:t>) or E (512 </a:t>
            </a:r>
            <a:r>
              <a:rPr lang="en-GB" b="0" dirty="0"/>
              <a:t>cm</a:t>
            </a:r>
            <a:r>
              <a:rPr lang="en-GB" b="0" baseline="30000" dirty="0"/>
              <a:t>3</a:t>
            </a:r>
            <a:r>
              <a:rPr lang="en-GB" b="0" baseline="0" dirty="0"/>
              <a:t>). The only one he definitely can’t use is B (400</a:t>
            </a:r>
            <a:r>
              <a:rPr lang="en-GB" b="0" dirty="0"/>
              <a:t>cm</a:t>
            </a:r>
            <a:r>
              <a:rPr lang="en-GB" b="0" baseline="30000" dirty="0"/>
              <a:t>3</a:t>
            </a:r>
            <a:r>
              <a:rPr lang="en-GB" b="0" baseline="0" dirty="0"/>
              <a:t>). However, as we do not know the dimensions of what he is trying to send, we cannot know for certain that the other boxes are suitable, even though their volume is sufficient.</a:t>
            </a:r>
          </a:p>
          <a:p>
            <a:r>
              <a:rPr lang="en-GB" b="0" dirty="0"/>
              <a:t>b) Yes, now we know that boxes C and E are unsuitable shapes as they are not long enough. Box A also cannot be used as, although length is twice the length of the book, it had exactly the right volume, so we know the book must be either twice as tall or twice as wide as the box to compensate. Box D is the only one that is has three sufficient dimensions.</a:t>
            </a:r>
          </a:p>
          <a:p>
            <a:endParaRPr lang="en-GB" b="0" dirty="0"/>
          </a:p>
          <a:p>
            <a:r>
              <a:rPr lang="en-GB" b="0" dirty="0"/>
              <a:t>? Students’ answers will vary. They must have a minimum length of 21 for one dimension, and two other dimensions that multiply to 20 and are ‘sensible’ dimensions for a book.</a:t>
            </a:r>
          </a:p>
          <a:p>
            <a:endParaRPr lang="en-GB" b="0" dirty="0"/>
          </a:p>
          <a:p>
            <a:r>
              <a:rPr lang="en-GB" b="1" dirty="0"/>
              <a:t>Suggested questioning</a:t>
            </a:r>
          </a:p>
          <a:p>
            <a:r>
              <a:rPr lang="en-GB" b="0" dirty="0"/>
              <a:t>What other boxes would have a volume of at least 420 cm</a:t>
            </a:r>
            <a:r>
              <a:rPr lang="en-GB" b="0" baseline="30000" dirty="0"/>
              <a:t>3</a:t>
            </a:r>
            <a:r>
              <a:rPr lang="en-GB" b="0" baseline="0" dirty="0"/>
              <a:t>?</a:t>
            </a:r>
          </a:p>
          <a:p>
            <a:r>
              <a:rPr lang="en-GB" b="0" baseline="0" dirty="0"/>
              <a:t>If a box is greater than the minimum volume, can you be sure it is the correct size for the parcel?</a:t>
            </a:r>
          </a:p>
          <a:p>
            <a:r>
              <a:rPr lang="en-GB" b="0" baseline="0" dirty="0"/>
              <a:t>How do you know you have been given the correct lengths to multiply together?</a:t>
            </a:r>
          </a:p>
          <a:p>
            <a:endParaRPr lang="en-GB" b="1" dirty="0"/>
          </a:p>
          <a:p>
            <a:r>
              <a:rPr lang="en-GB" b="1" dirty="0"/>
              <a:t>Things to think about</a:t>
            </a:r>
          </a:p>
          <a:p>
            <a:r>
              <a:rPr lang="en-GB" dirty="0"/>
              <a:t>Checkpoint 25 is a reminder that there is more to a contextual area or volume problem than just having the ‘right’ numbers; the space has to be appropriate too! Ask students to think of an example of another box that would be the right volume but wrong shape. Or can they suggest what items might be able to fit into the other boxes.</a:t>
            </a:r>
          </a:p>
        </p:txBody>
      </p:sp>
      <p:sp>
        <p:nvSpPr>
          <p:cNvPr id="4" name="Slide Number Placeholder 3"/>
          <p:cNvSpPr>
            <a:spLocks noGrp="1"/>
          </p:cNvSpPr>
          <p:nvPr>
            <p:ph type="sldNum" sz="quarter" idx="5"/>
          </p:nvPr>
        </p:nvSpPr>
        <p:spPr/>
        <p:txBody>
          <a:bodyPr/>
          <a:lstStyle/>
          <a:p>
            <a:fld id="{95CC6D43-B330-470E-9514-C837501A6F5A}" type="slidenum">
              <a:rPr lang="en-GB" smtClean="0"/>
              <a:t>76</a:t>
            </a:fld>
            <a:endParaRPr lang="en-GB" dirty="0"/>
          </a:p>
        </p:txBody>
      </p:sp>
    </p:spTree>
    <p:extLst>
      <p:ext uri="{BB962C8B-B14F-4D97-AF65-F5344CB8AC3E}">
        <p14:creationId xmlns:p14="http://schemas.microsoft.com/office/powerpoint/2010/main" val="21453810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77</a:t>
            </a:fld>
            <a:endParaRPr lang="en-GB" dirty="0"/>
          </a:p>
        </p:txBody>
      </p:sp>
    </p:spTree>
    <p:extLst>
      <p:ext uri="{BB962C8B-B14F-4D97-AF65-F5344CB8AC3E}">
        <p14:creationId xmlns:p14="http://schemas.microsoft.com/office/powerpoint/2010/main" val="13587339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The text for part b, followed by cuboids B–E and then the further thinking question, will appear separately so you can choose the pace at which to work with your class. </a:t>
            </a:r>
            <a:endParaRPr lang="en-GB" b="1" dirty="0"/>
          </a:p>
          <a:p>
            <a:endParaRPr lang="en-GB" b="1" dirty="0"/>
          </a:p>
          <a:p>
            <a:r>
              <a:rPr lang="en-GB" b="1" dirty="0"/>
              <a:t>Answers</a:t>
            </a:r>
          </a:p>
          <a:p>
            <a:r>
              <a:rPr lang="en-GB" b="0" dirty="0"/>
              <a:t>a) Cuboid A: 4 × 5 × 6 = 120 cm</a:t>
            </a:r>
            <a:r>
              <a:rPr lang="en-GB" b="0" baseline="30000" dirty="0"/>
              <a:t>3</a:t>
            </a:r>
            <a:r>
              <a:rPr lang="en-GB" b="0" dirty="0"/>
              <a:t>.</a:t>
            </a:r>
          </a:p>
          <a:p>
            <a:r>
              <a:rPr lang="en-GB" b="0" dirty="0"/>
              <a:t>b) Cuboid B: 120 ÷ (2 × 10) = 6 cm. </a:t>
            </a:r>
          </a:p>
          <a:p>
            <a:r>
              <a:rPr lang="en-GB" b="0" dirty="0"/>
              <a:t>Cuboid C: 120 ÷ (3 × 5) = 8 cm. </a:t>
            </a:r>
          </a:p>
          <a:p>
            <a:r>
              <a:rPr lang="en-GB" b="0" dirty="0"/>
              <a:t>Cuboid D: 120 ÷ (12 × 10) = 1 cm. </a:t>
            </a:r>
          </a:p>
          <a:p>
            <a:r>
              <a:rPr lang="en-GB" b="0" dirty="0"/>
              <a:t>Cuboid E: Missing depth 120 ÷ (8 × 6) = 2.5 cm. Missing vertical height: 8 cm.</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Any cuboids with three different lengths that multiply to 120 cm</a:t>
            </a:r>
            <a:r>
              <a:rPr lang="en-GB" b="0" baseline="30000" dirty="0"/>
              <a:t>3</a:t>
            </a:r>
            <a:r>
              <a:rPr lang="en-GB" b="0" dirty="0"/>
              <a:t>. It is not possible to create a cube with integer lengths as 120 is not a cube number; it is possible to do so with decimal or fractional lengths. This goes beyond expected understanding at this stage, but in case students do volunteer a suggested value, the cube root of 120 is 4.93 (2 d.p.). A possible way in to thinking of this is that a 4 × 4 × 4 cube has a volume of 64 cm</a:t>
            </a:r>
            <a:r>
              <a:rPr lang="en-GB" b="0" baseline="30000" dirty="0"/>
              <a:t>3</a:t>
            </a:r>
            <a:r>
              <a:rPr lang="en-GB" b="0" dirty="0"/>
              <a:t> and a 5 × 5 × 5 cube has a volume of 125 cm</a:t>
            </a:r>
            <a:r>
              <a:rPr lang="en-GB" b="0" baseline="30000" dirty="0"/>
              <a:t>3</a:t>
            </a:r>
            <a:r>
              <a:rPr lang="en-GB" b="0" dirty="0"/>
              <a:t>, so a cube with volume 120 cm</a:t>
            </a:r>
            <a:r>
              <a:rPr lang="en-GB" b="0" baseline="30000" dirty="0"/>
              <a:t>3 </a:t>
            </a:r>
            <a:r>
              <a:rPr lang="en-GB" b="0" dirty="0"/>
              <a:t>would need to have lengths between 4 cm and 5 cm.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b="1" dirty="0"/>
              <a:t>Suggested questioning</a:t>
            </a:r>
          </a:p>
          <a:p>
            <a:r>
              <a:rPr lang="en-GB" b="0" dirty="0"/>
              <a:t>What lengths do you need to find the volume of a cuboid?</a:t>
            </a:r>
          </a:p>
          <a:p>
            <a:r>
              <a:rPr lang="en-GB" b="0" dirty="0"/>
              <a:t>How can you find a missing length? What operation might you need?</a:t>
            </a:r>
          </a:p>
          <a:p>
            <a:r>
              <a:rPr lang="en-GB" b="0" dirty="0"/>
              <a:t>Does it matter if you divide by each other length separately, or multiply the two given lengths first and then divide? Why or why not?</a:t>
            </a:r>
          </a:p>
          <a:p>
            <a:endParaRPr lang="en-GB" b="1" dirty="0"/>
          </a:p>
          <a:p>
            <a:r>
              <a:rPr lang="en-GB" b="1" dirty="0"/>
              <a:t>Things to think about</a:t>
            </a:r>
          </a:p>
          <a:p>
            <a:r>
              <a:rPr lang="en-GB" dirty="0"/>
              <a:t>When are you satisfied that students have mastered a concept such as finding the volume of a cuboid? When they have completed lots of questions? When they have used the concept in context? In Checkpoint 26, students work backwards to find lengths given the volume. If they can do this, it might indicate a certain depth of understanding beyond just completing questions featuring straightforward examples.</a:t>
            </a:r>
          </a:p>
        </p:txBody>
      </p:sp>
      <p:sp>
        <p:nvSpPr>
          <p:cNvPr id="4" name="Slide Number Placeholder 3"/>
          <p:cNvSpPr>
            <a:spLocks noGrp="1"/>
          </p:cNvSpPr>
          <p:nvPr>
            <p:ph type="sldNum" sz="quarter" idx="5"/>
          </p:nvPr>
        </p:nvSpPr>
        <p:spPr/>
        <p:txBody>
          <a:bodyPr/>
          <a:lstStyle/>
          <a:p>
            <a:fld id="{95CC6D43-B330-470E-9514-C837501A6F5A}" type="slidenum">
              <a:rPr lang="en-GB" smtClean="0"/>
              <a:t>78</a:t>
            </a:fld>
            <a:endParaRPr lang="en-GB" dirty="0"/>
          </a:p>
        </p:txBody>
      </p:sp>
    </p:spTree>
    <p:extLst>
      <p:ext uri="{BB962C8B-B14F-4D97-AF65-F5344CB8AC3E}">
        <p14:creationId xmlns:p14="http://schemas.microsoft.com/office/powerpoint/2010/main" val="36308862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79</a:t>
            </a:fld>
            <a:endParaRPr lang="en-GB" dirty="0"/>
          </a:p>
        </p:txBody>
      </p:sp>
    </p:spTree>
    <p:extLst>
      <p:ext uri="{BB962C8B-B14F-4D97-AF65-F5344CB8AC3E}">
        <p14:creationId xmlns:p14="http://schemas.microsoft.com/office/powerpoint/2010/main" val="2074484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shape in part a, and then part b and the further thinking question, will appear separately so you can choose the pace at which to work with your class. </a:t>
            </a:r>
            <a:endParaRPr lang="en-GB" b="1" dirty="0"/>
          </a:p>
          <a:p>
            <a:endParaRPr lang="en-GB" b="1" dirty="0"/>
          </a:p>
          <a:p>
            <a:r>
              <a:rPr lang="en-GB" b="1" dirty="0"/>
              <a:t>Answers</a:t>
            </a:r>
          </a:p>
          <a:p>
            <a:r>
              <a:rPr lang="en-GB" b="0" dirty="0"/>
              <a:t>a) This rule only works for shape B. Too many sides are labelled in shape A. Shape C is not a cuboid. Shape D is also not a cuboid but a composite shape.</a:t>
            </a:r>
          </a:p>
          <a:p>
            <a:r>
              <a:rPr lang="en-GB" b="0" dirty="0"/>
              <a:t>b) Students’ improvements may vary but should refer specifically to cuboids, rather than shapes, and may refer to specific dimensions rather than lengths. For example, ‘To find the volume of a cuboid, you just need to multiply the three different dimensions together.’</a:t>
            </a:r>
          </a:p>
          <a:p>
            <a:endParaRPr lang="en-GB" b="0" dirty="0"/>
          </a:p>
          <a:p>
            <a:r>
              <a:rPr lang="en-GB" b="0" dirty="0"/>
              <a:t>? Shape A has a volume of 5 × 2 × 3 = 30 m</a:t>
            </a:r>
            <a:r>
              <a:rPr lang="en-GB" b="0" baseline="30000" dirty="0"/>
              <a:t>3</a:t>
            </a:r>
            <a:r>
              <a:rPr lang="en-GB" b="0" dirty="0"/>
              <a:t>. </a:t>
            </a:r>
          </a:p>
          <a:p>
            <a:r>
              <a:rPr lang="en-GB" b="0" dirty="0"/>
              <a:t>Shape B has a volume of 20 × 60 × 100 = 120000 cm</a:t>
            </a:r>
            <a:r>
              <a:rPr lang="en-GB" b="0" baseline="30000" dirty="0"/>
              <a:t>3</a:t>
            </a:r>
            <a:r>
              <a:rPr lang="en-GB" b="0" dirty="0"/>
              <a:t>, or 0.2 × 0.6 × 1 = 0.12 m</a:t>
            </a:r>
            <a:r>
              <a:rPr lang="en-GB" b="0" baseline="30000" dirty="0"/>
              <a:t>3 </a:t>
            </a:r>
            <a:r>
              <a:rPr lang="en-GB" b="0" dirty="0"/>
              <a:t>(students may be caught out by the different units).</a:t>
            </a:r>
          </a:p>
          <a:p>
            <a:r>
              <a:rPr lang="en-GB" b="0" dirty="0"/>
              <a:t>Shape C is not possible with the prior learning that students have at this stage; it is a prism with a trapezium cross section, so you would need to find the area of the trapezium and multiply by the length. A cuboid with the same dimensions would have a volume of 4 × 4 × 3 = 48 m</a:t>
            </a:r>
            <a:r>
              <a:rPr lang="en-GB" b="0" baseline="30000" dirty="0"/>
              <a:t>3</a:t>
            </a:r>
            <a:r>
              <a:rPr lang="en-GB" b="0" dirty="0"/>
              <a:t>, so students might reasonably estimate just less than this (somewhere in the region of 40 m</a:t>
            </a:r>
            <a:r>
              <a:rPr lang="en-GB" b="0" baseline="30000" dirty="0"/>
              <a:t>3 </a:t>
            </a:r>
            <a:r>
              <a:rPr lang="en-GB" b="0" dirty="0"/>
              <a:t>– 44 m</a:t>
            </a:r>
            <a:r>
              <a:rPr lang="en-GB" b="0" baseline="30000" dirty="0"/>
              <a:t>3</a:t>
            </a:r>
            <a:r>
              <a:rPr lang="en-GB" b="0" dirty="0"/>
              <a:t>). </a:t>
            </a:r>
          </a:p>
          <a:p>
            <a:r>
              <a:rPr lang="en-GB" b="0" dirty="0"/>
              <a:t>There are many different ways to calculate the volume of D as 8 m</a:t>
            </a:r>
            <a:r>
              <a:rPr lang="en-GB" b="0" baseline="30000" dirty="0"/>
              <a:t>3</a:t>
            </a:r>
            <a:r>
              <a:rPr lang="en-GB" b="0" dirty="0"/>
              <a:t>, including (1 × 1 × 3) + (1 × 1 × 5) or (1 × 1 × 4) + (1 × 1 × 4) or (5 × 4 × 1) − (4 × 3 × 1). </a:t>
            </a:r>
          </a:p>
          <a:p>
            <a:endParaRPr lang="en-GB" b="0" dirty="0"/>
          </a:p>
          <a:p>
            <a:r>
              <a:rPr lang="en-GB" b="1" dirty="0"/>
              <a:t>Suggested questioning</a:t>
            </a:r>
          </a:p>
          <a:p>
            <a:r>
              <a:rPr lang="en-GB" b="0" dirty="0"/>
              <a:t>What information have you been given? When is it too much? When is it not enough?</a:t>
            </a:r>
          </a:p>
          <a:p>
            <a:r>
              <a:rPr lang="en-GB" b="0" dirty="0"/>
              <a:t>Would </a:t>
            </a:r>
            <a:r>
              <a:rPr lang="en-GB" b="1" i="0" dirty="0"/>
              <a:t>any</a:t>
            </a:r>
            <a:r>
              <a:rPr lang="en-GB" b="0" i="0" dirty="0"/>
              <a:t> three dimensions of a cuboid be useful? Why or why not?</a:t>
            </a:r>
          </a:p>
          <a:p>
            <a:r>
              <a:rPr lang="en-GB" b="0" i="0" dirty="0"/>
              <a:t>How might you find the volume of a different shape, such as a triangular prism? Could you multiply the lengths together? Why or why not?</a:t>
            </a:r>
            <a:endParaRPr lang="en-GB" b="0" dirty="0"/>
          </a:p>
          <a:p>
            <a:endParaRPr lang="en-GB" b="1" dirty="0"/>
          </a:p>
          <a:p>
            <a:r>
              <a:rPr lang="en-GB" b="1" dirty="0"/>
              <a:t>Things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While the focus of this task is on identifying which lengths are needed to find the volume, and whether students have really understood the method for finding the volume of a cuboid, there is a skill lying underneath that is also worth drawing out. Students need to be able to identify which lengths are parallel, and which lengths are the same. </a:t>
            </a:r>
            <a:r>
              <a:rPr lang="en-GB" sz="1200" i="0" kern="1200" dirty="0">
                <a:solidFill>
                  <a:schemeClr val="tx1"/>
                </a:solidFill>
                <a:latin typeface="+mn-lt"/>
                <a:ea typeface="+mn-ea"/>
                <a:cs typeface="+mn-cs"/>
              </a:rPr>
              <a:t>Spend some time thinking about this, particularly with a composite shape such as D. Can students identify which lengths are equivalent, or use the information given to find missing lengths? This is an important skill for working with both 2D and 3D composite shapes, but students who are not confident with identifying parallel sides will find this less accessible.</a:t>
            </a:r>
            <a:endParaRPr lang="en-US" sz="1200" i="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5CC6D43-B330-470E-9514-C837501A6F5A}" type="slidenum">
              <a:rPr lang="en-GB" smtClean="0"/>
              <a:t>80</a:t>
            </a:fld>
            <a:endParaRPr lang="en-GB" dirty="0"/>
          </a:p>
        </p:txBody>
      </p:sp>
    </p:spTree>
    <p:extLst>
      <p:ext uri="{BB962C8B-B14F-4D97-AF65-F5344CB8AC3E}">
        <p14:creationId xmlns:p14="http://schemas.microsoft.com/office/powerpoint/2010/main" val="19968471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81</a:t>
            </a:fld>
            <a:endParaRPr lang="en-GB" dirty="0"/>
          </a:p>
        </p:txBody>
      </p:sp>
    </p:spTree>
    <p:extLst>
      <p:ext uri="{BB962C8B-B14F-4D97-AF65-F5344CB8AC3E}">
        <p14:creationId xmlns:p14="http://schemas.microsoft.com/office/powerpoint/2010/main" val="1812836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8</a:t>
            </a:fld>
            <a:endParaRPr lang="en-GB" dirty="0"/>
          </a:p>
        </p:txBody>
      </p:sp>
    </p:spTree>
    <p:extLst>
      <p:ext uri="{BB962C8B-B14F-4D97-AF65-F5344CB8AC3E}">
        <p14:creationId xmlns:p14="http://schemas.microsoft.com/office/powerpoint/2010/main" val="22229098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See the solutions slide for a visual representation of the answers.</a:t>
            </a:r>
          </a:p>
          <a:p>
            <a:r>
              <a:rPr lang="en-GB" b="0" dirty="0"/>
              <a:t>a) B has a greater volume. C is the equivalent of two of A stacked on top of each other, but B is bigger than two of A next to each other. </a:t>
            </a:r>
          </a:p>
          <a:p>
            <a:r>
              <a:rPr lang="en-GB" b="0" dirty="0"/>
              <a:t>b) Both E and F have the same volume, regardless of which length has been doubled.</a:t>
            </a:r>
          </a:p>
          <a:p>
            <a:endParaRPr lang="en-GB" b="0" dirty="0"/>
          </a:p>
          <a:p>
            <a:r>
              <a:rPr lang="en-GB" b="0" dirty="0"/>
              <a:t>? If the shapes were triangular prisms, the answer would be the same as part b and a shape that was twice as tall would have the same volume as a shape that was twice as wide.</a:t>
            </a:r>
          </a:p>
          <a:p>
            <a:endParaRPr lang="en-GB" b="0" dirty="0"/>
          </a:p>
          <a:p>
            <a:r>
              <a:rPr lang="en-GB" b="1" dirty="0"/>
              <a:t>Suggested questioning</a:t>
            </a:r>
          </a:p>
          <a:p>
            <a:r>
              <a:rPr lang="en-GB" b="0" dirty="0"/>
              <a:t>Has the volume of the cylinder/cuboid doubled? Why or why not?</a:t>
            </a:r>
          </a:p>
          <a:p>
            <a:r>
              <a:rPr lang="en-GB" b="0" dirty="0"/>
              <a:t>How could you tell if the volume of B and C (or E and F) are the same? </a:t>
            </a:r>
          </a:p>
          <a:p>
            <a:endParaRPr lang="en-GB" b="1" dirty="0"/>
          </a:p>
          <a:p>
            <a:r>
              <a:rPr lang="en-GB" b="1" dirty="0"/>
              <a:t>Things to think about</a:t>
            </a:r>
          </a:p>
          <a:p>
            <a:r>
              <a:rPr lang="en-GB" dirty="0"/>
              <a:t>Checkpoint 28 encourages reasoning rather than working with the formulae. You might find, if you give students this task after they have worked with the formula for the volume of a cylinder, that their reasoning changes. For example, they might be able to follow an explanation that </a:t>
            </a:r>
            <a:r>
              <a:rPr lang="en-GB" b="0" dirty="0"/>
              <a:t>doubling </a:t>
            </a:r>
            <a:r>
              <a:rPr lang="en-GB" b="0" i="1" dirty="0"/>
              <a:t>r</a:t>
            </a:r>
            <a:r>
              <a:rPr lang="en-GB" b="0" dirty="0"/>
              <a:t> results in (2</a:t>
            </a:r>
            <a:r>
              <a:rPr lang="en-GB" b="0" i="1" dirty="0"/>
              <a:t>r</a:t>
            </a:r>
            <a:r>
              <a:rPr lang="en-GB" b="0" dirty="0"/>
              <a:t>)</a:t>
            </a:r>
            <a:r>
              <a:rPr lang="en-GB" b="0" baseline="30000" dirty="0"/>
              <a:t>2</a:t>
            </a:r>
            <a:r>
              <a:rPr lang="en-GB" b="0" baseline="0" dirty="0"/>
              <a:t> and so has the effect of 4</a:t>
            </a:r>
            <a:r>
              <a:rPr lang="en-GB" b="0" i="1" baseline="0" dirty="0"/>
              <a:t>r</a:t>
            </a:r>
            <a:r>
              <a:rPr lang="en-GB" b="0" baseline="0" dirty="0"/>
              <a:t>.</a:t>
            </a:r>
            <a:r>
              <a:rPr lang="en-GB" dirty="0"/>
              <a:t> Consider how students might be able to reason instead with physical or visual images, and therefore not need to work with the formula – some ideas are given on the solutions slide.</a:t>
            </a:r>
          </a:p>
        </p:txBody>
      </p:sp>
      <p:sp>
        <p:nvSpPr>
          <p:cNvPr id="4" name="Slide Number Placeholder 3"/>
          <p:cNvSpPr>
            <a:spLocks noGrp="1"/>
          </p:cNvSpPr>
          <p:nvPr>
            <p:ph type="sldNum" sz="quarter" idx="5"/>
          </p:nvPr>
        </p:nvSpPr>
        <p:spPr/>
        <p:txBody>
          <a:bodyPr/>
          <a:lstStyle/>
          <a:p>
            <a:fld id="{95CC6D43-B330-470E-9514-C837501A6F5A}" type="slidenum">
              <a:rPr lang="en-GB" smtClean="0"/>
              <a:t>82</a:t>
            </a:fld>
            <a:endParaRPr lang="en-GB" dirty="0"/>
          </a:p>
        </p:txBody>
      </p:sp>
    </p:spTree>
    <p:extLst>
      <p:ext uri="{BB962C8B-B14F-4D97-AF65-F5344CB8AC3E}">
        <p14:creationId xmlns:p14="http://schemas.microsoft.com/office/powerpoint/2010/main" val="24577027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83</a:t>
            </a:fld>
            <a:endParaRPr lang="en-GB" dirty="0"/>
          </a:p>
        </p:txBody>
      </p:sp>
    </p:spTree>
    <p:extLst>
      <p:ext uri="{BB962C8B-B14F-4D97-AF65-F5344CB8AC3E}">
        <p14:creationId xmlns:p14="http://schemas.microsoft.com/office/powerpoint/2010/main" val="24264448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84</a:t>
            </a:fld>
            <a:endParaRPr lang="en-GB" dirty="0"/>
          </a:p>
        </p:txBody>
      </p:sp>
    </p:spTree>
    <p:extLst>
      <p:ext uri="{BB962C8B-B14F-4D97-AF65-F5344CB8AC3E}">
        <p14:creationId xmlns:p14="http://schemas.microsoft.com/office/powerpoint/2010/main" val="39452448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Vanessa is correct as the tiles are not arranged in an array where all the columns and rows are aligned, so we cannot be sure that there are exactly </a:t>
                </a:r>
                <a:r>
                  <a:rPr lang="en-US" sz="1200" dirty="0"/>
                  <a:t>20</a:t>
                </a:r>
                <a14:m>
                  <m:oMath xmlns:m="http://schemas.openxmlformats.org/officeDocument/2006/math">
                    <m:r>
                      <a:rPr lang="en-GB" sz="1200" b="0" i="0" smtClean="0">
                        <a:latin typeface="Cambria Math" panose="02040503050406030204" pitchFamily="18" charset="0"/>
                        <a:ea typeface="Cambria Math" panose="02040503050406030204" pitchFamily="18" charset="0"/>
                      </a:rPr>
                      <m:t> </m:t>
                    </m:r>
                    <m:r>
                      <a:rPr lang="en-US" sz="1200" i="1" smtClean="0">
                        <a:latin typeface="Cambria Math" panose="02040503050406030204" pitchFamily="18" charset="0"/>
                        <a:ea typeface="Cambria Math" panose="02040503050406030204" pitchFamily="18" charset="0"/>
                      </a:rPr>
                      <m:t>×</m:t>
                    </m:r>
                    <m:r>
                      <a:rPr lang="en-GB" sz="1200" b="0" i="1" smtClean="0">
                        <a:latin typeface="Cambria Math" panose="02040503050406030204" pitchFamily="18" charset="0"/>
                        <a:ea typeface="Cambria Math" panose="02040503050406030204" pitchFamily="18" charset="0"/>
                      </a:rPr>
                      <m:t> </m:t>
                    </m:r>
                  </m:oMath>
                </a14:m>
                <a:r>
                  <a:rPr lang="en-US" sz="1200" dirty="0"/>
                  <a:t>20 within the marked space.</a:t>
                </a:r>
                <a:endParaRPr lang="en-GB" b="0" dirty="0"/>
              </a:p>
              <a:p>
                <a:endParaRPr lang="en-GB" b="0" dirty="0"/>
              </a:p>
              <a:p>
                <a:r>
                  <a:rPr lang="en-GB" b="0" dirty="0"/>
                  <a:t>? It is likely to be an over-estimate as many columns of tiles have fewer than 20 tiles, and one of the tiles in the very first column is much smaller than the rest so not a ‘whole’ tile.</a:t>
                </a:r>
              </a:p>
              <a:p>
                <a:endParaRPr lang="en-GB" b="0" dirty="0"/>
              </a:p>
              <a:p>
                <a:r>
                  <a:rPr lang="en-GB" b="1" dirty="0"/>
                  <a:t>Suggested questioning</a:t>
                </a:r>
              </a:p>
              <a:p>
                <a:r>
                  <a:rPr lang="en-GB" b="0" dirty="0"/>
                  <a:t>What is an array? </a:t>
                </a:r>
              </a:p>
              <a:p>
                <a:r>
                  <a:rPr lang="en-GB" b="0" dirty="0"/>
                  <a:t>Why is this an estimate? How could you rearrange the tiles so that it is an accurate answer?</a:t>
                </a:r>
              </a:p>
              <a:p>
                <a:r>
                  <a:rPr lang="en-GB" b="0" dirty="0"/>
                  <a:t>What would you estimate to be the area of this space?</a:t>
                </a:r>
              </a:p>
              <a:p>
                <a:endParaRPr lang="en-GB" b="1" dirty="0"/>
              </a:p>
              <a:p>
                <a:r>
                  <a:rPr lang="en-GB" b="1" dirty="0"/>
                  <a:t>Things to think about</a:t>
                </a:r>
              </a:p>
              <a:p>
                <a:r>
                  <a:rPr lang="en-US" dirty="0"/>
                  <a:t>Students will be accustomed to seeing arrays from their very earliest experiences of area and of multiplication in primary school. However, they may not have defined some of the properties of an array. This Additional activity can be used to check students understand the assumptions that we make when using an array to calculate area, and particularly that the alignment is crucial. </a:t>
                </a:r>
                <a:r>
                  <a:rPr lang="en-US" sz="1200" dirty="0"/>
                  <a:t>The tiles here are therefore an </a:t>
                </a:r>
                <a:r>
                  <a:rPr lang="en-GB" sz="1200" dirty="0"/>
                  <a:t>example of ‘what it’s not’ and could be used in comparison with a true array to check students have a secure definition.</a:t>
                </a: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This slide is animated</a:t>
                </a:r>
                <a:r>
                  <a:rPr lang="en-GB" b="0"/>
                  <a:t>. Each question will appear separately so you can choose the pace at which to work with your class. </a:t>
                </a:r>
                <a:endParaRPr lang="en-GB" b="1"/>
              </a:p>
              <a:p>
                <a:endParaRPr lang="en-GB" b="1"/>
              </a:p>
              <a:p>
                <a:r>
                  <a:rPr lang="en-GB" b="1"/>
                  <a:t>Answers</a:t>
                </a:r>
              </a:p>
              <a:p>
                <a:r>
                  <a:rPr lang="en-GB" b="0"/>
                  <a:t>a) Vanessa is correct as the tiles are not arranged in an array where all the columns and rows are aligned, so we cannot be sure that there are exactly </a:t>
                </a:r>
                <a:r>
                  <a:rPr lang="en-US" sz="1200"/>
                  <a:t>20</a:t>
                </a:r>
                <a:r>
                  <a:rPr lang="en-GB" sz="1200" b="0" i="0">
                    <a:latin typeface="Cambria Math" panose="02040503050406030204" pitchFamily="18" charset="0"/>
                    <a:ea typeface="Cambria Math" panose="02040503050406030204" pitchFamily="18" charset="0"/>
                  </a:rPr>
                  <a:t> </a:t>
                </a:r>
                <a:r>
                  <a:rPr lang="en-US" sz="1200" i="0">
                    <a:latin typeface="Cambria Math" panose="02040503050406030204" pitchFamily="18" charset="0"/>
                    <a:ea typeface="Cambria Math" panose="02040503050406030204" pitchFamily="18" charset="0"/>
                  </a:rPr>
                  <a:t>×</a:t>
                </a:r>
                <a:r>
                  <a:rPr lang="en-GB" sz="1200" b="0" i="0">
                    <a:latin typeface="Cambria Math" panose="02040503050406030204" pitchFamily="18" charset="0"/>
                    <a:ea typeface="Cambria Math" panose="02040503050406030204" pitchFamily="18" charset="0"/>
                  </a:rPr>
                  <a:t> </a:t>
                </a:r>
                <a:r>
                  <a:rPr lang="en-US" sz="1200"/>
                  <a:t>20 within the marked space.</a:t>
                </a:r>
                <a:endParaRPr lang="en-GB" b="0"/>
              </a:p>
              <a:p>
                <a:endParaRPr lang="en-GB" b="0"/>
              </a:p>
              <a:p>
                <a:r>
                  <a:rPr lang="en-GB" b="0"/>
                  <a:t>? It is likely to be an over-estimate as many columns of tiles have fewer than 20 tiles, and one of the tiles in the very first column is much smaller than the rest so not a ‘whole’ tile.</a:t>
                </a:r>
              </a:p>
              <a:p>
                <a:endParaRPr lang="en-GB" b="0"/>
              </a:p>
              <a:p>
                <a:r>
                  <a:rPr lang="en-GB" b="1"/>
                  <a:t>Suggested questioning</a:t>
                </a:r>
              </a:p>
              <a:p>
                <a:r>
                  <a:rPr lang="en-GB" b="0"/>
                  <a:t>What is an array? </a:t>
                </a:r>
              </a:p>
              <a:p>
                <a:r>
                  <a:rPr lang="en-GB" b="0"/>
                  <a:t>Why is this an estimate? How could you rearrange the tiles so that it is an accurate answer?</a:t>
                </a:r>
              </a:p>
              <a:p>
                <a:r>
                  <a:rPr lang="en-GB" b="0"/>
                  <a:t>What would you estimate to be the area of this space?</a:t>
                </a:r>
              </a:p>
              <a:p>
                <a:endParaRPr lang="en-GB" b="1"/>
              </a:p>
              <a:p>
                <a:r>
                  <a:rPr lang="en-GB" b="1"/>
                  <a:t>Things to think about</a:t>
                </a:r>
              </a:p>
              <a:p>
                <a:r>
                  <a:rPr lang="en-US"/>
                  <a:t>Students will be accustomed to seeing arrays from their very earliest experiences of area and of multiplication in primary school. However, they may not have defined some of the properties of an array. This Additional activity can be used to check students understand the assumptions that we make when using an array to calculate area, and particularly that the alignment is crucial. </a:t>
                </a:r>
                <a:r>
                  <a:rPr lang="en-US" sz="1200"/>
                  <a:t>The tiles here are therefore an </a:t>
                </a:r>
                <a:r>
                  <a:rPr lang="en-GB" sz="1200"/>
                  <a:t>example of ‘what it’s not’ and could be used in comparison with a true array to check students have a secure definition.</a:t>
                </a:r>
                <a:endParaRPr lang="en-US"/>
              </a:p>
            </p:txBody>
          </p:sp>
        </mc:Fallback>
      </mc:AlternateContent>
      <p:sp>
        <p:nvSpPr>
          <p:cNvPr id="4" name="Slide Number Placeholder 3"/>
          <p:cNvSpPr>
            <a:spLocks noGrp="1"/>
          </p:cNvSpPr>
          <p:nvPr>
            <p:ph type="sldNum" sz="quarter" idx="5"/>
          </p:nvPr>
        </p:nvSpPr>
        <p:spPr/>
        <p:txBody>
          <a:bodyPr/>
          <a:lstStyle/>
          <a:p>
            <a:fld id="{95CC6D43-B330-470E-9514-C837501A6F5A}" type="slidenum">
              <a:rPr lang="en-GB" smtClean="0"/>
              <a:t>86</a:t>
            </a:fld>
            <a:endParaRPr lang="en-GB" dirty="0"/>
          </a:p>
        </p:txBody>
      </p:sp>
    </p:spTree>
    <p:extLst>
      <p:ext uri="{BB962C8B-B14F-4D97-AF65-F5344CB8AC3E}">
        <p14:creationId xmlns:p14="http://schemas.microsoft.com/office/powerpoint/2010/main" val="3731459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Ten cups are needed to fill the tray. This is because there are 1 + 2 + 3 + 4 = 10 missing. Students could also work out how many cups would be in the array when full (5 × 7 = 35 cups) and subtract the 25 cups that are there. </a:t>
            </a:r>
          </a:p>
          <a:p>
            <a:r>
              <a:rPr lang="en-GB" b="0" dirty="0"/>
              <a:t>b) If the radius is 5 cm, then the diameter is 10 cm. As the cups touch each other, this suggests a width of 5 × 10 = 50 cm, and a length of 7 × 10 = 70 cm. Students might also add a small amount, such as 3 cm, to account for the gap at the end of the tray where there are no cups. So a reasonable estimate for the perimeter of the tray might be 2 × 50 + 2 × 70 = 240 cm or 2 × 50 + 2 × 73 = 246 cm, and for the area of the tray might be 50 × 70 = 3500 cm</a:t>
            </a:r>
            <a:r>
              <a:rPr lang="en-GB" b="0" baseline="30000" dirty="0"/>
              <a:t>2</a:t>
            </a:r>
            <a:r>
              <a:rPr lang="en-GB" b="0" dirty="0"/>
              <a:t>, or 50 × 73 = 3650 cm</a:t>
            </a:r>
            <a:r>
              <a:rPr lang="en-GB" b="0" baseline="30000" dirty="0"/>
              <a:t>2</a:t>
            </a:r>
            <a:r>
              <a:rPr lang="en-GB" b="0" dirty="0"/>
              <a:t> .</a:t>
            </a:r>
          </a:p>
          <a:p>
            <a:endParaRPr lang="en-GB" b="0" dirty="0"/>
          </a:p>
          <a:p>
            <a:r>
              <a:rPr lang="en-GB" b="0" dirty="0"/>
              <a:t>? If there are 211 attendees, seven trays are needed, since 211 ÷ 35 = 6.0857, and we need to round up to ensure there are enough cups. Another way of thinking of this is that 6 × 35 = 210, and even though we only need a cup for one more person, we will need an extra tray. If there are four trays, there would be any number between 106 and 140 attendees because 3 × 35 = 105, and 4 × 35 = 140.</a:t>
            </a:r>
          </a:p>
          <a:p>
            <a:endParaRPr lang="en-GB" b="0" dirty="0"/>
          </a:p>
          <a:p>
            <a:r>
              <a:rPr lang="en-GB" b="1" dirty="0"/>
              <a:t>Suggested questioning</a:t>
            </a:r>
          </a:p>
          <a:p>
            <a:r>
              <a:rPr lang="en-GB" b="0" dirty="0"/>
              <a:t>What do you notice about the arrangement of cups?</a:t>
            </a:r>
          </a:p>
          <a:p>
            <a:r>
              <a:rPr lang="en-GB" b="0" dirty="0"/>
              <a:t>How many different ways can you count them?</a:t>
            </a:r>
          </a:p>
          <a:p>
            <a:r>
              <a:rPr lang="en-GB" b="0" dirty="0"/>
              <a:t>What is the relationship between the radius of the cups and the lengths of the tray?</a:t>
            </a:r>
          </a:p>
          <a:p>
            <a:endParaRPr lang="en-GB" b="1" dirty="0"/>
          </a:p>
          <a:p>
            <a:r>
              <a:rPr lang="en-GB" b="1" dirty="0"/>
              <a:t>Things to think about</a:t>
            </a:r>
          </a:p>
          <a:p>
            <a:r>
              <a:rPr lang="en-GB" dirty="0"/>
              <a:t>Activity B explores arrays using a real-life image. Part a is relatively straightforward, but students might need prompting to recognise the relationship between the radius of the circles and the lengths of the tray. If so, sketch out the situation, and draw squares around the circles that represent the cups.</a:t>
            </a:r>
          </a:p>
        </p:txBody>
      </p:sp>
      <p:sp>
        <p:nvSpPr>
          <p:cNvPr id="4" name="Slide Number Placeholder 3"/>
          <p:cNvSpPr>
            <a:spLocks noGrp="1"/>
          </p:cNvSpPr>
          <p:nvPr>
            <p:ph type="sldNum" sz="quarter" idx="5"/>
          </p:nvPr>
        </p:nvSpPr>
        <p:spPr/>
        <p:txBody>
          <a:bodyPr/>
          <a:lstStyle/>
          <a:p>
            <a:fld id="{95CC6D43-B330-470E-9514-C837501A6F5A}" type="slidenum">
              <a:rPr lang="en-GB" smtClean="0"/>
              <a:t>87</a:t>
            </a:fld>
            <a:endParaRPr lang="en-GB" dirty="0"/>
          </a:p>
        </p:txBody>
      </p:sp>
    </p:spTree>
    <p:extLst>
      <p:ext uri="{BB962C8B-B14F-4D97-AF65-F5344CB8AC3E}">
        <p14:creationId xmlns:p14="http://schemas.microsoft.com/office/powerpoint/2010/main" val="25648141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B and D have the smallest perimeter (6 cm), followed by C and E (8 cm), and then A (10 cm). Students might notice that there are only two different perimeters; or that the shapes made up of just triangles have the same perimeter as each other; and the shapes made up of one square and four triangles also have the same perimeter as each other.</a:t>
            </a:r>
          </a:p>
          <a:p>
            <a:r>
              <a:rPr lang="en-GB" b="0" dirty="0"/>
              <a:t>b) B and D have the smallest area, followed by D and E, and then A. Students will not be able to calculate these exactly without knowledge of Pythagoras’ theorem.</a:t>
            </a:r>
          </a:p>
          <a:p>
            <a:r>
              <a:rPr lang="en-GB" b="0" dirty="0"/>
              <a:t>c) A: triangular prism; C and E: square based pyramid; B and D: tetrahedron.</a:t>
            </a:r>
          </a:p>
          <a:p>
            <a:endParaRPr lang="en-GB" b="0" dirty="0"/>
          </a:p>
          <a:p>
            <a:r>
              <a:rPr lang="en-GB" b="0" dirty="0"/>
              <a:t>? See the solutions slide for some suggestions. More nets are possible, so check students’ answers carefully. Regardless of the arrangement of faces, they would all fit into the order for part a in the same position as the other nets for the same shapes. This is because the same number of edges would need to be exposed/touching for the net to work.</a:t>
            </a:r>
          </a:p>
          <a:p>
            <a:endParaRPr lang="en-GB" b="0" dirty="0"/>
          </a:p>
          <a:p>
            <a:r>
              <a:rPr lang="en-GB" b="1" dirty="0"/>
              <a:t>Suggested questioning</a:t>
            </a:r>
          </a:p>
          <a:p>
            <a:r>
              <a:rPr lang="en-GB" b="0" dirty="0"/>
              <a:t>Will a shape with the smallest area always have the smallest perimeter too? Why or why not?</a:t>
            </a:r>
          </a:p>
          <a:p>
            <a:r>
              <a:rPr lang="en-GB" b="0" dirty="0"/>
              <a:t>What is the same and what is different about each arrangement of shapes?</a:t>
            </a:r>
          </a:p>
          <a:p>
            <a:r>
              <a:rPr lang="en-GB" b="0" dirty="0"/>
              <a:t>Can you arrange the triangle and squares to create a bigger/smaller perimeter?</a:t>
            </a:r>
          </a:p>
          <a:p>
            <a:r>
              <a:rPr lang="en-GB" b="0" dirty="0"/>
              <a:t>What is a net? Which sides will meet when the net is folded?</a:t>
            </a:r>
          </a:p>
          <a:p>
            <a:endParaRPr lang="en-GB" b="1" dirty="0"/>
          </a:p>
          <a:p>
            <a:r>
              <a:rPr lang="en-GB" b="1" dirty="0"/>
              <a:t>Things to think about</a:t>
            </a:r>
          </a:p>
          <a:p>
            <a:r>
              <a:rPr lang="en-GB" dirty="0"/>
              <a:t>Additional activity C assesses several things within one task, which will be help you to get a broad sense of where students are at before embarking on a geometry unit at Key Stage 3. Parts a and b check basic understanding of perimeter and area. Part c checks understanding of nets and some common names for 3D shapes. Although in part a students are able to calculate to create their order for perimeter, in part b students are able to reason rather than calculate. Using only the fact that the area of the triangle is less than the area of the square, it is still possible to create an order. Watch out for students who attempt to calculate, as they may not be so secure on how to find the area of a triangle, which requires the perpendicular height (not given here). Although the combination of questions provides some efficiency in terms of the breadth of content covered, there is a danger of a misconception forming as the orders for perimeter and area are the same, which will not always be the case. Ask students to create some shapes where the order for perimeter and area is different, or show them a set that you have already created, to tackle this.</a:t>
            </a:r>
          </a:p>
        </p:txBody>
      </p:sp>
      <p:sp>
        <p:nvSpPr>
          <p:cNvPr id="4" name="Slide Number Placeholder 3"/>
          <p:cNvSpPr>
            <a:spLocks noGrp="1"/>
          </p:cNvSpPr>
          <p:nvPr>
            <p:ph type="sldNum" sz="quarter" idx="5"/>
          </p:nvPr>
        </p:nvSpPr>
        <p:spPr/>
        <p:txBody>
          <a:bodyPr/>
          <a:lstStyle/>
          <a:p>
            <a:fld id="{95CC6D43-B330-470E-9514-C837501A6F5A}" type="slidenum">
              <a:rPr lang="en-GB" smtClean="0"/>
              <a:t>88</a:t>
            </a:fld>
            <a:endParaRPr lang="en-GB" dirty="0"/>
          </a:p>
        </p:txBody>
      </p:sp>
    </p:spTree>
    <p:extLst>
      <p:ext uri="{BB962C8B-B14F-4D97-AF65-F5344CB8AC3E}">
        <p14:creationId xmlns:p14="http://schemas.microsoft.com/office/powerpoint/2010/main" val="30346142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Where there are more possible nets, three more examples are animated to appear. These are not exhaustive; more nets are possible so check students’ answers carefully.</a:t>
            </a:r>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89</a:t>
            </a:fld>
            <a:endParaRPr lang="en-GB" dirty="0"/>
          </a:p>
        </p:txBody>
      </p:sp>
    </p:spTree>
    <p:extLst>
      <p:ext uri="{BB962C8B-B14F-4D97-AF65-F5344CB8AC3E}">
        <p14:creationId xmlns:p14="http://schemas.microsoft.com/office/powerpoint/2010/main" val="38055098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To reduce the text on the slide, it is not specified that the equilateral triangles have the same lengths as the squares; you may need to clarify this with your class.</a:t>
            </a:r>
            <a:endParaRPr lang="en-GB" b="1" dirty="0"/>
          </a:p>
          <a:p>
            <a:endParaRPr lang="en-GB" b="1" dirty="0"/>
          </a:p>
          <a:p>
            <a:r>
              <a:rPr lang="en-GB" b="1" dirty="0"/>
              <a:t>Answers</a:t>
            </a:r>
          </a:p>
          <a:p>
            <a:r>
              <a:rPr lang="en-GB" b="0" dirty="0"/>
              <a:t>a) Lucy is not correct. While she can put the tiles together to create some sides of a 3D shape, this will not create a solid as there will be gaps not covered by the tile faces.</a:t>
            </a:r>
          </a:p>
          <a:p>
            <a:r>
              <a:rPr lang="en-GB" b="0" dirty="0"/>
              <a:t>b) The tile must have been another square, creating a triangular prism.</a:t>
            </a:r>
          </a:p>
          <a:p>
            <a:r>
              <a:rPr lang="en-GB" b="0" dirty="0"/>
              <a:t>c) If she had added two tiles, she could have made a square-based pyramid (using four triangles and one of the two squares) or a tetrahedron (just using four triangles).</a:t>
            </a:r>
          </a:p>
          <a:p>
            <a:endParaRPr lang="en-GB" b="0" dirty="0"/>
          </a:p>
          <a:p>
            <a:r>
              <a:rPr lang="en-GB" b="0" dirty="0"/>
              <a:t>? There are multiple possible answers.</a:t>
            </a:r>
          </a:p>
          <a:p>
            <a:endParaRPr lang="en-GB" b="0" dirty="0"/>
          </a:p>
          <a:p>
            <a:r>
              <a:rPr lang="en-GB" b="1" dirty="0"/>
              <a:t>Suggested questioning</a:t>
            </a:r>
          </a:p>
          <a:p>
            <a:r>
              <a:rPr lang="en-GB" b="0" dirty="0"/>
              <a:t>What might Lucy’s shape look like?</a:t>
            </a:r>
          </a:p>
          <a:p>
            <a:r>
              <a:rPr lang="en-GB" b="0" dirty="0"/>
              <a:t>How many faces/edges/vertices would it have?</a:t>
            </a:r>
          </a:p>
          <a:p>
            <a:r>
              <a:rPr lang="en-GB" b="0" dirty="0"/>
              <a:t>Which side could connect to which side? What other tiles will you need?</a:t>
            </a:r>
          </a:p>
          <a:p>
            <a:r>
              <a:rPr lang="en-GB" b="0" dirty="0"/>
              <a:t>What other shapes could you make with unlimited tiles? How about different shaped tiles?</a:t>
            </a:r>
          </a:p>
          <a:p>
            <a:endParaRPr lang="en-GB" b="1" dirty="0"/>
          </a:p>
          <a:p>
            <a:r>
              <a:rPr lang="en-GB" b="1" dirty="0"/>
              <a:t>Things to think about</a:t>
            </a:r>
          </a:p>
          <a:p>
            <a:r>
              <a:rPr lang="en-GB" b="0" dirty="0"/>
              <a:t>Additional activity D explores students’ understanding of 3D shape, as well as whether they know some common 3D shape names and properties. You can also assess how readily they can imagine and visualise 3D shape without a concrete manipulative. Can students imagine the shapes connecting? Can they work out which edges will connect, and why the shape will not be whole? If you have access to magnetic tiles – or even cardboard cut-outs and some tape – this may support your own or students’ explanations. However, do not introduce these at the outset of the task as some productive struggle will result in useful assessment information.</a:t>
            </a:r>
          </a:p>
        </p:txBody>
      </p:sp>
      <p:sp>
        <p:nvSpPr>
          <p:cNvPr id="4" name="Slide Number Placeholder 3"/>
          <p:cNvSpPr>
            <a:spLocks noGrp="1"/>
          </p:cNvSpPr>
          <p:nvPr>
            <p:ph type="sldNum" sz="quarter" idx="5"/>
          </p:nvPr>
        </p:nvSpPr>
        <p:spPr/>
        <p:txBody>
          <a:bodyPr/>
          <a:lstStyle/>
          <a:p>
            <a:fld id="{95CC6D43-B330-470E-9514-C837501A6F5A}" type="slidenum">
              <a:rPr lang="en-GB" smtClean="0"/>
              <a:t>90</a:t>
            </a:fld>
            <a:endParaRPr lang="en-GB" dirty="0"/>
          </a:p>
        </p:txBody>
      </p:sp>
    </p:spTree>
    <p:extLst>
      <p:ext uri="{BB962C8B-B14F-4D97-AF65-F5344CB8AC3E}">
        <p14:creationId xmlns:p14="http://schemas.microsoft.com/office/powerpoint/2010/main" val="9937423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drawing, then each question, will appear separately so you can choose the pace at which to work with your class. </a:t>
            </a:r>
            <a:endParaRPr lang="en-GB" b="1" dirty="0"/>
          </a:p>
          <a:p>
            <a:endParaRPr lang="en-GB" b="1" dirty="0"/>
          </a:p>
          <a:p>
            <a:r>
              <a:rPr lang="en-GB" b="1" dirty="0"/>
              <a:t>Answers</a:t>
            </a:r>
          </a:p>
          <a:p>
            <a:r>
              <a:rPr lang="en-GB" b="0" dirty="0"/>
              <a:t>a) Yes, they can all be correct as they are drawing from different angles.</a:t>
            </a:r>
          </a:p>
          <a:p>
            <a:r>
              <a:rPr lang="en-GB" b="0" dirty="0"/>
              <a:t>b) Mike must have been looking down at the ice lolly from above; Najma had a front view of the lolly, looking at the label, with the lolly orientated horizontally; Ollie had a side view of the lolly, again with the lolly orientated horizontally.</a:t>
            </a:r>
          </a:p>
          <a:p>
            <a:endParaRPr lang="en-GB" b="0" dirty="0"/>
          </a:p>
          <a:p>
            <a:r>
              <a:rPr lang="en-GB" b="0" dirty="0"/>
              <a:t>? See the solutions slide.</a:t>
            </a:r>
          </a:p>
          <a:p>
            <a:endParaRPr lang="en-GB" b="0" dirty="0"/>
          </a:p>
          <a:p>
            <a:r>
              <a:rPr lang="en-GB" b="1" dirty="0"/>
              <a:t>Suggested questioning</a:t>
            </a:r>
          </a:p>
          <a:p>
            <a:r>
              <a:rPr lang="en-GB" b="0" dirty="0"/>
              <a:t>How can they all be right?</a:t>
            </a:r>
          </a:p>
          <a:p>
            <a:r>
              <a:rPr lang="en-GB" b="0" dirty="0"/>
              <a:t>From which direction might someone else draw the same view as __?</a:t>
            </a:r>
          </a:p>
          <a:p>
            <a:r>
              <a:rPr lang="en-GB" b="0" dirty="0"/>
              <a:t>Are there any other different viewpoints that would result in a different outline?</a:t>
            </a:r>
          </a:p>
          <a:p>
            <a:endParaRPr lang="en-GB" b="1" dirty="0"/>
          </a:p>
          <a:p>
            <a:r>
              <a:rPr lang="en-GB" b="1" dirty="0"/>
              <a:t>Things to think about</a:t>
            </a:r>
          </a:p>
          <a:p>
            <a:r>
              <a:rPr lang="en-GB" dirty="0"/>
              <a:t>Additional activity E is a simple task, about how 3D shapes look different from different angles. Use it as a precursor or alternative to Checkpoint 11 if thinking about complex landmarks proves challenging. The ice lolly here is likely to be a familiar shape to students. Discuss with your colleagues what other items might be effective to elicit the same learning point.</a:t>
            </a:r>
          </a:p>
        </p:txBody>
      </p:sp>
      <p:sp>
        <p:nvSpPr>
          <p:cNvPr id="4" name="Slide Number Placeholder 3"/>
          <p:cNvSpPr>
            <a:spLocks noGrp="1"/>
          </p:cNvSpPr>
          <p:nvPr>
            <p:ph type="sldNum" sz="quarter" idx="5"/>
          </p:nvPr>
        </p:nvSpPr>
        <p:spPr/>
        <p:txBody>
          <a:bodyPr/>
          <a:lstStyle/>
          <a:p>
            <a:fld id="{95CC6D43-B330-470E-9514-C837501A6F5A}" type="slidenum">
              <a:rPr lang="en-GB" smtClean="0"/>
              <a:t>91</a:t>
            </a:fld>
            <a:endParaRPr lang="en-GB" dirty="0"/>
          </a:p>
        </p:txBody>
      </p:sp>
    </p:spTree>
    <p:extLst>
      <p:ext uri="{BB962C8B-B14F-4D97-AF65-F5344CB8AC3E}">
        <p14:creationId xmlns:p14="http://schemas.microsoft.com/office/powerpoint/2010/main" val="277101683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92</a:t>
            </a:fld>
            <a:endParaRPr lang="en-GB" dirty="0"/>
          </a:p>
        </p:txBody>
      </p:sp>
    </p:spTree>
    <p:extLst>
      <p:ext uri="{BB962C8B-B14F-4D97-AF65-F5344CB8AC3E}">
        <p14:creationId xmlns:p14="http://schemas.microsoft.com/office/powerpoint/2010/main" val="2660173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9</a:t>
            </a:fld>
            <a:endParaRPr lang="en-GB" dirty="0"/>
          </a:p>
        </p:txBody>
      </p:sp>
    </p:spTree>
    <p:extLst>
      <p:ext uri="{BB962C8B-B14F-4D97-AF65-F5344CB8AC3E}">
        <p14:creationId xmlns:p14="http://schemas.microsoft.com/office/powerpoint/2010/main" val="30974498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The main part of the building (excluding the roof) is a cube shape. </a:t>
            </a:r>
          </a:p>
          <a:p>
            <a:r>
              <a:rPr lang="en-GB" b="0" dirty="0"/>
              <a:t>b) No, this is not the net of a cube as it only has five faces; it should have six.</a:t>
            </a:r>
          </a:p>
          <a:p>
            <a:r>
              <a:rPr lang="en-GB" b="0" dirty="0"/>
              <a:t>c) Students’ answers will vary. For example, they might draw attention to more crosses (dodecagons); the rectangles on the adjacent building; or the square tiles on the roof.</a:t>
            </a:r>
          </a:p>
          <a:p>
            <a:r>
              <a:rPr lang="en-GB" b="0" dirty="0"/>
              <a:t>d) Students’ answers will vary. For example, they might identify the roof as being a 3D shape made up of lots of triangular faces.</a:t>
            </a:r>
          </a:p>
          <a:p>
            <a:endParaRPr lang="en-GB" b="0" dirty="0"/>
          </a:p>
          <a:p>
            <a:r>
              <a:rPr lang="en-GB" b="0" dirty="0"/>
              <a:t>? Students’ answers will vary depending on their classroom environment.</a:t>
            </a:r>
          </a:p>
          <a:p>
            <a:endParaRPr lang="en-GB" b="0" dirty="0"/>
          </a:p>
          <a:p>
            <a:r>
              <a:rPr lang="en-GB" b="1" dirty="0"/>
              <a:t>Suggested questioning</a:t>
            </a:r>
          </a:p>
          <a:p>
            <a:r>
              <a:rPr lang="en-GB" b="0" dirty="0"/>
              <a:t>Why might this building be called The Cube?</a:t>
            </a:r>
          </a:p>
          <a:p>
            <a:r>
              <a:rPr lang="en-GB" b="0" dirty="0"/>
              <a:t>What shapes can you see? Are they 2D or 3D? How do you know?</a:t>
            </a:r>
          </a:p>
          <a:p>
            <a:r>
              <a:rPr lang="en-GB" b="0" dirty="0"/>
              <a:t>Can you see a __?</a:t>
            </a:r>
          </a:p>
          <a:p>
            <a:endParaRPr lang="en-GB" b="1" dirty="0"/>
          </a:p>
          <a:p>
            <a:r>
              <a:rPr lang="en-GB" b="1" dirty="0"/>
              <a:t>Things to think about</a:t>
            </a:r>
          </a:p>
          <a:p>
            <a:r>
              <a:rPr lang="en-GB" dirty="0"/>
              <a:t>Additional activity F is intended as a conversation starter. Use the image to generate discussion about 2D and 3D shape, so that you can see what information students volunteer. Their responses will vary, and it is the richness of the dialogue that will determine the assessment information. You could prompt further by offering a statement to agree with or argue against, such as, ‘Is The Cube a good name for this building?’. Students might, for example, </a:t>
            </a:r>
            <a:r>
              <a:rPr lang="en-GB" b="0" dirty="0"/>
              <a:t>argue that it is not a good name for the building as the roof means that it is not cube shaped, and the nets on the sides are not complete cubes. Such lines of argument would demonstrate a sound understanding of the properties of cubes. If students are offering spurious answers or finding it hard to work with the whole image, draw a box around part of the building (such as the top-right corner and roof) to help students focus on a smaller part of the image.</a:t>
            </a:r>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93</a:t>
            </a:fld>
            <a:endParaRPr lang="en-GB" dirty="0"/>
          </a:p>
        </p:txBody>
      </p:sp>
    </p:spTree>
    <p:extLst>
      <p:ext uri="{BB962C8B-B14F-4D97-AF65-F5344CB8AC3E}">
        <p14:creationId xmlns:p14="http://schemas.microsoft.com/office/powerpoint/2010/main" val="289138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The shape will have the same number of sides as there are rectangles. Five rectangles: pentagons; six rectangles: hexagons; eight rectangles: octagons; 12 rectangles: dodecagons.</a:t>
            </a:r>
          </a:p>
          <a:p>
            <a:r>
              <a:rPr lang="en-GB" b="0" dirty="0"/>
              <a:t>b) The box will have two more faces than rectangular faces. Seven rectangles: nine faces; nine rectangles: 11 faces; 20 rectangles: 22 faces; 100 rectangles: 102 faces.</a:t>
            </a:r>
          </a:p>
          <a:p>
            <a:r>
              <a:rPr lang="en-GB" b="0" dirty="0"/>
              <a:t>c) Students’ answers will vary but may include:</a:t>
            </a:r>
          </a:p>
          <a:p>
            <a:r>
              <a:rPr lang="en-GB" b="0" dirty="0"/>
              <a:t>Same: all the boxes have two faces that are not rectangles and the rest are rectangles. All the rectangles are joined along the longest edge. All the boxes are prisms.</a:t>
            </a:r>
          </a:p>
          <a:p>
            <a:r>
              <a:rPr lang="en-GB" b="0" dirty="0"/>
              <a:t>Different: all the boxes have different ‘end’ faces. All the boxes have different numbers of rectangular faces.</a:t>
            </a:r>
          </a:p>
          <a:p>
            <a:endParaRPr lang="en-GB" b="0" dirty="0"/>
          </a:p>
          <a:p>
            <a:r>
              <a:rPr lang="en-GB" b="0" dirty="0"/>
              <a:t>? A very large number! As the number of rectangles tends to infinity, the faces at the end tend towards becoming circles. </a:t>
            </a:r>
          </a:p>
          <a:p>
            <a:endParaRPr lang="en-GB" b="0" dirty="0"/>
          </a:p>
          <a:p>
            <a:r>
              <a:rPr lang="en-GB" b="1" dirty="0"/>
              <a:t>Suggested questioning</a:t>
            </a:r>
          </a:p>
          <a:p>
            <a:r>
              <a:rPr lang="en-GB" b="0" dirty="0"/>
              <a:t>What is the name of the shape of the first box pictured?</a:t>
            </a:r>
          </a:p>
          <a:p>
            <a:r>
              <a:rPr lang="en-GB" b="0" dirty="0"/>
              <a:t>Can you name any other of the shapes in this activity?</a:t>
            </a:r>
          </a:p>
          <a:p>
            <a:r>
              <a:rPr lang="en-GB" b="0" dirty="0"/>
              <a:t>What term could describe all Pandora’s boxes?</a:t>
            </a:r>
          </a:p>
          <a:p>
            <a:endParaRPr lang="en-GB" b="1" dirty="0"/>
          </a:p>
          <a:p>
            <a:r>
              <a:rPr lang="en-GB" b="1" dirty="0"/>
              <a:t>Things to think about</a:t>
            </a:r>
          </a:p>
          <a:p>
            <a:r>
              <a:rPr lang="en-GB" b="0" i="0" dirty="0">
                <a:solidFill>
                  <a:srgbClr val="585858"/>
                </a:solidFill>
                <a:effectLst/>
                <a:latin typeface="Arial" panose="020B0604020202020204" pitchFamily="34" charset="0"/>
              </a:rPr>
              <a:t>Activity G explores the depth of students’ understanding of prisms. Students will have likely used the word prism to describe 3D shapes (particularly triangular prisms) from their earliest days in school but may not have generalised what the properties of all prisms are. The questions may seem repetitive – look for the students who groan! Can they explain why the answers are so predictable? These students are likely to be most secure in their understanding, but can they articulate this clearly in the answer to part c?</a:t>
            </a:r>
            <a:endParaRPr lang="en-GB" b="1" dirty="0"/>
          </a:p>
        </p:txBody>
      </p:sp>
      <p:sp>
        <p:nvSpPr>
          <p:cNvPr id="4" name="Slide Number Placeholder 3"/>
          <p:cNvSpPr>
            <a:spLocks noGrp="1"/>
          </p:cNvSpPr>
          <p:nvPr>
            <p:ph type="sldNum" sz="quarter" idx="5"/>
          </p:nvPr>
        </p:nvSpPr>
        <p:spPr/>
        <p:txBody>
          <a:bodyPr/>
          <a:lstStyle/>
          <a:p>
            <a:fld id="{95CC6D43-B330-470E-9514-C837501A6F5A}" type="slidenum">
              <a:rPr lang="en-GB" smtClean="0"/>
              <a:t>94</a:t>
            </a:fld>
            <a:endParaRPr lang="en-GB" dirty="0"/>
          </a:p>
        </p:txBody>
      </p:sp>
    </p:spTree>
    <p:extLst>
      <p:ext uri="{BB962C8B-B14F-4D97-AF65-F5344CB8AC3E}">
        <p14:creationId xmlns:p14="http://schemas.microsoft.com/office/powerpoint/2010/main" val="34846184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pPr algn="l" rtl="0" fontAlgn="base"/>
            <a:r>
              <a:rPr lang="en-GB" b="0" dirty="0"/>
              <a:t>a) </a:t>
            </a:r>
            <a:r>
              <a:rPr lang="en-GB" sz="1800" b="0" i="0" u="none" strike="noStrike" dirty="0">
                <a:solidFill>
                  <a:srgbClr val="000000"/>
                </a:solidFill>
                <a:effectLst/>
                <a:latin typeface="Calibri" panose="020F0502020204030204" pitchFamily="34" charset="0"/>
              </a:rPr>
              <a:t>Rosie will have fewer (or thinner) slices, each of which will be an identical long rectangle. If she cuts parallel to the shortest side, Marie could cut more (or wider) slices, each of which will be an identical rectangle (almost square, but it is not specified that one of the faces is square). </a:t>
            </a:r>
            <a:r>
              <a:rPr lang="en-US" sz="1800" b="0" i="0" dirty="0">
                <a:solidFill>
                  <a:srgbClr val="444444"/>
                </a:solidFill>
                <a:effectLst/>
                <a:latin typeface="Calibri" panose="020F0502020204030204" pitchFamily="34" charset="0"/>
              </a:rPr>
              <a:t>​Alternatively, Marie could cut parallel to the longest side, and cut fewer/thinner slices, each of which will be similar to Rosie’s long rectangles. We cannot say that they are the same, as no dimensions are given).</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b) Rosie would now not have identical slices – hers would now not be uniform depth and would vary in their width depending on where in the cake they were cut. This would also be the case for Marie if she cuts parallel to the longest side. If she cuts parallel to the circular face, Marie could still have identical slices, but these would now be circular.</a:t>
            </a:r>
            <a:endParaRPr lang="en-US" b="0" i="0" dirty="0">
              <a:solidFill>
                <a:srgbClr val="444444"/>
              </a:solidFill>
              <a:effectLst/>
              <a:latin typeface="Calibri" panose="020F0502020204030204" pitchFamily="34" charset="0"/>
            </a:endParaRPr>
          </a:p>
          <a:p>
            <a:endParaRPr lang="en-GB" b="0" dirty="0"/>
          </a:p>
          <a:p>
            <a:r>
              <a:rPr lang="en-GB" b="0" dirty="0"/>
              <a:t>? All but one of Rosie’s slices will be prisms with trapezium-shaped cross-sections (with the lengths of the parallel sides getting smaller as she slices further up the cake.) The final slice would be a triangular prism.  </a:t>
            </a:r>
          </a:p>
          <a:p>
            <a:endParaRPr lang="en-GB" b="0" dirty="0"/>
          </a:p>
          <a:p>
            <a:r>
              <a:rPr lang="en-GB" b="1" dirty="0"/>
              <a:t>Suggested questioning</a:t>
            </a:r>
          </a:p>
          <a:p>
            <a:r>
              <a:rPr lang="en-GB" b="0" dirty="0"/>
              <a:t>What is a prism?</a:t>
            </a:r>
          </a:p>
          <a:p>
            <a:r>
              <a:rPr lang="en-GB" b="0" dirty="0"/>
              <a:t>Why are these shapes prisms?</a:t>
            </a:r>
            <a:br>
              <a:rPr lang="en-GB" b="0" dirty="0"/>
            </a:br>
            <a:r>
              <a:rPr lang="en-GB" b="0" dirty="0"/>
              <a:t>How would your answers be different if the prism had a __ shaped cross-section instead?</a:t>
            </a:r>
          </a:p>
          <a:p>
            <a:r>
              <a:rPr lang="en-GB" b="0" dirty="0"/>
              <a:t>Can you think of any other cakes or food items that are prisms?</a:t>
            </a:r>
          </a:p>
          <a:p>
            <a:endParaRPr lang="en-GB" b="1" dirty="0"/>
          </a:p>
          <a:p>
            <a:r>
              <a:rPr lang="en-GB" b="1" dirty="0"/>
              <a:t>Things to think about</a:t>
            </a:r>
          </a:p>
          <a:p>
            <a:pPr algn="l" rtl="0" fontAlgn="base"/>
            <a:r>
              <a:rPr lang="en-GB" b="0" i="0" dirty="0">
                <a:solidFill>
                  <a:srgbClr val="585858"/>
                </a:solidFill>
                <a:effectLst/>
                <a:latin typeface="Arial" panose="020B0604020202020204" pitchFamily="34" charset="0"/>
              </a:rPr>
              <a:t>The intention of Additional activity H is to further explore the depth of students’ understanding of prisms. The cuboid is a particularly interesting prism as it can be considered a prism in any one of the three different directions that you might slice it (so there are three different potential cross sections to choose from). A cylinder is not, strictly, a prism as it does not have a polygonal cross-section, but it shares the same properties as it has a constant cross-section along its length. It is therefore useful to consider cylinders alongside prisms, to support students to make connections when they come to learn how to calculate their volume.</a:t>
            </a:r>
            <a:endParaRPr lang="en-US" b="0" i="0" dirty="0">
              <a:solidFill>
                <a:srgbClr val="585858"/>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95CC6D43-B330-470E-9514-C837501A6F5A}" type="slidenum">
              <a:rPr lang="en-GB" smtClean="0"/>
              <a:t>95</a:t>
            </a:fld>
            <a:endParaRPr lang="en-GB" dirty="0"/>
          </a:p>
        </p:txBody>
      </p:sp>
    </p:spTree>
    <p:extLst>
      <p:ext uri="{BB962C8B-B14F-4D97-AF65-F5344CB8AC3E}">
        <p14:creationId xmlns:p14="http://schemas.microsoft.com/office/powerpoint/2010/main" val="12726531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a:t>
            </a:r>
            <a:endParaRPr lang="en-GB" b="1" dirty="0"/>
          </a:p>
          <a:p>
            <a:endParaRPr lang="en-GB" b="1" dirty="0"/>
          </a:p>
          <a:p>
            <a:r>
              <a:rPr lang="en-GB" b="1" dirty="0"/>
              <a:t>Answers</a:t>
            </a:r>
          </a:p>
          <a:p>
            <a:pPr algn="l" rtl="0" fontAlgn="base"/>
            <a:r>
              <a:rPr lang="en-GB" sz="1800" b="0" i="0" u="none" strike="noStrike" dirty="0">
                <a:solidFill>
                  <a:srgbClr val="000000"/>
                </a:solidFill>
                <a:effectLst/>
                <a:latin typeface="Calibri" panose="020F0502020204030204" pitchFamily="34" charset="0"/>
              </a:rPr>
              <a:t>a) No. In the case of the tanker, it is referring to the volume of the tank, i.e. how much space there is inside that could be filled with liquid or gas. In the case of the stadium, it is referring to the number of people that can safely be seated there. This is not the same as the volume inside the stadium, which will not be ‘filled’ with people.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b) Yes, for the tanker, but not for the stadium.</a:t>
            </a:r>
            <a:r>
              <a:rPr lang="en-GB" sz="1800" b="0" i="0" dirty="0">
                <a:solidFill>
                  <a:srgbClr val="444444"/>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endParaRPr lang="en-GB" b="0" dirty="0"/>
          </a:p>
          <a:p>
            <a:r>
              <a:rPr lang="en-GB" b="0" dirty="0"/>
              <a:t>? Students’ answers will vary and should be sense-checked individually.</a:t>
            </a:r>
          </a:p>
          <a:p>
            <a:endParaRPr lang="en-GB" b="0" dirty="0"/>
          </a:p>
          <a:p>
            <a:r>
              <a:rPr lang="en-GB" b="1" dirty="0"/>
              <a:t>Suggested questioning</a:t>
            </a:r>
          </a:p>
          <a:p>
            <a:r>
              <a:rPr lang="en-GB" b="0" dirty="0"/>
              <a:t>What is the same and what is different about the terms volume and capacity?</a:t>
            </a:r>
          </a:p>
          <a:p>
            <a:r>
              <a:rPr lang="en-GB" b="0" dirty="0"/>
              <a:t>When do you use each term in real life? Is this usage always the same as how you use it in maths?</a:t>
            </a:r>
          </a:p>
          <a:p>
            <a:endParaRPr lang="en-GB" b="1" dirty="0"/>
          </a:p>
          <a:p>
            <a:r>
              <a:rPr lang="en-GB" b="1" dirty="0"/>
              <a:t>Things to think about</a:t>
            </a:r>
          </a:p>
          <a:p>
            <a:r>
              <a:rPr lang="en-GB" dirty="0"/>
              <a:t>It is important to consider the language we use, and where terms can and cannot be used interchangeably. This additional activity is an opportunity to explore students’ understanding of capacity and volume to check they will not be confused if, for example, they see the word capacity in place of volume in a worded problem. You might find it helpful to look up definitions for each word and compare them – perhaps even as part of the lesson to model how to do this with students. Another good example to explore is a bus or coach – which has capacity for both passengers and fuel!</a:t>
            </a:r>
          </a:p>
        </p:txBody>
      </p:sp>
      <p:sp>
        <p:nvSpPr>
          <p:cNvPr id="4" name="Slide Number Placeholder 3"/>
          <p:cNvSpPr>
            <a:spLocks noGrp="1"/>
          </p:cNvSpPr>
          <p:nvPr>
            <p:ph type="sldNum" sz="quarter" idx="5"/>
          </p:nvPr>
        </p:nvSpPr>
        <p:spPr/>
        <p:txBody>
          <a:bodyPr/>
          <a:lstStyle/>
          <a:p>
            <a:fld id="{95CC6D43-B330-470E-9514-C837501A6F5A}" type="slidenum">
              <a:rPr lang="en-GB" smtClean="0"/>
              <a:t>96</a:t>
            </a:fld>
            <a:endParaRPr lang="en-GB" dirty="0"/>
          </a:p>
        </p:txBody>
      </p:sp>
    </p:spTree>
    <p:extLst>
      <p:ext uri="{BB962C8B-B14F-4D97-AF65-F5344CB8AC3E}">
        <p14:creationId xmlns:p14="http://schemas.microsoft.com/office/powerpoint/2010/main" val="33269645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a:t>
            </a:r>
            <a:endParaRPr lang="en-GB" b="1" dirty="0"/>
          </a:p>
          <a:p>
            <a:endParaRPr lang="en-GB" b="1" dirty="0"/>
          </a:p>
          <a:p>
            <a:r>
              <a:rPr lang="en-GB" b="1" dirty="0"/>
              <a:t>Answers</a:t>
            </a:r>
          </a:p>
          <a:p>
            <a:pPr algn="l" rtl="0" fontAlgn="base"/>
            <a:r>
              <a:rPr lang="en-GB" sz="1800" b="0" i="0" u="none" strike="noStrike" dirty="0">
                <a:solidFill>
                  <a:srgbClr val="000000"/>
                </a:solidFill>
                <a:effectLst/>
                <a:latin typeface="Calibri" panose="020F0502020204030204" pitchFamily="34" charset="0"/>
              </a:rPr>
              <a:t>a) He would need 72 cubes to fill the frame. This is because the space is six cubes long, four cubes wide and three cubes deep and 6 × 4 × 3 = 72.</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b) Robbie will need 6 × 8 = 48 cubes to make a lid that could sit on top of the frame.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444444"/>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 A challenge with explaining the solutions to the further thinking question is that, when describing the frame in terms of the lengths of the sides, the corner cubes are counted twice. For example, 72 cubes were used to make the frame above: three layers of 24 cubes. The shorter sides have a length of six and the longer sides have a length of eight, which would total 28, as the corner cubes are counted twice.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444444"/>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If the frame were two cubes high, that would be two layers of 36 cubes. There are only two possible frames that are both longer and wider. For example, a rectangle that is nine wide and 11 long (remembering that the corner cubes are counted twice) would create a space that is 7 × 9 × 2 = 116 cubes. A rectangle that is 10 wide and 10 long would create a space that is 8 × 8 × 2 = 128 cubes. In both cases, the answer to part a has increased. The answers to part b would also both increase: 99 and 64 respectively.</a:t>
            </a:r>
            <a:endParaRPr lang="en-US" b="0" i="0" dirty="0">
              <a:solidFill>
                <a:srgbClr val="444444"/>
              </a:solidFill>
              <a:effectLst/>
              <a:latin typeface="Calibri" panose="020F0502020204030204" pitchFamily="34" charset="0"/>
            </a:endParaRPr>
          </a:p>
          <a:p>
            <a:endParaRPr lang="en-GB" b="0" dirty="0"/>
          </a:p>
          <a:p>
            <a:r>
              <a:rPr lang="en-GB" b="1" dirty="0"/>
              <a:t>Suggested questioning</a:t>
            </a:r>
          </a:p>
          <a:p>
            <a:r>
              <a:rPr lang="en-GB" b="0" dirty="0"/>
              <a:t>What lengths/areas/volumes can you see in this cube frame?</a:t>
            </a:r>
          </a:p>
          <a:p>
            <a:r>
              <a:rPr lang="en-GB" b="0" dirty="0"/>
              <a:t>How many cubes can you see in the frame? How could you check?</a:t>
            </a:r>
          </a:p>
          <a:p>
            <a:r>
              <a:rPr lang="en-GB" b="0" dirty="0"/>
              <a:t>What is the volume of the frame? What is the capacity inside the frame? How can you make it clear which you mean?</a:t>
            </a:r>
          </a:p>
          <a:p>
            <a:endParaRPr lang="en-GB" b="1" dirty="0"/>
          </a:p>
          <a:p>
            <a:r>
              <a:rPr lang="en-GB" b="1" dirty="0"/>
              <a:t>Things to think about</a:t>
            </a:r>
          </a:p>
          <a:p>
            <a:r>
              <a:rPr lang="en-GB" dirty="0"/>
              <a:t>Writing the answers to this Checkpoint was challenging! When you count cubes for area, you count each individual cube; but when you work out perimeter, two lengths of the cubes at the vertex are included, so these cubes can be double counted. Be very careful when explaining the answers to your students, and make sure you are explicit about whether you are asking for the perimeter or the number of cubes.</a:t>
            </a:r>
          </a:p>
        </p:txBody>
      </p:sp>
      <p:sp>
        <p:nvSpPr>
          <p:cNvPr id="4" name="Slide Number Placeholder 3"/>
          <p:cNvSpPr>
            <a:spLocks noGrp="1"/>
          </p:cNvSpPr>
          <p:nvPr>
            <p:ph type="sldNum" sz="quarter" idx="5"/>
          </p:nvPr>
        </p:nvSpPr>
        <p:spPr/>
        <p:txBody>
          <a:bodyPr/>
          <a:lstStyle/>
          <a:p>
            <a:fld id="{95CC6D43-B330-470E-9514-C837501A6F5A}" type="slidenum">
              <a:rPr lang="en-GB" smtClean="0"/>
              <a:t>97</a:t>
            </a:fld>
            <a:endParaRPr lang="en-GB" dirty="0"/>
          </a:p>
        </p:txBody>
      </p:sp>
    </p:spTree>
    <p:extLst>
      <p:ext uri="{BB962C8B-B14F-4D97-AF65-F5344CB8AC3E}">
        <p14:creationId xmlns:p14="http://schemas.microsoft.com/office/powerpoint/2010/main" val="33690291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net, and then the further thinking question, will appear separately so you can choose the pace at which to work with your class.</a:t>
            </a:r>
            <a:endParaRPr lang="en-GB" b="1" dirty="0"/>
          </a:p>
          <a:p>
            <a:endParaRPr lang="en-GB" b="1" dirty="0"/>
          </a:p>
          <a:p>
            <a:r>
              <a:rPr lang="en-GB" b="1" dirty="0"/>
              <a:t>Answers</a:t>
            </a:r>
          </a:p>
          <a:p>
            <a:r>
              <a:rPr lang="en-GB" b="0" dirty="0"/>
              <a:t>a) A, B, E and F are not nets for a cube with volume </a:t>
            </a:r>
            <a:r>
              <a:rPr lang="en-GB" sz="1200" dirty="0"/>
              <a:t>8 cm</a:t>
            </a:r>
            <a:r>
              <a:rPr lang="en-GB" sz="1200" baseline="30000" dirty="0"/>
              <a:t>3</a:t>
            </a:r>
            <a:r>
              <a:rPr lang="en-GB" sz="1200" baseline="0" dirty="0"/>
              <a:t>; C and D are.</a:t>
            </a:r>
          </a:p>
          <a:p>
            <a:r>
              <a:rPr lang="en-GB" b="0" baseline="0" dirty="0"/>
              <a:t>b) Net A has the correct length but needs one more face (positioned at the end of any one of the four ‘arms’). </a:t>
            </a:r>
          </a:p>
          <a:p>
            <a:r>
              <a:rPr lang="en-GB" b="0" baseline="0" dirty="0"/>
              <a:t>Net B has the correct lengths but two of the faces need to be positioned differently (for example, one above and one below any of the run of four squares).</a:t>
            </a:r>
          </a:p>
          <a:p>
            <a:r>
              <a:rPr lang="en-GB" b="0" baseline="0" dirty="0"/>
              <a:t>Net E is a viable net but the lengths of the squares are 4 cm when they need to be 2 cm.</a:t>
            </a:r>
          </a:p>
          <a:p>
            <a:r>
              <a:rPr lang="en-GB" b="0" baseline="0" dirty="0"/>
              <a:t>Net F is not a viable net (one of the two squares above the row of four needs to be below) and the lengths are too long, so need to be 2 cm rather than 8 cm.</a:t>
            </a:r>
          </a:p>
          <a:p>
            <a:endParaRPr lang="en-GB" b="0" dirty="0"/>
          </a:p>
          <a:p>
            <a:r>
              <a:rPr lang="en-GB" b="0" dirty="0"/>
              <a:t>? Students’ answers may vary. Check the lengths of each square face are 2 cm. See the solutions slide for examples of possible cube nets. </a:t>
            </a:r>
          </a:p>
          <a:p>
            <a:endParaRPr lang="en-GB" b="0" dirty="0"/>
          </a:p>
          <a:p>
            <a:r>
              <a:rPr lang="en-GB" b="1" dirty="0"/>
              <a:t>Suggested questioning</a:t>
            </a:r>
          </a:p>
          <a:p>
            <a:r>
              <a:rPr lang="en-GB" b="0" dirty="0"/>
              <a:t>How do you know the length of each face on the net?</a:t>
            </a:r>
          </a:p>
          <a:p>
            <a:r>
              <a:rPr lang="en-GB" b="0" dirty="0"/>
              <a:t>What are the lengths of a cube with volume </a:t>
            </a:r>
            <a:r>
              <a:rPr lang="en-GB" sz="1200" dirty="0"/>
              <a:t>8 cm</a:t>
            </a:r>
            <a:r>
              <a:rPr lang="en-GB" sz="1200" baseline="30000" dirty="0"/>
              <a:t>3</a:t>
            </a:r>
            <a:r>
              <a:rPr lang="en-GB" b="0" dirty="0"/>
              <a:t>?</a:t>
            </a:r>
          </a:p>
          <a:p>
            <a:r>
              <a:rPr lang="en-GB" b="0" dirty="0"/>
              <a:t>What is the same and what is different about each net?</a:t>
            </a:r>
          </a:p>
          <a:p>
            <a:r>
              <a:rPr lang="en-GB" b="0" dirty="0"/>
              <a:t>Which nets are possible cubes, even if they are not the right size? How do you know?</a:t>
            </a:r>
          </a:p>
          <a:p>
            <a:endParaRPr lang="en-GB" b="0" dirty="0"/>
          </a:p>
          <a:p>
            <a:r>
              <a:rPr lang="en-GB" b="1" dirty="0"/>
              <a:t>Things to think about</a:t>
            </a:r>
          </a:p>
          <a:p>
            <a:r>
              <a:rPr lang="en-GB" dirty="0"/>
              <a:t>Additional activity K explores nets of cubes, but this time making a connection to volume. See if students can apply their understanding of volume to a less familiar context. Although they will have worked with nets before, they are likely to have only calculated volume from representations of complete shapes rather than nets.</a:t>
            </a:r>
          </a:p>
        </p:txBody>
      </p:sp>
      <p:sp>
        <p:nvSpPr>
          <p:cNvPr id="4" name="Slide Number Placeholder 3"/>
          <p:cNvSpPr>
            <a:spLocks noGrp="1"/>
          </p:cNvSpPr>
          <p:nvPr>
            <p:ph type="sldNum" sz="quarter" idx="5"/>
          </p:nvPr>
        </p:nvSpPr>
        <p:spPr/>
        <p:txBody>
          <a:bodyPr/>
          <a:lstStyle/>
          <a:p>
            <a:fld id="{95CC6D43-B330-470E-9514-C837501A6F5A}" type="slidenum">
              <a:rPr lang="en-GB" smtClean="0"/>
              <a:t>98</a:t>
            </a:fld>
            <a:endParaRPr lang="en-GB" dirty="0"/>
          </a:p>
        </p:txBody>
      </p:sp>
    </p:spTree>
    <p:extLst>
      <p:ext uri="{BB962C8B-B14F-4D97-AF65-F5344CB8AC3E}">
        <p14:creationId xmlns:p14="http://schemas.microsoft.com/office/powerpoint/2010/main" val="36427998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printable version of the images in Checkpoint 2.</a:t>
            </a:r>
          </a:p>
        </p:txBody>
      </p:sp>
      <p:sp>
        <p:nvSpPr>
          <p:cNvPr id="4" name="Slide Number Placeholder 3"/>
          <p:cNvSpPr>
            <a:spLocks noGrp="1"/>
          </p:cNvSpPr>
          <p:nvPr>
            <p:ph type="sldNum" sz="quarter" idx="5"/>
          </p:nvPr>
        </p:nvSpPr>
        <p:spPr/>
        <p:txBody>
          <a:bodyPr/>
          <a:lstStyle/>
          <a:p>
            <a:fld id="{95CC6D43-B330-470E-9514-C837501A6F5A}" type="slidenum">
              <a:rPr lang="en-GB" smtClean="0"/>
              <a:t>100</a:t>
            </a:fld>
            <a:endParaRPr lang="en-GB" dirty="0"/>
          </a:p>
        </p:txBody>
      </p:sp>
    </p:spTree>
    <p:extLst>
      <p:ext uri="{BB962C8B-B14F-4D97-AF65-F5344CB8AC3E}">
        <p14:creationId xmlns:p14="http://schemas.microsoft.com/office/powerpoint/2010/main" val="32968672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printable resource (two on a page) can be used with Checkpoint 4.</a:t>
            </a:r>
            <a:endParaRPr lang="en-US" b="0" dirty="0"/>
          </a:p>
          <a:p>
            <a:endParaRPr lang="en-US" dirty="0">
              <a:cs typeface="Calibri"/>
            </a:endParaRPr>
          </a:p>
        </p:txBody>
      </p:sp>
      <p:sp>
        <p:nvSpPr>
          <p:cNvPr id="4" name="Slide Number Placeholder 3"/>
          <p:cNvSpPr>
            <a:spLocks noGrp="1"/>
          </p:cNvSpPr>
          <p:nvPr>
            <p:ph type="sldNum" sz="quarter" idx="5"/>
          </p:nvPr>
        </p:nvSpPr>
        <p:spPr/>
        <p:txBody>
          <a:bodyPr/>
          <a:lstStyle/>
          <a:p>
            <a:fld id="{95CC6D43-B330-470E-9514-C837501A6F5A}" type="slidenum">
              <a:rPr lang="en-GB" smtClean="0"/>
              <a:t>101</a:t>
            </a:fld>
            <a:endParaRPr lang="en-GB" dirty="0"/>
          </a:p>
        </p:txBody>
      </p:sp>
    </p:spTree>
    <p:extLst>
      <p:ext uri="{BB962C8B-B14F-4D97-AF65-F5344CB8AC3E}">
        <p14:creationId xmlns:p14="http://schemas.microsoft.com/office/powerpoint/2010/main" val="37885306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printable version (two on a page) of the clockface from Checkpoints 6.</a:t>
            </a:r>
          </a:p>
        </p:txBody>
      </p:sp>
      <p:sp>
        <p:nvSpPr>
          <p:cNvPr id="4" name="Slide Number Placeholder 3"/>
          <p:cNvSpPr>
            <a:spLocks noGrp="1"/>
          </p:cNvSpPr>
          <p:nvPr>
            <p:ph type="sldNum" sz="quarter" idx="5"/>
          </p:nvPr>
        </p:nvSpPr>
        <p:spPr/>
        <p:txBody>
          <a:bodyPr/>
          <a:lstStyle/>
          <a:p>
            <a:fld id="{95CC6D43-B330-470E-9514-C837501A6F5A}" type="slidenum">
              <a:rPr lang="en-GB" smtClean="0"/>
              <a:t>102</a:t>
            </a:fld>
            <a:endParaRPr lang="en-GB" dirty="0"/>
          </a:p>
        </p:txBody>
      </p:sp>
    </p:spTree>
    <p:extLst>
      <p:ext uri="{BB962C8B-B14F-4D97-AF65-F5344CB8AC3E}">
        <p14:creationId xmlns:p14="http://schemas.microsoft.com/office/powerpoint/2010/main" val="422381641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printable nets can be used to explain the solutions to parts a and b in Checkpoint 13.</a:t>
            </a:r>
          </a:p>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103</a:t>
            </a:fld>
            <a:endParaRPr lang="en-GB" dirty="0"/>
          </a:p>
        </p:txBody>
      </p:sp>
    </p:spTree>
    <p:extLst>
      <p:ext uri="{BB962C8B-B14F-4D97-AF65-F5344CB8AC3E}">
        <p14:creationId xmlns:p14="http://schemas.microsoft.com/office/powerpoint/2010/main" val="37483756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42129DB-7CCB-4DFF-A799-E554B533013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7055" y="0"/>
            <a:ext cx="12228688"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p:cNvSpPr>
            <a:spLocks noGrp="1" noChangeArrowheads="1"/>
          </p:cNvSpPr>
          <p:nvPr>
            <p:ph type="ctrTitle"/>
          </p:nvPr>
        </p:nvSpPr>
        <p:spPr>
          <a:xfrm>
            <a:off x="622301" y="476673"/>
            <a:ext cx="6049764" cy="648071"/>
          </a:xfrm>
        </p:spPr>
        <p:txBody>
          <a:bodyPr anchor="t"/>
          <a:lstStyle>
            <a:lvl1pPr>
              <a:defRPr>
                <a:solidFill>
                  <a:schemeClr val="bg1"/>
                </a:solidFill>
                <a:latin typeface="Century Gothic" panose="020B0502020202020204" pitchFamily="34" charset="0"/>
                <a:cs typeface="Arial" panose="020B0604020202020204" pitchFamily="34" charset="0"/>
              </a:defRPr>
            </a:lvl1pPr>
          </a:lstStyle>
          <a:p>
            <a:pPr lvl="0"/>
            <a:r>
              <a:rPr lang="en-GB" noProof="0"/>
              <a:t>Click to edit Master title style</a:t>
            </a:r>
          </a:p>
        </p:txBody>
      </p:sp>
      <p:sp>
        <p:nvSpPr>
          <p:cNvPr id="44037" name="Rectangle 5"/>
          <p:cNvSpPr>
            <a:spLocks noGrp="1" noChangeArrowheads="1"/>
          </p:cNvSpPr>
          <p:nvPr>
            <p:ph type="subTitle" idx="1"/>
          </p:nvPr>
        </p:nvSpPr>
        <p:spPr>
          <a:xfrm>
            <a:off x="609602" y="1268758"/>
            <a:ext cx="6062463" cy="1152130"/>
          </a:xfrm>
        </p:spPr>
        <p:txBody>
          <a:bodyPr>
            <a:normAutofit/>
          </a:bodyPr>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en-GB" noProof="0"/>
              <a:t>Click to edit Master subtitle style</a:t>
            </a:r>
          </a:p>
        </p:txBody>
      </p:sp>
      <p:sp>
        <p:nvSpPr>
          <p:cNvPr id="7" name="Date Placeholder 6">
            <a:extLst>
              <a:ext uri="{FF2B5EF4-FFF2-40B4-BE49-F238E27FC236}">
                <a16:creationId xmlns:a16="http://schemas.microsoft.com/office/drawing/2014/main" id="{FF959467-41A6-455E-929A-E40D1059C340}"/>
              </a:ext>
            </a:extLst>
          </p:cNvPr>
          <p:cNvSpPr>
            <a:spLocks noGrp="1" noChangeArrowheads="1"/>
          </p:cNvSpPr>
          <p:nvPr>
            <p:ph type="dt" sz="half" idx="10"/>
          </p:nvPr>
        </p:nvSpPr>
        <p:spPr/>
        <p:txBody>
          <a:bodyPr/>
          <a:lstStyle>
            <a:lvl1pPr>
              <a:buNone/>
              <a:defRPr>
                <a:solidFill>
                  <a:schemeClr val="accent2"/>
                </a:solidFill>
              </a:defRPr>
            </a:lvl1pPr>
          </a:lstStyle>
          <a:p>
            <a:pPr>
              <a:defRPr/>
            </a:pPr>
            <a:endParaRPr lang="en-GB" dirty="0"/>
          </a:p>
        </p:txBody>
      </p:sp>
      <p:sp>
        <p:nvSpPr>
          <p:cNvPr id="8" name="Footer Placeholder 7">
            <a:extLst>
              <a:ext uri="{FF2B5EF4-FFF2-40B4-BE49-F238E27FC236}">
                <a16:creationId xmlns:a16="http://schemas.microsoft.com/office/drawing/2014/main" id="{80EA04C3-E93E-45FB-8B42-78A38976AF52}"/>
              </a:ext>
            </a:extLst>
          </p:cNvPr>
          <p:cNvSpPr>
            <a:spLocks noGrp="1" noChangeArrowheads="1"/>
          </p:cNvSpPr>
          <p:nvPr>
            <p:ph type="ftr" sz="quarter" idx="11"/>
          </p:nvPr>
        </p:nvSpPr>
        <p:spPr>
          <a:xfrm>
            <a:off x="3503085" y="6248400"/>
            <a:ext cx="8544983" cy="457200"/>
          </a:xfrm>
        </p:spPr>
        <p:txBody>
          <a:bodyPr/>
          <a:lstStyle>
            <a:lvl1pPr>
              <a:defRPr>
                <a:solidFill>
                  <a:schemeClr val="accent2"/>
                </a:solidFill>
              </a:defRPr>
            </a:lvl1pPr>
          </a:lstStyle>
          <a:p>
            <a:pPr>
              <a:defRPr/>
            </a:pPr>
            <a:endParaRPr lang="en-GB" dirty="0"/>
          </a:p>
        </p:txBody>
      </p:sp>
    </p:spTree>
    <p:extLst>
      <p:ext uri="{BB962C8B-B14F-4D97-AF65-F5344CB8AC3E}">
        <p14:creationId xmlns:p14="http://schemas.microsoft.com/office/powerpoint/2010/main" val="279618416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2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511F86-0498-45AC-91EB-811F623B6D9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601035" y="430660"/>
            <a:ext cx="10972800" cy="982117"/>
          </a:xfrm>
        </p:spPr>
        <p:txBody>
          <a:bodyPr anchor="t"/>
          <a:lstStyle>
            <a:lvl1pPr>
              <a:defRPr>
                <a:solidFill>
                  <a:srgbClr val="585858"/>
                </a:solidFill>
                <a:latin typeface="Century Gothic" panose="020B0502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09600" y="1556792"/>
            <a:ext cx="10972800" cy="3888432"/>
          </a:xfrm>
        </p:spPr>
        <p:txBody>
          <a:bodyPr>
            <a:normAutofit/>
          </a:bodyPr>
          <a:lstStyle>
            <a:lvl1pPr marL="342900" indent="-342900">
              <a:buFont typeface="Arial" panose="020B0604020202020204" pitchFamily="34" charset="0"/>
              <a:buChar char="•"/>
              <a:defRPr sz="2400">
                <a:solidFill>
                  <a:srgbClr val="585858"/>
                </a:solidFill>
                <a:latin typeface="Arial" panose="020B0604020202020204" pitchFamily="34" charset="0"/>
                <a:cs typeface="Arial" panose="020B0604020202020204" pitchFamily="34" charset="0"/>
              </a:defRPr>
            </a:lvl1pPr>
            <a:lvl2pPr marL="742950" indent="-285750">
              <a:buClr>
                <a:srgbClr val="585858"/>
              </a:buClr>
              <a:buFont typeface="Arial" panose="020B0604020202020204" pitchFamily="34" charset="0"/>
              <a:buChar char="•"/>
              <a:defRPr sz="2000">
                <a:solidFill>
                  <a:srgbClr val="585858"/>
                </a:solidFill>
                <a:latin typeface="Arial" panose="020B0604020202020204" pitchFamily="34" charset="0"/>
                <a:cs typeface="Arial" panose="020B0604020202020204" pitchFamily="34" charset="0"/>
              </a:defRPr>
            </a:lvl2pPr>
            <a:lvl3pPr marL="1143000" indent="-228600">
              <a:buClr>
                <a:srgbClr val="585858"/>
              </a:buClr>
              <a:buFont typeface="Arial" panose="020B0604020202020204" pitchFamily="34" charset="0"/>
              <a:buChar char="•"/>
              <a:defRPr sz="1800">
                <a:solidFill>
                  <a:srgbClr val="585858"/>
                </a:solidFill>
                <a:latin typeface="Arial" panose="020B0604020202020204" pitchFamily="34" charset="0"/>
                <a:cs typeface="Arial" panose="020B0604020202020204" pitchFamily="34" charset="0"/>
              </a:defRPr>
            </a:lvl3pPr>
            <a:lvl4pPr marL="1600200" indent="-228600">
              <a:buClr>
                <a:srgbClr val="585858"/>
              </a:buClr>
              <a:buFont typeface="Arial" panose="020B0604020202020204" pitchFamily="34" charset="0"/>
              <a:buChar char="•"/>
              <a:defRPr sz="1600">
                <a:solidFill>
                  <a:srgbClr val="585858"/>
                </a:solidFill>
                <a:latin typeface="Arial" panose="020B0604020202020204" pitchFamily="34" charset="0"/>
                <a:cs typeface="Arial" panose="020B0604020202020204" pitchFamily="34" charset="0"/>
              </a:defRPr>
            </a:lvl4pPr>
            <a:lvl5pPr marL="2057400" indent="-228600">
              <a:buClr>
                <a:srgbClr val="585858"/>
              </a:buClr>
              <a:buFont typeface="Arial" panose="020B0604020202020204" pitchFamily="34" charset="0"/>
              <a:buChar char="•"/>
              <a:defRPr sz="1600">
                <a:solidFill>
                  <a:srgbClr val="585858"/>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6">
            <a:extLst>
              <a:ext uri="{FF2B5EF4-FFF2-40B4-BE49-F238E27FC236}">
                <a16:creationId xmlns:a16="http://schemas.microsoft.com/office/drawing/2014/main" id="{1F4B3B01-5D20-46B9-B2C9-7FD7F2BEA99B}"/>
              </a:ext>
            </a:extLst>
          </p:cNvPr>
          <p:cNvSpPr>
            <a:spLocks noGrp="1" noChangeArrowheads="1"/>
          </p:cNvSpPr>
          <p:nvPr>
            <p:ph type="dt" sz="half" idx="10"/>
          </p:nvPr>
        </p:nvSpPr>
        <p:spPr/>
        <p:txBody>
          <a:bodyPr/>
          <a:lstStyle>
            <a:lvl1pPr>
              <a:defRPr/>
            </a:lvl1pPr>
          </a:lstStyle>
          <a:p>
            <a:pPr>
              <a:defRPr/>
            </a:pPr>
            <a:endParaRPr lang="en-GB" dirty="0"/>
          </a:p>
        </p:txBody>
      </p:sp>
      <p:sp>
        <p:nvSpPr>
          <p:cNvPr id="7" name="Rectangle 7">
            <a:extLst>
              <a:ext uri="{FF2B5EF4-FFF2-40B4-BE49-F238E27FC236}">
                <a16:creationId xmlns:a16="http://schemas.microsoft.com/office/drawing/2014/main" id="{81515C61-0F49-4F5A-803B-A05DF82E1CB6}"/>
              </a:ext>
            </a:extLst>
          </p:cNvPr>
          <p:cNvSpPr>
            <a:spLocks noGrp="1" noChangeArrowheads="1"/>
          </p:cNvSpPr>
          <p:nvPr>
            <p:ph type="ftr" sz="quarter" idx="11"/>
          </p:nvPr>
        </p:nvSpPr>
        <p:spPr/>
        <p:txBody>
          <a:bodyPr/>
          <a:lstStyle>
            <a:lvl1pPr>
              <a:defRPr/>
            </a:lvl1pPr>
          </a:lstStyle>
          <a:p>
            <a:pPr>
              <a:defRPr/>
            </a:pPr>
            <a:endParaRPr lang="en-GB" dirty="0"/>
          </a:p>
        </p:txBody>
      </p:sp>
      <p:sp>
        <p:nvSpPr>
          <p:cNvPr id="8" name="Rectangle 8">
            <a:extLst>
              <a:ext uri="{FF2B5EF4-FFF2-40B4-BE49-F238E27FC236}">
                <a16:creationId xmlns:a16="http://schemas.microsoft.com/office/drawing/2014/main" id="{F229D3AA-4483-4C24-8D12-A457557489A3}"/>
              </a:ext>
            </a:extLst>
          </p:cNvPr>
          <p:cNvSpPr>
            <a:spLocks noGrp="1" noChangeArrowheads="1"/>
          </p:cNvSpPr>
          <p:nvPr>
            <p:ph type="sldNum" sz="quarter" idx="12"/>
          </p:nvPr>
        </p:nvSpPr>
        <p:spPr/>
        <p:txBody>
          <a:bodyPr/>
          <a:lstStyle>
            <a:lvl1pPr>
              <a:defRPr/>
            </a:lvl1pPr>
          </a:lstStyle>
          <a:p>
            <a:fld id="{4DB3256F-83C8-4422-BB4B-79DB90083B87}" type="slidenum">
              <a:rPr lang="en-GB" altLang="en-US"/>
              <a:pPr/>
              <a:t>‹#›</a:t>
            </a:fld>
            <a:endParaRPr lang="en-GB" altLang="en-US" dirty="0"/>
          </a:p>
        </p:txBody>
      </p:sp>
    </p:spTree>
    <p:extLst>
      <p:ext uri="{BB962C8B-B14F-4D97-AF65-F5344CB8AC3E}">
        <p14:creationId xmlns:p14="http://schemas.microsoft.com/office/powerpoint/2010/main" val="396179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39D9A-8B44-421F-82E0-5688E3690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6">
            <a:extLst>
              <a:ext uri="{FF2B5EF4-FFF2-40B4-BE49-F238E27FC236}">
                <a16:creationId xmlns:a16="http://schemas.microsoft.com/office/drawing/2014/main" id="{729FEB22-335A-41BD-B17B-784C9EEF9ACD}"/>
              </a:ext>
            </a:extLst>
          </p:cNvPr>
          <p:cNvSpPr>
            <a:spLocks noGrp="1" noChangeArrowheads="1"/>
          </p:cNvSpPr>
          <p:nvPr>
            <p:ph type="dt" sz="half" idx="10"/>
          </p:nvPr>
        </p:nvSpPr>
        <p:spPr/>
        <p:txBody>
          <a:bodyPr/>
          <a:lstStyle>
            <a:lvl1pPr>
              <a:buNone/>
              <a:defRPr/>
            </a:lvl1pPr>
          </a:lstStyle>
          <a:p>
            <a:pPr>
              <a:defRPr/>
            </a:pPr>
            <a:endParaRPr lang="en-GB" dirty="0"/>
          </a:p>
        </p:txBody>
      </p:sp>
      <p:sp>
        <p:nvSpPr>
          <p:cNvPr id="6" name="Rectangle 7">
            <a:extLst>
              <a:ext uri="{FF2B5EF4-FFF2-40B4-BE49-F238E27FC236}">
                <a16:creationId xmlns:a16="http://schemas.microsoft.com/office/drawing/2014/main" id="{0785812D-06FB-4137-82DA-4C8636188B3A}"/>
              </a:ext>
            </a:extLst>
          </p:cNvPr>
          <p:cNvSpPr>
            <a:spLocks noGrp="1" noChangeArrowheads="1"/>
          </p:cNvSpPr>
          <p:nvPr>
            <p:ph type="ftr" sz="quarter" idx="11"/>
          </p:nvPr>
        </p:nvSpPr>
        <p:spPr/>
        <p:txBody>
          <a:bodyPr/>
          <a:lstStyle>
            <a:lvl1pPr>
              <a:defRPr/>
            </a:lvl1pPr>
          </a:lstStyle>
          <a:p>
            <a:pPr>
              <a:defRPr/>
            </a:pPr>
            <a:endParaRPr lang="en-GB" dirty="0"/>
          </a:p>
        </p:txBody>
      </p:sp>
      <p:sp>
        <p:nvSpPr>
          <p:cNvPr id="7" name="Rectangle 8">
            <a:extLst>
              <a:ext uri="{FF2B5EF4-FFF2-40B4-BE49-F238E27FC236}">
                <a16:creationId xmlns:a16="http://schemas.microsoft.com/office/drawing/2014/main" id="{335DD14D-38EC-424C-AF0C-03BA91A64CBD}"/>
              </a:ext>
            </a:extLst>
          </p:cNvPr>
          <p:cNvSpPr>
            <a:spLocks noGrp="1" noChangeArrowheads="1"/>
          </p:cNvSpPr>
          <p:nvPr>
            <p:ph type="sldNum" sz="quarter" idx="12"/>
          </p:nvPr>
        </p:nvSpPr>
        <p:spPr/>
        <p:txBody>
          <a:bodyPr/>
          <a:lstStyle>
            <a:lvl1pPr>
              <a:defRPr/>
            </a:lvl1pPr>
          </a:lstStyle>
          <a:p>
            <a:pPr>
              <a:buFont typeface="Arial" panose="020B0604020202020204" pitchFamily="34" charset="0"/>
              <a:buNone/>
            </a:pPr>
            <a:endParaRPr lang="en-GB" altLang="en-US" dirty="0"/>
          </a:p>
        </p:txBody>
      </p:sp>
      <p:sp>
        <p:nvSpPr>
          <p:cNvPr id="11" name="Title 1">
            <a:extLst>
              <a:ext uri="{FF2B5EF4-FFF2-40B4-BE49-F238E27FC236}">
                <a16:creationId xmlns:a16="http://schemas.microsoft.com/office/drawing/2014/main" id="{EDD91F02-38ED-4B06-B867-E4F68C54EE80}"/>
              </a:ext>
            </a:extLst>
          </p:cNvPr>
          <p:cNvSpPr>
            <a:spLocks noGrp="1"/>
          </p:cNvSpPr>
          <p:nvPr>
            <p:ph type="title"/>
          </p:nvPr>
        </p:nvSpPr>
        <p:spPr>
          <a:xfrm>
            <a:off x="601035" y="430660"/>
            <a:ext cx="10972800" cy="982117"/>
          </a:xfrm>
        </p:spPr>
        <p:txBody>
          <a:bodyPr anchor="t"/>
          <a:lstStyle>
            <a:lvl1pPr>
              <a:defRPr>
                <a:solidFill>
                  <a:srgbClr val="585858"/>
                </a:solidFill>
                <a:latin typeface="Century Gothic" panose="020B0502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823279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tivity slid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39D9A-8B44-421F-82E0-5688E3690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ext Placeholder 1">
            <a:extLst>
              <a:ext uri="{FF2B5EF4-FFF2-40B4-BE49-F238E27FC236}">
                <a16:creationId xmlns:a16="http://schemas.microsoft.com/office/drawing/2014/main" id="{6DDFB95C-28E3-4DE0-996C-426F201DD651}"/>
              </a:ext>
            </a:extLst>
          </p:cNvPr>
          <p:cNvSpPr txBox="1">
            <a:spLocks/>
          </p:cNvSpPr>
          <p:nvPr userDrawn="1"/>
        </p:nvSpPr>
        <p:spPr bwMode="auto">
          <a:xfrm>
            <a:off x="1" y="360000"/>
            <a:ext cx="12192000" cy="594000"/>
          </a:xfrm>
          <a:prstGeom prst="rect">
            <a:avLst/>
          </a:prstGeom>
          <a:solidFill>
            <a:srgbClr val="347574"/>
          </a:solidFill>
          <a:ln>
            <a:noFill/>
          </a:ln>
        </p:spPr>
        <p:txBody>
          <a:bodyPr vert="horz" wrap="square" lIns="180000" tIns="45720" rIns="180000" bIns="45720" numCol="1" anchor="ctr" anchorCtr="0" compatLnSpc="1">
            <a:prstTxWarp prst="textNoShape">
              <a:avLst/>
            </a:prstTxWarp>
          </a:bodyPr>
          <a:lstStyle>
            <a:defPPr>
              <a:defRPr lang="en-GB"/>
            </a:defPPr>
            <a:lvl1pPr marL="0" indent="0" algn="ctr" eaLnBrk="0" hangingPunct="0">
              <a:buClr>
                <a:schemeClr val="tx2"/>
              </a:buClr>
              <a:defRPr sz="2400">
                <a:solidFill>
                  <a:srgbClr val="585858"/>
                </a:solidFill>
                <a:latin typeface="+mj-lt"/>
                <a:ea typeface="Myriad Pro" charset="0"/>
                <a:cs typeface="Myriad Pro" charset="0"/>
              </a:defRPr>
            </a:lvl1pPr>
            <a:lvl2pPr marL="557199" indent="-214308" eaLnBrk="0" hangingPunct="0">
              <a:defRPr sz="2100">
                <a:solidFill>
                  <a:srgbClr val="585858"/>
                </a:solidFill>
                <a:latin typeface="+mn-lt"/>
              </a:defRPr>
            </a:lvl2pPr>
            <a:lvl3pPr marL="857228" indent="-171446" eaLnBrk="0" hangingPunct="0">
              <a:buChar char="–"/>
              <a:defRPr sz="1800">
                <a:solidFill>
                  <a:srgbClr val="585858"/>
                </a:solidFill>
                <a:latin typeface="+mn-lt"/>
              </a:defRPr>
            </a:lvl3pPr>
            <a:lvl4pPr marL="1200120" indent="-171446" eaLnBrk="0" hangingPunct="0">
              <a:buClr>
                <a:schemeClr val="accent2"/>
              </a:buClr>
              <a:defRPr sz="1425">
                <a:latin typeface="+mn-lt"/>
              </a:defRPr>
            </a:lvl4pPr>
            <a:lvl5pPr marL="1543012" indent="-171446" eaLnBrk="0" hangingPunct="0">
              <a:buClr>
                <a:schemeClr val="tx2"/>
              </a:buClr>
              <a:defRPr sz="1425">
                <a:latin typeface="+mn-lt"/>
              </a:defRPr>
            </a:lvl5pPr>
            <a:lvl6pPr marL="1885903" indent="-171446" fontAlgn="base">
              <a:spcBef>
                <a:spcPct val="20000"/>
              </a:spcBef>
              <a:spcAft>
                <a:spcPct val="0"/>
              </a:spcAft>
              <a:buClr>
                <a:schemeClr val="tx2"/>
              </a:buClr>
              <a:buFont typeface="Arial" charset="0"/>
              <a:buChar char="●"/>
              <a:defRPr sz="1425">
                <a:latin typeface="+mn-lt"/>
              </a:defRPr>
            </a:lvl6pPr>
            <a:lvl7pPr marL="2228795" indent="-171446" fontAlgn="base">
              <a:spcBef>
                <a:spcPct val="20000"/>
              </a:spcBef>
              <a:spcAft>
                <a:spcPct val="0"/>
              </a:spcAft>
              <a:buClr>
                <a:schemeClr val="tx2"/>
              </a:buClr>
              <a:buFont typeface="Arial" charset="0"/>
              <a:buChar char="●"/>
              <a:defRPr sz="1425">
                <a:latin typeface="+mn-lt"/>
              </a:defRPr>
            </a:lvl7pPr>
            <a:lvl8pPr marL="2571686" indent="-171446" fontAlgn="base">
              <a:spcBef>
                <a:spcPct val="20000"/>
              </a:spcBef>
              <a:spcAft>
                <a:spcPct val="0"/>
              </a:spcAft>
              <a:buClr>
                <a:schemeClr val="tx2"/>
              </a:buClr>
              <a:buFont typeface="Arial" charset="0"/>
              <a:buChar char="●"/>
              <a:defRPr sz="1425">
                <a:latin typeface="+mn-lt"/>
              </a:defRPr>
            </a:lvl8pPr>
            <a:lvl9pPr marL="2914577" indent="-171446" fontAlgn="base">
              <a:spcBef>
                <a:spcPct val="20000"/>
              </a:spcBef>
              <a:spcAft>
                <a:spcPct val="0"/>
              </a:spcAft>
              <a:buClr>
                <a:schemeClr val="tx2"/>
              </a:buClr>
              <a:buFont typeface="Arial" charset="0"/>
              <a:buChar char="●"/>
              <a:defRPr sz="1425">
                <a:latin typeface="+mn-lt"/>
              </a:defRPr>
            </a:lvl9pPr>
          </a:lstStyle>
          <a:p>
            <a:pPr>
              <a:buNone/>
            </a:pPr>
            <a:endParaRPr lang="en-GB" dirty="0"/>
          </a:p>
        </p:txBody>
      </p:sp>
      <p:sp>
        <p:nvSpPr>
          <p:cNvPr id="4" name="Text Placeholder 3">
            <a:extLst>
              <a:ext uri="{FF2B5EF4-FFF2-40B4-BE49-F238E27FC236}">
                <a16:creationId xmlns:a16="http://schemas.microsoft.com/office/drawing/2014/main" id="{0DE862F8-17F7-4181-8B9F-10A4713466B3}"/>
              </a:ext>
            </a:extLst>
          </p:cNvPr>
          <p:cNvSpPr>
            <a:spLocks noGrp="1"/>
          </p:cNvSpPr>
          <p:nvPr>
            <p:ph type="body" sz="quarter" idx="10"/>
          </p:nvPr>
        </p:nvSpPr>
        <p:spPr>
          <a:xfrm>
            <a:off x="240288" y="1124744"/>
            <a:ext cx="11717238" cy="4464495"/>
          </a:xfrm>
        </p:spPr>
        <p:txBody>
          <a:bodyPr>
            <a:normAutofit/>
          </a:bodyPr>
          <a:lstStyle>
            <a:lvl1pPr marL="0" indent="0">
              <a:buClr>
                <a:srgbClr val="00628C"/>
              </a:buClr>
              <a:buNone/>
              <a:defRPr sz="2800"/>
            </a:lvl1pPr>
            <a:lvl2pPr>
              <a:buClr>
                <a:srgbClr val="00628C"/>
              </a:buClr>
              <a:defRPr sz="2400"/>
            </a:lvl2pPr>
            <a:lvl3pPr>
              <a:buClr>
                <a:srgbClr val="00628C"/>
              </a:buClr>
              <a:defRPr sz="2000"/>
            </a:lvl3pPr>
            <a:lvl4pPr>
              <a:buClr>
                <a:srgbClr val="00628C"/>
              </a:buClr>
              <a:defRPr sz="1800"/>
            </a:lvl4pPr>
            <a:lvl5pPr>
              <a:buClr>
                <a:srgbClr val="00628C"/>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015A1A0B-3104-451B-BE70-D5BF5A932FDF}"/>
              </a:ext>
            </a:extLst>
          </p:cNvPr>
          <p:cNvSpPr>
            <a:spLocks noGrp="1"/>
          </p:cNvSpPr>
          <p:nvPr>
            <p:ph type="body" sz="quarter" idx="11" hasCustomPrompt="1"/>
          </p:nvPr>
        </p:nvSpPr>
        <p:spPr>
          <a:xfrm>
            <a:off x="145680" y="441100"/>
            <a:ext cx="11926984" cy="431800"/>
          </a:xfrm>
        </p:spPr>
        <p:txBody>
          <a:bodyPr/>
          <a:lstStyle>
            <a:lvl1pPr marL="0" indent="0">
              <a:buNone/>
              <a:defRPr b="1">
                <a:solidFill>
                  <a:schemeClr val="bg1"/>
                </a:solidFill>
                <a:latin typeface="Century Gothic" panose="020B0502020202020204" pitchFamily="34" charset="0"/>
              </a:defRPr>
            </a:lvl1pPr>
          </a:lstStyle>
          <a:p>
            <a:pPr lvl="0"/>
            <a:r>
              <a:rPr lang="en-US"/>
              <a:t>Click to edit Master title style</a:t>
            </a:r>
          </a:p>
        </p:txBody>
      </p:sp>
    </p:spTree>
    <p:extLst>
      <p:ext uri="{BB962C8B-B14F-4D97-AF65-F5344CB8AC3E}">
        <p14:creationId xmlns:p14="http://schemas.microsoft.com/office/powerpoint/2010/main" val="2221002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ty slide no logo">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6DDFB95C-28E3-4DE0-996C-426F201DD651}"/>
              </a:ext>
            </a:extLst>
          </p:cNvPr>
          <p:cNvSpPr txBox="1">
            <a:spLocks/>
          </p:cNvSpPr>
          <p:nvPr userDrawn="1"/>
        </p:nvSpPr>
        <p:spPr bwMode="auto">
          <a:xfrm>
            <a:off x="1" y="360000"/>
            <a:ext cx="12192000" cy="594000"/>
          </a:xfrm>
          <a:prstGeom prst="rect">
            <a:avLst/>
          </a:prstGeom>
          <a:solidFill>
            <a:srgbClr val="347574"/>
          </a:solidFill>
          <a:ln>
            <a:noFill/>
          </a:ln>
        </p:spPr>
        <p:txBody>
          <a:bodyPr vert="horz" wrap="square" lIns="180000" tIns="45720" rIns="180000" bIns="45720" numCol="1" anchor="ctr" anchorCtr="0" compatLnSpc="1">
            <a:prstTxWarp prst="textNoShape">
              <a:avLst/>
            </a:prstTxWarp>
          </a:bodyPr>
          <a:lstStyle>
            <a:defPPr>
              <a:defRPr lang="en-GB"/>
            </a:defPPr>
            <a:lvl1pPr marL="0" indent="0" algn="ctr" eaLnBrk="0" hangingPunct="0">
              <a:buClr>
                <a:schemeClr val="tx2"/>
              </a:buClr>
              <a:defRPr sz="2400">
                <a:solidFill>
                  <a:srgbClr val="585858"/>
                </a:solidFill>
                <a:latin typeface="+mj-lt"/>
                <a:ea typeface="Myriad Pro" charset="0"/>
                <a:cs typeface="Myriad Pro" charset="0"/>
              </a:defRPr>
            </a:lvl1pPr>
            <a:lvl2pPr marL="557199" indent="-214308" eaLnBrk="0" hangingPunct="0">
              <a:defRPr sz="2100">
                <a:solidFill>
                  <a:srgbClr val="585858"/>
                </a:solidFill>
                <a:latin typeface="+mn-lt"/>
              </a:defRPr>
            </a:lvl2pPr>
            <a:lvl3pPr marL="857228" indent="-171446" eaLnBrk="0" hangingPunct="0">
              <a:buChar char="–"/>
              <a:defRPr sz="1800">
                <a:solidFill>
                  <a:srgbClr val="585858"/>
                </a:solidFill>
                <a:latin typeface="+mn-lt"/>
              </a:defRPr>
            </a:lvl3pPr>
            <a:lvl4pPr marL="1200120" indent="-171446" eaLnBrk="0" hangingPunct="0">
              <a:buClr>
                <a:schemeClr val="accent2"/>
              </a:buClr>
              <a:defRPr sz="1425">
                <a:latin typeface="+mn-lt"/>
              </a:defRPr>
            </a:lvl4pPr>
            <a:lvl5pPr marL="1543012" indent="-171446" eaLnBrk="0" hangingPunct="0">
              <a:buClr>
                <a:schemeClr val="tx2"/>
              </a:buClr>
              <a:defRPr sz="1425">
                <a:latin typeface="+mn-lt"/>
              </a:defRPr>
            </a:lvl5pPr>
            <a:lvl6pPr marL="1885903" indent="-171446" fontAlgn="base">
              <a:spcBef>
                <a:spcPct val="20000"/>
              </a:spcBef>
              <a:spcAft>
                <a:spcPct val="0"/>
              </a:spcAft>
              <a:buClr>
                <a:schemeClr val="tx2"/>
              </a:buClr>
              <a:buFont typeface="Arial" charset="0"/>
              <a:buChar char="●"/>
              <a:defRPr sz="1425">
                <a:latin typeface="+mn-lt"/>
              </a:defRPr>
            </a:lvl6pPr>
            <a:lvl7pPr marL="2228795" indent="-171446" fontAlgn="base">
              <a:spcBef>
                <a:spcPct val="20000"/>
              </a:spcBef>
              <a:spcAft>
                <a:spcPct val="0"/>
              </a:spcAft>
              <a:buClr>
                <a:schemeClr val="tx2"/>
              </a:buClr>
              <a:buFont typeface="Arial" charset="0"/>
              <a:buChar char="●"/>
              <a:defRPr sz="1425">
                <a:latin typeface="+mn-lt"/>
              </a:defRPr>
            </a:lvl7pPr>
            <a:lvl8pPr marL="2571686" indent="-171446" fontAlgn="base">
              <a:spcBef>
                <a:spcPct val="20000"/>
              </a:spcBef>
              <a:spcAft>
                <a:spcPct val="0"/>
              </a:spcAft>
              <a:buClr>
                <a:schemeClr val="tx2"/>
              </a:buClr>
              <a:buFont typeface="Arial" charset="0"/>
              <a:buChar char="●"/>
              <a:defRPr sz="1425">
                <a:latin typeface="+mn-lt"/>
              </a:defRPr>
            </a:lvl8pPr>
            <a:lvl9pPr marL="2914577" indent="-171446" fontAlgn="base">
              <a:spcBef>
                <a:spcPct val="20000"/>
              </a:spcBef>
              <a:spcAft>
                <a:spcPct val="0"/>
              </a:spcAft>
              <a:buClr>
                <a:schemeClr val="tx2"/>
              </a:buClr>
              <a:buFont typeface="Arial" charset="0"/>
              <a:buChar char="●"/>
              <a:defRPr sz="1425">
                <a:latin typeface="+mn-lt"/>
              </a:defRPr>
            </a:lvl9pPr>
          </a:lstStyle>
          <a:p>
            <a:pPr>
              <a:buNone/>
            </a:pPr>
            <a:endParaRPr lang="en-GB" dirty="0"/>
          </a:p>
        </p:txBody>
      </p:sp>
      <p:sp>
        <p:nvSpPr>
          <p:cNvPr id="4" name="Text Placeholder 3">
            <a:extLst>
              <a:ext uri="{FF2B5EF4-FFF2-40B4-BE49-F238E27FC236}">
                <a16:creationId xmlns:a16="http://schemas.microsoft.com/office/drawing/2014/main" id="{0DE862F8-17F7-4181-8B9F-10A4713466B3}"/>
              </a:ext>
            </a:extLst>
          </p:cNvPr>
          <p:cNvSpPr>
            <a:spLocks noGrp="1"/>
          </p:cNvSpPr>
          <p:nvPr>
            <p:ph type="body" sz="quarter" idx="10"/>
          </p:nvPr>
        </p:nvSpPr>
        <p:spPr>
          <a:xfrm>
            <a:off x="240288" y="1124744"/>
            <a:ext cx="11717238" cy="4464495"/>
          </a:xfrm>
        </p:spPr>
        <p:txBody>
          <a:bodyPr>
            <a:normAutofit/>
          </a:bodyPr>
          <a:lstStyle>
            <a:lvl1pPr marL="0" indent="0">
              <a:buClr>
                <a:srgbClr val="00628C"/>
              </a:buClr>
              <a:buNone/>
              <a:defRPr sz="2800"/>
            </a:lvl1pPr>
            <a:lvl2pPr>
              <a:buClr>
                <a:srgbClr val="00628C"/>
              </a:buClr>
              <a:defRPr sz="2400"/>
            </a:lvl2pPr>
            <a:lvl3pPr>
              <a:buClr>
                <a:srgbClr val="00628C"/>
              </a:buClr>
              <a:defRPr sz="2000"/>
            </a:lvl3pPr>
            <a:lvl4pPr>
              <a:buClr>
                <a:srgbClr val="00628C"/>
              </a:buClr>
              <a:defRPr sz="1800"/>
            </a:lvl4pPr>
            <a:lvl5pPr>
              <a:buClr>
                <a:srgbClr val="00628C"/>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015A1A0B-3104-451B-BE70-D5BF5A932FDF}"/>
              </a:ext>
            </a:extLst>
          </p:cNvPr>
          <p:cNvSpPr>
            <a:spLocks noGrp="1"/>
          </p:cNvSpPr>
          <p:nvPr>
            <p:ph type="body" sz="quarter" idx="11" hasCustomPrompt="1"/>
          </p:nvPr>
        </p:nvSpPr>
        <p:spPr>
          <a:xfrm>
            <a:off x="145680" y="441100"/>
            <a:ext cx="11926984" cy="431800"/>
          </a:xfrm>
        </p:spPr>
        <p:txBody>
          <a:bodyPr/>
          <a:lstStyle>
            <a:lvl1pPr marL="0" indent="0">
              <a:buNone/>
              <a:defRPr b="1">
                <a:solidFill>
                  <a:schemeClr val="bg1"/>
                </a:solidFill>
                <a:latin typeface="Century Gothic" panose="020B0502020202020204" pitchFamily="34" charset="0"/>
              </a:defRPr>
            </a:lvl1pPr>
          </a:lstStyle>
          <a:p>
            <a:pPr lvl="0"/>
            <a:r>
              <a:rPr lang="en-US"/>
              <a:t>Click to edit Master title style</a:t>
            </a:r>
          </a:p>
        </p:txBody>
      </p:sp>
    </p:spTree>
    <p:extLst>
      <p:ext uri="{BB962C8B-B14F-4D97-AF65-F5344CB8AC3E}">
        <p14:creationId xmlns:p14="http://schemas.microsoft.com/office/powerpoint/2010/main" val="2659267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8007C0-F29A-4315-965C-24C897F1347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609600" y="4149080"/>
            <a:ext cx="10972800" cy="426170"/>
          </a:xfrm>
        </p:spPr>
        <p:txBody>
          <a:bodyPr/>
          <a:lstStyle>
            <a:lvl1pPr algn="l">
              <a:defRPr sz="2000" b="1">
                <a:solidFill>
                  <a:srgbClr val="585858"/>
                </a:solidFill>
              </a:defRPr>
            </a:lvl1pPr>
          </a:lstStyle>
          <a:p>
            <a:r>
              <a:rPr lang="en-US"/>
              <a:t>Click to edit Master title style</a:t>
            </a:r>
            <a:endParaRPr lang="en-GB"/>
          </a:p>
        </p:txBody>
      </p:sp>
      <p:sp>
        <p:nvSpPr>
          <p:cNvPr id="3" name="Picture Placeholder 2"/>
          <p:cNvSpPr>
            <a:spLocks noGrp="1"/>
          </p:cNvSpPr>
          <p:nvPr>
            <p:ph type="pic" idx="1"/>
          </p:nvPr>
        </p:nvSpPr>
        <p:spPr>
          <a:xfrm>
            <a:off x="609600" y="444954"/>
            <a:ext cx="10972800" cy="3560111"/>
          </a:xfrm>
        </p:spPr>
        <p:txBody>
          <a:bodyPr/>
          <a:lstStyle>
            <a:lvl1pPr marL="0" indent="0">
              <a:buNone/>
              <a:defRPr sz="3200">
                <a:solidFill>
                  <a:srgbClr val="58585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609600" y="4725144"/>
            <a:ext cx="10972800" cy="720080"/>
          </a:xfrm>
        </p:spPr>
        <p:txBody>
          <a:bodyPr/>
          <a:lstStyle>
            <a:lvl1pPr marL="0" indent="0">
              <a:buNone/>
              <a:defRPr sz="1400">
                <a:solidFill>
                  <a:srgbClr val="58585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a:extLst>
              <a:ext uri="{FF2B5EF4-FFF2-40B4-BE49-F238E27FC236}">
                <a16:creationId xmlns:a16="http://schemas.microsoft.com/office/drawing/2014/main" id="{5DAF0D3A-200E-48B8-9EF9-7859E1660C49}"/>
              </a:ext>
            </a:extLst>
          </p:cNvPr>
          <p:cNvSpPr>
            <a:spLocks noGrp="1" noChangeArrowheads="1"/>
          </p:cNvSpPr>
          <p:nvPr>
            <p:ph type="dt" sz="half" idx="10"/>
          </p:nvPr>
        </p:nvSpPr>
        <p:spPr/>
        <p:txBody>
          <a:bodyPr/>
          <a:lstStyle>
            <a:lvl1pPr>
              <a:buNone/>
              <a:defRPr/>
            </a:lvl1pPr>
          </a:lstStyle>
          <a:p>
            <a:pPr>
              <a:defRPr/>
            </a:pPr>
            <a:endParaRPr lang="en-GB" dirty="0"/>
          </a:p>
        </p:txBody>
      </p:sp>
      <p:sp>
        <p:nvSpPr>
          <p:cNvPr id="8" name="Footer Placeholder 7">
            <a:extLst>
              <a:ext uri="{FF2B5EF4-FFF2-40B4-BE49-F238E27FC236}">
                <a16:creationId xmlns:a16="http://schemas.microsoft.com/office/drawing/2014/main" id="{0CCEB8E3-53AE-439B-9428-72B81BD3B83C}"/>
              </a:ext>
            </a:extLst>
          </p:cNvPr>
          <p:cNvSpPr>
            <a:spLocks noGrp="1" noChangeArrowheads="1"/>
          </p:cNvSpPr>
          <p:nvPr>
            <p:ph type="ftr" sz="quarter" idx="11"/>
          </p:nvPr>
        </p:nvSpPr>
        <p:spPr/>
        <p:txBody>
          <a:bodyPr/>
          <a:lstStyle>
            <a:lvl1pPr>
              <a:defRPr/>
            </a:lvl1pPr>
          </a:lstStyle>
          <a:p>
            <a:pPr>
              <a:defRPr/>
            </a:pPr>
            <a:endParaRPr lang="en-GB" dirty="0"/>
          </a:p>
        </p:txBody>
      </p:sp>
      <p:sp>
        <p:nvSpPr>
          <p:cNvPr id="9" name="Slide Number Placeholder 8">
            <a:extLst>
              <a:ext uri="{FF2B5EF4-FFF2-40B4-BE49-F238E27FC236}">
                <a16:creationId xmlns:a16="http://schemas.microsoft.com/office/drawing/2014/main" id="{328C543D-1B00-4E11-9615-CDD988110A23}"/>
              </a:ext>
            </a:extLst>
          </p:cNvPr>
          <p:cNvSpPr>
            <a:spLocks noGrp="1" noChangeArrowheads="1"/>
          </p:cNvSpPr>
          <p:nvPr>
            <p:ph type="sldNum" sz="quarter" idx="12"/>
          </p:nvPr>
        </p:nvSpPr>
        <p:spPr/>
        <p:txBody>
          <a:bodyPr/>
          <a:lstStyle>
            <a:lvl1pPr>
              <a:defRPr/>
            </a:lvl1pPr>
          </a:lstStyle>
          <a:p>
            <a:pPr>
              <a:buFont typeface="Arial" panose="020B0604020202020204" pitchFamily="34" charset="0"/>
              <a:buNone/>
            </a:pPr>
            <a:endParaRPr lang="en-GB" altLang="en-US" dirty="0"/>
          </a:p>
        </p:txBody>
      </p:sp>
    </p:spTree>
    <p:extLst>
      <p:ext uri="{BB962C8B-B14F-4D97-AF65-F5344CB8AC3E}">
        <p14:creationId xmlns:p14="http://schemas.microsoft.com/office/powerpoint/2010/main" val="3901247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D10152-7721-41A0-A6C5-8721C8D0EB1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7055" y="0"/>
            <a:ext cx="12228688"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FF959467-41A6-455E-929A-E40D1059C340}"/>
              </a:ext>
            </a:extLst>
          </p:cNvPr>
          <p:cNvSpPr>
            <a:spLocks noGrp="1" noChangeArrowheads="1"/>
          </p:cNvSpPr>
          <p:nvPr>
            <p:ph type="dt" sz="half" idx="10"/>
          </p:nvPr>
        </p:nvSpPr>
        <p:spPr/>
        <p:txBody>
          <a:bodyPr/>
          <a:lstStyle>
            <a:lvl1pPr>
              <a:buNone/>
              <a:defRPr>
                <a:solidFill>
                  <a:schemeClr val="accent2"/>
                </a:solidFill>
              </a:defRPr>
            </a:lvl1pPr>
          </a:lstStyle>
          <a:p>
            <a:pPr>
              <a:defRPr/>
            </a:pPr>
            <a:endParaRPr lang="en-GB" dirty="0"/>
          </a:p>
        </p:txBody>
      </p:sp>
      <p:sp>
        <p:nvSpPr>
          <p:cNvPr id="8" name="Footer Placeholder 7">
            <a:extLst>
              <a:ext uri="{FF2B5EF4-FFF2-40B4-BE49-F238E27FC236}">
                <a16:creationId xmlns:a16="http://schemas.microsoft.com/office/drawing/2014/main" id="{80EA04C3-E93E-45FB-8B42-78A38976AF52}"/>
              </a:ext>
            </a:extLst>
          </p:cNvPr>
          <p:cNvSpPr>
            <a:spLocks noGrp="1" noChangeArrowheads="1"/>
          </p:cNvSpPr>
          <p:nvPr>
            <p:ph type="ftr" sz="quarter" idx="11"/>
          </p:nvPr>
        </p:nvSpPr>
        <p:spPr>
          <a:xfrm>
            <a:off x="3503085" y="6248400"/>
            <a:ext cx="8544983" cy="457200"/>
          </a:xfrm>
        </p:spPr>
        <p:txBody>
          <a:bodyPr/>
          <a:lstStyle>
            <a:lvl1pPr>
              <a:defRPr>
                <a:solidFill>
                  <a:schemeClr val="accent2"/>
                </a:solidFill>
              </a:defRPr>
            </a:lvl1pPr>
          </a:lstStyle>
          <a:p>
            <a:pPr>
              <a:defRPr/>
            </a:pPr>
            <a:endParaRPr lang="en-GB" dirty="0"/>
          </a:p>
        </p:txBody>
      </p:sp>
    </p:spTree>
    <p:extLst>
      <p:ext uri="{BB962C8B-B14F-4D97-AF65-F5344CB8AC3E}">
        <p14:creationId xmlns:p14="http://schemas.microsoft.com/office/powerpoint/2010/main" val="367966152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ctivity Guidanc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E091B4-727C-42E5-B63F-EBDED62881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D92BAB9A-8D17-41B8-8E4C-9796BCFC2AEE}"/>
              </a:ext>
            </a:extLst>
          </p:cNvPr>
          <p:cNvSpPr>
            <a:spLocks noGrp="1"/>
          </p:cNvSpPr>
          <p:nvPr>
            <p:ph type="dt" sz="half" idx="10"/>
          </p:nvPr>
        </p:nvSpPr>
        <p:spPr/>
        <p:txBody>
          <a:bodyPr/>
          <a:lstStyle/>
          <a:p>
            <a:pPr>
              <a:buFont typeface="Arial" panose="020B0604020202020204" pitchFamily="34" charset="0"/>
              <a:buNone/>
            </a:pPr>
            <a:fld id="{52CA6C61-5C46-4CCD-83FB-18DE309C7599}" type="datetimeFigureOut">
              <a:rPr lang="en-GB" smtClean="0"/>
              <a:pPr>
                <a:buFont typeface="Arial" panose="020B0604020202020204" pitchFamily="34" charset="0"/>
                <a:buNone/>
              </a:pPr>
              <a:t>05/05/2023</a:t>
            </a:fld>
            <a:endParaRPr lang="en-GB" dirty="0"/>
          </a:p>
        </p:txBody>
      </p:sp>
      <p:sp>
        <p:nvSpPr>
          <p:cNvPr id="4" name="Footer Placeholder 3">
            <a:extLst>
              <a:ext uri="{FF2B5EF4-FFF2-40B4-BE49-F238E27FC236}">
                <a16:creationId xmlns:a16="http://schemas.microsoft.com/office/drawing/2014/main" id="{5EFDD156-28B8-436F-BD34-C5C0BA425724}"/>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9D5AD189-0925-4643-B58B-8A45585DB466}"/>
              </a:ext>
            </a:extLst>
          </p:cNvPr>
          <p:cNvSpPr>
            <a:spLocks noGrp="1"/>
          </p:cNvSpPr>
          <p:nvPr>
            <p:ph type="sldNum" sz="quarter" idx="12"/>
          </p:nvPr>
        </p:nvSpPr>
        <p:spPr/>
        <p:txBody>
          <a:bodyPr/>
          <a:lstStyle/>
          <a:p>
            <a:pPr>
              <a:buFont typeface="Arial" panose="020B0604020202020204" pitchFamily="34" charset="0"/>
              <a:buNone/>
            </a:pPr>
            <a:fld id="{3A4A998D-6F83-4D71-AA77-13FC1A139956}" type="slidenum">
              <a:rPr lang="en-GB" smtClean="0"/>
              <a:pPr>
                <a:buFont typeface="Arial" panose="020B0604020202020204" pitchFamily="34" charset="0"/>
                <a:buNone/>
              </a:pPr>
              <a:t>‹#›</a:t>
            </a:fld>
            <a:endParaRPr lang="en-GB" dirty="0"/>
          </a:p>
        </p:txBody>
      </p:sp>
      <p:sp>
        <p:nvSpPr>
          <p:cNvPr id="6" name="Title 1">
            <a:extLst>
              <a:ext uri="{FF2B5EF4-FFF2-40B4-BE49-F238E27FC236}">
                <a16:creationId xmlns:a16="http://schemas.microsoft.com/office/drawing/2014/main" id="{F03BB080-3EB7-4A5D-8B8B-96D14C0851DE}"/>
              </a:ext>
            </a:extLst>
          </p:cNvPr>
          <p:cNvSpPr>
            <a:spLocks noGrp="1"/>
          </p:cNvSpPr>
          <p:nvPr>
            <p:ph type="title" hasCustomPrompt="1"/>
          </p:nvPr>
        </p:nvSpPr>
        <p:spPr>
          <a:xfrm>
            <a:off x="119336" y="116632"/>
            <a:ext cx="11953328" cy="504056"/>
          </a:xfrm>
        </p:spPr>
        <p:txBody>
          <a:bodyPr>
            <a:normAutofit/>
          </a:bodyPr>
          <a:lstStyle>
            <a:lvl1pPr>
              <a:defRPr sz="2000"/>
            </a:lvl1pPr>
          </a:lstStyle>
          <a:p>
            <a:r>
              <a:rPr lang="en-US"/>
              <a:t>Activity X – Guidance </a:t>
            </a:r>
            <a:endParaRPr lang="en-GB"/>
          </a:p>
        </p:txBody>
      </p:sp>
    </p:spTree>
    <p:extLst>
      <p:ext uri="{BB962C8B-B14F-4D97-AF65-F5344CB8AC3E}">
        <p14:creationId xmlns:p14="http://schemas.microsoft.com/office/powerpoint/2010/main" val="569255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43FF3-1B19-4F6E-AED6-1F0E0B12665B}"/>
              </a:ext>
            </a:extLst>
          </p:cNvPr>
          <p:cNvSpPr>
            <a:spLocks noGrp="1"/>
          </p:cNvSpPr>
          <p:nvPr>
            <p:ph type="title"/>
          </p:nvPr>
        </p:nvSpPr>
        <p:spPr>
          <a:xfrm>
            <a:off x="609437" y="365125"/>
            <a:ext cx="10968567"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A78F67-7D07-4B89-B1B7-77FCB2FBCB01}"/>
              </a:ext>
            </a:extLst>
          </p:cNvPr>
          <p:cNvSpPr>
            <a:spLocks noGrp="1"/>
          </p:cNvSpPr>
          <p:nvPr>
            <p:ph type="body" idx="1"/>
          </p:nvPr>
        </p:nvSpPr>
        <p:spPr>
          <a:xfrm>
            <a:off x="609437" y="1825625"/>
            <a:ext cx="1096856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9AF1F1-6765-45EE-BEB9-185EDFB65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Font typeface="Arial" panose="020B0604020202020204" pitchFamily="34" charset="0"/>
              <a:buNone/>
            </a:pPr>
            <a:fld id="{52CA6C61-5C46-4CCD-83FB-18DE309C7599}" type="datetimeFigureOut">
              <a:rPr lang="en-GB" smtClean="0"/>
              <a:pPr>
                <a:buFont typeface="Arial" panose="020B0604020202020204" pitchFamily="34" charset="0"/>
                <a:buNone/>
              </a:pPr>
              <a:t>05/05/2023</a:t>
            </a:fld>
            <a:endParaRPr lang="en-GB" dirty="0"/>
          </a:p>
        </p:txBody>
      </p:sp>
      <p:sp>
        <p:nvSpPr>
          <p:cNvPr id="5" name="Footer Placeholder 4">
            <a:extLst>
              <a:ext uri="{FF2B5EF4-FFF2-40B4-BE49-F238E27FC236}">
                <a16:creationId xmlns:a16="http://schemas.microsoft.com/office/drawing/2014/main" id="{223D2AC0-4764-4C71-9EC2-3E3309ED3F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buNone/>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51279FDB-13C2-4DC1-8C93-EEA50C728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Font typeface="Arial" panose="020B0604020202020204" pitchFamily="34" charset="0"/>
              <a:buNone/>
            </a:pPr>
            <a:fld id="{3A4A998D-6F83-4D71-AA77-13FC1A139956}" type="slidenum">
              <a:rPr lang="en-GB" smtClean="0"/>
              <a:pPr>
                <a:buFont typeface="Arial" panose="020B0604020202020204" pitchFamily="34" charset="0"/>
                <a:buNone/>
              </a:pPr>
              <a:t>‹#›</a:t>
            </a:fld>
            <a:endParaRPr lang="en-GB" dirty="0"/>
          </a:p>
        </p:txBody>
      </p:sp>
    </p:spTree>
    <p:extLst>
      <p:ext uri="{BB962C8B-B14F-4D97-AF65-F5344CB8AC3E}">
        <p14:creationId xmlns:p14="http://schemas.microsoft.com/office/powerpoint/2010/main" val="3953001669"/>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70" r:id="rId5"/>
    <p:sldLayoutId id="2147483972" r:id="rId6"/>
    <p:sldLayoutId id="2147483968" r:id="rId7"/>
    <p:sldLayoutId id="2147483969" r:id="rId8"/>
    <p:sldLayoutId id="2147483971" r:id="rId9"/>
  </p:sldLayoutIdLst>
  <p:txStyles>
    <p:titleStyle>
      <a:lvl1pPr algn="l" defTabSz="914400" rtl="0" eaLnBrk="1" latinLnBrk="0" hangingPunct="1">
        <a:lnSpc>
          <a:spcPct val="90000"/>
        </a:lnSpc>
        <a:spcBef>
          <a:spcPct val="0"/>
        </a:spcBef>
        <a:buNone/>
        <a:defRPr sz="3600" b="1" kern="1200">
          <a:solidFill>
            <a:srgbClr val="585858"/>
          </a:solidFill>
          <a:latin typeface="Century Gothic" panose="020B0502020202020204" pitchFamily="34" charset="0"/>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ncetm.org.uk/classroom-resources/checkpoints/" TargetMode="External"/><Relationship Id="rId4" Type="http://schemas.openxmlformats.org/officeDocument/2006/relationships/hyperlink" Target="https://www.ncetm.org.uk/teaching-for-mastery/mastery-materials/secondary-mastery-professional-development/" TargetMode="External"/></Relationships>
</file>

<file path=ppt/slides/_rels/slide10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1.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0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0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0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ncetm.org.uk/classroom-resources/checkpoint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87.xml"/><Relationship Id="rId5" Type="http://schemas.openxmlformats.org/officeDocument/2006/relationships/slide" Target="slide86.xml"/><Relationship Id="rId4" Type="http://schemas.openxmlformats.org/officeDocument/2006/relationships/hyperlink" Target="https://www.ncetm.org.uk/classroom-resources/cp-curriculum-prioritisation-in-primary-math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88.xml"/><Relationship Id="rId5" Type="http://schemas.openxmlformats.org/officeDocument/2006/relationships/hyperlink" Target="https://www.ncetm.org.uk/classroom-resources/assessment-materials-primary/" TargetMode="External"/><Relationship Id="rId4" Type="http://schemas.openxmlformats.org/officeDocument/2006/relationships/hyperlink" Target="https://www.ncetm.org.uk/classroom-resources/cp-curriculum-prioritisation-in-primary-math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www.ncetm.org.uk/classroom-resources/cp-curriculum-prioritisation-in-primary-math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ncetm.org.uk/media/r3sbt1c3/secmm-cc-theme-6-key-idea-47.pptx" TargetMode="External"/><Relationship Id="rId5" Type="http://schemas.openxmlformats.org/officeDocument/2006/relationships/hyperlink" Target="https://www.ncetm.org.uk/teaching-for-mastery/mastery-materials/secondary-mastery-professional-development/" TargetMode="External"/><Relationship Id="rId4" Type="http://schemas.openxmlformats.org/officeDocument/2006/relationships/hyperlink" Target="https://www.ncetm.org.uk/classroom-resources/checkpoints/"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10.pn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hyperlink" Target="https://www.ncetm.org.uk/media/r3sbt1c3/secmm-cc-theme-6-key-idea-47.pptx" TargetMode="External"/><Relationship Id="rId4" Type="http://schemas.openxmlformats.org/officeDocument/2006/relationships/hyperlink" Target="https://www.ncetm.org.uk/teaching-for-mastery/mastery-materials/secondary-mastery-professional-development/"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ncetm.org.uk/media/1qabpyac/ncetm_ks3_cc_6_2.pdf"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www.ncetm.org.uk/teaching-for-mastery/mastery-materials/secondary-mastery-professional-development/"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hyperlink" Target="https://www.ncetm.org.uk/teaching-for-mastery/mastery-materials/secondary-mastery-professional-developmen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ncetm.org.uk/media/r3sbt1c3/secmm-cc-theme-6-key-idea-47.pptx"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hyperlink" Target="https://www.ncetm.org.uk/classroom-resources/cp-curriculum-prioritisation-in-primary-maths/" TargetMode="External"/><Relationship Id="rId3" Type="http://schemas.openxmlformats.org/officeDocument/2006/relationships/hyperlink" Target="https://www.gov.uk/government/publications/teaching-mathematics-in-primary-schools" TargetMode="External"/><Relationship Id="rId7" Type="http://schemas.openxmlformats.org/officeDocument/2006/relationships/hyperlink" Target="https://www.ncetm.org.uk/teaching-for-mastery/mastery-materials/primary-mastery-professional-development/"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gov.uk/government/publications/teaching-mathematics-in-primary-schools" TargetMode="External"/><Relationship Id="rId5" Type="http://schemas.openxmlformats.org/officeDocument/2006/relationships/hyperlink" Target="https://www.ncetm.org.uk/classroom-resources/cp-curriculum-prioritisation-in-primary-maths/" TargetMode="External"/><Relationship Id="rId4" Type="http://schemas.openxmlformats.org/officeDocument/2006/relationships/hyperlink" Target="https://www.ncetm.org.uk/teaching-for-mastery/mastery-materials/primary-mastery-professional-development/" TargetMode="External"/><Relationship Id="rId9" Type="http://schemas.openxmlformats.org/officeDocument/2006/relationships/image" Target="../media/image130.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Checkpoints%20|%20NCETM." TargetMode="External"/><Relationship Id="rId4" Type="http://schemas.openxmlformats.org/officeDocument/2006/relationships/hyperlink" Target="https://www.ncetm.org.uk/classroom-resources/assessment-materials-primar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hyperlink" Target="https://www.ncetm.org.uk/classroom-resources/assessment-materials-primary/"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ncetm.org.uk/media/w1ddfo0b/secmm-cc-theme-6-key-idea-48.pptx" TargetMode="External"/><Relationship Id="rId5" Type="http://schemas.openxmlformats.org/officeDocument/2006/relationships/hyperlink" Target="https://www.ncetm.org.uk/teaching-for-mastery/mastery-materials/secondary-mastery-professional-development/" TargetMode="External"/><Relationship Id="rId4" Type="http://schemas.openxmlformats.org/officeDocument/2006/relationships/hyperlink" Target="https://www.ncetm.org.uk/classroom-resources/assessment-materials-secondary/"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ncetm.org.uk/media/oagj2ka2/curriculum-framework-for-ks3-april-2021.pdf"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ncetm.org.uk/teaching-for-mastery/mastery-materials/secondary-mastery-professional-development/"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www.ncetm.org.uk/classroom-resources/assessment-materials-secondary/" TargetMode="External"/><Relationship Id="rId4" Type="http://schemas.openxmlformats.org/officeDocument/2006/relationships/hyperlink" Target="https://www.ncetm.org.uk/media/w1ddfo0b/secmm-cc-theme-6-key-idea-48.pptx"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7" Type="http://schemas.openxmlformats.org/officeDocument/2006/relationships/hyperlink" Target="https://www.ncetm.org.uk/classroom-resources/checkpoint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ncetm.org.uk/teaching-for-mastery/mastery-materials/secondary-mastery-professional-development/" TargetMode="External"/><Relationship Id="rId5" Type="http://schemas.openxmlformats.org/officeDocument/2006/relationships/hyperlink" Target="https://www.ncetm.org.uk/classroom-resources/primm-220-multiplication-with-three-factors-and-volume/" TargetMode="External"/><Relationship Id="rId4" Type="http://schemas.openxmlformats.org/officeDocument/2006/relationships/hyperlink" Target="https://www.ncetm.org.uk/teaching-for-mastery/mastery-materials/primary-mastery-professional-developmen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slide" Target="slide93.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slide" Target="slide91.xml"/><Relationship Id="rId4" Type="http://schemas.openxmlformats.org/officeDocument/2006/relationships/slide" Target="slide40.xml"/></Relationships>
</file>

<file path=ppt/slides/_rels/slide3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1.jpe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slide" Target="slide91.xml"/></Relationships>
</file>

<file path=ppt/slides/_rels/slide4.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12.xml"/><Relationship Id="rId7" Type="http://schemas.openxmlformats.org/officeDocument/2006/relationships/slide" Target="slide20.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18.xml"/><Relationship Id="rId11" Type="http://schemas.openxmlformats.org/officeDocument/2006/relationships/hyperlink" Target="https://www.ncetm.org.uk/media/oagj2ka2/curriculum-framework-for-ks3-april-2021.pdf" TargetMode="External"/><Relationship Id="rId5" Type="http://schemas.openxmlformats.org/officeDocument/2006/relationships/slide" Target="slide16.xml"/><Relationship Id="rId10" Type="http://schemas.openxmlformats.org/officeDocument/2006/relationships/slide" Target="slide29.xml"/><Relationship Id="rId4" Type="http://schemas.openxmlformats.org/officeDocument/2006/relationships/slide" Target="slide14.xml"/><Relationship Id="rId9" Type="http://schemas.openxmlformats.org/officeDocument/2006/relationships/slide" Target="slide2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hyperlink" Target="https://www.ncetm.org.uk/classroom-resources/assessment-materials-primary/"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slide" Target="slide88.xml"/><Relationship Id="rId4" Type="http://schemas.openxmlformats.org/officeDocument/2006/relationships/hyperlink" Target="https://www.ncetm.org.uk/classroom-resources/assessment-materials-primary/"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ww.ncetm.org.uk/classroom-resources/assessment-materials-primary/"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slide" Target="slide45.xml"/><Relationship Id="rId13" Type="http://schemas.openxmlformats.org/officeDocument/2006/relationships/hyperlink" Target="https://www.ncetm.org.uk/media/oagj2ka2/curriculum-framework-for-ks3-april-2021.pdf" TargetMode="External"/><Relationship Id="rId3" Type="http://schemas.openxmlformats.org/officeDocument/2006/relationships/slide" Target="slide33.xml"/><Relationship Id="rId7" Type="http://schemas.openxmlformats.org/officeDocument/2006/relationships/slide" Target="slide43.xml"/><Relationship Id="rId12" Type="http://schemas.openxmlformats.org/officeDocument/2006/relationships/slide" Target="slide57.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40.xml"/><Relationship Id="rId11" Type="http://schemas.openxmlformats.org/officeDocument/2006/relationships/slide" Target="slide55.xml"/><Relationship Id="rId5" Type="http://schemas.openxmlformats.org/officeDocument/2006/relationships/slide" Target="slide37.xml"/><Relationship Id="rId10" Type="http://schemas.openxmlformats.org/officeDocument/2006/relationships/slide" Target="slide52.xml"/><Relationship Id="rId4" Type="http://schemas.openxmlformats.org/officeDocument/2006/relationships/slide" Target="slide35.xml"/><Relationship Id="rId9" Type="http://schemas.openxmlformats.org/officeDocument/2006/relationships/slide" Target="slide4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slide" Target="slide95.xml"/><Relationship Id="rId4" Type="http://schemas.openxmlformats.org/officeDocument/2006/relationships/slide" Target="slide9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slide" Target="slide9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hyperlink" Target="https://www.ncetm.org.uk/teaching-for-mastery/mastery-materials/secondary-mastery-professional-development/"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hyperlink" Target="https://www.ncetm.org.uk/media/2bfliwnm/secmm-cc-theme-6-key-idea-49.pptx"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hyperlink" Target="https://www.ncetm.org.uk/classroom-resources/primm-220-multiplication-with-three-factors-and-volume/" TargetMode="External"/><Relationship Id="rId7" Type="http://schemas.openxmlformats.org/officeDocument/2006/relationships/hyperlink" Target="https://www.ncetm.org.uk/media/2bfliwnm/secmm-cc-theme-6-key-idea-49.pptx"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s://www.ncetm.org.uk/teaching-for-mastery/mastery-materials/secondary-mastery-professional-development/" TargetMode="External"/><Relationship Id="rId5" Type="http://schemas.openxmlformats.org/officeDocument/2006/relationships/hyperlink" Target="https://www.ncetm.org.uk/classroom-resources/secmm-using-mathematical-representations-at-ks3/" TargetMode="External"/><Relationship Id="rId4" Type="http://schemas.openxmlformats.org/officeDocument/2006/relationships/hyperlink" Target="https://www.ncetm.org.uk/teaching-for-mastery/mastery-materials/primary-mastery-professional-development/" TargetMode="External"/></Relationships>
</file>

<file path=ppt/slides/_rels/slide6.xml.rels><?xml version="1.0" encoding="UTF-8" standalone="yes"?>
<Relationships xmlns="http://schemas.openxmlformats.org/package/2006/relationships"><Relationship Id="rId8" Type="http://schemas.openxmlformats.org/officeDocument/2006/relationships/slide" Target="slide74.xml"/><Relationship Id="rId13" Type="http://schemas.openxmlformats.org/officeDocument/2006/relationships/hyperlink" Target="https://www.ncetm.org.uk/media/oagj2ka2/curriculum-framework-for-ks3-april-2021.pdf" TargetMode="External"/><Relationship Id="rId3" Type="http://schemas.openxmlformats.org/officeDocument/2006/relationships/slide" Target="slide62.xml"/><Relationship Id="rId7" Type="http://schemas.openxmlformats.org/officeDocument/2006/relationships/slide" Target="slide72.xml"/><Relationship Id="rId12" Type="http://schemas.openxmlformats.org/officeDocument/2006/relationships/slide" Target="slide8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68.xml"/><Relationship Id="rId11" Type="http://schemas.openxmlformats.org/officeDocument/2006/relationships/slide" Target="slide80.xml"/><Relationship Id="rId5" Type="http://schemas.openxmlformats.org/officeDocument/2006/relationships/slide" Target="slide66.xml"/><Relationship Id="rId10" Type="http://schemas.openxmlformats.org/officeDocument/2006/relationships/slide" Target="slide78.xml"/><Relationship Id="rId4" Type="http://schemas.openxmlformats.org/officeDocument/2006/relationships/slide" Target="slide64.xml"/><Relationship Id="rId9" Type="http://schemas.openxmlformats.org/officeDocument/2006/relationships/slide" Target="slide7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hyperlink" Target="https://www.ncetm.org.uk/classroom-resources/primm-220-multiplication-with-three-factors-and-volume/" TargetMode="External"/><Relationship Id="rId4" Type="http://schemas.openxmlformats.org/officeDocument/2006/relationships/hyperlink" Target="https://www.ncetm.org.uk/teaching-for-mastery/mastery-materials/primary-mastery-professional-development/"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s://www.ncetm.org.uk/teaching-for-mastery/mastery-materials/primary-mastery-professional-development/" TargetMode="External"/><Relationship Id="rId5" Type="http://schemas.openxmlformats.org/officeDocument/2006/relationships/hyperlink" Target="https://www.ncetm.org.uk/classroom-resources/primm-220-multiplication-with-three-factors-and-volume/" TargetMode="External"/><Relationship Id="rId4" Type="http://schemas.openxmlformats.org/officeDocument/2006/relationships/slide" Target="slide97.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hyperlink" Target="https://www.ncetm.org.uk/teaching-for-mastery/mastery-materials/secondary-mastery-professional-development/"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s://www.ncetm.org.uk/media/2bfliwnm/secmm-cc-theme-6-key-idea-49.pptx"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ncetm.org.uk/teaching-for-mastery/mastery-materials/secondary-mastery-professional-development/"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hyperlink" Target="https://www.ncetm.org.uk/classroom-resources/primm-220-multiplication-with-three-factors-and-volume/" TargetMode="External"/><Relationship Id="rId4" Type="http://schemas.openxmlformats.org/officeDocument/2006/relationships/hyperlink" Target="https://www.ncetm.org.uk/teaching-for-mastery/mastery-materials/primary-mastery-professional-development/"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slide" Target="slide80.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75.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slide" Target="slide8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slide" Target="slide98.xml"/></Relationships>
</file>

<file path=ppt/slides/_rels/slide8.xml.rels><?xml version="1.0" encoding="UTF-8" standalone="yes"?>
<Relationships xmlns="http://schemas.openxmlformats.org/package/2006/relationships"><Relationship Id="rId3" Type="http://schemas.openxmlformats.org/officeDocument/2006/relationships/hyperlink" Target="https://www.ncetm.org.uk/teaching-for-mastery/mastery-materials/secondary-mastery-professional-development/"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5.xml"/><Relationship Id="rId5" Type="http://schemas.openxmlformats.org/officeDocument/2006/relationships/image" Target="../media/image550.png"/></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8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86.xml"/><Relationship Id="rId1" Type="http://schemas.openxmlformats.org/officeDocument/2006/relationships/slideLayout" Target="../slideLayouts/slideLayout6.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9.xml"/><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9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2.xml"/><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9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3.xml"/><Relationship Id="rId1" Type="http://schemas.openxmlformats.org/officeDocument/2006/relationships/slideLayout" Target="../slideLayouts/slideLayout5.xml"/><Relationship Id="rId4" Type="http://schemas.openxmlformats.org/officeDocument/2006/relationships/image" Target="../media/image104.jpeg"/></Relationships>
</file>

<file path=ppt/slides/_rels/slide9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95.xml"/><Relationship Id="rId1" Type="http://schemas.openxmlformats.org/officeDocument/2006/relationships/slideLayout" Target="../slideLayouts/slideLayout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52059-E171-4D97-AEA5-4EB713FA17E6}"/>
              </a:ext>
            </a:extLst>
          </p:cNvPr>
          <p:cNvSpPr>
            <a:spLocks noGrp="1"/>
          </p:cNvSpPr>
          <p:nvPr>
            <p:ph type="ctrTitle"/>
          </p:nvPr>
        </p:nvSpPr>
        <p:spPr>
          <a:xfrm>
            <a:off x="612295" y="1625566"/>
            <a:ext cx="6049764" cy="648071"/>
          </a:xfrm>
        </p:spPr>
        <p:txBody>
          <a:bodyPr>
            <a:normAutofit fontScale="90000"/>
          </a:bodyPr>
          <a:lstStyle/>
          <a:p>
            <a:br>
              <a:rPr lang="en-GB" sz="2700" b="0" dirty="0"/>
            </a:br>
            <a:br>
              <a:rPr lang="en-GB" sz="2700" b="0" dirty="0"/>
            </a:br>
            <a:br>
              <a:rPr lang="en-GB" sz="2700" b="0" dirty="0"/>
            </a:br>
            <a:br>
              <a:rPr lang="en-GB" sz="2700" b="0" dirty="0"/>
            </a:br>
            <a:br>
              <a:rPr lang="en-GB" sz="4000" b="0" dirty="0"/>
            </a:br>
            <a:br>
              <a:rPr lang="en-GB" sz="4000" b="0" dirty="0"/>
            </a:br>
            <a:endParaRPr lang="en-GB" sz="4400" b="0" dirty="0"/>
          </a:p>
        </p:txBody>
      </p:sp>
      <p:sp>
        <p:nvSpPr>
          <p:cNvPr id="3" name="Subtitle 2">
            <a:extLst>
              <a:ext uri="{FF2B5EF4-FFF2-40B4-BE49-F238E27FC236}">
                <a16:creationId xmlns:a16="http://schemas.microsoft.com/office/drawing/2014/main" id="{FAF7E06F-62AF-4430-B53E-3CEB22BC7553}"/>
              </a:ext>
            </a:extLst>
          </p:cNvPr>
          <p:cNvSpPr>
            <a:spLocks noGrp="1"/>
          </p:cNvSpPr>
          <p:nvPr>
            <p:ph type="subTitle" idx="1"/>
          </p:nvPr>
        </p:nvSpPr>
        <p:spPr>
          <a:xfrm>
            <a:off x="612295" y="1786605"/>
            <a:ext cx="6062463" cy="2449493"/>
          </a:xfrm>
        </p:spPr>
        <p:txBody>
          <a:bodyPr vert="horz" lIns="91440" tIns="45720" rIns="91440" bIns="45720" rtlCol="0" anchor="t">
            <a:normAutofit/>
          </a:bodyPr>
          <a:lstStyle/>
          <a:p>
            <a:r>
              <a:rPr lang="en-GB" sz="4000" b="1" dirty="0">
                <a:latin typeface="Century Gothic" panose="020B0502020202020204" pitchFamily="34" charset="0"/>
              </a:rPr>
              <a:t>Perimeter, area and volume 2</a:t>
            </a:r>
          </a:p>
          <a:p>
            <a:r>
              <a:rPr lang="en-GB" sz="1800" dirty="0">
                <a:latin typeface="Century Gothic"/>
                <a:cs typeface="Arial"/>
              </a:rPr>
              <a:t>Twenty-eight Checkpoint activities </a:t>
            </a:r>
            <a:endParaRPr lang="en-GB" sz="1800" dirty="0">
              <a:latin typeface="Century Gothic" panose="020B0502020202020204" pitchFamily="34" charset="0"/>
            </a:endParaRPr>
          </a:p>
          <a:p>
            <a:r>
              <a:rPr lang="en-GB" sz="1800" dirty="0">
                <a:latin typeface="Century Gothic"/>
                <a:cs typeface="Arial"/>
              </a:rPr>
              <a:t>Eleven additional activities</a:t>
            </a:r>
          </a:p>
        </p:txBody>
      </p:sp>
      <p:sp>
        <p:nvSpPr>
          <p:cNvPr id="5" name="Subtitle 2">
            <a:extLst>
              <a:ext uri="{FF2B5EF4-FFF2-40B4-BE49-F238E27FC236}">
                <a16:creationId xmlns:a16="http://schemas.microsoft.com/office/drawing/2014/main" id="{8F930DB3-4772-4563-9F4B-43485DC9580C}"/>
              </a:ext>
            </a:extLst>
          </p:cNvPr>
          <p:cNvSpPr txBox="1">
            <a:spLocks/>
          </p:cNvSpPr>
          <p:nvPr/>
        </p:nvSpPr>
        <p:spPr>
          <a:xfrm>
            <a:off x="623392" y="436565"/>
            <a:ext cx="6062463" cy="8451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spcBef>
                <a:spcPts val="0"/>
              </a:spcBef>
              <a:spcAft>
                <a:spcPts val="0"/>
              </a:spcAft>
              <a:buClrTx/>
            </a:pPr>
            <a:r>
              <a:rPr lang="en-GB" sz="1200" b="1" dirty="0">
                <a:solidFill>
                  <a:srgbClr val="FBF5D4"/>
                </a:solidFill>
              </a:rPr>
              <a:t>Checkpoints</a:t>
            </a:r>
          </a:p>
          <a:p>
            <a:pPr fontAlgn="auto">
              <a:lnSpc>
                <a:spcPct val="150000"/>
              </a:lnSpc>
              <a:spcBef>
                <a:spcPts val="0"/>
              </a:spcBef>
              <a:spcAft>
                <a:spcPts val="0"/>
              </a:spcAft>
              <a:buClrTx/>
            </a:pPr>
            <a:r>
              <a:rPr lang="en-GB" sz="1200" b="1" dirty="0">
                <a:solidFill>
                  <a:srgbClr val="FBF5D4"/>
                </a:solidFill>
              </a:rPr>
              <a:t>Year 8 diagnostic mathematics activities</a:t>
            </a:r>
            <a:endParaRPr lang="en-GB" sz="1200" dirty="0">
              <a:solidFill>
                <a:srgbClr val="FBF5D4"/>
              </a:solidFill>
            </a:endParaRPr>
          </a:p>
          <a:p>
            <a:pPr fontAlgn="auto">
              <a:lnSpc>
                <a:spcPct val="100000"/>
              </a:lnSpc>
              <a:spcBef>
                <a:spcPts val="0"/>
              </a:spcBef>
              <a:spcAft>
                <a:spcPts val="0"/>
              </a:spcAft>
              <a:buClrTx/>
            </a:pPr>
            <a:endParaRPr lang="en-GB" sz="1200" b="1" dirty="0">
              <a:solidFill>
                <a:srgbClr val="FBF5D4"/>
              </a:solidFill>
            </a:endParaRPr>
          </a:p>
        </p:txBody>
      </p:sp>
      <p:sp>
        <p:nvSpPr>
          <p:cNvPr id="6" name="Subtitle 2">
            <a:extLst>
              <a:ext uri="{FF2B5EF4-FFF2-40B4-BE49-F238E27FC236}">
                <a16:creationId xmlns:a16="http://schemas.microsoft.com/office/drawing/2014/main" id="{D5244E0E-2D0C-4865-AEED-223F4679B707}"/>
              </a:ext>
            </a:extLst>
          </p:cNvPr>
          <p:cNvSpPr txBox="1">
            <a:spLocks/>
          </p:cNvSpPr>
          <p:nvPr/>
        </p:nvSpPr>
        <p:spPr>
          <a:xfrm>
            <a:off x="626907" y="5916004"/>
            <a:ext cx="1580661" cy="393316"/>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Bef>
                <a:spcPts val="0"/>
              </a:spcBef>
              <a:spcAft>
                <a:spcPts val="0"/>
              </a:spcAft>
              <a:buClrTx/>
            </a:pPr>
            <a:r>
              <a:rPr lang="en-GB" sz="1200" b="1" dirty="0"/>
              <a:t>Published in 2022/23</a:t>
            </a:r>
            <a:endParaRPr lang="en-GB" sz="1200" dirty="0"/>
          </a:p>
          <a:p>
            <a:pPr fontAlgn="auto">
              <a:lnSpc>
                <a:spcPct val="100000"/>
              </a:lnSpc>
              <a:spcBef>
                <a:spcPts val="0"/>
              </a:spcBef>
              <a:spcAft>
                <a:spcPts val="0"/>
              </a:spcAft>
              <a:buClrTx/>
            </a:pPr>
            <a:endParaRPr lang="en-GB" sz="1200" b="1" dirty="0">
              <a:solidFill>
                <a:srgbClr val="FBF5D4"/>
              </a:solidFill>
            </a:endParaRPr>
          </a:p>
        </p:txBody>
      </p:sp>
      <p:cxnSp>
        <p:nvCxnSpPr>
          <p:cNvPr id="7" name="Straight Connector 6">
            <a:extLst>
              <a:ext uri="{FF2B5EF4-FFF2-40B4-BE49-F238E27FC236}">
                <a16:creationId xmlns:a16="http://schemas.microsoft.com/office/drawing/2014/main" id="{BD8A2CD9-23FA-4C21-9DFF-1DFEB8BC8867}"/>
              </a:ext>
            </a:extLst>
          </p:cNvPr>
          <p:cNvCxnSpPr>
            <a:cxnSpLocks/>
          </p:cNvCxnSpPr>
          <p:nvPr/>
        </p:nvCxnSpPr>
        <p:spPr bwMode="auto">
          <a:xfrm rot="5400000">
            <a:off x="1303821" y="553258"/>
            <a:ext cx="0" cy="1170432"/>
          </a:xfrm>
          <a:prstGeom prst="line">
            <a:avLst/>
          </a:prstGeom>
          <a:ln w="25400">
            <a:solidFill>
              <a:srgbClr val="FBF5D4"/>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87EA0E61-D0E8-4BC2-844C-9138C45E9E8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630433" y="1949602"/>
            <a:ext cx="3135715" cy="2090477"/>
          </a:xfrm>
          <a:prstGeom prst="rect">
            <a:avLst/>
          </a:prstGeom>
        </p:spPr>
      </p:pic>
    </p:spTree>
    <p:extLst>
      <p:ext uri="{BB962C8B-B14F-4D97-AF65-F5344CB8AC3E}">
        <p14:creationId xmlns:p14="http://schemas.microsoft.com/office/powerpoint/2010/main" val="2746808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9F8A80-70BA-4F6B-9F00-7FA783A3B2C4}"/>
              </a:ext>
            </a:extLst>
          </p:cNvPr>
          <p:cNvSpPr txBox="1"/>
          <p:nvPr/>
        </p:nvSpPr>
        <p:spPr>
          <a:xfrm>
            <a:off x="417815" y="277403"/>
            <a:ext cx="9505831" cy="584775"/>
          </a:xfrm>
          <a:prstGeom prst="rect">
            <a:avLst/>
          </a:prstGeom>
          <a:noFill/>
        </p:spPr>
        <p:txBody>
          <a:bodyPr wrap="square" rtlCol="0">
            <a:spAutoFit/>
          </a:bodyPr>
          <a:lstStyle/>
          <a:p>
            <a:pPr>
              <a:buNone/>
            </a:pPr>
            <a:r>
              <a:rPr lang="en-GB" sz="3200" b="1" dirty="0"/>
              <a:t>Area and perimeter</a:t>
            </a:r>
          </a:p>
        </p:txBody>
      </p:sp>
      <p:graphicFrame>
        <p:nvGraphicFramePr>
          <p:cNvPr id="3" name="Table 2">
            <a:extLst>
              <a:ext uri="{FF2B5EF4-FFF2-40B4-BE49-F238E27FC236}">
                <a16:creationId xmlns:a16="http://schemas.microsoft.com/office/drawing/2014/main" id="{ADC55AF9-E8D0-4333-88A9-4876D605956B}"/>
              </a:ext>
            </a:extLst>
          </p:cNvPr>
          <p:cNvGraphicFramePr>
            <a:graphicFrameLocks noGrp="1"/>
          </p:cNvGraphicFramePr>
          <p:nvPr>
            <p:extLst>
              <p:ext uri="{D42A27DB-BD31-4B8C-83A1-F6EECF244321}">
                <p14:modId xmlns:p14="http://schemas.microsoft.com/office/powerpoint/2010/main" val="2629766728"/>
              </p:ext>
            </p:extLst>
          </p:nvPr>
        </p:nvGraphicFramePr>
        <p:xfrm>
          <a:off x="417815" y="962408"/>
          <a:ext cx="11257350" cy="5806440"/>
        </p:xfrm>
        <a:graphic>
          <a:graphicData uri="http://schemas.openxmlformats.org/drawingml/2006/table">
            <a:tbl>
              <a:tblPr firstRow="1" bandRow="1">
                <a:tableStyleId>{5940675A-B579-460E-94D1-54222C63F5DA}</a:tableStyleId>
              </a:tblPr>
              <a:tblGrid>
                <a:gridCol w="11257350">
                  <a:extLst>
                    <a:ext uri="{9D8B030D-6E8A-4147-A177-3AD203B41FA5}">
                      <a16:colId xmlns:a16="http://schemas.microsoft.com/office/drawing/2014/main" val="4178532543"/>
                    </a:ext>
                  </a:extLst>
                </a:gridCol>
              </a:tblGrid>
              <a:tr h="362809">
                <a:tc>
                  <a:txBody>
                    <a:bodyPr/>
                    <a:lstStyle/>
                    <a:p>
                      <a:r>
                        <a:rPr lang="en-GB" sz="1800" b="1" dirty="0">
                          <a:solidFill>
                            <a:schemeClr val="bg1"/>
                          </a:solidFill>
                        </a:rPr>
                        <a:t>Previous learning</a:t>
                      </a:r>
                    </a:p>
                  </a:txBody>
                  <a:tcPr>
                    <a:solidFill>
                      <a:schemeClr val="accent2"/>
                    </a:solidFill>
                  </a:tcPr>
                </a:tc>
                <a:extLst>
                  <a:ext uri="{0D108BD9-81ED-4DB2-BD59-A6C34878D82A}">
                    <a16:rowId xmlns:a16="http://schemas.microsoft.com/office/drawing/2014/main" val="1994315794"/>
                  </a:ext>
                </a:extLst>
              </a:tr>
              <a:tr h="2622471">
                <a:tc>
                  <a:txBody>
                    <a:bodyPr/>
                    <a:lstStyle/>
                    <a:p>
                      <a:pPr marL="0" indent="0">
                        <a:buFont typeface="Arial" panose="020B0604020202020204" pitchFamily="34" charset="0"/>
                        <a:buNone/>
                      </a:pPr>
                      <a:r>
                        <a:rPr lang="en-GB" sz="1600" i="0" dirty="0"/>
                        <a:t>Key Stage 2 curriculum: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4: measure and calculate the perimeter of a rectilinear figure (including squares) in centimetres and metres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4: find the area of rectilinear shapes by counting squares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5: measure and calculate the perimeter of composite rectilinear shapes in centimetres and metres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5: calculate and compare the area of rectangles (including squares), and including using standard units, cm</a:t>
                      </a:r>
                      <a:r>
                        <a:rPr lang="en-GB" sz="1600" i="0" baseline="30000" dirty="0"/>
                        <a:t>2</a:t>
                      </a:r>
                      <a:r>
                        <a:rPr lang="en-GB" sz="1600" i="0" dirty="0"/>
                        <a:t>, m</a:t>
                      </a:r>
                      <a:r>
                        <a:rPr lang="en-GB" sz="1600" i="0" baseline="30000" dirty="0"/>
                        <a:t>2</a:t>
                      </a:r>
                      <a:r>
                        <a:rPr lang="en-GB" sz="1600" i="0" dirty="0"/>
                        <a:t> and estimate the area of irregular</a:t>
                      </a:r>
                      <a:r>
                        <a:rPr lang="en-GB" sz="1600" i="0" baseline="0" dirty="0"/>
                        <a:t> shapes</a:t>
                      </a:r>
                      <a:endParaRPr lang="en-GB" sz="1600" i="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6: recognise that shapes with the same areas can have different perimeters and vice versa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6: recognise when it is possible to use formulae for area and volume of shapes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6: calculate the area of parallelograms and triangles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0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i="0" dirty="0"/>
                        <a:t>Further information about how students may have experienced this key idea in Key Stage 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baseline="0" dirty="0">
                          <a:hlinkClick r:id="rId3"/>
                        </a:rPr>
                        <a:t>Teaching mathematics in primary schools</a:t>
                      </a:r>
                      <a:r>
                        <a:rPr lang="en-GB" sz="1600" i="0" baseline="0" dirty="0"/>
                        <a:t>, 4G–2:</a:t>
                      </a:r>
                      <a:r>
                        <a:rPr lang="en-GB" sz="1600" dirty="0"/>
                        <a:t>… find the perimeter of regular and irregular polygons </a:t>
                      </a:r>
                      <a:r>
                        <a:rPr lang="en-GB" sz="1600" i="0" baseline="0" dirty="0"/>
                        <a:t>(pp197–201</a:t>
                      </a:r>
                      <a:r>
                        <a:rPr lang="en-GB" sz="1600" i="0" baseline="30000" dirty="0"/>
                        <a:t>1</a:t>
                      </a:r>
                      <a:r>
                        <a:rPr lang="en-GB" sz="1600" i="0" baseline="0" dirty="0"/>
                        <a:t>); 5G-2: compare areas and calculate the area of rectangles (including squares) using standard measures (pp269–74); 6G-1: draw, compose and decompose shapes according to given properties, including dimensions angles and area and solve related problem (pp322–26).</a:t>
                      </a:r>
                      <a:endParaRPr lang="en-GB" sz="1600" b="0" i="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i="0" kern="1200" dirty="0">
                          <a:solidFill>
                            <a:schemeClr val="tx1"/>
                          </a:solidFill>
                          <a:latin typeface="+mn-lt"/>
                          <a:ea typeface="+mn-ea"/>
                          <a:cs typeface="+mn-cs"/>
                        </a:rPr>
                        <a:t>Key Stage 3 curriculum: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kern="1200" dirty="0">
                          <a:solidFill>
                            <a:schemeClr val="tx1"/>
                          </a:solidFill>
                          <a:effectLst/>
                          <a:latin typeface="+mn-lt"/>
                          <a:ea typeface="+mn-ea"/>
                          <a:cs typeface="+mn-cs"/>
                        </a:rPr>
                        <a:t>6.2.1.1</a:t>
                      </a:r>
                      <a:r>
                        <a:rPr lang="en-GB" sz="1600" b="0" i="0" kern="1200" baseline="30000" dirty="0">
                          <a:solidFill>
                            <a:schemeClr val="tx1"/>
                          </a:solidFill>
                          <a:effectLst/>
                          <a:latin typeface="+mn-lt"/>
                          <a:ea typeface="+mn-ea"/>
                          <a:cs typeface="+mn-cs"/>
                        </a:rPr>
                        <a:t>2</a:t>
                      </a:r>
                      <a:r>
                        <a:rPr lang="en-GB" sz="1600" b="0" i="0" kern="1200" dirty="0">
                          <a:solidFill>
                            <a:schemeClr val="tx1"/>
                          </a:solidFill>
                          <a:effectLst/>
                          <a:latin typeface="+mn-lt"/>
                          <a:ea typeface="+mn-ea"/>
                          <a:cs typeface="+mn-cs"/>
                        </a:rPr>
                        <a:t> Use the properties of a range of polygons to deduce their perimeters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kern="1200" dirty="0">
                          <a:solidFill>
                            <a:schemeClr val="tx1"/>
                          </a:solidFill>
                          <a:effectLst/>
                          <a:latin typeface="+mn-lt"/>
                          <a:ea typeface="+mn-ea"/>
                          <a:cs typeface="+mn-cs"/>
                        </a:rPr>
                        <a:t>6.2.2.1 Derive and use the formula for the area of a trapezium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kern="1200" dirty="0">
                          <a:solidFill>
                            <a:schemeClr val="tx1"/>
                          </a:solidFill>
                          <a:effectLst/>
                          <a:latin typeface="+mn-lt"/>
                          <a:ea typeface="+mn-ea"/>
                          <a:cs typeface="+mn-cs"/>
                        </a:rPr>
                        <a:t>6.2.2.2 Understand that the areas of composite shapes can be found in different ways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kern="1200" dirty="0">
                        <a:solidFill>
                          <a:srgbClr val="595959"/>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baseline="30000" dirty="0">
                          <a:solidFill>
                            <a:schemeClr val="tx1"/>
                          </a:solidFill>
                          <a:latin typeface="+mn-lt"/>
                          <a:ea typeface="+mn-ea"/>
                          <a:cs typeface="+mn-cs"/>
                        </a:rPr>
                        <a:t>1</a:t>
                      </a:r>
                      <a:r>
                        <a:rPr lang="en-GB" sz="1200" kern="1200" dirty="0">
                          <a:solidFill>
                            <a:schemeClr val="tx1"/>
                          </a:solidFill>
                          <a:latin typeface="+mn-lt"/>
                          <a:ea typeface="+mn-ea"/>
                          <a:cs typeface="+mn-cs"/>
                        </a:rPr>
                        <a:t> Page numbers reference the complete Years 1–6 document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baseline="30000" dirty="0">
                          <a:solidFill>
                            <a:schemeClr val="tx1"/>
                          </a:solidFill>
                          <a:latin typeface="+mn-lt"/>
                          <a:ea typeface="+mn-ea"/>
                          <a:cs typeface="+mn-cs"/>
                        </a:rPr>
                        <a:t>2 </a:t>
                      </a:r>
                      <a:r>
                        <a:rPr lang="en-GB" sz="1200" dirty="0">
                          <a:solidFill>
                            <a:srgbClr val="585858"/>
                          </a:solidFill>
                        </a:rPr>
                        <a:t>This four-digit code refers to the key ideas in </a:t>
                      </a:r>
                      <a:r>
                        <a:rPr lang="en-GB" sz="1200" dirty="0">
                          <a:hlinkClick r:id="rId4"/>
                        </a:rPr>
                        <a:t>Secondary Mastery Professional Development | NCETM</a:t>
                      </a:r>
                      <a:r>
                        <a:rPr lang="en-GB" sz="1200" dirty="0"/>
                        <a:t>; the Key Stage 2 content underpinning these ideas is assessed in the ‘Plotting coordinates’ </a:t>
                      </a:r>
                      <a:r>
                        <a:rPr lang="en-GB" sz="1200" b="0" dirty="0">
                          <a:hlinkClick r:id="rId5"/>
                        </a:rPr>
                        <a:t>Checkpoints</a:t>
                      </a:r>
                      <a:r>
                        <a:rPr lang="en-GB" sz="1200" dirty="0"/>
                        <a:t> deck.</a:t>
                      </a:r>
                      <a:endParaRPr lang="en-GB" sz="1200" kern="1200" dirty="0">
                        <a:solidFill>
                          <a:srgbClr val="595959"/>
                        </a:solidFill>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817851487"/>
                  </a:ext>
                </a:extLst>
              </a:tr>
            </a:tbl>
          </a:graphicData>
        </a:graphic>
      </p:graphicFrame>
    </p:spTree>
    <p:extLst>
      <p:ext uri="{BB962C8B-B14F-4D97-AF65-F5344CB8AC3E}">
        <p14:creationId xmlns:p14="http://schemas.microsoft.com/office/powerpoint/2010/main" val="26132631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A069761-EF90-5A7C-4D9A-6364C9069EC5}"/>
              </a:ext>
            </a:extLst>
          </p:cNvPr>
          <p:cNvSpPr txBox="1"/>
          <p:nvPr/>
        </p:nvSpPr>
        <p:spPr>
          <a:xfrm>
            <a:off x="67381" y="240073"/>
            <a:ext cx="3204000" cy="430887"/>
          </a:xfrm>
          <a:prstGeom prst="rect">
            <a:avLst/>
          </a:prstGeom>
          <a:noFill/>
        </p:spPr>
        <p:txBody>
          <a:bodyPr wrap="none" rtlCol="0" anchor="ctr">
            <a:spAutoFit/>
          </a:bodyPr>
          <a:lstStyle/>
          <a:p>
            <a:pPr>
              <a:buNone/>
            </a:pPr>
            <a:r>
              <a:rPr lang="en-GB" sz="2200" dirty="0">
                <a:solidFill>
                  <a:srgbClr val="00628C"/>
                </a:solidFill>
              </a:rPr>
              <a:t>a)</a:t>
            </a:r>
          </a:p>
        </p:txBody>
      </p:sp>
      <p:sp>
        <p:nvSpPr>
          <p:cNvPr id="9" name="TextBox 8">
            <a:extLst>
              <a:ext uri="{FF2B5EF4-FFF2-40B4-BE49-F238E27FC236}">
                <a16:creationId xmlns:a16="http://schemas.microsoft.com/office/drawing/2014/main" id="{F5C4B922-8DA8-8EC9-0350-E447CA8016BF}"/>
              </a:ext>
            </a:extLst>
          </p:cNvPr>
          <p:cNvSpPr txBox="1"/>
          <p:nvPr/>
        </p:nvSpPr>
        <p:spPr>
          <a:xfrm>
            <a:off x="4251580" y="240072"/>
            <a:ext cx="3204000" cy="430887"/>
          </a:xfrm>
          <a:prstGeom prst="rect">
            <a:avLst/>
          </a:prstGeom>
          <a:noFill/>
        </p:spPr>
        <p:txBody>
          <a:bodyPr wrap="none" rtlCol="0" anchor="ctr">
            <a:spAutoFit/>
          </a:bodyPr>
          <a:lstStyle/>
          <a:p>
            <a:pPr>
              <a:buNone/>
            </a:pPr>
            <a:r>
              <a:rPr lang="en-GB" sz="2200" dirty="0">
                <a:solidFill>
                  <a:srgbClr val="00628C"/>
                </a:solidFill>
              </a:rPr>
              <a:t>b)</a:t>
            </a:r>
          </a:p>
        </p:txBody>
      </p:sp>
      <p:sp>
        <p:nvSpPr>
          <p:cNvPr id="10" name="TextBox 9">
            <a:extLst>
              <a:ext uri="{FF2B5EF4-FFF2-40B4-BE49-F238E27FC236}">
                <a16:creationId xmlns:a16="http://schemas.microsoft.com/office/drawing/2014/main" id="{28FCA753-6607-9874-0729-49114A4BC4A5}"/>
              </a:ext>
            </a:extLst>
          </p:cNvPr>
          <p:cNvSpPr txBox="1"/>
          <p:nvPr/>
        </p:nvSpPr>
        <p:spPr>
          <a:xfrm>
            <a:off x="8350121" y="240072"/>
            <a:ext cx="3204000" cy="430887"/>
          </a:xfrm>
          <a:prstGeom prst="rect">
            <a:avLst/>
          </a:prstGeom>
          <a:noFill/>
        </p:spPr>
        <p:txBody>
          <a:bodyPr wrap="none" rtlCol="0" anchor="ctr">
            <a:spAutoFit/>
          </a:bodyPr>
          <a:lstStyle/>
          <a:p>
            <a:pPr>
              <a:buNone/>
            </a:pPr>
            <a:r>
              <a:rPr lang="en-GB" sz="2200" dirty="0">
                <a:solidFill>
                  <a:srgbClr val="00628C"/>
                </a:solidFill>
              </a:rPr>
              <a:t>c)</a:t>
            </a:r>
          </a:p>
        </p:txBody>
      </p:sp>
      <p:sp>
        <p:nvSpPr>
          <p:cNvPr id="11" name="TextBox 10">
            <a:extLst>
              <a:ext uri="{FF2B5EF4-FFF2-40B4-BE49-F238E27FC236}">
                <a16:creationId xmlns:a16="http://schemas.microsoft.com/office/drawing/2014/main" id="{6DF50C9B-DF79-2215-AC9C-4DB81CD14B7A}"/>
              </a:ext>
            </a:extLst>
          </p:cNvPr>
          <p:cNvSpPr txBox="1"/>
          <p:nvPr/>
        </p:nvSpPr>
        <p:spPr>
          <a:xfrm>
            <a:off x="84368" y="3595192"/>
            <a:ext cx="3204000" cy="430887"/>
          </a:xfrm>
          <a:prstGeom prst="rect">
            <a:avLst/>
          </a:prstGeom>
          <a:noFill/>
        </p:spPr>
        <p:txBody>
          <a:bodyPr wrap="none" rtlCol="0" anchor="ctr">
            <a:spAutoFit/>
          </a:bodyPr>
          <a:lstStyle/>
          <a:p>
            <a:pPr>
              <a:buNone/>
            </a:pPr>
            <a:r>
              <a:rPr lang="en-GB" sz="2200" dirty="0">
                <a:solidFill>
                  <a:srgbClr val="00628C"/>
                </a:solidFill>
              </a:rPr>
              <a:t>d)</a:t>
            </a:r>
          </a:p>
        </p:txBody>
      </p:sp>
      <p:sp>
        <p:nvSpPr>
          <p:cNvPr id="12" name="TextBox 11">
            <a:extLst>
              <a:ext uri="{FF2B5EF4-FFF2-40B4-BE49-F238E27FC236}">
                <a16:creationId xmlns:a16="http://schemas.microsoft.com/office/drawing/2014/main" id="{0A1A675A-837D-3F91-718C-BD61EB96CDE9}"/>
              </a:ext>
            </a:extLst>
          </p:cNvPr>
          <p:cNvSpPr txBox="1"/>
          <p:nvPr/>
        </p:nvSpPr>
        <p:spPr>
          <a:xfrm>
            <a:off x="4206224" y="3595192"/>
            <a:ext cx="3204000" cy="430887"/>
          </a:xfrm>
          <a:prstGeom prst="rect">
            <a:avLst/>
          </a:prstGeom>
          <a:noFill/>
        </p:spPr>
        <p:txBody>
          <a:bodyPr wrap="none" rtlCol="0" anchor="ctr">
            <a:spAutoFit/>
          </a:bodyPr>
          <a:lstStyle/>
          <a:p>
            <a:pPr>
              <a:buNone/>
            </a:pPr>
            <a:r>
              <a:rPr lang="en-GB" sz="2200" dirty="0">
                <a:solidFill>
                  <a:srgbClr val="00628C"/>
                </a:solidFill>
              </a:rPr>
              <a:t>e)</a:t>
            </a:r>
          </a:p>
        </p:txBody>
      </p:sp>
      <p:sp>
        <p:nvSpPr>
          <p:cNvPr id="13" name="TextBox 12">
            <a:extLst>
              <a:ext uri="{FF2B5EF4-FFF2-40B4-BE49-F238E27FC236}">
                <a16:creationId xmlns:a16="http://schemas.microsoft.com/office/drawing/2014/main" id="{AECABE27-D955-F86D-A6A3-DF334CCB0300}"/>
              </a:ext>
            </a:extLst>
          </p:cNvPr>
          <p:cNvSpPr txBox="1"/>
          <p:nvPr/>
        </p:nvSpPr>
        <p:spPr>
          <a:xfrm>
            <a:off x="8328080" y="3595192"/>
            <a:ext cx="3204000" cy="430887"/>
          </a:xfrm>
          <a:prstGeom prst="rect">
            <a:avLst/>
          </a:prstGeom>
          <a:noFill/>
        </p:spPr>
        <p:txBody>
          <a:bodyPr wrap="none" rtlCol="0" anchor="ctr">
            <a:spAutoFit/>
          </a:bodyPr>
          <a:lstStyle/>
          <a:p>
            <a:pPr>
              <a:buNone/>
            </a:pPr>
            <a:r>
              <a:rPr lang="en-GB" sz="2200" dirty="0">
                <a:solidFill>
                  <a:srgbClr val="00628C"/>
                </a:solidFill>
              </a:rPr>
              <a:t>f)</a:t>
            </a:r>
          </a:p>
        </p:txBody>
      </p:sp>
      <p:grpSp>
        <p:nvGrpSpPr>
          <p:cNvPr id="14" name="Group 13">
            <a:extLst>
              <a:ext uri="{FF2B5EF4-FFF2-40B4-BE49-F238E27FC236}">
                <a16:creationId xmlns:a16="http://schemas.microsoft.com/office/drawing/2014/main" id="{B10E8BAA-C493-0D2D-CC32-61CAF195A67D}"/>
              </a:ext>
            </a:extLst>
          </p:cNvPr>
          <p:cNvGrpSpPr>
            <a:grpSpLocks noChangeAspect="1"/>
          </p:cNvGrpSpPr>
          <p:nvPr/>
        </p:nvGrpSpPr>
        <p:grpSpPr>
          <a:xfrm>
            <a:off x="604239" y="259355"/>
            <a:ext cx="2903342" cy="2854750"/>
            <a:chOff x="4323586" y="1103002"/>
            <a:chExt cx="2199502" cy="2162689"/>
          </a:xfrm>
        </p:grpSpPr>
        <p:pic>
          <p:nvPicPr>
            <p:cNvPr id="15" name="Picture 14">
              <a:extLst>
                <a:ext uri="{FF2B5EF4-FFF2-40B4-BE49-F238E27FC236}">
                  <a16:creationId xmlns:a16="http://schemas.microsoft.com/office/drawing/2014/main" id="{686C58D4-720D-4B1C-1D36-F4EBDC879F4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23586" y="1103002"/>
              <a:ext cx="2199502" cy="2162689"/>
            </a:xfrm>
            <a:prstGeom prst="rect">
              <a:avLst/>
            </a:prstGeom>
          </p:spPr>
        </p:pic>
        <p:sp>
          <p:nvSpPr>
            <p:cNvPr id="16" name="Rectangle 15">
              <a:extLst>
                <a:ext uri="{FF2B5EF4-FFF2-40B4-BE49-F238E27FC236}">
                  <a16:creationId xmlns:a16="http://schemas.microsoft.com/office/drawing/2014/main" id="{70109351-1E33-FEB4-7DFA-296412027AFE}"/>
                </a:ext>
              </a:extLst>
            </p:cNvPr>
            <p:cNvSpPr/>
            <p:nvPr/>
          </p:nvSpPr>
          <p:spPr>
            <a:xfrm>
              <a:off x="4366525" y="1124204"/>
              <a:ext cx="2124000" cy="2124000"/>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14774EE3-49AA-BA14-F0FF-9FC6259E6D99}"/>
              </a:ext>
            </a:extLst>
          </p:cNvPr>
          <p:cNvGrpSpPr>
            <a:grpSpLocks noChangeAspect="1"/>
          </p:cNvGrpSpPr>
          <p:nvPr/>
        </p:nvGrpSpPr>
        <p:grpSpPr>
          <a:xfrm>
            <a:off x="4816382" y="263154"/>
            <a:ext cx="2903342" cy="2854752"/>
            <a:chOff x="7072319" y="1124204"/>
            <a:chExt cx="2199502" cy="2162690"/>
          </a:xfrm>
        </p:grpSpPr>
        <p:pic>
          <p:nvPicPr>
            <p:cNvPr id="18" name="Picture 17">
              <a:extLst>
                <a:ext uri="{FF2B5EF4-FFF2-40B4-BE49-F238E27FC236}">
                  <a16:creationId xmlns:a16="http://schemas.microsoft.com/office/drawing/2014/main" id="{CC0E44DB-C768-D3A2-A973-2D049DF0ED9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072319" y="1124205"/>
              <a:ext cx="2199502" cy="2162689"/>
            </a:xfrm>
            <a:prstGeom prst="rect">
              <a:avLst/>
            </a:prstGeom>
          </p:spPr>
        </p:pic>
        <p:sp>
          <p:nvSpPr>
            <p:cNvPr id="19" name="Rectangle 18">
              <a:extLst>
                <a:ext uri="{FF2B5EF4-FFF2-40B4-BE49-F238E27FC236}">
                  <a16:creationId xmlns:a16="http://schemas.microsoft.com/office/drawing/2014/main" id="{8FCCF96A-BC31-4D77-E313-359039C70D26}"/>
                </a:ext>
              </a:extLst>
            </p:cNvPr>
            <p:cNvSpPr/>
            <p:nvPr/>
          </p:nvSpPr>
          <p:spPr>
            <a:xfrm>
              <a:off x="7072830" y="1124204"/>
              <a:ext cx="2088000" cy="2088000"/>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6762F835-394C-920F-ADE6-1105008E3231}"/>
              </a:ext>
            </a:extLst>
          </p:cNvPr>
          <p:cNvGrpSpPr>
            <a:grpSpLocks noChangeAspect="1"/>
          </p:cNvGrpSpPr>
          <p:nvPr/>
        </p:nvGrpSpPr>
        <p:grpSpPr>
          <a:xfrm>
            <a:off x="8769798" y="270746"/>
            <a:ext cx="2946240" cy="2896928"/>
            <a:chOff x="9769108" y="1092609"/>
            <a:chExt cx="2232000" cy="2194643"/>
          </a:xfrm>
        </p:grpSpPr>
        <p:pic>
          <p:nvPicPr>
            <p:cNvPr id="21" name="Picture 20">
              <a:extLst>
                <a:ext uri="{FF2B5EF4-FFF2-40B4-BE49-F238E27FC236}">
                  <a16:creationId xmlns:a16="http://schemas.microsoft.com/office/drawing/2014/main" id="{A7C9C47A-273E-CBE8-909C-60B56EAF6D0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3189"/>
            <a:stretch/>
          </p:blipFill>
          <p:spPr>
            <a:xfrm>
              <a:off x="9769108" y="1092609"/>
              <a:ext cx="2232000" cy="2194643"/>
            </a:xfrm>
            <a:prstGeom prst="rect">
              <a:avLst/>
            </a:prstGeom>
          </p:spPr>
        </p:pic>
        <p:sp>
          <p:nvSpPr>
            <p:cNvPr id="22" name="Rectangle 21">
              <a:extLst>
                <a:ext uri="{FF2B5EF4-FFF2-40B4-BE49-F238E27FC236}">
                  <a16:creationId xmlns:a16="http://schemas.microsoft.com/office/drawing/2014/main" id="{17582E77-FC83-9FC3-CF3E-0FF3F62ACBAA}"/>
                </a:ext>
              </a:extLst>
            </p:cNvPr>
            <p:cNvSpPr/>
            <p:nvPr/>
          </p:nvSpPr>
          <p:spPr>
            <a:xfrm>
              <a:off x="9769108" y="1106204"/>
              <a:ext cx="2124000" cy="2124000"/>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B352321C-024A-931E-B411-1ECC120E143B}"/>
              </a:ext>
            </a:extLst>
          </p:cNvPr>
          <p:cNvGrpSpPr>
            <a:grpSpLocks noChangeAspect="1"/>
          </p:cNvGrpSpPr>
          <p:nvPr/>
        </p:nvGrpSpPr>
        <p:grpSpPr>
          <a:xfrm>
            <a:off x="648078" y="3616282"/>
            <a:ext cx="2903342" cy="2854750"/>
            <a:chOff x="4436076" y="3549091"/>
            <a:chExt cx="2199502" cy="2162689"/>
          </a:xfrm>
        </p:grpSpPr>
        <p:pic>
          <p:nvPicPr>
            <p:cNvPr id="24" name="Picture 23">
              <a:extLst>
                <a:ext uri="{FF2B5EF4-FFF2-40B4-BE49-F238E27FC236}">
                  <a16:creationId xmlns:a16="http://schemas.microsoft.com/office/drawing/2014/main" id="{3CCC5EB0-40C3-0A06-E6BC-730EA94436B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b="-1377"/>
            <a:stretch/>
          </p:blipFill>
          <p:spPr>
            <a:xfrm>
              <a:off x="4436076" y="3549091"/>
              <a:ext cx="2199502" cy="2162689"/>
            </a:xfrm>
            <a:prstGeom prst="rect">
              <a:avLst/>
            </a:prstGeom>
          </p:spPr>
        </p:pic>
        <p:sp>
          <p:nvSpPr>
            <p:cNvPr id="25" name="Rectangle 24">
              <a:extLst>
                <a:ext uri="{FF2B5EF4-FFF2-40B4-BE49-F238E27FC236}">
                  <a16:creationId xmlns:a16="http://schemas.microsoft.com/office/drawing/2014/main" id="{B2D5D498-B005-D893-A843-48CBCEEFCC4A}"/>
                </a:ext>
              </a:extLst>
            </p:cNvPr>
            <p:cNvSpPr/>
            <p:nvPr/>
          </p:nvSpPr>
          <p:spPr>
            <a:xfrm>
              <a:off x="4453195" y="3557541"/>
              <a:ext cx="2124000" cy="2124000"/>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D46F99CB-040F-384D-E0BD-1AAADFB0F95B}"/>
              </a:ext>
            </a:extLst>
          </p:cNvPr>
          <p:cNvGrpSpPr>
            <a:grpSpLocks noChangeAspect="1"/>
          </p:cNvGrpSpPr>
          <p:nvPr/>
        </p:nvGrpSpPr>
        <p:grpSpPr>
          <a:xfrm>
            <a:off x="4666275" y="3595192"/>
            <a:ext cx="2946240" cy="2896930"/>
            <a:chOff x="6985820" y="3538201"/>
            <a:chExt cx="2232000" cy="2194643"/>
          </a:xfrm>
        </p:grpSpPr>
        <p:pic>
          <p:nvPicPr>
            <p:cNvPr id="27" name="Picture 26">
              <a:extLst>
                <a:ext uri="{FF2B5EF4-FFF2-40B4-BE49-F238E27FC236}">
                  <a16:creationId xmlns:a16="http://schemas.microsoft.com/office/drawing/2014/main" id="{5C22FE30-CEEF-1763-8E00-8AD9274BAF9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b="-1377"/>
            <a:stretch/>
          </p:blipFill>
          <p:spPr>
            <a:xfrm>
              <a:off x="6985820" y="3538201"/>
              <a:ext cx="2232000" cy="2194643"/>
            </a:xfrm>
            <a:prstGeom prst="rect">
              <a:avLst/>
            </a:prstGeom>
          </p:spPr>
        </p:pic>
        <p:sp>
          <p:nvSpPr>
            <p:cNvPr id="28" name="Rectangle 27">
              <a:extLst>
                <a:ext uri="{FF2B5EF4-FFF2-40B4-BE49-F238E27FC236}">
                  <a16:creationId xmlns:a16="http://schemas.microsoft.com/office/drawing/2014/main" id="{9D63AA22-18EA-C95B-0EA4-6875E9924D6A}"/>
                </a:ext>
              </a:extLst>
            </p:cNvPr>
            <p:cNvSpPr/>
            <p:nvPr/>
          </p:nvSpPr>
          <p:spPr>
            <a:xfrm>
              <a:off x="7080763" y="3557541"/>
              <a:ext cx="2104559" cy="2124000"/>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DC14614D-744B-C686-5B4E-C4F28861C1D7}"/>
              </a:ext>
            </a:extLst>
          </p:cNvPr>
          <p:cNvGrpSpPr>
            <a:grpSpLocks noChangeAspect="1"/>
          </p:cNvGrpSpPr>
          <p:nvPr/>
        </p:nvGrpSpPr>
        <p:grpSpPr>
          <a:xfrm>
            <a:off x="8727370" y="3595192"/>
            <a:ext cx="2946240" cy="2896931"/>
            <a:chOff x="9769108" y="3538196"/>
            <a:chExt cx="2232000" cy="2194644"/>
          </a:xfrm>
        </p:grpSpPr>
        <p:pic>
          <p:nvPicPr>
            <p:cNvPr id="30" name="Picture 29">
              <a:extLst>
                <a:ext uri="{FF2B5EF4-FFF2-40B4-BE49-F238E27FC236}">
                  <a16:creationId xmlns:a16="http://schemas.microsoft.com/office/drawing/2014/main" id="{36973842-60D5-9722-4B5E-B35BCB766F4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4538" b="-2790"/>
            <a:stretch/>
          </p:blipFill>
          <p:spPr>
            <a:xfrm>
              <a:off x="9769108" y="3538197"/>
              <a:ext cx="2232000" cy="2194643"/>
            </a:xfrm>
            <a:prstGeom prst="rect">
              <a:avLst/>
            </a:prstGeom>
          </p:spPr>
        </p:pic>
        <p:sp>
          <p:nvSpPr>
            <p:cNvPr id="31" name="Rectangle 30">
              <a:extLst>
                <a:ext uri="{FF2B5EF4-FFF2-40B4-BE49-F238E27FC236}">
                  <a16:creationId xmlns:a16="http://schemas.microsoft.com/office/drawing/2014/main" id="{E4D319F5-809B-D6D2-7F82-E8C4B24E3EFB}"/>
                </a:ext>
              </a:extLst>
            </p:cNvPr>
            <p:cNvSpPr/>
            <p:nvPr/>
          </p:nvSpPr>
          <p:spPr>
            <a:xfrm>
              <a:off x="9769108" y="3538196"/>
              <a:ext cx="2124000" cy="2124000"/>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979710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8" name="Straight Connector 307">
            <a:extLst>
              <a:ext uri="{FF2B5EF4-FFF2-40B4-BE49-F238E27FC236}">
                <a16:creationId xmlns:a16="http://schemas.microsoft.com/office/drawing/2014/main" id="{6F42A38A-1486-EDF8-C4D3-D72F1ED159EA}"/>
              </a:ext>
            </a:extLst>
          </p:cNvPr>
          <p:cNvCxnSpPr>
            <a:cxnSpLocks/>
          </p:cNvCxnSpPr>
          <p:nvPr/>
        </p:nvCxnSpPr>
        <p:spPr>
          <a:xfrm flipV="1">
            <a:off x="0" y="3456897"/>
            <a:ext cx="12192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86EF64E-C753-7089-3075-5CBCACB530BC}"/>
              </a:ext>
            </a:extLst>
          </p:cNvPr>
          <p:cNvPicPr>
            <a:picLocks noChangeAspect="1"/>
          </p:cNvPicPr>
          <p:nvPr/>
        </p:nvPicPr>
        <p:blipFill>
          <a:blip r:embed="rId3"/>
          <a:stretch>
            <a:fillRect/>
          </a:stretch>
        </p:blipFill>
        <p:spPr>
          <a:xfrm>
            <a:off x="84808" y="-96032"/>
            <a:ext cx="2944623" cy="2286198"/>
          </a:xfrm>
          <a:prstGeom prst="rect">
            <a:avLst/>
          </a:prstGeom>
        </p:spPr>
      </p:pic>
      <p:pic>
        <p:nvPicPr>
          <p:cNvPr id="3" name="Picture 2">
            <a:extLst>
              <a:ext uri="{FF2B5EF4-FFF2-40B4-BE49-F238E27FC236}">
                <a16:creationId xmlns:a16="http://schemas.microsoft.com/office/drawing/2014/main" id="{BA568A46-E046-13A2-8F6D-729A43A7686D}"/>
              </a:ext>
            </a:extLst>
          </p:cNvPr>
          <p:cNvPicPr>
            <a:picLocks noChangeAspect="1"/>
          </p:cNvPicPr>
          <p:nvPr/>
        </p:nvPicPr>
        <p:blipFill>
          <a:blip r:embed="rId4"/>
          <a:stretch>
            <a:fillRect/>
          </a:stretch>
        </p:blipFill>
        <p:spPr>
          <a:xfrm>
            <a:off x="918088" y="1879378"/>
            <a:ext cx="4584589" cy="1786283"/>
          </a:xfrm>
          <a:prstGeom prst="rect">
            <a:avLst/>
          </a:prstGeom>
        </p:spPr>
      </p:pic>
      <p:pic>
        <p:nvPicPr>
          <p:cNvPr id="4" name="Picture 3">
            <a:extLst>
              <a:ext uri="{FF2B5EF4-FFF2-40B4-BE49-F238E27FC236}">
                <a16:creationId xmlns:a16="http://schemas.microsoft.com/office/drawing/2014/main" id="{22C68DD5-3D1E-C1DA-94B0-C29A39930619}"/>
              </a:ext>
            </a:extLst>
          </p:cNvPr>
          <p:cNvPicPr>
            <a:picLocks noChangeAspect="1"/>
          </p:cNvPicPr>
          <p:nvPr/>
        </p:nvPicPr>
        <p:blipFill>
          <a:blip r:embed="rId5"/>
          <a:stretch>
            <a:fillRect/>
          </a:stretch>
        </p:blipFill>
        <p:spPr>
          <a:xfrm>
            <a:off x="3777359" y="-56405"/>
            <a:ext cx="3450635" cy="2206943"/>
          </a:xfrm>
          <a:prstGeom prst="rect">
            <a:avLst/>
          </a:prstGeom>
        </p:spPr>
      </p:pic>
      <p:pic>
        <p:nvPicPr>
          <p:cNvPr id="5" name="Picture 4">
            <a:extLst>
              <a:ext uri="{FF2B5EF4-FFF2-40B4-BE49-F238E27FC236}">
                <a16:creationId xmlns:a16="http://schemas.microsoft.com/office/drawing/2014/main" id="{B7C7B32D-477C-D5F2-8223-DE73A63E62C8}"/>
              </a:ext>
            </a:extLst>
          </p:cNvPr>
          <p:cNvPicPr>
            <a:picLocks noChangeAspect="1"/>
          </p:cNvPicPr>
          <p:nvPr/>
        </p:nvPicPr>
        <p:blipFill>
          <a:blip r:embed="rId6"/>
          <a:stretch>
            <a:fillRect/>
          </a:stretch>
        </p:blipFill>
        <p:spPr>
          <a:xfrm>
            <a:off x="6794102" y="700341"/>
            <a:ext cx="3493311" cy="2700762"/>
          </a:xfrm>
          <a:prstGeom prst="rect">
            <a:avLst/>
          </a:prstGeom>
        </p:spPr>
      </p:pic>
      <p:pic>
        <p:nvPicPr>
          <p:cNvPr id="11" name="Picture 10">
            <a:extLst>
              <a:ext uri="{FF2B5EF4-FFF2-40B4-BE49-F238E27FC236}">
                <a16:creationId xmlns:a16="http://schemas.microsoft.com/office/drawing/2014/main" id="{06BD43D2-95E4-7E97-85D3-E3795984B74E}"/>
              </a:ext>
            </a:extLst>
          </p:cNvPr>
          <p:cNvPicPr>
            <a:picLocks noChangeAspect="1"/>
          </p:cNvPicPr>
          <p:nvPr/>
        </p:nvPicPr>
        <p:blipFill>
          <a:blip r:embed="rId7"/>
          <a:stretch>
            <a:fillRect/>
          </a:stretch>
        </p:blipFill>
        <p:spPr>
          <a:xfrm>
            <a:off x="10205687" y="-114225"/>
            <a:ext cx="1670449" cy="3596952"/>
          </a:xfrm>
          <a:prstGeom prst="rect">
            <a:avLst/>
          </a:prstGeom>
        </p:spPr>
      </p:pic>
      <p:pic>
        <p:nvPicPr>
          <p:cNvPr id="12" name="Picture 11">
            <a:extLst>
              <a:ext uri="{FF2B5EF4-FFF2-40B4-BE49-F238E27FC236}">
                <a16:creationId xmlns:a16="http://schemas.microsoft.com/office/drawing/2014/main" id="{72C570DE-01EE-3B48-8D6A-E4BD9354A03B}"/>
              </a:ext>
            </a:extLst>
          </p:cNvPr>
          <p:cNvPicPr>
            <a:picLocks noChangeAspect="1"/>
          </p:cNvPicPr>
          <p:nvPr/>
        </p:nvPicPr>
        <p:blipFill>
          <a:blip r:embed="rId3"/>
          <a:stretch>
            <a:fillRect/>
          </a:stretch>
        </p:blipFill>
        <p:spPr>
          <a:xfrm>
            <a:off x="84808" y="3354874"/>
            <a:ext cx="2944623" cy="2286198"/>
          </a:xfrm>
          <a:prstGeom prst="rect">
            <a:avLst/>
          </a:prstGeom>
        </p:spPr>
      </p:pic>
      <p:pic>
        <p:nvPicPr>
          <p:cNvPr id="13" name="Picture 12">
            <a:extLst>
              <a:ext uri="{FF2B5EF4-FFF2-40B4-BE49-F238E27FC236}">
                <a16:creationId xmlns:a16="http://schemas.microsoft.com/office/drawing/2014/main" id="{18018193-0BF0-9556-49BB-2AF7BD48CED7}"/>
              </a:ext>
            </a:extLst>
          </p:cNvPr>
          <p:cNvPicPr>
            <a:picLocks noChangeAspect="1"/>
          </p:cNvPicPr>
          <p:nvPr/>
        </p:nvPicPr>
        <p:blipFill>
          <a:blip r:embed="rId4"/>
          <a:stretch>
            <a:fillRect/>
          </a:stretch>
        </p:blipFill>
        <p:spPr>
          <a:xfrm>
            <a:off x="918088" y="5330284"/>
            <a:ext cx="4584589" cy="1786283"/>
          </a:xfrm>
          <a:prstGeom prst="rect">
            <a:avLst/>
          </a:prstGeom>
        </p:spPr>
      </p:pic>
      <p:pic>
        <p:nvPicPr>
          <p:cNvPr id="14" name="Picture 13">
            <a:extLst>
              <a:ext uri="{FF2B5EF4-FFF2-40B4-BE49-F238E27FC236}">
                <a16:creationId xmlns:a16="http://schemas.microsoft.com/office/drawing/2014/main" id="{CB5EEB2C-74A6-3D49-DCDC-CDACE937A5F5}"/>
              </a:ext>
            </a:extLst>
          </p:cNvPr>
          <p:cNvPicPr>
            <a:picLocks noChangeAspect="1"/>
          </p:cNvPicPr>
          <p:nvPr/>
        </p:nvPicPr>
        <p:blipFill>
          <a:blip r:embed="rId5"/>
          <a:stretch>
            <a:fillRect/>
          </a:stretch>
        </p:blipFill>
        <p:spPr>
          <a:xfrm>
            <a:off x="3777359" y="3394501"/>
            <a:ext cx="3450635" cy="2206943"/>
          </a:xfrm>
          <a:prstGeom prst="rect">
            <a:avLst/>
          </a:prstGeom>
        </p:spPr>
      </p:pic>
      <p:pic>
        <p:nvPicPr>
          <p:cNvPr id="15" name="Picture 14">
            <a:extLst>
              <a:ext uri="{FF2B5EF4-FFF2-40B4-BE49-F238E27FC236}">
                <a16:creationId xmlns:a16="http://schemas.microsoft.com/office/drawing/2014/main" id="{7CAC1E32-43D1-5FE3-8F27-79E1CD439BC7}"/>
              </a:ext>
            </a:extLst>
          </p:cNvPr>
          <p:cNvPicPr>
            <a:picLocks noChangeAspect="1"/>
          </p:cNvPicPr>
          <p:nvPr/>
        </p:nvPicPr>
        <p:blipFill>
          <a:blip r:embed="rId6"/>
          <a:stretch>
            <a:fillRect/>
          </a:stretch>
        </p:blipFill>
        <p:spPr>
          <a:xfrm>
            <a:off x="6794102" y="4151247"/>
            <a:ext cx="3493311" cy="2700762"/>
          </a:xfrm>
          <a:prstGeom prst="rect">
            <a:avLst/>
          </a:prstGeom>
        </p:spPr>
      </p:pic>
      <p:pic>
        <p:nvPicPr>
          <p:cNvPr id="16" name="Picture 15">
            <a:extLst>
              <a:ext uri="{FF2B5EF4-FFF2-40B4-BE49-F238E27FC236}">
                <a16:creationId xmlns:a16="http://schemas.microsoft.com/office/drawing/2014/main" id="{6E333ABE-ABF7-D411-45B4-69692F095010}"/>
              </a:ext>
            </a:extLst>
          </p:cNvPr>
          <p:cNvPicPr>
            <a:picLocks noChangeAspect="1"/>
          </p:cNvPicPr>
          <p:nvPr/>
        </p:nvPicPr>
        <p:blipFill>
          <a:blip r:embed="rId7"/>
          <a:stretch>
            <a:fillRect/>
          </a:stretch>
        </p:blipFill>
        <p:spPr>
          <a:xfrm>
            <a:off x="10205687" y="3336681"/>
            <a:ext cx="1670449" cy="3596952"/>
          </a:xfrm>
          <a:prstGeom prst="rect">
            <a:avLst/>
          </a:prstGeom>
        </p:spPr>
      </p:pic>
    </p:spTree>
    <p:extLst>
      <p:ext uri="{BB962C8B-B14F-4D97-AF65-F5344CB8AC3E}">
        <p14:creationId xmlns:p14="http://schemas.microsoft.com/office/powerpoint/2010/main" val="23225182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oon in the sky&#10;&#10;Description automatically generated with low confidence">
            <a:extLst>
              <a:ext uri="{FF2B5EF4-FFF2-40B4-BE49-F238E27FC236}">
                <a16:creationId xmlns:a16="http://schemas.microsoft.com/office/drawing/2014/main" id="{72B72D6E-DF3E-AC9C-4CE2-E3AEF296A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681" y="1004892"/>
            <a:ext cx="4848216" cy="4848216"/>
          </a:xfrm>
          <a:prstGeom prst="rect">
            <a:avLst/>
          </a:prstGeom>
        </p:spPr>
      </p:pic>
      <p:pic>
        <p:nvPicPr>
          <p:cNvPr id="5" name="Picture 4" descr="A moon in the sky&#10;&#10;Description automatically generated with low confidence">
            <a:extLst>
              <a:ext uri="{FF2B5EF4-FFF2-40B4-BE49-F238E27FC236}">
                <a16:creationId xmlns:a16="http://schemas.microsoft.com/office/drawing/2014/main" id="{ACB5623A-9088-AF32-4089-8EE2952D9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103" y="1004892"/>
            <a:ext cx="4848216" cy="4848216"/>
          </a:xfrm>
          <a:prstGeom prst="rect">
            <a:avLst/>
          </a:prstGeom>
        </p:spPr>
      </p:pic>
    </p:spTree>
    <p:extLst>
      <p:ext uri="{BB962C8B-B14F-4D97-AF65-F5344CB8AC3E}">
        <p14:creationId xmlns:p14="http://schemas.microsoft.com/office/powerpoint/2010/main" val="34541091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DC3758-9275-4683-B028-10324AB21414}"/>
              </a:ext>
            </a:extLst>
          </p:cNvPr>
          <p:cNvPicPr>
            <a:picLocks noChangeAspect="1"/>
          </p:cNvPicPr>
          <p:nvPr/>
        </p:nvPicPr>
        <p:blipFill>
          <a:blip r:embed="rId3"/>
          <a:stretch>
            <a:fillRect/>
          </a:stretch>
        </p:blipFill>
        <p:spPr>
          <a:xfrm rot="10800000">
            <a:off x="533031" y="279819"/>
            <a:ext cx="7935052" cy="6316924"/>
          </a:xfrm>
          <a:prstGeom prst="rect">
            <a:avLst/>
          </a:prstGeom>
        </p:spPr>
      </p:pic>
      <p:pic>
        <p:nvPicPr>
          <p:cNvPr id="3" name="Picture 2">
            <a:extLst>
              <a:ext uri="{FF2B5EF4-FFF2-40B4-BE49-F238E27FC236}">
                <a16:creationId xmlns:a16="http://schemas.microsoft.com/office/drawing/2014/main" id="{D77A7E60-69F1-E0CD-9F28-9A78F16ED3C8}"/>
              </a:ext>
            </a:extLst>
          </p:cNvPr>
          <p:cNvPicPr>
            <a:picLocks noChangeAspect="1"/>
          </p:cNvPicPr>
          <p:nvPr/>
        </p:nvPicPr>
        <p:blipFill>
          <a:blip r:embed="rId4"/>
          <a:stretch>
            <a:fillRect/>
          </a:stretch>
        </p:blipFill>
        <p:spPr>
          <a:xfrm rot="16200000">
            <a:off x="6849134" y="2108556"/>
            <a:ext cx="6596742" cy="2640888"/>
          </a:xfrm>
          <a:prstGeom prst="rect">
            <a:avLst/>
          </a:prstGeom>
        </p:spPr>
      </p:pic>
    </p:spTree>
    <p:extLst>
      <p:ext uri="{BB962C8B-B14F-4D97-AF65-F5344CB8AC3E}">
        <p14:creationId xmlns:p14="http://schemas.microsoft.com/office/powerpoint/2010/main" val="13402639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DF23C3-388E-DF10-EFF2-0D7467E56EEE}"/>
              </a:ext>
            </a:extLst>
          </p:cNvPr>
          <p:cNvPicPr>
            <a:picLocks noChangeAspect="1"/>
          </p:cNvPicPr>
          <p:nvPr/>
        </p:nvPicPr>
        <p:blipFill>
          <a:blip r:embed="rId3"/>
          <a:stretch>
            <a:fillRect/>
          </a:stretch>
        </p:blipFill>
        <p:spPr>
          <a:xfrm rot="15209001">
            <a:off x="-1230930" y="340817"/>
            <a:ext cx="7594022" cy="6123777"/>
          </a:xfrm>
          <a:prstGeom prst="rect">
            <a:avLst/>
          </a:prstGeom>
        </p:spPr>
      </p:pic>
      <p:pic>
        <p:nvPicPr>
          <p:cNvPr id="3" name="Picture 2">
            <a:extLst>
              <a:ext uri="{FF2B5EF4-FFF2-40B4-BE49-F238E27FC236}">
                <a16:creationId xmlns:a16="http://schemas.microsoft.com/office/drawing/2014/main" id="{275CCD47-F3C4-95E6-5DEE-7634C296C589}"/>
              </a:ext>
            </a:extLst>
          </p:cNvPr>
          <p:cNvPicPr>
            <a:picLocks noChangeAspect="1"/>
          </p:cNvPicPr>
          <p:nvPr/>
        </p:nvPicPr>
        <p:blipFill>
          <a:blip r:embed="rId4"/>
          <a:stretch>
            <a:fillRect/>
          </a:stretch>
        </p:blipFill>
        <p:spPr>
          <a:xfrm rot="13718350">
            <a:off x="5639078" y="-1921801"/>
            <a:ext cx="4553900" cy="9786042"/>
          </a:xfrm>
          <a:prstGeom prst="rect">
            <a:avLst/>
          </a:prstGeom>
        </p:spPr>
      </p:pic>
    </p:spTree>
    <p:extLst>
      <p:ext uri="{BB962C8B-B14F-4D97-AF65-F5344CB8AC3E}">
        <p14:creationId xmlns:p14="http://schemas.microsoft.com/office/powerpoint/2010/main" val="1024830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EA96B2CC-59B5-17F1-AA02-F22637B29CA3}"/>
              </a:ext>
            </a:extLst>
          </p:cNvPr>
          <p:cNvPicPr>
            <a:picLocks noChangeAspect="1"/>
          </p:cNvPicPr>
          <p:nvPr/>
        </p:nvPicPr>
        <p:blipFill>
          <a:blip r:embed="rId3"/>
          <a:stretch>
            <a:fillRect/>
          </a:stretch>
        </p:blipFill>
        <p:spPr>
          <a:xfrm>
            <a:off x="31412" y="631669"/>
            <a:ext cx="8364684" cy="4800600"/>
          </a:xfrm>
          <a:prstGeom prst="rect">
            <a:avLst/>
          </a:prstGeom>
        </p:spPr>
      </p:pic>
      <p:pic>
        <p:nvPicPr>
          <p:cNvPr id="45" name="Picture 44">
            <a:extLst>
              <a:ext uri="{FF2B5EF4-FFF2-40B4-BE49-F238E27FC236}">
                <a16:creationId xmlns:a16="http://schemas.microsoft.com/office/drawing/2014/main" id="{1F2CB4AA-79E9-18AF-0970-1B9FD078191D}"/>
              </a:ext>
            </a:extLst>
          </p:cNvPr>
          <p:cNvPicPr>
            <a:picLocks noChangeAspect="1"/>
          </p:cNvPicPr>
          <p:nvPr/>
        </p:nvPicPr>
        <p:blipFill>
          <a:blip r:embed="rId4"/>
          <a:stretch>
            <a:fillRect/>
          </a:stretch>
        </p:blipFill>
        <p:spPr>
          <a:xfrm rot="17185293">
            <a:off x="6474971" y="2317511"/>
            <a:ext cx="7052988" cy="2139828"/>
          </a:xfrm>
          <a:prstGeom prst="rect">
            <a:avLst/>
          </a:prstGeom>
        </p:spPr>
      </p:pic>
    </p:spTree>
    <p:extLst>
      <p:ext uri="{BB962C8B-B14F-4D97-AF65-F5344CB8AC3E}">
        <p14:creationId xmlns:p14="http://schemas.microsoft.com/office/powerpoint/2010/main" val="36866289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FC02C1-0969-3CA7-A1A9-13FC8412BE1A}"/>
              </a:ext>
            </a:extLst>
          </p:cNvPr>
          <p:cNvSpPr>
            <a:spLocks noGrp="1"/>
          </p:cNvSpPr>
          <p:nvPr>
            <p:ph type="body" sz="quarter" idx="10"/>
          </p:nvPr>
        </p:nvSpPr>
        <p:spPr>
          <a:xfrm>
            <a:off x="240288" y="1124744"/>
            <a:ext cx="11717238" cy="5102801"/>
          </a:xfrm>
        </p:spPr>
        <p:txBody>
          <a:bodyPr>
            <a:noAutofit/>
          </a:bodyPr>
          <a:lstStyle/>
          <a:p>
            <a:r>
              <a:rPr lang="en-GB" sz="2000" dirty="0"/>
              <a:t>Images on slides 25, 27 (diagram only), 37/38 (diagram only), 40/41, 45/46, 57/58, 64, 66, 72, 91/92, 95, 96 and 102: credit – Steve Evans.</a:t>
            </a:r>
          </a:p>
          <a:p>
            <a:r>
              <a:rPr lang="en-GB" sz="2000" dirty="0"/>
              <a:t>Images on slides 37/38 (photo only) and 96: credit – Shutterstock.</a:t>
            </a:r>
          </a:p>
          <a:p>
            <a:r>
              <a:rPr lang="en-GB" sz="2000" dirty="0"/>
              <a:t>Image on slide 93: credit – John Bennetts.</a:t>
            </a:r>
          </a:p>
          <a:p>
            <a:r>
              <a:rPr lang="en-GB" sz="2000" dirty="0"/>
              <a:t>All other images taken or created by Richard Perring and Becky Donaldson.</a:t>
            </a:r>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p:txBody>
      </p:sp>
      <p:sp>
        <p:nvSpPr>
          <p:cNvPr id="3" name="Text Placeholder 2">
            <a:extLst>
              <a:ext uri="{FF2B5EF4-FFF2-40B4-BE49-F238E27FC236}">
                <a16:creationId xmlns:a16="http://schemas.microsoft.com/office/drawing/2014/main" id="{B516E4EE-32B6-78DB-0AEC-6476266E8644}"/>
              </a:ext>
            </a:extLst>
          </p:cNvPr>
          <p:cNvSpPr>
            <a:spLocks noGrp="1"/>
          </p:cNvSpPr>
          <p:nvPr>
            <p:ph type="body" sz="quarter" idx="11"/>
          </p:nvPr>
        </p:nvSpPr>
        <p:spPr/>
        <p:txBody>
          <a:bodyPr/>
          <a:lstStyle/>
          <a:p>
            <a:r>
              <a:rPr lang="en-GB" dirty="0"/>
              <a:t>Image acknowledgements</a:t>
            </a:r>
          </a:p>
        </p:txBody>
      </p:sp>
    </p:spTree>
    <p:extLst>
      <p:ext uri="{BB962C8B-B14F-4D97-AF65-F5344CB8AC3E}">
        <p14:creationId xmlns:p14="http://schemas.microsoft.com/office/powerpoint/2010/main" val="1847520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9F8A80-70BA-4F6B-9F00-7FA783A3B2C4}"/>
              </a:ext>
            </a:extLst>
          </p:cNvPr>
          <p:cNvSpPr txBox="1"/>
          <p:nvPr/>
        </p:nvSpPr>
        <p:spPr>
          <a:xfrm>
            <a:off x="417815" y="277403"/>
            <a:ext cx="9505831" cy="584775"/>
          </a:xfrm>
          <a:prstGeom prst="rect">
            <a:avLst/>
          </a:prstGeom>
          <a:noFill/>
        </p:spPr>
        <p:txBody>
          <a:bodyPr wrap="square" rtlCol="0">
            <a:spAutoFit/>
          </a:bodyPr>
          <a:lstStyle/>
          <a:p>
            <a:pPr>
              <a:buNone/>
            </a:pPr>
            <a:r>
              <a:rPr lang="en-GB" sz="3200" b="1" dirty="0"/>
              <a:t>Area and perimeter</a:t>
            </a:r>
          </a:p>
        </p:txBody>
      </p:sp>
      <p:graphicFrame>
        <p:nvGraphicFramePr>
          <p:cNvPr id="3" name="Table 2">
            <a:extLst>
              <a:ext uri="{FF2B5EF4-FFF2-40B4-BE49-F238E27FC236}">
                <a16:creationId xmlns:a16="http://schemas.microsoft.com/office/drawing/2014/main" id="{ADC55AF9-E8D0-4333-88A9-4876D605956B}"/>
              </a:ext>
            </a:extLst>
          </p:cNvPr>
          <p:cNvGraphicFramePr>
            <a:graphicFrameLocks noGrp="1"/>
          </p:cNvGraphicFramePr>
          <p:nvPr>
            <p:extLst>
              <p:ext uri="{D42A27DB-BD31-4B8C-83A1-F6EECF244321}">
                <p14:modId xmlns:p14="http://schemas.microsoft.com/office/powerpoint/2010/main" val="2753486264"/>
              </p:ext>
            </p:extLst>
          </p:nvPr>
        </p:nvGraphicFramePr>
        <p:xfrm>
          <a:off x="520556" y="862178"/>
          <a:ext cx="9897439" cy="3278307"/>
        </p:xfrm>
        <a:graphic>
          <a:graphicData uri="http://schemas.openxmlformats.org/drawingml/2006/table">
            <a:tbl>
              <a:tblPr firstRow="1" bandRow="1">
                <a:tableStyleId>{5940675A-B579-460E-94D1-54222C63F5DA}</a:tableStyleId>
              </a:tblPr>
              <a:tblGrid>
                <a:gridCol w="9897439">
                  <a:extLst>
                    <a:ext uri="{9D8B030D-6E8A-4147-A177-3AD203B41FA5}">
                      <a16:colId xmlns:a16="http://schemas.microsoft.com/office/drawing/2014/main" val="864547500"/>
                    </a:ext>
                  </a:extLst>
                </a:gridCol>
              </a:tblGrid>
              <a:tr h="426064">
                <a:tc>
                  <a:txBody>
                    <a:bodyPr/>
                    <a:lstStyle/>
                    <a:p>
                      <a:r>
                        <a:rPr lang="en-GB" sz="1800" b="1" dirty="0">
                          <a:solidFill>
                            <a:schemeClr val="bg1"/>
                          </a:solidFill>
                        </a:rPr>
                        <a:t>In Key Stage 3 students need to</a:t>
                      </a:r>
                    </a:p>
                  </a:txBody>
                  <a:tcPr>
                    <a:solidFill>
                      <a:schemeClr val="accent2"/>
                    </a:solidFill>
                  </a:tcPr>
                </a:tc>
                <a:extLst>
                  <a:ext uri="{0D108BD9-81ED-4DB2-BD59-A6C34878D82A}">
                    <a16:rowId xmlns:a16="http://schemas.microsoft.com/office/drawing/2014/main" val="1994315794"/>
                  </a:ext>
                </a:extLst>
              </a:tr>
              <a:tr h="2852243">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Understand that perimeter is a one dimensional measure and be able to distinguish it from area, which is two-dimensional (two ideas that are often confused). </a:t>
                      </a:r>
                    </a:p>
                    <a:p>
                      <a:pPr marL="285750" indent="-285750">
                        <a:buFont typeface="Arial" panose="020B0604020202020204" pitchFamily="34" charset="0"/>
                        <a:buChar char="•"/>
                      </a:pPr>
                      <a:r>
                        <a:rPr lang="en-GB" sz="1600" dirty="0"/>
                        <a:t>When calculating perimeter, use the properties of parallelograms, isosceles triangles and trapezia, as well as non-standard shapes, and reason mathematically to deduce missing information.</a:t>
                      </a:r>
                    </a:p>
                    <a:p>
                      <a:pPr marL="285750" indent="-285750">
                        <a:buFont typeface="Arial" panose="020B0604020202020204" pitchFamily="34" charset="0"/>
                        <a:buChar char="•"/>
                      </a:pPr>
                      <a:r>
                        <a:rPr lang="en-GB" sz="1600" kern="1200" dirty="0">
                          <a:solidFill>
                            <a:schemeClr val="tx1"/>
                          </a:solidFill>
                          <a:effectLst/>
                          <a:latin typeface="+mn-lt"/>
                          <a:ea typeface="+mn-ea"/>
                          <a:cs typeface="+mn-cs"/>
                        </a:rPr>
                        <a:t>Appreciate the reasoning behind the formula for the perimeter of the rectangle – </a:t>
                      </a:r>
                      <a:r>
                        <a:rPr lang="en-GB" sz="1600" i="1" kern="1200" dirty="0">
                          <a:solidFill>
                            <a:schemeClr val="tx1"/>
                          </a:solidFill>
                          <a:effectLst/>
                          <a:latin typeface="+mn-lt"/>
                          <a:ea typeface="+mn-ea"/>
                          <a:cs typeface="+mn-cs"/>
                        </a:rPr>
                        <a:t>P</a:t>
                      </a:r>
                      <a:r>
                        <a:rPr lang="en-GB" sz="1600" kern="1200" dirty="0">
                          <a:solidFill>
                            <a:schemeClr val="tx1"/>
                          </a:solidFill>
                          <a:effectLst/>
                          <a:latin typeface="+mn-lt"/>
                          <a:ea typeface="+mn-ea"/>
                          <a:cs typeface="+mn-cs"/>
                        </a:rPr>
                        <a:t> = 2(</a:t>
                      </a:r>
                      <a:r>
                        <a:rPr lang="en-GB" sz="1600" i="1" kern="1200" dirty="0">
                          <a:solidFill>
                            <a:schemeClr val="tx1"/>
                          </a:solidFill>
                          <a:effectLst/>
                          <a:latin typeface="+mn-lt"/>
                          <a:ea typeface="+mn-ea"/>
                          <a:cs typeface="+mn-cs"/>
                        </a:rPr>
                        <a:t>l</a:t>
                      </a:r>
                      <a:r>
                        <a:rPr lang="en-GB" sz="1600" kern="1200" dirty="0">
                          <a:solidFill>
                            <a:schemeClr val="tx1"/>
                          </a:solidFill>
                          <a:effectLst/>
                          <a:latin typeface="+mn-lt"/>
                          <a:ea typeface="+mn-ea"/>
                          <a:cs typeface="+mn-cs"/>
                        </a:rPr>
                        <a:t> + </a:t>
                      </a:r>
                      <a:r>
                        <a:rPr lang="en-GB" sz="1600" i="1" kern="1200" dirty="0">
                          <a:solidFill>
                            <a:schemeClr val="tx1"/>
                          </a:solidFill>
                          <a:effectLst/>
                          <a:latin typeface="+mn-lt"/>
                          <a:ea typeface="+mn-ea"/>
                          <a:cs typeface="+mn-cs"/>
                        </a:rPr>
                        <a:t>w</a:t>
                      </a:r>
                      <a:r>
                        <a:rPr lang="en-GB" sz="1600" kern="1200" dirty="0">
                          <a:solidFill>
                            <a:schemeClr val="tx1"/>
                          </a:solidFill>
                          <a:effectLst/>
                          <a:latin typeface="+mn-lt"/>
                          <a:ea typeface="+mn-ea"/>
                          <a:cs typeface="+mn-cs"/>
                        </a:rPr>
                        <a:t>) or </a:t>
                      </a:r>
                      <a:r>
                        <a:rPr lang="en-GB" sz="1600" i="1" kern="1200" dirty="0">
                          <a:solidFill>
                            <a:schemeClr val="tx1"/>
                          </a:solidFill>
                          <a:effectLst/>
                          <a:latin typeface="+mn-lt"/>
                          <a:ea typeface="+mn-ea"/>
                          <a:cs typeface="+mn-cs"/>
                        </a:rPr>
                        <a:t>P</a:t>
                      </a:r>
                      <a:r>
                        <a:rPr lang="en-GB" sz="1600" kern="1200" dirty="0">
                          <a:solidFill>
                            <a:schemeClr val="tx1"/>
                          </a:solidFill>
                          <a:effectLst/>
                          <a:latin typeface="+mn-lt"/>
                          <a:ea typeface="+mn-ea"/>
                          <a:cs typeface="+mn-cs"/>
                        </a:rPr>
                        <a:t> = 2</a:t>
                      </a:r>
                      <a:r>
                        <a:rPr lang="en-GB" sz="1600" i="1" kern="1200" dirty="0">
                          <a:solidFill>
                            <a:schemeClr val="tx1"/>
                          </a:solidFill>
                          <a:effectLst/>
                          <a:latin typeface="+mn-lt"/>
                          <a:ea typeface="+mn-ea"/>
                          <a:cs typeface="+mn-cs"/>
                        </a:rPr>
                        <a:t>l</a:t>
                      </a:r>
                      <a:r>
                        <a:rPr lang="en-GB" sz="1600" kern="1200" dirty="0">
                          <a:solidFill>
                            <a:schemeClr val="tx1"/>
                          </a:solidFill>
                          <a:effectLst/>
                          <a:latin typeface="+mn-lt"/>
                          <a:ea typeface="+mn-ea"/>
                          <a:cs typeface="+mn-cs"/>
                        </a:rPr>
                        <a:t> + 2</a:t>
                      </a:r>
                      <a:r>
                        <a:rPr lang="en-GB" sz="1600" i="1" kern="1200" dirty="0">
                          <a:solidFill>
                            <a:schemeClr val="tx1"/>
                          </a:solidFill>
                          <a:effectLst/>
                          <a:latin typeface="+mn-lt"/>
                          <a:ea typeface="+mn-ea"/>
                          <a:cs typeface="+mn-cs"/>
                        </a:rPr>
                        <a:t>w – </a:t>
                      </a:r>
                      <a:r>
                        <a:rPr lang="en-GB" sz="1600" kern="1200" dirty="0">
                          <a:solidFill>
                            <a:schemeClr val="tx1"/>
                          </a:solidFill>
                          <a:effectLst/>
                          <a:latin typeface="+mn-lt"/>
                          <a:ea typeface="+mn-ea"/>
                          <a:cs typeface="+mn-cs"/>
                        </a:rPr>
                        <a:t>and know that it cannot be used for finding the perimeter of other shapes.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Be aware that any parallelogram has the same area as a rectangle with the same base and </a:t>
                      </a:r>
                      <a:r>
                        <a:rPr lang="en-GB" sz="1600" b="0" kern="1200" dirty="0">
                          <a:solidFill>
                            <a:schemeClr val="tx1"/>
                          </a:solidFill>
                          <a:effectLst/>
                          <a:latin typeface="+mn-lt"/>
                          <a:ea typeface="+mn-ea"/>
                          <a:cs typeface="+mn-cs"/>
                        </a:rPr>
                        <a:t>perpendicular </a:t>
                      </a:r>
                      <a:r>
                        <a:rPr lang="en-GB" sz="1600" kern="1200" dirty="0">
                          <a:solidFill>
                            <a:schemeClr val="tx1"/>
                          </a:solidFill>
                          <a:effectLst/>
                          <a:latin typeface="+mn-lt"/>
                          <a:ea typeface="+mn-ea"/>
                          <a:cs typeface="+mn-cs"/>
                        </a:rPr>
                        <a:t>height and that any triangle has an area that is half the area of a parallelogram with the same base and </a:t>
                      </a:r>
                      <a:r>
                        <a:rPr lang="en-GB" sz="1600" b="0" kern="1200" dirty="0">
                          <a:solidFill>
                            <a:schemeClr val="tx1"/>
                          </a:solidFill>
                          <a:effectLst/>
                          <a:latin typeface="+mn-lt"/>
                          <a:ea typeface="+mn-ea"/>
                          <a:cs typeface="+mn-cs"/>
                        </a:rPr>
                        <a:t>perpendicular</a:t>
                      </a:r>
                      <a:r>
                        <a:rPr lang="en-GB" sz="1600" kern="1200" dirty="0">
                          <a:solidFill>
                            <a:schemeClr val="tx1"/>
                          </a:solidFill>
                          <a:effectLst/>
                          <a:latin typeface="+mn-lt"/>
                          <a:ea typeface="+mn-ea"/>
                          <a:cs typeface="+mn-cs"/>
                        </a:rPr>
                        <a:t> height.</a:t>
                      </a:r>
                    </a:p>
                    <a:p>
                      <a:pPr marL="285750" indent="-285750">
                        <a:buFont typeface="Arial" panose="020B0604020202020204" pitchFamily="34" charset="0"/>
                        <a:buChar char="•"/>
                      </a:pPr>
                      <a:r>
                        <a:rPr lang="en-GB" sz="1600" kern="1200" dirty="0">
                          <a:solidFill>
                            <a:schemeClr val="tx1"/>
                          </a:solidFill>
                          <a:effectLst/>
                          <a:latin typeface="+mn-lt"/>
                          <a:ea typeface="+mn-ea"/>
                          <a:cs typeface="+mn-cs"/>
                        </a:rPr>
                        <a:t>Calculate the area of a triangle, parallelogram and trapezium using the relevant formulae, and understand how these formulae are derived from other known facts.</a:t>
                      </a:r>
                      <a:endParaRPr lang="en-GB" sz="1600" dirty="0"/>
                    </a:p>
                  </a:txBody>
                  <a:tcPr/>
                </a:tc>
                <a:extLst>
                  <a:ext uri="{0D108BD9-81ED-4DB2-BD59-A6C34878D82A}">
                    <a16:rowId xmlns:a16="http://schemas.microsoft.com/office/drawing/2014/main" val="1817851487"/>
                  </a:ext>
                </a:extLst>
              </a:tr>
            </a:tbl>
          </a:graphicData>
        </a:graphic>
      </p:graphicFrame>
    </p:spTree>
    <p:extLst>
      <p:ext uri="{BB962C8B-B14F-4D97-AF65-F5344CB8AC3E}">
        <p14:creationId xmlns:p14="http://schemas.microsoft.com/office/powerpoint/2010/main" val="721337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1DCC39-D8CC-3C77-206B-C28EFA5CD292}"/>
              </a:ext>
            </a:extLst>
          </p:cNvPr>
          <p:cNvSpPr>
            <a:spLocks noGrp="1"/>
          </p:cNvSpPr>
          <p:nvPr>
            <p:ph type="body" sz="quarter" idx="10"/>
          </p:nvPr>
        </p:nvSpPr>
        <p:spPr>
          <a:xfrm>
            <a:off x="5090841" y="1364065"/>
            <a:ext cx="6143591" cy="2367676"/>
          </a:xfrm>
        </p:spPr>
        <p:txBody>
          <a:bodyPr>
            <a:normAutofit/>
          </a:bodyPr>
          <a:lstStyle/>
          <a:p>
            <a:pPr marL="457200" indent="-457200">
              <a:lnSpc>
                <a:spcPct val="100000"/>
              </a:lnSpc>
              <a:spcBef>
                <a:spcPts val="600"/>
              </a:spcBef>
              <a:buFont typeface="+mj-lt"/>
              <a:buAutoNum type="alphaLcParenR"/>
            </a:pPr>
            <a:r>
              <a:rPr lang="en-US" sz="2200" dirty="0">
                <a:latin typeface="+mn-lt"/>
              </a:rPr>
              <a:t>How many bricks have been removed to allow the square of concrete and drain cover to be put in?</a:t>
            </a:r>
          </a:p>
          <a:p>
            <a:pPr marL="457200" indent="-457200">
              <a:lnSpc>
                <a:spcPct val="100000"/>
              </a:lnSpc>
              <a:spcBef>
                <a:spcPts val="600"/>
              </a:spcBef>
              <a:buFont typeface="+mj-lt"/>
              <a:buAutoNum type="alphaLcParenR"/>
            </a:pPr>
            <a:r>
              <a:rPr lang="en-US" sz="2200" dirty="0">
                <a:latin typeface="+mn-lt"/>
              </a:rPr>
              <a:t>How did you work this out? Is there more than one way to show this?</a:t>
            </a:r>
          </a:p>
        </p:txBody>
      </p:sp>
      <p:sp>
        <p:nvSpPr>
          <p:cNvPr id="3" name="Text Placeholder 2">
            <a:extLst>
              <a:ext uri="{FF2B5EF4-FFF2-40B4-BE49-F238E27FC236}">
                <a16:creationId xmlns:a16="http://schemas.microsoft.com/office/drawing/2014/main" id="{33B0FF83-67FC-3D0F-B788-9E95391A6BA9}"/>
              </a:ext>
            </a:extLst>
          </p:cNvPr>
          <p:cNvSpPr>
            <a:spLocks noGrp="1"/>
          </p:cNvSpPr>
          <p:nvPr>
            <p:ph type="body" sz="quarter" idx="11"/>
          </p:nvPr>
        </p:nvSpPr>
        <p:spPr/>
        <p:txBody>
          <a:bodyPr/>
          <a:lstStyle/>
          <a:p>
            <a:r>
              <a:rPr lang="en-US" dirty="0"/>
              <a:t>Checkpoint 1: Bricks </a:t>
            </a:r>
          </a:p>
        </p:txBody>
      </p:sp>
      <p:pic>
        <p:nvPicPr>
          <p:cNvPr id="5" name="Picture 4" descr="Image of a square metal draincover sat within a square of concrete, with bricks paved around it.">
            <a:extLst>
              <a:ext uri="{FF2B5EF4-FFF2-40B4-BE49-F238E27FC236}">
                <a16:creationId xmlns:a16="http://schemas.microsoft.com/office/drawing/2014/main" id="{4D74FF8E-880F-1CB3-F4C1-08DB3ABFB8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622069" y="1065476"/>
            <a:ext cx="3856057" cy="4453236"/>
          </a:xfrm>
          <a:prstGeom prst="rect">
            <a:avLst/>
          </a:prstGeom>
        </p:spPr>
      </p:pic>
      <p:sp>
        <p:nvSpPr>
          <p:cNvPr id="4" name="Action Button: Help 3">
            <a:hlinkClick r:id="" action="ppaction://noaction" highlightClick="1"/>
            <a:extLst>
              <a:ext uri="{FF2B5EF4-FFF2-40B4-BE49-F238E27FC236}">
                <a16:creationId xmlns:a16="http://schemas.microsoft.com/office/drawing/2014/main" id="{1CA34095-5FE7-90BA-EC06-6C5F716B9A69}"/>
              </a:ext>
            </a:extLst>
          </p:cNvPr>
          <p:cNvSpPr/>
          <p:nvPr/>
        </p:nvSpPr>
        <p:spPr>
          <a:xfrm>
            <a:off x="5090841" y="4111594"/>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6603D78-59D9-F0DE-D798-FD889D2FA6C9}"/>
              </a:ext>
            </a:extLst>
          </p:cNvPr>
          <p:cNvSpPr txBox="1"/>
          <p:nvPr/>
        </p:nvSpPr>
        <p:spPr>
          <a:xfrm>
            <a:off x="6096000" y="3997292"/>
            <a:ext cx="5445211" cy="1107996"/>
          </a:xfrm>
          <a:prstGeom prst="rect">
            <a:avLst/>
          </a:prstGeom>
          <a:noFill/>
        </p:spPr>
        <p:txBody>
          <a:bodyPr wrap="square">
            <a:spAutoFit/>
          </a:bodyPr>
          <a:lstStyle/>
          <a:p>
            <a:pPr>
              <a:spcBef>
                <a:spcPts val="600"/>
              </a:spcBef>
              <a:buNone/>
            </a:pPr>
            <a:r>
              <a:rPr lang="en-GB" sz="2200" dirty="0">
                <a:latin typeface="+mn-lt"/>
              </a:rPr>
              <a:t>If the shortest side length of one brick is 15 cm, estimate the perimeter and area of the smaller metal drain cover square.</a:t>
            </a:r>
          </a:p>
        </p:txBody>
      </p:sp>
    </p:spTree>
    <p:extLst>
      <p:ext uri="{BB962C8B-B14F-4D97-AF65-F5344CB8AC3E}">
        <p14:creationId xmlns:p14="http://schemas.microsoft.com/office/powerpoint/2010/main" val="26389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3169713257"/>
              </p:ext>
            </p:extLst>
          </p:nvPr>
        </p:nvGraphicFramePr>
        <p:xfrm>
          <a:off x="267128" y="764704"/>
          <a:ext cx="11766038" cy="5676658"/>
        </p:xfrm>
        <a:graphic>
          <a:graphicData uri="http://schemas.openxmlformats.org/drawingml/2006/table">
            <a:tbl>
              <a:tblPr firstRow="1" bandRow="1">
                <a:tableStyleId>{5940675A-B579-460E-94D1-54222C63F5DA}</a:tableStyleId>
              </a:tblPr>
              <a:tblGrid>
                <a:gridCol w="6256962">
                  <a:extLst>
                    <a:ext uri="{9D8B030D-6E8A-4147-A177-3AD203B41FA5}">
                      <a16:colId xmlns:a16="http://schemas.microsoft.com/office/drawing/2014/main" val="695237181"/>
                    </a:ext>
                  </a:extLst>
                </a:gridCol>
                <a:gridCol w="5509076">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a:spcAft>
                          <a:spcPts val="600"/>
                        </a:spcAft>
                      </a:pPr>
                      <a:r>
                        <a:rPr lang="en-GB" sz="1600" i="0" u="none" dirty="0"/>
                        <a:t>Initially the task is accessible, but students may need support in reasoning more deeply and justifying how they know – beyond, ‘It looks like about six bricks’. Students could have a print out of the image and draw a grid of the blocks over it, but only after spending time visualising so that the way in which students are able to ‘see’ and deconstruct the image mentally has become apparent.</a:t>
                      </a:r>
                      <a:endParaRPr lang="en-GB" sz="1600" u="none" dirty="0"/>
                    </a:p>
                    <a:p>
                      <a:r>
                        <a:rPr lang="en-GB" sz="1600" b="1" i="0" u="none" dirty="0"/>
                        <a:t>Challenge</a:t>
                      </a:r>
                    </a:p>
                    <a:p>
                      <a:pPr>
                        <a:spcAft>
                          <a:spcPts val="600"/>
                        </a:spcAft>
                      </a:pPr>
                      <a:r>
                        <a:rPr lang="en-GB" sz="1600" u="none" dirty="0"/>
                        <a:t>The question states that the concrete forms a square – ask students to convince you that this is true, and to justify what their reasoning is.</a:t>
                      </a:r>
                    </a:p>
                    <a:p>
                      <a:r>
                        <a:rPr lang="en-GB" sz="1600" b="1" i="0" u="none" dirty="0"/>
                        <a:t>Representations</a:t>
                      </a:r>
                    </a:p>
                    <a:p>
                      <a:pPr lvl="0">
                        <a:buNone/>
                      </a:pPr>
                      <a:r>
                        <a:rPr lang="en-GB" sz="1600" b="0" i="0" u="none" dirty="0"/>
                        <a:t>Offer students the opportunity to draw a grid on the image (after spending time visualising) to support them and also offer further insight into their understanding.</a:t>
                      </a:r>
                    </a:p>
                  </a:txBody>
                  <a:tcPr/>
                </a:tc>
                <a:tc>
                  <a:txBody>
                    <a:bodyPr/>
                    <a:lstStyle/>
                    <a:p>
                      <a:pPr marL="0" marR="0" lvl="0" indent="0" algn="l" rtl="0" eaLnBrk="1" fontAlgn="auto" latinLnBrk="0" hangingPunct="1">
                        <a:lnSpc>
                          <a:spcPct val="100000"/>
                        </a:lnSpc>
                        <a:spcBef>
                          <a:spcPts val="0"/>
                        </a:spcBef>
                        <a:spcAft>
                          <a:spcPts val="600"/>
                        </a:spcAft>
                        <a:buClrTx/>
                        <a:buSzTx/>
                        <a:buFont typeface="Arial" panose="020B0604020202020204" pitchFamily="34" charset="0"/>
                        <a:buNone/>
                      </a:pPr>
                      <a:r>
                        <a:rPr lang="en-GB" sz="1600" dirty="0"/>
                        <a:t>Checkpoint 1 offers a chance for students to visualise and reason with area, giving insight into their current knowledge and understanding.</a:t>
                      </a:r>
                    </a:p>
                    <a:p>
                      <a:pPr marL="0" marR="0" lvl="0" indent="0" algn="l" rtl="0" eaLnBrk="1" fontAlgn="auto" latinLnBrk="0" hangingPunct="1">
                        <a:lnSpc>
                          <a:spcPct val="100000"/>
                        </a:lnSpc>
                        <a:spcBef>
                          <a:spcPts val="0"/>
                        </a:spcBef>
                        <a:spcAft>
                          <a:spcPts val="600"/>
                        </a:spcAft>
                        <a:buClrTx/>
                        <a:buSzTx/>
                        <a:buFont typeface="Arial" panose="020B0604020202020204" pitchFamily="34" charset="0"/>
                        <a:buNone/>
                      </a:pPr>
                      <a:r>
                        <a:rPr lang="en-GB" sz="1600" dirty="0"/>
                        <a:t>In this task, the ‘area’ is described by the number of rectangular bricks rather than the more familiar squares. While the reasoning is similar, students are less likely to have a ready-made method for finding the area and so their reasoning might become more apparent.</a:t>
                      </a:r>
                    </a:p>
                    <a:p>
                      <a:pPr marL="0" marR="0" lvl="0" indent="0" algn="l" rtl="0" eaLnBrk="1" fontAlgn="auto" latinLnBrk="0" hangingPunct="1">
                        <a:lnSpc>
                          <a:spcPct val="100000"/>
                        </a:lnSpc>
                        <a:spcBef>
                          <a:spcPts val="0"/>
                        </a:spcBef>
                        <a:spcAft>
                          <a:spcPts val="600"/>
                        </a:spcAft>
                        <a:buClrTx/>
                        <a:buSzTx/>
                        <a:buFont typeface="Arial" panose="020B0604020202020204" pitchFamily="34" charset="0"/>
                        <a:buNone/>
                      </a:pPr>
                      <a:r>
                        <a:rPr lang="en-GB" sz="1600" dirty="0"/>
                        <a:t>Students who understand area as a formula rather than having a conceptual understanding are likely to look for two numbers to multiply together, or to not realise that the task is assessing area, as that terminology is not used in the main part of the task. Ask what measurement of the space they have found and whether there is another way to measure and describe the same space.</a:t>
                      </a:r>
                    </a:p>
                  </a:txBody>
                  <a:tcPr/>
                </a:tc>
                <a:extLst>
                  <a:ext uri="{0D108BD9-81ED-4DB2-BD59-A6C34878D82A}">
                    <a16:rowId xmlns:a16="http://schemas.microsoft.com/office/drawing/2014/main" val="1616516725"/>
                  </a:ext>
                </a:extLst>
              </a:tr>
              <a:tr h="1115831">
                <a:tc gridSpan="2">
                  <a:txBody>
                    <a:bodyPr/>
                    <a:lstStyle/>
                    <a:p>
                      <a:r>
                        <a:rPr lang="en-GB" sz="1600" b="1" dirty="0"/>
                        <a:t>Additional resources</a:t>
                      </a:r>
                    </a:p>
                    <a:p>
                      <a:pPr marL="285750" indent="-285750">
                        <a:buFont typeface="Arial" panose="020B0604020202020204" pitchFamily="34" charset="0"/>
                        <a:buChar char="•"/>
                      </a:pPr>
                      <a:r>
                        <a:rPr lang="en-GB" sz="1600" b="0" dirty="0"/>
                        <a:t>Further assessment tasks exploring area can be found in the ‘Perimeter and area1’ deck in </a:t>
                      </a:r>
                      <a:r>
                        <a:rPr lang="en-GB" sz="1600" dirty="0">
                          <a:hlinkClick r:id="rId3"/>
                        </a:rPr>
                        <a:t>Checkpoints | NCETM</a:t>
                      </a:r>
                      <a:r>
                        <a:rPr lang="en-GB" sz="1600" dirty="0"/>
                        <a:t>.</a:t>
                      </a:r>
                    </a:p>
                    <a:p>
                      <a:pPr marL="285750" indent="-285750">
                        <a:buFont typeface="Arial" panose="020B0604020202020204" pitchFamily="34" charset="0"/>
                        <a:buChar char="•"/>
                      </a:pPr>
                      <a:r>
                        <a:rPr lang="en-GB" sz="1600" b="0" dirty="0"/>
                        <a:t>You can explore students’ primary journey for perimeter and area in </a:t>
                      </a:r>
                      <a:r>
                        <a:rPr lang="en-GB" sz="1600" dirty="0">
                          <a:hlinkClick r:id="rId4"/>
                        </a:rPr>
                        <a:t>Curriculum prioritisation in primary maths | NCETM</a:t>
                      </a:r>
                      <a:r>
                        <a:rPr lang="en-GB" sz="1600" dirty="0"/>
                        <a:t> – beginning with perimeter in Unit 3 of Year 4 and area and scaling in Unit 5 of Year 5. </a:t>
                      </a:r>
                    </a:p>
                    <a:p>
                      <a:pPr marL="285750" indent="-285750">
                        <a:buFont typeface="Arial" panose="020B0604020202020204" pitchFamily="34" charset="0"/>
                        <a:buChar char="•"/>
                      </a:pPr>
                      <a:r>
                        <a:rPr lang="en-GB" sz="1600" b="0" dirty="0"/>
                        <a:t>Additional activities </a:t>
                      </a:r>
                      <a:r>
                        <a:rPr lang="en-GB" sz="1600" b="0" dirty="0">
                          <a:hlinkClick r:id="rId5" action="ppaction://hlinksldjump"/>
                        </a:rPr>
                        <a:t>A</a:t>
                      </a:r>
                      <a:r>
                        <a:rPr lang="en-GB" sz="1600" b="0" dirty="0"/>
                        <a:t> and </a:t>
                      </a:r>
                      <a:r>
                        <a:rPr lang="en-GB" sz="1600" b="0" dirty="0">
                          <a:hlinkClick r:id="rId6" action="ppaction://hlinksldjump"/>
                        </a:rPr>
                        <a:t>B</a:t>
                      </a:r>
                      <a:r>
                        <a:rPr lang="en-GB" sz="1600" b="0" dirty="0"/>
                        <a:t> offer other real-life contexts to explore understanding of perimeter and area.</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2145112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CD8794-8AF4-2EFD-28B8-3A111FA54D91}"/>
              </a:ext>
            </a:extLst>
          </p:cNvPr>
          <p:cNvSpPr>
            <a:spLocks noGrp="1"/>
          </p:cNvSpPr>
          <p:nvPr>
            <p:ph type="body" sz="quarter" idx="11"/>
          </p:nvPr>
        </p:nvSpPr>
        <p:spPr/>
        <p:txBody>
          <a:bodyPr vert="horz" lIns="91440" tIns="45720" rIns="91440" bIns="45720" rtlCol="0" anchor="t">
            <a:normAutofit/>
          </a:bodyPr>
          <a:lstStyle/>
          <a:p>
            <a:r>
              <a:rPr lang="en-US" dirty="0">
                <a:latin typeface="Century Gothic"/>
                <a:cs typeface="Arial"/>
              </a:rPr>
              <a:t>Checkpoint 2: Swedishish</a:t>
            </a:r>
            <a:endParaRPr lang="en-US" dirty="0"/>
          </a:p>
        </p:txBody>
      </p:sp>
      <p:sp>
        <p:nvSpPr>
          <p:cNvPr id="81" name="TextBox 80">
            <a:extLst>
              <a:ext uri="{FF2B5EF4-FFF2-40B4-BE49-F238E27FC236}">
                <a16:creationId xmlns:a16="http://schemas.microsoft.com/office/drawing/2014/main" id="{A63393AB-558F-787B-38A0-AB2A1C6AB991}"/>
              </a:ext>
            </a:extLst>
          </p:cNvPr>
          <p:cNvSpPr txBox="1"/>
          <p:nvPr/>
        </p:nvSpPr>
        <p:spPr>
          <a:xfrm>
            <a:off x="282751" y="1124208"/>
            <a:ext cx="3275995" cy="3274743"/>
          </a:xfrm>
          <a:prstGeom prst="rect">
            <a:avLst/>
          </a:prstGeom>
          <a:noFill/>
        </p:spPr>
        <p:txBody>
          <a:bodyPr wrap="square" rtlCol="0">
            <a:spAutoFit/>
          </a:bodyPr>
          <a:lstStyle/>
          <a:p>
            <a:pPr>
              <a:buNone/>
            </a:pPr>
            <a:r>
              <a:rPr lang="en-US" sz="2200" dirty="0"/>
              <a:t>Some yellow shapes are drawn inside a blue square.</a:t>
            </a:r>
          </a:p>
          <a:p>
            <a:pPr>
              <a:buNone/>
            </a:pPr>
            <a:r>
              <a:rPr lang="en-US" sz="2200" dirty="0"/>
              <a:t>For each yellow shape, decide whether its perimeter is greater or less than the perimeter of the blue square.</a:t>
            </a:r>
          </a:p>
          <a:p>
            <a:endParaRPr lang="en-US" sz="2200" dirty="0"/>
          </a:p>
        </p:txBody>
      </p:sp>
      <p:sp>
        <p:nvSpPr>
          <p:cNvPr id="83" name="TextBox 82">
            <a:extLst>
              <a:ext uri="{FF2B5EF4-FFF2-40B4-BE49-F238E27FC236}">
                <a16:creationId xmlns:a16="http://schemas.microsoft.com/office/drawing/2014/main" id="{735BD45B-6DCE-9DD3-C763-1448AD651A9D}"/>
              </a:ext>
            </a:extLst>
          </p:cNvPr>
          <p:cNvSpPr txBox="1"/>
          <p:nvPr/>
        </p:nvSpPr>
        <p:spPr>
          <a:xfrm>
            <a:off x="1464197" y="5816717"/>
            <a:ext cx="5275650" cy="769441"/>
          </a:xfrm>
          <a:prstGeom prst="rect">
            <a:avLst/>
          </a:prstGeom>
          <a:noFill/>
        </p:spPr>
        <p:txBody>
          <a:bodyPr wrap="square" lIns="91440" tIns="45720" rIns="91440" bIns="45720" anchor="t">
            <a:spAutoFit/>
          </a:bodyPr>
          <a:lstStyle/>
          <a:p>
            <a:pPr>
              <a:buNone/>
            </a:pPr>
            <a:r>
              <a:rPr lang="en-US" sz="2200" dirty="0">
                <a:latin typeface="Arial"/>
                <a:cs typeface="Arial"/>
              </a:rPr>
              <a:t>Is it possible to arrange the shapes in order of perimeter, shortest to longest?</a:t>
            </a:r>
            <a:endParaRPr lang="en-US" sz="2200" dirty="0"/>
          </a:p>
        </p:txBody>
      </p:sp>
      <p:sp>
        <p:nvSpPr>
          <p:cNvPr id="4" name="Action Button: Help 3">
            <a:hlinkClick r:id="" action="ppaction://noaction" highlightClick="1"/>
            <a:extLst>
              <a:ext uri="{FF2B5EF4-FFF2-40B4-BE49-F238E27FC236}">
                <a16:creationId xmlns:a16="http://schemas.microsoft.com/office/drawing/2014/main" id="{F6416C57-684D-4B03-DD75-14E80A7DADDF}"/>
              </a:ext>
            </a:extLst>
          </p:cNvPr>
          <p:cNvSpPr/>
          <p:nvPr/>
        </p:nvSpPr>
        <p:spPr>
          <a:xfrm>
            <a:off x="467835" y="5795528"/>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0B4AAF7-A7AE-42F7-14D7-F99874065A02}"/>
              </a:ext>
            </a:extLst>
          </p:cNvPr>
          <p:cNvSpPr txBox="1"/>
          <p:nvPr/>
        </p:nvSpPr>
        <p:spPr>
          <a:xfrm>
            <a:off x="3930187" y="1124206"/>
            <a:ext cx="436338" cy="430887"/>
          </a:xfrm>
          <a:prstGeom prst="rect">
            <a:avLst/>
          </a:prstGeom>
          <a:noFill/>
        </p:spPr>
        <p:txBody>
          <a:bodyPr wrap="none" rtlCol="0" anchor="ctr">
            <a:spAutoFit/>
          </a:bodyPr>
          <a:lstStyle/>
          <a:p>
            <a:pPr>
              <a:buNone/>
            </a:pPr>
            <a:r>
              <a:rPr lang="en-GB" sz="2200" dirty="0">
                <a:solidFill>
                  <a:srgbClr val="00628C"/>
                </a:solidFill>
              </a:rPr>
              <a:t>a)</a:t>
            </a:r>
          </a:p>
        </p:txBody>
      </p:sp>
      <p:sp>
        <p:nvSpPr>
          <p:cNvPr id="10" name="TextBox 9">
            <a:extLst>
              <a:ext uri="{FF2B5EF4-FFF2-40B4-BE49-F238E27FC236}">
                <a16:creationId xmlns:a16="http://schemas.microsoft.com/office/drawing/2014/main" id="{FAC8C1B4-33BF-297C-8FBA-26D6686C0F0B}"/>
              </a:ext>
            </a:extLst>
          </p:cNvPr>
          <p:cNvSpPr txBox="1"/>
          <p:nvPr/>
        </p:nvSpPr>
        <p:spPr>
          <a:xfrm>
            <a:off x="6663865" y="1124204"/>
            <a:ext cx="436338" cy="430887"/>
          </a:xfrm>
          <a:prstGeom prst="rect">
            <a:avLst/>
          </a:prstGeom>
          <a:noFill/>
        </p:spPr>
        <p:txBody>
          <a:bodyPr wrap="none" rtlCol="0" anchor="ctr">
            <a:spAutoFit/>
          </a:bodyPr>
          <a:lstStyle/>
          <a:p>
            <a:pPr>
              <a:buNone/>
            </a:pPr>
            <a:r>
              <a:rPr lang="en-GB" sz="2200" dirty="0">
                <a:solidFill>
                  <a:srgbClr val="00628C"/>
                </a:solidFill>
              </a:rPr>
              <a:t>b)</a:t>
            </a:r>
          </a:p>
        </p:txBody>
      </p:sp>
      <p:sp>
        <p:nvSpPr>
          <p:cNvPr id="11" name="TextBox 10">
            <a:extLst>
              <a:ext uri="{FF2B5EF4-FFF2-40B4-BE49-F238E27FC236}">
                <a16:creationId xmlns:a16="http://schemas.microsoft.com/office/drawing/2014/main" id="{639F101C-E52D-995A-92AA-C60C0A0E74C2}"/>
              </a:ext>
            </a:extLst>
          </p:cNvPr>
          <p:cNvSpPr txBox="1"/>
          <p:nvPr/>
        </p:nvSpPr>
        <p:spPr>
          <a:xfrm>
            <a:off x="9411318" y="1124205"/>
            <a:ext cx="436338" cy="430887"/>
          </a:xfrm>
          <a:prstGeom prst="rect">
            <a:avLst/>
          </a:prstGeom>
          <a:noFill/>
        </p:spPr>
        <p:txBody>
          <a:bodyPr wrap="none" rtlCol="0" anchor="ctr">
            <a:spAutoFit/>
          </a:bodyPr>
          <a:lstStyle/>
          <a:p>
            <a:pPr>
              <a:buNone/>
            </a:pPr>
            <a:r>
              <a:rPr lang="en-GB" sz="2200" dirty="0">
                <a:solidFill>
                  <a:srgbClr val="00628C"/>
                </a:solidFill>
              </a:rPr>
              <a:t>c)</a:t>
            </a:r>
          </a:p>
        </p:txBody>
      </p:sp>
      <p:sp>
        <p:nvSpPr>
          <p:cNvPr id="12" name="TextBox 11">
            <a:extLst>
              <a:ext uri="{FF2B5EF4-FFF2-40B4-BE49-F238E27FC236}">
                <a16:creationId xmlns:a16="http://schemas.microsoft.com/office/drawing/2014/main" id="{8D8BEAB2-CCB2-AC76-98E3-AFAB9E70D43B}"/>
              </a:ext>
            </a:extLst>
          </p:cNvPr>
          <p:cNvSpPr txBox="1"/>
          <p:nvPr/>
        </p:nvSpPr>
        <p:spPr>
          <a:xfrm>
            <a:off x="3930187" y="3538199"/>
            <a:ext cx="436338" cy="430887"/>
          </a:xfrm>
          <a:prstGeom prst="rect">
            <a:avLst/>
          </a:prstGeom>
          <a:noFill/>
        </p:spPr>
        <p:txBody>
          <a:bodyPr wrap="none" rtlCol="0" anchor="ctr">
            <a:spAutoFit/>
          </a:bodyPr>
          <a:lstStyle/>
          <a:p>
            <a:pPr>
              <a:buNone/>
            </a:pPr>
            <a:r>
              <a:rPr lang="en-GB" sz="2200" dirty="0">
                <a:solidFill>
                  <a:srgbClr val="00628C"/>
                </a:solidFill>
              </a:rPr>
              <a:t>d)</a:t>
            </a:r>
          </a:p>
        </p:txBody>
      </p:sp>
      <p:sp>
        <p:nvSpPr>
          <p:cNvPr id="13" name="TextBox 12">
            <a:extLst>
              <a:ext uri="{FF2B5EF4-FFF2-40B4-BE49-F238E27FC236}">
                <a16:creationId xmlns:a16="http://schemas.microsoft.com/office/drawing/2014/main" id="{1E2715D8-CADC-0B82-FC54-278407D932A3}"/>
              </a:ext>
            </a:extLst>
          </p:cNvPr>
          <p:cNvSpPr txBox="1"/>
          <p:nvPr/>
        </p:nvSpPr>
        <p:spPr>
          <a:xfrm>
            <a:off x="6663865" y="3538197"/>
            <a:ext cx="436338" cy="430887"/>
          </a:xfrm>
          <a:prstGeom prst="rect">
            <a:avLst/>
          </a:prstGeom>
          <a:noFill/>
        </p:spPr>
        <p:txBody>
          <a:bodyPr wrap="none" rtlCol="0" anchor="ctr">
            <a:spAutoFit/>
          </a:bodyPr>
          <a:lstStyle/>
          <a:p>
            <a:pPr>
              <a:buNone/>
            </a:pPr>
            <a:r>
              <a:rPr lang="en-GB" sz="2200" dirty="0">
                <a:solidFill>
                  <a:srgbClr val="00628C"/>
                </a:solidFill>
              </a:rPr>
              <a:t>e)</a:t>
            </a:r>
          </a:p>
        </p:txBody>
      </p:sp>
      <p:sp>
        <p:nvSpPr>
          <p:cNvPr id="14" name="TextBox 13">
            <a:extLst>
              <a:ext uri="{FF2B5EF4-FFF2-40B4-BE49-F238E27FC236}">
                <a16:creationId xmlns:a16="http://schemas.microsoft.com/office/drawing/2014/main" id="{99E3489B-EE0F-C482-8A24-C1CE191DF48F}"/>
              </a:ext>
            </a:extLst>
          </p:cNvPr>
          <p:cNvSpPr txBox="1"/>
          <p:nvPr/>
        </p:nvSpPr>
        <p:spPr>
          <a:xfrm>
            <a:off x="9411318" y="3538198"/>
            <a:ext cx="357790" cy="430887"/>
          </a:xfrm>
          <a:prstGeom prst="rect">
            <a:avLst/>
          </a:prstGeom>
          <a:noFill/>
        </p:spPr>
        <p:txBody>
          <a:bodyPr wrap="none" rtlCol="0" anchor="ctr">
            <a:spAutoFit/>
          </a:bodyPr>
          <a:lstStyle/>
          <a:p>
            <a:pPr>
              <a:buNone/>
            </a:pPr>
            <a:r>
              <a:rPr lang="en-GB" sz="2200" dirty="0">
                <a:solidFill>
                  <a:srgbClr val="00628C"/>
                </a:solidFill>
              </a:rPr>
              <a:t>f)</a:t>
            </a:r>
          </a:p>
        </p:txBody>
      </p:sp>
      <p:grpSp>
        <p:nvGrpSpPr>
          <p:cNvPr id="22" name="Group 21">
            <a:extLst>
              <a:ext uri="{FF2B5EF4-FFF2-40B4-BE49-F238E27FC236}">
                <a16:creationId xmlns:a16="http://schemas.microsoft.com/office/drawing/2014/main" id="{52EB708C-14B7-D923-AED6-D19831B69981}"/>
              </a:ext>
            </a:extLst>
          </p:cNvPr>
          <p:cNvGrpSpPr/>
          <p:nvPr/>
        </p:nvGrpSpPr>
        <p:grpSpPr>
          <a:xfrm>
            <a:off x="4324866" y="1124204"/>
            <a:ext cx="2199502" cy="2162691"/>
            <a:chOff x="4324866" y="1124204"/>
            <a:chExt cx="2199502" cy="2162691"/>
          </a:xfrm>
        </p:grpSpPr>
        <p:pic>
          <p:nvPicPr>
            <p:cNvPr id="80" name="Picture 79">
              <a:extLst>
                <a:ext uri="{FF2B5EF4-FFF2-40B4-BE49-F238E27FC236}">
                  <a16:creationId xmlns:a16="http://schemas.microsoft.com/office/drawing/2014/main" id="{E0AD04AE-BC58-162D-3235-A49066E8BDE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24866" y="1124206"/>
              <a:ext cx="2199502" cy="2162689"/>
            </a:xfrm>
            <a:prstGeom prst="rect">
              <a:avLst/>
            </a:prstGeom>
          </p:spPr>
        </p:pic>
        <p:sp>
          <p:nvSpPr>
            <p:cNvPr id="15" name="Rectangle 14">
              <a:extLst>
                <a:ext uri="{FF2B5EF4-FFF2-40B4-BE49-F238E27FC236}">
                  <a16:creationId xmlns:a16="http://schemas.microsoft.com/office/drawing/2014/main" id="{7B5AFBC6-3D57-C66D-1F79-410683DC24A9}"/>
                </a:ext>
              </a:extLst>
            </p:cNvPr>
            <p:cNvSpPr/>
            <p:nvPr/>
          </p:nvSpPr>
          <p:spPr>
            <a:xfrm>
              <a:off x="4366525" y="1124204"/>
              <a:ext cx="2124000" cy="2124000"/>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42EEFFBD-00B1-65D7-C69B-03C36E9DFC0E}"/>
              </a:ext>
            </a:extLst>
          </p:cNvPr>
          <p:cNvGrpSpPr/>
          <p:nvPr/>
        </p:nvGrpSpPr>
        <p:grpSpPr>
          <a:xfrm>
            <a:off x="7072319" y="1124204"/>
            <a:ext cx="2199502" cy="2162690"/>
            <a:chOff x="7072319" y="1124204"/>
            <a:chExt cx="2199502" cy="2162690"/>
          </a:xfrm>
        </p:grpSpPr>
        <p:pic>
          <p:nvPicPr>
            <p:cNvPr id="2" name="Picture 1">
              <a:extLst>
                <a:ext uri="{FF2B5EF4-FFF2-40B4-BE49-F238E27FC236}">
                  <a16:creationId xmlns:a16="http://schemas.microsoft.com/office/drawing/2014/main" id="{2DA7E7B9-AD8A-8A57-ED99-0D04A0EEF0A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072319" y="1124205"/>
              <a:ext cx="2199502" cy="2162689"/>
            </a:xfrm>
            <a:prstGeom prst="rect">
              <a:avLst/>
            </a:prstGeom>
          </p:spPr>
        </p:pic>
        <p:sp>
          <p:nvSpPr>
            <p:cNvPr id="16" name="Rectangle 15">
              <a:extLst>
                <a:ext uri="{FF2B5EF4-FFF2-40B4-BE49-F238E27FC236}">
                  <a16:creationId xmlns:a16="http://schemas.microsoft.com/office/drawing/2014/main" id="{BB5B32CA-280D-12AE-B68F-77D0B9B80EEE}"/>
                </a:ext>
              </a:extLst>
            </p:cNvPr>
            <p:cNvSpPr/>
            <p:nvPr/>
          </p:nvSpPr>
          <p:spPr>
            <a:xfrm>
              <a:off x="7072830" y="1124204"/>
              <a:ext cx="2088000" cy="2088000"/>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C4B97173-8449-20B4-7DCE-CADA3276B9E3}"/>
              </a:ext>
            </a:extLst>
          </p:cNvPr>
          <p:cNvGrpSpPr/>
          <p:nvPr/>
        </p:nvGrpSpPr>
        <p:grpSpPr>
          <a:xfrm>
            <a:off x="9790880" y="1106204"/>
            <a:ext cx="2240602" cy="2212645"/>
            <a:chOff x="9769108" y="1106204"/>
            <a:chExt cx="2240602" cy="2212645"/>
          </a:xfrm>
        </p:grpSpPr>
        <p:pic>
          <p:nvPicPr>
            <p:cNvPr id="5" name="Picture 4">
              <a:extLst>
                <a:ext uri="{FF2B5EF4-FFF2-40B4-BE49-F238E27FC236}">
                  <a16:creationId xmlns:a16="http://schemas.microsoft.com/office/drawing/2014/main" id="{2E6F8B60-7286-147E-1247-C3B073F2700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3189"/>
            <a:stretch/>
          </p:blipFill>
          <p:spPr>
            <a:xfrm>
              <a:off x="9777710" y="1124206"/>
              <a:ext cx="2232000" cy="2194643"/>
            </a:xfrm>
            <a:prstGeom prst="rect">
              <a:avLst/>
            </a:prstGeom>
          </p:spPr>
        </p:pic>
        <p:sp>
          <p:nvSpPr>
            <p:cNvPr id="18" name="Rectangle 17">
              <a:extLst>
                <a:ext uri="{FF2B5EF4-FFF2-40B4-BE49-F238E27FC236}">
                  <a16:creationId xmlns:a16="http://schemas.microsoft.com/office/drawing/2014/main" id="{BE56C555-709F-1F70-0831-DFC6D81C1555}"/>
                </a:ext>
              </a:extLst>
            </p:cNvPr>
            <p:cNvSpPr/>
            <p:nvPr/>
          </p:nvSpPr>
          <p:spPr>
            <a:xfrm>
              <a:off x="9769108" y="1106204"/>
              <a:ext cx="2124000" cy="2124000"/>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a:extLst>
              <a:ext uri="{FF2B5EF4-FFF2-40B4-BE49-F238E27FC236}">
                <a16:creationId xmlns:a16="http://schemas.microsoft.com/office/drawing/2014/main" id="{784A4F85-9D85-5713-3F3C-47BF12F2E31D}"/>
              </a:ext>
            </a:extLst>
          </p:cNvPr>
          <p:cNvGrpSpPr/>
          <p:nvPr/>
        </p:nvGrpSpPr>
        <p:grpSpPr>
          <a:xfrm>
            <a:off x="4367614" y="3554173"/>
            <a:ext cx="2199502" cy="2162689"/>
            <a:chOff x="4436076" y="3549091"/>
            <a:chExt cx="2199502" cy="2162689"/>
          </a:xfrm>
        </p:grpSpPr>
        <p:pic>
          <p:nvPicPr>
            <p:cNvPr id="6" name="Picture 5">
              <a:extLst>
                <a:ext uri="{FF2B5EF4-FFF2-40B4-BE49-F238E27FC236}">
                  <a16:creationId xmlns:a16="http://schemas.microsoft.com/office/drawing/2014/main" id="{FCCA9211-1767-E025-502B-7320A1BE904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b="-1377"/>
            <a:stretch/>
          </p:blipFill>
          <p:spPr>
            <a:xfrm>
              <a:off x="4436076" y="3549091"/>
              <a:ext cx="2199502" cy="2162689"/>
            </a:xfrm>
            <a:prstGeom prst="rect">
              <a:avLst/>
            </a:prstGeom>
          </p:spPr>
        </p:pic>
        <p:sp>
          <p:nvSpPr>
            <p:cNvPr id="19" name="Rectangle 18">
              <a:extLst>
                <a:ext uri="{FF2B5EF4-FFF2-40B4-BE49-F238E27FC236}">
                  <a16:creationId xmlns:a16="http://schemas.microsoft.com/office/drawing/2014/main" id="{4D87DBAF-06A3-0FD9-F146-FC0C066782F9}"/>
                </a:ext>
              </a:extLst>
            </p:cNvPr>
            <p:cNvSpPr/>
            <p:nvPr/>
          </p:nvSpPr>
          <p:spPr>
            <a:xfrm>
              <a:off x="4453195" y="3557541"/>
              <a:ext cx="2124000" cy="2124000"/>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764648AC-0D94-5C24-A1F9-3ACA6AE5C2B0}"/>
              </a:ext>
            </a:extLst>
          </p:cNvPr>
          <p:cNvGrpSpPr/>
          <p:nvPr/>
        </p:nvGrpSpPr>
        <p:grpSpPr>
          <a:xfrm>
            <a:off x="6985820" y="3538201"/>
            <a:ext cx="2232000" cy="2194643"/>
            <a:chOff x="6985820" y="3538201"/>
            <a:chExt cx="2232000" cy="2194643"/>
          </a:xfrm>
        </p:grpSpPr>
        <p:pic>
          <p:nvPicPr>
            <p:cNvPr id="7" name="Picture 6">
              <a:extLst>
                <a:ext uri="{FF2B5EF4-FFF2-40B4-BE49-F238E27FC236}">
                  <a16:creationId xmlns:a16="http://schemas.microsoft.com/office/drawing/2014/main" id="{AC632ECA-DE91-CEB4-DF77-63BB4958105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b="-1377"/>
            <a:stretch/>
          </p:blipFill>
          <p:spPr>
            <a:xfrm>
              <a:off x="6985820" y="3538201"/>
              <a:ext cx="2232000" cy="2194643"/>
            </a:xfrm>
            <a:prstGeom prst="rect">
              <a:avLst/>
            </a:prstGeom>
          </p:spPr>
        </p:pic>
        <p:sp>
          <p:nvSpPr>
            <p:cNvPr id="20" name="Rectangle 19">
              <a:extLst>
                <a:ext uri="{FF2B5EF4-FFF2-40B4-BE49-F238E27FC236}">
                  <a16:creationId xmlns:a16="http://schemas.microsoft.com/office/drawing/2014/main" id="{B3C3365D-8ADE-AE5E-AA9C-107168C30331}"/>
                </a:ext>
              </a:extLst>
            </p:cNvPr>
            <p:cNvSpPr/>
            <p:nvPr/>
          </p:nvSpPr>
          <p:spPr>
            <a:xfrm>
              <a:off x="7080763" y="3557541"/>
              <a:ext cx="2104559" cy="2124000"/>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4D455942-058E-EFF8-A6C2-26C175804217}"/>
              </a:ext>
            </a:extLst>
          </p:cNvPr>
          <p:cNvGrpSpPr/>
          <p:nvPr/>
        </p:nvGrpSpPr>
        <p:grpSpPr>
          <a:xfrm>
            <a:off x="9790880" y="3538196"/>
            <a:ext cx="2232000" cy="2194644"/>
            <a:chOff x="9769108" y="3538196"/>
            <a:chExt cx="2232000" cy="2194644"/>
          </a:xfrm>
        </p:grpSpPr>
        <p:pic>
          <p:nvPicPr>
            <p:cNvPr id="8" name="Picture 7">
              <a:extLst>
                <a:ext uri="{FF2B5EF4-FFF2-40B4-BE49-F238E27FC236}">
                  <a16:creationId xmlns:a16="http://schemas.microsoft.com/office/drawing/2014/main" id="{8C05C5F0-059C-F751-31DF-812E8840620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4538" b="-2790"/>
            <a:stretch/>
          </p:blipFill>
          <p:spPr>
            <a:xfrm>
              <a:off x="9769108" y="3538197"/>
              <a:ext cx="2232000" cy="2194643"/>
            </a:xfrm>
            <a:prstGeom prst="rect">
              <a:avLst/>
            </a:prstGeom>
          </p:spPr>
        </p:pic>
        <p:sp>
          <p:nvSpPr>
            <p:cNvPr id="21" name="Rectangle 20">
              <a:extLst>
                <a:ext uri="{FF2B5EF4-FFF2-40B4-BE49-F238E27FC236}">
                  <a16:creationId xmlns:a16="http://schemas.microsoft.com/office/drawing/2014/main" id="{8E087DE8-B4F9-0D90-DFDF-B4058C3DB005}"/>
                </a:ext>
              </a:extLst>
            </p:cNvPr>
            <p:cNvSpPr/>
            <p:nvPr/>
          </p:nvSpPr>
          <p:spPr>
            <a:xfrm>
              <a:off x="9769108" y="3538196"/>
              <a:ext cx="2124000" cy="2124000"/>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560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4" grpId="0" animBg="1"/>
      <p:bldP spid="9" grpId="0"/>
      <p:bldP spid="10" grpId="0"/>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latin typeface="Century Gothic"/>
                <a:cs typeface="Arial"/>
              </a:rPr>
              <a:t>Checkpoint 2: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2209218644"/>
              </p:ext>
            </p:extLst>
          </p:nvPr>
        </p:nvGraphicFramePr>
        <p:xfrm>
          <a:off x="267128" y="764704"/>
          <a:ext cx="11766037" cy="5821680"/>
        </p:xfrm>
        <a:graphic>
          <a:graphicData uri="http://schemas.openxmlformats.org/drawingml/2006/table">
            <a:tbl>
              <a:tblPr firstRow="1" bandRow="1">
                <a:tableStyleId>{5940675A-B579-460E-94D1-54222C63F5DA}</a:tableStyleId>
              </a:tblPr>
              <a:tblGrid>
                <a:gridCol w="6433923">
                  <a:extLst>
                    <a:ext uri="{9D8B030D-6E8A-4147-A177-3AD203B41FA5}">
                      <a16:colId xmlns:a16="http://schemas.microsoft.com/office/drawing/2014/main" val="695237181"/>
                    </a:ext>
                  </a:extLst>
                </a:gridCol>
                <a:gridCol w="5332114">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pPr>
                        <a:spcAft>
                          <a:spcPts val="600"/>
                        </a:spcAft>
                      </a:pPr>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3692996">
                <a:tc>
                  <a:txBody>
                    <a:bodyPr/>
                    <a:lstStyle/>
                    <a:p>
                      <a:r>
                        <a:rPr lang="en-GB" sz="1600" b="1" i="0" u="none" dirty="0"/>
                        <a:t>Support</a:t>
                      </a:r>
                    </a:p>
                    <a:p>
                      <a:pPr marL="0" marR="0" lvl="0" indent="0" algn="l" rtl="0" eaLnBrk="1" fontAlgn="auto" latinLnBrk="0" hangingPunct="1">
                        <a:lnSpc>
                          <a:spcPct val="100000"/>
                        </a:lnSpc>
                        <a:spcBef>
                          <a:spcPts val="0"/>
                        </a:spcBef>
                        <a:spcAft>
                          <a:spcPts val="600"/>
                        </a:spcAft>
                        <a:buClrTx/>
                        <a:buSzTx/>
                        <a:buFontTx/>
                        <a:buNone/>
                      </a:pPr>
                      <a:r>
                        <a:rPr lang="en-GB" sz="1600" i="0" u="none" dirty="0"/>
                        <a:t>Carefully selecting two or three of the shapes to compare offers an opportunity to hear students' thinking, while making the task more accessible. For example, start with f, then e, followed by c and ask students what is the same and what is different; this will support them to focus on what changes and how this affects the perimeter.  </a:t>
                      </a:r>
                      <a:endParaRPr lang="en-GB" sz="1600" i="1" u="none" dirty="0"/>
                    </a:p>
                    <a:p>
                      <a:r>
                        <a:rPr lang="en-GB" sz="1600" b="1" i="0" u="none" dirty="0"/>
                        <a:t>Challenge</a:t>
                      </a:r>
                    </a:p>
                    <a:p>
                      <a:pPr lvl="0">
                        <a:spcAft>
                          <a:spcPts val="600"/>
                        </a:spcAft>
                        <a:buNone/>
                      </a:pPr>
                      <a:r>
                        <a:rPr lang="en-GB" sz="1600" b="0" i="0" u="none" strike="noStrike" noProof="0" dirty="0">
                          <a:latin typeface="Arial"/>
                        </a:rPr>
                        <a:t>The further thinking question is quite challenging, particularly if students are used to having a definite answer to maths questions. After some time working on the task, share with students that the top length of each yellow shape is half the length of that edge of the blue square. Ask whether they are now able to offer any more details.</a:t>
                      </a:r>
                      <a:endParaRPr lang="en-GB" dirty="0"/>
                    </a:p>
                    <a:p>
                      <a:r>
                        <a:rPr lang="en-GB" sz="1600" b="1" i="0" u="none" dirty="0"/>
                        <a:t>Representations</a:t>
                      </a:r>
                    </a:p>
                    <a:p>
                      <a:pPr lvl="0">
                        <a:buNone/>
                      </a:pPr>
                      <a:r>
                        <a:rPr lang="en-GB" sz="1600" b="0" i="0" u="none" dirty="0"/>
                        <a:t>Encourage students to sketch the diagram and mark equal lengths to help them to reduce the apparent complexity of the comparisons. You could offer </a:t>
                      </a:r>
                      <a:r>
                        <a:rPr lang="en-GB" sz="1600" b="0" i="0" u="none" dirty="0">
                          <a:hlinkClick r:id="rId3" action="ppaction://hlinksldjump"/>
                        </a:rPr>
                        <a:t>printed versions</a:t>
                      </a:r>
                      <a:r>
                        <a:rPr lang="en-GB" sz="1600" b="0" i="0" u="none" dirty="0"/>
                        <a:t> for them to work on. </a:t>
                      </a:r>
                    </a:p>
                  </a:txBody>
                  <a:tcPr/>
                </a:tc>
                <a:tc>
                  <a:txBody>
                    <a:bodyPr/>
                    <a:lstStyle/>
                    <a:p>
                      <a:pPr marL="0" marR="0" lvl="0" indent="0" algn="l" rtl="0" eaLnBrk="1" fontAlgn="auto" latinLnBrk="0" hangingPunct="1">
                        <a:lnSpc>
                          <a:spcPct val="100000"/>
                        </a:lnSpc>
                        <a:spcBef>
                          <a:spcPts val="0"/>
                        </a:spcBef>
                        <a:spcAft>
                          <a:spcPts val="600"/>
                        </a:spcAft>
                        <a:buClrTx/>
                        <a:buSzTx/>
                        <a:buFont typeface="Arial" panose="020B0604020202020204" pitchFamily="34" charset="0"/>
                        <a:buNone/>
                      </a:pPr>
                      <a:r>
                        <a:rPr lang="en-GB" sz="1600" dirty="0"/>
                        <a:t>Checkpoint 2 offers a context to discuss perimeter without the need to calculate. For this reason, dimensions are not given in the task (although they might offer an extension – see ‘Challenge’). Remind students that you are comparing to the whole blue square, not the blue shapes that remain when the yellow is drawn on.</a:t>
                      </a:r>
                    </a:p>
                    <a:p>
                      <a:pPr marL="0" marR="0" lvl="0" indent="0" algn="l">
                        <a:lnSpc>
                          <a:spcPct val="100000"/>
                        </a:lnSpc>
                        <a:spcBef>
                          <a:spcPts val="0"/>
                        </a:spcBef>
                        <a:spcAft>
                          <a:spcPts val="600"/>
                        </a:spcAft>
                        <a:buClrTx/>
                        <a:buSzTx/>
                        <a:buFont typeface="Arial" panose="020B0604020202020204" pitchFamily="34" charset="0"/>
                        <a:buNone/>
                      </a:pPr>
                      <a:r>
                        <a:rPr lang="en-GB" sz="1600" dirty="0"/>
                        <a:t>Look for students who can offer clear reasoning in situations where the blue and yellow shapes may have similar perimeters (such as in parts a or d). Students who identify the assumptions that they make are likely to be most secure. For example, can students explain that the perimeter of the yellow cross in part f is only the same as the square if all angles are right angles?</a:t>
                      </a:r>
                    </a:p>
                    <a:p>
                      <a:pPr marL="0" marR="0" lvl="0" indent="0" algn="l">
                        <a:lnSpc>
                          <a:spcPct val="100000"/>
                        </a:lnSpc>
                        <a:spcBef>
                          <a:spcPts val="0"/>
                        </a:spcBef>
                        <a:spcAft>
                          <a:spcPts val="600"/>
                        </a:spcAft>
                        <a:buClrTx/>
                        <a:buSzTx/>
                        <a:buFont typeface="Arial" panose="020B0604020202020204" pitchFamily="34" charset="0"/>
                        <a:buNone/>
                      </a:pPr>
                      <a:r>
                        <a:rPr lang="en-GB" sz="1600" dirty="0"/>
                        <a:t>Part e offers greater challenge, with the introduction of circles, offering further insight into students' understanding.</a:t>
                      </a:r>
                    </a:p>
                  </a:txBody>
                  <a:tcPr/>
                </a:tc>
                <a:extLst>
                  <a:ext uri="{0D108BD9-81ED-4DB2-BD59-A6C34878D82A}">
                    <a16:rowId xmlns:a16="http://schemas.microsoft.com/office/drawing/2014/main" val="1616516725"/>
                  </a:ext>
                </a:extLst>
              </a:tr>
              <a:tr h="0">
                <a:tc gridSpan="2">
                  <a:txBody>
                    <a:bodyPr/>
                    <a:lstStyle/>
                    <a:p>
                      <a:r>
                        <a:rPr lang="en-GB" sz="1600" b="1" dirty="0"/>
                        <a:t>Additional resources</a:t>
                      </a:r>
                    </a:p>
                    <a:p>
                      <a:pPr marL="285750" indent="-285750">
                        <a:buFont typeface="Arial" panose="020B0604020202020204" pitchFamily="34" charset="0"/>
                        <a:buChar char="•"/>
                      </a:pPr>
                      <a:r>
                        <a:rPr lang="en-GB" sz="1600" b="0" dirty="0"/>
                        <a:t>To see how perimeter might have first been explored at primary, look at Year 4 Unit 3 of the </a:t>
                      </a:r>
                      <a:r>
                        <a:rPr lang="en-GB" sz="1600" dirty="0">
                          <a:hlinkClick r:id="rId4"/>
                        </a:rPr>
                        <a:t>Curriculum prioritisation in primary maths | NCETM</a:t>
                      </a:r>
                      <a:r>
                        <a:rPr lang="en-GB" sz="1600" dirty="0"/>
                        <a:t>.</a:t>
                      </a:r>
                    </a:p>
                    <a:p>
                      <a:pPr marL="285750" indent="-285750">
                        <a:buFont typeface="Arial" panose="020B0604020202020204" pitchFamily="34" charset="0"/>
                        <a:buChar char="•"/>
                      </a:pPr>
                      <a:r>
                        <a:rPr lang="en-GB" sz="1600" b="0" dirty="0"/>
                        <a:t>An example of a perimeter question can be found on p31 of the Year 6 </a:t>
                      </a:r>
                      <a:r>
                        <a:rPr lang="en-GB" sz="1600" dirty="0">
                          <a:hlinkClick r:id="rId5"/>
                        </a:rPr>
                        <a:t>Primary Assessment Materials | NCETM</a:t>
                      </a:r>
                      <a:r>
                        <a:rPr lang="en-GB" sz="1600" dirty="0"/>
                        <a:t>.</a:t>
                      </a:r>
                    </a:p>
                    <a:p>
                      <a:pPr marL="285750" indent="-285750">
                        <a:buFont typeface="Arial" panose="020B0604020202020204" pitchFamily="34" charset="0"/>
                        <a:buChar char="•"/>
                      </a:pPr>
                      <a:r>
                        <a:rPr lang="en-GB" sz="1600" b="0" dirty="0"/>
                        <a:t>Additional activity </a:t>
                      </a:r>
                      <a:r>
                        <a:rPr lang="en-GB" sz="1600" b="0" dirty="0">
                          <a:hlinkClick r:id="rId6" action="ppaction://hlinksldjump"/>
                        </a:rPr>
                        <a:t>C</a:t>
                      </a:r>
                      <a:r>
                        <a:rPr lang="en-GB" sz="1600" b="0" dirty="0"/>
                        <a:t> explores perimeter before exploring nets.</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1793999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0A4632-A413-10E9-2CC8-0F3A2EAC5AF3}"/>
              </a:ext>
            </a:extLst>
          </p:cNvPr>
          <p:cNvSpPr>
            <a:spLocks noGrp="1"/>
          </p:cNvSpPr>
          <p:nvPr>
            <p:ph type="body" sz="quarter" idx="11"/>
          </p:nvPr>
        </p:nvSpPr>
        <p:spPr/>
        <p:txBody>
          <a:bodyPr/>
          <a:lstStyle/>
          <a:p>
            <a:r>
              <a:rPr lang="en-GB" dirty="0"/>
              <a:t>Checkpoint 3: Line drawings</a:t>
            </a:r>
          </a:p>
        </p:txBody>
      </p:sp>
      <p:cxnSp>
        <p:nvCxnSpPr>
          <p:cNvPr id="7" name="Straight Connector 6">
            <a:extLst>
              <a:ext uri="{FF2B5EF4-FFF2-40B4-BE49-F238E27FC236}">
                <a16:creationId xmlns:a16="http://schemas.microsoft.com/office/drawing/2014/main" id="{961CDA8E-86D6-4792-1CB4-F1ED5D7E1C3F}"/>
              </a:ext>
            </a:extLst>
          </p:cNvPr>
          <p:cNvCxnSpPr>
            <a:cxnSpLocks/>
          </p:cNvCxnSpPr>
          <p:nvPr/>
        </p:nvCxnSpPr>
        <p:spPr>
          <a:xfrm>
            <a:off x="8814644" y="1457168"/>
            <a:ext cx="2286497" cy="856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182E8D9-88C6-B8C6-14E5-840C98EFD676}"/>
              </a:ext>
            </a:extLst>
          </p:cNvPr>
          <p:cNvSpPr txBox="1"/>
          <p:nvPr/>
        </p:nvSpPr>
        <p:spPr>
          <a:xfrm>
            <a:off x="315210" y="1182887"/>
            <a:ext cx="8963558" cy="837152"/>
          </a:xfrm>
          <a:prstGeom prst="rect">
            <a:avLst/>
          </a:prstGeom>
          <a:noFill/>
        </p:spPr>
        <p:txBody>
          <a:bodyPr wrap="square" lIns="91440" tIns="45720" rIns="91440" bIns="45720" anchor="t">
            <a:spAutoFit/>
          </a:bodyPr>
          <a:lstStyle/>
          <a:p>
            <a:pPr>
              <a:buNone/>
            </a:pPr>
            <a:r>
              <a:rPr lang="en-GB" sz="2200" dirty="0"/>
              <a:t>Four students use the line on the right as</a:t>
            </a:r>
            <a:r>
              <a:rPr lang="en-GB" sz="2200" dirty="0">
                <a:latin typeface="Arial"/>
                <a:cs typeface="Arial"/>
              </a:rPr>
              <a:t> one side of a 2D shape. </a:t>
            </a:r>
            <a:endParaRPr lang="en-GB" sz="2200" dirty="0">
              <a:cs typeface="Arial"/>
            </a:endParaRPr>
          </a:p>
          <a:p>
            <a:pPr>
              <a:buNone/>
            </a:pPr>
            <a:r>
              <a:rPr lang="en-GB" sz="2200" dirty="0">
                <a:latin typeface="Arial"/>
                <a:cs typeface="Arial"/>
              </a:rPr>
              <a:t>Each student tries to draw a </a:t>
            </a:r>
            <a:r>
              <a:rPr lang="en-GB" sz="2200" b="1" dirty="0">
                <a:latin typeface="Arial"/>
                <a:cs typeface="Arial"/>
              </a:rPr>
              <a:t>different </a:t>
            </a:r>
            <a:r>
              <a:rPr lang="en-GB" sz="2200" dirty="0">
                <a:latin typeface="Arial"/>
                <a:cs typeface="Arial"/>
              </a:rPr>
              <a:t>shape with the </a:t>
            </a:r>
            <a:r>
              <a:rPr lang="en-GB" sz="2200" b="1" dirty="0">
                <a:latin typeface="Arial"/>
                <a:cs typeface="Arial"/>
              </a:rPr>
              <a:t>same area</a:t>
            </a:r>
            <a:r>
              <a:rPr lang="en-GB" sz="2200" dirty="0">
                <a:latin typeface="Arial"/>
                <a:cs typeface="Arial"/>
              </a:rPr>
              <a:t>.</a:t>
            </a:r>
          </a:p>
        </p:txBody>
      </p:sp>
      <p:sp>
        <p:nvSpPr>
          <p:cNvPr id="12" name="Action Button: Help 11">
            <a:hlinkClick r:id="" action="ppaction://noaction" highlightClick="1"/>
            <a:extLst>
              <a:ext uri="{FF2B5EF4-FFF2-40B4-BE49-F238E27FC236}">
                <a16:creationId xmlns:a16="http://schemas.microsoft.com/office/drawing/2014/main" id="{27083E51-0571-E645-9C27-20E10510997C}"/>
              </a:ext>
            </a:extLst>
          </p:cNvPr>
          <p:cNvSpPr/>
          <p:nvPr/>
        </p:nvSpPr>
        <p:spPr>
          <a:xfrm>
            <a:off x="212011" y="5602134"/>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792FC1A-0469-B1B9-C7EB-C49DACF75764}"/>
              </a:ext>
            </a:extLst>
          </p:cNvPr>
          <p:cNvSpPr txBox="1"/>
          <p:nvPr/>
        </p:nvSpPr>
        <p:spPr>
          <a:xfrm>
            <a:off x="1259094" y="5647459"/>
            <a:ext cx="7360924" cy="769441"/>
          </a:xfrm>
          <a:prstGeom prst="rect">
            <a:avLst/>
          </a:prstGeom>
          <a:noFill/>
        </p:spPr>
        <p:txBody>
          <a:bodyPr wrap="square">
            <a:spAutoFit/>
          </a:bodyPr>
          <a:lstStyle/>
          <a:p>
            <a:pPr>
              <a:buNone/>
            </a:pPr>
            <a:r>
              <a:rPr lang="en-GB" sz="2200" dirty="0"/>
              <a:t>Draw a rectangle, a triangle, a parallelogram and a trapezium that all have the same base length and area.</a:t>
            </a:r>
          </a:p>
        </p:txBody>
      </p:sp>
      <p:sp>
        <p:nvSpPr>
          <p:cNvPr id="2" name="Speech Bubble: Rectangle with Corners Rounded 1">
            <a:extLst>
              <a:ext uri="{FF2B5EF4-FFF2-40B4-BE49-F238E27FC236}">
                <a16:creationId xmlns:a16="http://schemas.microsoft.com/office/drawing/2014/main" id="{AFE75057-EC4B-CD72-8FBA-59F6CE0A998B}"/>
              </a:ext>
            </a:extLst>
          </p:cNvPr>
          <p:cNvSpPr/>
          <p:nvPr/>
        </p:nvSpPr>
        <p:spPr>
          <a:xfrm>
            <a:off x="489095" y="3214093"/>
            <a:ext cx="3223612" cy="1282276"/>
          </a:xfrm>
          <a:prstGeom prst="wedgeRoundRectCallout">
            <a:avLst>
              <a:gd name="adj1" fmla="val -41963"/>
              <a:gd name="adj2" fmla="val 657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t>I need to make my </a:t>
            </a:r>
            <a:r>
              <a:rPr lang="en-GB" sz="2200" b="1" dirty="0"/>
              <a:t>triangle</a:t>
            </a:r>
            <a:r>
              <a:rPr lang="en-GB" sz="2200" dirty="0"/>
              <a:t> twice as tall as Levi’s rectangle.</a:t>
            </a:r>
          </a:p>
        </p:txBody>
      </p:sp>
      <p:sp>
        <p:nvSpPr>
          <p:cNvPr id="4" name="Speech Bubble: Rectangle with Corners Rounded 3">
            <a:extLst>
              <a:ext uri="{FF2B5EF4-FFF2-40B4-BE49-F238E27FC236}">
                <a16:creationId xmlns:a16="http://schemas.microsoft.com/office/drawing/2014/main" id="{D49D0D80-FD2E-5543-4D33-B1CE9FC09694}"/>
              </a:ext>
            </a:extLst>
          </p:cNvPr>
          <p:cNvSpPr/>
          <p:nvPr/>
        </p:nvSpPr>
        <p:spPr>
          <a:xfrm>
            <a:off x="4262123" y="3214093"/>
            <a:ext cx="3490801" cy="1282276"/>
          </a:xfrm>
          <a:prstGeom prst="wedgeRoundRectCallout">
            <a:avLst>
              <a:gd name="adj1" fmla="val -41963"/>
              <a:gd name="adj2" fmla="val 657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None/>
            </a:pPr>
            <a:r>
              <a:rPr lang="en-GB" sz="2200" dirty="0"/>
              <a:t>My </a:t>
            </a:r>
            <a:r>
              <a:rPr lang="en-GB" sz="2200" b="1" dirty="0"/>
              <a:t>parallelogram </a:t>
            </a:r>
            <a:r>
              <a:rPr lang="en-GB" sz="2200" dirty="0"/>
              <a:t>needs to have the same length sides as Levi’s rectangle.</a:t>
            </a:r>
          </a:p>
        </p:txBody>
      </p:sp>
      <p:sp>
        <p:nvSpPr>
          <p:cNvPr id="9" name="Speech Bubble: Rectangle with Corners Rounded 8">
            <a:extLst>
              <a:ext uri="{FF2B5EF4-FFF2-40B4-BE49-F238E27FC236}">
                <a16:creationId xmlns:a16="http://schemas.microsoft.com/office/drawing/2014/main" id="{9353FB77-A239-47E9-4BC5-C3CD37FB52DB}"/>
              </a:ext>
            </a:extLst>
          </p:cNvPr>
          <p:cNvSpPr/>
          <p:nvPr/>
        </p:nvSpPr>
        <p:spPr>
          <a:xfrm>
            <a:off x="8302340" y="3249025"/>
            <a:ext cx="3400565" cy="1282276"/>
          </a:xfrm>
          <a:prstGeom prst="wedgeRoundRectCallout">
            <a:avLst>
              <a:gd name="adj1" fmla="val -41963"/>
              <a:gd name="adj2" fmla="val 657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None/>
            </a:pPr>
            <a:r>
              <a:rPr lang="en-GB" sz="2200" dirty="0"/>
              <a:t>My </a:t>
            </a:r>
            <a:r>
              <a:rPr lang="en-GB" sz="2200" b="1" dirty="0"/>
              <a:t>trapezium</a:t>
            </a:r>
            <a:r>
              <a:rPr lang="en-GB" sz="2200" dirty="0"/>
              <a:t> needs to be the same height as Cassie's triangle</a:t>
            </a:r>
            <a:endParaRPr lang="en-GB" sz="2200" dirty="0">
              <a:cs typeface="Arial"/>
            </a:endParaRPr>
          </a:p>
        </p:txBody>
      </p:sp>
      <p:sp>
        <p:nvSpPr>
          <p:cNvPr id="11" name="TextBox 10">
            <a:extLst>
              <a:ext uri="{FF2B5EF4-FFF2-40B4-BE49-F238E27FC236}">
                <a16:creationId xmlns:a16="http://schemas.microsoft.com/office/drawing/2014/main" id="{009480B6-5372-A2A8-A5FE-9C23081F9123}"/>
              </a:ext>
            </a:extLst>
          </p:cNvPr>
          <p:cNvSpPr txBox="1"/>
          <p:nvPr/>
        </p:nvSpPr>
        <p:spPr>
          <a:xfrm>
            <a:off x="315210" y="1981789"/>
            <a:ext cx="7795437" cy="837152"/>
          </a:xfrm>
          <a:prstGeom prst="rect">
            <a:avLst/>
          </a:prstGeom>
          <a:noFill/>
        </p:spPr>
        <p:txBody>
          <a:bodyPr wrap="square" lIns="91440" tIns="45720" rIns="91440" bIns="45720" anchor="t">
            <a:spAutoFit/>
          </a:bodyPr>
          <a:lstStyle/>
          <a:p>
            <a:pPr>
              <a:buNone/>
            </a:pPr>
            <a:r>
              <a:rPr lang="en-GB" sz="2200" dirty="0">
                <a:latin typeface="Arial"/>
                <a:cs typeface="Arial"/>
              </a:rPr>
              <a:t>Levi draws a rectangle.</a:t>
            </a:r>
            <a:endParaRPr lang="en-GB" sz="2200" b="1" dirty="0">
              <a:latin typeface="Arial"/>
              <a:cs typeface="Arial"/>
            </a:endParaRPr>
          </a:p>
          <a:p>
            <a:pPr>
              <a:buNone/>
            </a:pPr>
            <a:r>
              <a:rPr lang="en-GB" sz="2200" dirty="0">
                <a:latin typeface="Arial"/>
                <a:cs typeface="Arial"/>
              </a:rPr>
              <a:t>Which of the statements below are true and which are false?</a:t>
            </a:r>
            <a:endParaRPr lang="en-GB" sz="2200" b="1" dirty="0">
              <a:latin typeface="Arial"/>
              <a:cs typeface="Arial"/>
            </a:endParaRPr>
          </a:p>
        </p:txBody>
      </p:sp>
      <p:sp>
        <p:nvSpPr>
          <p:cNvPr id="5" name="TextBox 4">
            <a:extLst>
              <a:ext uri="{FF2B5EF4-FFF2-40B4-BE49-F238E27FC236}">
                <a16:creationId xmlns:a16="http://schemas.microsoft.com/office/drawing/2014/main" id="{4012FEDA-F67F-98F5-0283-6364F0CE11D8}"/>
              </a:ext>
            </a:extLst>
          </p:cNvPr>
          <p:cNvSpPr txBox="1"/>
          <p:nvPr/>
        </p:nvSpPr>
        <p:spPr>
          <a:xfrm>
            <a:off x="422929" y="4700573"/>
            <a:ext cx="1095172" cy="430887"/>
          </a:xfrm>
          <a:prstGeom prst="rect">
            <a:avLst/>
          </a:prstGeom>
          <a:noFill/>
        </p:spPr>
        <p:txBody>
          <a:bodyPr wrap="none" rtlCol="0">
            <a:spAutoFit/>
          </a:bodyPr>
          <a:lstStyle/>
          <a:p>
            <a:pPr>
              <a:buNone/>
            </a:pPr>
            <a:r>
              <a:rPr lang="en-GB" sz="2200" b="1" dirty="0">
                <a:solidFill>
                  <a:srgbClr val="00628C"/>
                </a:solidFill>
              </a:rPr>
              <a:t>Cassie</a:t>
            </a:r>
          </a:p>
        </p:txBody>
      </p:sp>
      <p:sp>
        <p:nvSpPr>
          <p:cNvPr id="13" name="TextBox 12">
            <a:extLst>
              <a:ext uri="{FF2B5EF4-FFF2-40B4-BE49-F238E27FC236}">
                <a16:creationId xmlns:a16="http://schemas.microsoft.com/office/drawing/2014/main" id="{1FD31632-2A98-EFC8-E657-A290792B7019}"/>
              </a:ext>
            </a:extLst>
          </p:cNvPr>
          <p:cNvSpPr txBox="1"/>
          <p:nvPr/>
        </p:nvSpPr>
        <p:spPr>
          <a:xfrm>
            <a:off x="4212928" y="4700572"/>
            <a:ext cx="797013" cy="430887"/>
          </a:xfrm>
          <a:prstGeom prst="rect">
            <a:avLst/>
          </a:prstGeom>
          <a:noFill/>
        </p:spPr>
        <p:txBody>
          <a:bodyPr wrap="none" rtlCol="0">
            <a:spAutoFit/>
          </a:bodyPr>
          <a:lstStyle/>
          <a:p>
            <a:pPr>
              <a:buNone/>
            </a:pPr>
            <a:r>
              <a:rPr lang="en-GB" sz="2200" b="1" dirty="0">
                <a:solidFill>
                  <a:srgbClr val="00628C"/>
                </a:solidFill>
              </a:rPr>
              <a:t>Nico</a:t>
            </a:r>
          </a:p>
        </p:txBody>
      </p:sp>
      <p:sp>
        <p:nvSpPr>
          <p:cNvPr id="15" name="TextBox 14">
            <a:extLst>
              <a:ext uri="{FF2B5EF4-FFF2-40B4-BE49-F238E27FC236}">
                <a16:creationId xmlns:a16="http://schemas.microsoft.com/office/drawing/2014/main" id="{58CA0012-DDC4-29F4-35B4-F59AD312014B}"/>
              </a:ext>
            </a:extLst>
          </p:cNvPr>
          <p:cNvSpPr txBox="1"/>
          <p:nvPr/>
        </p:nvSpPr>
        <p:spPr>
          <a:xfrm>
            <a:off x="8221532" y="4737823"/>
            <a:ext cx="1015021" cy="430887"/>
          </a:xfrm>
          <a:prstGeom prst="rect">
            <a:avLst/>
          </a:prstGeom>
          <a:noFill/>
        </p:spPr>
        <p:txBody>
          <a:bodyPr wrap="none" rtlCol="0">
            <a:spAutoFit/>
          </a:bodyPr>
          <a:lstStyle/>
          <a:p>
            <a:pPr>
              <a:buNone/>
            </a:pPr>
            <a:r>
              <a:rPr lang="en-GB" sz="2200" b="1" dirty="0">
                <a:solidFill>
                  <a:srgbClr val="00628C"/>
                </a:solidFill>
              </a:rPr>
              <a:t>Salma</a:t>
            </a:r>
          </a:p>
        </p:txBody>
      </p:sp>
    </p:spTree>
    <p:extLst>
      <p:ext uri="{BB962C8B-B14F-4D97-AF65-F5344CB8AC3E}">
        <p14:creationId xmlns:p14="http://schemas.microsoft.com/office/powerpoint/2010/main" val="278203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2" grpId="0" animBg="1"/>
      <p:bldP spid="4" grpId="0" animBg="1"/>
      <p:bldP spid="9" grpId="0" animBg="1"/>
      <p:bldP spid="11" grpId="0" build="p"/>
      <p:bldP spid="5" grpId="0"/>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3: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404680604"/>
              </p:ext>
            </p:extLst>
          </p:nvPr>
        </p:nvGraphicFramePr>
        <p:xfrm>
          <a:off x="158834" y="764705"/>
          <a:ext cx="11874331" cy="6065520"/>
        </p:xfrm>
        <a:graphic>
          <a:graphicData uri="http://schemas.openxmlformats.org/drawingml/2006/table">
            <a:tbl>
              <a:tblPr firstRow="1" bandRow="1">
                <a:tableStyleId>{5940675A-B579-460E-94D1-54222C63F5DA}</a:tableStyleId>
              </a:tblPr>
              <a:tblGrid>
                <a:gridCol w="5286469">
                  <a:extLst>
                    <a:ext uri="{9D8B030D-6E8A-4147-A177-3AD203B41FA5}">
                      <a16:colId xmlns:a16="http://schemas.microsoft.com/office/drawing/2014/main" val="695237181"/>
                    </a:ext>
                  </a:extLst>
                </a:gridCol>
                <a:gridCol w="6587862">
                  <a:extLst>
                    <a:ext uri="{9D8B030D-6E8A-4147-A177-3AD203B41FA5}">
                      <a16:colId xmlns:a16="http://schemas.microsoft.com/office/drawing/2014/main" val="300072507"/>
                    </a:ext>
                  </a:extLst>
                </a:gridCol>
              </a:tblGrid>
              <a:tr h="344797">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89235">
                <a:tc>
                  <a:txBody>
                    <a:bodyPr/>
                    <a:lstStyle/>
                    <a:p>
                      <a:r>
                        <a:rPr lang="en-GB" sz="1600" b="1" i="0" u="none" dirty="0"/>
                        <a:t>Support</a:t>
                      </a:r>
                    </a:p>
                    <a:p>
                      <a:pPr marL="0" marR="0" lvl="0" indent="0" algn="l" rtl="0" eaLnBrk="1" fontAlgn="auto" latinLnBrk="0" hangingPunct="1">
                        <a:lnSpc>
                          <a:spcPct val="100000"/>
                        </a:lnSpc>
                        <a:spcBef>
                          <a:spcPts val="0"/>
                        </a:spcBef>
                        <a:spcAft>
                          <a:spcPts val="600"/>
                        </a:spcAft>
                        <a:buClrTx/>
                        <a:buSzTx/>
                        <a:buFontTx/>
                        <a:buNone/>
                      </a:pPr>
                      <a:r>
                        <a:rPr lang="en-GB" sz="1600" i="0" u="none" dirty="0"/>
                        <a:t>The line is given without a length to check students' reasoning, but students may find it easier to discuss with some values. Give the line a value of 8 cm or draw it on squared paper. If students need further support, draw Levi's rectangle as a starting point.</a:t>
                      </a:r>
                      <a:endParaRPr lang="en-GB" sz="1600" i="1" u="none" dirty="0"/>
                    </a:p>
                    <a:p>
                      <a:r>
                        <a:rPr lang="en-GB" sz="1600" b="1" i="0" u="none" dirty="0"/>
                        <a:t>Challenge</a:t>
                      </a:r>
                    </a:p>
                    <a:p>
                      <a:pPr>
                        <a:spcAft>
                          <a:spcPts val="600"/>
                        </a:spcAft>
                      </a:pPr>
                      <a:r>
                        <a:rPr lang="en-GB" sz="1600" u="none" dirty="0"/>
                        <a:t>Work backwards: ask students to sketch a trapezium with a certain area and then ask how they would describe other shapes with the same area if they were to share a length.</a:t>
                      </a:r>
                    </a:p>
                    <a:p>
                      <a:r>
                        <a:rPr lang="en-GB" sz="1600" b="1" i="0" u="none" dirty="0"/>
                        <a:t>Representations</a:t>
                      </a:r>
                    </a:p>
                    <a:p>
                      <a:pPr lvl="0">
                        <a:buNone/>
                      </a:pPr>
                      <a:r>
                        <a:rPr lang="en-GB" sz="1600" b="0" i="0" u="none" dirty="0"/>
                        <a:t>No representations are given, to check students can reason without a visual prompt. If they are struggling, draw the shapes involved; drawing them on a grid might make it easier to compare areas.</a:t>
                      </a:r>
                    </a:p>
                  </a:txBody>
                  <a:tcPr/>
                </a:tc>
                <a:tc>
                  <a:txBody>
                    <a:bodyPr/>
                    <a:lstStyle/>
                    <a:p>
                      <a:pPr marL="0" marR="0" lvl="0" indent="0" algn="l" rtl="0" eaLnBrk="1" fontAlgn="auto" latinLnBrk="0" hangingPunct="1">
                        <a:lnSpc>
                          <a:spcPct val="100000"/>
                        </a:lnSpc>
                        <a:spcBef>
                          <a:spcPts val="0"/>
                        </a:spcBef>
                        <a:spcAft>
                          <a:spcPts val="600"/>
                        </a:spcAft>
                        <a:buClrTx/>
                        <a:buSzTx/>
                        <a:buFont typeface="Arial" panose="020B0604020202020204" pitchFamily="34" charset="0"/>
                        <a:buNone/>
                      </a:pPr>
                      <a:r>
                        <a:rPr lang="en-GB" sz="1600" dirty="0"/>
                        <a:t>There are many resources available that ask students to find the area of rectilinear shapes. Checkpoint 3 offers an alternative way to assess students’ understanding of the formulae for area. Students are asked to think and reason about what lengths must be involved if shapes were to have the same area. The intention is to check if they understand how the formulae are related.</a:t>
                      </a:r>
                    </a:p>
                    <a:p>
                      <a:pPr marL="0" marR="0" lvl="0" indent="0" algn="l" rtl="0" eaLnBrk="1" fontAlgn="auto" latinLnBrk="0" hangingPunct="1">
                        <a:lnSpc>
                          <a:spcPct val="100000"/>
                        </a:lnSpc>
                        <a:spcBef>
                          <a:spcPts val="0"/>
                        </a:spcBef>
                        <a:spcAft>
                          <a:spcPts val="600"/>
                        </a:spcAft>
                        <a:buClrTx/>
                        <a:buSzTx/>
                        <a:buFont typeface="Arial" panose="020B0604020202020204" pitchFamily="34" charset="0"/>
                        <a:buNone/>
                      </a:pPr>
                      <a:r>
                        <a:rPr lang="en-GB" sz="1600" dirty="0"/>
                        <a:t>The expectation is that many students should have an awareness of how the formula for the area of rectangles has some similarities – and key differences – with the formulae for both triangles and parallelograms. For the parallelogram, the choice of language is deliberate: students need to be specific that it is the perpendicular height that is the same, not the length.</a:t>
                      </a:r>
                    </a:p>
                    <a:p>
                      <a:pPr marL="0" marR="0" lvl="0" indent="0" algn="l" rtl="0" eaLnBrk="1" fontAlgn="auto" latinLnBrk="0" hangingPunct="1">
                        <a:lnSpc>
                          <a:spcPct val="100000"/>
                        </a:lnSpc>
                        <a:spcBef>
                          <a:spcPts val="0"/>
                        </a:spcBef>
                        <a:spcAft>
                          <a:spcPts val="600"/>
                        </a:spcAft>
                        <a:buClrTx/>
                        <a:buSzTx/>
                        <a:buFont typeface="Arial" panose="020B0604020202020204" pitchFamily="34" charset="0"/>
                        <a:buNone/>
                      </a:pPr>
                      <a:r>
                        <a:rPr lang="en-GB" sz="1600" dirty="0"/>
                        <a:t>The trapezium is tricky! This is the least familiar of the formulae, first introduced in Key Stage 3, and has the most complex relationship. Look for an appreciation that, although the formulae for both trapezia and triangles involve division by two, a trapezium with the same base and height as a triangle will have a greater area. </a:t>
                      </a:r>
                    </a:p>
                  </a:txBody>
                  <a:tcPr/>
                </a:tc>
                <a:extLst>
                  <a:ext uri="{0D108BD9-81ED-4DB2-BD59-A6C34878D82A}">
                    <a16:rowId xmlns:a16="http://schemas.microsoft.com/office/drawing/2014/main" val="1616516725"/>
                  </a:ext>
                </a:extLst>
              </a:tr>
              <a:tr h="1051880">
                <a:tc gridSpan="2">
                  <a:txBody>
                    <a:bodyPr/>
                    <a:lstStyle/>
                    <a:p>
                      <a:r>
                        <a:rPr lang="en-GB" sz="1600" b="1" dirty="0"/>
                        <a:t>Additional resources</a:t>
                      </a:r>
                    </a:p>
                    <a:p>
                      <a:pPr marL="285750" indent="-285750">
                        <a:buFont typeface="Arial" panose="020B0604020202020204" pitchFamily="34" charset="0"/>
                        <a:buChar char="•"/>
                      </a:pPr>
                      <a:r>
                        <a:rPr lang="en-GB" sz="1600" b="0" dirty="0"/>
                        <a:t>Year 6 Unit 4 from </a:t>
                      </a:r>
                      <a:r>
                        <a:rPr lang="en-GB" sz="1600" dirty="0">
                          <a:hlinkClick r:id="rId3"/>
                        </a:rPr>
                        <a:t>Curriculum prioritisation in primary maths | NCETM</a:t>
                      </a:r>
                      <a:r>
                        <a:rPr lang="en-GB" sz="1600" dirty="0"/>
                        <a:t>, includes slides exploring relationships between triangles, rectangles and parallelograms.</a:t>
                      </a:r>
                      <a:endParaRPr lang="en-GB" sz="1600" b="0" dirty="0"/>
                    </a:p>
                    <a:p>
                      <a:pPr marL="285750" indent="-285750">
                        <a:buFont typeface="Arial" panose="020B0604020202020204" pitchFamily="34" charset="0"/>
                        <a:buChar char="•"/>
                      </a:pPr>
                      <a:r>
                        <a:rPr lang="en-GB" sz="1600" b="0" dirty="0"/>
                        <a:t>‘Perimeter and area 1’ from </a:t>
                      </a:r>
                      <a:r>
                        <a:rPr lang="en-GB" sz="1600" b="0" i="0" u="none" strike="noStrike" noProof="0" dirty="0">
                          <a:latin typeface="Arial"/>
                          <a:hlinkClick r:id="rId4"/>
                        </a:rPr>
                        <a:t>Checkpoints | NCETM </a:t>
                      </a:r>
                      <a:r>
                        <a:rPr lang="en-GB" sz="1600" b="0" i="0" u="none" strike="noStrike" noProof="0" dirty="0">
                          <a:latin typeface="Arial"/>
                        </a:rPr>
                        <a:t>has</a:t>
                      </a:r>
                      <a:r>
                        <a:rPr lang="en-GB" sz="1600" b="0" dirty="0"/>
                        <a:t> tasks checking understanding of finding the area of rectilinear shapes.</a:t>
                      </a:r>
                    </a:p>
                    <a:p>
                      <a:pPr marL="285750" indent="-285750">
                        <a:buFont typeface="Arial" panose="020B0604020202020204" pitchFamily="34" charset="0"/>
                        <a:buChar char="•"/>
                      </a:pPr>
                      <a:r>
                        <a:rPr lang="en-GB" sz="1600" b="0" dirty="0"/>
                        <a:t>Key idea 6.2.2.1 from </a:t>
                      </a:r>
                      <a:r>
                        <a:rPr lang="en-GB" sz="1600" dirty="0">
                          <a:hlinkClick r:id="rId5"/>
                        </a:rPr>
                        <a:t>Secondary Mastery Professional Development | NCETM</a:t>
                      </a:r>
                      <a:r>
                        <a:rPr lang="en-GB" sz="1600" dirty="0"/>
                        <a:t> explores ‘</a:t>
                      </a:r>
                      <a:r>
                        <a:rPr lang="en-GB" sz="1600" dirty="0">
                          <a:hlinkClick r:id="rId6"/>
                        </a:rPr>
                        <a:t>The area of a trapezium</a:t>
                      </a:r>
                      <a:r>
                        <a:rPr lang="en-GB" sz="1600" dirty="0"/>
                        <a:t>’.</a:t>
                      </a:r>
                      <a:endParaRPr lang="en-GB" sz="1600" b="0" dirty="0"/>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3987138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21BCA2-F2A0-9ADE-719F-0E63CE49C697}"/>
              </a:ext>
            </a:extLst>
          </p:cNvPr>
          <p:cNvSpPr>
            <a:spLocks noGrp="1"/>
          </p:cNvSpPr>
          <p:nvPr>
            <p:ph type="body" sz="quarter" idx="11"/>
          </p:nvPr>
        </p:nvSpPr>
        <p:spPr/>
        <p:txBody>
          <a:bodyPr/>
          <a:lstStyle/>
          <a:p>
            <a:r>
              <a:rPr lang="en-GB" dirty="0"/>
              <a:t>Checkpoint 4: Trapezia</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8759D031-9821-2B72-8ADA-77453610967E}"/>
                  </a:ext>
                </a:extLst>
              </p:cNvPr>
              <p:cNvSpPr txBox="1"/>
              <p:nvPr/>
            </p:nvSpPr>
            <p:spPr>
              <a:xfrm>
                <a:off x="145680" y="1014500"/>
                <a:ext cx="11486877" cy="1276375"/>
              </a:xfrm>
              <a:prstGeom prst="rect">
                <a:avLst/>
              </a:prstGeom>
              <a:noFill/>
            </p:spPr>
            <p:txBody>
              <a:bodyPr wrap="square" rtlCol="0">
                <a:spAutoFit/>
              </a:bodyPr>
              <a:lstStyle/>
              <a:p>
                <a:pPr>
                  <a:buNone/>
                </a:pPr>
                <a:r>
                  <a:rPr lang="en-GB" sz="2200" dirty="0"/>
                  <a:t>George wants to find the area of some trapezia using the formula </a:t>
                </a:r>
                <a:r>
                  <a:rPr lang="en-GB" sz="2200" b="1" dirty="0"/>
                  <a:t>area = </a:t>
                </a:r>
                <a14:m>
                  <m:oMath xmlns:m="http://schemas.openxmlformats.org/officeDocument/2006/math">
                    <m:box>
                      <m:boxPr>
                        <m:ctrlPr>
                          <a:rPr lang="en-GB" sz="2200" b="1" i="1" smtClean="0">
                            <a:latin typeface="Cambria Math" panose="02040503050406030204" pitchFamily="18" charset="0"/>
                          </a:rPr>
                        </m:ctrlPr>
                      </m:boxPr>
                      <m:e>
                        <m:argPr>
                          <m:argSz m:val="-1"/>
                        </m:argPr>
                        <m:f>
                          <m:fPr>
                            <m:ctrlPr>
                              <a:rPr lang="en-GB" sz="2200" b="1" i="1" smtClean="0">
                                <a:latin typeface="Cambria Math" panose="02040503050406030204" pitchFamily="18" charset="0"/>
                              </a:rPr>
                            </m:ctrlPr>
                          </m:fPr>
                          <m:num>
                            <m:r>
                              <a:rPr lang="en-GB" sz="2200" b="1" i="1" smtClean="0">
                                <a:latin typeface="Cambria Math" panose="02040503050406030204" pitchFamily="18" charset="0"/>
                              </a:rPr>
                              <m:t>𝟏</m:t>
                            </m:r>
                          </m:num>
                          <m:den>
                            <m:r>
                              <a:rPr lang="en-GB" sz="2200" b="1" i="1" smtClean="0">
                                <a:latin typeface="Cambria Math" panose="02040503050406030204" pitchFamily="18" charset="0"/>
                              </a:rPr>
                              <m:t>𝟐</m:t>
                            </m:r>
                          </m:den>
                        </m:f>
                      </m:e>
                    </m:box>
                  </m:oMath>
                </a14:m>
                <a:r>
                  <a:rPr lang="en-GB" sz="2200" b="1" dirty="0"/>
                  <a:t>(</a:t>
                </a:r>
                <a:r>
                  <a:rPr lang="en-GB" sz="2200" b="1" i="1" dirty="0"/>
                  <a:t>a </a:t>
                </a:r>
                <a:r>
                  <a:rPr lang="en-GB" sz="2200" b="1" dirty="0"/>
                  <a:t>+ </a:t>
                </a:r>
                <a:r>
                  <a:rPr lang="en-GB" sz="2200" b="1" i="1" dirty="0"/>
                  <a:t>b</a:t>
                </a:r>
                <a:r>
                  <a:rPr lang="en-GB" sz="2200" b="1" dirty="0"/>
                  <a:t>)</a:t>
                </a:r>
                <a:r>
                  <a:rPr lang="en-GB" sz="2200" b="1" i="1" dirty="0"/>
                  <a:t>h</a:t>
                </a:r>
                <a:r>
                  <a:rPr lang="en-GB" sz="2200" dirty="0"/>
                  <a:t>.</a:t>
                </a:r>
              </a:p>
              <a:p>
                <a:pPr>
                  <a:buNone/>
                </a:pPr>
                <a:r>
                  <a:rPr lang="en-GB" sz="2200" dirty="0"/>
                  <a:t>He measures three sides and labels them </a:t>
                </a:r>
                <a:r>
                  <a:rPr lang="en-GB" sz="2200" i="1" dirty="0"/>
                  <a:t>a</a:t>
                </a:r>
                <a:r>
                  <a:rPr lang="en-GB" sz="2200" dirty="0"/>
                  <a:t>, </a:t>
                </a:r>
                <a:r>
                  <a:rPr lang="en-GB" sz="2200" i="1" dirty="0"/>
                  <a:t>b</a:t>
                </a:r>
                <a:r>
                  <a:rPr lang="en-GB" sz="2200" dirty="0"/>
                  <a:t> and </a:t>
                </a:r>
                <a:r>
                  <a:rPr lang="en-GB" sz="2200" i="1" dirty="0"/>
                  <a:t>h</a:t>
                </a:r>
                <a:r>
                  <a:rPr lang="en-GB" sz="2200" dirty="0"/>
                  <a:t>.</a:t>
                </a:r>
              </a:p>
              <a:p>
                <a:pPr>
                  <a:buNone/>
                </a:pPr>
                <a:r>
                  <a:rPr lang="en-GB" sz="2200" dirty="0"/>
                  <a:t>Has he done this correctly for each trapezium below?</a:t>
                </a:r>
              </a:p>
            </p:txBody>
          </p:sp>
        </mc:Choice>
        <mc:Fallback xmlns="">
          <p:sp>
            <p:nvSpPr>
              <p:cNvPr id="40" name="TextBox 39">
                <a:extLst>
                  <a:ext uri="{FF2B5EF4-FFF2-40B4-BE49-F238E27FC236}">
                    <a16:creationId xmlns:a16="http://schemas.microsoft.com/office/drawing/2014/main" id="{8759D031-9821-2B72-8ADA-77453610967E}"/>
                  </a:ext>
                </a:extLst>
              </p:cNvPr>
              <p:cNvSpPr txBox="1">
                <a:spLocks noRot="1" noChangeAspect="1" noMove="1" noResize="1" noEditPoints="1" noAdjustHandles="1" noChangeArrowheads="1" noChangeShapeType="1" noTextEdit="1"/>
              </p:cNvSpPr>
              <p:nvPr/>
            </p:nvSpPr>
            <p:spPr>
              <a:xfrm>
                <a:off x="145680" y="1014500"/>
                <a:ext cx="11486877" cy="1276375"/>
              </a:xfrm>
              <a:prstGeom prst="rect">
                <a:avLst/>
              </a:prstGeom>
              <a:blipFill>
                <a:blip r:embed="rId3"/>
                <a:stretch>
                  <a:fillRect l="-690" t="-2381" b="-9524"/>
                </a:stretch>
              </a:blipFill>
            </p:spPr>
            <p:txBody>
              <a:bodyPr/>
              <a:lstStyle/>
              <a:p>
                <a:r>
                  <a:rPr lang="en-GB">
                    <a:noFill/>
                  </a:rPr>
                  <a:t> </a:t>
                </a:r>
              </a:p>
            </p:txBody>
          </p:sp>
        </mc:Fallback>
      </mc:AlternateContent>
      <p:sp>
        <p:nvSpPr>
          <p:cNvPr id="14" name="Action Button: Help 13">
            <a:hlinkClick r:id="" action="ppaction://noaction" highlightClick="1"/>
            <a:extLst>
              <a:ext uri="{FF2B5EF4-FFF2-40B4-BE49-F238E27FC236}">
                <a16:creationId xmlns:a16="http://schemas.microsoft.com/office/drawing/2014/main" id="{72F612D0-9D2C-0991-ABEB-DFBAE45B9ADE}"/>
              </a:ext>
            </a:extLst>
          </p:cNvPr>
          <p:cNvSpPr/>
          <p:nvPr/>
        </p:nvSpPr>
        <p:spPr>
          <a:xfrm>
            <a:off x="145680" y="5862027"/>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5F035F8-E4AE-0CB8-683D-641555259836}"/>
              </a:ext>
            </a:extLst>
          </p:cNvPr>
          <p:cNvSpPr txBox="1"/>
          <p:nvPr/>
        </p:nvSpPr>
        <p:spPr>
          <a:xfrm>
            <a:off x="1226687" y="5964728"/>
            <a:ext cx="6612495" cy="769441"/>
          </a:xfrm>
          <a:prstGeom prst="rect">
            <a:avLst/>
          </a:prstGeom>
          <a:noFill/>
        </p:spPr>
        <p:txBody>
          <a:bodyPr wrap="square">
            <a:spAutoFit/>
          </a:bodyPr>
          <a:lstStyle/>
          <a:p>
            <a:pPr>
              <a:buNone/>
            </a:pPr>
            <a:r>
              <a:rPr lang="en-GB" sz="2200" dirty="0"/>
              <a:t>Estimate the area of each trapezium. Is it possible to calculate any of them accurately?</a:t>
            </a:r>
          </a:p>
        </p:txBody>
      </p:sp>
      <p:grpSp>
        <p:nvGrpSpPr>
          <p:cNvPr id="16" name="Group 15">
            <a:extLst>
              <a:ext uri="{FF2B5EF4-FFF2-40B4-BE49-F238E27FC236}">
                <a16:creationId xmlns:a16="http://schemas.microsoft.com/office/drawing/2014/main" id="{34DC4AD1-4311-2B86-B5F4-1BAFF2A843C8}"/>
              </a:ext>
            </a:extLst>
          </p:cNvPr>
          <p:cNvGrpSpPr/>
          <p:nvPr/>
        </p:nvGrpSpPr>
        <p:grpSpPr>
          <a:xfrm>
            <a:off x="477316" y="2250279"/>
            <a:ext cx="2868977" cy="2059431"/>
            <a:chOff x="451177" y="2248615"/>
            <a:chExt cx="2868977" cy="2059431"/>
          </a:xfrm>
        </p:grpSpPr>
        <p:pic>
          <p:nvPicPr>
            <p:cNvPr id="55" name="Picture 54">
              <a:extLst>
                <a:ext uri="{FF2B5EF4-FFF2-40B4-BE49-F238E27FC236}">
                  <a16:creationId xmlns:a16="http://schemas.microsoft.com/office/drawing/2014/main" id="{DB2C51DE-45B8-1739-C3B4-0C21D1C4FC9B}"/>
                </a:ext>
              </a:extLst>
            </p:cNvPr>
            <p:cNvPicPr>
              <a:picLocks noChangeAspect="1"/>
            </p:cNvPicPr>
            <p:nvPr/>
          </p:nvPicPr>
          <p:blipFill>
            <a:blip r:embed="rId4"/>
            <a:stretch>
              <a:fillRect/>
            </a:stretch>
          </p:blipFill>
          <p:spPr>
            <a:xfrm rot="10800000">
              <a:off x="451177" y="2660928"/>
              <a:ext cx="2677311" cy="1187574"/>
            </a:xfrm>
            <a:prstGeom prst="rect">
              <a:avLst/>
            </a:prstGeom>
          </p:spPr>
        </p:pic>
        <p:sp>
          <p:nvSpPr>
            <p:cNvPr id="2" name="TextBox 1">
              <a:extLst>
                <a:ext uri="{FF2B5EF4-FFF2-40B4-BE49-F238E27FC236}">
                  <a16:creationId xmlns:a16="http://schemas.microsoft.com/office/drawing/2014/main" id="{93B70631-36DF-0BF9-360D-8F1E48DAB6CA}"/>
                </a:ext>
              </a:extLst>
            </p:cNvPr>
            <p:cNvSpPr txBox="1"/>
            <p:nvPr/>
          </p:nvSpPr>
          <p:spPr>
            <a:xfrm>
              <a:off x="2576040" y="3327966"/>
              <a:ext cx="744114" cy="338554"/>
            </a:xfrm>
            <a:prstGeom prst="rect">
              <a:avLst/>
            </a:prstGeom>
            <a:noFill/>
          </p:spPr>
          <p:txBody>
            <a:bodyPr wrap="none" rtlCol="0">
              <a:spAutoFit/>
            </a:bodyPr>
            <a:lstStyle/>
            <a:p>
              <a:pPr>
                <a:buNone/>
              </a:pPr>
              <a:r>
                <a:rPr lang="en-GB" sz="1600" dirty="0"/>
                <a:t>21 cm</a:t>
              </a:r>
            </a:p>
          </p:txBody>
        </p:sp>
        <p:sp>
          <p:nvSpPr>
            <p:cNvPr id="4" name="TextBox 3">
              <a:extLst>
                <a:ext uri="{FF2B5EF4-FFF2-40B4-BE49-F238E27FC236}">
                  <a16:creationId xmlns:a16="http://schemas.microsoft.com/office/drawing/2014/main" id="{45B2DC97-0370-FE1E-774A-7933DBCFABB0}"/>
                </a:ext>
              </a:extLst>
            </p:cNvPr>
            <p:cNvSpPr txBox="1"/>
            <p:nvPr/>
          </p:nvSpPr>
          <p:spPr>
            <a:xfrm>
              <a:off x="2839279" y="2913495"/>
              <a:ext cx="385042" cy="523220"/>
            </a:xfrm>
            <a:prstGeom prst="rect">
              <a:avLst/>
            </a:prstGeom>
            <a:noFill/>
          </p:spPr>
          <p:txBody>
            <a:bodyPr wrap="square" rtlCol="0">
              <a:spAutoFit/>
            </a:bodyPr>
            <a:lstStyle/>
            <a:p>
              <a:pPr>
                <a:buNone/>
              </a:pPr>
              <a:r>
                <a:rPr lang="en-GB" dirty="0">
                  <a:solidFill>
                    <a:srgbClr val="00628C"/>
                  </a:solidFill>
                  <a:latin typeface="Cavolini" panose="03000502040302020204" pitchFamily="66" charset="0"/>
                  <a:cs typeface="Cavolini" panose="03000502040302020204" pitchFamily="66" charset="0"/>
                </a:rPr>
                <a:t>h</a:t>
              </a:r>
            </a:p>
          </p:txBody>
        </p:sp>
        <p:sp>
          <p:nvSpPr>
            <p:cNvPr id="5" name="TextBox 4">
              <a:extLst>
                <a:ext uri="{FF2B5EF4-FFF2-40B4-BE49-F238E27FC236}">
                  <a16:creationId xmlns:a16="http://schemas.microsoft.com/office/drawing/2014/main" id="{4A0B5C63-2EC9-49AC-3955-4CA533B662CC}"/>
                </a:ext>
              </a:extLst>
            </p:cNvPr>
            <p:cNvSpPr txBox="1"/>
            <p:nvPr/>
          </p:nvSpPr>
          <p:spPr>
            <a:xfrm>
              <a:off x="1468379" y="3784826"/>
              <a:ext cx="385042" cy="523220"/>
            </a:xfrm>
            <a:prstGeom prst="rect">
              <a:avLst/>
            </a:prstGeom>
            <a:noFill/>
          </p:spPr>
          <p:txBody>
            <a:bodyPr wrap="square" rtlCol="0">
              <a:spAutoFit/>
            </a:bodyPr>
            <a:lstStyle/>
            <a:p>
              <a:pPr>
                <a:buNone/>
              </a:pPr>
              <a:r>
                <a:rPr lang="en-GB" dirty="0">
                  <a:solidFill>
                    <a:srgbClr val="00628C"/>
                  </a:solidFill>
                  <a:latin typeface="Cavolini" panose="03000502040302020204" pitchFamily="66" charset="0"/>
                  <a:cs typeface="Cavolini" panose="03000502040302020204" pitchFamily="66" charset="0"/>
                </a:rPr>
                <a:t>b</a:t>
              </a:r>
            </a:p>
          </p:txBody>
        </p:sp>
        <p:sp>
          <p:nvSpPr>
            <p:cNvPr id="6" name="TextBox 5">
              <a:extLst>
                <a:ext uri="{FF2B5EF4-FFF2-40B4-BE49-F238E27FC236}">
                  <a16:creationId xmlns:a16="http://schemas.microsoft.com/office/drawing/2014/main" id="{B63FF5E7-9FAC-34E8-B484-3D73F54FE3D8}"/>
                </a:ext>
              </a:extLst>
            </p:cNvPr>
            <p:cNvSpPr txBox="1"/>
            <p:nvPr/>
          </p:nvSpPr>
          <p:spPr>
            <a:xfrm>
              <a:off x="1104185" y="2248615"/>
              <a:ext cx="385042" cy="523220"/>
            </a:xfrm>
            <a:prstGeom prst="rect">
              <a:avLst/>
            </a:prstGeom>
            <a:noFill/>
          </p:spPr>
          <p:txBody>
            <a:bodyPr wrap="square" rtlCol="0">
              <a:spAutoFit/>
            </a:bodyPr>
            <a:lstStyle/>
            <a:p>
              <a:pPr>
                <a:buNone/>
              </a:pPr>
              <a:r>
                <a:rPr lang="en-GB" dirty="0">
                  <a:solidFill>
                    <a:srgbClr val="00628C"/>
                  </a:solidFill>
                  <a:latin typeface="Cavolini" panose="03000502040302020204" pitchFamily="66" charset="0"/>
                  <a:cs typeface="Cavolini" panose="03000502040302020204" pitchFamily="66" charset="0"/>
                </a:rPr>
                <a:t>a</a:t>
              </a:r>
            </a:p>
          </p:txBody>
        </p:sp>
        <p:sp>
          <p:nvSpPr>
            <p:cNvPr id="7" name="TextBox 6">
              <a:extLst>
                <a:ext uri="{FF2B5EF4-FFF2-40B4-BE49-F238E27FC236}">
                  <a16:creationId xmlns:a16="http://schemas.microsoft.com/office/drawing/2014/main" id="{C45790BD-3FB4-E876-31B7-21EC3E58064A}"/>
                </a:ext>
              </a:extLst>
            </p:cNvPr>
            <p:cNvSpPr txBox="1"/>
            <p:nvPr/>
          </p:nvSpPr>
          <p:spPr>
            <a:xfrm>
              <a:off x="1704001" y="3809430"/>
              <a:ext cx="630301" cy="338554"/>
            </a:xfrm>
            <a:prstGeom prst="rect">
              <a:avLst/>
            </a:prstGeom>
            <a:noFill/>
          </p:spPr>
          <p:txBody>
            <a:bodyPr wrap="none" rtlCol="0">
              <a:spAutoFit/>
            </a:bodyPr>
            <a:lstStyle/>
            <a:p>
              <a:pPr>
                <a:buNone/>
              </a:pPr>
              <a:r>
                <a:rPr lang="en-GB" sz="1600" dirty="0"/>
                <a:t>9 cm</a:t>
              </a:r>
            </a:p>
          </p:txBody>
        </p:sp>
        <p:sp>
          <p:nvSpPr>
            <p:cNvPr id="8" name="TextBox 7">
              <a:extLst>
                <a:ext uri="{FF2B5EF4-FFF2-40B4-BE49-F238E27FC236}">
                  <a16:creationId xmlns:a16="http://schemas.microsoft.com/office/drawing/2014/main" id="{541772E6-066D-288A-B871-575D9994F2C7}"/>
                </a:ext>
              </a:extLst>
            </p:cNvPr>
            <p:cNvSpPr txBox="1"/>
            <p:nvPr/>
          </p:nvSpPr>
          <p:spPr>
            <a:xfrm>
              <a:off x="1892646" y="2373499"/>
              <a:ext cx="744114" cy="338554"/>
            </a:xfrm>
            <a:prstGeom prst="rect">
              <a:avLst/>
            </a:prstGeom>
            <a:noFill/>
          </p:spPr>
          <p:txBody>
            <a:bodyPr wrap="none" rtlCol="0">
              <a:spAutoFit/>
            </a:bodyPr>
            <a:lstStyle/>
            <a:p>
              <a:pPr>
                <a:buNone/>
              </a:pPr>
              <a:r>
                <a:rPr lang="en-GB" sz="1600" dirty="0"/>
                <a:t>37 cm</a:t>
              </a:r>
            </a:p>
          </p:txBody>
        </p:sp>
        <p:grpSp>
          <p:nvGrpSpPr>
            <p:cNvPr id="25" name="Group 24">
              <a:extLst>
                <a:ext uri="{FF2B5EF4-FFF2-40B4-BE49-F238E27FC236}">
                  <a16:creationId xmlns:a16="http://schemas.microsoft.com/office/drawing/2014/main" id="{CFE5453C-279E-68E7-B6AC-CE89A79E6CA3}"/>
                </a:ext>
              </a:extLst>
            </p:cNvPr>
            <p:cNvGrpSpPr/>
            <p:nvPr/>
          </p:nvGrpSpPr>
          <p:grpSpPr>
            <a:xfrm>
              <a:off x="1892646" y="2618971"/>
              <a:ext cx="62814" cy="120859"/>
              <a:chOff x="1892646" y="2618971"/>
              <a:chExt cx="62814" cy="120859"/>
            </a:xfrm>
          </p:grpSpPr>
          <p:cxnSp>
            <p:nvCxnSpPr>
              <p:cNvPr id="20" name="Straight Connector 19">
                <a:extLst>
                  <a:ext uri="{FF2B5EF4-FFF2-40B4-BE49-F238E27FC236}">
                    <a16:creationId xmlns:a16="http://schemas.microsoft.com/office/drawing/2014/main" id="{B55C8BA3-619D-12ED-4CFB-6AEFACC4E5D3}"/>
                  </a:ext>
                </a:extLst>
              </p:cNvPr>
              <p:cNvCxnSpPr>
                <a:cxnSpLocks/>
              </p:cNvCxnSpPr>
              <p:nvPr/>
            </p:nvCxnSpPr>
            <p:spPr>
              <a:xfrm>
                <a:off x="1892646" y="2618971"/>
                <a:ext cx="62814" cy="5655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584FD53-4FE5-5E1E-3E21-D464CC45B2BB}"/>
                  </a:ext>
                </a:extLst>
              </p:cNvPr>
              <p:cNvCxnSpPr>
                <a:cxnSpLocks/>
              </p:cNvCxnSpPr>
              <p:nvPr/>
            </p:nvCxnSpPr>
            <p:spPr>
              <a:xfrm flipV="1">
                <a:off x="1892646" y="2683279"/>
                <a:ext cx="62814" cy="56551"/>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AFE891EB-00F4-DFD3-7145-5023F43181A1}"/>
                </a:ext>
              </a:extLst>
            </p:cNvPr>
            <p:cNvGrpSpPr/>
            <p:nvPr/>
          </p:nvGrpSpPr>
          <p:grpSpPr>
            <a:xfrm>
              <a:off x="1891435" y="3775373"/>
              <a:ext cx="62814" cy="120859"/>
              <a:chOff x="1905324" y="3775325"/>
              <a:chExt cx="62814" cy="120859"/>
            </a:xfrm>
          </p:grpSpPr>
          <p:cxnSp>
            <p:nvCxnSpPr>
              <p:cNvPr id="23" name="Straight Connector 22">
                <a:extLst>
                  <a:ext uri="{FF2B5EF4-FFF2-40B4-BE49-F238E27FC236}">
                    <a16:creationId xmlns:a16="http://schemas.microsoft.com/office/drawing/2014/main" id="{A9AFE20A-A99C-194F-A02A-13D1DD57B2B9}"/>
                  </a:ext>
                </a:extLst>
              </p:cNvPr>
              <p:cNvCxnSpPr>
                <a:cxnSpLocks/>
              </p:cNvCxnSpPr>
              <p:nvPr/>
            </p:nvCxnSpPr>
            <p:spPr>
              <a:xfrm>
                <a:off x="1905324" y="3775325"/>
                <a:ext cx="62814" cy="5655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A830E38-79B5-0D14-4F73-B1E0C1D17698}"/>
                  </a:ext>
                </a:extLst>
              </p:cNvPr>
              <p:cNvCxnSpPr>
                <a:cxnSpLocks/>
              </p:cNvCxnSpPr>
              <p:nvPr/>
            </p:nvCxnSpPr>
            <p:spPr>
              <a:xfrm flipV="1">
                <a:off x="1905324" y="3839633"/>
                <a:ext cx="62814" cy="56551"/>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036370AE-01B8-1339-CAF6-2C4C20B79140}"/>
                </a:ext>
              </a:extLst>
            </p:cNvPr>
            <p:cNvSpPr txBox="1"/>
            <p:nvPr/>
          </p:nvSpPr>
          <p:spPr>
            <a:xfrm>
              <a:off x="1705326" y="2971426"/>
              <a:ext cx="372218" cy="430887"/>
            </a:xfrm>
            <a:prstGeom prst="rect">
              <a:avLst/>
            </a:prstGeom>
            <a:noFill/>
          </p:spPr>
          <p:txBody>
            <a:bodyPr wrap="none" rtlCol="0">
              <a:spAutoFit/>
            </a:bodyPr>
            <a:lstStyle/>
            <a:p>
              <a:pPr>
                <a:buNone/>
              </a:pPr>
              <a:r>
                <a:rPr lang="en-GB" sz="2200" dirty="0">
                  <a:solidFill>
                    <a:srgbClr val="00628C"/>
                  </a:solidFill>
                </a:rPr>
                <a:t>A</a:t>
              </a:r>
            </a:p>
          </p:txBody>
        </p:sp>
      </p:grpSp>
      <p:grpSp>
        <p:nvGrpSpPr>
          <p:cNvPr id="38" name="Group 37">
            <a:extLst>
              <a:ext uri="{FF2B5EF4-FFF2-40B4-BE49-F238E27FC236}">
                <a16:creationId xmlns:a16="http://schemas.microsoft.com/office/drawing/2014/main" id="{570A6699-0274-8B2A-8A07-004CACA65C64}"/>
              </a:ext>
            </a:extLst>
          </p:cNvPr>
          <p:cNvGrpSpPr/>
          <p:nvPr/>
        </p:nvGrpSpPr>
        <p:grpSpPr>
          <a:xfrm>
            <a:off x="1669496" y="4188083"/>
            <a:ext cx="4476648" cy="1562222"/>
            <a:chOff x="1624313" y="4239088"/>
            <a:chExt cx="4476648" cy="1562222"/>
          </a:xfrm>
        </p:grpSpPr>
        <p:pic>
          <p:nvPicPr>
            <p:cNvPr id="58" name="Picture 57">
              <a:extLst>
                <a:ext uri="{FF2B5EF4-FFF2-40B4-BE49-F238E27FC236}">
                  <a16:creationId xmlns:a16="http://schemas.microsoft.com/office/drawing/2014/main" id="{5BC42291-1CA9-1B4C-6F38-E09CE5FB042B}"/>
                </a:ext>
              </a:extLst>
            </p:cNvPr>
            <p:cNvPicPr>
              <a:picLocks noChangeAspect="1"/>
            </p:cNvPicPr>
            <p:nvPr/>
          </p:nvPicPr>
          <p:blipFill>
            <a:blip r:embed="rId5"/>
            <a:stretch>
              <a:fillRect/>
            </a:stretch>
          </p:blipFill>
          <p:spPr>
            <a:xfrm>
              <a:off x="1955460" y="4390180"/>
              <a:ext cx="3688400" cy="993734"/>
            </a:xfrm>
            <a:prstGeom prst="rect">
              <a:avLst/>
            </a:prstGeom>
          </p:spPr>
        </p:pic>
        <p:sp>
          <p:nvSpPr>
            <p:cNvPr id="81" name="TextBox 80">
              <a:extLst>
                <a:ext uri="{FF2B5EF4-FFF2-40B4-BE49-F238E27FC236}">
                  <a16:creationId xmlns:a16="http://schemas.microsoft.com/office/drawing/2014/main" id="{AF6FAD21-2712-317C-A53B-866AD1E5CE45}"/>
                </a:ext>
              </a:extLst>
            </p:cNvPr>
            <p:cNvSpPr txBox="1"/>
            <p:nvPr/>
          </p:nvSpPr>
          <p:spPr>
            <a:xfrm>
              <a:off x="5633116" y="4497429"/>
              <a:ext cx="385042" cy="523220"/>
            </a:xfrm>
            <a:prstGeom prst="rect">
              <a:avLst/>
            </a:prstGeom>
            <a:noFill/>
          </p:spPr>
          <p:txBody>
            <a:bodyPr wrap="square" rtlCol="0">
              <a:spAutoFit/>
            </a:bodyPr>
            <a:lstStyle/>
            <a:p>
              <a:pPr>
                <a:buNone/>
              </a:pPr>
              <a:r>
                <a:rPr lang="en-GB" dirty="0">
                  <a:solidFill>
                    <a:srgbClr val="00628C"/>
                  </a:solidFill>
                  <a:latin typeface="Cavolini" panose="03000502040302020204" pitchFamily="66" charset="0"/>
                  <a:cs typeface="Cavolini" panose="03000502040302020204" pitchFamily="66" charset="0"/>
                </a:rPr>
                <a:t>b</a:t>
              </a:r>
            </a:p>
          </p:txBody>
        </p:sp>
        <p:sp>
          <p:nvSpPr>
            <p:cNvPr id="9" name="TextBox 8">
              <a:extLst>
                <a:ext uri="{FF2B5EF4-FFF2-40B4-BE49-F238E27FC236}">
                  <a16:creationId xmlns:a16="http://schemas.microsoft.com/office/drawing/2014/main" id="{08B76C79-DB9B-C586-B5E0-3B3DD7BDAE46}"/>
                </a:ext>
              </a:extLst>
            </p:cNvPr>
            <p:cNvSpPr txBox="1"/>
            <p:nvPr/>
          </p:nvSpPr>
          <p:spPr>
            <a:xfrm>
              <a:off x="1624313" y="4759039"/>
              <a:ext cx="744114" cy="338554"/>
            </a:xfrm>
            <a:prstGeom prst="rect">
              <a:avLst/>
            </a:prstGeom>
            <a:noFill/>
          </p:spPr>
          <p:txBody>
            <a:bodyPr wrap="none" rtlCol="0">
              <a:spAutoFit/>
            </a:bodyPr>
            <a:lstStyle/>
            <a:p>
              <a:pPr>
                <a:buNone/>
              </a:pPr>
              <a:r>
                <a:rPr lang="en-GB" sz="1600" dirty="0"/>
                <a:t>22 cm</a:t>
              </a:r>
            </a:p>
          </p:txBody>
        </p:sp>
        <p:sp>
          <p:nvSpPr>
            <p:cNvPr id="10" name="TextBox 9">
              <a:extLst>
                <a:ext uri="{FF2B5EF4-FFF2-40B4-BE49-F238E27FC236}">
                  <a16:creationId xmlns:a16="http://schemas.microsoft.com/office/drawing/2014/main" id="{6254371A-A1B0-C2E8-022F-212A363EC17C}"/>
                </a:ext>
              </a:extLst>
            </p:cNvPr>
            <p:cNvSpPr txBox="1"/>
            <p:nvPr/>
          </p:nvSpPr>
          <p:spPr>
            <a:xfrm>
              <a:off x="3303347" y="5356931"/>
              <a:ext cx="744114" cy="338554"/>
            </a:xfrm>
            <a:prstGeom prst="rect">
              <a:avLst/>
            </a:prstGeom>
            <a:noFill/>
          </p:spPr>
          <p:txBody>
            <a:bodyPr wrap="none" rtlCol="0">
              <a:spAutoFit/>
            </a:bodyPr>
            <a:lstStyle/>
            <a:p>
              <a:pPr>
                <a:buNone/>
              </a:pPr>
              <a:r>
                <a:rPr lang="en-GB" sz="1600" dirty="0"/>
                <a:t>61 cm</a:t>
              </a:r>
            </a:p>
          </p:txBody>
        </p:sp>
        <p:sp>
          <p:nvSpPr>
            <p:cNvPr id="11" name="TextBox 10">
              <a:extLst>
                <a:ext uri="{FF2B5EF4-FFF2-40B4-BE49-F238E27FC236}">
                  <a16:creationId xmlns:a16="http://schemas.microsoft.com/office/drawing/2014/main" id="{AEEB96B9-8812-DC40-1AAE-4B9AD525A839}"/>
                </a:ext>
              </a:extLst>
            </p:cNvPr>
            <p:cNvSpPr txBox="1"/>
            <p:nvPr/>
          </p:nvSpPr>
          <p:spPr>
            <a:xfrm>
              <a:off x="5356847" y="4930579"/>
              <a:ext cx="744114" cy="338554"/>
            </a:xfrm>
            <a:prstGeom prst="rect">
              <a:avLst/>
            </a:prstGeom>
            <a:noFill/>
          </p:spPr>
          <p:txBody>
            <a:bodyPr wrap="none" rtlCol="0">
              <a:spAutoFit/>
            </a:bodyPr>
            <a:lstStyle/>
            <a:p>
              <a:pPr>
                <a:buNone/>
              </a:pPr>
              <a:r>
                <a:rPr lang="en-GB" sz="1600" dirty="0"/>
                <a:t>19 cm</a:t>
              </a:r>
            </a:p>
          </p:txBody>
        </p:sp>
        <p:sp>
          <p:nvSpPr>
            <p:cNvPr id="12" name="TextBox 11">
              <a:extLst>
                <a:ext uri="{FF2B5EF4-FFF2-40B4-BE49-F238E27FC236}">
                  <a16:creationId xmlns:a16="http://schemas.microsoft.com/office/drawing/2014/main" id="{D8205569-93D6-4578-D299-08D22BFE7E5E}"/>
                </a:ext>
              </a:extLst>
            </p:cNvPr>
            <p:cNvSpPr txBox="1"/>
            <p:nvPr/>
          </p:nvSpPr>
          <p:spPr>
            <a:xfrm>
              <a:off x="4014012" y="5278090"/>
              <a:ext cx="385042" cy="523220"/>
            </a:xfrm>
            <a:prstGeom prst="rect">
              <a:avLst/>
            </a:prstGeom>
            <a:noFill/>
          </p:spPr>
          <p:txBody>
            <a:bodyPr wrap="square" rtlCol="0">
              <a:spAutoFit/>
            </a:bodyPr>
            <a:lstStyle/>
            <a:p>
              <a:pPr>
                <a:buNone/>
              </a:pPr>
              <a:r>
                <a:rPr lang="en-GB" dirty="0">
                  <a:solidFill>
                    <a:srgbClr val="00628C"/>
                  </a:solidFill>
                  <a:latin typeface="Cavolini" panose="03000502040302020204" pitchFamily="66" charset="0"/>
                  <a:cs typeface="Cavolini" panose="03000502040302020204" pitchFamily="66" charset="0"/>
                </a:rPr>
                <a:t>h</a:t>
              </a:r>
            </a:p>
          </p:txBody>
        </p:sp>
        <p:sp>
          <p:nvSpPr>
            <p:cNvPr id="13" name="TextBox 12">
              <a:extLst>
                <a:ext uri="{FF2B5EF4-FFF2-40B4-BE49-F238E27FC236}">
                  <a16:creationId xmlns:a16="http://schemas.microsoft.com/office/drawing/2014/main" id="{C35927BD-1B98-57BF-1D00-D6C798ECFF56}"/>
                </a:ext>
              </a:extLst>
            </p:cNvPr>
            <p:cNvSpPr txBox="1"/>
            <p:nvPr/>
          </p:nvSpPr>
          <p:spPr>
            <a:xfrm>
              <a:off x="2312232" y="4239088"/>
              <a:ext cx="385042" cy="523220"/>
            </a:xfrm>
            <a:prstGeom prst="rect">
              <a:avLst/>
            </a:prstGeom>
            <a:noFill/>
          </p:spPr>
          <p:txBody>
            <a:bodyPr wrap="square" rtlCol="0">
              <a:spAutoFit/>
            </a:bodyPr>
            <a:lstStyle/>
            <a:p>
              <a:pPr>
                <a:buNone/>
              </a:pPr>
              <a:r>
                <a:rPr lang="en-GB" dirty="0">
                  <a:solidFill>
                    <a:srgbClr val="00628C"/>
                  </a:solidFill>
                  <a:latin typeface="Cavolini" panose="03000502040302020204" pitchFamily="66" charset="0"/>
                  <a:cs typeface="Cavolini" panose="03000502040302020204" pitchFamily="66" charset="0"/>
                </a:rPr>
                <a:t>a</a:t>
              </a:r>
            </a:p>
          </p:txBody>
        </p:sp>
        <p:grpSp>
          <p:nvGrpSpPr>
            <p:cNvPr id="17" name="Group 16">
              <a:extLst>
                <a:ext uri="{FF2B5EF4-FFF2-40B4-BE49-F238E27FC236}">
                  <a16:creationId xmlns:a16="http://schemas.microsoft.com/office/drawing/2014/main" id="{B76B0B98-C667-5A83-CE57-066776AC322B}"/>
                </a:ext>
              </a:extLst>
            </p:cNvPr>
            <p:cNvGrpSpPr/>
            <p:nvPr/>
          </p:nvGrpSpPr>
          <p:grpSpPr>
            <a:xfrm>
              <a:off x="3542680" y="5317356"/>
              <a:ext cx="62814" cy="115889"/>
              <a:chOff x="1905324" y="3775325"/>
              <a:chExt cx="62814" cy="115889"/>
            </a:xfrm>
          </p:grpSpPr>
          <p:cxnSp>
            <p:nvCxnSpPr>
              <p:cNvPr id="18" name="Straight Connector 17">
                <a:extLst>
                  <a:ext uri="{FF2B5EF4-FFF2-40B4-BE49-F238E27FC236}">
                    <a16:creationId xmlns:a16="http://schemas.microsoft.com/office/drawing/2014/main" id="{023C2F43-6C78-C2AF-BF69-3B458F7BB73D}"/>
                  </a:ext>
                </a:extLst>
              </p:cNvPr>
              <p:cNvCxnSpPr>
                <a:cxnSpLocks/>
              </p:cNvCxnSpPr>
              <p:nvPr/>
            </p:nvCxnSpPr>
            <p:spPr>
              <a:xfrm>
                <a:off x="1905324" y="3775325"/>
                <a:ext cx="62814" cy="5655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B248066-66C3-0FCF-5FFC-0BEBDBF6712E}"/>
                  </a:ext>
                </a:extLst>
              </p:cNvPr>
              <p:cNvCxnSpPr>
                <a:cxnSpLocks/>
              </p:cNvCxnSpPr>
              <p:nvPr/>
            </p:nvCxnSpPr>
            <p:spPr>
              <a:xfrm flipV="1">
                <a:off x="1905324" y="3834663"/>
                <a:ext cx="62814" cy="56551"/>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337D58A3-4EAB-4614-77D1-23184C4066FD}"/>
                </a:ext>
              </a:extLst>
            </p:cNvPr>
            <p:cNvGrpSpPr/>
            <p:nvPr/>
          </p:nvGrpSpPr>
          <p:grpSpPr>
            <a:xfrm>
              <a:off x="3890962" y="4324922"/>
              <a:ext cx="62814" cy="115889"/>
              <a:chOff x="1905324" y="3775325"/>
              <a:chExt cx="62814" cy="115889"/>
            </a:xfrm>
          </p:grpSpPr>
          <p:cxnSp>
            <p:nvCxnSpPr>
              <p:cNvPr id="33" name="Straight Connector 32">
                <a:extLst>
                  <a:ext uri="{FF2B5EF4-FFF2-40B4-BE49-F238E27FC236}">
                    <a16:creationId xmlns:a16="http://schemas.microsoft.com/office/drawing/2014/main" id="{099690B5-B649-AFCD-6033-C5D3D093C286}"/>
                  </a:ext>
                </a:extLst>
              </p:cNvPr>
              <p:cNvCxnSpPr>
                <a:cxnSpLocks/>
              </p:cNvCxnSpPr>
              <p:nvPr/>
            </p:nvCxnSpPr>
            <p:spPr>
              <a:xfrm>
                <a:off x="1905324" y="3775325"/>
                <a:ext cx="62814" cy="5655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BEB3FD-5CE4-9D19-E972-CEA05FAC5482}"/>
                  </a:ext>
                </a:extLst>
              </p:cNvPr>
              <p:cNvCxnSpPr>
                <a:cxnSpLocks/>
              </p:cNvCxnSpPr>
              <p:nvPr/>
            </p:nvCxnSpPr>
            <p:spPr>
              <a:xfrm flipV="1">
                <a:off x="1905324" y="3834663"/>
                <a:ext cx="62814" cy="56551"/>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FAE34B7E-58DC-E359-A8A7-5EAEFB20F423}"/>
                </a:ext>
              </a:extLst>
            </p:cNvPr>
            <p:cNvSpPr txBox="1"/>
            <p:nvPr/>
          </p:nvSpPr>
          <p:spPr>
            <a:xfrm>
              <a:off x="3618179" y="4655234"/>
              <a:ext cx="372218" cy="430887"/>
            </a:xfrm>
            <a:prstGeom prst="rect">
              <a:avLst/>
            </a:prstGeom>
            <a:noFill/>
          </p:spPr>
          <p:txBody>
            <a:bodyPr wrap="none" rtlCol="0">
              <a:spAutoFit/>
            </a:bodyPr>
            <a:lstStyle/>
            <a:p>
              <a:pPr>
                <a:buNone/>
              </a:pPr>
              <a:r>
                <a:rPr lang="en-GB" sz="2200" dirty="0">
                  <a:solidFill>
                    <a:srgbClr val="00628C"/>
                  </a:solidFill>
                </a:rPr>
                <a:t>B</a:t>
              </a:r>
            </a:p>
          </p:txBody>
        </p:sp>
      </p:grpSp>
      <p:grpSp>
        <p:nvGrpSpPr>
          <p:cNvPr id="92" name="Group 91">
            <a:extLst>
              <a:ext uri="{FF2B5EF4-FFF2-40B4-BE49-F238E27FC236}">
                <a16:creationId xmlns:a16="http://schemas.microsoft.com/office/drawing/2014/main" id="{5D7D8D63-54CE-2AC1-ED20-E86E60B09A67}"/>
              </a:ext>
            </a:extLst>
          </p:cNvPr>
          <p:cNvGrpSpPr/>
          <p:nvPr/>
        </p:nvGrpSpPr>
        <p:grpSpPr>
          <a:xfrm>
            <a:off x="3984039" y="2223074"/>
            <a:ext cx="3429558" cy="1975297"/>
            <a:chOff x="4227199" y="2152302"/>
            <a:chExt cx="3429558" cy="1975297"/>
          </a:xfrm>
        </p:grpSpPr>
        <p:sp>
          <p:nvSpPr>
            <p:cNvPr id="84" name="TextBox 83">
              <a:extLst>
                <a:ext uri="{FF2B5EF4-FFF2-40B4-BE49-F238E27FC236}">
                  <a16:creationId xmlns:a16="http://schemas.microsoft.com/office/drawing/2014/main" id="{8874808C-ACC0-D1D1-796D-7F6ED2ABE8D5}"/>
                </a:ext>
              </a:extLst>
            </p:cNvPr>
            <p:cNvSpPr txBox="1"/>
            <p:nvPr/>
          </p:nvSpPr>
          <p:spPr>
            <a:xfrm>
              <a:off x="4606972" y="2152302"/>
              <a:ext cx="385042" cy="523220"/>
            </a:xfrm>
            <a:prstGeom prst="rect">
              <a:avLst/>
            </a:prstGeom>
            <a:noFill/>
          </p:spPr>
          <p:txBody>
            <a:bodyPr wrap="square" rtlCol="0">
              <a:spAutoFit/>
            </a:bodyPr>
            <a:lstStyle/>
            <a:p>
              <a:pPr>
                <a:buNone/>
              </a:pPr>
              <a:r>
                <a:rPr lang="en-GB" dirty="0">
                  <a:solidFill>
                    <a:srgbClr val="00628C"/>
                  </a:solidFill>
                  <a:latin typeface="Cavolini" panose="03000502040302020204" pitchFamily="66" charset="0"/>
                  <a:cs typeface="Cavolini" panose="03000502040302020204" pitchFamily="66" charset="0"/>
                </a:rPr>
                <a:t>b</a:t>
              </a:r>
            </a:p>
          </p:txBody>
        </p:sp>
        <p:pic>
          <p:nvPicPr>
            <p:cNvPr id="57" name="Picture 56">
              <a:extLst>
                <a:ext uri="{FF2B5EF4-FFF2-40B4-BE49-F238E27FC236}">
                  <a16:creationId xmlns:a16="http://schemas.microsoft.com/office/drawing/2014/main" id="{52B54C40-DF44-517E-1ED6-2341181646B4}"/>
                </a:ext>
              </a:extLst>
            </p:cNvPr>
            <p:cNvPicPr>
              <a:picLocks noChangeAspect="1"/>
            </p:cNvPicPr>
            <p:nvPr/>
          </p:nvPicPr>
          <p:blipFill>
            <a:blip r:embed="rId6"/>
            <a:stretch>
              <a:fillRect/>
            </a:stretch>
          </p:blipFill>
          <p:spPr>
            <a:xfrm>
              <a:off x="4227199" y="2589718"/>
              <a:ext cx="2677312" cy="1136735"/>
            </a:xfrm>
            <a:prstGeom prst="rect">
              <a:avLst/>
            </a:prstGeom>
          </p:spPr>
        </p:pic>
        <p:sp>
          <p:nvSpPr>
            <p:cNvPr id="73" name="TextBox 72">
              <a:extLst>
                <a:ext uri="{FF2B5EF4-FFF2-40B4-BE49-F238E27FC236}">
                  <a16:creationId xmlns:a16="http://schemas.microsoft.com/office/drawing/2014/main" id="{CC96DC57-8AED-5BB3-6273-08CB34D8B0F3}"/>
                </a:ext>
              </a:extLst>
            </p:cNvPr>
            <p:cNvSpPr txBox="1"/>
            <p:nvPr/>
          </p:nvSpPr>
          <p:spPr>
            <a:xfrm>
              <a:off x="5288436" y="2280417"/>
              <a:ext cx="744114" cy="338554"/>
            </a:xfrm>
            <a:prstGeom prst="rect">
              <a:avLst/>
            </a:prstGeom>
            <a:noFill/>
          </p:spPr>
          <p:txBody>
            <a:bodyPr wrap="none" rtlCol="0">
              <a:spAutoFit/>
            </a:bodyPr>
            <a:lstStyle/>
            <a:p>
              <a:pPr>
                <a:buNone/>
              </a:pPr>
              <a:r>
                <a:rPr lang="en-GB" sz="1600" dirty="0"/>
                <a:t>34 cm</a:t>
              </a:r>
            </a:p>
          </p:txBody>
        </p:sp>
        <p:sp>
          <p:nvSpPr>
            <p:cNvPr id="74" name="TextBox 73">
              <a:extLst>
                <a:ext uri="{FF2B5EF4-FFF2-40B4-BE49-F238E27FC236}">
                  <a16:creationId xmlns:a16="http://schemas.microsoft.com/office/drawing/2014/main" id="{1D96F603-D7AD-0BDB-FC3B-FA69E62A18FE}"/>
                </a:ext>
              </a:extLst>
            </p:cNvPr>
            <p:cNvSpPr txBox="1"/>
            <p:nvPr/>
          </p:nvSpPr>
          <p:spPr>
            <a:xfrm>
              <a:off x="5705992" y="3768945"/>
              <a:ext cx="744114" cy="338554"/>
            </a:xfrm>
            <a:prstGeom prst="rect">
              <a:avLst/>
            </a:prstGeom>
            <a:noFill/>
          </p:spPr>
          <p:txBody>
            <a:bodyPr wrap="none" rtlCol="0">
              <a:spAutoFit/>
            </a:bodyPr>
            <a:lstStyle/>
            <a:p>
              <a:pPr>
                <a:buNone/>
              </a:pPr>
              <a:r>
                <a:rPr lang="en-GB" sz="1600" dirty="0"/>
                <a:t>28 cm</a:t>
              </a:r>
            </a:p>
          </p:txBody>
        </p:sp>
        <p:sp>
          <p:nvSpPr>
            <p:cNvPr id="82" name="TextBox 81">
              <a:extLst>
                <a:ext uri="{FF2B5EF4-FFF2-40B4-BE49-F238E27FC236}">
                  <a16:creationId xmlns:a16="http://schemas.microsoft.com/office/drawing/2014/main" id="{8C366571-C370-6640-7D44-A0FE5294F25A}"/>
                </a:ext>
              </a:extLst>
            </p:cNvPr>
            <p:cNvSpPr txBox="1"/>
            <p:nvPr/>
          </p:nvSpPr>
          <p:spPr>
            <a:xfrm>
              <a:off x="6912643" y="3043800"/>
              <a:ext cx="744114" cy="338554"/>
            </a:xfrm>
            <a:prstGeom prst="rect">
              <a:avLst/>
            </a:prstGeom>
            <a:noFill/>
          </p:spPr>
          <p:txBody>
            <a:bodyPr wrap="none" rtlCol="0">
              <a:spAutoFit/>
            </a:bodyPr>
            <a:lstStyle/>
            <a:p>
              <a:pPr>
                <a:buNone/>
              </a:pPr>
              <a:r>
                <a:rPr lang="en-GB" sz="1600" dirty="0"/>
                <a:t>14 cm</a:t>
              </a:r>
            </a:p>
          </p:txBody>
        </p:sp>
        <p:sp>
          <p:nvSpPr>
            <p:cNvPr id="83" name="TextBox 82">
              <a:extLst>
                <a:ext uri="{FF2B5EF4-FFF2-40B4-BE49-F238E27FC236}">
                  <a16:creationId xmlns:a16="http://schemas.microsoft.com/office/drawing/2014/main" id="{52B0439C-5D1A-0001-05C9-DA87B339D114}"/>
                </a:ext>
              </a:extLst>
            </p:cNvPr>
            <p:cNvSpPr txBox="1"/>
            <p:nvPr/>
          </p:nvSpPr>
          <p:spPr>
            <a:xfrm>
              <a:off x="6899658" y="2675522"/>
              <a:ext cx="385042" cy="523220"/>
            </a:xfrm>
            <a:prstGeom prst="rect">
              <a:avLst/>
            </a:prstGeom>
            <a:noFill/>
          </p:spPr>
          <p:txBody>
            <a:bodyPr wrap="square" rtlCol="0">
              <a:spAutoFit/>
            </a:bodyPr>
            <a:lstStyle/>
            <a:p>
              <a:pPr>
                <a:buNone/>
              </a:pPr>
              <a:r>
                <a:rPr lang="en-GB" dirty="0">
                  <a:solidFill>
                    <a:srgbClr val="00628C"/>
                  </a:solidFill>
                  <a:latin typeface="Cavolini" panose="03000502040302020204" pitchFamily="66" charset="0"/>
                  <a:cs typeface="Cavolini" panose="03000502040302020204" pitchFamily="66" charset="0"/>
                </a:rPr>
                <a:t>h</a:t>
              </a:r>
            </a:p>
          </p:txBody>
        </p:sp>
        <p:sp>
          <p:nvSpPr>
            <p:cNvPr id="85" name="TextBox 84">
              <a:extLst>
                <a:ext uri="{FF2B5EF4-FFF2-40B4-BE49-F238E27FC236}">
                  <a16:creationId xmlns:a16="http://schemas.microsoft.com/office/drawing/2014/main" id="{9F0479C3-ED16-86AD-8828-C933747E4C6E}"/>
                </a:ext>
              </a:extLst>
            </p:cNvPr>
            <p:cNvSpPr txBox="1"/>
            <p:nvPr/>
          </p:nvSpPr>
          <p:spPr>
            <a:xfrm>
              <a:off x="5056702" y="3604379"/>
              <a:ext cx="385042" cy="523220"/>
            </a:xfrm>
            <a:prstGeom prst="rect">
              <a:avLst/>
            </a:prstGeom>
            <a:noFill/>
          </p:spPr>
          <p:txBody>
            <a:bodyPr wrap="square" rtlCol="0">
              <a:spAutoFit/>
            </a:bodyPr>
            <a:lstStyle/>
            <a:p>
              <a:pPr>
                <a:buNone/>
              </a:pPr>
              <a:r>
                <a:rPr lang="en-GB" dirty="0">
                  <a:solidFill>
                    <a:srgbClr val="00628C"/>
                  </a:solidFill>
                  <a:latin typeface="Cavolini" panose="03000502040302020204" pitchFamily="66" charset="0"/>
                  <a:cs typeface="Cavolini" panose="03000502040302020204" pitchFamily="66" charset="0"/>
                </a:rPr>
                <a:t>a</a:t>
              </a:r>
            </a:p>
          </p:txBody>
        </p:sp>
        <p:grpSp>
          <p:nvGrpSpPr>
            <p:cNvPr id="27" name="Group 26">
              <a:extLst>
                <a:ext uri="{FF2B5EF4-FFF2-40B4-BE49-F238E27FC236}">
                  <a16:creationId xmlns:a16="http://schemas.microsoft.com/office/drawing/2014/main" id="{B5E1AE47-0BDF-CF57-6F63-3AC155730E59}"/>
                </a:ext>
              </a:extLst>
            </p:cNvPr>
            <p:cNvGrpSpPr/>
            <p:nvPr/>
          </p:nvGrpSpPr>
          <p:grpSpPr>
            <a:xfrm>
              <a:off x="5658144" y="2536439"/>
              <a:ext cx="62814" cy="120859"/>
              <a:chOff x="1892646" y="2618971"/>
              <a:chExt cx="62814" cy="120859"/>
            </a:xfrm>
          </p:grpSpPr>
          <p:cxnSp>
            <p:nvCxnSpPr>
              <p:cNvPr id="28" name="Straight Connector 27">
                <a:extLst>
                  <a:ext uri="{FF2B5EF4-FFF2-40B4-BE49-F238E27FC236}">
                    <a16:creationId xmlns:a16="http://schemas.microsoft.com/office/drawing/2014/main" id="{2DA2A9B7-47A8-30FF-ED60-CC3E6244F01B}"/>
                  </a:ext>
                </a:extLst>
              </p:cNvPr>
              <p:cNvCxnSpPr>
                <a:cxnSpLocks/>
              </p:cNvCxnSpPr>
              <p:nvPr/>
            </p:nvCxnSpPr>
            <p:spPr>
              <a:xfrm>
                <a:off x="1892646" y="2618971"/>
                <a:ext cx="62814" cy="5655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04A173-6CD8-B3E2-1E55-B05A561AA805}"/>
                  </a:ext>
                </a:extLst>
              </p:cNvPr>
              <p:cNvCxnSpPr>
                <a:cxnSpLocks/>
              </p:cNvCxnSpPr>
              <p:nvPr/>
            </p:nvCxnSpPr>
            <p:spPr>
              <a:xfrm flipV="1">
                <a:off x="1892646" y="2683279"/>
                <a:ext cx="62814" cy="56551"/>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519F3DD1-9E31-D6C0-1007-2D3AA1C23CFE}"/>
                </a:ext>
              </a:extLst>
            </p:cNvPr>
            <p:cNvGrpSpPr/>
            <p:nvPr/>
          </p:nvGrpSpPr>
          <p:grpSpPr>
            <a:xfrm>
              <a:off x="5655099" y="3659842"/>
              <a:ext cx="62814" cy="115889"/>
              <a:chOff x="1905324" y="3775325"/>
              <a:chExt cx="62814" cy="115889"/>
            </a:xfrm>
          </p:grpSpPr>
          <p:cxnSp>
            <p:nvCxnSpPr>
              <p:cNvPr id="31" name="Straight Connector 30">
                <a:extLst>
                  <a:ext uri="{FF2B5EF4-FFF2-40B4-BE49-F238E27FC236}">
                    <a16:creationId xmlns:a16="http://schemas.microsoft.com/office/drawing/2014/main" id="{CFD90236-7982-B70B-9A5C-D6AC2E3A561F}"/>
                  </a:ext>
                </a:extLst>
              </p:cNvPr>
              <p:cNvCxnSpPr>
                <a:cxnSpLocks/>
              </p:cNvCxnSpPr>
              <p:nvPr/>
            </p:nvCxnSpPr>
            <p:spPr>
              <a:xfrm>
                <a:off x="1905324" y="3775325"/>
                <a:ext cx="62814" cy="5655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E45ABF2-9CF2-AAB1-99B6-8D97FB2C24AB}"/>
                  </a:ext>
                </a:extLst>
              </p:cNvPr>
              <p:cNvCxnSpPr>
                <a:cxnSpLocks/>
              </p:cNvCxnSpPr>
              <p:nvPr/>
            </p:nvCxnSpPr>
            <p:spPr>
              <a:xfrm flipV="1">
                <a:off x="1905324" y="3834663"/>
                <a:ext cx="62814" cy="56551"/>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51" name="Rectangle 50">
              <a:extLst>
                <a:ext uri="{FF2B5EF4-FFF2-40B4-BE49-F238E27FC236}">
                  <a16:creationId xmlns:a16="http://schemas.microsoft.com/office/drawing/2014/main" id="{5DD52EDD-C06E-040F-A0AE-32934F9B09FB}"/>
                </a:ext>
              </a:extLst>
            </p:cNvPr>
            <p:cNvSpPr/>
            <p:nvPr/>
          </p:nvSpPr>
          <p:spPr>
            <a:xfrm>
              <a:off x="6758073" y="3573556"/>
              <a:ext cx="132537" cy="14216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76670DF6-91DB-AAE0-6E83-D3B87A389C5F}"/>
                </a:ext>
              </a:extLst>
            </p:cNvPr>
            <p:cNvSpPr/>
            <p:nvPr/>
          </p:nvSpPr>
          <p:spPr>
            <a:xfrm>
              <a:off x="6754931" y="2597669"/>
              <a:ext cx="132537" cy="14216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TextBox 68">
              <a:extLst>
                <a:ext uri="{FF2B5EF4-FFF2-40B4-BE49-F238E27FC236}">
                  <a16:creationId xmlns:a16="http://schemas.microsoft.com/office/drawing/2014/main" id="{9485D46A-E493-3E0F-07A1-FFC4443EE079}"/>
                </a:ext>
              </a:extLst>
            </p:cNvPr>
            <p:cNvSpPr txBox="1"/>
            <p:nvPr/>
          </p:nvSpPr>
          <p:spPr>
            <a:xfrm>
              <a:off x="5437916" y="2937132"/>
              <a:ext cx="388248" cy="430887"/>
            </a:xfrm>
            <a:prstGeom prst="rect">
              <a:avLst/>
            </a:prstGeom>
            <a:noFill/>
          </p:spPr>
          <p:txBody>
            <a:bodyPr wrap="none" rtlCol="0">
              <a:spAutoFit/>
            </a:bodyPr>
            <a:lstStyle/>
            <a:p>
              <a:pPr>
                <a:buNone/>
              </a:pPr>
              <a:r>
                <a:rPr lang="en-GB" sz="2200" dirty="0">
                  <a:solidFill>
                    <a:srgbClr val="00628C"/>
                  </a:solidFill>
                </a:rPr>
                <a:t>C</a:t>
              </a:r>
            </a:p>
          </p:txBody>
        </p:sp>
      </p:grpSp>
      <p:grpSp>
        <p:nvGrpSpPr>
          <p:cNvPr id="91" name="Group 90">
            <a:extLst>
              <a:ext uri="{FF2B5EF4-FFF2-40B4-BE49-F238E27FC236}">
                <a16:creationId xmlns:a16="http://schemas.microsoft.com/office/drawing/2014/main" id="{43BDB9CB-85DB-5E4C-0B0D-1EA691AFC81C}"/>
              </a:ext>
            </a:extLst>
          </p:cNvPr>
          <p:cNvGrpSpPr/>
          <p:nvPr/>
        </p:nvGrpSpPr>
        <p:grpSpPr>
          <a:xfrm>
            <a:off x="6915854" y="3145654"/>
            <a:ext cx="3435404" cy="2533752"/>
            <a:chOff x="6915854" y="3145654"/>
            <a:chExt cx="3435404" cy="2533752"/>
          </a:xfrm>
        </p:grpSpPr>
        <p:sp>
          <p:nvSpPr>
            <p:cNvPr id="60" name="Rectangle 59">
              <a:extLst>
                <a:ext uri="{FF2B5EF4-FFF2-40B4-BE49-F238E27FC236}">
                  <a16:creationId xmlns:a16="http://schemas.microsoft.com/office/drawing/2014/main" id="{C64E3A1B-8D71-E4A3-00D6-6640B6581860}"/>
                </a:ext>
              </a:extLst>
            </p:cNvPr>
            <p:cNvSpPr/>
            <p:nvPr/>
          </p:nvSpPr>
          <p:spPr>
            <a:xfrm rot="20212722">
              <a:off x="6915854" y="4298175"/>
              <a:ext cx="132537" cy="14216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Rectangle 60">
              <a:extLst>
                <a:ext uri="{FF2B5EF4-FFF2-40B4-BE49-F238E27FC236}">
                  <a16:creationId xmlns:a16="http://schemas.microsoft.com/office/drawing/2014/main" id="{30ACDE3E-8921-A9FB-4867-A418D752BB39}"/>
                </a:ext>
              </a:extLst>
            </p:cNvPr>
            <p:cNvSpPr/>
            <p:nvPr/>
          </p:nvSpPr>
          <p:spPr>
            <a:xfrm rot="20212722">
              <a:off x="7426852" y="5537244"/>
              <a:ext cx="132537" cy="14216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1" name="Group 40">
              <a:extLst>
                <a:ext uri="{FF2B5EF4-FFF2-40B4-BE49-F238E27FC236}">
                  <a16:creationId xmlns:a16="http://schemas.microsoft.com/office/drawing/2014/main" id="{37E17247-B0D8-4071-C61B-FFF2D26F3806}"/>
                </a:ext>
              </a:extLst>
            </p:cNvPr>
            <p:cNvGrpSpPr/>
            <p:nvPr/>
          </p:nvGrpSpPr>
          <p:grpSpPr>
            <a:xfrm>
              <a:off x="7057988" y="3145654"/>
              <a:ext cx="3293270" cy="2427319"/>
              <a:chOff x="7057988" y="3145654"/>
              <a:chExt cx="3293270" cy="2427319"/>
            </a:xfrm>
          </p:grpSpPr>
          <p:pic>
            <p:nvPicPr>
              <p:cNvPr id="59" name="Picture 58">
                <a:extLst>
                  <a:ext uri="{FF2B5EF4-FFF2-40B4-BE49-F238E27FC236}">
                    <a16:creationId xmlns:a16="http://schemas.microsoft.com/office/drawing/2014/main" id="{955E1D67-4370-AE7E-28F6-1BB3E755C34C}"/>
                  </a:ext>
                </a:extLst>
              </p:cNvPr>
              <p:cNvPicPr>
                <a:picLocks noChangeAspect="1"/>
              </p:cNvPicPr>
              <p:nvPr/>
            </p:nvPicPr>
            <p:blipFill>
              <a:blip r:embed="rId7"/>
              <a:stretch>
                <a:fillRect/>
              </a:stretch>
            </p:blipFill>
            <p:spPr>
              <a:xfrm rot="9447898">
                <a:off x="7057988" y="3703699"/>
                <a:ext cx="2935068" cy="1505435"/>
              </a:xfrm>
              <a:prstGeom prst="rect">
                <a:avLst/>
              </a:prstGeom>
            </p:spPr>
          </p:pic>
          <p:sp>
            <p:nvSpPr>
              <p:cNvPr id="75" name="TextBox 74">
                <a:extLst>
                  <a:ext uri="{FF2B5EF4-FFF2-40B4-BE49-F238E27FC236}">
                    <a16:creationId xmlns:a16="http://schemas.microsoft.com/office/drawing/2014/main" id="{F501E325-E7E1-C309-6080-B4201F038CBD}"/>
                  </a:ext>
                </a:extLst>
              </p:cNvPr>
              <p:cNvSpPr txBox="1"/>
              <p:nvPr/>
            </p:nvSpPr>
            <p:spPr>
              <a:xfrm rot="20338604">
                <a:off x="7745446" y="3518109"/>
                <a:ext cx="744114" cy="338554"/>
              </a:xfrm>
              <a:prstGeom prst="rect">
                <a:avLst/>
              </a:prstGeom>
              <a:noFill/>
            </p:spPr>
            <p:txBody>
              <a:bodyPr wrap="none" rtlCol="0">
                <a:spAutoFit/>
              </a:bodyPr>
              <a:lstStyle/>
              <a:p>
                <a:pPr>
                  <a:buNone/>
                </a:pPr>
                <a:r>
                  <a:rPr lang="en-GB" sz="1600" dirty="0"/>
                  <a:t>35 cm</a:t>
                </a:r>
              </a:p>
            </p:txBody>
          </p:sp>
          <p:sp>
            <p:nvSpPr>
              <p:cNvPr id="76" name="TextBox 75">
                <a:extLst>
                  <a:ext uri="{FF2B5EF4-FFF2-40B4-BE49-F238E27FC236}">
                    <a16:creationId xmlns:a16="http://schemas.microsoft.com/office/drawing/2014/main" id="{4927C2F1-14BD-23EB-A040-2B7763C4682C}"/>
                  </a:ext>
                </a:extLst>
              </p:cNvPr>
              <p:cNvSpPr txBox="1"/>
              <p:nvPr/>
            </p:nvSpPr>
            <p:spPr>
              <a:xfrm rot="20249403">
                <a:off x="8200264" y="5234419"/>
                <a:ext cx="744114" cy="338554"/>
              </a:xfrm>
              <a:prstGeom prst="rect">
                <a:avLst/>
              </a:prstGeom>
              <a:noFill/>
            </p:spPr>
            <p:txBody>
              <a:bodyPr wrap="none" rtlCol="0">
                <a:spAutoFit/>
              </a:bodyPr>
              <a:lstStyle/>
              <a:p>
                <a:pPr>
                  <a:buNone/>
                </a:pPr>
                <a:r>
                  <a:rPr lang="en-GB" sz="1600" dirty="0"/>
                  <a:t>29 cm</a:t>
                </a:r>
              </a:p>
            </p:txBody>
          </p:sp>
          <p:sp>
            <p:nvSpPr>
              <p:cNvPr id="77" name="TextBox 76">
                <a:extLst>
                  <a:ext uri="{FF2B5EF4-FFF2-40B4-BE49-F238E27FC236}">
                    <a16:creationId xmlns:a16="http://schemas.microsoft.com/office/drawing/2014/main" id="{B480DE0E-6636-08A9-916C-C5073E55590F}"/>
                  </a:ext>
                </a:extLst>
              </p:cNvPr>
              <p:cNvSpPr txBox="1"/>
              <p:nvPr/>
            </p:nvSpPr>
            <p:spPr>
              <a:xfrm>
                <a:off x="9607144" y="3842747"/>
                <a:ext cx="744114" cy="338554"/>
              </a:xfrm>
              <a:prstGeom prst="rect">
                <a:avLst/>
              </a:prstGeom>
              <a:noFill/>
            </p:spPr>
            <p:txBody>
              <a:bodyPr wrap="none" rtlCol="0">
                <a:spAutoFit/>
              </a:bodyPr>
              <a:lstStyle/>
              <a:p>
                <a:pPr>
                  <a:buNone/>
                </a:pPr>
                <a:r>
                  <a:rPr lang="en-GB" sz="1600" dirty="0"/>
                  <a:t>16 cm</a:t>
                </a:r>
              </a:p>
            </p:txBody>
          </p:sp>
          <p:sp>
            <p:nvSpPr>
              <p:cNvPr id="78" name="TextBox 77">
                <a:extLst>
                  <a:ext uri="{FF2B5EF4-FFF2-40B4-BE49-F238E27FC236}">
                    <a16:creationId xmlns:a16="http://schemas.microsoft.com/office/drawing/2014/main" id="{78AB200A-6BBE-2A05-CEDC-F7D855356A8A}"/>
                  </a:ext>
                </a:extLst>
              </p:cNvPr>
              <p:cNvSpPr txBox="1"/>
              <p:nvPr/>
            </p:nvSpPr>
            <p:spPr>
              <a:xfrm>
                <a:off x="8980839" y="4917605"/>
                <a:ext cx="385042" cy="523220"/>
              </a:xfrm>
              <a:prstGeom prst="rect">
                <a:avLst/>
              </a:prstGeom>
              <a:noFill/>
            </p:spPr>
            <p:txBody>
              <a:bodyPr wrap="square" rtlCol="0">
                <a:spAutoFit/>
              </a:bodyPr>
              <a:lstStyle/>
              <a:p>
                <a:pPr>
                  <a:buNone/>
                </a:pPr>
                <a:r>
                  <a:rPr lang="en-GB" dirty="0">
                    <a:solidFill>
                      <a:srgbClr val="00628C"/>
                    </a:solidFill>
                    <a:latin typeface="Cavolini" panose="03000502040302020204" pitchFamily="66" charset="0"/>
                    <a:cs typeface="Cavolini" panose="03000502040302020204" pitchFamily="66" charset="0"/>
                  </a:rPr>
                  <a:t>a</a:t>
                </a:r>
              </a:p>
            </p:txBody>
          </p:sp>
          <p:sp>
            <p:nvSpPr>
              <p:cNvPr id="79" name="TextBox 78">
                <a:extLst>
                  <a:ext uri="{FF2B5EF4-FFF2-40B4-BE49-F238E27FC236}">
                    <a16:creationId xmlns:a16="http://schemas.microsoft.com/office/drawing/2014/main" id="{4A8ADE94-CCC1-D493-D551-3FA2660C70E2}"/>
                  </a:ext>
                </a:extLst>
              </p:cNvPr>
              <p:cNvSpPr txBox="1"/>
              <p:nvPr/>
            </p:nvSpPr>
            <p:spPr>
              <a:xfrm>
                <a:off x="8376672" y="3145654"/>
                <a:ext cx="385042" cy="523220"/>
              </a:xfrm>
              <a:prstGeom prst="rect">
                <a:avLst/>
              </a:prstGeom>
              <a:noFill/>
            </p:spPr>
            <p:txBody>
              <a:bodyPr wrap="square" rtlCol="0">
                <a:spAutoFit/>
              </a:bodyPr>
              <a:lstStyle/>
              <a:p>
                <a:pPr>
                  <a:buNone/>
                </a:pPr>
                <a:r>
                  <a:rPr lang="en-GB" dirty="0">
                    <a:solidFill>
                      <a:srgbClr val="00628C"/>
                    </a:solidFill>
                    <a:latin typeface="Cavolini" panose="03000502040302020204" pitchFamily="66" charset="0"/>
                    <a:cs typeface="Cavolini" panose="03000502040302020204" pitchFamily="66" charset="0"/>
                  </a:rPr>
                  <a:t>b</a:t>
                </a:r>
              </a:p>
            </p:txBody>
          </p:sp>
          <p:sp>
            <p:nvSpPr>
              <p:cNvPr id="80" name="TextBox 79">
                <a:extLst>
                  <a:ext uri="{FF2B5EF4-FFF2-40B4-BE49-F238E27FC236}">
                    <a16:creationId xmlns:a16="http://schemas.microsoft.com/office/drawing/2014/main" id="{053B2170-4390-8332-AFA4-B1EB499596A1}"/>
                  </a:ext>
                </a:extLst>
              </p:cNvPr>
              <p:cNvSpPr txBox="1"/>
              <p:nvPr/>
            </p:nvSpPr>
            <p:spPr>
              <a:xfrm>
                <a:off x="9658082" y="4012024"/>
                <a:ext cx="385042" cy="523220"/>
              </a:xfrm>
              <a:prstGeom prst="rect">
                <a:avLst/>
              </a:prstGeom>
              <a:noFill/>
            </p:spPr>
            <p:txBody>
              <a:bodyPr wrap="square" rtlCol="0">
                <a:spAutoFit/>
              </a:bodyPr>
              <a:lstStyle/>
              <a:p>
                <a:pPr>
                  <a:buNone/>
                </a:pPr>
                <a:r>
                  <a:rPr lang="en-GB" dirty="0">
                    <a:solidFill>
                      <a:srgbClr val="00628C"/>
                    </a:solidFill>
                    <a:latin typeface="Cavolini" panose="03000502040302020204" pitchFamily="66" charset="0"/>
                    <a:cs typeface="Cavolini" panose="03000502040302020204" pitchFamily="66" charset="0"/>
                  </a:rPr>
                  <a:t>h</a:t>
                </a:r>
              </a:p>
            </p:txBody>
          </p:sp>
          <p:grpSp>
            <p:nvGrpSpPr>
              <p:cNvPr id="45" name="Group 44">
                <a:extLst>
                  <a:ext uri="{FF2B5EF4-FFF2-40B4-BE49-F238E27FC236}">
                    <a16:creationId xmlns:a16="http://schemas.microsoft.com/office/drawing/2014/main" id="{A10691CF-CF62-5E7B-A33B-C28E4CA27774}"/>
                  </a:ext>
                </a:extLst>
              </p:cNvPr>
              <p:cNvGrpSpPr/>
              <p:nvPr/>
            </p:nvGrpSpPr>
            <p:grpSpPr>
              <a:xfrm rot="20240497">
                <a:off x="8612211" y="3546435"/>
                <a:ext cx="62814" cy="115889"/>
                <a:chOff x="1905324" y="3775325"/>
                <a:chExt cx="62814" cy="115889"/>
              </a:xfrm>
            </p:grpSpPr>
            <p:cxnSp>
              <p:nvCxnSpPr>
                <p:cNvPr id="46" name="Straight Connector 45">
                  <a:extLst>
                    <a:ext uri="{FF2B5EF4-FFF2-40B4-BE49-F238E27FC236}">
                      <a16:creationId xmlns:a16="http://schemas.microsoft.com/office/drawing/2014/main" id="{601C9A3A-A754-B799-6C45-A9B60D797691}"/>
                    </a:ext>
                  </a:extLst>
                </p:cNvPr>
                <p:cNvCxnSpPr>
                  <a:cxnSpLocks/>
                </p:cNvCxnSpPr>
                <p:nvPr/>
              </p:nvCxnSpPr>
              <p:spPr>
                <a:xfrm>
                  <a:off x="1905324" y="3775325"/>
                  <a:ext cx="62814" cy="5655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A819695-7A8C-FE14-05E5-2A9C43881FE6}"/>
                    </a:ext>
                  </a:extLst>
                </p:cNvPr>
                <p:cNvCxnSpPr>
                  <a:cxnSpLocks/>
                </p:cNvCxnSpPr>
                <p:nvPr/>
              </p:nvCxnSpPr>
              <p:spPr>
                <a:xfrm flipV="1">
                  <a:off x="1905324" y="3834663"/>
                  <a:ext cx="62814" cy="56551"/>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436EA59E-D039-1DE1-C774-2711A9782256}"/>
                  </a:ext>
                </a:extLst>
              </p:cNvPr>
              <p:cNvGrpSpPr/>
              <p:nvPr/>
            </p:nvGrpSpPr>
            <p:grpSpPr>
              <a:xfrm rot="20240497">
                <a:off x="8858544" y="5035356"/>
                <a:ext cx="62814" cy="115889"/>
                <a:chOff x="1905324" y="3775325"/>
                <a:chExt cx="62814" cy="115889"/>
              </a:xfrm>
            </p:grpSpPr>
            <p:cxnSp>
              <p:nvCxnSpPr>
                <p:cNvPr id="49" name="Straight Connector 48">
                  <a:extLst>
                    <a:ext uri="{FF2B5EF4-FFF2-40B4-BE49-F238E27FC236}">
                      <a16:creationId xmlns:a16="http://schemas.microsoft.com/office/drawing/2014/main" id="{89A741BB-95AE-8141-1C6D-6C3A98BC9DD9}"/>
                    </a:ext>
                  </a:extLst>
                </p:cNvPr>
                <p:cNvCxnSpPr>
                  <a:cxnSpLocks/>
                </p:cNvCxnSpPr>
                <p:nvPr/>
              </p:nvCxnSpPr>
              <p:spPr>
                <a:xfrm>
                  <a:off x="1905324" y="3775325"/>
                  <a:ext cx="62814" cy="5655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90617FC-9CC9-863A-F39F-7B8E86E48FD4}"/>
                    </a:ext>
                  </a:extLst>
                </p:cNvPr>
                <p:cNvCxnSpPr>
                  <a:cxnSpLocks/>
                </p:cNvCxnSpPr>
                <p:nvPr/>
              </p:nvCxnSpPr>
              <p:spPr>
                <a:xfrm flipV="1">
                  <a:off x="1905324" y="3834663"/>
                  <a:ext cx="62814" cy="56551"/>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86" name="TextBox 85">
                <a:extLst>
                  <a:ext uri="{FF2B5EF4-FFF2-40B4-BE49-F238E27FC236}">
                    <a16:creationId xmlns:a16="http://schemas.microsoft.com/office/drawing/2014/main" id="{A3926F2F-ACF2-D0E3-DF3A-A13DA8F40DA2}"/>
                  </a:ext>
                </a:extLst>
              </p:cNvPr>
              <p:cNvSpPr txBox="1"/>
              <p:nvPr/>
            </p:nvSpPr>
            <p:spPr>
              <a:xfrm>
                <a:off x="7945634" y="4332175"/>
                <a:ext cx="388248" cy="430887"/>
              </a:xfrm>
              <a:prstGeom prst="rect">
                <a:avLst/>
              </a:prstGeom>
              <a:noFill/>
            </p:spPr>
            <p:txBody>
              <a:bodyPr wrap="none" rtlCol="0">
                <a:spAutoFit/>
              </a:bodyPr>
              <a:lstStyle/>
              <a:p>
                <a:pPr>
                  <a:buNone/>
                </a:pPr>
                <a:r>
                  <a:rPr lang="en-GB" sz="2200" dirty="0">
                    <a:solidFill>
                      <a:srgbClr val="00628C"/>
                    </a:solidFill>
                  </a:rPr>
                  <a:t>D</a:t>
                </a:r>
              </a:p>
            </p:txBody>
          </p:sp>
        </p:grpSp>
      </p:grpSp>
      <p:grpSp>
        <p:nvGrpSpPr>
          <p:cNvPr id="88" name="Group 87">
            <a:extLst>
              <a:ext uri="{FF2B5EF4-FFF2-40B4-BE49-F238E27FC236}">
                <a16:creationId xmlns:a16="http://schemas.microsoft.com/office/drawing/2014/main" id="{43D3C5B5-BFDD-1A09-6436-ADBD332A5444}"/>
              </a:ext>
            </a:extLst>
          </p:cNvPr>
          <p:cNvGrpSpPr/>
          <p:nvPr/>
        </p:nvGrpSpPr>
        <p:grpSpPr>
          <a:xfrm>
            <a:off x="10357681" y="2527945"/>
            <a:ext cx="1427962" cy="3364574"/>
            <a:chOff x="10389360" y="2041460"/>
            <a:chExt cx="1427962" cy="3364574"/>
          </a:xfrm>
        </p:grpSpPr>
        <p:grpSp>
          <p:nvGrpSpPr>
            <p:cNvPr id="72" name="Group 71">
              <a:extLst>
                <a:ext uri="{FF2B5EF4-FFF2-40B4-BE49-F238E27FC236}">
                  <a16:creationId xmlns:a16="http://schemas.microsoft.com/office/drawing/2014/main" id="{D4E5C982-D8FE-AC76-E04F-4C9D738503A8}"/>
                </a:ext>
              </a:extLst>
            </p:cNvPr>
            <p:cNvGrpSpPr/>
            <p:nvPr/>
          </p:nvGrpSpPr>
          <p:grpSpPr>
            <a:xfrm>
              <a:off x="10389360" y="2041460"/>
              <a:ext cx="1427962" cy="3364574"/>
              <a:chOff x="10389360" y="2041460"/>
              <a:chExt cx="1427962" cy="3364574"/>
            </a:xfrm>
          </p:grpSpPr>
          <p:sp>
            <p:nvSpPr>
              <p:cNvPr id="65" name="TextBox 64">
                <a:extLst>
                  <a:ext uri="{FF2B5EF4-FFF2-40B4-BE49-F238E27FC236}">
                    <a16:creationId xmlns:a16="http://schemas.microsoft.com/office/drawing/2014/main" id="{755F12ED-0457-0B87-B1E8-1E2545A7CF29}"/>
                  </a:ext>
                </a:extLst>
              </p:cNvPr>
              <p:cNvSpPr txBox="1"/>
              <p:nvPr/>
            </p:nvSpPr>
            <p:spPr>
              <a:xfrm rot="1676050">
                <a:off x="10916949" y="2323658"/>
                <a:ext cx="744114" cy="338554"/>
              </a:xfrm>
              <a:prstGeom prst="rect">
                <a:avLst/>
              </a:prstGeom>
              <a:noFill/>
            </p:spPr>
            <p:txBody>
              <a:bodyPr wrap="none" rtlCol="0">
                <a:spAutoFit/>
              </a:bodyPr>
              <a:lstStyle/>
              <a:p>
                <a:pPr>
                  <a:buNone/>
                </a:pPr>
                <a:r>
                  <a:rPr lang="en-GB" sz="1600" dirty="0"/>
                  <a:t>12 cm</a:t>
                </a:r>
              </a:p>
            </p:txBody>
          </p:sp>
          <p:grpSp>
            <p:nvGrpSpPr>
              <p:cNvPr id="71" name="Group 70">
                <a:extLst>
                  <a:ext uri="{FF2B5EF4-FFF2-40B4-BE49-F238E27FC236}">
                    <a16:creationId xmlns:a16="http://schemas.microsoft.com/office/drawing/2014/main" id="{D87B6F04-370E-50E1-2B07-A3B03309C71A}"/>
                  </a:ext>
                </a:extLst>
              </p:cNvPr>
              <p:cNvGrpSpPr/>
              <p:nvPr/>
            </p:nvGrpSpPr>
            <p:grpSpPr>
              <a:xfrm>
                <a:off x="10389360" y="2041460"/>
                <a:ext cx="1427962" cy="3364574"/>
                <a:chOff x="388834" y="2307638"/>
                <a:chExt cx="1427962" cy="3364574"/>
              </a:xfrm>
            </p:grpSpPr>
            <p:pic>
              <p:nvPicPr>
                <p:cNvPr id="56" name="Picture 55">
                  <a:extLst>
                    <a:ext uri="{FF2B5EF4-FFF2-40B4-BE49-F238E27FC236}">
                      <a16:creationId xmlns:a16="http://schemas.microsoft.com/office/drawing/2014/main" id="{BBAFD3A0-0402-D94D-E6EC-9F67173CD24D}"/>
                    </a:ext>
                  </a:extLst>
                </p:cNvPr>
                <p:cNvPicPr>
                  <a:picLocks noChangeAspect="1"/>
                </p:cNvPicPr>
                <p:nvPr/>
              </p:nvPicPr>
              <p:blipFill>
                <a:blip r:embed="rId8"/>
                <a:stretch>
                  <a:fillRect/>
                </a:stretch>
              </p:blipFill>
              <p:spPr>
                <a:xfrm>
                  <a:off x="732194" y="2586774"/>
                  <a:ext cx="1028749" cy="2648598"/>
                </a:xfrm>
                <a:prstGeom prst="rect">
                  <a:avLst/>
                </a:prstGeom>
              </p:spPr>
            </p:pic>
            <p:sp>
              <p:nvSpPr>
                <p:cNvPr id="64" name="TextBox 63">
                  <a:extLst>
                    <a:ext uri="{FF2B5EF4-FFF2-40B4-BE49-F238E27FC236}">
                      <a16:creationId xmlns:a16="http://schemas.microsoft.com/office/drawing/2014/main" id="{052315D6-F156-6A04-6A33-192AF7B6ACDD}"/>
                    </a:ext>
                  </a:extLst>
                </p:cNvPr>
                <p:cNvSpPr txBox="1"/>
                <p:nvPr/>
              </p:nvSpPr>
              <p:spPr>
                <a:xfrm>
                  <a:off x="913971" y="5175954"/>
                  <a:ext cx="630301" cy="338554"/>
                </a:xfrm>
                <a:prstGeom prst="rect">
                  <a:avLst/>
                </a:prstGeom>
                <a:noFill/>
              </p:spPr>
              <p:txBody>
                <a:bodyPr wrap="none" rtlCol="0">
                  <a:spAutoFit/>
                </a:bodyPr>
                <a:lstStyle/>
                <a:p>
                  <a:pPr>
                    <a:buNone/>
                  </a:pPr>
                  <a:r>
                    <a:rPr lang="en-GB" sz="1600" dirty="0"/>
                    <a:t>9 cm</a:t>
                  </a:r>
                </a:p>
              </p:txBody>
            </p:sp>
            <p:sp>
              <p:nvSpPr>
                <p:cNvPr id="66" name="TextBox 65">
                  <a:extLst>
                    <a:ext uri="{FF2B5EF4-FFF2-40B4-BE49-F238E27FC236}">
                      <a16:creationId xmlns:a16="http://schemas.microsoft.com/office/drawing/2014/main" id="{CD0DDA1A-20F6-6894-7C20-CD31A3FA5860}"/>
                    </a:ext>
                  </a:extLst>
                </p:cNvPr>
                <p:cNvSpPr txBox="1"/>
                <p:nvPr/>
              </p:nvSpPr>
              <p:spPr>
                <a:xfrm rot="16200000">
                  <a:off x="230423" y="3780499"/>
                  <a:ext cx="744114" cy="338554"/>
                </a:xfrm>
                <a:prstGeom prst="rect">
                  <a:avLst/>
                </a:prstGeom>
                <a:noFill/>
              </p:spPr>
              <p:txBody>
                <a:bodyPr wrap="none" rtlCol="0">
                  <a:spAutoFit/>
                </a:bodyPr>
                <a:lstStyle/>
                <a:p>
                  <a:pPr>
                    <a:buNone/>
                  </a:pPr>
                  <a:r>
                    <a:rPr lang="en-GB" sz="1600" dirty="0"/>
                    <a:t>38 cm</a:t>
                  </a:r>
                </a:p>
              </p:txBody>
            </p:sp>
            <p:sp>
              <p:nvSpPr>
                <p:cNvPr id="67" name="TextBox 66">
                  <a:extLst>
                    <a:ext uri="{FF2B5EF4-FFF2-40B4-BE49-F238E27FC236}">
                      <a16:creationId xmlns:a16="http://schemas.microsoft.com/office/drawing/2014/main" id="{6DD81E08-0677-392A-6802-1C8AC05535AE}"/>
                    </a:ext>
                  </a:extLst>
                </p:cNvPr>
                <p:cNvSpPr txBox="1"/>
                <p:nvPr/>
              </p:nvSpPr>
              <p:spPr>
                <a:xfrm>
                  <a:off x="1194159" y="2307638"/>
                  <a:ext cx="421910" cy="523220"/>
                </a:xfrm>
                <a:prstGeom prst="rect">
                  <a:avLst/>
                </a:prstGeom>
                <a:noFill/>
              </p:spPr>
              <p:txBody>
                <a:bodyPr wrap="none" rtlCol="0">
                  <a:spAutoFit/>
                </a:bodyPr>
                <a:lstStyle/>
                <a:p>
                  <a:pPr>
                    <a:buNone/>
                  </a:pPr>
                  <a:r>
                    <a:rPr lang="en-GB" dirty="0">
                      <a:solidFill>
                        <a:srgbClr val="00628C"/>
                      </a:solidFill>
                      <a:latin typeface="Cavolini" panose="03000502040302020204" pitchFamily="66" charset="0"/>
                      <a:cs typeface="Cavolini" panose="03000502040302020204" pitchFamily="66" charset="0"/>
                    </a:rPr>
                    <a:t>a</a:t>
                  </a:r>
                </a:p>
              </p:txBody>
            </p:sp>
            <p:sp>
              <p:nvSpPr>
                <p:cNvPr id="68" name="TextBox 67">
                  <a:extLst>
                    <a:ext uri="{FF2B5EF4-FFF2-40B4-BE49-F238E27FC236}">
                      <a16:creationId xmlns:a16="http://schemas.microsoft.com/office/drawing/2014/main" id="{0B059FD9-11E3-CF46-F01D-6A107CDFECC7}"/>
                    </a:ext>
                  </a:extLst>
                </p:cNvPr>
                <p:cNvSpPr txBox="1"/>
                <p:nvPr/>
              </p:nvSpPr>
              <p:spPr>
                <a:xfrm>
                  <a:off x="1398092" y="5148992"/>
                  <a:ext cx="418704" cy="523220"/>
                </a:xfrm>
                <a:prstGeom prst="rect">
                  <a:avLst/>
                </a:prstGeom>
                <a:noFill/>
              </p:spPr>
              <p:txBody>
                <a:bodyPr wrap="none" rtlCol="0">
                  <a:spAutoFit/>
                </a:bodyPr>
                <a:lstStyle/>
                <a:p>
                  <a:pPr>
                    <a:buNone/>
                  </a:pPr>
                  <a:r>
                    <a:rPr lang="en-GB" dirty="0">
                      <a:solidFill>
                        <a:srgbClr val="00628C"/>
                      </a:solidFill>
                      <a:latin typeface="Cavolini" panose="03000502040302020204" pitchFamily="66" charset="0"/>
                      <a:cs typeface="Cavolini" panose="03000502040302020204" pitchFamily="66" charset="0"/>
                    </a:rPr>
                    <a:t>b</a:t>
                  </a:r>
                </a:p>
              </p:txBody>
            </p:sp>
            <p:sp>
              <p:nvSpPr>
                <p:cNvPr id="70" name="TextBox 69">
                  <a:extLst>
                    <a:ext uri="{FF2B5EF4-FFF2-40B4-BE49-F238E27FC236}">
                      <a16:creationId xmlns:a16="http://schemas.microsoft.com/office/drawing/2014/main" id="{502F8804-6785-8849-889E-2F794B1C80B2}"/>
                    </a:ext>
                  </a:extLst>
                </p:cNvPr>
                <p:cNvSpPr txBox="1"/>
                <p:nvPr/>
              </p:nvSpPr>
              <p:spPr>
                <a:xfrm>
                  <a:off x="388834" y="3082961"/>
                  <a:ext cx="431528" cy="523220"/>
                </a:xfrm>
                <a:prstGeom prst="rect">
                  <a:avLst/>
                </a:prstGeom>
                <a:noFill/>
              </p:spPr>
              <p:txBody>
                <a:bodyPr wrap="none" rtlCol="0">
                  <a:spAutoFit/>
                </a:bodyPr>
                <a:lstStyle/>
                <a:p>
                  <a:pPr>
                    <a:buNone/>
                  </a:pPr>
                  <a:r>
                    <a:rPr lang="en-GB" dirty="0">
                      <a:solidFill>
                        <a:srgbClr val="00628C"/>
                      </a:solidFill>
                      <a:latin typeface="Cavolini" panose="03000502040302020204" pitchFamily="66" charset="0"/>
                      <a:cs typeface="Cavolini" panose="03000502040302020204" pitchFamily="66" charset="0"/>
                    </a:rPr>
                    <a:t>h</a:t>
                  </a:r>
                </a:p>
              </p:txBody>
            </p:sp>
          </p:grpSp>
        </p:grpSp>
        <p:grpSp>
          <p:nvGrpSpPr>
            <p:cNvPr id="35" name="Group 34">
              <a:extLst>
                <a:ext uri="{FF2B5EF4-FFF2-40B4-BE49-F238E27FC236}">
                  <a16:creationId xmlns:a16="http://schemas.microsoft.com/office/drawing/2014/main" id="{E798D3C6-17A7-45DC-29E1-9E8F4FEB8199}"/>
                </a:ext>
              </a:extLst>
            </p:cNvPr>
            <p:cNvGrpSpPr/>
            <p:nvPr/>
          </p:nvGrpSpPr>
          <p:grpSpPr>
            <a:xfrm rot="16200000">
              <a:off x="10686901" y="4078594"/>
              <a:ext cx="62814" cy="115889"/>
              <a:chOff x="1905324" y="3775325"/>
              <a:chExt cx="62814" cy="115889"/>
            </a:xfrm>
          </p:grpSpPr>
          <p:cxnSp>
            <p:nvCxnSpPr>
              <p:cNvPr id="36" name="Straight Connector 35">
                <a:extLst>
                  <a:ext uri="{FF2B5EF4-FFF2-40B4-BE49-F238E27FC236}">
                    <a16:creationId xmlns:a16="http://schemas.microsoft.com/office/drawing/2014/main" id="{B42BB0C7-02F8-62D3-716D-6B91EB83DA06}"/>
                  </a:ext>
                </a:extLst>
              </p:cNvPr>
              <p:cNvCxnSpPr>
                <a:cxnSpLocks/>
              </p:cNvCxnSpPr>
              <p:nvPr/>
            </p:nvCxnSpPr>
            <p:spPr>
              <a:xfrm>
                <a:off x="1905324" y="3775325"/>
                <a:ext cx="62814" cy="5655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FFB180D-1633-1086-6CFD-A6801118A6CC}"/>
                  </a:ext>
                </a:extLst>
              </p:cNvPr>
              <p:cNvCxnSpPr>
                <a:cxnSpLocks/>
              </p:cNvCxnSpPr>
              <p:nvPr/>
            </p:nvCxnSpPr>
            <p:spPr>
              <a:xfrm flipV="1">
                <a:off x="1905324" y="3834663"/>
                <a:ext cx="62814" cy="56551"/>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D307B9E4-DD5B-D3B6-E54D-CA49FAE345D2}"/>
                </a:ext>
              </a:extLst>
            </p:cNvPr>
            <p:cNvGrpSpPr/>
            <p:nvPr/>
          </p:nvGrpSpPr>
          <p:grpSpPr>
            <a:xfrm rot="16200000">
              <a:off x="11695557" y="4078594"/>
              <a:ext cx="62814" cy="115889"/>
              <a:chOff x="1905324" y="3775325"/>
              <a:chExt cx="62814" cy="115889"/>
            </a:xfrm>
          </p:grpSpPr>
          <p:cxnSp>
            <p:nvCxnSpPr>
              <p:cNvPr id="43" name="Straight Connector 42">
                <a:extLst>
                  <a:ext uri="{FF2B5EF4-FFF2-40B4-BE49-F238E27FC236}">
                    <a16:creationId xmlns:a16="http://schemas.microsoft.com/office/drawing/2014/main" id="{5D11CDD6-4817-6FDA-B656-99DC2E92AF8D}"/>
                  </a:ext>
                </a:extLst>
              </p:cNvPr>
              <p:cNvCxnSpPr>
                <a:cxnSpLocks/>
              </p:cNvCxnSpPr>
              <p:nvPr/>
            </p:nvCxnSpPr>
            <p:spPr>
              <a:xfrm>
                <a:off x="1905324" y="3775325"/>
                <a:ext cx="62814" cy="5655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C6FE09A-29B8-B640-FEFD-FAA45254A8BA}"/>
                  </a:ext>
                </a:extLst>
              </p:cNvPr>
              <p:cNvCxnSpPr>
                <a:cxnSpLocks/>
              </p:cNvCxnSpPr>
              <p:nvPr/>
            </p:nvCxnSpPr>
            <p:spPr>
              <a:xfrm flipV="1">
                <a:off x="1905324" y="3834663"/>
                <a:ext cx="62814" cy="56551"/>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53" name="Rectangle 52">
              <a:extLst>
                <a:ext uri="{FF2B5EF4-FFF2-40B4-BE49-F238E27FC236}">
                  <a16:creationId xmlns:a16="http://schemas.microsoft.com/office/drawing/2014/main" id="{CAD16E0B-6060-2CA5-CF3E-D7E8BAA2D999}"/>
                </a:ext>
              </a:extLst>
            </p:cNvPr>
            <p:cNvSpPr/>
            <p:nvPr/>
          </p:nvSpPr>
          <p:spPr>
            <a:xfrm>
              <a:off x="10743253" y="4801652"/>
              <a:ext cx="132537" cy="14216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Rectangle 53">
              <a:extLst>
                <a:ext uri="{FF2B5EF4-FFF2-40B4-BE49-F238E27FC236}">
                  <a16:creationId xmlns:a16="http://schemas.microsoft.com/office/drawing/2014/main" id="{3588E361-2506-B2CD-2331-9C1804F85DF1}"/>
                </a:ext>
              </a:extLst>
            </p:cNvPr>
            <p:cNvSpPr/>
            <p:nvPr/>
          </p:nvSpPr>
          <p:spPr>
            <a:xfrm>
              <a:off x="11616144" y="4811733"/>
              <a:ext cx="132537" cy="14216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TextBox 86">
              <a:extLst>
                <a:ext uri="{FF2B5EF4-FFF2-40B4-BE49-F238E27FC236}">
                  <a16:creationId xmlns:a16="http://schemas.microsoft.com/office/drawing/2014/main" id="{BE2925EA-5A8D-0439-2689-158372D49098}"/>
                </a:ext>
              </a:extLst>
            </p:cNvPr>
            <p:cNvSpPr txBox="1"/>
            <p:nvPr/>
          </p:nvSpPr>
          <p:spPr>
            <a:xfrm>
              <a:off x="11011478" y="3507927"/>
              <a:ext cx="372218" cy="430887"/>
            </a:xfrm>
            <a:prstGeom prst="rect">
              <a:avLst/>
            </a:prstGeom>
            <a:noFill/>
          </p:spPr>
          <p:txBody>
            <a:bodyPr wrap="none" rtlCol="0">
              <a:spAutoFit/>
            </a:bodyPr>
            <a:lstStyle/>
            <a:p>
              <a:pPr>
                <a:buNone/>
              </a:pPr>
              <a:r>
                <a:rPr lang="en-GB" sz="2200" dirty="0">
                  <a:solidFill>
                    <a:srgbClr val="00628C"/>
                  </a:solidFill>
                </a:rPr>
                <a:t>E</a:t>
              </a:r>
            </a:p>
          </p:txBody>
        </p:sp>
      </p:grpSp>
    </p:spTree>
    <p:extLst>
      <p:ext uri="{BB962C8B-B14F-4D97-AF65-F5344CB8AC3E}">
        <p14:creationId xmlns:p14="http://schemas.microsoft.com/office/powerpoint/2010/main" val="268510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4: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3577896224"/>
              </p:ext>
            </p:extLst>
          </p:nvPr>
        </p:nvGraphicFramePr>
        <p:xfrm>
          <a:off x="267128" y="682511"/>
          <a:ext cx="11766038" cy="5522128"/>
        </p:xfrm>
        <a:graphic>
          <a:graphicData uri="http://schemas.openxmlformats.org/drawingml/2006/table">
            <a:tbl>
              <a:tblPr firstRow="1" bandRow="1">
                <a:tableStyleId>{5940675A-B579-460E-94D1-54222C63F5DA}</a:tableStyleId>
              </a:tblPr>
              <a:tblGrid>
                <a:gridCol w="4931596">
                  <a:extLst>
                    <a:ext uri="{9D8B030D-6E8A-4147-A177-3AD203B41FA5}">
                      <a16:colId xmlns:a16="http://schemas.microsoft.com/office/drawing/2014/main" val="695237181"/>
                    </a:ext>
                  </a:extLst>
                </a:gridCol>
                <a:gridCol w="6834442">
                  <a:extLst>
                    <a:ext uri="{9D8B030D-6E8A-4147-A177-3AD203B41FA5}">
                      <a16:colId xmlns:a16="http://schemas.microsoft.com/office/drawing/2014/main" val="300072507"/>
                    </a:ext>
                  </a:extLst>
                </a:gridCol>
              </a:tblGrid>
              <a:tr h="372064">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139212">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Ask students to focus on one aspect of the formula at a time, for example by identifying the parallel lines in each trapezium first. Highlight these on the </a:t>
                      </a:r>
                      <a:r>
                        <a:rPr lang="en-GB" sz="1600" i="0" u="none" dirty="0">
                          <a:hlinkClick r:id="rId3" action="ppaction://hlinksldjump"/>
                        </a:rPr>
                        <a:t>printable version</a:t>
                      </a:r>
                      <a:r>
                        <a:rPr lang="en-GB" sz="1600" i="0" u="none" dirty="0"/>
                        <a:t>.</a:t>
                      </a:r>
                    </a:p>
                    <a:p>
                      <a:r>
                        <a:rPr lang="en-GB" sz="1600" b="1" i="0" u="none" dirty="0"/>
                        <a:t>Challenge</a:t>
                      </a:r>
                    </a:p>
                    <a:p>
                      <a:pPr>
                        <a:spcAft>
                          <a:spcPts val="600"/>
                        </a:spcAft>
                      </a:pPr>
                      <a:r>
                        <a:rPr lang="en-GB" sz="1600" u="none" dirty="0"/>
                        <a:t>Build on the further thinking question – give an area and ask students to sketch trapezia with that area.</a:t>
                      </a:r>
                    </a:p>
                    <a:p>
                      <a:r>
                        <a:rPr lang="en-GB" sz="1600" b="1" i="0" u="none" dirty="0"/>
                        <a:t>Representations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dirty="0"/>
                        <a:t>Students should experience a range of representations of trapezia. Their understanding of what a trapezium is (and isn’t) will be shaped by the examples (and non-examples) they have seen. If they have primarily experienced a ‘classic’ image such as the one in part a (rotated 180°), this may shape their understanding of the area formula.</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Students will not have studied the area of a trapezium at primary school – only use this Checkpoint if you have taught it earlier in your Key Stage 3 curriculum. Rather than focusing on recall of the formula, which is given in the rubric, this task checks students understand the information that is required to use the formula successfully.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There are three variables in the formula, so for each example three values are given – but it is only in example C that they are correctly labelled. Several misconceptions are handled in each example. In example A, the trapezium looks similar to the ‘classic’ trapezium example students will be familiar with, but a side length is given rather than the perpendicular height. Discuss why </a:t>
                      </a:r>
                      <a:r>
                        <a:rPr lang="en-GB" sz="1600" i="1" dirty="0"/>
                        <a:t>a </a:t>
                      </a:r>
                      <a:r>
                        <a:rPr lang="en-GB" sz="1600" dirty="0"/>
                        <a:t>and </a:t>
                      </a:r>
                      <a:r>
                        <a:rPr lang="en-GB" sz="1600" i="1" dirty="0"/>
                        <a:t>b</a:t>
                      </a:r>
                      <a:r>
                        <a:rPr lang="en-GB" sz="1600" dirty="0"/>
                        <a:t> can be either of the two parallel sides. In example B, none of the sides are correctly labelled; students might also question whether this is a trapezium, as both of the non-parallel slides ‘tilt’ in the same direction. In example D, a vertical length is given but this is not at right angles to the two parallel sides. In example E, the top and bottom are labelled, but they are not the parallel sides.</a:t>
                      </a:r>
                    </a:p>
                  </a:txBody>
                  <a:tcPr/>
                </a:tc>
                <a:extLst>
                  <a:ext uri="{0D108BD9-81ED-4DB2-BD59-A6C34878D82A}">
                    <a16:rowId xmlns:a16="http://schemas.microsoft.com/office/drawing/2014/main" val="1616516725"/>
                  </a:ext>
                </a:extLst>
              </a:tr>
              <a:tr h="837144">
                <a:tc gridSpan="2">
                  <a:txBody>
                    <a:bodyPr/>
                    <a:lstStyle/>
                    <a:p>
                      <a:r>
                        <a:rPr lang="en-GB" sz="1600" b="1" dirty="0"/>
                        <a:t>Additional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Key idea 6.2.2.1 from </a:t>
                      </a:r>
                      <a:r>
                        <a:rPr lang="en-GB" sz="1600" dirty="0">
                          <a:hlinkClick r:id="rId4"/>
                        </a:rPr>
                        <a:t>Secondary Mastery Professional Development | NCETM</a:t>
                      </a:r>
                      <a:r>
                        <a:rPr lang="en-GB" sz="1600" dirty="0"/>
                        <a:t> explores ‘</a:t>
                      </a:r>
                      <a:r>
                        <a:rPr lang="en-GB" sz="1600" dirty="0">
                          <a:hlinkClick r:id="rId5"/>
                        </a:rPr>
                        <a:t>the area of a trapezium</a:t>
                      </a:r>
                      <a:r>
                        <a:rPr lang="en-GB" sz="1600" dirty="0"/>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Checkpoint </a:t>
                      </a:r>
                      <a:r>
                        <a:rPr lang="en-GB" sz="1600" b="0" dirty="0">
                          <a:hlinkClick r:id="rId6" action="ppaction://hlinksldjump"/>
                        </a:rPr>
                        <a:t>5</a:t>
                      </a:r>
                      <a:r>
                        <a:rPr lang="en-GB" sz="1600" b="0" dirty="0"/>
                        <a:t> gives another way of assessing students understand what information they need to find the area of a trapezium. </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1666037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1CC7-1405-4365-A701-00459E1F6050}"/>
              </a:ext>
            </a:extLst>
          </p:cNvPr>
          <p:cNvSpPr>
            <a:spLocks noGrp="1"/>
          </p:cNvSpPr>
          <p:nvPr>
            <p:ph type="title"/>
          </p:nvPr>
        </p:nvSpPr>
        <p:spPr/>
        <p:txBody>
          <a:bodyPr>
            <a:normAutofit/>
          </a:bodyPr>
          <a:lstStyle/>
          <a:p>
            <a:r>
              <a:rPr lang="en-GB" sz="3200" dirty="0"/>
              <a:t>About this resource</a:t>
            </a:r>
          </a:p>
        </p:txBody>
      </p:sp>
      <p:sp>
        <p:nvSpPr>
          <p:cNvPr id="3" name="Content Placeholder 2">
            <a:extLst>
              <a:ext uri="{FF2B5EF4-FFF2-40B4-BE49-F238E27FC236}">
                <a16:creationId xmlns:a16="http://schemas.microsoft.com/office/drawing/2014/main" id="{22629CC2-A410-4284-B6E4-9740A2F3DE9D}"/>
              </a:ext>
            </a:extLst>
          </p:cNvPr>
          <p:cNvSpPr>
            <a:spLocks noGrp="1"/>
          </p:cNvSpPr>
          <p:nvPr>
            <p:ph idx="1"/>
          </p:nvPr>
        </p:nvSpPr>
        <p:spPr>
          <a:xfrm>
            <a:off x="252336" y="1097599"/>
            <a:ext cx="9993351" cy="5471151"/>
          </a:xfrm>
        </p:spPr>
        <p:txBody>
          <a:bodyPr>
            <a:normAutofit fontScale="92500" lnSpcReduction="10000"/>
          </a:bodyPr>
          <a:lstStyle/>
          <a:p>
            <a:r>
              <a:rPr lang="en-GB" sz="2200" dirty="0"/>
              <a:t>This resource is designed to be used in the classroom with Year 8 students, although it may be useful for other students.</a:t>
            </a:r>
          </a:p>
          <a:p>
            <a:r>
              <a:rPr lang="en-GB" sz="2200" dirty="0"/>
              <a:t>The Checkpoints are grouped around the key ideas in the core concept documents, </a:t>
            </a:r>
            <a:r>
              <a:rPr lang="en-GB" sz="2200" dirty="0">
                <a:hlinkClick r:id="rId3"/>
              </a:rPr>
              <a:t>6.1 Perimeter, area and volume</a:t>
            </a:r>
            <a:r>
              <a:rPr lang="en-GB" sz="2200" dirty="0"/>
              <a:t>, part of the NCETM </a:t>
            </a:r>
            <a:r>
              <a:rPr lang="en-GB" sz="2200" dirty="0">
                <a:hlinkClick r:id="rId4"/>
              </a:rPr>
              <a:t>Secondary Mastery Professional Development</a:t>
            </a:r>
            <a:r>
              <a:rPr lang="en-GB" sz="2200" dirty="0"/>
              <a:t> materials.</a:t>
            </a:r>
          </a:p>
          <a:p>
            <a:r>
              <a:rPr lang="en-GB" sz="2200" dirty="0"/>
              <a:t>Before each set of Checkpoints, context is explored, to help secondary teachers to understand where students may have encountered concepts in primary school.</a:t>
            </a:r>
          </a:p>
          <a:p>
            <a:r>
              <a:rPr lang="en-GB" sz="2200" dirty="0">
                <a:latin typeface="Arial"/>
                <a:cs typeface="Arial"/>
              </a:rPr>
              <a:t>The 10-minute Checkpoint tasks might be used as assessment activities, ahead of introducing concepts, to help teachers explore what students already know and identify gaps and misconceptions. </a:t>
            </a:r>
            <a:endParaRPr lang="en-GB" sz="2200" dirty="0"/>
          </a:p>
          <a:p>
            <a:r>
              <a:rPr lang="en-GB" sz="2200" dirty="0">
                <a:latin typeface="Arial"/>
                <a:cs typeface="Arial"/>
              </a:rPr>
              <a:t>Each Checkpoint has an optional question marked     . This will provide further thinking for those students who have completed the rest of the activities on the slide.</a:t>
            </a:r>
          </a:p>
          <a:p>
            <a:r>
              <a:rPr lang="en-GB" sz="2200" dirty="0"/>
              <a:t>The notes for each Checkpoint give answers (if appropriate), some suggested questions and things to consider. </a:t>
            </a:r>
          </a:p>
          <a:p>
            <a:r>
              <a:rPr lang="en-GB" sz="2200" dirty="0"/>
              <a:t>After each Checkpoint, a guidance slide explores suggested adaptations,              potential misconceptions and follow-up tasks. These may include the           additional activities at the end of this deck. </a:t>
            </a:r>
          </a:p>
          <a:p>
            <a:pPr marL="0" indent="0">
              <a:buNone/>
            </a:pPr>
            <a:endParaRPr lang="en-GB" sz="2200" dirty="0"/>
          </a:p>
        </p:txBody>
      </p:sp>
      <p:sp>
        <p:nvSpPr>
          <p:cNvPr id="4" name="Action Button: Help 3">
            <a:hlinkClick r:id="" action="ppaction://noaction" highlightClick="1"/>
            <a:extLst>
              <a:ext uri="{FF2B5EF4-FFF2-40B4-BE49-F238E27FC236}">
                <a16:creationId xmlns:a16="http://schemas.microsoft.com/office/drawing/2014/main" id="{67EEB099-DAB9-47E4-B48E-A931D4C6EDE2}"/>
              </a:ext>
            </a:extLst>
          </p:cNvPr>
          <p:cNvSpPr/>
          <p:nvPr/>
        </p:nvSpPr>
        <p:spPr>
          <a:xfrm>
            <a:off x="6362311" y="4009016"/>
            <a:ext cx="304474" cy="308920"/>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6996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FB45FB-FBAF-CD41-101B-603D073E67F1}"/>
              </a:ext>
            </a:extLst>
          </p:cNvPr>
          <p:cNvSpPr>
            <a:spLocks noGrp="1"/>
          </p:cNvSpPr>
          <p:nvPr>
            <p:ph type="body" sz="quarter" idx="11"/>
          </p:nvPr>
        </p:nvSpPr>
        <p:spPr/>
        <p:txBody>
          <a:bodyPr/>
          <a:lstStyle/>
          <a:p>
            <a:r>
              <a:rPr lang="en-GB" dirty="0"/>
              <a:t>Checkpoint 5: Most agreeable</a:t>
            </a:r>
          </a:p>
        </p:txBody>
      </p:sp>
      <p:sp>
        <p:nvSpPr>
          <p:cNvPr id="7" name="Speech Bubble: Rectangle with Corners Rounded 6">
            <a:extLst>
              <a:ext uri="{FF2B5EF4-FFF2-40B4-BE49-F238E27FC236}">
                <a16:creationId xmlns:a16="http://schemas.microsoft.com/office/drawing/2014/main" id="{15F93EF3-17A2-1553-BE3E-38D3C7C2BC59}"/>
              </a:ext>
            </a:extLst>
          </p:cNvPr>
          <p:cNvSpPr/>
          <p:nvPr/>
        </p:nvSpPr>
        <p:spPr>
          <a:xfrm>
            <a:off x="3754355" y="2174763"/>
            <a:ext cx="2733172" cy="1254237"/>
          </a:xfrm>
          <a:prstGeom prst="wedgeRoundRectCallout">
            <a:avLst>
              <a:gd name="adj1" fmla="val 7151"/>
              <a:gd name="adj2" fmla="val 7225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t>… the lengths of three sides.</a:t>
            </a:r>
          </a:p>
        </p:txBody>
      </p:sp>
      <p:sp>
        <p:nvSpPr>
          <p:cNvPr id="8" name="Speech Bubble: Rectangle with Corners Rounded 7">
            <a:extLst>
              <a:ext uri="{FF2B5EF4-FFF2-40B4-BE49-F238E27FC236}">
                <a16:creationId xmlns:a16="http://schemas.microsoft.com/office/drawing/2014/main" id="{78367B3A-FA40-AC9D-6932-53D91A70244C}"/>
              </a:ext>
            </a:extLst>
          </p:cNvPr>
          <p:cNvSpPr/>
          <p:nvPr/>
        </p:nvSpPr>
        <p:spPr>
          <a:xfrm>
            <a:off x="494296" y="2174763"/>
            <a:ext cx="2891591" cy="1254237"/>
          </a:xfrm>
          <a:prstGeom prst="wedgeRoundRectCallout">
            <a:avLst>
              <a:gd name="adj1" fmla="val -44521"/>
              <a:gd name="adj2" fmla="val 687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t>… a horizontal length.</a:t>
            </a:r>
          </a:p>
        </p:txBody>
      </p:sp>
      <p:sp>
        <p:nvSpPr>
          <p:cNvPr id="9" name="Speech Bubble: Rectangle with Corners Rounded 8">
            <a:extLst>
              <a:ext uri="{FF2B5EF4-FFF2-40B4-BE49-F238E27FC236}">
                <a16:creationId xmlns:a16="http://schemas.microsoft.com/office/drawing/2014/main" id="{016CC8CF-0A52-3DFF-63B3-89B4E3B35BD7}"/>
              </a:ext>
            </a:extLst>
          </p:cNvPr>
          <p:cNvSpPr/>
          <p:nvPr/>
        </p:nvSpPr>
        <p:spPr>
          <a:xfrm>
            <a:off x="6855995" y="2174762"/>
            <a:ext cx="3009899" cy="1254237"/>
          </a:xfrm>
          <a:prstGeom prst="wedgeRoundRectCallout">
            <a:avLst>
              <a:gd name="adj1" fmla="val -6268"/>
              <a:gd name="adj2" fmla="val 7351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t>… the lengths of the parallel sides.</a:t>
            </a:r>
          </a:p>
        </p:txBody>
      </p:sp>
      <p:sp>
        <p:nvSpPr>
          <p:cNvPr id="10" name="TextBox 9">
            <a:extLst>
              <a:ext uri="{FF2B5EF4-FFF2-40B4-BE49-F238E27FC236}">
                <a16:creationId xmlns:a16="http://schemas.microsoft.com/office/drawing/2014/main" id="{242AD87D-33F7-8356-0DC5-AA461EDDEDD9}"/>
              </a:ext>
            </a:extLst>
          </p:cNvPr>
          <p:cNvSpPr txBox="1"/>
          <p:nvPr/>
        </p:nvSpPr>
        <p:spPr>
          <a:xfrm>
            <a:off x="145680" y="1110351"/>
            <a:ext cx="8071888" cy="837152"/>
          </a:xfrm>
          <a:prstGeom prst="rect">
            <a:avLst/>
          </a:prstGeom>
          <a:noFill/>
        </p:spPr>
        <p:txBody>
          <a:bodyPr wrap="square" rtlCol="0">
            <a:spAutoFit/>
          </a:bodyPr>
          <a:lstStyle/>
          <a:p>
            <a:pPr>
              <a:buNone/>
            </a:pPr>
            <a:r>
              <a:rPr lang="en-GB" sz="2200" dirty="0"/>
              <a:t>‘To find the area of a trapezium, you need…’.</a:t>
            </a:r>
          </a:p>
          <a:p>
            <a:pPr>
              <a:buNone/>
            </a:pPr>
            <a:r>
              <a:rPr lang="en-GB" sz="2200" dirty="0"/>
              <a:t>Three students say how they would complete this sentence. </a:t>
            </a:r>
          </a:p>
        </p:txBody>
      </p:sp>
      <p:sp>
        <p:nvSpPr>
          <p:cNvPr id="2" name="TextBox 1">
            <a:extLst>
              <a:ext uri="{FF2B5EF4-FFF2-40B4-BE49-F238E27FC236}">
                <a16:creationId xmlns:a16="http://schemas.microsoft.com/office/drawing/2014/main" id="{C2809B1B-894F-0864-BFE1-5F48608A4044}"/>
              </a:ext>
            </a:extLst>
          </p:cNvPr>
          <p:cNvSpPr txBox="1"/>
          <p:nvPr/>
        </p:nvSpPr>
        <p:spPr>
          <a:xfrm>
            <a:off x="212011" y="4314407"/>
            <a:ext cx="7069735" cy="837152"/>
          </a:xfrm>
          <a:prstGeom prst="rect">
            <a:avLst/>
          </a:prstGeom>
          <a:noFill/>
        </p:spPr>
        <p:txBody>
          <a:bodyPr wrap="square" rtlCol="0">
            <a:spAutoFit/>
          </a:bodyPr>
          <a:lstStyle/>
          <a:p>
            <a:pPr marL="457200" indent="-457200">
              <a:buAutoNum type="alphaLcParenR"/>
            </a:pPr>
            <a:r>
              <a:rPr lang="en-GB" sz="2200" dirty="0"/>
              <a:t>Whose answer is </a:t>
            </a:r>
            <a:r>
              <a:rPr lang="en-GB" sz="2200" b="1" dirty="0"/>
              <a:t>most</a:t>
            </a:r>
            <a:r>
              <a:rPr lang="en-GB" sz="2200" dirty="0"/>
              <a:t> correct? Why?</a:t>
            </a:r>
          </a:p>
          <a:p>
            <a:pPr marL="457200" indent="-457200">
              <a:buAutoNum type="alphaLcParenR"/>
            </a:pPr>
            <a:r>
              <a:rPr lang="en-GB" sz="2200" dirty="0"/>
              <a:t>Think of a better statement than the three given.</a:t>
            </a:r>
          </a:p>
        </p:txBody>
      </p:sp>
      <p:sp>
        <p:nvSpPr>
          <p:cNvPr id="4" name="Action Button: Help 3">
            <a:hlinkClick r:id="" action="ppaction://noaction" highlightClick="1"/>
            <a:extLst>
              <a:ext uri="{FF2B5EF4-FFF2-40B4-BE49-F238E27FC236}">
                <a16:creationId xmlns:a16="http://schemas.microsoft.com/office/drawing/2014/main" id="{6810AC82-AF4A-7E4B-C465-E62038946999}"/>
              </a:ext>
            </a:extLst>
          </p:cNvPr>
          <p:cNvSpPr/>
          <p:nvPr/>
        </p:nvSpPr>
        <p:spPr>
          <a:xfrm>
            <a:off x="293832" y="5449676"/>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C6B8B96-7C10-6CF5-1D16-621C66521878}"/>
              </a:ext>
            </a:extLst>
          </p:cNvPr>
          <p:cNvSpPr txBox="1"/>
          <p:nvPr/>
        </p:nvSpPr>
        <p:spPr>
          <a:xfrm>
            <a:off x="1326084" y="5378819"/>
            <a:ext cx="7589714" cy="1107996"/>
          </a:xfrm>
          <a:prstGeom prst="rect">
            <a:avLst/>
          </a:prstGeom>
          <a:noFill/>
        </p:spPr>
        <p:txBody>
          <a:bodyPr wrap="square">
            <a:spAutoFit/>
          </a:bodyPr>
          <a:lstStyle/>
          <a:p>
            <a:pPr>
              <a:buNone/>
            </a:pPr>
            <a:r>
              <a:rPr lang="en-GB" sz="2200" dirty="0"/>
              <a:t>Sketch an example of a trapezium where each person’s rule could be used. Is it possible to sketch an example where their rule could not be used?</a:t>
            </a:r>
          </a:p>
        </p:txBody>
      </p:sp>
      <p:sp>
        <p:nvSpPr>
          <p:cNvPr id="6" name="TextBox 5">
            <a:extLst>
              <a:ext uri="{FF2B5EF4-FFF2-40B4-BE49-F238E27FC236}">
                <a16:creationId xmlns:a16="http://schemas.microsoft.com/office/drawing/2014/main" id="{BB57AF5D-F960-B226-B41E-C47C8074F17D}"/>
              </a:ext>
            </a:extLst>
          </p:cNvPr>
          <p:cNvSpPr txBox="1"/>
          <p:nvPr/>
        </p:nvSpPr>
        <p:spPr>
          <a:xfrm>
            <a:off x="293832" y="3632905"/>
            <a:ext cx="1335184" cy="430887"/>
          </a:xfrm>
          <a:prstGeom prst="rect">
            <a:avLst/>
          </a:prstGeom>
          <a:noFill/>
        </p:spPr>
        <p:txBody>
          <a:bodyPr wrap="square" rtlCol="0">
            <a:spAutoFit/>
          </a:bodyPr>
          <a:lstStyle/>
          <a:p>
            <a:pPr>
              <a:buNone/>
            </a:pPr>
            <a:r>
              <a:rPr lang="en-GB" sz="2200" b="1" dirty="0">
                <a:solidFill>
                  <a:srgbClr val="00628C"/>
                </a:solidFill>
              </a:rPr>
              <a:t>Flavian</a:t>
            </a:r>
          </a:p>
        </p:txBody>
      </p:sp>
      <p:sp>
        <p:nvSpPr>
          <p:cNvPr id="11" name="TextBox 10">
            <a:extLst>
              <a:ext uri="{FF2B5EF4-FFF2-40B4-BE49-F238E27FC236}">
                <a16:creationId xmlns:a16="http://schemas.microsoft.com/office/drawing/2014/main" id="{ABCFB412-D1A1-2358-AB24-E1E7CFF3E0E0}"/>
              </a:ext>
            </a:extLst>
          </p:cNvPr>
          <p:cNvSpPr txBox="1"/>
          <p:nvPr/>
        </p:nvSpPr>
        <p:spPr>
          <a:xfrm>
            <a:off x="4485524" y="3656260"/>
            <a:ext cx="1335184" cy="430887"/>
          </a:xfrm>
          <a:prstGeom prst="rect">
            <a:avLst/>
          </a:prstGeom>
          <a:noFill/>
        </p:spPr>
        <p:txBody>
          <a:bodyPr wrap="square" rtlCol="0">
            <a:spAutoFit/>
          </a:bodyPr>
          <a:lstStyle/>
          <a:p>
            <a:pPr>
              <a:buNone/>
            </a:pPr>
            <a:r>
              <a:rPr lang="en-GB" sz="2200" b="1" dirty="0">
                <a:solidFill>
                  <a:srgbClr val="00628C"/>
                </a:solidFill>
              </a:rPr>
              <a:t>Joris</a:t>
            </a:r>
          </a:p>
        </p:txBody>
      </p:sp>
      <p:sp>
        <p:nvSpPr>
          <p:cNvPr id="12" name="TextBox 11">
            <a:extLst>
              <a:ext uri="{FF2B5EF4-FFF2-40B4-BE49-F238E27FC236}">
                <a16:creationId xmlns:a16="http://schemas.microsoft.com/office/drawing/2014/main" id="{FE823EA7-099D-A65F-1CAC-FD34B7D1A20E}"/>
              </a:ext>
            </a:extLst>
          </p:cNvPr>
          <p:cNvSpPr txBox="1"/>
          <p:nvPr/>
        </p:nvSpPr>
        <p:spPr>
          <a:xfrm>
            <a:off x="8360944" y="3632904"/>
            <a:ext cx="1335184" cy="430887"/>
          </a:xfrm>
          <a:prstGeom prst="rect">
            <a:avLst/>
          </a:prstGeom>
          <a:noFill/>
        </p:spPr>
        <p:txBody>
          <a:bodyPr wrap="square" rtlCol="0">
            <a:spAutoFit/>
          </a:bodyPr>
          <a:lstStyle/>
          <a:p>
            <a:pPr>
              <a:buNone/>
            </a:pPr>
            <a:r>
              <a:rPr lang="en-GB" sz="2200" b="1" dirty="0">
                <a:solidFill>
                  <a:srgbClr val="00628C"/>
                </a:solidFill>
              </a:rPr>
              <a:t>Shahzeb</a:t>
            </a:r>
          </a:p>
        </p:txBody>
      </p:sp>
    </p:spTree>
    <p:extLst>
      <p:ext uri="{BB962C8B-B14F-4D97-AF65-F5344CB8AC3E}">
        <p14:creationId xmlns:p14="http://schemas.microsoft.com/office/powerpoint/2010/main" val="300149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 grpId="0" build="p"/>
      <p:bldP spid="4" grpId="0" animBg="1"/>
      <p:bldP spid="5" grpId="0"/>
      <p:bldP spid="6"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2">
            <a:extLst>
              <a:ext uri="{FF2B5EF4-FFF2-40B4-BE49-F238E27FC236}">
                <a16:creationId xmlns:a16="http://schemas.microsoft.com/office/drawing/2014/main" id="{45C506D8-C88D-13E8-F5F0-1DFC934090EC}"/>
              </a:ext>
            </a:extLst>
          </p:cNvPr>
          <p:cNvGraphicFramePr>
            <a:graphicFrameLocks noGrp="1"/>
          </p:cNvGraphicFramePr>
          <p:nvPr>
            <p:extLst>
              <p:ext uri="{D42A27DB-BD31-4B8C-83A1-F6EECF244321}">
                <p14:modId xmlns:p14="http://schemas.microsoft.com/office/powerpoint/2010/main" val="3245342693"/>
              </p:ext>
            </p:extLst>
          </p:nvPr>
        </p:nvGraphicFramePr>
        <p:xfrm>
          <a:off x="266700" y="1652644"/>
          <a:ext cx="11708913" cy="4745210"/>
        </p:xfrm>
        <a:graphic>
          <a:graphicData uri="http://schemas.openxmlformats.org/drawingml/2006/table">
            <a:tbl>
              <a:tblPr firstRow="1" bandRow="1">
                <a:tableStyleId>{5C22544A-7EE6-4342-B048-85BDC9FD1C3A}</a:tableStyleId>
              </a:tblPr>
              <a:tblGrid>
                <a:gridCol w="1943100">
                  <a:extLst>
                    <a:ext uri="{9D8B030D-6E8A-4147-A177-3AD203B41FA5}">
                      <a16:colId xmlns:a16="http://schemas.microsoft.com/office/drawing/2014/main" val="2589627926"/>
                    </a:ext>
                  </a:extLst>
                </a:gridCol>
                <a:gridCol w="3255271">
                  <a:extLst>
                    <a:ext uri="{9D8B030D-6E8A-4147-A177-3AD203B41FA5}">
                      <a16:colId xmlns:a16="http://schemas.microsoft.com/office/drawing/2014/main" val="4194275466"/>
                    </a:ext>
                  </a:extLst>
                </a:gridCol>
                <a:gridCol w="3255271">
                  <a:extLst>
                    <a:ext uri="{9D8B030D-6E8A-4147-A177-3AD203B41FA5}">
                      <a16:colId xmlns:a16="http://schemas.microsoft.com/office/drawing/2014/main" val="3058979370"/>
                    </a:ext>
                  </a:extLst>
                </a:gridCol>
                <a:gridCol w="3255271">
                  <a:extLst>
                    <a:ext uri="{9D8B030D-6E8A-4147-A177-3AD203B41FA5}">
                      <a16:colId xmlns:a16="http://schemas.microsoft.com/office/drawing/2014/main" val="2812215140"/>
                    </a:ext>
                  </a:extLst>
                </a:gridCol>
              </a:tblGrid>
              <a:tr h="136121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6294884"/>
                  </a:ext>
                </a:extLst>
              </a:tr>
              <a:tr h="1692000">
                <a:tc>
                  <a:txBody>
                    <a:bodyPr/>
                    <a:lstStyle/>
                    <a:p>
                      <a:r>
                        <a:rPr lang="en-GB" dirty="0"/>
                        <a:t>Examples</a:t>
                      </a:r>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89808067"/>
                  </a:ext>
                </a:extLst>
              </a:tr>
              <a:tr h="1692000">
                <a:tc>
                  <a:txBody>
                    <a:bodyPr/>
                    <a:lstStyle/>
                    <a:p>
                      <a:r>
                        <a:rPr lang="en-GB" dirty="0"/>
                        <a:t>Non-examples</a:t>
                      </a:r>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rgbClr val="00628C"/>
                          </a:solidFill>
                        </a:rPr>
                        <a:t>Not possible – you always need the lengths of the parallel sides.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3100413"/>
                  </a:ext>
                </a:extLst>
              </a:tr>
            </a:tbl>
          </a:graphicData>
        </a:graphic>
      </p:graphicFrame>
      <p:sp>
        <p:nvSpPr>
          <p:cNvPr id="69" name="Text Placeholder 68">
            <a:extLst>
              <a:ext uri="{FF2B5EF4-FFF2-40B4-BE49-F238E27FC236}">
                <a16:creationId xmlns:a16="http://schemas.microsoft.com/office/drawing/2014/main" id="{96892257-9004-D95F-F4FC-785B08A6BDC3}"/>
              </a:ext>
            </a:extLst>
          </p:cNvPr>
          <p:cNvSpPr>
            <a:spLocks noGrp="1"/>
          </p:cNvSpPr>
          <p:nvPr>
            <p:ph type="body" sz="quarter" idx="11"/>
          </p:nvPr>
        </p:nvSpPr>
        <p:spPr/>
        <p:txBody>
          <a:bodyPr/>
          <a:lstStyle/>
          <a:p>
            <a:r>
              <a:rPr lang="en-GB" dirty="0"/>
              <a:t>Checkpoint 5: Most agreeable (solutions to the further thinking question)</a:t>
            </a:r>
          </a:p>
          <a:p>
            <a:endParaRPr lang="en-GB" dirty="0"/>
          </a:p>
        </p:txBody>
      </p:sp>
      <p:sp>
        <p:nvSpPr>
          <p:cNvPr id="7" name="Speech Bubble: Rectangle with Corners Rounded 6">
            <a:extLst>
              <a:ext uri="{FF2B5EF4-FFF2-40B4-BE49-F238E27FC236}">
                <a16:creationId xmlns:a16="http://schemas.microsoft.com/office/drawing/2014/main" id="{15F93EF3-17A2-1553-BE3E-38D3C7C2BC59}"/>
              </a:ext>
            </a:extLst>
          </p:cNvPr>
          <p:cNvSpPr/>
          <p:nvPr/>
        </p:nvSpPr>
        <p:spPr>
          <a:xfrm>
            <a:off x="5624891" y="1723970"/>
            <a:ext cx="3018785" cy="983756"/>
          </a:xfrm>
          <a:prstGeom prst="wedgeRoundRectCallout">
            <a:avLst>
              <a:gd name="adj1" fmla="val 1462"/>
              <a:gd name="adj2" fmla="val 8201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t>… the length of     three sides.</a:t>
            </a:r>
          </a:p>
        </p:txBody>
      </p:sp>
      <p:sp>
        <p:nvSpPr>
          <p:cNvPr id="8" name="Speech Bubble: Rectangle with Corners Rounded 7">
            <a:extLst>
              <a:ext uri="{FF2B5EF4-FFF2-40B4-BE49-F238E27FC236}">
                <a16:creationId xmlns:a16="http://schemas.microsoft.com/office/drawing/2014/main" id="{78367B3A-FA40-AC9D-6932-53D91A70244C}"/>
              </a:ext>
            </a:extLst>
          </p:cNvPr>
          <p:cNvSpPr/>
          <p:nvPr/>
        </p:nvSpPr>
        <p:spPr>
          <a:xfrm>
            <a:off x="2292956" y="1716145"/>
            <a:ext cx="3018784" cy="983756"/>
          </a:xfrm>
          <a:prstGeom prst="wedgeRoundRectCallout">
            <a:avLst>
              <a:gd name="adj1" fmla="val -46147"/>
              <a:gd name="adj2" fmla="val 8439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t>… a horizontal     length.</a:t>
            </a:r>
          </a:p>
        </p:txBody>
      </p:sp>
      <p:sp>
        <p:nvSpPr>
          <p:cNvPr id="9" name="Speech Bubble: Rectangle with Corners Rounded 8">
            <a:extLst>
              <a:ext uri="{FF2B5EF4-FFF2-40B4-BE49-F238E27FC236}">
                <a16:creationId xmlns:a16="http://schemas.microsoft.com/office/drawing/2014/main" id="{016CC8CF-0A52-3DFF-63B3-89B4E3B35BD7}"/>
              </a:ext>
            </a:extLst>
          </p:cNvPr>
          <p:cNvSpPr/>
          <p:nvPr/>
        </p:nvSpPr>
        <p:spPr>
          <a:xfrm>
            <a:off x="8800252" y="1723970"/>
            <a:ext cx="3018784" cy="874973"/>
          </a:xfrm>
          <a:prstGeom prst="wedgeRoundRectCallout">
            <a:avLst>
              <a:gd name="adj1" fmla="val -3017"/>
              <a:gd name="adj2" fmla="val 8132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t>… the lengths of the parallel sides.</a:t>
            </a:r>
          </a:p>
        </p:txBody>
      </p:sp>
      <p:sp>
        <p:nvSpPr>
          <p:cNvPr id="11" name="TextBox 10">
            <a:extLst>
              <a:ext uri="{FF2B5EF4-FFF2-40B4-BE49-F238E27FC236}">
                <a16:creationId xmlns:a16="http://schemas.microsoft.com/office/drawing/2014/main" id="{D487063F-C86F-0C1E-2F08-0BBBE3E1C53C}"/>
              </a:ext>
            </a:extLst>
          </p:cNvPr>
          <p:cNvSpPr txBox="1"/>
          <p:nvPr/>
        </p:nvSpPr>
        <p:spPr>
          <a:xfrm>
            <a:off x="145680" y="1053836"/>
            <a:ext cx="6096000" cy="430887"/>
          </a:xfrm>
          <a:prstGeom prst="rect">
            <a:avLst/>
          </a:prstGeom>
          <a:noFill/>
        </p:spPr>
        <p:txBody>
          <a:bodyPr wrap="square">
            <a:spAutoFit/>
          </a:bodyPr>
          <a:lstStyle/>
          <a:p>
            <a:pPr>
              <a:buNone/>
            </a:pPr>
            <a:r>
              <a:rPr lang="en-GB" sz="2200" dirty="0"/>
              <a:t>‘To find the area of a trapezium, you need…’</a:t>
            </a:r>
          </a:p>
        </p:txBody>
      </p:sp>
      <p:pic>
        <p:nvPicPr>
          <p:cNvPr id="55" name="Picture 54">
            <a:extLst>
              <a:ext uri="{FF2B5EF4-FFF2-40B4-BE49-F238E27FC236}">
                <a16:creationId xmlns:a16="http://schemas.microsoft.com/office/drawing/2014/main" id="{FA2A482B-EECC-A6CA-90D5-AAF38678590C}"/>
              </a:ext>
            </a:extLst>
          </p:cNvPr>
          <p:cNvPicPr>
            <a:picLocks noChangeAspect="1"/>
          </p:cNvPicPr>
          <p:nvPr/>
        </p:nvPicPr>
        <p:blipFill>
          <a:blip r:embed="rId3"/>
          <a:stretch>
            <a:fillRect/>
          </a:stretch>
        </p:blipFill>
        <p:spPr>
          <a:xfrm>
            <a:off x="3919073" y="3294934"/>
            <a:ext cx="1255885" cy="871804"/>
          </a:xfrm>
          <a:prstGeom prst="rect">
            <a:avLst/>
          </a:prstGeom>
        </p:spPr>
      </p:pic>
      <p:pic>
        <p:nvPicPr>
          <p:cNvPr id="56" name="Picture 55">
            <a:extLst>
              <a:ext uri="{FF2B5EF4-FFF2-40B4-BE49-F238E27FC236}">
                <a16:creationId xmlns:a16="http://schemas.microsoft.com/office/drawing/2014/main" id="{CED6FC17-1A6A-1973-0AA7-E4C0E63F2CAB}"/>
              </a:ext>
            </a:extLst>
          </p:cNvPr>
          <p:cNvPicPr>
            <a:picLocks noChangeAspect="1"/>
          </p:cNvPicPr>
          <p:nvPr/>
        </p:nvPicPr>
        <p:blipFill>
          <a:blip r:embed="rId4"/>
          <a:stretch>
            <a:fillRect/>
          </a:stretch>
        </p:blipFill>
        <p:spPr>
          <a:xfrm>
            <a:off x="5912411" y="3190326"/>
            <a:ext cx="853514" cy="1261981"/>
          </a:xfrm>
          <a:prstGeom prst="rect">
            <a:avLst/>
          </a:prstGeom>
        </p:spPr>
      </p:pic>
      <p:pic>
        <p:nvPicPr>
          <p:cNvPr id="58" name="Picture 57">
            <a:extLst>
              <a:ext uri="{FF2B5EF4-FFF2-40B4-BE49-F238E27FC236}">
                <a16:creationId xmlns:a16="http://schemas.microsoft.com/office/drawing/2014/main" id="{64F18421-505F-5F5E-9F56-B71AA4E5E71D}"/>
              </a:ext>
            </a:extLst>
          </p:cNvPr>
          <p:cNvPicPr>
            <a:picLocks noChangeAspect="1"/>
          </p:cNvPicPr>
          <p:nvPr/>
        </p:nvPicPr>
        <p:blipFill>
          <a:blip r:embed="rId5"/>
          <a:stretch>
            <a:fillRect/>
          </a:stretch>
        </p:blipFill>
        <p:spPr>
          <a:xfrm>
            <a:off x="7094269" y="3171396"/>
            <a:ext cx="1268078" cy="1207113"/>
          </a:xfrm>
          <a:prstGeom prst="rect">
            <a:avLst/>
          </a:prstGeom>
        </p:spPr>
      </p:pic>
      <p:pic>
        <p:nvPicPr>
          <p:cNvPr id="59" name="Picture 58">
            <a:extLst>
              <a:ext uri="{FF2B5EF4-FFF2-40B4-BE49-F238E27FC236}">
                <a16:creationId xmlns:a16="http://schemas.microsoft.com/office/drawing/2014/main" id="{71BECB93-F880-D944-8AD6-20514A209257}"/>
              </a:ext>
            </a:extLst>
          </p:cNvPr>
          <p:cNvPicPr>
            <a:picLocks noChangeAspect="1"/>
          </p:cNvPicPr>
          <p:nvPr/>
        </p:nvPicPr>
        <p:blipFill>
          <a:blip r:embed="rId6"/>
          <a:stretch>
            <a:fillRect/>
          </a:stretch>
        </p:blipFill>
        <p:spPr>
          <a:xfrm>
            <a:off x="2482951" y="3395421"/>
            <a:ext cx="1213209" cy="621846"/>
          </a:xfrm>
          <a:prstGeom prst="rect">
            <a:avLst/>
          </a:prstGeom>
        </p:spPr>
      </p:pic>
      <p:pic>
        <p:nvPicPr>
          <p:cNvPr id="61" name="Picture 60">
            <a:extLst>
              <a:ext uri="{FF2B5EF4-FFF2-40B4-BE49-F238E27FC236}">
                <a16:creationId xmlns:a16="http://schemas.microsoft.com/office/drawing/2014/main" id="{FFCF09FC-FFAC-051A-09C2-16EAA8AA1391}"/>
              </a:ext>
            </a:extLst>
          </p:cNvPr>
          <p:cNvPicPr>
            <a:picLocks noChangeAspect="1"/>
          </p:cNvPicPr>
          <p:nvPr/>
        </p:nvPicPr>
        <p:blipFill>
          <a:blip r:embed="rId7"/>
          <a:stretch>
            <a:fillRect/>
          </a:stretch>
        </p:blipFill>
        <p:spPr>
          <a:xfrm>
            <a:off x="2434179" y="4868739"/>
            <a:ext cx="1261981" cy="1255885"/>
          </a:xfrm>
          <a:prstGeom prst="rect">
            <a:avLst/>
          </a:prstGeom>
        </p:spPr>
      </p:pic>
      <p:pic>
        <p:nvPicPr>
          <p:cNvPr id="63" name="Picture 62">
            <a:extLst>
              <a:ext uri="{FF2B5EF4-FFF2-40B4-BE49-F238E27FC236}">
                <a16:creationId xmlns:a16="http://schemas.microsoft.com/office/drawing/2014/main" id="{43D1D246-40E7-0FBE-E446-AD3326F90783}"/>
              </a:ext>
            </a:extLst>
          </p:cNvPr>
          <p:cNvPicPr>
            <a:picLocks noChangeAspect="1"/>
          </p:cNvPicPr>
          <p:nvPr/>
        </p:nvPicPr>
        <p:blipFill>
          <a:blip r:embed="rId8"/>
          <a:stretch>
            <a:fillRect/>
          </a:stretch>
        </p:blipFill>
        <p:spPr>
          <a:xfrm>
            <a:off x="3711790" y="5310181"/>
            <a:ext cx="1670449" cy="951058"/>
          </a:xfrm>
          <a:prstGeom prst="rect">
            <a:avLst/>
          </a:prstGeom>
        </p:spPr>
      </p:pic>
      <p:pic>
        <p:nvPicPr>
          <p:cNvPr id="64" name="Picture 63">
            <a:extLst>
              <a:ext uri="{FF2B5EF4-FFF2-40B4-BE49-F238E27FC236}">
                <a16:creationId xmlns:a16="http://schemas.microsoft.com/office/drawing/2014/main" id="{8C7B9BF0-3F40-19AA-464B-16E9352CD4A7}"/>
              </a:ext>
            </a:extLst>
          </p:cNvPr>
          <p:cNvPicPr>
            <a:picLocks noChangeAspect="1"/>
          </p:cNvPicPr>
          <p:nvPr/>
        </p:nvPicPr>
        <p:blipFill>
          <a:blip r:embed="rId9"/>
          <a:stretch>
            <a:fillRect/>
          </a:stretch>
        </p:blipFill>
        <p:spPr>
          <a:xfrm>
            <a:off x="5623195" y="4842179"/>
            <a:ext cx="1658256" cy="621846"/>
          </a:xfrm>
          <a:prstGeom prst="rect">
            <a:avLst/>
          </a:prstGeom>
        </p:spPr>
      </p:pic>
      <p:pic>
        <p:nvPicPr>
          <p:cNvPr id="65" name="Picture 64">
            <a:extLst>
              <a:ext uri="{FF2B5EF4-FFF2-40B4-BE49-F238E27FC236}">
                <a16:creationId xmlns:a16="http://schemas.microsoft.com/office/drawing/2014/main" id="{80FD3E78-C584-EFC5-C38B-2B21703567C6}"/>
              </a:ext>
            </a:extLst>
          </p:cNvPr>
          <p:cNvPicPr>
            <a:picLocks noChangeAspect="1"/>
          </p:cNvPicPr>
          <p:nvPr/>
        </p:nvPicPr>
        <p:blipFill>
          <a:blip r:embed="rId10"/>
          <a:stretch>
            <a:fillRect/>
          </a:stretch>
        </p:blipFill>
        <p:spPr>
          <a:xfrm>
            <a:off x="6893219" y="4930725"/>
            <a:ext cx="1603387" cy="1304657"/>
          </a:xfrm>
          <a:prstGeom prst="rect">
            <a:avLst/>
          </a:prstGeom>
        </p:spPr>
      </p:pic>
      <p:pic>
        <p:nvPicPr>
          <p:cNvPr id="67" name="Picture 66">
            <a:extLst>
              <a:ext uri="{FF2B5EF4-FFF2-40B4-BE49-F238E27FC236}">
                <a16:creationId xmlns:a16="http://schemas.microsoft.com/office/drawing/2014/main" id="{0691F724-AB3C-F658-5C23-EAA133F002B2}"/>
              </a:ext>
            </a:extLst>
          </p:cNvPr>
          <p:cNvPicPr>
            <a:picLocks noChangeAspect="1"/>
          </p:cNvPicPr>
          <p:nvPr/>
        </p:nvPicPr>
        <p:blipFill>
          <a:blip r:embed="rId11"/>
          <a:stretch>
            <a:fillRect/>
          </a:stretch>
        </p:blipFill>
        <p:spPr>
          <a:xfrm rot="1017909">
            <a:off x="8908568" y="2801116"/>
            <a:ext cx="1438781" cy="1859441"/>
          </a:xfrm>
          <a:prstGeom prst="rect">
            <a:avLst/>
          </a:prstGeom>
        </p:spPr>
      </p:pic>
      <p:pic>
        <p:nvPicPr>
          <p:cNvPr id="68" name="Picture 67">
            <a:extLst>
              <a:ext uri="{FF2B5EF4-FFF2-40B4-BE49-F238E27FC236}">
                <a16:creationId xmlns:a16="http://schemas.microsoft.com/office/drawing/2014/main" id="{5AB3B025-3D97-8FFE-8B91-5C93F5C31E53}"/>
              </a:ext>
            </a:extLst>
          </p:cNvPr>
          <p:cNvPicPr>
            <a:picLocks noChangeAspect="1"/>
          </p:cNvPicPr>
          <p:nvPr/>
        </p:nvPicPr>
        <p:blipFill>
          <a:blip r:embed="rId12"/>
          <a:stretch>
            <a:fillRect/>
          </a:stretch>
        </p:blipFill>
        <p:spPr>
          <a:xfrm>
            <a:off x="9965691" y="4025249"/>
            <a:ext cx="1853345" cy="609653"/>
          </a:xfrm>
          <a:prstGeom prst="rect">
            <a:avLst/>
          </a:prstGeom>
        </p:spPr>
      </p:pic>
    </p:spTree>
    <p:extLst>
      <p:ext uri="{BB962C8B-B14F-4D97-AF65-F5344CB8AC3E}">
        <p14:creationId xmlns:p14="http://schemas.microsoft.com/office/powerpoint/2010/main" val="2564055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5: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223316511"/>
              </p:ext>
            </p:extLst>
          </p:nvPr>
        </p:nvGraphicFramePr>
        <p:xfrm>
          <a:off x="267128" y="732839"/>
          <a:ext cx="11766038" cy="5897880"/>
        </p:xfrm>
        <a:graphic>
          <a:graphicData uri="http://schemas.openxmlformats.org/drawingml/2006/table">
            <a:tbl>
              <a:tblPr firstRow="1" bandRow="1">
                <a:tableStyleId>{5940675A-B579-460E-94D1-54222C63F5DA}</a:tableStyleId>
              </a:tblPr>
              <a:tblGrid>
                <a:gridCol w="3840848">
                  <a:extLst>
                    <a:ext uri="{9D8B030D-6E8A-4147-A177-3AD203B41FA5}">
                      <a16:colId xmlns:a16="http://schemas.microsoft.com/office/drawing/2014/main" val="695237181"/>
                    </a:ext>
                  </a:extLst>
                </a:gridCol>
                <a:gridCol w="7925190">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Draw different examples of trapezia on the board (you could use the ones in Checkpoint 4) and interrogate one statement at a time. Ask if each statement gives the right information for each of the trapezia you have drawn. Record correct answers, to help students draw their own conclusions</a:t>
                      </a:r>
                      <a:r>
                        <a:rPr lang="en-GB" sz="1600" i="1" u="none" dirty="0"/>
                        <a:t>.</a:t>
                      </a:r>
                    </a:p>
                    <a:p>
                      <a:r>
                        <a:rPr lang="en-GB" sz="1600" b="1" i="0" u="none" dirty="0"/>
                        <a:t>Challenge</a:t>
                      </a:r>
                    </a:p>
                    <a:p>
                      <a:pPr>
                        <a:spcAft>
                          <a:spcPts val="600"/>
                        </a:spcAft>
                      </a:pPr>
                      <a:r>
                        <a:rPr lang="en-GB" sz="1600" u="none" dirty="0"/>
                        <a:t>Ask students to create statements that are always, sometimes or never true.</a:t>
                      </a:r>
                    </a:p>
                    <a:p>
                      <a:r>
                        <a:rPr lang="en-GB" sz="1600" b="1" i="0" u="none" dirty="0"/>
                        <a:t>Representations</a:t>
                      </a:r>
                    </a:p>
                    <a:p>
                      <a:r>
                        <a:rPr lang="en-GB" sz="1600" b="0" i="0" u="none" dirty="0"/>
                        <a:t>Students’ understanding of the properties of a trapezium is key, and will be shaped by the images that they have seen. More detail is given in Representations on the Guidance slide for Checkpoint 4.</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Checkpoint 5 interrogates students’ understanding of the area of a trapezium without relying on recall or application of the formula. Students will not have studied this at primary, so use this task to assess understanding after teaching in Key Stage 3.</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None of the three statements is entirely true, which is why part a uses the wording ‘</a:t>
                      </a:r>
                      <a:r>
                        <a:rPr lang="en-GB" sz="1600" b="1" dirty="0"/>
                        <a:t>most</a:t>
                      </a:r>
                      <a:r>
                        <a:rPr lang="en-GB" sz="1600" dirty="0"/>
                        <a:t> agree with’. For each one, more information and/or a specific set of circumstances are required. The intention is that students’ reasoning will be revealed if they have understood which measurements are needed. For example, Flavian’s statement is only true if the parallel lines are horizontal and vertical. Joris’s statement only works if the parallel sides are at right angles to one of the other lengths. If students find it hard to articulate their thinking, ask them to sketch examples of when each statement would work.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Shahzeb’s is arguably the most true as the lengths of the pair of parallel lines are always needed. Here the intention is to check how students describe the other measurement required. Do they use precise and transferrable terms such as perpendicular? Using a term such as vertical might suggest that are they fixed on a particular image/orientation of the trapezium.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Note that, in giving students incomplete definitions to grapple with, there is a risk that students might remember these instead! Make sure the task concludes with a clear, better response in part b and emphasise to students that this is correct.</a:t>
                      </a:r>
                    </a:p>
                  </a:txBody>
                  <a:tcPr/>
                </a:tc>
                <a:extLst>
                  <a:ext uri="{0D108BD9-81ED-4DB2-BD59-A6C34878D82A}">
                    <a16:rowId xmlns:a16="http://schemas.microsoft.com/office/drawing/2014/main" val="1616516725"/>
                  </a:ext>
                </a:extLst>
              </a:tr>
              <a:tr h="540000">
                <a:tc gridSpan="2">
                  <a:txBody>
                    <a:bodyPr/>
                    <a:lstStyle/>
                    <a:p>
                      <a:r>
                        <a:rPr lang="en-GB" sz="1600" b="1" dirty="0"/>
                        <a:t>Additional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Key idea 6.2.2.1 from </a:t>
                      </a:r>
                      <a:r>
                        <a:rPr lang="en-GB" sz="1600" dirty="0">
                          <a:hlinkClick r:id="rId3"/>
                        </a:rPr>
                        <a:t>Secondary Mastery Professional Development | NCETM</a:t>
                      </a:r>
                      <a:r>
                        <a:rPr lang="en-GB" sz="1600" dirty="0"/>
                        <a:t> explores ‘</a:t>
                      </a:r>
                      <a:r>
                        <a:rPr lang="en-GB" sz="1600" dirty="0">
                          <a:hlinkClick r:id="rId4"/>
                        </a:rPr>
                        <a:t>The area of a trapezium</a:t>
                      </a:r>
                      <a:r>
                        <a:rPr lang="en-GB" sz="1600" dirty="0"/>
                        <a:t>’.</a:t>
                      </a:r>
                      <a:endParaRPr lang="en-GB" sz="1600" b="0" dirty="0"/>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725617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F750-B98E-4156-B264-E7141171DEA8}"/>
              </a:ext>
            </a:extLst>
          </p:cNvPr>
          <p:cNvSpPr>
            <a:spLocks noGrp="1"/>
          </p:cNvSpPr>
          <p:nvPr>
            <p:ph type="ctrTitle"/>
          </p:nvPr>
        </p:nvSpPr>
        <p:spPr>
          <a:xfrm>
            <a:off x="609602" y="2130109"/>
            <a:ext cx="6049764" cy="648071"/>
          </a:xfrm>
        </p:spPr>
        <p:txBody>
          <a:bodyPr>
            <a:normAutofit/>
          </a:bodyPr>
          <a:lstStyle/>
          <a:p>
            <a:r>
              <a:rPr lang="en-GB" sz="3200" dirty="0"/>
              <a:t>Circles</a:t>
            </a:r>
          </a:p>
        </p:txBody>
      </p:sp>
      <p:sp>
        <p:nvSpPr>
          <p:cNvPr id="3" name="Subtitle 2">
            <a:extLst>
              <a:ext uri="{FF2B5EF4-FFF2-40B4-BE49-F238E27FC236}">
                <a16:creationId xmlns:a16="http://schemas.microsoft.com/office/drawing/2014/main" id="{72DF884B-E4FB-4058-9297-DDD0206E9539}"/>
              </a:ext>
            </a:extLst>
          </p:cNvPr>
          <p:cNvSpPr>
            <a:spLocks noGrp="1"/>
          </p:cNvSpPr>
          <p:nvPr>
            <p:ph type="subTitle" idx="1"/>
          </p:nvPr>
        </p:nvSpPr>
        <p:spPr>
          <a:xfrm>
            <a:off x="609602" y="3090198"/>
            <a:ext cx="6062463" cy="1152130"/>
          </a:xfrm>
        </p:spPr>
        <p:txBody>
          <a:bodyPr>
            <a:normAutofit/>
          </a:bodyPr>
          <a:lstStyle/>
          <a:p>
            <a:r>
              <a:rPr lang="en-GB" sz="1800" dirty="0">
                <a:latin typeface="Century Gothic" panose="020B0502020202020204" pitchFamily="34" charset="0"/>
              </a:rPr>
              <a:t>Checkpoints 6–8</a:t>
            </a:r>
          </a:p>
        </p:txBody>
      </p:sp>
    </p:spTree>
    <p:extLst>
      <p:ext uri="{BB962C8B-B14F-4D97-AF65-F5344CB8AC3E}">
        <p14:creationId xmlns:p14="http://schemas.microsoft.com/office/powerpoint/2010/main" val="2095775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9F8A80-70BA-4F6B-9F00-7FA783A3B2C4}"/>
              </a:ext>
            </a:extLst>
          </p:cNvPr>
          <p:cNvSpPr txBox="1"/>
          <p:nvPr/>
        </p:nvSpPr>
        <p:spPr>
          <a:xfrm>
            <a:off x="417815" y="277403"/>
            <a:ext cx="9505831" cy="584775"/>
          </a:xfrm>
          <a:prstGeom prst="rect">
            <a:avLst/>
          </a:prstGeom>
          <a:noFill/>
        </p:spPr>
        <p:txBody>
          <a:bodyPr wrap="square" rtlCol="0">
            <a:spAutoFit/>
          </a:bodyPr>
          <a:lstStyle/>
          <a:p>
            <a:pPr>
              <a:buNone/>
            </a:pPr>
            <a:r>
              <a:rPr lang="en-GB" sz="3200" b="1" dirty="0"/>
              <a:t>Circles</a:t>
            </a: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ADC55AF9-E8D0-4333-88A9-4876D605956B}"/>
                  </a:ext>
                </a:extLst>
              </p:cNvPr>
              <p:cNvGraphicFramePr>
                <a:graphicFrameLocks noGrp="1"/>
              </p:cNvGraphicFramePr>
              <p:nvPr>
                <p:extLst>
                  <p:ext uri="{D42A27DB-BD31-4B8C-83A1-F6EECF244321}">
                    <p14:modId xmlns:p14="http://schemas.microsoft.com/office/powerpoint/2010/main" val="2303782928"/>
                  </p:ext>
                </p:extLst>
              </p:nvPr>
            </p:nvGraphicFramePr>
            <p:xfrm>
              <a:off x="520556" y="1108613"/>
              <a:ext cx="11426013" cy="4059288"/>
            </p:xfrm>
            <a:graphic>
              <a:graphicData uri="http://schemas.openxmlformats.org/drawingml/2006/table">
                <a:tbl>
                  <a:tblPr firstRow="1" bandRow="1">
                    <a:tableStyleId>{5940675A-B579-460E-94D1-54222C63F5DA}</a:tableStyleId>
                  </a:tblPr>
                  <a:tblGrid>
                    <a:gridCol w="5294616">
                      <a:extLst>
                        <a:ext uri="{9D8B030D-6E8A-4147-A177-3AD203B41FA5}">
                          <a16:colId xmlns:a16="http://schemas.microsoft.com/office/drawing/2014/main" val="4178532543"/>
                        </a:ext>
                      </a:extLst>
                    </a:gridCol>
                    <a:gridCol w="6131397">
                      <a:extLst>
                        <a:ext uri="{9D8B030D-6E8A-4147-A177-3AD203B41FA5}">
                          <a16:colId xmlns:a16="http://schemas.microsoft.com/office/drawing/2014/main" val="864547500"/>
                        </a:ext>
                      </a:extLst>
                    </a:gridCol>
                  </a:tblGrid>
                  <a:tr h="368634">
                    <a:tc>
                      <a:txBody>
                        <a:bodyPr/>
                        <a:lstStyle/>
                        <a:p>
                          <a:r>
                            <a:rPr lang="en-GB" sz="1600" b="1" dirty="0">
                              <a:solidFill>
                                <a:schemeClr val="bg1"/>
                              </a:solidFill>
                            </a:rPr>
                            <a:t>Previous learning</a:t>
                          </a:r>
                        </a:p>
                      </a:txBody>
                      <a:tcPr>
                        <a:solidFill>
                          <a:schemeClr val="accent2"/>
                        </a:solidFill>
                      </a:tcPr>
                    </a:tc>
                    <a:tc>
                      <a:txBody>
                        <a:bodyPr/>
                        <a:lstStyle/>
                        <a:p>
                          <a:r>
                            <a:rPr lang="en-GB" sz="1600" b="1" dirty="0">
                              <a:solidFill>
                                <a:schemeClr val="bg1"/>
                              </a:solidFill>
                            </a:rPr>
                            <a:t>In Key Stage 3 students need to</a:t>
                          </a:r>
                        </a:p>
                      </a:txBody>
                      <a:tcPr>
                        <a:solidFill>
                          <a:schemeClr val="accent2"/>
                        </a:solidFill>
                      </a:tcPr>
                    </a:tc>
                    <a:extLst>
                      <a:ext uri="{0D108BD9-81ED-4DB2-BD59-A6C34878D82A}">
                        <a16:rowId xmlns:a16="http://schemas.microsoft.com/office/drawing/2014/main" val="1994315794"/>
                      </a:ext>
                    </a:extLst>
                  </a:tr>
                  <a:tr h="3690654">
                    <a:tc>
                      <a:txBody>
                        <a:bodyPr/>
                        <a:lstStyle/>
                        <a:p>
                          <a:pPr marL="0" indent="0">
                            <a:buFont typeface="Arial" panose="020B0604020202020204" pitchFamily="34" charset="0"/>
                            <a:buNone/>
                          </a:pPr>
                          <a:r>
                            <a:rPr lang="en-GB" sz="1600" i="0" dirty="0"/>
                            <a:t>Key Stage 2 curriculum: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6: illustrate and name parts of circles, including radius, diameter and circumference and know that the diameter is twice the radius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i="0" dirty="0"/>
                            <a:t>There are no explicit references to properties of a circle in either </a:t>
                          </a:r>
                          <a:r>
                            <a:rPr lang="en-GB" sz="1600" i="0" baseline="0" dirty="0">
                              <a:hlinkClick r:id="rId3"/>
                            </a:rPr>
                            <a:t>Teaching mathematics in primary schools</a:t>
                          </a:r>
                          <a:r>
                            <a:rPr lang="en-GB" sz="1600" i="0" baseline="0" dirty="0"/>
                            <a:t> or </a:t>
                          </a:r>
                          <a:r>
                            <a:rPr lang="en-GB" sz="1600" b="0" i="0" dirty="0">
                              <a:hlinkClick r:id="rId4"/>
                            </a:rPr>
                            <a:t>Primary Mastery Professional Development</a:t>
                          </a:r>
                          <a:r>
                            <a:rPr lang="en-GB" sz="1600" b="0" i="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0" i="0" dirty="0"/>
                            <a:t>Note that, if primary schools are using the </a:t>
                          </a:r>
                          <a:r>
                            <a:rPr lang="en-GB" sz="1600" dirty="0">
                              <a:hlinkClick r:id="rId5"/>
                            </a:rPr>
                            <a:t>Curriculum prioritisation in primary maths | NCETM</a:t>
                          </a:r>
                          <a:r>
                            <a:rPr lang="en-GB" sz="1600" dirty="0"/>
                            <a:t> </a:t>
                          </a:r>
                          <a:r>
                            <a:rPr lang="en-GB" sz="1600" b="0" i="0" dirty="0"/>
                            <a:t>to support curriculum planning, then this may have impacted on the depth to which they have explored properties of a circle with students.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Continue to accurately use the terminology learnt in Key Stage 2 (radius, diameter and circumference) and to understand the relationship between radius and diameter.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Be aware of the classic multiplicative relationship </a:t>
                          </a:r>
                          <a:r>
                            <a:rPr lang="en-GB" sz="1600" b="1" i="0" kern="1200" dirty="0">
                              <a:solidFill>
                                <a:schemeClr val="tx1"/>
                              </a:solidFill>
                              <a:effectLst/>
                              <a:latin typeface="+mn-lt"/>
                              <a:ea typeface="+mn-ea"/>
                              <a:cs typeface="+mn-cs"/>
                            </a:rPr>
                            <a:t>within</a:t>
                          </a:r>
                          <a:r>
                            <a:rPr lang="en-GB" sz="1600" kern="1200" dirty="0">
                              <a:solidFill>
                                <a:schemeClr val="tx1"/>
                              </a:solidFill>
                              <a:effectLst/>
                              <a:latin typeface="+mn-lt"/>
                              <a:ea typeface="+mn-ea"/>
                              <a:cs typeface="+mn-cs"/>
                            </a:rPr>
                            <a:t> every circle</a:t>
                          </a:r>
                          <a:r>
                            <a:rPr lang="en-GB" sz="1600" kern="1200" baseline="0" dirty="0">
                              <a:solidFill>
                                <a:schemeClr val="tx1"/>
                              </a:solidFill>
                              <a:effectLst/>
                              <a:latin typeface="+mn-lt"/>
                              <a:ea typeface="+mn-ea"/>
                              <a:cs typeface="+mn-cs"/>
                            </a:rPr>
                            <a:t> (i.e.</a:t>
                          </a:r>
                          <a:r>
                            <a:rPr lang="en-GB" sz="1600" kern="1200" dirty="0">
                              <a:solidFill>
                                <a:schemeClr val="tx1"/>
                              </a:solidFill>
                              <a:effectLst/>
                              <a:latin typeface="+mn-lt"/>
                              <a:ea typeface="+mn-ea"/>
                              <a:cs typeface="+mn-cs"/>
                            </a:rPr>
                            <a:t> no matter how large or small the circle, the ratio between its circumference and its diameter is always the same: </a:t>
                          </a:r>
                          <a14:m>
                            <m:oMath xmlns:m="http://schemas.openxmlformats.org/officeDocument/2006/math">
                              <m:r>
                                <m:rPr>
                                  <m:nor/>
                                </m:rPr>
                                <a:rPr lang="en-GB" sz="1600" i="0" kern="1200" smtClean="0">
                                  <a:solidFill>
                                    <a:schemeClr val="tx1"/>
                                  </a:solidFill>
                                  <a:effectLst/>
                                  <a:latin typeface="Cambria Math" panose="02040503050406030204" pitchFamily="18" charset="0"/>
                                  <a:ea typeface="Cambria Math" panose="02040503050406030204" pitchFamily="18" charset="0"/>
                                  <a:cs typeface="+mn-cs"/>
                                </a:rPr>
                                <m:t>π</m:t>
                              </m:r>
                            </m:oMath>
                          </a14:m>
                          <a:r>
                            <a:rPr lang="en-GB" sz="1600" kern="1200" dirty="0">
                              <a:solidFill>
                                <a:schemeClr val="tx1"/>
                              </a:solidFill>
                              <a:effectLst/>
                              <a:latin typeface="+mn-lt"/>
                              <a:ea typeface="+mn-ea"/>
                              <a:cs typeface="+mn-cs"/>
                            </a:rPr>
                            <a:t> </a:t>
                          </a:r>
                          <a:r>
                            <a:rPr lang="en-GB" sz="1600" i="0" kern="1200" dirty="0">
                              <a:solidFill>
                                <a:schemeClr val="tx1"/>
                              </a:solidFill>
                              <a:effectLst/>
                              <a:latin typeface="+mn-lt"/>
                              <a:ea typeface="+mn-ea"/>
                              <a:cs typeface="+mn-cs"/>
                            </a:rPr>
                            <a:t>= </a:t>
                          </a:r>
                          <a14:m>
                            <m:oMath xmlns:m="http://schemas.openxmlformats.org/officeDocument/2006/math">
                              <m:f>
                                <m:fPr>
                                  <m:ctrlPr>
                                    <a:rPr lang="en-GB" sz="1600" b="0" i="1" kern="1200" smtClean="0">
                                      <a:solidFill>
                                        <a:schemeClr val="tx1"/>
                                      </a:solidFill>
                                      <a:effectLst/>
                                      <a:latin typeface="Cambria Math" panose="02040503050406030204" pitchFamily="18" charset="0"/>
                                      <a:ea typeface="Cambria Math" panose="02040503050406030204" pitchFamily="18" charset="0"/>
                                      <a:cs typeface="+mn-cs"/>
                                    </a:rPr>
                                  </m:ctrlPr>
                                </m:fPr>
                                <m:num>
                                  <m:r>
                                    <m:rPr>
                                      <m:nor/>
                                    </m:rPr>
                                    <a:rPr lang="en-GB" sz="1600" b="0" i="1" kern="1200" smtClean="0">
                                      <a:solidFill>
                                        <a:schemeClr val="tx1"/>
                                      </a:solidFill>
                                      <a:effectLst/>
                                      <a:latin typeface="+mn-lt"/>
                                      <a:ea typeface="Cambria Math" panose="02040503050406030204" pitchFamily="18" charset="0"/>
                                      <a:cs typeface="+mn-cs"/>
                                    </a:rPr>
                                    <m:t>C</m:t>
                                  </m:r>
                                </m:num>
                                <m:den>
                                  <m:r>
                                    <m:rPr>
                                      <m:nor/>
                                    </m:rPr>
                                    <a:rPr lang="en-GB" sz="1600" b="0" i="1" kern="1200" smtClean="0">
                                      <a:solidFill>
                                        <a:schemeClr val="tx1"/>
                                      </a:solidFill>
                                      <a:effectLst/>
                                      <a:latin typeface="+mn-lt"/>
                                      <a:ea typeface="Cambria Math" panose="02040503050406030204" pitchFamily="18" charset="0"/>
                                      <a:cs typeface="+mn-cs"/>
                                    </a:rPr>
                                    <m:t>d</m:t>
                                  </m:r>
                                </m:den>
                              </m:f>
                            </m:oMath>
                          </a14:m>
                          <a:r>
                            <a:rPr lang="en-GB" sz="1600" kern="1200" dirty="0">
                              <a:solidFill>
                                <a:schemeClr val="tx1"/>
                              </a:solidFill>
                              <a:effectLst/>
                              <a:latin typeface="+mn-l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Apply this understanding to using the formula </a:t>
                          </a:r>
                          <a:r>
                            <a:rPr lang="en-GB" sz="1600" i="1" kern="1200" dirty="0">
                              <a:solidFill>
                                <a:schemeClr val="tx1"/>
                              </a:solidFill>
                              <a:effectLst/>
                              <a:latin typeface="+mn-lt"/>
                              <a:ea typeface="+mn-ea"/>
                              <a:cs typeface="+mn-cs"/>
                            </a:rPr>
                            <a:t>C</a:t>
                          </a:r>
                          <a:r>
                            <a:rPr lang="en-GB" sz="1600" kern="1200" dirty="0">
                              <a:solidFill>
                                <a:schemeClr val="tx1"/>
                              </a:solidFill>
                              <a:effectLst/>
                              <a:latin typeface="+mn-lt"/>
                              <a:ea typeface="+mn-ea"/>
                              <a:cs typeface="+mn-cs"/>
                            </a:rPr>
                            <a:t> </a:t>
                          </a:r>
                          <a:r>
                            <a:rPr lang="en-GB" sz="1600" i="0" kern="1200" dirty="0">
                              <a:solidFill>
                                <a:schemeClr val="tx1"/>
                              </a:solidFill>
                              <a:effectLst/>
                              <a:latin typeface="+mn-lt"/>
                              <a:ea typeface="+mn-ea"/>
                              <a:cs typeface="+mn-cs"/>
                            </a:rPr>
                            <a:t>= </a:t>
                          </a:r>
                          <a14:m>
                            <m:oMath xmlns:m="http://schemas.openxmlformats.org/officeDocument/2006/math">
                              <m:r>
                                <m:rPr>
                                  <m:sty m:val="p"/>
                                </m:rPr>
                                <a:rPr lang="en-GB" sz="1600" i="0" kern="1200" smtClean="0">
                                  <a:solidFill>
                                    <a:schemeClr val="tx1"/>
                                  </a:solidFill>
                                  <a:effectLst/>
                                  <a:latin typeface="Cambria Math" panose="02040503050406030204" pitchFamily="18" charset="0"/>
                                  <a:ea typeface="Cambria Math" panose="02040503050406030204" pitchFamily="18" charset="0"/>
                                  <a:cs typeface="+mn-cs"/>
                                </a:rPr>
                                <m:t>π</m:t>
                              </m:r>
                            </m:oMath>
                          </a14:m>
                          <a:r>
                            <a:rPr lang="en-GB" sz="1600" i="1" kern="1200" dirty="0">
                              <a:solidFill>
                                <a:schemeClr val="tx1"/>
                              </a:solidFill>
                              <a:effectLst/>
                              <a:latin typeface="+mn-lt"/>
                              <a:ea typeface="+mn-ea"/>
                              <a:cs typeface="+mn-cs"/>
                            </a:rPr>
                            <a:t>d</a:t>
                          </a:r>
                          <a:r>
                            <a:rPr lang="en-GB" sz="1600" kern="1200" dirty="0">
                              <a:solidFill>
                                <a:schemeClr val="tx1"/>
                              </a:solidFill>
                              <a:effectLst/>
                              <a:latin typeface="+mn-lt"/>
                              <a:ea typeface="+mn-ea"/>
                              <a:cs typeface="+mn-cs"/>
                            </a:rPr>
                            <a:t> to find the perimeter</a:t>
                          </a:r>
                          <a:r>
                            <a:rPr lang="en-GB" sz="1600" kern="1200" baseline="0" dirty="0">
                              <a:solidFill>
                                <a:schemeClr val="tx1"/>
                              </a:solidFill>
                              <a:effectLst/>
                              <a:latin typeface="+mn-lt"/>
                              <a:ea typeface="+mn-ea"/>
                              <a:cs typeface="+mn-cs"/>
                            </a:rPr>
                            <a:t> (</a:t>
                          </a:r>
                          <a:r>
                            <a:rPr lang="en-GB" sz="1600" kern="1200" dirty="0">
                              <a:solidFill>
                                <a:schemeClr val="tx1"/>
                              </a:solidFill>
                              <a:effectLst/>
                              <a:latin typeface="+mn-lt"/>
                              <a:ea typeface="+mn-ea"/>
                              <a:cs typeface="+mn-cs"/>
                            </a:rPr>
                            <a:t>circumference)</a:t>
                          </a:r>
                          <a:r>
                            <a:rPr lang="en-GB" sz="1600" kern="1200" baseline="0" dirty="0">
                              <a:solidFill>
                                <a:schemeClr val="tx1"/>
                              </a:solidFill>
                              <a:effectLst/>
                              <a:latin typeface="+mn-lt"/>
                              <a:ea typeface="+mn-ea"/>
                              <a:cs typeface="+mn-cs"/>
                            </a:rPr>
                            <a:t> </a:t>
                          </a:r>
                          <a:r>
                            <a:rPr lang="en-GB" sz="1600" kern="1200" dirty="0">
                              <a:solidFill>
                                <a:schemeClr val="tx1"/>
                              </a:solidFill>
                              <a:effectLst/>
                              <a:latin typeface="+mn-lt"/>
                              <a:ea typeface="+mn-ea"/>
                              <a:cs typeface="+mn-cs"/>
                            </a:rPr>
                            <a:t>of</a:t>
                          </a:r>
                          <a:r>
                            <a:rPr lang="en-GB" sz="1600" kern="1200" baseline="0" dirty="0">
                              <a:solidFill>
                                <a:schemeClr val="tx1"/>
                              </a:solidFill>
                              <a:effectLst/>
                              <a:latin typeface="+mn-lt"/>
                              <a:ea typeface="+mn-ea"/>
                              <a:cs typeface="+mn-cs"/>
                            </a:rPr>
                            <a:t> the circle.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Also be aware of the corresponding multiplicative relationship </a:t>
                          </a:r>
                          <a:r>
                            <a:rPr lang="en-GB" sz="1600" b="1" i="0" kern="1200" dirty="0">
                              <a:solidFill>
                                <a:schemeClr val="tx1"/>
                              </a:solidFill>
                              <a:effectLst/>
                              <a:latin typeface="+mn-lt"/>
                              <a:ea typeface="+mn-ea"/>
                              <a:cs typeface="+mn-cs"/>
                            </a:rPr>
                            <a:t>between</a:t>
                          </a:r>
                          <a:r>
                            <a:rPr lang="en-GB" sz="1600" kern="1200" dirty="0">
                              <a:solidFill>
                                <a:schemeClr val="tx1"/>
                              </a:solidFill>
                              <a:effectLst/>
                              <a:latin typeface="+mn-lt"/>
                              <a:ea typeface="+mn-ea"/>
                              <a:cs typeface="+mn-cs"/>
                            </a:rPr>
                            <a:t> any two circles (i.e. if one circle has a diameter </a:t>
                          </a:r>
                          <a:r>
                            <a:rPr lang="en-GB" sz="1600" i="1" kern="1200" dirty="0">
                              <a:solidFill>
                                <a:schemeClr val="tx1"/>
                              </a:solidFill>
                              <a:effectLst/>
                              <a:latin typeface="+mn-lt"/>
                              <a:ea typeface="+mn-ea"/>
                              <a:cs typeface="+mn-cs"/>
                            </a:rPr>
                            <a:t>n</a:t>
                          </a:r>
                          <a:r>
                            <a:rPr lang="en-GB" sz="1600" kern="1200" dirty="0">
                              <a:solidFill>
                                <a:schemeClr val="tx1"/>
                              </a:solidFill>
                              <a:effectLst/>
                              <a:latin typeface="+mn-lt"/>
                              <a:ea typeface="+mn-ea"/>
                              <a:cs typeface="+mn-cs"/>
                            </a:rPr>
                            <a:t> times the length of another, then its circumference will be </a:t>
                          </a:r>
                          <a:r>
                            <a:rPr lang="en-GB" sz="1600" i="1" kern="1200" dirty="0">
                              <a:solidFill>
                                <a:schemeClr val="tx1"/>
                              </a:solidFill>
                              <a:effectLst/>
                              <a:latin typeface="+mn-lt"/>
                              <a:ea typeface="+mn-ea"/>
                              <a:cs typeface="+mn-cs"/>
                            </a:rPr>
                            <a:t>n</a:t>
                          </a:r>
                          <a:r>
                            <a:rPr lang="en-GB" sz="1600" kern="1200" dirty="0">
                              <a:solidFill>
                                <a:schemeClr val="tx1"/>
                              </a:solidFill>
                              <a:effectLst/>
                              <a:latin typeface="+mn-lt"/>
                              <a:ea typeface="+mn-ea"/>
                              <a:cs typeface="+mn-cs"/>
                            </a:rPr>
                            <a:t> times the circumference of the other.)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Use the formula </a:t>
                          </a:r>
                          <a:r>
                            <a:rPr lang="en-GB" sz="1600" i="1" kern="1200" dirty="0">
                              <a:solidFill>
                                <a:schemeClr val="tx1"/>
                              </a:solidFill>
                              <a:effectLst/>
                              <a:latin typeface="+mn-lt"/>
                              <a:ea typeface="+mn-ea"/>
                              <a:cs typeface="+mn-cs"/>
                            </a:rPr>
                            <a:t>A = </a:t>
                          </a:r>
                          <a14:m>
                            <m:oMath xmlns:m="http://schemas.openxmlformats.org/officeDocument/2006/math">
                              <m:r>
                                <a:rPr lang="en-GB" sz="1600" i="1" kern="1200" smtClean="0">
                                  <a:solidFill>
                                    <a:schemeClr val="tx1"/>
                                  </a:solidFill>
                                  <a:effectLst/>
                                  <a:latin typeface="Cambria Math" panose="02040503050406030204" pitchFamily="18" charset="0"/>
                                  <a:ea typeface="Cambria Math" panose="02040503050406030204" pitchFamily="18" charset="0"/>
                                  <a:cs typeface="+mn-cs"/>
                                </a:rPr>
                                <m:t>𝜋</m:t>
                              </m:r>
                            </m:oMath>
                          </a14:m>
                          <a:r>
                            <a:rPr lang="en-GB" sz="1600" i="1" kern="1200" spc="160" baseline="0" dirty="0">
                              <a:solidFill>
                                <a:schemeClr val="tx1"/>
                              </a:solidFill>
                              <a:effectLst/>
                              <a:latin typeface="+mn-lt"/>
                              <a:ea typeface="+mn-ea"/>
                              <a:cs typeface="+mn-cs"/>
                            </a:rPr>
                            <a:t>r</a:t>
                          </a:r>
                          <a:r>
                            <a:rPr lang="en-GB" sz="1600" i="0" kern="1200" spc="80" baseline="30000" dirty="0">
                              <a:solidFill>
                                <a:schemeClr val="tx1"/>
                              </a:solidFill>
                              <a:effectLst/>
                              <a:latin typeface="+mn-lt"/>
                              <a:ea typeface="+mn-ea"/>
                              <a:cs typeface="+mn-cs"/>
                            </a:rPr>
                            <a:t>2</a:t>
                          </a:r>
                          <a:r>
                            <a:rPr lang="en-GB" sz="1600" kern="1200" dirty="0">
                              <a:solidFill>
                                <a:schemeClr val="tx1"/>
                              </a:solidFill>
                              <a:effectLst/>
                              <a:latin typeface="+mn-lt"/>
                              <a:ea typeface="+mn-ea"/>
                              <a:cs typeface="+mn-cs"/>
                            </a:rPr>
                            <a:t> to find</a:t>
                          </a:r>
                          <a:r>
                            <a:rPr lang="en-GB" sz="1600" kern="1200" baseline="0" dirty="0">
                              <a:solidFill>
                                <a:schemeClr val="tx1"/>
                              </a:solidFill>
                              <a:effectLst/>
                              <a:latin typeface="+mn-lt"/>
                              <a:ea typeface="+mn-ea"/>
                              <a:cs typeface="+mn-cs"/>
                            </a:rPr>
                            <a:t> the</a:t>
                          </a:r>
                          <a:r>
                            <a:rPr lang="en-GB" sz="1600" kern="1200" dirty="0">
                              <a:solidFill>
                                <a:schemeClr val="tx1"/>
                              </a:solidFill>
                              <a:effectLst/>
                              <a:latin typeface="+mn-lt"/>
                              <a:ea typeface="+mn-ea"/>
                              <a:cs typeface="+mn-cs"/>
                            </a:rPr>
                            <a:t> area of a circle</a:t>
                          </a:r>
                          <a14:m>
                            <m:oMath xmlns:m="http://schemas.openxmlformats.org/officeDocument/2006/math">
                              <m:r>
                                <a:rPr lang="en-GB" sz="1600" b="0" i="0" kern="1200" smtClean="0">
                                  <a:solidFill>
                                    <a:schemeClr val="tx1"/>
                                  </a:solidFill>
                                  <a:effectLst/>
                                  <a:latin typeface="Cambria Math" panose="02040503050406030204" pitchFamily="18" charset="0"/>
                                  <a:ea typeface="Cambria Math" panose="02040503050406030204" pitchFamily="18" charset="0"/>
                                  <a:cs typeface="+mn-cs"/>
                                </a:rPr>
                                <m:t>.</m:t>
                              </m:r>
                            </m:oMath>
                          </a14:m>
                          <a:endParaRPr lang="en-GB" sz="1600" kern="1200" dirty="0">
                            <a:solidFill>
                              <a:schemeClr val="tx1"/>
                            </a:solidFill>
                            <a:effectLst/>
                            <a:latin typeface="+mn-lt"/>
                            <a:ea typeface="+mn-ea"/>
                            <a:cs typeface="+mn-cs"/>
                          </a:endParaRPr>
                        </a:p>
                      </a:txBody>
                      <a:tcPr/>
                    </a:tc>
                    <a:extLst>
                      <a:ext uri="{0D108BD9-81ED-4DB2-BD59-A6C34878D82A}">
                        <a16:rowId xmlns:a16="http://schemas.microsoft.com/office/drawing/2014/main" val="1817851487"/>
                      </a:ext>
                    </a:extLst>
                  </a:tr>
                </a:tbl>
              </a:graphicData>
            </a:graphic>
          </p:graphicFrame>
        </mc:Choice>
        <mc:Fallback xmlns="">
          <p:graphicFrame>
            <p:nvGraphicFramePr>
              <p:cNvPr id="3" name="Table 2">
                <a:extLst>
                  <a:ext uri="{FF2B5EF4-FFF2-40B4-BE49-F238E27FC236}">
                    <a16:creationId xmlns:a16="http://schemas.microsoft.com/office/drawing/2014/main" id="{ADC55AF9-E8D0-4333-88A9-4876D605956B}"/>
                  </a:ext>
                </a:extLst>
              </p:cNvPr>
              <p:cNvGraphicFramePr>
                <a:graphicFrameLocks noGrp="1"/>
              </p:cNvGraphicFramePr>
              <p:nvPr>
                <p:extLst>
                  <p:ext uri="{D42A27DB-BD31-4B8C-83A1-F6EECF244321}">
                    <p14:modId xmlns:p14="http://schemas.microsoft.com/office/powerpoint/2010/main" val="2303782928"/>
                  </p:ext>
                </p:extLst>
              </p:nvPr>
            </p:nvGraphicFramePr>
            <p:xfrm>
              <a:off x="520556" y="1108613"/>
              <a:ext cx="11426013" cy="4059288"/>
            </p:xfrm>
            <a:graphic>
              <a:graphicData uri="http://schemas.openxmlformats.org/drawingml/2006/table">
                <a:tbl>
                  <a:tblPr firstRow="1" bandRow="1">
                    <a:tableStyleId>{5940675A-B579-460E-94D1-54222C63F5DA}</a:tableStyleId>
                  </a:tblPr>
                  <a:tblGrid>
                    <a:gridCol w="5294616">
                      <a:extLst>
                        <a:ext uri="{9D8B030D-6E8A-4147-A177-3AD203B41FA5}">
                          <a16:colId xmlns:a16="http://schemas.microsoft.com/office/drawing/2014/main" val="4178532543"/>
                        </a:ext>
                      </a:extLst>
                    </a:gridCol>
                    <a:gridCol w="6131397">
                      <a:extLst>
                        <a:ext uri="{9D8B030D-6E8A-4147-A177-3AD203B41FA5}">
                          <a16:colId xmlns:a16="http://schemas.microsoft.com/office/drawing/2014/main" val="864547500"/>
                        </a:ext>
                      </a:extLst>
                    </a:gridCol>
                  </a:tblGrid>
                  <a:tr h="368634">
                    <a:tc>
                      <a:txBody>
                        <a:bodyPr/>
                        <a:lstStyle/>
                        <a:p>
                          <a:r>
                            <a:rPr lang="en-GB" sz="1600" b="1" dirty="0">
                              <a:solidFill>
                                <a:schemeClr val="bg1"/>
                              </a:solidFill>
                            </a:rPr>
                            <a:t>Previous learning</a:t>
                          </a:r>
                        </a:p>
                      </a:txBody>
                      <a:tcPr>
                        <a:solidFill>
                          <a:schemeClr val="accent2"/>
                        </a:solidFill>
                      </a:tcPr>
                    </a:tc>
                    <a:tc>
                      <a:txBody>
                        <a:bodyPr/>
                        <a:lstStyle/>
                        <a:p>
                          <a:r>
                            <a:rPr lang="en-GB" sz="1600" b="1" dirty="0">
                              <a:solidFill>
                                <a:schemeClr val="bg1"/>
                              </a:solidFill>
                            </a:rPr>
                            <a:t>In Key Stage 3 students need to</a:t>
                          </a:r>
                        </a:p>
                      </a:txBody>
                      <a:tcPr>
                        <a:solidFill>
                          <a:schemeClr val="accent2"/>
                        </a:solidFill>
                      </a:tcPr>
                    </a:tc>
                    <a:extLst>
                      <a:ext uri="{0D108BD9-81ED-4DB2-BD59-A6C34878D82A}">
                        <a16:rowId xmlns:a16="http://schemas.microsoft.com/office/drawing/2014/main" val="1994315794"/>
                      </a:ext>
                    </a:extLst>
                  </a:tr>
                  <a:tr h="3690654">
                    <a:tc>
                      <a:txBody>
                        <a:bodyPr/>
                        <a:lstStyle/>
                        <a:p>
                          <a:pPr marL="0" indent="0">
                            <a:buFont typeface="Arial" panose="020B0604020202020204" pitchFamily="34" charset="0"/>
                            <a:buNone/>
                          </a:pPr>
                          <a:r>
                            <a:rPr lang="en-GB" sz="1600" i="0" dirty="0"/>
                            <a:t>Key Stage 2 curriculum: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6: illustrate and name parts of circles, including radius, diameter and circumference and know that the diameter is twice the radius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i="0" dirty="0"/>
                            <a:t>There are no explicit references to properties of a circle in either </a:t>
                          </a:r>
                          <a:r>
                            <a:rPr lang="en-GB" sz="1600" i="0" baseline="0" dirty="0">
                              <a:hlinkClick r:id="rId6"/>
                            </a:rPr>
                            <a:t>Teaching mathematics in primary schools</a:t>
                          </a:r>
                          <a:r>
                            <a:rPr lang="en-GB" sz="1600" i="0" baseline="0" dirty="0"/>
                            <a:t> or </a:t>
                          </a:r>
                          <a:r>
                            <a:rPr lang="en-GB" sz="1600" b="0" i="0" dirty="0">
                              <a:hlinkClick r:id="rId7"/>
                            </a:rPr>
                            <a:t>Primary Mastery Professional Development</a:t>
                          </a:r>
                          <a:r>
                            <a:rPr lang="en-GB" sz="1600" b="0" i="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0" i="0" dirty="0"/>
                            <a:t>Note that, if primary schools are using the </a:t>
                          </a:r>
                          <a:r>
                            <a:rPr lang="en-GB" sz="1600" dirty="0">
                              <a:hlinkClick r:id="rId8"/>
                            </a:rPr>
                            <a:t>Curriculum prioritisation in primary maths | NCETM</a:t>
                          </a:r>
                          <a:r>
                            <a:rPr lang="en-GB" sz="1600" dirty="0"/>
                            <a:t> </a:t>
                          </a:r>
                          <a:r>
                            <a:rPr lang="en-GB" sz="1600" b="0" i="0" dirty="0"/>
                            <a:t>to support curriculum planning, then this may have impacted on the depth to which they have explored properties of a circle with students.</a:t>
                          </a:r>
                        </a:p>
                      </a:txBody>
                      <a:tcPr/>
                    </a:tc>
                    <a:tc>
                      <a:txBody>
                        <a:bodyPr/>
                        <a:lstStyle/>
                        <a:p>
                          <a:endParaRPr lang="en-US"/>
                        </a:p>
                      </a:txBody>
                      <a:tcPr>
                        <a:blipFill>
                          <a:blip r:embed="rId9"/>
                          <a:stretch>
                            <a:fillRect l="-86481" t="-10396" r="-199" b="-1485"/>
                          </a:stretch>
                        </a:blipFill>
                      </a:tcPr>
                    </a:tc>
                    <a:extLst>
                      <a:ext uri="{0D108BD9-81ED-4DB2-BD59-A6C34878D82A}">
                        <a16:rowId xmlns:a16="http://schemas.microsoft.com/office/drawing/2014/main" val="1817851487"/>
                      </a:ext>
                    </a:extLst>
                  </a:tr>
                </a:tbl>
              </a:graphicData>
            </a:graphic>
          </p:graphicFrame>
        </mc:Fallback>
      </mc:AlternateContent>
    </p:spTree>
    <p:extLst>
      <p:ext uri="{BB962C8B-B14F-4D97-AF65-F5344CB8AC3E}">
        <p14:creationId xmlns:p14="http://schemas.microsoft.com/office/powerpoint/2010/main" val="1927002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mage of a clock with an ant (A) positioned at 12 and an ant (B) positioned in the middle.">
            <a:extLst>
              <a:ext uri="{FF2B5EF4-FFF2-40B4-BE49-F238E27FC236}">
                <a16:creationId xmlns:a16="http://schemas.microsoft.com/office/drawing/2014/main" id="{F9B42ABE-11BA-1E79-EF58-581417C063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0346" y="1501099"/>
            <a:ext cx="3488296" cy="3488296"/>
          </a:xfrm>
          <a:prstGeom prst="rect">
            <a:avLst/>
          </a:prstGeom>
        </p:spPr>
      </p:pic>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dirty="0"/>
              <a:t>Checkpoint 6: Ants on a clock</a:t>
            </a:r>
          </a:p>
        </p:txBody>
      </p:sp>
      <p:sp>
        <p:nvSpPr>
          <p:cNvPr id="4" name="TextBox 3">
            <a:extLst>
              <a:ext uri="{FF2B5EF4-FFF2-40B4-BE49-F238E27FC236}">
                <a16:creationId xmlns:a16="http://schemas.microsoft.com/office/drawing/2014/main" id="{C2F7C9FF-7095-F649-997B-6925CEA7A659}"/>
              </a:ext>
            </a:extLst>
          </p:cNvPr>
          <p:cNvSpPr txBox="1"/>
          <p:nvPr/>
        </p:nvSpPr>
        <p:spPr>
          <a:xfrm>
            <a:off x="182880" y="944881"/>
            <a:ext cx="11865781" cy="837152"/>
          </a:xfrm>
          <a:prstGeom prst="rect">
            <a:avLst/>
          </a:prstGeom>
          <a:noFill/>
        </p:spPr>
        <p:txBody>
          <a:bodyPr wrap="square" rtlCol="0">
            <a:spAutoFit/>
          </a:bodyPr>
          <a:lstStyle/>
          <a:p>
            <a:pPr>
              <a:buNone/>
            </a:pPr>
            <a:endParaRPr lang="en-US" sz="2200" dirty="0">
              <a:cs typeface="Arial" panose="020B0604020202020204" pitchFamily="34" charset="0"/>
            </a:endParaRPr>
          </a:p>
          <a:p>
            <a:pPr>
              <a:buNone/>
            </a:pPr>
            <a:endParaRPr lang="en-US" sz="2200" dirty="0">
              <a:cs typeface="Arial" panose="020B0604020202020204" pitchFamily="34" charset="0"/>
            </a:endParaRPr>
          </a:p>
        </p:txBody>
      </p:sp>
      <p:sp>
        <p:nvSpPr>
          <p:cNvPr id="6" name="Action Button: Help 5">
            <a:hlinkClick r:id="" action="ppaction://noaction" highlightClick="1"/>
            <a:extLst>
              <a:ext uri="{FF2B5EF4-FFF2-40B4-BE49-F238E27FC236}">
                <a16:creationId xmlns:a16="http://schemas.microsoft.com/office/drawing/2014/main" id="{D64EA744-1477-0048-8831-40A0DAAF8DD4}"/>
              </a:ext>
            </a:extLst>
          </p:cNvPr>
          <p:cNvSpPr/>
          <p:nvPr/>
        </p:nvSpPr>
        <p:spPr>
          <a:xfrm>
            <a:off x="272892" y="5473423"/>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8F8D416-C667-8CAA-ABAE-7053F1E6E8D5}"/>
              </a:ext>
            </a:extLst>
          </p:cNvPr>
          <p:cNvSpPr txBox="1"/>
          <p:nvPr/>
        </p:nvSpPr>
        <p:spPr>
          <a:xfrm>
            <a:off x="284480" y="1317144"/>
            <a:ext cx="8932091" cy="461665"/>
          </a:xfrm>
          <a:prstGeom prst="rect">
            <a:avLst/>
          </a:prstGeom>
          <a:noFill/>
        </p:spPr>
        <p:txBody>
          <a:bodyPr wrap="square" rtlCol="0">
            <a:spAutoFit/>
          </a:bodyPr>
          <a:lstStyle/>
          <a:p>
            <a:pPr>
              <a:buNone/>
            </a:pPr>
            <a:endParaRPr lang="en-GB" sz="2400" dirty="0"/>
          </a:p>
        </p:txBody>
      </p:sp>
      <p:pic>
        <p:nvPicPr>
          <p:cNvPr id="7" name="Picture 6">
            <a:extLst>
              <a:ext uri="{FF2B5EF4-FFF2-40B4-BE49-F238E27FC236}">
                <a16:creationId xmlns:a16="http://schemas.microsoft.com/office/drawing/2014/main" id="{6967018B-2A78-FC32-6F49-ACEE57D4A72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41148" y="3037920"/>
            <a:ext cx="576000" cy="432000"/>
          </a:xfrm>
          <a:prstGeom prst="rect">
            <a:avLst/>
          </a:prstGeom>
        </p:spPr>
      </p:pic>
      <p:sp>
        <p:nvSpPr>
          <p:cNvPr id="9" name="TextBox 8">
            <a:extLst>
              <a:ext uri="{FF2B5EF4-FFF2-40B4-BE49-F238E27FC236}">
                <a16:creationId xmlns:a16="http://schemas.microsoft.com/office/drawing/2014/main" id="{3DE8FC0C-0B22-0DF5-3B19-8FE15CD3413E}"/>
              </a:ext>
            </a:extLst>
          </p:cNvPr>
          <p:cNvSpPr txBox="1"/>
          <p:nvPr/>
        </p:nvSpPr>
        <p:spPr>
          <a:xfrm>
            <a:off x="4214819" y="1078419"/>
            <a:ext cx="7467665" cy="4038029"/>
          </a:xfrm>
          <a:prstGeom prst="rect">
            <a:avLst/>
          </a:prstGeom>
          <a:noFill/>
        </p:spPr>
        <p:txBody>
          <a:bodyPr wrap="square" rtlCol="0">
            <a:spAutoFit/>
          </a:bodyPr>
          <a:lstStyle/>
          <a:p>
            <a:pPr>
              <a:buNone/>
            </a:pPr>
            <a:r>
              <a:rPr lang="en-GB" sz="2200" dirty="0"/>
              <a:t>Two ants are sitting on a clock. </a:t>
            </a:r>
          </a:p>
          <a:p>
            <a:pPr>
              <a:buNone/>
            </a:pPr>
            <a:r>
              <a:rPr lang="en-GB" sz="2200" dirty="0"/>
              <a:t>Ant A walks in a straight line to 6.  </a:t>
            </a:r>
          </a:p>
          <a:p>
            <a:pPr>
              <a:buNone/>
            </a:pPr>
            <a:r>
              <a:rPr lang="en-GB" sz="2200" dirty="0"/>
              <a:t>Ant B walks in a straight line to 4.</a:t>
            </a:r>
          </a:p>
          <a:p>
            <a:pPr marL="457200" indent="-457200">
              <a:buAutoNum type="alphaLcParenR"/>
            </a:pPr>
            <a:r>
              <a:rPr lang="en-GB" sz="2200" dirty="0"/>
              <a:t>What can you say about the distances each ant walks? </a:t>
            </a:r>
          </a:p>
          <a:p>
            <a:pPr marL="457200" indent="-457200">
              <a:buAutoNum type="alphaLcParenR"/>
            </a:pPr>
            <a:r>
              <a:rPr lang="en-GB" sz="2200" dirty="0"/>
              <a:t>If they reach their new numbers in the same time, what can you say about the speed of the ants?</a:t>
            </a:r>
          </a:p>
          <a:p>
            <a:pPr>
              <a:spcBef>
                <a:spcPts val="1200"/>
              </a:spcBef>
              <a:spcAft>
                <a:spcPts val="0"/>
              </a:spcAft>
              <a:buNone/>
            </a:pPr>
            <a:r>
              <a:rPr lang="en-GB" sz="2200" dirty="0"/>
              <a:t>Both ants walk back to where they started and then ant B also walks to join ant A at 12.</a:t>
            </a:r>
          </a:p>
          <a:p>
            <a:pPr marL="457200" indent="-457200">
              <a:buFont typeface="+mj-lt"/>
              <a:buAutoNum type="alphaLcParenR" startAt="3"/>
            </a:pPr>
            <a:r>
              <a:rPr lang="en-GB" sz="2200" dirty="0"/>
              <a:t>Which ant walks the furthest this time? </a:t>
            </a:r>
          </a:p>
          <a:p>
            <a:pPr marL="457200" indent="-457200">
              <a:buFont typeface="+mj-lt"/>
              <a:buAutoNum type="alphaLcParenR" startAt="3"/>
            </a:pPr>
            <a:r>
              <a:rPr lang="en-GB" sz="2200" dirty="0"/>
              <a:t>Which ant has walked the furthest in total?</a:t>
            </a:r>
          </a:p>
        </p:txBody>
      </p:sp>
      <p:pic>
        <p:nvPicPr>
          <p:cNvPr id="11" name="Picture 10">
            <a:extLst>
              <a:ext uri="{FF2B5EF4-FFF2-40B4-BE49-F238E27FC236}">
                <a16:creationId xmlns:a16="http://schemas.microsoft.com/office/drawing/2014/main" id="{25C35541-E613-ED12-3126-4B0E17714F7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16494" y="1244164"/>
            <a:ext cx="576000" cy="432000"/>
          </a:xfrm>
          <a:prstGeom prst="rect">
            <a:avLst/>
          </a:prstGeom>
        </p:spPr>
      </p:pic>
      <p:sp>
        <p:nvSpPr>
          <p:cNvPr id="8" name="TextBox 7">
            <a:extLst>
              <a:ext uri="{FF2B5EF4-FFF2-40B4-BE49-F238E27FC236}">
                <a16:creationId xmlns:a16="http://schemas.microsoft.com/office/drawing/2014/main" id="{1525C62A-D6C5-5EBB-8C7D-03083A7CA125}"/>
              </a:ext>
            </a:extLst>
          </p:cNvPr>
          <p:cNvSpPr txBox="1"/>
          <p:nvPr/>
        </p:nvSpPr>
        <p:spPr>
          <a:xfrm>
            <a:off x="1304283" y="5250427"/>
            <a:ext cx="6879597" cy="1581972"/>
          </a:xfrm>
          <a:prstGeom prst="rect">
            <a:avLst/>
          </a:prstGeom>
          <a:noFill/>
        </p:spPr>
        <p:txBody>
          <a:bodyPr wrap="square">
            <a:spAutoFit/>
          </a:bodyPr>
          <a:lstStyle/>
          <a:p>
            <a:pPr>
              <a:buNone/>
            </a:pPr>
            <a:r>
              <a:rPr lang="en-GB" sz="2200" dirty="0"/>
              <a:t>Ant A walks around the circumference of the clock. </a:t>
            </a:r>
          </a:p>
          <a:p>
            <a:pPr>
              <a:buNone/>
            </a:pPr>
            <a:r>
              <a:rPr lang="en-GB" sz="2200" dirty="0"/>
              <a:t>Ant B walks from 12 to 6 and back again.</a:t>
            </a:r>
          </a:p>
          <a:p>
            <a:pPr>
              <a:buNone/>
            </a:pPr>
            <a:r>
              <a:rPr lang="en-GB" sz="2200" dirty="0"/>
              <a:t>If they walk at the same speed, which ant will get back to 12 first?</a:t>
            </a:r>
          </a:p>
        </p:txBody>
      </p:sp>
      <p:sp>
        <p:nvSpPr>
          <p:cNvPr id="5" name="TextBox 4">
            <a:extLst>
              <a:ext uri="{FF2B5EF4-FFF2-40B4-BE49-F238E27FC236}">
                <a16:creationId xmlns:a16="http://schemas.microsoft.com/office/drawing/2014/main" id="{498B32CA-4C2F-EFAB-EF9C-E65817506D0C}"/>
              </a:ext>
            </a:extLst>
          </p:cNvPr>
          <p:cNvSpPr txBox="1"/>
          <p:nvPr/>
        </p:nvSpPr>
        <p:spPr>
          <a:xfrm>
            <a:off x="1468930" y="1045147"/>
            <a:ext cx="372218" cy="430887"/>
          </a:xfrm>
          <a:prstGeom prst="rect">
            <a:avLst/>
          </a:prstGeom>
          <a:noFill/>
        </p:spPr>
        <p:txBody>
          <a:bodyPr wrap="none" rtlCol="0">
            <a:spAutoFit/>
          </a:bodyPr>
          <a:lstStyle/>
          <a:p>
            <a:pPr>
              <a:buNone/>
            </a:pPr>
            <a:r>
              <a:rPr lang="en-GB" sz="2200" dirty="0">
                <a:solidFill>
                  <a:srgbClr val="00628C"/>
                </a:solidFill>
              </a:rPr>
              <a:t>A</a:t>
            </a:r>
          </a:p>
        </p:txBody>
      </p:sp>
      <p:sp>
        <p:nvSpPr>
          <p:cNvPr id="10" name="TextBox 9">
            <a:extLst>
              <a:ext uri="{FF2B5EF4-FFF2-40B4-BE49-F238E27FC236}">
                <a16:creationId xmlns:a16="http://schemas.microsoft.com/office/drawing/2014/main" id="{5A7405AC-50CB-320C-D5F7-1BFD0CA78139}"/>
              </a:ext>
            </a:extLst>
          </p:cNvPr>
          <p:cNvSpPr txBox="1"/>
          <p:nvPr/>
        </p:nvSpPr>
        <p:spPr>
          <a:xfrm>
            <a:off x="2037010" y="2758323"/>
            <a:ext cx="372218" cy="430887"/>
          </a:xfrm>
          <a:prstGeom prst="rect">
            <a:avLst/>
          </a:prstGeom>
          <a:noFill/>
        </p:spPr>
        <p:txBody>
          <a:bodyPr wrap="none" rtlCol="0">
            <a:spAutoFit/>
          </a:bodyPr>
          <a:lstStyle/>
          <a:p>
            <a:pPr>
              <a:buNone/>
            </a:pPr>
            <a:r>
              <a:rPr lang="en-GB" sz="2200" dirty="0">
                <a:solidFill>
                  <a:srgbClr val="00628C"/>
                </a:solidFill>
              </a:rPr>
              <a:t>B</a:t>
            </a:r>
          </a:p>
        </p:txBody>
      </p:sp>
      <p:pic>
        <p:nvPicPr>
          <p:cNvPr id="12" name="Picture 11">
            <a:extLst>
              <a:ext uri="{FF2B5EF4-FFF2-40B4-BE49-F238E27FC236}">
                <a16:creationId xmlns:a16="http://schemas.microsoft.com/office/drawing/2014/main" id="{E99F6AB5-91BD-33DA-1128-99F17BFCF8D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59422" y="4684448"/>
            <a:ext cx="576000" cy="432000"/>
          </a:xfrm>
          <a:prstGeom prst="rect">
            <a:avLst/>
          </a:prstGeom>
        </p:spPr>
      </p:pic>
      <p:pic>
        <p:nvPicPr>
          <p:cNvPr id="13" name="Picture 12">
            <a:extLst>
              <a:ext uri="{FF2B5EF4-FFF2-40B4-BE49-F238E27FC236}">
                <a16:creationId xmlns:a16="http://schemas.microsoft.com/office/drawing/2014/main" id="{40F2C9EB-4E7C-9E28-A73F-C43C9BF71BC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33345" y="3871224"/>
            <a:ext cx="576000" cy="432000"/>
          </a:xfrm>
          <a:prstGeom prst="rect">
            <a:avLst/>
          </a:prstGeom>
        </p:spPr>
      </p:pic>
      <p:pic>
        <p:nvPicPr>
          <p:cNvPr id="14" name="Picture 13">
            <a:extLst>
              <a:ext uri="{FF2B5EF4-FFF2-40B4-BE49-F238E27FC236}">
                <a16:creationId xmlns:a16="http://schemas.microsoft.com/office/drawing/2014/main" id="{AE267B05-5E7D-4CAE-7BA3-82085FFD625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41148" y="3036807"/>
            <a:ext cx="576000" cy="432000"/>
          </a:xfrm>
          <a:prstGeom prst="rect">
            <a:avLst/>
          </a:prstGeom>
        </p:spPr>
      </p:pic>
    </p:spTree>
    <p:extLst>
      <p:ext uri="{BB962C8B-B14F-4D97-AF65-F5344CB8AC3E}">
        <p14:creationId xmlns:p14="http://schemas.microsoft.com/office/powerpoint/2010/main" val="395465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95833E-6 -2.96296E-6 L 0.00351 0.50162 " pathEditMode="relative" rAng="0" ptsTypes="AA">
                                      <p:cBhvr>
                                        <p:cTn id="6" dur="2000" fill="hold"/>
                                        <p:tgtEl>
                                          <p:spTgt spid="11"/>
                                        </p:tgtEl>
                                        <p:attrNameLst>
                                          <p:attrName>ppt_x</p:attrName>
                                          <p:attrName>ppt_y</p:attrName>
                                        </p:attrNameLst>
                                      </p:cBhvr>
                                      <p:rCtr x="169" y="25069"/>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6.25E-7 2.96296E-6 L 0.12227 0.12152 " pathEditMode="relative" rAng="0" ptsTypes="AA">
                                      <p:cBhvr>
                                        <p:cTn id="9" dur="2000" fill="hold"/>
                                        <p:tgtEl>
                                          <p:spTgt spid="7"/>
                                        </p:tgtEl>
                                        <p:attrNameLst>
                                          <p:attrName>ppt_x</p:attrName>
                                          <p:attrName>ppt_y</p:attrName>
                                        </p:attrNameLst>
                                      </p:cBhvr>
                                      <p:rCtr x="6107" y="6065"/>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7"/>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42" presetClass="path" presetSubtype="0" accel="50000" decel="50000" fill="hold" nodeType="afterEffect">
                                  <p:stCondLst>
                                    <p:cond delay="0"/>
                                  </p:stCondLst>
                                  <p:childTnLst>
                                    <p:animMotion origin="layout" path="M -1.66667E-6 -3.33333E-6 L -0.00351 -0.50162 " pathEditMode="relative" rAng="0" ptsTypes="AA">
                                      <p:cBhvr>
                                        <p:cTn id="32" dur="2000" fill="hold"/>
                                        <p:tgtEl>
                                          <p:spTgt spid="12"/>
                                        </p:tgtEl>
                                        <p:attrNameLst>
                                          <p:attrName>ppt_x</p:attrName>
                                          <p:attrName>ppt_y</p:attrName>
                                        </p:attrNameLst>
                                      </p:cBhvr>
                                      <p:rCtr x="-182" y="-25093"/>
                                    </p:animMotion>
                                  </p:childTnLst>
                                </p:cTn>
                              </p:par>
                            </p:childTnLst>
                          </p:cTn>
                        </p:par>
                        <p:par>
                          <p:cTn id="33" fill="hold">
                            <p:stCondLst>
                              <p:cond delay="2000"/>
                            </p:stCondLst>
                            <p:childTnLst>
                              <p:par>
                                <p:cTn id="34" presetID="42" presetClass="path" presetSubtype="0" accel="50000" decel="50000" fill="hold" nodeType="afterEffect">
                                  <p:stCondLst>
                                    <p:cond delay="0"/>
                                  </p:stCondLst>
                                  <p:childTnLst>
                                    <p:animMotion origin="layout" path="M 4.79167E-6 -4.81481E-6 L -0.12227 -0.12152 " pathEditMode="relative" rAng="0" ptsTypes="AA">
                                      <p:cBhvr>
                                        <p:cTn id="35" dur="2000" fill="hold"/>
                                        <p:tgtEl>
                                          <p:spTgt spid="13"/>
                                        </p:tgtEl>
                                        <p:attrNameLst>
                                          <p:attrName>ppt_x</p:attrName>
                                          <p:attrName>ppt_y</p:attrName>
                                        </p:attrNameLst>
                                      </p:cBhvr>
                                      <p:rCtr x="-6120" y="-6088"/>
                                    </p:animMotion>
                                  </p:childTnLst>
                                </p:cTn>
                              </p:par>
                            </p:childTnLst>
                          </p:cTn>
                        </p:par>
                        <p:par>
                          <p:cTn id="36" fill="hold">
                            <p:stCondLst>
                              <p:cond delay="4000"/>
                            </p:stCondLst>
                            <p:childTnLst>
                              <p:par>
                                <p:cTn id="37" presetID="1"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3"/>
                                        </p:tgtEl>
                                        <p:attrNameLst>
                                          <p:attrName>style.visibility</p:attrName>
                                        </p:attrNameLst>
                                      </p:cBhvr>
                                      <p:to>
                                        <p:strVal val="hidden"/>
                                      </p:to>
                                    </p:set>
                                  </p:childTnLst>
                                </p:cTn>
                              </p:par>
                            </p:childTnLst>
                          </p:cTn>
                        </p:par>
                        <p:par>
                          <p:cTn id="41" fill="hold">
                            <p:stCondLst>
                              <p:cond delay="4000"/>
                            </p:stCondLst>
                            <p:childTnLst>
                              <p:par>
                                <p:cTn id="42" presetID="42" presetClass="path" presetSubtype="0" accel="50000" decel="50000" fill="hold" nodeType="afterEffect">
                                  <p:stCondLst>
                                    <p:cond delay="0"/>
                                  </p:stCondLst>
                                  <p:childTnLst>
                                    <p:animMotion origin="layout" path="M 6.25E-7 4.44444E-6 L -0.00208 -0.26158 " pathEditMode="relative" rAng="0" ptsTypes="AA">
                                      <p:cBhvr>
                                        <p:cTn id="43" dur="2000" fill="hold"/>
                                        <p:tgtEl>
                                          <p:spTgt spid="14"/>
                                        </p:tgtEl>
                                        <p:attrNameLst>
                                          <p:attrName>ppt_x</p:attrName>
                                          <p:attrName>ppt_y</p:attrName>
                                        </p:attrNameLst>
                                      </p:cBhvr>
                                      <p:rCtr x="-104" y="-13079"/>
                                    </p:animMotion>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uiExpand="1" build="p"/>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6: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1635925356"/>
              </p:ext>
            </p:extLst>
          </p:nvPr>
        </p:nvGraphicFramePr>
        <p:xfrm>
          <a:off x="267128" y="764704"/>
          <a:ext cx="11766038" cy="6065520"/>
        </p:xfrm>
        <a:graphic>
          <a:graphicData uri="http://schemas.openxmlformats.org/drawingml/2006/table">
            <a:tbl>
              <a:tblPr firstRow="1" bandRow="1">
                <a:tableStyleId>{5940675A-B579-460E-94D1-54222C63F5DA}</a:tableStyleId>
              </a:tblPr>
              <a:tblGrid>
                <a:gridCol w="5847069">
                  <a:extLst>
                    <a:ext uri="{9D8B030D-6E8A-4147-A177-3AD203B41FA5}">
                      <a16:colId xmlns:a16="http://schemas.microsoft.com/office/drawing/2014/main" val="695237181"/>
                    </a:ext>
                  </a:extLst>
                </a:gridCol>
                <a:gridCol w="5918969">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Give students a </a:t>
                      </a:r>
                      <a:r>
                        <a:rPr lang="en-GB" sz="1600" i="0" u="none" dirty="0">
                          <a:hlinkClick r:id="rId3" action="ppaction://hlinksldjump"/>
                        </a:rPr>
                        <a:t>blank printed </a:t>
                      </a:r>
                      <a:r>
                        <a:rPr lang="en-GB" sz="1600" i="0" u="none" dirty="0"/>
                        <a:t>clockface so that they can model the journeys the ants take. It may help them to physically draw these lines in, so that they can see that they are a radius and diameter. Alternatively, use string to replicate the distances travelled.</a:t>
                      </a:r>
                    </a:p>
                    <a:p>
                      <a:r>
                        <a:rPr lang="en-GB" sz="1600" b="1" i="0" u="none" dirty="0"/>
                        <a:t>Challenge</a:t>
                      </a:r>
                    </a:p>
                    <a:p>
                      <a:pPr>
                        <a:spcAft>
                          <a:spcPts val="600"/>
                        </a:spcAft>
                      </a:pPr>
                      <a:r>
                        <a:rPr lang="en-GB" sz="1600" u="none" dirty="0"/>
                        <a:t>Ask students to think about distance in terms of units of radius/diameter. For example, if an ant walks from the centre to a number and back, and repeats it for every number on the clock, how many ‘diameters’ would they walk?</a:t>
                      </a:r>
                    </a:p>
                    <a:p>
                      <a:r>
                        <a:rPr lang="en-GB" sz="1600" b="1" i="0" u="none" dirty="0"/>
                        <a:t>Representations</a:t>
                      </a:r>
                    </a:p>
                    <a:p>
                      <a:r>
                        <a:rPr lang="en-GB" sz="1600" b="0" i="0" u="none" dirty="0"/>
                        <a:t>A clock face is used as a familiar representation to explore radius and diameter. Do students recognise that the distance from the centre to each number is always the same, and that this is a radius? Can they find pairs of numbers that are connected by a diameter?</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Checkpoint 6 asks students to use their understanding of the properties of a circle to reason about distance. Terminology, such as radius or diameter, is not used, so that you can ascertain whether students are fluent enough to volunteer these terms in context. Students should know both of these terms, as well as circumference.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In part a, ant A has walked twice as far as ant B so must be walking twice as fast. If this comparison of rate adds confusion, you can simplify the question by asking which ant has walked further, and by how much. The relationship between the radius and diameter is in the Year 6 curriculum statements, but is not in the Ready to progress criteria, so the amount of time students spent on this may be variable.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The further thinking question asks students to think about the circumference in relation to the diameter. At this stage in their learning, check that they understand that the circumference is more than twice the diameter, rather than any specific relationship between them.</a:t>
                      </a:r>
                    </a:p>
                  </a:txBody>
                  <a:tcPr/>
                </a:tc>
                <a:extLst>
                  <a:ext uri="{0D108BD9-81ED-4DB2-BD59-A6C34878D82A}">
                    <a16:rowId xmlns:a16="http://schemas.microsoft.com/office/drawing/2014/main" val="1616516725"/>
                  </a:ext>
                </a:extLst>
              </a:tr>
              <a:tr h="828000">
                <a:tc gridSpan="2">
                  <a:txBody>
                    <a:bodyPr/>
                    <a:lstStyle/>
                    <a:p>
                      <a:r>
                        <a:rPr lang="en-GB" sz="1600" b="1" dirty="0"/>
                        <a:t>Additional resources</a:t>
                      </a:r>
                    </a:p>
                    <a:p>
                      <a:pPr marL="285750" indent="-285750">
                        <a:buFont typeface="Arial" panose="020B0604020202020204" pitchFamily="34" charset="0"/>
                        <a:buChar char="•"/>
                      </a:pPr>
                      <a:r>
                        <a:rPr lang="en-GB" sz="1600" b="0" dirty="0"/>
                        <a:t>Pages 32 and 36 of the Year 6 </a:t>
                      </a:r>
                      <a:r>
                        <a:rPr lang="en-GB" sz="1600" dirty="0">
                          <a:hlinkClick r:id="rId4"/>
                        </a:rPr>
                        <a:t>Primary Assessment Materials | NCETM</a:t>
                      </a:r>
                      <a:r>
                        <a:rPr lang="en-GB" sz="1600" dirty="0"/>
                        <a:t> gives some examples of reasoning questions involving radius and diameter of circles.</a:t>
                      </a:r>
                    </a:p>
                    <a:p>
                      <a:pPr marL="285750" indent="-285750">
                        <a:buFont typeface="Arial" panose="020B0604020202020204" pitchFamily="34" charset="0"/>
                        <a:buChar char="•"/>
                      </a:pPr>
                      <a:r>
                        <a:rPr lang="en-GB" sz="1600" b="0" dirty="0"/>
                        <a:t>Several </a:t>
                      </a:r>
                      <a:r>
                        <a:rPr lang="en-GB" sz="1600" b="0" dirty="0">
                          <a:hlinkClick r:id="rId5" action="ppaction://hlinkfile"/>
                        </a:rPr>
                        <a:t>Checkpoints</a:t>
                      </a:r>
                      <a:r>
                        <a:rPr lang="en-GB" sz="1600" b="0" dirty="0"/>
                        <a:t> in the ‘Constructions’ deck explore the concept of a circle as a locus of a point.</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1530490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dirty="0"/>
              <a:t>Checkpoint 7: Semi-circular path</a:t>
            </a:r>
          </a:p>
        </p:txBody>
      </p:sp>
      <p:sp>
        <p:nvSpPr>
          <p:cNvPr id="6" name="Action Button: Help 5">
            <a:hlinkClick r:id="" action="ppaction://noaction" highlightClick="1"/>
            <a:extLst>
              <a:ext uri="{FF2B5EF4-FFF2-40B4-BE49-F238E27FC236}">
                <a16:creationId xmlns:a16="http://schemas.microsoft.com/office/drawing/2014/main" id="{D64EA744-1477-0048-8831-40A0DAAF8DD4}"/>
              </a:ext>
            </a:extLst>
          </p:cNvPr>
          <p:cNvSpPr/>
          <p:nvPr/>
        </p:nvSpPr>
        <p:spPr>
          <a:xfrm>
            <a:off x="308231" y="5600001"/>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E4AF4B5-CA29-274A-8B68-55DEB6E41A3D}"/>
              </a:ext>
            </a:extLst>
          </p:cNvPr>
          <p:cNvSpPr txBox="1"/>
          <p:nvPr/>
        </p:nvSpPr>
        <p:spPr>
          <a:xfrm>
            <a:off x="156072" y="1459885"/>
            <a:ext cx="4721914" cy="430887"/>
          </a:xfrm>
          <a:prstGeom prst="rect">
            <a:avLst/>
          </a:prstGeom>
          <a:noFill/>
        </p:spPr>
        <p:txBody>
          <a:bodyPr wrap="square" rtlCol="0">
            <a:spAutoFit/>
          </a:bodyPr>
          <a:lstStyle/>
          <a:p>
            <a:pPr>
              <a:buNone/>
            </a:pPr>
            <a:r>
              <a:rPr lang="en-US" sz="2200" dirty="0"/>
              <a:t>A garden has a semi-circular path.</a:t>
            </a:r>
          </a:p>
        </p:txBody>
      </p:sp>
      <p:pic>
        <p:nvPicPr>
          <p:cNvPr id="12" name="Picture 11" descr="Image of a house with a semicircular garden in front of it.">
            <a:extLst>
              <a:ext uri="{FF2B5EF4-FFF2-40B4-BE49-F238E27FC236}">
                <a16:creationId xmlns:a16="http://schemas.microsoft.com/office/drawing/2014/main" id="{CC5264D5-B08B-1F60-1718-6BBC017D586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14860" y="1721208"/>
            <a:ext cx="4204730" cy="3030484"/>
          </a:xfrm>
          <a:prstGeom prst="rect">
            <a:avLst/>
          </a:prstGeom>
        </p:spPr>
      </p:pic>
      <p:sp>
        <p:nvSpPr>
          <p:cNvPr id="33" name="TextBox 32">
            <a:extLst>
              <a:ext uri="{FF2B5EF4-FFF2-40B4-BE49-F238E27FC236}">
                <a16:creationId xmlns:a16="http://schemas.microsoft.com/office/drawing/2014/main" id="{C6B22535-BA2C-090A-D5A2-610B3B44427C}"/>
              </a:ext>
            </a:extLst>
          </p:cNvPr>
          <p:cNvSpPr txBox="1"/>
          <p:nvPr/>
        </p:nvSpPr>
        <p:spPr>
          <a:xfrm>
            <a:off x="145680" y="1969759"/>
            <a:ext cx="4170135" cy="1649682"/>
          </a:xfrm>
          <a:prstGeom prst="rect">
            <a:avLst/>
          </a:prstGeom>
          <a:noFill/>
        </p:spPr>
        <p:txBody>
          <a:bodyPr wrap="square" rtlCol="0">
            <a:spAutoFit/>
          </a:bodyPr>
          <a:lstStyle/>
          <a:p>
            <a:pPr marL="342900" indent="-342900"/>
            <a:r>
              <a:rPr lang="en-US" sz="2200" dirty="0"/>
              <a:t>Alex walks from A to B to C.</a:t>
            </a:r>
          </a:p>
          <a:p>
            <a:pPr marL="342900" indent="-342900"/>
            <a:r>
              <a:rPr lang="en-US" sz="2200" dirty="0"/>
              <a:t>Brian walks from B to D to A.</a:t>
            </a:r>
          </a:p>
          <a:p>
            <a:pPr marL="342900" indent="-342900"/>
            <a:r>
              <a:rPr lang="en-US" sz="2200" dirty="0"/>
              <a:t>Colin walks from C to D to A.</a:t>
            </a:r>
          </a:p>
          <a:p>
            <a:pPr marL="342900" indent="-342900"/>
            <a:r>
              <a:rPr lang="en-US" sz="2200" dirty="0"/>
              <a:t>Dave walks from D to B to A.</a:t>
            </a:r>
          </a:p>
        </p:txBody>
      </p:sp>
      <p:sp>
        <p:nvSpPr>
          <p:cNvPr id="34" name="TextBox 33">
            <a:extLst>
              <a:ext uri="{FF2B5EF4-FFF2-40B4-BE49-F238E27FC236}">
                <a16:creationId xmlns:a16="http://schemas.microsoft.com/office/drawing/2014/main" id="{651F96F6-2FBF-92C6-BE67-3859C08B6D61}"/>
              </a:ext>
            </a:extLst>
          </p:cNvPr>
          <p:cNvSpPr txBox="1"/>
          <p:nvPr/>
        </p:nvSpPr>
        <p:spPr>
          <a:xfrm>
            <a:off x="156072" y="3760276"/>
            <a:ext cx="4445908" cy="1175706"/>
          </a:xfrm>
          <a:prstGeom prst="rect">
            <a:avLst/>
          </a:prstGeom>
          <a:noFill/>
        </p:spPr>
        <p:txBody>
          <a:bodyPr wrap="square" rtlCol="0">
            <a:spAutoFit/>
          </a:bodyPr>
          <a:lstStyle/>
          <a:p>
            <a:pPr>
              <a:buNone/>
            </a:pPr>
            <a:r>
              <a:rPr lang="en-US" sz="2200" dirty="0"/>
              <a:t>Put their four journeys in order from shortest to longest.</a:t>
            </a:r>
          </a:p>
          <a:p>
            <a:pPr>
              <a:buNone/>
            </a:pPr>
            <a:r>
              <a:rPr lang="en-US" sz="2200" dirty="0"/>
              <a:t>How did you decide?</a:t>
            </a:r>
          </a:p>
        </p:txBody>
      </p:sp>
      <p:sp>
        <p:nvSpPr>
          <p:cNvPr id="35" name="TextBox 34">
            <a:extLst>
              <a:ext uri="{FF2B5EF4-FFF2-40B4-BE49-F238E27FC236}">
                <a16:creationId xmlns:a16="http://schemas.microsoft.com/office/drawing/2014/main" id="{5D1C5BC9-500C-4AD6-B8EF-D8E45C1C360D}"/>
              </a:ext>
            </a:extLst>
          </p:cNvPr>
          <p:cNvSpPr txBox="1"/>
          <p:nvPr/>
        </p:nvSpPr>
        <p:spPr>
          <a:xfrm>
            <a:off x="1310946" y="5600001"/>
            <a:ext cx="6009738" cy="769441"/>
          </a:xfrm>
          <a:prstGeom prst="rect">
            <a:avLst/>
          </a:prstGeom>
          <a:noFill/>
        </p:spPr>
        <p:txBody>
          <a:bodyPr wrap="square" lIns="91440" tIns="45720" rIns="91440" bIns="45720" rtlCol="0" anchor="t">
            <a:spAutoFit/>
          </a:bodyPr>
          <a:lstStyle/>
          <a:p>
            <a:pPr>
              <a:buNone/>
            </a:pPr>
            <a:r>
              <a:rPr lang="en-US" sz="2200" dirty="0">
                <a:latin typeface="Arial"/>
                <a:cs typeface="Arial"/>
              </a:rPr>
              <a:t>Estimate how many times further Colin's journey was compared to Alex’s journey.</a:t>
            </a:r>
          </a:p>
        </p:txBody>
      </p:sp>
      <p:pic>
        <p:nvPicPr>
          <p:cNvPr id="2" name="Picture 1" descr="A picture containing logo&#10;&#10;Description automatically generated">
            <a:extLst>
              <a:ext uri="{FF2B5EF4-FFF2-40B4-BE49-F238E27FC236}">
                <a16:creationId xmlns:a16="http://schemas.microsoft.com/office/drawing/2014/main" id="{2F78CC92-2B4D-C034-63D1-767B219B2F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71317" y="1536919"/>
            <a:ext cx="2149494" cy="3357564"/>
          </a:xfrm>
          <a:prstGeom prst="rect">
            <a:avLst/>
          </a:prstGeom>
        </p:spPr>
      </p:pic>
    </p:spTree>
    <p:extLst>
      <p:ext uri="{BB962C8B-B14F-4D97-AF65-F5344CB8AC3E}">
        <p14:creationId xmlns:p14="http://schemas.microsoft.com/office/powerpoint/2010/main" val="258740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3" grpId="0" build="p"/>
      <p:bldP spid="34"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7: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2294874454"/>
              </p:ext>
            </p:extLst>
          </p:nvPr>
        </p:nvGraphicFramePr>
        <p:xfrm>
          <a:off x="267128" y="764704"/>
          <a:ext cx="11766038" cy="5441321"/>
        </p:xfrm>
        <a:graphic>
          <a:graphicData uri="http://schemas.openxmlformats.org/drawingml/2006/table">
            <a:tbl>
              <a:tblPr firstRow="1" bandRow="1">
                <a:tableStyleId>{5940675A-B579-460E-94D1-54222C63F5DA}</a:tableStyleId>
              </a:tblPr>
              <a:tblGrid>
                <a:gridCol w="7081526">
                  <a:extLst>
                    <a:ext uri="{9D8B030D-6E8A-4147-A177-3AD203B41FA5}">
                      <a16:colId xmlns:a16="http://schemas.microsoft.com/office/drawing/2014/main" val="695237181"/>
                    </a:ext>
                  </a:extLst>
                </a:gridCol>
                <a:gridCol w="4684512">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3764921">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Ask students to identify two points that are an equal distance from point B. Are there more? Then ask them if they can also identify two points that are an equal distance from point D. Point A? Giving students an opportunity to reason with the diagram allows them access to the properties needed to answer the questions, as well as offering insight into their understanding.</a:t>
                      </a:r>
                    </a:p>
                    <a:p>
                      <a:r>
                        <a:rPr lang="en-GB" sz="1600" b="1" i="0" u="none" dirty="0"/>
                        <a:t>Challenge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Although unlikely to be formalised, the task offers a context to begin thinking about the relationship between radius and circumference. Ask students to explore and justify their estimate.</a:t>
                      </a:r>
                    </a:p>
                    <a:p>
                      <a:r>
                        <a:rPr lang="en-GB" sz="1600" b="1" i="0" u="none" dirty="0"/>
                        <a:t>Representations</a:t>
                      </a:r>
                    </a:p>
                    <a:p>
                      <a:r>
                        <a:rPr lang="en-GB" sz="1600" b="0" i="0" u="none" dirty="0"/>
                        <a:t>Offer students a pair of compasses and ask them to reconstruct the diagram as accurately as they are able. Alternatively, give a copy of the diagram and ask them to annotate equal distances (as in the Support prompts above).</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The semi-circular path gives a context for students to identify and reason with the properties of a circle – particularly that the radius of any circle has a constant length, that the diameter is made of two radii and that a curve between two points is a longer path than a straight line.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Although drawn accurately, with the points marked in the centre of the given paths, the context moves away from the perfection of a mathematical circle. This muddying of the mathematical waters offers further opportunities for students to reason. Probe their understanding by, for example, asking whether it’s possible to walk a different distance from A to D and C to D</a:t>
                      </a:r>
                    </a:p>
                  </a:txBody>
                  <a:tcPr/>
                </a:tc>
                <a:extLst>
                  <a:ext uri="{0D108BD9-81ED-4DB2-BD59-A6C34878D82A}">
                    <a16:rowId xmlns:a16="http://schemas.microsoft.com/office/drawing/2014/main" val="1616516725"/>
                  </a:ext>
                </a:extLst>
              </a:tr>
              <a:tr h="1115831">
                <a:tc gridSpan="2">
                  <a:txBody>
                    <a:bodyPr/>
                    <a:lstStyle/>
                    <a:p>
                      <a:r>
                        <a:rPr lang="en-GB" sz="1600" b="1" dirty="0"/>
                        <a:t>Additional resources</a:t>
                      </a:r>
                    </a:p>
                    <a:p>
                      <a:pPr marL="285750" indent="-285750">
                        <a:buFont typeface="Arial" panose="020B0604020202020204" pitchFamily="34" charset="0"/>
                        <a:buChar char="•"/>
                      </a:pPr>
                      <a:r>
                        <a:rPr lang="en-GB" sz="1600" b="0" dirty="0"/>
                        <a:t>Pages 32 and 36 of the Year 6 </a:t>
                      </a:r>
                      <a:r>
                        <a:rPr lang="en-GB" sz="1600" dirty="0">
                          <a:hlinkClick r:id="rId3"/>
                        </a:rPr>
                        <a:t>Primary Assessment Materials | NCETM</a:t>
                      </a:r>
                      <a:r>
                        <a:rPr lang="en-GB" sz="1600" dirty="0"/>
                        <a:t> gives some examples of reasoning questions involving radius and diameter of circles.</a:t>
                      </a:r>
                      <a:endParaRPr lang="en-GB" sz="1600" b="0" dirty="0"/>
                    </a:p>
                    <a:p>
                      <a:pPr marL="285750" indent="-285750">
                        <a:buFont typeface="Arial" panose="020B0604020202020204" pitchFamily="34" charset="0"/>
                        <a:buChar char="•"/>
                      </a:pPr>
                      <a:r>
                        <a:rPr lang="en-GB" sz="1600" b="0" dirty="0"/>
                        <a:t>Page 37 of the </a:t>
                      </a:r>
                      <a:r>
                        <a:rPr lang="en-GB" sz="1600" dirty="0">
                          <a:hlinkClick r:id="rId4"/>
                        </a:rPr>
                        <a:t>Secondary Assessment Materials | NCETM</a:t>
                      </a:r>
                      <a:r>
                        <a:rPr lang="en-GB" sz="1600" dirty="0"/>
                        <a:t> offer examples of where this learning goes next at Key Stage 3.</a:t>
                      </a:r>
                    </a:p>
                    <a:p>
                      <a:pPr marL="285750" indent="-285750">
                        <a:buFont typeface="Arial" panose="020B0604020202020204" pitchFamily="34" charset="0"/>
                        <a:buChar char="•"/>
                      </a:pPr>
                      <a:r>
                        <a:rPr lang="en-GB" sz="1600" b="0" dirty="0"/>
                        <a:t>Key idea 6.2.2.5 from </a:t>
                      </a:r>
                      <a:r>
                        <a:rPr lang="en-GB" sz="1600" dirty="0">
                          <a:hlinkClick r:id="rId5"/>
                        </a:rPr>
                        <a:t>Secondary Mastery Professional Development | NCETM</a:t>
                      </a:r>
                      <a:r>
                        <a:rPr lang="en-GB" sz="1600" dirty="0"/>
                        <a:t> explores </a:t>
                      </a:r>
                      <a:r>
                        <a:rPr lang="en-GB" sz="1600" dirty="0">
                          <a:hlinkClick r:id="rId6"/>
                        </a:rPr>
                        <a:t>‘The area of a circle</a:t>
                      </a:r>
                      <a:r>
                        <a:rPr lang="en-GB" sz="1600" dirty="0"/>
                        <a:t>’.</a:t>
                      </a:r>
                      <a:endParaRPr lang="en-GB" sz="1600" b="0" dirty="0"/>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2779024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dirty="0"/>
              <a:t>Checkpoint 8: Not full circle</a:t>
            </a:r>
          </a:p>
        </p:txBody>
      </p:sp>
      <p:sp>
        <p:nvSpPr>
          <p:cNvPr id="4" name="TextBox 3">
            <a:extLst>
              <a:ext uri="{FF2B5EF4-FFF2-40B4-BE49-F238E27FC236}">
                <a16:creationId xmlns:a16="http://schemas.microsoft.com/office/drawing/2014/main" id="{C2F7C9FF-7095-F649-997B-6925CEA7A659}"/>
              </a:ext>
            </a:extLst>
          </p:cNvPr>
          <p:cNvSpPr txBox="1"/>
          <p:nvPr/>
        </p:nvSpPr>
        <p:spPr>
          <a:xfrm>
            <a:off x="-300248" y="1080246"/>
            <a:ext cx="11865781" cy="837152"/>
          </a:xfrm>
          <a:prstGeom prst="rect">
            <a:avLst/>
          </a:prstGeom>
          <a:noFill/>
        </p:spPr>
        <p:txBody>
          <a:bodyPr wrap="square" rtlCol="0">
            <a:spAutoFit/>
          </a:bodyPr>
          <a:lstStyle/>
          <a:p>
            <a:pPr>
              <a:buNone/>
            </a:pPr>
            <a:endParaRPr lang="en-US" sz="2200" dirty="0">
              <a:cs typeface="Arial" panose="020B0604020202020204" pitchFamily="34" charset="0"/>
            </a:endParaRPr>
          </a:p>
          <a:p>
            <a:pPr>
              <a:buNone/>
            </a:pPr>
            <a:endParaRPr lang="en-US" sz="2200" dirty="0">
              <a:cs typeface="Arial" panose="020B0604020202020204" pitchFamily="34" charset="0"/>
            </a:endParaRPr>
          </a:p>
        </p:txBody>
      </p:sp>
      <p:sp>
        <p:nvSpPr>
          <p:cNvPr id="6" name="Action Button: Help 5">
            <a:hlinkClick r:id="" action="ppaction://noaction" highlightClick="1"/>
            <a:extLst>
              <a:ext uri="{FF2B5EF4-FFF2-40B4-BE49-F238E27FC236}">
                <a16:creationId xmlns:a16="http://schemas.microsoft.com/office/drawing/2014/main" id="{D64EA744-1477-0048-8831-40A0DAAF8DD4}"/>
              </a:ext>
            </a:extLst>
          </p:cNvPr>
          <p:cNvSpPr/>
          <p:nvPr/>
        </p:nvSpPr>
        <p:spPr>
          <a:xfrm>
            <a:off x="212011" y="5602134"/>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8F8D416-C667-8CAA-ABAE-7053F1E6E8D5}"/>
              </a:ext>
            </a:extLst>
          </p:cNvPr>
          <p:cNvSpPr txBox="1"/>
          <p:nvPr/>
        </p:nvSpPr>
        <p:spPr>
          <a:xfrm>
            <a:off x="4941613" y="1136910"/>
            <a:ext cx="6784436" cy="3951851"/>
          </a:xfrm>
          <a:prstGeom prst="rect">
            <a:avLst/>
          </a:prstGeom>
          <a:noFill/>
        </p:spPr>
        <p:txBody>
          <a:bodyPr wrap="square" rtlCol="0">
            <a:spAutoFit/>
          </a:bodyPr>
          <a:lstStyle/>
          <a:p>
            <a:pPr>
              <a:buNone/>
            </a:pPr>
            <a:r>
              <a:rPr lang="en-GB" sz="2200" dirty="0"/>
              <a:t>Beau has a semi-circle. Halle has a quarter-circle.</a:t>
            </a:r>
          </a:p>
          <a:p>
            <a:pPr>
              <a:buNone/>
            </a:pPr>
            <a:r>
              <a:rPr lang="en-GB" sz="2200" dirty="0"/>
              <a:t>Both of their shapes are cut from the same circle.</a:t>
            </a:r>
          </a:p>
          <a:p>
            <a:pPr>
              <a:buNone/>
            </a:pPr>
            <a:endParaRPr lang="en-GB" sz="2200" dirty="0"/>
          </a:p>
          <a:p>
            <a:pPr>
              <a:buNone/>
            </a:pPr>
            <a:r>
              <a:rPr lang="en-GB" sz="2200" dirty="0"/>
              <a:t>Halle says, ‘The area of my quarter-circle is half the area of your semi-circle.’</a:t>
            </a:r>
          </a:p>
          <a:p>
            <a:pPr marL="457200" indent="-457200">
              <a:buAutoNum type="alphaLcParenR"/>
            </a:pPr>
            <a:r>
              <a:rPr lang="en-GB" sz="2200" dirty="0"/>
              <a:t>Is Halle correct? Why or why not?</a:t>
            </a:r>
          </a:p>
          <a:p>
            <a:pPr marL="457200" indent="-457200">
              <a:buAutoNum type="alphaLcParenR"/>
            </a:pPr>
            <a:endParaRPr lang="en-GB" sz="2200" dirty="0"/>
          </a:p>
          <a:p>
            <a:pPr>
              <a:buNone/>
            </a:pPr>
            <a:r>
              <a:rPr lang="en-GB" sz="2200" dirty="0"/>
              <a:t>Beau says, ‘The perimeter of my semi-circle is twice the perimeter of your quarter-circle.’</a:t>
            </a:r>
          </a:p>
          <a:p>
            <a:pPr marL="457200" indent="-457200">
              <a:buFont typeface="+mj-lt"/>
              <a:buAutoNum type="alphaLcParenR" startAt="2"/>
            </a:pPr>
            <a:r>
              <a:rPr lang="en-GB" sz="2200" dirty="0"/>
              <a:t>Is Beau correct? Why or why not?</a:t>
            </a:r>
          </a:p>
        </p:txBody>
      </p:sp>
      <p:sp>
        <p:nvSpPr>
          <p:cNvPr id="7" name="Partial Circle 6">
            <a:extLst>
              <a:ext uri="{FF2B5EF4-FFF2-40B4-BE49-F238E27FC236}">
                <a16:creationId xmlns:a16="http://schemas.microsoft.com/office/drawing/2014/main" id="{8876C406-36EC-3B51-7C22-348765AA24D4}"/>
              </a:ext>
            </a:extLst>
          </p:cNvPr>
          <p:cNvSpPr/>
          <p:nvPr/>
        </p:nvSpPr>
        <p:spPr>
          <a:xfrm>
            <a:off x="258171" y="1302067"/>
            <a:ext cx="3600000" cy="3600000"/>
          </a:xfrm>
          <a:prstGeom prst="pie">
            <a:avLst>
              <a:gd name="adj1" fmla="val 5389158"/>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GB" dirty="0">
                <a:solidFill>
                  <a:schemeClr val="tx1"/>
                </a:solidFill>
              </a:rPr>
              <a:t>Beau</a:t>
            </a:r>
          </a:p>
        </p:txBody>
      </p:sp>
      <p:sp>
        <p:nvSpPr>
          <p:cNvPr id="9" name="Partial Circle 8">
            <a:extLst>
              <a:ext uri="{FF2B5EF4-FFF2-40B4-BE49-F238E27FC236}">
                <a16:creationId xmlns:a16="http://schemas.microsoft.com/office/drawing/2014/main" id="{172735DC-1EF8-4A5A-0F19-901329BA0FB1}"/>
              </a:ext>
            </a:extLst>
          </p:cNvPr>
          <p:cNvSpPr/>
          <p:nvPr/>
        </p:nvSpPr>
        <p:spPr>
          <a:xfrm>
            <a:off x="2616590" y="1308444"/>
            <a:ext cx="3600000" cy="3600000"/>
          </a:xfrm>
          <a:prstGeom prst="pie">
            <a:avLst>
              <a:gd name="adj1" fmla="val 10805652"/>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TextBox 14">
            <a:extLst>
              <a:ext uri="{FF2B5EF4-FFF2-40B4-BE49-F238E27FC236}">
                <a16:creationId xmlns:a16="http://schemas.microsoft.com/office/drawing/2014/main" id="{4377F37B-5D57-3A93-996B-B72FC85C2A0C}"/>
              </a:ext>
            </a:extLst>
          </p:cNvPr>
          <p:cNvSpPr txBox="1"/>
          <p:nvPr/>
        </p:nvSpPr>
        <p:spPr>
          <a:xfrm>
            <a:off x="1172044" y="5487831"/>
            <a:ext cx="7607985" cy="1107996"/>
          </a:xfrm>
          <a:prstGeom prst="rect">
            <a:avLst/>
          </a:prstGeom>
          <a:noFill/>
        </p:spPr>
        <p:txBody>
          <a:bodyPr wrap="square">
            <a:spAutoFit/>
          </a:bodyPr>
          <a:lstStyle/>
          <a:p>
            <a:pPr>
              <a:buNone/>
            </a:pPr>
            <a:r>
              <a:rPr lang="en-GB" sz="2200" dirty="0"/>
              <a:t>Halle cuts her quarter-circle into five equal pieces. What can you say about the area and perimeter of one of these sectors compared to Beau’s semi-circle?</a:t>
            </a:r>
          </a:p>
        </p:txBody>
      </p:sp>
      <p:sp>
        <p:nvSpPr>
          <p:cNvPr id="17" name="Rectangle 16">
            <a:extLst>
              <a:ext uri="{FF2B5EF4-FFF2-40B4-BE49-F238E27FC236}">
                <a16:creationId xmlns:a16="http://schemas.microsoft.com/office/drawing/2014/main" id="{13CBC410-8654-A9F8-0A2C-29EE94B32068}"/>
              </a:ext>
            </a:extLst>
          </p:cNvPr>
          <p:cNvSpPr/>
          <p:nvPr/>
        </p:nvSpPr>
        <p:spPr>
          <a:xfrm>
            <a:off x="9398644" y="5602134"/>
            <a:ext cx="2581345" cy="879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artial Circle 11">
            <a:extLst>
              <a:ext uri="{FF2B5EF4-FFF2-40B4-BE49-F238E27FC236}">
                <a16:creationId xmlns:a16="http://schemas.microsoft.com/office/drawing/2014/main" id="{95307F90-26B9-432F-C2E4-5E7022114C1F}"/>
              </a:ext>
            </a:extLst>
          </p:cNvPr>
          <p:cNvSpPr/>
          <p:nvPr/>
        </p:nvSpPr>
        <p:spPr>
          <a:xfrm rot="17130369">
            <a:off x="9536462" y="4455690"/>
            <a:ext cx="3600000" cy="3600000"/>
          </a:xfrm>
          <a:prstGeom prst="pie">
            <a:avLst>
              <a:gd name="adj1" fmla="val 15323421"/>
              <a:gd name="adj2" fmla="val 164980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 name="TextBox 4">
            <a:extLst>
              <a:ext uri="{FF2B5EF4-FFF2-40B4-BE49-F238E27FC236}">
                <a16:creationId xmlns:a16="http://schemas.microsoft.com/office/drawing/2014/main" id="{894CC50F-172A-0CD7-DEFA-A14A3409D06C}"/>
              </a:ext>
            </a:extLst>
          </p:cNvPr>
          <p:cNvSpPr txBox="1"/>
          <p:nvPr/>
        </p:nvSpPr>
        <p:spPr>
          <a:xfrm>
            <a:off x="258171" y="4693001"/>
            <a:ext cx="875561" cy="430887"/>
          </a:xfrm>
          <a:prstGeom prst="rect">
            <a:avLst/>
          </a:prstGeom>
          <a:noFill/>
        </p:spPr>
        <p:txBody>
          <a:bodyPr wrap="none" rtlCol="0">
            <a:spAutoFit/>
          </a:bodyPr>
          <a:lstStyle/>
          <a:p>
            <a:pPr>
              <a:buNone/>
            </a:pPr>
            <a:r>
              <a:rPr lang="en-GB" sz="2200" b="1" dirty="0">
                <a:solidFill>
                  <a:srgbClr val="00628C"/>
                </a:solidFill>
              </a:rPr>
              <a:t>Beau</a:t>
            </a:r>
          </a:p>
        </p:txBody>
      </p:sp>
      <p:sp>
        <p:nvSpPr>
          <p:cNvPr id="8" name="TextBox 7">
            <a:extLst>
              <a:ext uri="{FF2B5EF4-FFF2-40B4-BE49-F238E27FC236}">
                <a16:creationId xmlns:a16="http://schemas.microsoft.com/office/drawing/2014/main" id="{895F1069-8350-7A74-75BA-0F6340859A7D}"/>
              </a:ext>
            </a:extLst>
          </p:cNvPr>
          <p:cNvSpPr txBox="1"/>
          <p:nvPr/>
        </p:nvSpPr>
        <p:spPr>
          <a:xfrm>
            <a:off x="3008221" y="3119997"/>
            <a:ext cx="859531" cy="430887"/>
          </a:xfrm>
          <a:prstGeom prst="rect">
            <a:avLst/>
          </a:prstGeom>
          <a:noFill/>
        </p:spPr>
        <p:txBody>
          <a:bodyPr wrap="none" rtlCol="0">
            <a:spAutoFit/>
          </a:bodyPr>
          <a:lstStyle/>
          <a:p>
            <a:pPr>
              <a:buNone/>
            </a:pPr>
            <a:r>
              <a:rPr lang="en-GB" sz="2200" b="1" dirty="0">
                <a:solidFill>
                  <a:srgbClr val="00628C"/>
                </a:solidFill>
              </a:rPr>
              <a:t>Halle</a:t>
            </a:r>
          </a:p>
        </p:txBody>
      </p:sp>
    </p:spTree>
    <p:extLst>
      <p:ext uri="{BB962C8B-B14F-4D97-AF65-F5344CB8AC3E}">
        <p14:creationId xmlns:p14="http://schemas.microsoft.com/office/powerpoint/2010/main" val="207387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1CC7-1405-4365-A701-00459E1F6050}"/>
              </a:ext>
            </a:extLst>
          </p:cNvPr>
          <p:cNvSpPr>
            <a:spLocks noGrp="1"/>
          </p:cNvSpPr>
          <p:nvPr>
            <p:ph type="title"/>
          </p:nvPr>
        </p:nvSpPr>
        <p:spPr/>
        <p:txBody>
          <a:bodyPr>
            <a:normAutofit/>
          </a:bodyPr>
          <a:lstStyle/>
          <a:p>
            <a:r>
              <a:rPr lang="en-GB" sz="3200" dirty="0"/>
              <a:t>Using these Checkpoints </a:t>
            </a:r>
          </a:p>
        </p:txBody>
      </p:sp>
      <p:sp>
        <p:nvSpPr>
          <p:cNvPr id="3" name="Content Placeholder 2">
            <a:extLst>
              <a:ext uri="{FF2B5EF4-FFF2-40B4-BE49-F238E27FC236}">
                <a16:creationId xmlns:a16="http://schemas.microsoft.com/office/drawing/2014/main" id="{22629CC2-A410-4284-B6E4-9740A2F3DE9D}"/>
              </a:ext>
            </a:extLst>
          </p:cNvPr>
          <p:cNvSpPr>
            <a:spLocks noGrp="1"/>
          </p:cNvSpPr>
          <p:nvPr>
            <p:ph idx="1"/>
          </p:nvPr>
        </p:nvSpPr>
        <p:spPr>
          <a:xfrm>
            <a:off x="263354" y="1068160"/>
            <a:ext cx="10195096" cy="5112568"/>
          </a:xfrm>
        </p:spPr>
        <p:txBody>
          <a:bodyPr vert="horz" lIns="91440" tIns="45720" rIns="91440" bIns="45720" rtlCol="0" anchor="t">
            <a:normAutofit/>
          </a:bodyPr>
          <a:lstStyle/>
          <a:p>
            <a:r>
              <a:rPr lang="en-GB" sz="2000" dirty="0"/>
              <a:t>This deck contains a mixture of concepts that students will have first have met in Key Stage 2, and some that are part of the Key Stage 3 curriculum.</a:t>
            </a:r>
          </a:p>
          <a:p>
            <a:r>
              <a:rPr lang="en-GB" sz="2000" dirty="0"/>
              <a:t>For example, although this is the first time we have explored volume within the Checkpoints materials, volume as a concept is explored throughout EYFS and Key Stage 1, before volume of a cuboid is taught in Key Stage 2. In contrast, the area of a trapezium is not taught in primary school but is included as an assessment point here as it appears in the Year 7 section of the NCETM’s </a:t>
            </a:r>
            <a:r>
              <a:rPr lang="en-GB" sz="2000" dirty="0">
                <a:hlinkClick r:id="rId3"/>
              </a:rPr>
              <a:t>sample curriculum framework</a:t>
            </a:r>
            <a:r>
              <a:rPr lang="en-GB" sz="2000" dirty="0"/>
              <a:t>.</a:t>
            </a:r>
          </a:p>
          <a:p>
            <a:r>
              <a:rPr lang="en-GB" sz="2000" dirty="0"/>
              <a:t>The notes for each slide make it clear how it is best used, and the guidance at the start of each section gives more detail about students’ experience at primary school. </a:t>
            </a:r>
            <a:r>
              <a:rPr lang="en-GB" sz="2000" b="1" dirty="0"/>
              <a:t>We strongly recommend you read each of these first before attempting any tasks with your students.</a:t>
            </a:r>
          </a:p>
          <a:p>
            <a:r>
              <a:rPr lang="en-GB" sz="2000" dirty="0"/>
              <a:t>If students need more practice of perimeter and area of triangles, rectangles or parallelograms, use the Checkpoints from the ‘Perimeter and area 1’ deck.</a:t>
            </a:r>
          </a:p>
          <a:p>
            <a:r>
              <a:rPr lang="en-GB" sz="2000" dirty="0"/>
              <a:t>Continuity is built in representations and structure between different Checkpoints decks: where a Checkpoint uses the word ‘again’ in the title, this indicates a similar task has been used in another deck.</a:t>
            </a:r>
          </a:p>
          <a:p>
            <a:pPr marL="0" indent="0">
              <a:buNone/>
            </a:pPr>
            <a:endParaRPr lang="en-GB" sz="2200" dirty="0"/>
          </a:p>
        </p:txBody>
      </p:sp>
    </p:spTree>
    <p:extLst>
      <p:ext uri="{BB962C8B-B14F-4D97-AF65-F5344CB8AC3E}">
        <p14:creationId xmlns:p14="http://schemas.microsoft.com/office/powerpoint/2010/main" val="3762077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8: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166550367"/>
              </p:ext>
            </p:extLst>
          </p:nvPr>
        </p:nvGraphicFramePr>
        <p:xfrm>
          <a:off x="267128" y="764704"/>
          <a:ext cx="11766038" cy="6065520"/>
        </p:xfrm>
        <a:graphic>
          <a:graphicData uri="http://schemas.openxmlformats.org/drawingml/2006/table">
            <a:tbl>
              <a:tblPr firstRow="1" bandRow="1">
                <a:tableStyleId>{5940675A-B579-460E-94D1-54222C63F5DA}</a:tableStyleId>
              </a:tblPr>
              <a:tblGrid>
                <a:gridCol w="4732384">
                  <a:extLst>
                    <a:ext uri="{9D8B030D-6E8A-4147-A177-3AD203B41FA5}">
                      <a16:colId xmlns:a16="http://schemas.microsoft.com/office/drawing/2014/main" val="695237181"/>
                    </a:ext>
                  </a:extLst>
                </a:gridCol>
                <a:gridCol w="7033654">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Part b is likely harder for students to reason. Use highlighters to simultaneously draw along the edges of Beau and Halle’s shapes, showing the two radii being the same as the diameter, but the arc of the quarter-circle being shorter than the arc of the semi-circle.</a:t>
                      </a:r>
                    </a:p>
                    <a:p>
                      <a:r>
                        <a:rPr lang="en-GB" sz="1600" b="1" i="0" u="none" dirty="0"/>
                        <a:t>Challenge</a:t>
                      </a:r>
                    </a:p>
                    <a:p>
                      <a:pPr>
                        <a:spcAft>
                          <a:spcPts val="600"/>
                        </a:spcAft>
                      </a:pPr>
                      <a:r>
                        <a:rPr lang="en-GB" sz="1600" u="none" dirty="0"/>
                        <a:t>The further thinking question could be developed with other fractions of whole circles.</a:t>
                      </a:r>
                    </a:p>
                    <a:p>
                      <a:r>
                        <a:rPr lang="en-GB" sz="1600" b="1" i="0" u="none" dirty="0"/>
                        <a:t>Representations</a:t>
                      </a:r>
                    </a:p>
                    <a:p>
                      <a:r>
                        <a:rPr lang="en-GB" sz="1600" b="0" i="0" u="none" dirty="0"/>
                        <a:t>Have physical circles to cut and manipulate: for example you could draw along the lengths of the semi-circle/quarter-circle, but rotating the shape so that it forms a line, to model the similarities and differences between each shape’s perimeter.</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Checkpoint 8 offers an opportunity to reason with the area and perimeter of part-circles. See whether students can use their knowledge of fractions, and of radius and diameter, to compare the area and perimeter of shapes. Also check students connect the terms perimeter and circumference.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You should use this task before any teaching on the area or circumference of a circle, and so values are not given. We want to know whether students can recognise what will happen to the area and perimeter as the shape changes. Part a is likely to be quite instinctive – the shape has been halved, and therefore so has the area – but part b may pose more challenge. Do students recognise the equivalence of Beau’s diameter and Halle’s two radii? Can they generalise about the sector of any circle?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Although calculation is not the purpose, you might revisit it after some teaching on area and circumference, to see how students’ explanations change. If you use the task in this way, introduce some values for students to work with.</a:t>
                      </a:r>
                    </a:p>
                  </a:txBody>
                  <a:tcPr/>
                </a:tc>
                <a:extLst>
                  <a:ext uri="{0D108BD9-81ED-4DB2-BD59-A6C34878D82A}">
                    <a16:rowId xmlns:a16="http://schemas.microsoft.com/office/drawing/2014/main" val="1616516725"/>
                  </a:ext>
                </a:extLst>
              </a:tr>
              <a:tr h="1115831">
                <a:tc gridSpan="2">
                  <a:txBody>
                    <a:bodyPr/>
                    <a:lstStyle/>
                    <a:p>
                      <a:r>
                        <a:rPr lang="en-GB" sz="1600" b="1" dirty="0"/>
                        <a:t>Additional resources</a:t>
                      </a:r>
                    </a:p>
                    <a:p>
                      <a:pPr marL="285750" indent="-285750">
                        <a:buFont typeface="Arial" panose="020B0604020202020204" pitchFamily="34" charset="0"/>
                        <a:buChar char="•"/>
                      </a:pPr>
                      <a:r>
                        <a:rPr lang="en-GB" sz="1600" b="0" dirty="0"/>
                        <a:t>Key idea 6.2.2.3 from </a:t>
                      </a:r>
                      <a:r>
                        <a:rPr lang="en-GB" sz="1600" dirty="0">
                          <a:hlinkClick r:id="rId3"/>
                        </a:rPr>
                        <a:t>Secondary Mastery Professional Development | NCETM</a:t>
                      </a:r>
                      <a:r>
                        <a:rPr lang="en-GB" sz="1600" dirty="0"/>
                        <a:t> explores how you might approach ‘</a:t>
                      </a:r>
                      <a:r>
                        <a:rPr lang="en-GB" sz="1600" dirty="0">
                          <a:hlinkClick r:id="rId4"/>
                        </a:rPr>
                        <a:t>The area of a circle</a:t>
                      </a:r>
                      <a:r>
                        <a:rPr lang="en-GB" sz="1600" dirty="0"/>
                        <a:t>’ in Key Stage 3 teaching.</a:t>
                      </a:r>
                    </a:p>
                    <a:p>
                      <a:pPr marL="285750" indent="-285750">
                        <a:buFont typeface="Arial" panose="020B0604020202020204" pitchFamily="34" charset="0"/>
                        <a:buChar char="•"/>
                      </a:pPr>
                      <a:r>
                        <a:rPr lang="en-GB" sz="1600" b="0" dirty="0"/>
                        <a:t>Question 19 of Paper 2 reasoning, from the Key Stage 2 SATs, gives an example of students reasoning with part circles. Past papers can be readily found online.</a:t>
                      </a:r>
                    </a:p>
                    <a:p>
                      <a:pPr marL="285750" indent="-285750">
                        <a:buFont typeface="Arial" panose="020B0604020202020204" pitchFamily="34" charset="0"/>
                        <a:buChar char="•"/>
                      </a:pPr>
                      <a:r>
                        <a:rPr lang="en-GB" sz="1600" b="0" dirty="0"/>
                        <a:t>Page 37 of the </a:t>
                      </a:r>
                      <a:r>
                        <a:rPr lang="en-GB" sz="1600" dirty="0">
                          <a:hlinkClick r:id="rId5"/>
                        </a:rPr>
                        <a:t>Secondary Assessment Materials | NCETM</a:t>
                      </a:r>
                      <a:r>
                        <a:rPr lang="en-GB" sz="1600" dirty="0"/>
                        <a:t> offer some examples of this learning at Key Stage 3.</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4136557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F750-B98E-4156-B264-E7141171DEA8}"/>
              </a:ext>
            </a:extLst>
          </p:cNvPr>
          <p:cNvSpPr>
            <a:spLocks noGrp="1"/>
          </p:cNvSpPr>
          <p:nvPr>
            <p:ph type="ctrTitle"/>
          </p:nvPr>
        </p:nvSpPr>
        <p:spPr>
          <a:xfrm>
            <a:off x="609602" y="2130109"/>
            <a:ext cx="6049764" cy="648071"/>
          </a:xfrm>
        </p:spPr>
        <p:txBody>
          <a:bodyPr>
            <a:normAutofit/>
          </a:bodyPr>
          <a:lstStyle/>
          <a:p>
            <a:r>
              <a:rPr lang="en-GB" sz="3200" dirty="0"/>
              <a:t>3D shapes</a:t>
            </a:r>
          </a:p>
        </p:txBody>
      </p:sp>
      <p:sp>
        <p:nvSpPr>
          <p:cNvPr id="3" name="Subtitle 2">
            <a:extLst>
              <a:ext uri="{FF2B5EF4-FFF2-40B4-BE49-F238E27FC236}">
                <a16:creationId xmlns:a16="http://schemas.microsoft.com/office/drawing/2014/main" id="{72DF884B-E4FB-4058-9297-DDD0206E9539}"/>
              </a:ext>
            </a:extLst>
          </p:cNvPr>
          <p:cNvSpPr>
            <a:spLocks noGrp="1"/>
          </p:cNvSpPr>
          <p:nvPr>
            <p:ph type="subTitle" idx="1"/>
          </p:nvPr>
        </p:nvSpPr>
        <p:spPr>
          <a:xfrm>
            <a:off x="609602" y="3090198"/>
            <a:ext cx="6062463" cy="1152130"/>
          </a:xfrm>
        </p:spPr>
        <p:txBody>
          <a:bodyPr>
            <a:normAutofit/>
          </a:bodyPr>
          <a:lstStyle/>
          <a:p>
            <a:r>
              <a:rPr lang="en-GB" sz="1800" dirty="0">
                <a:latin typeface="Century Gothic" panose="020B0502020202020204" pitchFamily="34" charset="0"/>
              </a:rPr>
              <a:t>Checkpoints 9–18</a:t>
            </a:r>
          </a:p>
        </p:txBody>
      </p:sp>
    </p:spTree>
    <p:extLst>
      <p:ext uri="{BB962C8B-B14F-4D97-AF65-F5344CB8AC3E}">
        <p14:creationId xmlns:p14="http://schemas.microsoft.com/office/powerpoint/2010/main" val="4013770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9F8A80-70BA-4F6B-9F00-7FA783A3B2C4}"/>
              </a:ext>
            </a:extLst>
          </p:cNvPr>
          <p:cNvSpPr txBox="1"/>
          <p:nvPr/>
        </p:nvSpPr>
        <p:spPr>
          <a:xfrm>
            <a:off x="417815" y="277403"/>
            <a:ext cx="9505831" cy="584775"/>
          </a:xfrm>
          <a:prstGeom prst="rect">
            <a:avLst/>
          </a:prstGeom>
          <a:noFill/>
        </p:spPr>
        <p:txBody>
          <a:bodyPr wrap="square" rtlCol="0">
            <a:spAutoFit/>
          </a:bodyPr>
          <a:lstStyle/>
          <a:p>
            <a:pPr>
              <a:buNone/>
            </a:pPr>
            <a:r>
              <a:rPr lang="en-GB" sz="3200" b="1" dirty="0"/>
              <a:t>3D shapes</a:t>
            </a:r>
          </a:p>
        </p:txBody>
      </p:sp>
      <p:graphicFrame>
        <p:nvGraphicFramePr>
          <p:cNvPr id="3" name="Table 2">
            <a:extLst>
              <a:ext uri="{FF2B5EF4-FFF2-40B4-BE49-F238E27FC236}">
                <a16:creationId xmlns:a16="http://schemas.microsoft.com/office/drawing/2014/main" id="{ADC55AF9-E8D0-4333-88A9-4876D605956B}"/>
              </a:ext>
            </a:extLst>
          </p:cNvPr>
          <p:cNvGraphicFramePr>
            <a:graphicFrameLocks noGrp="1"/>
          </p:cNvGraphicFramePr>
          <p:nvPr>
            <p:extLst>
              <p:ext uri="{D42A27DB-BD31-4B8C-83A1-F6EECF244321}">
                <p14:modId xmlns:p14="http://schemas.microsoft.com/office/powerpoint/2010/main" val="3014912360"/>
              </p:ext>
            </p:extLst>
          </p:nvPr>
        </p:nvGraphicFramePr>
        <p:xfrm>
          <a:off x="417815" y="962408"/>
          <a:ext cx="11426013" cy="5242560"/>
        </p:xfrm>
        <a:graphic>
          <a:graphicData uri="http://schemas.openxmlformats.org/drawingml/2006/table">
            <a:tbl>
              <a:tblPr firstRow="1" bandRow="1">
                <a:tableStyleId>{5940675A-B579-460E-94D1-54222C63F5DA}</a:tableStyleId>
              </a:tblPr>
              <a:tblGrid>
                <a:gridCol w="8480525">
                  <a:extLst>
                    <a:ext uri="{9D8B030D-6E8A-4147-A177-3AD203B41FA5}">
                      <a16:colId xmlns:a16="http://schemas.microsoft.com/office/drawing/2014/main" val="4178532543"/>
                    </a:ext>
                  </a:extLst>
                </a:gridCol>
                <a:gridCol w="2945488">
                  <a:extLst>
                    <a:ext uri="{9D8B030D-6E8A-4147-A177-3AD203B41FA5}">
                      <a16:colId xmlns:a16="http://schemas.microsoft.com/office/drawing/2014/main" val="864547500"/>
                    </a:ext>
                  </a:extLst>
                </a:gridCol>
              </a:tblGrid>
              <a:tr h="235179">
                <a:tc>
                  <a:txBody>
                    <a:bodyPr/>
                    <a:lstStyle/>
                    <a:p>
                      <a:r>
                        <a:rPr lang="en-GB" sz="1800" b="1" dirty="0">
                          <a:solidFill>
                            <a:schemeClr val="bg1"/>
                          </a:solidFill>
                        </a:rPr>
                        <a:t>Previous learning</a:t>
                      </a:r>
                    </a:p>
                  </a:txBody>
                  <a:tcPr>
                    <a:solidFill>
                      <a:schemeClr val="accent2"/>
                    </a:solidFill>
                  </a:tcPr>
                </a:tc>
                <a:tc>
                  <a:txBody>
                    <a:bodyPr/>
                    <a:lstStyle/>
                    <a:p>
                      <a:r>
                        <a:rPr lang="en-GB" sz="1800" b="1" dirty="0">
                          <a:solidFill>
                            <a:schemeClr val="bg1"/>
                          </a:solidFill>
                        </a:rPr>
                        <a:t>In Key Stage 3 students need to</a:t>
                      </a:r>
                    </a:p>
                  </a:txBody>
                  <a:tcPr>
                    <a:solidFill>
                      <a:schemeClr val="accent2"/>
                    </a:solidFill>
                  </a:tcPr>
                </a:tc>
                <a:extLst>
                  <a:ext uri="{0D108BD9-81ED-4DB2-BD59-A6C34878D82A}">
                    <a16:rowId xmlns:a16="http://schemas.microsoft.com/office/drawing/2014/main" val="1994315794"/>
                  </a:ext>
                </a:extLst>
              </a:tr>
              <a:tr h="2622471">
                <a:tc>
                  <a:txBody>
                    <a:bodyPr/>
                    <a:lstStyle/>
                    <a:p>
                      <a:pPr marL="0" indent="0">
                        <a:buFont typeface="Arial" panose="020B0604020202020204" pitchFamily="34" charset="0"/>
                        <a:buNone/>
                      </a:pPr>
                      <a:r>
                        <a:rPr lang="en-GB" sz="1600" i="0" dirty="0"/>
                        <a:t>Key Stage 2 curriculum: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5: identify 3D shapes, including cubes and other cuboids, from 2D representations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6: Recognise , describe and build simple 3D shapes, including making nets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i="0" dirty="0"/>
                        <a:t>(Note that naming 3D shapes is first encountered within the Early Years Foundation Stage and Key Stage 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i="0" dirty="0"/>
                        <a:t>Further information about how students may have experienced this key idea in Key Stage 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3D shapes are not referenced in the Key Stage 2 sections of </a:t>
                      </a:r>
                      <a:r>
                        <a:rPr lang="en-GB" sz="1600" i="0" baseline="0" dirty="0">
                          <a:hlinkClick r:id="rId3"/>
                        </a:rPr>
                        <a:t>Teaching mathematics in primary schools</a:t>
                      </a:r>
                      <a:r>
                        <a:rPr lang="en-GB" sz="1600" i="0" baseline="0" dirty="0"/>
                        <a:t>, although 3D shapes are mentioned within the Year 1 and 2 criteria</a:t>
                      </a:r>
                      <a:r>
                        <a:rPr lang="en-GB" sz="1600" b="0" i="0" dirty="0"/>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dirty="0">
                          <a:hlinkClick r:id="rId4"/>
                        </a:rPr>
                        <a:t>Primary Mastery Professional Development</a:t>
                      </a:r>
                      <a:r>
                        <a:rPr lang="en-GB" sz="1600" b="0" i="0" dirty="0"/>
                        <a:t>, Spine 2 Multiplication and division, Year 5 </a:t>
                      </a:r>
                      <a:r>
                        <a:rPr lang="en-GB" sz="1600" b="0" i="0" dirty="0">
                          <a:hlinkClick r:id="rId5"/>
                        </a:rPr>
                        <a:t>Segment 2.20 Multiplication with three factors and volume</a:t>
                      </a:r>
                      <a:r>
                        <a:rPr lang="en-GB" sz="1600" b="0" i="0" dirty="0"/>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b="0" i="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i="0" kern="1200" dirty="0">
                          <a:solidFill>
                            <a:schemeClr val="tx1"/>
                          </a:solidFill>
                          <a:latin typeface="+mn-lt"/>
                          <a:ea typeface="+mn-ea"/>
                          <a:cs typeface="+mn-cs"/>
                        </a:rPr>
                        <a:t>Key Stage 3 curriculum: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kern="1200" dirty="0">
                          <a:solidFill>
                            <a:schemeClr val="tx1"/>
                          </a:solidFill>
                          <a:effectLst/>
                          <a:latin typeface="+mn-lt"/>
                          <a:ea typeface="+mn-ea"/>
                          <a:cs typeface="+mn-cs"/>
                        </a:rPr>
                        <a:t>6.2.2.1</a:t>
                      </a:r>
                      <a:r>
                        <a:rPr lang="en-GB" sz="1600" b="0" i="0" kern="1200" baseline="30000" dirty="0">
                          <a:solidFill>
                            <a:schemeClr val="tx1"/>
                          </a:solidFill>
                          <a:effectLst/>
                          <a:latin typeface="+mn-lt"/>
                          <a:ea typeface="+mn-ea"/>
                          <a:cs typeface="+mn-cs"/>
                        </a:rPr>
                        <a:t>1:</a:t>
                      </a:r>
                      <a:r>
                        <a:rPr lang="en-GB" sz="1600" b="0" i="0" kern="1200" dirty="0">
                          <a:solidFill>
                            <a:schemeClr val="tx1"/>
                          </a:solidFill>
                          <a:effectLst/>
                          <a:latin typeface="+mn-lt"/>
                          <a:ea typeface="+mn-ea"/>
                          <a:cs typeface="+mn-cs"/>
                        </a:rPr>
                        <a:t> Derive and use the formula for the area of a trapezium.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kern="1200" dirty="0">
                          <a:solidFill>
                            <a:schemeClr val="tx1"/>
                          </a:solidFill>
                          <a:effectLst/>
                          <a:latin typeface="+mn-lt"/>
                          <a:ea typeface="+mn-ea"/>
                          <a:cs typeface="+mn-cs"/>
                        </a:rPr>
                        <a:t>6.2.2.2: Understand that the areas of composite shapes can be found in different ways.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kern="1200" dirty="0">
                        <a:solidFill>
                          <a:srgbClr val="595959"/>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baseline="30000" dirty="0">
                          <a:solidFill>
                            <a:schemeClr val="tx1"/>
                          </a:solidFill>
                          <a:latin typeface="+mn-lt"/>
                          <a:ea typeface="+mn-ea"/>
                          <a:cs typeface="+mn-cs"/>
                        </a:rPr>
                        <a:t>1 </a:t>
                      </a:r>
                      <a:r>
                        <a:rPr lang="en-GB" sz="1200" dirty="0">
                          <a:solidFill>
                            <a:srgbClr val="585858"/>
                          </a:solidFill>
                        </a:rPr>
                        <a:t>This four-digit code refers to the key ideas in </a:t>
                      </a:r>
                      <a:r>
                        <a:rPr lang="en-GB" sz="1200" dirty="0">
                          <a:hlinkClick r:id="rId6"/>
                        </a:rPr>
                        <a:t>Secondary Mastery Professional Development | NCETM</a:t>
                      </a:r>
                      <a:r>
                        <a:rPr lang="en-GB" sz="1200" dirty="0"/>
                        <a:t>; the Key Stage 2 content underpinning these ideas is assessed in the ‘Plotting coordinates’ </a:t>
                      </a:r>
                      <a:r>
                        <a:rPr lang="en-GB" sz="1200" b="0" dirty="0">
                          <a:hlinkClick r:id="rId7"/>
                        </a:rPr>
                        <a:t>Checkpoints</a:t>
                      </a:r>
                      <a:r>
                        <a:rPr lang="en-GB" sz="1200" dirty="0"/>
                        <a:t> deck.</a:t>
                      </a:r>
                      <a:endParaRPr lang="en-GB" sz="1200" kern="1200" dirty="0">
                        <a:solidFill>
                          <a:srgbClr val="595959"/>
                        </a:solidFill>
                        <a:effectLst/>
                        <a:latin typeface="+mn-lt"/>
                        <a:ea typeface="Calibri" panose="020F0502020204030204" pitchFamily="34" charset="0"/>
                        <a:cs typeface="Times New Roman" panose="02020603050405020304" pitchFamily="18"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t>Use the properties of faces, surfaces, edges and vertices of cubes, cuboids, prisms, cylinders, pyramids, cones and spheres to solve problems in 3D.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t>Make connections between two and three dimensions by beginning to consider surface area (which will be formalised in Key Stage 4); this provides an ideal opportunity to apply and consolidate understanding of the area and properties of 3D shapes from Key Stage 2.</a:t>
                      </a:r>
                    </a:p>
                  </a:txBody>
                  <a:tcPr/>
                </a:tc>
                <a:extLst>
                  <a:ext uri="{0D108BD9-81ED-4DB2-BD59-A6C34878D82A}">
                    <a16:rowId xmlns:a16="http://schemas.microsoft.com/office/drawing/2014/main" val="1817851487"/>
                  </a:ext>
                </a:extLst>
              </a:tr>
            </a:tbl>
          </a:graphicData>
        </a:graphic>
      </p:graphicFrame>
    </p:spTree>
    <p:extLst>
      <p:ext uri="{BB962C8B-B14F-4D97-AF65-F5344CB8AC3E}">
        <p14:creationId xmlns:p14="http://schemas.microsoft.com/office/powerpoint/2010/main" val="2581075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dirty="0"/>
              <a:t>Checkpoint 9: Inside out?</a:t>
            </a:r>
          </a:p>
        </p:txBody>
      </p:sp>
      <p:sp>
        <p:nvSpPr>
          <p:cNvPr id="7" name="TextBox 6">
            <a:extLst>
              <a:ext uri="{FF2B5EF4-FFF2-40B4-BE49-F238E27FC236}">
                <a16:creationId xmlns:a16="http://schemas.microsoft.com/office/drawing/2014/main" id="{68DA3B49-CD8A-7414-488F-BE75AEC2A164}"/>
              </a:ext>
            </a:extLst>
          </p:cNvPr>
          <p:cNvSpPr txBox="1"/>
          <p:nvPr/>
        </p:nvSpPr>
        <p:spPr>
          <a:xfrm>
            <a:off x="145681" y="1216086"/>
            <a:ext cx="4334016" cy="4425827"/>
          </a:xfrm>
          <a:prstGeom prst="rect">
            <a:avLst/>
          </a:prstGeom>
          <a:noFill/>
        </p:spPr>
        <p:txBody>
          <a:bodyPr wrap="square" rtlCol="0">
            <a:spAutoFit/>
          </a:bodyPr>
          <a:lstStyle/>
          <a:p>
            <a:pPr marL="457200" indent="-457200">
              <a:buFont typeface="+mj-lt"/>
              <a:buAutoNum type="alphaLcParenR"/>
            </a:pPr>
            <a:r>
              <a:rPr lang="en-US" sz="2200" dirty="0"/>
              <a:t>Are these two pictures of the same shape? How do you know?</a:t>
            </a:r>
          </a:p>
          <a:p>
            <a:pPr marL="457200" indent="-457200">
              <a:buFont typeface="+mj-lt"/>
              <a:buAutoNum type="alphaLcParenR"/>
            </a:pPr>
            <a:r>
              <a:rPr lang="en-US" sz="2200" dirty="0"/>
              <a:t>How many vertices are there on each shape?</a:t>
            </a:r>
          </a:p>
          <a:p>
            <a:pPr marL="457200" indent="-457200">
              <a:buFont typeface="+mj-lt"/>
              <a:buAutoNum type="alphaLcParenR"/>
            </a:pPr>
            <a:r>
              <a:rPr lang="en-US" sz="2200" dirty="0"/>
              <a:t>How many blue rods make up each shape?</a:t>
            </a:r>
          </a:p>
          <a:p>
            <a:pPr marL="457200" indent="-457200">
              <a:buFont typeface="+mj-lt"/>
              <a:buAutoNum type="alphaLcParenR"/>
            </a:pPr>
            <a:r>
              <a:rPr lang="en-GB" sz="2200" dirty="0"/>
              <a:t>Richard cuts out shapes to cover the gaps. How many will he need? Will they all be the same shape and size?</a:t>
            </a:r>
          </a:p>
          <a:p>
            <a:pPr marL="457200" indent="-457200">
              <a:buFont typeface="+mj-lt"/>
              <a:buAutoNum type="alphaLcParenR"/>
            </a:pPr>
            <a:endParaRPr lang="en-US" sz="2200" dirty="0"/>
          </a:p>
        </p:txBody>
      </p:sp>
      <p:sp>
        <p:nvSpPr>
          <p:cNvPr id="2" name="Action Button: Help 1">
            <a:hlinkClick r:id="" action="ppaction://noaction" highlightClick="1"/>
            <a:extLst>
              <a:ext uri="{FF2B5EF4-FFF2-40B4-BE49-F238E27FC236}">
                <a16:creationId xmlns:a16="http://schemas.microsoft.com/office/drawing/2014/main" id="{5370A870-3220-E791-994F-0EC04384A0C5}"/>
              </a:ext>
            </a:extLst>
          </p:cNvPr>
          <p:cNvSpPr/>
          <p:nvPr/>
        </p:nvSpPr>
        <p:spPr>
          <a:xfrm>
            <a:off x="289559" y="5537509"/>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975BF26-DB9E-AF1C-4569-5AE5F871322C}"/>
              </a:ext>
            </a:extLst>
          </p:cNvPr>
          <p:cNvSpPr txBox="1"/>
          <p:nvPr/>
        </p:nvSpPr>
        <p:spPr>
          <a:xfrm>
            <a:off x="1341458" y="5537509"/>
            <a:ext cx="7716186" cy="769441"/>
          </a:xfrm>
          <a:prstGeom prst="rect">
            <a:avLst/>
          </a:prstGeom>
          <a:noFill/>
        </p:spPr>
        <p:txBody>
          <a:bodyPr wrap="square">
            <a:spAutoFit/>
          </a:bodyPr>
          <a:lstStyle/>
          <a:p>
            <a:pPr>
              <a:buNone/>
            </a:pPr>
            <a:r>
              <a:rPr lang="en-GB" sz="2200" dirty="0"/>
              <a:t>Design another 3D shape with triangular faces. How many vertices, edges and faces does it have?</a:t>
            </a:r>
          </a:p>
        </p:txBody>
      </p:sp>
      <p:pic>
        <p:nvPicPr>
          <p:cNvPr id="8" name="Picture 7" descr="A picture containing blue, day&#10;&#10;Description automatically generated">
            <a:extLst>
              <a:ext uri="{FF2B5EF4-FFF2-40B4-BE49-F238E27FC236}">
                <a16:creationId xmlns:a16="http://schemas.microsoft.com/office/drawing/2014/main" id="{7CAE20ED-814D-8E5B-9E17-D07A19A5447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479697" y="1216086"/>
            <a:ext cx="3664861" cy="3690276"/>
          </a:xfrm>
          <a:prstGeom prst="rect">
            <a:avLst/>
          </a:prstGeom>
        </p:spPr>
      </p:pic>
      <p:pic>
        <p:nvPicPr>
          <p:cNvPr id="11" name="Picture 10">
            <a:extLst>
              <a:ext uri="{FF2B5EF4-FFF2-40B4-BE49-F238E27FC236}">
                <a16:creationId xmlns:a16="http://schemas.microsoft.com/office/drawing/2014/main" id="{877D3A64-1099-4558-7118-A9DB8F1AAD1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8294372" y="1216087"/>
            <a:ext cx="3597504" cy="3690275"/>
          </a:xfrm>
          <a:prstGeom prst="rect">
            <a:avLst/>
          </a:prstGeom>
        </p:spPr>
      </p:pic>
    </p:spTree>
    <p:extLst>
      <p:ext uri="{BB962C8B-B14F-4D97-AF65-F5344CB8AC3E}">
        <p14:creationId xmlns:p14="http://schemas.microsoft.com/office/powerpoint/2010/main" val="389260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2"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9: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3327322969"/>
              </p:ext>
            </p:extLst>
          </p:nvPr>
        </p:nvGraphicFramePr>
        <p:xfrm>
          <a:off x="267128" y="764704"/>
          <a:ext cx="11766038" cy="5432818"/>
        </p:xfrm>
        <a:graphic>
          <a:graphicData uri="http://schemas.openxmlformats.org/drawingml/2006/table">
            <a:tbl>
              <a:tblPr firstRow="1" bandRow="1">
                <a:tableStyleId>{5940675A-B579-460E-94D1-54222C63F5DA}</a:tableStyleId>
              </a:tblPr>
              <a:tblGrid>
                <a:gridCol w="7962472">
                  <a:extLst>
                    <a:ext uri="{9D8B030D-6E8A-4147-A177-3AD203B41FA5}">
                      <a16:colId xmlns:a16="http://schemas.microsoft.com/office/drawing/2014/main" val="695237181"/>
                    </a:ext>
                  </a:extLst>
                </a:gridCol>
                <a:gridCol w="3803566">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As a goal-free way to gain access to the task, ask students to describe what they can see. This still allows insight into their awareness of, and the language they use to describe, the properties of polyhedra.</a:t>
                      </a:r>
                    </a:p>
                    <a:p>
                      <a:r>
                        <a:rPr lang="en-GB" sz="1600" b="1" i="0" u="none" dirty="0"/>
                        <a:t>Challenge</a:t>
                      </a:r>
                    </a:p>
                    <a:p>
                      <a:pPr>
                        <a:spcAft>
                          <a:spcPts val="600"/>
                        </a:spcAft>
                      </a:pPr>
                      <a:r>
                        <a:rPr lang="en-GB" sz="1600" u="none" dirty="0"/>
                        <a:t>Appreciating the structure of the shape is key to this task. Probe students’ understanding by making false statements such as, ‘As each vertex has five edges coming out of it, so there are five times more blues than whites.’ Ask students to explain why this is incorrect and how they might use this information to find the correct relationship between the blues and whites.</a:t>
                      </a:r>
                    </a:p>
                    <a:p>
                      <a:r>
                        <a:rPr lang="en-GB" sz="1600" b="1" i="0" u="none" dirty="0"/>
                        <a:t>Representations</a:t>
                      </a:r>
                    </a:p>
                    <a:p>
                      <a:r>
                        <a:rPr lang="en-GB" sz="1600" b="0" i="0" u="none" dirty="0"/>
                        <a:t>Use materials as in the image to construct an icosahedron, or use a set of solid polyhedra or some tiles to make some. Ask students whether your set includes the shape in the picture to offer further opportunities to visualise and draw attention to the key properties of a polyhedron.</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‘Inside out’ offers a context for students to discuss vertices, edges and use other vocabulary associated with polyhedra. Listen for those who are able to identify and describe the structure of the two shapes, and concisely reason that the two images are of the same object.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Parts b, c and d move towards the vocabulary used with 3D shapes. Check students recognise that the vertices are marked by the white circles. The words edge and face are not used, to see if students volunteer these terms when they are described in other ways.</a:t>
                      </a:r>
                    </a:p>
                  </a:txBody>
                  <a:tcPr/>
                </a:tc>
                <a:extLst>
                  <a:ext uri="{0D108BD9-81ED-4DB2-BD59-A6C34878D82A}">
                    <a16:rowId xmlns:a16="http://schemas.microsoft.com/office/drawing/2014/main" val="1616516725"/>
                  </a:ext>
                </a:extLst>
              </a:tr>
              <a:tr h="936000">
                <a:tc gridSpan="2">
                  <a:txBody>
                    <a:bodyPr/>
                    <a:lstStyle/>
                    <a:p>
                      <a:r>
                        <a:rPr lang="en-GB" sz="1600" b="1" dirty="0"/>
                        <a:t>Additional resources</a:t>
                      </a:r>
                    </a:p>
                    <a:p>
                      <a:pPr marL="285750" indent="-285750">
                        <a:buFont typeface="Arial" panose="020B0604020202020204" pitchFamily="34" charset="0"/>
                        <a:buChar char="•"/>
                      </a:pPr>
                      <a:r>
                        <a:rPr lang="en-GB" sz="1600" b="0" dirty="0"/>
                        <a:t>Questions exploring the key terminology of vertex, edge and face can be found in the Key Stage 2 SATS papers, such as 2022 Paper 2 reasoning, question 1 and 2018 Paper 2 reasoning question 11. Past papers can be found online.</a:t>
                      </a:r>
                    </a:p>
                    <a:p>
                      <a:pPr marL="285750" indent="-285750">
                        <a:buFont typeface="Arial" panose="020B0604020202020204" pitchFamily="34" charset="0"/>
                        <a:buChar char="•"/>
                      </a:pPr>
                      <a:r>
                        <a:rPr lang="en-GB" sz="1600" b="0" dirty="0"/>
                        <a:t>Additional activities </a:t>
                      </a:r>
                      <a:r>
                        <a:rPr lang="en-GB" sz="1600" b="0" dirty="0">
                          <a:hlinkClick r:id="rId3" action="ppaction://hlinksldjump"/>
                        </a:rPr>
                        <a:t>D</a:t>
                      </a:r>
                      <a:r>
                        <a:rPr lang="en-GB" sz="1600" b="0" dirty="0"/>
                        <a:t> and </a:t>
                      </a:r>
                      <a:r>
                        <a:rPr lang="en-GB" sz="1600" b="0" dirty="0">
                          <a:hlinkClick r:id="rId4" action="ppaction://hlinksldjump"/>
                        </a:rPr>
                        <a:t>F</a:t>
                      </a:r>
                      <a:r>
                        <a:rPr lang="en-GB" sz="1600" b="0" dirty="0"/>
                        <a:t> offer other starting points for open discussions about 3D shapes.</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1637168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621C6BA-8124-429D-F8BB-2067DC227B52}"/>
              </a:ext>
            </a:extLst>
          </p:cNvPr>
          <p:cNvSpPr>
            <a:spLocks noGrp="1"/>
          </p:cNvSpPr>
          <p:nvPr>
            <p:ph type="body" sz="quarter" idx="11"/>
          </p:nvPr>
        </p:nvSpPr>
        <p:spPr/>
        <p:txBody>
          <a:bodyPr/>
          <a:lstStyle/>
          <a:p>
            <a:r>
              <a:rPr lang="en-US" dirty="0"/>
              <a:t>Checkpoint 10: Hole in the wall</a:t>
            </a:r>
          </a:p>
          <a:p>
            <a:endParaRPr lang="en-GB" dirty="0"/>
          </a:p>
        </p:txBody>
      </p:sp>
      <p:sp>
        <p:nvSpPr>
          <p:cNvPr id="16" name="TextBox 15">
            <a:extLst>
              <a:ext uri="{FF2B5EF4-FFF2-40B4-BE49-F238E27FC236}">
                <a16:creationId xmlns:a16="http://schemas.microsoft.com/office/drawing/2014/main" id="{924D952E-342D-9205-A2A4-ADA692AA0FBB}"/>
              </a:ext>
            </a:extLst>
          </p:cNvPr>
          <p:cNvSpPr txBox="1"/>
          <p:nvPr/>
        </p:nvSpPr>
        <p:spPr>
          <a:xfrm>
            <a:off x="145680" y="1096415"/>
            <a:ext cx="11541271" cy="430887"/>
          </a:xfrm>
          <a:prstGeom prst="rect">
            <a:avLst/>
          </a:prstGeom>
          <a:noFill/>
        </p:spPr>
        <p:txBody>
          <a:bodyPr wrap="square" rtlCol="0">
            <a:spAutoFit/>
          </a:bodyPr>
          <a:lstStyle/>
          <a:p>
            <a:pPr>
              <a:buNone/>
            </a:pPr>
            <a:r>
              <a:rPr lang="en-US" sz="2200" dirty="0"/>
              <a:t>Will the block fit through the hole in the wall in each of these situations?</a:t>
            </a:r>
          </a:p>
        </p:txBody>
      </p:sp>
      <p:sp>
        <p:nvSpPr>
          <p:cNvPr id="8" name="TextBox 7">
            <a:extLst>
              <a:ext uri="{FF2B5EF4-FFF2-40B4-BE49-F238E27FC236}">
                <a16:creationId xmlns:a16="http://schemas.microsoft.com/office/drawing/2014/main" id="{98AB7918-7F32-6F8C-F2E6-8D6F4BB85685}"/>
              </a:ext>
            </a:extLst>
          </p:cNvPr>
          <p:cNvSpPr txBox="1"/>
          <p:nvPr/>
        </p:nvSpPr>
        <p:spPr>
          <a:xfrm>
            <a:off x="139267" y="2074115"/>
            <a:ext cx="436338" cy="430887"/>
          </a:xfrm>
          <a:prstGeom prst="rect">
            <a:avLst/>
          </a:prstGeom>
          <a:noFill/>
        </p:spPr>
        <p:txBody>
          <a:bodyPr wrap="none" rtlCol="0">
            <a:spAutoFit/>
          </a:bodyPr>
          <a:lstStyle/>
          <a:p>
            <a:pPr>
              <a:buNone/>
            </a:pPr>
            <a:r>
              <a:rPr lang="en-GB" sz="2200" dirty="0">
                <a:solidFill>
                  <a:srgbClr val="00628C"/>
                </a:solidFill>
              </a:rPr>
              <a:t>a)</a:t>
            </a:r>
          </a:p>
        </p:txBody>
      </p:sp>
      <p:sp>
        <p:nvSpPr>
          <p:cNvPr id="10" name="TextBox 9">
            <a:extLst>
              <a:ext uri="{FF2B5EF4-FFF2-40B4-BE49-F238E27FC236}">
                <a16:creationId xmlns:a16="http://schemas.microsoft.com/office/drawing/2014/main" id="{5B580DBC-2D47-512D-7653-DB896EC5A5EA}"/>
              </a:ext>
            </a:extLst>
          </p:cNvPr>
          <p:cNvSpPr txBox="1"/>
          <p:nvPr/>
        </p:nvSpPr>
        <p:spPr>
          <a:xfrm>
            <a:off x="2448838" y="2859279"/>
            <a:ext cx="436338" cy="430887"/>
          </a:xfrm>
          <a:prstGeom prst="rect">
            <a:avLst/>
          </a:prstGeom>
          <a:noFill/>
        </p:spPr>
        <p:txBody>
          <a:bodyPr wrap="none" rtlCol="0">
            <a:spAutoFit/>
          </a:bodyPr>
          <a:lstStyle/>
          <a:p>
            <a:pPr>
              <a:buNone/>
            </a:pPr>
            <a:r>
              <a:rPr lang="en-GB" sz="2200" dirty="0">
                <a:solidFill>
                  <a:srgbClr val="00628C"/>
                </a:solidFill>
              </a:rPr>
              <a:t>b)</a:t>
            </a:r>
          </a:p>
        </p:txBody>
      </p:sp>
      <p:sp>
        <p:nvSpPr>
          <p:cNvPr id="11" name="TextBox 10">
            <a:extLst>
              <a:ext uri="{FF2B5EF4-FFF2-40B4-BE49-F238E27FC236}">
                <a16:creationId xmlns:a16="http://schemas.microsoft.com/office/drawing/2014/main" id="{512D3EDD-C758-6AAA-04D2-5C9B977E5402}"/>
              </a:ext>
            </a:extLst>
          </p:cNvPr>
          <p:cNvSpPr txBox="1"/>
          <p:nvPr/>
        </p:nvSpPr>
        <p:spPr>
          <a:xfrm>
            <a:off x="4822154" y="2008425"/>
            <a:ext cx="436338" cy="430887"/>
          </a:xfrm>
          <a:prstGeom prst="rect">
            <a:avLst/>
          </a:prstGeom>
          <a:noFill/>
        </p:spPr>
        <p:txBody>
          <a:bodyPr wrap="none" rtlCol="0">
            <a:spAutoFit/>
          </a:bodyPr>
          <a:lstStyle/>
          <a:p>
            <a:pPr>
              <a:buNone/>
            </a:pPr>
            <a:r>
              <a:rPr lang="en-GB" sz="2200" dirty="0">
                <a:solidFill>
                  <a:srgbClr val="00628C"/>
                </a:solidFill>
              </a:rPr>
              <a:t>c)</a:t>
            </a:r>
          </a:p>
        </p:txBody>
      </p:sp>
      <p:sp>
        <p:nvSpPr>
          <p:cNvPr id="12" name="TextBox 11">
            <a:extLst>
              <a:ext uri="{FF2B5EF4-FFF2-40B4-BE49-F238E27FC236}">
                <a16:creationId xmlns:a16="http://schemas.microsoft.com/office/drawing/2014/main" id="{CC667106-D0C5-8E8E-9A50-5239BFC4B219}"/>
              </a:ext>
            </a:extLst>
          </p:cNvPr>
          <p:cNvSpPr txBox="1"/>
          <p:nvPr/>
        </p:nvSpPr>
        <p:spPr>
          <a:xfrm>
            <a:off x="7207693" y="2651421"/>
            <a:ext cx="436338" cy="430887"/>
          </a:xfrm>
          <a:prstGeom prst="rect">
            <a:avLst/>
          </a:prstGeom>
          <a:noFill/>
        </p:spPr>
        <p:txBody>
          <a:bodyPr wrap="none" rtlCol="0">
            <a:spAutoFit/>
          </a:bodyPr>
          <a:lstStyle/>
          <a:p>
            <a:pPr>
              <a:buNone/>
            </a:pPr>
            <a:r>
              <a:rPr lang="en-GB" sz="2200" dirty="0">
                <a:solidFill>
                  <a:srgbClr val="00628C"/>
                </a:solidFill>
              </a:rPr>
              <a:t>d)</a:t>
            </a:r>
          </a:p>
        </p:txBody>
      </p:sp>
      <p:sp>
        <p:nvSpPr>
          <p:cNvPr id="13" name="TextBox 12">
            <a:extLst>
              <a:ext uri="{FF2B5EF4-FFF2-40B4-BE49-F238E27FC236}">
                <a16:creationId xmlns:a16="http://schemas.microsoft.com/office/drawing/2014/main" id="{04AF5A2D-2BE0-8119-CF18-56319666E34B}"/>
              </a:ext>
            </a:extLst>
          </p:cNvPr>
          <p:cNvSpPr txBox="1"/>
          <p:nvPr/>
        </p:nvSpPr>
        <p:spPr>
          <a:xfrm>
            <a:off x="9370497" y="1660662"/>
            <a:ext cx="436338" cy="430887"/>
          </a:xfrm>
          <a:prstGeom prst="rect">
            <a:avLst/>
          </a:prstGeom>
          <a:noFill/>
        </p:spPr>
        <p:txBody>
          <a:bodyPr wrap="none" rtlCol="0">
            <a:spAutoFit/>
          </a:bodyPr>
          <a:lstStyle/>
          <a:p>
            <a:pPr>
              <a:buNone/>
            </a:pPr>
            <a:r>
              <a:rPr lang="en-GB" sz="2200" dirty="0">
                <a:solidFill>
                  <a:srgbClr val="00628C"/>
                </a:solidFill>
              </a:rPr>
              <a:t>e)</a:t>
            </a:r>
          </a:p>
        </p:txBody>
      </p:sp>
      <p:sp>
        <p:nvSpPr>
          <p:cNvPr id="14" name="Action Button: Help 13">
            <a:hlinkClick r:id="" action="ppaction://noaction" highlightClick="1"/>
            <a:extLst>
              <a:ext uri="{FF2B5EF4-FFF2-40B4-BE49-F238E27FC236}">
                <a16:creationId xmlns:a16="http://schemas.microsoft.com/office/drawing/2014/main" id="{F6E68174-D097-DAEB-01C1-E94CEF6F05B9}"/>
              </a:ext>
            </a:extLst>
          </p:cNvPr>
          <p:cNvSpPr/>
          <p:nvPr/>
        </p:nvSpPr>
        <p:spPr>
          <a:xfrm>
            <a:off x="277738" y="5835507"/>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25A0CE8-511E-365E-F00D-BF309F7AA764}"/>
              </a:ext>
            </a:extLst>
          </p:cNvPr>
          <p:cNvSpPr txBox="1"/>
          <p:nvPr/>
        </p:nvSpPr>
        <p:spPr>
          <a:xfrm>
            <a:off x="1277862" y="5906013"/>
            <a:ext cx="7716186" cy="430887"/>
          </a:xfrm>
          <a:prstGeom prst="rect">
            <a:avLst/>
          </a:prstGeom>
          <a:noFill/>
        </p:spPr>
        <p:txBody>
          <a:bodyPr wrap="square">
            <a:spAutoFit/>
          </a:bodyPr>
          <a:lstStyle/>
          <a:p>
            <a:pPr>
              <a:buNone/>
            </a:pPr>
            <a:r>
              <a:rPr lang="en-GB" sz="2200" dirty="0"/>
              <a:t>Design a different shape that would fit through each hole.</a:t>
            </a:r>
          </a:p>
        </p:txBody>
      </p:sp>
      <p:pic>
        <p:nvPicPr>
          <p:cNvPr id="18" name="Picture 17" descr="A picture containing box, container, light, plastic&#10;&#10;Description automatically generated">
            <a:extLst>
              <a:ext uri="{FF2B5EF4-FFF2-40B4-BE49-F238E27FC236}">
                <a16:creationId xmlns:a16="http://schemas.microsoft.com/office/drawing/2014/main" id="{71206D2A-60CC-2C35-7B67-23DF3B35526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609288" y="2313776"/>
            <a:ext cx="1826715" cy="3071199"/>
          </a:xfrm>
          <a:prstGeom prst="rect">
            <a:avLst/>
          </a:prstGeom>
        </p:spPr>
      </p:pic>
      <p:pic>
        <p:nvPicPr>
          <p:cNvPr id="20" name="Picture 19" descr="A picture containing box, arranged&#10;&#10;Description automatically generated">
            <a:extLst>
              <a:ext uri="{FF2B5EF4-FFF2-40B4-BE49-F238E27FC236}">
                <a16:creationId xmlns:a16="http://schemas.microsoft.com/office/drawing/2014/main" id="{3CAD797D-CB3E-A364-16EC-ACB744B5FB3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36314" y="1704648"/>
            <a:ext cx="1827071" cy="3105735"/>
          </a:xfrm>
          <a:prstGeom prst="rect">
            <a:avLst/>
          </a:prstGeom>
        </p:spPr>
      </p:pic>
      <p:pic>
        <p:nvPicPr>
          <p:cNvPr id="24" name="Picture 23" descr="A picture containing light&#10;&#10;Description automatically generated">
            <a:extLst>
              <a:ext uri="{FF2B5EF4-FFF2-40B4-BE49-F238E27FC236}">
                <a16:creationId xmlns:a16="http://schemas.microsoft.com/office/drawing/2014/main" id="{E3DD29E2-303D-5F90-3493-039535EF94D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773075" y="2327348"/>
            <a:ext cx="2113767" cy="3061368"/>
          </a:xfrm>
          <a:prstGeom prst="rect">
            <a:avLst/>
          </a:prstGeom>
        </p:spPr>
      </p:pic>
      <p:pic>
        <p:nvPicPr>
          <p:cNvPr id="26" name="Picture 25" descr="A picture containing light&#10;&#10;Description automatically generated">
            <a:extLst>
              <a:ext uri="{FF2B5EF4-FFF2-40B4-BE49-F238E27FC236}">
                <a16:creationId xmlns:a16="http://schemas.microsoft.com/office/drawing/2014/main" id="{B3039634-C767-A14D-7A40-72A9D9FEAE6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221872" y="1628220"/>
            <a:ext cx="2087129" cy="3290166"/>
          </a:xfrm>
          <a:prstGeom prst="rect">
            <a:avLst/>
          </a:prstGeom>
        </p:spPr>
      </p:pic>
      <p:pic>
        <p:nvPicPr>
          <p:cNvPr id="29" name="Picture 28" descr="A picture containing box, container, orange, plastic&#10;&#10;Description automatically generated">
            <a:extLst>
              <a:ext uri="{FF2B5EF4-FFF2-40B4-BE49-F238E27FC236}">
                <a16:creationId xmlns:a16="http://schemas.microsoft.com/office/drawing/2014/main" id="{BFBA7602-F83E-6CE7-2A9D-ACCFD5724AC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743162" y="1316628"/>
            <a:ext cx="2151206" cy="3100472"/>
          </a:xfrm>
          <a:prstGeom prst="rect">
            <a:avLst/>
          </a:prstGeom>
        </p:spPr>
      </p:pic>
    </p:spTree>
    <p:extLst>
      <p:ext uri="{BB962C8B-B14F-4D97-AF65-F5344CB8AC3E}">
        <p14:creationId xmlns:p14="http://schemas.microsoft.com/office/powerpoint/2010/main" val="123904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animBg="1"/>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10: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1374511191"/>
              </p:ext>
            </p:extLst>
          </p:nvPr>
        </p:nvGraphicFramePr>
        <p:xfrm>
          <a:off x="267128" y="764704"/>
          <a:ext cx="11766038" cy="5510880"/>
        </p:xfrm>
        <a:graphic>
          <a:graphicData uri="http://schemas.openxmlformats.org/drawingml/2006/table">
            <a:tbl>
              <a:tblPr firstRow="1" bandRow="1">
                <a:tableStyleId>{5940675A-B579-460E-94D1-54222C63F5DA}</a:tableStyleId>
              </a:tblPr>
              <a:tblGrid>
                <a:gridCol w="6868190">
                  <a:extLst>
                    <a:ext uri="{9D8B030D-6E8A-4147-A177-3AD203B41FA5}">
                      <a16:colId xmlns:a16="http://schemas.microsoft.com/office/drawing/2014/main" val="695237181"/>
                    </a:ext>
                  </a:extLst>
                </a:gridCol>
                <a:gridCol w="4897848">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pPr>
                        <a:spcAft>
                          <a:spcPts val="600"/>
                        </a:spcAft>
                      </a:pPr>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Prompt students to sketch or draw accurately some elevations for the objects – squared paper may support their sketches and offer insight into how readily they are able to picture the objects from different viewpoints.</a:t>
                      </a:r>
                    </a:p>
                    <a:p>
                      <a:r>
                        <a:rPr lang="en-GB" sz="1600" b="1" i="0" u="none" dirty="0"/>
                        <a:t>Challenge</a:t>
                      </a:r>
                    </a:p>
                    <a:p>
                      <a:r>
                        <a:rPr lang="en-GB" sz="1600" u="none" dirty="0"/>
                        <a:t>Ask students to draw objects that will fit through all the holes in all the walls. How many are there? Can they draw a shape that looks like it will go through two but will only go through one? Through none?</a:t>
                      </a:r>
                    </a:p>
                    <a:p>
                      <a:pPr>
                        <a:spcAft>
                          <a:spcPts val="600"/>
                        </a:spcAft>
                      </a:pPr>
                      <a:r>
                        <a:rPr lang="en-GB" sz="1600" u="none" dirty="0"/>
                        <a:t>Can they draw a wall that all of the given shapes will fit through? Is there more than one correct solution?</a:t>
                      </a:r>
                    </a:p>
                    <a:p>
                      <a:r>
                        <a:rPr lang="en-GB" sz="1600" b="1" i="0" u="none" dirty="0"/>
                        <a:t>Representations</a:t>
                      </a:r>
                    </a:p>
                    <a:p>
                      <a:r>
                        <a:rPr lang="en-GB" sz="1600" b="0" i="0" u="none" dirty="0"/>
                        <a:t>Multilink cubes may be available in your classroom, to construct the objects and walls. However, the focus of the task is visualising so consider when and whether you use physical blocks as scaffolding. Prompting students to sketch some elevations of the blocks will offer a representation while still allowing students the chance to show their visualising skills.</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Visualising the two-dimensional surfaces that make up a three-dimensional object, and appreciating that different views of a 3D object will result in different 2D images, underpins fluency with 3D shape.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‘Hole in the wall’ offers an accessible way for students to demonstrate how well they can imagine these 2D views for a rectilinear shape.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Asking students if there is only one way that a given object will fit through the wall is likely to offer further insight into how readily they are able to mentally manipulate and visualise 3D objects.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The skills needed for this task underpin many aspects of Key Stage 3 and 4 work with 3D shapes, including plans and elevations and surface area, and so there will be many different appropriate times to use it in your scheme of work.</a:t>
                      </a:r>
                    </a:p>
                  </a:txBody>
                  <a:tcPr/>
                </a:tc>
                <a:extLst>
                  <a:ext uri="{0D108BD9-81ED-4DB2-BD59-A6C34878D82A}">
                    <a16:rowId xmlns:a16="http://schemas.microsoft.com/office/drawing/2014/main" val="1616516725"/>
                  </a:ext>
                </a:extLst>
              </a:tr>
              <a:tr h="756000">
                <a:tc gridSpan="2">
                  <a:txBody>
                    <a:bodyPr/>
                    <a:lstStyle/>
                    <a:p>
                      <a:r>
                        <a:rPr lang="en-GB" sz="1600" b="1" dirty="0"/>
                        <a:t>Additional resources</a:t>
                      </a:r>
                    </a:p>
                    <a:p>
                      <a:pPr marL="285750" indent="-285750">
                        <a:buFont typeface="Arial" panose="020B0604020202020204" pitchFamily="34" charset="0"/>
                        <a:buChar char="•"/>
                      </a:pPr>
                      <a:r>
                        <a:rPr lang="en-GB" sz="1600" b="0" dirty="0"/>
                        <a:t>Checkpoints </a:t>
                      </a:r>
                      <a:r>
                        <a:rPr lang="en-GB" sz="1600" b="0" dirty="0">
                          <a:hlinkClick r:id="rId3" action="ppaction://hlinksldjump"/>
                        </a:rPr>
                        <a:t>11</a:t>
                      </a:r>
                      <a:r>
                        <a:rPr lang="en-GB" sz="1600" b="0" dirty="0"/>
                        <a:t> and </a:t>
                      </a:r>
                      <a:r>
                        <a:rPr lang="en-GB" sz="1600" b="0" dirty="0">
                          <a:hlinkClick r:id="rId4" action="ppaction://hlinksldjump"/>
                        </a:rPr>
                        <a:t>12</a:t>
                      </a:r>
                      <a:r>
                        <a:rPr lang="en-GB" sz="1600" b="0" dirty="0"/>
                        <a:t>, and additional activity </a:t>
                      </a:r>
                      <a:r>
                        <a:rPr lang="en-GB" sz="1600" b="0" dirty="0">
                          <a:hlinkClick r:id="rId5" action="ppaction://hlinksldjump"/>
                        </a:rPr>
                        <a:t>E</a:t>
                      </a:r>
                      <a:r>
                        <a:rPr lang="en-GB" sz="1600" b="0" dirty="0"/>
                        <a:t>, explore different views of shapes</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1874258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dirty="0"/>
              <a:t>Checkpoint 11: Bird’s-eye view</a:t>
            </a:r>
          </a:p>
        </p:txBody>
      </p:sp>
      <p:sp>
        <p:nvSpPr>
          <p:cNvPr id="16" name="TextBox 15">
            <a:extLst>
              <a:ext uri="{FF2B5EF4-FFF2-40B4-BE49-F238E27FC236}">
                <a16:creationId xmlns:a16="http://schemas.microsoft.com/office/drawing/2014/main" id="{DAE76926-3927-95FD-A026-E2A4B9B3E406}"/>
              </a:ext>
            </a:extLst>
          </p:cNvPr>
          <p:cNvSpPr txBox="1"/>
          <p:nvPr/>
        </p:nvSpPr>
        <p:spPr>
          <a:xfrm>
            <a:off x="4217883" y="1222650"/>
            <a:ext cx="5233794" cy="2631490"/>
          </a:xfrm>
          <a:prstGeom prst="rect">
            <a:avLst/>
          </a:prstGeom>
          <a:noFill/>
        </p:spPr>
        <p:txBody>
          <a:bodyPr wrap="square">
            <a:spAutoFit/>
          </a:bodyPr>
          <a:lstStyle/>
          <a:p>
            <a:pPr marL="457200" indent="-457200">
              <a:spcBef>
                <a:spcPct val="50000"/>
              </a:spcBef>
              <a:buFont typeface="+mj-lt"/>
              <a:buAutoNum type="alphaLcParenR"/>
            </a:pPr>
            <a:r>
              <a:rPr lang="en-GB" altLang="en-US" sz="2200" dirty="0">
                <a:latin typeface="+mn-lt"/>
              </a:rPr>
              <a:t>Viewed from directly above, in 2D, which of the four buildings could the  sketch on the right represent?</a:t>
            </a:r>
          </a:p>
          <a:p>
            <a:pPr marL="457200" indent="-457200">
              <a:spcBef>
                <a:spcPct val="50000"/>
              </a:spcBef>
              <a:buFont typeface="+mj-lt"/>
              <a:buAutoNum type="alphaLcParenR"/>
            </a:pPr>
            <a:r>
              <a:rPr lang="en-GB" altLang="en-US" sz="2200" dirty="0">
                <a:latin typeface="+mn-lt"/>
              </a:rPr>
              <a:t>How did you decide?</a:t>
            </a:r>
          </a:p>
          <a:p>
            <a:pPr marL="457200" indent="-457200">
              <a:spcBef>
                <a:spcPct val="50000"/>
              </a:spcBef>
              <a:buFont typeface="+mj-lt"/>
              <a:buAutoNum type="alphaLcParenR"/>
            </a:pPr>
            <a:r>
              <a:rPr lang="en-GB" altLang="en-US" sz="2200" dirty="0">
                <a:latin typeface="+mn-lt"/>
              </a:rPr>
              <a:t>How about the sketch below?</a:t>
            </a:r>
          </a:p>
          <a:p>
            <a:pPr marL="457200" indent="-457200">
              <a:spcBef>
                <a:spcPct val="50000"/>
              </a:spcBef>
              <a:buFont typeface="+mj-lt"/>
              <a:buAutoNum type="alphaLcParenR"/>
            </a:pPr>
            <a:endParaRPr lang="en-GB" altLang="en-US" sz="2200" dirty="0">
              <a:latin typeface="+mn-lt"/>
            </a:endParaRPr>
          </a:p>
        </p:txBody>
      </p:sp>
      <p:sp>
        <p:nvSpPr>
          <p:cNvPr id="37" name="Action Button: Help 36">
            <a:hlinkClick r:id="" action="ppaction://noaction" highlightClick="1"/>
            <a:extLst>
              <a:ext uri="{FF2B5EF4-FFF2-40B4-BE49-F238E27FC236}">
                <a16:creationId xmlns:a16="http://schemas.microsoft.com/office/drawing/2014/main" id="{3F0F6327-9130-8B69-0F67-6570C98ED0A7}"/>
              </a:ext>
            </a:extLst>
          </p:cNvPr>
          <p:cNvSpPr/>
          <p:nvPr/>
        </p:nvSpPr>
        <p:spPr>
          <a:xfrm>
            <a:off x="7800001" y="4696142"/>
            <a:ext cx="666212" cy="722465"/>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C7363249-62C4-FF0A-453A-EA5FECFB570F}"/>
              </a:ext>
            </a:extLst>
          </p:cNvPr>
          <p:cNvSpPr txBox="1"/>
          <p:nvPr/>
        </p:nvSpPr>
        <p:spPr>
          <a:xfrm>
            <a:off x="8536740" y="4560576"/>
            <a:ext cx="3941476" cy="1107996"/>
          </a:xfrm>
          <a:prstGeom prst="rect">
            <a:avLst/>
          </a:prstGeom>
          <a:noFill/>
        </p:spPr>
        <p:txBody>
          <a:bodyPr wrap="square">
            <a:spAutoFit/>
          </a:bodyPr>
          <a:lstStyle/>
          <a:p>
            <a:pPr>
              <a:buNone/>
            </a:pPr>
            <a:r>
              <a:rPr lang="en-GB" sz="2200" dirty="0"/>
              <a:t>Choose one of the other buildings and sketch what it might look like from above.</a:t>
            </a:r>
          </a:p>
        </p:txBody>
      </p:sp>
      <p:pic>
        <p:nvPicPr>
          <p:cNvPr id="2" name="Picture 1" descr="Shape&#10;&#10;Description automatically generated with medium confidence">
            <a:extLst>
              <a:ext uri="{FF2B5EF4-FFF2-40B4-BE49-F238E27FC236}">
                <a16:creationId xmlns:a16="http://schemas.microsoft.com/office/drawing/2014/main" id="{33AFD313-03D3-9AE2-64E1-869997DD6E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56198" y="1259440"/>
            <a:ext cx="2016000" cy="1988182"/>
          </a:xfrm>
          <a:prstGeom prst="rect">
            <a:avLst/>
          </a:prstGeom>
        </p:spPr>
      </p:pic>
      <p:pic>
        <p:nvPicPr>
          <p:cNvPr id="4" name="Picture 3" descr="Shape&#10;&#10;Description automatically generated with low confidence">
            <a:extLst>
              <a:ext uri="{FF2B5EF4-FFF2-40B4-BE49-F238E27FC236}">
                <a16:creationId xmlns:a16="http://schemas.microsoft.com/office/drawing/2014/main" id="{E0F08E08-CC62-012D-C48B-FDB4CCEE41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65758" y="3854140"/>
            <a:ext cx="2124000" cy="2101570"/>
          </a:xfrm>
          <a:prstGeom prst="rect">
            <a:avLst/>
          </a:prstGeom>
        </p:spPr>
      </p:pic>
      <p:grpSp>
        <p:nvGrpSpPr>
          <p:cNvPr id="10" name="Group 9">
            <a:extLst>
              <a:ext uri="{FF2B5EF4-FFF2-40B4-BE49-F238E27FC236}">
                <a16:creationId xmlns:a16="http://schemas.microsoft.com/office/drawing/2014/main" id="{BEC55A93-5FC8-5C3B-E0F0-3BE35CCE51FC}"/>
              </a:ext>
            </a:extLst>
          </p:cNvPr>
          <p:cNvGrpSpPr/>
          <p:nvPr/>
        </p:nvGrpSpPr>
        <p:grpSpPr>
          <a:xfrm>
            <a:off x="107565" y="1108430"/>
            <a:ext cx="1876987" cy="2991025"/>
            <a:chOff x="89536" y="1118261"/>
            <a:chExt cx="1876987" cy="2991025"/>
          </a:xfrm>
        </p:grpSpPr>
        <p:sp>
          <p:nvSpPr>
            <p:cNvPr id="20" name="Text Box 21">
              <a:extLst>
                <a:ext uri="{FF2B5EF4-FFF2-40B4-BE49-F238E27FC236}">
                  <a16:creationId xmlns:a16="http://schemas.microsoft.com/office/drawing/2014/main" id="{86E7EA25-5ADF-B42F-76CC-BE8735E0329C}"/>
                </a:ext>
              </a:extLst>
            </p:cNvPr>
            <p:cNvSpPr txBox="1">
              <a:spLocks noChangeArrowheads="1"/>
            </p:cNvSpPr>
            <p:nvPr/>
          </p:nvSpPr>
          <p:spPr bwMode="auto">
            <a:xfrm>
              <a:off x="89536" y="3401400"/>
              <a:ext cx="1876987" cy="707886"/>
            </a:xfrm>
            <a:prstGeom prst="rect">
              <a:avLst/>
            </a:prstGeom>
            <a:solidFill>
              <a:schemeClr val="bg1">
                <a:alpha val="66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None/>
              </a:pPr>
              <a:r>
                <a:rPr lang="en-GB" altLang="en-US" sz="2000" dirty="0">
                  <a:solidFill>
                    <a:srgbClr val="00628C"/>
                  </a:solidFill>
                  <a:latin typeface="+mn-lt"/>
                </a:rPr>
                <a:t>Eiffel Tower, Paris</a:t>
              </a:r>
            </a:p>
          </p:txBody>
        </p:sp>
        <p:pic>
          <p:nvPicPr>
            <p:cNvPr id="5" name="Picture 4" descr="Image of the Eiffel Tower in Paris.">
              <a:extLst>
                <a:ext uri="{FF2B5EF4-FFF2-40B4-BE49-F238E27FC236}">
                  <a16:creationId xmlns:a16="http://schemas.microsoft.com/office/drawing/2014/main" id="{447FB4B0-4FAE-CD8A-5CBF-F5BEBBC7734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31010" y="1118261"/>
              <a:ext cx="1594039" cy="2300604"/>
            </a:xfrm>
            <a:prstGeom prst="rect">
              <a:avLst/>
            </a:prstGeom>
          </p:spPr>
        </p:pic>
      </p:grpSp>
      <p:grpSp>
        <p:nvGrpSpPr>
          <p:cNvPr id="17" name="Group 16">
            <a:extLst>
              <a:ext uri="{FF2B5EF4-FFF2-40B4-BE49-F238E27FC236}">
                <a16:creationId xmlns:a16="http://schemas.microsoft.com/office/drawing/2014/main" id="{76698151-9FF6-28B9-1DE7-D22D45125FDC}"/>
              </a:ext>
            </a:extLst>
          </p:cNvPr>
          <p:cNvGrpSpPr/>
          <p:nvPr/>
        </p:nvGrpSpPr>
        <p:grpSpPr>
          <a:xfrm>
            <a:off x="55308" y="4156052"/>
            <a:ext cx="2058111" cy="2631279"/>
            <a:chOff x="29357" y="4150162"/>
            <a:chExt cx="2058111" cy="2631279"/>
          </a:xfrm>
        </p:grpSpPr>
        <p:sp>
          <p:nvSpPr>
            <p:cNvPr id="13" name="Text Box 22">
              <a:extLst>
                <a:ext uri="{FF2B5EF4-FFF2-40B4-BE49-F238E27FC236}">
                  <a16:creationId xmlns:a16="http://schemas.microsoft.com/office/drawing/2014/main" id="{DB006232-78B7-C170-F7A2-11A8EFC1F7B4}"/>
                </a:ext>
              </a:extLst>
            </p:cNvPr>
            <p:cNvSpPr txBox="1">
              <a:spLocks noChangeArrowheads="1"/>
            </p:cNvSpPr>
            <p:nvPr/>
          </p:nvSpPr>
          <p:spPr bwMode="auto">
            <a:xfrm>
              <a:off x="29357" y="6073555"/>
              <a:ext cx="2058111" cy="707886"/>
            </a:xfrm>
            <a:prstGeom prst="rect">
              <a:avLst/>
            </a:prstGeom>
            <a:solidFill>
              <a:schemeClr val="bg1">
                <a:alpha val="66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None/>
              </a:pPr>
              <a:r>
                <a:rPr lang="en-GB" altLang="en-US" sz="2000" dirty="0">
                  <a:solidFill>
                    <a:srgbClr val="00628C"/>
                  </a:solidFill>
                  <a:latin typeface="+mn-lt"/>
                </a:rPr>
                <a:t>One Canada Square, London</a:t>
              </a:r>
            </a:p>
          </p:txBody>
        </p:sp>
        <p:pic>
          <p:nvPicPr>
            <p:cNvPr id="14" name="Picture 13" descr="Image of One Canada Square, London (landmark tower in Canary Wharf).">
              <a:extLst>
                <a:ext uri="{FF2B5EF4-FFF2-40B4-BE49-F238E27FC236}">
                  <a16:creationId xmlns:a16="http://schemas.microsoft.com/office/drawing/2014/main" id="{E7396E67-3521-AB58-BCAB-7D0FB5165E0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48444" y="4150162"/>
              <a:ext cx="1361733" cy="1923393"/>
            </a:xfrm>
            <a:prstGeom prst="rect">
              <a:avLst/>
            </a:prstGeom>
          </p:spPr>
        </p:pic>
      </p:grpSp>
      <p:grpSp>
        <p:nvGrpSpPr>
          <p:cNvPr id="19" name="Group 18">
            <a:extLst>
              <a:ext uri="{FF2B5EF4-FFF2-40B4-BE49-F238E27FC236}">
                <a16:creationId xmlns:a16="http://schemas.microsoft.com/office/drawing/2014/main" id="{A4C54F67-2CAE-1317-63FE-B736C352B2A2}"/>
              </a:ext>
            </a:extLst>
          </p:cNvPr>
          <p:cNvGrpSpPr/>
          <p:nvPr/>
        </p:nvGrpSpPr>
        <p:grpSpPr>
          <a:xfrm>
            <a:off x="1991623" y="1078055"/>
            <a:ext cx="2124000" cy="3436476"/>
            <a:chOff x="2136375" y="1069621"/>
            <a:chExt cx="1876987" cy="3093743"/>
          </a:xfrm>
        </p:grpSpPr>
        <p:sp>
          <p:nvSpPr>
            <p:cNvPr id="12" name="Text Box 21">
              <a:extLst>
                <a:ext uri="{FF2B5EF4-FFF2-40B4-BE49-F238E27FC236}">
                  <a16:creationId xmlns:a16="http://schemas.microsoft.com/office/drawing/2014/main" id="{C9273388-3BF4-10C9-2FA6-85AC7BDDED78}"/>
                </a:ext>
              </a:extLst>
            </p:cNvPr>
            <p:cNvSpPr txBox="1">
              <a:spLocks noChangeArrowheads="1"/>
            </p:cNvSpPr>
            <p:nvPr/>
          </p:nvSpPr>
          <p:spPr bwMode="auto">
            <a:xfrm>
              <a:off x="2136375" y="3455478"/>
              <a:ext cx="1876987" cy="707886"/>
            </a:xfrm>
            <a:prstGeom prst="rect">
              <a:avLst/>
            </a:prstGeom>
            <a:solidFill>
              <a:schemeClr val="bg1">
                <a:alpha val="66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None/>
              </a:pPr>
              <a:r>
                <a:rPr lang="en-GB" altLang="en-US" sz="2000" dirty="0">
                  <a:solidFill>
                    <a:srgbClr val="00628C"/>
                  </a:solidFill>
                  <a:latin typeface="+mn-lt"/>
                </a:rPr>
                <a:t>Elizabeth Tower, London</a:t>
              </a:r>
            </a:p>
          </p:txBody>
        </p:sp>
        <p:pic>
          <p:nvPicPr>
            <p:cNvPr id="18" name="Picture 17" descr="Image of Elizabeth Tower, London (which contains Big Ben).">
              <a:extLst>
                <a:ext uri="{FF2B5EF4-FFF2-40B4-BE49-F238E27FC236}">
                  <a16:creationId xmlns:a16="http://schemas.microsoft.com/office/drawing/2014/main" id="{621D7E0C-B540-46F4-A1C4-61C9D39C24B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464806" y="1069621"/>
              <a:ext cx="1256653" cy="2421899"/>
            </a:xfrm>
            <a:prstGeom prst="rect">
              <a:avLst/>
            </a:prstGeom>
          </p:spPr>
        </p:pic>
      </p:grpSp>
      <p:grpSp>
        <p:nvGrpSpPr>
          <p:cNvPr id="46" name="Group 45">
            <a:extLst>
              <a:ext uri="{FF2B5EF4-FFF2-40B4-BE49-F238E27FC236}">
                <a16:creationId xmlns:a16="http://schemas.microsoft.com/office/drawing/2014/main" id="{C62140DF-E075-6BA5-1C65-A82E444CDC7F}"/>
              </a:ext>
            </a:extLst>
          </p:cNvPr>
          <p:cNvGrpSpPr/>
          <p:nvPr/>
        </p:nvGrpSpPr>
        <p:grpSpPr>
          <a:xfrm>
            <a:off x="1991623" y="4572867"/>
            <a:ext cx="2124304" cy="2198456"/>
            <a:chOff x="2018986" y="4465140"/>
            <a:chExt cx="2124304" cy="2198456"/>
          </a:xfrm>
        </p:grpSpPr>
        <p:sp>
          <p:nvSpPr>
            <p:cNvPr id="11" name="Text Box 20">
              <a:extLst>
                <a:ext uri="{FF2B5EF4-FFF2-40B4-BE49-F238E27FC236}">
                  <a16:creationId xmlns:a16="http://schemas.microsoft.com/office/drawing/2014/main" id="{4330A486-9F84-DE60-F459-EE1D4A1050C2}"/>
                </a:ext>
              </a:extLst>
            </p:cNvPr>
            <p:cNvSpPr txBox="1">
              <a:spLocks noChangeArrowheads="1"/>
            </p:cNvSpPr>
            <p:nvPr/>
          </p:nvSpPr>
          <p:spPr bwMode="auto">
            <a:xfrm>
              <a:off x="2045812" y="5955710"/>
              <a:ext cx="2058111" cy="707886"/>
            </a:xfrm>
            <a:prstGeom prst="rect">
              <a:avLst/>
            </a:prstGeom>
            <a:solidFill>
              <a:schemeClr val="bg1">
                <a:alpha val="66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None/>
              </a:pPr>
              <a:r>
                <a:rPr lang="en-GB" altLang="en-US" sz="2000" dirty="0">
                  <a:solidFill>
                    <a:srgbClr val="00628C"/>
                  </a:solidFill>
                  <a:latin typeface="+mn-lt"/>
                </a:rPr>
                <a:t>Great Pyramid, Egypt</a:t>
              </a:r>
            </a:p>
          </p:txBody>
        </p:sp>
        <p:pic>
          <p:nvPicPr>
            <p:cNvPr id="40" name="Picture 39" descr="Image of the Great Pyramid of Giza, Egypt.">
              <a:extLst>
                <a:ext uri="{FF2B5EF4-FFF2-40B4-BE49-F238E27FC236}">
                  <a16:creationId xmlns:a16="http://schemas.microsoft.com/office/drawing/2014/main" id="{FBF055CC-8E7F-BF83-2138-9E3C217C655E}"/>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018986" y="4465140"/>
              <a:ext cx="2124304" cy="1490570"/>
            </a:xfrm>
            <a:prstGeom prst="rect">
              <a:avLst/>
            </a:prstGeom>
          </p:spPr>
        </p:pic>
      </p:grpSp>
    </p:spTree>
    <p:extLst>
      <p:ext uri="{BB962C8B-B14F-4D97-AF65-F5344CB8AC3E}">
        <p14:creationId xmlns:p14="http://schemas.microsoft.com/office/powerpoint/2010/main" val="366321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37" grpId="0" animBg="1"/>
      <p:bldP spid="38" grpId="0"/>
      <p:bldP spid="20" grpId="0" animBg="1"/>
      <p:bldP spid="13" grpId="0" animBg="1"/>
      <p:bldP spid="12"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dirty="0"/>
              <a:t>Checkpoint 11: Bird’s eye view (solution to further thinking question)</a:t>
            </a:r>
          </a:p>
        </p:txBody>
      </p:sp>
      <p:sp>
        <p:nvSpPr>
          <p:cNvPr id="38" name="TextBox 37">
            <a:extLst>
              <a:ext uri="{FF2B5EF4-FFF2-40B4-BE49-F238E27FC236}">
                <a16:creationId xmlns:a16="http://schemas.microsoft.com/office/drawing/2014/main" id="{C7363249-62C4-FF0A-453A-EA5FECFB570F}"/>
              </a:ext>
            </a:extLst>
          </p:cNvPr>
          <p:cNvSpPr txBox="1"/>
          <p:nvPr/>
        </p:nvSpPr>
        <p:spPr>
          <a:xfrm>
            <a:off x="1362709" y="1156884"/>
            <a:ext cx="4067977" cy="1107996"/>
          </a:xfrm>
          <a:prstGeom prst="rect">
            <a:avLst/>
          </a:prstGeom>
          <a:noFill/>
        </p:spPr>
        <p:txBody>
          <a:bodyPr wrap="square">
            <a:spAutoFit/>
          </a:bodyPr>
          <a:lstStyle/>
          <a:p>
            <a:pPr>
              <a:buNone/>
            </a:pPr>
            <a:r>
              <a:rPr lang="en-GB" sz="2200" dirty="0"/>
              <a:t>Choose one of the other buildings and sketch what it might look like from above.</a:t>
            </a:r>
          </a:p>
        </p:txBody>
      </p:sp>
      <p:sp>
        <p:nvSpPr>
          <p:cNvPr id="10" name="Action Button: Help 9">
            <a:hlinkClick r:id="" action="ppaction://noaction" highlightClick="1"/>
            <a:extLst>
              <a:ext uri="{FF2B5EF4-FFF2-40B4-BE49-F238E27FC236}">
                <a16:creationId xmlns:a16="http://schemas.microsoft.com/office/drawing/2014/main" id="{0776C54F-9331-94B1-944A-F4967A44C836}"/>
              </a:ext>
            </a:extLst>
          </p:cNvPr>
          <p:cNvSpPr/>
          <p:nvPr/>
        </p:nvSpPr>
        <p:spPr>
          <a:xfrm>
            <a:off x="299869" y="1276241"/>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pic>
        <p:nvPicPr>
          <p:cNvPr id="2" name="Picture 1" descr="Shape&#10;&#10;Description automatically generated with low confidence">
            <a:extLst>
              <a:ext uri="{FF2B5EF4-FFF2-40B4-BE49-F238E27FC236}">
                <a16:creationId xmlns:a16="http://schemas.microsoft.com/office/drawing/2014/main" id="{ED7F2E52-8765-CAD8-92CE-00357EEE88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18172" y="3659225"/>
            <a:ext cx="2440264" cy="2416658"/>
          </a:xfrm>
          <a:prstGeom prst="rect">
            <a:avLst/>
          </a:prstGeom>
        </p:spPr>
      </p:pic>
      <p:grpSp>
        <p:nvGrpSpPr>
          <p:cNvPr id="5" name="Group 4">
            <a:extLst>
              <a:ext uri="{FF2B5EF4-FFF2-40B4-BE49-F238E27FC236}">
                <a16:creationId xmlns:a16="http://schemas.microsoft.com/office/drawing/2014/main" id="{12AFDD9C-C31C-9A78-EB67-C340AD09F5A1}"/>
              </a:ext>
            </a:extLst>
          </p:cNvPr>
          <p:cNvGrpSpPr/>
          <p:nvPr/>
        </p:nvGrpSpPr>
        <p:grpSpPr>
          <a:xfrm>
            <a:off x="220775" y="3771811"/>
            <a:ext cx="2058111" cy="2631279"/>
            <a:chOff x="29357" y="4150162"/>
            <a:chExt cx="2058111" cy="2631279"/>
          </a:xfrm>
        </p:grpSpPr>
        <p:sp>
          <p:nvSpPr>
            <p:cNvPr id="6" name="Text Box 22">
              <a:extLst>
                <a:ext uri="{FF2B5EF4-FFF2-40B4-BE49-F238E27FC236}">
                  <a16:creationId xmlns:a16="http://schemas.microsoft.com/office/drawing/2014/main" id="{E810E506-C5EC-D51B-9CE4-BE60BFB5E740}"/>
                </a:ext>
              </a:extLst>
            </p:cNvPr>
            <p:cNvSpPr txBox="1">
              <a:spLocks noChangeArrowheads="1"/>
            </p:cNvSpPr>
            <p:nvPr/>
          </p:nvSpPr>
          <p:spPr bwMode="auto">
            <a:xfrm>
              <a:off x="29357" y="6073555"/>
              <a:ext cx="2058111" cy="707886"/>
            </a:xfrm>
            <a:prstGeom prst="rect">
              <a:avLst/>
            </a:prstGeom>
            <a:solidFill>
              <a:schemeClr val="bg1">
                <a:alpha val="66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None/>
              </a:pPr>
              <a:r>
                <a:rPr lang="en-GB" altLang="en-US" sz="2000" dirty="0">
                  <a:solidFill>
                    <a:srgbClr val="00628C"/>
                  </a:solidFill>
                  <a:latin typeface="+mn-lt"/>
                </a:rPr>
                <a:t>One Canada Square, London</a:t>
              </a:r>
            </a:p>
          </p:txBody>
        </p:sp>
        <p:pic>
          <p:nvPicPr>
            <p:cNvPr id="7" name="Picture 6" descr="Image of One Canada Square, London (landmark tower in Canary Wharf).">
              <a:extLst>
                <a:ext uri="{FF2B5EF4-FFF2-40B4-BE49-F238E27FC236}">
                  <a16:creationId xmlns:a16="http://schemas.microsoft.com/office/drawing/2014/main" id="{55BFC86F-0029-7F59-2FE0-DF45C55DE1B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48444" y="4150162"/>
              <a:ext cx="1361733" cy="1923393"/>
            </a:xfrm>
            <a:prstGeom prst="rect">
              <a:avLst/>
            </a:prstGeom>
          </p:spPr>
        </p:pic>
      </p:grpSp>
      <p:grpSp>
        <p:nvGrpSpPr>
          <p:cNvPr id="8" name="Group 7">
            <a:extLst>
              <a:ext uri="{FF2B5EF4-FFF2-40B4-BE49-F238E27FC236}">
                <a16:creationId xmlns:a16="http://schemas.microsoft.com/office/drawing/2014/main" id="{077ACAD7-21C0-6DB7-55EF-6769708FE737}"/>
              </a:ext>
            </a:extLst>
          </p:cNvPr>
          <p:cNvGrpSpPr/>
          <p:nvPr/>
        </p:nvGrpSpPr>
        <p:grpSpPr>
          <a:xfrm>
            <a:off x="5585505" y="1276241"/>
            <a:ext cx="2124000" cy="3358055"/>
            <a:chOff x="2136375" y="1069621"/>
            <a:chExt cx="1876987" cy="3023143"/>
          </a:xfrm>
        </p:grpSpPr>
        <p:sp>
          <p:nvSpPr>
            <p:cNvPr id="9" name="Text Box 21">
              <a:extLst>
                <a:ext uri="{FF2B5EF4-FFF2-40B4-BE49-F238E27FC236}">
                  <a16:creationId xmlns:a16="http://schemas.microsoft.com/office/drawing/2014/main" id="{81DB9D20-1507-D703-4A02-A48DA2DD2C4F}"/>
                </a:ext>
              </a:extLst>
            </p:cNvPr>
            <p:cNvSpPr txBox="1">
              <a:spLocks noChangeArrowheads="1"/>
            </p:cNvSpPr>
            <p:nvPr/>
          </p:nvSpPr>
          <p:spPr bwMode="auto">
            <a:xfrm>
              <a:off x="2136375" y="3455478"/>
              <a:ext cx="1876987" cy="637286"/>
            </a:xfrm>
            <a:prstGeom prst="rect">
              <a:avLst/>
            </a:prstGeom>
            <a:solidFill>
              <a:schemeClr val="bg1">
                <a:alpha val="66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None/>
              </a:pPr>
              <a:r>
                <a:rPr lang="en-GB" altLang="en-US" sz="2000" dirty="0">
                  <a:solidFill>
                    <a:srgbClr val="00628C"/>
                  </a:solidFill>
                  <a:latin typeface="+mn-lt"/>
                </a:rPr>
                <a:t>Elizabeth Tower, London</a:t>
              </a:r>
            </a:p>
          </p:txBody>
        </p:sp>
        <p:pic>
          <p:nvPicPr>
            <p:cNvPr id="11" name="Picture 10" descr="Image of Elizabeth Tower, London (which contains Big Ben).">
              <a:extLst>
                <a:ext uri="{FF2B5EF4-FFF2-40B4-BE49-F238E27FC236}">
                  <a16:creationId xmlns:a16="http://schemas.microsoft.com/office/drawing/2014/main" id="{CB04DB65-FD61-FDF7-D7B6-710AEAD5969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464806" y="1069621"/>
              <a:ext cx="1256653" cy="2421899"/>
            </a:xfrm>
            <a:prstGeom prst="rect">
              <a:avLst/>
            </a:prstGeom>
          </p:spPr>
        </p:pic>
      </p:grpSp>
      <p:pic>
        <p:nvPicPr>
          <p:cNvPr id="1026" name="244245E1-0C14-4003-B909-37F81573738F">
            <a:extLst>
              <a:ext uri="{FF2B5EF4-FFF2-40B4-BE49-F238E27FC236}">
                <a16:creationId xmlns:a16="http://schemas.microsoft.com/office/drawing/2014/main" id="{FE37D7FF-4767-EEA4-5577-F5D0A58D9C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5660" y="1276241"/>
            <a:ext cx="29400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20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11: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4014712339"/>
              </p:ext>
            </p:extLst>
          </p:nvPr>
        </p:nvGraphicFramePr>
        <p:xfrm>
          <a:off x="267128" y="764704"/>
          <a:ext cx="11766038" cy="5230018"/>
        </p:xfrm>
        <a:graphic>
          <a:graphicData uri="http://schemas.openxmlformats.org/drawingml/2006/table">
            <a:tbl>
              <a:tblPr firstRow="1" bandRow="1">
                <a:tableStyleId>{5940675A-B579-460E-94D1-54222C63F5DA}</a:tableStyleId>
              </a:tblPr>
              <a:tblGrid>
                <a:gridCol w="7513898">
                  <a:extLst>
                    <a:ext uri="{9D8B030D-6E8A-4147-A177-3AD203B41FA5}">
                      <a16:colId xmlns:a16="http://schemas.microsoft.com/office/drawing/2014/main" val="695237181"/>
                    </a:ext>
                  </a:extLst>
                </a:gridCol>
                <a:gridCol w="4252140">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The context encourages students to imagine what a shape might look like using cues seen from a different angle. Use a range of 3D shapes and ask students to identify which of your shapes the image might represent. Support them by rotating your solids to show different alignments.</a:t>
                      </a:r>
                    </a:p>
                    <a:p>
                      <a:r>
                        <a:rPr lang="en-GB" sz="1600" b="1" i="0" u="none" dirty="0"/>
                        <a:t>Challenge</a:t>
                      </a:r>
                    </a:p>
                    <a:p>
                      <a:pPr>
                        <a:spcAft>
                          <a:spcPts val="600"/>
                        </a:spcAft>
                      </a:pPr>
                      <a:r>
                        <a:rPr lang="en-GB" sz="1600" u="none" dirty="0"/>
                        <a:t>Reverse the problem: show students a plan view and ask them to imagine the building and draw a side elevation. How many different buildings can they create with the same plan view?</a:t>
                      </a:r>
                    </a:p>
                    <a:p>
                      <a:r>
                        <a:rPr lang="en-GB" sz="1600" b="1" i="0" u="none" dirty="0"/>
                        <a:t>Representations</a:t>
                      </a:r>
                    </a:p>
                    <a:p>
                      <a:r>
                        <a:rPr lang="en-GB" sz="1600" b="0" i="0" u="none" dirty="0"/>
                        <a:t>Use blocks or multilink cubes to construct multiple shapes that might look the same when viewed from above, to support the understanding that the plan offers only a limited picture of what the object might be. You could also use an online map tool, and compare the different perspectives offered by a satellite image and street view image.</a:t>
                      </a:r>
                    </a:p>
                  </a:txBody>
                  <a:tcPr/>
                </a:tc>
                <a:tc>
                  <a:txBody>
                    <a:bodyPr/>
                    <a:lstStyle/>
                    <a:p>
                      <a:pPr>
                        <a:spcAft>
                          <a:spcPts val="600"/>
                        </a:spcAft>
                        <a:buNone/>
                      </a:pPr>
                      <a:r>
                        <a:rPr lang="en-US" sz="1600" dirty="0"/>
                        <a:t>Checkpoint 11 offers the outline of some landmark buildings as if seen from above.</a:t>
                      </a:r>
                    </a:p>
                    <a:p>
                      <a:pPr>
                        <a:spcAft>
                          <a:spcPts val="600"/>
                        </a:spcAft>
                        <a:buNone/>
                      </a:pPr>
                      <a:r>
                        <a:rPr lang="en-US" sz="1600" dirty="0"/>
                        <a:t>The assessment point is whether students can </a:t>
                      </a:r>
                      <a:r>
                        <a:rPr lang="en-US" sz="1600" dirty="0" err="1"/>
                        <a:t>visualise</a:t>
                      </a:r>
                      <a:r>
                        <a:rPr lang="en-US" sz="1600" dirty="0"/>
                        <a:t> an object from a different perspective – and particularly, the way that the 2D representation does not offer perspective to give the illusion of depth.</a:t>
                      </a:r>
                    </a:p>
                    <a:p>
                      <a:pPr>
                        <a:spcAft>
                          <a:spcPts val="600"/>
                        </a:spcAft>
                        <a:buNone/>
                      </a:pPr>
                      <a:r>
                        <a:rPr lang="en-US" sz="1600" dirty="0"/>
                        <a:t>Students should be aware that 3D objects can be </a:t>
                      </a:r>
                      <a:r>
                        <a:rPr lang="en-US" sz="1600" dirty="0" err="1"/>
                        <a:t>visualised</a:t>
                      </a:r>
                      <a:r>
                        <a:rPr lang="en-US" sz="1600" dirty="0"/>
                        <a:t> in this way in advance of their work on 3D shape in Key Stage 3. They will need to be able to identify and </a:t>
                      </a:r>
                      <a:r>
                        <a:rPr lang="en-US" sz="1600" dirty="0" err="1"/>
                        <a:t>visualise</a:t>
                      </a:r>
                      <a:r>
                        <a:rPr lang="en-US" sz="1600" dirty="0"/>
                        <a:t> the shape of the constant cross section of prisms and cuboids when finding volume, and to imagine every face when finding surface area.</a:t>
                      </a:r>
                    </a:p>
                  </a:txBody>
                  <a:tcPr/>
                </a:tc>
                <a:extLst>
                  <a:ext uri="{0D108BD9-81ED-4DB2-BD59-A6C34878D82A}">
                    <a16:rowId xmlns:a16="http://schemas.microsoft.com/office/drawing/2014/main" val="1616516725"/>
                  </a:ext>
                </a:extLst>
              </a:tr>
              <a:tr h="864000">
                <a:tc gridSpan="2">
                  <a:txBody>
                    <a:bodyPr/>
                    <a:lstStyle/>
                    <a:p>
                      <a:r>
                        <a:rPr lang="en-GB" sz="1600" b="1" dirty="0"/>
                        <a:t>Additional resources</a:t>
                      </a:r>
                    </a:p>
                    <a:p>
                      <a:pPr marL="285750" indent="-285750">
                        <a:buFont typeface="Arial" panose="020B0604020202020204" pitchFamily="34" charset="0"/>
                        <a:buChar char="•"/>
                      </a:pPr>
                      <a:r>
                        <a:rPr lang="en-GB" sz="1600" b="0" dirty="0"/>
                        <a:t>Checkpoint </a:t>
                      </a:r>
                      <a:r>
                        <a:rPr lang="en-GB" sz="1600" b="0" dirty="0">
                          <a:hlinkClick r:id="rId3" action="ppaction://hlinksldjump"/>
                        </a:rPr>
                        <a:t>12</a:t>
                      </a:r>
                      <a:r>
                        <a:rPr lang="en-GB" sz="1600" b="0" dirty="0"/>
                        <a:t> explores the different ways we can represent 3D objects in 2D.</a:t>
                      </a:r>
                    </a:p>
                    <a:p>
                      <a:pPr marL="285750" indent="-285750">
                        <a:buFont typeface="Arial" panose="020B0604020202020204" pitchFamily="34" charset="0"/>
                        <a:buChar char="•"/>
                      </a:pPr>
                      <a:r>
                        <a:rPr lang="en-GB" sz="1600" b="0" dirty="0"/>
                        <a:t>Additional activity </a:t>
                      </a:r>
                      <a:r>
                        <a:rPr lang="en-GB" sz="1600" b="0" dirty="0">
                          <a:hlinkClick r:id="rId4" action="ppaction://hlinksldjump"/>
                        </a:rPr>
                        <a:t>E</a:t>
                      </a:r>
                      <a:r>
                        <a:rPr lang="en-GB" sz="1600" b="0" dirty="0"/>
                        <a:t> explores plans and elevations of familiar objects.</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1864718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5D44BF-C135-4A28-96C4-B53950D7D722}"/>
              </a:ext>
            </a:extLst>
          </p:cNvPr>
          <p:cNvSpPr>
            <a:spLocks noGrp="1"/>
          </p:cNvSpPr>
          <p:nvPr>
            <p:ph type="title"/>
          </p:nvPr>
        </p:nvSpPr>
        <p:spPr/>
        <p:txBody>
          <a:bodyPr>
            <a:normAutofit fontScale="90000"/>
          </a:bodyPr>
          <a:lstStyle/>
          <a:p>
            <a:r>
              <a:rPr lang="en-GB" dirty="0"/>
              <a:t>Checkpoints 1–8  </a:t>
            </a:r>
            <a:br>
              <a:rPr lang="en-GB" dirty="0"/>
            </a:br>
            <a:br>
              <a:rPr lang="en-GB" dirty="0"/>
            </a:br>
            <a:endParaRPr lang="en-GB" dirty="0"/>
          </a:p>
        </p:txBody>
      </p:sp>
      <p:graphicFrame>
        <p:nvGraphicFramePr>
          <p:cNvPr id="3" name="Table 5">
            <a:extLst>
              <a:ext uri="{FF2B5EF4-FFF2-40B4-BE49-F238E27FC236}">
                <a16:creationId xmlns:a16="http://schemas.microsoft.com/office/drawing/2014/main" id="{E5A38C3F-4868-4ED2-89EA-4C70558367B5}"/>
              </a:ext>
            </a:extLst>
          </p:cNvPr>
          <p:cNvGraphicFramePr>
            <a:graphicFrameLocks noGrp="1"/>
          </p:cNvGraphicFramePr>
          <p:nvPr>
            <p:extLst>
              <p:ext uri="{D42A27DB-BD31-4B8C-83A1-F6EECF244321}">
                <p14:modId xmlns:p14="http://schemas.microsoft.com/office/powerpoint/2010/main" val="1244768096"/>
              </p:ext>
            </p:extLst>
          </p:nvPr>
        </p:nvGraphicFramePr>
        <p:xfrm>
          <a:off x="774918" y="1412777"/>
          <a:ext cx="10177334" cy="3644312"/>
        </p:xfrm>
        <a:graphic>
          <a:graphicData uri="http://schemas.openxmlformats.org/drawingml/2006/table">
            <a:tbl>
              <a:tblPr firstRow="1" bandRow="1">
                <a:tableStyleId>{5940675A-B579-460E-94D1-54222C63F5DA}</a:tableStyleId>
              </a:tblPr>
              <a:tblGrid>
                <a:gridCol w="5045488">
                  <a:extLst>
                    <a:ext uri="{9D8B030D-6E8A-4147-A177-3AD203B41FA5}">
                      <a16:colId xmlns:a16="http://schemas.microsoft.com/office/drawing/2014/main" val="2259483677"/>
                    </a:ext>
                  </a:extLst>
                </a:gridCol>
                <a:gridCol w="3734560">
                  <a:extLst>
                    <a:ext uri="{9D8B030D-6E8A-4147-A177-3AD203B41FA5}">
                      <a16:colId xmlns:a16="http://schemas.microsoft.com/office/drawing/2014/main" val="4162930053"/>
                    </a:ext>
                  </a:extLst>
                </a:gridCol>
                <a:gridCol w="1397286">
                  <a:extLst>
                    <a:ext uri="{9D8B030D-6E8A-4147-A177-3AD203B41FA5}">
                      <a16:colId xmlns:a16="http://schemas.microsoft.com/office/drawing/2014/main" val="3250428731"/>
                    </a:ext>
                  </a:extLst>
                </a:gridCol>
              </a:tblGrid>
              <a:tr h="301542">
                <a:tc>
                  <a:txBody>
                    <a:bodyPr/>
                    <a:lstStyle/>
                    <a:p>
                      <a:r>
                        <a:rPr lang="en-GB" b="1" dirty="0">
                          <a:solidFill>
                            <a:schemeClr val="bg1"/>
                          </a:solidFill>
                        </a:rPr>
                        <a:t>Checkpoint</a:t>
                      </a:r>
                    </a:p>
                  </a:txBody>
                  <a:tcPr>
                    <a:solidFill>
                      <a:schemeClr val="accent2"/>
                    </a:solidFill>
                  </a:tcPr>
                </a:tc>
                <a:tc>
                  <a:txBody>
                    <a:bodyPr/>
                    <a:lstStyle/>
                    <a:p>
                      <a:r>
                        <a:rPr lang="en-GB" b="1" dirty="0">
                          <a:solidFill>
                            <a:schemeClr val="bg1"/>
                          </a:solidFill>
                        </a:rPr>
                        <a:t>Underpins</a:t>
                      </a:r>
                    </a:p>
                  </a:txBody>
                  <a:tcPr>
                    <a:solidFill>
                      <a:schemeClr val="accent2"/>
                    </a:solidFill>
                  </a:tcPr>
                </a:tc>
                <a:tc>
                  <a:txBody>
                    <a:bodyPr/>
                    <a:lstStyle/>
                    <a:p>
                      <a:r>
                        <a:rPr lang="en-GB" b="1" dirty="0">
                          <a:solidFill>
                            <a:schemeClr val="bg1"/>
                          </a:solidFill>
                        </a:rPr>
                        <a:t>Code</a:t>
                      </a:r>
                      <a:endParaRPr lang="en-GB" b="0" dirty="0">
                        <a:solidFill>
                          <a:schemeClr val="bg1"/>
                        </a:solidFill>
                      </a:endParaRPr>
                    </a:p>
                  </a:txBody>
                  <a:tcPr>
                    <a:solidFill>
                      <a:schemeClr val="accent2"/>
                    </a:solidFill>
                  </a:tcPr>
                </a:tc>
                <a:extLst>
                  <a:ext uri="{0D108BD9-81ED-4DB2-BD59-A6C34878D82A}">
                    <a16:rowId xmlns:a16="http://schemas.microsoft.com/office/drawing/2014/main" val="979699445"/>
                  </a:ext>
                </a:extLst>
              </a:tr>
              <a:tr h="409819">
                <a:tc>
                  <a:txBody>
                    <a:bodyPr/>
                    <a:lstStyle/>
                    <a:p>
                      <a:r>
                        <a:rPr lang="en-GB" dirty="0">
                          <a:hlinkClick r:id="rId3" action="ppaction://hlinksldjump"/>
                        </a:rPr>
                        <a:t>1: Bricks</a:t>
                      </a:r>
                      <a:endParaRPr lang="en-GB" dirty="0"/>
                    </a:p>
                  </a:txBody>
                  <a:tcPr anchor="ctr"/>
                </a:tc>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Area and perimeter</a:t>
                      </a:r>
                    </a:p>
                  </a:txBody>
                  <a:tcPr anchor="ctr"/>
                </a:tc>
                <a:tc rowSpan="5">
                  <a:txBody>
                    <a:bodyPr/>
                    <a:lstStyle/>
                    <a:p>
                      <a:r>
                        <a:rPr lang="en-GB" dirty="0"/>
                        <a:t>6.2.1, 6.2.2</a:t>
                      </a:r>
                    </a:p>
                  </a:txBody>
                  <a:tcPr anchor="ctr"/>
                </a:tc>
                <a:extLst>
                  <a:ext uri="{0D108BD9-81ED-4DB2-BD59-A6C34878D82A}">
                    <a16:rowId xmlns:a16="http://schemas.microsoft.com/office/drawing/2014/main" val="1209749094"/>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4" action="ppaction://hlinksldjump"/>
                        </a:rPr>
                        <a:t>2: Swedishish</a:t>
                      </a:r>
                      <a:endParaRPr lang="en-GB" dirty="0"/>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89393157"/>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5" action="ppaction://hlinksldjump"/>
                        </a:rPr>
                        <a:t>3: Line drawings</a:t>
                      </a:r>
                      <a:endParaRPr lang="en-GB" dirty="0"/>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761413488"/>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6" action="ppaction://hlinksldjump"/>
                        </a:rPr>
                        <a:t>4: Trapezia</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extLst>
                  <a:ext uri="{0D108BD9-81ED-4DB2-BD59-A6C34878D82A}">
                    <a16:rowId xmlns:a16="http://schemas.microsoft.com/office/drawing/2014/main" val="2630190816"/>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7" action="ppaction://hlinksldjump"/>
                        </a:rPr>
                        <a:t>5: Most agreeable</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Understand place value in decimals, including recognising exponent and fractional representations of the column headings</a:t>
                      </a:r>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1.1.1.2</a:t>
                      </a:r>
                    </a:p>
                  </a:txBody>
                  <a:tcPr anchor="ctr"/>
                </a:tc>
                <a:extLst>
                  <a:ext uri="{0D108BD9-81ED-4DB2-BD59-A6C34878D82A}">
                    <a16:rowId xmlns:a16="http://schemas.microsoft.com/office/drawing/2014/main" val="375417837"/>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8" action="ppaction://hlinksldjump"/>
                        </a:rPr>
                        <a:t>6: Ants on a clock</a:t>
                      </a:r>
                      <a:endParaRPr lang="en-GB" dirty="0"/>
                    </a:p>
                  </a:txBody>
                  <a:tcPr anchor="ct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Circles</a:t>
                      </a:r>
                    </a:p>
                  </a:txBody>
                  <a:tcPr anchor="ctr"/>
                </a:tc>
                <a:tc rowSpan="3">
                  <a:txBody>
                    <a:bodyPr/>
                    <a:lstStyle/>
                    <a:p>
                      <a:r>
                        <a:rPr lang="en-GB" dirty="0"/>
                        <a:t>6.2.1,</a:t>
                      </a:r>
                    </a:p>
                    <a:p>
                      <a:r>
                        <a:rPr lang="en-GB" dirty="0"/>
                        <a:t>6.2.2</a:t>
                      </a:r>
                    </a:p>
                  </a:txBody>
                  <a:tcPr anchor="ctr"/>
                </a:tc>
                <a:extLst>
                  <a:ext uri="{0D108BD9-81ED-4DB2-BD59-A6C34878D82A}">
                    <a16:rowId xmlns:a16="http://schemas.microsoft.com/office/drawing/2014/main" val="1881728802"/>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9" action="ppaction://hlinksldjump"/>
                        </a:rPr>
                        <a:t>7: Semi-circular path</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tc vMerge="1">
                  <a:txBody>
                    <a:bodyPr/>
                    <a:lstStyle/>
                    <a:p>
                      <a:endParaRPr lang="en-GB"/>
                    </a:p>
                  </a:txBody>
                  <a:tcPr anchor="ctr"/>
                </a:tc>
                <a:extLst>
                  <a:ext uri="{0D108BD9-81ED-4DB2-BD59-A6C34878D82A}">
                    <a16:rowId xmlns:a16="http://schemas.microsoft.com/office/drawing/2014/main" val="1314235635"/>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10" action="ppaction://hlinksldjump"/>
                        </a:rPr>
                        <a:t>8: Not full circle</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tc vMerge="1">
                  <a:txBody>
                    <a:bodyPr/>
                    <a:lstStyle/>
                    <a:p>
                      <a:endParaRPr lang="en-GB"/>
                    </a:p>
                  </a:txBody>
                  <a:tcPr anchor="ctr"/>
                </a:tc>
                <a:extLst>
                  <a:ext uri="{0D108BD9-81ED-4DB2-BD59-A6C34878D82A}">
                    <a16:rowId xmlns:a16="http://schemas.microsoft.com/office/drawing/2014/main" val="398192220"/>
                  </a:ext>
                </a:extLst>
              </a:tr>
            </a:tbl>
          </a:graphicData>
        </a:graphic>
      </p:graphicFrame>
      <p:sp>
        <p:nvSpPr>
          <p:cNvPr id="5" name="TextBox 4">
            <a:extLst>
              <a:ext uri="{FF2B5EF4-FFF2-40B4-BE49-F238E27FC236}">
                <a16:creationId xmlns:a16="http://schemas.microsoft.com/office/drawing/2014/main" id="{44836036-F7A3-4243-A4CA-0C33A2B6CE0E}"/>
              </a:ext>
            </a:extLst>
          </p:cNvPr>
          <p:cNvSpPr txBox="1"/>
          <p:nvPr/>
        </p:nvSpPr>
        <p:spPr>
          <a:xfrm>
            <a:off x="469510" y="5965675"/>
            <a:ext cx="8909622" cy="461665"/>
          </a:xfrm>
          <a:prstGeom prst="rect">
            <a:avLst/>
          </a:prstGeom>
          <a:noFill/>
        </p:spPr>
        <p:txBody>
          <a:bodyPr wrap="square">
            <a:spAutoFit/>
          </a:bodyPr>
          <a:lstStyle/>
          <a:p>
            <a:pPr>
              <a:buNone/>
            </a:pPr>
            <a:r>
              <a:rPr lang="en-GB" sz="1200" dirty="0">
                <a:solidFill>
                  <a:srgbClr val="585858"/>
                </a:solidFill>
              </a:rPr>
              <a:t>*This three-digit code refers to the statement of knowledge, skills and understanding in the</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 NCETM’s </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hlinkClick r:id="rId11"/>
              </a:rPr>
              <a:t>Sample Key Stage 3 Curriculum Framework</a:t>
            </a:r>
            <a:r>
              <a:rPr lang="en-GB" sz="1200" dirty="0">
                <a:solidFill>
                  <a:srgbClr val="585858"/>
                </a:solidFill>
              </a:rPr>
              <a:t> (see notes below for more information).</a:t>
            </a:r>
            <a:endParaRPr lang="en-GB" sz="2000" dirty="0"/>
          </a:p>
        </p:txBody>
      </p:sp>
    </p:spTree>
    <p:extLst>
      <p:ext uri="{BB962C8B-B14F-4D97-AF65-F5344CB8AC3E}">
        <p14:creationId xmlns:p14="http://schemas.microsoft.com/office/powerpoint/2010/main" val="2843704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9E7170-0DCC-2CD6-C4CB-3E9AD0E06122}"/>
              </a:ext>
            </a:extLst>
          </p:cNvPr>
          <p:cNvPicPr>
            <a:picLocks noChangeAspect="1"/>
          </p:cNvPicPr>
          <p:nvPr/>
        </p:nvPicPr>
        <p:blipFill>
          <a:blip r:embed="rId3"/>
          <a:stretch>
            <a:fillRect/>
          </a:stretch>
        </p:blipFill>
        <p:spPr>
          <a:xfrm>
            <a:off x="7378481" y="1377555"/>
            <a:ext cx="3956269" cy="2657801"/>
          </a:xfrm>
          <a:prstGeom prst="rect">
            <a:avLst/>
          </a:prstGeom>
        </p:spPr>
      </p:pic>
      <p:pic>
        <p:nvPicPr>
          <p:cNvPr id="10" name="Picture 9" descr="A picture containing basket, container&#10;&#10;Description automatically generated">
            <a:extLst>
              <a:ext uri="{FF2B5EF4-FFF2-40B4-BE49-F238E27FC236}">
                <a16:creationId xmlns:a16="http://schemas.microsoft.com/office/drawing/2014/main" id="{A24C8600-BBD1-1BF0-6E77-0526380098B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7065" y="2501635"/>
            <a:ext cx="1692000" cy="1462875"/>
          </a:xfrm>
          <a:prstGeom prst="rect">
            <a:avLst/>
          </a:prstGeom>
        </p:spPr>
      </p:pic>
      <p:pic>
        <p:nvPicPr>
          <p:cNvPr id="11" name="Picture 10">
            <a:extLst>
              <a:ext uri="{FF2B5EF4-FFF2-40B4-BE49-F238E27FC236}">
                <a16:creationId xmlns:a16="http://schemas.microsoft.com/office/drawing/2014/main" id="{D3E7545C-8B31-022F-523E-B45F09EFDCD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83548" y="1959930"/>
            <a:ext cx="2632007" cy="2101472"/>
          </a:xfrm>
          <a:prstGeom prst="rect">
            <a:avLst/>
          </a:prstGeom>
        </p:spPr>
      </p:pic>
      <p:sp>
        <p:nvSpPr>
          <p:cNvPr id="3" name="Text Placeholder 2">
            <a:extLst>
              <a:ext uri="{FF2B5EF4-FFF2-40B4-BE49-F238E27FC236}">
                <a16:creationId xmlns:a16="http://schemas.microsoft.com/office/drawing/2014/main" id="{34B01281-C2FD-2487-EB82-4056EC0CB7F2}"/>
              </a:ext>
            </a:extLst>
          </p:cNvPr>
          <p:cNvSpPr>
            <a:spLocks noGrp="1"/>
          </p:cNvSpPr>
          <p:nvPr>
            <p:ph type="body" sz="quarter" idx="11"/>
          </p:nvPr>
        </p:nvSpPr>
        <p:spPr/>
        <p:txBody>
          <a:bodyPr/>
          <a:lstStyle/>
          <a:p>
            <a:r>
              <a:rPr lang="en-GB" dirty="0"/>
              <a:t>Checkpoint 12: 3D three ways</a:t>
            </a:r>
          </a:p>
        </p:txBody>
      </p:sp>
      <p:sp>
        <p:nvSpPr>
          <p:cNvPr id="2" name="TextBox 1">
            <a:extLst>
              <a:ext uri="{FF2B5EF4-FFF2-40B4-BE49-F238E27FC236}">
                <a16:creationId xmlns:a16="http://schemas.microsoft.com/office/drawing/2014/main" id="{6FEDD3B3-4D03-4340-04E8-F76A60487466}"/>
              </a:ext>
            </a:extLst>
          </p:cNvPr>
          <p:cNvSpPr txBox="1"/>
          <p:nvPr/>
        </p:nvSpPr>
        <p:spPr>
          <a:xfrm>
            <a:off x="145679" y="1045432"/>
            <a:ext cx="7050520" cy="769441"/>
          </a:xfrm>
          <a:prstGeom prst="rect">
            <a:avLst/>
          </a:prstGeom>
          <a:noFill/>
        </p:spPr>
        <p:txBody>
          <a:bodyPr wrap="square" rtlCol="0">
            <a:spAutoFit/>
          </a:bodyPr>
          <a:lstStyle/>
          <a:p>
            <a:pPr>
              <a:buNone/>
            </a:pPr>
            <a:r>
              <a:rPr lang="en-GB" sz="2200" dirty="0"/>
              <a:t>Three students represent the same cuboid but in three different ways.</a:t>
            </a:r>
          </a:p>
        </p:txBody>
      </p:sp>
      <p:sp>
        <p:nvSpPr>
          <p:cNvPr id="19" name="TextBox 18">
            <a:extLst>
              <a:ext uri="{FF2B5EF4-FFF2-40B4-BE49-F238E27FC236}">
                <a16:creationId xmlns:a16="http://schemas.microsoft.com/office/drawing/2014/main" id="{BCDD8C94-E69B-23BC-1748-4F347800E55B}"/>
              </a:ext>
            </a:extLst>
          </p:cNvPr>
          <p:cNvSpPr txBox="1"/>
          <p:nvPr/>
        </p:nvSpPr>
        <p:spPr>
          <a:xfrm>
            <a:off x="277925" y="2297390"/>
            <a:ext cx="1002197" cy="430887"/>
          </a:xfrm>
          <a:prstGeom prst="rect">
            <a:avLst/>
          </a:prstGeom>
          <a:noFill/>
        </p:spPr>
        <p:txBody>
          <a:bodyPr wrap="none" rtlCol="0">
            <a:spAutoFit/>
          </a:bodyPr>
          <a:lstStyle/>
          <a:p>
            <a:pPr>
              <a:buNone/>
            </a:pPr>
            <a:r>
              <a:rPr lang="en-GB" sz="2200" b="1" dirty="0">
                <a:solidFill>
                  <a:srgbClr val="00628C"/>
                </a:solidFill>
              </a:rPr>
              <a:t>Finlay</a:t>
            </a:r>
          </a:p>
        </p:txBody>
      </p:sp>
      <p:sp>
        <p:nvSpPr>
          <p:cNvPr id="20" name="TextBox 19">
            <a:extLst>
              <a:ext uri="{FF2B5EF4-FFF2-40B4-BE49-F238E27FC236}">
                <a16:creationId xmlns:a16="http://schemas.microsoft.com/office/drawing/2014/main" id="{09B7766E-6028-82BC-CC30-F5B94A49CF72}"/>
              </a:ext>
            </a:extLst>
          </p:cNvPr>
          <p:cNvSpPr txBox="1"/>
          <p:nvPr/>
        </p:nvSpPr>
        <p:spPr>
          <a:xfrm>
            <a:off x="3098642" y="1921303"/>
            <a:ext cx="1189749" cy="430887"/>
          </a:xfrm>
          <a:prstGeom prst="rect">
            <a:avLst/>
          </a:prstGeom>
          <a:noFill/>
        </p:spPr>
        <p:txBody>
          <a:bodyPr wrap="none" rtlCol="0">
            <a:spAutoFit/>
          </a:bodyPr>
          <a:lstStyle/>
          <a:p>
            <a:pPr>
              <a:buNone/>
            </a:pPr>
            <a:r>
              <a:rPr lang="en-GB" sz="2200" b="1" dirty="0">
                <a:solidFill>
                  <a:srgbClr val="00628C"/>
                </a:solidFill>
              </a:rPr>
              <a:t>Neesha</a:t>
            </a:r>
          </a:p>
        </p:txBody>
      </p:sp>
      <p:sp>
        <p:nvSpPr>
          <p:cNvPr id="21" name="TextBox 20">
            <a:extLst>
              <a:ext uri="{FF2B5EF4-FFF2-40B4-BE49-F238E27FC236}">
                <a16:creationId xmlns:a16="http://schemas.microsoft.com/office/drawing/2014/main" id="{5CE2D510-F633-C670-4756-8BA52951F478}"/>
              </a:ext>
            </a:extLst>
          </p:cNvPr>
          <p:cNvSpPr txBox="1"/>
          <p:nvPr/>
        </p:nvSpPr>
        <p:spPr>
          <a:xfrm>
            <a:off x="7295122" y="1921302"/>
            <a:ext cx="813043" cy="430887"/>
          </a:xfrm>
          <a:prstGeom prst="rect">
            <a:avLst/>
          </a:prstGeom>
          <a:noFill/>
        </p:spPr>
        <p:txBody>
          <a:bodyPr wrap="none" rtlCol="0">
            <a:spAutoFit/>
          </a:bodyPr>
          <a:lstStyle/>
          <a:p>
            <a:pPr>
              <a:buNone/>
            </a:pPr>
            <a:r>
              <a:rPr lang="en-GB" sz="2200" b="1" dirty="0">
                <a:solidFill>
                  <a:srgbClr val="00628C"/>
                </a:solidFill>
              </a:rPr>
              <a:t>Beth</a:t>
            </a:r>
          </a:p>
        </p:txBody>
      </p:sp>
      <p:sp>
        <p:nvSpPr>
          <p:cNvPr id="22" name="TextBox 21">
            <a:extLst>
              <a:ext uri="{FF2B5EF4-FFF2-40B4-BE49-F238E27FC236}">
                <a16:creationId xmlns:a16="http://schemas.microsoft.com/office/drawing/2014/main" id="{CC1DA7C0-3D78-CCC8-0BCE-4657D5D8239D}"/>
              </a:ext>
            </a:extLst>
          </p:cNvPr>
          <p:cNvSpPr txBox="1"/>
          <p:nvPr/>
        </p:nvSpPr>
        <p:spPr>
          <a:xfrm>
            <a:off x="169605" y="4469165"/>
            <a:ext cx="9219190" cy="837152"/>
          </a:xfrm>
          <a:prstGeom prst="rect">
            <a:avLst/>
          </a:prstGeom>
          <a:noFill/>
        </p:spPr>
        <p:txBody>
          <a:bodyPr wrap="none" rtlCol="0">
            <a:spAutoFit/>
          </a:bodyPr>
          <a:lstStyle/>
          <a:p>
            <a:pPr marL="457200" indent="-457200">
              <a:buAutoNum type="alphaLcParenR"/>
            </a:pPr>
            <a:r>
              <a:rPr lang="en-GB" sz="2200" dirty="0"/>
              <a:t>What is the same and what is different about each drawing?</a:t>
            </a:r>
          </a:p>
          <a:p>
            <a:pPr marL="457200" indent="-457200">
              <a:buAutoNum type="alphaLcParenR"/>
            </a:pPr>
            <a:r>
              <a:rPr lang="en-GB" sz="2200" dirty="0"/>
              <a:t>When might each drawing be a useful way to represent a 3D shape?</a:t>
            </a:r>
          </a:p>
        </p:txBody>
      </p:sp>
      <p:sp>
        <p:nvSpPr>
          <p:cNvPr id="23" name="Action Button: Help 22">
            <a:hlinkClick r:id="" action="ppaction://noaction" highlightClick="1"/>
            <a:extLst>
              <a:ext uri="{FF2B5EF4-FFF2-40B4-BE49-F238E27FC236}">
                <a16:creationId xmlns:a16="http://schemas.microsoft.com/office/drawing/2014/main" id="{0563260E-4172-8F10-2317-710F5B10C8C3}"/>
              </a:ext>
            </a:extLst>
          </p:cNvPr>
          <p:cNvSpPr/>
          <p:nvPr/>
        </p:nvSpPr>
        <p:spPr>
          <a:xfrm>
            <a:off x="367339" y="5623856"/>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0FA930B3-E46D-7033-FCD1-E68C0942333F}"/>
              </a:ext>
            </a:extLst>
          </p:cNvPr>
          <p:cNvSpPr txBox="1"/>
          <p:nvPr/>
        </p:nvSpPr>
        <p:spPr>
          <a:xfrm>
            <a:off x="1359532" y="5609084"/>
            <a:ext cx="7417703" cy="769441"/>
          </a:xfrm>
          <a:prstGeom prst="rect">
            <a:avLst/>
          </a:prstGeom>
          <a:noFill/>
        </p:spPr>
        <p:txBody>
          <a:bodyPr wrap="square">
            <a:spAutoFit/>
          </a:bodyPr>
          <a:lstStyle/>
          <a:p>
            <a:pPr>
              <a:buNone/>
            </a:pPr>
            <a:r>
              <a:rPr lang="en-GB" sz="2200" dirty="0"/>
              <a:t>Imagine a square-based pyramid. What would each student’s representation of this shape look like?</a:t>
            </a:r>
          </a:p>
        </p:txBody>
      </p:sp>
    </p:spTree>
    <p:extLst>
      <p:ext uri="{BB962C8B-B14F-4D97-AF65-F5344CB8AC3E}">
        <p14:creationId xmlns:p14="http://schemas.microsoft.com/office/powerpoint/2010/main" val="35346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animBg="1"/>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B01281-C2FD-2487-EB82-4056EC0CB7F2}"/>
              </a:ext>
            </a:extLst>
          </p:cNvPr>
          <p:cNvSpPr>
            <a:spLocks noGrp="1"/>
          </p:cNvSpPr>
          <p:nvPr>
            <p:ph type="body" sz="quarter" idx="11"/>
          </p:nvPr>
        </p:nvSpPr>
        <p:spPr/>
        <p:txBody>
          <a:bodyPr/>
          <a:lstStyle/>
          <a:p>
            <a:r>
              <a:rPr lang="en-GB" dirty="0"/>
              <a:t>Checkpoint 12: 3D three ways (possible solutions to further thinking question)</a:t>
            </a:r>
          </a:p>
        </p:txBody>
      </p:sp>
      <p:sp>
        <p:nvSpPr>
          <p:cNvPr id="23" name="Action Button: Help 22">
            <a:hlinkClick r:id="" action="ppaction://noaction" highlightClick="1"/>
            <a:extLst>
              <a:ext uri="{FF2B5EF4-FFF2-40B4-BE49-F238E27FC236}">
                <a16:creationId xmlns:a16="http://schemas.microsoft.com/office/drawing/2014/main" id="{0563260E-4172-8F10-2317-710F5B10C8C3}"/>
              </a:ext>
            </a:extLst>
          </p:cNvPr>
          <p:cNvSpPr/>
          <p:nvPr/>
        </p:nvSpPr>
        <p:spPr>
          <a:xfrm>
            <a:off x="199661" y="1092104"/>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0FA930B3-E46D-7033-FCD1-E68C0942333F}"/>
              </a:ext>
            </a:extLst>
          </p:cNvPr>
          <p:cNvSpPr txBox="1"/>
          <p:nvPr/>
        </p:nvSpPr>
        <p:spPr>
          <a:xfrm>
            <a:off x="1280667" y="1194805"/>
            <a:ext cx="7811401" cy="769441"/>
          </a:xfrm>
          <a:prstGeom prst="rect">
            <a:avLst/>
          </a:prstGeom>
          <a:noFill/>
        </p:spPr>
        <p:txBody>
          <a:bodyPr wrap="square">
            <a:spAutoFit/>
          </a:bodyPr>
          <a:lstStyle/>
          <a:p>
            <a:pPr>
              <a:buNone/>
            </a:pPr>
            <a:r>
              <a:rPr lang="en-GB" sz="2200" dirty="0"/>
              <a:t>Imagine a square-based pyramid. What would each student’s representation of this shape look like?</a:t>
            </a:r>
          </a:p>
        </p:txBody>
      </p:sp>
      <p:pic>
        <p:nvPicPr>
          <p:cNvPr id="2" name="Picture 1">
            <a:extLst>
              <a:ext uri="{FF2B5EF4-FFF2-40B4-BE49-F238E27FC236}">
                <a16:creationId xmlns:a16="http://schemas.microsoft.com/office/drawing/2014/main" id="{141E2B40-2476-F1E2-6831-DC73D9A67653}"/>
              </a:ext>
            </a:extLst>
          </p:cNvPr>
          <p:cNvPicPr>
            <a:picLocks noChangeAspect="1"/>
          </p:cNvPicPr>
          <p:nvPr/>
        </p:nvPicPr>
        <p:blipFill rotWithShape="1">
          <a:blip r:embed="rId3"/>
          <a:srcRect b="52438"/>
          <a:stretch/>
        </p:blipFill>
        <p:spPr>
          <a:xfrm>
            <a:off x="572980" y="2645228"/>
            <a:ext cx="2319657" cy="1528463"/>
          </a:xfrm>
          <a:prstGeom prst="rect">
            <a:avLst/>
          </a:prstGeom>
        </p:spPr>
      </p:pic>
      <p:sp>
        <p:nvSpPr>
          <p:cNvPr id="5" name="TextBox 4">
            <a:extLst>
              <a:ext uri="{FF2B5EF4-FFF2-40B4-BE49-F238E27FC236}">
                <a16:creationId xmlns:a16="http://schemas.microsoft.com/office/drawing/2014/main" id="{4CA8455F-53FA-A319-D929-297F1F3A2A9F}"/>
              </a:ext>
            </a:extLst>
          </p:cNvPr>
          <p:cNvSpPr txBox="1"/>
          <p:nvPr/>
        </p:nvSpPr>
        <p:spPr>
          <a:xfrm>
            <a:off x="169605" y="2378504"/>
            <a:ext cx="1002197" cy="430887"/>
          </a:xfrm>
          <a:prstGeom prst="rect">
            <a:avLst/>
          </a:prstGeom>
          <a:noFill/>
        </p:spPr>
        <p:txBody>
          <a:bodyPr wrap="none" rtlCol="0">
            <a:spAutoFit/>
          </a:bodyPr>
          <a:lstStyle/>
          <a:p>
            <a:pPr>
              <a:buNone/>
            </a:pPr>
            <a:r>
              <a:rPr lang="en-GB" sz="2200" b="1" dirty="0">
                <a:solidFill>
                  <a:srgbClr val="00628C"/>
                </a:solidFill>
              </a:rPr>
              <a:t>Finlay</a:t>
            </a:r>
          </a:p>
        </p:txBody>
      </p:sp>
      <p:sp>
        <p:nvSpPr>
          <p:cNvPr id="7" name="TextBox 6">
            <a:extLst>
              <a:ext uri="{FF2B5EF4-FFF2-40B4-BE49-F238E27FC236}">
                <a16:creationId xmlns:a16="http://schemas.microsoft.com/office/drawing/2014/main" id="{D6760298-47D2-E225-6201-1FF96176EA13}"/>
              </a:ext>
            </a:extLst>
          </p:cNvPr>
          <p:cNvSpPr txBox="1"/>
          <p:nvPr/>
        </p:nvSpPr>
        <p:spPr>
          <a:xfrm>
            <a:off x="3098642" y="2378503"/>
            <a:ext cx="1189749" cy="430887"/>
          </a:xfrm>
          <a:prstGeom prst="rect">
            <a:avLst/>
          </a:prstGeom>
          <a:noFill/>
        </p:spPr>
        <p:txBody>
          <a:bodyPr wrap="none" rtlCol="0">
            <a:spAutoFit/>
          </a:bodyPr>
          <a:lstStyle/>
          <a:p>
            <a:pPr>
              <a:buNone/>
            </a:pPr>
            <a:r>
              <a:rPr lang="en-GB" sz="2200" b="1" dirty="0">
                <a:solidFill>
                  <a:srgbClr val="00628C"/>
                </a:solidFill>
              </a:rPr>
              <a:t>Neesha</a:t>
            </a:r>
          </a:p>
        </p:txBody>
      </p:sp>
      <p:sp>
        <p:nvSpPr>
          <p:cNvPr id="8" name="TextBox 7">
            <a:extLst>
              <a:ext uri="{FF2B5EF4-FFF2-40B4-BE49-F238E27FC236}">
                <a16:creationId xmlns:a16="http://schemas.microsoft.com/office/drawing/2014/main" id="{CA372B16-833D-4457-358C-497D6F42349E}"/>
              </a:ext>
            </a:extLst>
          </p:cNvPr>
          <p:cNvSpPr txBox="1"/>
          <p:nvPr/>
        </p:nvSpPr>
        <p:spPr>
          <a:xfrm>
            <a:off x="7295122" y="2378502"/>
            <a:ext cx="813043" cy="430887"/>
          </a:xfrm>
          <a:prstGeom prst="rect">
            <a:avLst/>
          </a:prstGeom>
          <a:noFill/>
        </p:spPr>
        <p:txBody>
          <a:bodyPr wrap="none" rtlCol="0">
            <a:spAutoFit/>
          </a:bodyPr>
          <a:lstStyle/>
          <a:p>
            <a:pPr>
              <a:buNone/>
            </a:pPr>
            <a:r>
              <a:rPr lang="en-GB" sz="2200" b="1" dirty="0">
                <a:solidFill>
                  <a:srgbClr val="00628C"/>
                </a:solidFill>
              </a:rPr>
              <a:t>Beth</a:t>
            </a:r>
          </a:p>
        </p:txBody>
      </p:sp>
      <p:pic>
        <p:nvPicPr>
          <p:cNvPr id="9" name="Picture 8" descr="Shape&#10;&#10;Description automatically generated with low confidence">
            <a:extLst>
              <a:ext uri="{FF2B5EF4-FFF2-40B4-BE49-F238E27FC236}">
                <a16:creationId xmlns:a16="http://schemas.microsoft.com/office/drawing/2014/main" id="{554F42FC-2158-1F3F-23BE-C969409E0D2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26538" y="2286151"/>
            <a:ext cx="2319657" cy="3940325"/>
          </a:xfrm>
          <a:prstGeom prst="rect">
            <a:avLst/>
          </a:prstGeom>
        </p:spPr>
      </p:pic>
      <p:pic>
        <p:nvPicPr>
          <p:cNvPr id="16" name="Picture 15" descr="Shape&#10;&#10;Description automatically generated with low confidence">
            <a:extLst>
              <a:ext uri="{FF2B5EF4-FFF2-40B4-BE49-F238E27FC236}">
                <a16:creationId xmlns:a16="http://schemas.microsoft.com/office/drawing/2014/main" id="{9329DEF8-1761-9C77-6025-7BF398CF9418}"/>
              </a:ext>
            </a:extLst>
          </p:cNvPr>
          <p:cNvPicPr>
            <a:picLocks noChangeAspect="1"/>
          </p:cNvPicPr>
          <p:nvPr/>
        </p:nvPicPr>
        <p:blipFill rotWithShape="1">
          <a:blip r:embed="rId5">
            <a:extLst>
              <a:ext uri="{28A0092B-C50C-407E-A947-70E740481C1C}">
                <a14:useLocalDpi xmlns:a14="http://schemas.microsoft.com/office/drawing/2010/main"/>
              </a:ext>
            </a:extLst>
          </a:blip>
          <a:srcRect l="44658" b="48992"/>
          <a:stretch/>
        </p:blipFill>
        <p:spPr>
          <a:xfrm>
            <a:off x="8871857" y="2059497"/>
            <a:ext cx="1953902" cy="1445703"/>
          </a:xfrm>
          <a:prstGeom prst="rect">
            <a:avLst/>
          </a:prstGeom>
        </p:spPr>
      </p:pic>
      <p:pic>
        <p:nvPicPr>
          <p:cNvPr id="4" name="Picture 3" descr="Shape&#10;&#10;Description automatically generated with low confidence">
            <a:extLst>
              <a:ext uri="{FF2B5EF4-FFF2-40B4-BE49-F238E27FC236}">
                <a16:creationId xmlns:a16="http://schemas.microsoft.com/office/drawing/2014/main" id="{0386CC77-C406-8EEB-6646-98E32A973BCF}"/>
              </a:ext>
            </a:extLst>
          </p:cNvPr>
          <p:cNvPicPr>
            <a:picLocks noChangeAspect="1"/>
          </p:cNvPicPr>
          <p:nvPr/>
        </p:nvPicPr>
        <p:blipFill rotWithShape="1">
          <a:blip r:embed="rId5">
            <a:extLst>
              <a:ext uri="{28A0092B-C50C-407E-A947-70E740481C1C}">
                <a14:useLocalDpi xmlns:a14="http://schemas.microsoft.com/office/drawing/2010/main"/>
              </a:ext>
            </a:extLst>
          </a:blip>
          <a:srcRect t="54369" r="31909" b="31324"/>
          <a:stretch/>
        </p:blipFill>
        <p:spPr>
          <a:xfrm>
            <a:off x="7295122" y="3600451"/>
            <a:ext cx="2404049" cy="405492"/>
          </a:xfrm>
          <a:prstGeom prst="rect">
            <a:avLst/>
          </a:prstGeom>
        </p:spPr>
      </p:pic>
      <p:pic>
        <p:nvPicPr>
          <p:cNvPr id="6" name="Picture 5" descr="Shape&#10;&#10;Description automatically generated with low confidence">
            <a:extLst>
              <a:ext uri="{FF2B5EF4-FFF2-40B4-BE49-F238E27FC236}">
                <a16:creationId xmlns:a16="http://schemas.microsoft.com/office/drawing/2014/main" id="{B292C34C-D7D6-28FC-A594-6E75CDFBD5A4}"/>
              </a:ext>
            </a:extLst>
          </p:cNvPr>
          <p:cNvPicPr>
            <a:picLocks noChangeAspect="1"/>
          </p:cNvPicPr>
          <p:nvPr/>
        </p:nvPicPr>
        <p:blipFill rotWithShape="1">
          <a:blip r:embed="rId5">
            <a:extLst>
              <a:ext uri="{28A0092B-C50C-407E-A947-70E740481C1C}">
                <a14:useLocalDpi xmlns:a14="http://schemas.microsoft.com/office/drawing/2010/main"/>
              </a:ext>
            </a:extLst>
          </a:blip>
          <a:srcRect t="68676" r="68599"/>
          <a:stretch/>
        </p:blipFill>
        <p:spPr>
          <a:xfrm>
            <a:off x="7295122" y="4173691"/>
            <a:ext cx="1108649" cy="720063"/>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EFE08168-57CD-FCDA-14C2-02BD1A193995}"/>
              </a:ext>
            </a:extLst>
          </p:cNvPr>
          <p:cNvPicPr>
            <a:picLocks noChangeAspect="1"/>
          </p:cNvPicPr>
          <p:nvPr/>
        </p:nvPicPr>
        <p:blipFill rotWithShape="1">
          <a:blip r:embed="rId5">
            <a:extLst>
              <a:ext uri="{28A0092B-C50C-407E-A947-70E740481C1C}">
                <a14:useLocalDpi xmlns:a14="http://schemas.microsoft.com/office/drawing/2010/main"/>
              </a:ext>
            </a:extLst>
          </a:blip>
          <a:srcRect l="64699" t="61378"/>
          <a:stretch/>
        </p:blipFill>
        <p:spPr>
          <a:xfrm>
            <a:off x="9579429" y="4005943"/>
            <a:ext cx="1246330" cy="887812"/>
          </a:xfrm>
          <a:prstGeom prst="rect">
            <a:avLst/>
          </a:prstGeom>
        </p:spPr>
      </p:pic>
      <p:pic>
        <p:nvPicPr>
          <p:cNvPr id="11" name="Picture 10">
            <a:extLst>
              <a:ext uri="{FF2B5EF4-FFF2-40B4-BE49-F238E27FC236}">
                <a16:creationId xmlns:a16="http://schemas.microsoft.com/office/drawing/2014/main" id="{0F2C5EA4-535C-73E5-633A-2E5899D97717}"/>
              </a:ext>
            </a:extLst>
          </p:cNvPr>
          <p:cNvPicPr>
            <a:picLocks noChangeAspect="1"/>
          </p:cNvPicPr>
          <p:nvPr/>
        </p:nvPicPr>
        <p:blipFill rotWithShape="1">
          <a:blip r:embed="rId3"/>
          <a:srcRect l="-1" t="47610" r="588" b="-1321"/>
          <a:stretch/>
        </p:blipFill>
        <p:spPr>
          <a:xfrm>
            <a:off x="670703" y="4449849"/>
            <a:ext cx="1985411" cy="1885637"/>
          </a:xfrm>
          <a:prstGeom prst="rect">
            <a:avLst/>
          </a:prstGeom>
        </p:spPr>
      </p:pic>
    </p:spTree>
    <p:extLst>
      <p:ext uri="{BB962C8B-B14F-4D97-AF65-F5344CB8AC3E}">
        <p14:creationId xmlns:p14="http://schemas.microsoft.com/office/powerpoint/2010/main" val="86016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12: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2753131579"/>
              </p:ext>
            </p:extLst>
          </p:nvPr>
        </p:nvGraphicFramePr>
        <p:xfrm>
          <a:off x="267128" y="764704"/>
          <a:ext cx="11766038" cy="5821680"/>
        </p:xfrm>
        <a:graphic>
          <a:graphicData uri="http://schemas.openxmlformats.org/drawingml/2006/table">
            <a:tbl>
              <a:tblPr firstRow="1" bandRow="1">
                <a:tableStyleId>{5940675A-B579-460E-94D1-54222C63F5DA}</a:tableStyleId>
              </a:tblPr>
              <a:tblGrid>
                <a:gridCol w="4215972">
                  <a:extLst>
                    <a:ext uri="{9D8B030D-6E8A-4147-A177-3AD203B41FA5}">
                      <a16:colId xmlns:a16="http://schemas.microsoft.com/office/drawing/2014/main" val="695237181"/>
                    </a:ext>
                  </a:extLst>
                </a:gridCol>
                <a:gridCol w="7550066">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3822536">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Show only Finlay’s response and one other, so that students can explore each representation in more depth.</a:t>
                      </a:r>
                    </a:p>
                    <a:p>
                      <a:r>
                        <a:rPr lang="en-GB" sz="1600" b="1" i="0" u="none" dirty="0"/>
                        <a:t>Challenge</a:t>
                      </a:r>
                    </a:p>
                    <a:p>
                      <a:pPr>
                        <a:spcAft>
                          <a:spcPts val="600"/>
                        </a:spcAft>
                      </a:pPr>
                      <a:r>
                        <a:rPr lang="en-GB" sz="1600" u="none" dirty="0"/>
                        <a:t>Offer students one representation of a different 3D shape, and ask them to draw it the other two ways.</a:t>
                      </a:r>
                    </a:p>
                    <a:p>
                      <a:r>
                        <a:rPr lang="en-GB" sz="1600" b="1" i="0" u="none" dirty="0"/>
                        <a:t>Representations</a:t>
                      </a:r>
                    </a:p>
                    <a:p>
                      <a:r>
                        <a:rPr lang="en-GB" sz="1600" b="0" i="0" u="none" dirty="0"/>
                        <a:t>A challenge with working with 3D shapes is that all 2D drawings are representations. If you have access to actual 3D shapes, or can make a cuboid to use with this task, it might help to make connections between these representations and the ‘real’ thing.</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The purpose of Checkpoint 12 is to explore students’ understanding of the different ways that we represent 3D shapes in 2D. There are no particular answers to try to elicit – instead, the three images act as a prompt for class discussion. The intention is to understand how confidently students can interpret different diagrams, to help you plan how you will use these different diagrams in work on 3D shapes at Key Stage 3.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You might discover whether students can relate different representations to each other. Are they able to identify the same face/side/vertex on all three diagrams? You may also find out if they understand when these different representations might be useful: for example, do they know which is most likely to be used to design and build something?</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Students will have explored nets as part of their work on 3D shapes in upper Key Stage 2. They are less likely to be familiar with plans and elevations as these are not in the primary mathematics curriculum and are also not explicitly in the primary DT curriculum, although they may have seen other representations of 3D shapes, such as cross-sectional diagrams.</a:t>
                      </a:r>
                    </a:p>
                  </a:txBody>
                  <a:tcPr/>
                </a:tc>
                <a:extLst>
                  <a:ext uri="{0D108BD9-81ED-4DB2-BD59-A6C34878D82A}">
                    <a16:rowId xmlns:a16="http://schemas.microsoft.com/office/drawing/2014/main" val="1616516725"/>
                  </a:ext>
                </a:extLst>
              </a:tr>
              <a:tr h="1115831">
                <a:tc gridSpan="2">
                  <a:txBody>
                    <a:bodyPr/>
                    <a:lstStyle/>
                    <a:p>
                      <a:r>
                        <a:rPr lang="en-GB" sz="1600" b="1" dirty="0"/>
                        <a:t>Additional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Questions about nets can be found on p36 of the year 6 and p27 of the Year 5 </a:t>
                      </a:r>
                      <a:r>
                        <a:rPr lang="en-GB" sz="1600" dirty="0">
                          <a:hlinkClick r:id="rId3"/>
                        </a:rPr>
                        <a:t>Primary Assessment Materials | NCETM</a:t>
                      </a:r>
                      <a:r>
                        <a:rPr lang="en-GB" sz="1600" dirty="0"/>
                        <a:t>; the question on p29 of the Year 2 materials may also be of interest.</a:t>
                      </a:r>
                      <a:endParaRPr lang="en-GB" sz="1600" b="0" dirty="0"/>
                    </a:p>
                    <a:p>
                      <a:pPr marL="285750" indent="-285750">
                        <a:buFont typeface="Arial" panose="020B0604020202020204" pitchFamily="34" charset="0"/>
                        <a:buChar char="•"/>
                      </a:pPr>
                      <a:r>
                        <a:rPr lang="en-GB" sz="1600" b="0" dirty="0"/>
                        <a:t>Examples of Key Stage 2 SATs questions involving the net of a cube can be found in 2018 Paper 2 reasoning (question 22) and 2018 paper 3 reasoning (question 17). Past papers can be found online.</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12136473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69D401D-C76C-D310-23B3-A0CAC0B74BFA}"/>
              </a:ext>
            </a:extLst>
          </p:cNvPr>
          <p:cNvSpPr>
            <a:spLocks noGrp="1"/>
          </p:cNvSpPr>
          <p:nvPr>
            <p:ph type="body" sz="quarter" idx="11"/>
          </p:nvPr>
        </p:nvSpPr>
        <p:spPr/>
        <p:txBody>
          <a:bodyPr/>
          <a:lstStyle/>
          <a:p>
            <a:r>
              <a:rPr lang="en-GB" dirty="0"/>
              <a:t>Checkpoint 13: Wrong ’uns</a:t>
            </a:r>
          </a:p>
          <a:p>
            <a:endParaRPr lang="en-GB" dirty="0"/>
          </a:p>
        </p:txBody>
      </p:sp>
      <p:sp>
        <p:nvSpPr>
          <p:cNvPr id="2" name="TextBox 1">
            <a:extLst>
              <a:ext uri="{FF2B5EF4-FFF2-40B4-BE49-F238E27FC236}">
                <a16:creationId xmlns:a16="http://schemas.microsoft.com/office/drawing/2014/main" id="{3B107356-C43A-CED8-6456-7E4C8A4C4055}"/>
              </a:ext>
            </a:extLst>
          </p:cNvPr>
          <p:cNvSpPr txBox="1"/>
          <p:nvPr/>
        </p:nvSpPr>
        <p:spPr>
          <a:xfrm>
            <a:off x="145680" y="1059012"/>
            <a:ext cx="7837402" cy="430887"/>
          </a:xfrm>
          <a:prstGeom prst="rect">
            <a:avLst/>
          </a:prstGeom>
          <a:noFill/>
        </p:spPr>
        <p:txBody>
          <a:bodyPr wrap="none" rtlCol="0">
            <a:spAutoFit/>
          </a:bodyPr>
          <a:lstStyle/>
          <a:p>
            <a:pPr>
              <a:buNone/>
            </a:pPr>
            <a:r>
              <a:rPr lang="en-GB" sz="2200" dirty="0"/>
              <a:t>What is wrong with these nets? How could you correct them?</a:t>
            </a:r>
          </a:p>
        </p:txBody>
      </p:sp>
      <p:pic>
        <p:nvPicPr>
          <p:cNvPr id="4" name="Picture 3">
            <a:extLst>
              <a:ext uri="{FF2B5EF4-FFF2-40B4-BE49-F238E27FC236}">
                <a16:creationId xmlns:a16="http://schemas.microsoft.com/office/drawing/2014/main" id="{75E0397B-B8D9-CB54-9383-97ED02677680}"/>
              </a:ext>
            </a:extLst>
          </p:cNvPr>
          <p:cNvPicPr>
            <a:picLocks noChangeAspect="1"/>
          </p:cNvPicPr>
          <p:nvPr/>
        </p:nvPicPr>
        <p:blipFill>
          <a:blip r:embed="rId3"/>
          <a:stretch>
            <a:fillRect/>
          </a:stretch>
        </p:blipFill>
        <p:spPr>
          <a:xfrm rot="10800000">
            <a:off x="582018" y="1977990"/>
            <a:ext cx="2944461" cy="2344022"/>
          </a:xfrm>
          <a:prstGeom prst="rect">
            <a:avLst/>
          </a:prstGeom>
        </p:spPr>
      </p:pic>
      <p:pic>
        <p:nvPicPr>
          <p:cNvPr id="21" name="Picture 20">
            <a:extLst>
              <a:ext uri="{FF2B5EF4-FFF2-40B4-BE49-F238E27FC236}">
                <a16:creationId xmlns:a16="http://schemas.microsoft.com/office/drawing/2014/main" id="{0A7F5AB5-F475-A5B0-F6D5-F289A77852E0}"/>
              </a:ext>
            </a:extLst>
          </p:cNvPr>
          <p:cNvPicPr>
            <a:picLocks noChangeAspect="1"/>
          </p:cNvPicPr>
          <p:nvPr/>
        </p:nvPicPr>
        <p:blipFill>
          <a:blip r:embed="rId4"/>
          <a:stretch>
            <a:fillRect/>
          </a:stretch>
        </p:blipFill>
        <p:spPr>
          <a:xfrm rot="10800000">
            <a:off x="4406808" y="1548378"/>
            <a:ext cx="3667493" cy="1472850"/>
          </a:xfrm>
          <a:prstGeom prst="rect">
            <a:avLst/>
          </a:prstGeom>
        </p:spPr>
      </p:pic>
      <p:pic>
        <p:nvPicPr>
          <p:cNvPr id="28" name="Picture 27">
            <a:extLst>
              <a:ext uri="{FF2B5EF4-FFF2-40B4-BE49-F238E27FC236}">
                <a16:creationId xmlns:a16="http://schemas.microsoft.com/office/drawing/2014/main" id="{6D9D05FC-FEB2-2D38-3F5B-9E4CED24B35D}"/>
              </a:ext>
            </a:extLst>
          </p:cNvPr>
          <p:cNvPicPr>
            <a:picLocks noChangeAspect="1"/>
          </p:cNvPicPr>
          <p:nvPr/>
        </p:nvPicPr>
        <p:blipFill>
          <a:blip r:embed="rId5"/>
          <a:stretch>
            <a:fillRect/>
          </a:stretch>
        </p:blipFill>
        <p:spPr>
          <a:xfrm rot="979555">
            <a:off x="8991369" y="1915233"/>
            <a:ext cx="2984136" cy="2002177"/>
          </a:xfrm>
          <a:prstGeom prst="rect">
            <a:avLst/>
          </a:prstGeom>
        </p:spPr>
      </p:pic>
      <p:pic>
        <p:nvPicPr>
          <p:cNvPr id="44" name="Picture 43">
            <a:extLst>
              <a:ext uri="{FF2B5EF4-FFF2-40B4-BE49-F238E27FC236}">
                <a16:creationId xmlns:a16="http://schemas.microsoft.com/office/drawing/2014/main" id="{EA96B2CC-59B5-17F1-AA02-F22637B29CA3}"/>
              </a:ext>
            </a:extLst>
          </p:cNvPr>
          <p:cNvPicPr>
            <a:picLocks noChangeAspect="1"/>
          </p:cNvPicPr>
          <p:nvPr/>
        </p:nvPicPr>
        <p:blipFill>
          <a:blip r:embed="rId6"/>
          <a:stretch>
            <a:fillRect/>
          </a:stretch>
        </p:blipFill>
        <p:spPr>
          <a:xfrm>
            <a:off x="4952485" y="3800826"/>
            <a:ext cx="2804403" cy="1609483"/>
          </a:xfrm>
          <a:prstGeom prst="rect">
            <a:avLst/>
          </a:prstGeom>
        </p:spPr>
      </p:pic>
      <p:pic>
        <p:nvPicPr>
          <p:cNvPr id="45" name="Picture 44">
            <a:extLst>
              <a:ext uri="{FF2B5EF4-FFF2-40B4-BE49-F238E27FC236}">
                <a16:creationId xmlns:a16="http://schemas.microsoft.com/office/drawing/2014/main" id="{1F2CB4AA-79E9-18AF-0970-1B9FD078191D}"/>
              </a:ext>
            </a:extLst>
          </p:cNvPr>
          <p:cNvPicPr>
            <a:picLocks noChangeAspect="1"/>
          </p:cNvPicPr>
          <p:nvPr/>
        </p:nvPicPr>
        <p:blipFill>
          <a:blip r:embed="rId7"/>
          <a:stretch>
            <a:fillRect/>
          </a:stretch>
        </p:blipFill>
        <p:spPr>
          <a:xfrm rot="21043478">
            <a:off x="8793831" y="4615157"/>
            <a:ext cx="3054361" cy="926672"/>
          </a:xfrm>
          <a:prstGeom prst="rect">
            <a:avLst/>
          </a:prstGeom>
        </p:spPr>
      </p:pic>
      <p:sp>
        <p:nvSpPr>
          <p:cNvPr id="5" name="Action Button: Help 4">
            <a:hlinkClick r:id="" action="ppaction://noaction" highlightClick="1"/>
            <a:extLst>
              <a:ext uri="{FF2B5EF4-FFF2-40B4-BE49-F238E27FC236}">
                <a16:creationId xmlns:a16="http://schemas.microsoft.com/office/drawing/2014/main" id="{16718F7E-DF60-777E-E4C7-8E3D01040CC7}"/>
              </a:ext>
            </a:extLst>
          </p:cNvPr>
          <p:cNvSpPr/>
          <p:nvPr/>
        </p:nvSpPr>
        <p:spPr>
          <a:xfrm>
            <a:off x="4706150" y="5766667"/>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3072162-80C7-01EE-C7BD-79597F507695}"/>
              </a:ext>
            </a:extLst>
          </p:cNvPr>
          <p:cNvSpPr txBox="1"/>
          <p:nvPr/>
        </p:nvSpPr>
        <p:spPr>
          <a:xfrm>
            <a:off x="5691554" y="5947893"/>
            <a:ext cx="6403384" cy="430887"/>
          </a:xfrm>
          <a:prstGeom prst="rect">
            <a:avLst/>
          </a:prstGeom>
          <a:noFill/>
        </p:spPr>
        <p:txBody>
          <a:bodyPr wrap="square">
            <a:spAutoFit/>
          </a:bodyPr>
          <a:lstStyle/>
          <a:p>
            <a:pPr>
              <a:buNone/>
            </a:pPr>
            <a:r>
              <a:rPr lang="en-GB" sz="2200" dirty="0"/>
              <a:t>Draw a different correct net for each 3D shape.</a:t>
            </a:r>
          </a:p>
        </p:txBody>
      </p:sp>
      <p:sp>
        <p:nvSpPr>
          <p:cNvPr id="7" name="TextBox 6">
            <a:extLst>
              <a:ext uri="{FF2B5EF4-FFF2-40B4-BE49-F238E27FC236}">
                <a16:creationId xmlns:a16="http://schemas.microsoft.com/office/drawing/2014/main" id="{2F110102-02C1-B2BE-0BEA-06A01BB5BADB}"/>
              </a:ext>
            </a:extLst>
          </p:cNvPr>
          <p:cNvSpPr txBox="1"/>
          <p:nvPr/>
        </p:nvSpPr>
        <p:spPr>
          <a:xfrm>
            <a:off x="730523" y="1498258"/>
            <a:ext cx="1079142" cy="430887"/>
          </a:xfrm>
          <a:prstGeom prst="rect">
            <a:avLst/>
          </a:prstGeom>
          <a:noFill/>
        </p:spPr>
        <p:txBody>
          <a:bodyPr wrap="none" rtlCol="0">
            <a:spAutoFit/>
          </a:bodyPr>
          <a:lstStyle/>
          <a:p>
            <a:pPr>
              <a:buNone/>
            </a:pPr>
            <a:r>
              <a:rPr lang="en-GB" sz="2200" dirty="0"/>
              <a:t>Cuboid</a:t>
            </a:r>
          </a:p>
        </p:txBody>
      </p:sp>
      <p:sp>
        <p:nvSpPr>
          <p:cNvPr id="8" name="TextBox 7">
            <a:extLst>
              <a:ext uri="{FF2B5EF4-FFF2-40B4-BE49-F238E27FC236}">
                <a16:creationId xmlns:a16="http://schemas.microsoft.com/office/drawing/2014/main" id="{C259A1D3-25ED-3C27-68A1-F51E0C09C092}"/>
              </a:ext>
            </a:extLst>
          </p:cNvPr>
          <p:cNvSpPr txBox="1"/>
          <p:nvPr/>
        </p:nvSpPr>
        <p:spPr>
          <a:xfrm>
            <a:off x="6513779" y="1563953"/>
            <a:ext cx="859531" cy="430887"/>
          </a:xfrm>
          <a:prstGeom prst="rect">
            <a:avLst/>
          </a:prstGeom>
          <a:noFill/>
        </p:spPr>
        <p:txBody>
          <a:bodyPr wrap="none" rtlCol="0">
            <a:spAutoFit/>
          </a:bodyPr>
          <a:lstStyle/>
          <a:p>
            <a:pPr>
              <a:buNone/>
            </a:pPr>
            <a:r>
              <a:rPr lang="en-GB" sz="2200" dirty="0"/>
              <a:t>Cube</a:t>
            </a:r>
          </a:p>
        </p:txBody>
      </p:sp>
      <p:sp>
        <p:nvSpPr>
          <p:cNvPr id="9" name="TextBox 8">
            <a:extLst>
              <a:ext uri="{FF2B5EF4-FFF2-40B4-BE49-F238E27FC236}">
                <a16:creationId xmlns:a16="http://schemas.microsoft.com/office/drawing/2014/main" id="{85037D4C-3331-C838-B8B7-1E56AF46190A}"/>
              </a:ext>
            </a:extLst>
          </p:cNvPr>
          <p:cNvSpPr txBox="1"/>
          <p:nvPr/>
        </p:nvSpPr>
        <p:spPr>
          <a:xfrm>
            <a:off x="5251947" y="3411462"/>
            <a:ext cx="1298753" cy="430887"/>
          </a:xfrm>
          <a:prstGeom prst="rect">
            <a:avLst/>
          </a:prstGeom>
          <a:noFill/>
        </p:spPr>
        <p:txBody>
          <a:bodyPr wrap="none" rtlCol="0">
            <a:spAutoFit/>
          </a:bodyPr>
          <a:lstStyle/>
          <a:p>
            <a:pPr>
              <a:buNone/>
            </a:pPr>
            <a:r>
              <a:rPr lang="en-GB" sz="2200" dirty="0"/>
              <a:t>Cylinder </a:t>
            </a:r>
          </a:p>
        </p:txBody>
      </p:sp>
      <p:sp>
        <p:nvSpPr>
          <p:cNvPr id="10" name="TextBox 9">
            <a:extLst>
              <a:ext uri="{FF2B5EF4-FFF2-40B4-BE49-F238E27FC236}">
                <a16:creationId xmlns:a16="http://schemas.microsoft.com/office/drawing/2014/main" id="{38A9D327-4CE1-6B61-2F15-4BD2C0C91A78}"/>
              </a:ext>
            </a:extLst>
          </p:cNvPr>
          <p:cNvSpPr txBox="1"/>
          <p:nvPr/>
        </p:nvSpPr>
        <p:spPr>
          <a:xfrm>
            <a:off x="8656073" y="1547161"/>
            <a:ext cx="4354743" cy="430887"/>
          </a:xfrm>
          <a:prstGeom prst="rect">
            <a:avLst/>
          </a:prstGeom>
          <a:noFill/>
        </p:spPr>
        <p:txBody>
          <a:bodyPr wrap="square" rtlCol="0">
            <a:spAutoFit/>
          </a:bodyPr>
          <a:lstStyle/>
          <a:p>
            <a:pPr algn="ctr">
              <a:buNone/>
            </a:pPr>
            <a:r>
              <a:rPr lang="en-GB" sz="2200" dirty="0"/>
              <a:t>Triangular prism </a:t>
            </a:r>
          </a:p>
        </p:txBody>
      </p:sp>
      <p:sp>
        <p:nvSpPr>
          <p:cNvPr id="12" name="TextBox 11">
            <a:extLst>
              <a:ext uri="{FF2B5EF4-FFF2-40B4-BE49-F238E27FC236}">
                <a16:creationId xmlns:a16="http://schemas.microsoft.com/office/drawing/2014/main" id="{7D7283BF-50D0-9A17-802E-9A08A15EED98}"/>
              </a:ext>
            </a:extLst>
          </p:cNvPr>
          <p:cNvSpPr txBox="1"/>
          <p:nvPr/>
        </p:nvSpPr>
        <p:spPr>
          <a:xfrm>
            <a:off x="9788316" y="4081023"/>
            <a:ext cx="1220206" cy="430887"/>
          </a:xfrm>
          <a:prstGeom prst="rect">
            <a:avLst/>
          </a:prstGeom>
          <a:noFill/>
        </p:spPr>
        <p:txBody>
          <a:bodyPr wrap="none" rtlCol="0">
            <a:spAutoFit/>
          </a:bodyPr>
          <a:lstStyle/>
          <a:p>
            <a:pPr>
              <a:buNone/>
            </a:pPr>
            <a:r>
              <a:rPr lang="en-GB" sz="2200" dirty="0"/>
              <a:t>Cylinder</a:t>
            </a:r>
          </a:p>
        </p:txBody>
      </p:sp>
      <p:sp>
        <p:nvSpPr>
          <p:cNvPr id="13" name="TextBox 12">
            <a:extLst>
              <a:ext uri="{FF2B5EF4-FFF2-40B4-BE49-F238E27FC236}">
                <a16:creationId xmlns:a16="http://schemas.microsoft.com/office/drawing/2014/main" id="{8DB66C9B-F02E-E177-5A3F-35DFE98CCBF0}"/>
              </a:ext>
            </a:extLst>
          </p:cNvPr>
          <p:cNvSpPr txBox="1"/>
          <p:nvPr/>
        </p:nvSpPr>
        <p:spPr>
          <a:xfrm>
            <a:off x="0" y="4661382"/>
            <a:ext cx="3667494" cy="430887"/>
          </a:xfrm>
          <a:prstGeom prst="rect">
            <a:avLst/>
          </a:prstGeom>
          <a:noFill/>
        </p:spPr>
        <p:txBody>
          <a:bodyPr wrap="square" rtlCol="0">
            <a:spAutoFit/>
          </a:bodyPr>
          <a:lstStyle/>
          <a:p>
            <a:pPr algn="ctr">
              <a:buNone/>
            </a:pPr>
            <a:r>
              <a:rPr lang="en-GB" sz="2200" dirty="0"/>
              <a:t>Triangular prism </a:t>
            </a:r>
          </a:p>
        </p:txBody>
      </p:sp>
      <p:sp>
        <p:nvSpPr>
          <p:cNvPr id="14" name="TextBox 13">
            <a:extLst>
              <a:ext uri="{FF2B5EF4-FFF2-40B4-BE49-F238E27FC236}">
                <a16:creationId xmlns:a16="http://schemas.microsoft.com/office/drawing/2014/main" id="{182A3571-1A39-6B2F-1CCE-31982A174773}"/>
              </a:ext>
            </a:extLst>
          </p:cNvPr>
          <p:cNvSpPr txBox="1"/>
          <p:nvPr/>
        </p:nvSpPr>
        <p:spPr>
          <a:xfrm>
            <a:off x="393704" y="1470045"/>
            <a:ext cx="436338" cy="430887"/>
          </a:xfrm>
          <a:prstGeom prst="rect">
            <a:avLst/>
          </a:prstGeom>
          <a:noFill/>
        </p:spPr>
        <p:txBody>
          <a:bodyPr wrap="none" rtlCol="0">
            <a:spAutoFit/>
          </a:bodyPr>
          <a:lstStyle/>
          <a:p>
            <a:pPr>
              <a:buNone/>
            </a:pPr>
            <a:r>
              <a:rPr lang="en-GB" sz="2200" dirty="0">
                <a:solidFill>
                  <a:srgbClr val="00628C"/>
                </a:solidFill>
              </a:rPr>
              <a:t>a)</a:t>
            </a:r>
          </a:p>
        </p:txBody>
      </p:sp>
      <p:sp>
        <p:nvSpPr>
          <p:cNvPr id="15" name="TextBox 14">
            <a:extLst>
              <a:ext uri="{FF2B5EF4-FFF2-40B4-BE49-F238E27FC236}">
                <a16:creationId xmlns:a16="http://schemas.microsoft.com/office/drawing/2014/main" id="{63B59FE7-24D2-DC52-3437-84D967881314}"/>
              </a:ext>
            </a:extLst>
          </p:cNvPr>
          <p:cNvSpPr txBox="1"/>
          <p:nvPr/>
        </p:nvSpPr>
        <p:spPr>
          <a:xfrm>
            <a:off x="6179463" y="1547103"/>
            <a:ext cx="436338" cy="430887"/>
          </a:xfrm>
          <a:prstGeom prst="rect">
            <a:avLst/>
          </a:prstGeom>
          <a:noFill/>
        </p:spPr>
        <p:txBody>
          <a:bodyPr wrap="none" rtlCol="0">
            <a:spAutoFit/>
          </a:bodyPr>
          <a:lstStyle/>
          <a:p>
            <a:pPr>
              <a:buNone/>
            </a:pPr>
            <a:r>
              <a:rPr lang="en-GB" sz="2200" dirty="0">
                <a:solidFill>
                  <a:srgbClr val="00628C"/>
                </a:solidFill>
              </a:rPr>
              <a:t>b)</a:t>
            </a:r>
          </a:p>
        </p:txBody>
      </p:sp>
      <p:sp>
        <p:nvSpPr>
          <p:cNvPr id="17" name="TextBox 16">
            <a:extLst>
              <a:ext uri="{FF2B5EF4-FFF2-40B4-BE49-F238E27FC236}">
                <a16:creationId xmlns:a16="http://schemas.microsoft.com/office/drawing/2014/main" id="{A3B92E72-95FD-4169-3157-0E19FB0F16FB}"/>
              </a:ext>
            </a:extLst>
          </p:cNvPr>
          <p:cNvSpPr txBox="1"/>
          <p:nvPr/>
        </p:nvSpPr>
        <p:spPr>
          <a:xfrm>
            <a:off x="9351978" y="1527808"/>
            <a:ext cx="436338" cy="430887"/>
          </a:xfrm>
          <a:prstGeom prst="rect">
            <a:avLst/>
          </a:prstGeom>
          <a:noFill/>
        </p:spPr>
        <p:txBody>
          <a:bodyPr wrap="none" rtlCol="0">
            <a:spAutoFit/>
          </a:bodyPr>
          <a:lstStyle/>
          <a:p>
            <a:pPr>
              <a:buNone/>
            </a:pPr>
            <a:r>
              <a:rPr lang="en-GB" sz="2200" dirty="0">
                <a:solidFill>
                  <a:srgbClr val="00628C"/>
                </a:solidFill>
              </a:rPr>
              <a:t>c)</a:t>
            </a:r>
          </a:p>
        </p:txBody>
      </p:sp>
      <p:sp>
        <p:nvSpPr>
          <p:cNvPr id="18" name="TextBox 17">
            <a:extLst>
              <a:ext uri="{FF2B5EF4-FFF2-40B4-BE49-F238E27FC236}">
                <a16:creationId xmlns:a16="http://schemas.microsoft.com/office/drawing/2014/main" id="{8E199825-21BF-304A-F303-C2268332E18E}"/>
              </a:ext>
            </a:extLst>
          </p:cNvPr>
          <p:cNvSpPr txBox="1"/>
          <p:nvPr/>
        </p:nvSpPr>
        <p:spPr>
          <a:xfrm>
            <a:off x="393704" y="4641528"/>
            <a:ext cx="436338" cy="430887"/>
          </a:xfrm>
          <a:prstGeom prst="rect">
            <a:avLst/>
          </a:prstGeom>
          <a:noFill/>
        </p:spPr>
        <p:txBody>
          <a:bodyPr wrap="none" rtlCol="0">
            <a:spAutoFit/>
          </a:bodyPr>
          <a:lstStyle/>
          <a:p>
            <a:pPr>
              <a:buNone/>
            </a:pPr>
            <a:r>
              <a:rPr lang="en-GB" sz="2200" dirty="0">
                <a:solidFill>
                  <a:srgbClr val="00628C"/>
                </a:solidFill>
              </a:rPr>
              <a:t>d)</a:t>
            </a:r>
          </a:p>
        </p:txBody>
      </p:sp>
      <p:sp>
        <p:nvSpPr>
          <p:cNvPr id="19" name="TextBox 18">
            <a:extLst>
              <a:ext uri="{FF2B5EF4-FFF2-40B4-BE49-F238E27FC236}">
                <a16:creationId xmlns:a16="http://schemas.microsoft.com/office/drawing/2014/main" id="{E4ADE8FB-38A7-DD45-51B0-F6832A1DB5DE}"/>
              </a:ext>
            </a:extLst>
          </p:cNvPr>
          <p:cNvSpPr txBox="1"/>
          <p:nvPr/>
        </p:nvSpPr>
        <p:spPr>
          <a:xfrm>
            <a:off x="4908175" y="3367544"/>
            <a:ext cx="436338" cy="430887"/>
          </a:xfrm>
          <a:prstGeom prst="rect">
            <a:avLst/>
          </a:prstGeom>
          <a:noFill/>
        </p:spPr>
        <p:txBody>
          <a:bodyPr wrap="none" rtlCol="0">
            <a:spAutoFit/>
          </a:bodyPr>
          <a:lstStyle/>
          <a:p>
            <a:pPr>
              <a:buNone/>
            </a:pPr>
            <a:r>
              <a:rPr lang="en-GB" sz="2200" dirty="0">
                <a:solidFill>
                  <a:srgbClr val="00628C"/>
                </a:solidFill>
              </a:rPr>
              <a:t>e)</a:t>
            </a:r>
          </a:p>
        </p:txBody>
      </p:sp>
      <p:sp>
        <p:nvSpPr>
          <p:cNvPr id="20" name="TextBox 19">
            <a:extLst>
              <a:ext uri="{FF2B5EF4-FFF2-40B4-BE49-F238E27FC236}">
                <a16:creationId xmlns:a16="http://schemas.microsoft.com/office/drawing/2014/main" id="{6AE61646-630E-D214-2C0C-507D7F4137E3}"/>
              </a:ext>
            </a:extLst>
          </p:cNvPr>
          <p:cNvSpPr txBox="1"/>
          <p:nvPr/>
        </p:nvSpPr>
        <p:spPr>
          <a:xfrm>
            <a:off x="9534200" y="4055483"/>
            <a:ext cx="357790" cy="430887"/>
          </a:xfrm>
          <a:prstGeom prst="rect">
            <a:avLst/>
          </a:prstGeom>
          <a:noFill/>
        </p:spPr>
        <p:txBody>
          <a:bodyPr wrap="none" rtlCol="0">
            <a:spAutoFit/>
          </a:bodyPr>
          <a:lstStyle/>
          <a:p>
            <a:pPr>
              <a:buNone/>
            </a:pPr>
            <a:r>
              <a:rPr lang="en-GB" sz="2200" dirty="0">
                <a:solidFill>
                  <a:srgbClr val="00628C"/>
                </a:solidFill>
              </a:rPr>
              <a:t>f)</a:t>
            </a:r>
          </a:p>
        </p:txBody>
      </p:sp>
      <p:pic>
        <p:nvPicPr>
          <p:cNvPr id="22" name="Picture 21">
            <a:extLst>
              <a:ext uri="{FF2B5EF4-FFF2-40B4-BE49-F238E27FC236}">
                <a16:creationId xmlns:a16="http://schemas.microsoft.com/office/drawing/2014/main" id="{20E4C015-36C7-F72C-C038-925C68548F47}"/>
              </a:ext>
            </a:extLst>
          </p:cNvPr>
          <p:cNvPicPr>
            <a:picLocks noChangeAspect="1"/>
          </p:cNvPicPr>
          <p:nvPr/>
        </p:nvPicPr>
        <p:blipFill>
          <a:blip r:embed="rId8"/>
          <a:stretch>
            <a:fillRect/>
          </a:stretch>
        </p:blipFill>
        <p:spPr>
          <a:xfrm rot="16200000">
            <a:off x="1468205" y="4346732"/>
            <a:ext cx="1432684" cy="3078747"/>
          </a:xfrm>
          <a:prstGeom prst="rect">
            <a:avLst/>
          </a:prstGeom>
        </p:spPr>
      </p:pic>
    </p:spTree>
    <p:extLst>
      <p:ext uri="{BB962C8B-B14F-4D97-AF65-F5344CB8AC3E}">
        <p14:creationId xmlns:p14="http://schemas.microsoft.com/office/powerpoint/2010/main" val="408343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P spid="12" grpId="0"/>
      <p:bldP spid="13" grpId="0"/>
      <p:bldP spid="14" grpId="0"/>
      <p:bldP spid="15" grpId="0"/>
      <p:bldP spid="17" grpId="0"/>
      <p:bldP spid="18" grpId="0"/>
      <p:bldP spid="19"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13: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3919222419"/>
              </p:ext>
            </p:extLst>
          </p:nvPr>
        </p:nvGraphicFramePr>
        <p:xfrm>
          <a:off x="267128" y="764704"/>
          <a:ext cx="11766038" cy="6065520"/>
        </p:xfrm>
        <a:graphic>
          <a:graphicData uri="http://schemas.openxmlformats.org/drawingml/2006/table">
            <a:tbl>
              <a:tblPr firstRow="1" bandRow="1">
                <a:tableStyleId>{5940675A-B579-460E-94D1-54222C63F5DA}</a:tableStyleId>
              </a:tblPr>
              <a:tblGrid>
                <a:gridCol w="5219272">
                  <a:extLst>
                    <a:ext uri="{9D8B030D-6E8A-4147-A177-3AD203B41FA5}">
                      <a16:colId xmlns:a16="http://schemas.microsoft.com/office/drawing/2014/main" val="695237181"/>
                    </a:ext>
                  </a:extLst>
                </a:gridCol>
                <a:gridCol w="6546766">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If students find it challenging to consider so many nets simultaneously, explore the same misconceptions with a single net – for example, using a cube as the basis for the misconceptions in parts a and c.</a:t>
                      </a:r>
                    </a:p>
                    <a:p>
                      <a:r>
                        <a:rPr lang="en-GB" sz="1600" b="1" i="0" u="none" dirty="0"/>
                        <a:t>Challenge</a:t>
                      </a:r>
                    </a:p>
                    <a:p>
                      <a:pPr>
                        <a:spcAft>
                          <a:spcPts val="600"/>
                        </a:spcAft>
                      </a:pPr>
                      <a:r>
                        <a:rPr lang="en-GB" sz="1600" u="none" dirty="0"/>
                        <a:t>Ask students for alternative ways to adapt the nets, if the shape names were not there. For example, could the five consecutive squares remain in part b? What 3D shapes could you make with that arrangement, if you can change the other faces?</a:t>
                      </a:r>
                    </a:p>
                    <a:p>
                      <a:r>
                        <a:rPr lang="en-GB" sz="1600" b="1" i="0" u="none" dirty="0"/>
                        <a:t>Representations</a:t>
                      </a:r>
                    </a:p>
                    <a:p>
                      <a:r>
                        <a:rPr lang="en-GB" sz="1600" b="0" i="0" u="none" dirty="0"/>
                        <a:t>The most obvious way to support with this task is to physically cut out the </a:t>
                      </a:r>
                      <a:r>
                        <a:rPr lang="en-GB" sz="1600" b="0" i="0" u="none" dirty="0">
                          <a:hlinkClick r:id="rId3" action="ppaction://hlinksldjump"/>
                        </a:rPr>
                        <a:t>printable nets</a:t>
                      </a:r>
                      <a:r>
                        <a:rPr lang="en-GB" sz="1600" b="0" i="0" u="none" dirty="0"/>
                        <a:t> on slides 103-05 and model how the lengths or arrangement of faces does not work. Consider carefully at what stage you do this: offer students this too soon, and you might not glean as much from their explanations.</a:t>
                      </a:r>
                      <a:endParaRPr lang="en-GB" b="0" dirty="0"/>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Students will have encountered nets as part of their primary mathematics curriculum, and this Checkpoint gives them a chance to demonstrate their understanding. The names of the intended shapes are given. This draws attention away from naming shapes or drawing their own nets (which they may be more used to) to allow you to see how deeply they can think about nets. Are they able to identify the important features of each net by analysing these non-examples?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Some of the errors in the nets are more obvious than others – students might notice the extra face in part c more readily than the incorrect arrangement of faces in parts a and b. This might suggest a more surface level understanding of nets. Students who find it hard to imagine and visualise shapes may find this task challenging. Identify these students so that you can support them with 3D shape topics such as surface area.</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If you have already covered Pythagoras’ theorem and the formula for the circumference of a circle within Key Stage 3, parts d and f could be used to make links to these areas of learning. Can students suggest some potential lengths for the corrected rectangles?</a:t>
                      </a:r>
                    </a:p>
                  </a:txBody>
                  <a:tcPr/>
                </a:tc>
                <a:extLst>
                  <a:ext uri="{0D108BD9-81ED-4DB2-BD59-A6C34878D82A}">
                    <a16:rowId xmlns:a16="http://schemas.microsoft.com/office/drawing/2014/main" val="1616516725"/>
                  </a:ext>
                </a:extLst>
              </a:tr>
              <a:tr h="684000">
                <a:tc gridSpan="2">
                  <a:txBody>
                    <a:bodyPr/>
                    <a:lstStyle/>
                    <a:p>
                      <a:r>
                        <a:rPr lang="en-GB" sz="1600" b="1" dirty="0"/>
                        <a:t>Additional resources</a:t>
                      </a:r>
                    </a:p>
                    <a:p>
                      <a:pPr marL="285750" indent="-285750">
                        <a:buFont typeface="Arial" panose="020B0604020202020204" pitchFamily="34" charset="0"/>
                        <a:buChar char="•"/>
                      </a:pPr>
                      <a:r>
                        <a:rPr lang="en-GB" sz="1600" b="0" dirty="0"/>
                        <a:t>Examples of questions about nets can be found on p36 of the Year 6 and p27 of the Year 5 </a:t>
                      </a:r>
                      <a:r>
                        <a:rPr lang="en-GB" sz="1600" dirty="0">
                          <a:hlinkClick r:id="rId4"/>
                        </a:rPr>
                        <a:t>Primary Assessment Materials | NCETM</a:t>
                      </a:r>
                      <a:r>
                        <a:rPr lang="en-GB" sz="1600" dirty="0"/>
                        <a:t>.</a:t>
                      </a:r>
                    </a:p>
                    <a:p>
                      <a:pPr marL="285750" indent="-285750">
                        <a:buFont typeface="Arial" panose="020B0604020202020204" pitchFamily="34" charset="0"/>
                        <a:buChar char="•"/>
                      </a:pPr>
                      <a:r>
                        <a:rPr lang="en-GB" sz="1600" b="0" dirty="0"/>
                        <a:t>Additional activity </a:t>
                      </a:r>
                      <a:r>
                        <a:rPr lang="en-GB" sz="1600" b="0" dirty="0">
                          <a:hlinkClick r:id="rId5" action="ppaction://hlinksldjump"/>
                        </a:rPr>
                        <a:t>C</a:t>
                      </a:r>
                      <a:r>
                        <a:rPr lang="en-GB" sz="1600" b="0" dirty="0"/>
                        <a:t> also explores nets.</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1060942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60B32E-1786-2D1B-6797-8B679D9AB058}"/>
              </a:ext>
            </a:extLst>
          </p:cNvPr>
          <p:cNvSpPr>
            <a:spLocks noGrp="1"/>
          </p:cNvSpPr>
          <p:nvPr>
            <p:ph type="body" sz="quarter" idx="10"/>
          </p:nvPr>
        </p:nvSpPr>
        <p:spPr>
          <a:xfrm>
            <a:off x="223268" y="1134729"/>
            <a:ext cx="7030287" cy="540000"/>
          </a:xfrm>
        </p:spPr>
        <p:txBody>
          <a:bodyPr>
            <a:noAutofit/>
          </a:bodyPr>
          <a:lstStyle/>
          <a:p>
            <a:r>
              <a:rPr lang="en-GB" sz="2200" dirty="0"/>
              <a:t>A teacher asks her class to draw the net of a cube. Study the first five faces that five students draw in turn.</a:t>
            </a:r>
          </a:p>
          <a:p>
            <a:r>
              <a:rPr lang="en-GB" sz="2200" dirty="0"/>
              <a:t>Where could they put their sixth face? Is there more than one answer?</a:t>
            </a:r>
          </a:p>
        </p:txBody>
      </p:sp>
      <p:sp>
        <p:nvSpPr>
          <p:cNvPr id="3" name="Text Placeholder 2">
            <a:extLst>
              <a:ext uri="{FF2B5EF4-FFF2-40B4-BE49-F238E27FC236}">
                <a16:creationId xmlns:a16="http://schemas.microsoft.com/office/drawing/2014/main" id="{7116DAEF-CD7C-B90E-63AD-A803EEFACA07}"/>
              </a:ext>
            </a:extLst>
          </p:cNvPr>
          <p:cNvSpPr>
            <a:spLocks noGrp="1"/>
          </p:cNvSpPr>
          <p:nvPr>
            <p:ph type="body" sz="quarter" idx="11"/>
          </p:nvPr>
        </p:nvSpPr>
        <p:spPr/>
        <p:txBody>
          <a:bodyPr/>
          <a:lstStyle/>
          <a:p>
            <a:r>
              <a:rPr lang="en-GB" dirty="0"/>
              <a:t>Checkpoint 14: Six faced</a:t>
            </a:r>
          </a:p>
        </p:txBody>
      </p:sp>
      <p:sp>
        <p:nvSpPr>
          <p:cNvPr id="56" name="Action Button: Help 55">
            <a:hlinkClick r:id="" action="ppaction://noaction" highlightClick="1"/>
            <a:extLst>
              <a:ext uri="{FF2B5EF4-FFF2-40B4-BE49-F238E27FC236}">
                <a16:creationId xmlns:a16="http://schemas.microsoft.com/office/drawing/2014/main" id="{4FF2D3F8-BB5F-FCAE-45DE-01BE644D4066}"/>
              </a:ext>
            </a:extLst>
          </p:cNvPr>
          <p:cNvSpPr/>
          <p:nvPr/>
        </p:nvSpPr>
        <p:spPr>
          <a:xfrm>
            <a:off x="223268" y="5732973"/>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6EC85A51-4629-7A60-362C-BA87763A3918}"/>
              </a:ext>
            </a:extLst>
          </p:cNvPr>
          <p:cNvSpPr txBox="1"/>
          <p:nvPr/>
        </p:nvSpPr>
        <p:spPr>
          <a:xfrm>
            <a:off x="1230263" y="5736182"/>
            <a:ext cx="6192559" cy="769441"/>
          </a:xfrm>
          <a:prstGeom prst="rect">
            <a:avLst/>
          </a:prstGeom>
          <a:noFill/>
        </p:spPr>
        <p:txBody>
          <a:bodyPr wrap="square">
            <a:spAutoFit/>
          </a:bodyPr>
          <a:lstStyle/>
          <a:p>
            <a:pPr>
              <a:buNone/>
            </a:pPr>
            <a:r>
              <a:rPr lang="en-GB" sz="2200" dirty="0"/>
              <a:t>Is there a different net that doesn’t use these starting points?</a:t>
            </a:r>
          </a:p>
        </p:txBody>
      </p:sp>
      <p:sp>
        <p:nvSpPr>
          <p:cNvPr id="4" name="TextBox 3">
            <a:extLst>
              <a:ext uri="{FF2B5EF4-FFF2-40B4-BE49-F238E27FC236}">
                <a16:creationId xmlns:a16="http://schemas.microsoft.com/office/drawing/2014/main" id="{FAF33AEC-4B88-DC10-6D03-2D0995A0D987}"/>
              </a:ext>
            </a:extLst>
          </p:cNvPr>
          <p:cNvSpPr txBox="1"/>
          <p:nvPr/>
        </p:nvSpPr>
        <p:spPr>
          <a:xfrm>
            <a:off x="787123" y="4679522"/>
            <a:ext cx="1034257" cy="430887"/>
          </a:xfrm>
          <a:prstGeom prst="rect">
            <a:avLst/>
          </a:prstGeom>
          <a:noFill/>
        </p:spPr>
        <p:txBody>
          <a:bodyPr wrap="none" rtlCol="0">
            <a:spAutoFit/>
          </a:bodyPr>
          <a:lstStyle/>
          <a:p>
            <a:pPr>
              <a:buNone/>
            </a:pPr>
            <a:r>
              <a:rPr lang="en-GB" sz="2200" b="1" dirty="0">
                <a:solidFill>
                  <a:srgbClr val="00628C"/>
                </a:solidFill>
              </a:rPr>
              <a:t>Logan</a:t>
            </a:r>
          </a:p>
        </p:txBody>
      </p:sp>
      <p:sp>
        <p:nvSpPr>
          <p:cNvPr id="5" name="TextBox 4">
            <a:extLst>
              <a:ext uri="{FF2B5EF4-FFF2-40B4-BE49-F238E27FC236}">
                <a16:creationId xmlns:a16="http://schemas.microsoft.com/office/drawing/2014/main" id="{1063F2F1-20FE-796F-CA16-ACE423B8E0D4}"/>
              </a:ext>
            </a:extLst>
          </p:cNvPr>
          <p:cNvSpPr txBox="1"/>
          <p:nvPr/>
        </p:nvSpPr>
        <p:spPr>
          <a:xfrm>
            <a:off x="3244043" y="5025283"/>
            <a:ext cx="797013" cy="430887"/>
          </a:xfrm>
          <a:prstGeom prst="rect">
            <a:avLst/>
          </a:prstGeom>
          <a:noFill/>
        </p:spPr>
        <p:txBody>
          <a:bodyPr wrap="none" rtlCol="0">
            <a:spAutoFit/>
          </a:bodyPr>
          <a:lstStyle/>
          <a:p>
            <a:pPr>
              <a:buNone/>
            </a:pPr>
            <a:r>
              <a:rPr lang="en-GB" sz="2200" b="1" dirty="0">
                <a:solidFill>
                  <a:srgbClr val="00628C"/>
                </a:solidFill>
              </a:rPr>
              <a:t>Fred</a:t>
            </a:r>
          </a:p>
        </p:txBody>
      </p:sp>
      <p:sp>
        <p:nvSpPr>
          <p:cNvPr id="6" name="TextBox 5">
            <a:extLst>
              <a:ext uri="{FF2B5EF4-FFF2-40B4-BE49-F238E27FC236}">
                <a16:creationId xmlns:a16="http://schemas.microsoft.com/office/drawing/2014/main" id="{AE049A1A-FF1F-BF87-F601-5ADA2CCE9142}"/>
              </a:ext>
            </a:extLst>
          </p:cNvPr>
          <p:cNvSpPr txBox="1"/>
          <p:nvPr/>
        </p:nvSpPr>
        <p:spPr>
          <a:xfrm>
            <a:off x="5216997" y="4745272"/>
            <a:ext cx="1205779" cy="430887"/>
          </a:xfrm>
          <a:prstGeom prst="rect">
            <a:avLst/>
          </a:prstGeom>
          <a:noFill/>
        </p:spPr>
        <p:txBody>
          <a:bodyPr wrap="none" rtlCol="0">
            <a:spAutoFit/>
          </a:bodyPr>
          <a:lstStyle/>
          <a:p>
            <a:pPr>
              <a:buNone/>
            </a:pPr>
            <a:r>
              <a:rPr lang="en-GB" sz="2200" b="1" dirty="0">
                <a:solidFill>
                  <a:srgbClr val="00628C"/>
                </a:solidFill>
              </a:rPr>
              <a:t>Phoebe</a:t>
            </a:r>
          </a:p>
        </p:txBody>
      </p:sp>
      <p:sp>
        <p:nvSpPr>
          <p:cNvPr id="7" name="TextBox 6">
            <a:extLst>
              <a:ext uri="{FF2B5EF4-FFF2-40B4-BE49-F238E27FC236}">
                <a16:creationId xmlns:a16="http://schemas.microsoft.com/office/drawing/2014/main" id="{36A6D7BC-5247-A608-635F-B90702E729DB}"/>
              </a:ext>
            </a:extLst>
          </p:cNvPr>
          <p:cNvSpPr txBox="1"/>
          <p:nvPr/>
        </p:nvSpPr>
        <p:spPr>
          <a:xfrm>
            <a:off x="7422822" y="4960716"/>
            <a:ext cx="1047082" cy="430887"/>
          </a:xfrm>
          <a:prstGeom prst="rect">
            <a:avLst/>
          </a:prstGeom>
          <a:noFill/>
        </p:spPr>
        <p:txBody>
          <a:bodyPr wrap="none" rtlCol="0">
            <a:spAutoFit/>
          </a:bodyPr>
          <a:lstStyle/>
          <a:p>
            <a:pPr>
              <a:buNone/>
            </a:pPr>
            <a:r>
              <a:rPr lang="en-GB" sz="2200" b="1" dirty="0">
                <a:solidFill>
                  <a:srgbClr val="00628C"/>
                </a:solidFill>
              </a:rPr>
              <a:t>Niamh</a:t>
            </a:r>
          </a:p>
        </p:txBody>
      </p:sp>
      <p:sp>
        <p:nvSpPr>
          <p:cNvPr id="8" name="TextBox 7">
            <a:extLst>
              <a:ext uri="{FF2B5EF4-FFF2-40B4-BE49-F238E27FC236}">
                <a16:creationId xmlns:a16="http://schemas.microsoft.com/office/drawing/2014/main" id="{670CF15A-85FA-60D4-3C86-220DDBB0444A}"/>
              </a:ext>
            </a:extLst>
          </p:cNvPr>
          <p:cNvSpPr txBox="1"/>
          <p:nvPr/>
        </p:nvSpPr>
        <p:spPr>
          <a:xfrm>
            <a:off x="9831938" y="4461922"/>
            <a:ext cx="843501" cy="430887"/>
          </a:xfrm>
          <a:prstGeom prst="rect">
            <a:avLst/>
          </a:prstGeom>
          <a:noFill/>
        </p:spPr>
        <p:txBody>
          <a:bodyPr wrap="none" rtlCol="0">
            <a:spAutoFit/>
          </a:bodyPr>
          <a:lstStyle/>
          <a:p>
            <a:pPr>
              <a:buNone/>
            </a:pPr>
            <a:r>
              <a:rPr lang="en-GB" sz="2200" b="1" dirty="0">
                <a:solidFill>
                  <a:srgbClr val="00628C"/>
                </a:solidFill>
              </a:rPr>
              <a:t>Arun</a:t>
            </a:r>
          </a:p>
        </p:txBody>
      </p:sp>
      <p:pic>
        <p:nvPicPr>
          <p:cNvPr id="9" name="Picture 8" descr="Shape&#10;&#10;Description automatically generated with medium confidence">
            <a:extLst>
              <a:ext uri="{FF2B5EF4-FFF2-40B4-BE49-F238E27FC236}">
                <a16:creationId xmlns:a16="http://schemas.microsoft.com/office/drawing/2014/main" id="{3E3FB490-000B-967B-2A97-D67E117512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5383" y="2831395"/>
            <a:ext cx="1728000" cy="1719600"/>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7BBF416F-1600-94D8-944C-C5B33A409DE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89056" y="2617643"/>
            <a:ext cx="1152000" cy="2197024"/>
          </a:xfrm>
          <a:prstGeom prst="rect">
            <a:avLst/>
          </a:prstGeom>
        </p:spPr>
      </p:pic>
      <p:pic>
        <p:nvPicPr>
          <p:cNvPr id="19" name="Picture 18" descr="Shape&#10;&#10;Description automatically generated with low confidence">
            <a:extLst>
              <a:ext uri="{FF2B5EF4-FFF2-40B4-BE49-F238E27FC236}">
                <a16:creationId xmlns:a16="http://schemas.microsoft.com/office/drawing/2014/main" id="{3C812D89-71AE-5164-A7C2-C5081A0C48A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0218" y="2395625"/>
            <a:ext cx="1152000" cy="2220512"/>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F51FE5EF-6133-5BC6-478F-BE01640E907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055439" y="2617643"/>
            <a:ext cx="1620000" cy="1677870"/>
          </a:xfrm>
          <a:prstGeom prst="rect">
            <a:avLst/>
          </a:prstGeom>
        </p:spPr>
      </p:pic>
      <p:pic>
        <p:nvPicPr>
          <p:cNvPr id="2050" name="5E777DCF-A829-4ED2-8B42-EB89C557A3EB">
            <a:extLst>
              <a:ext uri="{FF2B5EF4-FFF2-40B4-BE49-F238E27FC236}">
                <a16:creationId xmlns:a16="http://schemas.microsoft.com/office/drawing/2014/main" id="{E1C12D13-5141-6423-363E-F943A35036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4917637" y="2677881"/>
            <a:ext cx="1656000" cy="16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18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P spid="4" grpId="0"/>
      <p:bldP spid="5" grpId="0"/>
      <p:bldP spid="6"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16DAEF-CD7C-B90E-63AD-A803EEFACA07}"/>
              </a:ext>
            </a:extLst>
          </p:cNvPr>
          <p:cNvSpPr>
            <a:spLocks noGrp="1"/>
          </p:cNvSpPr>
          <p:nvPr>
            <p:ph type="body" sz="quarter" idx="11"/>
          </p:nvPr>
        </p:nvSpPr>
        <p:spPr/>
        <p:txBody>
          <a:bodyPr/>
          <a:lstStyle/>
          <a:p>
            <a:r>
              <a:rPr lang="en-GB" dirty="0"/>
              <a:t>Checkpoint 14: Six faced (animated solutions)</a:t>
            </a:r>
          </a:p>
        </p:txBody>
      </p:sp>
      <p:sp>
        <p:nvSpPr>
          <p:cNvPr id="2" name="Action Button: Help 1">
            <a:hlinkClick r:id="" action="ppaction://noaction" highlightClick="1"/>
            <a:extLst>
              <a:ext uri="{FF2B5EF4-FFF2-40B4-BE49-F238E27FC236}">
                <a16:creationId xmlns:a16="http://schemas.microsoft.com/office/drawing/2014/main" id="{641E62F6-3519-8FEF-3ABD-99DE3122953B}"/>
              </a:ext>
            </a:extLst>
          </p:cNvPr>
          <p:cNvSpPr/>
          <p:nvPr/>
        </p:nvSpPr>
        <p:spPr>
          <a:xfrm>
            <a:off x="308478" y="5087850"/>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FFE25CC-EA3F-9B7B-CAE3-806D3B42E04D}"/>
              </a:ext>
            </a:extLst>
          </p:cNvPr>
          <p:cNvSpPr txBox="1"/>
          <p:nvPr/>
        </p:nvSpPr>
        <p:spPr>
          <a:xfrm>
            <a:off x="1408778" y="5087850"/>
            <a:ext cx="3497759" cy="1107996"/>
          </a:xfrm>
          <a:prstGeom prst="rect">
            <a:avLst/>
          </a:prstGeom>
          <a:noFill/>
        </p:spPr>
        <p:txBody>
          <a:bodyPr wrap="square">
            <a:spAutoFit/>
          </a:bodyPr>
          <a:lstStyle/>
          <a:p>
            <a:pPr>
              <a:buNone/>
            </a:pPr>
            <a:r>
              <a:rPr lang="en-GB" sz="2200" dirty="0"/>
              <a:t>There is one more net which doesn’t use these starting points.</a:t>
            </a:r>
          </a:p>
        </p:txBody>
      </p:sp>
      <p:sp>
        <p:nvSpPr>
          <p:cNvPr id="5" name="Rectangle 4">
            <a:extLst>
              <a:ext uri="{FF2B5EF4-FFF2-40B4-BE49-F238E27FC236}">
                <a16:creationId xmlns:a16="http://schemas.microsoft.com/office/drawing/2014/main" id="{B9D1CCB4-F8B2-DA48-DE5C-E0E251E71082}"/>
              </a:ext>
            </a:extLst>
          </p:cNvPr>
          <p:cNvSpPr/>
          <p:nvPr/>
        </p:nvSpPr>
        <p:spPr>
          <a:xfrm>
            <a:off x="1438675" y="3480107"/>
            <a:ext cx="540000" cy="540000"/>
          </a:xfrm>
          <a:prstGeom prst="rect">
            <a:avLst/>
          </a:prstGeom>
          <a:solidFill>
            <a:srgbClr val="81C9D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AF8D71C2-950F-74C7-4DEF-C1235410BADA}"/>
              </a:ext>
            </a:extLst>
          </p:cNvPr>
          <p:cNvSpPr/>
          <p:nvPr/>
        </p:nvSpPr>
        <p:spPr>
          <a:xfrm>
            <a:off x="345377" y="2407946"/>
            <a:ext cx="540000" cy="540000"/>
          </a:xfrm>
          <a:prstGeom prst="rect">
            <a:avLst/>
          </a:prstGeom>
          <a:solidFill>
            <a:srgbClr val="81C9D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C6B14D38-76B1-5B7D-0C4D-E7D4F5EF2C57}"/>
              </a:ext>
            </a:extLst>
          </p:cNvPr>
          <p:cNvSpPr/>
          <p:nvPr/>
        </p:nvSpPr>
        <p:spPr>
          <a:xfrm>
            <a:off x="1426043" y="1317818"/>
            <a:ext cx="540000" cy="540000"/>
          </a:xfrm>
          <a:prstGeom prst="rect">
            <a:avLst/>
          </a:prstGeom>
          <a:solidFill>
            <a:srgbClr val="81C9D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a:extLst>
              <a:ext uri="{FF2B5EF4-FFF2-40B4-BE49-F238E27FC236}">
                <a16:creationId xmlns:a16="http://schemas.microsoft.com/office/drawing/2014/main" id="{9A5CF614-C38B-873B-3F41-E906249D969C}"/>
              </a:ext>
            </a:extLst>
          </p:cNvPr>
          <p:cNvSpPr/>
          <p:nvPr/>
        </p:nvSpPr>
        <p:spPr>
          <a:xfrm>
            <a:off x="2482877" y="2409134"/>
            <a:ext cx="540000" cy="540000"/>
          </a:xfrm>
          <a:prstGeom prst="rect">
            <a:avLst/>
          </a:prstGeom>
          <a:solidFill>
            <a:srgbClr val="81C9D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A4A9B0B8-6514-F9C0-B094-CF7F0D836698}"/>
              </a:ext>
            </a:extLst>
          </p:cNvPr>
          <p:cNvSpPr/>
          <p:nvPr/>
        </p:nvSpPr>
        <p:spPr>
          <a:xfrm>
            <a:off x="4524714" y="1543666"/>
            <a:ext cx="540000" cy="540000"/>
          </a:xfrm>
          <a:prstGeom prst="rect">
            <a:avLst/>
          </a:prstGeom>
          <a:solidFill>
            <a:srgbClr val="81C9D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47BE7C8B-3386-5BA1-F0A3-7BCE898B4070}"/>
              </a:ext>
            </a:extLst>
          </p:cNvPr>
          <p:cNvSpPr/>
          <p:nvPr/>
        </p:nvSpPr>
        <p:spPr>
          <a:xfrm>
            <a:off x="4524714" y="2084815"/>
            <a:ext cx="540000" cy="540000"/>
          </a:xfrm>
          <a:prstGeom prst="rect">
            <a:avLst/>
          </a:prstGeom>
          <a:solidFill>
            <a:srgbClr val="81C9D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id="{46ED7CE5-1CB8-E215-70B3-71AA47DC8C07}"/>
              </a:ext>
            </a:extLst>
          </p:cNvPr>
          <p:cNvSpPr/>
          <p:nvPr/>
        </p:nvSpPr>
        <p:spPr>
          <a:xfrm>
            <a:off x="4524714" y="2625964"/>
            <a:ext cx="540000" cy="540000"/>
          </a:xfrm>
          <a:prstGeom prst="rect">
            <a:avLst/>
          </a:prstGeom>
          <a:solidFill>
            <a:srgbClr val="81C9D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ctangle 45">
            <a:extLst>
              <a:ext uri="{FF2B5EF4-FFF2-40B4-BE49-F238E27FC236}">
                <a16:creationId xmlns:a16="http://schemas.microsoft.com/office/drawing/2014/main" id="{00E9E15F-CF01-27F0-D178-7B2DB173B777}"/>
              </a:ext>
            </a:extLst>
          </p:cNvPr>
          <p:cNvSpPr/>
          <p:nvPr/>
        </p:nvSpPr>
        <p:spPr>
          <a:xfrm>
            <a:off x="4524714" y="3167114"/>
            <a:ext cx="540000" cy="540000"/>
          </a:xfrm>
          <a:prstGeom prst="rect">
            <a:avLst/>
          </a:prstGeom>
          <a:solidFill>
            <a:srgbClr val="81C9D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46">
            <a:extLst>
              <a:ext uri="{FF2B5EF4-FFF2-40B4-BE49-F238E27FC236}">
                <a16:creationId xmlns:a16="http://schemas.microsoft.com/office/drawing/2014/main" id="{ADEEFDAA-119B-CB91-22F1-606D5CCC5553}"/>
              </a:ext>
            </a:extLst>
          </p:cNvPr>
          <p:cNvSpPr/>
          <p:nvPr/>
        </p:nvSpPr>
        <p:spPr>
          <a:xfrm>
            <a:off x="6545828" y="3011856"/>
            <a:ext cx="540000" cy="540000"/>
          </a:xfrm>
          <a:prstGeom prst="rect">
            <a:avLst/>
          </a:prstGeom>
          <a:solidFill>
            <a:srgbClr val="81C9D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85C97205-9C23-EC27-6D87-82F3BD6429E2}"/>
              </a:ext>
            </a:extLst>
          </p:cNvPr>
          <p:cNvSpPr/>
          <p:nvPr/>
        </p:nvSpPr>
        <p:spPr>
          <a:xfrm>
            <a:off x="7083434" y="3011856"/>
            <a:ext cx="540000" cy="540000"/>
          </a:xfrm>
          <a:prstGeom prst="rect">
            <a:avLst/>
          </a:prstGeom>
          <a:solidFill>
            <a:srgbClr val="81C9D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48">
            <a:extLst>
              <a:ext uri="{FF2B5EF4-FFF2-40B4-BE49-F238E27FC236}">
                <a16:creationId xmlns:a16="http://schemas.microsoft.com/office/drawing/2014/main" id="{3EDEAFA3-6972-8872-F116-430FD01336D9}"/>
              </a:ext>
            </a:extLst>
          </p:cNvPr>
          <p:cNvSpPr/>
          <p:nvPr/>
        </p:nvSpPr>
        <p:spPr>
          <a:xfrm>
            <a:off x="5476541" y="1393355"/>
            <a:ext cx="540000" cy="540000"/>
          </a:xfrm>
          <a:prstGeom prst="rect">
            <a:avLst/>
          </a:prstGeom>
          <a:solidFill>
            <a:srgbClr val="81C9D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Rectangle 49">
            <a:extLst>
              <a:ext uri="{FF2B5EF4-FFF2-40B4-BE49-F238E27FC236}">
                <a16:creationId xmlns:a16="http://schemas.microsoft.com/office/drawing/2014/main" id="{6BEA3626-6D2E-BC54-F58D-D1393098E6C2}"/>
              </a:ext>
            </a:extLst>
          </p:cNvPr>
          <p:cNvSpPr/>
          <p:nvPr/>
        </p:nvSpPr>
        <p:spPr>
          <a:xfrm>
            <a:off x="5468787" y="1933355"/>
            <a:ext cx="540000" cy="540000"/>
          </a:xfrm>
          <a:prstGeom prst="rect">
            <a:avLst/>
          </a:prstGeom>
          <a:solidFill>
            <a:srgbClr val="81C9D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Rectangle 50">
            <a:extLst>
              <a:ext uri="{FF2B5EF4-FFF2-40B4-BE49-F238E27FC236}">
                <a16:creationId xmlns:a16="http://schemas.microsoft.com/office/drawing/2014/main" id="{45B0D058-AFC7-49D7-08B1-BB79EE2E0F6A}"/>
              </a:ext>
            </a:extLst>
          </p:cNvPr>
          <p:cNvSpPr/>
          <p:nvPr/>
        </p:nvSpPr>
        <p:spPr>
          <a:xfrm>
            <a:off x="7758051" y="1326513"/>
            <a:ext cx="540000" cy="540000"/>
          </a:xfrm>
          <a:prstGeom prst="rect">
            <a:avLst/>
          </a:prstGeom>
          <a:solidFill>
            <a:srgbClr val="81C9D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a:extLst>
              <a:ext uri="{FF2B5EF4-FFF2-40B4-BE49-F238E27FC236}">
                <a16:creationId xmlns:a16="http://schemas.microsoft.com/office/drawing/2014/main" id="{7A734D78-F887-13EC-7E90-D12152CC2525}"/>
              </a:ext>
            </a:extLst>
          </p:cNvPr>
          <p:cNvSpPr/>
          <p:nvPr/>
        </p:nvSpPr>
        <p:spPr>
          <a:xfrm>
            <a:off x="8816532" y="3479643"/>
            <a:ext cx="540000" cy="540000"/>
          </a:xfrm>
          <a:prstGeom prst="rect">
            <a:avLst/>
          </a:prstGeom>
          <a:solidFill>
            <a:srgbClr val="81C9D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Rectangle 67">
            <a:extLst>
              <a:ext uri="{FF2B5EF4-FFF2-40B4-BE49-F238E27FC236}">
                <a16:creationId xmlns:a16="http://schemas.microsoft.com/office/drawing/2014/main" id="{53248746-3520-34AA-F2FA-B6211C830A41}"/>
              </a:ext>
            </a:extLst>
          </p:cNvPr>
          <p:cNvSpPr/>
          <p:nvPr/>
        </p:nvSpPr>
        <p:spPr>
          <a:xfrm>
            <a:off x="9372146" y="2407946"/>
            <a:ext cx="540000" cy="540000"/>
          </a:xfrm>
          <a:prstGeom prst="rect">
            <a:avLst/>
          </a:prstGeom>
          <a:solidFill>
            <a:srgbClr val="81C9D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Rectangle 68">
            <a:extLst>
              <a:ext uri="{FF2B5EF4-FFF2-40B4-BE49-F238E27FC236}">
                <a16:creationId xmlns:a16="http://schemas.microsoft.com/office/drawing/2014/main" id="{FDF6FFB9-F478-EE63-E63A-EDB161074153}"/>
              </a:ext>
            </a:extLst>
          </p:cNvPr>
          <p:cNvSpPr/>
          <p:nvPr/>
        </p:nvSpPr>
        <p:spPr>
          <a:xfrm>
            <a:off x="7767840" y="1862857"/>
            <a:ext cx="540000" cy="540000"/>
          </a:xfrm>
          <a:prstGeom prst="rect">
            <a:avLst/>
          </a:prstGeom>
          <a:solidFill>
            <a:srgbClr val="81C9D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0" name="Picture 69" descr="Shape&#10;&#10;Description automatically generated with medium confidence">
            <a:extLst>
              <a:ext uri="{FF2B5EF4-FFF2-40B4-BE49-F238E27FC236}">
                <a16:creationId xmlns:a16="http://schemas.microsoft.com/office/drawing/2014/main" id="{B9DB7388-9C1D-A770-CC4D-4E01077B1C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2043" y="1833204"/>
            <a:ext cx="1728000" cy="1719600"/>
          </a:xfrm>
          <a:prstGeom prst="rect">
            <a:avLst/>
          </a:prstGeom>
        </p:spPr>
      </p:pic>
      <p:pic>
        <p:nvPicPr>
          <p:cNvPr id="71" name="Picture 70" descr="Shape&#10;&#10;Description automatically generated with low confidence">
            <a:extLst>
              <a:ext uri="{FF2B5EF4-FFF2-40B4-BE49-F238E27FC236}">
                <a16:creationId xmlns:a16="http://schemas.microsoft.com/office/drawing/2014/main" id="{FF3396CF-9EEC-92F0-5B5E-84FFFC17E8E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06727" y="1536307"/>
            <a:ext cx="1152000" cy="2197024"/>
          </a:xfrm>
          <a:prstGeom prst="rect">
            <a:avLst/>
          </a:prstGeom>
        </p:spPr>
      </p:pic>
      <p:pic>
        <p:nvPicPr>
          <p:cNvPr id="73" name="Picture 72" descr="Shape&#10;&#10;Description automatically generated with low confidence">
            <a:extLst>
              <a:ext uri="{FF2B5EF4-FFF2-40B4-BE49-F238E27FC236}">
                <a16:creationId xmlns:a16="http://schemas.microsoft.com/office/drawing/2014/main" id="{00D3E70A-1792-CBCB-8142-0C4B7EC536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63993" y="1305511"/>
            <a:ext cx="1152000" cy="2220512"/>
          </a:xfrm>
          <a:prstGeom prst="rect">
            <a:avLst/>
          </a:prstGeom>
        </p:spPr>
      </p:pic>
      <p:pic>
        <p:nvPicPr>
          <p:cNvPr id="74" name="Picture 73" descr="Shape&#10;&#10;Description automatically generated with medium confidence">
            <a:extLst>
              <a:ext uri="{FF2B5EF4-FFF2-40B4-BE49-F238E27FC236}">
                <a16:creationId xmlns:a16="http://schemas.microsoft.com/office/drawing/2014/main" id="{3C1ED4E9-F5B0-71B5-7845-F9946E0EA44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025272" y="1549204"/>
            <a:ext cx="1620000" cy="1677870"/>
          </a:xfrm>
          <a:prstGeom prst="rect">
            <a:avLst/>
          </a:prstGeom>
        </p:spPr>
      </p:pic>
      <p:pic>
        <p:nvPicPr>
          <p:cNvPr id="75" name="Picture 74" descr="A picture containing shoji, building&#10;&#10;Description automatically generated">
            <a:extLst>
              <a:ext uri="{FF2B5EF4-FFF2-40B4-BE49-F238E27FC236}">
                <a16:creationId xmlns:a16="http://schemas.microsoft.com/office/drawing/2014/main" id="{22EBAD9C-8222-E05A-FF2A-5FE0D712DCB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68000" y="4456229"/>
            <a:ext cx="1617082" cy="2142632"/>
          </a:xfrm>
          <a:prstGeom prst="rect">
            <a:avLst/>
          </a:prstGeom>
        </p:spPr>
      </p:pic>
      <p:sp>
        <p:nvSpPr>
          <p:cNvPr id="76" name="TextBox 75">
            <a:extLst>
              <a:ext uri="{FF2B5EF4-FFF2-40B4-BE49-F238E27FC236}">
                <a16:creationId xmlns:a16="http://schemas.microsoft.com/office/drawing/2014/main" id="{0172E1A4-CC61-1370-4E79-7EEA0A823A39}"/>
              </a:ext>
            </a:extLst>
          </p:cNvPr>
          <p:cNvSpPr txBox="1"/>
          <p:nvPr/>
        </p:nvSpPr>
        <p:spPr>
          <a:xfrm>
            <a:off x="1216499" y="4133829"/>
            <a:ext cx="1034257" cy="430887"/>
          </a:xfrm>
          <a:prstGeom prst="rect">
            <a:avLst/>
          </a:prstGeom>
          <a:noFill/>
        </p:spPr>
        <p:txBody>
          <a:bodyPr wrap="none" rtlCol="0">
            <a:spAutoFit/>
          </a:bodyPr>
          <a:lstStyle/>
          <a:p>
            <a:pPr>
              <a:buNone/>
            </a:pPr>
            <a:r>
              <a:rPr lang="en-GB" sz="2200" b="1" dirty="0">
                <a:solidFill>
                  <a:srgbClr val="00628C"/>
                </a:solidFill>
              </a:rPr>
              <a:t>Logan</a:t>
            </a:r>
          </a:p>
        </p:txBody>
      </p:sp>
      <p:sp>
        <p:nvSpPr>
          <p:cNvPr id="77" name="TextBox 76">
            <a:extLst>
              <a:ext uri="{FF2B5EF4-FFF2-40B4-BE49-F238E27FC236}">
                <a16:creationId xmlns:a16="http://schemas.microsoft.com/office/drawing/2014/main" id="{D8C9D91B-CD5B-338E-74ED-CCA4CF3CBCE5}"/>
              </a:ext>
            </a:extLst>
          </p:cNvPr>
          <p:cNvSpPr txBox="1"/>
          <p:nvPr/>
        </p:nvSpPr>
        <p:spPr>
          <a:xfrm>
            <a:off x="3826397" y="4014804"/>
            <a:ext cx="797013" cy="430887"/>
          </a:xfrm>
          <a:prstGeom prst="rect">
            <a:avLst/>
          </a:prstGeom>
          <a:noFill/>
        </p:spPr>
        <p:txBody>
          <a:bodyPr wrap="none" rtlCol="0">
            <a:spAutoFit/>
          </a:bodyPr>
          <a:lstStyle/>
          <a:p>
            <a:pPr>
              <a:buNone/>
            </a:pPr>
            <a:r>
              <a:rPr lang="en-GB" sz="2200" b="1" dirty="0">
                <a:solidFill>
                  <a:srgbClr val="00628C"/>
                </a:solidFill>
              </a:rPr>
              <a:t>Fred</a:t>
            </a:r>
          </a:p>
        </p:txBody>
      </p:sp>
      <p:sp>
        <p:nvSpPr>
          <p:cNvPr id="78" name="TextBox 77">
            <a:extLst>
              <a:ext uri="{FF2B5EF4-FFF2-40B4-BE49-F238E27FC236}">
                <a16:creationId xmlns:a16="http://schemas.microsoft.com/office/drawing/2014/main" id="{C70BE07D-6E5E-EE83-2FD4-D8A85014F6B0}"/>
              </a:ext>
            </a:extLst>
          </p:cNvPr>
          <p:cNvSpPr txBox="1"/>
          <p:nvPr/>
        </p:nvSpPr>
        <p:spPr>
          <a:xfrm>
            <a:off x="6016541" y="3763620"/>
            <a:ext cx="1205779" cy="430887"/>
          </a:xfrm>
          <a:prstGeom prst="rect">
            <a:avLst/>
          </a:prstGeom>
          <a:noFill/>
        </p:spPr>
        <p:txBody>
          <a:bodyPr wrap="none" rtlCol="0">
            <a:spAutoFit/>
          </a:bodyPr>
          <a:lstStyle/>
          <a:p>
            <a:pPr>
              <a:buNone/>
            </a:pPr>
            <a:r>
              <a:rPr lang="en-GB" sz="2200" b="1" dirty="0">
                <a:solidFill>
                  <a:srgbClr val="00628C"/>
                </a:solidFill>
              </a:rPr>
              <a:t>Phoebe</a:t>
            </a:r>
          </a:p>
        </p:txBody>
      </p:sp>
      <p:sp>
        <p:nvSpPr>
          <p:cNvPr id="79" name="TextBox 78">
            <a:extLst>
              <a:ext uri="{FF2B5EF4-FFF2-40B4-BE49-F238E27FC236}">
                <a16:creationId xmlns:a16="http://schemas.microsoft.com/office/drawing/2014/main" id="{3740B177-686F-72CE-A35D-AA74F1057921}"/>
              </a:ext>
            </a:extLst>
          </p:cNvPr>
          <p:cNvSpPr txBox="1"/>
          <p:nvPr/>
        </p:nvSpPr>
        <p:spPr>
          <a:xfrm>
            <a:off x="8248900" y="4240785"/>
            <a:ext cx="1047082" cy="430887"/>
          </a:xfrm>
          <a:prstGeom prst="rect">
            <a:avLst/>
          </a:prstGeom>
          <a:noFill/>
        </p:spPr>
        <p:txBody>
          <a:bodyPr wrap="none" rtlCol="0">
            <a:spAutoFit/>
          </a:bodyPr>
          <a:lstStyle/>
          <a:p>
            <a:pPr>
              <a:buNone/>
            </a:pPr>
            <a:r>
              <a:rPr lang="en-GB" sz="2200" b="1" dirty="0">
                <a:solidFill>
                  <a:srgbClr val="00628C"/>
                </a:solidFill>
              </a:rPr>
              <a:t>Niamh</a:t>
            </a:r>
          </a:p>
        </p:txBody>
      </p:sp>
      <p:sp>
        <p:nvSpPr>
          <p:cNvPr id="80" name="TextBox 79">
            <a:extLst>
              <a:ext uri="{FF2B5EF4-FFF2-40B4-BE49-F238E27FC236}">
                <a16:creationId xmlns:a16="http://schemas.microsoft.com/office/drawing/2014/main" id="{EBDDA7D5-A5CC-CE1D-0208-DA8C5D72B96F}"/>
              </a:ext>
            </a:extLst>
          </p:cNvPr>
          <p:cNvSpPr txBox="1"/>
          <p:nvPr/>
        </p:nvSpPr>
        <p:spPr>
          <a:xfrm>
            <a:off x="10656500" y="4202140"/>
            <a:ext cx="843501" cy="430887"/>
          </a:xfrm>
          <a:prstGeom prst="rect">
            <a:avLst/>
          </a:prstGeom>
          <a:noFill/>
        </p:spPr>
        <p:txBody>
          <a:bodyPr wrap="none" rtlCol="0">
            <a:spAutoFit/>
          </a:bodyPr>
          <a:lstStyle/>
          <a:p>
            <a:pPr>
              <a:buNone/>
            </a:pPr>
            <a:r>
              <a:rPr lang="en-GB" sz="2200" b="1" dirty="0">
                <a:solidFill>
                  <a:srgbClr val="00628C"/>
                </a:solidFill>
              </a:rPr>
              <a:t>Arun</a:t>
            </a:r>
          </a:p>
        </p:txBody>
      </p:sp>
      <p:pic>
        <p:nvPicPr>
          <p:cNvPr id="7" name="5E777DCF-A829-4ED2-8B42-EB89C557A3EB">
            <a:extLst>
              <a:ext uri="{FF2B5EF4-FFF2-40B4-BE49-F238E27FC236}">
                <a16:creationId xmlns:a16="http://schemas.microsoft.com/office/drawing/2014/main" id="{0B0BAEF4-7AB1-D2E0-A01E-50F1DAEFD6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5982528" y="1368257"/>
            <a:ext cx="1670195" cy="167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00200B6-C178-3855-6554-049C32CA5708}"/>
              </a:ext>
            </a:extLst>
          </p:cNvPr>
          <p:cNvSpPr/>
          <p:nvPr/>
        </p:nvSpPr>
        <p:spPr>
          <a:xfrm>
            <a:off x="10033026" y="1047818"/>
            <a:ext cx="540000" cy="540000"/>
          </a:xfrm>
          <a:prstGeom prst="rect">
            <a:avLst/>
          </a:prstGeom>
          <a:solidFill>
            <a:srgbClr val="81C9D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8B73D4D9-C4C7-5046-816C-4380801FFA3F}"/>
              </a:ext>
            </a:extLst>
          </p:cNvPr>
          <p:cNvSpPr/>
          <p:nvPr/>
        </p:nvSpPr>
        <p:spPr>
          <a:xfrm>
            <a:off x="10559008" y="1046397"/>
            <a:ext cx="540000" cy="540000"/>
          </a:xfrm>
          <a:prstGeom prst="rect">
            <a:avLst/>
          </a:prstGeom>
          <a:solidFill>
            <a:srgbClr val="81C9D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2CE98F0-3375-38C5-A174-9FF10B99D970}"/>
              </a:ext>
            </a:extLst>
          </p:cNvPr>
          <p:cNvSpPr/>
          <p:nvPr/>
        </p:nvSpPr>
        <p:spPr>
          <a:xfrm>
            <a:off x="10559008" y="3175082"/>
            <a:ext cx="540000" cy="540000"/>
          </a:xfrm>
          <a:prstGeom prst="rect">
            <a:avLst/>
          </a:prstGeom>
          <a:solidFill>
            <a:srgbClr val="81C9D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78EA5C04-B19D-A081-71DC-52B929A39CF3}"/>
              </a:ext>
            </a:extLst>
          </p:cNvPr>
          <p:cNvSpPr/>
          <p:nvPr/>
        </p:nvSpPr>
        <p:spPr>
          <a:xfrm>
            <a:off x="11092744" y="3174607"/>
            <a:ext cx="540000" cy="540000"/>
          </a:xfrm>
          <a:prstGeom prst="rect">
            <a:avLst/>
          </a:prstGeom>
          <a:solidFill>
            <a:srgbClr val="81C9DB"/>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8973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4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4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4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4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5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4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par>
                                <p:cTn id="77" presetID="1" presetClass="exit" presetSubtype="0" fill="hold" grpId="1" nodeType="withEffect">
                                  <p:stCondLst>
                                    <p:cond delay="0"/>
                                  </p:stCondLst>
                                  <p:childTnLst>
                                    <p:set>
                                      <p:cBhvr>
                                        <p:cTn id="78" dur="1" fill="hold">
                                          <p:stCondLst>
                                            <p:cond delay="0"/>
                                          </p:stCondLst>
                                        </p:cTn>
                                        <p:tgtEl>
                                          <p:spTgt spid="4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9"/>
                                        </p:tgtEl>
                                        <p:attrNameLst>
                                          <p:attrName>style.visibility</p:attrName>
                                        </p:attrNameLst>
                                      </p:cBhvr>
                                      <p:to>
                                        <p:strVal val="visible"/>
                                      </p:to>
                                    </p:set>
                                  </p:childTnLst>
                                </p:cTn>
                              </p:par>
                              <p:par>
                                <p:cTn id="83" presetID="1" presetClass="exit" presetSubtype="0" fill="hold" grpId="1" nodeType="withEffect">
                                  <p:stCondLst>
                                    <p:cond delay="0"/>
                                  </p:stCondLst>
                                  <p:childTnLst>
                                    <p:set>
                                      <p:cBhvr>
                                        <p:cTn id="84" dur="1" fill="hold">
                                          <p:stCondLst>
                                            <p:cond delay="0"/>
                                          </p:stCondLst>
                                        </p:cTn>
                                        <p:tgtEl>
                                          <p:spTgt spid="5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8"/>
                                        </p:tgtEl>
                                        <p:attrNameLst>
                                          <p:attrName>style.visibility</p:attrName>
                                        </p:attrNameLst>
                                      </p:cBhvr>
                                      <p:to>
                                        <p:strVal val="visible"/>
                                      </p:to>
                                    </p:set>
                                  </p:childTnLst>
                                </p:cTn>
                              </p:par>
                              <p:par>
                                <p:cTn id="89" presetID="1" presetClass="exit" presetSubtype="0" fill="hold" grpId="1" nodeType="withEffect">
                                  <p:stCondLst>
                                    <p:cond delay="0"/>
                                  </p:stCondLst>
                                  <p:childTnLst>
                                    <p:set>
                                      <p:cBhvr>
                                        <p:cTn id="90" dur="1" fill="hold">
                                          <p:stCondLst>
                                            <p:cond delay="0"/>
                                          </p:stCondLst>
                                        </p:cTn>
                                        <p:tgtEl>
                                          <p:spTgt spid="6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5"/>
                                        </p:tgtEl>
                                        <p:attrNameLst>
                                          <p:attrName>style.visibility</p:attrName>
                                        </p:attrNameLst>
                                      </p:cBhvr>
                                      <p:to>
                                        <p:strVal val="visible"/>
                                      </p:to>
                                    </p:set>
                                  </p:childTnLst>
                                </p:cTn>
                              </p:par>
                              <p:par>
                                <p:cTn id="95" presetID="1" presetClass="exit" presetSubtype="0" fill="hold" grpId="1" nodeType="withEffect">
                                  <p:stCondLst>
                                    <p:cond delay="0"/>
                                  </p:stCondLst>
                                  <p:childTnLst>
                                    <p:set>
                                      <p:cBhvr>
                                        <p:cTn id="96" dur="1" fill="hold">
                                          <p:stCondLst>
                                            <p:cond delay="0"/>
                                          </p:stCondLst>
                                        </p:cTn>
                                        <p:tgtEl>
                                          <p:spTgt spid="6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8"/>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5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0"/>
                                        </p:tgtEl>
                                        <p:attrNameLst>
                                          <p:attrName>style.visibility</p:attrName>
                                        </p:attrNameLst>
                                      </p:cBhvr>
                                      <p:to>
                                        <p:strVal val="visible"/>
                                      </p:to>
                                    </p:set>
                                  </p:childTnLst>
                                </p:cTn>
                              </p:par>
                              <p:par>
                                <p:cTn id="107" presetID="1" presetClass="exit" presetSubtype="0" fill="hold" grpId="1" nodeType="withEffect">
                                  <p:stCondLst>
                                    <p:cond delay="0"/>
                                  </p:stCondLst>
                                  <p:childTnLst>
                                    <p:set>
                                      <p:cBhvr>
                                        <p:cTn id="108" dur="1" fill="hold">
                                          <p:stCondLst>
                                            <p:cond delay="0"/>
                                          </p:stCondLst>
                                        </p:cTn>
                                        <p:tgtEl>
                                          <p:spTgt spid="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1"/>
                                        </p:tgtEl>
                                        <p:attrNameLst>
                                          <p:attrName>style.visibility</p:attrName>
                                        </p:attrNameLst>
                                      </p:cBhvr>
                                      <p:to>
                                        <p:strVal val="visible"/>
                                      </p:to>
                                    </p:set>
                                  </p:childTnLst>
                                </p:cTn>
                              </p:par>
                              <p:par>
                                <p:cTn id="113" presetID="1" presetClass="exit" presetSubtype="0" fill="hold" grpId="1" nodeType="withEffect">
                                  <p:stCondLst>
                                    <p:cond delay="0"/>
                                  </p:stCondLst>
                                  <p:childTnLst>
                                    <p:set>
                                      <p:cBhvr>
                                        <p:cTn id="114" dur="1" fill="hold">
                                          <p:stCondLst>
                                            <p:cond delay="0"/>
                                          </p:stCondLst>
                                        </p:cTn>
                                        <p:tgtEl>
                                          <p:spTgt spid="10"/>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2"/>
                                        </p:tgtEl>
                                        <p:attrNameLst>
                                          <p:attrName>style.visibility</p:attrName>
                                        </p:attrNameLst>
                                      </p:cBhvr>
                                      <p:to>
                                        <p:strVal val="visible"/>
                                      </p:to>
                                    </p:set>
                                  </p:childTnLst>
                                </p:cTn>
                              </p:par>
                              <p:par>
                                <p:cTn id="119" presetID="1" presetClass="exit" presetSubtype="0" fill="hold" grpId="1" nodeType="withEffect">
                                  <p:stCondLst>
                                    <p:cond delay="0"/>
                                  </p:stCondLst>
                                  <p:childTnLst>
                                    <p:set>
                                      <p:cBhvr>
                                        <p:cTn id="120" dur="1" fill="hold">
                                          <p:stCondLst>
                                            <p:cond delay="0"/>
                                          </p:stCondLst>
                                        </p:cTn>
                                        <p:tgtEl>
                                          <p:spTgt spid="11"/>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2"/>
                                        </p:tgtEl>
                                        <p:attrNameLst>
                                          <p:attrName>style.visibility</p:attrName>
                                        </p:attrNameLst>
                                      </p:cBhvr>
                                      <p:to>
                                        <p:strVal val="visible"/>
                                      </p:to>
                                    </p:set>
                                  </p:childTnLst>
                                </p:cTn>
                              </p:par>
                              <p:par>
                                <p:cTn id="125" presetID="1" presetClass="exit" presetSubtype="0" fill="hold" grpId="1" nodeType="withEffect">
                                  <p:stCondLst>
                                    <p:cond delay="0"/>
                                  </p:stCondLst>
                                  <p:childTnLst>
                                    <p:set>
                                      <p:cBhvr>
                                        <p:cTn id="126" dur="1" fill="hold">
                                          <p:stCondLst>
                                            <p:cond delay="0"/>
                                          </p:stCondLst>
                                        </p:cTn>
                                        <p:tgtEl>
                                          <p:spTgt spid="12"/>
                                        </p:tgtEl>
                                        <p:attrNameLst>
                                          <p:attrName>style.visibility</p:attrName>
                                        </p:attrNameLst>
                                      </p:cBhvr>
                                      <p:to>
                                        <p:strVal val="hidden"/>
                                      </p:to>
                                    </p:set>
                                  </p:childTnLst>
                                </p:cTn>
                              </p:par>
                              <p:par>
                                <p:cTn id="127" presetID="1" presetClass="entr" presetSubtype="0" fill="hold" grpId="0" nodeType="withEffect">
                                  <p:stCondLst>
                                    <p:cond delay="0"/>
                                  </p:stCondLst>
                                  <p:childTnLst>
                                    <p:set>
                                      <p:cBhvr>
                                        <p:cTn id="128" dur="1" fill="hold">
                                          <p:stCondLst>
                                            <p:cond delay="0"/>
                                          </p:stCondLst>
                                        </p:cTn>
                                        <p:tgtEl>
                                          <p:spTgt spid="4"/>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5" grpId="1" animBg="1"/>
      <p:bldP spid="6" grpId="0" animBg="1"/>
      <p:bldP spid="6" grpId="1" animBg="1"/>
      <p:bldP spid="9" grpId="0" animBg="1"/>
      <p:bldP spid="9" grpId="1" animBg="1"/>
      <p:bldP spid="40" grpId="0" animBg="1"/>
      <p:bldP spid="40" grpId="1" animBg="1"/>
      <p:bldP spid="42" grpId="0" animBg="1"/>
      <p:bldP spid="42" grpId="1" animBg="1"/>
      <p:bldP spid="43" grpId="0" animBg="1"/>
      <p:bldP spid="43"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5" grpId="0" animBg="1"/>
      <p:bldP spid="55" grpId="1" animBg="1"/>
      <p:bldP spid="68" grpId="0" animBg="1"/>
      <p:bldP spid="68" grpId="1" animBg="1"/>
      <p:bldP spid="69" grpId="0" animBg="1"/>
      <p:bldP spid="69" grpId="1" animBg="1"/>
      <p:bldP spid="8" grpId="0" animBg="1"/>
      <p:bldP spid="8" grpId="1" animBg="1"/>
      <p:bldP spid="10" grpId="0" animBg="1"/>
      <p:bldP spid="10" grpId="1" animBg="1"/>
      <p:bldP spid="11" grpId="0" animBg="1"/>
      <p:bldP spid="11" grpId="1" animBg="1"/>
      <p:bldP spid="12" grpId="0" animBg="1"/>
      <p:bldP spid="12" grpId="1"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14: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4142729782"/>
              </p:ext>
            </p:extLst>
          </p:nvPr>
        </p:nvGraphicFramePr>
        <p:xfrm>
          <a:off x="267128" y="764704"/>
          <a:ext cx="11766038" cy="5229448"/>
        </p:xfrm>
        <a:graphic>
          <a:graphicData uri="http://schemas.openxmlformats.org/drawingml/2006/table">
            <a:tbl>
              <a:tblPr firstRow="1" bandRow="1">
                <a:tableStyleId>{5940675A-B579-460E-94D1-54222C63F5DA}</a:tableStyleId>
              </a:tblPr>
              <a:tblGrid>
                <a:gridCol w="5932950">
                  <a:extLst>
                    <a:ext uri="{9D8B030D-6E8A-4147-A177-3AD203B41FA5}">
                      <a16:colId xmlns:a16="http://schemas.microsoft.com/office/drawing/2014/main" val="695237181"/>
                    </a:ext>
                  </a:extLst>
                </a:gridCol>
                <a:gridCol w="5833088">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355304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Offer one net at a time, but with two versions of a sixth face, one correct and one incorrect. Can students identify the correct one? Can they suggest other correct ones?</a:t>
                      </a:r>
                    </a:p>
                    <a:p>
                      <a:r>
                        <a:rPr lang="en-GB" sz="1600" b="1" i="0" u="none" dirty="0"/>
                        <a:t>Challenge</a:t>
                      </a:r>
                    </a:p>
                    <a:p>
                      <a:pPr>
                        <a:spcAft>
                          <a:spcPts val="600"/>
                        </a:spcAft>
                      </a:pPr>
                      <a:r>
                        <a:rPr lang="en-GB" sz="1600" u="none" dirty="0"/>
                        <a:t>Ask students to turn each net into a cuboid. Can they identify which faces will be opposite each other, and therefore need to be the same dimensions? </a:t>
                      </a:r>
                    </a:p>
                    <a:p>
                      <a:r>
                        <a:rPr lang="en-GB" sz="1600" b="1" i="0" u="none" dirty="0"/>
                        <a:t>Representations</a:t>
                      </a:r>
                    </a:p>
                    <a:p>
                      <a:r>
                        <a:rPr lang="en-GB" sz="1600" b="0" i="0" u="none" dirty="0"/>
                        <a:t>Have nets to cut out, with spare faces to tape on, to help students who find it hard to visualise how the flat representations fold. Intersecting squares or magnet tiles could also be used to represent the task physically.</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Nets are part of the Year 6 curriculum and students may have seen tasks that ask them to identify possible nets of cubes. Checkpoint 14 asks them to reason with some ‘part nets’ and complete them with the sixth face. The intention is not so much to see if they have remembered the cube nets, but whether than can visualise and reason with a 2D representation of the 3D shape. Prompt them by asking if they can identify where a sixth face could </a:t>
                      </a:r>
                      <a:r>
                        <a:rPr lang="en-GB" sz="1600" b="1" dirty="0"/>
                        <a:t>not</a:t>
                      </a:r>
                      <a:r>
                        <a:rPr lang="en-GB" sz="1600" dirty="0"/>
                        <a:t> go, and explain why. For example, for Fred’s net, ask why the face can’t go to the left of the column of four.</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All the nets are possible, but some have more solutions than others. Niamh’s and Phoebe’s nets are likely to be the most challenging, with Logan’s and Fred’s the most familiar. </a:t>
                      </a:r>
                    </a:p>
                  </a:txBody>
                  <a:tcPr/>
                </a:tc>
                <a:extLst>
                  <a:ext uri="{0D108BD9-81ED-4DB2-BD59-A6C34878D82A}">
                    <a16:rowId xmlns:a16="http://schemas.microsoft.com/office/drawing/2014/main" val="1616516725"/>
                  </a:ext>
                </a:extLst>
              </a:tr>
              <a:tr h="1115831">
                <a:tc gridSpan="2">
                  <a:txBody>
                    <a:bodyPr/>
                    <a:lstStyle/>
                    <a:p>
                      <a:r>
                        <a:rPr lang="en-GB" sz="1600" b="1" dirty="0"/>
                        <a:t>Additional resources</a:t>
                      </a:r>
                    </a:p>
                    <a:p>
                      <a:pPr marL="285750" indent="-285750">
                        <a:buFont typeface="Arial" panose="020B0604020202020204" pitchFamily="34" charset="0"/>
                        <a:buChar char="•"/>
                      </a:pPr>
                      <a:r>
                        <a:rPr lang="en-GB" sz="1600" b="0" dirty="0"/>
                        <a:t>Additional activity </a:t>
                      </a:r>
                      <a:r>
                        <a:rPr lang="en-GB" sz="1600" b="0" dirty="0">
                          <a:hlinkClick r:id="rId3" action="ppaction://hlinksldjump"/>
                        </a:rPr>
                        <a:t>K</a:t>
                      </a:r>
                      <a:r>
                        <a:rPr lang="en-GB" sz="1600" b="0" dirty="0"/>
                        <a:t> links nets of a cube with volume.</a:t>
                      </a:r>
                    </a:p>
                    <a:p>
                      <a:pPr marL="285750" indent="-285750">
                        <a:buFont typeface="Arial" panose="020B0604020202020204" pitchFamily="34" charset="0"/>
                        <a:buChar char="•"/>
                      </a:pPr>
                      <a:r>
                        <a:rPr lang="en-GB" sz="1600" b="0" dirty="0"/>
                        <a:t>Examples of Key Stage 2 SATs questions involving the net of a cube can be found in 2018 Paper 2 reasoning (question 22) and 2018 paper 3 reasoning (question 17). Past papers can readily be found online.</a:t>
                      </a:r>
                    </a:p>
                    <a:p>
                      <a:pPr marL="285750" indent="-285750">
                        <a:buFont typeface="Arial" panose="020B0604020202020204" pitchFamily="34" charset="0"/>
                        <a:buChar char="•"/>
                      </a:pPr>
                      <a:r>
                        <a:rPr lang="en-GB" sz="1600" b="0" dirty="0"/>
                        <a:t>An example of questions involving nets of cubes can be found on p36 of </a:t>
                      </a:r>
                      <a:r>
                        <a:rPr lang="en-GB" sz="1600" dirty="0">
                          <a:hlinkClick r:id="rId4"/>
                        </a:rPr>
                        <a:t>Primary Assessment Materials | NCETM</a:t>
                      </a:r>
                      <a:r>
                        <a:rPr lang="en-GB" sz="1600" dirty="0"/>
                        <a:t>.</a:t>
                      </a:r>
                      <a:endParaRPr lang="en-GB" sz="1600" b="0" dirty="0"/>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13728404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dirty="0"/>
              <a:t>Checkpoint 15: Four, five, six prisms</a:t>
            </a:r>
          </a:p>
        </p:txBody>
      </p:sp>
      <p:sp>
        <p:nvSpPr>
          <p:cNvPr id="11" name="TextBox 10">
            <a:extLst>
              <a:ext uri="{FF2B5EF4-FFF2-40B4-BE49-F238E27FC236}">
                <a16:creationId xmlns:a16="http://schemas.microsoft.com/office/drawing/2014/main" id="{0063F226-ECA6-00CD-B10C-26BDEE3580AB}"/>
              </a:ext>
            </a:extLst>
          </p:cNvPr>
          <p:cNvSpPr txBox="1"/>
          <p:nvPr/>
        </p:nvSpPr>
        <p:spPr>
          <a:xfrm>
            <a:off x="350330" y="1337289"/>
            <a:ext cx="2911444" cy="430887"/>
          </a:xfrm>
          <a:prstGeom prst="rect">
            <a:avLst/>
          </a:prstGeom>
          <a:noFill/>
        </p:spPr>
        <p:txBody>
          <a:bodyPr wrap="square" rtlCol="0">
            <a:spAutoFit/>
          </a:bodyPr>
          <a:lstStyle/>
          <a:p>
            <a:pPr>
              <a:buNone/>
            </a:pPr>
            <a:r>
              <a:rPr lang="en-US" sz="2200" dirty="0"/>
              <a:t>Phil has four cubes. </a:t>
            </a:r>
          </a:p>
        </p:txBody>
      </p:sp>
      <p:sp>
        <p:nvSpPr>
          <p:cNvPr id="18" name="Cube 17">
            <a:extLst>
              <a:ext uri="{FF2B5EF4-FFF2-40B4-BE49-F238E27FC236}">
                <a16:creationId xmlns:a16="http://schemas.microsoft.com/office/drawing/2014/main" id="{1209AD4C-0D89-EDB0-B1D0-78986F8565C7}"/>
              </a:ext>
            </a:extLst>
          </p:cNvPr>
          <p:cNvSpPr/>
          <p:nvPr/>
        </p:nvSpPr>
        <p:spPr>
          <a:xfrm>
            <a:off x="7238185" y="1580036"/>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sp>
        <p:nvSpPr>
          <p:cNvPr id="19" name="Cube 18">
            <a:extLst>
              <a:ext uri="{FF2B5EF4-FFF2-40B4-BE49-F238E27FC236}">
                <a16:creationId xmlns:a16="http://schemas.microsoft.com/office/drawing/2014/main" id="{0BC451EC-12D6-CBA8-83F6-ED8097F4F01C}"/>
              </a:ext>
            </a:extLst>
          </p:cNvPr>
          <p:cNvSpPr/>
          <p:nvPr/>
        </p:nvSpPr>
        <p:spPr>
          <a:xfrm>
            <a:off x="6547156" y="1608064"/>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sp>
        <p:nvSpPr>
          <p:cNvPr id="20" name="Cube 19">
            <a:extLst>
              <a:ext uri="{FF2B5EF4-FFF2-40B4-BE49-F238E27FC236}">
                <a16:creationId xmlns:a16="http://schemas.microsoft.com/office/drawing/2014/main" id="{71703D15-760F-9AF6-F3A8-E70854A4BCBB}"/>
              </a:ext>
            </a:extLst>
          </p:cNvPr>
          <p:cNvSpPr/>
          <p:nvPr/>
        </p:nvSpPr>
        <p:spPr>
          <a:xfrm>
            <a:off x="5211935" y="1642678"/>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sp>
        <p:nvSpPr>
          <p:cNvPr id="21" name="Cube 20">
            <a:extLst>
              <a:ext uri="{FF2B5EF4-FFF2-40B4-BE49-F238E27FC236}">
                <a16:creationId xmlns:a16="http://schemas.microsoft.com/office/drawing/2014/main" id="{E056CCEC-7D0F-EAB3-6612-ACC1B3523B00}"/>
              </a:ext>
            </a:extLst>
          </p:cNvPr>
          <p:cNvSpPr/>
          <p:nvPr/>
        </p:nvSpPr>
        <p:spPr>
          <a:xfrm>
            <a:off x="5881604" y="1555281"/>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sp>
        <p:nvSpPr>
          <p:cNvPr id="22" name="Cube 21">
            <a:extLst>
              <a:ext uri="{FF2B5EF4-FFF2-40B4-BE49-F238E27FC236}">
                <a16:creationId xmlns:a16="http://schemas.microsoft.com/office/drawing/2014/main" id="{7FEB9E47-1E62-E00F-344A-1A95C0E11E91}"/>
              </a:ext>
            </a:extLst>
          </p:cNvPr>
          <p:cNvSpPr/>
          <p:nvPr/>
        </p:nvSpPr>
        <p:spPr>
          <a:xfrm>
            <a:off x="7192239" y="2983317"/>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23" name="Cube 22">
            <a:extLst>
              <a:ext uri="{FF2B5EF4-FFF2-40B4-BE49-F238E27FC236}">
                <a16:creationId xmlns:a16="http://schemas.microsoft.com/office/drawing/2014/main" id="{6A3A75B2-0024-1A7E-E83C-C4EBC6D5CF52}"/>
              </a:ext>
            </a:extLst>
          </p:cNvPr>
          <p:cNvSpPr/>
          <p:nvPr/>
        </p:nvSpPr>
        <p:spPr>
          <a:xfrm>
            <a:off x="6488691" y="3039814"/>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24" name="Cube 23">
            <a:extLst>
              <a:ext uri="{FF2B5EF4-FFF2-40B4-BE49-F238E27FC236}">
                <a16:creationId xmlns:a16="http://schemas.microsoft.com/office/drawing/2014/main" id="{881682AB-CFDB-3A3E-DA98-66B03B23A7B5}"/>
              </a:ext>
            </a:extLst>
          </p:cNvPr>
          <p:cNvSpPr/>
          <p:nvPr/>
        </p:nvSpPr>
        <p:spPr>
          <a:xfrm>
            <a:off x="5835405" y="2999795"/>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25" name="Cube 24">
            <a:extLst>
              <a:ext uri="{FF2B5EF4-FFF2-40B4-BE49-F238E27FC236}">
                <a16:creationId xmlns:a16="http://schemas.microsoft.com/office/drawing/2014/main" id="{8D0864D7-28CE-B85D-99C8-6A8CB7D9DEF4}"/>
              </a:ext>
            </a:extLst>
          </p:cNvPr>
          <p:cNvSpPr/>
          <p:nvPr/>
        </p:nvSpPr>
        <p:spPr>
          <a:xfrm>
            <a:off x="5163623" y="3076147"/>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26" name="Cube 25">
            <a:extLst>
              <a:ext uri="{FF2B5EF4-FFF2-40B4-BE49-F238E27FC236}">
                <a16:creationId xmlns:a16="http://schemas.microsoft.com/office/drawing/2014/main" id="{7EDC8496-5020-9E7B-686C-E03296E22A26}"/>
              </a:ext>
            </a:extLst>
          </p:cNvPr>
          <p:cNvSpPr/>
          <p:nvPr/>
        </p:nvSpPr>
        <p:spPr>
          <a:xfrm>
            <a:off x="7878252" y="3039525"/>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28" name="Cube 27">
            <a:extLst>
              <a:ext uri="{FF2B5EF4-FFF2-40B4-BE49-F238E27FC236}">
                <a16:creationId xmlns:a16="http://schemas.microsoft.com/office/drawing/2014/main" id="{F4E5079C-0E0B-6D13-2F35-3E83D11A321E}"/>
              </a:ext>
            </a:extLst>
          </p:cNvPr>
          <p:cNvSpPr/>
          <p:nvPr/>
        </p:nvSpPr>
        <p:spPr>
          <a:xfrm>
            <a:off x="6201162" y="4117582"/>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29" name="Cube 28">
            <a:extLst>
              <a:ext uri="{FF2B5EF4-FFF2-40B4-BE49-F238E27FC236}">
                <a16:creationId xmlns:a16="http://schemas.microsoft.com/office/drawing/2014/main" id="{7946E7EE-982E-A378-BD79-95915074AE3A}"/>
              </a:ext>
            </a:extLst>
          </p:cNvPr>
          <p:cNvSpPr/>
          <p:nvPr/>
        </p:nvSpPr>
        <p:spPr>
          <a:xfrm>
            <a:off x="6088415" y="4688768"/>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30" name="Cube 29">
            <a:extLst>
              <a:ext uri="{FF2B5EF4-FFF2-40B4-BE49-F238E27FC236}">
                <a16:creationId xmlns:a16="http://schemas.microsoft.com/office/drawing/2014/main" id="{A5F42098-43D6-AA9D-8AFC-19197C311009}"/>
              </a:ext>
            </a:extLst>
          </p:cNvPr>
          <p:cNvSpPr/>
          <p:nvPr/>
        </p:nvSpPr>
        <p:spPr>
          <a:xfrm>
            <a:off x="6531892" y="4687706"/>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31" name="Cube 30">
            <a:extLst>
              <a:ext uri="{FF2B5EF4-FFF2-40B4-BE49-F238E27FC236}">
                <a16:creationId xmlns:a16="http://schemas.microsoft.com/office/drawing/2014/main" id="{5164A48A-A08A-D6A2-2D00-FC0DA8FBCE6D}"/>
              </a:ext>
            </a:extLst>
          </p:cNvPr>
          <p:cNvSpPr/>
          <p:nvPr/>
        </p:nvSpPr>
        <p:spPr>
          <a:xfrm>
            <a:off x="6088414" y="4239124"/>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32" name="Cube 31">
            <a:extLst>
              <a:ext uri="{FF2B5EF4-FFF2-40B4-BE49-F238E27FC236}">
                <a16:creationId xmlns:a16="http://schemas.microsoft.com/office/drawing/2014/main" id="{AC08AD9D-D16A-B462-475F-ACC505372BDA}"/>
              </a:ext>
            </a:extLst>
          </p:cNvPr>
          <p:cNvSpPr/>
          <p:nvPr/>
        </p:nvSpPr>
        <p:spPr>
          <a:xfrm>
            <a:off x="6988722" y="5136287"/>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33" name="Cube 32">
            <a:extLst>
              <a:ext uri="{FF2B5EF4-FFF2-40B4-BE49-F238E27FC236}">
                <a16:creationId xmlns:a16="http://schemas.microsoft.com/office/drawing/2014/main" id="{A2D5A03A-2C5A-B692-FAA4-3D61BEB3BE40}"/>
              </a:ext>
            </a:extLst>
          </p:cNvPr>
          <p:cNvSpPr/>
          <p:nvPr/>
        </p:nvSpPr>
        <p:spPr>
          <a:xfrm>
            <a:off x="6988722" y="4687705"/>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2" name="Action Button: Help 1">
            <a:hlinkClick r:id="" action="ppaction://noaction" highlightClick="1"/>
            <a:extLst>
              <a:ext uri="{FF2B5EF4-FFF2-40B4-BE49-F238E27FC236}">
                <a16:creationId xmlns:a16="http://schemas.microsoft.com/office/drawing/2014/main" id="{7A96FD77-5C65-498E-BF30-9B5DEAA59588}"/>
              </a:ext>
            </a:extLst>
          </p:cNvPr>
          <p:cNvSpPr/>
          <p:nvPr/>
        </p:nvSpPr>
        <p:spPr>
          <a:xfrm>
            <a:off x="273460" y="5803627"/>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658355F-3778-D368-FF7E-FDF161A9E7F7}"/>
              </a:ext>
            </a:extLst>
          </p:cNvPr>
          <p:cNvSpPr txBox="1"/>
          <p:nvPr/>
        </p:nvSpPr>
        <p:spPr>
          <a:xfrm>
            <a:off x="1268567" y="5830499"/>
            <a:ext cx="5437568" cy="769441"/>
          </a:xfrm>
          <a:prstGeom prst="rect">
            <a:avLst/>
          </a:prstGeom>
          <a:noFill/>
        </p:spPr>
        <p:txBody>
          <a:bodyPr wrap="square" rtlCol="0">
            <a:spAutoFit/>
          </a:bodyPr>
          <a:lstStyle/>
          <a:p>
            <a:pPr>
              <a:buNone/>
            </a:pPr>
            <a:r>
              <a:rPr lang="en-US" sz="2200" dirty="0"/>
              <a:t>How many prisms could </a:t>
            </a:r>
            <a:r>
              <a:rPr lang="en-US" sz="2200" dirty="0" err="1"/>
              <a:t>Sachin</a:t>
            </a:r>
            <a:r>
              <a:rPr lang="en-US" sz="2200" dirty="0"/>
              <a:t> make with his six cubes?</a:t>
            </a:r>
          </a:p>
        </p:txBody>
      </p:sp>
      <p:sp>
        <p:nvSpPr>
          <p:cNvPr id="6" name="TextBox 5">
            <a:extLst>
              <a:ext uri="{FF2B5EF4-FFF2-40B4-BE49-F238E27FC236}">
                <a16:creationId xmlns:a16="http://schemas.microsoft.com/office/drawing/2014/main" id="{366C7641-3F3C-652E-A445-936587DF0736}"/>
              </a:ext>
            </a:extLst>
          </p:cNvPr>
          <p:cNvSpPr txBox="1"/>
          <p:nvPr/>
        </p:nvSpPr>
        <p:spPr>
          <a:xfrm>
            <a:off x="314165" y="1714804"/>
            <a:ext cx="4989177" cy="769441"/>
          </a:xfrm>
          <a:prstGeom prst="rect">
            <a:avLst/>
          </a:prstGeom>
          <a:noFill/>
        </p:spPr>
        <p:txBody>
          <a:bodyPr wrap="square">
            <a:spAutoFit/>
          </a:bodyPr>
          <a:lstStyle/>
          <a:p>
            <a:pPr marL="457200" indent="-457200">
              <a:buFont typeface="+mj-lt"/>
              <a:buAutoNum type="alphaLcParenR"/>
            </a:pPr>
            <a:r>
              <a:rPr lang="en-US" sz="2200" dirty="0"/>
              <a:t>Using all his cubes, how many different prisms can he make?</a:t>
            </a:r>
          </a:p>
        </p:txBody>
      </p:sp>
      <p:sp>
        <p:nvSpPr>
          <p:cNvPr id="8" name="TextBox 7">
            <a:extLst>
              <a:ext uri="{FF2B5EF4-FFF2-40B4-BE49-F238E27FC236}">
                <a16:creationId xmlns:a16="http://schemas.microsoft.com/office/drawing/2014/main" id="{AA60A449-76EE-EC92-CF31-A46A52E97152}"/>
              </a:ext>
            </a:extLst>
          </p:cNvPr>
          <p:cNvSpPr txBox="1"/>
          <p:nvPr/>
        </p:nvSpPr>
        <p:spPr>
          <a:xfrm>
            <a:off x="273460" y="3219412"/>
            <a:ext cx="4772820" cy="769441"/>
          </a:xfrm>
          <a:prstGeom prst="rect">
            <a:avLst/>
          </a:prstGeom>
          <a:noFill/>
        </p:spPr>
        <p:txBody>
          <a:bodyPr wrap="square">
            <a:spAutoFit/>
          </a:bodyPr>
          <a:lstStyle/>
          <a:p>
            <a:pPr marL="457200" indent="-457200">
              <a:buFont typeface="+mj-lt"/>
              <a:buAutoNum type="alphaLcParenR" startAt="2"/>
            </a:pPr>
            <a:r>
              <a:rPr lang="en-US" sz="2200" dirty="0"/>
              <a:t>Using all her cubes, how many different prisms can she make?</a:t>
            </a:r>
          </a:p>
        </p:txBody>
      </p:sp>
      <p:sp>
        <p:nvSpPr>
          <p:cNvPr id="10" name="TextBox 9">
            <a:extLst>
              <a:ext uri="{FF2B5EF4-FFF2-40B4-BE49-F238E27FC236}">
                <a16:creationId xmlns:a16="http://schemas.microsoft.com/office/drawing/2014/main" id="{DEABA776-F35C-3FCC-9092-BB6FA3D936BB}"/>
              </a:ext>
            </a:extLst>
          </p:cNvPr>
          <p:cNvSpPr txBox="1"/>
          <p:nvPr/>
        </p:nvSpPr>
        <p:spPr>
          <a:xfrm>
            <a:off x="238276" y="4735317"/>
            <a:ext cx="5261155" cy="769441"/>
          </a:xfrm>
          <a:prstGeom prst="rect">
            <a:avLst/>
          </a:prstGeom>
          <a:noFill/>
        </p:spPr>
        <p:txBody>
          <a:bodyPr wrap="square">
            <a:spAutoFit/>
          </a:bodyPr>
          <a:lstStyle/>
          <a:p>
            <a:pPr marL="457200" indent="-457200">
              <a:buFont typeface="+mj-lt"/>
              <a:buAutoNum type="alphaLcParenR" startAt="3"/>
            </a:pPr>
            <a:r>
              <a:rPr lang="en-US" sz="2200" dirty="0"/>
              <a:t>Has he made a prism? If not, which cube(s) should he move?</a:t>
            </a:r>
          </a:p>
        </p:txBody>
      </p:sp>
      <p:sp>
        <p:nvSpPr>
          <p:cNvPr id="13" name="TextBox 12">
            <a:extLst>
              <a:ext uri="{FF2B5EF4-FFF2-40B4-BE49-F238E27FC236}">
                <a16:creationId xmlns:a16="http://schemas.microsoft.com/office/drawing/2014/main" id="{B5E94B73-196C-43C4-A7DA-0BE8015A7754}"/>
              </a:ext>
            </a:extLst>
          </p:cNvPr>
          <p:cNvSpPr txBox="1"/>
          <p:nvPr/>
        </p:nvSpPr>
        <p:spPr>
          <a:xfrm>
            <a:off x="262869" y="4245335"/>
            <a:ext cx="3606091" cy="430887"/>
          </a:xfrm>
          <a:prstGeom prst="rect">
            <a:avLst/>
          </a:prstGeom>
          <a:noFill/>
        </p:spPr>
        <p:txBody>
          <a:bodyPr wrap="square">
            <a:spAutoFit/>
          </a:bodyPr>
          <a:lstStyle/>
          <a:p>
            <a:pPr>
              <a:buNone/>
            </a:pPr>
            <a:r>
              <a:rPr lang="en-US" sz="2200" dirty="0"/>
              <a:t>Sachin has six cubes.</a:t>
            </a:r>
          </a:p>
        </p:txBody>
      </p:sp>
      <p:sp>
        <p:nvSpPr>
          <p:cNvPr id="15" name="TextBox 14">
            <a:extLst>
              <a:ext uri="{FF2B5EF4-FFF2-40B4-BE49-F238E27FC236}">
                <a16:creationId xmlns:a16="http://schemas.microsoft.com/office/drawing/2014/main" id="{FD21D869-79C7-55A7-B8B4-5DF04B3D1CD5}"/>
              </a:ext>
            </a:extLst>
          </p:cNvPr>
          <p:cNvSpPr txBox="1"/>
          <p:nvPr/>
        </p:nvSpPr>
        <p:spPr>
          <a:xfrm>
            <a:off x="296965" y="2783212"/>
            <a:ext cx="3802969" cy="430887"/>
          </a:xfrm>
          <a:prstGeom prst="rect">
            <a:avLst/>
          </a:prstGeom>
          <a:noFill/>
        </p:spPr>
        <p:txBody>
          <a:bodyPr wrap="square">
            <a:spAutoFit/>
          </a:bodyPr>
          <a:lstStyle/>
          <a:p>
            <a:pPr>
              <a:buNone/>
            </a:pPr>
            <a:r>
              <a:rPr lang="en-US" sz="2200" dirty="0"/>
              <a:t>Rose-Marie has five cubes.</a:t>
            </a:r>
          </a:p>
        </p:txBody>
      </p:sp>
    </p:spTree>
    <p:extLst>
      <p:ext uri="{BB962C8B-B14F-4D97-AF65-F5344CB8AC3E}">
        <p14:creationId xmlns:p14="http://schemas.microsoft.com/office/powerpoint/2010/main" val="425300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8" grpId="0" animBg="1"/>
      <p:bldP spid="29" grpId="0" animBg="1"/>
      <p:bldP spid="30" grpId="0" animBg="1"/>
      <p:bldP spid="31" grpId="0" animBg="1"/>
      <p:bldP spid="32" grpId="0" animBg="1"/>
      <p:bldP spid="33" grpId="0" animBg="1"/>
      <p:bldP spid="2" grpId="0" animBg="1"/>
      <p:bldP spid="4" grpId="0"/>
      <p:bldP spid="6" grpId="0"/>
      <p:bldP spid="8" grpId="0"/>
      <p:bldP spid="10" grpId="0"/>
      <p:bldP spid="13"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87AA30-2C9E-653F-34FB-C5C99426C489}"/>
              </a:ext>
            </a:extLst>
          </p:cNvPr>
          <p:cNvSpPr>
            <a:spLocks noGrp="1"/>
          </p:cNvSpPr>
          <p:nvPr>
            <p:ph type="body" sz="quarter" idx="11"/>
          </p:nvPr>
        </p:nvSpPr>
        <p:spPr/>
        <p:txBody>
          <a:bodyPr/>
          <a:lstStyle/>
          <a:p>
            <a:r>
              <a:rPr lang="en-US" sz="2400" dirty="0">
                <a:latin typeface="Arial" panose="020B0604020202020204" pitchFamily="34" charset="0"/>
                <a:cs typeface="Arial" panose="020B0604020202020204" pitchFamily="34" charset="0"/>
              </a:rPr>
              <a:t>Checkpoint 15: </a:t>
            </a:r>
            <a:r>
              <a:rPr lang="en-US" dirty="0">
                <a:latin typeface="Arial" panose="020B0604020202020204" pitchFamily="34" charset="0"/>
              </a:rPr>
              <a:t>Four, five, six</a:t>
            </a:r>
            <a:r>
              <a:rPr lang="en-US" sz="2400" dirty="0">
                <a:latin typeface="Arial" panose="020B0604020202020204" pitchFamily="34" charset="0"/>
                <a:cs typeface="Arial" panose="020B0604020202020204" pitchFamily="34" charset="0"/>
              </a:rPr>
              <a:t> prisms (solutions to parts a and b)</a:t>
            </a:r>
          </a:p>
          <a:p>
            <a:endParaRPr lang="en-GB" dirty="0"/>
          </a:p>
        </p:txBody>
      </p:sp>
      <p:grpSp>
        <p:nvGrpSpPr>
          <p:cNvPr id="93" name="Group 92">
            <a:extLst>
              <a:ext uri="{FF2B5EF4-FFF2-40B4-BE49-F238E27FC236}">
                <a16:creationId xmlns:a16="http://schemas.microsoft.com/office/drawing/2014/main" id="{ADC834E6-087C-08FF-0D4F-0323DBCD496E}"/>
              </a:ext>
            </a:extLst>
          </p:cNvPr>
          <p:cNvGrpSpPr/>
          <p:nvPr/>
        </p:nvGrpSpPr>
        <p:grpSpPr>
          <a:xfrm>
            <a:off x="766857" y="1107032"/>
            <a:ext cx="1978501" cy="605523"/>
            <a:chOff x="470697" y="1300958"/>
            <a:chExt cx="1978501" cy="605523"/>
          </a:xfrm>
        </p:grpSpPr>
        <p:sp>
          <p:nvSpPr>
            <p:cNvPr id="4" name="Cube 3">
              <a:extLst>
                <a:ext uri="{FF2B5EF4-FFF2-40B4-BE49-F238E27FC236}">
                  <a16:creationId xmlns:a16="http://schemas.microsoft.com/office/drawing/2014/main" id="{68D0D01A-FF78-3829-B4C0-9B0615E95702}"/>
                </a:ext>
              </a:extLst>
            </p:cNvPr>
            <p:cNvSpPr/>
            <p:nvPr/>
          </p:nvSpPr>
          <p:spPr>
            <a:xfrm>
              <a:off x="470697" y="1300962"/>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sp>
          <p:nvSpPr>
            <p:cNvPr id="5" name="Cube 4">
              <a:extLst>
                <a:ext uri="{FF2B5EF4-FFF2-40B4-BE49-F238E27FC236}">
                  <a16:creationId xmlns:a16="http://schemas.microsoft.com/office/drawing/2014/main" id="{7BC638C0-8EA9-9A03-B6C2-5922DC359F96}"/>
                </a:ext>
              </a:extLst>
            </p:cNvPr>
            <p:cNvSpPr/>
            <p:nvPr/>
          </p:nvSpPr>
          <p:spPr>
            <a:xfrm>
              <a:off x="923815" y="1300960"/>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sp>
          <p:nvSpPr>
            <p:cNvPr id="6" name="Cube 5">
              <a:extLst>
                <a:ext uri="{FF2B5EF4-FFF2-40B4-BE49-F238E27FC236}">
                  <a16:creationId xmlns:a16="http://schemas.microsoft.com/office/drawing/2014/main" id="{F56FDEC0-EA1F-C6D9-5A15-8246C8EB1CC7}"/>
                </a:ext>
              </a:extLst>
            </p:cNvPr>
            <p:cNvSpPr/>
            <p:nvPr/>
          </p:nvSpPr>
          <p:spPr>
            <a:xfrm>
              <a:off x="1391923" y="1300958"/>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sp>
          <p:nvSpPr>
            <p:cNvPr id="7" name="Cube 6">
              <a:extLst>
                <a:ext uri="{FF2B5EF4-FFF2-40B4-BE49-F238E27FC236}">
                  <a16:creationId xmlns:a16="http://schemas.microsoft.com/office/drawing/2014/main" id="{BE44C011-034A-CD00-E190-5C52E77D8D4F}"/>
                </a:ext>
              </a:extLst>
            </p:cNvPr>
            <p:cNvSpPr/>
            <p:nvPr/>
          </p:nvSpPr>
          <p:spPr>
            <a:xfrm>
              <a:off x="1845041" y="1302324"/>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grpSp>
      <p:grpSp>
        <p:nvGrpSpPr>
          <p:cNvPr id="98" name="Group 97">
            <a:extLst>
              <a:ext uri="{FF2B5EF4-FFF2-40B4-BE49-F238E27FC236}">
                <a16:creationId xmlns:a16="http://schemas.microsoft.com/office/drawing/2014/main" id="{69A04FA6-B44F-2F45-2A8F-5F5B2BD771A3}"/>
              </a:ext>
            </a:extLst>
          </p:cNvPr>
          <p:cNvGrpSpPr/>
          <p:nvPr/>
        </p:nvGrpSpPr>
        <p:grpSpPr>
          <a:xfrm>
            <a:off x="3696968" y="1253497"/>
            <a:ext cx="1158460" cy="1163115"/>
            <a:chOff x="3696968" y="1253497"/>
            <a:chExt cx="1158460" cy="1163115"/>
          </a:xfrm>
        </p:grpSpPr>
        <p:sp>
          <p:nvSpPr>
            <p:cNvPr id="12" name="Cube 11">
              <a:extLst>
                <a:ext uri="{FF2B5EF4-FFF2-40B4-BE49-F238E27FC236}">
                  <a16:creationId xmlns:a16="http://schemas.microsoft.com/office/drawing/2014/main" id="{E5056D70-6131-582A-6168-75D191263AD7}"/>
                </a:ext>
              </a:extLst>
            </p:cNvPr>
            <p:cNvSpPr/>
            <p:nvPr/>
          </p:nvSpPr>
          <p:spPr>
            <a:xfrm>
              <a:off x="4251271" y="1253497"/>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3" name="Cube 12">
              <a:extLst>
                <a:ext uri="{FF2B5EF4-FFF2-40B4-BE49-F238E27FC236}">
                  <a16:creationId xmlns:a16="http://schemas.microsoft.com/office/drawing/2014/main" id="{D8329B5D-6CB2-F547-22F9-CA625599AE12}"/>
                </a:ext>
              </a:extLst>
            </p:cNvPr>
            <p:cNvSpPr/>
            <p:nvPr/>
          </p:nvSpPr>
          <p:spPr>
            <a:xfrm>
              <a:off x="4125415" y="1390231"/>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4" name="Cube 13">
              <a:extLst>
                <a:ext uri="{FF2B5EF4-FFF2-40B4-BE49-F238E27FC236}">
                  <a16:creationId xmlns:a16="http://schemas.microsoft.com/office/drawing/2014/main" id="{52EA6C68-35FA-2267-AA64-F18E24CA1B06}"/>
                </a:ext>
              </a:extLst>
            </p:cNvPr>
            <p:cNvSpPr/>
            <p:nvPr/>
          </p:nvSpPr>
          <p:spPr>
            <a:xfrm>
              <a:off x="3974375" y="1538304"/>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5" name="Cube 14">
              <a:extLst>
                <a:ext uri="{FF2B5EF4-FFF2-40B4-BE49-F238E27FC236}">
                  <a16:creationId xmlns:a16="http://schemas.microsoft.com/office/drawing/2014/main" id="{BF9D62DE-7FD3-3A7E-C082-99CF299DC45B}"/>
                </a:ext>
              </a:extLst>
            </p:cNvPr>
            <p:cNvSpPr/>
            <p:nvPr/>
          </p:nvSpPr>
          <p:spPr>
            <a:xfrm>
              <a:off x="3823335" y="1671387"/>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6" name="Cube 15">
              <a:extLst>
                <a:ext uri="{FF2B5EF4-FFF2-40B4-BE49-F238E27FC236}">
                  <a16:creationId xmlns:a16="http://schemas.microsoft.com/office/drawing/2014/main" id="{C5C8E0FB-716F-25A9-4991-59ED1BC94B0E}"/>
                </a:ext>
              </a:extLst>
            </p:cNvPr>
            <p:cNvSpPr/>
            <p:nvPr/>
          </p:nvSpPr>
          <p:spPr>
            <a:xfrm>
              <a:off x="3696968" y="1812455"/>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grpSp>
        <p:nvGrpSpPr>
          <p:cNvPr id="99" name="Group 98">
            <a:extLst>
              <a:ext uri="{FF2B5EF4-FFF2-40B4-BE49-F238E27FC236}">
                <a16:creationId xmlns:a16="http://schemas.microsoft.com/office/drawing/2014/main" id="{5EF0A8B9-1E09-7DA8-36EF-C419A329727A}"/>
              </a:ext>
            </a:extLst>
          </p:cNvPr>
          <p:cNvGrpSpPr/>
          <p:nvPr/>
        </p:nvGrpSpPr>
        <p:grpSpPr>
          <a:xfrm>
            <a:off x="5288198" y="1401046"/>
            <a:ext cx="1349974" cy="895420"/>
            <a:chOff x="5288198" y="1401046"/>
            <a:chExt cx="1349974" cy="895420"/>
          </a:xfrm>
        </p:grpSpPr>
        <p:sp>
          <p:nvSpPr>
            <p:cNvPr id="17" name="Cube 16">
              <a:extLst>
                <a:ext uri="{FF2B5EF4-FFF2-40B4-BE49-F238E27FC236}">
                  <a16:creationId xmlns:a16="http://schemas.microsoft.com/office/drawing/2014/main" id="{5388E4EA-2D7B-55CE-9221-BDA450A9F5E4}"/>
                </a:ext>
              </a:extLst>
            </p:cNvPr>
            <p:cNvSpPr/>
            <p:nvPr/>
          </p:nvSpPr>
          <p:spPr>
            <a:xfrm>
              <a:off x="5420865" y="1401046"/>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8" name="Cube 17">
              <a:extLst>
                <a:ext uri="{FF2B5EF4-FFF2-40B4-BE49-F238E27FC236}">
                  <a16:creationId xmlns:a16="http://schemas.microsoft.com/office/drawing/2014/main" id="{D6173CF1-5B7D-B858-CD48-F07200F86735}"/>
                </a:ext>
              </a:extLst>
            </p:cNvPr>
            <p:cNvSpPr/>
            <p:nvPr/>
          </p:nvSpPr>
          <p:spPr>
            <a:xfrm>
              <a:off x="5288198" y="1541351"/>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9" name="Cube 18">
              <a:extLst>
                <a:ext uri="{FF2B5EF4-FFF2-40B4-BE49-F238E27FC236}">
                  <a16:creationId xmlns:a16="http://schemas.microsoft.com/office/drawing/2014/main" id="{C7B6B772-988C-2CAC-3D83-92497ED9AE01}"/>
                </a:ext>
              </a:extLst>
            </p:cNvPr>
            <p:cNvSpPr/>
            <p:nvPr/>
          </p:nvSpPr>
          <p:spPr>
            <a:xfrm>
              <a:off x="5735191" y="1541351"/>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20" name="Cube 19">
              <a:extLst>
                <a:ext uri="{FF2B5EF4-FFF2-40B4-BE49-F238E27FC236}">
                  <a16:creationId xmlns:a16="http://schemas.microsoft.com/office/drawing/2014/main" id="{52A02C30-ABDF-05AF-3C9C-0977FC7E9900}"/>
                </a:ext>
              </a:extLst>
            </p:cNvPr>
            <p:cNvSpPr/>
            <p:nvPr/>
          </p:nvSpPr>
          <p:spPr>
            <a:xfrm>
              <a:off x="5590276" y="1692309"/>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21" name="Cube 20">
              <a:extLst>
                <a:ext uri="{FF2B5EF4-FFF2-40B4-BE49-F238E27FC236}">
                  <a16:creationId xmlns:a16="http://schemas.microsoft.com/office/drawing/2014/main" id="{576EBB57-7361-8D57-EECE-67E4CD48544A}"/>
                </a:ext>
              </a:extLst>
            </p:cNvPr>
            <p:cNvSpPr/>
            <p:nvPr/>
          </p:nvSpPr>
          <p:spPr>
            <a:xfrm>
              <a:off x="6034015" y="1692309"/>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grpSp>
        <p:nvGrpSpPr>
          <p:cNvPr id="100" name="Group 99">
            <a:extLst>
              <a:ext uri="{FF2B5EF4-FFF2-40B4-BE49-F238E27FC236}">
                <a16:creationId xmlns:a16="http://schemas.microsoft.com/office/drawing/2014/main" id="{153638D8-A187-4B5D-0EC7-EEF576EA7A97}"/>
              </a:ext>
            </a:extLst>
          </p:cNvPr>
          <p:cNvGrpSpPr/>
          <p:nvPr/>
        </p:nvGrpSpPr>
        <p:grpSpPr>
          <a:xfrm>
            <a:off x="7072100" y="1160619"/>
            <a:ext cx="1041128" cy="1021535"/>
            <a:chOff x="7657484" y="1551331"/>
            <a:chExt cx="1041128" cy="1021535"/>
          </a:xfrm>
        </p:grpSpPr>
        <p:sp>
          <p:nvSpPr>
            <p:cNvPr id="22" name="Cube 21">
              <a:extLst>
                <a:ext uri="{FF2B5EF4-FFF2-40B4-BE49-F238E27FC236}">
                  <a16:creationId xmlns:a16="http://schemas.microsoft.com/office/drawing/2014/main" id="{DE709532-39E7-AC16-C646-4D90C29CA4E6}"/>
                </a:ext>
              </a:extLst>
            </p:cNvPr>
            <p:cNvSpPr/>
            <p:nvPr/>
          </p:nvSpPr>
          <p:spPr>
            <a:xfrm>
              <a:off x="8061888" y="1551331"/>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23" name="Cube 22">
              <a:extLst>
                <a:ext uri="{FF2B5EF4-FFF2-40B4-BE49-F238E27FC236}">
                  <a16:creationId xmlns:a16="http://schemas.microsoft.com/office/drawing/2014/main" id="{B7DC81D8-CD8A-44F1-FCF6-17CBA0E1A090}"/>
                </a:ext>
              </a:extLst>
            </p:cNvPr>
            <p:cNvSpPr/>
            <p:nvPr/>
          </p:nvSpPr>
          <p:spPr>
            <a:xfrm>
              <a:off x="7923125" y="1692309"/>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24" name="Cube 23">
              <a:extLst>
                <a:ext uri="{FF2B5EF4-FFF2-40B4-BE49-F238E27FC236}">
                  <a16:creationId xmlns:a16="http://schemas.microsoft.com/office/drawing/2014/main" id="{7411390A-8DA5-8ECB-1E32-7717E1F5D02C}"/>
                </a:ext>
              </a:extLst>
            </p:cNvPr>
            <p:cNvSpPr/>
            <p:nvPr/>
          </p:nvSpPr>
          <p:spPr>
            <a:xfrm>
              <a:off x="7792377" y="1833287"/>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25" name="Cube 24">
              <a:extLst>
                <a:ext uri="{FF2B5EF4-FFF2-40B4-BE49-F238E27FC236}">
                  <a16:creationId xmlns:a16="http://schemas.microsoft.com/office/drawing/2014/main" id="{7D236ED9-028C-F1BC-FFA5-5AB83C7F04EB}"/>
                </a:ext>
              </a:extLst>
            </p:cNvPr>
            <p:cNvSpPr/>
            <p:nvPr/>
          </p:nvSpPr>
          <p:spPr>
            <a:xfrm>
              <a:off x="7657484" y="1959860"/>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26" name="Cube 25">
              <a:extLst>
                <a:ext uri="{FF2B5EF4-FFF2-40B4-BE49-F238E27FC236}">
                  <a16:creationId xmlns:a16="http://schemas.microsoft.com/office/drawing/2014/main" id="{B3418082-8736-BF7A-0879-7C40B66B08DA}"/>
                </a:ext>
              </a:extLst>
            </p:cNvPr>
            <p:cNvSpPr/>
            <p:nvPr/>
          </p:nvSpPr>
          <p:spPr>
            <a:xfrm>
              <a:off x="8094455" y="1968709"/>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grpSp>
        <p:nvGrpSpPr>
          <p:cNvPr id="101" name="Group 100">
            <a:extLst>
              <a:ext uri="{FF2B5EF4-FFF2-40B4-BE49-F238E27FC236}">
                <a16:creationId xmlns:a16="http://schemas.microsoft.com/office/drawing/2014/main" id="{C332BBE6-03EC-3FF8-F398-AF5C40B16611}"/>
              </a:ext>
            </a:extLst>
          </p:cNvPr>
          <p:cNvGrpSpPr/>
          <p:nvPr/>
        </p:nvGrpSpPr>
        <p:grpSpPr>
          <a:xfrm>
            <a:off x="8653229" y="1158857"/>
            <a:ext cx="1029938" cy="1016362"/>
            <a:chOff x="9394798" y="1139126"/>
            <a:chExt cx="1029938" cy="1016362"/>
          </a:xfrm>
        </p:grpSpPr>
        <p:sp>
          <p:nvSpPr>
            <p:cNvPr id="27" name="Cube 26">
              <a:extLst>
                <a:ext uri="{FF2B5EF4-FFF2-40B4-BE49-F238E27FC236}">
                  <a16:creationId xmlns:a16="http://schemas.microsoft.com/office/drawing/2014/main" id="{6103A28E-C467-35A4-E75B-4EB47A3BD357}"/>
                </a:ext>
              </a:extLst>
            </p:cNvPr>
            <p:cNvSpPr/>
            <p:nvPr/>
          </p:nvSpPr>
          <p:spPr>
            <a:xfrm>
              <a:off x="9671694" y="1139126"/>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28" name="Cube 27">
              <a:extLst>
                <a:ext uri="{FF2B5EF4-FFF2-40B4-BE49-F238E27FC236}">
                  <a16:creationId xmlns:a16="http://schemas.microsoft.com/office/drawing/2014/main" id="{707B7D42-D255-2959-4241-B0EAC88826F0}"/>
                </a:ext>
              </a:extLst>
            </p:cNvPr>
            <p:cNvSpPr/>
            <p:nvPr/>
          </p:nvSpPr>
          <p:spPr>
            <a:xfrm>
              <a:off x="9536801" y="1276073"/>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29" name="Cube 28">
              <a:extLst>
                <a:ext uri="{FF2B5EF4-FFF2-40B4-BE49-F238E27FC236}">
                  <a16:creationId xmlns:a16="http://schemas.microsoft.com/office/drawing/2014/main" id="{EF6C0686-DA03-8361-8B47-C2DE3D771391}"/>
                </a:ext>
              </a:extLst>
            </p:cNvPr>
            <p:cNvSpPr/>
            <p:nvPr/>
          </p:nvSpPr>
          <p:spPr>
            <a:xfrm>
              <a:off x="9394798" y="1405352"/>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30" name="Cube 29">
              <a:extLst>
                <a:ext uri="{FF2B5EF4-FFF2-40B4-BE49-F238E27FC236}">
                  <a16:creationId xmlns:a16="http://schemas.microsoft.com/office/drawing/2014/main" id="{A8C22752-4E92-030A-0004-8366A5E1A865}"/>
                </a:ext>
              </a:extLst>
            </p:cNvPr>
            <p:cNvSpPr/>
            <p:nvPr/>
          </p:nvSpPr>
          <p:spPr>
            <a:xfrm>
              <a:off x="9820579" y="1414384"/>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31" name="Cube 30">
              <a:extLst>
                <a:ext uri="{FF2B5EF4-FFF2-40B4-BE49-F238E27FC236}">
                  <a16:creationId xmlns:a16="http://schemas.microsoft.com/office/drawing/2014/main" id="{64FDCA30-C1BA-E457-EF62-2914A298C0EB}"/>
                </a:ext>
              </a:extLst>
            </p:cNvPr>
            <p:cNvSpPr/>
            <p:nvPr/>
          </p:nvSpPr>
          <p:spPr>
            <a:xfrm>
              <a:off x="9685686" y="1551331"/>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grpSp>
        <p:nvGrpSpPr>
          <p:cNvPr id="102" name="Group 101">
            <a:extLst>
              <a:ext uri="{FF2B5EF4-FFF2-40B4-BE49-F238E27FC236}">
                <a16:creationId xmlns:a16="http://schemas.microsoft.com/office/drawing/2014/main" id="{E5451943-76A5-B188-B85E-CD00AC1C3FF8}"/>
              </a:ext>
            </a:extLst>
          </p:cNvPr>
          <p:cNvGrpSpPr/>
          <p:nvPr/>
        </p:nvGrpSpPr>
        <p:grpSpPr>
          <a:xfrm>
            <a:off x="3364214" y="2654737"/>
            <a:ext cx="1320636" cy="870320"/>
            <a:chOff x="3423926" y="2791553"/>
            <a:chExt cx="1320636" cy="870320"/>
          </a:xfrm>
        </p:grpSpPr>
        <p:sp>
          <p:nvSpPr>
            <p:cNvPr id="32" name="Cube 31">
              <a:extLst>
                <a:ext uri="{FF2B5EF4-FFF2-40B4-BE49-F238E27FC236}">
                  <a16:creationId xmlns:a16="http://schemas.microsoft.com/office/drawing/2014/main" id="{065E210B-2D0F-F48A-BA30-786966874D78}"/>
                </a:ext>
              </a:extLst>
            </p:cNvPr>
            <p:cNvSpPr/>
            <p:nvPr/>
          </p:nvSpPr>
          <p:spPr>
            <a:xfrm>
              <a:off x="3700299" y="2791554"/>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33" name="Cube 32">
              <a:extLst>
                <a:ext uri="{FF2B5EF4-FFF2-40B4-BE49-F238E27FC236}">
                  <a16:creationId xmlns:a16="http://schemas.microsoft.com/office/drawing/2014/main" id="{FEED9241-3B61-919A-7EE0-1644EE123FCC}"/>
                </a:ext>
              </a:extLst>
            </p:cNvPr>
            <p:cNvSpPr/>
            <p:nvPr/>
          </p:nvSpPr>
          <p:spPr>
            <a:xfrm>
              <a:off x="4140405" y="2791553"/>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34" name="Cube 33">
              <a:extLst>
                <a:ext uri="{FF2B5EF4-FFF2-40B4-BE49-F238E27FC236}">
                  <a16:creationId xmlns:a16="http://schemas.microsoft.com/office/drawing/2014/main" id="{05F41DB3-43E3-D280-92FE-295AE672266B}"/>
                </a:ext>
              </a:extLst>
            </p:cNvPr>
            <p:cNvSpPr/>
            <p:nvPr/>
          </p:nvSpPr>
          <p:spPr>
            <a:xfrm>
              <a:off x="3556660" y="2924636"/>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35" name="Cube 34">
              <a:extLst>
                <a:ext uri="{FF2B5EF4-FFF2-40B4-BE49-F238E27FC236}">
                  <a16:creationId xmlns:a16="http://schemas.microsoft.com/office/drawing/2014/main" id="{FBCD2B61-3970-2B62-BC54-36BA8FA30CD2}"/>
                </a:ext>
              </a:extLst>
            </p:cNvPr>
            <p:cNvSpPr/>
            <p:nvPr/>
          </p:nvSpPr>
          <p:spPr>
            <a:xfrm>
              <a:off x="3996766" y="2924635"/>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36" name="Cube 35">
              <a:extLst>
                <a:ext uri="{FF2B5EF4-FFF2-40B4-BE49-F238E27FC236}">
                  <a16:creationId xmlns:a16="http://schemas.microsoft.com/office/drawing/2014/main" id="{C40DBA10-6ED0-5F16-A49D-069EEED11FC7}"/>
                </a:ext>
              </a:extLst>
            </p:cNvPr>
            <p:cNvSpPr/>
            <p:nvPr/>
          </p:nvSpPr>
          <p:spPr>
            <a:xfrm>
              <a:off x="3423926" y="3057716"/>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grpSp>
        <p:nvGrpSpPr>
          <p:cNvPr id="103" name="Group 102">
            <a:extLst>
              <a:ext uri="{FF2B5EF4-FFF2-40B4-BE49-F238E27FC236}">
                <a16:creationId xmlns:a16="http://schemas.microsoft.com/office/drawing/2014/main" id="{26F38DC8-785D-76FE-8006-760250AD799A}"/>
              </a:ext>
            </a:extLst>
          </p:cNvPr>
          <p:cNvGrpSpPr/>
          <p:nvPr/>
        </p:nvGrpSpPr>
        <p:grpSpPr>
          <a:xfrm>
            <a:off x="5028818" y="2773198"/>
            <a:ext cx="1647622" cy="870628"/>
            <a:chOff x="5788027" y="2755639"/>
            <a:chExt cx="1647622" cy="870628"/>
          </a:xfrm>
        </p:grpSpPr>
        <p:sp>
          <p:nvSpPr>
            <p:cNvPr id="37" name="Cube 36">
              <a:extLst>
                <a:ext uri="{FF2B5EF4-FFF2-40B4-BE49-F238E27FC236}">
                  <a16:creationId xmlns:a16="http://schemas.microsoft.com/office/drawing/2014/main" id="{CD313672-F636-A498-350A-FA0ACE61A372}"/>
                </a:ext>
              </a:extLst>
            </p:cNvPr>
            <p:cNvSpPr/>
            <p:nvPr/>
          </p:nvSpPr>
          <p:spPr>
            <a:xfrm>
              <a:off x="6054429" y="2755639"/>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38" name="Cube 37">
              <a:extLst>
                <a:ext uri="{FF2B5EF4-FFF2-40B4-BE49-F238E27FC236}">
                  <a16:creationId xmlns:a16="http://schemas.microsoft.com/office/drawing/2014/main" id="{7FF860E3-7C14-3BFE-6E5E-AF8D4E4AA226}"/>
                </a:ext>
              </a:extLst>
            </p:cNvPr>
            <p:cNvSpPr/>
            <p:nvPr/>
          </p:nvSpPr>
          <p:spPr>
            <a:xfrm>
              <a:off x="5921228" y="2885163"/>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39" name="Cube 38">
              <a:extLst>
                <a:ext uri="{FF2B5EF4-FFF2-40B4-BE49-F238E27FC236}">
                  <a16:creationId xmlns:a16="http://schemas.microsoft.com/office/drawing/2014/main" id="{3DC5E1EF-E521-8551-655D-A88D4295BC7C}"/>
                </a:ext>
              </a:extLst>
            </p:cNvPr>
            <p:cNvSpPr/>
            <p:nvPr/>
          </p:nvSpPr>
          <p:spPr>
            <a:xfrm>
              <a:off x="5788027" y="3022110"/>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40" name="Cube 39">
              <a:extLst>
                <a:ext uri="{FF2B5EF4-FFF2-40B4-BE49-F238E27FC236}">
                  <a16:creationId xmlns:a16="http://schemas.microsoft.com/office/drawing/2014/main" id="{0902BBDA-AF96-2E00-2438-CC52AD05BDFE}"/>
                </a:ext>
              </a:extLst>
            </p:cNvPr>
            <p:cNvSpPr/>
            <p:nvPr/>
          </p:nvSpPr>
          <p:spPr>
            <a:xfrm>
              <a:off x="6386573" y="2868493"/>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41" name="Cube 40">
              <a:extLst>
                <a:ext uri="{FF2B5EF4-FFF2-40B4-BE49-F238E27FC236}">
                  <a16:creationId xmlns:a16="http://schemas.microsoft.com/office/drawing/2014/main" id="{EE3EA25E-9A41-240C-AF24-12A819B1BEEF}"/>
                </a:ext>
              </a:extLst>
            </p:cNvPr>
            <p:cNvSpPr/>
            <p:nvPr/>
          </p:nvSpPr>
          <p:spPr>
            <a:xfrm>
              <a:off x="6831492" y="2868493"/>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grpSp>
        <p:nvGrpSpPr>
          <p:cNvPr id="104" name="Group 103">
            <a:extLst>
              <a:ext uri="{FF2B5EF4-FFF2-40B4-BE49-F238E27FC236}">
                <a16:creationId xmlns:a16="http://schemas.microsoft.com/office/drawing/2014/main" id="{D45A6B28-984E-19E3-26F9-838DDA7F2C24}"/>
              </a:ext>
            </a:extLst>
          </p:cNvPr>
          <p:cNvGrpSpPr/>
          <p:nvPr/>
        </p:nvGrpSpPr>
        <p:grpSpPr>
          <a:xfrm>
            <a:off x="7179674" y="2651811"/>
            <a:ext cx="1505581" cy="899297"/>
            <a:chOff x="8349000" y="2717105"/>
            <a:chExt cx="1505581" cy="899297"/>
          </a:xfrm>
        </p:grpSpPr>
        <p:sp>
          <p:nvSpPr>
            <p:cNvPr id="42" name="Cube 41">
              <a:extLst>
                <a:ext uri="{FF2B5EF4-FFF2-40B4-BE49-F238E27FC236}">
                  <a16:creationId xmlns:a16="http://schemas.microsoft.com/office/drawing/2014/main" id="{72FAAC96-BFDF-4AA2-1EA5-05335D52C264}"/>
                </a:ext>
              </a:extLst>
            </p:cNvPr>
            <p:cNvSpPr/>
            <p:nvPr/>
          </p:nvSpPr>
          <p:spPr>
            <a:xfrm>
              <a:off x="8939928" y="2717105"/>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43" name="Cube 42">
              <a:extLst>
                <a:ext uri="{FF2B5EF4-FFF2-40B4-BE49-F238E27FC236}">
                  <a16:creationId xmlns:a16="http://schemas.microsoft.com/office/drawing/2014/main" id="{BE77916A-0A4B-122F-59B7-D6198D30B7DF}"/>
                </a:ext>
              </a:extLst>
            </p:cNvPr>
            <p:cNvSpPr/>
            <p:nvPr/>
          </p:nvSpPr>
          <p:spPr>
            <a:xfrm>
              <a:off x="8349000" y="2860409"/>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44" name="Cube 43">
              <a:extLst>
                <a:ext uri="{FF2B5EF4-FFF2-40B4-BE49-F238E27FC236}">
                  <a16:creationId xmlns:a16="http://schemas.microsoft.com/office/drawing/2014/main" id="{D5338B9B-BB46-DD15-C463-70CFA067846A}"/>
                </a:ext>
              </a:extLst>
            </p:cNvPr>
            <p:cNvSpPr/>
            <p:nvPr/>
          </p:nvSpPr>
          <p:spPr>
            <a:xfrm>
              <a:off x="8796445" y="2862606"/>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45" name="Cube 44">
              <a:extLst>
                <a:ext uri="{FF2B5EF4-FFF2-40B4-BE49-F238E27FC236}">
                  <a16:creationId xmlns:a16="http://schemas.microsoft.com/office/drawing/2014/main" id="{E0A4DDFF-2BA2-2CA7-2D00-24C48CA577B2}"/>
                </a:ext>
              </a:extLst>
            </p:cNvPr>
            <p:cNvSpPr/>
            <p:nvPr/>
          </p:nvSpPr>
          <p:spPr>
            <a:xfrm>
              <a:off x="9250424" y="2862606"/>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46" name="Cube 45">
              <a:extLst>
                <a:ext uri="{FF2B5EF4-FFF2-40B4-BE49-F238E27FC236}">
                  <a16:creationId xmlns:a16="http://schemas.microsoft.com/office/drawing/2014/main" id="{A5B5A2A1-D7FA-54C7-A2A2-AAB62A5FDA40}"/>
                </a:ext>
              </a:extLst>
            </p:cNvPr>
            <p:cNvSpPr/>
            <p:nvPr/>
          </p:nvSpPr>
          <p:spPr>
            <a:xfrm>
              <a:off x="8653229" y="3012245"/>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grpSp>
        <p:nvGrpSpPr>
          <p:cNvPr id="105" name="Group 104">
            <a:extLst>
              <a:ext uri="{FF2B5EF4-FFF2-40B4-BE49-F238E27FC236}">
                <a16:creationId xmlns:a16="http://schemas.microsoft.com/office/drawing/2014/main" id="{D634AEB8-9825-395F-0583-4772DD6C00A3}"/>
              </a:ext>
            </a:extLst>
          </p:cNvPr>
          <p:cNvGrpSpPr/>
          <p:nvPr/>
        </p:nvGrpSpPr>
        <p:grpSpPr>
          <a:xfrm>
            <a:off x="9087498" y="2625870"/>
            <a:ext cx="1170658" cy="898811"/>
            <a:chOff x="10693770" y="2597897"/>
            <a:chExt cx="1170658" cy="898811"/>
          </a:xfrm>
        </p:grpSpPr>
        <p:sp>
          <p:nvSpPr>
            <p:cNvPr id="47" name="Cube 46">
              <a:extLst>
                <a:ext uri="{FF2B5EF4-FFF2-40B4-BE49-F238E27FC236}">
                  <a16:creationId xmlns:a16="http://schemas.microsoft.com/office/drawing/2014/main" id="{DF8566B0-07B2-752F-349D-C5A801EF4980}"/>
                </a:ext>
              </a:extLst>
            </p:cNvPr>
            <p:cNvSpPr/>
            <p:nvPr/>
          </p:nvSpPr>
          <p:spPr>
            <a:xfrm>
              <a:off x="10693770" y="2602494"/>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48" name="Cube 47">
              <a:extLst>
                <a:ext uri="{FF2B5EF4-FFF2-40B4-BE49-F238E27FC236}">
                  <a16:creationId xmlns:a16="http://schemas.microsoft.com/office/drawing/2014/main" id="{BFFFA683-43C8-9C93-3C25-321261F95C24}"/>
                </a:ext>
              </a:extLst>
            </p:cNvPr>
            <p:cNvSpPr/>
            <p:nvPr/>
          </p:nvSpPr>
          <p:spPr>
            <a:xfrm>
              <a:off x="11106602" y="2597897"/>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49" name="Cube 48">
              <a:extLst>
                <a:ext uri="{FF2B5EF4-FFF2-40B4-BE49-F238E27FC236}">
                  <a16:creationId xmlns:a16="http://schemas.microsoft.com/office/drawing/2014/main" id="{7D225B40-ABBF-32E5-40B3-FD7274507437}"/>
                </a:ext>
              </a:extLst>
            </p:cNvPr>
            <p:cNvSpPr/>
            <p:nvPr/>
          </p:nvSpPr>
          <p:spPr>
            <a:xfrm>
              <a:off x="10959324" y="2745225"/>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50" name="Cube 49">
              <a:extLst>
                <a:ext uri="{FF2B5EF4-FFF2-40B4-BE49-F238E27FC236}">
                  <a16:creationId xmlns:a16="http://schemas.microsoft.com/office/drawing/2014/main" id="{028818D9-6549-80DF-FE89-0F447B0AD17A}"/>
                </a:ext>
              </a:extLst>
            </p:cNvPr>
            <p:cNvSpPr/>
            <p:nvPr/>
          </p:nvSpPr>
          <p:spPr>
            <a:xfrm>
              <a:off x="10810915" y="2892551"/>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51" name="Cube 50">
              <a:extLst>
                <a:ext uri="{FF2B5EF4-FFF2-40B4-BE49-F238E27FC236}">
                  <a16:creationId xmlns:a16="http://schemas.microsoft.com/office/drawing/2014/main" id="{89AD293B-2927-BC81-9F64-B4D4AE93E12D}"/>
                </a:ext>
              </a:extLst>
            </p:cNvPr>
            <p:cNvSpPr/>
            <p:nvPr/>
          </p:nvSpPr>
          <p:spPr>
            <a:xfrm>
              <a:off x="11260271" y="2888562"/>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grpSp>
        <p:nvGrpSpPr>
          <p:cNvPr id="106" name="Group 105">
            <a:extLst>
              <a:ext uri="{FF2B5EF4-FFF2-40B4-BE49-F238E27FC236}">
                <a16:creationId xmlns:a16="http://schemas.microsoft.com/office/drawing/2014/main" id="{D269FB52-2480-5EEE-ADC5-68FF1610AEF8}"/>
              </a:ext>
            </a:extLst>
          </p:cNvPr>
          <p:cNvGrpSpPr/>
          <p:nvPr/>
        </p:nvGrpSpPr>
        <p:grpSpPr>
          <a:xfrm>
            <a:off x="3125560" y="3984710"/>
            <a:ext cx="1342378" cy="894999"/>
            <a:chOff x="3079454" y="4068480"/>
            <a:chExt cx="1342378" cy="894999"/>
          </a:xfrm>
        </p:grpSpPr>
        <p:sp>
          <p:nvSpPr>
            <p:cNvPr id="52" name="Cube 51">
              <a:extLst>
                <a:ext uri="{FF2B5EF4-FFF2-40B4-BE49-F238E27FC236}">
                  <a16:creationId xmlns:a16="http://schemas.microsoft.com/office/drawing/2014/main" id="{20664359-BD59-6719-8021-85C0A1379E23}"/>
                </a:ext>
              </a:extLst>
            </p:cNvPr>
            <p:cNvSpPr/>
            <p:nvPr/>
          </p:nvSpPr>
          <p:spPr>
            <a:xfrm>
              <a:off x="3369083" y="4068482"/>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53" name="Cube 52">
              <a:extLst>
                <a:ext uri="{FF2B5EF4-FFF2-40B4-BE49-F238E27FC236}">
                  <a16:creationId xmlns:a16="http://schemas.microsoft.com/office/drawing/2014/main" id="{50EB6939-DF50-4DF0-2A39-229AE709E0CC}"/>
                </a:ext>
              </a:extLst>
            </p:cNvPr>
            <p:cNvSpPr/>
            <p:nvPr/>
          </p:nvSpPr>
          <p:spPr>
            <a:xfrm>
              <a:off x="3817675" y="4068480"/>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54" name="Cube 53">
              <a:extLst>
                <a:ext uri="{FF2B5EF4-FFF2-40B4-BE49-F238E27FC236}">
                  <a16:creationId xmlns:a16="http://schemas.microsoft.com/office/drawing/2014/main" id="{F2769ECD-C1D7-6CA5-B1F7-33A6DE780DD1}"/>
                </a:ext>
              </a:extLst>
            </p:cNvPr>
            <p:cNvSpPr/>
            <p:nvPr/>
          </p:nvSpPr>
          <p:spPr>
            <a:xfrm>
              <a:off x="3221036" y="4219519"/>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55" name="Cube 54">
              <a:extLst>
                <a:ext uri="{FF2B5EF4-FFF2-40B4-BE49-F238E27FC236}">
                  <a16:creationId xmlns:a16="http://schemas.microsoft.com/office/drawing/2014/main" id="{998412AE-57BB-5203-BAE2-95124A571B99}"/>
                </a:ext>
              </a:extLst>
            </p:cNvPr>
            <p:cNvSpPr/>
            <p:nvPr/>
          </p:nvSpPr>
          <p:spPr>
            <a:xfrm>
              <a:off x="3079454" y="4359322"/>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56" name="Cube 55">
              <a:extLst>
                <a:ext uri="{FF2B5EF4-FFF2-40B4-BE49-F238E27FC236}">
                  <a16:creationId xmlns:a16="http://schemas.microsoft.com/office/drawing/2014/main" id="{E405C304-5C60-1463-58EF-26A68F83803C}"/>
                </a:ext>
              </a:extLst>
            </p:cNvPr>
            <p:cNvSpPr/>
            <p:nvPr/>
          </p:nvSpPr>
          <p:spPr>
            <a:xfrm>
              <a:off x="3535420" y="4359321"/>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grpSp>
        <p:nvGrpSpPr>
          <p:cNvPr id="107" name="Group 106">
            <a:extLst>
              <a:ext uri="{FF2B5EF4-FFF2-40B4-BE49-F238E27FC236}">
                <a16:creationId xmlns:a16="http://schemas.microsoft.com/office/drawing/2014/main" id="{AFC75308-39C0-DABD-91E3-2227CB5EECCD}"/>
              </a:ext>
            </a:extLst>
          </p:cNvPr>
          <p:cNvGrpSpPr/>
          <p:nvPr/>
        </p:nvGrpSpPr>
        <p:grpSpPr>
          <a:xfrm>
            <a:off x="4905151" y="3839402"/>
            <a:ext cx="1502356" cy="899288"/>
            <a:chOff x="5287261" y="3995517"/>
            <a:chExt cx="1502356" cy="899288"/>
          </a:xfrm>
        </p:grpSpPr>
        <p:sp>
          <p:nvSpPr>
            <p:cNvPr id="57" name="Cube 56">
              <a:extLst>
                <a:ext uri="{FF2B5EF4-FFF2-40B4-BE49-F238E27FC236}">
                  <a16:creationId xmlns:a16="http://schemas.microsoft.com/office/drawing/2014/main" id="{F1F40E79-334E-5379-B2B1-295A9AB64718}"/>
                </a:ext>
              </a:extLst>
            </p:cNvPr>
            <p:cNvSpPr/>
            <p:nvPr/>
          </p:nvSpPr>
          <p:spPr>
            <a:xfrm>
              <a:off x="5581257" y="3995517"/>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58" name="Cube 57">
              <a:extLst>
                <a:ext uri="{FF2B5EF4-FFF2-40B4-BE49-F238E27FC236}">
                  <a16:creationId xmlns:a16="http://schemas.microsoft.com/office/drawing/2014/main" id="{98DADAD1-249E-F1CE-C286-773F3A9C5684}"/>
                </a:ext>
              </a:extLst>
            </p:cNvPr>
            <p:cNvSpPr/>
            <p:nvPr/>
          </p:nvSpPr>
          <p:spPr>
            <a:xfrm>
              <a:off x="5432729" y="4140825"/>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59" name="Cube 58">
              <a:extLst>
                <a:ext uri="{FF2B5EF4-FFF2-40B4-BE49-F238E27FC236}">
                  <a16:creationId xmlns:a16="http://schemas.microsoft.com/office/drawing/2014/main" id="{EC6E99E5-48C3-8CB8-A8E1-82C3FCE1004C}"/>
                </a:ext>
              </a:extLst>
            </p:cNvPr>
            <p:cNvSpPr/>
            <p:nvPr/>
          </p:nvSpPr>
          <p:spPr>
            <a:xfrm>
              <a:off x="5287261" y="4290364"/>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60" name="Cube 59">
              <a:extLst>
                <a:ext uri="{FF2B5EF4-FFF2-40B4-BE49-F238E27FC236}">
                  <a16:creationId xmlns:a16="http://schemas.microsoft.com/office/drawing/2014/main" id="{3BB61F7E-B835-8621-0866-47A377E6B948}"/>
                </a:ext>
              </a:extLst>
            </p:cNvPr>
            <p:cNvSpPr/>
            <p:nvPr/>
          </p:nvSpPr>
          <p:spPr>
            <a:xfrm>
              <a:off x="5735191" y="4290648"/>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61" name="Cube 60">
              <a:extLst>
                <a:ext uri="{FF2B5EF4-FFF2-40B4-BE49-F238E27FC236}">
                  <a16:creationId xmlns:a16="http://schemas.microsoft.com/office/drawing/2014/main" id="{75DDD9C3-0F25-80B2-F4B3-CA7FE949A963}"/>
                </a:ext>
              </a:extLst>
            </p:cNvPr>
            <p:cNvSpPr/>
            <p:nvPr/>
          </p:nvSpPr>
          <p:spPr>
            <a:xfrm>
              <a:off x="6185460" y="4287580"/>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grpSp>
        <p:nvGrpSpPr>
          <p:cNvPr id="109" name="Group 108">
            <a:extLst>
              <a:ext uri="{FF2B5EF4-FFF2-40B4-BE49-F238E27FC236}">
                <a16:creationId xmlns:a16="http://schemas.microsoft.com/office/drawing/2014/main" id="{ECE872C1-8794-0ED1-7773-F2F6347F3E7A}"/>
              </a:ext>
            </a:extLst>
          </p:cNvPr>
          <p:cNvGrpSpPr/>
          <p:nvPr/>
        </p:nvGrpSpPr>
        <p:grpSpPr>
          <a:xfrm>
            <a:off x="6970702" y="3997604"/>
            <a:ext cx="1955243" cy="754249"/>
            <a:chOff x="7404290" y="4160036"/>
            <a:chExt cx="1955243" cy="754249"/>
          </a:xfrm>
        </p:grpSpPr>
        <p:sp>
          <p:nvSpPr>
            <p:cNvPr id="62" name="Cube 61">
              <a:extLst>
                <a:ext uri="{FF2B5EF4-FFF2-40B4-BE49-F238E27FC236}">
                  <a16:creationId xmlns:a16="http://schemas.microsoft.com/office/drawing/2014/main" id="{0D2C7EE2-0F75-39B3-CF94-754F5EFB90A8}"/>
                </a:ext>
              </a:extLst>
            </p:cNvPr>
            <p:cNvSpPr/>
            <p:nvPr/>
          </p:nvSpPr>
          <p:spPr>
            <a:xfrm>
              <a:off x="7404290" y="4160037"/>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63" name="Cube 62">
              <a:extLst>
                <a:ext uri="{FF2B5EF4-FFF2-40B4-BE49-F238E27FC236}">
                  <a16:creationId xmlns:a16="http://schemas.microsoft.com/office/drawing/2014/main" id="{051A45AD-24E9-97BE-9D58-1D76F02BDC16}"/>
                </a:ext>
              </a:extLst>
            </p:cNvPr>
            <p:cNvSpPr/>
            <p:nvPr/>
          </p:nvSpPr>
          <p:spPr>
            <a:xfrm>
              <a:off x="7846894" y="4160036"/>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64" name="Cube 63">
              <a:extLst>
                <a:ext uri="{FF2B5EF4-FFF2-40B4-BE49-F238E27FC236}">
                  <a16:creationId xmlns:a16="http://schemas.microsoft.com/office/drawing/2014/main" id="{9FC9B62F-E1EA-5FE3-A77D-FC7220004FAC}"/>
                </a:ext>
              </a:extLst>
            </p:cNvPr>
            <p:cNvSpPr/>
            <p:nvPr/>
          </p:nvSpPr>
          <p:spPr>
            <a:xfrm>
              <a:off x="8299781" y="4160037"/>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65" name="Cube 64">
              <a:extLst>
                <a:ext uri="{FF2B5EF4-FFF2-40B4-BE49-F238E27FC236}">
                  <a16:creationId xmlns:a16="http://schemas.microsoft.com/office/drawing/2014/main" id="{A07E4FBF-D35F-6036-34DD-0766FE761910}"/>
                </a:ext>
              </a:extLst>
            </p:cNvPr>
            <p:cNvSpPr/>
            <p:nvPr/>
          </p:nvSpPr>
          <p:spPr>
            <a:xfrm>
              <a:off x="8755376" y="4160036"/>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66" name="Cube 65">
              <a:extLst>
                <a:ext uri="{FF2B5EF4-FFF2-40B4-BE49-F238E27FC236}">
                  <a16:creationId xmlns:a16="http://schemas.microsoft.com/office/drawing/2014/main" id="{E5D2F8B6-5085-701F-4158-E631D4E79631}"/>
                </a:ext>
              </a:extLst>
            </p:cNvPr>
            <p:cNvSpPr/>
            <p:nvPr/>
          </p:nvSpPr>
          <p:spPr>
            <a:xfrm>
              <a:off x="8153611" y="4310128"/>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grpSp>
        <p:nvGrpSpPr>
          <p:cNvPr id="108" name="Group 107">
            <a:extLst>
              <a:ext uri="{FF2B5EF4-FFF2-40B4-BE49-F238E27FC236}">
                <a16:creationId xmlns:a16="http://schemas.microsoft.com/office/drawing/2014/main" id="{1F206781-EC1B-88FD-18AC-E06294686E9C}"/>
              </a:ext>
            </a:extLst>
          </p:cNvPr>
          <p:cNvGrpSpPr/>
          <p:nvPr/>
        </p:nvGrpSpPr>
        <p:grpSpPr>
          <a:xfrm>
            <a:off x="9334186" y="3888631"/>
            <a:ext cx="1646889" cy="883451"/>
            <a:chOff x="10318925" y="4079285"/>
            <a:chExt cx="1646889" cy="883451"/>
          </a:xfrm>
        </p:grpSpPr>
        <p:sp>
          <p:nvSpPr>
            <p:cNvPr id="67" name="Cube 66">
              <a:extLst>
                <a:ext uri="{FF2B5EF4-FFF2-40B4-BE49-F238E27FC236}">
                  <a16:creationId xmlns:a16="http://schemas.microsoft.com/office/drawing/2014/main" id="{B1253731-8E2A-3BE0-605F-53BB856C2D2A}"/>
                </a:ext>
              </a:extLst>
            </p:cNvPr>
            <p:cNvSpPr/>
            <p:nvPr/>
          </p:nvSpPr>
          <p:spPr>
            <a:xfrm>
              <a:off x="11361657" y="4079285"/>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68" name="Cube 67">
              <a:extLst>
                <a:ext uri="{FF2B5EF4-FFF2-40B4-BE49-F238E27FC236}">
                  <a16:creationId xmlns:a16="http://schemas.microsoft.com/office/drawing/2014/main" id="{2B6FEB9F-177B-AB38-54E4-57AB5D5E7354}"/>
                </a:ext>
              </a:extLst>
            </p:cNvPr>
            <p:cNvSpPr/>
            <p:nvPr/>
          </p:nvSpPr>
          <p:spPr>
            <a:xfrm>
              <a:off x="10318925" y="4215250"/>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69" name="Cube 68">
              <a:extLst>
                <a:ext uri="{FF2B5EF4-FFF2-40B4-BE49-F238E27FC236}">
                  <a16:creationId xmlns:a16="http://schemas.microsoft.com/office/drawing/2014/main" id="{60D18EED-68F4-B2F3-DAB0-D687821D450E}"/>
                </a:ext>
              </a:extLst>
            </p:cNvPr>
            <p:cNvSpPr/>
            <p:nvPr/>
          </p:nvSpPr>
          <p:spPr>
            <a:xfrm>
              <a:off x="10765852" y="4221238"/>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70" name="Cube 69">
              <a:extLst>
                <a:ext uri="{FF2B5EF4-FFF2-40B4-BE49-F238E27FC236}">
                  <a16:creationId xmlns:a16="http://schemas.microsoft.com/office/drawing/2014/main" id="{FED8DF77-836B-DB7B-664D-46ED77C0326C}"/>
                </a:ext>
              </a:extLst>
            </p:cNvPr>
            <p:cNvSpPr/>
            <p:nvPr/>
          </p:nvSpPr>
          <p:spPr>
            <a:xfrm>
              <a:off x="11221447" y="4225863"/>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71" name="Cube 70">
              <a:extLst>
                <a:ext uri="{FF2B5EF4-FFF2-40B4-BE49-F238E27FC236}">
                  <a16:creationId xmlns:a16="http://schemas.microsoft.com/office/drawing/2014/main" id="{BBC9382B-59AA-8D16-8827-D6D4A9407A73}"/>
                </a:ext>
              </a:extLst>
            </p:cNvPr>
            <p:cNvSpPr/>
            <p:nvPr/>
          </p:nvSpPr>
          <p:spPr>
            <a:xfrm>
              <a:off x="10625642" y="4358579"/>
              <a:ext cx="604157" cy="604157"/>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grpSp>
        <p:nvGrpSpPr>
          <p:cNvPr id="95" name="Group 94">
            <a:extLst>
              <a:ext uri="{FF2B5EF4-FFF2-40B4-BE49-F238E27FC236}">
                <a16:creationId xmlns:a16="http://schemas.microsoft.com/office/drawing/2014/main" id="{EA28875D-CFB5-DB3A-F2AD-2F1507BEB669}"/>
              </a:ext>
            </a:extLst>
          </p:cNvPr>
          <p:cNvGrpSpPr/>
          <p:nvPr/>
        </p:nvGrpSpPr>
        <p:grpSpPr>
          <a:xfrm>
            <a:off x="587246" y="3044332"/>
            <a:ext cx="1619980" cy="741058"/>
            <a:chOff x="353546" y="3472939"/>
            <a:chExt cx="1619980" cy="741058"/>
          </a:xfrm>
        </p:grpSpPr>
        <p:sp>
          <p:nvSpPr>
            <p:cNvPr id="2" name="Cube 1">
              <a:extLst>
                <a:ext uri="{FF2B5EF4-FFF2-40B4-BE49-F238E27FC236}">
                  <a16:creationId xmlns:a16="http://schemas.microsoft.com/office/drawing/2014/main" id="{0CF6BA32-28CF-C04E-24D2-6E8C6A8A8E0E}"/>
                </a:ext>
              </a:extLst>
            </p:cNvPr>
            <p:cNvSpPr/>
            <p:nvPr/>
          </p:nvSpPr>
          <p:spPr>
            <a:xfrm>
              <a:off x="483807" y="3479556"/>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sp>
          <p:nvSpPr>
            <p:cNvPr id="72" name="Cube 71">
              <a:extLst>
                <a:ext uri="{FF2B5EF4-FFF2-40B4-BE49-F238E27FC236}">
                  <a16:creationId xmlns:a16="http://schemas.microsoft.com/office/drawing/2014/main" id="{E21CC4D3-BA5B-14D9-114C-AC521BF6830E}"/>
                </a:ext>
              </a:extLst>
            </p:cNvPr>
            <p:cNvSpPr/>
            <p:nvPr/>
          </p:nvSpPr>
          <p:spPr>
            <a:xfrm>
              <a:off x="925630" y="3476106"/>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sp>
          <p:nvSpPr>
            <p:cNvPr id="73" name="Cube 72">
              <a:extLst>
                <a:ext uri="{FF2B5EF4-FFF2-40B4-BE49-F238E27FC236}">
                  <a16:creationId xmlns:a16="http://schemas.microsoft.com/office/drawing/2014/main" id="{C8701BAB-6544-5924-548D-8850D4A434CE}"/>
                </a:ext>
              </a:extLst>
            </p:cNvPr>
            <p:cNvSpPr/>
            <p:nvPr/>
          </p:nvSpPr>
          <p:spPr>
            <a:xfrm>
              <a:off x="1369369" y="3472939"/>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sp>
          <p:nvSpPr>
            <p:cNvPr id="74" name="Cube 73">
              <a:extLst>
                <a:ext uri="{FF2B5EF4-FFF2-40B4-BE49-F238E27FC236}">
                  <a16:creationId xmlns:a16="http://schemas.microsoft.com/office/drawing/2014/main" id="{E60D6020-2270-73F7-D86F-21ECDD1A4336}"/>
                </a:ext>
              </a:extLst>
            </p:cNvPr>
            <p:cNvSpPr/>
            <p:nvPr/>
          </p:nvSpPr>
          <p:spPr>
            <a:xfrm>
              <a:off x="353546" y="3609840"/>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grpSp>
      <p:grpSp>
        <p:nvGrpSpPr>
          <p:cNvPr id="96" name="Group 95">
            <a:extLst>
              <a:ext uri="{FF2B5EF4-FFF2-40B4-BE49-F238E27FC236}">
                <a16:creationId xmlns:a16="http://schemas.microsoft.com/office/drawing/2014/main" id="{A7FE5C70-4D60-618D-253D-98D2D7906255}"/>
              </a:ext>
            </a:extLst>
          </p:cNvPr>
          <p:cNvGrpSpPr/>
          <p:nvPr/>
        </p:nvGrpSpPr>
        <p:grpSpPr>
          <a:xfrm>
            <a:off x="527507" y="4149383"/>
            <a:ext cx="1470106" cy="761432"/>
            <a:chOff x="428902" y="4598862"/>
            <a:chExt cx="1470106" cy="761432"/>
          </a:xfrm>
        </p:grpSpPr>
        <p:sp>
          <p:nvSpPr>
            <p:cNvPr id="75" name="Cube 74">
              <a:extLst>
                <a:ext uri="{FF2B5EF4-FFF2-40B4-BE49-F238E27FC236}">
                  <a16:creationId xmlns:a16="http://schemas.microsoft.com/office/drawing/2014/main" id="{8FA84162-5EBF-87F0-C0FE-6BFBBCC4D662}"/>
                </a:ext>
              </a:extLst>
            </p:cNvPr>
            <p:cNvSpPr/>
            <p:nvPr/>
          </p:nvSpPr>
          <p:spPr>
            <a:xfrm>
              <a:off x="428902" y="4598864"/>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sp>
          <p:nvSpPr>
            <p:cNvPr id="76" name="Cube 75">
              <a:extLst>
                <a:ext uri="{FF2B5EF4-FFF2-40B4-BE49-F238E27FC236}">
                  <a16:creationId xmlns:a16="http://schemas.microsoft.com/office/drawing/2014/main" id="{F231E745-AB36-5E94-0920-2250138AB32E}"/>
                </a:ext>
              </a:extLst>
            </p:cNvPr>
            <p:cNvSpPr/>
            <p:nvPr/>
          </p:nvSpPr>
          <p:spPr>
            <a:xfrm>
              <a:off x="882020" y="4598862"/>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sp>
          <p:nvSpPr>
            <p:cNvPr id="77" name="Cube 76">
              <a:extLst>
                <a:ext uri="{FF2B5EF4-FFF2-40B4-BE49-F238E27FC236}">
                  <a16:creationId xmlns:a16="http://schemas.microsoft.com/office/drawing/2014/main" id="{79000C25-057C-27EF-D867-E5CA049129EF}"/>
                </a:ext>
              </a:extLst>
            </p:cNvPr>
            <p:cNvSpPr/>
            <p:nvPr/>
          </p:nvSpPr>
          <p:spPr>
            <a:xfrm>
              <a:off x="744636" y="4756137"/>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sp>
          <p:nvSpPr>
            <p:cNvPr id="78" name="Cube 77">
              <a:extLst>
                <a:ext uri="{FF2B5EF4-FFF2-40B4-BE49-F238E27FC236}">
                  <a16:creationId xmlns:a16="http://schemas.microsoft.com/office/drawing/2014/main" id="{1CFD95F2-B85A-A4A8-0DEC-F28F982BA0F2}"/>
                </a:ext>
              </a:extLst>
            </p:cNvPr>
            <p:cNvSpPr/>
            <p:nvPr/>
          </p:nvSpPr>
          <p:spPr>
            <a:xfrm>
              <a:off x="1294851" y="4598916"/>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grpSp>
      <p:grpSp>
        <p:nvGrpSpPr>
          <p:cNvPr id="97" name="Group 96">
            <a:extLst>
              <a:ext uri="{FF2B5EF4-FFF2-40B4-BE49-F238E27FC236}">
                <a16:creationId xmlns:a16="http://schemas.microsoft.com/office/drawing/2014/main" id="{D67C5EA6-D97F-F4F6-7AF8-35145E9555E6}"/>
              </a:ext>
            </a:extLst>
          </p:cNvPr>
          <p:cNvGrpSpPr/>
          <p:nvPr/>
        </p:nvGrpSpPr>
        <p:grpSpPr>
          <a:xfrm>
            <a:off x="570106" y="5154741"/>
            <a:ext cx="1327505" cy="897676"/>
            <a:chOff x="417097" y="5546470"/>
            <a:chExt cx="1327505" cy="897676"/>
          </a:xfrm>
        </p:grpSpPr>
        <p:sp>
          <p:nvSpPr>
            <p:cNvPr id="79" name="Cube 78">
              <a:extLst>
                <a:ext uri="{FF2B5EF4-FFF2-40B4-BE49-F238E27FC236}">
                  <a16:creationId xmlns:a16="http://schemas.microsoft.com/office/drawing/2014/main" id="{F65B8ACB-ADC1-C3C6-4E23-4243FC307654}"/>
                </a:ext>
              </a:extLst>
            </p:cNvPr>
            <p:cNvSpPr/>
            <p:nvPr/>
          </p:nvSpPr>
          <p:spPr>
            <a:xfrm>
              <a:off x="570107" y="5703883"/>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sp>
          <p:nvSpPr>
            <p:cNvPr id="80" name="Cube 79">
              <a:extLst>
                <a:ext uri="{FF2B5EF4-FFF2-40B4-BE49-F238E27FC236}">
                  <a16:creationId xmlns:a16="http://schemas.microsoft.com/office/drawing/2014/main" id="{8745371F-0A36-39B6-E243-89A999004899}"/>
                </a:ext>
              </a:extLst>
            </p:cNvPr>
            <p:cNvSpPr/>
            <p:nvPr/>
          </p:nvSpPr>
          <p:spPr>
            <a:xfrm>
              <a:off x="1140445" y="5546470"/>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sp>
          <p:nvSpPr>
            <p:cNvPr id="81" name="Cube 80">
              <a:extLst>
                <a:ext uri="{FF2B5EF4-FFF2-40B4-BE49-F238E27FC236}">
                  <a16:creationId xmlns:a16="http://schemas.microsoft.com/office/drawing/2014/main" id="{9DA07165-1A18-3ED8-5921-A00214EF78EA}"/>
                </a:ext>
              </a:extLst>
            </p:cNvPr>
            <p:cNvSpPr/>
            <p:nvPr/>
          </p:nvSpPr>
          <p:spPr>
            <a:xfrm>
              <a:off x="417097" y="5839989"/>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sp>
          <p:nvSpPr>
            <p:cNvPr id="82" name="Cube 81">
              <a:extLst>
                <a:ext uri="{FF2B5EF4-FFF2-40B4-BE49-F238E27FC236}">
                  <a16:creationId xmlns:a16="http://schemas.microsoft.com/office/drawing/2014/main" id="{5CDC5199-D973-5162-A21B-9592C6FF40E6}"/>
                </a:ext>
              </a:extLst>
            </p:cNvPr>
            <p:cNvSpPr/>
            <p:nvPr/>
          </p:nvSpPr>
          <p:spPr>
            <a:xfrm>
              <a:off x="991376" y="5698436"/>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grpSp>
      <p:grpSp>
        <p:nvGrpSpPr>
          <p:cNvPr id="94" name="Group 93">
            <a:extLst>
              <a:ext uri="{FF2B5EF4-FFF2-40B4-BE49-F238E27FC236}">
                <a16:creationId xmlns:a16="http://schemas.microsoft.com/office/drawing/2014/main" id="{E698D530-A18F-6737-0A78-A96AA0AD037D}"/>
              </a:ext>
            </a:extLst>
          </p:cNvPr>
          <p:cNvGrpSpPr/>
          <p:nvPr/>
        </p:nvGrpSpPr>
        <p:grpSpPr>
          <a:xfrm>
            <a:off x="689296" y="1973465"/>
            <a:ext cx="1208315" cy="761436"/>
            <a:chOff x="417096" y="2327966"/>
            <a:chExt cx="1208315" cy="761436"/>
          </a:xfrm>
        </p:grpSpPr>
        <p:sp>
          <p:nvSpPr>
            <p:cNvPr id="83" name="Cube 82">
              <a:extLst>
                <a:ext uri="{FF2B5EF4-FFF2-40B4-BE49-F238E27FC236}">
                  <a16:creationId xmlns:a16="http://schemas.microsoft.com/office/drawing/2014/main" id="{543FFFF7-07DF-161D-0D93-888B1074CDA0}"/>
                </a:ext>
              </a:extLst>
            </p:cNvPr>
            <p:cNvSpPr/>
            <p:nvPr/>
          </p:nvSpPr>
          <p:spPr>
            <a:xfrm>
              <a:off x="568136" y="2327968"/>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sp>
          <p:nvSpPr>
            <p:cNvPr id="84" name="Cube 83">
              <a:extLst>
                <a:ext uri="{FF2B5EF4-FFF2-40B4-BE49-F238E27FC236}">
                  <a16:creationId xmlns:a16="http://schemas.microsoft.com/office/drawing/2014/main" id="{078DFE92-A50A-A449-EACC-24CC0D3B6709}"/>
                </a:ext>
              </a:extLst>
            </p:cNvPr>
            <p:cNvSpPr/>
            <p:nvPr/>
          </p:nvSpPr>
          <p:spPr>
            <a:xfrm>
              <a:off x="1021254" y="2327966"/>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sp>
          <p:nvSpPr>
            <p:cNvPr id="85" name="Cube 84">
              <a:extLst>
                <a:ext uri="{FF2B5EF4-FFF2-40B4-BE49-F238E27FC236}">
                  <a16:creationId xmlns:a16="http://schemas.microsoft.com/office/drawing/2014/main" id="{684D8E34-6895-F156-0D10-5CF7B88CF3C3}"/>
                </a:ext>
              </a:extLst>
            </p:cNvPr>
            <p:cNvSpPr/>
            <p:nvPr/>
          </p:nvSpPr>
          <p:spPr>
            <a:xfrm>
              <a:off x="417096" y="2485245"/>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sp>
          <p:nvSpPr>
            <p:cNvPr id="86" name="Cube 85">
              <a:extLst>
                <a:ext uri="{FF2B5EF4-FFF2-40B4-BE49-F238E27FC236}">
                  <a16:creationId xmlns:a16="http://schemas.microsoft.com/office/drawing/2014/main" id="{A6F6FDAB-C754-6A81-FF44-47FA20B46B7B}"/>
                </a:ext>
              </a:extLst>
            </p:cNvPr>
            <p:cNvSpPr/>
            <p:nvPr/>
          </p:nvSpPr>
          <p:spPr>
            <a:xfrm>
              <a:off x="870214" y="2485243"/>
              <a:ext cx="604157" cy="604157"/>
            </a:xfrm>
            <a:prstGeom prst="cub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CC00CC"/>
                </a:solidFill>
              </a:endParaRPr>
            </a:p>
          </p:txBody>
        </p:sp>
      </p:grpSp>
    </p:spTree>
    <p:extLst>
      <p:ext uri="{BB962C8B-B14F-4D97-AF65-F5344CB8AC3E}">
        <p14:creationId xmlns:p14="http://schemas.microsoft.com/office/powerpoint/2010/main" val="2770434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5D44BF-C135-4A28-96C4-B53950D7D722}"/>
              </a:ext>
            </a:extLst>
          </p:cNvPr>
          <p:cNvSpPr>
            <a:spLocks noGrp="1"/>
          </p:cNvSpPr>
          <p:nvPr>
            <p:ph type="title"/>
          </p:nvPr>
        </p:nvSpPr>
        <p:spPr/>
        <p:txBody>
          <a:bodyPr>
            <a:normAutofit fontScale="90000"/>
          </a:bodyPr>
          <a:lstStyle/>
          <a:p>
            <a:r>
              <a:rPr lang="en-GB" dirty="0"/>
              <a:t>Checkpoints 9–17  </a:t>
            </a:r>
            <a:br>
              <a:rPr lang="en-GB" dirty="0"/>
            </a:br>
            <a:br>
              <a:rPr lang="en-GB" dirty="0"/>
            </a:br>
            <a:endParaRPr lang="en-GB" dirty="0"/>
          </a:p>
        </p:txBody>
      </p:sp>
      <p:graphicFrame>
        <p:nvGraphicFramePr>
          <p:cNvPr id="3" name="Table 5">
            <a:extLst>
              <a:ext uri="{FF2B5EF4-FFF2-40B4-BE49-F238E27FC236}">
                <a16:creationId xmlns:a16="http://schemas.microsoft.com/office/drawing/2014/main" id="{E5A38C3F-4868-4ED2-89EA-4C70558367B5}"/>
              </a:ext>
            </a:extLst>
          </p:cNvPr>
          <p:cNvGraphicFramePr>
            <a:graphicFrameLocks noGrp="1"/>
          </p:cNvGraphicFramePr>
          <p:nvPr>
            <p:extLst>
              <p:ext uri="{D42A27DB-BD31-4B8C-83A1-F6EECF244321}">
                <p14:modId xmlns:p14="http://schemas.microsoft.com/office/powerpoint/2010/main" val="2270619612"/>
              </p:ext>
            </p:extLst>
          </p:nvPr>
        </p:nvGraphicFramePr>
        <p:xfrm>
          <a:off x="774918" y="1320309"/>
          <a:ext cx="10095140" cy="4463950"/>
        </p:xfrm>
        <a:graphic>
          <a:graphicData uri="http://schemas.openxmlformats.org/drawingml/2006/table">
            <a:tbl>
              <a:tblPr firstRow="1" bandRow="1">
                <a:tableStyleId>{5940675A-B579-460E-94D1-54222C63F5DA}</a:tableStyleId>
              </a:tblPr>
              <a:tblGrid>
                <a:gridCol w="5045488">
                  <a:extLst>
                    <a:ext uri="{9D8B030D-6E8A-4147-A177-3AD203B41FA5}">
                      <a16:colId xmlns:a16="http://schemas.microsoft.com/office/drawing/2014/main" val="2259483677"/>
                    </a:ext>
                  </a:extLst>
                </a:gridCol>
                <a:gridCol w="3703738">
                  <a:extLst>
                    <a:ext uri="{9D8B030D-6E8A-4147-A177-3AD203B41FA5}">
                      <a16:colId xmlns:a16="http://schemas.microsoft.com/office/drawing/2014/main" val="4162930053"/>
                    </a:ext>
                  </a:extLst>
                </a:gridCol>
                <a:gridCol w="1345914">
                  <a:extLst>
                    <a:ext uri="{9D8B030D-6E8A-4147-A177-3AD203B41FA5}">
                      <a16:colId xmlns:a16="http://schemas.microsoft.com/office/drawing/2014/main" val="3250428731"/>
                    </a:ext>
                  </a:extLst>
                </a:gridCol>
              </a:tblGrid>
              <a:tr h="301542">
                <a:tc>
                  <a:txBody>
                    <a:bodyPr/>
                    <a:lstStyle/>
                    <a:p>
                      <a:r>
                        <a:rPr lang="en-GB" b="1" dirty="0">
                          <a:solidFill>
                            <a:schemeClr val="bg1"/>
                          </a:solidFill>
                        </a:rPr>
                        <a:t>Checkpoint</a:t>
                      </a:r>
                    </a:p>
                  </a:txBody>
                  <a:tcPr>
                    <a:solidFill>
                      <a:schemeClr val="accent2"/>
                    </a:solidFill>
                  </a:tcPr>
                </a:tc>
                <a:tc>
                  <a:txBody>
                    <a:bodyPr/>
                    <a:lstStyle/>
                    <a:p>
                      <a:r>
                        <a:rPr lang="en-GB" b="1" dirty="0">
                          <a:solidFill>
                            <a:schemeClr val="bg1"/>
                          </a:solidFill>
                        </a:rPr>
                        <a:t>Underpins</a:t>
                      </a:r>
                    </a:p>
                  </a:txBody>
                  <a:tcPr>
                    <a:solidFill>
                      <a:schemeClr val="accent2"/>
                    </a:solidFill>
                  </a:tcPr>
                </a:tc>
                <a:tc>
                  <a:txBody>
                    <a:bodyPr/>
                    <a:lstStyle/>
                    <a:p>
                      <a:r>
                        <a:rPr lang="en-GB" b="1" dirty="0">
                          <a:solidFill>
                            <a:schemeClr val="bg1"/>
                          </a:solidFill>
                        </a:rPr>
                        <a:t>Code</a:t>
                      </a:r>
                      <a:endParaRPr lang="en-GB" b="0" dirty="0">
                        <a:solidFill>
                          <a:schemeClr val="bg1"/>
                        </a:solidFill>
                      </a:endParaRPr>
                    </a:p>
                  </a:txBody>
                  <a:tcPr>
                    <a:solidFill>
                      <a:schemeClr val="accent2"/>
                    </a:solidFill>
                  </a:tcPr>
                </a:tc>
                <a:extLst>
                  <a:ext uri="{0D108BD9-81ED-4DB2-BD59-A6C34878D82A}">
                    <a16:rowId xmlns:a16="http://schemas.microsoft.com/office/drawing/2014/main" val="979699445"/>
                  </a:ext>
                </a:extLst>
              </a:tr>
              <a:tr h="409819">
                <a:tc>
                  <a:txBody>
                    <a:bodyPr/>
                    <a:lstStyle/>
                    <a:p>
                      <a:r>
                        <a:rPr lang="en-GB" dirty="0">
                          <a:hlinkClick r:id="rId3" action="ppaction://hlinksldjump"/>
                        </a:rPr>
                        <a:t>9: Inside out?</a:t>
                      </a:r>
                      <a:endParaRPr lang="en-GB" dirty="0"/>
                    </a:p>
                  </a:txBody>
                  <a:tcPr anchor="ctr"/>
                </a:tc>
                <a:tc rowSpan="10">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3D Shapes</a:t>
                      </a:r>
                    </a:p>
                  </a:txBody>
                  <a:tcPr anchor="ctr"/>
                </a:tc>
                <a:tc rowSpan="10">
                  <a:txBody>
                    <a:bodyPr/>
                    <a:lstStyle/>
                    <a:p>
                      <a:r>
                        <a:rPr lang="en-GB" dirty="0"/>
                        <a:t>6.2.3</a:t>
                      </a:r>
                    </a:p>
                  </a:txBody>
                  <a:tcPr anchor="ctr"/>
                </a:tc>
                <a:extLst>
                  <a:ext uri="{0D108BD9-81ED-4DB2-BD59-A6C34878D82A}">
                    <a16:rowId xmlns:a16="http://schemas.microsoft.com/office/drawing/2014/main" val="1209749094"/>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4" action="ppaction://hlinksldjump"/>
                        </a:rPr>
                        <a:t>10: Hole in the wall</a:t>
                      </a:r>
                      <a:endParaRPr lang="en-GB" dirty="0"/>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89393157"/>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5" action="ppaction://hlinksldjump"/>
                        </a:rPr>
                        <a:t>11: Bird’s-eye view</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extLst>
                  <a:ext uri="{0D108BD9-81ED-4DB2-BD59-A6C34878D82A}">
                    <a16:rowId xmlns:a16="http://schemas.microsoft.com/office/drawing/2014/main" val="2630190816"/>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6" action="ppaction://hlinksldjump"/>
                        </a:rPr>
                        <a:t>12: 3D three ways</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Understand place value in decimals, including recognising exponent and fractional representations of the column headings</a:t>
                      </a:r>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1.1.1.2</a:t>
                      </a:r>
                    </a:p>
                  </a:txBody>
                  <a:tcPr anchor="ctr"/>
                </a:tc>
                <a:extLst>
                  <a:ext uri="{0D108BD9-81ED-4DB2-BD59-A6C34878D82A}">
                    <a16:rowId xmlns:a16="http://schemas.microsoft.com/office/drawing/2014/main" val="375417837"/>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7" action="ppaction://hlinksldjump"/>
                        </a:rPr>
                        <a:t>13: Wrong ’uns</a:t>
                      </a:r>
                      <a:endParaRPr lang="en-GB" dirty="0"/>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881728802"/>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8" action="ppaction://hlinksldjump"/>
                        </a:rPr>
                        <a:t>14: Six faced</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tc vMerge="1">
                  <a:txBody>
                    <a:bodyPr/>
                    <a:lstStyle/>
                    <a:p>
                      <a:endParaRPr lang="en-GB"/>
                    </a:p>
                  </a:txBody>
                  <a:tcPr anchor="ctr"/>
                </a:tc>
                <a:extLst>
                  <a:ext uri="{0D108BD9-81ED-4DB2-BD59-A6C34878D82A}">
                    <a16:rowId xmlns:a16="http://schemas.microsoft.com/office/drawing/2014/main" val="1314235635"/>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9" action="ppaction://hlinksldjump"/>
                        </a:rPr>
                        <a:t>15: Four, five, six prisms</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tc vMerge="1">
                  <a:txBody>
                    <a:bodyPr/>
                    <a:lstStyle/>
                    <a:p>
                      <a:endParaRPr lang="en-GB"/>
                    </a:p>
                  </a:txBody>
                  <a:tcPr anchor="ctr"/>
                </a:tc>
                <a:extLst>
                  <a:ext uri="{0D108BD9-81ED-4DB2-BD59-A6C34878D82A}">
                    <a16:rowId xmlns:a16="http://schemas.microsoft.com/office/drawing/2014/main" val="184494815"/>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10" action="ppaction://hlinksldjump"/>
                        </a:rPr>
                        <a:t>16: Prism break</a:t>
                      </a:r>
                      <a:endParaRPr lang="en-GB" dirty="0"/>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125473756"/>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11" action="ppaction://hlinksldjump"/>
                        </a:rPr>
                        <a:t>17: Cubist</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tc vMerge="1">
                  <a:txBody>
                    <a:bodyPr/>
                    <a:lstStyle/>
                    <a:p>
                      <a:endParaRPr lang="en-GB"/>
                    </a:p>
                  </a:txBody>
                  <a:tcPr anchor="ctr"/>
                </a:tc>
                <a:extLst>
                  <a:ext uri="{0D108BD9-81ED-4DB2-BD59-A6C34878D82A}">
                    <a16:rowId xmlns:a16="http://schemas.microsoft.com/office/drawing/2014/main" val="398192220"/>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12" action="ppaction://hlinksldjump"/>
                        </a:rPr>
                        <a:t>18: Dienes</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tc vMerge="1">
                  <a:txBody>
                    <a:bodyPr/>
                    <a:lstStyle/>
                    <a:p>
                      <a:endParaRPr lang="en-GB"/>
                    </a:p>
                  </a:txBody>
                  <a:tcPr anchor="ctr"/>
                </a:tc>
                <a:extLst>
                  <a:ext uri="{0D108BD9-81ED-4DB2-BD59-A6C34878D82A}">
                    <a16:rowId xmlns:a16="http://schemas.microsoft.com/office/drawing/2014/main" val="3525791593"/>
                  </a:ext>
                </a:extLst>
              </a:tr>
            </a:tbl>
          </a:graphicData>
        </a:graphic>
      </p:graphicFrame>
      <p:sp>
        <p:nvSpPr>
          <p:cNvPr id="5" name="TextBox 4">
            <a:extLst>
              <a:ext uri="{FF2B5EF4-FFF2-40B4-BE49-F238E27FC236}">
                <a16:creationId xmlns:a16="http://schemas.microsoft.com/office/drawing/2014/main" id="{44836036-F7A3-4243-A4CA-0C33A2B6CE0E}"/>
              </a:ext>
            </a:extLst>
          </p:cNvPr>
          <p:cNvSpPr txBox="1"/>
          <p:nvPr/>
        </p:nvSpPr>
        <p:spPr>
          <a:xfrm>
            <a:off x="469510" y="5965675"/>
            <a:ext cx="8909622" cy="461665"/>
          </a:xfrm>
          <a:prstGeom prst="rect">
            <a:avLst/>
          </a:prstGeom>
          <a:noFill/>
        </p:spPr>
        <p:txBody>
          <a:bodyPr wrap="square">
            <a:spAutoFit/>
          </a:bodyPr>
          <a:lstStyle/>
          <a:p>
            <a:pPr>
              <a:buNone/>
            </a:pPr>
            <a:r>
              <a:rPr lang="en-GB" sz="1200" dirty="0">
                <a:solidFill>
                  <a:srgbClr val="585858"/>
                </a:solidFill>
              </a:rPr>
              <a:t>*This three-digit code refers to the statement of knowledge, skills and understanding in the</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 NCETM’s </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hlinkClick r:id="rId13"/>
              </a:rPr>
              <a:t>Sample Key Stage 3 Curriculum Framework</a:t>
            </a:r>
            <a:r>
              <a:rPr lang="en-GB" sz="1200" dirty="0">
                <a:solidFill>
                  <a:srgbClr val="585858"/>
                </a:solidFill>
              </a:rPr>
              <a:t> (see notes below for more information).</a:t>
            </a:r>
            <a:endParaRPr lang="en-GB" sz="2000" dirty="0"/>
          </a:p>
        </p:txBody>
      </p:sp>
    </p:spTree>
    <p:extLst>
      <p:ext uri="{BB962C8B-B14F-4D97-AF65-F5344CB8AC3E}">
        <p14:creationId xmlns:p14="http://schemas.microsoft.com/office/powerpoint/2010/main" val="3458721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87AA30-2C9E-653F-34FB-C5C99426C489}"/>
              </a:ext>
            </a:extLst>
          </p:cNvPr>
          <p:cNvSpPr>
            <a:spLocks noGrp="1"/>
          </p:cNvSpPr>
          <p:nvPr>
            <p:ph type="body" sz="quarter" idx="11"/>
          </p:nvPr>
        </p:nvSpPr>
        <p:spPr/>
        <p:txBody>
          <a:bodyPr/>
          <a:lstStyle/>
          <a:p>
            <a:r>
              <a:rPr lang="en-US" sz="2400" dirty="0">
                <a:latin typeface="Arial" panose="020B0604020202020204" pitchFamily="34" charset="0"/>
                <a:cs typeface="Arial" panose="020B0604020202020204" pitchFamily="34" charset="0"/>
              </a:rPr>
              <a:t>Checkpoint 15: Four, five, si</a:t>
            </a:r>
            <a:r>
              <a:rPr lang="en-US" dirty="0">
                <a:latin typeface="Arial" panose="020B0604020202020204" pitchFamily="34" charset="0"/>
              </a:rPr>
              <a:t>x </a:t>
            </a:r>
            <a:r>
              <a:rPr lang="en-US" sz="2400" dirty="0">
                <a:latin typeface="Arial" panose="020B0604020202020204" pitchFamily="34" charset="0"/>
                <a:cs typeface="Arial" panose="020B0604020202020204" pitchFamily="34" charset="0"/>
              </a:rPr>
              <a:t>prisms (solutions to further thinking question)</a:t>
            </a:r>
          </a:p>
          <a:p>
            <a:endParaRPr lang="en-GB" dirty="0"/>
          </a:p>
        </p:txBody>
      </p:sp>
      <p:grpSp>
        <p:nvGrpSpPr>
          <p:cNvPr id="10" name="Group 9">
            <a:extLst>
              <a:ext uri="{FF2B5EF4-FFF2-40B4-BE49-F238E27FC236}">
                <a16:creationId xmlns:a16="http://schemas.microsoft.com/office/drawing/2014/main" id="{800E36C4-E483-316B-ECF0-5B357A9DB061}"/>
              </a:ext>
            </a:extLst>
          </p:cNvPr>
          <p:cNvGrpSpPr/>
          <p:nvPr/>
        </p:nvGrpSpPr>
        <p:grpSpPr>
          <a:xfrm>
            <a:off x="456796" y="4660194"/>
            <a:ext cx="2785263" cy="604158"/>
            <a:chOff x="456796" y="4660194"/>
            <a:chExt cx="2785263" cy="604158"/>
          </a:xfrm>
        </p:grpSpPr>
        <p:sp>
          <p:nvSpPr>
            <p:cNvPr id="2" name="Cube 1">
              <a:extLst>
                <a:ext uri="{FF2B5EF4-FFF2-40B4-BE49-F238E27FC236}">
                  <a16:creationId xmlns:a16="http://schemas.microsoft.com/office/drawing/2014/main" id="{C428D02D-F071-C475-4171-97A0F87DF8A3}"/>
                </a:ext>
              </a:extLst>
            </p:cNvPr>
            <p:cNvSpPr/>
            <p:nvPr/>
          </p:nvSpPr>
          <p:spPr>
            <a:xfrm>
              <a:off x="456796" y="4660195"/>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72" name="Cube 71">
              <a:extLst>
                <a:ext uri="{FF2B5EF4-FFF2-40B4-BE49-F238E27FC236}">
                  <a16:creationId xmlns:a16="http://schemas.microsoft.com/office/drawing/2014/main" id="{E634D840-19AB-EEF0-D25A-135C4ABACD73}"/>
                </a:ext>
              </a:extLst>
            </p:cNvPr>
            <p:cNvSpPr/>
            <p:nvPr/>
          </p:nvSpPr>
          <p:spPr>
            <a:xfrm>
              <a:off x="889522" y="4660195"/>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73" name="Cube 72">
              <a:extLst>
                <a:ext uri="{FF2B5EF4-FFF2-40B4-BE49-F238E27FC236}">
                  <a16:creationId xmlns:a16="http://schemas.microsoft.com/office/drawing/2014/main" id="{AEDEE756-14AF-0E8B-5849-D03153E403DD}"/>
                </a:ext>
              </a:extLst>
            </p:cNvPr>
            <p:cNvSpPr/>
            <p:nvPr/>
          </p:nvSpPr>
          <p:spPr>
            <a:xfrm>
              <a:off x="1322248" y="4660195"/>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74" name="Cube 73">
              <a:extLst>
                <a:ext uri="{FF2B5EF4-FFF2-40B4-BE49-F238E27FC236}">
                  <a16:creationId xmlns:a16="http://schemas.microsoft.com/office/drawing/2014/main" id="{8DE551DD-02C3-03EA-5750-1D981B66E899}"/>
                </a:ext>
              </a:extLst>
            </p:cNvPr>
            <p:cNvSpPr/>
            <p:nvPr/>
          </p:nvSpPr>
          <p:spPr>
            <a:xfrm>
              <a:off x="1754974" y="4660195"/>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75" name="Cube 74">
              <a:extLst>
                <a:ext uri="{FF2B5EF4-FFF2-40B4-BE49-F238E27FC236}">
                  <a16:creationId xmlns:a16="http://schemas.microsoft.com/office/drawing/2014/main" id="{A1976B37-CAB0-0516-98EF-673B630F9C95}"/>
                </a:ext>
              </a:extLst>
            </p:cNvPr>
            <p:cNvSpPr/>
            <p:nvPr/>
          </p:nvSpPr>
          <p:spPr>
            <a:xfrm>
              <a:off x="2205176" y="4660195"/>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76" name="Cube 75">
              <a:extLst>
                <a:ext uri="{FF2B5EF4-FFF2-40B4-BE49-F238E27FC236}">
                  <a16:creationId xmlns:a16="http://schemas.microsoft.com/office/drawing/2014/main" id="{4C146A9D-DB30-DB60-2F51-6615D41EFCE8}"/>
                </a:ext>
              </a:extLst>
            </p:cNvPr>
            <p:cNvSpPr/>
            <p:nvPr/>
          </p:nvSpPr>
          <p:spPr>
            <a:xfrm>
              <a:off x="2637902" y="4660194"/>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grpSp>
        <p:nvGrpSpPr>
          <p:cNvPr id="11" name="Group 10">
            <a:extLst>
              <a:ext uri="{FF2B5EF4-FFF2-40B4-BE49-F238E27FC236}">
                <a16:creationId xmlns:a16="http://schemas.microsoft.com/office/drawing/2014/main" id="{32BE12DA-0201-5A75-4BFD-EDFC9851D687}"/>
              </a:ext>
            </a:extLst>
          </p:cNvPr>
          <p:cNvGrpSpPr/>
          <p:nvPr/>
        </p:nvGrpSpPr>
        <p:grpSpPr>
          <a:xfrm>
            <a:off x="1246285" y="5573164"/>
            <a:ext cx="1613331" cy="756557"/>
            <a:chOff x="272291" y="5717440"/>
            <a:chExt cx="1613331" cy="756557"/>
          </a:xfrm>
        </p:grpSpPr>
        <p:sp>
          <p:nvSpPr>
            <p:cNvPr id="79" name="Cube 78">
              <a:extLst>
                <a:ext uri="{FF2B5EF4-FFF2-40B4-BE49-F238E27FC236}">
                  <a16:creationId xmlns:a16="http://schemas.microsoft.com/office/drawing/2014/main" id="{CFAACF71-9749-1B5B-B4BA-76A37798EA25}"/>
                </a:ext>
              </a:extLst>
            </p:cNvPr>
            <p:cNvSpPr/>
            <p:nvPr/>
          </p:nvSpPr>
          <p:spPr>
            <a:xfrm>
              <a:off x="416013" y="5717440"/>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80" name="Cube 79">
              <a:extLst>
                <a:ext uri="{FF2B5EF4-FFF2-40B4-BE49-F238E27FC236}">
                  <a16:creationId xmlns:a16="http://schemas.microsoft.com/office/drawing/2014/main" id="{AE2CAD18-3580-BDCE-83F1-6B7EA46B9EEC}"/>
                </a:ext>
              </a:extLst>
            </p:cNvPr>
            <p:cNvSpPr/>
            <p:nvPr/>
          </p:nvSpPr>
          <p:spPr>
            <a:xfrm>
              <a:off x="848739" y="5717440"/>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81" name="Cube 80">
              <a:extLst>
                <a:ext uri="{FF2B5EF4-FFF2-40B4-BE49-F238E27FC236}">
                  <a16:creationId xmlns:a16="http://schemas.microsoft.com/office/drawing/2014/main" id="{5A4E3AA5-A4F8-F1FF-E8C7-705C44A5AF39}"/>
                </a:ext>
              </a:extLst>
            </p:cNvPr>
            <p:cNvSpPr/>
            <p:nvPr/>
          </p:nvSpPr>
          <p:spPr>
            <a:xfrm>
              <a:off x="1281465" y="5717440"/>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82" name="Cube 81">
              <a:extLst>
                <a:ext uri="{FF2B5EF4-FFF2-40B4-BE49-F238E27FC236}">
                  <a16:creationId xmlns:a16="http://schemas.microsoft.com/office/drawing/2014/main" id="{7E08F66C-272F-7496-E7D7-70602D5D13C5}"/>
                </a:ext>
              </a:extLst>
            </p:cNvPr>
            <p:cNvSpPr/>
            <p:nvPr/>
          </p:nvSpPr>
          <p:spPr>
            <a:xfrm>
              <a:off x="272291" y="5869840"/>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83" name="Cube 82">
              <a:extLst>
                <a:ext uri="{FF2B5EF4-FFF2-40B4-BE49-F238E27FC236}">
                  <a16:creationId xmlns:a16="http://schemas.microsoft.com/office/drawing/2014/main" id="{EA92A91A-CD2A-52F3-8431-5BF3649744AF}"/>
                </a:ext>
              </a:extLst>
            </p:cNvPr>
            <p:cNvSpPr/>
            <p:nvPr/>
          </p:nvSpPr>
          <p:spPr>
            <a:xfrm>
              <a:off x="705017" y="5869840"/>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84" name="Cube 83">
              <a:extLst>
                <a:ext uri="{FF2B5EF4-FFF2-40B4-BE49-F238E27FC236}">
                  <a16:creationId xmlns:a16="http://schemas.microsoft.com/office/drawing/2014/main" id="{173391F2-88C9-4019-EB34-A4C3962EBB27}"/>
                </a:ext>
              </a:extLst>
            </p:cNvPr>
            <p:cNvSpPr/>
            <p:nvPr/>
          </p:nvSpPr>
          <p:spPr>
            <a:xfrm>
              <a:off x="1137421" y="5869840"/>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grpSp>
        <p:nvGrpSpPr>
          <p:cNvPr id="17" name="Group 16">
            <a:extLst>
              <a:ext uri="{FF2B5EF4-FFF2-40B4-BE49-F238E27FC236}">
                <a16:creationId xmlns:a16="http://schemas.microsoft.com/office/drawing/2014/main" id="{818873C4-26AE-31BD-B4B0-7261D21C04AC}"/>
              </a:ext>
            </a:extLst>
          </p:cNvPr>
          <p:cNvGrpSpPr/>
          <p:nvPr/>
        </p:nvGrpSpPr>
        <p:grpSpPr>
          <a:xfrm>
            <a:off x="677308" y="1897589"/>
            <a:ext cx="1181846" cy="1200178"/>
            <a:chOff x="677308" y="1897589"/>
            <a:chExt cx="1181846" cy="1200178"/>
          </a:xfrm>
        </p:grpSpPr>
        <p:sp>
          <p:nvSpPr>
            <p:cNvPr id="85" name="Cube 84">
              <a:extLst>
                <a:ext uri="{FF2B5EF4-FFF2-40B4-BE49-F238E27FC236}">
                  <a16:creationId xmlns:a16="http://schemas.microsoft.com/office/drawing/2014/main" id="{49F662D3-D82D-CDF5-CC3A-326AAD0CAE26}"/>
                </a:ext>
              </a:extLst>
            </p:cNvPr>
            <p:cNvSpPr/>
            <p:nvPr/>
          </p:nvSpPr>
          <p:spPr>
            <a:xfrm>
              <a:off x="833245" y="2339849"/>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86" name="Cube 85">
              <a:extLst>
                <a:ext uri="{FF2B5EF4-FFF2-40B4-BE49-F238E27FC236}">
                  <a16:creationId xmlns:a16="http://schemas.microsoft.com/office/drawing/2014/main" id="{A7CC5756-FC8A-331F-C626-70DEA184B6F9}"/>
                </a:ext>
              </a:extLst>
            </p:cNvPr>
            <p:cNvSpPr/>
            <p:nvPr/>
          </p:nvSpPr>
          <p:spPr>
            <a:xfrm>
              <a:off x="1254997" y="2365225"/>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87" name="Cube 86">
              <a:extLst>
                <a:ext uri="{FF2B5EF4-FFF2-40B4-BE49-F238E27FC236}">
                  <a16:creationId xmlns:a16="http://schemas.microsoft.com/office/drawing/2014/main" id="{D229CCFD-379D-00DA-9048-26F886DA7BB2}"/>
                </a:ext>
              </a:extLst>
            </p:cNvPr>
            <p:cNvSpPr/>
            <p:nvPr/>
          </p:nvSpPr>
          <p:spPr>
            <a:xfrm>
              <a:off x="833245" y="1897589"/>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88" name="Cube 87">
              <a:extLst>
                <a:ext uri="{FF2B5EF4-FFF2-40B4-BE49-F238E27FC236}">
                  <a16:creationId xmlns:a16="http://schemas.microsoft.com/office/drawing/2014/main" id="{F091518F-55B9-C70B-6A16-8BA8798893ED}"/>
                </a:ext>
              </a:extLst>
            </p:cNvPr>
            <p:cNvSpPr/>
            <p:nvPr/>
          </p:nvSpPr>
          <p:spPr>
            <a:xfrm>
              <a:off x="680333" y="2491204"/>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89" name="Cube 88">
              <a:extLst>
                <a:ext uri="{FF2B5EF4-FFF2-40B4-BE49-F238E27FC236}">
                  <a16:creationId xmlns:a16="http://schemas.microsoft.com/office/drawing/2014/main" id="{F494FA67-6B35-D1B3-FDEF-4588D18C474F}"/>
                </a:ext>
              </a:extLst>
            </p:cNvPr>
            <p:cNvSpPr/>
            <p:nvPr/>
          </p:nvSpPr>
          <p:spPr>
            <a:xfrm>
              <a:off x="1135323" y="2493610"/>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90" name="Cube 89">
              <a:extLst>
                <a:ext uri="{FF2B5EF4-FFF2-40B4-BE49-F238E27FC236}">
                  <a16:creationId xmlns:a16="http://schemas.microsoft.com/office/drawing/2014/main" id="{D8EE5155-D094-3557-F207-8BE5F0033548}"/>
                </a:ext>
              </a:extLst>
            </p:cNvPr>
            <p:cNvSpPr/>
            <p:nvPr/>
          </p:nvSpPr>
          <p:spPr>
            <a:xfrm>
              <a:off x="677308" y="2048944"/>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sp>
        <p:nvSpPr>
          <p:cNvPr id="96" name="TextBox 95">
            <a:extLst>
              <a:ext uri="{FF2B5EF4-FFF2-40B4-BE49-F238E27FC236}">
                <a16:creationId xmlns:a16="http://schemas.microsoft.com/office/drawing/2014/main" id="{E57032CA-942D-83D3-F358-7CC87D19E270}"/>
              </a:ext>
            </a:extLst>
          </p:cNvPr>
          <p:cNvSpPr txBox="1"/>
          <p:nvPr/>
        </p:nvSpPr>
        <p:spPr>
          <a:xfrm>
            <a:off x="248900" y="1010676"/>
            <a:ext cx="6349466" cy="1243417"/>
          </a:xfrm>
          <a:prstGeom prst="rect">
            <a:avLst/>
          </a:prstGeom>
          <a:noFill/>
        </p:spPr>
        <p:txBody>
          <a:bodyPr wrap="square" rtlCol="0">
            <a:spAutoFit/>
          </a:bodyPr>
          <a:lstStyle/>
          <a:p>
            <a:pPr>
              <a:buNone/>
            </a:pPr>
            <a:r>
              <a:rPr lang="en-US" sz="2200" dirty="0"/>
              <a:t>There are thirty-seven possible prisms.</a:t>
            </a:r>
          </a:p>
          <a:p>
            <a:pPr>
              <a:buNone/>
            </a:pPr>
            <a:r>
              <a:rPr lang="en-US" sz="2200" dirty="0"/>
              <a:t>One is two ‘rows’ of three cubes, as shown below.</a:t>
            </a:r>
            <a:endParaRPr lang="en-GB" sz="2200" dirty="0"/>
          </a:p>
          <a:p>
            <a:pPr>
              <a:buNone/>
            </a:pPr>
            <a:endParaRPr lang="en-US" sz="2200" dirty="0"/>
          </a:p>
        </p:txBody>
      </p:sp>
      <p:grpSp>
        <p:nvGrpSpPr>
          <p:cNvPr id="13" name="Group 12">
            <a:extLst>
              <a:ext uri="{FF2B5EF4-FFF2-40B4-BE49-F238E27FC236}">
                <a16:creationId xmlns:a16="http://schemas.microsoft.com/office/drawing/2014/main" id="{069C8804-7D43-9263-5F25-06BA2D83E91E}"/>
              </a:ext>
            </a:extLst>
          </p:cNvPr>
          <p:cNvGrpSpPr/>
          <p:nvPr/>
        </p:nvGrpSpPr>
        <p:grpSpPr>
          <a:xfrm>
            <a:off x="4877391" y="5606352"/>
            <a:ext cx="1663219" cy="906165"/>
            <a:chOff x="5542006" y="5506711"/>
            <a:chExt cx="1663219" cy="906165"/>
          </a:xfrm>
        </p:grpSpPr>
        <p:sp>
          <p:nvSpPr>
            <p:cNvPr id="94" name="Cube 93">
              <a:extLst>
                <a:ext uri="{FF2B5EF4-FFF2-40B4-BE49-F238E27FC236}">
                  <a16:creationId xmlns:a16="http://schemas.microsoft.com/office/drawing/2014/main" id="{4F8EBB29-9D0D-11A3-F63A-606B28713885}"/>
                </a:ext>
              </a:extLst>
            </p:cNvPr>
            <p:cNvSpPr/>
            <p:nvPr/>
          </p:nvSpPr>
          <p:spPr>
            <a:xfrm>
              <a:off x="5542006" y="5506711"/>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95" name="Cube 94">
              <a:extLst>
                <a:ext uri="{FF2B5EF4-FFF2-40B4-BE49-F238E27FC236}">
                  <a16:creationId xmlns:a16="http://schemas.microsoft.com/office/drawing/2014/main" id="{5F6F7161-4504-FA70-F733-287CA16172A8}"/>
                </a:ext>
              </a:extLst>
            </p:cNvPr>
            <p:cNvSpPr/>
            <p:nvPr/>
          </p:nvSpPr>
          <p:spPr>
            <a:xfrm>
              <a:off x="5994209" y="5506711"/>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97" name="Cube 96">
              <a:extLst>
                <a:ext uri="{FF2B5EF4-FFF2-40B4-BE49-F238E27FC236}">
                  <a16:creationId xmlns:a16="http://schemas.microsoft.com/office/drawing/2014/main" id="{C31990A3-0172-CABF-FFA0-661647F1CC63}"/>
                </a:ext>
              </a:extLst>
            </p:cNvPr>
            <p:cNvSpPr/>
            <p:nvPr/>
          </p:nvSpPr>
          <p:spPr>
            <a:xfrm>
              <a:off x="5844084" y="5667487"/>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98" name="Cube 97">
              <a:extLst>
                <a:ext uri="{FF2B5EF4-FFF2-40B4-BE49-F238E27FC236}">
                  <a16:creationId xmlns:a16="http://schemas.microsoft.com/office/drawing/2014/main" id="{A795EABC-4522-437A-E2A0-6A7B354F511C}"/>
                </a:ext>
              </a:extLst>
            </p:cNvPr>
            <p:cNvSpPr/>
            <p:nvPr/>
          </p:nvSpPr>
          <p:spPr>
            <a:xfrm>
              <a:off x="6296287" y="5667487"/>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99" name="Cube 98">
              <a:extLst>
                <a:ext uri="{FF2B5EF4-FFF2-40B4-BE49-F238E27FC236}">
                  <a16:creationId xmlns:a16="http://schemas.microsoft.com/office/drawing/2014/main" id="{E5F04040-1306-88D8-F735-39BAACF93616}"/>
                </a:ext>
              </a:extLst>
            </p:cNvPr>
            <p:cNvSpPr/>
            <p:nvPr/>
          </p:nvSpPr>
          <p:spPr>
            <a:xfrm>
              <a:off x="6178167" y="5808719"/>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00" name="Cube 99">
              <a:extLst>
                <a:ext uri="{FF2B5EF4-FFF2-40B4-BE49-F238E27FC236}">
                  <a16:creationId xmlns:a16="http://schemas.microsoft.com/office/drawing/2014/main" id="{97E48B0A-7E00-DE74-6F0A-D76C56F6E767}"/>
                </a:ext>
              </a:extLst>
            </p:cNvPr>
            <p:cNvSpPr/>
            <p:nvPr/>
          </p:nvSpPr>
          <p:spPr>
            <a:xfrm>
              <a:off x="6601068" y="5808719"/>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grpSp>
        <p:nvGrpSpPr>
          <p:cNvPr id="15" name="Group 14">
            <a:extLst>
              <a:ext uri="{FF2B5EF4-FFF2-40B4-BE49-F238E27FC236}">
                <a16:creationId xmlns:a16="http://schemas.microsoft.com/office/drawing/2014/main" id="{2CFA3BA7-1812-EA07-A9B0-1B0C284C0915}"/>
              </a:ext>
            </a:extLst>
          </p:cNvPr>
          <p:cNvGrpSpPr/>
          <p:nvPr/>
        </p:nvGrpSpPr>
        <p:grpSpPr>
          <a:xfrm>
            <a:off x="6500396" y="4710539"/>
            <a:ext cx="1482618" cy="1040554"/>
            <a:chOff x="7191337" y="4432558"/>
            <a:chExt cx="1482618" cy="1040554"/>
          </a:xfrm>
        </p:grpSpPr>
        <p:sp>
          <p:nvSpPr>
            <p:cNvPr id="101" name="Cube 100">
              <a:extLst>
                <a:ext uri="{FF2B5EF4-FFF2-40B4-BE49-F238E27FC236}">
                  <a16:creationId xmlns:a16="http://schemas.microsoft.com/office/drawing/2014/main" id="{E9DB16D3-E1FA-FD3F-4585-3E6C301459CA}"/>
                </a:ext>
              </a:extLst>
            </p:cNvPr>
            <p:cNvSpPr/>
            <p:nvPr/>
          </p:nvSpPr>
          <p:spPr>
            <a:xfrm>
              <a:off x="7191337" y="4432558"/>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02" name="Cube 101">
              <a:extLst>
                <a:ext uri="{FF2B5EF4-FFF2-40B4-BE49-F238E27FC236}">
                  <a16:creationId xmlns:a16="http://schemas.microsoft.com/office/drawing/2014/main" id="{C170FA52-34C1-B610-7181-3D589D11EAC6}"/>
                </a:ext>
              </a:extLst>
            </p:cNvPr>
            <p:cNvSpPr/>
            <p:nvPr/>
          </p:nvSpPr>
          <p:spPr>
            <a:xfrm>
              <a:off x="7617596" y="4432558"/>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03" name="Cube 102">
              <a:extLst>
                <a:ext uri="{FF2B5EF4-FFF2-40B4-BE49-F238E27FC236}">
                  <a16:creationId xmlns:a16="http://schemas.microsoft.com/office/drawing/2014/main" id="{7003476D-1EF2-73DA-C852-6598495EBC03}"/>
                </a:ext>
              </a:extLst>
            </p:cNvPr>
            <p:cNvSpPr/>
            <p:nvPr/>
          </p:nvSpPr>
          <p:spPr>
            <a:xfrm>
              <a:off x="8069798" y="4432558"/>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04" name="Cube 103">
              <a:extLst>
                <a:ext uri="{FF2B5EF4-FFF2-40B4-BE49-F238E27FC236}">
                  <a16:creationId xmlns:a16="http://schemas.microsoft.com/office/drawing/2014/main" id="{A792A14D-CB0A-8473-4ED3-207B14386608}"/>
                </a:ext>
              </a:extLst>
            </p:cNvPr>
            <p:cNvSpPr/>
            <p:nvPr/>
          </p:nvSpPr>
          <p:spPr>
            <a:xfrm>
              <a:off x="7952285" y="4563423"/>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05" name="Cube 104">
              <a:extLst>
                <a:ext uri="{FF2B5EF4-FFF2-40B4-BE49-F238E27FC236}">
                  <a16:creationId xmlns:a16="http://schemas.microsoft.com/office/drawing/2014/main" id="{72DB4CC9-5670-C21E-46C8-C378DB1EC89B}"/>
                </a:ext>
              </a:extLst>
            </p:cNvPr>
            <p:cNvSpPr/>
            <p:nvPr/>
          </p:nvSpPr>
          <p:spPr>
            <a:xfrm>
              <a:off x="7802161" y="4716189"/>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06" name="Cube 105">
              <a:extLst>
                <a:ext uri="{FF2B5EF4-FFF2-40B4-BE49-F238E27FC236}">
                  <a16:creationId xmlns:a16="http://schemas.microsoft.com/office/drawing/2014/main" id="{0C113320-E9BF-F042-78C5-AF021A1132CD}"/>
                </a:ext>
              </a:extLst>
            </p:cNvPr>
            <p:cNvSpPr/>
            <p:nvPr/>
          </p:nvSpPr>
          <p:spPr>
            <a:xfrm>
              <a:off x="7652037" y="4868955"/>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grpSp>
        <p:nvGrpSpPr>
          <p:cNvPr id="12" name="Group 11">
            <a:extLst>
              <a:ext uri="{FF2B5EF4-FFF2-40B4-BE49-F238E27FC236}">
                <a16:creationId xmlns:a16="http://schemas.microsoft.com/office/drawing/2014/main" id="{0EB5F19E-E359-2E47-4A20-BB92D124E207}"/>
              </a:ext>
            </a:extLst>
          </p:cNvPr>
          <p:cNvGrpSpPr/>
          <p:nvPr/>
        </p:nvGrpSpPr>
        <p:grpSpPr>
          <a:xfrm>
            <a:off x="3785740" y="4702267"/>
            <a:ext cx="1176681" cy="1193567"/>
            <a:chOff x="3978796" y="4747367"/>
            <a:chExt cx="1176681" cy="1193567"/>
          </a:xfrm>
        </p:grpSpPr>
        <p:sp>
          <p:nvSpPr>
            <p:cNvPr id="107" name="Cube 106">
              <a:extLst>
                <a:ext uri="{FF2B5EF4-FFF2-40B4-BE49-F238E27FC236}">
                  <a16:creationId xmlns:a16="http://schemas.microsoft.com/office/drawing/2014/main" id="{EBA40C7A-63F6-9EF9-124C-F2893208DBCC}"/>
                </a:ext>
              </a:extLst>
            </p:cNvPr>
            <p:cNvSpPr/>
            <p:nvPr/>
          </p:nvSpPr>
          <p:spPr>
            <a:xfrm>
              <a:off x="4112727" y="4747367"/>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08" name="Cube 107">
              <a:extLst>
                <a:ext uri="{FF2B5EF4-FFF2-40B4-BE49-F238E27FC236}">
                  <a16:creationId xmlns:a16="http://schemas.microsoft.com/office/drawing/2014/main" id="{3BC5DC5C-6070-A57A-035B-B616AD5C60FB}"/>
                </a:ext>
              </a:extLst>
            </p:cNvPr>
            <p:cNvSpPr/>
            <p:nvPr/>
          </p:nvSpPr>
          <p:spPr>
            <a:xfrm>
              <a:off x="4551320" y="4747367"/>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09" name="Cube 108">
              <a:extLst>
                <a:ext uri="{FF2B5EF4-FFF2-40B4-BE49-F238E27FC236}">
                  <a16:creationId xmlns:a16="http://schemas.microsoft.com/office/drawing/2014/main" id="{ACF50C08-42BC-11AE-55CC-8C6764E292CA}"/>
                </a:ext>
              </a:extLst>
            </p:cNvPr>
            <p:cNvSpPr/>
            <p:nvPr/>
          </p:nvSpPr>
          <p:spPr>
            <a:xfrm>
              <a:off x="4401195" y="4902554"/>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10" name="Cube 109">
              <a:extLst>
                <a:ext uri="{FF2B5EF4-FFF2-40B4-BE49-F238E27FC236}">
                  <a16:creationId xmlns:a16="http://schemas.microsoft.com/office/drawing/2014/main" id="{9A0C4C52-7DFE-5028-5CE2-424F9D67D08A}"/>
                </a:ext>
              </a:extLst>
            </p:cNvPr>
            <p:cNvSpPr/>
            <p:nvPr/>
          </p:nvSpPr>
          <p:spPr>
            <a:xfrm>
              <a:off x="4256448" y="5047295"/>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11" name="Cube 110">
              <a:extLst>
                <a:ext uri="{FF2B5EF4-FFF2-40B4-BE49-F238E27FC236}">
                  <a16:creationId xmlns:a16="http://schemas.microsoft.com/office/drawing/2014/main" id="{67967527-1ED0-EF07-9F20-D71F047510E9}"/>
                </a:ext>
              </a:extLst>
            </p:cNvPr>
            <p:cNvSpPr/>
            <p:nvPr/>
          </p:nvSpPr>
          <p:spPr>
            <a:xfrm>
              <a:off x="4118616" y="5192036"/>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12" name="Cube 111">
              <a:extLst>
                <a:ext uri="{FF2B5EF4-FFF2-40B4-BE49-F238E27FC236}">
                  <a16:creationId xmlns:a16="http://schemas.microsoft.com/office/drawing/2014/main" id="{BF54D20B-CE5E-2705-556C-59A4702C8700}"/>
                </a:ext>
              </a:extLst>
            </p:cNvPr>
            <p:cNvSpPr/>
            <p:nvPr/>
          </p:nvSpPr>
          <p:spPr>
            <a:xfrm>
              <a:off x="3978796" y="5336777"/>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grpSp>
        <p:nvGrpSpPr>
          <p:cNvPr id="16" name="Group 15">
            <a:extLst>
              <a:ext uri="{FF2B5EF4-FFF2-40B4-BE49-F238E27FC236}">
                <a16:creationId xmlns:a16="http://schemas.microsoft.com/office/drawing/2014/main" id="{E83DEA96-3F7F-C138-90E5-122E50003D7A}"/>
              </a:ext>
            </a:extLst>
          </p:cNvPr>
          <p:cNvGrpSpPr/>
          <p:nvPr/>
        </p:nvGrpSpPr>
        <p:grpSpPr>
          <a:xfrm>
            <a:off x="9786853" y="4529096"/>
            <a:ext cx="1374350" cy="884253"/>
            <a:chOff x="10173422" y="4459084"/>
            <a:chExt cx="1374350" cy="884253"/>
          </a:xfrm>
        </p:grpSpPr>
        <p:sp>
          <p:nvSpPr>
            <p:cNvPr id="113" name="Cube 112">
              <a:extLst>
                <a:ext uri="{FF2B5EF4-FFF2-40B4-BE49-F238E27FC236}">
                  <a16:creationId xmlns:a16="http://schemas.microsoft.com/office/drawing/2014/main" id="{988C20C2-3D7B-FE60-3953-77331ED9EDD5}"/>
                </a:ext>
              </a:extLst>
            </p:cNvPr>
            <p:cNvSpPr/>
            <p:nvPr/>
          </p:nvSpPr>
          <p:spPr>
            <a:xfrm>
              <a:off x="10173422" y="4463649"/>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14" name="Cube 113">
              <a:extLst>
                <a:ext uri="{FF2B5EF4-FFF2-40B4-BE49-F238E27FC236}">
                  <a16:creationId xmlns:a16="http://schemas.microsoft.com/office/drawing/2014/main" id="{C4F4C52F-8B99-1D84-FB8C-9284A610F3B2}"/>
                </a:ext>
              </a:extLst>
            </p:cNvPr>
            <p:cNvSpPr/>
            <p:nvPr/>
          </p:nvSpPr>
          <p:spPr>
            <a:xfrm>
              <a:off x="10627927" y="4459084"/>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15" name="Cube 114">
              <a:extLst>
                <a:ext uri="{FF2B5EF4-FFF2-40B4-BE49-F238E27FC236}">
                  <a16:creationId xmlns:a16="http://schemas.microsoft.com/office/drawing/2014/main" id="{90CAD39C-C420-EEE2-CBC5-2B49CF6470B9}"/>
                </a:ext>
              </a:extLst>
            </p:cNvPr>
            <p:cNvSpPr/>
            <p:nvPr/>
          </p:nvSpPr>
          <p:spPr>
            <a:xfrm>
              <a:off x="10477802" y="4611850"/>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16" name="Cube 115">
              <a:extLst>
                <a:ext uri="{FF2B5EF4-FFF2-40B4-BE49-F238E27FC236}">
                  <a16:creationId xmlns:a16="http://schemas.microsoft.com/office/drawing/2014/main" id="{2AD4C3C8-ABED-9D24-F0EF-ED5161FE4F98}"/>
                </a:ext>
              </a:extLst>
            </p:cNvPr>
            <p:cNvSpPr/>
            <p:nvPr/>
          </p:nvSpPr>
          <p:spPr>
            <a:xfrm>
              <a:off x="10943615" y="4596860"/>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17" name="Cube 116">
              <a:extLst>
                <a:ext uri="{FF2B5EF4-FFF2-40B4-BE49-F238E27FC236}">
                  <a16:creationId xmlns:a16="http://schemas.microsoft.com/office/drawing/2014/main" id="{D6BDA237-93AF-1FA6-2B85-77FFFF6449AE}"/>
                </a:ext>
              </a:extLst>
            </p:cNvPr>
            <p:cNvSpPr/>
            <p:nvPr/>
          </p:nvSpPr>
          <p:spPr>
            <a:xfrm>
              <a:off x="10347178" y="4734636"/>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18" name="Cube 117">
              <a:extLst>
                <a:ext uri="{FF2B5EF4-FFF2-40B4-BE49-F238E27FC236}">
                  <a16:creationId xmlns:a16="http://schemas.microsoft.com/office/drawing/2014/main" id="{227E6803-2CE2-505D-3102-2AE7BD154765}"/>
                </a:ext>
              </a:extLst>
            </p:cNvPr>
            <p:cNvSpPr/>
            <p:nvPr/>
          </p:nvSpPr>
          <p:spPr>
            <a:xfrm>
              <a:off x="10799380" y="4739180"/>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grpSp>
        <p:nvGrpSpPr>
          <p:cNvPr id="14" name="Group 13">
            <a:extLst>
              <a:ext uri="{FF2B5EF4-FFF2-40B4-BE49-F238E27FC236}">
                <a16:creationId xmlns:a16="http://schemas.microsoft.com/office/drawing/2014/main" id="{5D6F7B7F-83FC-8DEB-E163-CC307938226A}"/>
              </a:ext>
            </a:extLst>
          </p:cNvPr>
          <p:cNvGrpSpPr/>
          <p:nvPr/>
        </p:nvGrpSpPr>
        <p:grpSpPr>
          <a:xfrm>
            <a:off x="8101151" y="5563418"/>
            <a:ext cx="1336579" cy="1005163"/>
            <a:chOff x="8499417" y="5626637"/>
            <a:chExt cx="1336579" cy="1005163"/>
          </a:xfrm>
        </p:grpSpPr>
        <p:sp>
          <p:nvSpPr>
            <p:cNvPr id="120" name="Cube 119">
              <a:extLst>
                <a:ext uri="{FF2B5EF4-FFF2-40B4-BE49-F238E27FC236}">
                  <a16:creationId xmlns:a16="http://schemas.microsoft.com/office/drawing/2014/main" id="{DBF526B3-521E-D4F3-D0B1-8B81F2614B6E}"/>
                </a:ext>
              </a:extLst>
            </p:cNvPr>
            <p:cNvSpPr/>
            <p:nvPr/>
          </p:nvSpPr>
          <p:spPr>
            <a:xfrm>
              <a:off x="8499417" y="5626637"/>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21" name="Cube 120">
              <a:extLst>
                <a:ext uri="{FF2B5EF4-FFF2-40B4-BE49-F238E27FC236}">
                  <a16:creationId xmlns:a16="http://schemas.microsoft.com/office/drawing/2014/main" id="{9A8422D9-115E-7DFB-5D38-3CA93A66222B}"/>
                </a:ext>
              </a:extLst>
            </p:cNvPr>
            <p:cNvSpPr/>
            <p:nvPr/>
          </p:nvSpPr>
          <p:spPr>
            <a:xfrm>
              <a:off x="8916151" y="5626637"/>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22" name="Cube 121">
              <a:extLst>
                <a:ext uri="{FF2B5EF4-FFF2-40B4-BE49-F238E27FC236}">
                  <a16:creationId xmlns:a16="http://schemas.microsoft.com/office/drawing/2014/main" id="{BFC90201-8E52-96FC-BCE7-5FDDF8C87094}"/>
                </a:ext>
              </a:extLst>
            </p:cNvPr>
            <p:cNvSpPr/>
            <p:nvPr/>
          </p:nvSpPr>
          <p:spPr>
            <a:xfrm>
              <a:off x="8766026" y="5779403"/>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23" name="Cube 122">
              <a:extLst>
                <a:ext uri="{FF2B5EF4-FFF2-40B4-BE49-F238E27FC236}">
                  <a16:creationId xmlns:a16="http://schemas.microsoft.com/office/drawing/2014/main" id="{CD9FA3B5-96CB-B87A-E7C5-085C6E72D498}"/>
                </a:ext>
              </a:extLst>
            </p:cNvPr>
            <p:cNvSpPr/>
            <p:nvPr/>
          </p:nvSpPr>
          <p:spPr>
            <a:xfrm>
              <a:off x="9231839" y="5764413"/>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24" name="Cube 123">
              <a:extLst>
                <a:ext uri="{FF2B5EF4-FFF2-40B4-BE49-F238E27FC236}">
                  <a16:creationId xmlns:a16="http://schemas.microsoft.com/office/drawing/2014/main" id="{8DDF589E-36EE-4A1B-8A72-09046159C615}"/>
                </a:ext>
              </a:extLst>
            </p:cNvPr>
            <p:cNvSpPr/>
            <p:nvPr/>
          </p:nvSpPr>
          <p:spPr>
            <a:xfrm>
              <a:off x="8635402" y="5902189"/>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25" name="Cube 124">
              <a:extLst>
                <a:ext uri="{FF2B5EF4-FFF2-40B4-BE49-F238E27FC236}">
                  <a16:creationId xmlns:a16="http://schemas.microsoft.com/office/drawing/2014/main" id="{F760347F-1A16-30CA-4550-7A0E8BB66CA8}"/>
                </a:ext>
              </a:extLst>
            </p:cNvPr>
            <p:cNvSpPr/>
            <p:nvPr/>
          </p:nvSpPr>
          <p:spPr>
            <a:xfrm>
              <a:off x="8501471" y="6027643"/>
              <a:ext cx="604157" cy="60415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sp>
        <p:nvSpPr>
          <p:cNvPr id="9" name="TextBox 8">
            <a:extLst>
              <a:ext uri="{FF2B5EF4-FFF2-40B4-BE49-F238E27FC236}">
                <a16:creationId xmlns:a16="http://schemas.microsoft.com/office/drawing/2014/main" id="{638FE7BF-3C95-6D85-FD98-35AB4EA7D2EF}"/>
              </a:ext>
            </a:extLst>
          </p:cNvPr>
          <p:cNvSpPr txBox="1"/>
          <p:nvPr/>
        </p:nvSpPr>
        <p:spPr>
          <a:xfrm>
            <a:off x="248900" y="3368660"/>
            <a:ext cx="7403137" cy="1107996"/>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US" sz="2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Thirty-six are different arrangements of six cubes, creating a prism with cross-sectional area of six and length of one. Seven of the thirty-six examples are shown below.</a:t>
            </a:r>
          </a:p>
        </p:txBody>
      </p:sp>
    </p:spTree>
    <p:extLst>
      <p:ext uri="{BB962C8B-B14F-4D97-AF65-F5344CB8AC3E}">
        <p14:creationId xmlns:p14="http://schemas.microsoft.com/office/powerpoint/2010/main" val="3856281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15: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1492163090"/>
              </p:ext>
            </p:extLst>
          </p:nvPr>
        </p:nvGraphicFramePr>
        <p:xfrm>
          <a:off x="267128" y="764704"/>
          <a:ext cx="11766038" cy="5367115"/>
        </p:xfrm>
        <a:graphic>
          <a:graphicData uri="http://schemas.openxmlformats.org/drawingml/2006/table">
            <a:tbl>
              <a:tblPr firstRow="1" bandRow="1">
                <a:tableStyleId>{5940675A-B579-460E-94D1-54222C63F5DA}</a:tableStyleId>
              </a:tblPr>
              <a:tblGrid>
                <a:gridCol w="5966404">
                  <a:extLst>
                    <a:ext uri="{9D8B030D-6E8A-4147-A177-3AD203B41FA5}">
                      <a16:colId xmlns:a16="http://schemas.microsoft.com/office/drawing/2014/main" val="695237181"/>
                    </a:ext>
                  </a:extLst>
                </a:gridCol>
                <a:gridCol w="5799634">
                  <a:extLst>
                    <a:ext uri="{9D8B030D-6E8A-4147-A177-3AD203B41FA5}">
                      <a16:colId xmlns:a16="http://schemas.microsoft.com/office/drawing/2014/main" val="300072507"/>
                    </a:ext>
                  </a:extLst>
                </a:gridCol>
              </a:tblGrid>
              <a:tr h="346528">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389355">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Part of the challenge of this task is likely to come from students’ experience of prisms offered in printed materials, with the constant cross section orientated at the front. Starting with a shape they identify as a prism, and then rotating it to a less familiar orientation, may support students in mentally manipulating the shapes as they construct them.</a:t>
                      </a:r>
                    </a:p>
                    <a:p>
                      <a:r>
                        <a:rPr lang="en-GB" sz="1600" b="1" i="0" u="none" dirty="0"/>
                        <a:t>Challenge</a:t>
                      </a:r>
                    </a:p>
                    <a:p>
                      <a:pPr>
                        <a:spcAft>
                          <a:spcPts val="600"/>
                        </a:spcAft>
                      </a:pPr>
                      <a:r>
                        <a:rPr lang="en-GB" sz="1600" b="0" i="0" u="none" dirty="0"/>
                        <a:t>Challenge can come from different elements, either asking students to predict the number of possible prisms for more (or fewer) starting cubes, or to describe how they worked to ensure that all possible prisms have been found.</a:t>
                      </a:r>
                    </a:p>
                    <a:p>
                      <a:r>
                        <a:rPr lang="en-GB" sz="1600" b="1" i="0" u="none" dirty="0"/>
                        <a:t>Representations</a:t>
                      </a:r>
                    </a:p>
                    <a:p>
                      <a:r>
                        <a:rPr lang="en-GB" sz="1600" b="0" i="0" u="none" dirty="0"/>
                        <a:t>As discussed throughout this deck, using multilink or other cubes is likely to benefit both the students and teachers in this task. For more information about the limitations of this representation, see the Guidance to Checkpoint 19 on slide 62.</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The assessment focus here is the ways that students understand prisms and are able to use this understanding to reason with their properties. It might also be enlightening to look at the systematic ways that students work to identify whether they have found all possibilities for each situation.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Using multilink cubes for this task will not only support students to model their thinking, but also give insight into students’ understanding. Do they, for example, always position their prisms so that the cross section is a side view, or can they think about the cross section at the top/bottom of their prism too? This is particularly interesting for part b, where all the prisms have a length of only one (except the cuboid, which can be seen as a prism in two ways).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u="none" dirty="0"/>
                        <a:t>While not explicitly about volume, it is important that students understand that all their shapes made with, for example, four cubes will have equal volume. Question and probe this understanding.</a:t>
                      </a:r>
                    </a:p>
                  </a:txBody>
                  <a:tcPr/>
                </a:tc>
                <a:extLst>
                  <a:ext uri="{0D108BD9-81ED-4DB2-BD59-A6C34878D82A}">
                    <a16:rowId xmlns:a16="http://schemas.microsoft.com/office/drawing/2014/main" val="1616516725"/>
                  </a:ext>
                </a:extLst>
              </a:tr>
              <a:tr h="612000">
                <a:tc gridSpan="2">
                  <a:txBody>
                    <a:bodyPr/>
                    <a:lstStyle/>
                    <a:p>
                      <a:r>
                        <a:rPr lang="en-GB" sz="1600" b="1" dirty="0"/>
                        <a:t>Additional resources</a:t>
                      </a:r>
                    </a:p>
                    <a:p>
                      <a:pPr marL="285750" indent="-285750">
                        <a:buFont typeface="Arial" panose="020B0604020202020204" pitchFamily="34" charset="0"/>
                        <a:buChar char="•"/>
                      </a:pPr>
                      <a:r>
                        <a:rPr lang="en-GB" sz="1600" b="0" dirty="0"/>
                        <a:t>Checkpoint </a:t>
                      </a:r>
                      <a:r>
                        <a:rPr lang="en-GB" sz="1600" b="0" dirty="0">
                          <a:hlinkClick r:id="rId3" action="ppaction://hlinksldjump"/>
                        </a:rPr>
                        <a:t>16</a:t>
                      </a:r>
                      <a:r>
                        <a:rPr lang="en-GB" sz="1600" b="0" dirty="0"/>
                        <a:t>, as well as Additional activities </a:t>
                      </a:r>
                      <a:r>
                        <a:rPr lang="en-GB" sz="1600" b="0" dirty="0">
                          <a:hlinkClick r:id="rId4" action="ppaction://hlinksldjump"/>
                        </a:rPr>
                        <a:t>G</a:t>
                      </a:r>
                      <a:r>
                        <a:rPr lang="en-GB" sz="1600" b="0" dirty="0"/>
                        <a:t> and </a:t>
                      </a:r>
                      <a:r>
                        <a:rPr lang="en-GB" sz="1600" b="0" dirty="0">
                          <a:hlinkClick r:id="rId5" action="ppaction://hlinksldjump"/>
                        </a:rPr>
                        <a:t>H</a:t>
                      </a:r>
                      <a:r>
                        <a:rPr lang="en-GB" sz="1600" b="0" dirty="0"/>
                        <a:t>, further explore the definition of prisms.</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1500692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sz="2200" dirty="0">
                <a:latin typeface="Arial" panose="020B0604020202020204" pitchFamily="34" charset="0"/>
                <a:cs typeface="Arial" panose="020B0604020202020204" pitchFamily="34" charset="0"/>
              </a:rPr>
              <a:t>Checkpoint 16: Prism break</a:t>
            </a:r>
          </a:p>
        </p:txBody>
      </p:sp>
      <p:sp>
        <p:nvSpPr>
          <p:cNvPr id="6" name="Action Button: Help 5">
            <a:hlinkClick r:id="" action="ppaction://noaction" highlightClick="1"/>
            <a:extLst>
              <a:ext uri="{FF2B5EF4-FFF2-40B4-BE49-F238E27FC236}">
                <a16:creationId xmlns:a16="http://schemas.microsoft.com/office/drawing/2014/main" id="{D64EA744-1477-0048-8831-40A0DAAF8DD4}"/>
              </a:ext>
            </a:extLst>
          </p:cNvPr>
          <p:cNvSpPr/>
          <p:nvPr/>
        </p:nvSpPr>
        <p:spPr>
          <a:xfrm>
            <a:off x="366364" y="5694966"/>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EA887D4-2A58-4C4B-8053-43A82D500C3C}"/>
              </a:ext>
            </a:extLst>
          </p:cNvPr>
          <p:cNvSpPr txBox="1"/>
          <p:nvPr/>
        </p:nvSpPr>
        <p:spPr>
          <a:xfrm>
            <a:off x="146957" y="1224643"/>
            <a:ext cx="12045043" cy="430887"/>
          </a:xfrm>
          <a:prstGeom prst="rect">
            <a:avLst/>
          </a:prstGeom>
          <a:noFill/>
        </p:spPr>
        <p:txBody>
          <a:bodyPr wrap="square" rtlCol="0">
            <a:spAutoFit/>
          </a:bodyPr>
          <a:lstStyle/>
          <a:p>
            <a:pPr>
              <a:buNone/>
            </a:pPr>
            <a:r>
              <a:rPr lang="en-US" sz="2200" dirty="0"/>
              <a:t>A prism is broken into three identical pieces. </a:t>
            </a:r>
          </a:p>
        </p:txBody>
      </p:sp>
      <p:sp>
        <p:nvSpPr>
          <p:cNvPr id="2" name="Cube 1">
            <a:extLst>
              <a:ext uri="{FF2B5EF4-FFF2-40B4-BE49-F238E27FC236}">
                <a16:creationId xmlns:a16="http://schemas.microsoft.com/office/drawing/2014/main" id="{686BB5EC-3C4F-BE2E-FBBD-4F4F34A7723D}"/>
              </a:ext>
            </a:extLst>
          </p:cNvPr>
          <p:cNvSpPr/>
          <p:nvPr/>
        </p:nvSpPr>
        <p:spPr>
          <a:xfrm>
            <a:off x="1422540" y="1904078"/>
            <a:ext cx="2004058" cy="847807"/>
          </a:xfrm>
          <a:prstGeom prst="cube">
            <a:avLst>
              <a:gd name="adj" fmla="val 113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ube 3">
            <a:extLst>
              <a:ext uri="{FF2B5EF4-FFF2-40B4-BE49-F238E27FC236}">
                <a16:creationId xmlns:a16="http://schemas.microsoft.com/office/drawing/2014/main" id="{0905AEA6-213A-8E19-D3EA-6A320E0D6813}"/>
              </a:ext>
            </a:extLst>
          </p:cNvPr>
          <p:cNvSpPr/>
          <p:nvPr/>
        </p:nvSpPr>
        <p:spPr>
          <a:xfrm>
            <a:off x="3121550" y="3156511"/>
            <a:ext cx="2004058" cy="847807"/>
          </a:xfrm>
          <a:prstGeom prst="cube">
            <a:avLst>
              <a:gd name="adj" fmla="val 113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ube 4">
            <a:extLst>
              <a:ext uri="{FF2B5EF4-FFF2-40B4-BE49-F238E27FC236}">
                <a16:creationId xmlns:a16="http://schemas.microsoft.com/office/drawing/2014/main" id="{12A14B7C-610C-F3C3-B939-E4641F24FD9B}"/>
              </a:ext>
            </a:extLst>
          </p:cNvPr>
          <p:cNvSpPr/>
          <p:nvPr/>
        </p:nvSpPr>
        <p:spPr>
          <a:xfrm>
            <a:off x="5919162" y="2169393"/>
            <a:ext cx="2004058" cy="847807"/>
          </a:xfrm>
          <a:prstGeom prst="cube">
            <a:avLst>
              <a:gd name="adj" fmla="val 113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0DE9733-266F-DF92-3435-ABEBEF975447}"/>
              </a:ext>
            </a:extLst>
          </p:cNvPr>
          <p:cNvSpPr txBox="1"/>
          <p:nvPr/>
        </p:nvSpPr>
        <p:spPr>
          <a:xfrm>
            <a:off x="145681" y="4234339"/>
            <a:ext cx="7214091" cy="1175706"/>
          </a:xfrm>
          <a:prstGeom prst="rect">
            <a:avLst/>
          </a:prstGeom>
          <a:noFill/>
        </p:spPr>
        <p:txBody>
          <a:bodyPr wrap="square" rtlCol="0">
            <a:spAutoFit/>
          </a:bodyPr>
          <a:lstStyle/>
          <a:p>
            <a:pPr marL="457200" indent="-457200">
              <a:buFont typeface="+mj-lt"/>
              <a:buAutoNum type="alphaLcParenR"/>
            </a:pPr>
            <a:r>
              <a:rPr lang="en-US" sz="2200" dirty="0"/>
              <a:t>Sketch the original prism. What are the dimensions of your sketch? </a:t>
            </a:r>
          </a:p>
          <a:p>
            <a:pPr marL="457200" indent="-457200">
              <a:buFont typeface="+mj-lt"/>
              <a:buAutoNum type="alphaLcParenR"/>
            </a:pPr>
            <a:r>
              <a:rPr lang="en-US" sz="2200" dirty="0"/>
              <a:t>Is there more than one possible answer to part a?</a:t>
            </a:r>
          </a:p>
        </p:txBody>
      </p:sp>
      <p:sp>
        <p:nvSpPr>
          <p:cNvPr id="10" name="TextBox 9">
            <a:extLst>
              <a:ext uri="{FF2B5EF4-FFF2-40B4-BE49-F238E27FC236}">
                <a16:creationId xmlns:a16="http://schemas.microsoft.com/office/drawing/2014/main" id="{A2E21DB2-5754-9DA8-DE14-172DA11BB012}"/>
              </a:ext>
            </a:extLst>
          </p:cNvPr>
          <p:cNvSpPr txBox="1"/>
          <p:nvPr/>
        </p:nvSpPr>
        <p:spPr>
          <a:xfrm>
            <a:off x="6546729" y="3017200"/>
            <a:ext cx="813043" cy="369332"/>
          </a:xfrm>
          <a:prstGeom prst="rect">
            <a:avLst/>
          </a:prstGeom>
          <a:noFill/>
        </p:spPr>
        <p:txBody>
          <a:bodyPr wrap="none" rtlCol="0">
            <a:spAutoFit/>
          </a:bodyPr>
          <a:lstStyle/>
          <a:p>
            <a:pPr>
              <a:buNone/>
            </a:pPr>
            <a:r>
              <a:rPr lang="en-US" sz="1800" dirty="0"/>
              <a:t>10 cm</a:t>
            </a:r>
          </a:p>
        </p:txBody>
      </p:sp>
      <p:sp>
        <p:nvSpPr>
          <p:cNvPr id="11" name="TextBox 10">
            <a:extLst>
              <a:ext uri="{FF2B5EF4-FFF2-40B4-BE49-F238E27FC236}">
                <a16:creationId xmlns:a16="http://schemas.microsoft.com/office/drawing/2014/main" id="{5513F946-64DE-1096-7118-90BCC79AA49B}"/>
              </a:ext>
            </a:extLst>
          </p:cNvPr>
          <p:cNvSpPr txBox="1"/>
          <p:nvPr/>
        </p:nvSpPr>
        <p:spPr>
          <a:xfrm>
            <a:off x="5234359" y="2457046"/>
            <a:ext cx="684803" cy="369332"/>
          </a:xfrm>
          <a:prstGeom prst="rect">
            <a:avLst/>
          </a:prstGeom>
          <a:noFill/>
        </p:spPr>
        <p:txBody>
          <a:bodyPr wrap="none" rtlCol="0">
            <a:spAutoFit/>
          </a:bodyPr>
          <a:lstStyle/>
          <a:p>
            <a:pPr>
              <a:buNone/>
            </a:pPr>
            <a:r>
              <a:rPr lang="en-US" sz="1800" dirty="0"/>
              <a:t>4 cm</a:t>
            </a:r>
          </a:p>
        </p:txBody>
      </p:sp>
      <p:sp>
        <p:nvSpPr>
          <p:cNvPr id="13" name="TextBox 12">
            <a:extLst>
              <a:ext uri="{FF2B5EF4-FFF2-40B4-BE49-F238E27FC236}">
                <a16:creationId xmlns:a16="http://schemas.microsoft.com/office/drawing/2014/main" id="{B8BCF4EC-E843-2804-A4AD-C57B7BF8EF04}"/>
              </a:ext>
            </a:extLst>
          </p:cNvPr>
          <p:cNvSpPr txBox="1"/>
          <p:nvPr/>
        </p:nvSpPr>
        <p:spPr>
          <a:xfrm>
            <a:off x="7930104" y="2826378"/>
            <a:ext cx="684803" cy="369332"/>
          </a:xfrm>
          <a:prstGeom prst="rect">
            <a:avLst/>
          </a:prstGeom>
          <a:noFill/>
        </p:spPr>
        <p:txBody>
          <a:bodyPr wrap="none" rtlCol="0">
            <a:spAutoFit/>
          </a:bodyPr>
          <a:lstStyle/>
          <a:p>
            <a:pPr>
              <a:buNone/>
            </a:pPr>
            <a:r>
              <a:rPr lang="en-US" sz="1800" dirty="0"/>
              <a:t>1 cm</a:t>
            </a:r>
          </a:p>
        </p:txBody>
      </p:sp>
      <p:sp>
        <p:nvSpPr>
          <p:cNvPr id="8" name="TextBox 7">
            <a:extLst>
              <a:ext uri="{FF2B5EF4-FFF2-40B4-BE49-F238E27FC236}">
                <a16:creationId xmlns:a16="http://schemas.microsoft.com/office/drawing/2014/main" id="{6F7A16BE-AE7A-25F5-6E19-469027EBD93A}"/>
              </a:ext>
            </a:extLst>
          </p:cNvPr>
          <p:cNvSpPr txBox="1"/>
          <p:nvPr/>
        </p:nvSpPr>
        <p:spPr>
          <a:xfrm>
            <a:off x="1422540" y="5580664"/>
            <a:ext cx="6507564" cy="1107996"/>
          </a:xfrm>
          <a:prstGeom prst="rect">
            <a:avLst/>
          </a:prstGeom>
          <a:noFill/>
        </p:spPr>
        <p:txBody>
          <a:bodyPr wrap="square" rtlCol="0">
            <a:spAutoFit/>
          </a:bodyPr>
          <a:lstStyle/>
          <a:p>
            <a:pPr>
              <a:buNone/>
            </a:pPr>
            <a:r>
              <a:rPr lang="en-US" sz="2200" dirty="0"/>
              <a:t>Sketch and label your own congruent pieces for a different prism. How many different prisms could they be for?</a:t>
            </a:r>
          </a:p>
        </p:txBody>
      </p:sp>
    </p:spTree>
    <p:extLst>
      <p:ext uri="{BB962C8B-B14F-4D97-AF65-F5344CB8AC3E}">
        <p14:creationId xmlns:p14="http://schemas.microsoft.com/office/powerpoint/2010/main" val="180677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dirty="0"/>
              <a:t>Checkpoint 16: Prism break (animated solutions</a:t>
            </a:r>
            <a:r>
              <a:rPr lang="en-US" sz="2200" dirty="0">
                <a:latin typeface="Arial" panose="020B0604020202020204" pitchFamily="34" charset="0"/>
                <a:cs typeface="Arial" panose="020B0604020202020204" pitchFamily="34" charset="0"/>
              </a:rPr>
              <a:t>)</a:t>
            </a:r>
          </a:p>
        </p:txBody>
      </p:sp>
      <p:grpSp>
        <p:nvGrpSpPr>
          <p:cNvPr id="50" name="Group 49">
            <a:extLst>
              <a:ext uri="{FF2B5EF4-FFF2-40B4-BE49-F238E27FC236}">
                <a16:creationId xmlns:a16="http://schemas.microsoft.com/office/drawing/2014/main" id="{3539761E-DFA6-4770-58F8-915EE2E9DEB3}"/>
              </a:ext>
            </a:extLst>
          </p:cNvPr>
          <p:cNvGrpSpPr/>
          <p:nvPr/>
        </p:nvGrpSpPr>
        <p:grpSpPr>
          <a:xfrm>
            <a:off x="191703" y="1186214"/>
            <a:ext cx="7063351" cy="1191627"/>
            <a:chOff x="191703" y="1186214"/>
            <a:chExt cx="7063351" cy="1191627"/>
          </a:xfrm>
        </p:grpSpPr>
        <p:sp>
          <p:nvSpPr>
            <p:cNvPr id="2" name="Cube 1">
              <a:extLst>
                <a:ext uri="{FF2B5EF4-FFF2-40B4-BE49-F238E27FC236}">
                  <a16:creationId xmlns:a16="http://schemas.microsoft.com/office/drawing/2014/main" id="{686BB5EC-3C4F-BE2E-FBBD-4F4F34A7723D}"/>
                </a:ext>
              </a:extLst>
            </p:cNvPr>
            <p:cNvSpPr/>
            <p:nvPr/>
          </p:nvSpPr>
          <p:spPr>
            <a:xfrm>
              <a:off x="883103" y="1186214"/>
              <a:ext cx="2004058" cy="847807"/>
            </a:xfrm>
            <a:prstGeom prst="cube">
              <a:avLst>
                <a:gd name="adj" fmla="val 113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ube 3">
              <a:extLst>
                <a:ext uri="{FF2B5EF4-FFF2-40B4-BE49-F238E27FC236}">
                  <a16:creationId xmlns:a16="http://schemas.microsoft.com/office/drawing/2014/main" id="{0905AEA6-213A-8E19-D3EA-6A320E0D6813}"/>
                </a:ext>
              </a:extLst>
            </p:cNvPr>
            <p:cNvSpPr/>
            <p:nvPr/>
          </p:nvSpPr>
          <p:spPr>
            <a:xfrm>
              <a:off x="2776620" y="1186214"/>
              <a:ext cx="2004058" cy="847807"/>
            </a:xfrm>
            <a:prstGeom prst="cube">
              <a:avLst>
                <a:gd name="adj" fmla="val 113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ube 4">
              <a:extLst>
                <a:ext uri="{FF2B5EF4-FFF2-40B4-BE49-F238E27FC236}">
                  <a16:creationId xmlns:a16="http://schemas.microsoft.com/office/drawing/2014/main" id="{12A14B7C-610C-F3C3-B939-E4641F24FD9B}"/>
                </a:ext>
              </a:extLst>
            </p:cNvPr>
            <p:cNvSpPr/>
            <p:nvPr/>
          </p:nvSpPr>
          <p:spPr>
            <a:xfrm>
              <a:off x="4676734" y="1186214"/>
              <a:ext cx="2004058" cy="847807"/>
            </a:xfrm>
            <a:prstGeom prst="cube">
              <a:avLst>
                <a:gd name="adj" fmla="val 113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2E21DB2-5754-9DA8-DE14-172DA11BB012}"/>
                </a:ext>
              </a:extLst>
            </p:cNvPr>
            <p:cNvSpPr txBox="1"/>
            <p:nvPr/>
          </p:nvSpPr>
          <p:spPr>
            <a:xfrm>
              <a:off x="3404187" y="2008509"/>
              <a:ext cx="813043" cy="369332"/>
            </a:xfrm>
            <a:prstGeom prst="rect">
              <a:avLst/>
            </a:prstGeom>
            <a:noFill/>
          </p:spPr>
          <p:txBody>
            <a:bodyPr wrap="none" rtlCol="0">
              <a:spAutoFit/>
            </a:bodyPr>
            <a:lstStyle/>
            <a:p>
              <a:pPr>
                <a:buNone/>
              </a:pPr>
              <a:r>
                <a:rPr lang="en-US" sz="1800" dirty="0"/>
                <a:t>30 cm</a:t>
              </a:r>
            </a:p>
          </p:txBody>
        </p:sp>
        <p:sp>
          <p:nvSpPr>
            <p:cNvPr id="11" name="TextBox 10">
              <a:extLst>
                <a:ext uri="{FF2B5EF4-FFF2-40B4-BE49-F238E27FC236}">
                  <a16:creationId xmlns:a16="http://schemas.microsoft.com/office/drawing/2014/main" id="{5513F946-64DE-1096-7118-90BCC79AA49B}"/>
                </a:ext>
              </a:extLst>
            </p:cNvPr>
            <p:cNvSpPr txBox="1"/>
            <p:nvPr/>
          </p:nvSpPr>
          <p:spPr>
            <a:xfrm>
              <a:off x="191703" y="1469829"/>
              <a:ext cx="684803" cy="369332"/>
            </a:xfrm>
            <a:prstGeom prst="rect">
              <a:avLst/>
            </a:prstGeom>
            <a:noFill/>
          </p:spPr>
          <p:txBody>
            <a:bodyPr wrap="none" rtlCol="0">
              <a:spAutoFit/>
            </a:bodyPr>
            <a:lstStyle/>
            <a:p>
              <a:pPr>
                <a:buNone/>
              </a:pPr>
              <a:r>
                <a:rPr lang="en-US" sz="1800" dirty="0"/>
                <a:t>4 cm</a:t>
              </a:r>
            </a:p>
          </p:txBody>
        </p:sp>
        <p:sp>
          <p:nvSpPr>
            <p:cNvPr id="13" name="TextBox 12">
              <a:extLst>
                <a:ext uri="{FF2B5EF4-FFF2-40B4-BE49-F238E27FC236}">
                  <a16:creationId xmlns:a16="http://schemas.microsoft.com/office/drawing/2014/main" id="{B8BCF4EC-E843-2804-A4AD-C57B7BF8EF04}"/>
                </a:ext>
              </a:extLst>
            </p:cNvPr>
            <p:cNvSpPr txBox="1"/>
            <p:nvPr/>
          </p:nvSpPr>
          <p:spPr>
            <a:xfrm>
              <a:off x="6570251" y="1968608"/>
              <a:ext cx="684803" cy="369332"/>
            </a:xfrm>
            <a:prstGeom prst="rect">
              <a:avLst/>
            </a:prstGeom>
            <a:noFill/>
          </p:spPr>
          <p:txBody>
            <a:bodyPr wrap="none" rtlCol="0">
              <a:spAutoFit/>
            </a:bodyPr>
            <a:lstStyle/>
            <a:p>
              <a:pPr>
                <a:buNone/>
              </a:pPr>
              <a:r>
                <a:rPr lang="en-US" sz="1800" dirty="0"/>
                <a:t>1 cm</a:t>
              </a:r>
            </a:p>
          </p:txBody>
        </p:sp>
      </p:grpSp>
      <p:grpSp>
        <p:nvGrpSpPr>
          <p:cNvPr id="52" name="Group 51">
            <a:extLst>
              <a:ext uri="{FF2B5EF4-FFF2-40B4-BE49-F238E27FC236}">
                <a16:creationId xmlns:a16="http://schemas.microsoft.com/office/drawing/2014/main" id="{FAD93FD0-44BC-8651-6F33-016C2BABDCDC}"/>
              </a:ext>
            </a:extLst>
          </p:cNvPr>
          <p:cNvGrpSpPr/>
          <p:nvPr/>
        </p:nvGrpSpPr>
        <p:grpSpPr>
          <a:xfrm>
            <a:off x="8624872" y="932242"/>
            <a:ext cx="3462215" cy="3010090"/>
            <a:chOff x="8624872" y="932242"/>
            <a:chExt cx="3462215" cy="3010090"/>
          </a:xfrm>
        </p:grpSpPr>
        <p:sp>
          <p:nvSpPr>
            <p:cNvPr id="12" name="Cube 11">
              <a:extLst>
                <a:ext uri="{FF2B5EF4-FFF2-40B4-BE49-F238E27FC236}">
                  <a16:creationId xmlns:a16="http://schemas.microsoft.com/office/drawing/2014/main" id="{0EB4BFD8-F3F9-6DB8-0D41-5D06B85124D5}"/>
                </a:ext>
              </a:extLst>
            </p:cNvPr>
            <p:cNvSpPr/>
            <p:nvPr/>
          </p:nvSpPr>
          <p:spPr>
            <a:xfrm>
              <a:off x="9522668" y="2835826"/>
              <a:ext cx="2004058" cy="847807"/>
            </a:xfrm>
            <a:prstGeom prst="cube">
              <a:avLst>
                <a:gd name="adj" fmla="val 113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ube 13">
              <a:extLst>
                <a:ext uri="{FF2B5EF4-FFF2-40B4-BE49-F238E27FC236}">
                  <a16:creationId xmlns:a16="http://schemas.microsoft.com/office/drawing/2014/main" id="{7E1EE91D-20D3-9472-B5E8-313291C42D0F}"/>
                </a:ext>
              </a:extLst>
            </p:cNvPr>
            <p:cNvSpPr/>
            <p:nvPr/>
          </p:nvSpPr>
          <p:spPr>
            <a:xfrm>
              <a:off x="9523507" y="2093616"/>
              <a:ext cx="2004058" cy="847807"/>
            </a:xfrm>
            <a:prstGeom prst="cube">
              <a:avLst>
                <a:gd name="adj" fmla="val 113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ube 14">
              <a:extLst>
                <a:ext uri="{FF2B5EF4-FFF2-40B4-BE49-F238E27FC236}">
                  <a16:creationId xmlns:a16="http://schemas.microsoft.com/office/drawing/2014/main" id="{A447858C-C6A5-5572-4200-D531491D6850}"/>
                </a:ext>
              </a:extLst>
            </p:cNvPr>
            <p:cNvSpPr/>
            <p:nvPr/>
          </p:nvSpPr>
          <p:spPr>
            <a:xfrm>
              <a:off x="9522668" y="1356442"/>
              <a:ext cx="2004058" cy="847807"/>
            </a:xfrm>
            <a:prstGeom prst="cube">
              <a:avLst>
                <a:gd name="adj" fmla="val 113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7184E88-7047-17F5-BBC7-90245727BE8F}"/>
                </a:ext>
              </a:extLst>
            </p:cNvPr>
            <p:cNvSpPr txBox="1"/>
            <p:nvPr/>
          </p:nvSpPr>
          <p:spPr>
            <a:xfrm>
              <a:off x="10013645" y="932242"/>
              <a:ext cx="813043" cy="369332"/>
            </a:xfrm>
            <a:prstGeom prst="rect">
              <a:avLst/>
            </a:prstGeom>
            <a:noFill/>
          </p:spPr>
          <p:txBody>
            <a:bodyPr wrap="none" rtlCol="0">
              <a:spAutoFit/>
            </a:bodyPr>
            <a:lstStyle/>
            <a:p>
              <a:pPr>
                <a:buNone/>
              </a:pPr>
              <a:r>
                <a:rPr lang="en-US" sz="1800" dirty="0"/>
                <a:t>10 cm</a:t>
              </a:r>
            </a:p>
          </p:txBody>
        </p:sp>
        <p:sp>
          <p:nvSpPr>
            <p:cNvPr id="17" name="TextBox 16">
              <a:extLst>
                <a:ext uri="{FF2B5EF4-FFF2-40B4-BE49-F238E27FC236}">
                  <a16:creationId xmlns:a16="http://schemas.microsoft.com/office/drawing/2014/main" id="{0335A15C-F890-8C26-3C52-41AA66C6C503}"/>
                </a:ext>
              </a:extLst>
            </p:cNvPr>
            <p:cNvSpPr txBox="1"/>
            <p:nvPr/>
          </p:nvSpPr>
          <p:spPr>
            <a:xfrm>
              <a:off x="8624872" y="2383505"/>
              <a:ext cx="813043" cy="369332"/>
            </a:xfrm>
            <a:prstGeom prst="rect">
              <a:avLst/>
            </a:prstGeom>
            <a:noFill/>
          </p:spPr>
          <p:txBody>
            <a:bodyPr wrap="none" rtlCol="0">
              <a:spAutoFit/>
            </a:bodyPr>
            <a:lstStyle/>
            <a:p>
              <a:pPr>
                <a:buNone/>
              </a:pPr>
              <a:r>
                <a:rPr lang="en-US" sz="1800" dirty="0"/>
                <a:t>12 cm</a:t>
              </a:r>
            </a:p>
          </p:txBody>
        </p:sp>
        <p:sp>
          <p:nvSpPr>
            <p:cNvPr id="18" name="TextBox 17">
              <a:extLst>
                <a:ext uri="{FF2B5EF4-FFF2-40B4-BE49-F238E27FC236}">
                  <a16:creationId xmlns:a16="http://schemas.microsoft.com/office/drawing/2014/main" id="{38205E91-0E57-6B28-64AD-3FE498A8D4EC}"/>
                </a:ext>
              </a:extLst>
            </p:cNvPr>
            <p:cNvSpPr txBox="1"/>
            <p:nvPr/>
          </p:nvSpPr>
          <p:spPr>
            <a:xfrm>
              <a:off x="11402284" y="3573000"/>
              <a:ext cx="684803" cy="369332"/>
            </a:xfrm>
            <a:prstGeom prst="rect">
              <a:avLst/>
            </a:prstGeom>
            <a:noFill/>
          </p:spPr>
          <p:txBody>
            <a:bodyPr wrap="none" rtlCol="0">
              <a:spAutoFit/>
            </a:bodyPr>
            <a:lstStyle/>
            <a:p>
              <a:pPr>
                <a:buNone/>
              </a:pPr>
              <a:r>
                <a:rPr lang="en-US" sz="1800" dirty="0"/>
                <a:t>1 cm</a:t>
              </a:r>
            </a:p>
          </p:txBody>
        </p:sp>
      </p:grpSp>
      <p:sp>
        <p:nvSpPr>
          <p:cNvPr id="22" name="TextBox 21">
            <a:extLst>
              <a:ext uri="{FF2B5EF4-FFF2-40B4-BE49-F238E27FC236}">
                <a16:creationId xmlns:a16="http://schemas.microsoft.com/office/drawing/2014/main" id="{703DBDD2-7C8A-65A6-1F4E-94A4696207B9}"/>
              </a:ext>
            </a:extLst>
          </p:cNvPr>
          <p:cNvSpPr txBox="1"/>
          <p:nvPr/>
        </p:nvSpPr>
        <p:spPr>
          <a:xfrm>
            <a:off x="1705893" y="3700516"/>
            <a:ext cx="813043" cy="369332"/>
          </a:xfrm>
          <a:prstGeom prst="rect">
            <a:avLst/>
          </a:prstGeom>
          <a:noFill/>
        </p:spPr>
        <p:txBody>
          <a:bodyPr wrap="none" rtlCol="0">
            <a:spAutoFit/>
          </a:bodyPr>
          <a:lstStyle/>
          <a:p>
            <a:pPr>
              <a:buNone/>
            </a:pPr>
            <a:r>
              <a:rPr lang="en-US" sz="1800" dirty="0"/>
              <a:t>10 cm</a:t>
            </a:r>
          </a:p>
        </p:txBody>
      </p:sp>
      <p:grpSp>
        <p:nvGrpSpPr>
          <p:cNvPr id="51" name="Group 50">
            <a:extLst>
              <a:ext uri="{FF2B5EF4-FFF2-40B4-BE49-F238E27FC236}">
                <a16:creationId xmlns:a16="http://schemas.microsoft.com/office/drawing/2014/main" id="{DB4C3BDF-3D79-172C-447C-88AF1933F7AD}"/>
              </a:ext>
            </a:extLst>
          </p:cNvPr>
          <p:cNvGrpSpPr/>
          <p:nvPr/>
        </p:nvGrpSpPr>
        <p:grpSpPr>
          <a:xfrm>
            <a:off x="270337" y="2575478"/>
            <a:ext cx="3431915" cy="1229129"/>
            <a:chOff x="267701" y="2605088"/>
            <a:chExt cx="3431915" cy="1229129"/>
          </a:xfrm>
        </p:grpSpPr>
        <p:sp>
          <p:nvSpPr>
            <p:cNvPr id="19" name="Cube 18">
              <a:extLst>
                <a:ext uri="{FF2B5EF4-FFF2-40B4-BE49-F238E27FC236}">
                  <a16:creationId xmlns:a16="http://schemas.microsoft.com/office/drawing/2014/main" id="{455B0019-0FD0-B05D-25D8-995C25840E82}"/>
                </a:ext>
              </a:extLst>
            </p:cNvPr>
            <p:cNvSpPr/>
            <p:nvPr/>
          </p:nvSpPr>
          <p:spPr>
            <a:xfrm>
              <a:off x="1195667" y="2605088"/>
              <a:ext cx="2004058" cy="847807"/>
            </a:xfrm>
            <a:prstGeom prst="cube">
              <a:avLst>
                <a:gd name="adj" fmla="val 113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ube 19">
              <a:extLst>
                <a:ext uri="{FF2B5EF4-FFF2-40B4-BE49-F238E27FC236}">
                  <a16:creationId xmlns:a16="http://schemas.microsoft.com/office/drawing/2014/main" id="{22F64632-7D80-EE8D-1E12-510C399C6B89}"/>
                </a:ext>
              </a:extLst>
            </p:cNvPr>
            <p:cNvSpPr/>
            <p:nvPr/>
          </p:nvSpPr>
          <p:spPr>
            <a:xfrm>
              <a:off x="1110386" y="2699755"/>
              <a:ext cx="2004058" cy="847807"/>
            </a:xfrm>
            <a:prstGeom prst="cube">
              <a:avLst>
                <a:gd name="adj" fmla="val 113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ube 20">
              <a:extLst>
                <a:ext uri="{FF2B5EF4-FFF2-40B4-BE49-F238E27FC236}">
                  <a16:creationId xmlns:a16="http://schemas.microsoft.com/office/drawing/2014/main" id="{5D976A16-DB1A-FB12-A5ED-A0858AE89DA6}"/>
                </a:ext>
              </a:extLst>
            </p:cNvPr>
            <p:cNvSpPr/>
            <p:nvPr/>
          </p:nvSpPr>
          <p:spPr>
            <a:xfrm>
              <a:off x="1020940" y="2784873"/>
              <a:ext cx="2004058" cy="847807"/>
            </a:xfrm>
            <a:prstGeom prst="cube">
              <a:avLst>
                <a:gd name="adj" fmla="val 113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2965FFAF-80D5-B7F1-33C0-D096DB92921B}"/>
                </a:ext>
              </a:extLst>
            </p:cNvPr>
            <p:cNvSpPr txBox="1"/>
            <p:nvPr/>
          </p:nvSpPr>
          <p:spPr>
            <a:xfrm>
              <a:off x="267701" y="3015469"/>
              <a:ext cx="684803" cy="369332"/>
            </a:xfrm>
            <a:prstGeom prst="rect">
              <a:avLst/>
            </a:prstGeom>
            <a:noFill/>
          </p:spPr>
          <p:txBody>
            <a:bodyPr wrap="none" rtlCol="0">
              <a:spAutoFit/>
            </a:bodyPr>
            <a:lstStyle/>
            <a:p>
              <a:pPr>
                <a:buNone/>
              </a:pPr>
              <a:r>
                <a:rPr lang="en-US" sz="1800" dirty="0"/>
                <a:t>4 cm</a:t>
              </a:r>
            </a:p>
          </p:txBody>
        </p:sp>
        <p:sp>
          <p:nvSpPr>
            <p:cNvPr id="24" name="TextBox 23">
              <a:extLst>
                <a:ext uri="{FF2B5EF4-FFF2-40B4-BE49-F238E27FC236}">
                  <a16:creationId xmlns:a16="http://schemas.microsoft.com/office/drawing/2014/main" id="{7D92EA6C-7EE1-BE55-D4CF-3C943B839AC2}"/>
                </a:ext>
              </a:extLst>
            </p:cNvPr>
            <p:cNvSpPr txBox="1"/>
            <p:nvPr/>
          </p:nvSpPr>
          <p:spPr>
            <a:xfrm>
              <a:off x="3014813" y="3464885"/>
              <a:ext cx="684803" cy="369332"/>
            </a:xfrm>
            <a:prstGeom prst="rect">
              <a:avLst/>
            </a:prstGeom>
            <a:noFill/>
          </p:spPr>
          <p:txBody>
            <a:bodyPr wrap="none" rtlCol="0">
              <a:spAutoFit/>
            </a:bodyPr>
            <a:lstStyle/>
            <a:p>
              <a:pPr>
                <a:buNone/>
              </a:pPr>
              <a:r>
                <a:rPr lang="en-US" sz="1800" dirty="0"/>
                <a:t>3 cm</a:t>
              </a:r>
            </a:p>
          </p:txBody>
        </p:sp>
      </p:grpSp>
      <p:grpSp>
        <p:nvGrpSpPr>
          <p:cNvPr id="55" name="Group 54">
            <a:extLst>
              <a:ext uri="{FF2B5EF4-FFF2-40B4-BE49-F238E27FC236}">
                <a16:creationId xmlns:a16="http://schemas.microsoft.com/office/drawing/2014/main" id="{A91D4463-E089-5458-4C2F-43C1B8ECA01A}"/>
              </a:ext>
            </a:extLst>
          </p:cNvPr>
          <p:cNvGrpSpPr/>
          <p:nvPr/>
        </p:nvGrpSpPr>
        <p:grpSpPr>
          <a:xfrm>
            <a:off x="297935" y="4343423"/>
            <a:ext cx="3427786" cy="2258186"/>
            <a:chOff x="5656947" y="4380555"/>
            <a:chExt cx="3427786" cy="2258186"/>
          </a:xfrm>
        </p:grpSpPr>
        <p:sp>
          <p:nvSpPr>
            <p:cNvPr id="39" name="Cube 38">
              <a:extLst>
                <a:ext uri="{FF2B5EF4-FFF2-40B4-BE49-F238E27FC236}">
                  <a16:creationId xmlns:a16="http://schemas.microsoft.com/office/drawing/2014/main" id="{01D836C4-316E-7FD1-21F1-9555E2C02232}"/>
                </a:ext>
              </a:extLst>
            </p:cNvPr>
            <p:cNvSpPr/>
            <p:nvPr/>
          </p:nvSpPr>
          <p:spPr>
            <a:xfrm>
              <a:off x="6395872" y="5304349"/>
              <a:ext cx="2004058" cy="847807"/>
            </a:xfrm>
            <a:prstGeom prst="cube">
              <a:avLst>
                <a:gd name="adj" fmla="val 113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Cube 39">
              <a:extLst>
                <a:ext uri="{FF2B5EF4-FFF2-40B4-BE49-F238E27FC236}">
                  <a16:creationId xmlns:a16="http://schemas.microsoft.com/office/drawing/2014/main" id="{871D029F-34D9-E626-763C-7A25242D6430}"/>
                </a:ext>
              </a:extLst>
            </p:cNvPr>
            <p:cNvSpPr/>
            <p:nvPr/>
          </p:nvSpPr>
          <p:spPr>
            <a:xfrm>
              <a:off x="6395872" y="4590535"/>
              <a:ext cx="2004058" cy="847807"/>
            </a:xfrm>
            <a:prstGeom prst="cube">
              <a:avLst>
                <a:gd name="adj" fmla="val 113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ube 40">
              <a:extLst>
                <a:ext uri="{FF2B5EF4-FFF2-40B4-BE49-F238E27FC236}">
                  <a16:creationId xmlns:a16="http://schemas.microsoft.com/office/drawing/2014/main" id="{6E67588B-07AB-8855-7DA9-BF73766F0D95}"/>
                </a:ext>
              </a:extLst>
            </p:cNvPr>
            <p:cNvSpPr/>
            <p:nvPr/>
          </p:nvSpPr>
          <p:spPr>
            <a:xfrm>
              <a:off x="6298894" y="5405817"/>
              <a:ext cx="2004058" cy="847807"/>
            </a:xfrm>
            <a:prstGeom prst="cube">
              <a:avLst>
                <a:gd name="adj" fmla="val 113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C2D4A7E8-6695-91F8-A479-33E5A05C5C3D}"/>
                </a:ext>
              </a:extLst>
            </p:cNvPr>
            <p:cNvSpPr txBox="1"/>
            <p:nvPr/>
          </p:nvSpPr>
          <p:spPr>
            <a:xfrm>
              <a:off x="8235855" y="6128412"/>
              <a:ext cx="620683" cy="369332"/>
            </a:xfrm>
            <a:prstGeom prst="rect">
              <a:avLst/>
            </a:prstGeom>
            <a:noFill/>
          </p:spPr>
          <p:txBody>
            <a:bodyPr wrap="none" rtlCol="0">
              <a:spAutoFit/>
            </a:bodyPr>
            <a:lstStyle/>
            <a:p>
              <a:pPr>
                <a:buNone/>
              </a:pPr>
              <a:r>
                <a:rPr lang="en-US" sz="1800" dirty="0"/>
                <a:t>2cm</a:t>
              </a:r>
            </a:p>
          </p:txBody>
        </p:sp>
        <p:sp>
          <p:nvSpPr>
            <p:cNvPr id="43" name="TextBox 42">
              <a:extLst>
                <a:ext uri="{FF2B5EF4-FFF2-40B4-BE49-F238E27FC236}">
                  <a16:creationId xmlns:a16="http://schemas.microsoft.com/office/drawing/2014/main" id="{DBF5993B-9D6E-C53A-7DBF-4F708A1390F2}"/>
                </a:ext>
              </a:extLst>
            </p:cNvPr>
            <p:cNvSpPr txBox="1"/>
            <p:nvPr/>
          </p:nvSpPr>
          <p:spPr>
            <a:xfrm>
              <a:off x="6840709" y="6269409"/>
              <a:ext cx="813043" cy="369332"/>
            </a:xfrm>
            <a:prstGeom prst="rect">
              <a:avLst/>
            </a:prstGeom>
            <a:noFill/>
          </p:spPr>
          <p:txBody>
            <a:bodyPr wrap="none" rtlCol="0">
              <a:spAutoFit/>
            </a:bodyPr>
            <a:lstStyle/>
            <a:p>
              <a:pPr>
                <a:buNone/>
              </a:pPr>
              <a:r>
                <a:rPr lang="en-US" sz="1800" dirty="0"/>
                <a:t>10 cm</a:t>
              </a:r>
            </a:p>
          </p:txBody>
        </p:sp>
        <p:sp>
          <p:nvSpPr>
            <p:cNvPr id="45" name="TextBox 44">
              <a:extLst>
                <a:ext uri="{FF2B5EF4-FFF2-40B4-BE49-F238E27FC236}">
                  <a16:creationId xmlns:a16="http://schemas.microsoft.com/office/drawing/2014/main" id="{0E6D3C70-7CE0-0197-D06E-CB1CE7764904}"/>
                </a:ext>
              </a:extLst>
            </p:cNvPr>
            <p:cNvSpPr txBox="1"/>
            <p:nvPr/>
          </p:nvSpPr>
          <p:spPr>
            <a:xfrm>
              <a:off x="5826163" y="4380555"/>
              <a:ext cx="684803" cy="369332"/>
            </a:xfrm>
            <a:prstGeom prst="rect">
              <a:avLst/>
            </a:prstGeom>
            <a:noFill/>
          </p:spPr>
          <p:txBody>
            <a:bodyPr wrap="none" rtlCol="0">
              <a:spAutoFit/>
            </a:bodyPr>
            <a:lstStyle/>
            <a:p>
              <a:pPr>
                <a:buNone/>
              </a:pPr>
              <a:r>
                <a:rPr lang="en-US" sz="1800" dirty="0"/>
                <a:t>1 cm</a:t>
              </a:r>
            </a:p>
          </p:txBody>
        </p:sp>
        <p:sp>
          <p:nvSpPr>
            <p:cNvPr id="46" name="TextBox 45">
              <a:extLst>
                <a:ext uri="{FF2B5EF4-FFF2-40B4-BE49-F238E27FC236}">
                  <a16:creationId xmlns:a16="http://schemas.microsoft.com/office/drawing/2014/main" id="{E23C986B-9A58-0986-70A3-1C09B8425A7B}"/>
                </a:ext>
              </a:extLst>
            </p:cNvPr>
            <p:cNvSpPr txBox="1"/>
            <p:nvPr/>
          </p:nvSpPr>
          <p:spPr>
            <a:xfrm>
              <a:off x="5656947" y="5759080"/>
              <a:ext cx="684803" cy="369332"/>
            </a:xfrm>
            <a:prstGeom prst="rect">
              <a:avLst/>
            </a:prstGeom>
            <a:noFill/>
          </p:spPr>
          <p:txBody>
            <a:bodyPr wrap="none" rtlCol="0">
              <a:spAutoFit/>
            </a:bodyPr>
            <a:lstStyle/>
            <a:p>
              <a:pPr>
                <a:buNone/>
              </a:pPr>
              <a:r>
                <a:rPr lang="en-US" sz="1800" dirty="0"/>
                <a:t>4 cm</a:t>
              </a:r>
            </a:p>
          </p:txBody>
        </p:sp>
        <p:sp>
          <p:nvSpPr>
            <p:cNvPr id="47" name="TextBox 46">
              <a:extLst>
                <a:ext uri="{FF2B5EF4-FFF2-40B4-BE49-F238E27FC236}">
                  <a16:creationId xmlns:a16="http://schemas.microsoft.com/office/drawing/2014/main" id="{FFB3C25E-E4DC-7BCC-B25A-5DBB6A5BCA8B}"/>
                </a:ext>
              </a:extLst>
            </p:cNvPr>
            <p:cNvSpPr txBox="1"/>
            <p:nvPr/>
          </p:nvSpPr>
          <p:spPr>
            <a:xfrm>
              <a:off x="8399930" y="5069010"/>
              <a:ext cx="684803" cy="369332"/>
            </a:xfrm>
            <a:prstGeom prst="rect">
              <a:avLst/>
            </a:prstGeom>
            <a:noFill/>
          </p:spPr>
          <p:txBody>
            <a:bodyPr wrap="none" rtlCol="0">
              <a:spAutoFit/>
            </a:bodyPr>
            <a:lstStyle/>
            <a:p>
              <a:pPr>
                <a:buNone/>
              </a:pPr>
              <a:r>
                <a:rPr lang="en-US" sz="1800" dirty="0"/>
                <a:t>8 cm</a:t>
              </a:r>
            </a:p>
          </p:txBody>
        </p:sp>
      </p:grpSp>
      <p:grpSp>
        <p:nvGrpSpPr>
          <p:cNvPr id="57" name="Group 56">
            <a:extLst>
              <a:ext uri="{FF2B5EF4-FFF2-40B4-BE49-F238E27FC236}">
                <a16:creationId xmlns:a16="http://schemas.microsoft.com/office/drawing/2014/main" id="{B9890624-A932-9EFE-9DEF-89DC6C15476C}"/>
              </a:ext>
            </a:extLst>
          </p:cNvPr>
          <p:cNvGrpSpPr/>
          <p:nvPr/>
        </p:nvGrpSpPr>
        <p:grpSpPr>
          <a:xfrm>
            <a:off x="3911058" y="4635532"/>
            <a:ext cx="5318385" cy="1640414"/>
            <a:chOff x="3911101" y="4658156"/>
            <a:chExt cx="5318385" cy="1640414"/>
          </a:xfrm>
        </p:grpSpPr>
        <p:grpSp>
          <p:nvGrpSpPr>
            <p:cNvPr id="54" name="Group 53">
              <a:extLst>
                <a:ext uri="{FF2B5EF4-FFF2-40B4-BE49-F238E27FC236}">
                  <a16:creationId xmlns:a16="http://schemas.microsoft.com/office/drawing/2014/main" id="{730379AB-42DA-CE47-CDD2-369887D915B2}"/>
                </a:ext>
              </a:extLst>
            </p:cNvPr>
            <p:cNvGrpSpPr/>
            <p:nvPr/>
          </p:nvGrpSpPr>
          <p:grpSpPr>
            <a:xfrm>
              <a:off x="3911101" y="4658156"/>
              <a:ext cx="5318385" cy="1401805"/>
              <a:chOff x="145320" y="4314714"/>
              <a:chExt cx="5318385" cy="1401805"/>
            </a:xfrm>
          </p:grpSpPr>
          <p:sp>
            <p:nvSpPr>
              <p:cNvPr id="25" name="Cube 24">
                <a:extLst>
                  <a:ext uri="{FF2B5EF4-FFF2-40B4-BE49-F238E27FC236}">
                    <a16:creationId xmlns:a16="http://schemas.microsoft.com/office/drawing/2014/main" id="{5CADE233-65BD-E54B-3706-D3246DCE6B54}"/>
                  </a:ext>
                </a:extLst>
              </p:cNvPr>
              <p:cNvSpPr/>
              <p:nvPr/>
            </p:nvSpPr>
            <p:spPr>
              <a:xfrm>
                <a:off x="842670" y="4634854"/>
                <a:ext cx="2004058" cy="847807"/>
              </a:xfrm>
              <a:prstGeom prst="cube">
                <a:avLst>
                  <a:gd name="adj" fmla="val 113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ube 25">
                <a:extLst>
                  <a:ext uri="{FF2B5EF4-FFF2-40B4-BE49-F238E27FC236}">
                    <a16:creationId xmlns:a16="http://schemas.microsoft.com/office/drawing/2014/main" id="{B1DDB58E-BDB8-3B68-1877-ECCF441CEE9F}"/>
                  </a:ext>
                </a:extLst>
              </p:cNvPr>
              <p:cNvSpPr/>
              <p:nvPr/>
            </p:nvSpPr>
            <p:spPr>
              <a:xfrm>
                <a:off x="745692" y="4733237"/>
                <a:ext cx="2004058" cy="847807"/>
              </a:xfrm>
              <a:prstGeom prst="cube">
                <a:avLst>
                  <a:gd name="adj" fmla="val 113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ube 26">
                <a:extLst>
                  <a:ext uri="{FF2B5EF4-FFF2-40B4-BE49-F238E27FC236}">
                    <a16:creationId xmlns:a16="http://schemas.microsoft.com/office/drawing/2014/main" id="{D6693A33-69EF-BD6A-A751-7B0E4C47B557}"/>
                  </a:ext>
                </a:extLst>
              </p:cNvPr>
              <p:cNvSpPr/>
              <p:nvPr/>
            </p:nvSpPr>
            <p:spPr>
              <a:xfrm>
                <a:off x="2749750" y="4634854"/>
                <a:ext cx="2004058" cy="847807"/>
              </a:xfrm>
              <a:prstGeom prst="cube">
                <a:avLst>
                  <a:gd name="adj" fmla="val 113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67BB4A5F-A63C-2BFE-6C5F-76EF1054F7DC}"/>
                  </a:ext>
                </a:extLst>
              </p:cNvPr>
              <p:cNvSpPr txBox="1"/>
              <p:nvPr/>
            </p:nvSpPr>
            <p:spPr>
              <a:xfrm>
                <a:off x="2330681" y="4314714"/>
                <a:ext cx="813043" cy="369332"/>
              </a:xfrm>
              <a:prstGeom prst="rect">
                <a:avLst/>
              </a:prstGeom>
              <a:noFill/>
            </p:spPr>
            <p:txBody>
              <a:bodyPr wrap="none" rtlCol="0">
                <a:spAutoFit/>
              </a:bodyPr>
              <a:lstStyle/>
              <a:p>
                <a:pPr>
                  <a:buNone/>
                </a:pPr>
                <a:r>
                  <a:rPr lang="en-US" sz="1800" dirty="0"/>
                  <a:t>20 cm</a:t>
                </a:r>
              </a:p>
            </p:txBody>
          </p:sp>
          <p:sp>
            <p:nvSpPr>
              <p:cNvPr id="29" name="TextBox 28">
                <a:extLst>
                  <a:ext uri="{FF2B5EF4-FFF2-40B4-BE49-F238E27FC236}">
                    <a16:creationId xmlns:a16="http://schemas.microsoft.com/office/drawing/2014/main" id="{E3D806DD-D346-C4E2-78EA-688DD916BA7F}"/>
                  </a:ext>
                </a:extLst>
              </p:cNvPr>
              <p:cNvSpPr txBox="1"/>
              <p:nvPr/>
            </p:nvSpPr>
            <p:spPr>
              <a:xfrm>
                <a:off x="145320" y="4499380"/>
                <a:ext cx="684803" cy="369332"/>
              </a:xfrm>
              <a:prstGeom prst="rect">
                <a:avLst/>
              </a:prstGeom>
              <a:noFill/>
            </p:spPr>
            <p:txBody>
              <a:bodyPr wrap="none" rtlCol="0">
                <a:spAutoFit/>
              </a:bodyPr>
              <a:lstStyle/>
              <a:p>
                <a:pPr>
                  <a:buNone/>
                </a:pPr>
                <a:r>
                  <a:rPr lang="en-US" sz="1800" dirty="0"/>
                  <a:t>2 cm</a:t>
                </a:r>
              </a:p>
            </p:txBody>
          </p:sp>
          <p:sp>
            <p:nvSpPr>
              <p:cNvPr id="30" name="TextBox 29">
                <a:extLst>
                  <a:ext uri="{FF2B5EF4-FFF2-40B4-BE49-F238E27FC236}">
                    <a16:creationId xmlns:a16="http://schemas.microsoft.com/office/drawing/2014/main" id="{FC8A9A2B-4100-CA1A-16E8-358201805506}"/>
                  </a:ext>
                </a:extLst>
              </p:cNvPr>
              <p:cNvSpPr txBox="1"/>
              <p:nvPr/>
            </p:nvSpPr>
            <p:spPr>
              <a:xfrm>
                <a:off x="4663260" y="5347187"/>
                <a:ext cx="684803" cy="369332"/>
              </a:xfrm>
              <a:prstGeom prst="rect">
                <a:avLst/>
              </a:prstGeom>
              <a:noFill/>
            </p:spPr>
            <p:txBody>
              <a:bodyPr wrap="none" rtlCol="0">
                <a:spAutoFit/>
              </a:bodyPr>
              <a:lstStyle/>
              <a:p>
                <a:pPr>
                  <a:buNone/>
                </a:pPr>
                <a:r>
                  <a:rPr lang="en-US" sz="1800" dirty="0"/>
                  <a:t>1 cm</a:t>
                </a:r>
              </a:p>
            </p:txBody>
          </p:sp>
          <p:sp>
            <p:nvSpPr>
              <p:cNvPr id="31" name="TextBox 30">
                <a:extLst>
                  <a:ext uri="{FF2B5EF4-FFF2-40B4-BE49-F238E27FC236}">
                    <a16:creationId xmlns:a16="http://schemas.microsoft.com/office/drawing/2014/main" id="{3C0E3AC4-93E9-E211-0A20-01A6EB9D3253}"/>
                  </a:ext>
                </a:extLst>
              </p:cNvPr>
              <p:cNvSpPr txBox="1"/>
              <p:nvPr/>
            </p:nvSpPr>
            <p:spPr>
              <a:xfrm>
                <a:off x="4778902" y="4863201"/>
                <a:ext cx="684803" cy="369332"/>
              </a:xfrm>
              <a:prstGeom prst="rect">
                <a:avLst/>
              </a:prstGeom>
              <a:noFill/>
            </p:spPr>
            <p:txBody>
              <a:bodyPr wrap="none" rtlCol="0">
                <a:spAutoFit/>
              </a:bodyPr>
              <a:lstStyle/>
              <a:p>
                <a:pPr>
                  <a:buNone/>
                </a:pPr>
                <a:r>
                  <a:rPr lang="en-US" sz="1800" dirty="0"/>
                  <a:t>4 cm</a:t>
                </a:r>
              </a:p>
            </p:txBody>
          </p:sp>
        </p:grpSp>
        <p:sp>
          <p:nvSpPr>
            <p:cNvPr id="56" name="TextBox 55">
              <a:extLst>
                <a:ext uri="{FF2B5EF4-FFF2-40B4-BE49-F238E27FC236}">
                  <a16:creationId xmlns:a16="http://schemas.microsoft.com/office/drawing/2014/main" id="{F0978DB2-22E7-50FB-C19F-B2D6A8AE68AD}"/>
                </a:ext>
              </a:extLst>
            </p:cNvPr>
            <p:cNvSpPr txBox="1"/>
            <p:nvPr/>
          </p:nvSpPr>
          <p:spPr>
            <a:xfrm>
              <a:off x="5034870" y="5929238"/>
              <a:ext cx="813043" cy="369332"/>
            </a:xfrm>
            <a:prstGeom prst="rect">
              <a:avLst/>
            </a:prstGeom>
            <a:noFill/>
          </p:spPr>
          <p:txBody>
            <a:bodyPr wrap="none" rtlCol="0">
              <a:spAutoFit/>
            </a:bodyPr>
            <a:lstStyle/>
            <a:p>
              <a:pPr>
                <a:buNone/>
              </a:pPr>
              <a:r>
                <a:rPr lang="en-US" sz="1800" dirty="0"/>
                <a:t>10 cm</a:t>
              </a:r>
            </a:p>
          </p:txBody>
        </p:sp>
      </p:grpSp>
      <p:grpSp>
        <p:nvGrpSpPr>
          <p:cNvPr id="59" name="Group 58">
            <a:extLst>
              <a:ext uri="{FF2B5EF4-FFF2-40B4-BE49-F238E27FC236}">
                <a16:creationId xmlns:a16="http://schemas.microsoft.com/office/drawing/2014/main" id="{C004FB6F-9B13-1CEB-5D9D-20951D3E4707}"/>
              </a:ext>
            </a:extLst>
          </p:cNvPr>
          <p:cNvGrpSpPr/>
          <p:nvPr/>
        </p:nvGrpSpPr>
        <p:grpSpPr>
          <a:xfrm>
            <a:off x="3974752" y="2515037"/>
            <a:ext cx="5352811" cy="1981254"/>
            <a:chOff x="3974752" y="2515037"/>
            <a:chExt cx="5352811" cy="1981254"/>
          </a:xfrm>
        </p:grpSpPr>
        <p:grpSp>
          <p:nvGrpSpPr>
            <p:cNvPr id="53" name="Group 52">
              <a:extLst>
                <a:ext uri="{FF2B5EF4-FFF2-40B4-BE49-F238E27FC236}">
                  <a16:creationId xmlns:a16="http://schemas.microsoft.com/office/drawing/2014/main" id="{D5C4ACFB-55E7-FBC7-B6B6-E931C5490709}"/>
                </a:ext>
              </a:extLst>
            </p:cNvPr>
            <p:cNvGrpSpPr/>
            <p:nvPr/>
          </p:nvGrpSpPr>
          <p:grpSpPr>
            <a:xfrm>
              <a:off x="3974752" y="2515037"/>
              <a:ext cx="5352811" cy="1981254"/>
              <a:chOff x="3887590" y="2275851"/>
              <a:chExt cx="5352811" cy="1981254"/>
            </a:xfrm>
          </p:grpSpPr>
          <p:sp>
            <p:nvSpPr>
              <p:cNvPr id="32" name="Cube 31">
                <a:extLst>
                  <a:ext uri="{FF2B5EF4-FFF2-40B4-BE49-F238E27FC236}">
                    <a16:creationId xmlns:a16="http://schemas.microsoft.com/office/drawing/2014/main" id="{D1CEAF38-FD2A-6B7E-5D2D-6590F56D825E}"/>
                  </a:ext>
                </a:extLst>
              </p:cNvPr>
              <p:cNvSpPr/>
              <p:nvPr/>
            </p:nvSpPr>
            <p:spPr>
              <a:xfrm>
                <a:off x="4619366" y="3031383"/>
                <a:ext cx="2004058" cy="847807"/>
              </a:xfrm>
              <a:prstGeom prst="cube">
                <a:avLst>
                  <a:gd name="adj" fmla="val 113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Cube 32">
                <a:extLst>
                  <a:ext uri="{FF2B5EF4-FFF2-40B4-BE49-F238E27FC236}">
                    <a16:creationId xmlns:a16="http://schemas.microsoft.com/office/drawing/2014/main" id="{23D9E4F6-366E-AD37-E421-5342E4A6E2B9}"/>
                  </a:ext>
                </a:extLst>
              </p:cNvPr>
              <p:cNvSpPr/>
              <p:nvPr/>
            </p:nvSpPr>
            <p:spPr>
              <a:xfrm>
                <a:off x="4619721" y="2275851"/>
                <a:ext cx="2004058" cy="847807"/>
              </a:xfrm>
              <a:prstGeom prst="cube">
                <a:avLst>
                  <a:gd name="adj" fmla="val 113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ube 33">
                <a:extLst>
                  <a:ext uri="{FF2B5EF4-FFF2-40B4-BE49-F238E27FC236}">
                    <a16:creationId xmlns:a16="http://schemas.microsoft.com/office/drawing/2014/main" id="{38DA225B-DD18-C9E5-B518-3601324A61C0}"/>
                  </a:ext>
                </a:extLst>
              </p:cNvPr>
              <p:cNvSpPr/>
              <p:nvPr/>
            </p:nvSpPr>
            <p:spPr>
              <a:xfrm>
                <a:off x="6526446" y="3031383"/>
                <a:ext cx="2004058" cy="847807"/>
              </a:xfrm>
              <a:prstGeom prst="cube">
                <a:avLst>
                  <a:gd name="adj" fmla="val 113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8F075BCC-15CD-6E69-36ED-9D50462D273D}"/>
                  </a:ext>
                </a:extLst>
              </p:cNvPr>
              <p:cNvSpPr txBox="1"/>
              <p:nvPr/>
            </p:nvSpPr>
            <p:spPr>
              <a:xfrm>
                <a:off x="6022209" y="3887773"/>
                <a:ext cx="813043" cy="369332"/>
              </a:xfrm>
              <a:prstGeom prst="rect">
                <a:avLst/>
              </a:prstGeom>
              <a:noFill/>
            </p:spPr>
            <p:txBody>
              <a:bodyPr wrap="none" rtlCol="0">
                <a:spAutoFit/>
              </a:bodyPr>
              <a:lstStyle/>
              <a:p>
                <a:pPr>
                  <a:buNone/>
                </a:pPr>
                <a:r>
                  <a:rPr lang="en-US" sz="1800" dirty="0"/>
                  <a:t>20 cm</a:t>
                </a:r>
              </a:p>
            </p:txBody>
          </p:sp>
          <p:sp>
            <p:nvSpPr>
              <p:cNvPr id="36" name="TextBox 35">
                <a:extLst>
                  <a:ext uri="{FF2B5EF4-FFF2-40B4-BE49-F238E27FC236}">
                    <a16:creationId xmlns:a16="http://schemas.microsoft.com/office/drawing/2014/main" id="{2656F451-0EC6-97C0-8A43-2196AF231EC3}"/>
                  </a:ext>
                </a:extLst>
              </p:cNvPr>
              <p:cNvSpPr txBox="1"/>
              <p:nvPr/>
            </p:nvSpPr>
            <p:spPr>
              <a:xfrm>
                <a:off x="3887590" y="3005871"/>
                <a:ext cx="684803" cy="369332"/>
              </a:xfrm>
              <a:prstGeom prst="rect">
                <a:avLst/>
              </a:prstGeom>
              <a:noFill/>
            </p:spPr>
            <p:txBody>
              <a:bodyPr wrap="none" rtlCol="0">
                <a:spAutoFit/>
              </a:bodyPr>
              <a:lstStyle/>
              <a:p>
                <a:pPr>
                  <a:buNone/>
                </a:pPr>
                <a:r>
                  <a:rPr lang="en-US" sz="1800" dirty="0"/>
                  <a:t>8 cm</a:t>
                </a:r>
              </a:p>
            </p:txBody>
          </p:sp>
          <p:sp>
            <p:nvSpPr>
              <p:cNvPr id="37" name="TextBox 36">
                <a:extLst>
                  <a:ext uri="{FF2B5EF4-FFF2-40B4-BE49-F238E27FC236}">
                    <a16:creationId xmlns:a16="http://schemas.microsoft.com/office/drawing/2014/main" id="{2BDBDC3D-6947-9245-18C0-ED88FEC40900}"/>
                  </a:ext>
                </a:extLst>
              </p:cNvPr>
              <p:cNvSpPr txBox="1"/>
              <p:nvPr/>
            </p:nvSpPr>
            <p:spPr>
              <a:xfrm>
                <a:off x="8432384" y="3731547"/>
                <a:ext cx="684803" cy="369332"/>
              </a:xfrm>
              <a:prstGeom prst="rect">
                <a:avLst/>
              </a:prstGeom>
              <a:noFill/>
            </p:spPr>
            <p:txBody>
              <a:bodyPr wrap="none" rtlCol="0">
                <a:spAutoFit/>
              </a:bodyPr>
              <a:lstStyle/>
              <a:p>
                <a:pPr>
                  <a:buNone/>
                </a:pPr>
                <a:r>
                  <a:rPr lang="en-US" sz="1800" dirty="0"/>
                  <a:t>1 cm</a:t>
                </a:r>
              </a:p>
            </p:txBody>
          </p:sp>
          <p:sp>
            <p:nvSpPr>
              <p:cNvPr id="38" name="TextBox 37">
                <a:extLst>
                  <a:ext uri="{FF2B5EF4-FFF2-40B4-BE49-F238E27FC236}">
                    <a16:creationId xmlns:a16="http://schemas.microsoft.com/office/drawing/2014/main" id="{67C4457B-C07C-3FC2-9698-79A11BDE33BD}"/>
                  </a:ext>
                </a:extLst>
              </p:cNvPr>
              <p:cNvSpPr txBox="1"/>
              <p:nvPr/>
            </p:nvSpPr>
            <p:spPr>
              <a:xfrm>
                <a:off x="8555598" y="3259730"/>
                <a:ext cx="684803" cy="369332"/>
              </a:xfrm>
              <a:prstGeom prst="rect">
                <a:avLst/>
              </a:prstGeom>
              <a:noFill/>
            </p:spPr>
            <p:txBody>
              <a:bodyPr wrap="none" rtlCol="0">
                <a:spAutoFit/>
              </a:bodyPr>
              <a:lstStyle/>
              <a:p>
                <a:pPr>
                  <a:buNone/>
                </a:pPr>
                <a:r>
                  <a:rPr lang="en-US" sz="1800" dirty="0"/>
                  <a:t>4 cm</a:t>
                </a:r>
              </a:p>
            </p:txBody>
          </p:sp>
        </p:grpSp>
        <p:sp>
          <p:nvSpPr>
            <p:cNvPr id="58" name="TextBox 57">
              <a:extLst>
                <a:ext uri="{FF2B5EF4-FFF2-40B4-BE49-F238E27FC236}">
                  <a16:creationId xmlns:a16="http://schemas.microsoft.com/office/drawing/2014/main" id="{E6CB949C-A941-145F-F3B3-6B115EF9CB3A}"/>
                </a:ext>
              </a:extLst>
            </p:cNvPr>
            <p:cNvSpPr txBox="1"/>
            <p:nvPr/>
          </p:nvSpPr>
          <p:spPr>
            <a:xfrm>
              <a:off x="7192317" y="2918464"/>
              <a:ext cx="813043" cy="369332"/>
            </a:xfrm>
            <a:prstGeom prst="rect">
              <a:avLst/>
            </a:prstGeom>
            <a:noFill/>
          </p:spPr>
          <p:txBody>
            <a:bodyPr wrap="none" rtlCol="0">
              <a:spAutoFit/>
            </a:bodyPr>
            <a:lstStyle/>
            <a:p>
              <a:pPr>
                <a:buNone/>
              </a:pPr>
              <a:r>
                <a:rPr lang="en-US" sz="1800" dirty="0"/>
                <a:t>10 cm</a:t>
              </a:r>
            </a:p>
          </p:txBody>
        </p:sp>
      </p:grpSp>
    </p:spTree>
    <p:extLst>
      <p:ext uri="{BB962C8B-B14F-4D97-AF65-F5344CB8AC3E}">
        <p14:creationId xmlns:p14="http://schemas.microsoft.com/office/powerpoint/2010/main" val="142452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16: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2468810525"/>
              </p:ext>
            </p:extLst>
          </p:nvPr>
        </p:nvGraphicFramePr>
        <p:xfrm>
          <a:off x="267128" y="764704"/>
          <a:ext cx="11766038" cy="5339040"/>
        </p:xfrm>
        <a:graphic>
          <a:graphicData uri="http://schemas.openxmlformats.org/drawingml/2006/table">
            <a:tbl>
              <a:tblPr firstRow="1" bandRow="1">
                <a:tableStyleId>{5940675A-B579-460E-94D1-54222C63F5DA}</a:tableStyleId>
              </a:tblPr>
              <a:tblGrid>
                <a:gridCol w="4126742">
                  <a:extLst>
                    <a:ext uri="{9D8B030D-6E8A-4147-A177-3AD203B41FA5}">
                      <a16:colId xmlns:a16="http://schemas.microsoft.com/office/drawing/2014/main" val="695237181"/>
                    </a:ext>
                  </a:extLst>
                </a:gridCol>
                <a:gridCol w="7639296">
                  <a:extLst>
                    <a:ext uri="{9D8B030D-6E8A-4147-A177-3AD203B41FA5}">
                      <a16:colId xmlns:a16="http://schemas.microsoft.com/office/drawing/2014/main" val="300072507"/>
                    </a:ext>
                  </a:extLst>
                </a:gridCol>
              </a:tblGrid>
              <a:tr h="345039">
                <a:tc>
                  <a:txBody>
                    <a:bodyPr/>
                    <a:lstStyle/>
                    <a:p>
                      <a:r>
                        <a:rPr lang="en-GB" sz="1800" b="1" dirty="0">
                          <a:solidFill>
                            <a:schemeClr val="bg1"/>
                          </a:solidFill>
                        </a:rPr>
                        <a:t>Adaptations</a:t>
                      </a:r>
                    </a:p>
                  </a:txBody>
                  <a:tcPr>
                    <a:solidFill>
                      <a:schemeClr val="accent2"/>
                    </a:solidFill>
                  </a:tcPr>
                </a:tc>
                <a:tc>
                  <a:txBody>
                    <a:bodyPr/>
                    <a:lstStyle/>
                    <a:p>
                      <a:pPr>
                        <a:spcAft>
                          <a:spcPts val="600"/>
                        </a:spcAft>
                      </a:pPr>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140469">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Students may conflate ‘prism’ and ‘cuboid’. Explore students’ understanding of the properties of a prism to give access to the task.</a:t>
                      </a:r>
                    </a:p>
                    <a:p>
                      <a:r>
                        <a:rPr lang="en-GB" sz="1600" b="1" i="0" u="none" dirty="0"/>
                        <a:t>Challenge</a:t>
                      </a:r>
                    </a:p>
                    <a:p>
                      <a:pPr>
                        <a:spcAft>
                          <a:spcPts val="600"/>
                        </a:spcAft>
                      </a:pPr>
                      <a:r>
                        <a:rPr lang="en-GB" sz="1600" u="none" dirty="0"/>
                        <a:t>Offer students a fourth identical piece and ask how many more different prisms they can make now.</a:t>
                      </a:r>
                    </a:p>
                    <a:p>
                      <a:r>
                        <a:rPr lang="en-GB" sz="1600" b="1" i="0" u="none" dirty="0"/>
                        <a:t>Representations</a:t>
                      </a:r>
                    </a:p>
                    <a:p>
                      <a:r>
                        <a:rPr lang="en-GB" sz="1600" b="0" i="0" u="none" dirty="0"/>
                        <a:t>Use a set of congruent cuboids – perhaps made from multilink cubes – to support students in accessing the task. Consider when to introduce this scaffold and the impact that any blocks will have on the level of challenge.</a:t>
                      </a:r>
                    </a:p>
                  </a:txBody>
                  <a:tcPr/>
                </a:tc>
                <a:tc>
                  <a:txBody>
                    <a:bodyPr/>
                    <a:lstStyle/>
                    <a:p>
                      <a:pPr>
                        <a:spcAft>
                          <a:spcPts val="600"/>
                        </a:spcAft>
                        <a:buNone/>
                      </a:pPr>
                      <a:r>
                        <a:rPr lang="en-US" sz="1600" dirty="0"/>
                        <a:t>Checkpoint 16 lets students show their understanding of the definition of a prism. Assess whether students understand what a prism is, and if can they </a:t>
                      </a:r>
                      <a:r>
                        <a:rPr lang="en-US" sz="1600" dirty="0" err="1"/>
                        <a:t>visualise</a:t>
                      </a:r>
                      <a:r>
                        <a:rPr lang="en-US" sz="1600" dirty="0"/>
                        <a:t> and reason with the properties of a prism. The key understanding here is that the prism has a constant cross section along its length.</a:t>
                      </a:r>
                    </a:p>
                    <a:p>
                      <a:pPr>
                        <a:spcAft>
                          <a:spcPts val="600"/>
                        </a:spcAft>
                        <a:buNone/>
                      </a:pPr>
                      <a:r>
                        <a:rPr lang="en-US" sz="1600" dirty="0"/>
                        <a:t>Students are likely to choose a cuboid for their prism: assess whether they can appreciate that a cuboid can be considered a rectangular prism in three different ways, depending on which face they take to be the constant cross section. Students with deeper understanding of prisms, who understand that the cross section can take any shape, might realise that they can arrange their cuboids so that they have L-shaped cross sections.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t>There are also assessment opportunities to consider around volume and surface area. By showing the dimensions of one of the cuboids, students might then be asked to write down calculations to find the volume of each of their prisms. The focus of this task should be on the multiple ways to find the volume, since all shapes will have equal volume. Check that students understand this!</a:t>
                      </a:r>
                    </a:p>
                  </a:txBody>
                  <a:tcPr/>
                </a:tc>
                <a:extLst>
                  <a:ext uri="{0D108BD9-81ED-4DB2-BD59-A6C34878D82A}">
                    <a16:rowId xmlns:a16="http://schemas.microsoft.com/office/drawing/2014/main" val="1616516725"/>
                  </a:ext>
                </a:extLst>
              </a:tr>
              <a:tr h="828000">
                <a:tc gridSpan="2">
                  <a:txBody>
                    <a:bodyPr/>
                    <a:lstStyle/>
                    <a:p>
                      <a:r>
                        <a:rPr lang="en-GB" sz="1600" b="1" dirty="0"/>
                        <a:t>Additional resources</a:t>
                      </a:r>
                    </a:p>
                    <a:p>
                      <a:pPr marL="285750" indent="-285750">
                        <a:buFont typeface="Arial" panose="020B0604020202020204" pitchFamily="34" charset="0"/>
                        <a:buChar char="•"/>
                      </a:pPr>
                      <a:r>
                        <a:rPr lang="en-GB" sz="1600" b="0" dirty="0"/>
                        <a:t>Additional activities </a:t>
                      </a:r>
                      <a:r>
                        <a:rPr lang="en-GB" sz="1600" b="0" dirty="0">
                          <a:hlinkClick r:id="rId3" action="ppaction://hlinksldjump"/>
                        </a:rPr>
                        <a:t>G</a:t>
                      </a:r>
                      <a:r>
                        <a:rPr lang="en-GB" sz="1600" b="0" dirty="0"/>
                        <a:t> and </a:t>
                      </a:r>
                      <a:r>
                        <a:rPr lang="en-GB" sz="1600" b="0" dirty="0">
                          <a:hlinkClick r:id="rId4" action="ppaction://hlinksldjump"/>
                        </a:rPr>
                        <a:t>H</a:t>
                      </a:r>
                      <a:r>
                        <a:rPr lang="en-GB" sz="1600" b="0" dirty="0"/>
                        <a:t> explore the definition of prisms, if students need a reminder about their properties.</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14687431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1DCC39-D8CC-3C77-206B-C28EFA5CD292}"/>
              </a:ext>
            </a:extLst>
          </p:cNvPr>
          <p:cNvSpPr>
            <a:spLocks noGrp="1"/>
          </p:cNvSpPr>
          <p:nvPr>
            <p:ph type="body" sz="quarter" idx="10"/>
          </p:nvPr>
        </p:nvSpPr>
        <p:spPr>
          <a:xfrm>
            <a:off x="188145" y="1051237"/>
            <a:ext cx="6769805" cy="851012"/>
          </a:xfrm>
        </p:spPr>
        <p:txBody>
          <a:bodyPr>
            <a:normAutofit/>
          </a:bodyPr>
          <a:lstStyle/>
          <a:p>
            <a:r>
              <a:rPr lang="en-US" sz="2200" dirty="0"/>
              <a:t>Pablo has exactly enough paint to cover all the faces of eight small cubes.</a:t>
            </a:r>
          </a:p>
        </p:txBody>
      </p:sp>
      <p:sp>
        <p:nvSpPr>
          <p:cNvPr id="3" name="Text Placeholder 2">
            <a:extLst>
              <a:ext uri="{FF2B5EF4-FFF2-40B4-BE49-F238E27FC236}">
                <a16:creationId xmlns:a16="http://schemas.microsoft.com/office/drawing/2014/main" id="{33B0FF83-67FC-3D0F-B788-9E95391A6BA9}"/>
              </a:ext>
            </a:extLst>
          </p:cNvPr>
          <p:cNvSpPr>
            <a:spLocks noGrp="1"/>
          </p:cNvSpPr>
          <p:nvPr>
            <p:ph type="body" sz="quarter" idx="11"/>
          </p:nvPr>
        </p:nvSpPr>
        <p:spPr/>
        <p:txBody>
          <a:bodyPr/>
          <a:lstStyle/>
          <a:p>
            <a:r>
              <a:rPr lang="en-US" dirty="0"/>
              <a:t>Checkpoint 17: Cubist </a:t>
            </a:r>
          </a:p>
        </p:txBody>
      </p:sp>
      <p:sp>
        <p:nvSpPr>
          <p:cNvPr id="5" name="Cube 4">
            <a:extLst>
              <a:ext uri="{FF2B5EF4-FFF2-40B4-BE49-F238E27FC236}">
                <a16:creationId xmlns:a16="http://schemas.microsoft.com/office/drawing/2014/main" id="{4C2CA4FD-E65D-3D63-059A-E7732266E38C}"/>
              </a:ext>
            </a:extLst>
          </p:cNvPr>
          <p:cNvSpPr/>
          <p:nvPr/>
        </p:nvSpPr>
        <p:spPr>
          <a:xfrm>
            <a:off x="4760523" y="1632155"/>
            <a:ext cx="473529" cy="473529"/>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6" name="Cube 5">
            <a:extLst>
              <a:ext uri="{FF2B5EF4-FFF2-40B4-BE49-F238E27FC236}">
                <a16:creationId xmlns:a16="http://schemas.microsoft.com/office/drawing/2014/main" id="{6002C452-4C41-29C3-FCBC-5BD64DA4A190}"/>
              </a:ext>
            </a:extLst>
          </p:cNvPr>
          <p:cNvSpPr/>
          <p:nvPr/>
        </p:nvSpPr>
        <p:spPr>
          <a:xfrm>
            <a:off x="1705429" y="1774943"/>
            <a:ext cx="473529" cy="473529"/>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7" name="Cube 6">
            <a:extLst>
              <a:ext uri="{FF2B5EF4-FFF2-40B4-BE49-F238E27FC236}">
                <a16:creationId xmlns:a16="http://schemas.microsoft.com/office/drawing/2014/main" id="{AA92D868-3E85-6C5B-BEFF-B7D87AB67C90}"/>
              </a:ext>
            </a:extLst>
          </p:cNvPr>
          <p:cNvSpPr/>
          <p:nvPr/>
        </p:nvSpPr>
        <p:spPr>
          <a:xfrm>
            <a:off x="7340681" y="1749771"/>
            <a:ext cx="473529" cy="473529"/>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8" name="Cube 7">
            <a:extLst>
              <a:ext uri="{FF2B5EF4-FFF2-40B4-BE49-F238E27FC236}">
                <a16:creationId xmlns:a16="http://schemas.microsoft.com/office/drawing/2014/main" id="{2EEB903C-EABF-162D-0A04-9C3E8DB2DE8C}"/>
              </a:ext>
            </a:extLst>
          </p:cNvPr>
          <p:cNvSpPr/>
          <p:nvPr/>
        </p:nvSpPr>
        <p:spPr>
          <a:xfrm>
            <a:off x="3186227" y="1721514"/>
            <a:ext cx="473529" cy="473529"/>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9" name="Cube 8">
            <a:extLst>
              <a:ext uri="{FF2B5EF4-FFF2-40B4-BE49-F238E27FC236}">
                <a16:creationId xmlns:a16="http://schemas.microsoft.com/office/drawing/2014/main" id="{44837B0C-E7F9-5336-C431-0DAC92F148BB}"/>
              </a:ext>
            </a:extLst>
          </p:cNvPr>
          <p:cNvSpPr/>
          <p:nvPr/>
        </p:nvSpPr>
        <p:spPr>
          <a:xfrm>
            <a:off x="6426911" y="1647636"/>
            <a:ext cx="473529" cy="473529"/>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0" name="Cube 9">
            <a:extLst>
              <a:ext uri="{FF2B5EF4-FFF2-40B4-BE49-F238E27FC236}">
                <a16:creationId xmlns:a16="http://schemas.microsoft.com/office/drawing/2014/main" id="{A83C2414-7799-A8F3-9008-AB016F7A51FD}"/>
              </a:ext>
            </a:extLst>
          </p:cNvPr>
          <p:cNvSpPr/>
          <p:nvPr/>
        </p:nvSpPr>
        <p:spPr>
          <a:xfrm>
            <a:off x="2399079" y="1802719"/>
            <a:ext cx="473529" cy="473529"/>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1" name="Cube 10">
            <a:extLst>
              <a:ext uri="{FF2B5EF4-FFF2-40B4-BE49-F238E27FC236}">
                <a16:creationId xmlns:a16="http://schemas.microsoft.com/office/drawing/2014/main" id="{83F0CB03-F05D-C555-052F-628DBA6868E7}"/>
              </a:ext>
            </a:extLst>
          </p:cNvPr>
          <p:cNvSpPr/>
          <p:nvPr/>
        </p:nvSpPr>
        <p:spPr>
          <a:xfrm>
            <a:off x="5626471" y="1749771"/>
            <a:ext cx="473529" cy="473529"/>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13" name="Text Placeholder 1">
            <a:extLst>
              <a:ext uri="{FF2B5EF4-FFF2-40B4-BE49-F238E27FC236}">
                <a16:creationId xmlns:a16="http://schemas.microsoft.com/office/drawing/2014/main" id="{45715CD3-BC0F-DCE1-B270-C6088B3256E7}"/>
              </a:ext>
            </a:extLst>
          </p:cNvPr>
          <p:cNvSpPr txBox="1">
            <a:spLocks/>
          </p:cNvSpPr>
          <p:nvPr/>
        </p:nvSpPr>
        <p:spPr>
          <a:xfrm>
            <a:off x="240289" y="2899060"/>
            <a:ext cx="5491772" cy="8510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200" dirty="0"/>
              <a:t>Before he paints them, he makes a bigger cube from the small cubes.</a:t>
            </a:r>
          </a:p>
          <a:p>
            <a:pPr fontAlgn="auto">
              <a:spcAft>
                <a:spcPts val="0"/>
              </a:spcAft>
            </a:pPr>
            <a:endParaRPr lang="en-US" sz="2200" dirty="0"/>
          </a:p>
        </p:txBody>
      </p:sp>
      <p:sp>
        <p:nvSpPr>
          <p:cNvPr id="22" name="Cube 21">
            <a:extLst>
              <a:ext uri="{FF2B5EF4-FFF2-40B4-BE49-F238E27FC236}">
                <a16:creationId xmlns:a16="http://schemas.microsoft.com/office/drawing/2014/main" id="{F5C52FDD-CF76-CA1F-53C7-A4BF451BB9B8}"/>
              </a:ext>
            </a:extLst>
          </p:cNvPr>
          <p:cNvSpPr/>
          <p:nvPr/>
        </p:nvSpPr>
        <p:spPr>
          <a:xfrm>
            <a:off x="5890122" y="2777084"/>
            <a:ext cx="936000" cy="936000"/>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23" name="TextBox 22">
            <a:extLst>
              <a:ext uri="{FF2B5EF4-FFF2-40B4-BE49-F238E27FC236}">
                <a16:creationId xmlns:a16="http://schemas.microsoft.com/office/drawing/2014/main" id="{64AAA010-DE8A-E476-2CBC-3BEDA4D13E2A}"/>
              </a:ext>
            </a:extLst>
          </p:cNvPr>
          <p:cNvSpPr txBox="1"/>
          <p:nvPr/>
        </p:nvSpPr>
        <p:spPr>
          <a:xfrm>
            <a:off x="240288" y="4080916"/>
            <a:ext cx="9464151" cy="1175706"/>
          </a:xfrm>
          <a:prstGeom prst="rect">
            <a:avLst/>
          </a:prstGeom>
          <a:noFill/>
        </p:spPr>
        <p:txBody>
          <a:bodyPr wrap="square" rtlCol="0">
            <a:spAutoFit/>
          </a:bodyPr>
          <a:lstStyle/>
          <a:p>
            <a:pPr marL="457200" indent="-457200">
              <a:buFont typeface="+mj-lt"/>
              <a:buAutoNum type="alphaLcParenR"/>
            </a:pPr>
            <a:r>
              <a:rPr lang="en-US" sz="2200" dirty="0"/>
              <a:t>Does he have enough paint to cover the six faces of the big cube?</a:t>
            </a:r>
          </a:p>
          <a:p>
            <a:pPr marL="457200" indent="-457200">
              <a:buFont typeface="+mj-lt"/>
              <a:buAutoNum type="alphaLcParenR"/>
            </a:pPr>
            <a:r>
              <a:rPr lang="en-US" sz="2200" dirty="0"/>
              <a:t>Will he have enough paint left over to cover another big cube of the same size?</a:t>
            </a:r>
          </a:p>
        </p:txBody>
      </p:sp>
      <p:sp>
        <p:nvSpPr>
          <p:cNvPr id="12" name="Action Button: Help 11">
            <a:hlinkClick r:id="" action="ppaction://noaction" highlightClick="1"/>
            <a:extLst>
              <a:ext uri="{FF2B5EF4-FFF2-40B4-BE49-F238E27FC236}">
                <a16:creationId xmlns:a16="http://schemas.microsoft.com/office/drawing/2014/main" id="{2A9AF3FA-773E-319A-7BAD-67D4E774B833}"/>
              </a:ext>
            </a:extLst>
          </p:cNvPr>
          <p:cNvSpPr/>
          <p:nvPr/>
        </p:nvSpPr>
        <p:spPr>
          <a:xfrm>
            <a:off x="409291" y="5511587"/>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D7347A8-204A-562E-87F3-5AE49A506E09}"/>
              </a:ext>
            </a:extLst>
          </p:cNvPr>
          <p:cNvSpPr txBox="1"/>
          <p:nvPr/>
        </p:nvSpPr>
        <p:spPr>
          <a:xfrm>
            <a:off x="1437234" y="5416507"/>
            <a:ext cx="7310160" cy="1175706"/>
          </a:xfrm>
          <a:prstGeom prst="rect">
            <a:avLst/>
          </a:prstGeom>
          <a:noFill/>
        </p:spPr>
        <p:txBody>
          <a:bodyPr wrap="square">
            <a:spAutoFit/>
          </a:bodyPr>
          <a:lstStyle/>
          <a:p>
            <a:pPr>
              <a:buNone/>
            </a:pPr>
            <a:r>
              <a:rPr lang="en-GB" sz="2200" dirty="0"/>
              <a:t>Pablo makes an even bigger cube from small cubes. What is the least number of cubes he can use?</a:t>
            </a:r>
          </a:p>
          <a:p>
            <a:pPr>
              <a:buNone/>
            </a:pPr>
            <a:r>
              <a:rPr lang="en-GB" sz="2200" dirty="0"/>
              <a:t>How would your answers to parts a–c change?</a:t>
            </a:r>
          </a:p>
        </p:txBody>
      </p:sp>
      <p:sp>
        <p:nvSpPr>
          <p:cNvPr id="15" name="Cube 14">
            <a:extLst>
              <a:ext uri="{FF2B5EF4-FFF2-40B4-BE49-F238E27FC236}">
                <a16:creationId xmlns:a16="http://schemas.microsoft.com/office/drawing/2014/main" id="{42B89128-CE2A-6822-5D81-CF4B22BE03F6}"/>
              </a:ext>
            </a:extLst>
          </p:cNvPr>
          <p:cNvSpPr/>
          <p:nvPr/>
        </p:nvSpPr>
        <p:spPr>
          <a:xfrm>
            <a:off x="3986667" y="1922936"/>
            <a:ext cx="473529" cy="473529"/>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Tree>
    <p:extLst>
      <p:ext uri="{BB962C8B-B14F-4D97-AF65-F5344CB8AC3E}">
        <p14:creationId xmlns:p14="http://schemas.microsoft.com/office/powerpoint/2010/main" val="99560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animBg="1"/>
      <p:bldP spid="23" grpId="0" build="p"/>
      <p:bldP spid="12" grpId="0" animBg="1"/>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17: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2153910804"/>
              </p:ext>
            </p:extLst>
          </p:nvPr>
        </p:nvGraphicFramePr>
        <p:xfrm>
          <a:off x="234618" y="756441"/>
          <a:ext cx="11766038" cy="5251637"/>
        </p:xfrm>
        <a:graphic>
          <a:graphicData uri="http://schemas.openxmlformats.org/drawingml/2006/table">
            <a:tbl>
              <a:tblPr firstRow="1" bandRow="1">
                <a:tableStyleId>{5940675A-B579-460E-94D1-54222C63F5DA}</a:tableStyleId>
              </a:tblPr>
              <a:tblGrid>
                <a:gridCol w="6371178">
                  <a:extLst>
                    <a:ext uri="{9D8B030D-6E8A-4147-A177-3AD203B41FA5}">
                      <a16:colId xmlns:a16="http://schemas.microsoft.com/office/drawing/2014/main" val="695237181"/>
                    </a:ext>
                  </a:extLst>
                </a:gridCol>
                <a:gridCol w="5394860">
                  <a:extLst>
                    <a:ext uri="{9D8B030D-6E8A-4147-A177-3AD203B41FA5}">
                      <a16:colId xmlns:a16="http://schemas.microsoft.com/office/drawing/2014/main" val="300072507"/>
                    </a:ext>
                  </a:extLst>
                </a:gridCol>
              </a:tblGrid>
              <a:tr h="347668">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347667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Give students cubes so that they can count the faces that are on the ‘outside’.</a:t>
                      </a:r>
                    </a:p>
                    <a:p>
                      <a:r>
                        <a:rPr lang="en-GB" sz="1600" b="1" i="0" u="none" dirty="0"/>
                        <a:t>Challenge</a:t>
                      </a:r>
                    </a:p>
                    <a:p>
                      <a:pPr>
                        <a:spcAft>
                          <a:spcPts val="600"/>
                        </a:spcAft>
                      </a:pPr>
                      <a:r>
                        <a:rPr lang="en-GB" sz="1600" u="none" dirty="0"/>
                        <a:t>Build on the further thinking question by considering even bigger cubes. For example, Pablo paints the outside of a large cube made of 64 smaller cubes. How many small cubes could he completely paint with the same amount of paint? </a:t>
                      </a:r>
                    </a:p>
                    <a:p>
                      <a:r>
                        <a:rPr lang="en-GB" sz="1600" b="1" i="0" u="none" dirty="0"/>
                        <a:t>Representations</a:t>
                      </a:r>
                    </a:p>
                    <a:p>
                      <a:r>
                        <a:rPr lang="en-GB" sz="1600" b="0" i="0" u="none" dirty="0"/>
                        <a:t>The larger cube is represented on the slide without any               lines to denote the smaller cubes that it comprises. Consider        how the task might change if you included these lines, like </a:t>
                      </a:r>
                    </a:p>
                    <a:p>
                      <a:r>
                        <a:rPr lang="en-GB" sz="1600" b="0" i="0" u="none" dirty="0"/>
                        <a:t>the image on the right. At what stage would you draw them             to help students to understand the task? See also Support.</a:t>
                      </a:r>
                    </a:p>
                  </a:txBody>
                  <a:tcPr/>
                </a:tc>
                <a:tc>
                  <a:txBody>
                    <a:bodyPr/>
                    <a:lstStyle/>
                    <a:p>
                      <a:pPr marL="0" indent="0">
                        <a:spcAft>
                          <a:spcPts val="600"/>
                        </a:spcAft>
                      </a:pPr>
                      <a:r>
                        <a:rPr lang="en-US" sz="1600" dirty="0"/>
                        <a:t>Checkpoint 17 asks students to reason about the areas of the faces of cubes, without explicitly referring to surface area, which is not taught at Key Stage 2. As with Checkpoint 18, assess students’ reasoning and visualising with 3D shape so you can plan how to approach topics such as surface area more formally. </a:t>
                      </a:r>
                    </a:p>
                    <a:p>
                      <a:pPr marL="0" indent="0">
                        <a:spcAft>
                          <a:spcPts val="600"/>
                        </a:spcAft>
                      </a:pPr>
                      <a:r>
                        <a:rPr lang="en-US" sz="1600" dirty="0"/>
                        <a:t>Much of the mathematics used here is from much earlier in the primary curriculum. To approach part a, students need to identify that there are six faces for each small cube (so a total of 48 faces to paint), and to imagine which of these faces are visible when the cubes are arranged to make a bigger cube. Students might do this by matching the different faces of the small cubes to those in the big cube and so realising that not all will be visible.</a:t>
                      </a:r>
                      <a:endParaRPr lang="en-GB" sz="1600" dirty="0"/>
                    </a:p>
                  </a:txBody>
                  <a:tcPr/>
                </a:tc>
                <a:extLst>
                  <a:ext uri="{0D108BD9-81ED-4DB2-BD59-A6C34878D82A}">
                    <a16:rowId xmlns:a16="http://schemas.microsoft.com/office/drawing/2014/main" val="1616516725"/>
                  </a:ext>
                </a:extLst>
              </a:tr>
              <a:tr h="1060637">
                <a:tc gridSpan="2">
                  <a:txBody>
                    <a:bodyPr/>
                    <a:lstStyle/>
                    <a:p>
                      <a:r>
                        <a:rPr lang="en-GB" sz="1600" b="1" dirty="0"/>
                        <a:t>Additional resources</a:t>
                      </a:r>
                    </a:p>
                    <a:p>
                      <a:pPr marL="285750" indent="-285750">
                        <a:buFont typeface="Arial" panose="020B0604020202020204" pitchFamily="34" charset="0"/>
                        <a:buChar char="•"/>
                      </a:pPr>
                      <a:r>
                        <a:rPr lang="en-GB" sz="1600" b="0" dirty="0"/>
                        <a:t>Key idea 6.2.2.5 from </a:t>
                      </a:r>
                      <a:r>
                        <a:rPr lang="en-GB" sz="1600" dirty="0">
                          <a:hlinkClick r:id="rId3"/>
                        </a:rPr>
                        <a:t>Secondary Mastery Professional Development | NCETM</a:t>
                      </a:r>
                      <a:r>
                        <a:rPr lang="en-GB" sz="1600" dirty="0"/>
                        <a:t> explores how </a:t>
                      </a:r>
                      <a:r>
                        <a:rPr lang="en-GB" sz="1600" dirty="0">
                          <a:hlinkClick r:id="rId4"/>
                        </a:rPr>
                        <a:t>‘Surface area of 3D shapes</a:t>
                      </a:r>
                      <a:r>
                        <a:rPr lang="en-GB" sz="1600" dirty="0"/>
                        <a:t> might be explored at Key Stage 3.</a:t>
                      </a:r>
                      <a:endParaRPr lang="en-GB" sz="1600" b="0" dirty="0"/>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pic>
        <p:nvPicPr>
          <p:cNvPr id="3" name="Picture 2">
            <a:extLst>
              <a:ext uri="{FF2B5EF4-FFF2-40B4-BE49-F238E27FC236}">
                <a16:creationId xmlns:a16="http://schemas.microsoft.com/office/drawing/2014/main" id="{9F9AD244-5466-AB10-4D60-E1078513806D}"/>
              </a:ext>
            </a:extLst>
          </p:cNvPr>
          <p:cNvPicPr>
            <a:picLocks noChangeAspect="1"/>
          </p:cNvPicPr>
          <p:nvPr/>
        </p:nvPicPr>
        <p:blipFill>
          <a:blip r:embed="rId5"/>
          <a:stretch>
            <a:fillRect/>
          </a:stretch>
        </p:blipFill>
        <p:spPr>
          <a:xfrm>
            <a:off x="5827248" y="3524346"/>
            <a:ext cx="735013" cy="739755"/>
          </a:xfrm>
          <a:prstGeom prst="rect">
            <a:avLst/>
          </a:prstGeom>
        </p:spPr>
      </p:pic>
    </p:spTree>
    <p:extLst>
      <p:ext uri="{BB962C8B-B14F-4D97-AF65-F5344CB8AC3E}">
        <p14:creationId xmlns:p14="http://schemas.microsoft.com/office/powerpoint/2010/main" val="16706187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9B13F3-0BCE-9C54-FBD5-76D61FDEF424}"/>
              </a:ext>
            </a:extLst>
          </p:cNvPr>
          <p:cNvSpPr>
            <a:spLocks noGrp="1"/>
          </p:cNvSpPr>
          <p:nvPr>
            <p:ph type="body" sz="quarter" idx="11"/>
          </p:nvPr>
        </p:nvSpPr>
        <p:spPr/>
        <p:txBody>
          <a:bodyPr/>
          <a:lstStyle/>
          <a:p>
            <a:r>
              <a:rPr lang="en-GB" dirty="0"/>
              <a:t>Checkpoint 18: Dienes</a:t>
            </a:r>
          </a:p>
        </p:txBody>
      </p:sp>
      <p:pic>
        <p:nvPicPr>
          <p:cNvPr id="5" name="Picture 4">
            <a:extLst>
              <a:ext uri="{FF2B5EF4-FFF2-40B4-BE49-F238E27FC236}">
                <a16:creationId xmlns:a16="http://schemas.microsoft.com/office/drawing/2014/main" id="{1027E46B-DFC0-DFCA-93EB-DE1240B9F49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0555" y="3843360"/>
            <a:ext cx="1917700" cy="1651001"/>
          </a:xfrm>
          <a:prstGeom prst="rect">
            <a:avLst/>
          </a:prstGeom>
        </p:spPr>
      </p:pic>
      <p:pic>
        <p:nvPicPr>
          <p:cNvPr id="6" name="Picture 5">
            <a:extLst>
              <a:ext uri="{FF2B5EF4-FFF2-40B4-BE49-F238E27FC236}">
                <a16:creationId xmlns:a16="http://schemas.microsoft.com/office/drawing/2014/main" id="{DBB775F0-73FA-9E8B-E4D0-7005DA28EFC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971209">
            <a:off x="674809" y="2115803"/>
            <a:ext cx="1447800" cy="1384300"/>
          </a:xfrm>
          <a:prstGeom prst="rect">
            <a:avLst/>
          </a:prstGeom>
        </p:spPr>
      </p:pic>
      <p:pic>
        <p:nvPicPr>
          <p:cNvPr id="7" name="Picture 6">
            <a:extLst>
              <a:ext uri="{FF2B5EF4-FFF2-40B4-BE49-F238E27FC236}">
                <a16:creationId xmlns:a16="http://schemas.microsoft.com/office/drawing/2014/main" id="{8BA3E606-1CEA-8298-271F-F5295F25C77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2925062">
            <a:off x="762180" y="994846"/>
            <a:ext cx="225187" cy="1384300"/>
          </a:xfrm>
          <a:prstGeom prst="rect">
            <a:avLst/>
          </a:prstGeom>
        </p:spPr>
      </p:pic>
      <p:pic>
        <p:nvPicPr>
          <p:cNvPr id="8" name="Picture 7">
            <a:extLst>
              <a:ext uri="{FF2B5EF4-FFF2-40B4-BE49-F238E27FC236}">
                <a16:creationId xmlns:a16="http://schemas.microsoft.com/office/drawing/2014/main" id="{E668BE51-3923-9608-474E-D5F6F83D939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80142" y="1129510"/>
            <a:ext cx="342898" cy="313310"/>
          </a:xfrm>
          <a:prstGeom prst="rect">
            <a:avLst/>
          </a:prstGeom>
        </p:spPr>
      </p:pic>
      <p:sp>
        <p:nvSpPr>
          <p:cNvPr id="4" name="TextBox 3">
            <a:extLst>
              <a:ext uri="{FF2B5EF4-FFF2-40B4-BE49-F238E27FC236}">
                <a16:creationId xmlns:a16="http://schemas.microsoft.com/office/drawing/2014/main" id="{8C096E90-4514-84B1-FAD4-D3EFC10B7052}"/>
              </a:ext>
            </a:extLst>
          </p:cNvPr>
          <p:cNvSpPr txBox="1"/>
          <p:nvPr/>
        </p:nvSpPr>
        <p:spPr>
          <a:xfrm>
            <a:off x="2512475" y="1020781"/>
            <a:ext cx="9111533" cy="430887"/>
          </a:xfrm>
          <a:prstGeom prst="rect">
            <a:avLst/>
          </a:prstGeom>
          <a:noFill/>
        </p:spPr>
        <p:txBody>
          <a:bodyPr wrap="none" rtlCol="0">
            <a:spAutoFit/>
          </a:bodyPr>
          <a:lstStyle/>
          <a:p>
            <a:pPr>
              <a:buNone/>
            </a:pPr>
            <a:r>
              <a:rPr lang="en-GB" sz="2200" dirty="0"/>
              <a:t>Jimmi has some Dienes blocks. The length of the smallest cube is 1 cm.</a:t>
            </a:r>
          </a:p>
        </p:txBody>
      </p:sp>
      <p:sp>
        <p:nvSpPr>
          <p:cNvPr id="9" name="TextBox 8">
            <a:extLst>
              <a:ext uri="{FF2B5EF4-FFF2-40B4-BE49-F238E27FC236}">
                <a16:creationId xmlns:a16="http://schemas.microsoft.com/office/drawing/2014/main" id="{4ABD2A60-5797-3BCC-6E54-82E3E2BE21BF}"/>
              </a:ext>
            </a:extLst>
          </p:cNvPr>
          <p:cNvSpPr txBox="1"/>
          <p:nvPr/>
        </p:nvSpPr>
        <p:spPr>
          <a:xfrm>
            <a:off x="2512475" y="1436531"/>
            <a:ext cx="7553671" cy="837152"/>
          </a:xfrm>
          <a:prstGeom prst="rect">
            <a:avLst/>
          </a:prstGeom>
          <a:noFill/>
        </p:spPr>
        <p:txBody>
          <a:bodyPr wrap="none" rtlCol="0">
            <a:spAutoFit/>
          </a:bodyPr>
          <a:lstStyle/>
          <a:p>
            <a:pPr marL="457200" indent="-457200">
              <a:buFont typeface="+mj-lt"/>
              <a:buAutoNum type="alphaLcParenR"/>
            </a:pPr>
            <a:r>
              <a:rPr lang="en-GB" sz="2200" dirty="0"/>
              <a:t>What is the volume of each different block?</a:t>
            </a:r>
          </a:p>
          <a:p>
            <a:pPr marL="457200" indent="-457200">
              <a:buFont typeface="+mj-lt"/>
              <a:buAutoNum type="alphaLcParenR"/>
            </a:pPr>
            <a:r>
              <a:rPr lang="en-GB" sz="2200" dirty="0"/>
              <a:t>What lengths have you used to calculate each volume?</a:t>
            </a:r>
          </a:p>
        </p:txBody>
      </p:sp>
      <p:sp>
        <p:nvSpPr>
          <p:cNvPr id="10" name="TextBox 9">
            <a:extLst>
              <a:ext uri="{FF2B5EF4-FFF2-40B4-BE49-F238E27FC236}">
                <a16:creationId xmlns:a16="http://schemas.microsoft.com/office/drawing/2014/main" id="{87BB8992-7D67-9EBD-8FFA-7B79A66C9ED5}"/>
              </a:ext>
            </a:extLst>
          </p:cNvPr>
          <p:cNvSpPr txBox="1"/>
          <p:nvPr/>
        </p:nvSpPr>
        <p:spPr>
          <a:xfrm>
            <a:off x="2500529" y="2326051"/>
            <a:ext cx="7756175" cy="769441"/>
          </a:xfrm>
          <a:prstGeom prst="rect">
            <a:avLst/>
          </a:prstGeom>
          <a:noFill/>
        </p:spPr>
        <p:txBody>
          <a:bodyPr wrap="square" rtlCol="0">
            <a:spAutoFit/>
          </a:bodyPr>
          <a:lstStyle/>
          <a:p>
            <a:pPr>
              <a:buNone/>
            </a:pPr>
            <a:r>
              <a:rPr lang="en-GB" sz="2200" dirty="0"/>
              <a:t>Jimmi notices that each block has six faces. He writes the area of each face in a table.</a:t>
            </a:r>
          </a:p>
        </p:txBody>
      </p:sp>
      <p:graphicFrame>
        <p:nvGraphicFramePr>
          <p:cNvPr id="11" name="Table 11">
            <a:extLst>
              <a:ext uri="{FF2B5EF4-FFF2-40B4-BE49-F238E27FC236}">
                <a16:creationId xmlns:a16="http://schemas.microsoft.com/office/drawing/2014/main" id="{C304D1B2-2C8B-5D90-7A9D-F860E48B8454}"/>
              </a:ext>
            </a:extLst>
          </p:cNvPr>
          <p:cNvGraphicFramePr>
            <a:graphicFrameLocks noGrp="1"/>
          </p:cNvGraphicFramePr>
          <p:nvPr>
            <p:extLst>
              <p:ext uri="{D42A27DB-BD31-4B8C-83A1-F6EECF244321}">
                <p14:modId xmlns:p14="http://schemas.microsoft.com/office/powerpoint/2010/main" val="3898710769"/>
              </p:ext>
            </p:extLst>
          </p:nvPr>
        </p:nvGraphicFramePr>
        <p:xfrm>
          <a:off x="3393195" y="3674466"/>
          <a:ext cx="7117351" cy="1854200"/>
        </p:xfrm>
        <a:graphic>
          <a:graphicData uri="http://schemas.openxmlformats.org/drawingml/2006/table">
            <a:tbl>
              <a:tblPr firstRow="1" bandRow="1">
                <a:tableStyleId>{5940675A-B579-460E-94D1-54222C63F5DA}</a:tableStyleId>
              </a:tblPr>
              <a:tblGrid>
                <a:gridCol w="1501351">
                  <a:extLst>
                    <a:ext uri="{9D8B030D-6E8A-4147-A177-3AD203B41FA5}">
                      <a16:colId xmlns:a16="http://schemas.microsoft.com/office/drawing/2014/main" val="1686630660"/>
                    </a:ext>
                  </a:extLst>
                </a:gridCol>
                <a:gridCol w="936000">
                  <a:extLst>
                    <a:ext uri="{9D8B030D-6E8A-4147-A177-3AD203B41FA5}">
                      <a16:colId xmlns:a16="http://schemas.microsoft.com/office/drawing/2014/main" val="3518040054"/>
                    </a:ext>
                  </a:extLst>
                </a:gridCol>
                <a:gridCol w="936000">
                  <a:extLst>
                    <a:ext uri="{9D8B030D-6E8A-4147-A177-3AD203B41FA5}">
                      <a16:colId xmlns:a16="http://schemas.microsoft.com/office/drawing/2014/main" val="1575074340"/>
                    </a:ext>
                  </a:extLst>
                </a:gridCol>
                <a:gridCol w="936000">
                  <a:extLst>
                    <a:ext uri="{9D8B030D-6E8A-4147-A177-3AD203B41FA5}">
                      <a16:colId xmlns:a16="http://schemas.microsoft.com/office/drawing/2014/main" val="3950840709"/>
                    </a:ext>
                  </a:extLst>
                </a:gridCol>
                <a:gridCol w="936000">
                  <a:extLst>
                    <a:ext uri="{9D8B030D-6E8A-4147-A177-3AD203B41FA5}">
                      <a16:colId xmlns:a16="http://schemas.microsoft.com/office/drawing/2014/main" val="2191402905"/>
                    </a:ext>
                  </a:extLst>
                </a:gridCol>
                <a:gridCol w="936000">
                  <a:extLst>
                    <a:ext uri="{9D8B030D-6E8A-4147-A177-3AD203B41FA5}">
                      <a16:colId xmlns:a16="http://schemas.microsoft.com/office/drawing/2014/main" val="2630624562"/>
                    </a:ext>
                  </a:extLst>
                </a:gridCol>
                <a:gridCol w="936000">
                  <a:extLst>
                    <a:ext uri="{9D8B030D-6E8A-4147-A177-3AD203B41FA5}">
                      <a16:colId xmlns:a16="http://schemas.microsoft.com/office/drawing/2014/main" val="1157105326"/>
                    </a:ext>
                  </a:extLst>
                </a:gridCol>
              </a:tblGrid>
              <a:tr h="370840">
                <a:tc>
                  <a:txBody>
                    <a:bodyPr/>
                    <a:lstStyle/>
                    <a:p>
                      <a:endParaRPr lang="en-GB" dirty="0"/>
                    </a:p>
                  </a:txBody>
                  <a:tcPr/>
                </a:tc>
                <a:tc>
                  <a:txBody>
                    <a:bodyPr/>
                    <a:lstStyle/>
                    <a:p>
                      <a:r>
                        <a:rPr lang="en-GB" b="1" dirty="0"/>
                        <a:t>Face</a:t>
                      </a:r>
                      <a:r>
                        <a:rPr lang="en-GB" dirty="0"/>
                        <a:t> </a:t>
                      </a:r>
                      <a:r>
                        <a:rPr lang="en-GB" b="1" dirty="0"/>
                        <a:t>1</a:t>
                      </a:r>
                    </a:p>
                  </a:txBody>
                  <a:tcPr>
                    <a:solidFill>
                      <a:schemeClr val="accent2"/>
                    </a:solidFill>
                  </a:tcPr>
                </a:tc>
                <a:tc>
                  <a:txBody>
                    <a:bodyPr/>
                    <a:lstStyle/>
                    <a:p>
                      <a:r>
                        <a:rPr lang="en-GB" b="1" dirty="0"/>
                        <a:t>Face 2</a:t>
                      </a:r>
                    </a:p>
                  </a:txBody>
                  <a:tcPr>
                    <a:solidFill>
                      <a:schemeClr val="accent2"/>
                    </a:solidFill>
                  </a:tcPr>
                </a:tc>
                <a:tc>
                  <a:txBody>
                    <a:bodyPr/>
                    <a:lstStyle/>
                    <a:p>
                      <a:r>
                        <a:rPr lang="en-GB" b="1" dirty="0"/>
                        <a:t>Face</a:t>
                      </a:r>
                      <a:r>
                        <a:rPr lang="en-GB" b="0" dirty="0"/>
                        <a:t> </a:t>
                      </a:r>
                      <a:r>
                        <a:rPr lang="en-GB" b="1" dirty="0"/>
                        <a:t>3</a:t>
                      </a:r>
                    </a:p>
                  </a:txBody>
                  <a:tcPr>
                    <a:solidFill>
                      <a:schemeClr val="accent2"/>
                    </a:solidFill>
                  </a:tcPr>
                </a:tc>
                <a:tc>
                  <a:txBody>
                    <a:bodyPr/>
                    <a:lstStyle/>
                    <a:p>
                      <a:r>
                        <a:rPr lang="en-GB" b="1" dirty="0"/>
                        <a:t>Face</a:t>
                      </a:r>
                      <a:r>
                        <a:rPr lang="en-GB" dirty="0"/>
                        <a:t> </a:t>
                      </a:r>
                      <a:r>
                        <a:rPr lang="en-GB" b="1" dirty="0"/>
                        <a:t>4</a:t>
                      </a:r>
                    </a:p>
                  </a:txBody>
                  <a:tcPr>
                    <a:solidFill>
                      <a:schemeClr val="accent2"/>
                    </a:solidFill>
                  </a:tcPr>
                </a:tc>
                <a:tc>
                  <a:txBody>
                    <a:bodyPr/>
                    <a:lstStyle/>
                    <a:p>
                      <a:r>
                        <a:rPr lang="en-GB" b="1" dirty="0"/>
                        <a:t>Face</a:t>
                      </a:r>
                      <a:r>
                        <a:rPr lang="en-GB" dirty="0"/>
                        <a:t> </a:t>
                      </a:r>
                      <a:r>
                        <a:rPr lang="en-GB" b="1" dirty="0"/>
                        <a:t>5</a:t>
                      </a:r>
                    </a:p>
                  </a:txBody>
                  <a:tcPr>
                    <a:solidFill>
                      <a:schemeClr val="accent2"/>
                    </a:solidFill>
                  </a:tcPr>
                </a:tc>
                <a:tc>
                  <a:txBody>
                    <a:bodyPr/>
                    <a:lstStyle/>
                    <a:p>
                      <a:r>
                        <a:rPr lang="en-GB" b="1" dirty="0"/>
                        <a:t>Face 6</a:t>
                      </a:r>
                    </a:p>
                  </a:txBody>
                  <a:tcPr>
                    <a:solidFill>
                      <a:schemeClr val="accent2"/>
                    </a:solidFill>
                  </a:tcPr>
                </a:tc>
                <a:extLst>
                  <a:ext uri="{0D108BD9-81ED-4DB2-BD59-A6C34878D82A}">
                    <a16:rowId xmlns:a16="http://schemas.microsoft.com/office/drawing/2014/main" val="3090355425"/>
                  </a:ext>
                </a:extLst>
              </a:tr>
              <a:tr h="370840">
                <a:tc>
                  <a:txBody>
                    <a:bodyPr/>
                    <a:lstStyle/>
                    <a:p>
                      <a:r>
                        <a:rPr lang="en-GB" b="1" dirty="0"/>
                        <a:t>Ones </a:t>
                      </a:r>
                    </a:p>
                  </a:txBody>
                  <a:tcPr/>
                </a:tc>
                <a:tc>
                  <a:txBody>
                    <a:bodyPr/>
                    <a:lstStyle/>
                    <a:p>
                      <a:r>
                        <a:rPr lang="en-GB" dirty="0"/>
                        <a:t>1 cm</a:t>
                      </a:r>
                      <a:r>
                        <a:rPr lang="en-GB" baseline="30000" dirty="0"/>
                        <a:t>2</a:t>
                      </a:r>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699416439"/>
                  </a:ext>
                </a:extLst>
              </a:tr>
              <a:tr h="370840">
                <a:tc>
                  <a:txBody>
                    <a:bodyPr/>
                    <a:lstStyle/>
                    <a:p>
                      <a:r>
                        <a:rPr lang="en-GB" b="1" dirty="0"/>
                        <a:t>Tens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cm</a:t>
                      </a:r>
                      <a:r>
                        <a:rPr lang="en-GB" baseline="30000" dirty="0"/>
                        <a:t>2</a:t>
                      </a:r>
                      <a:endParaRPr lang="en-GB" dirty="0"/>
                    </a:p>
                  </a:txBody>
                  <a:tcPr/>
                </a:tc>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 cm</a:t>
                      </a:r>
                      <a:r>
                        <a:rPr lang="en-GB" baseline="30000" dirty="0"/>
                        <a:t>2</a:t>
                      </a:r>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31772153"/>
                  </a:ext>
                </a:extLst>
              </a:tr>
              <a:tr h="370840">
                <a:tc>
                  <a:txBody>
                    <a:bodyPr/>
                    <a:lstStyle/>
                    <a:p>
                      <a:r>
                        <a:rPr lang="en-GB" b="1" dirty="0"/>
                        <a:t>Hundreds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 cm</a:t>
                      </a:r>
                      <a:r>
                        <a:rPr lang="en-GB" baseline="30000" dirty="0"/>
                        <a:t>2</a:t>
                      </a:r>
                      <a:endParaRPr lang="en-GB" dirty="0"/>
                    </a:p>
                  </a:txBody>
                  <a:tcPr/>
                </a:tc>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706180411"/>
                  </a:ext>
                </a:extLst>
              </a:tr>
              <a:tr h="370840">
                <a:tc>
                  <a:txBody>
                    <a:bodyPr/>
                    <a:lstStyle/>
                    <a:p>
                      <a:r>
                        <a:rPr lang="en-GB" b="1" dirty="0"/>
                        <a:t>Thousands</a:t>
                      </a:r>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66296754"/>
                  </a:ext>
                </a:extLst>
              </a:tr>
            </a:tbl>
          </a:graphicData>
        </a:graphic>
      </p:graphicFrame>
      <p:sp>
        <p:nvSpPr>
          <p:cNvPr id="12" name="TextBox 11">
            <a:extLst>
              <a:ext uri="{FF2B5EF4-FFF2-40B4-BE49-F238E27FC236}">
                <a16:creationId xmlns:a16="http://schemas.microsoft.com/office/drawing/2014/main" id="{10E9C79A-D16A-F221-471E-806588283F9A}"/>
              </a:ext>
            </a:extLst>
          </p:cNvPr>
          <p:cNvSpPr txBox="1"/>
          <p:nvPr/>
        </p:nvSpPr>
        <p:spPr>
          <a:xfrm>
            <a:off x="2512475" y="3164842"/>
            <a:ext cx="6291851" cy="430887"/>
          </a:xfrm>
          <a:prstGeom prst="rect">
            <a:avLst/>
          </a:prstGeom>
          <a:noFill/>
        </p:spPr>
        <p:txBody>
          <a:bodyPr wrap="none" rtlCol="0">
            <a:spAutoFit/>
          </a:bodyPr>
          <a:lstStyle/>
          <a:p>
            <a:pPr marL="457200" indent="-457200">
              <a:buFont typeface="+mj-lt"/>
              <a:buAutoNum type="alphaLcParenR" startAt="3"/>
            </a:pPr>
            <a:r>
              <a:rPr lang="en-GB" sz="2200" dirty="0"/>
              <a:t>Complete Jimmi’s table. What do you notice?</a:t>
            </a:r>
          </a:p>
        </p:txBody>
      </p:sp>
      <p:sp>
        <p:nvSpPr>
          <p:cNvPr id="14" name="Action Button: Help 13">
            <a:hlinkClick r:id="" action="ppaction://noaction" highlightClick="1"/>
            <a:extLst>
              <a:ext uri="{FF2B5EF4-FFF2-40B4-BE49-F238E27FC236}">
                <a16:creationId xmlns:a16="http://schemas.microsoft.com/office/drawing/2014/main" id="{DC757B1E-7D77-C3CC-B33D-DE8DB3B7DE33}"/>
              </a:ext>
            </a:extLst>
          </p:cNvPr>
          <p:cNvSpPr/>
          <p:nvPr/>
        </p:nvSpPr>
        <p:spPr>
          <a:xfrm>
            <a:off x="145680" y="5837219"/>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657BF60-89DC-EB7C-A801-E5E6AAE14BC0}"/>
              </a:ext>
            </a:extLst>
          </p:cNvPr>
          <p:cNvSpPr txBox="1"/>
          <p:nvPr/>
        </p:nvSpPr>
        <p:spPr>
          <a:xfrm>
            <a:off x="1157659" y="5723769"/>
            <a:ext cx="7117351" cy="1107996"/>
          </a:xfrm>
          <a:prstGeom prst="rect">
            <a:avLst/>
          </a:prstGeom>
          <a:noFill/>
        </p:spPr>
        <p:txBody>
          <a:bodyPr wrap="square">
            <a:spAutoFit/>
          </a:bodyPr>
          <a:lstStyle/>
          <a:p>
            <a:pPr>
              <a:buNone/>
            </a:pPr>
            <a:r>
              <a:rPr lang="en-GB" sz="2200" dirty="0"/>
              <a:t>Imagine a ten thousands block. Sketch what it might look like. What could be the area of each face then? How about a hundred thousands block?</a:t>
            </a:r>
          </a:p>
        </p:txBody>
      </p:sp>
    </p:spTree>
    <p:extLst>
      <p:ext uri="{BB962C8B-B14F-4D97-AF65-F5344CB8AC3E}">
        <p14:creationId xmlns:p14="http://schemas.microsoft.com/office/powerpoint/2010/main" val="314572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P spid="12" grpId="0"/>
      <p:bldP spid="14" grpId="0" animBg="1"/>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9B13F3-0BCE-9C54-FBD5-76D61FDEF424}"/>
              </a:ext>
            </a:extLst>
          </p:cNvPr>
          <p:cNvSpPr>
            <a:spLocks noGrp="1"/>
          </p:cNvSpPr>
          <p:nvPr>
            <p:ph type="body" sz="quarter" idx="11"/>
          </p:nvPr>
        </p:nvSpPr>
        <p:spPr/>
        <p:txBody>
          <a:bodyPr/>
          <a:lstStyle/>
          <a:p>
            <a:r>
              <a:rPr lang="en-GB" dirty="0"/>
              <a:t>Checkpoint 18: Dienes (solution to further thinking question)</a:t>
            </a:r>
          </a:p>
        </p:txBody>
      </p:sp>
      <p:sp>
        <p:nvSpPr>
          <p:cNvPr id="14" name="Action Button: Help 13">
            <a:hlinkClick r:id="" action="ppaction://noaction" highlightClick="1"/>
            <a:extLst>
              <a:ext uri="{FF2B5EF4-FFF2-40B4-BE49-F238E27FC236}">
                <a16:creationId xmlns:a16="http://schemas.microsoft.com/office/drawing/2014/main" id="{DC757B1E-7D77-C3CC-B33D-DE8DB3B7DE33}"/>
              </a:ext>
            </a:extLst>
          </p:cNvPr>
          <p:cNvSpPr/>
          <p:nvPr/>
        </p:nvSpPr>
        <p:spPr>
          <a:xfrm>
            <a:off x="410998" y="1262864"/>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657BF60-89DC-EB7C-A801-E5E6AAE14BC0}"/>
              </a:ext>
            </a:extLst>
          </p:cNvPr>
          <p:cNvSpPr txBox="1"/>
          <p:nvPr/>
        </p:nvSpPr>
        <p:spPr>
          <a:xfrm>
            <a:off x="1469406" y="1148561"/>
            <a:ext cx="7200870" cy="1107996"/>
          </a:xfrm>
          <a:prstGeom prst="rect">
            <a:avLst/>
          </a:prstGeom>
          <a:noFill/>
        </p:spPr>
        <p:txBody>
          <a:bodyPr wrap="square">
            <a:spAutoFit/>
          </a:bodyPr>
          <a:lstStyle/>
          <a:p>
            <a:pPr>
              <a:buNone/>
            </a:pPr>
            <a:r>
              <a:rPr lang="en-GB" sz="2200" dirty="0"/>
              <a:t>Imagine a ten thousands block exists. Sketch what it might look like. What could be the area of each face then? How about a hundred thousands block?</a:t>
            </a:r>
          </a:p>
        </p:txBody>
      </p:sp>
      <p:pic>
        <p:nvPicPr>
          <p:cNvPr id="33" name="Picture 32">
            <a:extLst>
              <a:ext uri="{FF2B5EF4-FFF2-40B4-BE49-F238E27FC236}">
                <a16:creationId xmlns:a16="http://schemas.microsoft.com/office/drawing/2014/main" id="{222AEC85-9F92-0055-C3F7-62D69FB98C67}"/>
              </a:ext>
            </a:extLst>
          </p:cNvPr>
          <p:cNvPicPr>
            <a:picLocks noChangeAspect="1"/>
          </p:cNvPicPr>
          <p:nvPr/>
        </p:nvPicPr>
        <p:blipFill>
          <a:blip r:embed="rId3"/>
          <a:stretch>
            <a:fillRect/>
          </a:stretch>
        </p:blipFill>
        <p:spPr>
          <a:xfrm>
            <a:off x="3175936" y="3566541"/>
            <a:ext cx="6804000" cy="850500"/>
          </a:xfrm>
          <a:prstGeom prst="rect">
            <a:avLst/>
          </a:prstGeom>
        </p:spPr>
      </p:pic>
      <p:pic>
        <p:nvPicPr>
          <p:cNvPr id="44" name="Picture 43">
            <a:extLst>
              <a:ext uri="{FF2B5EF4-FFF2-40B4-BE49-F238E27FC236}">
                <a16:creationId xmlns:a16="http://schemas.microsoft.com/office/drawing/2014/main" id="{F9E2ED08-A82F-EC33-051E-7FECF761536D}"/>
              </a:ext>
            </a:extLst>
          </p:cNvPr>
          <p:cNvPicPr>
            <a:picLocks noChangeAspect="1"/>
          </p:cNvPicPr>
          <p:nvPr/>
        </p:nvPicPr>
        <p:blipFill>
          <a:blip r:embed="rId3"/>
          <a:stretch>
            <a:fillRect/>
          </a:stretch>
        </p:blipFill>
        <p:spPr>
          <a:xfrm>
            <a:off x="2905799" y="3760505"/>
            <a:ext cx="6804000" cy="850500"/>
          </a:xfrm>
          <a:prstGeom prst="rect">
            <a:avLst/>
          </a:prstGeom>
        </p:spPr>
      </p:pic>
      <p:pic>
        <p:nvPicPr>
          <p:cNvPr id="45" name="Picture 44">
            <a:extLst>
              <a:ext uri="{FF2B5EF4-FFF2-40B4-BE49-F238E27FC236}">
                <a16:creationId xmlns:a16="http://schemas.microsoft.com/office/drawing/2014/main" id="{1986CCF5-94A3-BF4D-346E-09136808A607}"/>
              </a:ext>
            </a:extLst>
          </p:cNvPr>
          <p:cNvPicPr>
            <a:picLocks noChangeAspect="1"/>
          </p:cNvPicPr>
          <p:nvPr/>
        </p:nvPicPr>
        <p:blipFill>
          <a:blip r:embed="rId3"/>
          <a:stretch>
            <a:fillRect/>
          </a:stretch>
        </p:blipFill>
        <p:spPr>
          <a:xfrm>
            <a:off x="2602471" y="3949392"/>
            <a:ext cx="6804000" cy="850500"/>
          </a:xfrm>
          <a:prstGeom prst="rect">
            <a:avLst/>
          </a:prstGeom>
        </p:spPr>
      </p:pic>
      <p:pic>
        <p:nvPicPr>
          <p:cNvPr id="46" name="Picture 45">
            <a:extLst>
              <a:ext uri="{FF2B5EF4-FFF2-40B4-BE49-F238E27FC236}">
                <a16:creationId xmlns:a16="http://schemas.microsoft.com/office/drawing/2014/main" id="{16D68AA1-F370-B668-0EB6-325473787A19}"/>
              </a:ext>
            </a:extLst>
          </p:cNvPr>
          <p:cNvPicPr>
            <a:picLocks noChangeAspect="1"/>
          </p:cNvPicPr>
          <p:nvPr/>
        </p:nvPicPr>
        <p:blipFill>
          <a:blip r:embed="rId3"/>
          <a:stretch>
            <a:fillRect/>
          </a:stretch>
        </p:blipFill>
        <p:spPr>
          <a:xfrm>
            <a:off x="2332334" y="4143356"/>
            <a:ext cx="6804000" cy="850500"/>
          </a:xfrm>
          <a:prstGeom prst="rect">
            <a:avLst/>
          </a:prstGeom>
        </p:spPr>
      </p:pic>
      <p:pic>
        <p:nvPicPr>
          <p:cNvPr id="47" name="Picture 46">
            <a:extLst>
              <a:ext uri="{FF2B5EF4-FFF2-40B4-BE49-F238E27FC236}">
                <a16:creationId xmlns:a16="http://schemas.microsoft.com/office/drawing/2014/main" id="{7268EC7E-81F5-F58A-757C-A2FAFE8B0F63}"/>
              </a:ext>
            </a:extLst>
          </p:cNvPr>
          <p:cNvPicPr>
            <a:picLocks noChangeAspect="1"/>
          </p:cNvPicPr>
          <p:nvPr/>
        </p:nvPicPr>
        <p:blipFill>
          <a:blip r:embed="rId3"/>
          <a:stretch>
            <a:fillRect/>
          </a:stretch>
        </p:blipFill>
        <p:spPr>
          <a:xfrm>
            <a:off x="2032711" y="4347208"/>
            <a:ext cx="6804000" cy="850500"/>
          </a:xfrm>
          <a:prstGeom prst="rect">
            <a:avLst/>
          </a:prstGeom>
        </p:spPr>
      </p:pic>
      <p:pic>
        <p:nvPicPr>
          <p:cNvPr id="48" name="Picture 47">
            <a:extLst>
              <a:ext uri="{FF2B5EF4-FFF2-40B4-BE49-F238E27FC236}">
                <a16:creationId xmlns:a16="http://schemas.microsoft.com/office/drawing/2014/main" id="{7011578D-F1E1-B29F-596F-4C191C03E6A7}"/>
              </a:ext>
            </a:extLst>
          </p:cNvPr>
          <p:cNvPicPr>
            <a:picLocks noChangeAspect="1"/>
          </p:cNvPicPr>
          <p:nvPr/>
        </p:nvPicPr>
        <p:blipFill>
          <a:blip r:embed="rId3"/>
          <a:stretch>
            <a:fillRect/>
          </a:stretch>
        </p:blipFill>
        <p:spPr>
          <a:xfrm>
            <a:off x="1762574" y="4541172"/>
            <a:ext cx="6804000" cy="850500"/>
          </a:xfrm>
          <a:prstGeom prst="rect">
            <a:avLst/>
          </a:prstGeom>
        </p:spPr>
      </p:pic>
      <p:pic>
        <p:nvPicPr>
          <p:cNvPr id="49" name="Picture 48">
            <a:extLst>
              <a:ext uri="{FF2B5EF4-FFF2-40B4-BE49-F238E27FC236}">
                <a16:creationId xmlns:a16="http://schemas.microsoft.com/office/drawing/2014/main" id="{A363F74A-6502-7C8A-99D9-7A7ABC61393D}"/>
              </a:ext>
            </a:extLst>
          </p:cNvPr>
          <p:cNvPicPr>
            <a:picLocks noChangeAspect="1"/>
          </p:cNvPicPr>
          <p:nvPr/>
        </p:nvPicPr>
        <p:blipFill>
          <a:blip r:embed="rId3"/>
          <a:stretch>
            <a:fillRect/>
          </a:stretch>
        </p:blipFill>
        <p:spPr>
          <a:xfrm>
            <a:off x="1543989" y="4713835"/>
            <a:ext cx="6804000" cy="850500"/>
          </a:xfrm>
          <a:prstGeom prst="rect">
            <a:avLst/>
          </a:prstGeom>
        </p:spPr>
      </p:pic>
      <p:pic>
        <p:nvPicPr>
          <p:cNvPr id="50" name="Picture 49">
            <a:extLst>
              <a:ext uri="{FF2B5EF4-FFF2-40B4-BE49-F238E27FC236}">
                <a16:creationId xmlns:a16="http://schemas.microsoft.com/office/drawing/2014/main" id="{E017FAED-A7F7-BBA1-B5EA-7623AB8C879D}"/>
              </a:ext>
            </a:extLst>
          </p:cNvPr>
          <p:cNvPicPr>
            <a:picLocks noChangeAspect="1"/>
          </p:cNvPicPr>
          <p:nvPr/>
        </p:nvPicPr>
        <p:blipFill>
          <a:blip r:embed="rId3"/>
          <a:stretch>
            <a:fillRect/>
          </a:stretch>
        </p:blipFill>
        <p:spPr>
          <a:xfrm>
            <a:off x="1273852" y="4907799"/>
            <a:ext cx="6804000" cy="850500"/>
          </a:xfrm>
          <a:prstGeom prst="rect">
            <a:avLst/>
          </a:prstGeom>
        </p:spPr>
      </p:pic>
      <p:pic>
        <p:nvPicPr>
          <p:cNvPr id="51" name="Picture 50">
            <a:extLst>
              <a:ext uri="{FF2B5EF4-FFF2-40B4-BE49-F238E27FC236}">
                <a16:creationId xmlns:a16="http://schemas.microsoft.com/office/drawing/2014/main" id="{05CF81AE-CBF4-4693-17A3-44BF26718EB9}"/>
              </a:ext>
            </a:extLst>
          </p:cNvPr>
          <p:cNvPicPr>
            <a:picLocks noChangeAspect="1"/>
          </p:cNvPicPr>
          <p:nvPr/>
        </p:nvPicPr>
        <p:blipFill>
          <a:blip r:embed="rId3"/>
          <a:stretch>
            <a:fillRect/>
          </a:stretch>
        </p:blipFill>
        <p:spPr>
          <a:xfrm>
            <a:off x="966674" y="5090225"/>
            <a:ext cx="6804000" cy="850500"/>
          </a:xfrm>
          <a:prstGeom prst="rect">
            <a:avLst/>
          </a:prstGeom>
        </p:spPr>
      </p:pic>
      <p:pic>
        <p:nvPicPr>
          <p:cNvPr id="52" name="Picture 51">
            <a:extLst>
              <a:ext uri="{FF2B5EF4-FFF2-40B4-BE49-F238E27FC236}">
                <a16:creationId xmlns:a16="http://schemas.microsoft.com/office/drawing/2014/main" id="{DF60795A-EEFF-5810-2A5E-9FADA99130AB}"/>
              </a:ext>
            </a:extLst>
          </p:cNvPr>
          <p:cNvPicPr>
            <a:picLocks noChangeAspect="1"/>
          </p:cNvPicPr>
          <p:nvPr/>
        </p:nvPicPr>
        <p:blipFill>
          <a:blip r:embed="rId3"/>
          <a:stretch>
            <a:fillRect/>
          </a:stretch>
        </p:blipFill>
        <p:spPr>
          <a:xfrm>
            <a:off x="696537" y="5284189"/>
            <a:ext cx="6804000" cy="850500"/>
          </a:xfrm>
          <a:prstGeom prst="rect">
            <a:avLst/>
          </a:prstGeom>
        </p:spPr>
      </p:pic>
      <p:pic>
        <p:nvPicPr>
          <p:cNvPr id="53" name="Picture 52">
            <a:extLst>
              <a:ext uri="{FF2B5EF4-FFF2-40B4-BE49-F238E27FC236}">
                <a16:creationId xmlns:a16="http://schemas.microsoft.com/office/drawing/2014/main" id="{0F0D991A-458F-3704-37EB-93224FC6C5E8}"/>
              </a:ext>
            </a:extLst>
          </p:cNvPr>
          <p:cNvPicPr>
            <a:picLocks noChangeAspect="1"/>
          </p:cNvPicPr>
          <p:nvPr/>
        </p:nvPicPr>
        <p:blipFill>
          <a:blip r:embed="rId3"/>
          <a:stretch>
            <a:fillRect/>
          </a:stretch>
        </p:blipFill>
        <p:spPr>
          <a:xfrm>
            <a:off x="5164574" y="2364682"/>
            <a:ext cx="6534758" cy="816845"/>
          </a:xfrm>
          <a:prstGeom prst="rect">
            <a:avLst/>
          </a:prstGeom>
        </p:spPr>
      </p:pic>
    </p:spTree>
    <p:extLst>
      <p:ext uri="{BB962C8B-B14F-4D97-AF65-F5344CB8AC3E}">
        <p14:creationId xmlns:p14="http://schemas.microsoft.com/office/powerpoint/2010/main" val="36074302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18: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2416345213"/>
              </p:ext>
            </p:extLst>
          </p:nvPr>
        </p:nvGraphicFramePr>
        <p:xfrm>
          <a:off x="267128" y="764704"/>
          <a:ext cx="11766038" cy="6065520"/>
        </p:xfrm>
        <a:graphic>
          <a:graphicData uri="http://schemas.openxmlformats.org/drawingml/2006/table">
            <a:tbl>
              <a:tblPr firstRow="1" bandRow="1">
                <a:tableStyleId>{5940675A-B579-460E-94D1-54222C63F5DA}</a:tableStyleId>
              </a:tblPr>
              <a:tblGrid>
                <a:gridCol w="4340731">
                  <a:extLst>
                    <a:ext uri="{9D8B030D-6E8A-4147-A177-3AD203B41FA5}">
                      <a16:colId xmlns:a16="http://schemas.microsoft.com/office/drawing/2014/main" val="695237181"/>
                    </a:ext>
                  </a:extLst>
                </a:gridCol>
                <a:gridCol w="7425307">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Rather than asking students to complete the table, focus on one block and ask them to identify the area of one face and then work out how many faces have the same area.</a:t>
                      </a:r>
                    </a:p>
                    <a:p>
                      <a:r>
                        <a:rPr lang="en-GB" sz="1600" b="1" i="0" u="none" dirty="0"/>
                        <a:t>Challenge</a:t>
                      </a:r>
                    </a:p>
                    <a:p>
                      <a:pPr>
                        <a:spcAft>
                          <a:spcPts val="600"/>
                        </a:spcAft>
                      </a:pPr>
                      <a:r>
                        <a:rPr lang="en-GB" sz="1600" u="none" dirty="0"/>
                        <a:t>The further thinking question can be extended to consider millions, tens of millions etc.</a:t>
                      </a:r>
                    </a:p>
                    <a:p>
                      <a:r>
                        <a:rPr lang="en-GB" sz="1600" b="1" i="0" u="none" dirty="0"/>
                        <a:t>Representations</a:t>
                      </a:r>
                    </a:p>
                    <a:p>
                      <a:r>
                        <a:rPr lang="en-GB" sz="1600" b="0" i="0" u="none" dirty="0"/>
                        <a:t>Dienes blocks are most commonly used to represent place value; this might be the first time students have been asked about them in terms of volume. They might have understood that there are 1000 small ones blocks in the thousands block, but do they also appreciate this means it has a volume of 1000?</a:t>
                      </a:r>
                    </a:p>
                  </a:txBody>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600" dirty="0"/>
                        <a:t>Checkpoint 18 uses a familiar representation to probe students’ understanding of the relationship between length, area and volume. Parts a and b check students appreciate that volume is key to the use of Dienes blocks as a representation, and understand the lengths that are required to calculate such volumes. Look out for students who do not offer three dimensions for any of the blocks, as they may need more support with volume. For example, confusion may arise because the value of the volume of the ones cube is the same as the value for each of its lengths/areas, and students may not appreciate that three dimensions are still needed to calculate its volume.</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600" dirty="0"/>
                        <a:t>Part c starts to nudge students’ thinking towards surface area, which is not specified in the curriculum until Key Stage 4. At this stage, just see whether students can recognise the area of different faces and invite them to share what they notice. The question is open so that students can offer any observation, to help you identify those who are most and least confident with manipulating and visualising 3D shape. See the answers in the notes for slide 57 for some suggestions of what students might say.</a:t>
                      </a:r>
                    </a:p>
                  </a:txBody>
                  <a:tcPr/>
                </a:tc>
                <a:extLst>
                  <a:ext uri="{0D108BD9-81ED-4DB2-BD59-A6C34878D82A}">
                    <a16:rowId xmlns:a16="http://schemas.microsoft.com/office/drawing/2014/main" val="1616516725"/>
                  </a:ext>
                </a:extLst>
              </a:tr>
              <a:tr h="1115831">
                <a:tc gridSpan="2">
                  <a:txBody>
                    <a:bodyPr/>
                    <a:lstStyle/>
                    <a:p>
                      <a:r>
                        <a:rPr lang="en-GB" sz="1600" b="1" dirty="0"/>
                        <a:t>Additional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t>Units of volume and Dienes blocks are referred to in </a:t>
                      </a:r>
                      <a:r>
                        <a:rPr lang="en-GB" sz="1600" b="0" i="0" dirty="0">
                          <a:hlinkClick r:id="rId3"/>
                        </a:rPr>
                        <a:t>Segment 2.20 Multiplication with three factors and volume</a:t>
                      </a:r>
                      <a:r>
                        <a:rPr lang="en-GB" sz="1600" b="0" i="0" dirty="0"/>
                        <a:t> in the </a:t>
                      </a:r>
                      <a:r>
                        <a:rPr lang="en-GB" sz="1600" b="0" i="0" dirty="0">
                          <a:hlinkClick r:id="rId4"/>
                        </a:rPr>
                        <a:t>Primary Mastery Professional Development</a:t>
                      </a:r>
                      <a:r>
                        <a:rPr lang="en-GB" sz="1600" b="0" i="0" dirty="0"/>
                        <a:t> materials.</a:t>
                      </a:r>
                      <a:endParaRPr lang="en-GB" sz="1600" b="0" dirty="0"/>
                    </a:p>
                    <a:p>
                      <a:pPr marL="285750" indent="-285750">
                        <a:buFont typeface="Arial" panose="020B0604020202020204" pitchFamily="34" charset="0"/>
                        <a:buChar char="•"/>
                      </a:pPr>
                      <a:r>
                        <a:rPr lang="en-GB" sz="1600" b="0" dirty="0"/>
                        <a:t>The guidance </a:t>
                      </a:r>
                      <a:r>
                        <a:rPr lang="en-GB" sz="1600" dirty="0">
                          <a:hlinkClick r:id="rId5"/>
                        </a:rPr>
                        <a:t>Using mathematical representations at KS3 | NCETM</a:t>
                      </a:r>
                      <a:r>
                        <a:rPr lang="en-GB" sz="1600" dirty="0"/>
                        <a:t> explains how Dienes blocks might be used to support understanding of place value in Key Stage 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Key idea 6.2.2.5 from </a:t>
                      </a:r>
                      <a:r>
                        <a:rPr lang="en-GB" sz="1600" dirty="0">
                          <a:hlinkClick r:id="rId6"/>
                        </a:rPr>
                        <a:t>Secondary Mastery Professional Development | NCETM</a:t>
                      </a:r>
                      <a:r>
                        <a:rPr lang="en-GB" sz="1600" dirty="0"/>
                        <a:t> explores </a:t>
                      </a:r>
                      <a:r>
                        <a:rPr lang="en-GB" sz="1600" dirty="0">
                          <a:hlinkClick r:id="rId7"/>
                        </a:rPr>
                        <a:t>‘Surface area of 3D shapes</a:t>
                      </a:r>
                      <a:r>
                        <a:rPr lang="en-GB" sz="1600" dirty="0"/>
                        <a:t>’.</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917482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5D44BF-C135-4A28-96C4-B53950D7D722}"/>
              </a:ext>
            </a:extLst>
          </p:cNvPr>
          <p:cNvSpPr>
            <a:spLocks noGrp="1"/>
          </p:cNvSpPr>
          <p:nvPr>
            <p:ph type="title"/>
          </p:nvPr>
        </p:nvSpPr>
        <p:spPr/>
        <p:txBody>
          <a:bodyPr>
            <a:normAutofit fontScale="90000"/>
          </a:bodyPr>
          <a:lstStyle/>
          <a:p>
            <a:r>
              <a:rPr lang="en-GB" dirty="0"/>
              <a:t>Checkpoints 19–28  </a:t>
            </a:r>
            <a:br>
              <a:rPr lang="en-GB" dirty="0"/>
            </a:br>
            <a:br>
              <a:rPr lang="en-GB" dirty="0"/>
            </a:br>
            <a:endParaRPr lang="en-GB" dirty="0"/>
          </a:p>
        </p:txBody>
      </p:sp>
      <p:graphicFrame>
        <p:nvGraphicFramePr>
          <p:cNvPr id="3" name="Table 5">
            <a:extLst>
              <a:ext uri="{FF2B5EF4-FFF2-40B4-BE49-F238E27FC236}">
                <a16:creationId xmlns:a16="http://schemas.microsoft.com/office/drawing/2014/main" id="{E5A38C3F-4868-4ED2-89EA-4C70558367B5}"/>
              </a:ext>
            </a:extLst>
          </p:cNvPr>
          <p:cNvGraphicFramePr>
            <a:graphicFrameLocks noGrp="1"/>
          </p:cNvGraphicFramePr>
          <p:nvPr>
            <p:extLst>
              <p:ext uri="{D42A27DB-BD31-4B8C-83A1-F6EECF244321}">
                <p14:modId xmlns:p14="http://schemas.microsoft.com/office/powerpoint/2010/main" val="2389360864"/>
              </p:ext>
            </p:extLst>
          </p:nvPr>
        </p:nvGraphicFramePr>
        <p:xfrm>
          <a:off x="741455" y="1197025"/>
          <a:ext cx="10436512" cy="4463950"/>
        </p:xfrm>
        <a:graphic>
          <a:graphicData uri="http://schemas.openxmlformats.org/drawingml/2006/table">
            <a:tbl>
              <a:tblPr firstRow="1" bandRow="1">
                <a:tableStyleId>{5940675A-B579-460E-94D1-54222C63F5DA}</a:tableStyleId>
              </a:tblPr>
              <a:tblGrid>
                <a:gridCol w="5045488">
                  <a:extLst>
                    <a:ext uri="{9D8B030D-6E8A-4147-A177-3AD203B41FA5}">
                      <a16:colId xmlns:a16="http://schemas.microsoft.com/office/drawing/2014/main" val="2259483677"/>
                    </a:ext>
                  </a:extLst>
                </a:gridCol>
                <a:gridCol w="3835263">
                  <a:extLst>
                    <a:ext uri="{9D8B030D-6E8A-4147-A177-3AD203B41FA5}">
                      <a16:colId xmlns:a16="http://schemas.microsoft.com/office/drawing/2014/main" val="4162930053"/>
                    </a:ext>
                  </a:extLst>
                </a:gridCol>
                <a:gridCol w="1555761">
                  <a:extLst>
                    <a:ext uri="{9D8B030D-6E8A-4147-A177-3AD203B41FA5}">
                      <a16:colId xmlns:a16="http://schemas.microsoft.com/office/drawing/2014/main" val="3250428731"/>
                    </a:ext>
                  </a:extLst>
                </a:gridCol>
              </a:tblGrid>
              <a:tr h="301542">
                <a:tc>
                  <a:txBody>
                    <a:bodyPr/>
                    <a:lstStyle/>
                    <a:p>
                      <a:r>
                        <a:rPr lang="en-GB" b="1" dirty="0">
                          <a:solidFill>
                            <a:schemeClr val="bg1"/>
                          </a:solidFill>
                        </a:rPr>
                        <a:t>Checkpoint</a:t>
                      </a:r>
                    </a:p>
                  </a:txBody>
                  <a:tcPr>
                    <a:solidFill>
                      <a:schemeClr val="accent2"/>
                    </a:solidFill>
                  </a:tcPr>
                </a:tc>
                <a:tc>
                  <a:txBody>
                    <a:bodyPr/>
                    <a:lstStyle/>
                    <a:p>
                      <a:r>
                        <a:rPr lang="en-GB" b="1" dirty="0">
                          <a:solidFill>
                            <a:schemeClr val="bg1"/>
                          </a:solidFill>
                        </a:rPr>
                        <a:t>Underpins</a:t>
                      </a:r>
                    </a:p>
                  </a:txBody>
                  <a:tcPr>
                    <a:solidFill>
                      <a:schemeClr val="accent2"/>
                    </a:solidFill>
                  </a:tcPr>
                </a:tc>
                <a:tc>
                  <a:txBody>
                    <a:bodyPr/>
                    <a:lstStyle/>
                    <a:p>
                      <a:r>
                        <a:rPr lang="en-GB" b="1" dirty="0">
                          <a:solidFill>
                            <a:schemeClr val="bg1"/>
                          </a:solidFill>
                        </a:rPr>
                        <a:t>Code</a:t>
                      </a:r>
                      <a:endParaRPr lang="en-GB" b="0" dirty="0">
                        <a:solidFill>
                          <a:schemeClr val="bg1"/>
                        </a:solidFill>
                      </a:endParaRPr>
                    </a:p>
                  </a:txBody>
                  <a:tcPr>
                    <a:solidFill>
                      <a:schemeClr val="accent2"/>
                    </a:solidFill>
                  </a:tcPr>
                </a:tc>
                <a:extLst>
                  <a:ext uri="{0D108BD9-81ED-4DB2-BD59-A6C34878D82A}">
                    <a16:rowId xmlns:a16="http://schemas.microsoft.com/office/drawing/2014/main" val="979699445"/>
                  </a:ext>
                </a:extLst>
              </a:tr>
              <a:tr h="409819">
                <a:tc>
                  <a:txBody>
                    <a:bodyPr/>
                    <a:lstStyle/>
                    <a:p>
                      <a:r>
                        <a:rPr lang="en-GB" dirty="0">
                          <a:hlinkClick r:id="rId3" action="ppaction://hlinksldjump"/>
                        </a:rPr>
                        <a:t>19: Twenty-eight cubes</a:t>
                      </a:r>
                      <a:endParaRPr lang="en-GB" dirty="0"/>
                    </a:p>
                  </a:txBody>
                  <a:tcPr anchor="ctr"/>
                </a:tc>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Concept of volume</a:t>
                      </a:r>
                    </a:p>
                  </a:txBody>
                  <a:tcPr anchor="ctr"/>
                </a:tc>
                <a:tc rowSpan="4">
                  <a:txBody>
                    <a:bodyPr/>
                    <a:lstStyle/>
                    <a:p>
                      <a:r>
                        <a:rPr lang="en-GB" dirty="0"/>
                        <a:t>6.2.3</a:t>
                      </a:r>
                    </a:p>
                  </a:txBody>
                  <a:tcPr anchor="ctr"/>
                </a:tc>
                <a:extLst>
                  <a:ext uri="{0D108BD9-81ED-4DB2-BD59-A6C34878D82A}">
                    <a16:rowId xmlns:a16="http://schemas.microsoft.com/office/drawing/2014/main" val="1209749094"/>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4" action="ppaction://hlinksldjump"/>
                        </a:rPr>
                        <a:t>20: Lunchboxes</a:t>
                      </a:r>
                      <a:endParaRPr lang="en-GB" dirty="0"/>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89393157"/>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5" action="ppaction://hlinksldjump"/>
                        </a:rPr>
                        <a:t>21: Cold as ice</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extLst>
                  <a:ext uri="{0D108BD9-81ED-4DB2-BD59-A6C34878D82A}">
                    <a16:rowId xmlns:a16="http://schemas.microsoft.com/office/drawing/2014/main" val="2630190816"/>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6" action="ppaction://hlinksldjump"/>
                        </a:rPr>
                        <a:t>22: Blocks</a:t>
                      </a:r>
                      <a:endParaRPr lang="en-GB" dirty="0"/>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662449158"/>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7" action="ppaction://hlinksldjump"/>
                        </a:rPr>
                        <a:t>23: Swimming pool</a:t>
                      </a:r>
                      <a:endParaRPr lang="en-GB" dirty="0"/>
                    </a:p>
                  </a:txBody>
                  <a:tcPr anchor="ctr"/>
                </a:tc>
                <a:tc row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Calculating volume</a:t>
                      </a:r>
                    </a:p>
                  </a:txBody>
                  <a:tcPr anchor="ctr"/>
                </a:tc>
                <a:tc rowSpan="6">
                  <a:txBody>
                    <a:bodyPr/>
                    <a:lstStyle/>
                    <a:p>
                      <a:r>
                        <a:rPr lang="en-GB" dirty="0"/>
                        <a:t>6.2.3</a:t>
                      </a:r>
                    </a:p>
                  </a:txBody>
                  <a:tcPr anchor="ctr"/>
                </a:tc>
                <a:extLst>
                  <a:ext uri="{0D108BD9-81ED-4DB2-BD59-A6C34878D82A}">
                    <a16:rowId xmlns:a16="http://schemas.microsoft.com/office/drawing/2014/main" val="1881728802"/>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8" action="ppaction://hlinksldjump"/>
                        </a:rPr>
                        <a:t>24: Cubes in a glass</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tc vMerge="1">
                  <a:txBody>
                    <a:bodyPr/>
                    <a:lstStyle/>
                    <a:p>
                      <a:endParaRPr lang="en-GB"/>
                    </a:p>
                  </a:txBody>
                  <a:tcPr anchor="ctr"/>
                </a:tc>
                <a:extLst>
                  <a:ext uri="{0D108BD9-81ED-4DB2-BD59-A6C34878D82A}">
                    <a16:rowId xmlns:a16="http://schemas.microsoft.com/office/drawing/2014/main" val="1314235635"/>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9" action="ppaction://hlinksldjump"/>
                        </a:rPr>
                        <a:t>25: Marshall’s parcel</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tc vMerge="1">
                  <a:txBody>
                    <a:bodyPr/>
                    <a:lstStyle/>
                    <a:p>
                      <a:endParaRPr lang="en-GB"/>
                    </a:p>
                  </a:txBody>
                  <a:tcPr anchor="ctr"/>
                </a:tc>
                <a:extLst>
                  <a:ext uri="{0D108BD9-81ED-4DB2-BD59-A6C34878D82A}">
                    <a16:rowId xmlns:a16="http://schemas.microsoft.com/office/drawing/2014/main" val="184494815"/>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10" action="ppaction://hlinksldjump"/>
                        </a:rPr>
                        <a:t>26: Same volume</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tc vMerge="1">
                  <a:txBody>
                    <a:bodyPr/>
                    <a:lstStyle/>
                    <a:p>
                      <a:endParaRPr lang="en-GB"/>
                    </a:p>
                  </a:txBody>
                  <a:tcPr anchor="ctr"/>
                </a:tc>
                <a:extLst>
                  <a:ext uri="{0D108BD9-81ED-4DB2-BD59-A6C34878D82A}">
                    <a16:rowId xmlns:a16="http://schemas.microsoft.com/office/drawing/2014/main" val="398192220"/>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11" action="ppaction://hlinksldjump"/>
                        </a:rPr>
                        <a:t>27: Remembering rules</a:t>
                      </a:r>
                      <a:endParaRPr lang="en-GB" dirty="0"/>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49597478"/>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12" action="ppaction://hlinksldjump"/>
                        </a:rPr>
                        <a:t>28: Twice as wide, twice as tall</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tc vMerge="1">
                  <a:txBody>
                    <a:bodyPr/>
                    <a:lstStyle/>
                    <a:p>
                      <a:endParaRPr lang="en-GB"/>
                    </a:p>
                  </a:txBody>
                  <a:tcPr anchor="ctr"/>
                </a:tc>
                <a:extLst>
                  <a:ext uri="{0D108BD9-81ED-4DB2-BD59-A6C34878D82A}">
                    <a16:rowId xmlns:a16="http://schemas.microsoft.com/office/drawing/2014/main" val="1174140736"/>
                  </a:ext>
                </a:extLst>
              </a:tr>
            </a:tbl>
          </a:graphicData>
        </a:graphic>
      </p:graphicFrame>
      <p:sp>
        <p:nvSpPr>
          <p:cNvPr id="5" name="TextBox 4">
            <a:extLst>
              <a:ext uri="{FF2B5EF4-FFF2-40B4-BE49-F238E27FC236}">
                <a16:creationId xmlns:a16="http://schemas.microsoft.com/office/drawing/2014/main" id="{44836036-F7A3-4243-A4CA-0C33A2B6CE0E}"/>
              </a:ext>
            </a:extLst>
          </p:cNvPr>
          <p:cNvSpPr txBox="1"/>
          <p:nvPr/>
        </p:nvSpPr>
        <p:spPr>
          <a:xfrm>
            <a:off x="469510" y="5965675"/>
            <a:ext cx="8909622" cy="461665"/>
          </a:xfrm>
          <a:prstGeom prst="rect">
            <a:avLst/>
          </a:prstGeom>
          <a:noFill/>
        </p:spPr>
        <p:txBody>
          <a:bodyPr wrap="square">
            <a:spAutoFit/>
          </a:bodyPr>
          <a:lstStyle/>
          <a:p>
            <a:pPr>
              <a:buNone/>
            </a:pPr>
            <a:r>
              <a:rPr lang="en-GB" sz="1200" dirty="0">
                <a:solidFill>
                  <a:srgbClr val="585858"/>
                </a:solidFill>
              </a:rPr>
              <a:t>*This three-digit code refers to the statement of knowledge, skills and understanding in the</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 NCETM’s </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hlinkClick r:id="rId13"/>
              </a:rPr>
              <a:t>Sample Key Stage 3 Curriculum Framework</a:t>
            </a:r>
            <a:r>
              <a:rPr lang="en-GB" sz="1200" dirty="0">
                <a:solidFill>
                  <a:srgbClr val="585858"/>
                </a:solidFill>
              </a:rPr>
              <a:t> (see notes below for more information).</a:t>
            </a:r>
            <a:endParaRPr lang="en-GB" sz="2000" dirty="0"/>
          </a:p>
        </p:txBody>
      </p:sp>
    </p:spTree>
    <p:extLst>
      <p:ext uri="{BB962C8B-B14F-4D97-AF65-F5344CB8AC3E}">
        <p14:creationId xmlns:p14="http://schemas.microsoft.com/office/powerpoint/2010/main" val="3830974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F750-B98E-4156-B264-E7141171DEA8}"/>
              </a:ext>
            </a:extLst>
          </p:cNvPr>
          <p:cNvSpPr>
            <a:spLocks noGrp="1"/>
          </p:cNvSpPr>
          <p:nvPr>
            <p:ph type="ctrTitle"/>
          </p:nvPr>
        </p:nvSpPr>
        <p:spPr>
          <a:xfrm>
            <a:off x="609602" y="2130109"/>
            <a:ext cx="6049764" cy="648071"/>
          </a:xfrm>
        </p:spPr>
        <p:txBody>
          <a:bodyPr>
            <a:normAutofit/>
          </a:bodyPr>
          <a:lstStyle/>
          <a:p>
            <a:r>
              <a:rPr lang="en-GB" sz="3200" dirty="0"/>
              <a:t>Concept of volume</a:t>
            </a:r>
          </a:p>
        </p:txBody>
      </p:sp>
      <p:sp>
        <p:nvSpPr>
          <p:cNvPr id="3" name="Subtitle 2">
            <a:extLst>
              <a:ext uri="{FF2B5EF4-FFF2-40B4-BE49-F238E27FC236}">
                <a16:creationId xmlns:a16="http://schemas.microsoft.com/office/drawing/2014/main" id="{72DF884B-E4FB-4058-9297-DDD0206E9539}"/>
              </a:ext>
            </a:extLst>
          </p:cNvPr>
          <p:cNvSpPr>
            <a:spLocks noGrp="1"/>
          </p:cNvSpPr>
          <p:nvPr>
            <p:ph type="subTitle" idx="1"/>
          </p:nvPr>
        </p:nvSpPr>
        <p:spPr>
          <a:xfrm>
            <a:off x="609602" y="3090198"/>
            <a:ext cx="6062463" cy="1152130"/>
          </a:xfrm>
        </p:spPr>
        <p:txBody>
          <a:bodyPr>
            <a:normAutofit/>
          </a:bodyPr>
          <a:lstStyle/>
          <a:p>
            <a:r>
              <a:rPr lang="en-GB" sz="1800" dirty="0">
                <a:latin typeface="Century Gothic" panose="020B0502020202020204" pitchFamily="34" charset="0"/>
              </a:rPr>
              <a:t>Checkpoints 19–22</a:t>
            </a:r>
          </a:p>
        </p:txBody>
      </p:sp>
    </p:spTree>
    <p:extLst>
      <p:ext uri="{BB962C8B-B14F-4D97-AF65-F5344CB8AC3E}">
        <p14:creationId xmlns:p14="http://schemas.microsoft.com/office/powerpoint/2010/main" val="41678891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9F8A80-70BA-4F6B-9F00-7FA783A3B2C4}"/>
              </a:ext>
            </a:extLst>
          </p:cNvPr>
          <p:cNvSpPr txBox="1"/>
          <p:nvPr/>
        </p:nvSpPr>
        <p:spPr>
          <a:xfrm>
            <a:off x="417815" y="277403"/>
            <a:ext cx="9505831" cy="584775"/>
          </a:xfrm>
          <a:prstGeom prst="rect">
            <a:avLst/>
          </a:prstGeom>
          <a:noFill/>
        </p:spPr>
        <p:txBody>
          <a:bodyPr wrap="square" rtlCol="0">
            <a:spAutoFit/>
          </a:bodyPr>
          <a:lstStyle/>
          <a:p>
            <a:pPr>
              <a:buNone/>
            </a:pPr>
            <a:r>
              <a:rPr lang="en-GB" sz="3200" b="1" dirty="0">
                <a:latin typeface="Century Gothic" panose="020B0502020202020204" pitchFamily="34" charset="0"/>
              </a:rPr>
              <a:t>Concept of volume</a:t>
            </a:r>
          </a:p>
        </p:txBody>
      </p:sp>
      <p:graphicFrame>
        <p:nvGraphicFramePr>
          <p:cNvPr id="3" name="Table 2">
            <a:extLst>
              <a:ext uri="{FF2B5EF4-FFF2-40B4-BE49-F238E27FC236}">
                <a16:creationId xmlns:a16="http://schemas.microsoft.com/office/drawing/2014/main" id="{ADC55AF9-E8D0-4333-88A9-4876D605956B}"/>
              </a:ext>
            </a:extLst>
          </p:cNvPr>
          <p:cNvGraphicFramePr>
            <a:graphicFrameLocks noGrp="1"/>
          </p:cNvGraphicFramePr>
          <p:nvPr>
            <p:extLst>
              <p:ext uri="{D42A27DB-BD31-4B8C-83A1-F6EECF244321}">
                <p14:modId xmlns:p14="http://schemas.microsoft.com/office/powerpoint/2010/main" val="2965384968"/>
              </p:ext>
            </p:extLst>
          </p:nvPr>
        </p:nvGraphicFramePr>
        <p:xfrm>
          <a:off x="417815" y="962408"/>
          <a:ext cx="11426013" cy="4637601"/>
        </p:xfrm>
        <a:graphic>
          <a:graphicData uri="http://schemas.openxmlformats.org/drawingml/2006/table">
            <a:tbl>
              <a:tblPr firstRow="1" bandRow="1">
                <a:tableStyleId>{5940675A-B579-460E-94D1-54222C63F5DA}</a:tableStyleId>
              </a:tblPr>
              <a:tblGrid>
                <a:gridCol w="7580431">
                  <a:extLst>
                    <a:ext uri="{9D8B030D-6E8A-4147-A177-3AD203B41FA5}">
                      <a16:colId xmlns:a16="http://schemas.microsoft.com/office/drawing/2014/main" val="4178532543"/>
                    </a:ext>
                  </a:extLst>
                </a:gridCol>
                <a:gridCol w="3845582">
                  <a:extLst>
                    <a:ext uri="{9D8B030D-6E8A-4147-A177-3AD203B41FA5}">
                      <a16:colId xmlns:a16="http://schemas.microsoft.com/office/drawing/2014/main" val="864547500"/>
                    </a:ext>
                  </a:extLst>
                </a:gridCol>
              </a:tblGrid>
              <a:tr h="400881">
                <a:tc>
                  <a:txBody>
                    <a:bodyPr/>
                    <a:lstStyle/>
                    <a:p>
                      <a:r>
                        <a:rPr lang="en-GB" sz="1800" b="1" dirty="0">
                          <a:solidFill>
                            <a:schemeClr val="bg1"/>
                          </a:solidFill>
                        </a:rPr>
                        <a:t>Previous learning</a:t>
                      </a:r>
                    </a:p>
                  </a:txBody>
                  <a:tcPr>
                    <a:solidFill>
                      <a:schemeClr val="accent2"/>
                    </a:solidFill>
                  </a:tcPr>
                </a:tc>
                <a:tc>
                  <a:txBody>
                    <a:bodyPr/>
                    <a:lstStyle/>
                    <a:p>
                      <a:r>
                        <a:rPr lang="en-GB" sz="1800" b="1" dirty="0">
                          <a:solidFill>
                            <a:schemeClr val="bg1"/>
                          </a:solidFill>
                        </a:rPr>
                        <a:t>In Key Stage 3 students need to</a:t>
                      </a:r>
                    </a:p>
                  </a:txBody>
                  <a:tcPr>
                    <a:solidFill>
                      <a:schemeClr val="accent2"/>
                    </a:solidFill>
                  </a:tcPr>
                </a:tc>
                <a:extLst>
                  <a:ext uri="{0D108BD9-81ED-4DB2-BD59-A6C34878D82A}">
                    <a16:rowId xmlns:a16="http://schemas.microsoft.com/office/drawing/2014/main" val="1994315794"/>
                  </a:ext>
                </a:extLst>
              </a:tr>
              <a:tr h="3602116">
                <a:tc>
                  <a:txBody>
                    <a:bodyPr/>
                    <a:lstStyle/>
                    <a:p>
                      <a:pPr marL="0" indent="0">
                        <a:buFont typeface="Arial" panose="020B0604020202020204" pitchFamily="34" charset="0"/>
                        <a:buNone/>
                      </a:pPr>
                      <a:r>
                        <a:rPr lang="en-GB" sz="1600" i="0" dirty="0"/>
                        <a:t>Key Stage 2 curriculum: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5: estimate volume [for example using 1 cm</a:t>
                      </a:r>
                      <a:r>
                        <a:rPr lang="en-GB" sz="1600" i="0" baseline="30000" dirty="0"/>
                        <a:t>3</a:t>
                      </a:r>
                      <a:r>
                        <a:rPr lang="en-GB" sz="1600" i="0" dirty="0"/>
                        <a:t> blocks to build cuboids (including cubes)]</a:t>
                      </a:r>
                      <a:r>
                        <a:rPr lang="en-GB" sz="1600" i="0" baseline="0" dirty="0"/>
                        <a:t> and capacity [for example, using water]</a:t>
                      </a:r>
                      <a:endParaRPr lang="en-GB" sz="1600" i="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6: recognise when it is possible to use formulae for the area and volume of shapes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6: calculate, estimate and compare volume of cubes and cuboids using standard units including cm</a:t>
                      </a:r>
                      <a:r>
                        <a:rPr lang="en-GB" sz="1600" i="0" baseline="30000" dirty="0"/>
                        <a:t>3</a:t>
                      </a:r>
                      <a:r>
                        <a:rPr lang="en-GB" sz="1600" i="0" dirty="0"/>
                        <a:t>, m</a:t>
                      </a:r>
                      <a:r>
                        <a:rPr lang="en-GB" sz="1600" i="0" baseline="30000" dirty="0"/>
                        <a:t>3</a:t>
                      </a:r>
                      <a:r>
                        <a:rPr lang="en-GB" sz="1600" i="0" dirty="0"/>
                        <a:t>, and extending</a:t>
                      </a:r>
                      <a:r>
                        <a:rPr lang="en-GB" sz="1600" i="0" baseline="0" dirty="0"/>
                        <a:t> to other units [for example </a:t>
                      </a:r>
                      <a:r>
                        <a:rPr lang="en-GB" sz="1600" i="0" dirty="0"/>
                        <a:t>mm</a:t>
                      </a:r>
                      <a:r>
                        <a:rPr lang="en-GB" sz="1600" i="0" baseline="30000" dirty="0"/>
                        <a:t>3</a:t>
                      </a:r>
                      <a:r>
                        <a:rPr lang="en-GB" sz="1600" i="0" baseline="0" dirty="0"/>
                        <a:t>, </a:t>
                      </a:r>
                      <a:r>
                        <a:rPr lang="en-GB" sz="1600" i="0" dirty="0"/>
                        <a:t>km</a:t>
                      </a:r>
                      <a:r>
                        <a:rPr lang="en-GB" sz="1600" i="0" baseline="30000" dirty="0"/>
                        <a:t>3</a:t>
                      </a:r>
                      <a:r>
                        <a:rPr lang="en-GB" sz="1600" i="0" dirty="0"/>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i="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i="0" dirty="0"/>
                        <a:t>Further information about how students may have experienced this key idea in Key Stage 2: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baseline="0" dirty="0">
                          <a:hlinkClick r:id="rId3"/>
                        </a:rPr>
                        <a:t>Teaching mathematics in primary schools</a:t>
                      </a:r>
                      <a:r>
                        <a:rPr lang="en-GB" sz="1600" i="0" baseline="0" dirty="0"/>
                        <a:t> Although not specifically referenced in the Ready to progress criteria, volume is used as a context in both place value and fractions</a:t>
                      </a:r>
                      <a:r>
                        <a:rPr lang="en-GB" sz="1600" b="0" i="0" kern="1200" baseline="0" dirty="0">
                          <a:solidFill>
                            <a:schemeClr val="tx1"/>
                          </a:solidFill>
                          <a:effectLst/>
                          <a:latin typeface="+mn-lt"/>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dirty="0">
                          <a:hlinkClick r:id="rId4"/>
                        </a:rPr>
                        <a:t>Primary Mastery Professional Development</a:t>
                      </a:r>
                      <a:r>
                        <a:rPr lang="en-GB" sz="1600" b="0" i="0" dirty="0"/>
                        <a:t>, Spine 2 Multiplication and division, Year 5 </a:t>
                      </a:r>
                      <a:r>
                        <a:rPr lang="en-GB" sz="1600" b="0" i="0" dirty="0">
                          <a:hlinkClick r:id="rId5"/>
                        </a:rPr>
                        <a:t>Segment 2.20 Multiplication with three factors and volume</a:t>
                      </a:r>
                      <a:r>
                        <a:rPr lang="en-GB" sz="1600" b="0" i="0" dirty="0"/>
                        <a:t>.</a:t>
                      </a:r>
                      <a:endParaRPr lang="en-GB" sz="1600" b="0" i="0" kern="1200" baseline="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i="0" baseline="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Understand that volume is a three-dimensional measure that quantifies the space inside a 3D shape, and be able to distinguish it from the one-dimensional measure of perimeter and two-dimensional measure of area (ideas that are often confused).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kern="1200" dirty="0">
                        <a:solidFill>
                          <a:schemeClr val="tx1"/>
                        </a:solidFill>
                        <a:effectLst/>
                        <a:latin typeface="+mn-lt"/>
                        <a:ea typeface="+mn-ea"/>
                        <a:cs typeface="+mn-cs"/>
                      </a:endParaRPr>
                    </a:p>
                  </a:txBody>
                  <a:tcPr/>
                </a:tc>
                <a:extLst>
                  <a:ext uri="{0D108BD9-81ED-4DB2-BD59-A6C34878D82A}">
                    <a16:rowId xmlns:a16="http://schemas.microsoft.com/office/drawing/2014/main" val="1817851487"/>
                  </a:ext>
                </a:extLst>
              </a:tr>
            </a:tbl>
          </a:graphicData>
        </a:graphic>
      </p:graphicFrame>
    </p:spTree>
    <p:extLst>
      <p:ext uri="{BB962C8B-B14F-4D97-AF65-F5344CB8AC3E}">
        <p14:creationId xmlns:p14="http://schemas.microsoft.com/office/powerpoint/2010/main" val="29699503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DAE38C-3814-2B4C-C157-C5B4CAEDDDDF}"/>
              </a:ext>
            </a:extLst>
          </p:cNvPr>
          <p:cNvSpPr>
            <a:spLocks noGrp="1"/>
          </p:cNvSpPr>
          <p:nvPr>
            <p:ph type="body" sz="quarter" idx="11"/>
          </p:nvPr>
        </p:nvSpPr>
        <p:spPr/>
        <p:txBody>
          <a:bodyPr/>
          <a:lstStyle/>
          <a:p>
            <a:r>
              <a:rPr lang="en-GB" dirty="0"/>
              <a:t>Checkpoint 19: Twenty-eight cubes</a:t>
            </a:r>
          </a:p>
          <a:p>
            <a:endParaRPr lang="en-US" dirty="0"/>
          </a:p>
        </p:txBody>
      </p:sp>
      <p:sp>
        <p:nvSpPr>
          <p:cNvPr id="4" name="TextBox 3">
            <a:extLst>
              <a:ext uri="{FF2B5EF4-FFF2-40B4-BE49-F238E27FC236}">
                <a16:creationId xmlns:a16="http://schemas.microsoft.com/office/drawing/2014/main" id="{58DF52E9-EA52-0D80-1BE4-6D2EF7F778EC}"/>
              </a:ext>
            </a:extLst>
          </p:cNvPr>
          <p:cNvSpPr txBox="1"/>
          <p:nvPr/>
        </p:nvSpPr>
        <p:spPr>
          <a:xfrm>
            <a:off x="145680" y="1181955"/>
            <a:ext cx="3719263" cy="769441"/>
          </a:xfrm>
          <a:prstGeom prst="rect">
            <a:avLst/>
          </a:prstGeom>
          <a:noFill/>
        </p:spPr>
        <p:txBody>
          <a:bodyPr wrap="square" rtlCol="0">
            <a:spAutoFit/>
          </a:bodyPr>
          <a:lstStyle/>
          <a:p>
            <a:pPr>
              <a:buNone/>
            </a:pPr>
            <a:r>
              <a:rPr lang="en-US" sz="2200" dirty="0">
                <a:cs typeface="Arial" panose="020B0604020202020204" pitchFamily="34" charset="0"/>
              </a:rPr>
              <a:t>Guz makes a shape out of 28 multilink cubes.</a:t>
            </a:r>
          </a:p>
        </p:txBody>
      </p:sp>
      <p:sp>
        <p:nvSpPr>
          <p:cNvPr id="5" name="Action Button: Help 4">
            <a:hlinkClick r:id="" action="ppaction://noaction" highlightClick="1"/>
            <a:extLst>
              <a:ext uri="{FF2B5EF4-FFF2-40B4-BE49-F238E27FC236}">
                <a16:creationId xmlns:a16="http://schemas.microsoft.com/office/drawing/2014/main" id="{6DC1D568-47A7-0425-4281-923BAAEE9B25}"/>
              </a:ext>
            </a:extLst>
          </p:cNvPr>
          <p:cNvSpPr/>
          <p:nvPr/>
        </p:nvSpPr>
        <p:spPr>
          <a:xfrm>
            <a:off x="239632" y="5287581"/>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D702909-6ED9-6C2A-D05F-7D807FE2EA28}"/>
              </a:ext>
            </a:extLst>
          </p:cNvPr>
          <p:cNvSpPr txBox="1"/>
          <p:nvPr/>
        </p:nvSpPr>
        <p:spPr>
          <a:xfrm>
            <a:off x="145680" y="2603522"/>
            <a:ext cx="3427080" cy="2191369"/>
          </a:xfrm>
          <a:prstGeom prst="rect">
            <a:avLst/>
          </a:prstGeom>
          <a:noFill/>
        </p:spPr>
        <p:txBody>
          <a:bodyPr wrap="square">
            <a:spAutoFit/>
          </a:bodyPr>
          <a:lstStyle/>
          <a:p>
            <a:pPr>
              <a:buNone/>
            </a:pPr>
            <a:r>
              <a:rPr lang="en-US" sz="2200" dirty="0">
                <a:cs typeface="Arial" panose="020B0604020202020204" pitchFamily="34" charset="0"/>
              </a:rPr>
              <a:t>Callum breaks it apart and makes a different shape using all 28 cubes.</a:t>
            </a:r>
          </a:p>
          <a:p>
            <a:pPr marL="457200" indent="-457200">
              <a:buFont typeface="+mj-lt"/>
              <a:buAutoNum type="alphaLcParenR"/>
            </a:pPr>
            <a:r>
              <a:rPr lang="en-US" sz="2200" dirty="0">
                <a:cs typeface="Arial" panose="020B0604020202020204" pitchFamily="34" charset="0"/>
              </a:rPr>
              <a:t>Do you agree that the volume of the shapes is the same?</a:t>
            </a:r>
          </a:p>
        </p:txBody>
      </p:sp>
      <p:sp>
        <p:nvSpPr>
          <p:cNvPr id="7" name="TextBox 6">
            <a:extLst>
              <a:ext uri="{FF2B5EF4-FFF2-40B4-BE49-F238E27FC236}">
                <a16:creationId xmlns:a16="http://schemas.microsoft.com/office/drawing/2014/main" id="{9CA0E9FB-4301-1D82-729F-89B4613EABBD}"/>
              </a:ext>
            </a:extLst>
          </p:cNvPr>
          <p:cNvSpPr txBox="1"/>
          <p:nvPr/>
        </p:nvSpPr>
        <p:spPr>
          <a:xfrm>
            <a:off x="6127670" y="2603521"/>
            <a:ext cx="3427080" cy="2191369"/>
          </a:xfrm>
          <a:prstGeom prst="rect">
            <a:avLst/>
          </a:prstGeom>
          <a:noFill/>
        </p:spPr>
        <p:txBody>
          <a:bodyPr wrap="square">
            <a:spAutoFit/>
          </a:bodyPr>
          <a:lstStyle/>
          <a:p>
            <a:pPr>
              <a:buNone/>
            </a:pPr>
            <a:r>
              <a:rPr lang="en-US" sz="2200" dirty="0">
                <a:cs typeface="Arial" panose="020B0604020202020204" pitchFamily="34" charset="0"/>
              </a:rPr>
              <a:t>Gabriel breaks it apart  and makes a different shape using all 28 cubes.</a:t>
            </a:r>
          </a:p>
          <a:p>
            <a:pPr marL="457200" indent="-457200">
              <a:buFont typeface="+mj-lt"/>
              <a:buAutoNum type="alphaLcParenR" startAt="2"/>
            </a:pPr>
            <a:r>
              <a:rPr lang="en-US" sz="2200" dirty="0">
                <a:cs typeface="Arial" panose="020B0604020202020204" pitchFamily="34" charset="0"/>
              </a:rPr>
              <a:t>Do you agree that the volume of the shapes is the same?</a:t>
            </a:r>
          </a:p>
        </p:txBody>
      </p:sp>
      <p:sp>
        <p:nvSpPr>
          <p:cNvPr id="17" name="TextBox 16">
            <a:extLst>
              <a:ext uri="{FF2B5EF4-FFF2-40B4-BE49-F238E27FC236}">
                <a16:creationId xmlns:a16="http://schemas.microsoft.com/office/drawing/2014/main" id="{41FF6A73-62CA-5D1B-DBA1-6376E9D16FCE}"/>
              </a:ext>
            </a:extLst>
          </p:cNvPr>
          <p:cNvSpPr txBox="1"/>
          <p:nvPr/>
        </p:nvSpPr>
        <p:spPr>
          <a:xfrm>
            <a:off x="1320304" y="5201582"/>
            <a:ext cx="6066330" cy="769441"/>
          </a:xfrm>
          <a:prstGeom prst="rect">
            <a:avLst/>
          </a:prstGeom>
          <a:noFill/>
        </p:spPr>
        <p:txBody>
          <a:bodyPr wrap="square">
            <a:spAutoFit/>
          </a:bodyPr>
          <a:lstStyle/>
          <a:p>
            <a:pPr>
              <a:buNone/>
            </a:pPr>
            <a:r>
              <a:rPr lang="en-US" sz="2200" dirty="0">
                <a:cs typeface="Arial" panose="020B0604020202020204" pitchFamily="34" charset="0"/>
              </a:rPr>
              <a:t>Is it possible to make this shape using exactly 28 cubes? Explain your thinking.</a:t>
            </a:r>
          </a:p>
        </p:txBody>
      </p:sp>
      <p:pic>
        <p:nvPicPr>
          <p:cNvPr id="8" name="Picture 7">
            <a:extLst>
              <a:ext uri="{FF2B5EF4-FFF2-40B4-BE49-F238E27FC236}">
                <a16:creationId xmlns:a16="http://schemas.microsoft.com/office/drawing/2014/main" id="{99FCBD21-48BC-8494-9C3F-A3A0C1D6EDB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757366" y="1320040"/>
            <a:ext cx="7952533" cy="499113"/>
          </a:xfrm>
          <a:prstGeom prst="rect">
            <a:avLst/>
          </a:prstGeom>
        </p:spPr>
      </p:pic>
      <p:pic>
        <p:nvPicPr>
          <p:cNvPr id="12" name="Picture 11" descr="A picture containing box, toy, container, plastic&#10;&#10;Description automatically generated">
            <a:extLst>
              <a:ext uri="{FF2B5EF4-FFF2-40B4-BE49-F238E27FC236}">
                <a16:creationId xmlns:a16="http://schemas.microsoft.com/office/drawing/2014/main" id="{FA011E3D-BB32-A1B0-606E-B57E5BB3677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757366" y="2791597"/>
            <a:ext cx="2050257" cy="1887140"/>
          </a:xfrm>
          <a:prstGeom prst="rect">
            <a:avLst/>
          </a:prstGeom>
        </p:spPr>
      </p:pic>
      <p:pic>
        <p:nvPicPr>
          <p:cNvPr id="15" name="Picture 14" descr="A picture containing box, orange, different, arranged&#10;&#10;Description automatically generated">
            <a:extLst>
              <a:ext uri="{FF2B5EF4-FFF2-40B4-BE49-F238E27FC236}">
                <a16:creationId xmlns:a16="http://schemas.microsoft.com/office/drawing/2014/main" id="{DE0FB883-D6A6-D2DD-BE7B-DC5036002E5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21222679">
            <a:off x="9587281" y="2701058"/>
            <a:ext cx="2150220" cy="1977679"/>
          </a:xfrm>
          <a:prstGeom prst="rect">
            <a:avLst/>
          </a:prstGeom>
        </p:spPr>
      </p:pic>
      <p:pic>
        <p:nvPicPr>
          <p:cNvPr id="19" name="Picture 18" descr="A close up of a game controller&#10;&#10;Description automatically generated with low confidence">
            <a:extLst>
              <a:ext uri="{FF2B5EF4-FFF2-40B4-BE49-F238E27FC236}">
                <a16:creationId xmlns:a16="http://schemas.microsoft.com/office/drawing/2014/main" id="{D45E941C-75D6-2117-6794-57AA4619D5B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559285" y="4995005"/>
            <a:ext cx="1442714" cy="1720203"/>
          </a:xfrm>
          <a:prstGeom prst="rect">
            <a:avLst/>
          </a:prstGeom>
        </p:spPr>
      </p:pic>
    </p:spTree>
    <p:extLst>
      <p:ext uri="{BB962C8B-B14F-4D97-AF65-F5344CB8AC3E}">
        <p14:creationId xmlns:p14="http://schemas.microsoft.com/office/powerpoint/2010/main" val="116737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19: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1400159854"/>
              </p:ext>
            </p:extLst>
          </p:nvPr>
        </p:nvGraphicFramePr>
        <p:xfrm>
          <a:off x="239697" y="764704"/>
          <a:ext cx="11793469" cy="6065520"/>
        </p:xfrm>
        <a:graphic>
          <a:graphicData uri="http://schemas.openxmlformats.org/drawingml/2006/table">
            <a:tbl>
              <a:tblPr firstRow="1" bandRow="1">
                <a:tableStyleId>{5940675A-B579-460E-94D1-54222C63F5DA}</a:tableStyleId>
              </a:tblPr>
              <a:tblGrid>
                <a:gridCol w="7266572">
                  <a:extLst>
                    <a:ext uri="{9D8B030D-6E8A-4147-A177-3AD203B41FA5}">
                      <a16:colId xmlns:a16="http://schemas.microsoft.com/office/drawing/2014/main" val="695237181"/>
                    </a:ext>
                  </a:extLst>
                </a:gridCol>
                <a:gridCol w="4526897">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The task uses 28 cubes, enough that visualising is challenging and so students are perhaps working in a more generalised way. Some students might benefit by thinking first about four cubes (the minimum which allows for more ‘dimensions’ to be worked in), and considering whether the different arrangements of these blocks leads to different volumes.</a:t>
                      </a:r>
                      <a:endParaRPr lang="en-GB" sz="1600" b="1" i="0" u="none" dirty="0"/>
                    </a:p>
                    <a:p>
                      <a:r>
                        <a:rPr lang="en-GB" sz="1600" b="1" i="0" u="none" dirty="0"/>
                        <a:t>Challenge</a:t>
                      </a:r>
                    </a:p>
                    <a:p>
                      <a:pPr>
                        <a:spcAft>
                          <a:spcPts val="600"/>
                        </a:spcAft>
                      </a:pPr>
                      <a:r>
                        <a:rPr lang="en-GB" sz="1600" u="none" dirty="0"/>
                        <a:t>The further thinking question offers the idea of a hollow, though incomplete, shape. Challenge students to use 28 cubes to make a shape that displaces the greatest volume – are they able to make a hollow cuboid? </a:t>
                      </a:r>
                    </a:p>
                    <a:p>
                      <a:r>
                        <a:rPr lang="en-GB" sz="1600" b="1" i="0" u="none" dirty="0"/>
                        <a:t>Representations</a:t>
                      </a:r>
                    </a:p>
                    <a:p>
                      <a:r>
                        <a:rPr lang="en-GB" sz="1600" b="0" i="0" u="none" dirty="0"/>
                        <a:t>Cubes are a helpful representation, but be aware of their limitations when thinking about volume of non-rectilinear 3D shapes. It is important to explore other representations as well to ensure you can assess students’ full awareness of volume, and what volume is. For example, representations such as measuring jugs and ‘melted cubes’ might support deeper understanding.</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Checkpoint 19 gives a context for students to discuss and demonstrate their understanding of volume and capacity without the need to calculate. You will gain insight into whether they have an understanding of what volume is, and whether that understanding is based on a formula or method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Intuitively, students may feel that the original shape has a different volume from that shown in part a, and their reasoning is worth exploring.</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Part b allows for a greater discussion around the words volume and capacity. While a definitive answer may not be forthcoming, listening to students’ conversations should offer insight into their understanding.</a:t>
                      </a:r>
                    </a:p>
                  </a:txBody>
                  <a:tcPr/>
                </a:tc>
                <a:extLst>
                  <a:ext uri="{0D108BD9-81ED-4DB2-BD59-A6C34878D82A}">
                    <a16:rowId xmlns:a16="http://schemas.microsoft.com/office/drawing/2014/main" val="1616516725"/>
                  </a:ext>
                </a:extLst>
              </a:tr>
              <a:tr h="1115831">
                <a:tc gridSpan="2">
                  <a:txBody>
                    <a:bodyPr/>
                    <a:lstStyle/>
                    <a:p>
                      <a:r>
                        <a:rPr lang="en-GB" sz="1600" b="1" dirty="0"/>
                        <a:t>Additional resources</a:t>
                      </a:r>
                    </a:p>
                    <a:p>
                      <a:pPr marL="285750" indent="-285750">
                        <a:buFont typeface="Arial" panose="020B0604020202020204" pitchFamily="34" charset="0"/>
                        <a:buChar char="•"/>
                      </a:pPr>
                      <a:r>
                        <a:rPr lang="en-GB" sz="1600" b="0" dirty="0"/>
                        <a:t>Additional activity </a:t>
                      </a:r>
                      <a:r>
                        <a:rPr lang="en-GB" sz="1600" b="0" dirty="0">
                          <a:hlinkClick r:id="rId3" action="ppaction://hlinksldjump"/>
                        </a:rPr>
                        <a:t>I</a:t>
                      </a:r>
                      <a:r>
                        <a:rPr lang="en-GB" sz="1600" b="0" dirty="0"/>
                        <a:t> offers a clarification of the terms capacity and volume; additional activity </a:t>
                      </a:r>
                      <a:r>
                        <a:rPr lang="en-GB" sz="1600" b="0" dirty="0">
                          <a:hlinkClick r:id="rId4" action="ppaction://hlinksldjump"/>
                        </a:rPr>
                        <a:t>J</a:t>
                      </a:r>
                      <a:r>
                        <a:rPr lang="en-GB" sz="1600" b="0" dirty="0"/>
                        <a:t> explores volume using cubes.</a:t>
                      </a:r>
                    </a:p>
                    <a:p>
                      <a:pPr marL="285750" indent="-285750">
                        <a:buFont typeface="Arial" panose="020B0604020202020204" pitchFamily="34" charset="0"/>
                        <a:buChar char="•"/>
                      </a:pPr>
                      <a:r>
                        <a:rPr lang="en-GB" sz="1600" b="0" dirty="0"/>
                        <a:t>An example of a Key Stage 2 SATs question which uses cubes to probe understanding of volume can be found in 2019 Paper 2 reasoning, question 23. Past papers can readily be found online.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If students struggle with the concept of volume as the amount of space that something occupies, look at teaching point 1 of </a:t>
                      </a:r>
                      <a:r>
                        <a:rPr lang="en-GB" sz="1600" b="0" i="0" dirty="0">
                          <a:hlinkClick r:id="rId5"/>
                        </a:rPr>
                        <a:t>Segment 2.20 Multiplication with three factors and volume</a:t>
                      </a:r>
                      <a:r>
                        <a:rPr lang="en-GB" sz="1600" b="0" i="0" dirty="0"/>
                        <a:t> in the </a:t>
                      </a:r>
                      <a:r>
                        <a:rPr lang="en-GB" sz="1600" b="0" i="0" dirty="0">
                          <a:hlinkClick r:id="rId6"/>
                        </a:rPr>
                        <a:t>Primary Mastery Professional Development</a:t>
                      </a:r>
                      <a:r>
                        <a:rPr lang="en-GB" sz="1600" b="0" i="0" dirty="0"/>
                        <a:t> materials.</a:t>
                      </a:r>
                      <a:endParaRPr lang="en-GB" sz="1600" b="0" dirty="0"/>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16411205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7BB31F-5A64-8B01-DBA3-E027D2184747}"/>
              </a:ext>
            </a:extLst>
          </p:cNvPr>
          <p:cNvSpPr>
            <a:spLocks noGrp="1"/>
          </p:cNvSpPr>
          <p:nvPr>
            <p:ph type="body" sz="quarter" idx="11"/>
          </p:nvPr>
        </p:nvSpPr>
        <p:spPr/>
        <p:txBody>
          <a:bodyPr/>
          <a:lstStyle/>
          <a:p>
            <a:r>
              <a:rPr lang="en-GB" dirty="0"/>
              <a:t>Checkpoint 20: Lunchboxes</a:t>
            </a:r>
          </a:p>
        </p:txBody>
      </p:sp>
      <p:sp>
        <p:nvSpPr>
          <p:cNvPr id="9" name="Text Placeholder 1">
            <a:extLst>
              <a:ext uri="{FF2B5EF4-FFF2-40B4-BE49-F238E27FC236}">
                <a16:creationId xmlns:a16="http://schemas.microsoft.com/office/drawing/2014/main" id="{A0679A9D-F313-EE76-513C-CD9280F6DD0A}"/>
              </a:ext>
            </a:extLst>
          </p:cNvPr>
          <p:cNvSpPr txBox="1">
            <a:spLocks/>
          </p:cNvSpPr>
          <p:nvPr/>
        </p:nvSpPr>
        <p:spPr>
          <a:xfrm>
            <a:off x="240289" y="1124744"/>
            <a:ext cx="6103626" cy="44644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lnSpc>
                <a:spcPct val="100000"/>
              </a:lnSpc>
              <a:spcBef>
                <a:spcPts val="1200"/>
              </a:spcBef>
              <a:spcAft>
                <a:spcPts val="0"/>
              </a:spcAft>
              <a:buFont typeface="+mj-lt"/>
              <a:buAutoNum type="alphaLcParenR"/>
            </a:pPr>
            <a:r>
              <a:rPr lang="en-GB" sz="2200" dirty="0"/>
              <a:t>Which of these containers has the greatest capacity?</a:t>
            </a:r>
          </a:p>
          <a:p>
            <a:pPr marL="457200" indent="-457200" fontAlgn="auto">
              <a:lnSpc>
                <a:spcPct val="100000"/>
              </a:lnSpc>
              <a:spcBef>
                <a:spcPts val="1200"/>
              </a:spcBef>
              <a:spcAft>
                <a:spcPts val="0"/>
              </a:spcAft>
              <a:buFont typeface="+mj-lt"/>
              <a:buAutoNum type="alphaLcParenR"/>
            </a:pPr>
            <a:r>
              <a:rPr lang="en-GB" sz="2200" dirty="0"/>
              <a:t>How do you know? How might you check?</a:t>
            </a:r>
          </a:p>
          <a:p>
            <a:pPr fontAlgn="auto">
              <a:lnSpc>
                <a:spcPct val="100000"/>
              </a:lnSpc>
              <a:spcBef>
                <a:spcPts val="1200"/>
              </a:spcBef>
              <a:spcAft>
                <a:spcPts val="0"/>
              </a:spcAft>
            </a:pPr>
            <a:r>
              <a:rPr lang="en-GB" sz="2200" dirty="0"/>
              <a:t>Fran counts the sandwiches in the containers.</a:t>
            </a:r>
          </a:p>
          <a:p>
            <a:pPr fontAlgn="auto">
              <a:lnSpc>
                <a:spcPct val="100000"/>
              </a:lnSpc>
              <a:spcBef>
                <a:spcPts val="1200"/>
              </a:spcBef>
              <a:spcAft>
                <a:spcPts val="0"/>
              </a:spcAft>
            </a:pPr>
            <a:r>
              <a:rPr lang="en-GB" sz="2200" dirty="0"/>
              <a:t>She says, ‘I can only fit two sandwiches into the cylindrical box but three into the cuboid box. So the cylinder must have a smaller capacity than the cuboid.’</a:t>
            </a:r>
          </a:p>
          <a:p>
            <a:pPr marL="457200" indent="-457200" fontAlgn="auto">
              <a:lnSpc>
                <a:spcPct val="100000"/>
              </a:lnSpc>
              <a:spcBef>
                <a:spcPts val="1200"/>
              </a:spcBef>
              <a:spcAft>
                <a:spcPts val="0"/>
              </a:spcAft>
              <a:buFont typeface="+mj-lt"/>
              <a:buAutoNum type="alphaLcParenR" startAt="3"/>
            </a:pPr>
            <a:r>
              <a:rPr lang="en-GB" sz="2200" dirty="0"/>
              <a:t>Is Fran correct? Why or why not?</a:t>
            </a:r>
          </a:p>
        </p:txBody>
      </p:sp>
      <p:sp>
        <p:nvSpPr>
          <p:cNvPr id="16" name="Action Button: Help 15">
            <a:hlinkClick r:id="" action="ppaction://noaction" highlightClick="1"/>
            <a:extLst>
              <a:ext uri="{FF2B5EF4-FFF2-40B4-BE49-F238E27FC236}">
                <a16:creationId xmlns:a16="http://schemas.microsoft.com/office/drawing/2014/main" id="{2AB6C169-F717-292F-9477-272BBBE41BBA}"/>
              </a:ext>
            </a:extLst>
          </p:cNvPr>
          <p:cNvSpPr/>
          <p:nvPr/>
        </p:nvSpPr>
        <p:spPr>
          <a:xfrm>
            <a:off x="367339" y="5293560"/>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01F7242-CC9C-BEFA-620B-1B4F963558D2}"/>
              </a:ext>
            </a:extLst>
          </p:cNvPr>
          <p:cNvSpPr txBox="1"/>
          <p:nvPr/>
        </p:nvSpPr>
        <p:spPr>
          <a:xfrm>
            <a:off x="1404562" y="5200422"/>
            <a:ext cx="7811401" cy="1107996"/>
          </a:xfrm>
          <a:prstGeom prst="rect">
            <a:avLst/>
          </a:prstGeom>
          <a:noFill/>
        </p:spPr>
        <p:txBody>
          <a:bodyPr wrap="square">
            <a:spAutoFit/>
          </a:bodyPr>
          <a:lstStyle/>
          <a:p>
            <a:pPr>
              <a:lnSpc>
                <a:spcPct val="100000"/>
              </a:lnSpc>
              <a:buNone/>
            </a:pPr>
            <a:r>
              <a:rPr lang="en-GB" sz="2200" dirty="0"/>
              <a:t>Both containers have the same volume. A third container also has the same volume. It is exactly wide and high enough to fit one sandwich. Sketch what this container could look like.</a:t>
            </a:r>
          </a:p>
        </p:txBody>
      </p:sp>
      <p:pic>
        <p:nvPicPr>
          <p:cNvPr id="18" name="Picture 17" descr="Image of two lunchboxes: on the left, a taller cuboid and, on the right, a wider cylinder.">
            <a:extLst>
              <a:ext uri="{FF2B5EF4-FFF2-40B4-BE49-F238E27FC236}">
                <a16:creationId xmlns:a16="http://schemas.microsoft.com/office/drawing/2014/main" id="{486F08EF-945B-67CC-AE58-5A198B27359E}"/>
              </a:ext>
            </a:extLst>
          </p:cNvPr>
          <p:cNvPicPr>
            <a:picLocks noChangeAspect="1"/>
          </p:cNvPicPr>
          <p:nvPr/>
        </p:nvPicPr>
        <p:blipFill>
          <a:blip r:embed="rId3"/>
          <a:stretch>
            <a:fillRect/>
          </a:stretch>
        </p:blipFill>
        <p:spPr>
          <a:xfrm>
            <a:off x="7116279" y="1095666"/>
            <a:ext cx="4142573" cy="1935723"/>
          </a:xfrm>
          <a:prstGeom prst="rect">
            <a:avLst/>
          </a:prstGeom>
        </p:spPr>
      </p:pic>
      <p:pic>
        <p:nvPicPr>
          <p:cNvPr id="19" name="Picture 18" descr="Image of the sandwiches from the lunchboxes. 3 from the cuboid (fitting exactly), and 2 from the cylinder (with space around the sides).">
            <a:extLst>
              <a:ext uri="{FF2B5EF4-FFF2-40B4-BE49-F238E27FC236}">
                <a16:creationId xmlns:a16="http://schemas.microsoft.com/office/drawing/2014/main" id="{8AC75614-CB35-328D-9946-1816E9B8822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57552" y="3170897"/>
            <a:ext cx="3716821" cy="1890016"/>
          </a:xfrm>
          <a:prstGeom prst="rect">
            <a:avLst/>
          </a:prstGeom>
        </p:spPr>
      </p:pic>
    </p:spTree>
    <p:extLst>
      <p:ext uri="{BB962C8B-B14F-4D97-AF65-F5344CB8AC3E}">
        <p14:creationId xmlns:p14="http://schemas.microsoft.com/office/powerpoint/2010/main" val="428311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6" grpId="0" animBg="1"/>
      <p:bldP spid="17"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20: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3178798848"/>
              </p:ext>
            </p:extLst>
          </p:nvPr>
        </p:nvGraphicFramePr>
        <p:xfrm>
          <a:off x="267128" y="764704"/>
          <a:ext cx="11766038" cy="5402880"/>
        </p:xfrm>
        <a:graphic>
          <a:graphicData uri="http://schemas.openxmlformats.org/drawingml/2006/table">
            <a:tbl>
              <a:tblPr firstRow="1" bandRow="1">
                <a:tableStyleId>{5940675A-B579-460E-94D1-54222C63F5DA}</a:tableStyleId>
              </a:tblPr>
              <a:tblGrid>
                <a:gridCol w="5987368">
                  <a:extLst>
                    <a:ext uri="{9D8B030D-6E8A-4147-A177-3AD203B41FA5}">
                      <a16:colId xmlns:a16="http://schemas.microsoft.com/office/drawing/2014/main" val="695237181"/>
                    </a:ext>
                  </a:extLst>
                </a:gridCol>
                <a:gridCol w="5778670">
                  <a:extLst>
                    <a:ext uri="{9D8B030D-6E8A-4147-A177-3AD203B41FA5}">
                      <a16:colId xmlns:a16="http://schemas.microsoft.com/office/drawing/2014/main" val="300072507"/>
                    </a:ext>
                  </a:extLst>
                </a:gridCol>
              </a:tblGrid>
              <a:tr h="335741">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252724">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Provide physical containers to help students access the problem. Consider whether using sandwiches (or water, pasta etc.) might help convince them about the relative volumes.</a:t>
                      </a:r>
                    </a:p>
                    <a:p>
                      <a:r>
                        <a:rPr lang="en-GB" sz="1600" b="1" i="0" u="none" dirty="0"/>
                        <a:t>Challenge</a:t>
                      </a:r>
                    </a:p>
                    <a:p>
                      <a:pPr>
                        <a:spcAft>
                          <a:spcPts val="600"/>
                        </a:spcAft>
                      </a:pPr>
                      <a:r>
                        <a:rPr lang="en-GB" sz="1600" u="none" dirty="0"/>
                        <a:t>Give students some dimensions for sandwiches, and ask them to design different boxes to fit a certain number of sandwiches. How do their answers change when you cut the sandwiches different way?</a:t>
                      </a:r>
                    </a:p>
                    <a:p>
                      <a:r>
                        <a:rPr lang="en-GB" sz="1600" b="1" i="0" u="none" dirty="0"/>
                        <a:t>Representations</a:t>
                      </a:r>
                    </a:p>
                    <a:p>
                      <a:r>
                        <a:rPr lang="en-GB" sz="1600" b="0" i="0" u="none" dirty="0"/>
                        <a:t>Cubes are a common representation to help visualise the space inside a 3D shape. While this helps make the connection to cubic units of volume, it can be hard to imagine how they fit into non-cuboidal spaces. Sandwiches are used to represent the space inside the containers as they are familiar and malleable – students can imagine them being broken apart and fitted into different shaped spaces.</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Checkpoint 20 gives students a familiar context to reason about volume. It can be challenging to think about the volume of spaces where cubes won’t fit, and so sandwiches are used as something that students will be used to seeing cut into different shapes to fit a space (see Representations).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Listen for students’ justifications for which of the containers is bigger. Those with a less strong understanding of volume might be swayed by a single dimension and think that one container has a greater volume because it is taller/wider. Those with stronger understanding of volume should recognise in part a that there is not enough information to know.</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Students’ answers to, ‘How might you check?’ in part b will be illuminating. As they will not yet know a calculation for the volume of a cylinder, encourage them to think of strategies that don’t involve measurement. This might remind them of the practical maths of their very earliest days in school!</a:t>
                      </a:r>
                    </a:p>
                  </a:txBody>
                  <a:tcPr/>
                </a:tc>
                <a:extLst>
                  <a:ext uri="{0D108BD9-81ED-4DB2-BD59-A6C34878D82A}">
                    <a16:rowId xmlns:a16="http://schemas.microsoft.com/office/drawing/2014/main" val="1616516725"/>
                  </a:ext>
                </a:extLst>
              </a:tr>
              <a:tr h="648000">
                <a:tc gridSpan="2">
                  <a:txBody>
                    <a:bodyPr/>
                    <a:lstStyle/>
                    <a:p>
                      <a:r>
                        <a:rPr lang="en-GB" sz="1600" b="1" dirty="0"/>
                        <a:t>Additional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Additional activity </a:t>
                      </a:r>
                      <a:r>
                        <a:rPr lang="en-GB" sz="1600" b="0" dirty="0">
                          <a:hlinkClick r:id="rId3" action="ppaction://hlinksldjump"/>
                        </a:rPr>
                        <a:t>I</a:t>
                      </a:r>
                      <a:r>
                        <a:rPr lang="en-GB" sz="1600" b="0" dirty="0"/>
                        <a:t> looks at the definitions of volume and capacity. </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21442721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CABB50-A21C-9ADD-A66B-0886435565A7}"/>
              </a:ext>
            </a:extLst>
          </p:cNvPr>
          <p:cNvSpPr>
            <a:spLocks noGrp="1"/>
          </p:cNvSpPr>
          <p:nvPr>
            <p:ph type="body" sz="quarter" idx="10"/>
          </p:nvPr>
        </p:nvSpPr>
        <p:spPr>
          <a:xfrm>
            <a:off x="367339" y="1243717"/>
            <a:ext cx="6456027" cy="4074288"/>
          </a:xfrm>
        </p:spPr>
        <p:txBody>
          <a:bodyPr>
            <a:normAutofit/>
          </a:bodyPr>
          <a:lstStyle/>
          <a:p>
            <a:r>
              <a:rPr lang="en-GB" sz="2200" dirty="0"/>
              <a:t>Becky fills this cup of water.</a:t>
            </a:r>
          </a:p>
          <a:p>
            <a:r>
              <a:rPr lang="en-GB" sz="2200" dirty="0"/>
              <a:t>Becky then pours the water into an ice cube tray, without spilling any, and puts the tray in the freezer.</a:t>
            </a:r>
          </a:p>
          <a:p>
            <a:r>
              <a:rPr lang="en-GB" sz="2200" dirty="0"/>
              <a:t>Finally, Becky tips the frozen ice cubes from the tray back into the cup.</a:t>
            </a:r>
          </a:p>
          <a:p>
            <a:pPr marL="457200" indent="-457200">
              <a:buFont typeface="+mj-lt"/>
              <a:buAutoNum type="alphaLcParenR"/>
            </a:pPr>
            <a:r>
              <a:rPr lang="en-GB" sz="2200" dirty="0"/>
              <a:t>Will the ice cubes fit? Why or why not?</a:t>
            </a:r>
          </a:p>
          <a:p>
            <a:pPr marL="457200" indent="-457200">
              <a:buFont typeface="+mj-lt"/>
              <a:buAutoNum type="alphaLcParenR"/>
            </a:pPr>
            <a:r>
              <a:rPr lang="en-GB" sz="2200" dirty="0"/>
              <a:t>How about if the ice cubes were smaller? </a:t>
            </a:r>
          </a:p>
          <a:p>
            <a:pPr marL="457200" indent="-457200">
              <a:buFont typeface="+mj-lt"/>
              <a:buAutoNum type="alphaLcParenR"/>
            </a:pPr>
            <a:r>
              <a:rPr lang="en-GB" sz="2200" dirty="0"/>
              <a:t>How about if the cup was a cylinder? Or a cuboid?</a:t>
            </a:r>
          </a:p>
          <a:p>
            <a:pPr marL="457200" indent="-457200">
              <a:buFont typeface="+mj-lt"/>
              <a:buAutoNum type="alphaLcParenR"/>
            </a:pPr>
            <a:endParaRPr lang="en-GB" sz="2200" dirty="0"/>
          </a:p>
          <a:p>
            <a:pPr marL="457200" indent="-457200">
              <a:buFont typeface="+mj-lt"/>
              <a:buAutoNum type="alphaLcParenR"/>
            </a:pPr>
            <a:endParaRPr lang="en-GB" sz="2200" dirty="0"/>
          </a:p>
        </p:txBody>
      </p:sp>
      <p:sp>
        <p:nvSpPr>
          <p:cNvPr id="3" name="Text Placeholder 2">
            <a:extLst>
              <a:ext uri="{FF2B5EF4-FFF2-40B4-BE49-F238E27FC236}">
                <a16:creationId xmlns:a16="http://schemas.microsoft.com/office/drawing/2014/main" id="{34B01281-C2FD-2487-EB82-4056EC0CB7F2}"/>
              </a:ext>
            </a:extLst>
          </p:cNvPr>
          <p:cNvSpPr>
            <a:spLocks noGrp="1"/>
          </p:cNvSpPr>
          <p:nvPr>
            <p:ph type="body" sz="quarter" idx="11"/>
          </p:nvPr>
        </p:nvSpPr>
        <p:spPr/>
        <p:txBody>
          <a:bodyPr/>
          <a:lstStyle/>
          <a:p>
            <a:r>
              <a:rPr lang="en-GB" dirty="0"/>
              <a:t>Checkpoint 21: Cold as ice</a:t>
            </a:r>
          </a:p>
        </p:txBody>
      </p:sp>
      <p:sp>
        <p:nvSpPr>
          <p:cNvPr id="6" name="Action Button: Help 5">
            <a:hlinkClick r:id="" action="ppaction://noaction" highlightClick="1"/>
            <a:extLst>
              <a:ext uri="{FF2B5EF4-FFF2-40B4-BE49-F238E27FC236}">
                <a16:creationId xmlns:a16="http://schemas.microsoft.com/office/drawing/2014/main" id="{2DB0DFFF-68C8-0D28-B695-0155A401562F}"/>
              </a:ext>
            </a:extLst>
          </p:cNvPr>
          <p:cNvSpPr/>
          <p:nvPr/>
        </p:nvSpPr>
        <p:spPr>
          <a:xfrm>
            <a:off x="367339" y="5318005"/>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5EE669D-A145-1FAE-7449-5C21017C9154}"/>
              </a:ext>
            </a:extLst>
          </p:cNvPr>
          <p:cNvSpPr txBox="1"/>
          <p:nvPr/>
        </p:nvSpPr>
        <p:spPr>
          <a:xfrm>
            <a:off x="1405318" y="5215659"/>
            <a:ext cx="7811401" cy="1175706"/>
          </a:xfrm>
          <a:prstGeom prst="rect">
            <a:avLst/>
          </a:prstGeom>
          <a:noFill/>
        </p:spPr>
        <p:txBody>
          <a:bodyPr wrap="square">
            <a:spAutoFit/>
          </a:bodyPr>
          <a:lstStyle/>
          <a:p>
            <a:pPr>
              <a:buNone/>
            </a:pPr>
            <a:r>
              <a:rPr lang="en-GB" sz="2200" dirty="0"/>
              <a:t>Each space in the tray is cubic and has a length of 3 cm.</a:t>
            </a:r>
          </a:p>
          <a:p>
            <a:pPr>
              <a:buNone/>
            </a:pPr>
            <a:r>
              <a:rPr lang="en-GB" sz="2200" dirty="0"/>
              <a:t>When the water is poured into the tray, it fills two-thirds of the spaces. Does the cup have a volume greater than 100 cm</a:t>
            </a:r>
            <a:r>
              <a:rPr lang="en-GB" sz="2200" baseline="30000" dirty="0"/>
              <a:t>3</a:t>
            </a:r>
            <a:r>
              <a:rPr lang="en-GB" sz="2200" dirty="0"/>
              <a:t>?</a:t>
            </a:r>
          </a:p>
        </p:txBody>
      </p:sp>
      <p:pic>
        <p:nvPicPr>
          <p:cNvPr id="4" name="Picture 3" descr="Image of a full cup next to an empty ice cube tray.">
            <a:extLst>
              <a:ext uri="{FF2B5EF4-FFF2-40B4-BE49-F238E27FC236}">
                <a16:creationId xmlns:a16="http://schemas.microsoft.com/office/drawing/2014/main" id="{F9CC85ED-93B0-E4E0-04BE-D193DD54F94E}"/>
              </a:ext>
            </a:extLst>
          </p:cNvPr>
          <p:cNvPicPr>
            <a:picLocks noChangeAspect="1"/>
          </p:cNvPicPr>
          <p:nvPr/>
        </p:nvPicPr>
        <p:blipFill>
          <a:blip r:embed="rId3">
            <a:clrChange>
              <a:clrFrom>
                <a:srgbClr val="E0D3B2"/>
              </a:clrFrom>
              <a:clrTo>
                <a:srgbClr val="E0D3B2">
                  <a:alpha val="0"/>
                </a:srgbClr>
              </a:clrTo>
            </a:clrChange>
          </a:blip>
          <a:stretch>
            <a:fillRect/>
          </a:stretch>
        </p:blipFill>
        <p:spPr>
          <a:xfrm>
            <a:off x="7050262" y="1130323"/>
            <a:ext cx="4332914" cy="3930259"/>
          </a:xfrm>
          <a:prstGeom prst="rect">
            <a:avLst/>
          </a:prstGeom>
        </p:spPr>
      </p:pic>
    </p:spTree>
    <p:extLst>
      <p:ext uri="{BB962C8B-B14F-4D97-AF65-F5344CB8AC3E}">
        <p14:creationId xmlns:p14="http://schemas.microsoft.com/office/powerpoint/2010/main" val="298390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animBg="1"/>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21: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2531563062"/>
              </p:ext>
            </p:extLst>
          </p:nvPr>
        </p:nvGraphicFramePr>
        <p:xfrm>
          <a:off x="267128" y="764704"/>
          <a:ext cx="11766038" cy="5090160"/>
        </p:xfrm>
        <a:graphic>
          <a:graphicData uri="http://schemas.openxmlformats.org/drawingml/2006/table">
            <a:tbl>
              <a:tblPr firstRow="1" bandRow="1">
                <a:tableStyleId>{5940675A-B579-460E-94D1-54222C63F5DA}</a:tableStyleId>
              </a:tblPr>
              <a:tblGrid>
                <a:gridCol w="6042232">
                  <a:extLst>
                    <a:ext uri="{9D8B030D-6E8A-4147-A177-3AD203B41FA5}">
                      <a16:colId xmlns:a16="http://schemas.microsoft.com/office/drawing/2014/main" val="695237181"/>
                    </a:ext>
                  </a:extLst>
                </a:gridCol>
                <a:gridCol w="5723806">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If you have the resources, this task is likely to be more accessible if modelled live. You will need two identical ice cube trays, so that you can have one to pour the water into and one pre-frozen. You could also use different-sized cubes (as in Checkpoint 24) to model the situation.</a:t>
                      </a:r>
                    </a:p>
                    <a:p>
                      <a:r>
                        <a:rPr lang="en-GB" sz="1600" b="1" i="0" u="none" dirty="0"/>
                        <a:t>Challenge</a:t>
                      </a:r>
                    </a:p>
                    <a:p>
                      <a:pPr>
                        <a:spcAft>
                          <a:spcPts val="600"/>
                        </a:spcAft>
                      </a:pPr>
                      <a:r>
                        <a:rPr lang="en-GB" sz="1600" u="none" dirty="0"/>
                        <a:t>Build on the further thinking question by asking students how many cubes would be created with ice cube trays of different dimensions.</a:t>
                      </a:r>
                    </a:p>
                    <a:p>
                      <a:r>
                        <a:rPr lang="en-GB" sz="1600" b="1" i="0" u="none" dirty="0"/>
                        <a:t>Representations</a:t>
                      </a:r>
                    </a:p>
                    <a:p>
                      <a:r>
                        <a:rPr lang="en-GB" sz="1600" b="0" i="0" u="none" dirty="0"/>
                        <a:t>In the early stages of learning about area, it is common to draw irregular shapes onto square grids to help students appreciate how square units can be used to describe spaces even when they are not bound by rectilinear shapes. This task attempts to create an equivalent experience for cubic units and volume.</a:t>
                      </a:r>
                      <a:endParaRPr lang="en-GB" b="0" dirty="0"/>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Checkpoint 21 explores the concept of volume by using water in two states: liquid and solid. See how readily students handle the tricky concept of cubic units. Much like square units for area, these can be challenging to fully comprehend: </a:t>
                      </a:r>
                      <a:r>
                        <a:rPr lang="en-US" sz="1600" dirty="0"/>
                        <a:t>how do we think about volume measured in cubes when 3D space is so rarely cube-shaped?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600" dirty="0"/>
                        <a:t>Students should appreciate that the water will not fit into the cup in the same way when it is frozen into cubes. Question to check that they understand that the total amount of water is the same, and so the cup and the cubes still have the same volume.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600" dirty="0"/>
                        <a:t>There are some scientific details that are glossed over to ensure the premise of the task works – see ‘Things to think about’ in the notes for more information.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dirty="0"/>
                    </a:p>
                  </a:txBody>
                  <a:tcPr/>
                </a:tc>
                <a:extLst>
                  <a:ext uri="{0D108BD9-81ED-4DB2-BD59-A6C34878D82A}">
                    <a16:rowId xmlns:a16="http://schemas.microsoft.com/office/drawing/2014/main" val="1616516725"/>
                  </a:ext>
                </a:extLst>
              </a:tr>
              <a:tr h="576000">
                <a:tc gridSpan="2">
                  <a:txBody>
                    <a:bodyPr/>
                    <a:lstStyle/>
                    <a:p>
                      <a:r>
                        <a:rPr lang="en-GB" sz="1600" b="1" dirty="0"/>
                        <a:t>Additional resources</a:t>
                      </a:r>
                    </a:p>
                    <a:p>
                      <a:pPr marL="285750" indent="-285750">
                        <a:buFont typeface="Arial" panose="020B0604020202020204" pitchFamily="34" charset="0"/>
                        <a:buChar char="•"/>
                      </a:pPr>
                      <a:r>
                        <a:rPr lang="en-GB" sz="1600" b="0" dirty="0"/>
                        <a:t>Checkpoint </a:t>
                      </a:r>
                      <a:r>
                        <a:rPr lang="en-GB" sz="1600" b="0" dirty="0">
                          <a:hlinkClick r:id="rId3" action="ppaction://hlinksldjump"/>
                        </a:rPr>
                        <a:t>24</a:t>
                      </a:r>
                      <a:r>
                        <a:rPr lang="en-GB" sz="1600" b="0" dirty="0"/>
                        <a:t> explores a similar idea using classroom resources, but extends to thinking about actual estimates for volume.</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8301727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B0FF83-67FC-3D0F-B788-9E95391A6BA9}"/>
              </a:ext>
            </a:extLst>
          </p:cNvPr>
          <p:cNvSpPr>
            <a:spLocks noGrp="1"/>
          </p:cNvSpPr>
          <p:nvPr>
            <p:ph type="body" sz="quarter" idx="11"/>
          </p:nvPr>
        </p:nvSpPr>
        <p:spPr/>
        <p:txBody>
          <a:bodyPr/>
          <a:lstStyle/>
          <a:p>
            <a:r>
              <a:rPr lang="en-US" dirty="0"/>
              <a:t>Checkpoint 22: Blocks </a:t>
            </a:r>
          </a:p>
        </p:txBody>
      </p:sp>
      <p:sp>
        <p:nvSpPr>
          <p:cNvPr id="4" name="TextBox 3">
            <a:extLst>
              <a:ext uri="{FF2B5EF4-FFF2-40B4-BE49-F238E27FC236}">
                <a16:creationId xmlns:a16="http://schemas.microsoft.com/office/drawing/2014/main" id="{E0C247ED-745F-AEE5-A3E7-43968756311C}"/>
              </a:ext>
            </a:extLst>
          </p:cNvPr>
          <p:cNvSpPr txBox="1"/>
          <p:nvPr/>
        </p:nvSpPr>
        <p:spPr>
          <a:xfrm>
            <a:off x="317708" y="1287058"/>
            <a:ext cx="6855484" cy="2733056"/>
          </a:xfrm>
          <a:prstGeom prst="rect">
            <a:avLst/>
          </a:prstGeom>
          <a:noFill/>
        </p:spPr>
        <p:txBody>
          <a:bodyPr wrap="square" rtlCol="0">
            <a:spAutoFit/>
          </a:bodyPr>
          <a:lstStyle/>
          <a:p>
            <a:pPr>
              <a:buNone/>
            </a:pPr>
            <a:r>
              <a:rPr lang="en-US" sz="2200" dirty="0"/>
              <a:t>This cube is made from 27 blocks</a:t>
            </a:r>
          </a:p>
          <a:p>
            <a:pPr>
              <a:buNone/>
            </a:pPr>
            <a:r>
              <a:rPr lang="en-US" sz="2200" dirty="0"/>
              <a:t>Each of the corner blocks (coloured white) is removed.</a:t>
            </a:r>
          </a:p>
          <a:p>
            <a:pPr marL="457200" indent="-457200">
              <a:buFont typeface="+mj-lt"/>
              <a:buAutoNum type="alphaLcParenR"/>
            </a:pPr>
            <a:r>
              <a:rPr lang="en-US" sz="2200" dirty="0"/>
              <a:t>Does the volume of the shape increase, decrease or stay the same?</a:t>
            </a:r>
          </a:p>
          <a:p>
            <a:pPr marL="457200" indent="-457200">
              <a:buFont typeface="+mj-lt"/>
              <a:buAutoNum type="alphaLcParenR"/>
            </a:pPr>
            <a:r>
              <a:rPr lang="en-US" sz="2200" dirty="0"/>
              <a:t>How about the number of faces?</a:t>
            </a:r>
          </a:p>
          <a:p>
            <a:pPr marL="457200" indent="-457200">
              <a:buFont typeface="+mj-lt"/>
              <a:buAutoNum type="alphaLcParenR"/>
            </a:pPr>
            <a:r>
              <a:rPr lang="en-US" sz="2200" dirty="0"/>
              <a:t>How about the total area of the faces?</a:t>
            </a:r>
          </a:p>
        </p:txBody>
      </p:sp>
      <p:grpSp>
        <p:nvGrpSpPr>
          <p:cNvPr id="35" name="Group 34">
            <a:extLst>
              <a:ext uri="{FF2B5EF4-FFF2-40B4-BE49-F238E27FC236}">
                <a16:creationId xmlns:a16="http://schemas.microsoft.com/office/drawing/2014/main" id="{19C8A239-F85A-5C4B-DE55-9A1D8C4603A9}"/>
              </a:ext>
            </a:extLst>
          </p:cNvPr>
          <p:cNvGrpSpPr/>
          <p:nvPr/>
        </p:nvGrpSpPr>
        <p:grpSpPr>
          <a:xfrm>
            <a:off x="7844345" y="1296433"/>
            <a:ext cx="3642643" cy="3638303"/>
            <a:chOff x="6957440" y="1360428"/>
            <a:chExt cx="3642643" cy="3638303"/>
          </a:xfrm>
        </p:grpSpPr>
        <p:grpSp>
          <p:nvGrpSpPr>
            <p:cNvPr id="14" name="Group 13">
              <a:extLst>
                <a:ext uri="{FF2B5EF4-FFF2-40B4-BE49-F238E27FC236}">
                  <a16:creationId xmlns:a16="http://schemas.microsoft.com/office/drawing/2014/main" id="{2EB8A11D-663C-B9EE-A9FF-59380FA1E192}"/>
                </a:ext>
              </a:extLst>
            </p:cNvPr>
            <p:cNvGrpSpPr/>
            <p:nvPr/>
          </p:nvGrpSpPr>
          <p:grpSpPr>
            <a:xfrm>
              <a:off x="7549243" y="1360428"/>
              <a:ext cx="3050840" cy="3078221"/>
              <a:chOff x="6096000" y="2568742"/>
              <a:chExt cx="3050840" cy="3078221"/>
            </a:xfrm>
          </p:grpSpPr>
          <p:sp>
            <p:nvSpPr>
              <p:cNvPr id="5" name="Cube 4">
                <a:extLst>
                  <a:ext uri="{FF2B5EF4-FFF2-40B4-BE49-F238E27FC236}">
                    <a16:creationId xmlns:a16="http://schemas.microsoft.com/office/drawing/2014/main" id="{115A13E8-D577-3F92-6371-C788727AA774}"/>
                  </a:ext>
                </a:extLst>
              </p:cNvPr>
              <p:cNvSpPr/>
              <p:nvPr/>
            </p:nvSpPr>
            <p:spPr>
              <a:xfrm>
                <a:off x="6096000" y="4430811"/>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ube 5">
                <a:extLst>
                  <a:ext uri="{FF2B5EF4-FFF2-40B4-BE49-F238E27FC236}">
                    <a16:creationId xmlns:a16="http://schemas.microsoft.com/office/drawing/2014/main" id="{8EFDB271-CA8E-6873-6348-A049F129091D}"/>
                  </a:ext>
                </a:extLst>
              </p:cNvPr>
              <p:cNvSpPr/>
              <p:nvPr/>
            </p:nvSpPr>
            <p:spPr>
              <a:xfrm>
                <a:off x="7015843" y="4430811"/>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ube 6">
                <a:extLst>
                  <a:ext uri="{FF2B5EF4-FFF2-40B4-BE49-F238E27FC236}">
                    <a16:creationId xmlns:a16="http://schemas.microsoft.com/office/drawing/2014/main" id="{6EC5DAE8-22DB-E5DA-8D79-3F5817494B78}"/>
                  </a:ext>
                </a:extLst>
              </p:cNvPr>
              <p:cNvSpPr/>
              <p:nvPr/>
            </p:nvSpPr>
            <p:spPr>
              <a:xfrm>
                <a:off x="7930688" y="4400081"/>
                <a:ext cx="1216152" cy="1216152"/>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ube 7">
                <a:extLst>
                  <a:ext uri="{FF2B5EF4-FFF2-40B4-BE49-F238E27FC236}">
                    <a16:creationId xmlns:a16="http://schemas.microsoft.com/office/drawing/2014/main" id="{85C47EBC-DA8A-9961-3716-CB0910C82EC4}"/>
                  </a:ext>
                </a:extLst>
              </p:cNvPr>
              <p:cNvSpPr/>
              <p:nvPr/>
            </p:nvSpPr>
            <p:spPr>
              <a:xfrm>
                <a:off x="6096000" y="3505525"/>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ube 8">
                <a:extLst>
                  <a:ext uri="{FF2B5EF4-FFF2-40B4-BE49-F238E27FC236}">
                    <a16:creationId xmlns:a16="http://schemas.microsoft.com/office/drawing/2014/main" id="{831ECA99-3B94-3537-7205-36209CDC8333}"/>
                  </a:ext>
                </a:extLst>
              </p:cNvPr>
              <p:cNvSpPr/>
              <p:nvPr/>
            </p:nvSpPr>
            <p:spPr>
              <a:xfrm>
                <a:off x="7015843" y="3505525"/>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ube 9">
                <a:extLst>
                  <a:ext uri="{FF2B5EF4-FFF2-40B4-BE49-F238E27FC236}">
                    <a16:creationId xmlns:a16="http://schemas.microsoft.com/office/drawing/2014/main" id="{2A57E987-0F6F-14DA-3060-DF1221A8728B}"/>
                  </a:ext>
                </a:extLst>
              </p:cNvPr>
              <p:cNvSpPr/>
              <p:nvPr/>
            </p:nvSpPr>
            <p:spPr>
              <a:xfrm>
                <a:off x="7927512" y="3479408"/>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ube 10">
                <a:extLst>
                  <a:ext uri="{FF2B5EF4-FFF2-40B4-BE49-F238E27FC236}">
                    <a16:creationId xmlns:a16="http://schemas.microsoft.com/office/drawing/2014/main" id="{E65A6DDA-1951-A5AF-DE6E-D5D1DAC72295}"/>
                  </a:ext>
                </a:extLst>
              </p:cNvPr>
              <p:cNvSpPr/>
              <p:nvPr/>
            </p:nvSpPr>
            <p:spPr>
              <a:xfrm>
                <a:off x="6100572" y="2574804"/>
                <a:ext cx="1216152" cy="1216152"/>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ube 11">
                <a:extLst>
                  <a:ext uri="{FF2B5EF4-FFF2-40B4-BE49-F238E27FC236}">
                    <a16:creationId xmlns:a16="http://schemas.microsoft.com/office/drawing/2014/main" id="{8DA659B7-AEA3-3662-C275-A765FC802A7E}"/>
                  </a:ext>
                </a:extLst>
              </p:cNvPr>
              <p:cNvSpPr/>
              <p:nvPr/>
            </p:nvSpPr>
            <p:spPr>
              <a:xfrm>
                <a:off x="7015843" y="2574804"/>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ube 12">
                <a:extLst>
                  <a:ext uri="{FF2B5EF4-FFF2-40B4-BE49-F238E27FC236}">
                    <a16:creationId xmlns:a16="http://schemas.microsoft.com/office/drawing/2014/main" id="{60828059-4489-E9A3-0DD0-7FAE452C0063}"/>
                  </a:ext>
                </a:extLst>
              </p:cNvPr>
              <p:cNvSpPr/>
              <p:nvPr/>
            </p:nvSpPr>
            <p:spPr>
              <a:xfrm>
                <a:off x="7927512" y="2568742"/>
                <a:ext cx="1216152" cy="1216152"/>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C97C11C5-3733-8855-E9CC-2FBEC5572CD8}"/>
                </a:ext>
              </a:extLst>
            </p:cNvPr>
            <p:cNvGrpSpPr/>
            <p:nvPr/>
          </p:nvGrpSpPr>
          <p:grpSpPr>
            <a:xfrm>
              <a:off x="7240524" y="1664361"/>
              <a:ext cx="3058886" cy="3074380"/>
              <a:chOff x="6096000" y="2572583"/>
              <a:chExt cx="3058886" cy="3074380"/>
            </a:xfrm>
          </p:grpSpPr>
          <p:sp>
            <p:nvSpPr>
              <p:cNvPr id="16" name="Cube 15">
                <a:extLst>
                  <a:ext uri="{FF2B5EF4-FFF2-40B4-BE49-F238E27FC236}">
                    <a16:creationId xmlns:a16="http://schemas.microsoft.com/office/drawing/2014/main" id="{DB78787C-7759-C974-B0E3-0388AD2EE8D2}"/>
                  </a:ext>
                </a:extLst>
              </p:cNvPr>
              <p:cNvSpPr/>
              <p:nvPr/>
            </p:nvSpPr>
            <p:spPr>
              <a:xfrm>
                <a:off x="6096000" y="4430811"/>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ube 16">
                <a:extLst>
                  <a:ext uri="{FF2B5EF4-FFF2-40B4-BE49-F238E27FC236}">
                    <a16:creationId xmlns:a16="http://schemas.microsoft.com/office/drawing/2014/main" id="{76FD3DAF-867F-031A-203D-4C2D38BE4680}"/>
                  </a:ext>
                </a:extLst>
              </p:cNvPr>
              <p:cNvSpPr/>
              <p:nvPr/>
            </p:nvSpPr>
            <p:spPr>
              <a:xfrm>
                <a:off x="7015843" y="4430811"/>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ube 17">
                <a:extLst>
                  <a:ext uri="{FF2B5EF4-FFF2-40B4-BE49-F238E27FC236}">
                    <a16:creationId xmlns:a16="http://schemas.microsoft.com/office/drawing/2014/main" id="{53529226-60EF-4681-8A7E-828DFD5BA4E0}"/>
                  </a:ext>
                </a:extLst>
              </p:cNvPr>
              <p:cNvSpPr/>
              <p:nvPr/>
            </p:nvSpPr>
            <p:spPr>
              <a:xfrm>
                <a:off x="7938734" y="4400081"/>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ube 18">
                <a:extLst>
                  <a:ext uri="{FF2B5EF4-FFF2-40B4-BE49-F238E27FC236}">
                    <a16:creationId xmlns:a16="http://schemas.microsoft.com/office/drawing/2014/main" id="{CEA52334-22BD-374C-57EF-72274BBA8256}"/>
                  </a:ext>
                </a:extLst>
              </p:cNvPr>
              <p:cNvSpPr/>
              <p:nvPr/>
            </p:nvSpPr>
            <p:spPr>
              <a:xfrm>
                <a:off x="6096000" y="3505525"/>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ube 19">
                <a:extLst>
                  <a:ext uri="{FF2B5EF4-FFF2-40B4-BE49-F238E27FC236}">
                    <a16:creationId xmlns:a16="http://schemas.microsoft.com/office/drawing/2014/main" id="{D923B996-00A8-4B5C-8551-18E962BB0C8C}"/>
                  </a:ext>
                </a:extLst>
              </p:cNvPr>
              <p:cNvSpPr/>
              <p:nvPr/>
            </p:nvSpPr>
            <p:spPr>
              <a:xfrm>
                <a:off x="7015843" y="3505525"/>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ube 20">
                <a:extLst>
                  <a:ext uri="{FF2B5EF4-FFF2-40B4-BE49-F238E27FC236}">
                    <a16:creationId xmlns:a16="http://schemas.microsoft.com/office/drawing/2014/main" id="{0B5D84BA-5554-8673-8B31-BAEB2015EEEC}"/>
                  </a:ext>
                </a:extLst>
              </p:cNvPr>
              <p:cNvSpPr/>
              <p:nvPr/>
            </p:nvSpPr>
            <p:spPr>
              <a:xfrm>
                <a:off x="7934924" y="3492124"/>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ube 21">
                <a:extLst>
                  <a:ext uri="{FF2B5EF4-FFF2-40B4-BE49-F238E27FC236}">
                    <a16:creationId xmlns:a16="http://schemas.microsoft.com/office/drawing/2014/main" id="{AA252C43-216C-44FB-0BB7-04A65C276A6A}"/>
                  </a:ext>
                </a:extLst>
              </p:cNvPr>
              <p:cNvSpPr/>
              <p:nvPr/>
            </p:nvSpPr>
            <p:spPr>
              <a:xfrm>
                <a:off x="6106718" y="2573975"/>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ube 22">
                <a:extLst>
                  <a:ext uri="{FF2B5EF4-FFF2-40B4-BE49-F238E27FC236}">
                    <a16:creationId xmlns:a16="http://schemas.microsoft.com/office/drawing/2014/main" id="{EB74111F-F84E-97E5-5C6C-E3295517A43D}"/>
                  </a:ext>
                </a:extLst>
              </p:cNvPr>
              <p:cNvSpPr/>
              <p:nvPr/>
            </p:nvSpPr>
            <p:spPr>
              <a:xfrm>
                <a:off x="7019105" y="2577941"/>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ube 23">
                <a:extLst>
                  <a:ext uri="{FF2B5EF4-FFF2-40B4-BE49-F238E27FC236}">
                    <a16:creationId xmlns:a16="http://schemas.microsoft.com/office/drawing/2014/main" id="{4DC6DF5A-5CE3-982D-9A8B-EE44D8ADFE6C}"/>
                  </a:ext>
                </a:extLst>
              </p:cNvPr>
              <p:cNvSpPr/>
              <p:nvPr/>
            </p:nvSpPr>
            <p:spPr>
              <a:xfrm>
                <a:off x="7934924" y="2572583"/>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40D5ABE3-C638-A167-E312-210C8C48B155}"/>
                </a:ext>
              </a:extLst>
            </p:cNvPr>
            <p:cNvGrpSpPr/>
            <p:nvPr/>
          </p:nvGrpSpPr>
          <p:grpSpPr>
            <a:xfrm>
              <a:off x="6957440" y="1962447"/>
              <a:ext cx="3045536" cy="3036284"/>
              <a:chOff x="6097468" y="2595343"/>
              <a:chExt cx="3045536" cy="3036284"/>
            </a:xfrm>
          </p:grpSpPr>
          <p:sp>
            <p:nvSpPr>
              <p:cNvPr id="26" name="Cube 25">
                <a:extLst>
                  <a:ext uri="{FF2B5EF4-FFF2-40B4-BE49-F238E27FC236}">
                    <a16:creationId xmlns:a16="http://schemas.microsoft.com/office/drawing/2014/main" id="{BA3CAF6D-2FA3-90C3-2318-0F1030D24009}"/>
                  </a:ext>
                </a:extLst>
              </p:cNvPr>
              <p:cNvSpPr/>
              <p:nvPr/>
            </p:nvSpPr>
            <p:spPr>
              <a:xfrm>
                <a:off x="6101626" y="4415329"/>
                <a:ext cx="1216152" cy="1216152"/>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ube 26">
                <a:extLst>
                  <a:ext uri="{FF2B5EF4-FFF2-40B4-BE49-F238E27FC236}">
                    <a16:creationId xmlns:a16="http://schemas.microsoft.com/office/drawing/2014/main" id="{FEEDD08B-DE97-F1A6-55FA-A80D7458F617}"/>
                  </a:ext>
                </a:extLst>
              </p:cNvPr>
              <p:cNvSpPr/>
              <p:nvPr/>
            </p:nvSpPr>
            <p:spPr>
              <a:xfrm>
                <a:off x="7020841" y="4415475"/>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ube 27">
                <a:extLst>
                  <a:ext uri="{FF2B5EF4-FFF2-40B4-BE49-F238E27FC236}">
                    <a16:creationId xmlns:a16="http://schemas.microsoft.com/office/drawing/2014/main" id="{45803412-C439-C38C-C1C5-873431F58876}"/>
                  </a:ext>
                </a:extLst>
              </p:cNvPr>
              <p:cNvSpPr/>
              <p:nvPr/>
            </p:nvSpPr>
            <p:spPr>
              <a:xfrm>
                <a:off x="7926852" y="4415329"/>
                <a:ext cx="1216152" cy="1216152"/>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ube 28">
                <a:extLst>
                  <a:ext uri="{FF2B5EF4-FFF2-40B4-BE49-F238E27FC236}">
                    <a16:creationId xmlns:a16="http://schemas.microsoft.com/office/drawing/2014/main" id="{AF6A049B-84CD-6196-D93E-326DE11AE706}"/>
                  </a:ext>
                </a:extLst>
              </p:cNvPr>
              <p:cNvSpPr/>
              <p:nvPr/>
            </p:nvSpPr>
            <p:spPr>
              <a:xfrm>
                <a:off x="6097468" y="3500853"/>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ube 29">
                <a:extLst>
                  <a:ext uri="{FF2B5EF4-FFF2-40B4-BE49-F238E27FC236}">
                    <a16:creationId xmlns:a16="http://schemas.microsoft.com/office/drawing/2014/main" id="{4538BDEA-6EBA-A973-556A-B6C9F1F8CA79}"/>
                  </a:ext>
                </a:extLst>
              </p:cNvPr>
              <p:cNvSpPr/>
              <p:nvPr/>
            </p:nvSpPr>
            <p:spPr>
              <a:xfrm>
                <a:off x="7013691" y="3503813"/>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ube 30">
                <a:extLst>
                  <a:ext uri="{FF2B5EF4-FFF2-40B4-BE49-F238E27FC236}">
                    <a16:creationId xmlns:a16="http://schemas.microsoft.com/office/drawing/2014/main" id="{B3BF6701-3892-12F6-1ED9-E31DA8C85A8E}"/>
                  </a:ext>
                </a:extLst>
              </p:cNvPr>
              <p:cNvSpPr/>
              <p:nvPr/>
            </p:nvSpPr>
            <p:spPr>
              <a:xfrm>
                <a:off x="7923167" y="3506009"/>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ube 31">
                <a:extLst>
                  <a:ext uri="{FF2B5EF4-FFF2-40B4-BE49-F238E27FC236}">
                    <a16:creationId xmlns:a16="http://schemas.microsoft.com/office/drawing/2014/main" id="{FA7E8036-3FFD-7307-8FD3-94239946B5EA}"/>
                  </a:ext>
                </a:extLst>
              </p:cNvPr>
              <p:cNvSpPr/>
              <p:nvPr/>
            </p:nvSpPr>
            <p:spPr>
              <a:xfrm>
                <a:off x="6107176" y="2599080"/>
                <a:ext cx="1216152" cy="1216152"/>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Cube 32">
                <a:extLst>
                  <a:ext uri="{FF2B5EF4-FFF2-40B4-BE49-F238E27FC236}">
                    <a16:creationId xmlns:a16="http://schemas.microsoft.com/office/drawing/2014/main" id="{09321DE8-9F48-775D-E7F3-462E413A5661}"/>
                  </a:ext>
                </a:extLst>
              </p:cNvPr>
              <p:cNvSpPr/>
              <p:nvPr/>
            </p:nvSpPr>
            <p:spPr>
              <a:xfrm>
                <a:off x="7016179" y="2600654"/>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ube 33">
                <a:extLst>
                  <a:ext uri="{FF2B5EF4-FFF2-40B4-BE49-F238E27FC236}">
                    <a16:creationId xmlns:a16="http://schemas.microsoft.com/office/drawing/2014/main" id="{EA8CAC24-EB3F-5AA5-3A58-612D2D8F41FD}"/>
                  </a:ext>
                </a:extLst>
              </p:cNvPr>
              <p:cNvSpPr/>
              <p:nvPr/>
            </p:nvSpPr>
            <p:spPr>
              <a:xfrm>
                <a:off x="7923535" y="2595343"/>
                <a:ext cx="1216152" cy="1216152"/>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Action Button: Help 1">
            <a:hlinkClick r:id="" action="ppaction://noaction" highlightClick="1"/>
            <a:extLst>
              <a:ext uri="{FF2B5EF4-FFF2-40B4-BE49-F238E27FC236}">
                <a16:creationId xmlns:a16="http://schemas.microsoft.com/office/drawing/2014/main" id="{40D3C3E9-370F-BF7D-A3FB-741F95453D45}"/>
              </a:ext>
            </a:extLst>
          </p:cNvPr>
          <p:cNvSpPr/>
          <p:nvPr/>
        </p:nvSpPr>
        <p:spPr>
          <a:xfrm>
            <a:off x="262784" y="4915928"/>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F4C65651-30B4-4D11-9337-BE1305FCBBA0}"/>
              </a:ext>
            </a:extLst>
          </p:cNvPr>
          <p:cNvSpPr txBox="1"/>
          <p:nvPr/>
        </p:nvSpPr>
        <p:spPr>
          <a:xfrm>
            <a:off x="1285375" y="4756855"/>
            <a:ext cx="6141077" cy="1446550"/>
          </a:xfrm>
          <a:prstGeom prst="rect">
            <a:avLst/>
          </a:prstGeom>
          <a:noFill/>
        </p:spPr>
        <p:txBody>
          <a:bodyPr wrap="square" rtlCol="0">
            <a:spAutoFit/>
          </a:bodyPr>
          <a:lstStyle/>
          <a:p>
            <a:pPr>
              <a:buNone/>
            </a:pPr>
            <a:r>
              <a:rPr lang="en-US" sz="2200" dirty="0"/>
              <a:t>Is it possible to make a shape with a greater volume but the same surface area? How about the same volume but a greater surface area? Justify your answers.</a:t>
            </a:r>
          </a:p>
        </p:txBody>
      </p:sp>
    </p:spTree>
    <p:extLst>
      <p:ext uri="{BB962C8B-B14F-4D97-AF65-F5344CB8AC3E}">
        <p14:creationId xmlns:p14="http://schemas.microsoft.com/office/powerpoint/2010/main" val="69154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 grpId="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22: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802414375"/>
              </p:ext>
            </p:extLst>
          </p:nvPr>
        </p:nvGraphicFramePr>
        <p:xfrm>
          <a:off x="267128" y="764704"/>
          <a:ext cx="11766038" cy="5821680"/>
        </p:xfrm>
        <a:graphic>
          <a:graphicData uri="http://schemas.openxmlformats.org/drawingml/2006/table">
            <a:tbl>
              <a:tblPr firstRow="1" bandRow="1">
                <a:tableStyleId>{5940675A-B579-460E-94D1-54222C63F5DA}</a:tableStyleId>
              </a:tblPr>
              <a:tblGrid>
                <a:gridCol w="5665042">
                  <a:extLst>
                    <a:ext uri="{9D8B030D-6E8A-4147-A177-3AD203B41FA5}">
                      <a16:colId xmlns:a16="http://schemas.microsoft.com/office/drawing/2014/main" val="695237181"/>
                    </a:ext>
                  </a:extLst>
                </a:gridCol>
                <a:gridCol w="6100996">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Using blocks to construct and transform the shapes described in the task can be beneficial. Since the focus of the task is not visualising, the blocks can be introduced early without impacting on the assessment focus.</a:t>
                      </a:r>
                    </a:p>
                    <a:p>
                      <a:r>
                        <a:rPr lang="en-GB" sz="1600" b="1" i="0" u="none" dirty="0"/>
                        <a:t>Challenge</a:t>
                      </a:r>
                    </a:p>
                    <a:p>
                      <a:pPr>
                        <a:spcAft>
                          <a:spcPts val="600"/>
                        </a:spcAft>
                      </a:pPr>
                      <a:r>
                        <a:rPr lang="en-GB" sz="1600" u="none" dirty="0"/>
                        <a:t>Challenge students to work with both surface area and volume. For example, is it possible to create a block with double the surface area and double the volume of this one? Or half the surface area and volume of this one? How about surface area and volume increased by two? By four?</a:t>
                      </a:r>
                    </a:p>
                    <a:p>
                      <a:r>
                        <a:rPr lang="en-GB" sz="1600" b="1" i="0" u="none" dirty="0"/>
                        <a:t>Representations</a:t>
                      </a:r>
                    </a:p>
                    <a:p>
                      <a:r>
                        <a:rPr lang="en-GB" sz="1600" b="0" i="0" u="none" dirty="0"/>
                        <a:t>Multilink cubes or other blocks will be particularly helpful here (see Support). Encourage students to represent the shape in other ways. For example, by sketching elevations of the objects on squared paper.</a:t>
                      </a:r>
                    </a:p>
                  </a:txBody>
                  <a:tcPr/>
                </a:tc>
                <a:tc>
                  <a:txBody>
                    <a:bodyPr/>
                    <a:lstStyle/>
                    <a:p>
                      <a:pPr>
                        <a:spcAft>
                          <a:spcPts val="600"/>
                        </a:spcAft>
                        <a:buNone/>
                      </a:pPr>
                      <a:r>
                        <a:rPr lang="en-US" sz="1600" dirty="0"/>
                        <a:t>As in Checkpoint 19, this task allows students to show what they understand by volume without calculating. They should recognise that, as cubes are removed, the volume decreases.</a:t>
                      </a:r>
                    </a:p>
                    <a:p>
                      <a:pPr>
                        <a:spcAft>
                          <a:spcPts val="600"/>
                        </a:spcAft>
                        <a:buNone/>
                      </a:pPr>
                      <a:r>
                        <a:rPr lang="en-US" sz="1600" dirty="0"/>
                        <a:t>Part b extends this to consider understanding of surface area. This has not been taught at Key Stage 2 and so the task refers instead to ‘the area on the outside of the shape. Students can respond to this without the need to calculate, thinking only about the concept. For example, they can recognise that for every cube that is removed, removing the three faces that make up the vertex, there are still three visible faces on the ‘outside’. This keeps the level of mathematics at Key Stage 2 to 3.</a:t>
                      </a:r>
                    </a:p>
                    <a:p>
                      <a:pPr>
                        <a:spcAft>
                          <a:spcPts val="600"/>
                        </a:spcAft>
                        <a:buNone/>
                      </a:pPr>
                      <a:r>
                        <a:rPr lang="en-US" sz="1600" dirty="0"/>
                        <a:t>Encourage students to think about plans and elevations of the original and transformed shape. Checkpoints 10, 11 and 12 assess these skills and may support their reasoning to justify why the surface area remains constant when the white cubes are removed.</a:t>
                      </a:r>
                    </a:p>
                  </a:txBody>
                  <a:tcPr/>
                </a:tc>
                <a:extLst>
                  <a:ext uri="{0D108BD9-81ED-4DB2-BD59-A6C34878D82A}">
                    <a16:rowId xmlns:a16="http://schemas.microsoft.com/office/drawing/2014/main" val="1616516725"/>
                  </a:ext>
                </a:extLst>
              </a:tr>
              <a:tr h="1115831">
                <a:tc gridSpan="2">
                  <a:txBody>
                    <a:bodyPr/>
                    <a:lstStyle/>
                    <a:p>
                      <a:r>
                        <a:rPr lang="en-GB" sz="1600" b="1" dirty="0"/>
                        <a:t>Additional resources</a:t>
                      </a:r>
                    </a:p>
                    <a:p>
                      <a:pPr marL="285750" indent="-285750">
                        <a:buFont typeface="Arial" panose="020B0604020202020204" pitchFamily="34" charset="0"/>
                        <a:buChar char="•"/>
                      </a:pPr>
                      <a:r>
                        <a:rPr lang="en-GB" sz="1600" b="0" dirty="0"/>
                        <a:t>Paper 3 reasoning, Question 12, from the 2022 Key Stage 2 SATs papers asks students to reason about the lengths in a 3D shape, and might be an interesting counterpoint to this focus on area and volume.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Key idea 6.2.2.5 from </a:t>
                      </a:r>
                      <a:r>
                        <a:rPr lang="en-GB" sz="1600" dirty="0">
                          <a:hlinkClick r:id="rId3"/>
                        </a:rPr>
                        <a:t>Secondary Mastery Professional Development | NCETM</a:t>
                      </a:r>
                      <a:r>
                        <a:rPr lang="en-GB" sz="1600" dirty="0"/>
                        <a:t> explores how </a:t>
                      </a:r>
                      <a:r>
                        <a:rPr lang="en-GB" sz="1600" dirty="0">
                          <a:hlinkClick r:id="rId4"/>
                        </a:rPr>
                        <a:t>‘Surface area of 3D shapes</a:t>
                      </a:r>
                      <a:r>
                        <a:rPr lang="en-GB" sz="1600" dirty="0"/>
                        <a:t>’, hinted at in part b, might be explored at Key Stage 3.</a:t>
                      </a:r>
                      <a:endParaRPr lang="en-GB" sz="1600" b="0" dirty="0"/>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627976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5D44BF-C135-4A28-96C4-B53950D7D722}"/>
              </a:ext>
            </a:extLst>
          </p:cNvPr>
          <p:cNvSpPr>
            <a:spLocks noGrp="1"/>
          </p:cNvSpPr>
          <p:nvPr>
            <p:ph type="title"/>
          </p:nvPr>
        </p:nvSpPr>
        <p:spPr/>
        <p:txBody>
          <a:bodyPr>
            <a:normAutofit/>
          </a:bodyPr>
          <a:lstStyle/>
          <a:p>
            <a:r>
              <a:rPr lang="en-GB" sz="3200" dirty="0"/>
              <a:t>Key ideas</a:t>
            </a:r>
          </a:p>
        </p:txBody>
      </p:sp>
      <p:graphicFrame>
        <p:nvGraphicFramePr>
          <p:cNvPr id="3" name="Table 5">
            <a:extLst>
              <a:ext uri="{FF2B5EF4-FFF2-40B4-BE49-F238E27FC236}">
                <a16:creationId xmlns:a16="http://schemas.microsoft.com/office/drawing/2014/main" id="{E5A38C3F-4868-4ED2-89EA-4C70558367B5}"/>
              </a:ext>
            </a:extLst>
          </p:cNvPr>
          <p:cNvGraphicFramePr>
            <a:graphicFrameLocks noGrp="1"/>
          </p:cNvGraphicFramePr>
          <p:nvPr>
            <p:extLst>
              <p:ext uri="{D42A27DB-BD31-4B8C-83A1-F6EECF244321}">
                <p14:modId xmlns:p14="http://schemas.microsoft.com/office/powerpoint/2010/main" val="2131044058"/>
              </p:ext>
            </p:extLst>
          </p:nvPr>
        </p:nvGraphicFramePr>
        <p:xfrm>
          <a:off x="618165" y="1230120"/>
          <a:ext cx="10450239" cy="4568215"/>
        </p:xfrm>
        <a:graphic>
          <a:graphicData uri="http://schemas.openxmlformats.org/drawingml/2006/table">
            <a:tbl>
              <a:tblPr firstRow="1" bandRow="1">
                <a:tableStyleId>{5940675A-B579-460E-94D1-54222C63F5DA}</a:tableStyleId>
              </a:tblPr>
              <a:tblGrid>
                <a:gridCol w="9082486">
                  <a:extLst>
                    <a:ext uri="{9D8B030D-6E8A-4147-A177-3AD203B41FA5}">
                      <a16:colId xmlns:a16="http://schemas.microsoft.com/office/drawing/2014/main" val="4162930053"/>
                    </a:ext>
                  </a:extLst>
                </a:gridCol>
                <a:gridCol w="1367753">
                  <a:extLst>
                    <a:ext uri="{9D8B030D-6E8A-4147-A177-3AD203B41FA5}">
                      <a16:colId xmlns:a16="http://schemas.microsoft.com/office/drawing/2014/main" val="3250428731"/>
                    </a:ext>
                  </a:extLst>
                </a:gridCol>
              </a:tblGrid>
              <a:tr h="545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bg1"/>
                          </a:solidFill>
                          <a:latin typeface="+mn-lt"/>
                          <a:ea typeface="+mn-ea"/>
                          <a:cs typeface="+mn-cs"/>
                        </a:rPr>
                        <a:t>Understand the concept of perimeter and use it in a range of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bg1"/>
                          </a:solidFill>
                          <a:latin typeface="+mn-lt"/>
                          <a:ea typeface="+mn-ea"/>
                          <a:cs typeface="+mn-cs"/>
                        </a:rPr>
                        <a:t>problem-solving situations</a:t>
                      </a:r>
                    </a:p>
                  </a:txBody>
                  <a:tcPr anchor="c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bg1"/>
                          </a:solidFill>
                        </a:rPr>
                        <a:t>Code</a:t>
                      </a:r>
                    </a:p>
                  </a:txBody>
                  <a:tcPr anchor="ctr">
                    <a:solidFill>
                      <a:schemeClr val="accent2"/>
                    </a:solidFill>
                  </a:tcPr>
                </a:tc>
                <a:extLst>
                  <a:ext uri="{0D108BD9-81ED-4DB2-BD59-A6C34878D82A}">
                    <a16:rowId xmlns:a16="http://schemas.microsoft.com/office/drawing/2014/main" val="979699445"/>
                  </a:ext>
                </a:extLst>
              </a:tr>
              <a:tr h="616979">
                <a:tc>
                  <a:txBody>
                    <a:bodyPr/>
                    <a:lstStyle/>
                    <a:p>
                      <a:pPr>
                        <a:lnSpc>
                          <a:spcPct val="107000"/>
                        </a:lnSpc>
                        <a:spcAft>
                          <a:spcPts val="800"/>
                        </a:spcAft>
                      </a:pPr>
                      <a:r>
                        <a:rPr lang="en-GB" sz="1800" kern="1200" dirty="0">
                          <a:solidFill>
                            <a:schemeClr val="tx1"/>
                          </a:solidFill>
                          <a:effectLst/>
                          <a:latin typeface="+mn-lt"/>
                          <a:ea typeface="+mn-ea"/>
                          <a:cs typeface="+mn-cs"/>
                        </a:rPr>
                        <a:t>Recognise that there is constant multiplicative relationship (π) between the diameter and circumference of a circle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800" b="0" dirty="0">
                          <a:effectLst/>
                          <a:latin typeface="Arial" panose="020B0604020202020204" pitchFamily="34" charset="0"/>
                          <a:ea typeface="Calibri" panose="020F0502020204030204" pitchFamily="34" charset="0"/>
                          <a:cs typeface="Times New Roman" panose="02020603050405020304" pitchFamily="18" charset="0"/>
                        </a:rPr>
                        <a:t>6.2.1.2</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09749094"/>
                  </a:ext>
                </a:extLst>
              </a:tr>
              <a:tr h="627556">
                <a:tc>
                  <a:txBody>
                    <a:bodyPr/>
                    <a:lstStyle/>
                    <a:p>
                      <a:pPr>
                        <a:lnSpc>
                          <a:spcPct val="107000"/>
                        </a:lnSpc>
                        <a:spcAft>
                          <a:spcPts val="800"/>
                        </a:spcAft>
                      </a:pPr>
                      <a:r>
                        <a:rPr lang="en-GB" sz="1800" kern="1200" dirty="0">
                          <a:solidFill>
                            <a:schemeClr val="tx1"/>
                          </a:solidFill>
                          <a:effectLst/>
                          <a:latin typeface="+mn-lt"/>
                          <a:ea typeface="+mn-ea"/>
                          <a:cs typeface="+mn-cs"/>
                        </a:rPr>
                        <a:t>Use the relationship </a:t>
                      </a:r>
                      <a:r>
                        <a:rPr lang="en-GB" sz="1800" i="1" kern="1200" dirty="0">
                          <a:solidFill>
                            <a:schemeClr val="tx1"/>
                          </a:solidFill>
                          <a:effectLst/>
                          <a:latin typeface="+mn-lt"/>
                          <a:ea typeface="+mn-ea"/>
                          <a:cs typeface="+mn-cs"/>
                        </a:rPr>
                        <a:t>C</a:t>
                      </a:r>
                      <a:r>
                        <a:rPr lang="en-GB" sz="1800" kern="1200" dirty="0">
                          <a:solidFill>
                            <a:schemeClr val="tx1"/>
                          </a:solidFill>
                          <a:effectLst/>
                          <a:latin typeface="+mn-lt"/>
                          <a:ea typeface="+mn-ea"/>
                          <a:cs typeface="+mn-cs"/>
                        </a:rPr>
                        <a:t> = π</a:t>
                      </a:r>
                      <a:r>
                        <a:rPr lang="en-GB" sz="1800" i="1" kern="1200" dirty="0">
                          <a:solidFill>
                            <a:schemeClr val="tx1"/>
                          </a:solidFill>
                          <a:effectLst/>
                          <a:latin typeface="+mn-lt"/>
                          <a:ea typeface="+mn-ea"/>
                          <a:cs typeface="+mn-cs"/>
                        </a:rPr>
                        <a:t>d</a:t>
                      </a:r>
                      <a:r>
                        <a:rPr lang="en-GB" sz="1800" kern="1200" dirty="0">
                          <a:solidFill>
                            <a:schemeClr val="tx1"/>
                          </a:solidFill>
                          <a:effectLst/>
                          <a:latin typeface="+mn-lt"/>
                          <a:ea typeface="+mn-ea"/>
                          <a:cs typeface="+mn-cs"/>
                        </a:rPr>
                        <a:t> to calculate unknown lengths in contexts involving the circumference of circles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800" b="0" dirty="0">
                          <a:effectLst/>
                          <a:latin typeface="Arial" panose="020B0604020202020204" pitchFamily="34" charset="0"/>
                          <a:ea typeface="Calibri" panose="020F0502020204030204" pitchFamily="34" charset="0"/>
                          <a:cs typeface="Times New Roman" panose="02020603050405020304" pitchFamily="18" charset="0"/>
                        </a:rPr>
                        <a:t>6.2.1.3</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0190816"/>
                  </a:ext>
                </a:extLst>
              </a:tr>
              <a:tr h="631663">
                <a:tc>
                  <a:txBody>
                    <a:bodyPr/>
                    <a:lstStyle/>
                    <a:p>
                      <a:pPr>
                        <a:lnSpc>
                          <a:spcPct val="107000"/>
                        </a:lnSpc>
                        <a:spcAft>
                          <a:spcPts val="800"/>
                        </a:spcAft>
                      </a:pPr>
                      <a:r>
                        <a:rPr lang="en-GB" sz="1800" b="1" kern="1200" dirty="0">
                          <a:solidFill>
                            <a:schemeClr val="bg1"/>
                          </a:solidFill>
                          <a:latin typeface="+mn-lt"/>
                          <a:ea typeface="+mn-ea"/>
                          <a:cs typeface="+mn-cs"/>
                        </a:rPr>
                        <a:t>Understand the concept of area and use it in a range of                                       problem-solving situations</a:t>
                      </a:r>
                    </a:p>
                  </a:txBody>
                  <a:tcPr marL="68580" marR="68580" marT="0" marB="0" anchor="ctr">
                    <a:solidFill>
                      <a:srgbClr val="99CCCC"/>
                    </a:solidFill>
                  </a:tcPr>
                </a:tc>
                <a:tc>
                  <a:txBody>
                    <a:bodyPr/>
                    <a:lstStyle/>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9CCCC"/>
                    </a:solidFill>
                  </a:tcPr>
                </a:tc>
                <a:extLst>
                  <a:ext uri="{0D108BD9-81ED-4DB2-BD59-A6C34878D82A}">
                    <a16:rowId xmlns:a16="http://schemas.microsoft.com/office/drawing/2014/main" val="514006758"/>
                  </a:ext>
                </a:extLst>
              </a:tr>
              <a:tr h="683979">
                <a:tc>
                  <a:txBody>
                    <a:bodyPr/>
                    <a:lstStyle/>
                    <a:p>
                      <a:pPr>
                        <a:lnSpc>
                          <a:spcPct val="107000"/>
                        </a:lnSpc>
                        <a:spcAft>
                          <a:spcPts val="800"/>
                        </a:spcAft>
                      </a:pPr>
                      <a:r>
                        <a:rPr lang="en-GB" sz="1800" kern="1200" dirty="0">
                          <a:solidFill>
                            <a:schemeClr val="tx1"/>
                          </a:solidFill>
                          <a:effectLst/>
                          <a:latin typeface="+mn-lt"/>
                          <a:ea typeface="+mn-ea"/>
                          <a:cs typeface="+mn-cs"/>
                        </a:rPr>
                        <a:t>Understand the derivation of, and use the formula for, the area of a circle</a:t>
                      </a:r>
                    </a:p>
                  </a:txBody>
                  <a:tcPr marL="68580" marR="68580" marT="0" marB="0" anchor="ctr"/>
                </a:tc>
                <a:tc>
                  <a:txBody>
                    <a:bodyPr/>
                    <a:lstStyle/>
                    <a:p>
                      <a:pPr>
                        <a:lnSpc>
                          <a:spcPct val="107000"/>
                        </a:lnSpc>
                        <a:spcAft>
                          <a:spcPts val="800"/>
                        </a:spcAft>
                      </a:pPr>
                      <a:r>
                        <a:rPr lang="en-GB" sz="1800" b="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6.2.2.3*</a:t>
                      </a:r>
                    </a:p>
                  </a:txBody>
                  <a:tcPr marL="68580" marR="68580" marT="0" marB="0" anchor="ctr"/>
                </a:tc>
                <a:extLst>
                  <a:ext uri="{0D108BD9-81ED-4DB2-BD59-A6C34878D82A}">
                    <a16:rowId xmlns:a16="http://schemas.microsoft.com/office/drawing/2014/main" val="389955695"/>
                  </a:ext>
                </a:extLst>
              </a:tr>
              <a:tr h="683979">
                <a:tc>
                  <a:txBody>
                    <a:bodyPr/>
                    <a:lstStyle/>
                    <a:p>
                      <a:pPr>
                        <a:lnSpc>
                          <a:spcPct val="107000"/>
                        </a:lnSpc>
                        <a:spcAft>
                          <a:spcPts val="800"/>
                        </a:spcAft>
                      </a:pPr>
                      <a:r>
                        <a:rPr lang="en-GB" sz="1800" kern="1200" dirty="0">
                          <a:solidFill>
                            <a:schemeClr val="tx1"/>
                          </a:solidFill>
                          <a:effectLst/>
                          <a:latin typeface="+mn-lt"/>
                          <a:ea typeface="+mn-ea"/>
                          <a:cs typeface="+mn-cs"/>
                        </a:rPr>
                        <a:t>Solve area problems of composite shapes involving whole and/or part circles, including finding the radius or diameter given the area</a:t>
                      </a:r>
                    </a:p>
                  </a:txBody>
                  <a:tcPr marL="68580" marR="68580" marT="0" marB="0" anchor="ctr"/>
                </a:tc>
                <a:tc>
                  <a:txBody>
                    <a:bodyPr/>
                    <a:lstStyle/>
                    <a:p>
                      <a:pPr>
                        <a:lnSpc>
                          <a:spcPct val="107000"/>
                        </a:lnSpc>
                        <a:spcAft>
                          <a:spcPts val="800"/>
                        </a:spcAft>
                      </a:pPr>
                      <a:r>
                        <a:rPr lang="en-GB" sz="1800" b="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6.2.2.4</a:t>
                      </a:r>
                    </a:p>
                  </a:txBody>
                  <a:tcPr marL="68580" marR="68580" marT="0" marB="0" anchor="ctr"/>
                </a:tc>
                <a:extLst>
                  <a:ext uri="{0D108BD9-81ED-4DB2-BD59-A6C34878D82A}">
                    <a16:rowId xmlns:a16="http://schemas.microsoft.com/office/drawing/2014/main" val="782739072"/>
                  </a:ext>
                </a:extLst>
              </a:tr>
              <a:tr h="683979">
                <a:tc>
                  <a:txBody>
                    <a:bodyPr/>
                    <a:lstStyle/>
                    <a:p>
                      <a:pPr>
                        <a:lnSpc>
                          <a:spcPct val="107000"/>
                        </a:lnSpc>
                        <a:spcAft>
                          <a:spcPts val="800"/>
                        </a:spcAft>
                      </a:pPr>
                      <a:r>
                        <a:rPr lang="en-GB" sz="1800" kern="1200" dirty="0">
                          <a:solidFill>
                            <a:schemeClr val="tx1"/>
                          </a:solidFill>
                          <a:effectLst/>
                          <a:latin typeface="+mn-lt"/>
                          <a:ea typeface="+mn-ea"/>
                          <a:cs typeface="+mn-cs"/>
                        </a:rPr>
                        <a:t>Understand the concept of surface area and find the surface area of 3D shapes in an efficient way</a:t>
                      </a:r>
                    </a:p>
                  </a:txBody>
                  <a:tcPr marL="68580" marR="68580" marT="0" marB="0" anchor="ctr"/>
                </a:tc>
                <a:tc>
                  <a:txBody>
                    <a:bodyPr/>
                    <a:lstStyle/>
                    <a:p>
                      <a:pPr>
                        <a:lnSpc>
                          <a:spcPct val="107000"/>
                        </a:lnSpc>
                        <a:spcAft>
                          <a:spcPts val="800"/>
                        </a:spcAft>
                      </a:pPr>
                      <a:r>
                        <a:rPr lang="en-GB" sz="1800" b="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6.2.2.5*</a:t>
                      </a:r>
                    </a:p>
                  </a:txBody>
                  <a:tcPr marL="68580" marR="68580" marT="0" marB="0" anchor="ctr"/>
                </a:tc>
                <a:extLst>
                  <a:ext uri="{0D108BD9-81ED-4DB2-BD59-A6C34878D82A}">
                    <a16:rowId xmlns:a16="http://schemas.microsoft.com/office/drawing/2014/main" val="607771341"/>
                  </a:ext>
                </a:extLst>
              </a:tr>
            </a:tbl>
          </a:graphicData>
        </a:graphic>
      </p:graphicFrame>
      <p:sp>
        <p:nvSpPr>
          <p:cNvPr id="5" name="TextBox 4">
            <a:extLst>
              <a:ext uri="{FF2B5EF4-FFF2-40B4-BE49-F238E27FC236}">
                <a16:creationId xmlns:a16="http://schemas.microsoft.com/office/drawing/2014/main" id="{C997200E-231E-4CC3-9351-85AA93FE9F5F}"/>
              </a:ext>
            </a:extLst>
          </p:cNvPr>
          <p:cNvSpPr txBox="1"/>
          <p:nvPr/>
        </p:nvSpPr>
        <p:spPr>
          <a:xfrm>
            <a:off x="289932" y="6297792"/>
            <a:ext cx="8967819" cy="276999"/>
          </a:xfrm>
          <a:prstGeom prst="rect">
            <a:avLst/>
          </a:prstGeom>
          <a:noFill/>
        </p:spPr>
        <p:txBody>
          <a:bodyPr wrap="square" rtlCol="0">
            <a:spAutoFit/>
          </a:bodyPr>
          <a:lstStyle/>
          <a:p>
            <a:pPr>
              <a:buNone/>
            </a:pPr>
            <a:r>
              <a:rPr lang="en-GB" sz="1200" dirty="0"/>
              <a:t>*‘There are additional resources exemplifying these key ideas in the </a:t>
            </a:r>
            <a:r>
              <a:rPr lang="en-GB" sz="1200" dirty="0">
                <a:hlinkClick r:id="rId3"/>
              </a:rPr>
              <a:t>Secondary Mastery Professional Development | NCETM</a:t>
            </a:r>
            <a:r>
              <a:rPr lang="en-GB" sz="1200" dirty="0"/>
              <a:t>.</a:t>
            </a:r>
          </a:p>
        </p:txBody>
      </p:sp>
    </p:spTree>
    <p:extLst>
      <p:ext uri="{BB962C8B-B14F-4D97-AF65-F5344CB8AC3E}">
        <p14:creationId xmlns:p14="http://schemas.microsoft.com/office/powerpoint/2010/main" val="38601835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F750-B98E-4156-B264-E7141171DEA8}"/>
              </a:ext>
            </a:extLst>
          </p:cNvPr>
          <p:cNvSpPr>
            <a:spLocks noGrp="1"/>
          </p:cNvSpPr>
          <p:nvPr>
            <p:ph type="ctrTitle"/>
          </p:nvPr>
        </p:nvSpPr>
        <p:spPr>
          <a:xfrm>
            <a:off x="609602" y="2130109"/>
            <a:ext cx="6049764" cy="648071"/>
          </a:xfrm>
        </p:spPr>
        <p:txBody>
          <a:bodyPr>
            <a:normAutofit/>
          </a:bodyPr>
          <a:lstStyle/>
          <a:p>
            <a:r>
              <a:rPr lang="en-GB" sz="3200" dirty="0"/>
              <a:t>Calculating volume</a:t>
            </a:r>
          </a:p>
        </p:txBody>
      </p:sp>
      <p:sp>
        <p:nvSpPr>
          <p:cNvPr id="3" name="Subtitle 2">
            <a:extLst>
              <a:ext uri="{FF2B5EF4-FFF2-40B4-BE49-F238E27FC236}">
                <a16:creationId xmlns:a16="http://schemas.microsoft.com/office/drawing/2014/main" id="{72DF884B-E4FB-4058-9297-DDD0206E9539}"/>
              </a:ext>
            </a:extLst>
          </p:cNvPr>
          <p:cNvSpPr>
            <a:spLocks noGrp="1"/>
          </p:cNvSpPr>
          <p:nvPr>
            <p:ph type="subTitle" idx="1"/>
          </p:nvPr>
        </p:nvSpPr>
        <p:spPr>
          <a:xfrm>
            <a:off x="609602" y="3090198"/>
            <a:ext cx="6062463" cy="1152130"/>
          </a:xfrm>
        </p:spPr>
        <p:txBody>
          <a:bodyPr>
            <a:normAutofit/>
          </a:bodyPr>
          <a:lstStyle/>
          <a:p>
            <a:r>
              <a:rPr lang="en-GB" sz="1800" dirty="0">
                <a:latin typeface="Century Gothic" panose="020B0502020202020204" pitchFamily="34" charset="0"/>
              </a:rPr>
              <a:t>Checkpoints 23–28</a:t>
            </a:r>
          </a:p>
        </p:txBody>
      </p:sp>
    </p:spTree>
    <p:extLst>
      <p:ext uri="{BB962C8B-B14F-4D97-AF65-F5344CB8AC3E}">
        <p14:creationId xmlns:p14="http://schemas.microsoft.com/office/powerpoint/2010/main" val="20579543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9F8A80-70BA-4F6B-9F00-7FA783A3B2C4}"/>
              </a:ext>
            </a:extLst>
          </p:cNvPr>
          <p:cNvSpPr txBox="1"/>
          <p:nvPr/>
        </p:nvSpPr>
        <p:spPr>
          <a:xfrm>
            <a:off x="417815" y="277403"/>
            <a:ext cx="9505831" cy="584775"/>
          </a:xfrm>
          <a:prstGeom prst="rect">
            <a:avLst/>
          </a:prstGeom>
          <a:noFill/>
        </p:spPr>
        <p:txBody>
          <a:bodyPr wrap="square" rtlCol="0">
            <a:spAutoFit/>
          </a:bodyPr>
          <a:lstStyle/>
          <a:p>
            <a:pPr>
              <a:buNone/>
            </a:pPr>
            <a:r>
              <a:rPr lang="en-GB" sz="3200" b="1" dirty="0">
                <a:latin typeface="Century Gothic" panose="020B0502020202020204" pitchFamily="34" charset="0"/>
              </a:rPr>
              <a:t>Calculating volume</a:t>
            </a:r>
          </a:p>
        </p:txBody>
      </p:sp>
      <p:graphicFrame>
        <p:nvGraphicFramePr>
          <p:cNvPr id="3" name="Table 2">
            <a:extLst>
              <a:ext uri="{FF2B5EF4-FFF2-40B4-BE49-F238E27FC236}">
                <a16:creationId xmlns:a16="http://schemas.microsoft.com/office/drawing/2014/main" id="{ADC55AF9-E8D0-4333-88A9-4876D605956B}"/>
              </a:ext>
            </a:extLst>
          </p:cNvPr>
          <p:cNvGraphicFramePr>
            <a:graphicFrameLocks noGrp="1"/>
          </p:cNvGraphicFramePr>
          <p:nvPr>
            <p:extLst>
              <p:ext uri="{D42A27DB-BD31-4B8C-83A1-F6EECF244321}">
                <p14:modId xmlns:p14="http://schemas.microsoft.com/office/powerpoint/2010/main" val="1183151663"/>
              </p:ext>
            </p:extLst>
          </p:nvPr>
        </p:nvGraphicFramePr>
        <p:xfrm>
          <a:off x="417815" y="962408"/>
          <a:ext cx="11426013" cy="4754880"/>
        </p:xfrm>
        <a:graphic>
          <a:graphicData uri="http://schemas.openxmlformats.org/drawingml/2006/table">
            <a:tbl>
              <a:tblPr firstRow="1" bandRow="1">
                <a:tableStyleId>{5940675A-B579-460E-94D1-54222C63F5DA}</a:tableStyleId>
              </a:tblPr>
              <a:tblGrid>
                <a:gridCol w="5356261">
                  <a:extLst>
                    <a:ext uri="{9D8B030D-6E8A-4147-A177-3AD203B41FA5}">
                      <a16:colId xmlns:a16="http://schemas.microsoft.com/office/drawing/2014/main" val="4178532543"/>
                    </a:ext>
                  </a:extLst>
                </a:gridCol>
                <a:gridCol w="6069752">
                  <a:extLst>
                    <a:ext uri="{9D8B030D-6E8A-4147-A177-3AD203B41FA5}">
                      <a16:colId xmlns:a16="http://schemas.microsoft.com/office/drawing/2014/main" val="864547500"/>
                    </a:ext>
                  </a:extLst>
                </a:gridCol>
              </a:tblGrid>
              <a:tr h="329182">
                <a:tc>
                  <a:txBody>
                    <a:bodyPr/>
                    <a:lstStyle/>
                    <a:p>
                      <a:r>
                        <a:rPr lang="en-GB" sz="1800" b="1" dirty="0">
                          <a:solidFill>
                            <a:schemeClr val="bg1"/>
                          </a:solidFill>
                        </a:rPr>
                        <a:t>Previous learning</a:t>
                      </a:r>
                    </a:p>
                  </a:txBody>
                  <a:tcPr>
                    <a:solidFill>
                      <a:schemeClr val="accent2"/>
                    </a:solidFill>
                  </a:tcPr>
                </a:tc>
                <a:tc>
                  <a:txBody>
                    <a:bodyPr/>
                    <a:lstStyle/>
                    <a:p>
                      <a:r>
                        <a:rPr lang="en-GB" sz="1800" b="1" dirty="0">
                          <a:solidFill>
                            <a:schemeClr val="bg1"/>
                          </a:solidFill>
                        </a:rPr>
                        <a:t>In Key Stage 3 students need to</a:t>
                      </a:r>
                    </a:p>
                  </a:txBody>
                  <a:tcPr>
                    <a:solidFill>
                      <a:schemeClr val="accent2"/>
                    </a:solidFill>
                  </a:tcPr>
                </a:tc>
                <a:extLst>
                  <a:ext uri="{0D108BD9-81ED-4DB2-BD59-A6C34878D82A}">
                    <a16:rowId xmlns:a16="http://schemas.microsoft.com/office/drawing/2014/main" val="1994315794"/>
                  </a:ext>
                </a:extLst>
              </a:tr>
              <a:tr h="2622471">
                <a:tc>
                  <a:txBody>
                    <a:bodyPr/>
                    <a:lstStyle/>
                    <a:p>
                      <a:pPr marL="0" indent="0">
                        <a:buFont typeface="Arial" panose="020B0604020202020204" pitchFamily="34" charset="0"/>
                        <a:buNone/>
                      </a:pPr>
                      <a:r>
                        <a:rPr lang="en-GB" sz="1600" i="0" dirty="0"/>
                        <a:t>Key Stage 2 curriculum: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6: recognise when it is possible to use formulae for the area and volume of shapes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6: calculate, estimate and compare volume of cubes and cuboids using standard units including cm</a:t>
                      </a:r>
                      <a:r>
                        <a:rPr lang="en-GB" sz="1600" i="0" baseline="30000" dirty="0"/>
                        <a:t>3</a:t>
                      </a:r>
                      <a:r>
                        <a:rPr lang="en-GB" sz="1600" i="0" dirty="0"/>
                        <a:t>, m</a:t>
                      </a:r>
                      <a:r>
                        <a:rPr lang="en-GB" sz="1600" i="0" baseline="30000" dirty="0"/>
                        <a:t>3</a:t>
                      </a:r>
                      <a:r>
                        <a:rPr lang="en-GB" sz="1600" i="0" dirty="0"/>
                        <a:t>, and extending</a:t>
                      </a:r>
                      <a:r>
                        <a:rPr lang="en-GB" sz="1600" i="0" baseline="0" dirty="0"/>
                        <a:t> to other units [for example </a:t>
                      </a:r>
                      <a:r>
                        <a:rPr lang="en-GB" sz="1600" i="0" dirty="0"/>
                        <a:t>mm</a:t>
                      </a:r>
                      <a:r>
                        <a:rPr lang="en-GB" sz="1600" i="0" baseline="30000" dirty="0"/>
                        <a:t>3</a:t>
                      </a:r>
                      <a:r>
                        <a:rPr lang="en-GB" sz="1600" i="0" baseline="0" dirty="0"/>
                        <a:t>, </a:t>
                      </a:r>
                      <a:r>
                        <a:rPr lang="en-GB" sz="1600" i="0" dirty="0"/>
                        <a:t>km</a:t>
                      </a:r>
                      <a:r>
                        <a:rPr lang="en-GB" sz="1600" i="0" baseline="30000" dirty="0"/>
                        <a:t>3</a:t>
                      </a:r>
                      <a:r>
                        <a:rPr lang="en-GB" sz="1600" i="0" dirty="0"/>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i="0" dirty="0"/>
                        <a:t>Further information about how students may have experienced this key idea in Key Stage 2: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baseline="0" dirty="0">
                          <a:hlinkClick r:id="rId3"/>
                        </a:rPr>
                        <a:t>Teaching mathematics in primary schools</a:t>
                      </a:r>
                      <a:r>
                        <a:rPr lang="en-GB" sz="1600" i="0" baseline="0" dirty="0"/>
                        <a:t> Volume calculations are not specifically referenced in the Ready to progress criteria</a:t>
                      </a:r>
                      <a:r>
                        <a:rPr lang="en-GB" sz="1600" b="0" i="0" kern="1200" baseline="0" dirty="0">
                          <a:solidFill>
                            <a:schemeClr val="tx1"/>
                          </a:solidFill>
                          <a:effectLst/>
                          <a:latin typeface="+mn-lt"/>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dirty="0">
                          <a:hlinkClick r:id="rId4"/>
                        </a:rPr>
                        <a:t>Primary Mastery Professional Development</a:t>
                      </a:r>
                      <a:r>
                        <a:rPr lang="en-GB" sz="1600" b="0" i="0" dirty="0"/>
                        <a:t>, Spine 2 Multiplication and division, Year 5 </a:t>
                      </a:r>
                      <a:r>
                        <a:rPr lang="en-GB" sz="1600" b="0" i="0" dirty="0">
                          <a:hlinkClick r:id="rId5"/>
                        </a:rPr>
                        <a:t>Segment 2.20 Multiplication with three factors and volume</a:t>
                      </a:r>
                      <a:r>
                        <a:rPr lang="en-GB" sz="1600" b="0" i="0" dirty="0"/>
                        <a:t>.</a:t>
                      </a:r>
                      <a:endParaRPr lang="en-GB" sz="1600" b="0" i="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b="0" i="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b="0" i="0" kern="1200" dirty="0">
                        <a:solidFill>
                          <a:schemeClr val="tx1"/>
                        </a:solidFill>
                        <a:effectLst/>
                        <a:latin typeface="+mn-lt"/>
                        <a:ea typeface="+mn-ea"/>
                        <a:cs typeface="+mn-cs"/>
                      </a:endParaRPr>
                    </a:p>
                  </a:txBody>
                  <a:tcPr/>
                </a:tc>
                <a:tc>
                  <a:txBody>
                    <a:bodyPr/>
                    <a:lstStyle/>
                    <a:p>
                      <a:pPr marL="285750" indent="-285750">
                        <a:buFont typeface="Arial" panose="020B0604020202020204" pitchFamily="34" charset="0"/>
                        <a:buChar char="•"/>
                      </a:pPr>
                      <a:r>
                        <a:rPr lang="en-GB" sz="1600" kern="1200" dirty="0">
                          <a:solidFill>
                            <a:schemeClr val="tx1"/>
                          </a:solidFill>
                          <a:effectLst/>
                          <a:latin typeface="+mn-lt"/>
                          <a:ea typeface="+mn-ea"/>
                          <a:cs typeface="+mn-cs"/>
                        </a:rPr>
                        <a:t>Develop their understanding of finding the volume of cubes and cuboids (using the formula </a:t>
                      </a:r>
                      <a:r>
                        <a:rPr lang="en-GB" sz="1600" i="0" kern="1200" dirty="0">
                          <a:solidFill>
                            <a:schemeClr val="tx1"/>
                          </a:solidFill>
                          <a:effectLst/>
                          <a:latin typeface="+mn-lt"/>
                          <a:ea typeface="+mn-ea"/>
                          <a:cs typeface="+mn-cs"/>
                        </a:rPr>
                        <a:t>Volume = width × height × length or similar) to include the volume of prisms more generally. </a:t>
                      </a:r>
                    </a:p>
                    <a:p>
                      <a:pPr marL="285750" indent="-285750">
                        <a:buFont typeface="Arial" panose="020B0604020202020204" pitchFamily="34" charset="0"/>
                        <a:buChar char="•"/>
                      </a:pPr>
                      <a:r>
                        <a:rPr lang="en-GB" sz="1600" i="0" kern="1200" dirty="0">
                          <a:solidFill>
                            <a:schemeClr val="tx1"/>
                          </a:solidFill>
                          <a:effectLst/>
                          <a:latin typeface="+mn-lt"/>
                          <a:ea typeface="+mn-ea"/>
                          <a:cs typeface="+mn-cs"/>
                        </a:rPr>
                        <a:t>For example, realise that the volume of a cuboid is actually the area of one of the faces multiplied by the other dimension and then generalise to other prisms with the formula Volume of a prism = area of cross-section × length.</a:t>
                      </a:r>
                    </a:p>
                    <a:p>
                      <a:pPr marL="285750" indent="-285750">
                        <a:buFont typeface="Arial" panose="020B0604020202020204" pitchFamily="34" charset="0"/>
                        <a:buChar char="•"/>
                      </a:pPr>
                      <a:r>
                        <a:rPr lang="en-GB" sz="1600" kern="1200" dirty="0">
                          <a:solidFill>
                            <a:schemeClr val="tx1"/>
                          </a:solidFill>
                          <a:effectLst/>
                          <a:latin typeface="+mn-lt"/>
                          <a:ea typeface="+mn-ea"/>
                          <a:cs typeface="+mn-cs"/>
                        </a:rPr>
                        <a:t>Use and apply their knowledge of the area of 2D shapes to calculate the cross-sectional area of a variety of prisms.</a:t>
                      </a:r>
                    </a:p>
                    <a:p>
                      <a:pPr marL="285750" indent="-285750">
                        <a:buFont typeface="Arial" panose="020B0604020202020204" pitchFamily="34" charset="0"/>
                        <a:buChar char="•"/>
                      </a:pPr>
                      <a:r>
                        <a:rPr lang="en-GB" sz="1600" kern="1200" dirty="0">
                          <a:solidFill>
                            <a:schemeClr val="tx1"/>
                          </a:solidFill>
                          <a:effectLst/>
                          <a:latin typeface="+mn-lt"/>
                          <a:ea typeface="+mn-ea"/>
                          <a:cs typeface="+mn-cs"/>
                        </a:rPr>
                        <a:t>Appreciate that, although a cylinder is not strictly a prism (a prism has a polygonal uniform cross section), it has the same structure as a prism (with the uniform cross section being a circle) and its volume can be calculated in a similar way.</a:t>
                      </a:r>
                    </a:p>
                  </a:txBody>
                  <a:tcPr/>
                </a:tc>
                <a:extLst>
                  <a:ext uri="{0D108BD9-81ED-4DB2-BD59-A6C34878D82A}">
                    <a16:rowId xmlns:a16="http://schemas.microsoft.com/office/drawing/2014/main" val="1817851487"/>
                  </a:ext>
                </a:extLst>
              </a:tr>
            </a:tbl>
          </a:graphicData>
        </a:graphic>
      </p:graphicFrame>
    </p:spTree>
    <p:extLst>
      <p:ext uri="{BB962C8B-B14F-4D97-AF65-F5344CB8AC3E}">
        <p14:creationId xmlns:p14="http://schemas.microsoft.com/office/powerpoint/2010/main" val="9301204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sz="2200" dirty="0">
                <a:latin typeface="Arial" panose="020B0604020202020204" pitchFamily="34" charset="0"/>
                <a:cs typeface="Arial" panose="020B0604020202020204" pitchFamily="34" charset="0"/>
              </a:rPr>
              <a:t>Checkpoint 23: Swimming pool</a:t>
            </a:r>
          </a:p>
        </p:txBody>
      </p:sp>
      <p:sp>
        <p:nvSpPr>
          <p:cNvPr id="4" name="TextBox 3">
            <a:extLst>
              <a:ext uri="{FF2B5EF4-FFF2-40B4-BE49-F238E27FC236}">
                <a16:creationId xmlns:a16="http://schemas.microsoft.com/office/drawing/2014/main" id="{C2F7C9FF-7095-F649-997B-6925CEA7A659}"/>
              </a:ext>
            </a:extLst>
          </p:cNvPr>
          <p:cNvSpPr txBox="1"/>
          <p:nvPr/>
        </p:nvSpPr>
        <p:spPr>
          <a:xfrm>
            <a:off x="182880" y="944881"/>
            <a:ext cx="11865781" cy="837152"/>
          </a:xfrm>
          <a:prstGeom prst="rect">
            <a:avLst/>
          </a:prstGeom>
          <a:noFill/>
        </p:spPr>
        <p:txBody>
          <a:bodyPr wrap="square" rtlCol="0">
            <a:spAutoFit/>
          </a:bodyPr>
          <a:lstStyle/>
          <a:p>
            <a:pPr>
              <a:buNone/>
            </a:pPr>
            <a:endParaRPr lang="en-US" sz="2200" dirty="0">
              <a:cs typeface="Arial" panose="020B0604020202020204" pitchFamily="34" charset="0"/>
            </a:endParaRPr>
          </a:p>
          <a:p>
            <a:pPr>
              <a:buNone/>
            </a:pPr>
            <a:endParaRPr lang="en-US" sz="2200" dirty="0">
              <a:cs typeface="Arial" panose="020B0604020202020204" pitchFamily="34" charset="0"/>
            </a:endParaRPr>
          </a:p>
        </p:txBody>
      </p:sp>
      <p:sp>
        <p:nvSpPr>
          <p:cNvPr id="6" name="Action Button: Help 5">
            <a:hlinkClick r:id="" action="ppaction://noaction" highlightClick="1"/>
            <a:extLst>
              <a:ext uri="{FF2B5EF4-FFF2-40B4-BE49-F238E27FC236}">
                <a16:creationId xmlns:a16="http://schemas.microsoft.com/office/drawing/2014/main" id="{D64EA744-1477-0048-8831-40A0DAAF8DD4}"/>
              </a:ext>
            </a:extLst>
          </p:cNvPr>
          <p:cNvSpPr/>
          <p:nvPr/>
        </p:nvSpPr>
        <p:spPr>
          <a:xfrm>
            <a:off x="344582" y="5330296"/>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8F8D416-C667-8CAA-ABAE-7053F1E6E8D5}"/>
              </a:ext>
            </a:extLst>
          </p:cNvPr>
          <p:cNvSpPr txBox="1"/>
          <p:nvPr/>
        </p:nvSpPr>
        <p:spPr>
          <a:xfrm>
            <a:off x="182883" y="1141332"/>
            <a:ext cx="6215526" cy="4154984"/>
          </a:xfrm>
          <a:prstGeom prst="rect">
            <a:avLst/>
          </a:prstGeom>
          <a:noFill/>
        </p:spPr>
        <p:txBody>
          <a:bodyPr wrap="square" rtlCol="0">
            <a:spAutoFit/>
          </a:bodyPr>
          <a:lstStyle/>
          <a:p>
            <a:pPr>
              <a:buNone/>
            </a:pPr>
            <a:r>
              <a:rPr lang="en-GB" sz="2200" dirty="0"/>
              <a:t>Russell is renovating an old outdoor swimming pool. It has a rectangular surface and is the same depth at all points.</a:t>
            </a:r>
          </a:p>
          <a:p>
            <a:pPr>
              <a:buNone/>
            </a:pPr>
            <a:r>
              <a:rPr lang="en-GB" sz="2200" dirty="0"/>
              <a:t>What does he need to measure to ensure he has the items listed in parts a to c?</a:t>
            </a:r>
          </a:p>
          <a:p>
            <a:pPr marL="457200" indent="-457200">
              <a:buAutoNum type="alphaLcParenR"/>
            </a:pPr>
            <a:r>
              <a:rPr lang="en-GB" sz="2200" dirty="0"/>
              <a:t>Enough fencing to go around the perimeter of the pool.</a:t>
            </a:r>
          </a:p>
          <a:p>
            <a:pPr marL="457200" indent="-457200">
              <a:buAutoNum type="alphaLcParenR"/>
            </a:pPr>
            <a:r>
              <a:rPr lang="en-GB" sz="2200" dirty="0"/>
              <a:t>A big enough cover to go over the top of the pool.</a:t>
            </a:r>
          </a:p>
          <a:p>
            <a:pPr marL="457200" indent="-457200">
              <a:buAutoNum type="alphaLcParenR"/>
            </a:pPr>
            <a:r>
              <a:rPr lang="en-GB" sz="2200" dirty="0"/>
              <a:t>Enough water to fill the pool.</a:t>
            </a:r>
          </a:p>
          <a:p>
            <a:pPr marL="457200" indent="-457200">
              <a:buAutoNum type="alphaLcParenR"/>
            </a:pPr>
            <a:endParaRPr lang="en-GB" sz="2200" dirty="0"/>
          </a:p>
        </p:txBody>
      </p:sp>
      <p:sp>
        <p:nvSpPr>
          <p:cNvPr id="9" name="TextBox 8">
            <a:extLst>
              <a:ext uri="{FF2B5EF4-FFF2-40B4-BE49-F238E27FC236}">
                <a16:creationId xmlns:a16="http://schemas.microsoft.com/office/drawing/2014/main" id="{18F62B65-B5F9-16BA-C4D6-E5CA5B36A5F1}"/>
              </a:ext>
            </a:extLst>
          </p:cNvPr>
          <p:cNvSpPr txBox="1"/>
          <p:nvPr/>
        </p:nvSpPr>
        <p:spPr>
          <a:xfrm>
            <a:off x="1343630" y="5215994"/>
            <a:ext cx="7651780" cy="1107996"/>
          </a:xfrm>
          <a:prstGeom prst="rect">
            <a:avLst/>
          </a:prstGeom>
          <a:noFill/>
        </p:spPr>
        <p:txBody>
          <a:bodyPr wrap="square">
            <a:spAutoFit/>
          </a:bodyPr>
          <a:lstStyle/>
          <a:p>
            <a:pPr>
              <a:buNone/>
            </a:pPr>
            <a:r>
              <a:rPr lang="en-GB" sz="2200" dirty="0"/>
              <a:t>Russell measures one dimension to be 25 m. Which dimension of the pool is this likely to be? What would be a reasonable estimate for the perimeter, area and volume?</a:t>
            </a:r>
          </a:p>
        </p:txBody>
      </p:sp>
      <p:pic>
        <p:nvPicPr>
          <p:cNvPr id="7" name="Picture 6" descr="Image of a rectangular outdoor swimming pool.">
            <a:extLst>
              <a:ext uri="{FF2B5EF4-FFF2-40B4-BE49-F238E27FC236}">
                <a16:creationId xmlns:a16="http://schemas.microsoft.com/office/drawing/2014/main" id="{0993EC2B-563F-0278-36ED-75F667AF7CDC}"/>
              </a:ext>
            </a:extLst>
          </p:cNvPr>
          <p:cNvPicPr>
            <a:picLocks noChangeAspect="1"/>
          </p:cNvPicPr>
          <p:nvPr/>
        </p:nvPicPr>
        <p:blipFill>
          <a:blip r:embed="rId3"/>
          <a:stretch>
            <a:fillRect/>
          </a:stretch>
        </p:blipFill>
        <p:spPr>
          <a:xfrm>
            <a:off x="6693365" y="1422415"/>
            <a:ext cx="5060339" cy="3049545"/>
          </a:xfrm>
          <a:prstGeom prst="rect">
            <a:avLst/>
          </a:prstGeom>
        </p:spPr>
      </p:pic>
    </p:spTree>
    <p:extLst>
      <p:ext uri="{BB962C8B-B14F-4D97-AF65-F5344CB8AC3E}">
        <p14:creationId xmlns:p14="http://schemas.microsoft.com/office/powerpoint/2010/main" val="29598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23: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3231560305"/>
              </p:ext>
            </p:extLst>
          </p:nvPr>
        </p:nvGraphicFramePr>
        <p:xfrm>
          <a:off x="267128" y="764704"/>
          <a:ext cx="11766038" cy="5821680"/>
        </p:xfrm>
        <a:graphic>
          <a:graphicData uri="http://schemas.openxmlformats.org/drawingml/2006/table">
            <a:tbl>
              <a:tblPr firstRow="1" bandRow="1">
                <a:tableStyleId>{5940675A-B579-460E-94D1-54222C63F5DA}</a:tableStyleId>
              </a:tblPr>
              <a:tblGrid>
                <a:gridCol w="4590622">
                  <a:extLst>
                    <a:ext uri="{9D8B030D-6E8A-4147-A177-3AD203B41FA5}">
                      <a16:colId xmlns:a16="http://schemas.microsoft.com/office/drawing/2014/main" val="695237181"/>
                    </a:ext>
                  </a:extLst>
                </a:gridCol>
                <a:gridCol w="7175416">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Rather than asking which lengths are needed, ask directly whether a specific length is required each time. For example, sketch the swimming pool on the board, point to a line and ask, ‘Is this length needed? Does Russell need to measure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i="0" u="none" dirty="0"/>
                        <a:t>Challenge</a:t>
                      </a:r>
                    </a:p>
                    <a:p>
                      <a:pPr>
                        <a:spcAft>
                          <a:spcPts val="600"/>
                        </a:spcAft>
                      </a:pPr>
                      <a:r>
                        <a:rPr lang="en-GB" sz="1600" u="none" dirty="0"/>
                        <a:t>The situation here has been simplified; challenge students to think about how these simplifications have made the problem more accessible. Would they need the same lengths if the pool’s surface was not a rectangle or if, like most pools, it had variable depths?</a:t>
                      </a:r>
                    </a:p>
                    <a:p>
                      <a:r>
                        <a:rPr lang="en-GB" sz="1600" b="1" i="0" u="none" dirty="0"/>
                        <a:t>Representations</a:t>
                      </a:r>
                    </a:p>
                    <a:p>
                      <a:r>
                        <a:rPr lang="en-GB" sz="1600" dirty="0"/>
                        <a:t>Sketch a cuboid and highlight the relevant lengths and/or spaces for each part of the question. Similarly, ‘making’ the pool out of multilink cubes may help students visualise.</a:t>
                      </a:r>
                      <a:endParaRPr lang="en-GB" sz="1600" b="0" i="0" u="none" dirty="0"/>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Often, students are given the information that they need in perimeter, area and volume problems. This task gives checks that they understand what dimensions are really required. A swimming pool is a context where perimeter, area and volume can all be feasibly and usefully calculated.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Students might identify that all four lengths are needed to calculate the perimeter but should recognise that they only need to measure two different lengths for both this and the area. It is worth asking students to generalise at this stage. Ask, ‘How do I find the perimeter/area of any rectangle?’.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A connection could be made between area and volume – imagine ‘layers’ of areas stacked on top of each other until the depth of the pool is achieved; model this with multilink cubes (see Representations).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Some debate might ensue as to whether the measurements needed would be exactly the same as the lengths of the cuboid. Realistically, the volume of water would be less than the cuboid as the pool would not be full to the brim, and the perimeter of the fence would be greater than the perimeter of the pool as you would not build a fence right on the edge. These are valid points – accept them, but still encourage students to generalise about which lengths you need to work out for each measurement.</a:t>
                      </a:r>
                    </a:p>
                  </a:txBody>
                  <a:tcPr/>
                </a:tc>
                <a:extLst>
                  <a:ext uri="{0D108BD9-81ED-4DB2-BD59-A6C34878D82A}">
                    <a16:rowId xmlns:a16="http://schemas.microsoft.com/office/drawing/2014/main" val="1616516725"/>
                  </a:ext>
                </a:extLst>
              </a:tr>
              <a:tr h="576000">
                <a:tc gridSpan="2">
                  <a:txBody>
                    <a:bodyPr/>
                    <a:lstStyle/>
                    <a:p>
                      <a:r>
                        <a:rPr lang="en-GB" sz="1600" b="1" dirty="0"/>
                        <a:t>Additional resources</a:t>
                      </a:r>
                    </a:p>
                    <a:p>
                      <a:pPr marL="285750" indent="-285750">
                        <a:buFont typeface="Arial" panose="020B0604020202020204" pitchFamily="34" charset="0"/>
                        <a:buChar char="•"/>
                      </a:pPr>
                      <a:r>
                        <a:rPr lang="en-GB" sz="1600" b="0" dirty="0"/>
                        <a:t>Checkpoints </a:t>
                      </a:r>
                      <a:r>
                        <a:rPr lang="en-GB" sz="1600" b="0" dirty="0">
                          <a:hlinkClick r:id="rId3" action="ppaction://hlinksldjump"/>
                        </a:rPr>
                        <a:t>26</a:t>
                      </a:r>
                      <a:r>
                        <a:rPr lang="en-GB" sz="1600" b="0" dirty="0"/>
                        <a:t> and </a:t>
                      </a:r>
                      <a:r>
                        <a:rPr lang="en-GB" sz="1600" b="0" dirty="0">
                          <a:hlinkClick r:id="rId4" action="ppaction://hlinksldjump"/>
                        </a:rPr>
                        <a:t>27</a:t>
                      </a:r>
                      <a:r>
                        <a:rPr lang="en-GB" sz="1600" b="0" dirty="0"/>
                        <a:t> also explore the dimensions needed to calculate volume in cuboids.</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23331776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CABB50-A21C-9ADD-A66B-0886435565A7}"/>
              </a:ext>
            </a:extLst>
          </p:cNvPr>
          <p:cNvSpPr>
            <a:spLocks noGrp="1"/>
          </p:cNvSpPr>
          <p:nvPr>
            <p:ph type="body" sz="quarter" idx="10"/>
          </p:nvPr>
        </p:nvSpPr>
        <p:spPr>
          <a:xfrm>
            <a:off x="240289" y="1124744"/>
            <a:ext cx="8096210" cy="4464495"/>
          </a:xfrm>
        </p:spPr>
        <p:txBody>
          <a:bodyPr>
            <a:normAutofit/>
          </a:bodyPr>
          <a:lstStyle/>
          <a:p>
            <a:r>
              <a:rPr lang="en-GB" sz="2200" dirty="0"/>
              <a:t>Shona fills a glass with cubes of length 2 cm. </a:t>
            </a:r>
          </a:p>
          <a:p>
            <a:r>
              <a:rPr lang="en-GB" sz="2200" dirty="0"/>
              <a:t>Courtney fills an identical glass with cubes of length 1 cm.</a:t>
            </a:r>
          </a:p>
          <a:p>
            <a:pPr marL="457200" indent="-457200">
              <a:spcAft>
                <a:spcPts val="600"/>
              </a:spcAft>
              <a:buAutoNum type="alphaLcParenR"/>
            </a:pPr>
            <a:r>
              <a:rPr lang="en-GB" sz="2200" dirty="0"/>
              <a:t>Estimate how many of each type of cube are in the glasses.</a:t>
            </a:r>
          </a:p>
          <a:p>
            <a:pPr>
              <a:spcBef>
                <a:spcPts val="1800"/>
              </a:spcBef>
            </a:pPr>
            <a:r>
              <a:rPr lang="en-GB" sz="2200" dirty="0"/>
              <a:t>There are 14 in Shona’s glass and 160 in Courtney’s.</a:t>
            </a:r>
          </a:p>
          <a:p>
            <a:pPr marL="457200" indent="-457200">
              <a:spcAft>
                <a:spcPts val="600"/>
              </a:spcAft>
              <a:buFont typeface="+mj-lt"/>
              <a:buAutoNum type="alphaLcParenR" startAt="2"/>
            </a:pPr>
            <a:r>
              <a:rPr lang="en-GB" sz="2200" dirty="0"/>
              <a:t>Why are these numbers so different? </a:t>
            </a:r>
          </a:p>
          <a:p>
            <a:pPr>
              <a:spcBef>
                <a:spcPts val="1600"/>
              </a:spcBef>
            </a:pPr>
            <a:r>
              <a:rPr lang="en-GB" sz="2200" dirty="0"/>
              <a:t>Shona and Courtney use their cubes to estimate the volume    of their glasses.</a:t>
            </a:r>
          </a:p>
          <a:p>
            <a:pPr marL="457200" indent="-457200">
              <a:buFont typeface="+mj-lt"/>
              <a:buAutoNum type="alphaLcParenR" startAt="3"/>
            </a:pPr>
            <a:r>
              <a:rPr lang="en-GB" sz="2200" dirty="0"/>
              <a:t>Whose estimate is most likely to be accurate? Why?</a:t>
            </a:r>
          </a:p>
          <a:p>
            <a:pPr marL="457200" indent="-457200">
              <a:buAutoNum type="alphaLcParenR"/>
            </a:pPr>
            <a:endParaRPr lang="en-GB" sz="2200" dirty="0"/>
          </a:p>
          <a:p>
            <a:endParaRPr lang="en-GB" sz="2200" dirty="0"/>
          </a:p>
        </p:txBody>
      </p:sp>
      <p:sp>
        <p:nvSpPr>
          <p:cNvPr id="3" name="Text Placeholder 2">
            <a:extLst>
              <a:ext uri="{FF2B5EF4-FFF2-40B4-BE49-F238E27FC236}">
                <a16:creationId xmlns:a16="http://schemas.microsoft.com/office/drawing/2014/main" id="{34B01281-C2FD-2487-EB82-4056EC0CB7F2}"/>
              </a:ext>
            </a:extLst>
          </p:cNvPr>
          <p:cNvSpPr>
            <a:spLocks noGrp="1"/>
          </p:cNvSpPr>
          <p:nvPr>
            <p:ph type="body" sz="quarter" idx="11"/>
          </p:nvPr>
        </p:nvSpPr>
        <p:spPr/>
        <p:txBody>
          <a:bodyPr/>
          <a:lstStyle/>
          <a:p>
            <a:r>
              <a:rPr lang="en-GB" dirty="0"/>
              <a:t>Checkpoint 24: Cubes in a glass</a:t>
            </a:r>
          </a:p>
        </p:txBody>
      </p:sp>
      <p:sp>
        <p:nvSpPr>
          <p:cNvPr id="6" name="Action Button: Help 5">
            <a:hlinkClick r:id="" action="ppaction://noaction" highlightClick="1"/>
            <a:extLst>
              <a:ext uri="{FF2B5EF4-FFF2-40B4-BE49-F238E27FC236}">
                <a16:creationId xmlns:a16="http://schemas.microsoft.com/office/drawing/2014/main" id="{2DB0DFFF-68C8-0D28-B695-0155A401562F}"/>
              </a:ext>
            </a:extLst>
          </p:cNvPr>
          <p:cNvSpPr/>
          <p:nvPr/>
        </p:nvSpPr>
        <p:spPr>
          <a:xfrm>
            <a:off x="371483" y="5249518"/>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A52810B1-C50F-C5D4-F11D-6E55BBDE094A}"/>
              </a:ext>
            </a:extLst>
          </p:cNvPr>
          <p:cNvSpPr txBox="1"/>
          <p:nvPr/>
        </p:nvSpPr>
        <p:spPr>
          <a:xfrm>
            <a:off x="1410697" y="5111547"/>
            <a:ext cx="7394256" cy="1581972"/>
          </a:xfrm>
          <a:prstGeom prst="rect">
            <a:avLst/>
          </a:prstGeom>
          <a:noFill/>
        </p:spPr>
        <p:txBody>
          <a:bodyPr wrap="square">
            <a:spAutoFit/>
          </a:bodyPr>
          <a:lstStyle/>
          <a:p>
            <a:pPr>
              <a:spcBef>
                <a:spcPts val="1800"/>
              </a:spcBef>
              <a:buNone/>
            </a:pPr>
            <a:r>
              <a:rPr lang="en-GB" sz="2200" dirty="0"/>
              <a:t>Shona estimates her glass has a volume of 28 cm</a:t>
            </a:r>
            <a:r>
              <a:rPr lang="en-GB" sz="2200" baseline="30000" dirty="0"/>
              <a:t>3</a:t>
            </a:r>
            <a:r>
              <a:rPr lang="en-GB" sz="2200" dirty="0"/>
              <a:t>.</a:t>
            </a:r>
          </a:p>
          <a:p>
            <a:pPr>
              <a:buNone/>
            </a:pPr>
            <a:r>
              <a:rPr lang="en-GB" sz="2200" dirty="0"/>
              <a:t>Courtney estimates her glass has a volume of 160 cm</a:t>
            </a:r>
            <a:r>
              <a:rPr lang="en-GB" sz="2200" baseline="30000" dirty="0"/>
              <a:t>3</a:t>
            </a:r>
            <a:r>
              <a:rPr lang="en-GB" sz="2200" dirty="0"/>
              <a:t>.</a:t>
            </a:r>
          </a:p>
          <a:p>
            <a:pPr>
              <a:buNone/>
            </a:pPr>
            <a:r>
              <a:rPr lang="en-GB" sz="2200" dirty="0"/>
              <a:t>Do you agree with these estimates? Why? How could they be improved?</a:t>
            </a:r>
          </a:p>
        </p:txBody>
      </p:sp>
      <p:pic>
        <p:nvPicPr>
          <p:cNvPr id="7" name="Picture 6" descr="Image of a glass containing multilink cubes.">
            <a:extLst>
              <a:ext uri="{FF2B5EF4-FFF2-40B4-BE49-F238E27FC236}">
                <a16:creationId xmlns:a16="http://schemas.microsoft.com/office/drawing/2014/main" id="{E0469C4C-EAA4-1A57-E1AF-AEDEC06A4E6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336499" y="1123895"/>
            <a:ext cx="1493735" cy="2831555"/>
          </a:xfrm>
          <a:prstGeom prst="rect">
            <a:avLst/>
          </a:prstGeom>
        </p:spPr>
      </p:pic>
      <p:pic>
        <p:nvPicPr>
          <p:cNvPr id="2051" name="Picture 3" descr="Image of a glass containing wooden 1cm cubes.">
            <a:extLst>
              <a:ext uri="{FF2B5EF4-FFF2-40B4-BE49-F238E27FC236}">
                <a16:creationId xmlns:a16="http://schemas.microsoft.com/office/drawing/2014/main" id="{934C225C-4EBB-A991-36EF-501914F8B147}"/>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0059748" y="1123895"/>
            <a:ext cx="1583245" cy="283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7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animBg="1"/>
      <p:bldP spid="55" grpId="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24: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3279078395"/>
              </p:ext>
            </p:extLst>
          </p:nvPr>
        </p:nvGraphicFramePr>
        <p:xfrm>
          <a:off x="267128" y="764704"/>
          <a:ext cx="11924872" cy="5526891"/>
        </p:xfrm>
        <a:graphic>
          <a:graphicData uri="http://schemas.openxmlformats.org/drawingml/2006/table">
            <a:tbl>
              <a:tblPr firstRow="1" bandRow="1">
                <a:tableStyleId>{5940675A-B579-460E-94D1-54222C63F5DA}</a:tableStyleId>
              </a:tblPr>
              <a:tblGrid>
                <a:gridCol w="4349477">
                  <a:extLst>
                    <a:ext uri="{9D8B030D-6E8A-4147-A177-3AD203B41FA5}">
                      <a16:colId xmlns:a16="http://schemas.microsoft.com/office/drawing/2014/main" val="695237181"/>
                    </a:ext>
                  </a:extLst>
                </a:gridCol>
                <a:gridCol w="7575395">
                  <a:extLst>
                    <a:ext uri="{9D8B030D-6E8A-4147-A177-3AD203B41FA5}">
                      <a16:colId xmlns:a16="http://schemas.microsoft.com/office/drawing/2014/main" val="300072507"/>
                    </a:ext>
                  </a:extLst>
                </a:gridCol>
              </a:tblGrid>
              <a:tr h="388815">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522452">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If students find it hard to accept that there are eight smaller cubes for every one bigger cube in this example, then model it, using a cuboid so that it is more obvious.</a:t>
                      </a:r>
                    </a:p>
                    <a:p>
                      <a:r>
                        <a:rPr lang="en-GB" sz="1600" b="1" i="0" u="none" dirty="0"/>
                        <a:t>Challenge</a:t>
                      </a:r>
                    </a:p>
                    <a:p>
                      <a:pPr>
                        <a:spcAft>
                          <a:spcPts val="600"/>
                        </a:spcAft>
                      </a:pPr>
                      <a:r>
                        <a:rPr lang="en-GB" sz="1600" u="none" dirty="0"/>
                        <a:t>Challenge students to think about how many cubes of length 0.5 cm will fit in the glass. Each 1 cm cube is worth eight of the 0.5cm cubes, so there would be at least 160 × 8.</a:t>
                      </a:r>
                    </a:p>
                    <a:p>
                      <a:r>
                        <a:rPr lang="en-GB" sz="1600" b="1" i="0" u="none" dirty="0"/>
                        <a:t>Representations</a:t>
                      </a:r>
                    </a:p>
                    <a:p>
                      <a:r>
                        <a:rPr lang="en-GB" sz="1600" b="0" i="0" u="none" dirty="0"/>
                        <a:t>The images offered as prompts here could be recreated with equipment from the classroom. Consider whether students might interpret the situation more readily if they see the cylinders filled ‘live’ rather than as pictures.</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Sometimes, volume can be counterintuitive! It is unlikely that students will anticipate quite how different the two values will be. Collect several responses to part a so you can get a sense of understanding across the class. Are they surprised when the actual values are revealed?</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In part b, students are likely to recognise that the gaps in Shona’s glass will be largely filled by Courtney’s smaller cubes, accounting for some of the difference in the number of cubes. Listen for those that also appreciate that, for every one of Shona’s cubes there are eight of Courtney’s – they are likely to have a deeper understanding of calculating volume to build on. A common misconception is that Courtney’s cubes are worth two of Shona’s – this is not the main focus of the task, but is unpicked in the further thinking question.</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In part c, see that students can effectively explain why Courtney’s estimate is more accurate. The language they use is likely to indicate how they understand volume, and how confident they are to reason about it. Do they refer specifically to the 3D space within the cylinder? Do they understand that the true volume cannot be measured using cubes, but will be given in cubic units? If their responses are secure, prompt further and ask how Courtney’s estimate can be improved.</a:t>
                      </a:r>
                    </a:p>
                  </a:txBody>
                  <a:tcPr/>
                </a:tc>
                <a:extLst>
                  <a:ext uri="{0D108BD9-81ED-4DB2-BD59-A6C34878D82A}">
                    <a16:rowId xmlns:a16="http://schemas.microsoft.com/office/drawing/2014/main" val="1616516725"/>
                  </a:ext>
                </a:extLst>
              </a:tr>
              <a:tr h="615624">
                <a:tc gridSpan="2">
                  <a:txBody>
                    <a:bodyPr/>
                    <a:lstStyle/>
                    <a:p>
                      <a:r>
                        <a:rPr lang="en-GB" sz="1600" b="1" dirty="0"/>
                        <a:t>Additional resources</a:t>
                      </a:r>
                    </a:p>
                    <a:p>
                      <a:pPr marL="285750" indent="-285750">
                        <a:buFont typeface="Arial" panose="020B0604020202020204" pitchFamily="34" charset="0"/>
                        <a:buChar char="•"/>
                      </a:pPr>
                      <a:r>
                        <a:rPr lang="en-GB" sz="1600" b="0" dirty="0"/>
                        <a:t>Additional activity </a:t>
                      </a:r>
                      <a:r>
                        <a:rPr lang="en-GB" sz="1600" b="0" dirty="0">
                          <a:hlinkClick r:id="rId3" action="ppaction://hlinksldjump"/>
                        </a:rPr>
                        <a:t>I</a:t>
                      </a:r>
                      <a:r>
                        <a:rPr lang="en-GB" sz="1600" b="0" dirty="0"/>
                        <a:t> looks at the definitions of volume and capacity. </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25477426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D74C00-6EA7-EE99-2023-9A670D13E079}"/>
              </a:ext>
            </a:extLst>
          </p:cNvPr>
          <p:cNvSpPr>
            <a:spLocks noGrp="1"/>
          </p:cNvSpPr>
          <p:nvPr>
            <p:ph type="body" sz="quarter" idx="10"/>
          </p:nvPr>
        </p:nvSpPr>
        <p:spPr>
          <a:xfrm>
            <a:off x="194319" y="1086907"/>
            <a:ext cx="11717238" cy="1134745"/>
          </a:xfrm>
        </p:spPr>
        <p:txBody>
          <a:bodyPr>
            <a:normAutofit/>
          </a:bodyPr>
          <a:lstStyle/>
          <a:p>
            <a:r>
              <a:rPr lang="en-GB" sz="2200" dirty="0"/>
              <a:t>Marshall is sending a parcel and needs a box with a minimum volume of 420 cm</a:t>
            </a:r>
            <a:r>
              <a:rPr lang="en-GB" sz="2200" baseline="30000" dirty="0"/>
              <a:t>3</a:t>
            </a:r>
            <a:r>
              <a:rPr lang="en-GB" sz="2200" dirty="0"/>
              <a:t>. </a:t>
            </a:r>
          </a:p>
          <a:p>
            <a:pPr marL="457200" indent="-457200">
              <a:buFont typeface="+mj-lt"/>
              <a:buAutoNum type="alphaLcParenR"/>
            </a:pPr>
            <a:r>
              <a:rPr lang="en-GB" sz="2200" dirty="0"/>
              <a:t>Which of these boxes could he use?</a:t>
            </a:r>
          </a:p>
        </p:txBody>
      </p:sp>
      <p:sp>
        <p:nvSpPr>
          <p:cNvPr id="3" name="Text Placeholder 2">
            <a:extLst>
              <a:ext uri="{FF2B5EF4-FFF2-40B4-BE49-F238E27FC236}">
                <a16:creationId xmlns:a16="http://schemas.microsoft.com/office/drawing/2014/main" id="{82623BAE-9526-55BA-1AFC-695FA7FCC829}"/>
              </a:ext>
            </a:extLst>
          </p:cNvPr>
          <p:cNvSpPr>
            <a:spLocks noGrp="1"/>
          </p:cNvSpPr>
          <p:nvPr>
            <p:ph type="body" sz="quarter" idx="11"/>
          </p:nvPr>
        </p:nvSpPr>
        <p:spPr/>
        <p:txBody>
          <a:bodyPr/>
          <a:lstStyle/>
          <a:p>
            <a:r>
              <a:rPr lang="en-GB" dirty="0"/>
              <a:t>Checkpoint 25: Marshall’s parcel</a:t>
            </a:r>
          </a:p>
        </p:txBody>
      </p:sp>
      <p:sp>
        <p:nvSpPr>
          <p:cNvPr id="19" name="Action Button: Help 18">
            <a:hlinkClick r:id="" action="ppaction://noaction" highlightClick="1"/>
            <a:extLst>
              <a:ext uri="{FF2B5EF4-FFF2-40B4-BE49-F238E27FC236}">
                <a16:creationId xmlns:a16="http://schemas.microsoft.com/office/drawing/2014/main" id="{4DB9D3AD-759C-C401-4C69-01527CF6A714}"/>
              </a:ext>
            </a:extLst>
          </p:cNvPr>
          <p:cNvSpPr/>
          <p:nvPr/>
        </p:nvSpPr>
        <p:spPr>
          <a:xfrm>
            <a:off x="223268" y="5732973"/>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C098F02-E380-487A-C3BB-F4944E4DEC59}"/>
              </a:ext>
            </a:extLst>
          </p:cNvPr>
          <p:cNvSpPr txBox="1"/>
          <p:nvPr/>
        </p:nvSpPr>
        <p:spPr>
          <a:xfrm>
            <a:off x="1154393" y="5946338"/>
            <a:ext cx="7940485" cy="430887"/>
          </a:xfrm>
          <a:prstGeom prst="rect">
            <a:avLst/>
          </a:prstGeom>
          <a:noFill/>
        </p:spPr>
        <p:txBody>
          <a:bodyPr wrap="square">
            <a:spAutoFit/>
          </a:bodyPr>
          <a:lstStyle/>
          <a:p>
            <a:pPr>
              <a:buNone/>
            </a:pPr>
            <a:r>
              <a:rPr lang="en-GB" sz="2200" dirty="0"/>
              <a:t>Sketch some other boxes that Marshall could use.</a:t>
            </a:r>
          </a:p>
        </p:txBody>
      </p:sp>
      <p:sp>
        <p:nvSpPr>
          <p:cNvPr id="27" name="TextBox 26">
            <a:extLst>
              <a:ext uri="{FF2B5EF4-FFF2-40B4-BE49-F238E27FC236}">
                <a16:creationId xmlns:a16="http://schemas.microsoft.com/office/drawing/2014/main" id="{D2A46CFD-3179-9705-B3C8-A4DD30E84311}"/>
              </a:ext>
            </a:extLst>
          </p:cNvPr>
          <p:cNvSpPr txBox="1"/>
          <p:nvPr/>
        </p:nvSpPr>
        <p:spPr>
          <a:xfrm>
            <a:off x="273295" y="4856398"/>
            <a:ext cx="7460442" cy="769441"/>
          </a:xfrm>
          <a:prstGeom prst="rect">
            <a:avLst/>
          </a:prstGeom>
          <a:noFill/>
        </p:spPr>
        <p:txBody>
          <a:bodyPr wrap="square">
            <a:spAutoFit/>
          </a:bodyPr>
          <a:lstStyle/>
          <a:p>
            <a:pPr marL="457200" indent="-457200">
              <a:buFont typeface="+mj-lt"/>
              <a:buAutoNum type="alphaLcParenR" startAt="2"/>
            </a:pPr>
            <a:r>
              <a:rPr lang="en-GB" sz="2200" dirty="0"/>
              <a:t>The item in Marshall’s parcel is a book 21 cm long. Does this information change your answer to part a?</a:t>
            </a:r>
          </a:p>
        </p:txBody>
      </p:sp>
      <p:grpSp>
        <p:nvGrpSpPr>
          <p:cNvPr id="15" name="Group 14">
            <a:extLst>
              <a:ext uri="{FF2B5EF4-FFF2-40B4-BE49-F238E27FC236}">
                <a16:creationId xmlns:a16="http://schemas.microsoft.com/office/drawing/2014/main" id="{988A5A6D-CA8B-3CAC-EAD7-3E6F5448F163}"/>
              </a:ext>
            </a:extLst>
          </p:cNvPr>
          <p:cNvGrpSpPr/>
          <p:nvPr/>
        </p:nvGrpSpPr>
        <p:grpSpPr>
          <a:xfrm>
            <a:off x="155328" y="1965164"/>
            <a:ext cx="4144817" cy="1150057"/>
            <a:chOff x="155328" y="1965164"/>
            <a:chExt cx="4144817" cy="1150057"/>
          </a:xfrm>
        </p:grpSpPr>
        <p:sp>
          <p:nvSpPr>
            <p:cNvPr id="41" name="TextBox 40">
              <a:extLst>
                <a:ext uri="{FF2B5EF4-FFF2-40B4-BE49-F238E27FC236}">
                  <a16:creationId xmlns:a16="http://schemas.microsoft.com/office/drawing/2014/main" id="{17B899BD-B951-725F-46E5-7D48BC285C74}"/>
                </a:ext>
              </a:extLst>
            </p:cNvPr>
            <p:cNvSpPr txBox="1"/>
            <p:nvPr/>
          </p:nvSpPr>
          <p:spPr>
            <a:xfrm>
              <a:off x="2275206" y="1965164"/>
              <a:ext cx="372218" cy="430887"/>
            </a:xfrm>
            <a:prstGeom prst="rect">
              <a:avLst/>
            </a:prstGeom>
            <a:noFill/>
          </p:spPr>
          <p:txBody>
            <a:bodyPr wrap="none" rtlCol="0">
              <a:spAutoFit/>
            </a:bodyPr>
            <a:lstStyle/>
            <a:p>
              <a:pPr>
                <a:buNone/>
              </a:pPr>
              <a:r>
                <a:rPr lang="en-GB" sz="2200" dirty="0">
                  <a:solidFill>
                    <a:srgbClr val="00628C"/>
                  </a:solidFill>
                </a:rPr>
                <a:t>A</a:t>
              </a:r>
            </a:p>
          </p:txBody>
        </p:sp>
        <p:cxnSp>
          <p:nvCxnSpPr>
            <p:cNvPr id="29" name="Straight Arrow Connector 28">
              <a:extLst>
                <a:ext uri="{FF2B5EF4-FFF2-40B4-BE49-F238E27FC236}">
                  <a16:creationId xmlns:a16="http://schemas.microsoft.com/office/drawing/2014/main" id="{825B4CC5-F1BC-0402-B6DF-5B3EEDD9E810}"/>
                </a:ext>
              </a:extLst>
            </p:cNvPr>
            <p:cNvCxnSpPr>
              <a:cxnSpLocks/>
            </p:cNvCxnSpPr>
            <p:nvPr/>
          </p:nvCxnSpPr>
          <p:spPr>
            <a:xfrm flipV="1">
              <a:off x="687911" y="2807444"/>
              <a:ext cx="346395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57405C5-9547-A598-3E70-A0C0362FD69C}"/>
                </a:ext>
              </a:extLst>
            </p:cNvPr>
            <p:cNvCxnSpPr>
              <a:cxnSpLocks/>
            </p:cNvCxnSpPr>
            <p:nvPr/>
          </p:nvCxnSpPr>
          <p:spPr>
            <a:xfrm flipV="1">
              <a:off x="677280" y="2518367"/>
              <a:ext cx="0" cy="216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E16E029-BA96-2AC8-5030-C9EB3DE02803}"/>
                </a:ext>
              </a:extLst>
            </p:cNvPr>
            <p:cNvSpPr txBox="1"/>
            <p:nvPr/>
          </p:nvSpPr>
          <p:spPr>
            <a:xfrm>
              <a:off x="155328" y="2471418"/>
              <a:ext cx="572593" cy="307777"/>
            </a:xfrm>
            <a:prstGeom prst="rect">
              <a:avLst/>
            </a:prstGeom>
            <a:noFill/>
          </p:spPr>
          <p:txBody>
            <a:bodyPr wrap="none" rtlCol="0">
              <a:spAutoFit/>
            </a:bodyPr>
            <a:lstStyle/>
            <a:p>
              <a:pPr>
                <a:buNone/>
              </a:pPr>
              <a:r>
                <a:rPr lang="en-GB" sz="1400" dirty="0"/>
                <a:t>2 cm</a:t>
              </a:r>
            </a:p>
          </p:txBody>
        </p:sp>
        <p:sp>
          <p:nvSpPr>
            <p:cNvPr id="38" name="TextBox 37">
              <a:extLst>
                <a:ext uri="{FF2B5EF4-FFF2-40B4-BE49-F238E27FC236}">
                  <a16:creationId xmlns:a16="http://schemas.microsoft.com/office/drawing/2014/main" id="{CBB47E26-3D7A-10CC-4C50-ED5BA364081D}"/>
                </a:ext>
              </a:extLst>
            </p:cNvPr>
            <p:cNvSpPr txBox="1"/>
            <p:nvPr/>
          </p:nvSpPr>
          <p:spPr>
            <a:xfrm>
              <a:off x="279028" y="2177059"/>
              <a:ext cx="572593" cy="307777"/>
            </a:xfrm>
            <a:prstGeom prst="rect">
              <a:avLst/>
            </a:prstGeom>
            <a:noFill/>
          </p:spPr>
          <p:txBody>
            <a:bodyPr wrap="none" rtlCol="0">
              <a:spAutoFit/>
            </a:bodyPr>
            <a:lstStyle/>
            <a:p>
              <a:pPr>
                <a:buNone/>
              </a:pPr>
              <a:r>
                <a:rPr lang="en-GB" sz="1400" dirty="0"/>
                <a:t>5 cm</a:t>
              </a:r>
            </a:p>
          </p:txBody>
        </p:sp>
        <p:cxnSp>
          <p:nvCxnSpPr>
            <p:cNvPr id="39" name="Straight Arrow Connector 38">
              <a:extLst>
                <a:ext uri="{FF2B5EF4-FFF2-40B4-BE49-F238E27FC236}">
                  <a16:creationId xmlns:a16="http://schemas.microsoft.com/office/drawing/2014/main" id="{13241E11-40EC-2361-74A4-0CA32E2900E2}"/>
                </a:ext>
              </a:extLst>
            </p:cNvPr>
            <p:cNvCxnSpPr>
              <a:cxnSpLocks/>
            </p:cNvCxnSpPr>
            <p:nvPr/>
          </p:nvCxnSpPr>
          <p:spPr>
            <a:xfrm flipV="1">
              <a:off x="677280" y="2259489"/>
              <a:ext cx="219030" cy="25887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Cube 5">
              <a:extLst>
                <a:ext uri="{FF2B5EF4-FFF2-40B4-BE49-F238E27FC236}">
                  <a16:creationId xmlns:a16="http://schemas.microsoft.com/office/drawing/2014/main" id="{AD2467E1-26AD-54C9-378B-EBA7778C00FF}"/>
                </a:ext>
              </a:extLst>
            </p:cNvPr>
            <p:cNvSpPr/>
            <p:nvPr/>
          </p:nvSpPr>
          <p:spPr>
            <a:xfrm>
              <a:off x="753318" y="2343572"/>
              <a:ext cx="3546827" cy="410924"/>
            </a:xfrm>
            <a:prstGeom prst="cube">
              <a:avLst>
                <a:gd name="adj" fmla="val 4605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F3A8137F-5652-B2E9-37E4-506FC99FCA4F}"/>
                </a:ext>
              </a:extLst>
            </p:cNvPr>
            <p:cNvSpPr txBox="1"/>
            <p:nvPr/>
          </p:nvSpPr>
          <p:spPr>
            <a:xfrm>
              <a:off x="1852034" y="2807444"/>
              <a:ext cx="671979" cy="307777"/>
            </a:xfrm>
            <a:prstGeom prst="rect">
              <a:avLst/>
            </a:prstGeom>
            <a:noFill/>
          </p:spPr>
          <p:txBody>
            <a:bodyPr wrap="none" rtlCol="0">
              <a:spAutoFit/>
            </a:bodyPr>
            <a:lstStyle/>
            <a:p>
              <a:pPr>
                <a:buNone/>
              </a:pPr>
              <a:r>
                <a:rPr lang="en-GB" sz="1400" dirty="0"/>
                <a:t>42 cm</a:t>
              </a:r>
            </a:p>
          </p:txBody>
        </p:sp>
      </p:grpSp>
      <p:grpSp>
        <p:nvGrpSpPr>
          <p:cNvPr id="14" name="Group 13">
            <a:extLst>
              <a:ext uri="{FF2B5EF4-FFF2-40B4-BE49-F238E27FC236}">
                <a16:creationId xmlns:a16="http://schemas.microsoft.com/office/drawing/2014/main" id="{F5B9BE98-FA66-7A4F-23F0-C222C985CF63}"/>
              </a:ext>
            </a:extLst>
          </p:cNvPr>
          <p:cNvGrpSpPr/>
          <p:nvPr/>
        </p:nvGrpSpPr>
        <p:grpSpPr>
          <a:xfrm>
            <a:off x="1241264" y="3184161"/>
            <a:ext cx="2994518" cy="1441589"/>
            <a:chOff x="435281" y="3128981"/>
            <a:chExt cx="2994518" cy="1441589"/>
          </a:xfrm>
        </p:grpSpPr>
        <p:cxnSp>
          <p:nvCxnSpPr>
            <p:cNvPr id="4" name="Straight Arrow Connector 3">
              <a:extLst>
                <a:ext uri="{FF2B5EF4-FFF2-40B4-BE49-F238E27FC236}">
                  <a16:creationId xmlns:a16="http://schemas.microsoft.com/office/drawing/2014/main" id="{556EFA99-D20E-373A-24EE-A4FD543B376C}"/>
                </a:ext>
              </a:extLst>
            </p:cNvPr>
            <p:cNvCxnSpPr>
              <a:cxnSpLocks/>
            </p:cNvCxnSpPr>
            <p:nvPr/>
          </p:nvCxnSpPr>
          <p:spPr>
            <a:xfrm>
              <a:off x="1055991" y="4315855"/>
              <a:ext cx="190770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Cube 9">
              <a:extLst>
                <a:ext uri="{FF2B5EF4-FFF2-40B4-BE49-F238E27FC236}">
                  <a16:creationId xmlns:a16="http://schemas.microsoft.com/office/drawing/2014/main" id="{D5CC4F1A-E11D-8322-8995-8BC30D1EE5CA}"/>
                </a:ext>
              </a:extLst>
            </p:cNvPr>
            <p:cNvSpPr/>
            <p:nvPr/>
          </p:nvSpPr>
          <p:spPr>
            <a:xfrm>
              <a:off x="1055991" y="3530796"/>
              <a:ext cx="2373808" cy="736206"/>
            </a:xfrm>
            <a:prstGeom prst="cube">
              <a:avLst>
                <a:gd name="adj" fmla="val 6619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A50A4B0B-1557-58C4-E208-63244ACC1A5B}"/>
                </a:ext>
              </a:extLst>
            </p:cNvPr>
            <p:cNvSpPr txBox="1"/>
            <p:nvPr/>
          </p:nvSpPr>
          <p:spPr>
            <a:xfrm>
              <a:off x="1586339" y="4262793"/>
              <a:ext cx="671979" cy="307777"/>
            </a:xfrm>
            <a:prstGeom prst="rect">
              <a:avLst/>
            </a:prstGeom>
            <a:noFill/>
          </p:spPr>
          <p:txBody>
            <a:bodyPr wrap="none" rtlCol="0">
              <a:spAutoFit/>
            </a:bodyPr>
            <a:lstStyle/>
            <a:p>
              <a:pPr>
                <a:buNone/>
              </a:pPr>
              <a:r>
                <a:rPr lang="en-GB" sz="1400" dirty="0"/>
                <a:t>20 cm</a:t>
              </a:r>
            </a:p>
          </p:txBody>
        </p:sp>
        <p:cxnSp>
          <p:nvCxnSpPr>
            <p:cNvPr id="26" name="Straight Arrow Connector 25">
              <a:extLst>
                <a:ext uri="{FF2B5EF4-FFF2-40B4-BE49-F238E27FC236}">
                  <a16:creationId xmlns:a16="http://schemas.microsoft.com/office/drawing/2014/main" id="{888AC1A6-C53F-EA42-E9A4-31F5DCF2BF2A}"/>
                </a:ext>
              </a:extLst>
            </p:cNvPr>
            <p:cNvCxnSpPr>
              <a:cxnSpLocks/>
            </p:cNvCxnSpPr>
            <p:nvPr/>
          </p:nvCxnSpPr>
          <p:spPr>
            <a:xfrm flipV="1">
              <a:off x="994829" y="4075329"/>
              <a:ext cx="0" cy="216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F2860D7-F67E-D9AA-833B-4B28F94E0F9D}"/>
                </a:ext>
              </a:extLst>
            </p:cNvPr>
            <p:cNvSpPr txBox="1"/>
            <p:nvPr/>
          </p:nvSpPr>
          <p:spPr>
            <a:xfrm>
              <a:off x="435281" y="4029440"/>
              <a:ext cx="572593" cy="307777"/>
            </a:xfrm>
            <a:prstGeom prst="rect">
              <a:avLst/>
            </a:prstGeom>
            <a:noFill/>
          </p:spPr>
          <p:txBody>
            <a:bodyPr wrap="none" rtlCol="0">
              <a:spAutoFit/>
            </a:bodyPr>
            <a:lstStyle/>
            <a:p>
              <a:pPr>
                <a:buNone/>
              </a:pPr>
              <a:r>
                <a:rPr lang="en-GB" sz="1400" dirty="0"/>
                <a:t>2 cm</a:t>
              </a:r>
            </a:p>
          </p:txBody>
        </p:sp>
        <p:sp>
          <p:nvSpPr>
            <p:cNvPr id="32" name="TextBox 31">
              <a:extLst>
                <a:ext uri="{FF2B5EF4-FFF2-40B4-BE49-F238E27FC236}">
                  <a16:creationId xmlns:a16="http://schemas.microsoft.com/office/drawing/2014/main" id="{71205275-672A-AC97-7A9A-FBAEC9407ACB}"/>
                </a:ext>
              </a:extLst>
            </p:cNvPr>
            <p:cNvSpPr txBox="1"/>
            <p:nvPr/>
          </p:nvSpPr>
          <p:spPr>
            <a:xfrm>
              <a:off x="502643" y="3622256"/>
              <a:ext cx="671979" cy="307777"/>
            </a:xfrm>
            <a:prstGeom prst="rect">
              <a:avLst/>
            </a:prstGeom>
            <a:noFill/>
          </p:spPr>
          <p:txBody>
            <a:bodyPr wrap="none" rtlCol="0">
              <a:spAutoFit/>
            </a:bodyPr>
            <a:lstStyle/>
            <a:p>
              <a:pPr>
                <a:buNone/>
              </a:pPr>
              <a:r>
                <a:rPr lang="en-GB" sz="1400" dirty="0"/>
                <a:t>10 cm</a:t>
              </a:r>
            </a:p>
          </p:txBody>
        </p:sp>
        <p:cxnSp>
          <p:nvCxnSpPr>
            <p:cNvPr id="33" name="Straight Arrow Connector 32">
              <a:extLst>
                <a:ext uri="{FF2B5EF4-FFF2-40B4-BE49-F238E27FC236}">
                  <a16:creationId xmlns:a16="http://schemas.microsoft.com/office/drawing/2014/main" id="{8703C6B4-AB71-93D2-45B3-5E593A362527}"/>
                </a:ext>
              </a:extLst>
            </p:cNvPr>
            <p:cNvCxnSpPr>
              <a:cxnSpLocks/>
            </p:cNvCxnSpPr>
            <p:nvPr/>
          </p:nvCxnSpPr>
          <p:spPr>
            <a:xfrm flipV="1">
              <a:off x="964302" y="3520751"/>
              <a:ext cx="481439" cy="47018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A0C96DE-E6C3-0CD2-537A-BB4C77AF8BB2}"/>
                </a:ext>
              </a:extLst>
            </p:cNvPr>
            <p:cNvSpPr txBox="1"/>
            <p:nvPr/>
          </p:nvSpPr>
          <p:spPr>
            <a:xfrm>
              <a:off x="2138403" y="3128981"/>
              <a:ext cx="372218" cy="430887"/>
            </a:xfrm>
            <a:prstGeom prst="rect">
              <a:avLst/>
            </a:prstGeom>
            <a:noFill/>
          </p:spPr>
          <p:txBody>
            <a:bodyPr wrap="none" rtlCol="0">
              <a:spAutoFit/>
            </a:bodyPr>
            <a:lstStyle/>
            <a:p>
              <a:pPr>
                <a:buNone/>
              </a:pPr>
              <a:r>
                <a:rPr lang="en-GB" sz="2200" dirty="0">
                  <a:solidFill>
                    <a:srgbClr val="00628C"/>
                  </a:solidFill>
                </a:rPr>
                <a:t>B</a:t>
              </a:r>
            </a:p>
          </p:txBody>
        </p:sp>
      </p:grpSp>
      <p:grpSp>
        <p:nvGrpSpPr>
          <p:cNvPr id="8" name="Group 7">
            <a:extLst>
              <a:ext uri="{FF2B5EF4-FFF2-40B4-BE49-F238E27FC236}">
                <a16:creationId xmlns:a16="http://schemas.microsoft.com/office/drawing/2014/main" id="{84BFB33D-ED39-4681-D615-D5A6C7919DC7}"/>
              </a:ext>
            </a:extLst>
          </p:cNvPr>
          <p:cNvGrpSpPr/>
          <p:nvPr/>
        </p:nvGrpSpPr>
        <p:grpSpPr>
          <a:xfrm>
            <a:off x="4724111" y="2525072"/>
            <a:ext cx="2052938" cy="1826447"/>
            <a:chOff x="3628485" y="2834841"/>
            <a:chExt cx="2052938" cy="1826447"/>
          </a:xfrm>
        </p:grpSpPr>
        <p:sp>
          <p:nvSpPr>
            <p:cNvPr id="44" name="Cube 43">
              <a:extLst>
                <a:ext uri="{FF2B5EF4-FFF2-40B4-BE49-F238E27FC236}">
                  <a16:creationId xmlns:a16="http://schemas.microsoft.com/office/drawing/2014/main" id="{CDCB031A-DA69-D224-6BE0-14EE3557C46A}"/>
                </a:ext>
              </a:extLst>
            </p:cNvPr>
            <p:cNvSpPr/>
            <p:nvPr/>
          </p:nvSpPr>
          <p:spPr>
            <a:xfrm>
              <a:off x="4225063" y="3265728"/>
              <a:ext cx="1456360" cy="1081566"/>
            </a:xfrm>
            <a:prstGeom prst="cube">
              <a:avLst>
                <a:gd name="adj" fmla="val 4085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6" name="Straight Arrow Connector 45">
              <a:extLst>
                <a:ext uri="{FF2B5EF4-FFF2-40B4-BE49-F238E27FC236}">
                  <a16:creationId xmlns:a16="http://schemas.microsoft.com/office/drawing/2014/main" id="{E8AD68A4-B7F0-6BB6-0DE2-12543FDF03D2}"/>
                </a:ext>
              </a:extLst>
            </p:cNvPr>
            <p:cNvCxnSpPr>
              <a:cxnSpLocks/>
            </p:cNvCxnSpPr>
            <p:nvPr/>
          </p:nvCxnSpPr>
          <p:spPr>
            <a:xfrm>
              <a:off x="4198361" y="4405655"/>
              <a:ext cx="1026544" cy="619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FCCCE4-C4EB-1F2A-AABA-0D7FEE5BD5DC}"/>
                </a:ext>
              </a:extLst>
            </p:cNvPr>
            <p:cNvSpPr txBox="1"/>
            <p:nvPr/>
          </p:nvSpPr>
          <p:spPr>
            <a:xfrm>
              <a:off x="4448667" y="4353511"/>
              <a:ext cx="572593" cy="307777"/>
            </a:xfrm>
            <a:prstGeom prst="rect">
              <a:avLst/>
            </a:prstGeom>
            <a:noFill/>
          </p:spPr>
          <p:txBody>
            <a:bodyPr wrap="none" rtlCol="0">
              <a:spAutoFit/>
            </a:bodyPr>
            <a:lstStyle/>
            <a:p>
              <a:pPr>
                <a:buNone/>
              </a:pPr>
              <a:r>
                <a:rPr lang="en-GB" sz="1400" dirty="0"/>
                <a:t>8 cm</a:t>
              </a:r>
            </a:p>
          </p:txBody>
        </p:sp>
        <p:cxnSp>
          <p:nvCxnSpPr>
            <p:cNvPr id="49" name="Straight Arrow Connector 48">
              <a:extLst>
                <a:ext uri="{FF2B5EF4-FFF2-40B4-BE49-F238E27FC236}">
                  <a16:creationId xmlns:a16="http://schemas.microsoft.com/office/drawing/2014/main" id="{926C0051-7C77-957F-68A2-4F7D27605D38}"/>
                </a:ext>
              </a:extLst>
            </p:cNvPr>
            <p:cNvCxnSpPr>
              <a:cxnSpLocks/>
            </p:cNvCxnSpPr>
            <p:nvPr/>
          </p:nvCxnSpPr>
          <p:spPr>
            <a:xfrm flipV="1">
              <a:off x="4152356" y="3721329"/>
              <a:ext cx="0" cy="61399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20938CA7-F3F3-AF41-9D1F-8990D8BD17A3}"/>
                </a:ext>
              </a:extLst>
            </p:cNvPr>
            <p:cNvSpPr txBox="1"/>
            <p:nvPr/>
          </p:nvSpPr>
          <p:spPr>
            <a:xfrm>
              <a:off x="3628485" y="3901144"/>
              <a:ext cx="572593" cy="307777"/>
            </a:xfrm>
            <a:prstGeom prst="rect">
              <a:avLst/>
            </a:prstGeom>
            <a:noFill/>
          </p:spPr>
          <p:txBody>
            <a:bodyPr wrap="none" rtlCol="0">
              <a:spAutoFit/>
            </a:bodyPr>
            <a:lstStyle/>
            <a:p>
              <a:pPr>
                <a:buNone/>
              </a:pPr>
              <a:r>
                <a:rPr lang="en-GB" sz="1400" dirty="0"/>
                <a:t>6 cm</a:t>
              </a:r>
            </a:p>
          </p:txBody>
        </p:sp>
        <p:cxnSp>
          <p:nvCxnSpPr>
            <p:cNvPr id="52" name="Straight Arrow Connector 51">
              <a:extLst>
                <a:ext uri="{FF2B5EF4-FFF2-40B4-BE49-F238E27FC236}">
                  <a16:creationId xmlns:a16="http://schemas.microsoft.com/office/drawing/2014/main" id="{E52EFE55-410E-9879-29BF-F0EC2140E0DF}"/>
                </a:ext>
              </a:extLst>
            </p:cNvPr>
            <p:cNvCxnSpPr>
              <a:cxnSpLocks/>
            </p:cNvCxnSpPr>
            <p:nvPr/>
          </p:nvCxnSpPr>
          <p:spPr>
            <a:xfrm flipV="1">
              <a:off x="4161290" y="3233449"/>
              <a:ext cx="435368" cy="4216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1D4E037A-F7F1-7784-DA14-CB35845D8015}"/>
                </a:ext>
              </a:extLst>
            </p:cNvPr>
            <p:cNvSpPr txBox="1"/>
            <p:nvPr/>
          </p:nvSpPr>
          <p:spPr>
            <a:xfrm>
              <a:off x="3856763" y="3222833"/>
              <a:ext cx="671979" cy="307777"/>
            </a:xfrm>
            <a:prstGeom prst="rect">
              <a:avLst/>
            </a:prstGeom>
            <a:noFill/>
          </p:spPr>
          <p:txBody>
            <a:bodyPr wrap="none" rtlCol="0">
              <a:spAutoFit/>
            </a:bodyPr>
            <a:lstStyle/>
            <a:p>
              <a:pPr>
                <a:buNone/>
              </a:pPr>
              <a:r>
                <a:rPr lang="en-GB" sz="1400" dirty="0"/>
                <a:t>10 cm</a:t>
              </a:r>
            </a:p>
          </p:txBody>
        </p:sp>
        <p:sp>
          <p:nvSpPr>
            <p:cNvPr id="56" name="TextBox 55">
              <a:extLst>
                <a:ext uri="{FF2B5EF4-FFF2-40B4-BE49-F238E27FC236}">
                  <a16:creationId xmlns:a16="http://schemas.microsoft.com/office/drawing/2014/main" id="{ADB01201-C194-441C-9A88-EA94F74F1F58}"/>
                </a:ext>
              </a:extLst>
            </p:cNvPr>
            <p:cNvSpPr txBox="1"/>
            <p:nvPr/>
          </p:nvSpPr>
          <p:spPr>
            <a:xfrm>
              <a:off x="4833269" y="2834841"/>
              <a:ext cx="388248" cy="430887"/>
            </a:xfrm>
            <a:prstGeom prst="rect">
              <a:avLst/>
            </a:prstGeom>
            <a:noFill/>
          </p:spPr>
          <p:txBody>
            <a:bodyPr wrap="none" rtlCol="0">
              <a:spAutoFit/>
            </a:bodyPr>
            <a:lstStyle/>
            <a:p>
              <a:pPr>
                <a:buNone/>
              </a:pPr>
              <a:r>
                <a:rPr lang="en-GB" sz="2200" dirty="0">
                  <a:solidFill>
                    <a:srgbClr val="00628C"/>
                  </a:solidFill>
                </a:rPr>
                <a:t>C</a:t>
              </a:r>
            </a:p>
          </p:txBody>
        </p:sp>
      </p:grpSp>
      <p:grpSp>
        <p:nvGrpSpPr>
          <p:cNvPr id="13" name="Group 12">
            <a:extLst>
              <a:ext uri="{FF2B5EF4-FFF2-40B4-BE49-F238E27FC236}">
                <a16:creationId xmlns:a16="http://schemas.microsoft.com/office/drawing/2014/main" id="{45944991-C96E-0561-020C-F8691E97D827}"/>
              </a:ext>
            </a:extLst>
          </p:cNvPr>
          <p:cNvGrpSpPr/>
          <p:nvPr/>
        </p:nvGrpSpPr>
        <p:grpSpPr>
          <a:xfrm>
            <a:off x="10006626" y="1706276"/>
            <a:ext cx="1652593" cy="1836431"/>
            <a:chOff x="10006626" y="1706276"/>
            <a:chExt cx="1652593" cy="1836431"/>
          </a:xfrm>
        </p:grpSpPr>
        <p:cxnSp>
          <p:nvCxnSpPr>
            <p:cNvPr id="58" name="Straight Arrow Connector 57">
              <a:extLst>
                <a:ext uri="{FF2B5EF4-FFF2-40B4-BE49-F238E27FC236}">
                  <a16:creationId xmlns:a16="http://schemas.microsoft.com/office/drawing/2014/main" id="{D2EE8A5C-E4E6-D7AF-09C7-27AD39E68C11}"/>
                </a:ext>
              </a:extLst>
            </p:cNvPr>
            <p:cNvCxnSpPr>
              <a:cxnSpLocks/>
            </p:cNvCxnSpPr>
            <p:nvPr/>
          </p:nvCxnSpPr>
          <p:spPr>
            <a:xfrm>
              <a:off x="10579219" y="3258541"/>
              <a:ext cx="84816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7D1B33C6-2764-3B8A-37ED-C744DD732C61}"/>
                </a:ext>
              </a:extLst>
            </p:cNvPr>
            <p:cNvSpPr txBox="1"/>
            <p:nvPr/>
          </p:nvSpPr>
          <p:spPr>
            <a:xfrm>
              <a:off x="10717002" y="3234930"/>
              <a:ext cx="572593" cy="307777"/>
            </a:xfrm>
            <a:prstGeom prst="rect">
              <a:avLst/>
            </a:prstGeom>
            <a:noFill/>
          </p:spPr>
          <p:txBody>
            <a:bodyPr wrap="none" rtlCol="0">
              <a:spAutoFit/>
            </a:bodyPr>
            <a:lstStyle/>
            <a:p>
              <a:pPr>
                <a:buNone/>
              </a:pPr>
              <a:r>
                <a:rPr lang="en-GB" sz="1400" dirty="0"/>
                <a:t>8 cm</a:t>
              </a:r>
            </a:p>
          </p:txBody>
        </p:sp>
        <p:cxnSp>
          <p:nvCxnSpPr>
            <p:cNvPr id="60" name="Straight Arrow Connector 59">
              <a:extLst>
                <a:ext uri="{FF2B5EF4-FFF2-40B4-BE49-F238E27FC236}">
                  <a16:creationId xmlns:a16="http://schemas.microsoft.com/office/drawing/2014/main" id="{FDAAC0D6-2054-1B06-A2A3-82FBC356CAB6}"/>
                </a:ext>
              </a:extLst>
            </p:cNvPr>
            <p:cNvCxnSpPr>
              <a:cxnSpLocks/>
            </p:cNvCxnSpPr>
            <p:nvPr/>
          </p:nvCxnSpPr>
          <p:spPr>
            <a:xfrm flipV="1">
              <a:off x="10506382" y="2467459"/>
              <a:ext cx="0" cy="76747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90F48A98-D5C0-32A0-9367-3746D85F027F}"/>
                </a:ext>
              </a:extLst>
            </p:cNvPr>
            <p:cNvSpPr txBox="1"/>
            <p:nvPr/>
          </p:nvSpPr>
          <p:spPr>
            <a:xfrm>
              <a:off x="10006626" y="2675999"/>
              <a:ext cx="572593" cy="307777"/>
            </a:xfrm>
            <a:prstGeom prst="rect">
              <a:avLst/>
            </a:prstGeom>
            <a:noFill/>
          </p:spPr>
          <p:txBody>
            <a:bodyPr wrap="none" rtlCol="0">
              <a:spAutoFit/>
            </a:bodyPr>
            <a:lstStyle/>
            <a:p>
              <a:pPr>
                <a:buNone/>
              </a:pPr>
              <a:r>
                <a:rPr lang="en-GB" sz="1400" dirty="0"/>
                <a:t>8 cm</a:t>
              </a:r>
            </a:p>
          </p:txBody>
        </p:sp>
        <p:cxnSp>
          <p:nvCxnSpPr>
            <p:cNvPr id="62" name="Straight Arrow Connector 61">
              <a:extLst>
                <a:ext uri="{FF2B5EF4-FFF2-40B4-BE49-F238E27FC236}">
                  <a16:creationId xmlns:a16="http://schemas.microsoft.com/office/drawing/2014/main" id="{46FE4DDD-E212-43C0-2905-9589F8E48D82}"/>
                </a:ext>
              </a:extLst>
            </p:cNvPr>
            <p:cNvCxnSpPr>
              <a:cxnSpLocks/>
            </p:cNvCxnSpPr>
            <p:nvPr/>
          </p:nvCxnSpPr>
          <p:spPr>
            <a:xfrm flipV="1">
              <a:off x="10506382" y="2120939"/>
              <a:ext cx="288051" cy="28885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CBD57921-9995-A255-0E53-D35C8FC3FEA1}"/>
                </a:ext>
              </a:extLst>
            </p:cNvPr>
            <p:cNvSpPr txBox="1"/>
            <p:nvPr/>
          </p:nvSpPr>
          <p:spPr>
            <a:xfrm>
              <a:off x="10114926" y="1987390"/>
              <a:ext cx="572593" cy="307777"/>
            </a:xfrm>
            <a:prstGeom prst="rect">
              <a:avLst/>
            </a:prstGeom>
            <a:noFill/>
          </p:spPr>
          <p:txBody>
            <a:bodyPr wrap="none" rtlCol="0">
              <a:spAutoFit/>
            </a:bodyPr>
            <a:lstStyle/>
            <a:p>
              <a:pPr>
                <a:buNone/>
              </a:pPr>
              <a:r>
                <a:rPr lang="en-GB" sz="1400" dirty="0"/>
                <a:t>8 cm</a:t>
              </a:r>
            </a:p>
          </p:txBody>
        </p:sp>
        <p:sp>
          <p:nvSpPr>
            <p:cNvPr id="64" name="TextBox 63">
              <a:extLst>
                <a:ext uri="{FF2B5EF4-FFF2-40B4-BE49-F238E27FC236}">
                  <a16:creationId xmlns:a16="http://schemas.microsoft.com/office/drawing/2014/main" id="{2F2D9690-12C7-E1DC-60DA-CA275A8F31AE}"/>
                </a:ext>
              </a:extLst>
            </p:cNvPr>
            <p:cNvSpPr txBox="1"/>
            <p:nvPr/>
          </p:nvSpPr>
          <p:spPr>
            <a:xfrm>
              <a:off x="10995205" y="1706276"/>
              <a:ext cx="372218" cy="430887"/>
            </a:xfrm>
            <a:prstGeom prst="rect">
              <a:avLst/>
            </a:prstGeom>
            <a:noFill/>
          </p:spPr>
          <p:txBody>
            <a:bodyPr wrap="none" rtlCol="0">
              <a:spAutoFit/>
            </a:bodyPr>
            <a:lstStyle/>
            <a:p>
              <a:pPr>
                <a:buNone/>
              </a:pPr>
              <a:r>
                <a:rPr lang="en-GB" sz="2200" dirty="0">
                  <a:solidFill>
                    <a:srgbClr val="00628C"/>
                  </a:solidFill>
                </a:rPr>
                <a:t>E</a:t>
              </a:r>
            </a:p>
          </p:txBody>
        </p:sp>
        <p:sp>
          <p:nvSpPr>
            <p:cNvPr id="65" name="Cube 64">
              <a:extLst>
                <a:ext uri="{FF2B5EF4-FFF2-40B4-BE49-F238E27FC236}">
                  <a16:creationId xmlns:a16="http://schemas.microsoft.com/office/drawing/2014/main" id="{8FD3551E-EF47-41B6-B601-257D4F2B2450}"/>
                </a:ext>
              </a:extLst>
            </p:cNvPr>
            <p:cNvSpPr/>
            <p:nvPr/>
          </p:nvSpPr>
          <p:spPr>
            <a:xfrm>
              <a:off x="10579219" y="2128472"/>
              <a:ext cx="1080000" cy="1080000"/>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1" name="Group 10">
            <a:extLst>
              <a:ext uri="{FF2B5EF4-FFF2-40B4-BE49-F238E27FC236}">
                <a16:creationId xmlns:a16="http://schemas.microsoft.com/office/drawing/2014/main" id="{FF96CE56-C122-1C40-EE02-3BD3ED1743AA}"/>
              </a:ext>
            </a:extLst>
          </p:cNvPr>
          <p:cNvGrpSpPr/>
          <p:nvPr/>
        </p:nvGrpSpPr>
        <p:grpSpPr>
          <a:xfrm>
            <a:off x="7556010" y="1823377"/>
            <a:ext cx="2486080" cy="2823105"/>
            <a:chOff x="8171128" y="1967312"/>
            <a:chExt cx="2486080" cy="2823105"/>
          </a:xfrm>
        </p:grpSpPr>
        <p:grpSp>
          <p:nvGrpSpPr>
            <p:cNvPr id="95" name="Group 94">
              <a:extLst>
                <a:ext uri="{FF2B5EF4-FFF2-40B4-BE49-F238E27FC236}">
                  <a16:creationId xmlns:a16="http://schemas.microsoft.com/office/drawing/2014/main" id="{2AFA04DB-A301-3002-E61B-3C5526D9F0AC}"/>
                </a:ext>
              </a:extLst>
            </p:cNvPr>
            <p:cNvGrpSpPr/>
            <p:nvPr/>
          </p:nvGrpSpPr>
          <p:grpSpPr>
            <a:xfrm rot="10800000">
              <a:off x="8171128" y="2430442"/>
              <a:ext cx="1753484" cy="2027613"/>
              <a:chOff x="8684549" y="1614887"/>
              <a:chExt cx="2049335" cy="2298412"/>
            </a:xfrm>
          </p:grpSpPr>
          <p:sp>
            <p:nvSpPr>
              <p:cNvPr id="70" name="Rectangle 69">
                <a:extLst>
                  <a:ext uri="{FF2B5EF4-FFF2-40B4-BE49-F238E27FC236}">
                    <a16:creationId xmlns:a16="http://schemas.microsoft.com/office/drawing/2014/main" id="{12B99742-541D-B25D-467B-6CF6C907BB32}"/>
                  </a:ext>
                </a:extLst>
              </p:cNvPr>
              <p:cNvSpPr/>
              <p:nvPr/>
            </p:nvSpPr>
            <p:spPr>
              <a:xfrm>
                <a:off x="8892260" y="1617607"/>
                <a:ext cx="1639675" cy="9294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Rectangle 70">
                <a:extLst>
                  <a:ext uri="{FF2B5EF4-FFF2-40B4-BE49-F238E27FC236}">
                    <a16:creationId xmlns:a16="http://schemas.microsoft.com/office/drawing/2014/main" id="{D0B35F36-4694-43DA-EC7B-2427C07D435A}"/>
                  </a:ext>
                </a:extLst>
              </p:cNvPr>
              <p:cNvSpPr/>
              <p:nvPr/>
            </p:nvSpPr>
            <p:spPr>
              <a:xfrm>
                <a:off x="8892260" y="2547951"/>
                <a:ext cx="1639675" cy="2145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Rectangle 71">
                <a:extLst>
                  <a:ext uri="{FF2B5EF4-FFF2-40B4-BE49-F238E27FC236}">
                    <a16:creationId xmlns:a16="http://schemas.microsoft.com/office/drawing/2014/main" id="{72554780-5E59-07B4-97A8-C16C16728808}"/>
                  </a:ext>
                </a:extLst>
              </p:cNvPr>
              <p:cNvSpPr/>
              <p:nvPr/>
            </p:nvSpPr>
            <p:spPr>
              <a:xfrm>
                <a:off x="8892260" y="2769607"/>
                <a:ext cx="1639675" cy="9294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Rectangle 72">
                <a:extLst>
                  <a:ext uri="{FF2B5EF4-FFF2-40B4-BE49-F238E27FC236}">
                    <a16:creationId xmlns:a16="http://schemas.microsoft.com/office/drawing/2014/main" id="{E748BD32-95A8-8B08-37AC-B0514C49C0D1}"/>
                  </a:ext>
                </a:extLst>
              </p:cNvPr>
              <p:cNvSpPr/>
              <p:nvPr/>
            </p:nvSpPr>
            <p:spPr>
              <a:xfrm>
                <a:off x="8892260" y="3698762"/>
                <a:ext cx="1639675" cy="2145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Rectangle 73">
                <a:extLst>
                  <a:ext uri="{FF2B5EF4-FFF2-40B4-BE49-F238E27FC236}">
                    <a16:creationId xmlns:a16="http://schemas.microsoft.com/office/drawing/2014/main" id="{AF97012F-5416-D5DA-38FD-6359ED70C453}"/>
                  </a:ext>
                </a:extLst>
              </p:cNvPr>
              <p:cNvSpPr/>
              <p:nvPr/>
            </p:nvSpPr>
            <p:spPr>
              <a:xfrm rot="16200000">
                <a:off x="8324005" y="1975431"/>
                <a:ext cx="928800" cy="2077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Rectangle 74">
                <a:extLst>
                  <a:ext uri="{FF2B5EF4-FFF2-40B4-BE49-F238E27FC236}">
                    <a16:creationId xmlns:a16="http://schemas.microsoft.com/office/drawing/2014/main" id="{57ACA6DC-0680-8AB3-CDFF-481E6EA9A4AF}"/>
                  </a:ext>
                </a:extLst>
              </p:cNvPr>
              <p:cNvSpPr/>
              <p:nvPr/>
            </p:nvSpPr>
            <p:spPr>
              <a:xfrm rot="16200000">
                <a:off x="10165628" y="1975431"/>
                <a:ext cx="928800" cy="2077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9" name="TextBox 98">
              <a:extLst>
                <a:ext uri="{FF2B5EF4-FFF2-40B4-BE49-F238E27FC236}">
                  <a16:creationId xmlns:a16="http://schemas.microsoft.com/office/drawing/2014/main" id="{46B2EA8A-4A7C-4936-E1F9-46234D3F9630}"/>
                </a:ext>
              </a:extLst>
            </p:cNvPr>
            <p:cNvSpPr txBox="1"/>
            <p:nvPr/>
          </p:nvSpPr>
          <p:spPr>
            <a:xfrm>
              <a:off x="8818436" y="1967312"/>
              <a:ext cx="388248" cy="430887"/>
            </a:xfrm>
            <a:prstGeom prst="rect">
              <a:avLst/>
            </a:prstGeom>
            <a:noFill/>
          </p:spPr>
          <p:txBody>
            <a:bodyPr wrap="none" rtlCol="0">
              <a:spAutoFit/>
            </a:bodyPr>
            <a:lstStyle/>
            <a:p>
              <a:pPr>
                <a:buNone/>
              </a:pPr>
              <a:r>
                <a:rPr lang="en-GB" sz="2200" dirty="0">
                  <a:solidFill>
                    <a:srgbClr val="00628C"/>
                  </a:solidFill>
                </a:rPr>
                <a:t>D</a:t>
              </a:r>
            </a:p>
          </p:txBody>
        </p:sp>
        <p:cxnSp>
          <p:nvCxnSpPr>
            <p:cNvPr id="100" name="Straight Arrow Connector 99">
              <a:extLst>
                <a:ext uri="{FF2B5EF4-FFF2-40B4-BE49-F238E27FC236}">
                  <a16:creationId xmlns:a16="http://schemas.microsoft.com/office/drawing/2014/main" id="{73965F9A-CC4E-9EC5-8C9F-AF9894B29A55}"/>
                </a:ext>
              </a:extLst>
            </p:cNvPr>
            <p:cNvCxnSpPr>
              <a:cxnSpLocks/>
            </p:cNvCxnSpPr>
            <p:nvPr/>
          </p:nvCxnSpPr>
          <p:spPr>
            <a:xfrm flipH="1" flipV="1">
              <a:off x="8341516" y="4509488"/>
              <a:ext cx="142012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3BC6D03E-18DC-D7B5-331E-B5553707A005}"/>
                </a:ext>
              </a:extLst>
            </p:cNvPr>
            <p:cNvSpPr txBox="1"/>
            <p:nvPr/>
          </p:nvSpPr>
          <p:spPr>
            <a:xfrm>
              <a:off x="8726653" y="4453869"/>
              <a:ext cx="671979" cy="307777"/>
            </a:xfrm>
            <a:prstGeom prst="rect">
              <a:avLst/>
            </a:prstGeom>
            <a:noFill/>
          </p:spPr>
          <p:txBody>
            <a:bodyPr wrap="none" rtlCol="0">
              <a:spAutoFit/>
            </a:bodyPr>
            <a:lstStyle/>
            <a:p>
              <a:pPr>
                <a:buNone/>
              </a:pPr>
              <a:r>
                <a:rPr lang="en-GB" sz="1400" dirty="0"/>
                <a:t>22 cm</a:t>
              </a:r>
            </a:p>
          </p:txBody>
        </p:sp>
        <p:cxnSp>
          <p:nvCxnSpPr>
            <p:cNvPr id="103" name="Straight Arrow Connector 102">
              <a:extLst>
                <a:ext uri="{FF2B5EF4-FFF2-40B4-BE49-F238E27FC236}">
                  <a16:creationId xmlns:a16="http://schemas.microsoft.com/office/drawing/2014/main" id="{5F213E7A-EEB5-3084-A12E-C828402FD517}"/>
                </a:ext>
              </a:extLst>
            </p:cNvPr>
            <p:cNvCxnSpPr>
              <a:cxnSpLocks/>
            </p:cNvCxnSpPr>
            <p:nvPr/>
          </p:nvCxnSpPr>
          <p:spPr>
            <a:xfrm flipH="1" flipV="1">
              <a:off x="9753980" y="4497283"/>
              <a:ext cx="170633" cy="896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016FF952-4065-93CE-1D10-0B0A48B6704F}"/>
                </a:ext>
              </a:extLst>
            </p:cNvPr>
            <p:cNvSpPr txBox="1"/>
            <p:nvPr/>
          </p:nvSpPr>
          <p:spPr>
            <a:xfrm>
              <a:off x="9669990" y="4482640"/>
              <a:ext cx="572593" cy="307777"/>
            </a:xfrm>
            <a:prstGeom prst="rect">
              <a:avLst/>
            </a:prstGeom>
            <a:noFill/>
          </p:spPr>
          <p:txBody>
            <a:bodyPr wrap="none" rtlCol="0">
              <a:spAutoFit/>
            </a:bodyPr>
            <a:lstStyle/>
            <a:p>
              <a:pPr>
                <a:buNone/>
              </a:pPr>
              <a:r>
                <a:rPr lang="en-GB" sz="1400" dirty="0"/>
                <a:t>2 cm</a:t>
              </a:r>
            </a:p>
          </p:txBody>
        </p:sp>
        <p:cxnSp>
          <p:nvCxnSpPr>
            <p:cNvPr id="106" name="Straight Arrow Connector 105">
              <a:extLst>
                <a:ext uri="{FF2B5EF4-FFF2-40B4-BE49-F238E27FC236}">
                  <a16:creationId xmlns:a16="http://schemas.microsoft.com/office/drawing/2014/main" id="{77D05FC4-4887-6F0E-DBF6-BFDE68EE0C60}"/>
                </a:ext>
              </a:extLst>
            </p:cNvPr>
            <p:cNvCxnSpPr>
              <a:cxnSpLocks/>
            </p:cNvCxnSpPr>
            <p:nvPr/>
          </p:nvCxnSpPr>
          <p:spPr>
            <a:xfrm flipH="1">
              <a:off x="9986397" y="3655049"/>
              <a:ext cx="0" cy="80626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17315B44-2DAA-730E-A5DF-B0B8D6D9FDDA}"/>
                </a:ext>
              </a:extLst>
            </p:cNvPr>
            <p:cNvSpPr txBox="1"/>
            <p:nvPr/>
          </p:nvSpPr>
          <p:spPr>
            <a:xfrm>
              <a:off x="9985229" y="3959225"/>
              <a:ext cx="671979" cy="307777"/>
            </a:xfrm>
            <a:prstGeom prst="rect">
              <a:avLst/>
            </a:prstGeom>
            <a:noFill/>
          </p:spPr>
          <p:txBody>
            <a:bodyPr wrap="none" rtlCol="0">
              <a:spAutoFit/>
            </a:bodyPr>
            <a:lstStyle/>
            <a:p>
              <a:pPr>
                <a:buNone/>
              </a:pPr>
              <a:r>
                <a:rPr lang="en-GB" sz="1400" dirty="0"/>
                <a:t>10 cm</a:t>
              </a:r>
            </a:p>
          </p:txBody>
        </p:sp>
      </p:grpSp>
    </p:spTree>
    <p:extLst>
      <p:ext uri="{BB962C8B-B14F-4D97-AF65-F5344CB8AC3E}">
        <p14:creationId xmlns:p14="http://schemas.microsoft.com/office/powerpoint/2010/main" val="263158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7" grpId="0"/>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25: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2561374741"/>
              </p:ext>
            </p:extLst>
          </p:nvPr>
        </p:nvGraphicFramePr>
        <p:xfrm>
          <a:off x="267128" y="703674"/>
          <a:ext cx="11766038" cy="6106560"/>
        </p:xfrm>
        <a:graphic>
          <a:graphicData uri="http://schemas.openxmlformats.org/drawingml/2006/table">
            <a:tbl>
              <a:tblPr firstRow="1" bandRow="1">
                <a:tableStyleId>{5940675A-B579-460E-94D1-54222C63F5DA}</a:tableStyleId>
              </a:tblPr>
              <a:tblGrid>
                <a:gridCol w="3423926">
                  <a:extLst>
                    <a:ext uri="{9D8B030D-6E8A-4147-A177-3AD203B41FA5}">
                      <a16:colId xmlns:a16="http://schemas.microsoft.com/office/drawing/2014/main" val="695237181"/>
                    </a:ext>
                  </a:extLst>
                </a:gridCol>
                <a:gridCol w="8342112">
                  <a:extLst>
                    <a:ext uri="{9D8B030D-6E8A-4147-A177-3AD203B41FA5}">
                      <a16:colId xmlns:a16="http://schemas.microsoft.com/office/drawing/2014/main" val="300072507"/>
                    </a:ext>
                  </a:extLst>
                </a:gridCol>
              </a:tblGrid>
              <a:tr h="349762">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430322">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Look at fewer boxes to discuss the same point. Use just boxes A, B and C (so only A and C would be possible for part a, and no boxes for part b) then ask students to design their own box to fit Marshall’s book.</a:t>
                      </a:r>
                    </a:p>
                    <a:p>
                      <a:r>
                        <a:rPr lang="en-GB" sz="1600" b="1" i="0" u="none" dirty="0"/>
                        <a:t>Challenge</a:t>
                      </a:r>
                    </a:p>
                    <a:p>
                      <a:pPr>
                        <a:spcAft>
                          <a:spcPts val="600"/>
                        </a:spcAft>
                      </a:pPr>
                      <a:r>
                        <a:rPr lang="en-GB" sz="1600" u="none" dirty="0"/>
                        <a:t>Ask students to create their own problems, where there are several boxes with the right volume but only one with the right dimensions.</a:t>
                      </a:r>
                    </a:p>
                    <a:p>
                      <a:r>
                        <a:rPr lang="en-GB" sz="1600" b="1" i="0" u="none" dirty="0"/>
                        <a:t>Representations</a:t>
                      </a:r>
                    </a:p>
                    <a:p>
                      <a:r>
                        <a:rPr lang="en-GB" sz="1600" b="0" i="0" u="none" dirty="0"/>
                        <a:t>The parcels are represented as 2D images and as nets. Students should be familiar with both, but are more likely to have used the former to calculate volume. </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Understanding that volume represents the space inside a 3D shape, but that the same volume can involve very differently shaped spaces, is important for being able to solve problems and understand volume in real-life contexts. Look out for students who anticipate in part a that we cannot be sure that the boxes are the correct size; they are likely to have more secure understanding.</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In part b, the reasoning is more obvious for some boxes than others. For example, it is obvious that none of the lengths for C or E are long enough. However, it takes more thinking to realise that the total volume for A was exactly right, so if the parcel is twice as long as the book, at least one of the remaining dimensions must be half what is required. Students who reason this without prompting are likely to have a more secure starting point.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As described in ‘Representations’, students may be more familiar with calculating volume from a 2D image of a box than a net: </a:t>
                      </a:r>
                      <a:r>
                        <a:rPr lang="en-GB" sz="1600" b="0" i="0" u="none" dirty="0"/>
                        <a:t>can they make connections between the two representations, for example by sketching the net as a box first?</a:t>
                      </a:r>
                      <a:endParaRPr lang="en-GB" sz="16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In this example, the assessment point is focused on whether the boxes are the right volume/size, so the three required dimensions are given. Solely relying on examples like this can lead to misconceptions, such as, ‘You multiply all the sides,’ rather than an understanding of the three dimensions needed to find the volume. Other Checkpoints assess this directly; see ‘Additional resources’ below.</a:t>
                      </a:r>
                    </a:p>
                  </a:txBody>
                  <a:tcPr/>
                </a:tc>
                <a:extLst>
                  <a:ext uri="{0D108BD9-81ED-4DB2-BD59-A6C34878D82A}">
                    <a16:rowId xmlns:a16="http://schemas.microsoft.com/office/drawing/2014/main" val="1616516725"/>
                  </a:ext>
                </a:extLst>
              </a:tr>
              <a:tr h="864000">
                <a:tc gridSpan="2">
                  <a:txBody>
                    <a:bodyPr/>
                    <a:lstStyle/>
                    <a:p>
                      <a:r>
                        <a:rPr lang="en-GB" sz="1600" b="1" dirty="0"/>
                        <a:t>Additional resources</a:t>
                      </a:r>
                    </a:p>
                    <a:p>
                      <a:pPr marL="285750" indent="-285750">
                        <a:buFont typeface="Arial" panose="020B0604020202020204" pitchFamily="34" charset="0"/>
                        <a:buChar char="•"/>
                      </a:pPr>
                      <a:r>
                        <a:rPr lang="en-GB" sz="1600" b="0" dirty="0"/>
                        <a:t>In this example, only the values that are needed for the calculation are labelled. This can lead to misconceptions, so it is advised that you also check understanding with Checkpoint </a:t>
                      </a:r>
                      <a:r>
                        <a:rPr lang="en-GB" sz="1600" b="0" dirty="0">
                          <a:hlinkClick r:id="rId3" action="ppaction://hlinksldjump"/>
                        </a:rPr>
                        <a:t>26</a:t>
                      </a:r>
                      <a:r>
                        <a:rPr lang="en-GB" sz="1600" b="0" dirty="0"/>
                        <a:t> or </a:t>
                      </a:r>
                      <a:r>
                        <a:rPr lang="en-GB" sz="1600" b="0" dirty="0">
                          <a:hlinkClick r:id="rId4" action="ppaction://hlinksldjump"/>
                        </a:rPr>
                        <a:t>27</a:t>
                      </a:r>
                      <a:r>
                        <a:rPr lang="en-GB" sz="1600" b="0" dirty="0"/>
                        <a:t> too.</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26161939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264460-39D6-47C6-8445-70F1A3EF9495}"/>
              </a:ext>
            </a:extLst>
          </p:cNvPr>
          <p:cNvSpPr>
            <a:spLocks noGrp="1"/>
          </p:cNvSpPr>
          <p:nvPr>
            <p:ph type="body" sz="quarter" idx="10"/>
          </p:nvPr>
        </p:nvSpPr>
        <p:spPr>
          <a:xfrm>
            <a:off x="240288" y="1124745"/>
            <a:ext cx="11717238" cy="497016"/>
          </a:xfrm>
        </p:spPr>
        <p:txBody>
          <a:bodyPr>
            <a:normAutofit/>
          </a:bodyPr>
          <a:lstStyle/>
          <a:p>
            <a:pPr marL="457200" indent="-457200">
              <a:buAutoNum type="alphaLcParenR"/>
            </a:pPr>
            <a:r>
              <a:rPr lang="en-GB" sz="2200" dirty="0"/>
              <a:t>What is the volume of cuboid A?</a:t>
            </a:r>
          </a:p>
          <a:p>
            <a:endParaRPr lang="en-GB" sz="2200" dirty="0"/>
          </a:p>
        </p:txBody>
      </p:sp>
      <p:sp>
        <p:nvSpPr>
          <p:cNvPr id="4" name="Cube 3">
            <a:extLst>
              <a:ext uri="{FF2B5EF4-FFF2-40B4-BE49-F238E27FC236}">
                <a16:creationId xmlns:a16="http://schemas.microsoft.com/office/drawing/2014/main" id="{0DF40E6C-2046-4AF7-1559-2A71EF0EE269}"/>
              </a:ext>
            </a:extLst>
          </p:cNvPr>
          <p:cNvSpPr/>
          <p:nvPr/>
        </p:nvSpPr>
        <p:spPr>
          <a:xfrm>
            <a:off x="5689601" y="1124744"/>
            <a:ext cx="2336799" cy="1289729"/>
          </a:xfrm>
          <a:prstGeom prst="cube">
            <a:avLst>
              <a:gd name="adj" fmla="val 4750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00628C"/>
                </a:solidFill>
              </a:rPr>
              <a:t>A</a:t>
            </a:r>
          </a:p>
        </p:txBody>
      </p:sp>
      <p:sp>
        <p:nvSpPr>
          <p:cNvPr id="3" name="Text Placeholder 2">
            <a:extLst>
              <a:ext uri="{FF2B5EF4-FFF2-40B4-BE49-F238E27FC236}">
                <a16:creationId xmlns:a16="http://schemas.microsoft.com/office/drawing/2014/main" id="{644200FA-1422-07E0-2F2C-3581D3B35959}"/>
              </a:ext>
            </a:extLst>
          </p:cNvPr>
          <p:cNvSpPr>
            <a:spLocks noGrp="1"/>
          </p:cNvSpPr>
          <p:nvPr>
            <p:ph type="body" sz="quarter" idx="11"/>
          </p:nvPr>
        </p:nvSpPr>
        <p:spPr/>
        <p:txBody>
          <a:bodyPr/>
          <a:lstStyle/>
          <a:p>
            <a:r>
              <a:rPr lang="en-GB" dirty="0"/>
              <a:t>Checkpoint 26: Same volume</a:t>
            </a:r>
          </a:p>
        </p:txBody>
      </p:sp>
      <p:cxnSp>
        <p:nvCxnSpPr>
          <p:cNvPr id="5" name="Straight Arrow Connector 4">
            <a:extLst>
              <a:ext uri="{FF2B5EF4-FFF2-40B4-BE49-F238E27FC236}">
                <a16:creationId xmlns:a16="http://schemas.microsoft.com/office/drawing/2014/main" id="{431AF76F-D0D6-264D-B8F1-15CAB61B2D51}"/>
              </a:ext>
            </a:extLst>
          </p:cNvPr>
          <p:cNvCxnSpPr>
            <a:cxnSpLocks/>
          </p:cNvCxnSpPr>
          <p:nvPr/>
        </p:nvCxnSpPr>
        <p:spPr>
          <a:xfrm flipH="1">
            <a:off x="5689601" y="2501698"/>
            <a:ext cx="166914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C8B0F27-38AE-15AF-B293-32F96B99C289}"/>
              </a:ext>
            </a:extLst>
          </p:cNvPr>
          <p:cNvSpPr txBox="1"/>
          <p:nvPr/>
        </p:nvSpPr>
        <p:spPr>
          <a:xfrm>
            <a:off x="6161069" y="2481651"/>
            <a:ext cx="684803" cy="369332"/>
          </a:xfrm>
          <a:prstGeom prst="rect">
            <a:avLst/>
          </a:prstGeom>
          <a:noFill/>
        </p:spPr>
        <p:txBody>
          <a:bodyPr wrap="none" rtlCol="0">
            <a:spAutoFit/>
          </a:bodyPr>
          <a:lstStyle/>
          <a:p>
            <a:pPr>
              <a:buNone/>
            </a:pPr>
            <a:r>
              <a:rPr lang="en-GB" sz="1800" dirty="0"/>
              <a:t>6 cm</a:t>
            </a:r>
          </a:p>
        </p:txBody>
      </p:sp>
      <p:sp>
        <p:nvSpPr>
          <p:cNvPr id="8" name="TextBox 7">
            <a:extLst>
              <a:ext uri="{FF2B5EF4-FFF2-40B4-BE49-F238E27FC236}">
                <a16:creationId xmlns:a16="http://schemas.microsoft.com/office/drawing/2014/main" id="{9F72FF79-01AD-2356-D797-0137E15A4734}"/>
              </a:ext>
            </a:extLst>
          </p:cNvPr>
          <p:cNvSpPr txBox="1"/>
          <p:nvPr/>
        </p:nvSpPr>
        <p:spPr>
          <a:xfrm>
            <a:off x="7720284" y="2132366"/>
            <a:ext cx="684803" cy="369332"/>
          </a:xfrm>
          <a:prstGeom prst="rect">
            <a:avLst/>
          </a:prstGeom>
          <a:noFill/>
        </p:spPr>
        <p:txBody>
          <a:bodyPr wrap="none" rtlCol="0">
            <a:spAutoFit/>
          </a:bodyPr>
          <a:lstStyle/>
          <a:p>
            <a:pPr>
              <a:buNone/>
            </a:pPr>
            <a:r>
              <a:rPr lang="en-GB" sz="1800" dirty="0"/>
              <a:t>5 cm</a:t>
            </a:r>
          </a:p>
        </p:txBody>
      </p:sp>
      <p:cxnSp>
        <p:nvCxnSpPr>
          <p:cNvPr id="9" name="Straight Arrow Connector 8">
            <a:extLst>
              <a:ext uri="{FF2B5EF4-FFF2-40B4-BE49-F238E27FC236}">
                <a16:creationId xmlns:a16="http://schemas.microsoft.com/office/drawing/2014/main" id="{B0651685-FE99-91B0-8E78-DA76486BC18A}"/>
              </a:ext>
            </a:extLst>
          </p:cNvPr>
          <p:cNvCxnSpPr>
            <a:cxnSpLocks/>
          </p:cNvCxnSpPr>
          <p:nvPr/>
        </p:nvCxnSpPr>
        <p:spPr>
          <a:xfrm flipH="1">
            <a:off x="7505201" y="1828272"/>
            <a:ext cx="593770" cy="64486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52724DB-7F27-FBFD-21E8-03E471F0A3E3}"/>
              </a:ext>
            </a:extLst>
          </p:cNvPr>
          <p:cNvCxnSpPr>
            <a:cxnSpLocks/>
          </p:cNvCxnSpPr>
          <p:nvPr/>
        </p:nvCxnSpPr>
        <p:spPr>
          <a:xfrm flipV="1">
            <a:off x="5595257" y="1769608"/>
            <a:ext cx="0" cy="64486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1CCF66C-52A9-F0D4-D8A5-B9496D076846}"/>
              </a:ext>
            </a:extLst>
          </p:cNvPr>
          <p:cNvCxnSpPr>
            <a:cxnSpLocks/>
          </p:cNvCxnSpPr>
          <p:nvPr/>
        </p:nvCxnSpPr>
        <p:spPr>
          <a:xfrm flipV="1">
            <a:off x="8098971" y="1124744"/>
            <a:ext cx="0" cy="64486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3EB6521-05B8-CEA6-2516-D6014FE99FC0}"/>
              </a:ext>
            </a:extLst>
          </p:cNvPr>
          <p:cNvSpPr txBox="1"/>
          <p:nvPr/>
        </p:nvSpPr>
        <p:spPr>
          <a:xfrm>
            <a:off x="8172859" y="1232381"/>
            <a:ext cx="684803" cy="369332"/>
          </a:xfrm>
          <a:prstGeom prst="rect">
            <a:avLst/>
          </a:prstGeom>
          <a:noFill/>
        </p:spPr>
        <p:txBody>
          <a:bodyPr wrap="none" rtlCol="0">
            <a:spAutoFit/>
          </a:bodyPr>
          <a:lstStyle/>
          <a:p>
            <a:pPr>
              <a:buNone/>
            </a:pPr>
            <a:r>
              <a:rPr lang="en-GB" sz="1800" dirty="0"/>
              <a:t>4 cm</a:t>
            </a:r>
          </a:p>
        </p:txBody>
      </p:sp>
      <p:sp>
        <p:nvSpPr>
          <p:cNvPr id="16" name="TextBox 15">
            <a:extLst>
              <a:ext uri="{FF2B5EF4-FFF2-40B4-BE49-F238E27FC236}">
                <a16:creationId xmlns:a16="http://schemas.microsoft.com/office/drawing/2014/main" id="{8DE2C09B-2074-36C3-6F5B-8723CC9C37AC}"/>
              </a:ext>
            </a:extLst>
          </p:cNvPr>
          <p:cNvSpPr txBox="1"/>
          <p:nvPr/>
        </p:nvSpPr>
        <p:spPr>
          <a:xfrm>
            <a:off x="4787938" y="2009790"/>
            <a:ext cx="684803" cy="369332"/>
          </a:xfrm>
          <a:prstGeom prst="rect">
            <a:avLst/>
          </a:prstGeom>
          <a:noFill/>
        </p:spPr>
        <p:txBody>
          <a:bodyPr wrap="none" rtlCol="0">
            <a:spAutoFit/>
          </a:bodyPr>
          <a:lstStyle/>
          <a:p>
            <a:pPr>
              <a:buNone/>
            </a:pPr>
            <a:r>
              <a:rPr lang="en-GB" sz="1800" dirty="0"/>
              <a:t>4 cm</a:t>
            </a:r>
          </a:p>
        </p:txBody>
      </p:sp>
      <p:sp>
        <p:nvSpPr>
          <p:cNvPr id="18" name="TextBox 17">
            <a:extLst>
              <a:ext uri="{FF2B5EF4-FFF2-40B4-BE49-F238E27FC236}">
                <a16:creationId xmlns:a16="http://schemas.microsoft.com/office/drawing/2014/main" id="{DD66901C-21D1-CE23-9E76-42CEBFA968FF}"/>
              </a:ext>
            </a:extLst>
          </p:cNvPr>
          <p:cNvSpPr txBox="1"/>
          <p:nvPr/>
        </p:nvSpPr>
        <p:spPr>
          <a:xfrm>
            <a:off x="192986" y="2801168"/>
            <a:ext cx="7624020" cy="769441"/>
          </a:xfrm>
          <a:prstGeom prst="rect">
            <a:avLst/>
          </a:prstGeom>
          <a:noFill/>
        </p:spPr>
        <p:txBody>
          <a:bodyPr wrap="square">
            <a:spAutoFit/>
          </a:bodyPr>
          <a:lstStyle/>
          <a:p>
            <a:pPr marL="514350" indent="-514350">
              <a:buFont typeface="+mj-lt"/>
              <a:buAutoNum type="alphaLcParenR" startAt="2"/>
            </a:pPr>
            <a:r>
              <a:rPr lang="en-GB" sz="2200" dirty="0"/>
              <a:t>Cuboids B to E all have the same volume as cuboid A. What are the missing lengths?</a:t>
            </a:r>
          </a:p>
        </p:txBody>
      </p:sp>
      <p:grpSp>
        <p:nvGrpSpPr>
          <p:cNvPr id="7" name="Group 6">
            <a:extLst>
              <a:ext uri="{FF2B5EF4-FFF2-40B4-BE49-F238E27FC236}">
                <a16:creationId xmlns:a16="http://schemas.microsoft.com/office/drawing/2014/main" id="{7E143601-AD01-B1E0-31F6-FE57DC1FD961}"/>
              </a:ext>
            </a:extLst>
          </p:cNvPr>
          <p:cNvGrpSpPr/>
          <p:nvPr/>
        </p:nvGrpSpPr>
        <p:grpSpPr>
          <a:xfrm>
            <a:off x="-31654" y="3683659"/>
            <a:ext cx="3498792" cy="1726994"/>
            <a:chOff x="-31654" y="3683659"/>
            <a:chExt cx="3498792" cy="1726994"/>
          </a:xfrm>
        </p:grpSpPr>
        <p:sp>
          <p:nvSpPr>
            <p:cNvPr id="19" name="Cube 18">
              <a:extLst>
                <a:ext uri="{FF2B5EF4-FFF2-40B4-BE49-F238E27FC236}">
                  <a16:creationId xmlns:a16="http://schemas.microsoft.com/office/drawing/2014/main" id="{3688F09A-6890-45AA-64E0-A1E606A6F8C0}"/>
                </a:ext>
              </a:extLst>
            </p:cNvPr>
            <p:cNvSpPr/>
            <p:nvPr/>
          </p:nvSpPr>
          <p:spPr>
            <a:xfrm>
              <a:off x="719620" y="3804842"/>
              <a:ext cx="2311715" cy="1237495"/>
            </a:xfrm>
            <a:prstGeom prst="cube">
              <a:avLst>
                <a:gd name="adj" fmla="val 1349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00628C"/>
                  </a:solidFill>
                </a:rPr>
                <a:t>B</a:t>
              </a:r>
            </a:p>
          </p:txBody>
        </p:sp>
        <p:cxnSp>
          <p:nvCxnSpPr>
            <p:cNvPr id="20" name="Straight Arrow Connector 19">
              <a:extLst>
                <a:ext uri="{FF2B5EF4-FFF2-40B4-BE49-F238E27FC236}">
                  <a16:creationId xmlns:a16="http://schemas.microsoft.com/office/drawing/2014/main" id="{4D2E65D5-617C-0F24-3E2F-69375BDC91D9}"/>
                </a:ext>
              </a:extLst>
            </p:cNvPr>
            <p:cNvCxnSpPr>
              <a:cxnSpLocks/>
            </p:cNvCxnSpPr>
            <p:nvPr/>
          </p:nvCxnSpPr>
          <p:spPr>
            <a:xfrm flipH="1" flipV="1">
              <a:off x="721770" y="4937439"/>
              <a:ext cx="2123030" cy="1451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3EE2421-A192-7D06-7113-1881ECC5C5BE}"/>
                </a:ext>
              </a:extLst>
            </p:cNvPr>
            <p:cNvSpPr txBox="1"/>
            <p:nvPr/>
          </p:nvSpPr>
          <p:spPr>
            <a:xfrm>
              <a:off x="1456815" y="5041321"/>
              <a:ext cx="813043" cy="369332"/>
            </a:xfrm>
            <a:prstGeom prst="rect">
              <a:avLst/>
            </a:prstGeom>
            <a:noFill/>
          </p:spPr>
          <p:txBody>
            <a:bodyPr wrap="none" rtlCol="0">
              <a:spAutoFit/>
            </a:bodyPr>
            <a:lstStyle/>
            <a:p>
              <a:pPr>
                <a:buNone/>
              </a:pPr>
              <a:r>
                <a:rPr lang="en-GB" sz="1800" dirty="0"/>
                <a:t>10 cm</a:t>
              </a:r>
            </a:p>
          </p:txBody>
        </p:sp>
        <p:cxnSp>
          <p:nvCxnSpPr>
            <p:cNvPr id="23" name="Straight Arrow Connector 22">
              <a:extLst>
                <a:ext uri="{FF2B5EF4-FFF2-40B4-BE49-F238E27FC236}">
                  <a16:creationId xmlns:a16="http://schemas.microsoft.com/office/drawing/2014/main" id="{5F410DAC-931C-D4F3-74B4-606321BE6EB8}"/>
                </a:ext>
              </a:extLst>
            </p:cNvPr>
            <p:cNvCxnSpPr>
              <a:cxnSpLocks/>
            </p:cNvCxnSpPr>
            <p:nvPr/>
          </p:nvCxnSpPr>
          <p:spPr>
            <a:xfrm flipH="1">
              <a:off x="606297" y="3776195"/>
              <a:ext cx="194744" cy="22350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222637A-4ADC-86F4-62E5-6001D7865297}"/>
                </a:ext>
              </a:extLst>
            </p:cNvPr>
            <p:cNvCxnSpPr>
              <a:cxnSpLocks/>
            </p:cNvCxnSpPr>
            <p:nvPr/>
          </p:nvCxnSpPr>
          <p:spPr>
            <a:xfrm flipH="1" flipV="1">
              <a:off x="3108377" y="3859331"/>
              <a:ext cx="10031" cy="99739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8EB95BF-FDFB-7AB6-AC5C-62E1FF8397B7}"/>
                </a:ext>
              </a:extLst>
            </p:cNvPr>
            <p:cNvSpPr txBox="1"/>
            <p:nvPr/>
          </p:nvSpPr>
          <p:spPr>
            <a:xfrm rot="5400000">
              <a:off x="2940070" y="4280091"/>
              <a:ext cx="684803" cy="369332"/>
            </a:xfrm>
            <a:prstGeom prst="rect">
              <a:avLst/>
            </a:prstGeom>
            <a:noFill/>
          </p:spPr>
          <p:txBody>
            <a:bodyPr wrap="none" rtlCol="0">
              <a:spAutoFit/>
            </a:bodyPr>
            <a:lstStyle/>
            <a:p>
              <a:pPr>
                <a:buNone/>
              </a:pPr>
              <a:r>
                <a:rPr lang="en-GB" sz="1800" dirty="0"/>
                <a:t>? cm</a:t>
              </a:r>
            </a:p>
          </p:txBody>
        </p:sp>
        <p:sp>
          <p:nvSpPr>
            <p:cNvPr id="27" name="TextBox 26">
              <a:extLst>
                <a:ext uri="{FF2B5EF4-FFF2-40B4-BE49-F238E27FC236}">
                  <a16:creationId xmlns:a16="http://schemas.microsoft.com/office/drawing/2014/main" id="{FECD2000-4CF0-A9A1-612C-D9D11A2D6461}"/>
                </a:ext>
              </a:extLst>
            </p:cNvPr>
            <p:cNvSpPr txBox="1"/>
            <p:nvPr/>
          </p:nvSpPr>
          <p:spPr>
            <a:xfrm>
              <a:off x="-31654" y="3683659"/>
              <a:ext cx="684803" cy="369332"/>
            </a:xfrm>
            <a:prstGeom prst="rect">
              <a:avLst/>
            </a:prstGeom>
            <a:noFill/>
          </p:spPr>
          <p:txBody>
            <a:bodyPr wrap="none" rtlCol="0">
              <a:spAutoFit/>
            </a:bodyPr>
            <a:lstStyle/>
            <a:p>
              <a:pPr>
                <a:buNone/>
              </a:pPr>
              <a:r>
                <a:rPr lang="en-GB" sz="1800" dirty="0"/>
                <a:t>2 cm</a:t>
              </a:r>
            </a:p>
          </p:txBody>
        </p:sp>
      </p:grpSp>
      <p:grpSp>
        <p:nvGrpSpPr>
          <p:cNvPr id="17" name="Group 16">
            <a:extLst>
              <a:ext uri="{FF2B5EF4-FFF2-40B4-BE49-F238E27FC236}">
                <a16:creationId xmlns:a16="http://schemas.microsoft.com/office/drawing/2014/main" id="{2C18F1B0-D54A-BF4E-D270-8AD14A546A0E}"/>
              </a:ext>
            </a:extLst>
          </p:cNvPr>
          <p:cNvGrpSpPr/>
          <p:nvPr/>
        </p:nvGrpSpPr>
        <p:grpSpPr>
          <a:xfrm>
            <a:off x="3498154" y="3962594"/>
            <a:ext cx="2691463" cy="1542985"/>
            <a:chOff x="3498154" y="3962594"/>
            <a:chExt cx="2691463" cy="1542985"/>
          </a:xfrm>
        </p:grpSpPr>
        <p:sp>
          <p:nvSpPr>
            <p:cNvPr id="22" name="TextBox 21">
              <a:extLst>
                <a:ext uri="{FF2B5EF4-FFF2-40B4-BE49-F238E27FC236}">
                  <a16:creationId xmlns:a16="http://schemas.microsoft.com/office/drawing/2014/main" id="{00EB260C-4EB3-E027-FC1C-12AFE46437BA}"/>
                </a:ext>
              </a:extLst>
            </p:cNvPr>
            <p:cNvSpPr txBox="1"/>
            <p:nvPr/>
          </p:nvSpPr>
          <p:spPr>
            <a:xfrm rot="16200000">
              <a:off x="3340418" y="4410879"/>
              <a:ext cx="684803" cy="369332"/>
            </a:xfrm>
            <a:prstGeom prst="rect">
              <a:avLst/>
            </a:prstGeom>
            <a:noFill/>
          </p:spPr>
          <p:txBody>
            <a:bodyPr wrap="none" rtlCol="0">
              <a:spAutoFit/>
            </a:bodyPr>
            <a:lstStyle/>
            <a:p>
              <a:pPr>
                <a:buNone/>
              </a:pPr>
              <a:r>
                <a:rPr lang="en-GB" sz="1800" dirty="0"/>
                <a:t>5 cm</a:t>
              </a:r>
            </a:p>
          </p:txBody>
        </p:sp>
        <p:grpSp>
          <p:nvGrpSpPr>
            <p:cNvPr id="10" name="Group 9">
              <a:extLst>
                <a:ext uri="{FF2B5EF4-FFF2-40B4-BE49-F238E27FC236}">
                  <a16:creationId xmlns:a16="http://schemas.microsoft.com/office/drawing/2014/main" id="{D7775E67-791E-26D4-77CD-60F6D606FB3B}"/>
                </a:ext>
              </a:extLst>
            </p:cNvPr>
            <p:cNvGrpSpPr/>
            <p:nvPr/>
          </p:nvGrpSpPr>
          <p:grpSpPr>
            <a:xfrm>
              <a:off x="3825967" y="3962594"/>
              <a:ext cx="2363650" cy="1542985"/>
              <a:chOff x="3825967" y="3962594"/>
              <a:chExt cx="2363650" cy="1542985"/>
            </a:xfrm>
          </p:grpSpPr>
          <p:cxnSp>
            <p:nvCxnSpPr>
              <p:cNvPr id="25" name="Straight Arrow Connector 24">
                <a:extLst>
                  <a:ext uri="{FF2B5EF4-FFF2-40B4-BE49-F238E27FC236}">
                    <a16:creationId xmlns:a16="http://schemas.microsoft.com/office/drawing/2014/main" id="{7EB64483-30D2-FBE3-A348-7C29E9CAA3DF}"/>
                  </a:ext>
                </a:extLst>
              </p:cNvPr>
              <p:cNvCxnSpPr>
                <a:cxnSpLocks/>
              </p:cNvCxnSpPr>
              <p:nvPr/>
            </p:nvCxnSpPr>
            <p:spPr>
              <a:xfrm flipV="1">
                <a:off x="3825967" y="4205285"/>
                <a:ext cx="0" cy="865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Cube 35">
                <a:extLst>
                  <a:ext uri="{FF2B5EF4-FFF2-40B4-BE49-F238E27FC236}">
                    <a16:creationId xmlns:a16="http://schemas.microsoft.com/office/drawing/2014/main" id="{249B83DB-DA74-8BD8-1FF3-FD329423C8FD}"/>
                  </a:ext>
                </a:extLst>
              </p:cNvPr>
              <p:cNvSpPr/>
              <p:nvPr/>
            </p:nvSpPr>
            <p:spPr>
              <a:xfrm>
                <a:off x="3934721" y="3962594"/>
                <a:ext cx="1698595" cy="1111864"/>
              </a:xfrm>
              <a:prstGeom prst="cube">
                <a:avLst>
                  <a:gd name="adj" fmla="val 2272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00628C"/>
                    </a:solidFill>
                  </a:rPr>
                  <a:t>C</a:t>
                </a:r>
              </a:p>
            </p:txBody>
          </p:sp>
          <p:cxnSp>
            <p:nvCxnSpPr>
              <p:cNvPr id="38" name="Straight Arrow Connector 37">
                <a:extLst>
                  <a:ext uri="{FF2B5EF4-FFF2-40B4-BE49-F238E27FC236}">
                    <a16:creationId xmlns:a16="http://schemas.microsoft.com/office/drawing/2014/main" id="{8F99CA00-A876-14F2-1CFF-C525D37D8108}"/>
                  </a:ext>
                </a:extLst>
              </p:cNvPr>
              <p:cNvCxnSpPr>
                <a:cxnSpLocks/>
              </p:cNvCxnSpPr>
              <p:nvPr/>
            </p:nvCxnSpPr>
            <p:spPr>
              <a:xfrm flipH="1">
                <a:off x="3934721" y="5140348"/>
                <a:ext cx="148301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C247137-E14F-A78B-21A8-822384B3B479}"/>
                  </a:ext>
                </a:extLst>
              </p:cNvPr>
              <p:cNvSpPr txBox="1"/>
              <p:nvPr/>
            </p:nvSpPr>
            <p:spPr>
              <a:xfrm>
                <a:off x="4363024" y="5136247"/>
                <a:ext cx="684803" cy="369332"/>
              </a:xfrm>
              <a:prstGeom prst="rect">
                <a:avLst/>
              </a:prstGeom>
              <a:noFill/>
            </p:spPr>
            <p:txBody>
              <a:bodyPr wrap="none" rtlCol="0">
                <a:spAutoFit/>
              </a:bodyPr>
              <a:lstStyle/>
              <a:p>
                <a:pPr>
                  <a:buNone/>
                </a:pPr>
                <a:r>
                  <a:rPr lang="en-GB" sz="1800" dirty="0"/>
                  <a:t>? cm</a:t>
                </a:r>
              </a:p>
            </p:txBody>
          </p:sp>
          <p:cxnSp>
            <p:nvCxnSpPr>
              <p:cNvPr id="43" name="Straight Arrow Connector 42">
                <a:extLst>
                  <a:ext uri="{FF2B5EF4-FFF2-40B4-BE49-F238E27FC236}">
                    <a16:creationId xmlns:a16="http://schemas.microsoft.com/office/drawing/2014/main" id="{1E4381EF-EFBE-3582-59D0-DD1DFBE61199}"/>
                  </a:ext>
                </a:extLst>
              </p:cNvPr>
              <p:cNvCxnSpPr>
                <a:cxnSpLocks/>
              </p:cNvCxnSpPr>
              <p:nvPr/>
            </p:nvCxnSpPr>
            <p:spPr>
              <a:xfrm flipH="1">
                <a:off x="5459837" y="4868735"/>
                <a:ext cx="271666" cy="24609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3FEF59D-3B7A-542A-4C0F-1B2C019E3EF2}"/>
                  </a:ext>
                </a:extLst>
              </p:cNvPr>
              <p:cNvSpPr txBox="1"/>
              <p:nvPr/>
            </p:nvSpPr>
            <p:spPr>
              <a:xfrm>
                <a:off x="5504814" y="4960357"/>
                <a:ext cx="684803" cy="369332"/>
              </a:xfrm>
              <a:prstGeom prst="rect">
                <a:avLst/>
              </a:prstGeom>
              <a:noFill/>
            </p:spPr>
            <p:txBody>
              <a:bodyPr wrap="none" rtlCol="0">
                <a:spAutoFit/>
              </a:bodyPr>
              <a:lstStyle/>
              <a:p>
                <a:pPr>
                  <a:buNone/>
                </a:pPr>
                <a:r>
                  <a:rPr lang="en-GB" sz="1800" dirty="0"/>
                  <a:t>3 cm</a:t>
                </a:r>
              </a:p>
            </p:txBody>
          </p:sp>
        </p:grpSp>
      </p:grpSp>
      <p:sp>
        <p:nvSpPr>
          <p:cNvPr id="48" name="Action Button: Help 47">
            <a:hlinkClick r:id="" action="ppaction://noaction" highlightClick="1"/>
            <a:extLst>
              <a:ext uri="{FF2B5EF4-FFF2-40B4-BE49-F238E27FC236}">
                <a16:creationId xmlns:a16="http://schemas.microsoft.com/office/drawing/2014/main" id="{FC68C454-829D-BDC9-E7F9-8E87469740B3}"/>
              </a:ext>
            </a:extLst>
          </p:cNvPr>
          <p:cNvSpPr/>
          <p:nvPr/>
        </p:nvSpPr>
        <p:spPr>
          <a:xfrm>
            <a:off x="310747" y="5792304"/>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5EC8522C-6861-AC6F-D32F-E5B7B8706672}"/>
              </a:ext>
            </a:extLst>
          </p:cNvPr>
          <p:cNvSpPr txBox="1"/>
          <p:nvPr/>
        </p:nvSpPr>
        <p:spPr>
          <a:xfrm>
            <a:off x="1319506" y="5902254"/>
            <a:ext cx="6676804" cy="769441"/>
          </a:xfrm>
          <a:prstGeom prst="rect">
            <a:avLst/>
          </a:prstGeom>
          <a:noFill/>
        </p:spPr>
        <p:txBody>
          <a:bodyPr wrap="square">
            <a:spAutoFit/>
          </a:bodyPr>
          <a:lstStyle/>
          <a:p>
            <a:pPr>
              <a:buNone/>
            </a:pPr>
            <a:r>
              <a:rPr lang="en-GB" sz="2200" dirty="0"/>
              <a:t>Sketch some other boxes with the same volume. Can you sketch a cube? Why or why not?</a:t>
            </a:r>
          </a:p>
        </p:txBody>
      </p:sp>
      <p:grpSp>
        <p:nvGrpSpPr>
          <p:cNvPr id="12" name="Group 11">
            <a:extLst>
              <a:ext uri="{FF2B5EF4-FFF2-40B4-BE49-F238E27FC236}">
                <a16:creationId xmlns:a16="http://schemas.microsoft.com/office/drawing/2014/main" id="{CD6C6326-B5FC-A682-8577-5F650B20192D}"/>
              </a:ext>
            </a:extLst>
          </p:cNvPr>
          <p:cNvGrpSpPr/>
          <p:nvPr/>
        </p:nvGrpSpPr>
        <p:grpSpPr>
          <a:xfrm>
            <a:off x="6161069" y="3466199"/>
            <a:ext cx="3629072" cy="2510920"/>
            <a:chOff x="6161069" y="3466199"/>
            <a:chExt cx="3629072" cy="2510920"/>
          </a:xfrm>
        </p:grpSpPr>
        <p:sp>
          <p:nvSpPr>
            <p:cNvPr id="47" name="Cube 46">
              <a:extLst>
                <a:ext uri="{FF2B5EF4-FFF2-40B4-BE49-F238E27FC236}">
                  <a16:creationId xmlns:a16="http://schemas.microsoft.com/office/drawing/2014/main" id="{29BE8AA5-EF3D-BE0F-35A2-7BFFC616AFBB}"/>
                </a:ext>
              </a:extLst>
            </p:cNvPr>
            <p:cNvSpPr/>
            <p:nvPr/>
          </p:nvSpPr>
          <p:spPr>
            <a:xfrm>
              <a:off x="6572943" y="3466199"/>
              <a:ext cx="2571033" cy="1997117"/>
            </a:xfrm>
            <a:prstGeom prst="cube">
              <a:avLst>
                <a:gd name="adj" fmla="val 731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00628C"/>
                  </a:solidFill>
                </a:rPr>
                <a:t>D</a:t>
              </a:r>
            </a:p>
          </p:txBody>
        </p:sp>
        <p:cxnSp>
          <p:nvCxnSpPr>
            <p:cNvPr id="51" name="Straight Arrow Connector 50">
              <a:extLst>
                <a:ext uri="{FF2B5EF4-FFF2-40B4-BE49-F238E27FC236}">
                  <a16:creationId xmlns:a16="http://schemas.microsoft.com/office/drawing/2014/main" id="{BFA732A8-0401-1513-B740-917270FEF906}"/>
                </a:ext>
              </a:extLst>
            </p:cNvPr>
            <p:cNvCxnSpPr>
              <a:cxnSpLocks/>
            </p:cNvCxnSpPr>
            <p:nvPr/>
          </p:nvCxnSpPr>
          <p:spPr>
            <a:xfrm flipH="1">
              <a:off x="6611912" y="5577173"/>
              <a:ext cx="224501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15960F5-3715-88C1-2D16-B113ADD813A4}"/>
                </a:ext>
              </a:extLst>
            </p:cNvPr>
            <p:cNvCxnSpPr>
              <a:cxnSpLocks/>
            </p:cNvCxnSpPr>
            <p:nvPr/>
          </p:nvCxnSpPr>
          <p:spPr>
            <a:xfrm>
              <a:off x="6485859" y="3638588"/>
              <a:ext cx="0" cy="182472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327A9AE-43AB-7091-61ED-83AB635B7081}"/>
                </a:ext>
              </a:extLst>
            </p:cNvPr>
            <p:cNvSpPr txBox="1"/>
            <p:nvPr/>
          </p:nvSpPr>
          <p:spPr>
            <a:xfrm>
              <a:off x="7420008" y="5607787"/>
              <a:ext cx="813043" cy="369332"/>
            </a:xfrm>
            <a:prstGeom prst="rect">
              <a:avLst/>
            </a:prstGeom>
            <a:noFill/>
          </p:spPr>
          <p:txBody>
            <a:bodyPr wrap="none" rtlCol="0">
              <a:spAutoFit/>
            </a:bodyPr>
            <a:lstStyle/>
            <a:p>
              <a:pPr>
                <a:buNone/>
              </a:pPr>
              <a:r>
                <a:rPr lang="en-GB" sz="1800" dirty="0"/>
                <a:t>12 cm</a:t>
              </a:r>
            </a:p>
          </p:txBody>
        </p:sp>
        <p:sp>
          <p:nvSpPr>
            <p:cNvPr id="57" name="TextBox 56">
              <a:extLst>
                <a:ext uri="{FF2B5EF4-FFF2-40B4-BE49-F238E27FC236}">
                  <a16:creationId xmlns:a16="http://schemas.microsoft.com/office/drawing/2014/main" id="{9CB91033-0BDE-1AFA-6ACD-8B951709DEEB}"/>
                </a:ext>
              </a:extLst>
            </p:cNvPr>
            <p:cNvSpPr txBox="1"/>
            <p:nvPr/>
          </p:nvSpPr>
          <p:spPr>
            <a:xfrm rot="16200000">
              <a:off x="5939213" y="4284895"/>
              <a:ext cx="813043" cy="369332"/>
            </a:xfrm>
            <a:prstGeom prst="rect">
              <a:avLst/>
            </a:prstGeom>
            <a:noFill/>
          </p:spPr>
          <p:txBody>
            <a:bodyPr wrap="none" rtlCol="0">
              <a:spAutoFit/>
            </a:bodyPr>
            <a:lstStyle/>
            <a:p>
              <a:pPr>
                <a:buNone/>
              </a:pPr>
              <a:r>
                <a:rPr lang="en-GB" sz="1800" dirty="0"/>
                <a:t>10 cm</a:t>
              </a:r>
            </a:p>
          </p:txBody>
        </p:sp>
        <p:cxnSp>
          <p:nvCxnSpPr>
            <p:cNvPr id="59" name="Straight Arrow Connector 58">
              <a:extLst>
                <a:ext uri="{FF2B5EF4-FFF2-40B4-BE49-F238E27FC236}">
                  <a16:creationId xmlns:a16="http://schemas.microsoft.com/office/drawing/2014/main" id="{BB696666-F6C4-E110-96BE-D9E0337505C5}"/>
                </a:ext>
              </a:extLst>
            </p:cNvPr>
            <p:cNvCxnSpPr>
              <a:cxnSpLocks/>
            </p:cNvCxnSpPr>
            <p:nvPr/>
          </p:nvCxnSpPr>
          <p:spPr>
            <a:xfrm flipH="1">
              <a:off x="9060361" y="5329689"/>
              <a:ext cx="170698" cy="1715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650FE05A-6027-B4A4-C812-A73297CAFEAB}"/>
                </a:ext>
              </a:extLst>
            </p:cNvPr>
            <p:cNvSpPr txBox="1"/>
            <p:nvPr/>
          </p:nvSpPr>
          <p:spPr>
            <a:xfrm>
              <a:off x="9105338" y="5346737"/>
              <a:ext cx="684803" cy="369332"/>
            </a:xfrm>
            <a:prstGeom prst="rect">
              <a:avLst/>
            </a:prstGeom>
            <a:noFill/>
          </p:spPr>
          <p:txBody>
            <a:bodyPr wrap="none" rtlCol="0">
              <a:spAutoFit/>
            </a:bodyPr>
            <a:lstStyle/>
            <a:p>
              <a:pPr>
                <a:buNone/>
              </a:pPr>
              <a:r>
                <a:rPr lang="en-GB" sz="1800" dirty="0"/>
                <a:t>? cm</a:t>
              </a:r>
            </a:p>
          </p:txBody>
        </p:sp>
      </p:grpSp>
      <p:grpSp>
        <p:nvGrpSpPr>
          <p:cNvPr id="14" name="Group 13">
            <a:extLst>
              <a:ext uri="{FF2B5EF4-FFF2-40B4-BE49-F238E27FC236}">
                <a16:creationId xmlns:a16="http://schemas.microsoft.com/office/drawing/2014/main" id="{28D8AD6A-30B7-157A-68DD-9DF7AAC165D8}"/>
              </a:ext>
            </a:extLst>
          </p:cNvPr>
          <p:cNvGrpSpPr/>
          <p:nvPr/>
        </p:nvGrpSpPr>
        <p:grpSpPr>
          <a:xfrm>
            <a:off x="9811370" y="3565092"/>
            <a:ext cx="2279402" cy="2035025"/>
            <a:chOff x="9811370" y="3565092"/>
            <a:chExt cx="2279402" cy="2035025"/>
          </a:xfrm>
        </p:grpSpPr>
        <p:sp>
          <p:nvSpPr>
            <p:cNvPr id="62" name="Cube 61">
              <a:extLst>
                <a:ext uri="{FF2B5EF4-FFF2-40B4-BE49-F238E27FC236}">
                  <a16:creationId xmlns:a16="http://schemas.microsoft.com/office/drawing/2014/main" id="{FAF282CD-C863-0749-BB46-BE02BE8AE2CC}"/>
                </a:ext>
              </a:extLst>
            </p:cNvPr>
            <p:cNvSpPr/>
            <p:nvPr/>
          </p:nvSpPr>
          <p:spPr>
            <a:xfrm>
              <a:off x="10216773" y="3565092"/>
              <a:ext cx="1329342" cy="1649526"/>
            </a:xfrm>
            <a:prstGeom prst="cube">
              <a:avLst>
                <a:gd name="adj" fmla="val 1740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00628C"/>
                  </a:solidFill>
                </a:rPr>
                <a:t>E</a:t>
              </a:r>
            </a:p>
          </p:txBody>
        </p:sp>
        <p:cxnSp>
          <p:nvCxnSpPr>
            <p:cNvPr id="63" name="Straight Arrow Connector 62">
              <a:extLst>
                <a:ext uri="{FF2B5EF4-FFF2-40B4-BE49-F238E27FC236}">
                  <a16:creationId xmlns:a16="http://schemas.microsoft.com/office/drawing/2014/main" id="{E130F18C-E185-8A76-0070-583909EBC346}"/>
                </a:ext>
              </a:extLst>
            </p:cNvPr>
            <p:cNvCxnSpPr>
              <a:cxnSpLocks/>
            </p:cNvCxnSpPr>
            <p:nvPr/>
          </p:nvCxnSpPr>
          <p:spPr>
            <a:xfrm>
              <a:off x="10144627" y="3787969"/>
              <a:ext cx="0" cy="14266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7C1AE16A-6939-605F-1777-A9A7FA3ED1F1}"/>
                </a:ext>
              </a:extLst>
            </p:cNvPr>
            <p:cNvSpPr txBox="1"/>
            <p:nvPr/>
          </p:nvSpPr>
          <p:spPr>
            <a:xfrm rot="16200000">
              <a:off x="9543543" y="4238924"/>
              <a:ext cx="904985" cy="369332"/>
            </a:xfrm>
            <a:prstGeom prst="rect">
              <a:avLst/>
            </a:prstGeom>
            <a:noFill/>
          </p:spPr>
          <p:txBody>
            <a:bodyPr wrap="square" rtlCol="0">
              <a:spAutoFit/>
            </a:bodyPr>
            <a:lstStyle/>
            <a:p>
              <a:pPr>
                <a:buNone/>
              </a:pPr>
              <a:r>
                <a:rPr lang="en-GB" sz="1800" dirty="0"/>
                <a:t>8 cm</a:t>
              </a:r>
            </a:p>
          </p:txBody>
        </p:sp>
        <p:cxnSp>
          <p:nvCxnSpPr>
            <p:cNvPr id="68" name="Straight Arrow Connector 67">
              <a:extLst>
                <a:ext uri="{FF2B5EF4-FFF2-40B4-BE49-F238E27FC236}">
                  <a16:creationId xmlns:a16="http://schemas.microsoft.com/office/drawing/2014/main" id="{5842831C-937C-296C-37A0-B49C93614E71}"/>
                </a:ext>
              </a:extLst>
            </p:cNvPr>
            <p:cNvCxnSpPr>
              <a:cxnSpLocks/>
            </p:cNvCxnSpPr>
            <p:nvPr/>
          </p:nvCxnSpPr>
          <p:spPr>
            <a:xfrm>
              <a:off x="10238111" y="5275233"/>
              <a:ext cx="106851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4468DEAC-1489-5545-2EBA-485684CF7451}"/>
                </a:ext>
              </a:extLst>
            </p:cNvPr>
            <p:cNvSpPr txBox="1"/>
            <p:nvPr/>
          </p:nvSpPr>
          <p:spPr>
            <a:xfrm>
              <a:off x="10492400" y="5230785"/>
              <a:ext cx="904985" cy="369332"/>
            </a:xfrm>
            <a:prstGeom prst="rect">
              <a:avLst/>
            </a:prstGeom>
            <a:noFill/>
          </p:spPr>
          <p:txBody>
            <a:bodyPr wrap="square" rtlCol="0">
              <a:spAutoFit/>
            </a:bodyPr>
            <a:lstStyle/>
            <a:p>
              <a:pPr>
                <a:buNone/>
              </a:pPr>
              <a:r>
                <a:rPr lang="en-GB" sz="1800" dirty="0"/>
                <a:t>6 cm</a:t>
              </a:r>
            </a:p>
          </p:txBody>
        </p:sp>
        <p:cxnSp>
          <p:nvCxnSpPr>
            <p:cNvPr id="72" name="Straight Arrow Connector 71">
              <a:extLst>
                <a:ext uri="{FF2B5EF4-FFF2-40B4-BE49-F238E27FC236}">
                  <a16:creationId xmlns:a16="http://schemas.microsoft.com/office/drawing/2014/main" id="{0235FC50-C0FF-4F0B-FA19-05E38F6A17D4}"/>
                </a:ext>
              </a:extLst>
            </p:cNvPr>
            <p:cNvCxnSpPr>
              <a:cxnSpLocks/>
            </p:cNvCxnSpPr>
            <p:nvPr/>
          </p:nvCxnSpPr>
          <p:spPr>
            <a:xfrm>
              <a:off x="11617829" y="3607715"/>
              <a:ext cx="0" cy="12610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94F6891E-58A0-9AE4-EBA9-AD3BB6FE3E0A}"/>
                </a:ext>
              </a:extLst>
            </p:cNvPr>
            <p:cNvSpPr txBox="1"/>
            <p:nvPr/>
          </p:nvSpPr>
          <p:spPr>
            <a:xfrm rot="5400000">
              <a:off x="11438610" y="4084366"/>
              <a:ext cx="684803" cy="369332"/>
            </a:xfrm>
            <a:prstGeom prst="rect">
              <a:avLst/>
            </a:prstGeom>
            <a:noFill/>
          </p:spPr>
          <p:txBody>
            <a:bodyPr wrap="none" rtlCol="0">
              <a:spAutoFit/>
            </a:bodyPr>
            <a:lstStyle/>
            <a:p>
              <a:pPr>
                <a:buNone/>
              </a:pPr>
              <a:r>
                <a:rPr lang="en-GB" sz="1800" dirty="0"/>
                <a:t>? cm</a:t>
              </a:r>
            </a:p>
          </p:txBody>
        </p:sp>
        <p:cxnSp>
          <p:nvCxnSpPr>
            <p:cNvPr id="74" name="Straight Arrow Connector 73">
              <a:extLst>
                <a:ext uri="{FF2B5EF4-FFF2-40B4-BE49-F238E27FC236}">
                  <a16:creationId xmlns:a16="http://schemas.microsoft.com/office/drawing/2014/main" id="{6A587E8D-A0F8-F1A8-1E6B-8B74044275D9}"/>
                </a:ext>
              </a:extLst>
            </p:cNvPr>
            <p:cNvCxnSpPr>
              <a:cxnSpLocks/>
            </p:cNvCxnSpPr>
            <p:nvPr/>
          </p:nvCxnSpPr>
          <p:spPr>
            <a:xfrm flipH="1">
              <a:off x="11360992" y="5070285"/>
              <a:ext cx="256837" cy="2483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8EE6E19D-D163-11D4-300D-1B99EAA55449}"/>
                </a:ext>
              </a:extLst>
            </p:cNvPr>
            <p:cNvSpPr txBox="1"/>
            <p:nvPr/>
          </p:nvSpPr>
          <p:spPr>
            <a:xfrm>
              <a:off x="11405969" y="5164201"/>
              <a:ext cx="684803" cy="369332"/>
            </a:xfrm>
            <a:prstGeom prst="rect">
              <a:avLst/>
            </a:prstGeom>
            <a:noFill/>
          </p:spPr>
          <p:txBody>
            <a:bodyPr wrap="none" rtlCol="0">
              <a:spAutoFit/>
            </a:bodyPr>
            <a:lstStyle/>
            <a:p>
              <a:pPr>
                <a:buNone/>
              </a:pPr>
              <a:r>
                <a:rPr lang="en-GB" sz="1800" dirty="0"/>
                <a:t>? cm</a:t>
              </a:r>
            </a:p>
          </p:txBody>
        </p:sp>
      </p:grpSp>
    </p:spTree>
    <p:extLst>
      <p:ext uri="{BB962C8B-B14F-4D97-AF65-F5344CB8AC3E}">
        <p14:creationId xmlns:p14="http://schemas.microsoft.com/office/powerpoint/2010/main" val="112371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8" grpId="0" animBg="1"/>
      <p:bldP spid="49" grpId="0"/>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26: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3527919965"/>
              </p:ext>
            </p:extLst>
          </p:nvPr>
        </p:nvGraphicFramePr>
        <p:xfrm>
          <a:off x="267128" y="764704"/>
          <a:ext cx="11766038" cy="6065520"/>
        </p:xfrm>
        <a:graphic>
          <a:graphicData uri="http://schemas.openxmlformats.org/drawingml/2006/table">
            <a:tbl>
              <a:tblPr firstRow="1" bandRow="1">
                <a:tableStyleId>{5940675A-B579-460E-94D1-54222C63F5DA}</a:tableStyleId>
              </a:tblPr>
              <a:tblGrid>
                <a:gridCol w="6062420">
                  <a:extLst>
                    <a:ext uri="{9D8B030D-6E8A-4147-A177-3AD203B41FA5}">
                      <a16:colId xmlns:a16="http://schemas.microsoft.com/office/drawing/2014/main" val="695237181"/>
                    </a:ext>
                  </a:extLst>
                </a:gridCol>
                <a:gridCol w="5703618">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3702793">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You could support students to link part b to the volume of a cuboid by providing a structure for the first: _ × _ × _ = 120 </a:t>
                      </a:r>
                      <a:r>
                        <a:rPr lang="en-GB" sz="1600" b="0" i="0" dirty="0"/>
                        <a:t>cm</a:t>
                      </a:r>
                      <a:r>
                        <a:rPr lang="en-GB" sz="1600" b="0" i="0" baseline="30000" dirty="0"/>
                        <a:t>3</a:t>
                      </a:r>
                      <a:r>
                        <a:rPr lang="en-GB" sz="1600" b="0" i="0" dirty="0"/>
                        <a:t>.</a:t>
                      </a:r>
                      <a:r>
                        <a:rPr lang="en-GB" sz="1600" i="0" u="none" dirty="0"/>
                        <a:t> Ask students to write in the lengths they know and suggest values for the missing length.</a:t>
                      </a:r>
                    </a:p>
                    <a:p>
                      <a:r>
                        <a:rPr lang="en-GB" sz="1600" b="1" i="0" u="none" dirty="0"/>
                        <a:t>Challenge</a:t>
                      </a:r>
                    </a:p>
                    <a:p>
                      <a:pPr>
                        <a:spcAft>
                          <a:spcPts val="600"/>
                        </a:spcAft>
                      </a:pPr>
                      <a:r>
                        <a:rPr lang="en-GB" sz="1600" u="none" dirty="0"/>
                        <a:t>Delve deeper into the further thinking question by adding constraints, such as, ‘One length must be </a:t>
                      </a:r>
                      <a:r>
                        <a:rPr lang="en-GB" sz="1600" i="1" u="none" dirty="0"/>
                        <a:t>x</a:t>
                      </a:r>
                      <a:r>
                        <a:rPr lang="en-GB" sz="1600" u="none" dirty="0"/>
                        <a:t> times the other length’, ‘One length must be less than 1 cm’, or, ‘Give each length in different units’.</a:t>
                      </a:r>
                    </a:p>
                    <a:p>
                      <a:r>
                        <a:rPr lang="en-GB" sz="1600" b="1" i="0" u="none" dirty="0"/>
                        <a:t>Representations</a:t>
                      </a:r>
                    </a:p>
                    <a:p>
                      <a:r>
                        <a:rPr lang="en-GB" sz="1600" b="0" i="0" u="none" dirty="0"/>
                        <a:t>Consider the variation in the representations that students see for cuboids within your scheme of work. For example, do students see cuboids with one much longer length, or three very similar lengths (so nearly a cube)? Do they see cuboids with varying numbers of labelled sides?</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Part a of this task assesses a very specific and common misconception. Sometimes, students are so used to working with examples where the information they need is given, that they misinterpret the process for finding volume. Rather than recognising that they need to multiply the three relevant dimensions together, they multiply all the numbers given. So, look out for students who multiply all four given dimensions together as they may need grounding in the concept of volume and how to find the volume of a cuboid before moving on to other 3D shapes. Look out also for students who know they need three values but struggle to identify which three they need. Support them to assign the terms length, width and depth to different dimensions consistently.</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Part b checks depth of understanding of volume of a cuboid by seeing if students can work backwards to find lengths once they know the total volume. </a:t>
                      </a:r>
                    </a:p>
                  </a:txBody>
                  <a:tcPr/>
                </a:tc>
                <a:extLst>
                  <a:ext uri="{0D108BD9-81ED-4DB2-BD59-A6C34878D82A}">
                    <a16:rowId xmlns:a16="http://schemas.microsoft.com/office/drawing/2014/main" val="1616516725"/>
                  </a:ext>
                </a:extLst>
              </a:tr>
              <a:tr h="1115831">
                <a:tc gridSpan="2">
                  <a:txBody>
                    <a:bodyPr/>
                    <a:lstStyle/>
                    <a:p>
                      <a:r>
                        <a:rPr lang="en-GB" sz="1600" b="1" dirty="0"/>
                        <a:t>Additional resources</a:t>
                      </a:r>
                    </a:p>
                    <a:p>
                      <a:pPr marL="285750" indent="-285750">
                        <a:buFont typeface="Arial" panose="020B0604020202020204" pitchFamily="34" charset="0"/>
                        <a:buChar char="•"/>
                      </a:pPr>
                      <a:r>
                        <a:rPr lang="en-GB" sz="1600" b="0" dirty="0"/>
                        <a:t>The misconception addressed in part a is handled more thoroughly in Checkpoint </a:t>
                      </a:r>
                      <a:r>
                        <a:rPr lang="en-GB" sz="1600" b="0" dirty="0">
                          <a:hlinkClick r:id="rId3" action="ppaction://hlinksldjump"/>
                        </a:rPr>
                        <a:t>27</a:t>
                      </a:r>
                      <a:r>
                        <a:rPr lang="en-GB" sz="1600" b="0" dirty="0"/>
                        <a:t>.</a:t>
                      </a:r>
                    </a:p>
                    <a:p>
                      <a:pPr marL="285750" indent="-285750">
                        <a:buFont typeface="Arial" panose="020B0604020202020204" pitchFamily="34" charset="0"/>
                        <a:buChar char="•"/>
                      </a:pPr>
                      <a:r>
                        <a:rPr lang="en-GB" sz="1600" b="0" dirty="0"/>
                        <a:t>Additional activity </a:t>
                      </a:r>
                      <a:r>
                        <a:rPr lang="en-GB" sz="1600" b="0" dirty="0">
                          <a:hlinkClick r:id="rId4" action="ppaction://hlinksldjump"/>
                        </a:rPr>
                        <a:t>K</a:t>
                      </a:r>
                      <a:r>
                        <a:rPr lang="en-GB" sz="1600" b="0" dirty="0"/>
                        <a:t> looks at volume in the context of cubes, if students need to practise thinking in terms of counting cubes to make the link with multiplying dimensions.</a:t>
                      </a:r>
                    </a:p>
                    <a:p>
                      <a:pPr marL="285750" indent="-285750">
                        <a:buFont typeface="Arial" panose="020B0604020202020204" pitchFamily="34" charset="0"/>
                        <a:buChar char="•"/>
                      </a:pPr>
                      <a:r>
                        <a:rPr lang="en-GB" sz="1600" b="0" dirty="0"/>
                        <a:t>An example of a Key Stage 2 SATs question that checks the same understanding as part b is question 24 of 2017 paper 3 reasoning. Past papers are readily available online.</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3597585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5D44BF-C135-4A28-96C4-B53950D7D722}"/>
              </a:ext>
            </a:extLst>
          </p:cNvPr>
          <p:cNvSpPr>
            <a:spLocks noGrp="1"/>
          </p:cNvSpPr>
          <p:nvPr>
            <p:ph type="title"/>
          </p:nvPr>
        </p:nvSpPr>
        <p:spPr/>
        <p:txBody>
          <a:bodyPr>
            <a:normAutofit/>
          </a:bodyPr>
          <a:lstStyle/>
          <a:p>
            <a:r>
              <a:rPr lang="en-GB" sz="3200" dirty="0"/>
              <a:t>Key ideas</a:t>
            </a:r>
          </a:p>
        </p:txBody>
      </p:sp>
      <p:graphicFrame>
        <p:nvGraphicFramePr>
          <p:cNvPr id="3" name="Table 5">
            <a:extLst>
              <a:ext uri="{FF2B5EF4-FFF2-40B4-BE49-F238E27FC236}">
                <a16:creationId xmlns:a16="http://schemas.microsoft.com/office/drawing/2014/main" id="{E5A38C3F-4868-4ED2-89EA-4C70558367B5}"/>
              </a:ext>
            </a:extLst>
          </p:cNvPr>
          <p:cNvGraphicFramePr>
            <a:graphicFrameLocks noGrp="1"/>
          </p:cNvGraphicFramePr>
          <p:nvPr>
            <p:extLst>
              <p:ext uri="{D42A27DB-BD31-4B8C-83A1-F6EECF244321}">
                <p14:modId xmlns:p14="http://schemas.microsoft.com/office/powerpoint/2010/main" val="4096662183"/>
              </p:ext>
            </p:extLst>
          </p:nvPr>
        </p:nvGraphicFramePr>
        <p:xfrm>
          <a:off x="618165" y="1230120"/>
          <a:ext cx="10450239" cy="2198881"/>
        </p:xfrm>
        <a:graphic>
          <a:graphicData uri="http://schemas.openxmlformats.org/drawingml/2006/table">
            <a:tbl>
              <a:tblPr firstRow="1" bandRow="1">
                <a:tableStyleId>{5940675A-B579-460E-94D1-54222C63F5DA}</a:tableStyleId>
              </a:tblPr>
              <a:tblGrid>
                <a:gridCol w="9082486">
                  <a:extLst>
                    <a:ext uri="{9D8B030D-6E8A-4147-A177-3AD203B41FA5}">
                      <a16:colId xmlns:a16="http://schemas.microsoft.com/office/drawing/2014/main" val="4162930053"/>
                    </a:ext>
                  </a:extLst>
                </a:gridCol>
                <a:gridCol w="1367753">
                  <a:extLst>
                    <a:ext uri="{9D8B030D-6E8A-4147-A177-3AD203B41FA5}">
                      <a16:colId xmlns:a16="http://schemas.microsoft.com/office/drawing/2014/main" val="3250428731"/>
                    </a:ext>
                  </a:extLst>
                </a:gridCol>
              </a:tblGrid>
              <a:tr h="7944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bg1"/>
                          </a:solidFill>
                          <a:latin typeface="+mn-lt"/>
                          <a:ea typeface="+mn-ea"/>
                          <a:cs typeface="+mn-cs"/>
                        </a:rPr>
                        <a:t>Understand the concept of volume and use it in a range of                              problem-solving situations</a:t>
                      </a:r>
                    </a:p>
                  </a:txBody>
                  <a:tcPr anchor="c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bg1"/>
                          </a:solidFill>
                        </a:rPr>
                        <a:t>Code</a:t>
                      </a:r>
                    </a:p>
                  </a:txBody>
                  <a:tcPr anchor="ctr">
                    <a:solidFill>
                      <a:schemeClr val="accent2"/>
                    </a:solidFill>
                  </a:tcPr>
                </a:tc>
                <a:extLst>
                  <a:ext uri="{0D108BD9-81ED-4DB2-BD59-A6C34878D82A}">
                    <a16:rowId xmlns:a16="http://schemas.microsoft.com/office/drawing/2014/main" val="979699445"/>
                  </a:ext>
                </a:extLst>
              </a:tr>
              <a:tr h="702195">
                <a:tc>
                  <a:txBody>
                    <a:bodyPr/>
                    <a:lstStyle/>
                    <a:p>
                      <a:pPr>
                        <a:lnSpc>
                          <a:spcPct val="107000"/>
                        </a:lnSpc>
                        <a:spcAft>
                          <a:spcPts val="800"/>
                        </a:spcAft>
                      </a:pPr>
                      <a:r>
                        <a:rPr lang="en-GB" sz="1800" kern="1200" dirty="0">
                          <a:solidFill>
                            <a:schemeClr val="tx1"/>
                          </a:solidFill>
                          <a:effectLst/>
                          <a:latin typeface="+mn-lt"/>
                          <a:ea typeface="+mn-ea"/>
                          <a:cs typeface="+mn-cs"/>
                        </a:rPr>
                        <a:t>Be aware that all prisms have two congruent polygonal parallel faces (bases) with parallelogram faces joining the corresponding vertices of the bases</a:t>
                      </a:r>
                    </a:p>
                  </a:txBody>
                  <a:tcPr marL="68580" marR="68580" marT="0" marB="0" anchor="ctr"/>
                </a:tc>
                <a:tc>
                  <a:txBody>
                    <a:bodyPr/>
                    <a:lstStyle/>
                    <a:p>
                      <a:pPr>
                        <a:lnSpc>
                          <a:spcPct val="107000"/>
                        </a:lnSpc>
                        <a:spcAft>
                          <a:spcPts val="800"/>
                        </a:spcAft>
                      </a:pPr>
                      <a:r>
                        <a:rPr lang="en-GB" sz="1800" b="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6.2.3.1</a:t>
                      </a:r>
                    </a:p>
                  </a:txBody>
                  <a:tcPr marL="68580" marR="68580" marT="0" marB="0" anchor="ctr"/>
                </a:tc>
                <a:extLst>
                  <a:ext uri="{0D108BD9-81ED-4DB2-BD59-A6C34878D82A}">
                    <a16:rowId xmlns:a16="http://schemas.microsoft.com/office/drawing/2014/main" val="1209749094"/>
                  </a:ext>
                </a:extLst>
              </a:tr>
              <a:tr h="702195">
                <a:tc>
                  <a:txBody>
                    <a:bodyPr/>
                    <a:lstStyle/>
                    <a:p>
                      <a:pPr>
                        <a:lnSpc>
                          <a:spcPct val="107000"/>
                        </a:lnSpc>
                        <a:spcAft>
                          <a:spcPts val="800"/>
                        </a:spcAft>
                      </a:pPr>
                      <a:r>
                        <a:rPr lang="en-GB" sz="1800" kern="1200" dirty="0">
                          <a:solidFill>
                            <a:schemeClr val="tx1"/>
                          </a:solidFill>
                          <a:effectLst/>
                          <a:latin typeface="+mn-lt"/>
                          <a:ea typeface="+mn-ea"/>
                          <a:cs typeface="+mn-cs"/>
                        </a:rPr>
                        <a:t>Use the constant cross-sectional area property of prisms and cylinders to determine their volume</a:t>
                      </a:r>
                    </a:p>
                  </a:txBody>
                  <a:tcPr marL="68580" marR="68580" marT="0" marB="0" anchor="ctr"/>
                </a:tc>
                <a:tc>
                  <a:txBody>
                    <a:bodyPr/>
                    <a:lstStyle/>
                    <a:p>
                      <a:pPr>
                        <a:lnSpc>
                          <a:spcPct val="107000"/>
                        </a:lnSpc>
                        <a:spcAft>
                          <a:spcPts val="800"/>
                        </a:spcAft>
                      </a:pPr>
                      <a:r>
                        <a:rPr lang="en-GB" sz="1800" b="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6.2.3.2</a:t>
                      </a:r>
                    </a:p>
                  </a:txBody>
                  <a:tcPr marL="68580" marR="68580" marT="0" marB="0" anchor="ctr"/>
                </a:tc>
                <a:extLst>
                  <a:ext uri="{0D108BD9-81ED-4DB2-BD59-A6C34878D82A}">
                    <a16:rowId xmlns:a16="http://schemas.microsoft.com/office/drawing/2014/main" val="2630190816"/>
                  </a:ext>
                </a:extLst>
              </a:tr>
            </a:tbl>
          </a:graphicData>
        </a:graphic>
      </p:graphicFrame>
      <p:sp>
        <p:nvSpPr>
          <p:cNvPr id="5" name="TextBox 4">
            <a:extLst>
              <a:ext uri="{FF2B5EF4-FFF2-40B4-BE49-F238E27FC236}">
                <a16:creationId xmlns:a16="http://schemas.microsoft.com/office/drawing/2014/main" id="{C997200E-231E-4CC3-9351-85AA93FE9F5F}"/>
              </a:ext>
            </a:extLst>
          </p:cNvPr>
          <p:cNvSpPr txBox="1"/>
          <p:nvPr/>
        </p:nvSpPr>
        <p:spPr>
          <a:xfrm>
            <a:off x="289932" y="6297792"/>
            <a:ext cx="8967819" cy="276999"/>
          </a:xfrm>
          <a:prstGeom prst="rect">
            <a:avLst/>
          </a:prstGeom>
          <a:noFill/>
        </p:spPr>
        <p:txBody>
          <a:bodyPr wrap="square" rtlCol="0">
            <a:spAutoFit/>
          </a:bodyPr>
          <a:lstStyle/>
          <a:p>
            <a:pPr>
              <a:buNone/>
            </a:pPr>
            <a:r>
              <a:rPr lang="en-GB" sz="1200" dirty="0"/>
              <a:t>*‘There are additional resources exemplifying these key ideas in the </a:t>
            </a:r>
            <a:r>
              <a:rPr lang="en-GB" sz="1200" dirty="0">
                <a:hlinkClick r:id="rId3"/>
              </a:rPr>
              <a:t>Secondary Mastery Professional Development | NCETM</a:t>
            </a:r>
            <a:r>
              <a:rPr lang="en-GB" sz="1200" dirty="0"/>
              <a:t>.</a:t>
            </a:r>
          </a:p>
        </p:txBody>
      </p:sp>
    </p:spTree>
    <p:extLst>
      <p:ext uri="{BB962C8B-B14F-4D97-AF65-F5344CB8AC3E}">
        <p14:creationId xmlns:p14="http://schemas.microsoft.com/office/powerpoint/2010/main" val="38374544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F49BA3-E508-F4CC-4976-917E332E0BF3}"/>
              </a:ext>
            </a:extLst>
          </p:cNvPr>
          <p:cNvSpPr>
            <a:spLocks noGrp="1"/>
          </p:cNvSpPr>
          <p:nvPr>
            <p:ph type="body" sz="quarter" idx="10"/>
          </p:nvPr>
        </p:nvSpPr>
        <p:spPr>
          <a:xfrm>
            <a:off x="240288" y="1124744"/>
            <a:ext cx="7225720" cy="1065797"/>
          </a:xfrm>
        </p:spPr>
        <p:txBody>
          <a:bodyPr>
            <a:noAutofit/>
          </a:bodyPr>
          <a:lstStyle/>
          <a:p>
            <a:r>
              <a:rPr lang="en-GB" sz="2200" dirty="0"/>
              <a:t>Billy says, ‘To find the volume of a shape you just need to multiply the lengths together.’</a:t>
            </a:r>
          </a:p>
          <a:p>
            <a:pPr marL="457200" indent="-457200">
              <a:buAutoNum type="alphaLcParenR"/>
            </a:pPr>
            <a:r>
              <a:rPr lang="en-GB" sz="2200" dirty="0"/>
              <a:t>Which of these shapes does Billy’s rule work for?</a:t>
            </a:r>
          </a:p>
          <a:p>
            <a:pPr marL="457200" indent="-457200">
              <a:buAutoNum type="alphaLcParenR"/>
            </a:pPr>
            <a:endParaRPr lang="en-GB" sz="2200" dirty="0"/>
          </a:p>
        </p:txBody>
      </p:sp>
      <p:sp>
        <p:nvSpPr>
          <p:cNvPr id="3" name="Text Placeholder 2">
            <a:extLst>
              <a:ext uri="{FF2B5EF4-FFF2-40B4-BE49-F238E27FC236}">
                <a16:creationId xmlns:a16="http://schemas.microsoft.com/office/drawing/2014/main" id="{743B475D-E77D-9784-3372-5551872AB9F7}"/>
              </a:ext>
            </a:extLst>
          </p:cNvPr>
          <p:cNvSpPr>
            <a:spLocks noGrp="1"/>
          </p:cNvSpPr>
          <p:nvPr>
            <p:ph type="body" sz="quarter" idx="11"/>
          </p:nvPr>
        </p:nvSpPr>
        <p:spPr/>
        <p:txBody>
          <a:bodyPr/>
          <a:lstStyle/>
          <a:p>
            <a:r>
              <a:rPr lang="en-GB" dirty="0"/>
              <a:t>Checkpoint 27: Remembering rules </a:t>
            </a:r>
          </a:p>
        </p:txBody>
      </p:sp>
      <p:sp>
        <p:nvSpPr>
          <p:cNvPr id="4" name="Text Placeholder 1">
            <a:extLst>
              <a:ext uri="{FF2B5EF4-FFF2-40B4-BE49-F238E27FC236}">
                <a16:creationId xmlns:a16="http://schemas.microsoft.com/office/drawing/2014/main" id="{1018BE0B-B79F-44AD-FC04-FCAD3EE60C29}"/>
              </a:ext>
            </a:extLst>
          </p:cNvPr>
          <p:cNvSpPr txBox="1">
            <a:spLocks/>
          </p:cNvSpPr>
          <p:nvPr/>
        </p:nvSpPr>
        <p:spPr>
          <a:xfrm>
            <a:off x="240288" y="4845794"/>
            <a:ext cx="4473883" cy="5501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spcAft>
                <a:spcPts val="0"/>
              </a:spcAft>
              <a:buFont typeface="+mj-lt"/>
              <a:buAutoNum type="alphaLcParenR" startAt="2"/>
            </a:pPr>
            <a:r>
              <a:rPr lang="en-GB" sz="2200" dirty="0"/>
              <a:t>Can you improve Billy’s rule?</a:t>
            </a:r>
          </a:p>
          <a:p>
            <a:pPr marL="457200" indent="-457200" fontAlgn="auto">
              <a:spcAft>
                <a:spcPts val="0"/>
              </a:spcAft>
              <a:buFont typeface="+mj-lt"/>
              <a:buAutoNum type="alphaLcParenR" startAt="2"/>
            </a:pPr>
            <a:endParaRPr lang="en-GB" sz="2200" dirty="0"/>
          </a:p>
        </p:txBody>
      </p:sp>
      <p:sp>
        <p:nvSpPr>
          <p:cNvPr id="93" name="Action Button: Help 92">
            <a:hlinkClick r:id="" action="ppaction://noaction" highlightClick="1"/>
            <a:extLst>
              <a:ext uri="{FF2B5EF4-FFF2-40B4-BE49-F238E27FC236}">
                <a16:creationId xmlns:a16="http://schemas.microsoft.com/office/drawing/2014/main" id="{6FD78E6D-2981-B1C8-D398-46C9F58F5DC7}"/>
              </a:ext>
            </a:extLst>
          </p:cNvPr>
          <p:cNvSpPr/>
          <p:nvPr/>
        </p:nvSpPr>
        <p:spPr>
          <a:xfrm>
            <a:off x="223268" y="5732973"/>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BC1A63C7-EA6F-C977-74E2-5C559569DE4A}"/>
              </a:ext>
            </a:extLst>
          </p:cNvPr>
          <p:cNvSpPr txBox="1"/>
          <p:nvPr/>
        </p:nvSpPr>
        <p:spPr>
          <a:xfrm>
            <a:off x="1280745" y="5775212"/>
            <a:ext cx="7940485" cy="837152"/>
          </a:xfrm>
          <a:prstGeom prst="rect">
            <a:avLst/>
          </a:prstGeom>
          <a:noFill/>
        </p:spPr>
        <p:txBody>
          <a:bodyPr wrap="square">
            <a:spAutoFit/>
          </a:bodyPr>
          <a:lstStyle/>
          <a:p>
            <a:pPr>
              <a:buNone/>
            </a:pPr>
            <a:r>
              <a:rPr lang="en-GB" sz="2200" dirty="0"/>
              <a:t>Find the volume of each of the shapes. Are they all possible?</a:t>
            </a:r>
          </a:p>
          <a:p>
            <a:pPr>
              <a:buNone/>
            </a:pPr>
            <a:r>
              <a:rPr lang="en-GB" sz="2200" dirty="0"/>
              <a:t>Can you estimate the volume of any that are not?</a:t>
            </a:r>
          </a:p>
        </p:txBody>
      </p:sp>
      <p:grpSp>
        <p:nvGrpSpPr>
          <p:cNvPr id="116" name="Group 115">
            <a:extLst>
              <a:ext uri="{FF2B5EF4-FFF2-40B4-BE49-F238E27FC236}">
                <a16:creationId xmlns:a16="http://schemas.microsoft.com/office/drawing/2014/main" id="{70B421B2-86FE-83A9-FA2E-0EC28A9963F6}"/>
              </a:ext>
            </a:extLst>
          </p:cNvPr>
          <p:cNvGrpSpPr/>
          <p:nvPr/>
        </p:nvGrpSpPr>
        <p:grpSpPr>
          <a:xfrm>
            <a:off x="223268" y="2300119"/>
            <a:ext cx="3518049" cy="2350652"/>
            <a:chOff x="220497" y="2345558"/>
            <a:chExt cx="3518049" cy="2350652"/>
          </a:xfrm>
        </p:grpSpPr>
        <p:grpSp>
          <p:nvGrpSpPr>
            <p:cNvPr id="84" name="Group 83">
              <a:extLst>
                <a:ext uri="{FF2B5EF4-FFF2-40B4-BE49-F238E27FC236}">
                  <a16:creationId xmlns:a16="http://schemas.microsoft.com/office/drawing/2014/main" id="{D4634E72-A368-4C1F-AEF4-4D49D5E82FD0}"/>
                </a:ext>
              </a:extLst>
            </p:cNvPr>
            <p:cNvGrpSpPr/>
            <p:nvPr/>
          </p:nvGrpSpPr>
          <p:grpSpPr>
            <a:xfrm>
              <a:off x="220497" y="2776103"/>
              <a:ext cx="3518049" cy="1920107"/>
              <a:chOff x="464640" y="1791038"/>
              <a:chExt cx="3518049" cy="1920107"/>
            </a:xfrm>
          </p:grpSpPr>
          <p:sp>
            <p:nvSpPr>
              <p:cNvPr id="5" name="Cube 4">
                <a:extLst>
                  <a:ext uri="{FF2B5EF4-FFF2-40B4-BE49-F238E27FC236}">
                    <a16:creationId xmlns:a16="http://schemas.microsoft.com/office/drawing/2014/main" id="{8A311C97-68EA-EDC4-C860-690A4F55AFB5}"/>
                  </a:ext>
                </a:extLst>
              </p:cNvPr>
              <p:cNvSpPr/>
              <p:nvPr/>
            </p:nvSpPr>
            <p:spPr>
              <a:xfrm>
                <a:off x="1034982" y="2115849"/>
                <a:ext cx="2371410" cy="1230251"/>
              </a:xfrm>
              <a:prstGeom prst="cube">
                <a:avLst>
                  <a:gd name="adj" fmla="val 39737"/>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6" name="Straight Arrow Connector 45">
                <a:extLst>
                  <a:ext uri="{FF2B5EF4-FFF2-40B4-BE49-F238E27FC236}">
                    <a16:creationId xmlns:a16="http://schemas.microsoft.com/office/drawing/2014/main" id="{3C16A42A-7F25-15E9-06B2-24F847869887}"/>
                  </a:ext>
                </a:extLst>
              </p:cNvPr>
              <p:cNvCxnSpPr>
                <a:cxnSpLocks/>
              </p:cNvCxnSpPr>
              <p:nvPr/>
            </p:nvCxnSpPr>
            <p:spPr>
              <a:xfrm flipV="1">
                <a:off x="1034982" y="3429000"/>
                <a:ext cx="1894388"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B0B0F33-C710-8689-326D-1C38ECDDF6C6}"/>
                  </a:ext>
                </a:extLst>
              </p:cNvPr>
              <p:cNvSpPr txBox="1"/>
              <p:nvPr/>
            </p:nvSpPr>
            <p:spPr>
              <a:xfrm>
                <a:off x="1718321" y="3372591"/>
                <a:ext cx="527709" cy="338554"/>
              </a:xfrm>
              <a:prstGeom prst="rect">
                <a:avLst/>
              </a:prstGeom>
              <a:noFill/>
            </p:spPr>
            <p:txBody>
              <a:bodyPr wrap="none" rtlCol="0">
                <a:spAutoFit/>
              </a:bodyPr>
              <a:lstStyle/>
              <a:p>
                <a:pPr>
                  <a:buNone/>
                </a:pPr>
                <a:r>
                  <a:rPr lang="en-GB" sz="1600" dirty="0"/>
                  <a:t>5 m</a:t>
                </a:r>
              </a:p>
            </p:txBody>
          </p:sp>
          <p:cxnSp>
            <p:nvCxnSpPr>
              <p:cNvPr id="51" name="Straight Arrow Connector 50">
                <a:extLst>
                  <a:ext uri="{FF2B5EF4-FFF2-40B4-BE49-F238E27FC236}">
                    <a16:creationId xmlns:a16="http://schemas.microsoft.com/office/drawing/2014/main" id="{F50BD017-7AA3-52C0-A988-D206D919AF22}"/>
                  </a:ext>
                </a:extLst>
              </p:cNvPr>
              <p:cNvCxnSpPr>
                <a:cxnSpLocks/>
              </p:cNvCxnSpPr>
              <p:nvPr/>
            </p:nvCxnSpPr>
            <p:spPr>
              <a:xfrm flipV="1">
                <a:off x="1024869" y="2688918"/>
                <a:ext cx="1894388"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9FEECB8-63EE-336D-2E75-29C87711DAA6}"/>
                  </a:ext>
                </a:extLst>
              </p:cNvPr>
              <p:cNvSpPr txBox="1"/>
              <p:nvPr/>
            </p:nvSpPr>
            <p:spPr>
              <a:xfrm>
                <a:off x="1708208" y="2632509"/>
                <a:ext cx="527709" cy="338554"/>
              </a:xfrm>
              <a:prstGeom prst="rect">
                <a:avLst/>
              </a:prstGeom>
              <a:noFill/>
            </p:spPr>
            <p:txBody>
              <a:bodyPr wrap="none" rtlCol="0">
                <a:spAutoFit/>
              </a:bodyPr>
              <a:lstStyle/>
              <a:p>
                <a:pPr>
                  <a:buNone/>
                </a:pPr>
                <a:r>
                  <a:rPr lang="en-GB" sz="1600" dirty="0"/>
                  <a:t>5 m</a:t>
                </a:r>
              </a:p>
            </p:txBody>
          </p:sp>
          <p:cxnSp>
            <p:nvCxnSpPr>
              <p:cNvPr id="53" name="Straight Arrow Connector 52">
                <a:extLst>
                  <a:ext uri="{FF2B5EF4-FFF2-40B4-BE49-F238E27FC236}">
                    <a16:creationId xmlns:a16="http://schemas.microsoft.com/office/drawing/2014/main" id="{292F49DA-982F-D815-C43B-4C8EF3BDB7B8}"/>
                  </a:ext>
                </a:extLst>
              </p:cNvPr>
              <p:cNvCxnSpPr>
                <a:cxnSpLocks/>
              </p:cNvCxnSpPr>
              <p:nvPr/>
            </p:nvCxnSpPr>
            <p:spPr>
              <a:xfrm flipV="1">
                <a:off x="1522117" y="2056889"/>
                <a:ext cx="1894388"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3C6ABA3-D344-09D0-A6A1-927870E3ECED}"/>
                  </a:ext>
                </a:extLst>
              </p:cNvPr>
              <p:cNvSpPr txBox="1"/>
              <p:nvPr/>
            </p:nvSpPr>
            <p:spPr>
              <a:xfrm>
                <a:off x="2235917" y="1791038"/>
                <a:ext cx="527709" cy="338554"/>
              </a:xfrm>
              <a:prstGeom prst="rect">
                <a:avLst/>
              </a:prstGeom>
              <a:noFill/>
            </p:spPr>
            <p:txBody>
              <a:bodyPr wrap="none" rtlCol="0">
                <a:spAutoFit/>
              </a:bodyPr>
              <a:lstStyle/>
              <a:p>
                <a:pPr>
                  <a:buNone/>
                </a:pPr>
                <a:r>
                  <a:rPr lang="en-GB" sz="1600" dirty="0"/>
                  <a:t>5 m</a:t>
                </a:r>
              </a:p>
            </p:txBody>
          </p:sp>
          <p:cxnSp>
            <p:nvCxnSpPr>
              <p:cNvPr id="55" name="Straight Arrow Connector 54">
                <a:extLst>
                  <a:ext uri="{FF2B5EF4-FFF2-40B4-BE49-F238E27FC236}">
                    <a16:creationId xmlns:a16="http://schemas.microsoft.com/office/drawing/2014/main" id="{7633CB6F-62E5-608A-75AE-AED2BDFA4731}"/>
                  </a:ext>
                </a:extLst>
              </p:cNvPr>
              <p:cNvCxnSpPr>
                <a:cxnSpLocks/>
              </p:cNvCxnSpPr>
              <p:nvPr/>
            </p:nvCxnSpPr>
            <p:spPr>
              <a:xfrm flipV="1">
                <a:off x="959671" y="2630610"/>
                <a:ext cx="0" cy="715489"/>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75D56EB7-3BDC-9100-1CB0-34A4A23F7E3F}"/>
                  </a:ext>
                </a:extLst>
              </p:cNvPr>
              <p:cNvSpPr txBox="1"/>
              <p:nvPr/>
            </p:nvSpPr>
            <p:spPr>
              <a:xfrm>
                <a:off x="464640" y="2819077"/>
                <a:ext cx="527709" cy="338554"/>
              </a:xfrm>
              <a:prstGeom prst="rect">
                <a:avLst/>
              </a:prstGeom>
              <a:noFill/>
            </p:spPr>
            <p:txBody>
              <a:bodyPr wrap="none" rtlCol="0">
                <a:spAutoFit/>
              </a:bodyPr>
              <a:lstStyle/>
              <a:p>
                <a:pPr>
                  <a:buNone/>
                </a:pPr>
                <a:r>
                  <a:rPr lang="en-GB" sz="1600" dirty="0"/>
                  <a:t>2 m</a:t>
                </a:r>
              </a:p>
            </p:txBody>
          </p:sp>
          <p:cxnSp>
            <p:nvCxnSpPr>
              <p:cNvPr id="58" name="Straight Arrow Connector 57">
                <a:extLst>
                  <a:ext uri="{FF2B5EF4-FFF2-40B4-BE49-F238E27FC236}">
                    <a16:creationId xmlns:a16="http://schemas.microsoft.com/office/drawing/2014/main" id="{CED2360A-57BB-86C6-AE84-7FA5E0C74D27}"/>
                  </a:ext>
                </a:extLst>
              </p:cNvPr>
              <p:cNvCxnSpPr>
                <a:cxnSpLocks/>
              </p:cNvCxnSpPr>
              <p:nvPr/>
            </p:nvCxnSpPr>
            <p:spPr>
              <a:xfrm flipV="1">
                <a:off x="3464318" y="2115552"/>
                <a:ext cx="0" cy="715489"/>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9A1C046-5DFF-38D2-1E1F-A97B10AB319A}"/>
                  </a:ext>
                </a:extLst>
              </p:cNvPr>
              <p:cNvSpPr txBox="1"/>
              <p:nvPr/>
            </p:nvSpPr>
            <p:spPr>
              <a:xfrm>
                <a:off x="3454980" y="2295478"/>
                <a:ext cx="527709" cy="338554"/>
              </a:xfrm>
              <a:prstGeom prst="rect">
                <a:avLst/>
              </a:prstGeom>
              <a:noFill/>
            </p:spPr>
            <p:txBody>
              <a:bodyPr wrap="none" rtlCol="0">
                <a:spAutoFit/>
              </a:bodyPr>
              <a:lstStyle/>
              <a:p>
                <a:pPr>
                  <a:buNone/>
                </a:pPr>
                <a:r>
                  <a:rPr lang="en-GB" sz="1600" dirty="0"/>
                  <a:t>2 m</a:t>
                </a:r>
              </a:p>
            </p:txBody>
          </p:sp>
          <p:cxnSp>
            <p:nvCxnSpPr>
              <p:cNvPr id="60" name="Straight Arrow Connector 59">
                <a:extLst>
                  <a:ext uri="{FF2B5EF4-FFF2-40B4-BE49-F238E27FC236}">
                    <a16:creationId xmlns:a16="http://schemas.microsoft.com/office/drawing/2014/main" id="{30FFA2C2-A950-3CEC-C173-759C6A81C15A}"/>
                  </a:ext>
                </a:extLst>
              </p:cNvPr>
              <p:cNvCxnSpPr>
                <a:cxnSpLocks/>
              </p:cNvCxnSpPr>
              <p:nvPr/>
            </p:nvCxnSpPr>
            <p:spPr>
              <a:xfrm flipV="1">
                <a:off x="968151" y="2079846"/>
                <a:ext cx="468000" cy="443561"/>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EC06775-6CF8-B72B-6045-D9AE3E47AEA6}"/>
                  </a:ext>
                </a:extLst>
              </p:cNvPr>
              <p:cNvSpPr txBox="1"/>
              <p:nvPr/>
            </p:nvSpPr>
            <p:spPr>
              <a:xfrm>
                <a:off x="756133" y="2068220"/>
                <a:ext cx="527709" cy="338554"/>
              </a:xfrm>
              <a:prstGeom prst="rect">
                <a:avLst/>
              </a:prstGeom>
              <a:noFill/>
            </p:spPr>
            <p:txBody>
              <a:bodyPr wrap="none" rtlCol="0">
                <a:spAutoFit/>
              </a:bodyPr>
              <a:lstStyle/>
              <a:p>
                <a:pPr>
                  <a:buNone/>
                </a:pPr>
                <a:r>
                  <a:rPr lang="en-GB" sz="1600" dirty="0"/>
                  <a:t>3 m</a:t>
                </a:r>
              </a:p>
            </p:txBody>
          </p:sp>
          <p:cxnSp>
            <p:nvCxnSpPr>
              <p:cNvPr id="64" name="Straight Arrow Connector 63">
                <a:extLst>
                  <a:ext uri="{FF2B5EF4-FFF2-40B4-BE49-F238E27FC236}">
                    <a16:creationId xmlns:a16="http://schemas.microsoft.com/office/drawing/2014/main" id="{B54F51EF-D304-213F-0F3C-AA92093F66ED}"/>
                  </a:ext>
                </a:extLst>
              </p:cNvPr>
              <p:cNvCxnSpPr>
                <a:cxnSpLocks/>
              </p:cNvCxnSpPr>
              <p:nvPr/>
            </p:nvCxnSpPr>
            <p:spPr>
              <a:xfrm flipV="1">
                <a:off x="2963310" y="2915592"/>
                <a:ext cx="481322" cy="497121"/>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C5533BAB-1A73-73D0-1B48-03EE63F09CCF}"/>
                  </a:ext>
                </a:extLst>
              </p:cNvPr>
              <p:cNvSpPr txBox="1"/>
              <p:nvPr/>
            </p:nvSpPr>
            <p:spPr>
              <a:xfrm>
                <a:off x="3164281" y="3061508"/>
                <a:ext cx="578722" cy="338554"/>
              </a:xfrm>
              <a:prstGeom prst="rect">
                <a:avLst/>
              </a:prstGeom>
              <a:noFill/>
            </p:spPr>
            <p:txBody>
              <a:bodyPr wrap="square" rtlCol="0">
                <a:spAutoFit/>
              </a:bodyPr>
              <a:lstStyle/>
              <a:p>
                <a:pPr>
                  <a:buNone/>
                </a:pPr>
                <a:r>
                  <a:rPr lang="en-GB" sz="1600" dirty="0"/>
                  <a:t>3 m</a:t>
                </a:r>
              </a:p>
            </p:txBody>
          </p:sp>
        </p:grpSp>
        <p:sp>
          <p:nvSpPr>
            <p:cNvPr id="112" name="TextBox 111">
              <a:extLst>
                <a:ext uri="{FF2B5EF4-FFF2-40B4-BE49-F238E27FC236}">
                  <a16:creationId xmlns:a16="http://schemas.microsoft.com/office/drawing/2014/main" id="{8396A8C5-DACB-EACC-C2D4-D4B59C7B0A5C}"/>
                </a:ext>
              </a:extLst>
            </p:cNvPr>
            <p:cNvSpPr txBox="1"/>
            <p:nvPr/>
          </p:nvSpPr>
          <p:spPr>
            <a:xfrm>
              <a:off x="1962839" y="2345558"/>
              <a:ext cx="317763" cy="461665"/>
            </a:xfrm>
            <a:prstGeom prst="rect">
              <a:avLst/>
            </a:prstGeom>
            <a:noFill/>
          </p:spPr>
          <p:txBody>
            <a:bodyPr wrap="square" rtlCol="0">
              <a:spAutoFit/>
            </a:bodyPr>
            <a:lstStyle/>
            <a:p>
              <a:pPr>
                <a:buNone/>
              </a:pPr>
              <a:r>
                <a:rPr lang="en-GB" sz="2400" dirty="0">
                  <a:solidFill>
                    <a:srgbClr val="00628C"/>
                  </a:solidFill>
                </a:rPr>
                <a:t>A</a:t>
              </a:r>
            </a:p>
          </p:txBody>
        </p:sp>
      </p:grpSp>
      <p:grpSp>
        <p:nvGrpSpPr>
          <p:cNvPr id="117" name="Group 116">
            <a:extLst>
              <a:ext uri="{FF2B5EF4-FFF2-40B4-BE49-F238E27FC236}">
                <a16:creationId xmlns:a16="http://schemas.microsoft.com/office/drawing/2014/main" id="{CE7EB460-1A65-24B8-EDAD-7B1C27C2D1EB}"/>
              </a:ext>
            </a:extLst>
          </p:cNvPr>
          <p:cNvGrpSpPr/>
          <p:nvPr/>
        </p:nvGrpSpPr>
        <p:grpSpPr>
          <a:xfrm>
            <a:off x="3879595" y="2300732"/>
            <a:ext cx="1654596" cy="2485830"/>
            <a:chOff x="3867299" y="2226941"/>
            <a:chExt cx="1654596" cy="2485830"/>
          </a:xfrm>
        </p:grpSpPr>
        <p:grpSp>
          <p:nvGrpSpPr>
            <p:cNvPr id="85" name="Group 84">
              <a:extLst>
                <a:ext uri="{FF2B5EF4-FFF2-40B4-BE49-F238E27FC236}">
                  <a16:creationId xmlns:a16="http://schemas.microsoft.com/office/drawing/2014/main" id="{ABAD78C9-B882-8738-6681-7C0FF0FA8566}"/>
                </a:ext>
              </a:extLst>
            </p:cNvPr>
            <p:cNvGrpSpPr/>
            <p:nvPr/>
          </p:nvGrpSpPr>
          <p:grpSpPr>
            <a:xfrm>
              <a:off x="3867299" y="2649923"/>
              <a:ext cx="1654596" cy="2062848"/>
              <a:chOff x="4441404" y="2190541"/>
              <a:chExt cx="1654596" cy="2062848"/>
            </a:xfrm>
          </p:grpSpPr>
          <p:sp>
            <p:nvSpPr>
              <p:cNvPr id="6" name="Cube 5">
                <a:extLst>
                  <a:ext uri="{FF2B5EF4-FFF2-40B4-BE49-F238E27FC236}">
                    <a16:creationId xmlns:a16="http://schemas.microsoft.com/office/drawing/2014/main" id="{25751CDA-5C16-3074-ED95-EE15EC370BF6}"/>
                  </a:ext>
                </a:extLst>
              </p:cNvPr>
              <p:cNvSpPr/>
              <p:nvPr/>
            </p:nvSpPr>
            <p:spPr>
              <a:xfrm>
                <a:off x="5221793" y="2266404"/>
                <a:ext cx="874207" cy="1572568"/>
              </a:xfrm>
              <a:prstGeom prst="cube">
                <a:avLst>
                  <a:gd name="adj" fmla="val 65517"/>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7" name="Straight Arrow Connector 66">
                <a:extLst>
                  <a:ext uri="{FF2B5EF4-FFF2-40B4-BE49-F238E27FC236}">
                    <a16:creationId xmlns:a16="http://schemas.microsoft.com/office/drawing/2014/main" id="{5542DEA0-D6EA-21B7-F563-24FBB97C45EC}"/>
                  </a:ext>
                </a:extLst>
              </p:cNvPr>
              <p:cNvCxnSpPr>
                <a:cxnSpLocks/>
              </p:cNvCxnSpPr>
              <p:nvPr/>
            </p:nvCxnSpPr>
            <p:spPr>
              <a:xfrm flipV="1">
                <a:off x="5221793" y="3919099"/>
                <a:ext cx="324000"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8D1DE65C-AB84-0029-CC25-8C7F76FEA1C6}"/>
                  </a:ext>
                </a:extLst>
              </p:cNvPr>
              <p:cNvSpPr txBox="1"/>
              <p:nvPr/>
            </p:nvSpPr>
            <p:spPr>
              <a:xfrm>
                <a:off x="5011736" y="3914835"/>
                <a:ext cx="744114" cy="338554"/>
              </a:xfrm>
              <a:prstGeom prst="rect">
                <a:avLst/>
              </a:prstGeom>
              <a:noFill/>
            </p:spPr>
            <p:txBody>
              <a:bodyPr wrap="none" rtlCol="0">
                <a:spAutoFit/>
              </a:bodyPr>
              <a:lstStyle/>
              <a:p>
                <a:pPr>
                  <a:buNone/>
                </a:pPr>
                <a:r>
                  <a:rPr lang="en-GB" sz="1600" dirty="0"/>
                  <a:t>20 cm</a:t>
                </a:r>
              </a:p>
            </p:txBody>
          </p:sp>
          <p:cxnSp>
            <p:nvCxnSpPr>
              <p:cNvPr id="69" name="Straight Arrow Connector 68">
                <a:extLst>
                  <a:ext uri="{FF2B5EF4-FFF2-40B4-BE49-F238E27FC236}">
                    <a16:creationId xmlns:a16="http://schemas.microsoft.com/office/drawing/2014/main" id="{1DCFD6E5-5231-3514-3FB5-5D1A57E338C9}"/>
                  </a:ext>
                </a:extLst>
              </p:cNvPr>
              <p:cNvCxnSpPr>
                <a:cxnSpLocks/>
              </p:cNvCxnSpPr>
              <p:nvPr/>
            </p:nvCxnSpPr>
            <p:spPr>
              <a:xfrm>
                <a:off x="5123496" y="2838276"/>
                <a:ext cx="0" cy="1000696"/>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499E0C2D-6FB7-8C6E-54AE-20F949005695}"/>
                  </a:ext>
                </a:extLst>
              </p:cNvPr>
              <p:cNvSpPr txBox="1"/>
              <p:nvPr/>
            </p:nvSpPr>
            <p:spPr>
              <a:xfrm>
                <a:off x="4441404" y="3169378"/>
                <a:ext cx="744114" cy="338554"/>
              </a:xfrm>
              <a:prstGeom prst="rect">
                <a:avLst/>
              </a:prstGeom>
              <a:noFill/>
            </p:spPr>
            <p:txBody>
              <a:bodyPr wrap="none" rtlCol="0">
                <a:spAutoFit/>
              </a:bodyPr>
              <a:lstStyle/>
              <a:p>
                <a:pPr>
                  <a:buNone/>
                </a:pPr>
                <a:r>
                  <a:rPr lang="en-GB" sz="1600" dirty="0"/>
                  <a:t>60 cm</a:t>
                </a:r>
              </a:p>
            </p:txBody>
          </p:sp>
          <p:cxnSp>
            <p:nvCxnSpPr>
              <p:cNvPr id="72" name="Straight Arrow Connector 71">
                <a:extLst>
                  <a:ext uri="{FF2B5EF4-FFF2-40B4-BE49-F238E27FC236}">
                    <a16:creationId xmlns:a16="http://schemas.microsoft.com/office/drawing/2014/main" id="{4B48AC2D-10D1-A333-9467-B88BBCDF611B}"/>
                  </a:ext>
                </a:extLst>
              </p:cNvPr>
              <p:cNvCxnSpPr>
                <a:cxnSpLocks/>
              </p:cNvCxnSpPr>
              <p:nvPr/>
            </p:nvCxnSpPr>
            <p:spPr>
              <a:xfrm flipH="1">
                <a:off x="5163866" y="2190541"/>
                <a:ext cx="591984" cy="571934"/>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658D17DB-7B4E-FEA4-36AA-0E697B13BC51}"/>
                  </a:ext>
                </a:extLst>
              </p:cNvPr>
              <p:cNvSpPr txBox="1"/>
              <p:nvPr/>
            </p:nvSpPr>
            <p:spPr>
              <a:xfrm>
                <a:off x="4970719" y="2224715"/>
                <a:ext cx="527709" cy="338554"/>
              </a:xfrm>
              <a:prstGeom prst="rect">
                <a:avLst/>
              </a:prstGeom>
              <a:noFill/>
            </p:spPr>
            <p:txBody>
              <a:bodyPr wrap="none" rtlCol="0">
                <a:spAutoFit/>
              </a:bodyPr>
              <a:lstStyle/>
              <a:p>
                <a:pPr>
                  <a:buNone/>
                </a:pPr>
                <a:r>
                  <a:rPr lang="en-GB" sz="1600" dirty="0"/>
                  <a:t>1 m</a:t>
                </a:r>
              </a:p>
            </p:txBody>
          </p:sp>
        </p:grpSp>
        <p:sp>
          <p:nvSpPr>
            <p:cNvPr id="113" name="TextBox 112">
              <a:extLst>
                <a:ext uri="{FF2B5EF4-FFF2-40B4-BE49-F238E27FC236}">
                  <a16:creationId xmlns:a16="http://schemas.microsoft.com/office/drawing/2014/main" id="{6FA4E388-4BFC-241C-3797-4F6AA9D04F8F}"/>
                </a:ext>
              </a:extLst>
            </p:cNvPr>
            <p:cNvSpPr txBox="1"/>
            <p:nvPr/>
          </p:nvSpPr>
          <p:spPr>
            <a:xfrm>
              <a:off x="4647688" y="2226941"/>
              <a:ext cx="317763" cy="461665"/>
            </a:xfrm>
            <a:prstGeom prst="rect">
              <a:avLst/>
            </a:prstGeom>
            <a:noFill/>
          </p:spPr>
          <p:txBody>
            <a:bodyPr wrap="square" rtlCol="0">
              <a:spAutoFit/>
            </a:bodyPr>
            <a:lstStyle/>
            <a:p>
              <a:pPr>
                <a:buNone/>
              </a:pPr>
              <a:r>
                <a:rPr lang="en-GB" sz="2400" dirty="0">
                  <a:solidFill>
                    <a:srgbClr val="00628C"/>
                  </a:solidFill>
                </a:rPr>
                <a:t>B</a:t>
              </a:r>
            </a:p>
          </p:txBody>
        </p:sp>
      </p:grpSp>
      <p:grpSp>
        <p:nvGrpSpPr>
          <p:cNvPr id="118" name="Group 117">
            <a:extLst>
              <a:ext uri="{FF2B5EF4-FFF2-40B4-BE49-F238E27FC236}">
                <a16:creationId xmlns:a16="http://schemas.microsoft.com/office/drawing/2014/main" id="{A2325902-6B1D-3D3D-9130-E9B40F81C99A}"/>
              </a:ext>
            </a:extLst>
          </p:cNvPr>
          <p:cNvGrpSpPr/>
          <p:nvPr/>
        </p:nvGrpSpPr>
        <p:grpSpPr>
          <a:xfrm>
            <a:off x="6176868" y="2304252"/>
            <a:ext cx="2334087" cy="2001206"/>
            <a:chOff x="6183248" y="2129040"/>
            <a:chExt cx="2334087" cy="2001206"/>
          </a:xfrm>
        </p:grpSpPr>
        <p:grpSp>
          <p:nvGrpSpPr>
            <p:cNvPr id="86" name="Group 85">
              <a:extLst>
                <a:ext uri="{FF2B5EF4-FFF2-40B4-BE49-F238E27FC236}">
                  <a16:creationId xmlns:a16="http://schemas.microsoft.com/office/drawing/2014/main" id="{155E8001-8CDF-8667-6696-58671A078B8C}"/>
                </a:ext>
              </a:extLst>
            </p:cNvPr>
            <p:cNvGrpSpPr/>
            <p:nvPr/>
          </p:nvGrpSpPr>
          <p:grpSpPr>
            <a:xfrm>
              <a:off x="6183248" y="2842605"/>
              <a:ext cx="2334087" cy="1287641"/>
              <a:chOff x="6827581" y="3736163"/>
              <a:chExt cx="2334087" cy="1287641"/>
            </a:xfrm>
          </p:grpSpPr>
          <p:grpSp>
            <p:nvGrpSpPr>
              <p:cNvPr id="20" name="Group 19">
                <a:extLst>
                  <a:ext uri="{FF2B5EF4-FFF2-40B4-BE49-F238E27FC236}">
                    <a16:creationId xmlns:a16="http://schemas.microsoft.com/office/drawing/2014/main" id="{E3548365-015F-8039-1140-0123750BC972}"/>
                  </a:ext>
                </a:extLst>
              </p:cNvPr>
              <p:cNvGrpSpPr/>
              <p:nvPr/>
            </p:nvGrpSpPr>
            <p:grpSpPr>
              <a:xfrm>
                <a:off x="6857667" y="3758084"/>
                <a:ext cx="1728989" cy="909461"/>
                <a:chOff x="6857667" y="3758084"/>
                <a:chExt cx="1728989" cy="909461"/>
              </a:xfrm>
            </p:grpSpPr>
            <p:sp>
              <p:nvSpPr>
                <p:cNvPr id="9" name="Flowchart: Manual Input 8">
                  <a:extLst>
                    <a:ext uri="{FF2B5EF4-FFF2-40B4-BE49-F238E27FC236}">
                      <a16:creationId xmlns:a16="http://schemas.microsoft.com/office/drawing/2014/main" id="{72EB6CF1-0409-6D4B-B9CD-D85093E89880}"/>
                    </a:ext>
                  </a:extLst>
                </p:cNvPr>
                <p:cNvSpPr/>
                <p:nvPr/>
              </p:nvSpPr>
              <p:spPr>
                <a:xfrm rot="16200000" flipH="1">
                  <a:off x="7032006" y="3776003"/>
                  <a:ext cx="717120" cy="1065797"/>
                </a:xfrm>
                <a:prstGeom prst="flowChartManualInpu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Connector 10">
                  <a:extLst>
                    <a:ext uri="{FF2B5EF4-FFF2-40B4-BE49-F238E27FC236}">
                      <a16:creationId xmlns:a16="http://schemas.microsoft.com/office/drawing/2014/main" id="{5B7D886E-EEEB-7060-F088-EFDF8144FFBA}"/>
                    </a:ext>
                  </a:extLst>
                </p:cNvPr>
                <p:cNvCxnSpPr/>
                <p:nvPr/>
              </p:nvCxnSpPr>
              <p:spPr>
                <a:xfrm flipV="1">
                  <a:off x="7053943" y="3758084"/>
                  <a:ext cx="663191" cy="19225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56B657-B4C1-5DC2-4DEB-6DA8AC1F4E9A}"/>
                    </a:ext>
                  </a:extLst>
                </p:cNvPr>
                <p:cNvCxnSpPr/>
                <p:nvPr/>
              </p:nvCxnSpPr>
              <p:spPr>
                <a:xfrm flipV="1">
                  <a:off x="7923465" y="3758084"/>
                  <a:ext cx="663191" cy="19225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9665D6A-44EC-736D-4115-F643ED77E0C3}"/>
                    </a:ext>
                  </a:extLst>
                </p:cNvPr>
                <p:cNvCxnSpPr/>
                <p:nvPr/>
              </p:nvCxnSpPr>
              <p:spPr>
                <a:xfrm flipV="1">
                  <a:off x="7923465" y="4475288"/>
                  <a:ext cx="663191" cy="19225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4FD0EA-4176-2F27-285B-207DB8922D34}"/>
                    </a:ext>
                  </a:extLst>
                </p:cNvPr>
                <p:cNvCxnSpPr>
                  <a:cxnSpLocks/>
                </p:cNvCxnSpPr>
                <p:nvPr/>
              </p:nvCxnSpPr>
              <p:spPr>
                <a:xfrm flipV="1">
                  <a:off x="8576608" y="3759844"/>
                  <a:ext cx="0" cy="7154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151E475-CD4E-BB32-89E9-54F59FFD62CA}"/>
                    </a:ext>
                  </a:extLst>
                </p:cNvPr>
                <p:cNvCxnSpPr>
                  <a:cxnSpLocks/>
                </p:cNvCxnSpPr>
                <p:nvPr/>
              </p:nvCxnSpPr>
              <p:spPr>
                <a:xfrm flipH="1">
                  <a:off x="7717134" y="3759840"/>
                  <a:ext cx="85947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76" name="Straight Arrow Connector 75">
                <a:extLst>
                  <a:ext uri="{FF2B5EF4-FFF2-40B4-BE49-F238E27FC236}">
                    <a16:creationId xmlns:a16="http://schemas.microsoft.com/office/drawing/2014/main" id="{0CE5C772-DE63-17EB-863E-90BF48FB9504}"/>
                  </a:ext>
                </a:extLst>
              </p:cNvPr>
              <p:cNvCxnSpPr>
                <a:cxnSpLocks/>
              </p:cNvCxnSpPr>
              <p:nvPr/>
            </p:nvCxnSpPr>
            <p:spPr>
              <a:xfrm>
                <a:off x="6827581" y="4741670"/>
                <a:ext cx="1095884"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4A4641EE-96C6-234C-744F-EC36981BF897}"/>
                  </a:ext>
                </a:extLst>
              </p:cNvPr>
              <p:cNvSpPr txBox="1"/>
              <p:nvPr/>
            </p:nvSpPr>
            <p:spPr>
              <a:xfrm>
                <a:off x="7121683" y="4685250"/>
                <a:ext cx="527709" cy="338554"/>
              </a:xfrm>
              <a:prstGeom prst="rect">
                <a:avLst/>
              </a:prstGeom>
              <a:noFill/>
            </p:spPr>
            <p:txBody>
              <a:bodyPr wrap="none" rtlCol="0">
                <a:spAutoFit/>
              </a:bodyPr>
              <a:lstStyle/>
              <a:p>
                <a:pPr>
                  <a:buNone/>
                </a:pPr>
                <a:r>
                  <a:rPr lang="en-GB" sz="1600" dirty="0"/>
                  <a:t>4 m</a:t>
                </a:r>
              </a:p>
            </p:txBody>
          </p:sp>
          <p:cxnSp>
            <p:nvCxnSpPr>
              <p:cNvPr id="79" name="Straight Arrow Connector 78">
                <a:extLst>
                  <a:ext uri="{FF2B5EF4-FFF2-40B4-BE49-F238E27FC236}">
                    <a16:creationId xmlns:a16="http://schemas.microsoft.com/office/drawing/2014/main" id="{7BE1808B-56F4-3077-90ED-A8A881A25521}"/>
                  </a:ext>
                </a:extLst>
              </p:cNvPr>
              <p:cNvCxnSpPr>
                <a:cxnSpLocks/>
              </p:cNvCxnSpPr>
              <p:nvPr/>
            </p:nvCxnSpPr>
            <p:spPr>
              <a:xfrm flipV="1">
                <a:off x="7923465" y="4571416"/>
                <a:ext cx="692158" cy="170254"/>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BE781924-EF25-8A2F-1D6F-5BF3EBF82685}"/>
                  </a:ext>
                </a:extLst>
              </p:cNvPr>
              <p:cNvSpPr txBox="1"/>
              <p:nvPr/>
            </p:nvSpPr>
            <p:spPr>
              <a:xfrm>
                <a:off x="8116724" y="4656543"/>
                <a:ext cx="527709" cy="338554"/>
              </a:xfrm>
              <a:prstGeom prst="rect">
                <a:avLst/>
              </a:prstGeom>
              <a:noFill/>
            </p:spPr>
            <p:txBody>
              <a:bodyPr wrap="none" rtlCol="0">
                <a:spAutoFit/>
              </a:bodyPr>
              <a:lstStyle/>
              <a:p>
                <a:pPr>
                  <a:buNone/>
                </a:pPr>
                <a:r>
                  <a:rPr lang="en-GB" sz="1600" dirty="0"/>
                  <a:t>4 m</a:t>
                </a:r>
              </a:p>
            </p:txBody>
          </p:sp>
          <p:cxnSp>
            <p:nvCxnSpPr>
              <p:cNvPr id="82" name="Straight Arrow Connector 81">
                <a:extLst>
                  <a:ext uri="{FF2B5EF4-FFF2-40B4-BE49-F238E27FC236}">
                    <a16:creationId xmlns:a16="http://schemas.microsoft.com/office/drawing/2014/main" id="{49844FAE-BDE4-BB38-E272-2873DDA4E11B}"/>
                  </a:ext>
                </a:extLst>
              </p:cNvPr>
              <p:cNvCxnSpPr>
                <a:cxnSpLocks/>
              </p:cNvCxnSpPr>
              <p:nvPr/>
            </p:nvCxnSpPr>
            <p:spPr>
              <a:xfrm flipV="1">
                <a:off x="8643297" y="3736163"/>
                <a:ext cx="0" cy="715489"/>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6DAB12D0-4C86-16B6-3D5C-6883E8B73DAE}"/>
                  </a:ext>
                </a:extLst>
              </p:cNvPr>
              <p:cNvSpPr txBox="1"/>
              <p:nvPr/>
            </p:nvSpPr>
            <p:spPr>
              <a:xfrm>
                <a:off x="8633959" y="3916089"/>
                <a:ext cx="527709" cy="338554"/>
              </a:xfrm>
              <a:prstGeom prst="rect">
                <a:avLst/>
              </a:prstGeom>
              <a:noFill/>
            </p:spPr>
            <p:txBody>
              <a:bodyPr wrap="none" rtlCol="0">
                <a:spAutoFit/>
              </a:bodyPr>
              <a:lstStyle/>
              <a:p>
                <a:pPr>
                  <a:buNone/>
                </a:pPr>
                <a:r>
                  <a:rPr lang="en-GB" sz="1600" dirty="0"/>
                  <a:t>3 m</a:t>
                </a:r>
              </a:p>
            </p:txBody>
          </p:sp>
        </p:grpSp>
        <p:sp>
          <p:nvSpPr>
            <p:cNvPr id="114" name="TextBox 113">
              <a:extLst>
                <a:ext uri="{FF2B5EF4-FFF2-40B4-BE49-F238E27FC236}">
                  <a16:creationId xmlns:a16="http://schemas.microsoft.com/office/drawing/2014/main" id="{9B703962-A8C0-829F-1EC1-0F6E4636B08E}"/>
                </a:ext>
              </a:extLst>
            </p:cNvPr>
            <p:cNvSpPr txBox="1"/>
            <p:nvPr/>
          </p:nvSpPr>
          <p:spPr>
            <a:xfrm>
              <a:off x="6990007" y="2129040"/>
              <a:ext cx="362165" cy="461665"/>
            </a:xfrm>
            <a:prstGeom prst="rect">
              <a:avLst/>
            </a:prstGeom>
            <a:noFill/>
          </p:spPr>
          <p:txBody>
            <a:bodyPr wrap="square" rtlCol="0">
              <a:spAutoFit/>
            </a:bodyPr>
            <a:lstStyle/>
            <a:p>
              <a:pPr>
                <a:buNone/>
              </a:pPr>
              <a:r>
                <a:rPr lang="en-GB" sz="2400" dirty="0">
                  <a:solidFill>
                    <a:srgbClr val="00628C"/>
                  </a:solidFill>
                </a:rPr>
                <a:t>C</a:t>
              </a:r>
            </a:p>
          </p:txBody>
        </p:sp>
      </p:grpSp>
      <p:grpSp>
        <p:nvGrpSpPr>
          <p:cNvPr id="119" name="Group 118">
            <a:extLst>
              <a:ext uri="{FF2B5EF4-FFF2-40B4-BE49-F238E27FC236}">
                <a16:creationId xmlns:a16="http://schemas.microsoft.com/office/drawing/2014/main" id="{C67CB472-AC2C-FD2F-61D7-DC08A0D6B6D1}"/>
              </a:ext>
            </a:extLst>
          </p:cNvPr>
          <p:cNvGrpSpPr/>
          <p:nvPr/>
        </p:nvGrpSpPr>
        <p:grpSpPr>
          <a:xfrm>
            <a:off x="8804982" y="2325441"/>
            <a:ext cx="2926678" cy="2174962"/>
            <a:chOff x="8810554" y="2199012"/>
            <a:chExt cx="2926678" cy="2174962"/>
          </a:xfrm>
        </p:grpSpPr>
        <p:grpSp>
          <p:nvGrpSpPr>
            <p:cNvPr id="111" name="Group 110">
              <a:extLst>
                <a:ext uri="{FF2B5EF4-FFF2-40B4-BE49-F238E27FC236}">
                  <a16:creationId xmlns:a16="http://schemas.microsoft.com/office/drawing/2014/main" id="{2ADE22DE-F9EB-BB79-C09B-1F9DC5C4709E}"/>
                </a:ext>
              </a:extLst>
            </p:cNvPr>
            <p:cNvGrpSpPr/>
            <p:nvPr/>
          </p:nvGrpSpPr>
          <p:grpSpPr>
            <a:xfrm>
              <a:off x="8810554" y="2654975"/>
              <a:ext cx="2926678" cy="1718999"/>
              <a:chOff x="9370082" y="2422899"/>
              <a:chExt cx="2926678" cy="1718999"/>
            </a:xfrm>
          </p:grpSpPr>
          <p:grpSp>
            <p:nvGrpSpPr>
              <p:cNvPr id="44" name="Group 43">
                <a:extLst>
                  <a:ext uri="{FF2B5EF4-FFF2-40B4-BE49-F238E27FC236}">
                    <a16:creationId xmlns:a16="http://schemas.microsoft.com/office/drawing/2014/main" id="{EF088A83-6AE6-5406-48D3-895AD07CF333}"/>
                  </a:ext>
                </a:extLst>
              </p:cNvPr>
              <p:cNvGrpSpPr/>
              <p:nvPr/>
            </p:nvGrpSpPr>
            <p:grpSpPr>
              <a:xfrm>
                <a:off x="9588733" y="2794538"/>
                <a:ext cx="2172664" cy="948158"/>
                <a:chOff x="8333433" y="2266404"/>
                <a:chExt cx="2172664" cy="948158"/>
              </a:xfrm>
            </p:grpSpPr>
            <p:cxnSp>
              <p:nvCxnSpPr>
                <p:cNvPr id="21" name="Straight Connector 20">
                  <a:extLst>
                    <a:ext uri="{FF2B5EF4-FFF2-40B4-BE49-F238E27FC236}">
                      <a16:creationId xmlns:a16="http://schemas.microsoft.com/office/drawing/2014/main" id="{17850EC4-ACF4-54DA-6493-C39F7C53A6FE}"/>
                    </a:ext>
                  </a:extLst>
                </p:cNvPr>
                <p:cNvCxnSpPr>
                  <a:cxnSpLocks/>
                </p:cNvCxnSpPr>
                <p:nvPr/>
              </p:nvCxnSpPr>
              <p:spPr>
                <a:xfrm flipV="1">
                  <a:off x="8348506" y="2818562"/>
                  <a:ext cx="0" cy="396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17B092-CB3E-8839-4F38-4CFC950D601B}"/>
                    </a:ext>
                  </a:extLst>
                </p:cNvPr>
                <p:cNvCxnSpPr>
                  <a:cxnSpLocks/>
                </p:cNvCxnSpPr>
                <p:nvPr/>
              </p:nvCxnSpPr>
              <p:spPr>
                <a:xfrm flipV="1">
                  <a:off x="8701873" y="2818562"/>
                  <a:ext cx="0" cy="396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F34767B-B8CB-C84B-19CB-F97834F34981}"/>
                    </a:ext>
                  </a:extLst>
                </p:cNvPr>
                <p:cNvCxnSpPr>
                  <a:cxnSpLocks/>
                </p:cNvCxnSpPr>
                <p:nvPr/>
              </p:nvCxnSpPr>
              <p:spPr>
                <a:xfrm flipV="1">
                  <a:off x="9065287" y="2432610"/>
                  <a:ext cx="0" cy="396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42DBF75-98B0-EEDA-706B-ABE85537CB57}"/>
                    </a:ext>
                  </a:extLst>
                </p:cNvPr>
                <p:cNvCxnSpPr>
                  <a:cxnSpLocks/>
                </p:cNvCxnSpPr>
                <p:nvPr/>
              </p:nvCxnSpPr>
              <p:spPr>
                <a:xfrm flipV="1">
                  <a:off x="10323006" y="2442276"/>
                  <a:ext cx="0" cy="396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504533-6B50-C044-F98E-925033F38AEE}"/>
                    </a:ext>
                  </a:extLst>
                </p:cNvPr>
                <p:cNvCxnSpPr>
                  <a:cxnSpLocks/>
                </p:cNvCxnSpPr>
                <p:nvPr/>
              </p:nvCxnSpPr>
              <p:spPr>
                <a:xfrm flipV="1">
                  <a:off x="10505550" y="2273004"/>
                  <a:ext cx="0" cy="396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5931FA8-566E-F13A-7775-6B121E385510}"/>
                    </a:ext>
                  </a:extLst>
                </p:cNvPr>
                <p:cNvCxnSpPr>
                  <a:cxnSpLocks/>
                </p:cNvCxnSpPr>
                <p:nvPr/>
              </p:nvCxnSpPr>
              <p:spPr>
                <a:xfrm>
                  <a:off x="8343481" y="3204514"/>
                  <a:ext cx="36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EF749B-802E-8236-7D0E-7EDE08B44F38}"/>
                    </a:ext>
                  </a:extLst>
                </p:cNvPr>
                <p:cNvCxnSpPr>
                  <a:cxnSpLocks/>
                </p:cNvCxnSpPr>
                <p:nvPr/>
              </p:nvCxnSpPr>
              <p:spPr>
                <a:xfrm>
                  <a:off x="8343481" y="2818180"/>
                  <a:ext cx="36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610160-A18D-7F83-E637-C611A1AE8802}"/>
                    </a:ext>
                  </a:extLst>
                </p:cNvPr>
                <p:cNvCxnSpPr>
                  <a:cxnSpLocks/>
                </p:cNvCxnSpPr>
                <p:nvPr/>
              </p:nvCxnSpPr>
              <p:spPr>
                <a:xfrm>
                  <a:off x="9065287" y="2838276"/>
                  <a:ext cx="12677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80769AD-E2CF-32D5-4237-4907E7F3511C}"/>
                    </a:ext>
                  </a:extLst>
                </p:cNvPr>
                <p:cNvCxnSpPr>
                  <a:cxnSpLocks/>
                </p:cNvCxnSpPr>
                <p:nvPr/>
              </p:nvCxnSpPr>
              <p:spPr>
                <a:xfrm>
                  <a:off x="8886097" y="2266404"/>
                  <a:ext cx="162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5A236CE-2C11-F6FC-E785-EF8339A8756A}"/>
                    </a:ext>
                  </a:extLst>
                </p:cNvPr>
                <p:cNvCxnSpPr>
                  <a:cxnSpLocks/>
                </p:cNvCxnSpPr>
                <p:nvPr/>
              </p:nvCxnSpPr>
              <p:spPr>
                <a:xfrm flipV="1">
                  <a:off x="8690153" y="2838276"/>
                  <a:ext cx="373458" cy="37628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5688D50-F75B-3A7D-7A4B-CEBA6D8C419E}"/>
                    </a:ext>
                  </a:extLst>
                </p:cNvPr>
                <p:cNvCxnSpPr>
                  <a:cxnSpLocks/>
                </p:cNvCxnSpPr>
                <p:nvPr/>
              </p:nvCxnSpPr>
              <p:spPr>
                <a:xfrm flipV="1">
                  <a:off x="8681716" y="2447553"/>
                  <a:ext cx="373458" cy="37628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91556AE-F0C4-02B0-9A39-7A8D0F460D2E}"/>
                    </a:ext>
                  </a:extLst>
                </p:cNvPr>
                <p:cNvCxnSpPr>
                  <a:cxnSpLocks/>
                </p:cNvCxnSpPr>
                <p:nvPr/>
              </p:nvCxnSpPr>
              <p:spPr>
                <a:xfrm flipV="1">
                  <a:off x="8333433" y="2273004"/>
                  <a:ext cx="564381" cy="55157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79D40FA-9435-395E-C181-68919376F009}"/>
                    </a:ext>
                  </a:extLst>
                </p:cNvPr>
                <p:cNvCxnSpPr>
                  <a:cxnSpLocks/>
                </p:cNvCxnSpPr>
                <p:nvPr/>
              </p:nvCxnSpPr>
              <p:spPr>
                <a:xfrm flipV="1">
                  <a:off x="10326772" y="2658831"/>
                  <a:ext cx="176271" cy="1693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E62DB7-5137-91D3-B6EB-F1EEEF488819}"/>
                    </a:ext>
                  </a:extLst>
                </p:cNvPr>
                <p:cNvCxnSpPr>
                  <a:cxnSpLocks/>
                </p:cNvCxnSpPr>
                <p:nvPr/>
              </p:nvCxnSpPr>
              <p:spPr>
                <a:xfrm flipV="1">
                  <a:off x="10314832" y="2267855"/>
                  <a:ext cx="176271" cy="1693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565A59A-8778-E77B-379B-A257BB3ADAE8}"/>
                    </a:ext>
                  </a:extLst>
                </p:cNvPr>
                <p:cNvCxnSpPr>
                  <a:cxnSpLocks/>
                </p:cNvCxnSpPr>
                <p:nvPr/>
              </p:nvCxnSpPr>
              <p:spPr>
                <a:xfrm>
                  <a:off x="9053563" y="2448592"/>
                  <a:ext cx="12677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87" name="Straight Arrow Connector 86">
                <a:extLst>
                  <a:ext uri="{FF2B5EF4-FFF2-40B4-BE49-F238E27FC236}">
                    <a16:creationId xmlns:a16="http://schemas.microsoft.com/office/drawing/2014/main" id="{A39358DC-AC96-A57E-0275-86A062960A10}"/>
                  </a:ext>
                </a:extLst>
              </p:cNvPr>
              <p:cNvCxnSpPr>
                <a:cxnSpLocks/>
              </p:cNvCxnSpPr>
              <p:nvPr/>
            </p:nvCxnSpPr>
            <p:spPr>
              <a:xfrm>
                <a:off x="9595157" y="3799429"/>
                <a:ext cx="362016"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51B320EB-160F-99B6-2279-E7D09D39C142}"/>
                  </a:ext>
                </a:extLst>
              </p:cNvPr>
              <p:cNvSpPr txBox="1"/>
              <p:nvPr/>
            </p:nvSpPr>
            <p:spPr>
              <a:xfrm>
                <a:off x="9562123" y="3803344"/>
                <a:ext cx="527709" cy="338554"/>
              </a:xfrm>
              <a:prstGeom prst="rect">
                <a:avLst/>
              </a:prstGeom>
              <a:noFill/>
            </p:spPr>
            <p:txBody>
              <a:bodyPr wrap="square" rtlCol="0">
                <a:spAutoFit/>
              </a:bodyPr>
              <a:lstStyle/>
              <a:p>
                <a:pPr>
                  <a:buNone/>
                </a:pPr>
                <a:r>
                  <a:rPr lang="en-GB" sz="1600" dirty="0"/>
                  <a:t>1 m</a:t>
                </a:r>
              </a:p>
            </p:txBody>
          </p:sp>
          <p:cxnSp>
            <p:nvCxnSpPr>
              <p:cNvPr id="90" name="Straight Arrow Connector 89">
                <a:extLst>
                  <a:ext uri="{FF2B5EF4-FFF2-40B4-BE49-F238E27FC236}">
                    <a16:creationId xmlns:a16="http://schemas.microsoft.com/office/drawing/2014/main" id="{BB3306D5-D201-E281-FE4E-430630136C3E}"/>
                  </a:ext>
                </a:extLst>
              </p:cNvPr>
              <p:cNvCxnSpPr>
                <a:cxnSpLocks/>
              </p:cNvCxnSpPr>
              <p:nvPr/>
            </p:nvCxnSpPr>
            <p:spPr>
              <a:xfrm>
                <a:off x="10386323" y="3416562"/>
                <a:ext cx="1159741" cy="10768"/>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9C5C58A3-45EF-E725-4747-C4CE86B5815A}"/>
                  </a:ext>
                </a:extLst>
              </p:cNvPr>
              <p:cNvSpPr txBox="1"/>
              <p:nvPr/>
            </p:nvSpPr>
            <p:spPr>
              <a:xfrm>
                <a:off x="10690535" y="3404142"/>
                <a:ext cx="527709" cy="338554"/>
              </a:xfrm>
              <a:prstGeom prst="rect">
                <a:avLst/>
              </a:prstGeom>
              <a:noFill/>
            </p:spPr>
            <p:txBody>
              <a:bodyPr wrap="square" rtlCol="0">
                <a:spAutoFit/>
              </a:bodyPr>
              <a:lstStyle/>
              <a:p>
                <a:pPr>
                  <a:buNone/>
                </a:pPr>
                <a:r>
                  <a:rPr lang="en-GB" sz="1600" dirty="0"/>
                  <a:t>4 m</a:t>
                </a:r>
              </a:p>
            </p:txBody>
          </p:sp>
          <p:cxnSp>
            <p:nvCxnSpPr>
              <p:cNvPr id="95" name="Straight Arrow Connector 94">
                <a:extLst>
                  <a:ext uri="{FF2B5EF4-FFF2-40B4-BE49-F238E27FC236}">
                    <a16:creationId xmlns:a16="http://schemas.microsoft.com/office/drawing/2014/main" id="{500239C1-C3BF-420B-7A74-983EA29C3198}"/>
                  </a:ext>
                </a:extLst>
              </p:cNvPr>
              <p:cNvCxnSpPr>
                <a:cxnSpLocks/>
              </p:cNvCxnSpPr>
              <p:nvPr/>
            </p:nvCxnSpPr>
            <p:spPr>
              <a:xfrm>
                <a:off x="10149480" y="2715730"/>
                <a:ext cx="1596923"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60F1D2A3-2055-713C-3A96-058FF49155E8}"/>
                  </a:ext>
                </a:extLst>
              </p:cNvPr>
              <p:cNvSpPr txBox="1"/>
              <p:nvPr/>
            </p:nvSpPr>
            <p:spPr>
              <a:xfrm>
                <a:off x="10661681" y="2422899"/>
                <a:ext cx="527709" cy="338554"/>
              </a:xfrm>
              <a:prstGeom prst="rect">
                <a:avLst/>
              </a:prstGeom>
              <a:noFill/>
            </p:spPr>
            <p:txBody>
              <a:bodyPr wrap="square" rtlCol="0">
                <a:spAutoFit/>
              </a:bodyPr>
              <a:lstStyle/>
              <a:p>
                <a:pPr>
                  <a:buNone/>
                </a:pPr>
                <a:r>
                  <a:rPr lang="en-GB" sz="1600" dirty="0"/>
                  <a:t>5 m</a:t>
                </a:r>
              </a:p>
            </p:txBody>
          </p:sp>
          <p:cxnSp>
            <p:nvCxnSpPr>
              <p:cNvPr id="98" name="Straight Arrow Connector 97">
                <a:extLst>
                  <a:ext uri="{FF2B5EF4-FFF2-40B4-BE49-F238E27FC236}">
                    <a16:creationId xmlns:a16="http://schemas.microsoft.com/office/drawing/2014/main" id="{36C093DD-9BDD-2147-575F-8FF7D93C4675}"/>
                  </a:ext>
                </a:extLst>
              </p:cNvPr>
              <p:cNvCxnSpPr>
                <a:cxnSpLocks/>
              </p:cNvCxnSpPr>
              <p:nvPr/>
            </p:nvCxnSpPr>
            <p:spPr>
              <a:xfrm flipV="1">
                <a:off x="9556338" y="2744518"/>
                <a:ext cx="533494" cy="510797"/>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AD2E296B-7900-0E8F-3B22-B6D71923FF9D}"/>
                  </a:ext>
                </a:extLst>
              </p:cNvPr>
              <p:cNvCxnSpPr>
                <a:cxnSpLocks/>
              </p:cNvCxnSpPr>
              <p:nvPr/>
            </p:nvCxnSpPr>
            <p:spPr>
              <a:xfrm flipV="1">
                <a:off x="9972246" y="3389599"/>
                <a:ext cx="402181" cy="40735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C55ABA83-59BE-8936-FA35-7C97F6EE6727}"/>
                  </a:ext>
                </a:extLst>
              </p:cNvPr>
              <p:cNvSpPr txBox="1"/>
              <p:nvPr/>
            </p:nvSpPr>
            <p:spPr>
              <a:xfrm>
                <a:off x="9370082" y="2665023"/>
                <a:ext cx="527709" cy="338554"/>
              </a:xfrm>
              <a:prstGeom prst="rect">
                <a:avLst/>
              </a:prstGeom>
              <a:noFill/>
            </p:spPr>
            <p:txBody>
              <a:bodyPr wrap="square" rtlCol="0">
                <a:spAutoFit/>
              </a:bodyPr>
              <a:lstStyle/>
              <a:p>
                <a:pPr>
                  <a:buNone/>
                </a:pPr>
                <a:r>
                  <a:rPr lang="en-GB" sz="1600" dirty="0"/>
                  <a:t>4 m</a:t>
                </a:r>
              </a:p>
            </p:txBody>
          </p:sp>
          <p:sp>
            <p:nvSpPr>
              <p:cNvPr id="107" name="TextBox 106">
                <a:extLst>
                  <a:ext uri="{FF2B5EF4-FFF2-40B4-BE49-F238E27FC236}">
                    <a16:creationId xmlns:a16="http://schemas.microsoft.com/office/drawing/2014/main" id="{69C1C44F-B2D3-4555-62C1-EC7E9AE0B2CD}"/>
                  </a:ext>
                </a:extLst>
              </p:cNvPr>
              <p:cNvSpPr txBox="1"/>
              <p:nvPr/>
            </p:nvSpPr>
            <p:spPr>
              <a:xfrm>
                <a:off x="10116521" y="3508546"/>
                <a:ext cx="527709" cy="338554"/>
              </a:xfrm>
              <a:prstGeom prst="rect">
                <a:avLst/>
              </a:prstGeom>
              <a:noFill/>
            </p:spPr>
            <p:txBody>
              <a:bodyPr wrap="square" rtlCol="0">
                <a:spAutoFit/>
              </a:bodyPr>
              <a:lstStyle/>
              <a:p>
                <a:pPr>
                  <a:buNone/>
                </a:pPr>
                <a:r>
                  <a:rPr lang="en-GB" sz="1600" dirty="0"/>
                  <a:t>3 m</a:t>
                </a:r>
              </a:p>
            </p:txBody>
          </p:sp>
          <p:sp>
            <p:nvSpPr>
              <p:cNvPr id="108" name="TextBox 107">
                <a:extLst>
                  <a:ext uri="{FF2B5EF4-FFF2-40B4-BE49-F238E27FC236}">
                    <a16:creationId xmlns:a16="http://schemas.microsoft.com/office/drawing/2014/main" id="{98079DDB-F88D-EDAB-FBE8-0DD81664F991}"/>
                  </a:ext>
                </a:extLst>
              </p:cNvPr>
              <p:cNvSpPr txBox="1"/>
              <p:nvPr/>
            </p:nvSpPr>
            <p:spPr>
              <a:xfrm>
                <a:off x="11769051" y="2848411"/>
                <a:ext cx="527709" cy="338554"/>
              </a:xfrm>
              <a:prstGeom prst="rect">
                <a:avLst/>
              </a:prstGeom>
              <a:noFill/>
            </p:spPr>
            <p:txBody>
              <a:bodyPr wrap="square" rtlCol="0">
                <a:spAutoFit/>
              </a:bodyPr>
              <a:lstStyle/>
              <a:p>
                <a:pPr>
                  <a:buNone/>
                </a:pPr>
                <a:r>
                  <a:rPr lang="en-GB" sz="1600" dirty="0"/>
                  <a:t>1 m</a:t>
                </a:r>
              </a:p>
            </p:txBody>
          </p:sp>
          <p:cxnSp>
            <p:nvCxnSpPr>
              <p:cNvPr id="109" name="Straight Arrow Connector 108">
                <a:extLst>
                  <a:ext uri="{FF2B5EF4-FFF2-40B4-BE49-F238E27FC236}">
                    <a16:creationId xmlns:a16="http://schemas.microsoft.com/office/drawing/2014/main" id="{687827D0-6CEB-7F5B-12B4-3F0BB1EAA8A9}"/>
                  </a:ext>
                </a:extLst>
              </p:cNvPr>
              <p:cNvCxnSpPr>
                <a:cxnSpLocks/>
              </p:cNvCxnSpPr>
              <p:nvPr/>
            </p:nvCxnSpPr>
            <p:spPr>
              <a:xfrm flipV="1">
                <a:off x="11817623" y="2774486"/>
                <a:ext cx="0" cy="429522"/>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5" name="TextBox 114">
              <a:extLst>
                <a:ext uri="{FF2B5EF4-FFF2-40B4-BE49-F238E27FC236}">
                  <a16:creationId xmlns:a16="http://schemas.microsoft.com/office/drawing/2014/main" id="{C3AFDD36-606A-C56D-2974-215D19C6F6C5}"/>
                </a:ext>
              </a:extLst>
            </p:cNvPr>
            <p:cNvSpPr txBox="1"/>
            <p:nvPr/>
          </p:nvSpPr>
          <p:spPr>
            <a:xfrm>
              <a:off x="10040420" y="2199012"/>
              <a:ext cx="317763" cy="461665"/>
            </a:xfrm>
            <a:prstGeom prst="rect">
              <a:avLst/>
            </a:prstGeom>
            <a:noFill/>
          </p:spPr>
          <p:txBody>
            <a:bodyPr wrap="square" rtlCol="0">
              <a:spAutoFit/>
            </a:bodyPr>
            <a:lstStyle/>
            <a:p>
              <a:pPr>
                <a:buNone/>
              </a:pPr>
              <a:r>
                <a:rPr lang="en-GB" sz="2400" dirty="0">
                  <a:solidFill>
                    <a:srgbClr val="00628C"/>
                  </a:solidFill>
                </a:rPr>
                <a:t>D</a:t>
              </a:r>
            </a:p>
          </p:txBody>
        </p:sp>
      </p:grpSp>
    </p:spTree>
    <p:extLst>
      <p:ext uri="{BB962C8B-B14F-4D97-AF65-F5344CB8AC3E}">
        <p14:creationId xmlns:p14="http://schemas.microsoft.com/office/powerpoint/2010/main" val="221348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3" grpId="0" animBg="1"/>
      <p:bldP spid="94"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27: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4102919953"/>
              </p:ext>
            </p:extLst>
          </p:nvPr>
        </p:nvGraphicFramePr>
        <p:xfrm>
          <a:off x="265471" y="764704"/>
          <a:ext cx="11767695" cy="5821680"/>
        </p:xfrm>
        <a:graphic>
          <a:graphicData uri="http://schemas.openxmlformats.org/drawingml/2006/table">
            <a:tbl>
              <a:tblPr firstRow="1" bandRow="1">
                <a:tableStyleId>{5940675A-B579-460E-94D1-54222C63F5DA}</a:tableStyleId>
              </a:tblPr>
              <a:tblGrid>
                <a:gridCol w="5137802">
                  <a:extLst>
                    <a:ext uri="{9D8B030D-6E8A-4147-A177-3AD203B41FA5}">
                      <a16:colId xmlns:a16="http://schemas.microsoft.com/office/drawing/2014/main" val="695237181"/>
                    </a:ext>
                  </a:extLst>
                </a:gridCol>
                <a:gridCol w="6629893">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a:spcAft>
                          <a:spcPts val="600"/>
                        </a:spcAft>
                      </a:pPr>
                      <a:r>
                        <a:rPr lang="en-GB" sz="1600" b="0" i="0" u="none" dirty="0"/>
                        <a:t>Work with just A and B at first, and focus on which lengths are needed: draw students’ attention by highlighting them. Then look at C, to remind students that this rule only applies to cuboids.</a:t>
                      </a:r>
                      <a:endParaRPr lang="en-GB" sz="160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i="0" u="none" dirty="0"/>
                        <a:t>Challenge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dirty="0"/>
                        <a:t>S</a:t>
                      </a:r>
                      <a:r>
                        <a:rPr lang="en-GB" sz="1600" b="0" u="none" dirty="0"/>
                        <a:t>h</a:t>
                      </a:r>
                      <a:r>
                        <a:rPr lang="en-GB" sz="1600" u="none" dirty="0"/>
                        <a:t>ow students a volume calculation and ask them to sketch the shape that the calculation might refer to. For example, what shape might the calculation </a:t>
                      </a:r>
                      <a:r>
                        <a:rPr lang="en-GB" sz="1600" i="0" u="none" dirty="0"/>
                        <a:t>7 × 4 × 3 give the volume for? How about 7 × 4 × 3 + 1? 7 × 4 × 3 + 2 × 2 × 2? </a:t>
                      </a:r>
                      <a:endParaRPr lang="en-GB" sz="1600" u="none" dirty="0"/>
                    </a:p>
                    <a:p>
                      <a:r>
                        <a:rPr lang="en-GB" sz="1600" b="1" i="0" u="none" dirty="0"/>
                        <a:t>Representations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i="0" u="none" dirty="0"/>
                        <a:t>Understanding the ‘multiply the lengths together’ rule might be supported using arrays. By constructing shapes from multilink cubes, students can build and identify that, for example, Shape A consists of a 5 by 3 array of cubes on the base, with two layers of these cubes leading to the calculation 5 × 3 × 2. </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Checkpoint 27 </a:t>
                      </a:r>
                      <a:r>
                        <a:rPr lang="en-GB" sz="1600" b="0" i="0" kern="1200" dirty="0">
                          <a:solidFill>
                            <a:schemeClr val="tx1"/>
                          </a:solidFill>
                          <a:effectLst/>
                          <a:latin typeface="+mn-lt"/>
                          <a:ea typeface="+mn-ea"/>
                          <a:cs typeface="+mn-cs"/>
                        </a:rPr>
                        <a:t>devotes more time to the misconception that might have arisen in part a of Checkpoint 26. It allows</a:t>
                      </a:r>
                      <a:r>
                        <a:rPr lang="en-GB" sz="1600" dirty="0"/>
                        <a:t> students to show not just how well they remember a rule, but how well they understand it. It is common for students to recall that, to find the volume, you ‘multiply the numbers together’. T</a:t>
                      </a:r>
                      <a:r>
                        <a:rPr lang="en-GB" sz="1600" b="0" i="0" kern="1200" dirty="0">
                          <a:solidFill>
                            <a:schemeClr val="tx1"/>
                          </a:solidFill>
                          <a:effectLst/>
                          <a:latin typeface="+mn-lt"/>
                          <a:ea typeface="+mn-ea"/>
                          <a:cs typeface="+mn-cs"/>
                        </a:rPr>
                        <a:t>his is likely to have arisen from always working with examples where the information they need is given</a:t>
                      </a:r>
                      <a:r>
                        <a:rPr lang="en-GB" sz="1600" dirty="0"/>
                        <a:t>. Here, they consider which numbers are multiplied, and when this rule is valid.</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Look for students who can identify the key features of the shapes being worked on. There is some ambiguity in shape A where </a:t>
                      </a:r>
                      <a:r>
                        <a:rPr lang="en-GB" sz="1600" b="0" i="0" dirty="0"/>
                        <a:t>some</a:t>
                      </a:r>
                      <a:r>
                        <a:rPr lang="en-GB" sz="1600" i="0" dirty="0"/>
                        <a:t> of the numbers need to be multiplied; and in shape B where the numbers need to be changed so that all measurements are given in the same unit.</a:t>
                      </a:r>
                    </a:p>
                    <a:p>
                      <a:pPr rtl="0" fontAlgn="base"/>
                      <a:r>
                        <a:rPr lang="en-GB" sz="1600" i="0" kern="1200" dirty="0">
                          <a:solidFill>
                            <a:schemeClr val="tx1"/>
                          </a:solidFill>
                          <a:latin typeface="+mn-lt"/>
                          <a:ea typeface="+mn-ea"/>
                          <a:cs typeface="+mn-cs"/>
                        </a:rPr>
                        <a:t>Students who apply Billy’s method to shapes C and D are likely to have not understood that their method for finding volume only applies to cuboids, not to all 3D shapes. Clarify this and then ask if they can still find the volume of either shape. Until they have learnt how to find the volume of prisms more generally, C is likely to be inaccessible, but they can break D down into smaller cuboids. </a:t>
                      </a:r>
                      <a:endParaRPr lang="en-GB" sz="1600" dirty="0"/>
                    </a:p>
                  </a:txBody>
                  <a:tcPr/>
                </a:tc>
                <a:extLst>
                  <a:ext uri="{0D108BD9-81ED-4DB2-BD59-A6C34878D82A}">
                    <a16:rowId xmlns:a16="http://schemas.microsoft.com/office/drawing/2014/main" val="1616516725"/>
                  </a:ext>
                </a:extLst>
              </a:tr>
              <a:tr h="792000">
                <a:tc gridSpan="2">
                  <a:txBody>
                    <a:bodyPr/>
                    <a:lstStyle/>
                    <a:p>
                      <a:r>
                        <a:rPr lang="en-GB" sz="1600" b="1" dirty="0"/>
                        <a:t>Additional resources</a:t>
                      </a:r>
                    </a:p>
                    <a:p>
                      <a:pPr marL="285750" indent="-285750">
                        <a:buFont typeface="Arial" panose="020B0604020202020204" pitchFamily="34" charset="0"/>
                        <a:buChar char="•"/>
                      </a:pPr>
                      <a:r>
                        <a:rPr lang="en-GB" sz="1600" b="0" dirty="0"/>
                        <a:t>Examples of Key Stage 2 SATs questions featuring calculating volume can be found in 2019 Paper 2 reasoning (question 23), 2018 Paper 2 reasoning (question 22) and 2017 Paper 3 reasoning (question 24). Past papers can readily be found online.</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19350397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ACE7EA-B7ED-7CD2-8797-ACF5CB98AB46}"/>
              </a:ext>
            </a:extLst>
          </p:cNvPr>
          <p:cNvSpPr>
            <a:spLocks noGrp="1"/>
          </p:cNvSpPr>
          <p:nvPr>
            <p:ph type="body" sz="quarter" idx="11"/>
          </p:nvPr>
        </p:nvSpPr>
        <p:spPr/>
        <p:txBody>
          <a:bodyPr/>
          <a:lstStyle/>
          <a:p>
            <a:r>
              <a:rPr lang="en-US" dirty="0"/>
              <a:t>Checkpoint 28: Twice as wide, twice as tall </a:t>
            </a:r>
          </a:p>
        </p:txBody>
      </p:sp>
      <p:sp>
        <p:nvSpPr>
          <p:cNvPr id="4" name="Can 3">
            <a:extLst>
              <a:ext uri="{FF2B5EF4-FFF2-40B4-BE49-F238E27FC236}">
                <a16:creationId xmlns:a16="http://schemas.microsoft.com/office/drawing/2014/main" id="{7A4EE231-0830-2679-3391-055EEEEB81FF}"/>
              </a:ext>
            </a:extLst>
          </p:cNvPr>
          <p:cNvSpPr/>
          <p:nvPr/>
        </p:nvSpPr>
        <p:spPr>
          <a:xfrm>
            <a:off x="6227660" y="1590381"/>
            <a:ext cx="900000" cy="1260000"/>
          </a:xfrm>
          <a:prstGeom prst="ca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t>A</a:t>
            </a:r>
          </a:p>
        </p:txBody>
      </p:sp>
      <p:sp>
        <p:nvSpPr>
          <p:cNvPr id="6" name="Can 5">
            <a:extLst>
              <a:ext uri="{FF2B5EF4-FFF2-40B4-BE49-F238E27FC236}">
                <a16:creationId xmlns:a16="http://schemas.microsoft.com/office/drawing/2014/main" id="{3A079A3A-5E97-57EA-B3C7-090B9B240806}"/>
              </a:ext>
            </a:extLst>
          </p:cNvPr>
          <p:cNvSpPr/>
          <p:nvPr/>
        </p:nvSpPr>
        <p:spPr>
          <a:xfrm>
            <a:off x="7770970" y="1526628"/>
            <a:ext cx="1800000" cy="1633142"/>
          </a:xfrm>
          <a:prstGeom prst="can">
            <a:avLst>
              <a:gd name="adj" fmla="val 4072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t>B</a:t>
            </a:r>
          </a:p>
        </p:txBody>
      </p:sp>
      <p:sp>
        <p:nvSpPr>
          <p:cNvPr id="7" name="Can 6">
            <a:extLst>
              <a:ext uri="{FF2B5EF4-FFF2-40B4-BE49-F238E27FC236}">
                <a16:creationId xmlns:a16="http://schemas.microsoft.com/office/drawing/2014/main" id="{2468A1BC-AFB8-9E91-A1E7-5D75A3670007}"/>
              </a:ext>
            </a:extLst>
          </p:cNvPr>
          <p:cNvSpPr/>
          <p:nvPr/>
        </p:nvSpPr>
        <p:spPr>
          <a:xfrm>
            <a:off x="10258220" y="1134544"/>
            <a:ext cx="900000" cy="2294456"/>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solidFill>
                  <a:schemeClr val="accent4"/>
                </a:solidFill>
              </a:rPr>
              <a:t>C</a:t>
            </a:r>
          </a:p>
        </p:txBody>
      </p:sp>
      <p:sp>
        <p:nvSpPr>
          <p:cNvPr id="8" name="TextBox 7">
            <a:extLst>
              <a:ext uri="{FF2B5EF4-FFF2-40B4-BE49-F238E27FC236}">
                <a16:creationId xmlns:a16="http://schemas.microsoft.com/office/drawing/2014/main" id="{EFB4D2FC-286C-8C39-26BF-57E979769C4E}"/>
              </a:ext>
            </a:extLst>
          </p:cNvPr>
          <p:cNvSpPr txBox="1"/>
          <p:nvPr/>
        </p:nvSpPr>
        <p:spPr>
          <a:xfrm>
            <a:off x="306600" y="1078147"/>
            <a:ext cx="5982960" cy="4764381"/>
          </a:xfrm>
          <a:prstGeom prst="rect">
            <a:avLst/>
          </a:prstGeom>
          <a:noFill/>
        </p:spPr>
        <p:txBody>
          <a:bodyPr wrap="square" rtlCol="0">
            <a:spAutoFit/>
          </a:bodyPr>
          <a:lstStyle/>
          <a:p>
            <a:pPr>
              <a:buNone/>
            </a:pPr>
            <a:r>
              <a:rPr lang="en-US" sz="2200" dirty="0"/>
              <a:t>On the right are three cylinders.</a:t>
            </a:r>
          </a:p>
          <a:p>
            <a:pPr>
              <a:buNone/>
            </a:pPr>
            <a:r>
              <a:rPr lang="en-US" sz="2200" dirty="0"/>
              <a:t>Cylinder B is twice as wide as cylinder A.</a:t>
            </a:r>
          </a:p>
          <a:p>
            <a:pPr>
              <a:buNone/>
            </a:pPr>
            <a:r>
              <a:rPr lang="en-US" sz="2200" dirty="0"/>
              <a:t>Cylinder C is twice as tall as cylinder A.</a:t>
            </a:r>
          </a:p>
          <a:p>
            <a:pPr marL="457200" indent="-457200">
              <a:buFont typeface="+mj-lt"/>
              <a:buAutoNum type="alphaLcParenR"/>
            </a:pPr>
            <a:r>
              <a:rPr lang="en-US" sz="2200" dirty="0"/>
              <a:t>Does B or C have the greater volume, or do they have the same volume?</a:t>
            </a:r>
          </a:p>
          <a:p>
            <a:pPr>
              <a:buNone/>
            </a:pPr>
            <a:endParaRPr lang="en-US" sz="2200" dirty="0"/>
          </a:p>
          <a:p>
            <a:pPr>
              <a:buNone/>
            </a:pPr>
            <a:endParaRPr lang="en-US" sz="2200" dirty="0"/>
          </a:p>
          <a:p>
            <a:pPr>
              <a:buNone/>
            </a:pPr>
            <a:r>
              <a:rPr lang="en-US" sz="2200" dirty="0"/>
              <a:t>On the right now are three cuboids.</a:t>
            </a:r>
          </a:p>
          <a:p>
            <a:pPr>
              <a:buNone/>
            </a:pPr>
            <a:r>
              <a:rPr lang="en-US" sz="2200" dirty="0"/>
              <a:t>Cuboid E is twice as wide as cuboid D.</a:t>
            </a:r>
          </a:p>
          <a:p>
            <a:pPr>
              <a:buNone/>
            </a:pPr>
            <a:r>
              <a:rPr lang="en-US" sz="2200" dirty="0"/>
              <a:t>Cuboid F is twice as tall as cuboid D.</a:t>
            </a:r>
          </a:p>
          <a:p>
            <a:pPr marL="457200" indent="-457200">
              <a:buFont typeface="+mj-lt"/>
              <a:buAutoNum type="alphaLcParenR" startAt="2"/>
            </a:pPr>
            <a:r>
              <a:rPr lang="en-US" sz="2200" dirty="0"/>
              <a:t>Does E or F have the greater volume, or do they have the same volume?</a:t>
            </a:r>
          </a:p>
        </p:txBody>
      </p:sp>
      <p:sp>
        <p:nvSpPr>
          <p:cNvPr id="13" name="Cube 12">
            <a:extLst>
              <a:ext uri="{FF2B5EF4-FFF2-40B4-BE49-F238E27FC236}">
                <a16:creationId xmlns:a16="http://schemas.microsoft.com/office/drawing/2014/main" id="{5B444AFB-D8A8-3750-09CF-790EECB3C965}"/>
              </a:ext>
            </a:extLst>
          </p:cNvPr>
          <p:cNvSpPr/>
          <p:nvPr/>
        </p:nvSpPr>
        <p:spPr>
          <a:xfrm>
            <a:off x="6289560" y="4063176"/>
            <a:ext cx="1165440" cy="1224000"/>
          </a:xfrm>
          <a:prstGeom prst="cube">
            <a:avLst>
              <a:gd name="adj" fmla="val 1584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t>D</a:t>
            </a:r>
          </a:p>
        </p:txBody>
      </p:sp>
      <p:sp>
        <p:nvSpPr>
          <p:cNvPr id="14" name="Cube 13">
            <a:extLst>
              <a:ext uri="{FF2B5EF4-FFF2-40B4-BE49-F238E27FC236}">
                <a16:creationId xmlns:a16="http://schemas.microsoft.com/office/drawing/2014/main" id="{B32B7C2B-9673-170B-D560-88BE2AAA481F}"/>
              </a:ext>
            </a:extLst>
          </p:cNvPr>
          <p:cNvSpPr/>
          <p:nvPr/>
        </p:nvSpPr>
        <p:spPr>
          <a:xfrm>
            <a:off x="7770970" y="4114572"/>
            <a:ext cx="2171280" cy="1216800"/>
          </a:xfrm>
          <a:prstGeom prst="cube">
            <a:avLst>
              <a:gd name="adj" fmla="val 158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t>E</a:t>
            </a:r>
          </a:p>
        </p:txBody>
      </p:sp>
      <p:sp>
        <p:nvSpPr>
          <p:cNvPr id="15" name="Cube 14">
            <a:extLst>
              <a:ext uri="{FF2B5EF4-FFF2-40B4-BE49-F238E27FC236}">
                <a16:creationId xmlns:a16="http://schemas.microsoft.com/office/drawing/2014/main" id="{706EFF40-C882-DA74-897F-47A735A1D128}"/>
              </a:ext>
            </a:extLst>
          </p:cNvPr>
          <p:cNvSpPr/>
          <p:nvPr/>
        </p:nvSpPr>
        <p:spPr>
          <a:xfrm>
            <a:off x="10258220" y="3690644"/>
            <a:ext cx="1165440" cy="2263915"/>
          </a:xfrm>
          <a:prstGeom prst="cube">
            <a:avLst>
              <a:gd name="adj" fmla="val 158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solidFill>
                  <a:schemeClr val="accent4"/>
                </a:solidFill>
              </a:rPr>
              <a:t>F</a:t>
            </a:r>
          </a:p>
        </p:txBody>
      </p:sp>
      <p:sp>
        <p:nvSpPr>
          <p:cNvPr id="5" name="Action Button: Help 4">
            <a:hlinkClick r:id="" action="ppaction://noaction" highlightClick="1"/>
            <a:extLst>
              <a:ext uri="{FF2B5EF4-FFF2-40B4-BE49-F238E27FC236}">
                <a16:creationId xmlns:a16="http://schemas.microsoft.com/office/drawing/2014/main" id="{1BD6C848-0FC9-B978-B8BC-26299E97F8DE}"/>
              </a:ext>
            </a:extLst>
          </p:cNvPr>
          <p:cNvSpPr/>
          <p:nvPr/>
        </p:nvSpPr>
        <p:spPr>
          <a:xfrm>
            <a:off x="290274" y="5796457"/>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CC34B99-EEA6-6D33-3BC1-305D93780D4A}"/>
              </a:ext>
            </a:extLst>
          </p:cNvPr>
          <p:cNvSpPr txBox="1"/>
          <p:nvPr/>
        </p:nvSpPr>
        <p:spPr>
          <a:xfrm>
            <a:off x="1198295" y="5851431"/>
            <a:ext cx="4677800" cy="769441"/>
          </a:xfrm>
          <a:prstGeom prst="rect">
            <a:avLst/>
          </a:prstGeom>
          <a:noFill/>
        </p:spPr>
        <p:txBody>
          <a:bodyPr wrap="square">
            <a:spAutoFit/>
          </a:bodyPr>
          <a:lstStyle/>
          <a:p>
            <a:pPr>
              <a:buNone/>
            </a:pPr>
            <a:r>
              <a:rPr lang="en-GB" sz="2200" dirty="0"/>
              <a:t>How would your answers change if the shapes were triangular prisms?</a:t>
            </a:r>
          </a:p>
        </p:txBody>
      </p:sp>
    </p:spTree>
    <p:extLst>
      <p:ext uri="{BB962C8B-B14F-4D97-AF65-F5344CB8AC3E}">
        <p14:creationId xmlns:p14="http://schemas.microsoft.com/office/powerpoint/2010/main" val="412915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5" grpId="0" animBg="1"/>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n 3">
            <a:extLst>
              <a:ext uri="{FF2B5EF4-FFF2-40B4-BE49-F238E27FC236}">
                <a16:creationId xmlns:a16="http://schemas.microsoft.com/office/drawing/2014/main" id="{9A6F731A-F546-16EB-942E-14E501E0BD98}"/>
              </a:ext>
            </a:extLst>
          </p:cNvPr>
          <p:cNvSpPr/>
          <p:nvPr/>
        </p:nvSpPr>
        <p:spPr>
          <a:xfrm>
            <a:off x="2110597" y="1420186"/>
            <a:ext cx="900000" cy="1260000"/>
          </a:xfrm>
          <a:prstGeom prst="ca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t>A</a:t>
            </a:r>
          </a:p>
        </p:txBody>
      </p:sp>
      <p:sp>
        <p:nvSpPr>
          <p:cNvPr id="20" name="Can 3">
            <a:extLst>
              <a:ext uri="{FF2B5EF4-FFF2-40B4-BE49-F238E27FC236}">
                <a16:creationId xmlns:a16="http://schemas.microsoft.com/office/drawing/2014/main" id="{CA07868B-7EDA-577E-AFB8-6A03D473756A}"/>
              </a:ext>
            </a:extLst>
          </p:cNvPr>
          <p:cNvSpPr/>
          <p:nvPr/>
        </p:nvSpPr>
        <p:spPr>
          <a:xfrm>
            <a:off x="3000283" y="1424042"/>
            <a:ext cx="900000" cy="1260000"/>
          </a:xfrm>
          <a:prstGeom prst="ca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t>A</a:t>
            </a:r>
          </a:p>
        </p:txBody>
      </p:sp>
      <p:sp>
        <p:nvSpPr>
          <p:cNvPr id="6" name="Can 5">
            <a:extLst>
              <a:ext uri="{FF2B5EF4-FFF2-40B4-BE49-F238E27FC236}">
                <a16:creationId xmlns:a16="http://schemas.microsoft.com/office/drawing/2014/main" id="{3A079A3A-5E97-57EA-B3C7-090B9B240806}"/>
              </a:ext>
            </a:extLst>
          </p:cNvPr>
          <p:cNvSpPr/>
          <p:nvPr/>
        </p:nvSpPr>
        <p:spPr>
          <a:xfrm>
            <a:off x="2110597" y="1182629"/>
            <a:ext cx="1800000" cy="1633142"/>
          </a:xfrm>
          <a:prstGeom prst="can">
            <a:avLst>
              <a:gd name="adj" fmla="val 40724"/>
            </a:avLst>
          </a:pr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t>B</a:t>
            </a:r>
          </a:p>
        </p:txBody>
      </p:sp>
      <p:sp>
        <p:nvSpPr>
          <p:cNvPr id="2" name="Text Placeholder 1">
            <a:extLst>
              <a:ext uri="{FF2B5EF4-FFF2-40B4-BE49-F238E27FC236}">
                <a16:creationId xmlns:a16="http://schemas.microsoft.com/office/drawing/2014/main" id="{A0ACE7EA-B7ED-7CD2-8797-ACF5CB98AB46}"/>
              </a:ext>
            </a:extLst>
          </p:cNvPr>
          <p:cNvSpPr>
            <a:spLocks noGrp="1"/>
          </p:cNvSpPr>
          <p:nvPr>
            <p:ph type="body" sz="quarter" idx="11"/>
          </p:nvPr>
        </p:nvSpPr>
        <p:spPr/>
        <p:txBody>
          <a:bodyPr/>
          <a:lstStyle/>
          <a:p>
            <a:r>
              <a:rPr lang="en-US" dirty="0"/>
              <a:t>Checkpoint 28: Twice as wide, twice as tall (solutions) </a:t>
            </a:r>
          </a:p>
        </p:txBody>
      </p:sp>
      <p:sp>
        <p:nvSpPr>
          <p:cNvPr id="4" name="Can 3">
            <a:extLst>
              <a:ext uri="{FF2B5EF4-FFF2-40B4-BE49-F238E27FC236}">
                <a16:creationId xmlns:a16="http://schemas.microsoft.com/office/drawing/2014/main" id="{7A4EE231-0830-2679-3391-055EEEEB81FF}"/>
              </a:ext>
            </a:extLst>
          </p:cNvPr>
          <p:cNvSpPr/>
          <p:nvPr/>
        </p:nvSpPr>
        <p:spPr>
          <a:xfrm>
            <a:off x="583780" y="1269401"/>
            <a:ext cx="900000" cy="1260000"/>
          </a:xfrm>
          <a:prstGeom prst="ca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t>A</a:t>
            </a:r>
          </a:p>
        </p:txBody>
      </p:sp>
      <p:sp>
        <p:nvSpPr>
          <p:cNvPr id="7" name="Can 6">
            <a:extLst>
              <a:ext uri="{FF2B5EF4-FFF2-40B4-BE49-F238E27FC236}">
                <a16:creationId xmlns:a16="http://schemas.microsoft.com/office/drawing/2014/main" id="{2468A1BC-AFB8-9E91-A1E7-5D75A3670007}"/>
              </a:ext>
            </a:extLst>
          </p:cNvPr>
          <p:cNvSpPr/>
          <p:nvPr/>
        </p:nvSpPr>
        <p:spPr>
          <a:xfrm>
            <a:off x="4339969" y="1127951"/>
            <a:ext cx="900000" cy="2294456"/>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solidFill>
                  <a:schemeClr val="accent4"/>
                </a:solidFill>
              </a:rPr>
              <a:t>C</a:t>
            </a:r>
          </a:p>
        </p:txBody>
      </p:sp>
      <p:sp>
        <p:nvSpPr>
          <p:cNvPr id="13" name="Cube 12">
            <a:extLst>
              <a:ext uri="{FF2B5EF4-FFF2-40B4-BE49-F238E27FC236}">
                <a16:creationId xmlns:a16="http://schemas.microsoft.com/office/drawing/2014/main" id="{5B444AFB-D8A8-3750-09CF-790EECB3C965}"/>
              </a:ext>
            </a:extLst>
          </p:cNvPr>
          <p:cNvSpPr/>
          <p:nvPr/>
        </p:nvSpPr>
        <p:spPr>
          <a:xfrm>
            <a:off x="451060" y="4034261"/>
            <a:ext cx="1165440" cy="1224000"/>
          </a:xfrm>
          <a:prstGeom prst="cube">
            <a:avLst>
              <a:gd name="adj" fmla="val 1584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t>D</a:t>
            </a:r>
          </a:p>
        </p:txBody>
      </p:sp>
      <p:sp>
        <p:nvSpPr>
          <p:cNvPr id="14" name="Cube 13">
            <a:extLst>
              <a:ext uri="{FF2B5EF4-FFF2-40B4-BE49-F238E27FC236}">
                <a16:creationId xmlns:a16="http://schemas.microsoft.com/office/drawing/2014/main" id="{B32B7C2B-9673-170B-D560-88BE2AAA481F}"/>
              </a:ext>
            </a:extLst>
          </p:cNvPr>
          <p:cNvSpPr/>
          <p:nvPr/>
        </p:nvSpPr>
        <p:spPr>
          <a:xfrm>
            <a:off x="1924957" y="3985761"/>
            <a:ext cx="2171280" cy="1216800"/>
          </a:xfrm>
          <a:prstGeom prst="cube">
            <a:avLst>
              <a:gd name="adj" fmla="val 158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t>E</a:t>
            </a:r>
          </a:p>
        </p:txBody>
      </p:sp>
      <p:sp>
        <p:nvSpPr>
          <p:cNvPr id="15" name="Cube 14">
            <a:extLst>
              <a:ext uri="{FF2B5EF4-FFF2-40B4-BE49-F238E27FC236}">
                <a16:creationId xmlns:a16="http://schemas.microsoft.com/office/drawing/2014/main" id="{706EFF40-C882-DA74-897F-47A735A1D128}"/>
              </a:ext>
            </a:extLst>
          </p:cNvPr>
          <p:cNvSpPr/>
          <p:nvPr/>
        </p:nvSpPr>
        <p:spPr>
          <a:xfrm>
            <a:off x="4503160" y="4001943"/>
            <a:ext cx="1165440" cy="2263915"/>
          </a:xfrm>
          <a:prstGeom prst="cube">
            <a:avLst>
              <a:gd name="adj" fmla="val 158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solidFill>
                  <a:schemeClr val="accent4"/>
                </a:solidFill>
              </a:rPr>
              <a:t>F</a:t>
            </a:r>
          </a:p>
        </p:txBody>
      </p:sp>
      <p:sp>
        <p:nvSpPr>
          <p:cNvPr id="10" name="Can 3">
            <a:extLst>
              <a:ext uri="{FF2B5EF4-FFF2-40B4-BE49-F238E27FC236}">
                <a16:creationId xmlns:a16="http://schemas.microsoft.com/office/drawing/2014/main" id="{FA055887-FA7B-ED65-96E7-EAFCCDF92269}"/>
              </a:ext>
            </a:extLst>
          </p:cNvPr>
          <p:cNvSpPr/>
          <p:nvPr/>
        </p:nvSpPr>
        <p:spPr>
          <a:xfrm>
            <a:off x="5539971" y="2117557"/>
            <a:ext cx="900000" cy="1260000"/>
          </a:xfrm>
          <a:prstGeom prst="ca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t>A</a:t>
            </a:r>
          </a:p>
        </p:txBody>
      </p:sp>
      <p:sp>
        <p:nvSpPr>
          <p:cNvPr id="11" name="Can 3">
            <a:extLst>
              <a:ext uri="{FF2B5EF4-FFF2-40B4-BE49-F238E27FC236}">
                <a16:creationId xmlns:a16="http://schemas.microsoft.com/office/drawing/2014/main" id="{23D85C84-5E26-DC71-D621-F139E6FAAE12}"/>
              </a:ext>
            </a:extLst>
          </p:cNvPr>
          <p:cNvSpPr/>
          <p:nvPr/>
        </p:nvSpPr>
        <p:spPr>
          <a:xfrm>
            <a:off x="5539971" y="1058384"/>
            <a:ext cx="900000" cy="1260000"/>
          </a:xfrm>
          <a:prstGeom prst="ca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t>A</a:t>
            </a:r>
          </a:p>
        </p:txBody>
      </p:sp>
      <p:sp>
        <p:nvSpPr>
          <p:cNvPr id="12" name="Cube 11">
            <a:extLst>
              <a:ext uri="{FF2B5EF4-FFF2-40B4-BE49-F238E27FC236}">
                <a16:creationId xmlns:a16="http://schemas.microsoft.com/office/drawing/2014/main" id="{47F27A0E-BB53-695A-0E29-C94BA221CA92}"/>
              </a:ext>
            </a:extLst>
          </p:cNvPr>
          <p:cNvSpPr/>
          <p:nvPr/>
        </p:nvSpPr>
        <p:spPr>
          <a:xfrm>
            <a:off x="5915923" y="4967089"/>
            <a:ext cx="1165440" cy="1224000"/>
          </a:xfrm>
          <a:prstGeom prst="cube">
            <a:avLst>
              <a:gd name="adj" fmla="val 1584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t>D</a:t>
            </a:r>
          </a:p>
        </p:txBody>
      </p:sp>
      <p:sp>
        <p:nvSpPr>
          <p:cNvPr id="16" name="Cube 15">
            <a:extLst>
              <a:ext uri="{FF2B5EF4-FFF2-40B4-BE49-F238E27FC236}">
                <a16:creationId xmlns:a16="http://schemas.microsoft.com/office/drawing/2014/main" id="{68CDE14D-9979-997C-3486-46FFEB1A323A}"/>
              </a:ext>
            </a:extLst>
          </p:cNvPr>
          <p:cNvSpPr/>
          <p:nvPr/>
        </p:nvSpPr>
        <p:spPr>
          <a:xfrm>
            <a:off x="5915923" y="3985761"/>
            <a:ext cx="1165440" cy="1224000"/>
          </a:xfrm>
          <a:prstGeom prst="cube">
            <a:avLst>
              <a:gd name="adj" fmla="val 1584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t>D</a:t>
            </a:r>
          </a:p>
        </p:txBody>
      </p:sp>
      <p:sp>
        <p:nvSpPr>
          <p:cNvPr id="17" name="Cube 16">
            <a:extLst>
              <a:ext uri="{FF2B5EF4-FFF2-40B4-BE49-F238E27FC236}">
                <a16:creationId xmlns:a16="http://schemas.microsoft.com/office/drawing/2014/main" id="{BB1022AC-DA04-0092-485F-98BCF22D521F}"/>
              </a:ext>
            </a:extLst>
          </p:cNvPr>
          <p:cNvSpPr/>
          <p:nvPr/>
        </p:nvSpPr>
        <p:spPr>
          <a:xfrm>
            <a:off x="1894390" y="5422935"/>
            <a:ext cx="1165440" cy="1224000"/>
          </a:xfrm>
          <a:prstGeom prst="cube">
            <a:avLst>
              <a:gd name="adj" fmla="val 1584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t>D</a:t>
            </a:r>
          </a:p>
        </p:txBody>
      </p:sp>
      <p:sp>
        <p:nvSpPr>
          <p:cNvPr id="18" name="Cube 17">
            <a:extLst>
              <a:ext uri="{FF2B5EF4-FFF2-40B4-BE49-F238E27FC236}">
                <a16:creationId xmlns:a16="http://schemas.microsoft.com/office/drawing/2014/main" id="{5C8F2A61-E38B-EE68-786A-ED57679BB747}"/>
              </a:ext>
            </a:extLst>
          </p:cNvPr>
          <p:cNvSpPr/>
          <p:nvPr/>
        </p:nvSpPr>
        <p:spPr>
          <a:xfrm>
            <a:off x="2867563" y="5422935"/>
            <a:ext cx="1165440" cy="1224000"/>
          </a:xfrm>
          <a:prstGeom prst="cube">
            <a:avLst>
              <a:gd name="adj" fmla="val 1584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t>D</a:t>
            </a:r>
          </a:p>
        </p:txBody>
      </p:sp>
    </p:spTree>
    <p:extLst>
      <p:ext uri="{BB962C8B-B14F-4D97-AF65-F5344CB8AC3E}">
        <p14:creationId xmlns:p14="http://schemas.microsoft.com/office/powerpoint/2010/main" val="9211631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28: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2819162715"/>
              </p:ext>
            </p:extLst>
          </p:nvPr>
        </p:nvGraphicFramePr>
        <p:xfrm>
          <a:off x="267128" y="764704"/>
          <a:ext cx="11766038" cy="5946911"/>
        </p:xfrm>
        <a:graphic>
          <a:graphicData uri="http://schemas.openxmlformats.org/drawingml/2006/table">
            <a:tbl>
              <a:tblPr firstRow="1" bandRow="1">
                <a:tableStyleId>{5940675A-B579-460E-94D1-54222C63F5DA}</a:tableStyleId>
              </a:tblPr>
              <a:tblGrid>
                <a:gridCol w="5779342">
                  <a:extLst>
                    <a:ext uri="{9D8B030D-6E8A-4147-A177-3AD203B41FA5}">
                      <a16:colId xmlns:a16="http://schemas.microsoft.com/office/drawing/2014/main" val="695237181"/>
                    </a:ext>
                  </a:extLst>
                </a:gridCol>
                <a:gridCol w="5986696">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i="0" u="none" dirty="0"/>
                        <a:t>The assessment focus here is visualising so try to resist offering cylinders or cubes to work with. Instead, support students to step through the visualisation, perhaps by doubling the shape in one direction, then another.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i="0" u="none" dirty="0"/>
                    </a:p>
                    <a:p>
                      <a:r>
                        <a:rPr lang="en-GB" sz="1600" b="1" i="0" u="none" dirty="0"/>
                        <a:t>Challenge</a:t>
                      </a:r>
                    </a:p>
                    <a:p>
                      <a:r>
                        <a:rPr lang="en-GB" sz="1600" u="none" dirty="0"/>
                        <a:t>Ask students to imagine repeated transformations – maybe doubling the height of the cuboid, stretching it so that it’s three times as long and five times as deep – and ask them to visualise how many of the original cuboids could fit in that new block.</a:t>
                      </a:r>
                    </a:p>
                    <a:p>
                      <a:endParaRPr lang="en-GB" sz="1600" u="none" dirty="0"/>
                    </a:p>
                    <a:p>
                      <a:r>
                        <a:rPr lang="en-GB" sz="1600" b="1" i="0" u="none" dirty="0"/>
                        <a:t>Representations</a:t>
                      </a:r>
                    </a:p>
                    <a:p>
                      <a:r>
                        <a:rPr lang="en-GB" sz="1600" b="0" i="0" u="none" dirty="0"/>
                        <a:t>The focus of the task is to visualise, but some students may find sketching is a support for this. Invite them to sketch the enlarged shapes and the original shapes inside them</a:t>
                      </a:r>
                    </a:p>
                  </a:txBody>
                  <a:tcPr/>
                </a:tc>
                <a:tc>
                  <a:txBody>
                    <a:bodyPr/>
                    <a:lstStyle/>
                    <a:p>
                      <a:pPr marL="44450" indent="-44450">
                        <a:spcAft>
                          <a:spcPts val="600"/>
                        </a:spcAft>
                        <a:tabLst/>
                      </a:pPr>
                      <a:r>
                        <a:rPr lang="en-US" sz="1600" i="0" dirty="0"/>
                        <a:t>Checkpoint 28 explores how students </a:t>
                      </a:r>
                      <a:r>
                        <a:rPr lang="en-US" sz="1600" i="0" dirty="0" err="1"/>
                        <a:t>visualise</a:t>
                      </a:r>
                      <a:r>
                        <a:rPr lang="en-US" sz="1600" i="0" dirty="0"/>
                        <a:t> and manipulate 3D shapes, imagining the changes that will take place when objects are enlarged.</a:t>
                      </a:r>
                    </a:p>
                    <a:p>
                      <a:pPr marL="44450" indent="-44450">
                        <a:spcAft>
                          <a:spcPts val="600"/>
                        </a:spcAft>
                        <a:tabLst/>
                      </a:pPr>
                      <a:r>
                        <a:rPr lang="en-US" sz="1600" i="0" dirty="0"/>
                        <a:t>The focus is not to calculate the volume, or to manipulate formulae. Year 8 students may not be familiar with the formula for the volume of a cylinder. Rather, the doubling of the dimensions is to give a chance to see how well students can mentally manipulate and combine images.</a:t>
                      </a:r>
                    </a:p>
                    <a:p>
                      <a:pPr marL="44450" indent="-44450">
                        <a:spcAft>
                          <a:spcPts val="600"/>
                        </a:spcAft>
                        <a:tabLst/>
                      </a:pPr>
                      <a:r>
                        <a:rPr lang="en-US" sz="1600" i="0" dirty="0"/>
                        <a:t>The order of the tasks, with what might be considered the more challenging cylinder first, is to encourage this manipulation rather than </a:t>
                      </a:r>
                      <a:r>
                        <a:rPr lang="en-US" sz="1600" i="0" dirty="0" err="1"/>
                        <a:t>generalising</a:t>
                      </a:r>
                      <a:r>
                        <a:rPr lang="en-US" sz="1600" i="0" dirty="0"/>
                        <a:t> from a cuboid. Change that order to better fit your class if necessary.</a:t>
                      </a:r>
                    </a:p>
                    <a:p>
                      <a:pPr marL="44450" indent="-44450">
                        <a:spcAft>
                          <a:spcPts val="600"/>
                        </a:spcAft>
                        <a:tabLst/>
                      </a:pPr>
                      <a:r>
                        <a:rPr lang="en-US" sz="1600" i="0" dirty="0"/>
                        <a:t>Student justifications for the cylinder might include that they can imagine fitting four of the blue cylinder in the red, but only two in the yellow. Encourage them to justify their statements, and to describe the arrangements of the cylinders to further probe their understanding.</a:t>
                      </a:r>
                    </a:p>
                  </a:txBody>
                  <a:tcPr/>
                </a:tc>
                <a:extLst>
                  <a:ext uri="{0D108BD9-81ED-4DB2-BD59-A6C34878D82A}">
                    <a16:rowId xmlns:a16="http://schemas.microsoft.com/office/drawing/2014/main" val="1616516725"/>
                  </a:ext>
                </a:extLst>
              </a:tr>
              <a:tr h="1115831">
                <a:tc gridSpan="2">
                  <a:txBody>
                    <a:bodyPr/>
                    <a:lstStyle/>
                    <a:p>
                      <a:r>
                        <a:rPr lang="en-GB" sz="1600" b="1" dirty="0"/>
                        <a:t>Additional resources</a:t>
                      </a:r>
                    </a:p>
                    <a:p>
                      <a:pPr marL="285750" indent="-285750">
                        <a:buFont typeface="Arial" panose="020B0604020202020204" pitchFamily="34" charset="0"/>
                        <a:buChar char="•"/>
                      </a:pPr>
                      <a:r>
                        <a:rPr lang="en-GB" sz="1600" b="0" dirty="0"/>
                        <a:t>Additional activity </a:t>
                      </a:r>
                      <a:r>
                        <a:rPr lang="en-GB" sz="1600" b="0" dirty="0">
                          <a:hlinkClick r:id="rId3" action="ppaction://hlinksldjump"/>
                        </a:rPr>
                        <a:t>H</a:t>
                      </a:r>
                      <a:r>
                        <a:rPr lang="en-GB" sz="1600" b="0" dirty="0"/>
                        <a:t> looks at cuboids and cylinders, and might be a useful precursor.</a:t>
                      </a:r>
                    </a:p>
                    <a:p>
                      <a:pPr marL="285750" indent="-285750">
                        <a:buFont typeface="Arial" panose="020B0604020202020204" pitchFamily="34" charset="0"/>
                        <a:buChar char="•"/>
                      </a:pPr>
                      <a:r>
                        <a:rPr lang="en-GB" sz="1600" b="0" dirty="0"/>
                        <a:t>Question 23 from 2019 Key Stage 2 SATs Paper 2 reasoning also looks at volume when the dimensions of a 3D shape change. Past papers can readily be found online.</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30081031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F750-B98E-4156-B264-E7141171DEA8}"/>
              </a:ext>
            </a:extLst>
          </p:cNvPr>
          <p:cNvSpPr>
            <a:spLocks noGrp="1"/>
          </p:cNvSpPr>
          <p:nvPr>
            <p:ph type="ctrTitle"/>
          </p:nvPr>
        </p:nvSpPr>
        <p:spPr>
          <a:xfrm>
            <a:off x="609602" y="2130109"/>
            <a:ext cx="6049764" cy="648071"/>
          </a:xfrm>
        </p:spPr>
        <p:txBody>
          <a:bodyPr>
            <a:normAutofit fontScale="90000"/>
          </a:bodyPr>
          <a:lstStyle/>
          <a:p>
            <a:r>
              <a:rPr lang="en-GB" dirty="0"/>
              <a:t>Additional activities </a:t>
            </a:r>
            <a:br>
              <a:rPr lang="en-GB" dirty="0"/>
            </a:br>
            <a:endParaRPr lang="en-GB" dirty="0"/>
          </a:p>
        </p:txBody>
      </p:sp>
      <p:sp>
        <p:nvSpPr>
          <p:cNvPr id="3" name="Subtitle 2">
            <a:extLst>
              <a:ext uri="{FF2B5EF4-FFF2-40B4-BE49-F238E27FC236}">
                <a16:creationId xmlns:a16="http://schemas.microsoft.com/office/drawing/2014/main" id="{72DF884B-E4FB-4058-9297-DDD0206E9539}"/>
              </a:ext>
            </a:extLst>
          </p:cNvPr>
          <p:cNvSpPr>
            <a:spLocks noGrp="1"/>
          </p:cNvSpPr>
          <p:nvPr>
            <p:ph type="subTitle" idx="1"/>
          </p:nvPr>
        </p:nvSpPr>
        <p:spPr>
          <a:xfrm>
            <a:off x="609602" y="3203531"/>
            <a:ext cx="6062463" cy="1152130"/>
          </a:xfrm>
        </p:spPr>
        <p:txBody>
          <a:bodyPr>
            <a:normAutofit/>
          </a:bodyPr>
          <a:lstStyle/>
          <a:p>
            <a:r>
              <a:rPr lang="en-GB" sz="1800" dirty="0">
                <a:latin typeface="Century Gothic" panose="020B0502020202020204" pitchFamily="34" charset="0"/>
              </a:rPr>
              <a:t>Activities A–K </a:t>
            </a:r>
          </a:p>
        </p:txBody>
      </p:sp>
    </p:spTree>
    <p:extLst>
      <p:ext uri="{BB962C8B-B14F-4D97-AF65-F5344CB8AC3E}">
        <p14:creationId xmlns:p14="http://schemas.microsoft.com/office/powerpoint/2010/main" val="520311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of a mosaic, with a yellow box around some of the tiles.">
            <a:extLst>
              <a:ext uri="{FF2B5EF4-FFF2-40B4-BE49-F238E27FC236}">
                <a16:creationId xmlns:a16="http://schemas.microsoft.com/office/drawing/2014/main" id="{87D9A72B-D2E3-0855-A7EE-C271845A920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5680" y="1105107"/>
            <a:ext cx="3956929" cy="3843411"/>
          </a:xfrm>
          <a:prstGeom prst="rect">
            <a:avLst/>
          </a:prstGeom>
        </p:spPr>
      </p:pic>
      <p:sp>
        <p:nvSpPr>
          <p:cNvPr id="3" name="Text Placeholder 2">
            <a:extLst>
              <a:ext uri="{FF2B5EF4-FFF2-40B4-BE49-F238E27FC236}">
                <a16:creationId xmlns:a16="http://schemas.microsoft.com/office/drawing/2014/main" id="{529C810C-F664-DF32-993D-C6A874C88B08}"/>
              </a:ext>
            </a:extLst>
          </p:cNvPr>
          <p:cNvSpPr>
            <a:spLocks noGrp="1"/>
          </p:cNvSpPr>
          <p:nvPr>
            <p:ph type="body" sz="quarter" idx="11"/>
          </p:nvPr>
        </p:nvSpPr>
        <p:spPr/>
        <p:txBody>
          <a:bodyPr vert="horz" lIns="91440" tIns="45720" rIns="91440" bIns="45720" rtlCol="0" anchor="t">
            <a:normAutofit/>
          </a:bodyPr>
          <a:lstStyle/>
          <a:p>
            <a:r>
              <a:rPr lang="en-US" dirty="0">
                <a:latin typeface="Century Gothic"/>
                <a:cs typeface="Arial"/>
              </a:rPr>
              <a:t>Activity A: Tiles</a:t>
            </a:r>
          </a:p>
        </p:txBody>
      </p:sp>
      <p:sp>
        <p:nvSpPr>
          <p:cNvPr id="6" name="Rectangle 5">
            <a:extLst>
              <a:ext uri="{FF2B5EF4-FFF2-40B4-BE49-F238E27FC236}">
                <a16:creationId xmlns:a16="http://schemas.microsoft.com/office/drawing/2014/main" id="{496EFC33-0BE4-77EE-E3E1-09A8F4808F89}"/>
              </a:ext>
            </a:extLst>
          </p:cNvPr>
          <p:cNvSpPr/>
          <p:nvPr/>
        </p:nvSpPr>
        <p:spPr>
          <a:xfrm>
            <a:off x="806824" y="1566787"/>
            <a:ext cx="3048001" cy="316657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CBCBC32-3B45-BBFE-4120-EEB0DB711EB6}"/>
                  </a:ext>
                </a:extLst>
              </p:cNvPr>
              <p:cNvSpPr txBox="1"/>
              <p:nvPr/>
            </p:nvSpPr>
            <p:spPr>
              <a:xfrm>
                <a:off x="4379169" y="1105107"/>
                <a:ext cx="5987989" cy="3884140"/>
              </a:xfrm>
              <a:prstGeom prst="rect">
                <a:avLst/>
              </a:prstGeom>
              <a:noFill/>
            </p:spPr>
            <p:txBody>
              <a:bodyPr wrap="square" rtlCol="0">
                <a:spAutoFit/>
              </a:bodyPr>
              <a:lstStyle/>
              <a:p>
                <a:pPr>
                  <a:buNone/>
                </a:pPr>
                <a:r>
                  <a:rPr lang="en-US" sz="2200" dirty="0"/>
                  <a:t>The picture shows a tiled doorstep.</a:t>
                </a:r>
              </a:p>
              <a:p>
                <a:pPr>
                  <a:buNone/>
                </a:pPr>
                <a:r>
                  <a:rPr lang="en-US" sz="2200" dirty="0"/>
                  <a:t>The yellow square is 20 tiles across and 20 tiles high.</a:t>
                </a:r>
              </a:p>
              <a:p>
                <a:pPr>
                  <a:buNone/>
                </a:pPr>
                <a:endParaRPr lang="en-US" sz="2200" dirty="0"/>
              </a:p>
              <a:p>
                <a:pPr>
                  <a:buNone/>
                </a:pPr>
                <a:r>
                  <a:rPr lang="en-US" sz="2200" dirty="0"/>
                  <a:t>Jake says 20</a:t>
                </a:r>
                <a14:m>
                  <m:oMath xmlns:m="http://schemas.openxmlformats.org/officeDocument/2006/math">
                    <m:r>
                      <a:rPr lang="en-GB" sz="2200" b="0" i="0" smtClean="0">
                        <a:latin typeface="Cambria Math" panose="02040503050406030204" pitchFamily="18" charset="0"/>
                        <a:ea typeface="Cambria Math" panose="02040503050406030204" pitchFamily="18" charset="0"/>
                      </a:rPr>
                      <m:t> </m:t>
                    </m:r>
                    <m:r>
                      <a:rPr lang="en-US" sz="2200" i="1" smtClean="0">
                        <a:latin typeface="Cambria Math" panose="02040503050406030204" pitchFamily="18" charset="0"/>
                        <a:ea typeface="Cambria Math" panose="02040503050406030204" pitchFamily="18" charset="0"/>
                      </a:rPr>
                      <m:t>×</m:t>
                    </m:r>
                    <m:r>
                      <a:rPr lang="en-GB" sz="2200" b="0" i="1" smtClean="0">
                        <a:latin typeface="Cambria Math" panose="02040503050406030204" pitchFamily="18" charset="0"/>
                        <a:ea typeface="Cambria Math" panose="02040503050406030204" pitchFamily="18" charset="0"/>
                      </a:rPr>
                      <m:t> </m:t>
                    </m:r>
                  </m:oMath>
                </a14:m>
                <a:r>
                  <a:rPr lang="en-US" sz="2200" dirty="0"/>
                  <a:t>20 = 400, so there are 400 tiles in the square.</a:t>
                </a:r>
              </a:p>
              <a:p>
                <a:pPr>
                  <a:buNone/>
                </a:pPr>
                <a:r>
                  <a:rPr lang="en-US" sz="2200" dirty="0"/>
                  <a:t>Vanessa says that 400 is a good estimate, but not an accurate answer.</a:t>
                </a:r>
              </a:p>
              <a:p>
                <a:pPr>
                  <a:buNone/>
                </a:pPr>
                <a:r>
                  <a:rPr lang="en-US" sz="2200" dirty="0"/>
                  <a:t>Who is correct? Explain why.</a:t>
                </a:r>
              </a:p>
              <a:p>
                <a:pPr>
                  <a:buNone/>
                </a:pPr>
                <a:endParaRPr lang="en-US" sz="2200" dirty="0"/>
              </a:p>
            </p:txBody>
          </p:sp>
        </mc:Choice>
        <mc:Fallback xmlns="">
          <p:sp>
            <p:nvSpPr>
              <p:cNvPr id="7" name="TextBox 6">
                <a:extLst>
                  <a:ext uri="{FF2B5EF4-FFF2-40B4-BE49-F238E27FC236}">
                    <a16:creationId xmlns:a16="http://schemas.microsoft.com/office/drawing/2014/main" id="{6CBCBC32-3B45-BBFE-4120-EEB0DB711EB6}"/>
                  </a:ext>
                </a:extLst>
              </p:cNvPr>
              <p:cNvSpPr txBox="1">
                <a:spLocks noRot="1" noChangeAspect="1" noMove="1" noResize="1" noEditPoints="1" noAdjustHandles="1" noChangeArrowheads="1" noChangeShapeType="1" noTextEdit="1"/>
              </p:cNvSpPr>
              <p:nvPr/>
            </p:nvSpPr>
            <p:spPr>
              <a:xfrm>
                <a:off x="4379169" y="1105107"/>
                <a:ext cx="5987989" cy="3884140"/>
              </a:xfrm>
              <a:prstGeom prst="rect">
                <a:avLst/>
              </a:prstGeom>
              <a:blipFill>
                <a:blip r:embed="rId5"/>
                <a:stretch>
                  <a:fillRect l="-1322" t="-785" r="-814"/>
                </a:stretch>
              </a:blipFill>
            </p:spPr>
            <p:txBody>
              <a:bodyPr/>
              <a:lstStyle/>
              <a:p>
                <a:r>
                  <a:rPr lang="en-US">
                    <a:noFill/>
                  </a:rPr>
                  <a:t> </a:t>
                </a:r>
              </a:p>
            </p:txBody>
          </p:sp>
        </mc:Fallback>
      </mc:AlternateContent>
      <p:sp>
        <p:nvSpPr>
          <p:cNvPr id="5" name="Action Button: Help 4">
            <a:hlinkClick r:id="" action="ppaction://noaction" highlightClick="1"/>
            <a:extLst>
              <a:ext uri="{FF2B5EF4-FFF2-40B4-BE49-F238E27FC236}">
                <a16:creationId xmlns:a16="http://schemas.microsoft.com/office/drawing/2014/main" id="{D12D4889-B2A7-578A-CB58-6B0B11ABA9CA}"/>
              </a:ext>
            </a:extLst>
          </p:cNvPr>
          <p:cNvSpPr/>
          <p:nvPr/>
        </p:nvSpPr>
        <p:spPr>
          <a:xfrm>
            <a:off x="352813" y="5489740"/>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DB6F615-EB13-F5D7-3C6C-E5E228A418B8}"/>
              </a:ext>
            </a:extLst>
          </p:cNvPr>
          <p:cNvSpPr txBox="1"/>
          <p:nvPr/>
        </p:nvSpPr>
        <p:spPr>
          <a:xfrm>
            <a:off x="1409238" y="5410198"/>
            <a:ext cx="6090897" cy="769441"/>
          </a:xfrm>
          <a:prstGeom prst="rect">
            <a:avLst/>
          </a:prstGeom>
          <a:noFill/>
        </p:spPr>
        <p:txBody>
          <a:bodyPr wrap="square" lIns="91440" tIns="45720" rIns="91440" bIns="45720" anchor="t">
            <a:spAutoFit/>
          </a:bodyPr>
          <a:lstStyle/>
          <a:p>
            <a:pPr>
              <a:buNone/>
            </a:pPr>
            <a:r>
              <a:rPr lang="en-US" sz="2200" dirty="0">
                <a:latin typeface="Arial"/>
                <a:cs typeface="Arial"/>
              </a:rPr>
              <a:t>Do you think that Jake’s answer is likely to over- or under-estimate? Explain why. </a:t>
            </a:r>
          </a:p>
        </p:txBody>
      </p:sp>
    </p:spTree>
    <p:extLst>
      <p:ext uri="{BB962C8B-B14F-4D97-AF65-F5344CB8AC3E}">
        <p14:creationId xmlns:p14="http://schemas.microsoft.com/office/powerpoint/2010/main" val="192681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474633-5366-EBD9-7FC4-21F6E5FAB3BE}"/>
              </a:ext>
            </a:extLst>
          </p:cNvPr>
          <p:cNvSpPr>
            <a:spLocks noGrp="1"/>
          </p:cNvSpPr>
          <p:nvPr>
            <p:ph type="body" sz="quarter" idx="10"/>
          </p:nvPr>
        </p:nvSpPr>
        <p:spPr>
          <a:xfrm>
            <a:off x="4591050" y="1124744"/>
            <a:ext cx="7213957" cy="4228306"/>
          </a:xfrm>
        </p:spPr>
        <p:txBody>
          <a:bodyPr>
            <a:normAutofit/>
          </a:bodyPr>
          <a:lstStyle/>
          <a:p>
            <a:r>
              <a:rPr lang="en-GB" sz="2200" dirty="0"/>
              <a:t>A tray of cups is placed in the staffroom for breaktime.</a:t>
            </a:r>
          </a:p>
          <a:p>
            <a:pPr marL="514350" indent="-514350">
              <a:buFont typeface="+mj-lt"/>
              <a:buAutoNum type="alphaLcParenR"/>
            </a:pPr>
            <a:r>
              <a:rPr lang="en-GB" sz="2200" dirty="0"/>
              <a:t>How many more cups are needed to fill the tray? How do you know?</a:t>
            </a:r>
          </a:p>
          <a:p>
            <a:r>
              <a:rPr lang="en-GB" sz="2200" dirty="0"/>
              <a:t>Each cup has a radius of 5 cm. </a:t>
            </a:r>
          </a:p>
          <a:p>
            <a:pPr marL="514350" indent="-514350">
              <a:buFont typeface="+mj-lt"/>
              <a:buAutoNum type="alphaLcParenR" startAt="2"/>
            </a:pPr>
            <a:r>
              <a:rPr lang="en-GB" sz="2200" dirty="0"/>
              <a:t>Use this to estimate the perimeter and area of the tray the cups are on.</a:t>
            </a:r>
          </a:p>
          <a:p>
            <a:endParaRPr lang="en-GB" sz="2200" dirty="0"/>
          </a:p>
        </p:txBody>
      </p:sp>
      <p:sp>
        <p:nvSpPr>
          <p:cNvPr id="3" name="Text Placeholder 2">
            <a:extLst>
              <a:ext uri="{FF2B5EF4-FFF2-40B4-BE49-F238E27FC236}">
                <a16:creationId xmlns:a16="http://schemas.microsoft.com/office/drawing/2014/main" id="{ED8547BF-6DCE-B0F4-12D3-944D663924FB}"/>
              </a:ext>
            </a:extLst>
          </p:cNvPr>
          <p:cNvSpPr>
            <a:spLocks noGrp="1"/>
          </p:cNvSpPr>
          <p:nvPr>
            <p:ph type="body" sz="quarter" idx="11"/>
          </p:nvPr>
        </p:nvSpPr>
        <p:spPr/>
        <p:txBody>
          <a:bodyPr/>
          <a:lstStyle/>
          <a:p>
            <a:r>
              <a:rPr lang="en-GB" dirty="0"/>
              <a:t>Activity B: Cups </a:t>
            </a:r>
          </a:p>
        </p:txBody>
      </p:sp>
      <p:sp>
        <p:nvSpPr>
          <p:cNvPr id="4" name="AutoShape 2" descr="So this happened (un-engineered) today! Is there an area question?! How many more cups would fill the tray?">
            <a:extLst>
              <a:ext uri="{FF2B5EF4-FFF2-40B4-BE49-F238E27FC236}">
                <a16:creationId xmlns:a16="http://schemas.microsoft.com/office/drawing/2014/main" id="{142CCD33-5DB6-B918-D002-FB395BB7261D}"/>
              </a:ext>
            </a:extLst>
          </p:cNvPr>
          <p:cNvSpPr>
            <a:spLocks noChangeAspect="1" noChangeArrowheads="1"/>
          </p:cNvSpPr>
          <p:nvPr/>
        </p:nvSpPr>
        <p:spPr bwMode="auto">
          <a:xfrm>
            <a:off x="5943600" y="3276600"/>
            <a:ext cx="1935480" cy="19354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6" name="Picture 5" descr="Image, taken from above, of cups arranged on a tray. The cups are arranged in a 5x7 rectangle, but a triangle of 10 cups has been removed from the bottom right corner.">
            <a:extLst>
              <a:ext uri="{FF2B5EF4-FFF2-40B4-BE49-F238E27FC236}">
                <a16:creationId xmlns:a16="http://schemas.microsoft.com/office/drawing/2014/main" id="{679D1587-8474-2266-4498-B4ACE843156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36357" y="1124744"/>
            <a:ext cx="4074823" cy="5542756"/>
          </a:xfrm>
          <a:prstGeom prst="rect">
            <a:avLst/>
          </a:prstGeom>
        </p:spPr>
      </p:pic>
      <p:sp>
        <p:nvSpPr>
          <p:cNvPr id="5" name="Action Button: Help 4">
            <a:hlinkClick r:id="" action="ppaction://noaction" highlightClick="1"/>
            <a:extLst>
              <a:ext uri="{FF2B5EF4-FFF2-40B4-BE49-F238E27FC236}">
                <a16:creationId xmlns:a16="http://schemas.microsoft.com/office/drawing/2014/main" id="{618E4BF4-958A-5678-4CA2-A0EAE5CD30B1}"/>
              </a:ext>
            </a:extLst>
          </p:cNvPr>
          <p:cNvSpPr/>
          <p:nvPr/>
        </p:nvSpPr>
        <p:spPr>
          <a:xfrm>
            <a:off x="4591050" y="4048391"/>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990A52B-1767-86F3-D361-2894B11540A2}"/>
              </a:ext>
            </a:extLst>
          </p:cNvPr>
          <p:cNvSpPr txBox="1"/>
          <p:nvPr/>
        </p:nvSpPr>
        <p:spPr>
          <a:xfrm>
            <a:off x="5533361" y="3948152"/>
            <a:ext cx="6144475" cy="1785104"/>
          </a:xfrm>
          <a:prstGeom prst="rect">
            <a:avLst/>
          </a:prstGeom>
          <a:noFill/>
        </p:spPr>
        <p:txBody>
          <a:bodyPr wrap="square" lIns="91440" tIns="45720" rIns="91440" bIns="45720" anchor="t">
            <a:spAutoFit/>
          </a:bodyPr>
          <a:lstStyle/>
          <a:p>
            <a:pPr>
              <a:buNone/>
            </a:pPr>
            <a:r>
              <a:rPr lang="en-US" sz="2200" dirty="0">
                <a:latin typeface="Arial"/>
                <a:cs typeface="Arial"/>
              </a:rPr>
              <a:t>Trays of cups are stacked on top of each other for a school event. How many trays are needed if there are 211 attendees? How many attendees might there be if four trays are provided?</a:t>
            </a:r>
          </a:p>
        </p:txBody>
      </p:sp>
    </p:spTree>
    <p:extLst>
      <p:ext uri="{BB962C8B-B14F-4D97-AF65-F5344CB8AC3E}">
        <p14:creationId xmlns:p14="http://schemas.microsoft.com/office/powerpoint/2010/main" val="163254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E583F9-D904-6335-EA2F-41C3BE9AF0EB}"/>
              </a:ext>
            </a:extLst>
          </p:cNvPr>
          <p:cNvSpPr>
            <a:spLocks noGrp="1"/>
          </p:cNvSpPr>
          <p:nvPr>
            <p:ph type="body" sz="quarter" idx="10"/>
          </p:nvPr>
        </p:nvSpPr>
        <p:spPr>
          <a:xfrm>
            <a:off x="240289" y="3521331"/>
            <a:ext cx="8725582" cy="2096723"/>
          </a:xfrm>
        </p:spPr>
        <p:txBody>
          <a:bodyPr>
            <a:noAutofit/>
          </a:bodyPr>
          <a:lstStyle/>
          <a:p>
            <a:pPr marL="457200" indent="-457200">
              <a:buAutoNum type="alphaLcParenR"/>
            </a:pPr>
            <a:r>
              <a:rPr lang="en-GB" sz="2200" dirty="0"/>
              <a:t>Put shapes A to E in ascending order of perimeter. What do you notice?</a:t>
            </a:r>
          </a:p>
          <a:p>
            <a:pPr marL="457200" indent="-457200">
              <a:buAutoNum type="alphaLcParenR"/>
            </a:pPr>
            <a:r>
              <a:rPr lang="en-GB" sz="2200" dirty="0"/>
              <a:t>Put the shapes in ascending order of area. What do you notice?</a:t>
            </a:r>
          </a:p>
          <a:p>
            <a:r>
              <a:rPr lang="en-GB" sz="2200" dirty="0"/>
              <a:t>Priya uses her shapes as nets. She cuts out around the perimeters and folds along the internal lines</a:t>
            </a:r>
          </a:p>
          <a:p>
            <a:pPr marL="457200" indent="-457200">
              <a:buFont typeface="+mj-lt"/>
              <a:buAutoNum type="alphaLcParenR" startAt="3"/>
            </a:pPr>
            <a:r>
              <a:rPr lang="en-GB" sz="2200" dirty="0"/>
              <a:t>Which 3D shapes has she made nets for?</a:t>
            </a:r>
          </a:p>
        </p:txBody>
      </p:sp>
      <p:sp>
        <p:nvSpPr>
          <p:cNvPr id="3" name="Text Placeholder 2">
            <a:extLst>
              <a:ext uri="{FF2B5EF4-FFF2-40B4-BE49-F238E27FC236}">
                <a16:creationId xmlns:a16="http://schemas.microsoft.com/office/drawing/2014/main" id="{7B2B556A-D431-6139-108A-BBD3C30374F2}"/>
              </a:ext>
            </a:extLst>
          </p:cNvPr>
          <p:cNvSpPr>
            <a:spLocks noGrp="1"/>
          </p:cNvSpPr>
          <p:nvPr>
            <p:ph type="body" sz="quarter" idx="11"/>
          </p:nvPr>
        </p:nvSpPr>
        <p:spPr/>
        <p:txBody>
          <a:bodyPr/>
          <a:lstStyle/>
          <a:p>
            <a:r>
              <a:rPr lang="en-GB" dirty="0"/>
              <a:t>Activity C: Nets</a:t>
            </a:r>
          </a:p>
        </p:txBody>
      </p:sp>
      <p:pic>
        <p:nvPicPr>
          <p:cNvPr id="7" name="Picture 6">
            <a:extLst>
              <a:ext uri="{FF2B5EF4-FFF2-40B4-BE49-F238E27FC236}">
                <a16:creationId xmlns:a16="http://schemas.microsoft.com/office/drawing/2014/main" id="{F7C13D53-F599-7950-E71D-10C80EE3B342}"/>
              </a:ext>
            </a:extLst>
          </p:cNvPr>
          <p:cNvPicPr>
            <a:picLocks noChangeAspect="1"/>
          </p:cNvPicPr>
          <p:nvPr/>
        </p:nvPicPr>
        <p:blipFill>
          <a:blip r:embed="rId3"/>
          <a:stretch>
            <a:fillRect/>
          </a:stretch>
        </p:blipFill>
        <p:spPr>
          <a:xfrm>
            <a:off x="714119" y="1943002"/>
            <a:ext cx="1637024" cy="1471791"/>
          </a:xfrm>
          <a:prstGeom prst="rect">
            <a:avLst/>
          </a:prstGeom>
        </p:spPr>
      </p:pic>
      <p:pic>
        <p:nvPicPr>
          <p:cNvPr id="8" name="Picture 7">
            <a:extLst>
              <a:ext uri="{FF2B5EF4-FFF2-40B4-BE49-F238E27FC236}">
                <a16:creationId xmlns:a16="http://schemas.microsoft.com/office/drawing/2014/main" id="{CF5E34DB-1D6B-98A0-79F4-A0996167D9B5}"/>
              </a:ext>
            </a:extLst>
          </p:cNvPr>
          <p:cNvPicPr>
            <a:picLocks noChangeAspect="1"/>
          </p:cNvPicPr>
          <p:nvPr/>
        </p:nvPicPr>
        <p:blipFill>
          <a:blip r:embed="rId4"/>
          <a:stretch>
            <a:fillRect/>
          </a:stretch>
        </p:blipFill>
        <p:spPr>
          <a:xfrm>
            <a:off x="9615547" y="1850671"/>
            <a:ext cx="1100002" cy="1471791"/>
          </a:xfrm>
          <a:prstGeom prst="rect">
            <a:avLst/>
          </a:prstGeom>
        </p:spPr>
      </p:pic>
      <p:pic>
        <p:nvPicPr>
          <p:cNvPr id="9" name="Picture 8">
            <a:extLst>
              <a:ext uri="{FF2B5EF4-FFF2-40B4-BE49-F238E27FC236}">
                <a16:creationId xmlns:a16="http://schemas.microsoft.com/office/drawing/2014/main" id="{9560A231-069B-8CFB-DF8F-4E73A461E5D5}"/>
              </a:ext>
            </a:extLst>
          </p:cNvPr>
          <p:cNvPicPr>
            <a:picLocks noChangeAspect="1"/>
          </p:cNvPicPr>
          <p:nvPr/>
        </p:nvPicPr>
        <p:blipFill>
          <a:blip r:embed="rId5"/>
          <a:stretch>
            <a:fillRect/>
          </a:stretch>
        </p:blipFill>
        <p:spPr>
          <a:xfrm>
            <a:off x="5124259" y="1869455"/>
            <a:ext cx="1637025" cy="1640428"/>
          </a:xfrm>
          <a:prstGeom prst="rect">
            <a:avLst/>
          </a:prstGeom>
        </p:spPr>
      </p:pic>
      <p:pic>
        <p:nvPicPr>
          <p:cNvPr id="10" name="Picture 9">
            <a:extLst>
              <a:ext uri="{FF2B5EF4-FFF2-40B4-BE49-F238E27FC236}">
                <a16:creationId xmlns:a16="http://schemas.microsoft.com/office/drawing/2014/main" id="{08F00027-A100-5B4A-4BB7-FCBF49429EA6}"/>
              </a:ext>
            </a:extLst>
          </p:cNvPr>
          <p:cNvPicPr>
            <a:picLocks noChangeAspect="1"/>
          </p:cNvPicPr>
          <p:nvPr/>
        </p:nvPicPr>
        <p:blipFill>
          <a:blip r:embed="rId6"/>
          <a:stretch>
            <a:fillRect/>
          </a:stretch>
        </p:blipFill>
        <p:spPr>
          <a:xfrm>
            <a:off x="2823762" y="2411117"/>
            <a:ext cx="1589477" cy="571780"/>
          </a:xfrm>
          <a:prstGeom prst="rect">
            <a:avLst/>
          </a:prstGeom>
        </p:spPr>
      </p:pic>
      <p:pic>
        <p:nvPicPr>
          <p:cNvPr id="11" name="Picture 10">
            <a:extLst>
              <a:ext uri="{FF2B5EF4-FFF2-40B4-BE49-F238E27FC236}">
                <a16:creationId xmlns:a16="http://schemas.microsoft.com/office/drawing/2014/main" id="{82B7193A-9186-AAC5-19FC-04F5F780B1AB}"/>
              </a:ext>
            </a:extLst>
          </p:cNvPr>
          <p:cNvPicPr>
            <a:picLocks noChangeAspect="1"/>
          </p:cNvPicPr>
          <p:nvPr/>
        </p:nvPicPr>
        <p:blipFill>
          <a:blip r:embed="rId7"/>
          <a:stretch>
            <a:fillRect/>
          </a:stretch>
        </p:blipFill>
        <p:spPr>
          <a:xfrm>
            <a:off x="7186355" y="2075495"/>
            <a:ext cx="1475422" cy="1275928"/>
          </a:xfrm>
          <a:prstGeom prst="rect">
            <a:avLst/>
          </a:prstGeom>
        </p:spPr>
      </p:pic>
      <p:sp>
        <p:nvSpPr>
          <p:cNvPr id="12" name="Action Button: Help 11">
            <a:hlinkClick r:id="" action="ppaction://noaction" highlightClick="1"/>
            <a:extLst>
              <a:ext uri="{FF2B5EF4-FFF2-40B4-BE49-F238E27FC236}">
                <a16:creationId xmlns:a16="http://schemas.microsoft.com/office/drawing/2014/main" id="{34F1E1ED-C18A-5BAC-EC0C-8FE4A5211F40}"/>
              </a:ext>
            </a:extLst>
          </p:cNvPr>
          <p:cNvSpPr/>
          <p:nvPr/>
        </p:nvSpPr>
        <p:spPr>
          <a:xfrm>
            <a:off x="158494" y="5805475"/>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640B8BB-7DF4-8509-8379-447053108334}"/>
              </a:ext>
            </a:extLst>
          </p:cNvPr>
          <p:cNvSpPr txBox="1"/>
          <p:nvPr/>
        </p:nvSpPr>
        <p:spPr>
          <a:xfrm>
            <a:off x="240287" y="2463453"/>
            <a:ext cx="372218" cy="430887"/>
          </a:xfrm>
          <a:prstGeom prst="rect">
            <a:avLst/>
          </a:prstGeom>
          <a:noFill/>
        </p:spPr>
        <p:txBody>
          <a:bodyPr wrap="none" rtlCol="0">
            <a:spAutoFit/>
          </a:bodyPr>
          <a:lstStyle/>
          <a:p>
            <a:pPr>
              <a:buNone/>
            </a:pPr>
            <a:r>
              <a:rPr lang="en-GB" sz="2200" dirty="0">
                <a:solidFill>
                  <a:srgbClr val="00628C"/>
                </a:solidFill>
              </a:rPr>
              <a:t>A</a:t>
            </a:r>
          </a:p>
        </p:txBody>
      </p:sp>
      <p:sp>
        <p:nvSpPr>
          <p:cNvPr id="5" name="TextBox 4">
            <a:extLst>
              <a:ext uri="{FF2B5EF4-FFF2-40B4-BE49-F238E27FC236}">
                <a16:creationId xmlns:a16="http://schemas.microsoft.com/office/drawing/2014/main" id="{25A91448-C350-A77B-4EB4-52513EC0EFDF}"/>
              </a:ext>
            </a:extLst>
          </p:cNvPr>
          <p:cNvSpPr txBox="1"/>
          <p:nvPr/>
        </p:nvSpPr>
        <p:spPr>
          <a:xfrm>
            <a:off x="2479025" y="2463453"/>
            <a:ext cx="372218" cy="430887"/>
          </a:xfrm>
          <a:prstGeom prst="rect">
            <a:avLst/>
          </a:prstGeom>
          <a:noFill/>
        </p:spPr>
        <p:txBody>
          <a:bodyPr wrap="none" rtlCol="0">
            <a:spAutoFit/>
          </a:bodyPr>
          <a:lstStyle/>
          <a:p>
            <a:pPr>
              <a:buNone/>
            </a:pPr>
            <a:r>
              <a:rPr lang="en-GB" sz="2200" dirty="0">
                <a:solidFill>
                  <a:srgbClr val="00628C"/>
                </a:solidFill>
              </a:rPr>
              <a:t>B</a:t>
            </a:r>
          </a:p>
        </p:txBody>
      </p:sp>
      <p:sp>
        <p:nvSpPr>
          <p:cNvPr id="6" name="TextBox 5">
            <a:extLst>
              <a:ext uri="{FF2B5EF4-FFF2-40B4-BE49-F238E27FC236}">
                <a16:creationId xmlns:a16="http://schemas.microsoft.com/office/drawing/2014/main" id="{51A520FA-1BBE-6A07-AAC3-64B95ED3CFBE}"/>
              </a:ext>
            </a:extLst>
          </p:cNvPr>
          <p:cNvSpPr txBox="1"/>
          <p:nvPr/>
        </p:nvSpPr>
        <p:spPr>
          <a:xfrm>
            <a:off x="4717763" y="2463453"/>
            <a:ext cx="388248" cy="430887"/>
          </a:xfrm>
          <a:prstGeom prst="rect">
            <a:avLst/>
          </a:prstGeom>
          <a:noFill/>
        </p:spPr>
        <p:txBody>
          <a:bodyPr wrap="none" rtlCol="0">
            <a:spAutoFit/>
          </a:bodyPr>
          <a:lstStyle/>
          <a:p>
            <a:pPr>
              <a:buNone/>
            </a:pPr>
            <a:r>
              <a:rPr lang="en-GB" sz="2200" dirty="0">
                <a:solidFill>
                  <a:srgbClr val="00628C"/>
                </a:solidFill>
              </a:rPr>
              <a:t>C</a:t>
            </a:r>
          </a:p>
        </p:txBody>
      </p:sp>
      <p:sp>
        <p:nvSpPr>
          <p:cNvPr id="14" name="TextBox 13">
            <a:extLst>
              <a:ext uri="{FF2B5EF4-FFF2-40B4-BE49-F238E27FC236}">
                <a16:creationId xmlns:a16="http://schemas.microsoft.com/office/drawing/2014/main" id="{A3E0DDC1-CB17-FFBB-05F6-6F76E2F70376}"/>
              </a:ext>
            </a:extLst>
          </p:cNvPr>
          <p:cNvSpPr txBox="1"/>
          <p:nvPr/>
        </p:nvSpPr>
        <p:spPr>
          <a:xfrm>
            <a:off x="6972531" y="2463453"/>
            <a:ext cx="388248" cy="430887"/>
          </a:xfrm>
          <a:prstGeom prst="rect">
            <a:avLst/>
          </a:prstGeom>
          <a:noFill/>
        </p:spPr>
        <p:txBody>
          <a:bodyPr wrap="none" rtlCol="0">
            <a:spAutoFit/>
          </a:bodyPr>
          <a:lstStyle/>
          <a:p>
            <a:pPr>
              <a:buNone/>
            </a:pPr>
            <a:r>
              <a:rPr lang="en-GB" sz="2200" dirty="0">
                <a:solidFill>
                  <a:srgbClr val="00628C"/>
                </a:solidFill>
              </a:rPr>
              <a:t>D</a:t>
            </a:r>
          </a:p>
        </p:txBody>
      </p:sp>
      <p:sp>
        <p:nvSpPr>
          <p:cNvPr id="15" name="TextBox 14">
            <a:extLst>
              <a:ext uri="{FF2B5EF4-FFF2-40B4-BE49-F238E27FC236}">
                <a16:creationId xmlns:a16="http://schemas.microsoft.com/office/drawing/2014/main" id="{6959D5C0-0D29-AF05-7991-C5E330B55E23}"/>
              </a:ext>
            </a:extLst>
          </p:cNvPr>
          <p:cNvSpPr txBox="1"/>
          <p:nvPr/>
        </p:nvSpPr>
        <p:spPr>
          <a:xfrm>
            <a:off x="9227299" y="2463453"/>
            <a:ext cx="372218" cy="430887"/>
          </a:xfrm>
          <a:prstGeom prst="rect">
            <a:avLst/>
          </a:prstGeom>
          <a:noFill/>
        </p:spPr>
        <p:txBody>
          <a:bodyPr wrap="none" rtlCol="0">
            <a:spAutoFit/>
          </a:bodyPr>
          <a:lstStyle/>
          <a:p>
            <a:pPr>
              <a:buNone/>
            </a:pPr>
            <a:r>
              <a:rPr lang="en-GB" sz="2200" dirty="0">
                <a:solidFill>
                  <a:srgbClr val="00628C"/>
                </a:solidFill>
              </a:rPr>
              <a:t>E</a:t>
            </a:r>
          </a:p>
        </p:txBody>
      </p:sp>
      <p:sp>
        <p:nvSpPr>
          <p:cNvPr id="18" name="TextBox 17">
            <a:extLst>
              <a:ext uri="{FF2B5EF4-FFF2-40B4-BE49-F238E27FC236}">
                <a16:creationId xmlns:a16="http://schemas.microsoft.com/office/drawing/2014/main" id="{266A5259-DA20-CAAB-B97E-0BEAA0CA0DC9}"/>
              </a:ext>
            </a:extLst>
          </p:cNvPr>
          <p:cNvSpPr txBox="1"/>
          <p:nvPr/>
        </p:nvSpPr>
        <p:spPr>
          <a:xfrm>
            <a:off x="1148309" y="5805475"/>
            <a:ext cx="7289183" cy="769441"/>
          </a:xfrm>
          <a:prstGeom prst="rect">
            <a:avLst/>
          </a:prstGeom>
          <a:noFill/>
        </p:spPr>
        <p:txBody>
          <a:bodyPr wrap="square">
            <a:spAutoFit/>
          </a:bodyPr>
          <a:lstStyle/>
          <a:p>
            <a:pPr>
              <a:buNone/>
            </a:pPr>
            <a:r>
              <a:rPr lang="en-GB" sz="2200" dirty="0"/>
              <a:t>Can you make any other nets for the same shapes? Where would they go in your orders for part a and b?</a:t>
            </a:r>
          </a:p>
        </p:txBody>
      </p:sp>
      <p:sp>
        <p:nvSpPr>
          <p:cNvPr id="16" name="TextBox 15">
            <a:extLst>
              <a:ext uri="{FF2B5EF4-FFF2-40B4-BE49-F238E27FC236}">
                <a16:creationId xmlns:a16="http://schemas.microsoft.com/office/drawing/2014/main" id="{2959C8F2-6599-B0D0-DFAC-D12C60AEEF42}"/>
              </a:ext>
            </a:extLst>
          </p:cNvPr>
          <p:cNvSpPr txBox="1"/>
          <p:nvPr/>
        </p:nvSpPr>
        <p:spPr>
          <a:xfrm>
            <a:off x="240287" y="1060321"/>
            <a:ext cx="10814155" cy="837152"/>
          </a:xfrm>
          <a:prstGeom prst="rect">
            <a:avLst/>
          </a:prstGeom>
          <a:noFill/>
        </p:spPr>
        <p:txBody>
          <a:bodyPr wrap="square">
            <a:spAutoFit/>
          </a:bodyPr>
          <a:lstStyle/>
          <a:p>
            <a:pPr>
              <a:buNone/>
            </a:pPr>
            <a:r>
              <a:rPr lang="en-GB" sz="2200" dirty="0"/>
              <a:t>Priya uses some smaller shapes to make bigger shapes, A to E.</a:t>
            </a:r>
          </a:p>
          <a:p>
            <a:pPr>
              <a:buNone/>
            </a:pPr>
            <a:r>
              <a:rPr lang="en-GB" sz="2200" dirty="0"/>
              <a:t>Each length in the smaller shapes is 1 cm.</a:t>
            </a:r>
          </a:p>
        </p:txBody>
      </p:sp>
    </p:spTree>
    <p:extLst>
      <p:ext uri="{BB962C8B-B14F-4D97-AF65-F5344CB8AC3E}">
        <p14:creationId xmlns:p14="http://schemas.microsoft.com/office/powerpoint/2010/main" val="281936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animBg="1"/>
      <p:bldP spid="1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9CC157A-DDD3-139C-33EB-2C59AF9A85C0}"/>
              </a:ext>
            </a:extLst>
          </p:cNvPr>
          <p:cNvSpPr>
            <a:spLocks noGrp="1"/>
          </p:cNvSpPr>
          <p:nvPr>
            <p:ph type="body" sz="quarter" idx="11"/>
          </p:nvPr>
        </p:nvSpPr>
        <p:spPr/>
        <p:txBody>
          <a:bodyPr/>
          <a:lstStyle/>
          <a:p>
            <a:r>
              <a:rPr lang="en-GB" dirty="0"/>
              <a:t>Activity C: Nets (animated solutions to further thinking question)</a:t>
            </a:r>
          </a:p>
          <a:p>
            <a:endParaRPr lang="en-GB" dirty="0"/>
          </a:p>
        </p:txBody>
      </p:sp>
      <p:pic>
        <p:nvPicPr>
          <p:cNvPr id="7" name="Picture 6">
            <a:extLst>
              <a:ext uri="{FF2B5EF4-FFF2-40B4-BE49-F238E27FC236}">
                <a16:creationId xmlns:a16="http://schemas.microsoft.com/office/drawing/2014/main" id="{F7C13D53-F599-7950-E71D-10C80EE3B342}"/>
              </a:ext>
            </a:extLst>
          </p:cNvPr>
          <p:cNvPicPr>
            <a:picLocks noChangeAspect="1"/>
          </p:cNvPicPr>
          <p:nvPr/>
        </p:nvPicPr>
        <p:blipFill>
          <a:blip r:embed="rId3"/>
          <a:stretch>
            <a:fillRect/>
          </a:stretch>
        </p:blipFill>
        <p:spPr>
          <a:xfrm>
            <a:off x="9659271" y="4840615"/>
            <a:ext cx="1637024" cy="1471791"/>
          </a:xfrm>
          <a:prstGeom prst="rect">
            <a:avLst/>
          </a:prstGeom>
        </p:spPr>
      </p:pic>
      <p:pic>
        <p:nvPicPr>
          <p:cNvPr id="8" name="Picture 7">
            <a:extLst>
              <a:ext uri="{FF2B5EF4-FFF2-40B4-BE49-F238E27FC236}">
                <a16:creationId xmlns:a16="http://schemas.microsoft.com/office/drawing/2014/main" id="{CF5E34DB-1D6B-98A0-79F4-A0996167D9B5}"/>
              </a:ext>
            </a:extLst>
          </p:cNvPr>
          <p:cNvPicPr>
            <a:picLocks noChangeAspect="1"/>
          </p:cNvPicPr>
          <p:nvPr/>
        </p:nvPicPr>
        <p:blipFill>
          <a:blip r:embed="rId4"/>
          <a:stretch>
            <a:fillRect/>
          </a:stretch>
        </p:blipFill>
        <p:spPr>
          <a:xfrm>
            <a:off x="5288458" y="5244616"/>
            <a:ext cx="1100002" cy="1471791"/>
          </a:xfrm>
          <a:prstGeom prst="rect">
            <a:avLst/>
          </a:prstGeom>
        </p:spPr>
      </p:pic>
      <p:pic>
        <p:nvPicPr>
          <p:cNvPr id="9" name="Picture 8">
            <a:extLst>
              <a:ext uri="{FF2B5EF4-FFF2-40B4-BE49-F238E27FC236}">
                <a16:creationId xmlns:a16="http://schemas.microsoft.com/office/drawing/2014/main" id="{9560A231-069B-8CFB-DF8F-4E73A461E5D5}"/>
              </a:ext>
            </a:extLst>
          </p:cNvPr>
          <p:cNvPicPr>
            <a:picLocks noChangeAspect="1"/>
          </p:cNvPicPr>
          <p:nvPr/>
        </p:nvPicPr>
        <p:blipFill>
          <a:blip r:embed="rId5"/>
          <a:stretch>
            <a:fillRect/>
          </a:stretch>
        </p:blipFill>
        <p:spPr>
          <a:xfrm>
            <a:off x="4961028" y="3685618"/>
            <a:ext cx="1637025" cy="1640428"/>
          </a:xfrm>
          <a:prstGeom prst="rect">
            <a:avLst/>
          </a:prstGeom>
        </p:spPr>
      </p:pic>
      <p:pic>
        <p:nvPicPr>
          <p:cNvPr id="10" name="Picture 9">
            <a:extLst>
              <a:ext uri="{FF2B5EF4-FFF2-40B4-BE49-F238E27FC236}">
                <a16:creationId xmlns:a16="http://schemas.microsoft.com/office/drawing/2014/main" id="{08F00027-A100-5B4A-4BB7-FCBF49429EA6}"/>
              </a:ext>
            </a:extLst>
          </p:cNvPr>
          <p:cNvPicPr>
            <a:picLocks noChangeAspect="1"/>
          </p:cNvPicPr>
          <p:nvPr/>
        </p:nvPicPr>
        <p:blipFill>
          <a:blip r:embed="rId6"/>
          <a:stretch>
            <a:fillRect/>
          </a:stretch>
        </p:blipFill>
        <p:spPr>
          <a:xfrm>
            <a:off x="633801" y="4249798"/>
            <a:ext cx="1589477" cy="571780"/>
          </a:xfrm>
          <a:prstGeom prst="rect">
            <a:avLst/>
          </a:prstGeom>
        </p:spPr>
      </p:pic>
      <p:pic>
        <p:nvPicPr>
          <p:cNvPr id="11" name="Picture 10">
            <a:extLst>
              <a:ext uri="{FF2B5EF4-FFF2-40B4-BE49-F238E27FC236}">
                <a16:creationId xmlns:a16="http://schemas.microsoft.com/office/drawing/2014/main" id="{82B7193A-9186-AAC5-19FC-04F5F780B1AB}"/>
              </a:ext>
            </a:extLst>
          </p:cNvPr>
          <p:cNvPicPr>
            <a:picLocks noChangeAspect="1"/>
          </p:cNvPicPr>
          <p:nvPr/>
        </p:nvPicPr>
        <p:blipFill>
          <a:blip r:embed="rId7"/>
          <a:stretch>
            <a:fillRect/>
          </a:stretch>
        </p:blipFill>
        <p:spPr>
          <a:xfrm>
            <a:off x="779802" y="5180594"/>
            <a:ext cx="1475422" cy="1275928"/>
          </a:xfrm>
          <a:prstGeom prst="rect">
            <a:avLst/>
          </a:prstGeom>
        </p:spPr>
      </p:pic>
      <p:sp>
        <p:nvSpPr>
          <p:cNvPr id="12" name="Action Button: Help 11">
            <a:hlinkClick r:id="" action="ppaction://noaction" highlightClick="1"/>
            <a:extLst>
              <a:ext uri="{FF2B5EF4-FFF2-40B4-BE49-F238E27FC236}">
                <a16:creationId xmlns:a16="http://schemas.microsoft.com/office/drawing/2014/main" id="{34F1E1ED-C18A-5BAC-EC0C-8FE4A5211F40}"/>
              </a:ext>
            </a:extLst>
          </p:cNvPr>
          <p:cNvSpPr/>
          <p:nvPr/>
        </p:nvSpPr>
        <p:spPr>
          <a:xfrm>
            <a:off x="283533" y="1072654"/>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640B8BB-7DF4-8509-8379-447053108334}"/>
              </a:ext>
            </a:extLst>
          </p:cNvPr>
          <p:cNvSpPr txBox="1"/>
          <p:nvPr/>
        </p:nvSpPr>
        <p:spPr>
          <a:xfrm>
            <a:off x="9195613" y="5376314"/>
            <a:ext cx="372218" cy="430887"/>
          </a:xfrm>
          <a:prstGeom prst="rect">
            <a:avLst/>
          </a:prstGeom>
          <a:noFill/>
        </p:spPr>
        <p:txBody>
          <a:bodyPr wrap="none" rtlCol="0">
            <a:spAutoFit/>
          </a:bodyPr>
          <a:lstStyle/>
          <a:p>
            <a:pPr>
              <a:buNone/>
            </a:pPr>
            <a:r>
              <a:rPr lang="en-GB" sz="2200" dirty="0">
                <a:solidFill>
                  <a:srgbClr val="00628C"/>
                </a:solidFill>
              </a:rPr>
              <a:t>A</a:t>
            </a:r>
          </a:p>
        </p:txBody>
      </p:sp>
      <p:sp>
        <p:nvSpPr>
          <p:cNvPr id="5" name="TextBox 4">
            <a:extLst>
              <a:ext uri="{FF2B5EF4-FFF2-40B4-BE49-F238E27FC236}">
                <a16:creationId xmlns:a16="http://schemas.microsoft.com/office/drawing/2014/main" id="{25A91448-C350-A77B-4EB4-52513EC0EFDF}"/>
              </a:ext>
            </a:extLst>
          </p:cNvPr>
          <p:cNvSpPr txBox="1"/>
          <p:nvPr/>
        </p:nvSpPr>
        <p:spPr>
          <a:xfrm>
            <a:off x="391554" y="4435926"/>
            <a:ext cx="372218" cy="430887"/>
          </a:xfrm>
          <a:prstGeom prst="rect">
            <a:avLst/>
          </a:prstGeom>
          <a:noFill/>
        </p:spPr>
        <p:txBody>
          <a:bodyPr wrap="none" rtlCol="0">
            <a:spAutoFit/>
          </a:bodyPr>
          <a:lstStyle/>
          <a:p>
            <a:pPr>
              <a:buNone/>
            </a:pPr>
            <a:r>
              <a:rPr lang="en-GB" sz="2200" dirty="0">
                <a:solidFill>
                  <a:srgbClr val="00628C"/>
                </a:solidFill>
              </a:rPr>
              <a:t>B</a:t>
            </a:r>
          </a:p>
        </p:txBody>
      </p:sp>
      <p:sp>
        <p:nvSpPr>
          <p:cNvPr id="6" name="TextBox 5">
            <a:extLst>
              <a:ext uri="{FF2B5EF4-FFF2-40B4-BE49-F238E27FC236}">
                <a16:creationId xmlns:a16="http://schemas.microsoft.com/office/drawing/2014/main" id="{51A520FA-1BBE-6A07-AAC3-64B95ED3CFBE}"/>
              </a:ext>
            </a:extLst>
          </p:cNvPr>
          <p:cNvSpPr txBox="1"/>
          <p:nvPr/>
        </p:nvSpPr>
        <p:spPr>
          <a:xfrm>
            <a:off x="4518890" y="4290388"/>
            <a:ext cx="388248" cy="430887"/>
          </a:xfrm>
          <a:prstGeom prst="rect">
            <a:avLst/>
          </a:prstGeom>
          <a:noFill/>
        </p:spPr>
        <p:txBody>
          <a:bodyPr wrap="none" rtlCol="0">
            <a:spAutoFit/>
          </a:bodyPr>
          <a:lstStyle/>
          <a:p>
            <a:pPr>
              <a:buNone/>
            </a:pPr>
            <a:r>
              <a:rPr lang="en-GB" sz="2200" dirty="0">
                <a:solidFill>
                  <a:srgbClr val="00628C"/>
                </a:solidFill>
              </a:rPr>
              <a:t>C</a:t>
            </a:r>
          </a:p>
        </p:txBody>
      </p:sp>
      <p:sp>
        <p:nvSpPr>
          <p:cNvPr id="14" name="TextBox 13">
            <a:extLst>
              <a:ext uri="{FF2B5EF4-FFF2-40B4-BE49-F238E27FC236}">
                <a16:creationId xmlns:a16="http://schemas.microsoft.com/office/drawing/2014/main" id="{A3E0DDC1-CB17-FFBB-05F6-6F76E2F70376}"/>
              </a:ext>
            </a:extLst>
          </p:cNvPr>
          <p:cNvSpPr txBox="1"/>
          <p:nvPr/>
        </p:nvSpPr>
        <p:spPr>
          <a:xfrm>
            <a:off x="391554" y="5665260"/>
            <a:ext cx="388248" cy="430887"/>
          </a:xfrm>
          <a:prstGeom prst="rect">
            <a:avLst/>
          </a:prstGeom>
          <a:noFill/>
        </p:spPr>
        <p:txBody>
          <a:bodyPr wrap="none" rtlCol="0">
            <a:spAutoFit/>
          </a:bodyPr>
          <a:lstStyle/>
          <a:p>
            <a:pPr>
              <a:buNone/>
            </a:pPr>
            <a:r>
              <a:rPr lang="en-GB" sz="2200" dirty="0">
                <a:solidFill>
                  <a:srgbClr val="00628C"/>
                </a:solidFill>
              </a:rPr>
              <a:t>D</a:t>
            </a:r>
          </a:p>
        </p:txBody>
      </p:sp>
      <p:sp>
        <p:nvSpPr>
          <p:cNvPr id="15" name="TextBox 14">
            <a:extLst>
              <a:ext uri="{FF2B5EF4-FFF2-40B4-BE49-F238E27FC236}">
                <a16:creationId xmlns:a16="http://schemas.microsoft.com/office/drawing/2014/main" id="{6959D5C0-0D29-AF05-7991-C5E330B55E23}"/>
              </a:ext>
            </a:extLst>
          </p:cNvPr>
          <p:cNvSpPr txBox="1"/>
          <p:nvPr/>
        </p:nvSpPr>
        <p:spPr>
          <a:xfrm>
            <a:off x="4665858" y="5765069"/>
            <a:ext cx="372218" cy="430887"/>
          </a:xfrm>
          <a:prstGeom prst="rect">
            <a:avLst/>
          </a:prstGeom>
          <a:noFill/>
        </p:spPr>
        <p:txBody>
          <a:bodyPr wrap="none" rtlCol="0">
            <a:spAutoFit/>
          </a:bodyPr>
          <a:lstStyle/>
          <a:p>
            <a:pPr>
              <a:buNone/>
            </a:pPr>
            <a:r>
              <a:rPr lang="en-GB" sz="2200" dirty="0">
                <a:solidFill>
                  <a:srgbClr val="00628C"/>
                </a:solidFill>
              </a:rPr>
              <a:t>E</a:t>
            </a:r>
          </a:p>
        </p:txBody>
      </p:sp>
      <p:sp>
        <p:nvSpPr>
          <p:cNvPr id="18" name="TextBox 17">
            <a:extLst>
              <a:ext uri="{FF2B5EF4-FFF2-40B4-BE49-F238E27FC236}">
                <a16:creationId xmlns:a16="http://schemas.microsoft.com/office/drawing/2014/main" id="{266A5259-DA20-CAAB-B97E-0BEAA0CA0DC9}"/>
              </a:ext>
            </a:extLst>
          </p:cNvPr>
          <p:cNvSpPr txBox="1"/>
          <p:nvPr/>
        </p:nvSpPr>
        <p:spPr>
          <a:xfrm>
            <a:off x="1204706" y="1072654"/>
            <a:ext cx="7289183" cy="769441"/>
          </a:xfrm>
          <a:prstGeom prst="rect">
            <a:avLst/>
          </a:prstGeom>
          <a:noFill/>
        </p:spPr>
        <p:txBody>
          <a:bodyPr wrap="square">
            <a:spAutoFit/>
          </a:bodyPr>
          <a:lstStyle/>
          <a:p>
            <a:pPr>
              <a:buNone/>
            </a:pPr>
            <a:r>
              <a:rPr lang="en-GB" sz="2200" dirty="0"/>
              <a:t>Can you make any other nets for the same shapes? Where would they go in your order for part a?</a:t>
            </a:r>
          </a:p>
        </p:txBody>
      </p:sp>
      <p:sp>
        <p:nvSpPr>
          <p:cNvPr id="19" name="TextBox 18">
            <a:extLst>
              <a:ext uri="{FF2B5EF4-FFF2-40B4-BE49-F238E27FC236}">
                <a16:creationId xmlns:a16="http://schemas.microsoft.com/office/drawing/2014/main" id="{7F59E1EE-5AB0-B595-AD41-23EA1F060B7A}"/>
              </a:ext>
            </a:extLst>
          </p:cNvPr>
          <p:cNvSpPr txBox="1"/>
          <p:nvPr/>
        </p:nvSpPr>
        <p:spPr>
          <a:xfrm>
            <a:off x="275675" y="2488819"/>
            <a:ext cx="2440248" cy="1107996"/>
          </a:xfrm>
          <a:prstGeom prst="rect">
            <a:avLst/>
          </a:prstGeom>
          <a:noFill/>
        </p:spPr>
        <p:txBody>
          <a:bodyPr wrap="square" rtlCol="0">
            <a:spAutoFit/>
          </a:bodyPr>
          <a:lstStyle/>
          <a:p>
            <a:pPr>
              <a:buNone/>
            </a:pPr>
            <a:r>
              <a:rPr lang="en-GB" sz="2200" dirty="0"/>
              <a:t>There are no other nets for a tetrahedron.</a:t>
            </a:r>
          </a:p>
        </p:txBody>
      </p:sp>
      <p:pic>
        <p:nvPicPr>
          <p:cNvPr id="23" name="Picture 22">
            <a:extLst>
              <a:ext uri="{FF2B5EF4-FFF2-40B4-BE49-F238E27FC236}">
                <a16:creationId xmlns:a16="http://schemas.microsoft.com/office/drawing/2014/main" id="{248A7348-3A44-09E9-7575-F8FF16B3B7B3}"/>
              </a:ext>
            </a:extLst>
          </p:cNvPr>
          <p:cNvPicPr>
            <a:picLocks noChangeAspect="1"/>
          </p:cNvPicPr>
          <p:nvPr/>
        </p:nvPicPr>
        <p:blipFill>
          <a:blip r:embed="rId8"/>
          <a:stretch>
            <a:fillRect/>
          </a:stretch>
        </p:blipFill>
        <p:spPr>
          <a:xfrm>
            <a:off x="3880451" y="2173643"/>
            <a:ext cx="1157625" cy="1564095"/>
          </a:xfrm>
          <a:prstGeom prst="rect">
            <a:avLst/>
          </a:prstGeom>
        </p:spPr>
      </p:pic>
      <p:pic>
        <p:nvPicPr>
          <p:cNvPr id="24" name="Picture 23">
            <a:extLst>
              <a:ext uri="{FF2B5EF4-FFF2-40B4-BE49-F238E27FC236}">
                <a16:creationId xmlns:a16="http://schemas.microsoft.com/office/drawing/2014/main" id="{38E83C84-548E-EF96-0B63-D15B74F6482A}"/>
              </a:ext>
            </a:extLst>
          </p:cNvPr>
          <p:cNvPicPr>
            <a:picLocks noChangeAspect="1"/>
          </p:cNvPicPr>
          <p:nvPr/>
        </p:nvPicPr>
        <p:blipFill>
          <a:blip r:embed="rId9"/>
          <a:stretch>
            <a:fillRect/>
          </a:stretch>
        </p:blipFill>
        <p:spPr>
          <a:xfrm>
            <a:off x="6677120" y="2327101"/>
            <a:ext cx="1157625" cy="1555357"/>
          </a:xfrm>
          <a:prstGeom prst="rect">
            <a:avLst/>
          </a:prstGeom>
        </p:spPr>
      </p:pic>
      <p:pic>
        <p:nvPicPr>
          <p:cNvPr id="25" name="Picture 24">
            <a:extLst>
              <a:ext uri="{FF2B5EF4-FFF2-40B4-BE49-F238E27FC236}">
                <a16:creationId xmlns:a16="http://schemas.microsoft.com/office/drawing/2014/main" id="{7D26D88F-5C8E-0D41-D4C1-541217BC47FB}"/>
              </a:ext>
            </a:extLst>
          </p:cNvPr>
          <p:cNvPicPr>
            <a:picLocks noChangeAspect="1"/>
          </p:cNvPicPr>
          <p:nvPr/>
        </p:nvPicPr>
        <p:blipFill>
          <a:blip r:embed="rId10"/>
          <a:stretch>
            <a:fillRect/>
          </a:stretch>
        </p:blipFill>
        <p:spPr>
          <a:xfrm rot="5400000">
            <a:off x="5220345" y="1885902"/>
            <a:ext cx="1372241" cy="1564095"/>
          </a:xfrm>
          <a:prstGeom prst="rect">
            <a:avLst/>
          </a:prstGeom>
        </p:spPr>
      </p:pic>
      <p:pic>
        <p:nvPicPr>
          <p:cNvPr id="26" name="Picture 25">
            <a:extLst>
              <a:ext uri="{FF2B5EF4-FFF2-40B4-BE49-F238E27FC236}">
                <a16:creationId xmlns:a16="http://schemas.microsoft.com/office/drawing/2014/main" id="{F91B90F2-69A4-2B86-9245-3BB10ABBD8E0}"/>
              </a:ext>
            </a:extLst>
          </p:cNvPr>
          <p:cNvPicPr>
            <a:picLocks noChangeAspect="1"/>
          </p:cNvPicPr>
          <p:nvPr/>
        </p:nvPicPr>
        <p:blipFill>
          <a:blip r:embed="rId11"/>
          <a:stretch>
            <a:fillRect/>
          </a:stretch>
        </p:blipFill>
        <p:spPr>
          <a:xfrm>
            <a:off x="8819626" y="1421319"/>
            <a:ext cx="1496409" cy="1683460"/>
          </a:xfrm>
          <a:prstGeom prst="rect">
            <a:avLst/>
          </a:prstGeom>
        </p:spPr>
      </p:pic>
      <p:pic>
        <p:nvPicPr>
          <p:cNvPr id="27" name="Picture 26">
            <a:extLst>
              <a:ext uri="{FF2B5EF4-FFF2-40B4-BE49-F238E27FC236}">
                <a16:creationId xmlns:a16="http://schemas.microsoft.com/office/drawing/2014/main" id="{E71CF29D-52F7-1800-1F81-F55783390F39}"/>
              </a:ext>
            </a:extLst>
          </p:cNvPr>
          <p:cNvPicPr>
            <a:picLocks noChangeAspect="1"/>
          </p:cNvPicPr>
          <p:nvPr/>
        </p:nvPicPr>
        <p:blipFill>
          <a:blip r:embed="rId12"/>
          <a:stretch>
            <a:fillRect/>
          </a:stretch>
        </p:blipFill>
        <p:spPr>
          <a:xfrm rot="16200000">
            <a:off x="9413859" y="2824851"/>
            <a:ext cx="1596015" cy="2168858"/>
          </a:xfrm>
          <a:prstGeom prst="rect">
            <a:avLst/>
          </a:prstGeom>
        </p:spPr>
      </p:pic>
      <p:pic>
        <p:nvPicPr>
          <p:cNvPr id="28" name="Picture 27">
            <a:extLst>
              <a:ext uri="{FF2B5EF4-FFF2-40B4-BE49-F238E27FC236}">
                <a16:creationId xmlns:a16="http://schemas.microsoft.com/office/drawing/2014/main" id="{53519D5E-D75D-4421-2AA7-F57EC624D2C5}"/>
              </a:ext>
            </a:extLst>
          </p:cNvPr>
          <p:cNvPicPr>
            <a:picLocks noChangeAspect="1"/>
          </p:cNvPicPr>
          <p:nvPr/>
        </p:nvPicPr>
        <p:blipFill>
          <a:blip r:embed="rId13"/>
          <a:stretch>
            <a:fillRect/>
          </a:stretch>
        </p:blipFill>
        <p:spPr>
          <a:xfrm>
            <a:off x="10552647" y="1072654"/>
            <a:ext cx="1520017" cy="1809392"/>
          </a:xfrm>
          <a:prstGeom prst="rect">
            <a:avLst/>
          </a:prstGeom>
        </p:spPr>
      </p:pic>
    </p:spTree>
    <p:extLst>
      <p:ext uri="{BB962C8B-B14F-4D97-AF65-F5344CB8AC3E}">
        <p14:creationId xmlns:p14="http://schemas.microsoft.com/office/powerpoint/2010/main" val="283390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F750-B98E-4156-B264-E7141171DEA8}"/>
              </a:ext>
            </a:extLst>
          </p:cNvPr>
          <p:cNvSpPr>
            <a:spLocks noGrp="1"/>
          </p:cNvSpPr>
          <p:nvPr>
            <p:ph type="ctrTitle"/>
          </p:nvPr>
        </p:nvSpPr>
        <p:spPr>
          <a:xfrm>
            <a:off x="609602" y="2130109"/>
            <a:ext cx="6049764" cy="648071"/>
          </a:xfrm>
        </p:spPr>
        <p:txBody>
          <a:bodyPr>
            <a:normAutofit/>
          </a:bodyPr>
          <a:lstStyle/>
          <a:p>
            <a:r>
              <a:rPr lang="en-GB" sz="3200" dirty="0"/>
              <a:t>Area and perimeter</a:t>
            </a:r>
          </a:p>
        </p:txBody>
      </p:sp>
      <p:sp>
        <p:nvSpPr>
          <p:cNvPr id="3" name="Subtitle 2">
            <a:extLst>
              <a:ext uri="{FF2B5EF4-FFF2-40B4-BE49-F238E27FC236}">
                <a16:creationId xmlns:a16="http://schemas.microsoft.com/office/drawing/2014/main" id="{72DF884B-E4FB-4058-9297-DDD0206E9539}"/>
              </a:ext>
            </a:extLst>
          </p:cNvPr>
          <p:cNvSpPr>
            <a:spLocks noGrp="1"/>
          </p:cNvSpPr>
          <p:nvPr>
            <p:ph type="subTitle" idx="1"/>
          </p:nvPr>
        </p:nvSpPr>
        <p:spPr>
          <a:xfrm>
            <a:off x="609602" y="3090198"/>
            <a:ext cx="6062463" cy="1152130"/>
          </a:xfrm>
        </p:spPr>
        <p:txBody>
          <a:bodyPr>
            <a:normAutofit/>
          </a:bodyPr>
          <a:lstStyle/>
          <a:p>
            <a:r>
              <a:rPr lang="en-GB" sz="1800" dirty="0">
                <a:latin typeface="Century Gothic" panose="020B0502020202020204" pitchFamily="34" charset="0"/>
              </a:rPr>
              <a:t>Checkpoints 1–5</a:t>
            </a:r>
          </a:p>
        </p:txBody>
      </p:sp>
    </p:spTree>
    <p:extLst>
      <p:ext uri="{BB962C8B-B14F-4D97-AF65-F5344CB8AC3E}">
        <p14:creationId xmlns:p14="http://schemas.microsoft.com/office/powerpoint/2010/main" val="1219114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dirty="0"/>
              <a:t>Activity D: Magnet tiles</a:t>
            </a:r>
          </a:p>
        </p:txBody>
      </p:sp>
      <p:sp>
        <p:nvSpPr>
          <p:cNvPr id="4" name="TextBox 3">
            <a:extLst>
              <a:ext uri="{FF2B5EF4-FFF2-40B4-BE49-F238E27FC236}">
                <a16:creationId xmlns:a16="http://schemas.microsoft.com/office/drawing/2014/main" id="{C2F7C9FF-7095-F649-997B-6925CEA7A659}"/>
              </a:ext>
            </a:extLst>
          </p:cNvPr>
          <p:cNvSpPr txBox="1"/>
          <p:nvPr/>
        </p:nvSpPr>
        <p:spPr>
          <a:xfrm>
            <a:off x="182880" y="944881"/>
            <a:ext cx="11865781" cy="837152"/>
          </a:xfrm>
          <a:prstGeom prst="rect">
            <a:avLst/>
          </a:prstGeom>
          <a:noFill/>
        </p:spPr>
        <p:txBody>
          <a:bodyPr wrap="square" rtlCol="0">
            <a:spAutoFit/>
          </a:bodyPr>
          <a:lstStyle/>
          <a:p>
            <a:pPr>
              <a:buNone/>
            </a:pPr>
            <a:endParaRPr lang="en-US" sz="2200" dirty="0">
              <a:cs typeface="Arial" panose="020B0604020202020204" pitchFamily="34" charset="0"/>
            </a:endParaRPr>
          </a:p>
          <a:p>
            <a:pPr>
              <a:buNone/>
            </a:pPr>
            <a:endParaRPr lang="en-US" sz="2200" dirty="0">
              <a:cs typeface="Arial" panose="020B0604020202020204" pitchFamily="34" charset="0"/>
            </a:endParaRPr>
          </a:p>
        </p:txBody>
      </p:sp>
      <p:sp>
        <p:nvSpPr>
          <p:cNvPr id="6" name="Action Button: Help 5">
            <a:hlinkClick r:id="" action="ppaction://noaction" highlightClick="1"/>
            <a:extLst>
              <a:ext uri="{FF2B5EF4-FFF2-40B4-BE49-F238E27FC236}">
                <a16:creationId xmlns:a16="http://schemas.microsoft.com/office/drawing/2014/main" id="{D64EA744-1477-0048-8831-40A0DAAF8DD4}"/>
              </a:ext>
            </a:extLst>
          </p:cNvPr>
          <p:cNvSpPr/>
          <p:nvPr/>
        </p:nvSpPr>
        <p:spPr>
          <a:xfrm>
            <a:off x="200864" y="5706783"/>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8F8D416-C667-8CAA-ABAE-7053F1E6E8D5}"/>
              </a:ext>
            </a:extLst>
          </p:cNvPr>
          <p:cNvSpPr txBox="1"/>
          <p:nvPr/>
        </p:nvSpPr>
        <p:spPr>
          <a:xfrm>
            <a:off x="284480" y="1317144"/>
            <a:ext cx="8932091" cy="461665"/>
          </a:xfrm>
          <a:prstGeom prst="rect">
            <a:avLst/>
          </a:prstGeom>
          <a:noFill/>
        </p:spPr>
        <p:txBody>
          <a:bodyPr wrap="square" rtlCol="0">
            <a:spAutoFit/>
          </a:bodyPr>
          <a:lstStyle/>
          <a:p>
            <a:pPr>
              <a:buNone/>
            </a:pPr>
            <a:endParaRPr lang="en-GB" sz="2400" dirty="0"/>
          </a:p>
        </p:txBody>
      </p:sp>
      <p:sp>
        <p:nvSpPr>
          <p:cNvPr id="7" name="TextBox 6">
            <a:extLst>
              <a:ext uri="{FF2B5EF4-FFF2-40B4-BE49-F238E27FC236}">
                <a16:creationId xmlns:a16="http://schemas.microsoft.com/office/drawing/2014/main" id="{FD0101BA-019E-E9BA-1C3C-4F84AE3E5169}"/>
              </a:ext>
            </a:extLst>
          </p:cNvPr>
          <p:cNvSpPr txBox="1"/>
          <p:nvPr/>
        </p:nvSpPr>
        <p:spPr>
          <a:xfrm>
            <a:off x="182881" y="1061505"/>
            <a:ext cx="8046720" cy="3613297"/>
          </a:xfrm>
          <a:prstGeom prst="rect">
            <a:avLst/>
          </a:prstGeom>
          <a:noFill/>
        </p:spPr>
        <p:txBody>
          <a:bodyPr wrap="square" rtlCol="0">
            <a:spAutoFit/>
          </a:bodyPr>
          <a:lstStyle/>
          <a:p>
            <a:pPr>
              <a:buNone/>
            </a:pPr>
            <a:r>
              <a:rPr lang="en-GB" sz="2200" dirty="0"/>
              <a:t>Lucy is working with some magnetic tiles.</a:t>
            </a:r>
          </a:p>
          <a:p>
            <a:pPr>
              <a:buNone/>
            </a:pPr>
            <a:r>
              <a:rPr lang="en-GB" sz="2200" dirty="0"/>
              <a:t>She has two equilateral triangle tiles and two square tiles</a:t>
            </a:r>
          </a:p>
          <a:p>
            <a:pPr>
              <a:buNone/>
            </a:pPr>
            <a:r>
              <a:rPr lang="en-GB" sz="2200" dirty="0"/>
              <a:t>Lucy says, ‘I can make a 3D shape out of these tiles.’ </a:t>
            </a:r>
          </a:p>
          <a:p>
            <a:pPr marL="457200" indent="-457200">
              <a:buAutoNum type="alphaLcParenR"/>
            </a:pPr>
            <a:r>
              <a:rPr lang="en-GB" sz="2200" dirty="0"/>
              <a:t>Is she correct? Why or why not?</a:t>
            </a:r>
          </a:p>
          <a:p>
            <a:pPr marL="457200" indent="-457200">
              <a:buAutoNum type="alphaLcParenR"/>
            </a:pPr>
            <a:endParaRPr lang="en-GB" sz="2200" dirty="0"/>
          </a:p>
          <a:p>
            <a:pPr>
              <a:buNone/>
            </a:pPr>
            <a:r>
              <a:rPr lang="en-GB" sz="2200" dirty="0"/>
              <a:t>Lucy adds one more tile. She can now make a 3D shape.</a:t>
            </a:r>
          </a:p>
          <a:p>
            <a:pPr marL="457200" indent="-457200">
              <a:buFont typeface="+mj-lt"/>
              <a:buAutoNum type="alphaLcParenR" startAt="2"/>
            </a:pPr>
            <a:r>
              <a:rPr lang="en-GB" sz="2200" dirty="0"/>
              <a:t>What must the tile have been? What shape can she make?</a:t>
            </a:r>
          </a:p>
          <a:p>
            <a:pPr marL="457200" indent="-457200">
              <a:buFont typeface="+mj-lt"/>
              <a:buAutoNum type="alphaLcParenR" startAt="2"/>
            </a:pPr>
            <a:r>
              <a:rPr lang="en-GB" sz="2200" dirty="0"/>
              <a:t>How would your answer to part b have changed if she’d added two tiles?</a:t>
            </a:r>
          </a:p>
        </p:txBody>
      </p:sp>
      <p:sp>
        <p:nvSpPr>
          <p:cNvPr id="11" name="TextBox 10">
            <a:extLst>
              <a:ext uri="{FF2B5EF4-FFF2-40B4-BE49-F238E27FC236}">
                <a16:creationId xmlns:a16="http://schemas.microsoft.com/office/drawing/2014/main" id="{8F96F802-D865-40AD-4EB7-759305ABAED9}"/>
              </a:ext>
            </a:extLst>
          </p:cNvPr>
          <p:cNvSpPr txBox="1"/>
          <p:nvPr/>
        </p:nvSpPr>
        <p:spPr>
          <a:xfrm>
            <a:off x="1248228" y="5690501"/>
            <a:ext cx="6096000" cy="769441"/>
          </a:xfrm>
          <a:prstGeom prst="rect">
            <a:avLst/>
          </a:prstGeom>
          <a:noFill/>
        </p:spPr>
        <p:txBody>
          <a:bodyPr wrap="square">
            <a:spAutoFit/>
          </a:bodyPr>
          <a:lstStyle/>
          <a:p>
            <a:pPr>
              <a:buNone/>
            </a:pPr>
            <a:r>
              <a:rPr lang="en-GB" sz="2200" dirty="0"/>
              <a:t>What other 3D shapes could Lucy make if she added more square or triangle tiles?</a:t>
            </a:r>
          </a:p>
        </p:txBody>
      </p:sp>
      <p:pic>
        <p:nvPicPr>
          <p:cNvPr id="8" name="Picture 7" descr="Image of 4 magnetic tiles from a children's construction toy. 2 are squares and 2 are equilateral triangles.">
            <a:extLst>
              <a:ext uri="{FF2B5EF4-FFF2-40B4-BE49-F238E27FC236}">
                <a16:creationId xmlns:a16="http://schemas.microsoft.com/office/drawing/2014/main" id="{2C2E6E8E-1A0C-41DE-E995-D84F9166C4A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443355" y="1147779"/>
            <a:ext cx="3290709" cy="3182481"/>
          </a:xfrm>
          <a:prstGeom prst="rect">
            <a:avLst/>
          </a:prstGeom>
        </p:spPr>
      </p:pic>
    </p:spTree>
    <p:extLst>
      <p:ext uri="{BB962C8B-B14F-4D97-AF65-F5344CB8AC3E}">
        <p14:creationId xmlns:p14="http://schemas.microsoft.com/office/powerpoint/2010/main" val="303113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523FAC-EF86-FE59-1F2D-33654F478D63}"/>
              </a:ext>
            </a:extLst>
          </p:cNvPr>
          <p:cNvSpPr txBox="1"/>
          <p:nvPr/>
        </p:nvSpPr>
        <p:spPr>
          <a:xfrm>
            <a:off x="240287" y="1910091"/>
            <a:ext cx="2857500" cy="430887"/>
          </a:xfrm>
          <a:prstGeom prst="rect">
            <a:avLst/>
          </a:prstGeom>
          <a:noFill/>
        </p:spPr>
        <p:txBody>
          <a:bodyPr wrap="square">
            <a:spAutoFit/>
          </a:bodyPr>
          <a:lstStyle/>
          <a:p>
            <a:pPr>
              <a:buNone/>
            </a:pPr>
            <a:r>
              <a:rPr lang="en-US" sz="2200" dirty="0"/>
              <a:t>Mike draws:</a:t>
            </a:r>
          </a:p>
        </p:txBody>
      </p:sp>
      <p:sp>
        <p:nvSpPr>
          <p:cNvPr id="2" name="Text Placeholder 1">
            <a:extLst>
              <a:ext uri="{FF2B5EF4-FFF2-40B4-BE49-F238E27FC236}">
                <a16:creationId xmlns:a16="http://schemas.microsoft.com/office/drawing/2014/main" id="{FD1DCC39-D8CC-3C77-206B-C28EFA5CD292}"/>
              </a:ext>
            </a:extLst>
          </p:cNvPr>
          <p:cNvSpPr>
            <a:spLocks noGrp="1"/>
          </p:cNvSpPr>
          <p:nvPr>
            <p:ph type="body" sz="quarter" idx="10"/>
          </p:nvPr>
        </p:nvSpPr>
        <p:spPr>
          <a:xfrm>
            <a:off x="240288" y="1124745"/>
            <a:ext cx="9284690" cy="514237"/>
          </a:xfrm>
        </p:spPr>
        <p:txBody>
          <a:bodyPr>
            <a:noAutofit/>
          </a:bodyPr>
          <a:lstStyle/>
          <a:p>
            <a:r>
              <a:rPr lang="en-US" sz="2200" dirty="0"/>
              <a:t>Three students each draw the outline of an ice lolly from a different angle.</a:t>
            </a:r>
          </a:p>
          <a:p>
            <a:r>
              <a:rPr lang="en-US" sz="2200" dirty="0"/>
              <a:t> </a:t>
            </a:r>
          </a:p>
        </p:txBody>
      </p:sp>
      <p:sp>
        <p:nvSpPr>
          <p:cNvPr id="3" name="Text Placeholder 2">
            <a:extLst>
              <a:ext uri="{FF2B5EF4-FFF2-40B4-BE49-F238E27FC236}">
                <a16:creationId xmlns:a16="http://schemas.microsoft.com/office/drawing/2014/main" id="{33B0FF83-67FC-3D0F-B788-9E95391A6BA9}"/>
              </a:ext>
            </a:extLst>
          </p:cNvPr>
          <p:cNvSpPr>
            <a:spLocks noGrp="1"/>
          </p:cNvSpPr>
          <p:nvPr>
            <p:ph type="body" sz="quarter" idx="11"/>
          </p:nvPr>
        </p:nvSpPr>
        <p:spPr/>
        <p:txBody>
          <a:bodyPr/>
          <a:lstStyle/>
          <a:p>
            <a:r>
              <a:rPr lang="en-US" dirty="0"/>
              <a:t>Activity E: Lolly </a:t>
            </a:r>
          </a:p>
        </p:txBody>
      </p:sp>
      <p:sp>
        <p:nvSpPr>
          <p:cNvPr id="6" name="TextBox 5">
            <a:extLst>
              <a:ext uri="{FF2B5EF4-FFF2-40B4-BE49-F238E27FC236}">
                <a16:creationId xmlns:a16="http://schemas.microsoft.com/office/drawing/2014/main" id="{FFE9BFB6-7F03-9403-2F78-7D26EBDD574C}"/>
              </a:ext>
            </a:extLst>
          </p:cNvPr>
          <p:cNvSpPr txBox="1"/>
          <p:nvPr/>
        </p:nvSpPr>
        <p:spPr>
          <a:xfrm>
            <a:off x="240287" y="2870145"/>
            <a:ext cx="2857500" cy="430887"/>
          </a:xfrm>
          <a:prstGeom prst="rect">
            <a:avLst/>
          </a:prstGeom>
          <a:noFill/>
        </p:spPr>
        <p:txBody>
          <a:bodyPr wrap="square">
            <a:spAutoFit/>
          </a:bodyPr>
          <a:lstStyle/>
          <a:p>
            <a:pPr>
              <a:buNone/>
            </a:pPr>
            <a:r>
              <a:rPr lang="en-US" sz="2200" dirty="0"/>
              <a:t>Najma draws:</a:t>
            </a:r>
          </a:p>
        </p:txBody>
      </p:sp>
      <p:sp>
        <p:nvSpPr>
          <p:cNvPr id="7" name="TextBox 6">
            <a:extLst>
              <a:ext uri="{FF2B5EF4-FFF2-40B4-BE49-F238E27FC236}">
                <a16:creationId xmlns:a16="http://schemas.microsoft.com/office/drawing/2014/main" id="{6AC572FD-3D48-A77C-0712-980BC9722A61}"/>
              </a:ext>
            </a:extLst>
          </p:cNvPr>
          <p:cNvSpPr txBox="1"/>
          <p:nvPr/>
        </p:nvSpPr>
        <p:spPr>
          <a:xfrm>
            <a:off x="240287" y="3830199"/>
            <a:ext cx="2857500" cy="430887"/>
          </a:xfrm>
          <a:prstGeom prst="rect">
            <a:avLst/>
          </a:prstGeom>
          <a:noFill/>
        </p:spPr>
        <p:txBody>
          <a:bodyPr wrap="square">
            <a:spAutoFit/>
          </a:bodyPr>
          <a:lstStyle/>
          <a:p>
            <a:pPr>
              <a:buNone/>
            </a:pPr>
            <a:r>
              <a:rPr lang="en-US" sz="2200" dirty="0"/>
              <a:t>Ollie draws:</a:t>
            </a:r>
          </a:p>
        </p:txBody>
      </p:sp>
      <p:sp>
        <p:nvSpPr>
          <p:cNvPr id="8" name="TextBox 7">
            <a:extLst>
              <a:ext uri="{FF2B5EF4-FFF2-40B4-BE49-F238E27FC236}">
                <a16:creationId xmlns:a16="http://schemas.microsoft.com/office/drawing/2014/main" id="{A97402D1-B872-57ED-5615-CF494BC4DA22}"/>
              </a:ext>
            </a:extLst>
          </p:cNvPr>
          <p:cNvSpPr txBox="1"/>
          <p:nvPr/>
        </p:nvSpPr>
        <p:spPr>
          <a:xfrm>
            <a:off x="240748" y="5123785"/>
            <a:ext cx="8001188" cy="1175706"/>
          </a:xfrm>
          <a:prstGeom prst="rect">
            <a:avLst/>
          </a:prstGeom>
          <a:noFill/>
        </p:spPr>
        <p:txBody>
          <a:bodyPr wrap="square">
            <a:spAutoFit/>
          </a:bodyPr>
          <a:lstStyle/>
          <a:p>
            <a:pPr marL="457200" indent="-457200">
              <a:buFont typeface="+mj-lt"/>
              <a:buAutoNum type="alphaLcParenR"/>
            </a:pPr>
            <a:r>
              <a:rPr lang="en-US" sz="2200" dirty="0"/>
              <a:t>Is it possible they are all correct? If not, who has made a mistake?</a:t>
            </a:r>
          </a:p>
          <a:p>
            <a:pPr marL="457200" indent="-457200">
              <a:buFont typeface="+mj-lt"/>
              <a:buAutoNum type="alphaLcParenR"/>
            </a:pPr>
            <a:r>
              <a:rPr lang="en-US" sz="2200" dirty="0"/>
              <a:t>From what perspective did they each draw their picture?</a:t>
            </a:r>
          </a:p>
        </p:txBody>
      </p:sp>
      <p:sp>
        <p:nvSpPr>
          <p:cNvPr id="9" name="Oval 8">
            <a:extLst>
              <a:ext uri="{FF2B5EF4-FFF2-40B4-BE49-F238E27FC236}">
                <a16:creationId xmlns:a16="http://schemas.microsoft.com/office/drawing/2014/main" id="{D21A46AF-249C-411A-34C7-544245F560C3}"/>
              </a:ext>
            </a:extLst>
          </p:cNvPr>
          <p:cNvSpPr/>
          <p:nvPr/>
        </p:nvSpPr>
        <p:spPr>
          <a:xfrm>
            <a:off x="2261445" y="1696006"/>
            <a:ext cx="743412" cy="76351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11325BD-A7F0-69BD-2F6E-305F638E6523}"/>
              </a:ext>
            </a:extLst>
          </p:cNvPr>
          <p:cNvSpPr/>
          <p:nvPr/>
        </p:nvSpPr>
        <p:spPr>
          <a:xfrm>
            <a:off x="2261446" y="2708476"/>
            <a:ext cx="4400611" cy="71290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BA6D02CA-4B2A-A468-0CE0-830177673461}"/>
              </a:ext>
            </a:extLst>
          </p:cNvPr>
          <p:cNvSpPr/>
          <p:nvPr/>
        </p:nvSpPr>
        <p:spPr>
          <a:xfrm rot="5400000">
            <a:off x="4138322" y="1938515"/>
            <a:ext cx="646858" cy="4400612"/>
          </a:xfrm>
          <a:prstGeom prst="triangle">
            <a:avLst>
              <a:gd name="adj" fmla="val 55375"/>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BDBAFFF-3F9F-D2C4-B3AD-CF11712DFF3B}"/>
              </a:ext>
            </a:extLst>
          </p:cNvPr>
          <p:cNvSpPr txBox="1"/>
          <p:nvPr/>
        </p:nvSpPr>
        <p:spPr>
          <a:xfrm>
            <a:off x="9020718" y="3027202"/>
            <a:ext cx="3171281" cy="1446550"/>
          </a:xfrm>
          <a:prstGeom prst="rect">
            <a:avLst/>
          </a:prstGeom>
          <a:noFill/>
        </p:spPr>
        <p:txBody>
          <a:bodyPr wrap="square">
            <a:spAutoFit/>
          </a:bodyPr>
          <a:lstStyle/>
          <a:p>
            <a:pPr>
              <a:buNone/>
            </a:pPr>
            <a:r>
              <a:rPr lang="en-US" sz="2200" dirty="0"/>
              <a:t>What would Mike, Najma and Ollie draw for each of the three ice lollies below?</a:t>
            </a:r>
          </a:p>
        </p:txBody>
      </p:sp>
      <p:sp>
        <p:nvSpPr>
          <p:cNvPr id="13" name="Action Button: Help 12">
            <a:hlinkClick r:id="" action="ppaction://noaction" highlightClick="1"/>
            <a:extLst>
              <a:ext uri="{FF2B5EF4-FFF2-40B4-BE49-F238E27FC236}">
                <a16:creationId xmlns:a16="http://schemas.microsoft.com/office/drawing/2014/main" id="{B11D0C6E-DA53-0BC1-805A-741727B996E9}"/>
              </a:ext>
            </a:extLst>
          </p:cNvPr>
          <p:cNvSpPr/>
          <p:nvPr/>
        </p:nvSpPr>
        <p:spPr>
          <a:xfrm>
            <a:off x="9049892" y="1973486"/>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pic>
        <p:nvPicPr>
          <p:cNvPr id="14" name="Picture 13" descr="A picture of a generic ice lolly in a tube.">
            <a:extLst>
              <a:ext uri="{FF2B5EF4-FFF2-40B4-BE49-F238E27FC236}">
                <a16:creationId xmlns:a16="http://schemas.microsoft.com/office/drawing/2014/main" id="{B13A3C70-379F-F4C3-85EA-D70E115D1A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48296" y="1756684"/>
            <a:ext cx="1769998" cy="3269579"/>
          </a:xfrm>
          <a:prstGeom prst="rect">
            <a:avLst/>
          </a:prstGeom>
        </p:spPr>
      </p:pic>
      <p:pic>
        <p:nvPicPr>
          <p:cNvPr id="15" name="Picture 14" descr="Image of 3 ice lollies with different shapes.">
            <a:extLst>
              <a:ext uri="{FF2B5EF4-FFF2-40B4-BE49-F238E27FC236}">
                <a16:creationId xmlns:a16="http://schemas.microsoft.com/office/drawing/2014/main" id="{4FDF708F-31A9-997E-4E4C-0C5924C4F9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13174" y="4597958"/>
            <a:ext cx="2129526" cy="1701533"/>
          </a:xfrm>
          <a:prstGeom prst="rect">
            <a:avLst/>
          </a:prstGeom>
        </p:spPr>
      </p:pic>
    </p:spTree>
    <p:extLst>
      <p:ext uri="{BB962C8B-B14F-4D97-AF65-F5344CB8AC3E}">
        <p14:creationId xmlns:p14="http://schemas.microsoft.com/office/powerpoint/2010/main" val="725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build="p"/>
      <p:bldP spid="9" grpId="0" animBg="1"/>
      <p:bldP spid="10" grpId="0" animBg="1"/>
      <p:bldP spid="11" grpId="0" animBg="1"/>
      <p:bldP spid="12" grpId="0"/>
      <p:bldP spid="1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B0FF83-67FC-3D0F-B788-9E95391A6BA9}"/>
              </a:ext>
            </a:extLst>
          </p:cNvPr>
          <p:cNvSpPr>
            <a:spLocks noGrp="1"/>
          </p:cNvSpPr>
          <p:nvPr>
            <p:ph type="body" sz="quarter" idx="11"/>
          </p:nvPr>
        </p:nvSpPr>
        <p:spPr/>
        <p:txBody>
          <a:bodyPr/>
          <a:lstStyle/>
          <a:p>
            <a:r>
              <a:rPr lang="en-US" dirty="0"/>
              <a:t>Activity E: Lolly (solutions to further thinking question)</a:t>
            </a:r>
          </a:p>
        </p:txBody>
      </p:sp>
      <p:sp>
        <p:nvSpPr>
          <p:cNvPr id="5" name="TextBox 4">
            <a:extLst>
              <a:ext uri="{FF2B5EF4-FFF2-40B4-BE49-F238E27FC236}">
                <a16:creationId xmlns:a16="http://schemas.microsoft.com/office/drawing/2014/main" id="{59523FAC-EF86-FE59-1F2D-33654F478D63}"/>
              </a:ext>
            </a:extLst>
          </p:cNvPr>
          <p:cNvSpPr txBox="1"/>
          <p:nvPr/>
        </p:nvSpPr>
        <p:spPr>
          <a:xfrm>
            <a:off x="266693" y="3740170"/>
            <a:ext cx="2857500" cy="430887"/>
          </a:xfrm>
          <a:prstGeom prst="rect">
            <a:avLst/>
          </a:prstGeom>
          <a:noFill/>
        </p:spPr>
        <p:txBody>
          <a:bodyPr wrap="square">
            <a:spAutoFit/>
          </a:bodyPr>
          <a:lstStyle/>
          <a:p>
            <a:pPr>
              <a:buNone/>
            </a:pPr>
            <a:r>
              <a:rPr lang="en-US" sz="2200" dirty="0"/>
              <a:t>Mike:</a:t>
            </a:r>
          </a:p>
        </p:txBody>
      </p:sp>
      <p:sp>
        <p:nvSpPr>
          <p:cNvPr id="6" name="TextBox 5">
            <a:extLst>
              <a:ext uri="{FF2B5EF4-FFF2-40B4-BE49-F238E27FC236}">
                <a16:creationId xmlns:a16="http://schemas.microsoft.com/office/drawing/2014/main" id="{FFE9BFB6-7F03-9403-2F78-7D26EBDD574C}"/>
              </a:ext>
            </a:extLst>
          </p:cNvPr>
          <p:cNvSpPr txBox="1"/>
          <p:nvPr/>
        </p:nvSpPr>
        <p:spPr>
          <a:xfrm>
            <a:off x="266693" y="4755349"/>
            <a:ext cx="2133527" cy="430887"/>
          </a:xfrm>
          <a:prstGeom prst="rect">
            <a:avLst/>
          </a:prstGeom>
          <a:noFill/>
        </p:spPr>
        <p:txBody>
          <a:bodyPr wrap="square">
            <a:spAutoFit/>
          </a:bodyPr>
          <a:lstStyle/>
          <a:p>
            <a:pPr>
              <a:buNone/>
            </a:pPr>
            <a:r>
              <a:rPr lang="en-US" sz="2200" dirty="0"/>
              <a:t>Najma:</a:t>
            </a:r>
          </a:p>
        </p:txBody>
      </p:sp>
      <p:sp>
        <p:nvSpPr>
          <p:cNvPr id="7" name="TextBox 6">
            <a:extLst>
              <a:ext uri="{FF2B5EF4-FFF2-40B4-BE49-F238E27FC236}">
                <a16:creationId xmlns:a16="http://schemas.microsoft.com/office/drawing/2014/main" id="{6AC572FD-3D48-A77C-0712-980BC9722A61}"/>
              </a:ext>
            </a:extLst>
          </p:cNvPr>
          <p:cNvSpPr txBox="1"/>
          <p:nvPr/>
        </p:nvSpPr>
        <p:spPr>
          <a:xfrm>
            <a:off x="266693" y="5770528"/>
            <a:ext cx="2857500" cy="430887"/>
          </a:xfrm>
          <a:prstGeom prst="rect">
            <a:avLst/>
          </a:prstGeom>
          <a:noFill/>
        </p:spPr>
        <p:txBody>
          <a:bodyPr wrap="square">
            <a:spAutoFit/>
          </a:bodyPr>
          <a:lstStyle/>
          <a:p>
            <a:pPr>
              <a:buNone/>
            </a:pPr>
            <a:r>
              <a:rPr lang="en-US" sz="2200" dirty="0"/>
              <a:t>Ollie:</a:t>
            </a:r>
          </a:p>
        </p:txBody>
      </p:sp>
      <p:sp>
        <p:nvSpPr>
          <p:cNvPr id="12" name="TextBox 11">
            <a:extLst>
              <a:ext uri="{FF2B5EF4-FFF2-40B4-BE49-F238E27FC236}">
                <a16:creationId xmlns:a16="http://schemas.microsoft.com/office/drawing/2014/main" id="{2BDBAFFF-3F9F-D2C4-B3AD-CF11712DFF3B}"/>
              </a:ext>
            </a:extLst>
          </p:cNvPr>
          <p:cNvSpPr txBox="1"/>
          <p:nvPr/>
        </p:nvSpPr>
        <p:spPr>
          <a:xfrm>
            <a:off x="1239832" y="1316929"/>
            <a:ext cx="8547007" cy="430887"/>
          </a:xfrm>
          <a:prstGeom prst="rect">
            <a:avLst/>
          </a:prstGeom>
          <a:noFill/>
        </p:spPr>
        <p:txBody>
          <a:bodyPr wrap="square">
            <a:spAutoFit/>
          </a:bodyPr>
          <a:lstStyle/>
          <a:p>
            <a:pPr>
              <a:buNone/>
            </a:pPr>
            <a:r>
              <a:rPr lang="en-US" sz="2200" dirty="0"/>
              <a:t>What would Mike, Najma and Ollie draw for each of these lollies?</a:t>
            </a:r>
          </a:p>
        </p:txBody>
      </p:sp>
      <p:sp>
        <p:nvSpPr>
          <p:cNvPr id="13" name="Action Button: Help 12">
            <a:hlinkClick r:id="" action="ppaction://noaction" highlightClick="1"/>
            <a:extLst>
              <a:ext uri="{FF2B5EF4-FFF2-40B4-BE49-F238E27FC236}">
                <a16:creationId xmlns:a16="http://schemas.microsoft.com/office/drawing/2014/main" id="{B11D0C6E-DA53-0BC1-805A-741727B996E9}"/>
              </a:ext>
            </a:extLst>
          </p:cNvPr>
          <p:cNvSpPr/>
          <p:nvPr/>
        </p:nvSpPr>
        <p:spPr>
          <a:xfrm>
            <a:off x="145680" y="1087472"/>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pic>
        <p:nvPicPr>
          <p:cNvPr id="2" name="Picture 1" descr="Icon&#10;&#10;Description automatically generated">
            <a:extLst>
              <a:ext uri="{FF2B5EF4-FFF2-40B4-BE49-F238E27FC236}">
                <a16:creationId xmlns:a16="http://schemas.microsoft.com/office/drawing/2014/main" id="{5AECECB7-665B-2264-BE22-7AAD75DF0F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80435" y="2057400"/>
            <a:ext cx="2874606" cy="4294163"/>
          </a:xfrm>
          <a:prstGeom prst="rect">
            <a:avLst/>
          </a:prstGeom>
        </p:spPr>
      </p:pic>
      <p:pic>
        <p:nvPicPr>
          <p:cNvPr id="8" name="Picture 7">
            <a:extLst>
              <a:ext uri="{FF2B5EF4-FFF2-40B4-BE49-F238E27FC236}">
                <a16:creationId xmlns:a16="http://schemas.microsoft.com/office/drawing/2014/main" id="{8B883DEB-3A99-61C8-3A6F-CCA77CF2DF2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557347" y="5742295"/>
            <a:ext cx="2723052" cy="642775"/>
          </a:xfrm>
          <a:prstGeom prst="rect">
            <a:avLst/>
          </a:prstGeom>
        </p:spPr>
      </p:pic>
      <p:pic>
        <p:nvPicPr>
          <p:cNvPr id="9" name="Picture 8">
            <a:extLst>
              <a:ext uri="{FF2B5EF4-FFF2-40B4-BE49-F238E27FC236}">
                <a16:creationId xmlns:a16="http://schemas.microsoft.com/office/drawing/2014/main" id="{B49A4A89-E755-1A68-722D-4DC2EBA452E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557347" y="1966864"/>
            <a:ext cx="2774657" cy="3626356"/>
          </a:xfrm>
          <a:prstGeom prst="rect">
            <a:avLst/>
          </a:prstGeom>
        </p:spPr>
      </p:pic>
      <p:pic>
        <p:nvPicPr>
          <p:cNvPr id="10" name="Picture 9">
            <a:extLst>
              <a:ext uri="{FF2B5EF4-FFF2-40B4-BE49-F238E27FC236}">
                <a16:creationId xmlns:a16="http://schemas.microsoft.com/office/drawing/2014/main" id="{869D3043-4836-3754-229B-14E927B46DF1}"/>
              </a:ext>
            </a:extLst>
          </p:cNvPr>
          <p:cNvPicPr>
            <a:picLocks noChangeAspect="1"/>
          </p:cNvPicPr>
          <p:nvPr/>
        </p:nvPicPr>
        <p:blipFill>
          <a:blip r:embed="rId6"/>
          <a:stretch>
            <a:fillRect/>
          </a:stretch>
        </p:blipFill>
        <p:spPr>
          <a:xfrm>
            <a:off x="9085737" y="1966863"/>
            <a:ext cx="2599734" cy="4509194"/>
          </a:xfrm>
          <a:prstGeom prst="rect">
            <a:avLst/>
          </a:prstGeom>
        </p:spPr>
      </p:pic>
    </p:spTree>
    <p:extLst>
      <p:ext uri="{BB962C8B-B14F-4D97-AF65-F5344CB8AC3E}">
        <p14:creationId xmlns:p14="http://schemas.microsoft.com/office/powerpoint/2010/main" val="6358650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Image of The Cube building in Birmingham. It is covered with cross shapes.">
            <a:extLst>
              <a:ext uri="{FF2B5EF4-FFF2-40B4-BE49-F238E27FC236}">
                <a16:creationId xmlns:a16="http://schemas.microsoft.com/office/drawing/2014/main" id="{7B14CE86-580F-099A-9868-3DBAB4C7B96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320103" y="1268678"/>
            <a:ext cx="4075778" cy="434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858B85EE-1CC2-530C-8F22-F2FD8B303A68}"/>
              </a:ext>
            </a:extLst>
          </p:cNvPr>
          <p:cNvSpPr>
            <a:spLocks noGrp="1"/>
          </p:cNvSpPr>
          <p:nvPr>
            <p:ph type="body" sz="quarter" idx="10"/>
          </p:nvPr>
        </p:nvSpPr>
        <p:spPr>
          <a:xfrm>
            <a:off x="223268" y="1239970"/>
            <a:ext cx="5253299" cy="4464495"/>
          </a:xfrm>
        </p:spPr>
        <p:txBody>
          <a:bodyPr>
            <a:normAutofit/>
          </a:bodyPr>
          <a:lstStyle/>
          <a:p>
            <a:r>
              <a:rPr lang="en-GB" sz="2200" dirty="0"/>
              <a:t>This building in Birmingham is called The Cube.</a:t>
            </a:r>
          </a:p>
          <a:p>
            <a:pPr marL="514350" indent="-514350">
              <a:buFont typeface="+mj-lt"/>
              <a:buAutoNum type="alphaLcParenR"/>
            </a:pPr>
            <a:r>
              <a:rPr lang="en-GB" sz="2200" dirty="0"/>
              <a:t>Can you see any cubes within the picture?</a:t>
            </a:r>
          </a:p>
          <a:p>
            <a:pPr marL="514350" indent="-514350">
              <a:buFont typeface="+mj-lt"/>
              <a:buAutoNum type="alphaLcParenR"/>
            </a:pPr>
            <a:r>
              <a:rPr lang="en-GB" sz="2200" dirty="0"/>
              <a:t>Is this shape the net of a cube? Why or why not?</a:t>
            </a:r>
          </a:p>
          <a:p>
            <a:pPr marL="514350" indent="-514350">
              <a:buFont typeface="+mj-lt"/>
              <a:buAutoNum type="alphaLcParenR"/>
            </a:pPr>
            <a:r>
              <a:rPr lang="en-GB" sz="2200" dirty="0"/>
              <a:t>What other 2D shapes can you see?</a:t>
            </a:r>
          </a:p>
          <a:p>
            <a:pPr marL="514350" indent="-514350">
              <a:buFont typeface="+mj-lt"/>
              <a:buAutoNum type="alphaLcParenR"/>
            </a:pPr>
            <a:r>
              <a:rPr lang="en-GB" sz="2200" dirty="0"/>
              <a:t>What other 3D shapes can you see?</a:t>
            </a:r>
          </a:p>
        </p:txBody>
      </p:sp>
      <p:sp>
        <p:nvSpPr>
          <p:cNvPr id="3" name="Text Placeholder 2">
            <a:extLst>
              <a:ext uri="{FF2B5EF4-FFF2-40B4-BE49-F238E27FC236}">
                <a16:creationId xmlns:a16="http://schemas.microsoft.com/office/drawing/2014/main" id="{21F7C16C-5595-52DE-EE41-40F3CB5CD95B}"/>
              </a:ext>
            </a:extLst>
          </p:cNvPr>
          <p:cNvSpPr>
            <a:spLocks noGrp="1"/>
          </p:cNvSpPr>
          <p:nvPr>
            <p:ph type="body" sz="quarter" idx="11"/>
          </p:nvPr>
        </p:nvSpPr>
        <p:spPr/>
        <p:txBody>
          <a:bodyPr/>
          <a:lstStyle/>
          <a:p>
            <a:r>
              <a:rPr lang="en-GB" dirty="0"/>
              <a:t>Activity F: The Cube</a:t>
            </a:r>
          </a:p>
        </p:txBody>
      </p:sp>
      <p:sp>
        <p:nvSpPr>
          <p:cNvPr id="4" name="Oval 3">
            <a:extLst>
              <a:ext uri="{FF2B5EF4-FFF2-40B4-BE49-F238E27FC236}">
                <a16:creationId xmlns:a16="http://schemas.microsoft.com/office/drawing/2014/main" id="{756D8FD2-06C7-DC5E-61EE-61EEB6A29046}"/>
              </a:ext>
            </a:extLst>
          </p:cNvPr>
          <p:cNvSpPr/>
          <p:nvPr/>
        </p:nvSpPr>
        <p:spPr>
          <a:xfrm>
            <a:off x="8214314" y="3249508"/>
            <a:ext cx="540000" cy="540000"/>
          </a:xfrm>
          <a:prstGeom prst="ellipse">
            <a:avLst/>
          </a:prstGeom>
          <a:noFill/>
          <a:ln w="76200">
            <a:solidFill>
              <a:schemeClr val="accent3">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Arrow Connector 6">
            <a:extLst>
              <a:ext uri="{FF2B5EF4-FFF2-40B4-BE49-F238E27FC236}">
                <a16:creationId xmlns:a16="http://schemas.microsoft.com/office/drawing/2014/main" id="{D68CA9A2-E6F6-C217-BB34-A91BB984F691}"/>
              </a:ext>
            </a:extLst>
          </p:cNvPr>
          <p:cNvCxnSpPr>
            <a:cxnSpLocks/>
          </p:cNvCxnSpPr>
          <p:nvPr/>
        </p:nvCxnSpPr>
        <p:spPr>
          <a:xfrm>
            <a:off x="5476567" y="2996749"/>
            <a:ext cx="2737747" cy="522759"/>
          </a:xfrm>
          <a:prstGeom prst="straightConnector1">
            <a:avLst/>
          </a:prstGeom>
          <a:ln w="57150">
            <a:solidFill>
              <a:schemeClr val="accent3">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Action Button: Help 9">
            <a:hlinkClick r:id="" action="ppaction://noaction" highlightClick="1"/>
            <a:extLst>
              <a:ext uri="{FF2B5EF4-FFF2-40B4-BE49-F238E27FC236}">
                <a16:creationId xmlns:a16="http://schemas.microsoft.com/office/drawing/2014/main" id="{7C975022-0CF1-C68A-71F6-44E1E4BDF25B}"/>
              </a:ext>
            </a:extLst>
          </p:cNvPr>
          <p:cNvSpPr/>
          <p:nvPr/>
        </p:nvSpPr>
        <p:spPr>
          <a:xfrm>
            <a:off x="223268" y="5732973"/>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BBAC6F6-1A55-5D34-42A6-71E14C12BB98}"/>
              </a:ext>
            </a:extLst>
          </p:cNvPr>
          <p:cNvSpPr txBox="1"/>
          <p:nvPr/>
        </p:nvSpPr>
        <p:spPr>
          <a:xfrm>
            <a:off x="1131289" y="5957224"/>
            <a:ext cx="7940485" cy="430887"/>
          </a:xfrm>
          <a:prstGeom prst="rect">
            <a:avLst/>
          </a:prstGeom>
          <a:noFill/>
        </p:spPr>
        <p:txBody>
          <a:bodyPr wrap="square">
            <a:spAutoFit/>
          </a:bodyPr>
          <a:lstStyle/>
          <a:p>
            <a:pPr>
              <a:buNone/>
            </a:pPr>
            <a:r>
              <a:rPr lang="en-GB" sz="2200" dirty="0"/>
              <a:t>What 2D and 3D shapes can you see around you?</a:t>
            </a:r>
          </a:p>
        </p:txBody>
      </p:sp>
    </p:spTree>
    <p:extLst>
      <p:ext uri="{BB962C8B-B14F-4D97-AF65-F5344CB8AC3E}">
        <p14:creationId xmlns:p14="http://schemas.microsoft.com/office/powerpoint/2010/main" val="415291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animBg="1"/>
      <p:bldP spid="10" grpId="0" animBg="1"/>
      <p:bldP spid="1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sz="2200" dirty="0">
                <a:latin typeface="Arial" panose="020B0604020202020204" pitchFamily="34" charset="0"/>
                <a:cs typeface="Arial" panose="020B0604020202020204" pitchFamily="34" charset="0"/>
              </a:rPr>
              <a:t>Activity G: Pandora’s boxes</a:t>
            </a:r>
          </a:p>
        </p:txBody>
      </p:sp>
      <p:sp>
        <p:nvSpPr>
          <p:cNvPr id="6" name="Action Button: Help 5">
            <a:hlinkClick r:id="" action="ppaction://noaction" highlightClick="1"/>
            <a:extLst>
              <a:ext uri="{FF2B5EF4-FFF2-40B4-BE49-F238E27FC236}">
                <a16:creationId xmlns:a16="http://schemas.microsoft.com/office/drawing/2014/main" id="{D64EA744-1477-0048-8831-40A0DAAF8DD4}"/>
              </a:ext>
            </a:extLst>
          </p:cNvPr>
          <p:cNvSpPr/>
          <p:nvPr/>
        </p:nvSpPr>
        <p:spPr>
          <a:xfrm>
            <a:off x="200864" y="5798223"/>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8F8D416-C667-8CAA-ABAE-7053F1E6E8D5}"/>
              </a:ext>
            </a:extLst>
          </p:cNvPr>
          <p:cNvSpPr txBox="1"/>
          <p:nvPr/>
        </p:nvSpPr>
        <p:spPr>
          <a:xfrm>
            <a:off x="200864" y="1059777"/>
            <a:ext cx="6559532" cy="1175706"/>
          </a:xfrm>
          <a:prstGeom prst="rect">
            <a:avLst/>
          </a:prstGeom>
          <a:noFill/>
        </p:spPr>
        <p:txBody>
          <a:bodyPr wrap="square" rtlCol="0">
            <a:spAutoFit/>
          </a:bodyPr>
          <a:lstStyle/>
          <a:p>
            <a:pPr>
              <a:buNone/>
            </a:pPr>
            <a:r>
              <a:rPr lang="en-GB" sz="2200" dirty="0"/>
              <a:t>Pandora is making boxes from rectangles of card.</a:t>
            </a:r>
          </a:p>
          <a:p>
            <a:pPr>
              <a:buNone/>
            </a:pPr>
            <a:r>
              <a:rPr lang="en-GB" sz="2200" dirty="0"/>
              <a:t>When she uses three rectangles of card, she then cuts out two triangles for either end of her box.</a:t>
            </a:r>
          </a:p>
        </p:txBody>
      </p:sp>
      <p:sp>
        <p:nvSpPr>
          <p:cNvPr id="5" name="Rectangle 4">
            <a:extLst>
              <a:ext uri="{FF2B5EF4-FFF2-40B4-BE49-F238E27FC236}">
                <a16:creationId xmlns:a16="http://schemas.microsoft.com/office/drawing/2014/main" id="{CD004FCA-22BE-7F17-C8C4-C3B28AC4C17C}"/>
              </a:ext>
            </a:extLst>
          </p:cNvPr>
          <p:cNvSpPr/>
          <p:nvPr/>
        </p:nvSpPr>
        <p:spPr>
          <a:xfrm>
            <a:off x="9704442" y="1173516"/>
            <a:ext cx="1794076" cy="589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7" name="TextBox 6">
            <a:extLst>
              <a:ext uri="{FF2B5EF4-FFF2-40B4-BE49-F238E27FC236}">
                <a16:creationId xmlns:a16="http://schemas.microsoft.com/office/drawing/2014/main" id="{D2CA6E7D-87E0-5063-8C50-04ED9775A7CA}"/>
              </a:ext>
            </a:extLst>
          </p:cNvPr>
          <p:cNvSpPr txBox="1"/>
          <p:nvPr/>
        </p:nvSpPr>
        <p:spPr>
          <a:xfrm>
            <a:off x="1278127" y="5773889"/>
            <a:ext cx="6478215" cy="837152"/>
          </a:xfrm>
          <a:prstGeom prst="rect">
            <a:avLst/>
          </a:prstGeom>
          <a:noFill/>
        </p:spPr>
        <p:txBody>
          <a:bodyPr wrap="square">
            <a:spAutoFit/>
          </a:bodyPr>
          <a:lstStyle/>
          <a:p>
            <a:pPr>
              <a:buNone/>
            </a:pPr>
            <a:r>
              <a:rPr lang="en-GB" sz="2200" dirty="0"/>
              <a:t>Pandora cuts out a circle for the top and bottom.</a:t>
            </a:r>
          </a:p>
          <a:p>
            <a:pPr>
              <a:buNone/>
            </a:pPr>
            <a:r>
              <a:rPr lang="en-GB" sz="2200" dirty="0"/>
              <a:t>How many rectangles might she have used?</a:t>
            </a:r>
          </a:p>
        </p:txBody>
      </p:sp>
      <p:sp>
        <p:nvSpPr>
          <p:cNvPr id="8" name="TextBox 7">
            <a:extLst>
              <a:ext uri="{FF2B5EF4-FFF2-40B4-BE49-F238E27FC236}">
                <a16:creationId xmlns:a16="http://schemas.microsoft.com/office/drawing/2014/main" id="{B846EF7B-F181-9295-5127-B572FCB9A656}"/>
              </a:ext>
            </a:extLst>
          </p:cNvPr>
          <p:cNvSpPr txBox="1"/>
          <p:nvPr/>
        </p:nvSpPr>
        <p:spPr>
          <a:xfrm>
            <a:off x="145679" y="2218424"/>
            <a:ext cx="7025683" cy="769441"/>
          </a:xfrm>
          <a:prstGeom prst="rect">
            <a:avLst/>
          </a:prstGeom>
          <a:noFill/>
        </p:spPr>
        <p:txBody>
          <a:bodyPr wrap="square">
            <a:spAutoFit/>
          </a:bodyPr>
          <a:lstStyle/>
          <a:p>
            <a:pPr marL="457200" indent="-457200">
              <a:buFont typeface="+mj-lt"/>
              <a:buAutoNum type="alphaLcParenR"/>
            </a:pPr>
            <a:r>
              <a:rPr lang="en-GB" sz="2200" dirty="0"/>
              <a:t>What shapes would she have needed for the ends of her box if she had used:</a:t>
            </a:r>
          </a:p>
        </p:txBody>
      </p:sp>
      <p:sp>
        <p:nvSpPr>
          <p:cNvPr id="9" name="Rectangle 8">
            <a:extLst>
              <a:ext uri="{FF2B5EF4-FFF2-40B4-BE49-F238E27FC236}">
                <a16:creationId xmlns:a16="http://schemas.microsoft.com/office/drawing/2014/main" id="{DD3C472F-3A14-5498-F459-6C8576E982E6}"/>
              </a:ext>
            </a:extLst>
          </p:cNvPr>
          <p:cNvSpPr/>
          <p:nvPr/>
        </p:nvSpPr>
        <p:spPr>
          <a:xfrm>
            <a:off x="9704441" y="1714448"/>
            <a:ext cx="1794076" cy="589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10" name="Rectangle 9">
            <a:extLst>
              <a:ext uri="{FF2B5EF4-FFF2-40B4-BE49-F238E27FC236}">
                <a16:creationId xmlns:a16="http://schemas.microsoft.com/office/drawing/2014/main" id="{3CBB16D9-68C1-77A1-40CD-856503BEDFC5}"/>
              </a:ext>
            </a:extLst>
          </p:cNvPr>
          <p:cNvSpPr/>
          <p:nvPr/>
        </p:nvSpPr>
        <p:spPr>
          <a:xfrm>
            <a:off x="9704442" y="2310295"/>
            <a:ext cx="1794076" cy="589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12" name="TextBox 11">
            <a:extLst>
              <a:ext uri="{FF2B5EF4-FFF2-40B4-BE49-F238E27FC236}">
                <a16:creationId xmlns:a16="http://schemas.microsoft.com/office/drawing/2014/main" id="{38334F2B-3DB6-F051-4B0B-B5A7EF38B21F}"/>
              </a:ext>
            </a:extLst>
          </p:cNvPr>
          <p:cNvSpPr txBox="1"/>
          <p:nvPr/>
        </p:nvSpPr>
        <p:spPr>
          <a:xfrm>
            <a:off x="691857" y="2937325"/>
            <a:ext cx="7200900" cy="837152"/>
          </a:xfrm>
          <a:prstGeom prst="rect">
            <a:avLst/>
          </a:prstGeom>
          <a:noFill/>
        </p:spPr>
        <p:txBody>
          <a:bodyPr wrap="square" numCol="2">
            <a:spAutoFit/>
          </a:bodyPr>
          <a:lstStyle/>
          <a:p>
            <a:pPr marL="457200" indent="-457200"/>
            <a:r>
              <a:rPr lang="en-GB" sz="2200" dirty="0"/>
              <a:t>five rectangles                </a:t>
            </a:r>
          </a:p>
          <a:p>
            <a:pPr marL="457200" indent="-457200"/>
            <a:r>
              <a:rPr lang="en-GB" sz="2200" dirty="0"/>
              <a:t>six rectangles</a:t>
            </a:r>
          </a:p>
          <a:p>
            <a:pPr marL="457200" indent="-457200"/>
            <a:r>
              <a:rPr lang="en-GB" sz="2200" dirty="0"/>
              <a:t>eight rectangles</a:t>
            </a:r>
          </a:p>
          <a:p>
            <a:pPr marL="457200" indent="-457200"/>
            <a:r>
              <a:rPr lang="en-GB" sz="2200" dirty="0"/>
              <a:t>twelve rectangles?</a:t>
            </a:r>
          </a:p>
        </p:txBody>
      </p:sp>
      <p:sp>
        <p:nvSpPr>
          <p:cNvPr id="14" name="TextBox 13">
            <a:extLst>
              <a:ext uri="{FF2B5EF4-FFF2-40B4-BE49-F238E27FC236}">
                <a16:creationId xmlns:a16="http://schemas.microsoft.com/office/drawing/2014/main" id="{37DCB513-A4CF-9FDB-50E1-ED838DC81A1F}"/>
              </a:ext>
            </a:extLst>
          </p:cNvPr>
          <p:cNvSpPr txBox="1"/>
          <p:nvPr/>
        </p:nvSpPr>
        <p:spPr>
          <a:xfrm>
            <a:off x="145679" y="3812478"/>
            <a:ext cx="8449681" cy="430887"/>
          </a:xfrm>
          <a:prstGeom prst="rect">
            <a:avLst/>
          </a:prstGeom>
          <a:noFill/>
        </p:spPr>
        <p:txBody>
          <a:bodyPr wrap="square">
            <a:spAutoFit/>
          </a:bodyPr>
          <a:lstStyle/>
          <a:p>
            <a:pPr marL="457200" indent="-457200">
              <a:buFont typeface="+mj-lt"/>
              <a:buAutoNum type="alphaLcParenR" startAt="2"/>
            </a:pPr>
            <a:r>
              <a:rPr lang="en-GB" sz="2200" dirty="0"/>
              <a:t>How many faces will her box have if she uses:</a:t>
            </a:r>
          </a:p>
        </p:txBody>
      </p:sp>
      <p:sp>
        <p:nvSpPr>
          <p:cNvPr id="16" name="TextBox 15">
            <a:extLst>
              <a:ext uri="{FF2B5EF4-FFF2-40B4-BE49-F238E27FC236}">
                <a16:creationId xmlns:a16="http://schemas.microsoft.com/office/drawing/2014/main" id="{3CB2A385-6ED5-7112-113F-8F7BE9757A06}"/>
              </a:ext>
            </a:extLst>
          </p:cNvPr>
          <p:cNvSpPr txBox="1"/>
          <p:nvPr/>
        </p:nvSpPr>
        <p:spPr>
          <a:xfrm>
            <a:off x="691856" y="4180514"/>
            <a:ext cx="7650759" cy="837152"/>
          </a:xfrm>
          <a:prstGeom prst="rect">
            <a:avLst/>
          </a:prstGeom>
          <a:noFill/>
        </p:spPr>
        <p:txBody>
          <a:bodyPr wrap="square" numCol="2">
            <a:spAutoFit/>
          </a:bodyPr>
          <a:lstStyle/>
          <a:p>
            <a:pPr marL="457200" indent="-457200"/>
            <a:r>
              <a:rPr lang="en-GB" sz="2200" dirty="0"/>
              <a:t>seven rectangles		</a:t>
            </a:r>
          </a:p>
          <a:p>
            <a:pPr marL="457200" indent="-457200"/>
            <a:r>
              <a:rPr lang="en-GB" sz="2200" dirty="0"/>
              <a:t>nine rectangles </a:t>
            </a:r>
          </a:p>
          <a:p>
            <a:pPr marL="457200" indent="-457200"/>
            <a:r>
              <a:rPr lang="en-GB" sz="2200" dirty="0"/>
              <a:t>twenty rectangles</a:t>
            </a:r>
          </a:p>
          <a:p>
            <a:pPr marL="457200" indent="-457200"/>
            <a:r>
              <a:rPr lang="en-GB" sz="2200" dirty="0"/>
              <a:t>one hundred rectangles?</a:t>
            </a:r>
          </a:p>
        </p:txBody>
      </p:sp>
      <p:sp>
        <p:nvSpPr>
          <p:cNvPr id="18" name="TextBox 17">
            <a:extLst>
              <a:ext uri="{FF2B5EF4-FFF2-40B4-BE49-F238E27FC236}">
                <a16:creationId xmlns:a16="http://schemas.microsoft.com/office/drawing/2014/main" id="{BA2BD20F-C668-2243-AAF3-A96F0107ED26}"/>
              </a:ext>
            </a:extLst>
          </p:cNvPr>
          <p:cNvSpPr txBox="1"/>
          <p:nvPr/>
        </p:nvSpPr>
        <p:spPr>
          <a:xfrm>
            <a:off x="145679" y="5088369"/>
            <a:ext cx="9358900" cy="430887"/>
          </a:xfrm>
          <a:prstGeom prst="rect">
            <a:avLst/>
          </a:prstGeom>
          <a:noFill/>
        </p:spPr>
        <p:txBody>
          <a:bodyPr wrap="square">
            <a:spAutoFit/>
          </a:bodyPr>
          <a:lstStyle/>
          <a:p>
            <a:pPr marL="514350" indent="-514350">
              <a:buFont typeface="+mj-lt"/>
              <a:buAutoNum type="alphaLcParenR" startAt="3"/>
            </a:pPr>
            <a:r>
              <a:rPr lang="en-GB" sz="2200" dirty="0"/>
              <a:t>What is the same and what is different about all her boxes?</a:t>
            </a:r>
          </a:p>
        </p:txBody>
      </p:sp>
      <p:sp>
        <p:nvSpPr>
          <p:cNvPr id="19" name="Isosceles Triangle 18">
            <a:extLst>
              <a:ext uri="{FF2B5EF4-FFF2-40B4-BE49-F238E27FC236}">
                <a16:creationId xmlns:a16="http://schemas.microsoft.com/office/drawing/2014/main" id="{821B924C-20A2-E518-DB83-EF949C511B9D}"/>
              </a:ext>
            </a:extLst>
          </p:cNvPr>
          <p:cNvSpPr/>
          <p:nvPr/>
        </p:nvSpPr>
        <p:spPr>
          <a:xfrm rot="5400000">
            <a:off x="11449269" y="1222766"/>
            <a:ext cx="589491" cy="490994"/>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Isosceles Triangle 19">
            <a:extLst>
              <a:ext uri="{FF2B5EF4-FFF2-40B4-BE49-F238E27FC236}">
                <a16:creationId xmlns:a16="http://schemas.microsoft.com/office/drawing/2014/main" id="{80677ABE-B389-82C6-7D53-B97559AAE945}"/>
              </a:ext>
            </a:extLst>
          </p:cNvPr>
          <p:cNvSpPr/>
          <p:nvPr/>
        </p:nvSpPr>
        <p:spPr>
          <a:xfrm rot="16200000" flipH="1">
            <a:off x="9164199" y="2346829"/>
            <a:ext cx="589491" cy="490994"/>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7277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2" grpId="0"/>
      <p:bldP spid="14" grpId="0"/>
      <p:bldP spid="16" grpId="0"/>
      <p:bldP spid="1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EA0535-15C7-CC7F-8E2D-B3BAEE29DC5C}"/>
              </a:ext>
            </a:extLst>
          </p:cNvPr>
          <p:cNvSpPr>
            <a:spLocks noGrp="1"/>
          </p:cNvSpPr>
          <p:nvPr>
            <p:ph type="body" sz="quarter" idx="10"/>
          </p:nvPr>
        </p:nvSpPr>
        <p:spPr>
          <a:xfrm>
            <a:off x="240288" y="1124744"/>
            <a:ext cx="6617712" cy="3406313"/>
          </a:xfrm>
        </p:spPr>
        <p:txBody>
          <a:bodyPr>
            <a:normAutofit/>
          </a:bodyPr>
          <a:lstStyle/>
          <a:p>
            <a:pPr>
              <a:lnSpc>
                <a:spcPct val="100000"/>
              </a:lnSpc>
            </a:pPr>
            <a:r>
              <a:rPr lang="en-GB" sz="2200" dirty="0"/>
              <a:t>Rosie and Marie each have a cake that is shaped like a cuboid.</a:t>
            </a:r>
          </a:p>
          <a:p>
            <a:pPr>
              <a:lnSpc>
                <a:spcPct val="100000"/>
              </a:lnSpc>
            </a:pPr>
            <a:r>
              <a:rPr lang="en-GB" sz="2200" dirty="0"/>
              <a:t>Rosie cuts her cake into horizontal slices.</a:t>
            </a:r>
          </a:p>
          <a:p>
            <a:pPr>
              <a:lnSpc>
                <a:spcPct val="100000"/>
              </a:lnSpc>
            </a:pPr>
            <a:r>
              <a:rPr lang="en-GB" sz="2200" dirty="0"/>
              <a:t>Marie cuts her cake into vertical slices.</a:t>
            </a:r>
          </a:p>
          <a:p>
            <a:pPr marL="457200" indent="-457200">
              <a:lnSpc>
                <a:spcPct val="100000"/>
              </a:lnSpc>
              <a:buAutoNum type="alphaLcParenR"/>
            </a:pPr>
            <a:r>
              <a:rPr lang="en-GB" sz="2200" dirty="0"/>
              <a:t>What can you say about the size and shape of their slices?</a:t>
            </a:r>
          </a:p>
          <a:p>
            <a:pPr marL="457200" indent="-457200">
              <a:lnSpc>
                <a:spcPct val="100000"/>
              </a:lnSpc>
              <a:buAutoNum type="alphaLcParenR"/>
            </a:pPr>
            <a:r>
              <a:rPr lang="en-GB" sz="2200" dirty="0"/>
              <a:t>How would your answers change if their cakes were cylindrical?</a:t>
            </a:r>
          </a:p>
        </p:txBody>
      </p:sp>
      <p:sp>
        <p:nvSpPr>
          <p:cNvPr id="3" name="Text Placeholder 2">
            <a:extLst>
              <a:ext uri="{FF2B5EF4-FFF2-40B4-BE49-F238E27FC236}">
                <a16:creationId xmlns:a16="http://schemas.microsoft.com/office/drawing/2014/main" id="{F61AAE13-EF72-1865-8F60-5222B96E40D3}"/>
              </a:ext>
            </a:extLst>
          </p:cNvPr>
          <p:cNvSpPr>
            <a:spLocks noGrp="1"/>
          </p:cNvSpPr>
          <p:nvPr>
            <p:ph type="body" sz="quarter" idx="11"/>
          </p:nvPr>
        </p:nvSpPr>
        <p:spPr/>
        <p:txBody>
          <a:bodyPr/>
          <a:lstStyle/>
          <a:p>
            <a:r>
              <a:rPr lang="en-GB" dirty="0"/>
              <a:t>Activity H: Slices of cake</a:t>
            </a:r>
          </a:p>
        </p:txBody>
      </p:sp>
      <p:sp>
        <p:nvSpPr>
          <p:cNvPr id="9" name="TextBox 8">
            <a:extLst>
              <a:ext uri="{FF2B5EF4-FFF2-40B4-BE49-F238E27FC236}">
                <a16:creationId xmlns:a16="http://schemas.microsoft.com/office/drawing/2014/main" id="{3556C8A4-9020-54AD-3BEE-77E29B885298}"/>
              </a:ext>
            </a:extLst>
          </p:cNvPr>
          <p:cNvSpPr txBox="1"/>
          <p:nvPr/>
        </p:nvSpPr>
        <p:spPr>
          <a:xfrm>
            <a:off x="1479811" y="5470488"/>
            <a:ext cx="5543940" cy="1107996"/>
          </a:xfrm>
          <a:prstGeom prst="rect">
            <a:avLst/>
          </a:prstGeom>
          <a:noFill/>
        </p:spPr>
        <p:txBody>
          <a:bodyPr wrap="square">
            <a:spAutoFit/>
          </a:bodyPr>
          <a:lstStyle/>
          <a:p>
            <a:pPr>
              <a:buNone/>
            </a:pPr>
            <a:r>
              <a:rPr lang="en-GB" sz="2200" dirty="0"/>
              <a:t>Here is one of Marie’s slices from a different cake. What will Rosie’s slices look like?</a:t>
            </a:r>
          </a:p>
        </p:txBody>
      </p:sp>
      <p:sp>
        <p:nvSpPr>
          <p:cNvPr id="10" name="Action Button: Help 9">
            <a:hlinkClick r:id="" action="ppaction://noaction" highlightClick="1"/>
            <a:extLst>
              <a:ext uri="{FF2B5EF4-FFF2-40B4-BE49-F238E27FC236}">
                <a16:creationId xmlns:a16="http://schemas.microsoft.com/office/drawing/2014/main" id="{48524BF7-9C05-2E49-DC4C-50FB55DBF90E}"/>
              </a:ext>
            </a:extLst>
          </p:cNvPr>
          <p:cNvSpPr/>
          <p:nvPr/>
        </p:nvSpPr>
        <p:spPr>
          <a:xfrm>
            <a:off x="406039" y="5470488"/>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pic>
        <p:nvPicPr>
          <p:cNvPr id="8" name="Picture 7" descr="Image of a cuboid shaped cake">
            <a:extLst>
              <a:ext uri="{FF2B5EF4-FFF2-40B4-BE49-F238E27FC236}">
                <a16:creationId xmlns:a16="http://schemas.microsoft.com/office/drawing/2014/main" id="{055A76C5-01F0-2882-76B2-9FA41152A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7328" y="1322678"/>
            <a:ext cx="3683353" cy="1232677"/>
          </a:xfrm>
          <a:prstGeom prst="rect">
            <a:avLst/>
          </a:prstGeom>
        </p:spPr>
      </p:pic>
      <p:pic>
        <p:nvPicPr>
          <p:cNvPr id="11" name="Picture 10" descr="Image of a cylindrical cake">
            <a:extLst>
              <a:ext uri="{FF2B5EF4-FFF2-40B4-BE49-F238E27FC236}">
                <a16:creationId xmlns:a16="http://schemas.microsoft.com/office/drawing/2014/main" id="{D2C1E6E8-66EA-03F9-7C66-04C7FC09068B}"/>
              </a:ext>
            </a:extLst>
          </p:cNvPr>
          <p:cNvPicPr>
            <a:picLocks noChangeAspect="1"/>
          </p:cNvPicPr>
          <p:nvPr/>
        </p:nvPicPr>
        <p:blipFill>
          <a:blip r:embed="rId4"/>
          <a:stretch>
            <a:fillRect/>
          </a:stretch>
        </p:blipFill>
        <p:spPr>
          <a:xfrm>
            <a:off x="7322386" y="3098715"/>
            <a:ext cx="3683353" cy="1454686"/>
          </a:xfrm>
          <a:prstGeom prst="rect">
            <a:avLst/>
          </a:prstGeom>
        </p:spPr>
      </p:pic>
      <p:pic>
        <p:nvPicPr>
          <p:cNvPr id="4098" name="23F2ECE2-B953-487C-812E-44AFD887090F">
            <a:extLst>
              <a:ext uri="{FF2B5EF4-FFF2-40B4-BE49-F238E27FC236}">
                <a16:creationId xmlns:a16="http://schemas.microsoft.com/office/drawing/2014/main" id="{BFE4DF16-17AF-C176-0134-9E0EB09815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2386" y="4911158"/>
            <a:ext cx="1739345" cy="160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08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of a large fuel tanker lorry.">
            <a:extLst>
              <a:ext uri="{FF2B5EF4-FFF2-40B4-BE49-F238E27FC236}">
                <a16:creationId xmlns:a16="http://schemas.microsoft.com/office/drawing/2014/main" id="{2E51FE2D-8BE5-6444-E83E-FEFE73D8D9F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28237" y="1192020"/>
            <a:ext cx="3602525" cy="1920668"/>
          </a:xfrm>
          <a:prstGeom prst="rect">
            <a:avLst/>
          </a:prstGeom>
        </p:spPr>
      </p:pic>
      <p:sp>
        <p:nvSpPr>
          <p:cNvPr id="2" name="Text Placeholder 1">
            <a:extLst>
              <a:ext uri="{FF2B5EF4-FFF2-40B4-BE49-F238E27FC236}">
                <a16:creationId xmlns:a16="http://schemas.microsoft.com/office/drawing/2014/main" id="{37C08AE9-5473-AA0D-477B-F004E30B20BE}"/>
              </a:ext>
            </a:extLst>
          </p:cNvPr>
          <p:cNvSpPr>
            <a:spLocks noGrp="1"/>
          </p:cNvSpPr>
          <p:nvPr>
            <p:ph type="body" sz="quarter" idx="10"/>
          </p:nvPr>
        </p:nvSpPr>
        <p:spPr>
          <a:xfrm>
            <a:off x="207012" y="3809063"/>
            <a:ext cx="7540807" cy="977234"/>
          </a:xfrm>
        </p:spPr>
        <p:txBody>
          <a:bodyPr>
            <a:noAutofit/>
          </a:bodyPr>
          <a:lstStyle/>
          <a:p>
            <a:pPr marL="514350" indent="-514350">
              <a:buAutoNum type="alphaLcParenR"/>
            </a:pPr>
            <a:r>
              <a:rPr lang="en-GB" sz="2200" dirty="0"/>
              <a:t>Does the word capacity mean the same thing in both these statements?</a:t>
            </a:r>
          </a:p>
          <a:p>
            <a:pPr marL="514350" indent="-514350">
              <a:buAutoNum type="alphaLcParenR"/>
            </a:pPr>
            <a:r>
              <a:rPr lang="en-GB" sz="2200" dirty="0"/>
              <a:t>Could you replace the word capacity with volume in both statements? Why or why not?</a:t>
            </a:r>
          </a:p>
        </p:txBody>
      </p:sp>
      <p:sp>
        <p:nvSpPr>
          <p:cNvPr id="3" name="Text Placeholder 2">
            <a:extLst>
              <a:ext uri="{FF2B5EF4-FFF2-40B4-BE49-F238E27FC236}">
                <a16:creationId xmlns:a16="http://schemas.microsoft.com/office/drawing/2014/main" id="{A44132B4-E878-4483-49EB-DED78D68BD92}"/>
              </a:ext>
            </a:extLst>
          </p:cNvPr>
          <p:cNvSpPr>
            <a:spLocks noGrp="1"/>
          </p:cNvSpPr>
          <p:nvPr>
            <p:ph type="body" sz="quarter" idx="11"/>
          </p:nvPr>
        </p:nvSpPr>
        <p:spPr/>
        <p:txBody>
          <a:bodyPr/>
          <a:lstStyle/>
          <a:p>
            <a:r>
              <a:rPr lang="en-GB" dirty="0"/>
              <a:t>Activity I: Capacity</a:t>
            </a:r>
          </a:p>
        </p:txBody>
      </p:sp>
      <p:sp>
        <p:nvSpPr>
          <p:cNvPr id="7" name="Speech Bubble: Oval 6">
            <a:extLst>
              <a:ext uri="{FF2B5EF4-FFF2-40B4-BE49-F238E27FC236}">
                <a16:creationId xmlns:a16="http://schemas.microsoft.com/office/drawing/2014/main" id="{ED9419DB-EA66-8B58-B171-729FDE43C7A8}"/>
              </a:ext>
            </a:extLst>
          </p:cNvPr>
          <p:cNvSpPr/>
          <p:nvPr/>
        </p:nvSpPr>
        <p:spPr>
          <a:xfrm>
            <a:off x="542532" y="2511295"/>
            <a:ext cx="3602525" cy="977234"/>
          </a:xfrm>
          <a:prstGeom prst="wedgeEllipseCallout">
            <a:avLst>
              <a:gd name="adj1" fmla="val -33662"/>
              <a:gd name="adj2" fmla="val 6095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GB" sz="2200" dirty="0">
                <a:solidFill>
                  <a:srgbClr val="595959"/>
                </a:solidFill>
              </a:rPr>
              <a:t>This tanker has a capacity of 90</a:t>
            </a:r>
            <a:r>
              <a:rPr lang="en-GB" sz="800" dirty="0">
                <a:solidFill>
                  <a:srgbClr val="595959"/>
                </a:solidFill>
              </a:rPr>
              <a:t> </a:t>
            </a:r>
            <a:r>
              <a:rPr lang="en-GB" sz="2200" dirty="0">
                <a:solidFill>
                  <a:srgbClr val="595959"/>
                </a:solidFill>
              </a:rPr>
              <a:t>000. </a:t>
            </a:r>
          </a:p>
        </p:txBody>
      </p:sp>
      <p:sp>
        <p:nvSpPr>
          <p:cNvPr id="8" name="Action Button: Help 7">
            <a:hlinkClick r:id="" action="ppaction://noaction" highlightClick="1"/>
            <a:extLst>
              <a:ext uri="{FF2B5EF4-FFF2-40B4-BE49-F238E27FC236}">
                <a16:creationId xmlns:a16="http://schemas.microsoft.com/office/drawing/2014/main" id="{F99697C7-E5C9-19B3-142D-D3B4654877E2}"/>
              </a:ext>
            </a:extLst>
          </p:cNvPr>
          <p:cNvSpPr/>
          <p:nvPr/>
        </p:nvSpPr>
        <p:spPr>
          <a:xfrm>
            <a:off x="389771" y="5427366"/>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F848527-63B7-810B-0918-1213159D840C}"/>
              </a:ext>
            </a:extLst>
          </p:cNvPr>
          <p:cNvSpPr txBox="1"/>
          <p:nvPr/>
        </p:nvSpPr>
        <p:spPr>
          <a:xfrm>
            <a:off x="1462384" y="5313062"/>
            <a:ext cx="6285435" cy="1107996"/>
          </a:xfrm>
          <a:prstGeom prst="rect">
            <a:avLst/>
          </a:prstGeom>
          <a:noFill/>
        </p:spPr>
        <p:txBody>
          <a:bodyPr wrap="square">
            <a:spAutoFit/>
          </a:bodyPr>
          <a:lstStyle/>
          <a:p>
            <a:pPr>
              <a:buNone/>
            </a:pPr>
            <a:r>
              <a:rPr lang="en-GB" sz="2200" dirty="0"/>
              <a:t>Create other examples of statements that use the word capacity. Can you think of an example that could also use the word volume?</a:t>
            </a:r>
          </a:p>
        </p:txBody>
      </p:sp>
      <p:pic>
        <p:nvPicPr>
          <p:cNvPr id="10" name="Picture 9" descr="Image of a football stadium filling up with people.">
            <a:extLst>
              <a:ext uri="{FF2B5EF4-FFF2-40B4-BE49-F238E27FC236}">
                <a16:creationId xmlns:a16="http://schemas.microsoft.com/office/drawing/2014/main" id="{BFC9840E-FAAF-D1EF-F355-C4C0C8A428C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634977" y="1164181"/>
            <a:ext cx="4047892" cy="2128928"/>
          </a:xfrm>
          <a:prstGeom prst="rect">
            <a:avLst/>
          </a:prstGeom>
        </p:spPr>
      </p:pic>
      <p:sp>
        <p:nvSpPr>
          <p:cNvPr id="5" name="Speech Bubble: Oval 4">
            <a:extLst>
              <a:ext uri="{FF2B5EF4-FFF2-40B4-BE49-F238E27FC236}">
                <a16:creationId xmlns:a16="http://schemas.microsoft.com/office/drawing/2014/main" id="{A3A44499-3607-E515-4DD3-1A2051759C68}"/>
              </a:ext>
            </a:extLst>
          </p:cNvPr>
          <p:cNvSpPr/>
          <p:nvPr/>
        </p:nvSpPr>
        <p:spPr>
          <a:xfrm>
            <a:off x="8011061" y="2808200"/>
            <a:ext cx="3810000" cy="977234"/>
          </a:xfrm>
          <a:prstGeom prst="wedgeEllipseCallout">
            <a:avLst>
              <a:gd name="adj1" fmla="val 51106"/>
              <a:gd name="adj2" fmla="val 4807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solidFill>
                  <a:srgbClr val="595959"/>
                </a:solidFill>
              </a:rPr>
              <a:t>This stadium has a capacity of 90</a:t>
            </a:r>
            <a:r>
              <a:rPr lang="en-GB" sz="800" dirty="0">
                <a:solidFill>
                  <a:srgbClr val="595959"/>
                </a:solidFill>
              </a:rPr>
              <a:t> </a:t>
            </a:r>
            <a:r>
              <a:rPr lang="en-GB" sz="2200" dirty="0">
                <a:solidFill>
                  <a:srgbClr val="595959"/>
                </a:solidFill>
              </a:rPr>
              <a:t>000. </a:t>
            </a:r>
          </a:p>
        </p:txBody>
      </p:sp>
    </p:spTree>
    <p:extLst>
      <p:ext uri="{BB962C8B-B14F-4D97-AF65-F5344CB8AC3E}">
        <p14:creationId xmlns:p14="http://schemas.microsoft.com/office/powerpoint/2010/main" val="143147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animBg="1"/>
      <p:bldP spid="1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B0FF83-67FC-3D0F-B788-9E95391A6BA9}"/>
              </a:ext>
            </a:extLst>
          </p:cNvPr>
          <p:cNvSpPr>
            <a:spLocks noGrp="1"/>
          </p:cNvSpPr>
          <p:nvPr>
            <p:ph type="body" sz="quarter" idx="11"/>
          </p:nvPr>
        </p:nvSpPr>
        <p:spPr/>
        <p:txBody>
          <a:bodyPr/>
          <a:lstStyle/>
          <a:p>
            <a:r>
              <a:rPr lang="en-US" dirty="0"/>
              <a:t>Activity J: Cube frame </a:t>
            </a:r>
          </a:p>
        </p:txBody>
      </p:sp>
      <p:sp>
        <p:nvSpPr>
          <p:cNvPr id="10" name="TextBox 9">
            <a:extLst>
              <a:ext uri="{FF2B5EF4-FFF2-40B4-BE49-F238E27FC236}">
                <a16:creationId xmlns:a16="http://schemas.microsoft.com/office/drawing/2014/main" id="{4B503175-6524-37C0-3107-A069EF464952}"/>
              </a:ext>
            </a:extLst>
          </p:cNvPr>
          <p:cNvSpPr txBox="1"/>
          <p:nvPr/>
        </p:nvSpPr>
        <p:spPr>
          <a:xfrm>
            <a:off x="5013857" y="1336208"/>
            <a:ext cx="5948669" cy="2259080"/>
          </a:xfrm>
          <a:prstGeom prst="rect">
            <a:avLst/>
          </a:prstGeom>
          <a:noFill/>
        </p:spPr>
        <p:txBody>
          <a:bodyPr wrap="square">
            <a:spAutoFit/>
          </a:bodyPr>
          <a:lstStyle/>
          <a:p>
            <a:pPr>
              <a:buNone/>
            </a:pPr>
            <a:r>
              <a:rPr lang="en-US" sz="2200" dirty="0"/>
              <a:t>Robbie has built a frame out of cubes.</a:t>
            </a:r>
          </a:p>
          <a:p>
            <a:pPr marL="457200" indent="-457200">
              <a:buFont typeface="+mj-lt"/>
              <a:buAutoNum type="alphaLcParenR"/>
            </a:pPr>
            <a:r>
              <a:rPr lang="en-US" sz="2200" dirty="0"/>
              <a:t>How many cubes will he need to completely fill the space inside the frame? How do you know?</a:t>
            </a:r>
          </a:p>
          <a:p>
            <a:pPr marL="457200" indent="-457200">
              <a:buFont typeface="+mj-lt"/>
              <a:buAutoNum type="alphaLcParenR"/>
            </a:pPr>
            <a:r>
              <a:rPr lang="en-US" sz="2200" dirty="0"/>
              <a:t>How many cubes will he need to put a lid on the frame? </a:t>
            </a:r>
          </a:p>
        </p:txBody>
      </p:sp>
      <p:sp>
        <p:nvSpPr>
          <p:cNvPr id="2" name="Action Button: Help 1">
            <a:hlinkClick r:id="" action="ppaction://noaction" highlightClick="1"/>
            <a:extLst>
              <a:ext uri="{FF2B5EF4-FFF2-40B4-BE49-F238E27FC236}">
                <a16:creationId xmlns:a16="http://schemas.microsoft.com/office/drawing/2014/main" id="{8A8D3D89-DEED-011E-CCA0-41F25E25A416}"/>
              </a:ext>
            </a:extLst>
          </p:cNvPr>
          <p:cNvSpPr/>
          <p:nvPr/>
        </p:nvSpPr>
        <p:spPr>
          <a:xfrm>
            <a:off x="4968344" y="4124742"/>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D4ED9C9-7BE9-AF99-181F-19DD964B9C3D}"/>
              </a:ext>
            </a:extLst>
          </p:cNvPr>
          <p:cNvSpPr txBox="1"/>
          <p:nvPr/>
        </p:nvSpPr>
        <p:spPr>
          <a:xfrm>
            <a:off x="5948284" y="4075242"/>
            <a:ext cx="5014242" cy="1446550"/>
          </a:xfrm>
          <a:prstGeom prst="rect">
            <a:avLst/>
          </a:prstGeom>
          <a:noFill/>
        </p:spPr>
        <p:txBody>
          <a:bodyPr wrap="square">
            <a:spAutoFit/>
          </a:bodyPr>
          <a:lstStyle/>
          <a:p>
            <a:pPr>
              <a:buNone/>
            </a:pPr>
            <a:r>
              <a:rPr lang="en-GB" sz="2200" dirty="0"/>
              <a:t>Imagine Robbie took the top layer of his frame and used it to make the frame two cubes high, but longer and wider. Would your answers change?</a:t>
            </a:r>
          </a:p>
        </p:txBody>
      </p:sp>
      <p:pic>
        <p:nvPicPr>
          <p:cNvPr id="3074" name="Picture 2">
            <a:extLst>
              <a:ext uri="{FF2B5EF4-FFF2-40B4-BE49-F238E27FC236}">
                <a16:creationId xmlns:a16="http://schemas.microsoft.com/office/drawing/2014/main" id="{F6FF9AF0-9FD7-A200-8E95-1D538076E5C3}"/>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80150" y="1336208"/>
            <a:ext cx="4251508" cy="3228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3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descr="Shape, arrow&#10;&#10;Description automatically generated">
            <a:extLst>
              <a:ext uri="{FF2B5EF4-FFF2-40B4-BE49-F238E27FC236}">
                <a16:creationId xmlns:a16="http://schemas.microsoft.com/office/drawing/2014/main" id="{D30F3378-42F6-7925-5D73-1C8F9C89A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355" y="2004342"/>
            <a:ext cx="2502382" cy="2157001"/>
          </a:xfrm>
          <a:prstGeom prst="rect">
            <a:avLst/>
          </a:prstGeom>
        </p:spPr>
      </p:pic>
      <p:sp>
        <p:nvSpPr>
          <p:cNvPr id="2" name="Text Placeholder 1">
            <a:extLst>
              <a:ext uri="{FF2B5EF4-FFF2-40B4-BE49-F238E27FC236}">
                <a16:creationId xmlns:a16="http://schemas.microsoft.com/office/drawing/2014/main" id="{B160B32E-1786-2D1B-6797-8B679D9AB058}"/>
              </a:ext>
            </a:extLst>
          </p:cNvPr>
          <p:cNvSpPr>
            <a:spLocks noGrp="1"/>
          </p:cNvSpPr>
          <p:nvPr>
            <p:ph type="body" sz="quarter" idx="10"/>
          </p:nvPr>
        </p:nvSpPr>
        <p:spPr>
          <a:xfrm>
            <a:off x="240288" y="1124745"/>
            <a:ext cx="11717238" cy="540000"/>
          </a:xfrm>
        </p:spPr>
        <p:txBody>
          <a:bodyPr>
            <a:noAutofit/>
          </a:bodyPr>
          <a:lstStyle/>
          <a:p>
            <a:pPr marL="457200" indent="-457200">
              <a:buFont typeface="+mj-lt"/>
              <a:buAutoNum type="alphaLcParenR"/>
            </a:pPr>
            <a:r>
              <a:rPr lang="en-GB" sz="2200" dirty="0"/>
              <a:t>Which of A to F are nets for a cube with volume 8 cm</a:t>
            </a:r>
            <a:r>
              <a:rPr lang="en-GB" sz="2200" baseline="30000" dirty="0"/>
              <a:t>3</a:t>
            </a:r>
            <a:r>
              <a:rPr lang="en-GB" sz="2200" dirty="0"/>
              <a:t>? </a:t>
            </a:r>
          </a:p>
          <a:p>
            <a:pPr marL="457200" indent="-457200">
              <a:buFont typeface="+mj-lt"/>
              <a:buAutoNum type="alphaLcParenR"/>
            </a:pPr>
            <a:r>
              <a:rPr lang="en-GB" sz="2200" dirty="0"/>
              <a:t>For those that are not, what would need to change so that they are?</a:t>
            </a:r>
          </a:p>
        </p:txBody>
      </p:sp>
      <p:sp>
        <p:nvSpPr>
          <p:cNvPr id="3" name="Text Placeholder 2">
            <a:extLst>
              <a:ext uri="{FF2B5EF4-FFF2-40B4-BE49-F238E27FC236}">
                <a16:creationId xmlns:a16="http://schemas.microsoft.com/office/drawing/2014/main" id="{7116DAEF-CD7C-B90E-63AD-A803EEFACA07}"/>
              </a:ext>
            </a:extLst>
          </p:cNvPr>
          <p:cNvSpPr>
            <a:spLocks noGrp="1"/>
          </p:cNvSpPr>
          <p:nvPr>
            <p:ph type="body" sz="quarter" idx="11"/>
          </p:nvPr>
        </p:nvSpPr>
        <p:spPr/>
        <p:txBody>
          <a:bodyPr/>
          <a:lstStyle/>
          <a:p>
            <a:r>
              <a:rPr lang="en-GB" dirty="0"/>
              <a:t>Activity K: Cube 8</a:t>
            </a:r>
          </a:p>
        </p:txBody>
      </p:sp>
      <p:sp>
        <p:nvSpPr>
          <p:cNvPr id="56" name="Action Button: Help 55">
            <a:hlinkClick r:id="" action="ppaction://noaction" highlightClick="1"/>
            <a:extLst>
              <a:ext uri="{FF2B5EF4-FFF2-40B4-BE49-F238E27FC236}">
                <a16:creationId xmlns:a16="http://schemas.microsoft.com/office/drawing/2014/main" id="{4FF2D3F8-BB5F-FCAE-45DE-01BE644D4066}"/>
              </a:ext>
            </a:extLst>
          </p:cNvPr>
          <p:cNvSpPr/>
          <p:nvPr/>
        </p:nvSpPr>
        <p:spPr>
          <a:xfrm>
            <a:off x="223268" y="5732973"/>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6EC85A51-4629-7A60-362C-BA87763A3918}"/>
              </a:ext>
            </a:extLst>
          </p:cNvPr>
          <p:cNvSpPr txBox="1"/>
          <p:nvPr/>
        </p:nvSpPr>
        <p:spPr>
          <a:xfrm>
            <a:off x="1241658" y="5794357"/>
            <a:ext cx="6441677" cy="769441"/>
          </a:xfrm>
          <a:prstGeom prst="rect">
            <a:avLst/>
          </a:prstGeom>
          <a:noFill/>
        </p:spPr>
        <p:txBody>
          <a:bodyPr wrap="square">
            <a:spAutoFit/>
          </a:bodyPr>
          <a:lstStyle/>
          <a:p>
            <a:pPr>
              <a:buNone/>
            </a:pPr>
            <a:r>
              <a:rPr lang="en-GB" sz="2200" dirty="0"/>
              <a:t>Draw three more different possible nets for a cube of volume 8 cm</a:t>
            </a:r>
            <a:r>
              <a:rPr lang="en-GB" sz="2200" baseline="30000" dirty="0"/>
              <a:t>3</a:t>
            </a:r>
            <a:r>
              <a:rPr lang="en-GB" sz="2200" dirty="0"/>
              <a:t>.</a:t>
            </a:r>
          </a:p>
        </p:txBody>
      </p:sp>
      <p:sp>
        <p:nvSpPr>
          <p:cNvPr id="41" name="TextBox 40">
            <a:extLst>
              <a:ext uri="{FF2B5EF4-FFF2-40B4-BE49-F238E27FC236}">
                <a16:creationId xmlns:a16="http://schemas.microsoft.com/office/drawing/2014/main" id="{F5C21E1D-29BF-B49E-5DDB-2D6FF46EA855}"/>
              </a:ext>
            </a:extLst>
          </p:cNvPr>
          <p:cNvSpPr txBox="1"/>
          <p:nvPr/>
        </p:nvSpPr>
        <p:spPr>
          <a:xfrm>
            <a:off x="614105" y="2311606"/>
            <a:ext cx="423514" cy="523220"/>
          </a:xfrm>
          <a:prstGeom prst="rect">
            <a:avLst/>
          </a:prstGeom>
          <a:noFill/>
        </p:spPr>
        <p:txBody>
          <a:bodyPr wrap="none" rtlCol="0">
            <a:spAutoFit/>
          </a:bodyPr>
          <a:lstStyle/>
          <a:p>
            <a:pPr>
              <a:buNone/>
            </a:pPr>
            <a:r>
              <a:rPr lang="en-GB" dirty="0">
                <a:solidFill>
                  <a:srgbClr val="00628C"/>
                </a:solidFill>
              </a:rPr>
              <a:t>A</a:t>
            </a:r>
          </a:p>
        </p:txBody>
      </p:sp>
      <p:sp>
        <p:nvSpPr>
          <p:cNvPr id="58" name="TextBox 57">
            <a:extLst>
              <a:ext uri="{FF2B5EF4-FFF2-40B4-BE49-F238E27FC236}">
                <a16:creationId xmlns:a16="http://schemas.microsoft.com/office/drawing/2014/main" id="{C6E680AF-8B97-DFDB-5250-0373B5723D4E}"/>
              </a:ext>
            </a:extLst>
          </p:cNvPr>
          <p:cNvSpPr txBox="1"/>
          <p:nvPr/>
        </p:nvSpPr>
        <p:spPr>
          <a:xfrm>
            <a:off x="721838" y="4517568"/>
            <a:ext cx="423514" cy="523220"/>
          </a:xfrm>
          <a:prstGeom prst="rect">
            <a:avLst/>
          </a:prstGeom>
          <a:noFill/>
        </p:spPr>
        <p:txBody>
          <a:bodyPr wrap="none" rtlCol="0">
            <a:spAutoFit/>
          </a:bodyPr>
          <a:lstStyle/>
          <a:p>
            <a:pPr>
              <a:buNone/>
            </a:pPr>
            <a:r>
              <a:rPr lang="en-GB" dirty="0">
                <a:solidFill>
                  <a:srgbClr val="00628C"/>
                </a:solidFill>
              </a:rPr>
              <a:t>B</a:t>
            </a:r>
          </a:p>
        </p:txBody>
      </p:sp>
      <p:sp>
        <p:nvSpPr>
          <p:cNvPr id="59" name="TextBox 58">
            <a:extLst>
              <a:ext uri="{FF2B5EF4-FFF2-40B4-BE49-F238E27FC236}">
                <a16:creationId xmlns:a16="http://schemas.microsoft.com/office/drawing/2014/main" id="{16FEEB77-55CD-CEE1-9495-99057F311784}"/>
              </a:ext>
            </a:extLst>
          </p:cNvPr>
          <p:cNvSpPr txBox="1"/>
          <p:nvPr/>
        </p:nvSpPr>
        <p:spPr>
          <a:xfrm>
            <a:off x="3666172" y="3082842"/>
            <a:ext cx="444352" cy="523220"/>
          </a:xfrm>
          <a:prstGeom prst="rect">
            <a:avLst/>
          </a:prstGeom>
          <a:noFill/>
        </p:spPr>
        <p:txBody>
          <a:bodyPr wrap="none" rtlCol="0">
            <a:spAutoFit/>
          </a:bodyPr>
          <a:lstStyle/>
          <a:p>
            <a:pPr>
              <a:buNone/>
            </a:pPr>
            <a:r>
              <a:rPr lang="en-GB" dirty="0">
                <a:solidFill>
                  <a:srgbClr val="00628C"/>
                </a:solidFill>
              </a:rPr>
              <a:t>C</a:t>
            </a:r>
          </a:p>
        </p:txBody>
      </p:sp>
      <p:sp>
        <p:nvSpPr>
          <p:cNvPr id="60" name="TextBox 59">
            <a:extLst>
              <a:ext uri="{FF2B5EF4-FFF2-40B4-BE49-F238E27FC236}">
                <a16:creationId xmlns:a16="http://schemas.microsoft.com/office/drawing/2014/main" id="{DB396854-9A4C-3B4E-E372-6E84730FBFE4}"/>
              </a:ext>
            </a:extLst>
          </p:cNvPr>
          <p:cNvSpPr txBox="1"/>
          <p:nvPr/>
        </p:nvSpPr>
        <p:spPr>
          <a:xfrm>
            <a:off x="5695453" y="3957344"/>
            <a:ext cx="444352" cy="523220"/>
          </a:xfrm>
          <a:prstGeom prst="rect">
            <a:avLst/>
          </a:prstGeom>
          <a:noFill/>
        </p:spPr>
        <p:txBody>
          <a:bodyPr wrap="none" rtlCol="0">
            <a:spAutoFit/>
          </a:bodyPr>
          <a:lstStyle/>
          <a:p>
            <a:pPr>
              <a:buNone/>
            </a:pPr>
            <a:r>
              <a:rPr lang="en-GB" dirty="0">
                <a:solidFill>
                  <a:srgbClr val="00628C"/>
                </a:solidFill>
              </a:rPr>
              <a:t>D</a:t>
            </a:r>
          </a:p>
        </p:txBody>
      </p:sp>
      <p:sp>
        <p:nvSpPr>
          <p:cNvPr id="61" name="TextBox 60">
            <a:extLst>
              <a:ext uri="{FF2B5EF4-FFF2-40B4-BE49-F238E27FC236}">
                <a16:creationId xmlns:a16="http://schemas.microsoft.com/office/drawing/2014/main" id="{1C49E300-5396-32D5-C16F-F1FC0B58CA3F}"/>
              </a:ext>
            </a:extLst>
          </p:cNvPr>
          <p:cNvSpPr txBox="1"/>
          <p:nvPr/>
        </p:nvSpPr>
        <p:spPr>
          <a:xfrm>
            <a:off x="7587032" y="2091932"/>
            <a:ext cx="423514" cy="523220"/>
          </a:xfrm>
          <a:prstGeom prst="rect">
            <a:avLst/>
          </a:prstGeom>
          <a:noFill/>
        </p:spPr>
        <p:txBody>
          <a:bodyPr wrap="none" rtlCol="0">
            <a:spAutoFit/>
          </a:bodyPr>
          <a:lstStyle/>
          <a:p>
            <a:pPr>
              <a:buNone/>
            </a:pPr>
            <a:r>
              <a:rPr lang="en-GB" dirty="0">
                <a:solidFill>
                  <a:srgbClr val="00628C"/>
                </a:solidFill>
              </a:rPr>
              <a:t>E</a:t>
            </a:r>
          </a:p>
        </p:txBody>
      </p:sp>
      <p:sp>
        <p:nvSpPr>
          <p:cNvPr id="62" name="TextBox 61">
            <a:extLst>
              <a:ext uri="{FF2B5EF4-FFF2-40B4-BE49-F238E27FC236}">
                <a16:creationId xmlns:a16="http://schemas.microsoft.com/office/drawing/2014/main" id="{9068CBCD-9FA5-E808-7CA0-6983CA40EF25}"/>
              </a:ext>
            </a:extLst>
          </p:cNvPr>
          <p:cNvSpPr txBox="1"/>
          <p:nvPr/>
        </p:nvSpPr>
        <p:spPr>
          <a:xfrm>
            <a:off x="9073096" y="4872667"/>
            <a:ext cx="404278" cy="523220"/>
          </a:xfrm>
          <a:prstGeom prst="rect">
            <a:avLst/>
          </a:prstGeom>
          <a:noFill/>
        </p:spPr>
        <p:txBody>
          <a:bodyPr wrap="none" rtlCol="0">
            <a:spAutoFit/>
          </a:bodyPr>
          <a:lstStyle/>
          <a:p>
            <a:pPr>
              <a:buNone/>
            </a:pPr>
            <a:r>
              <a:rPr lang="en-GB" dirty="0">
                <a:solidFill>
                  <a:srgbClr val="00628C"/>
                </a:solidFill>
              </a:rPr>
              <a:t>F</a:t>
            </a:r>
          </a:p>
        </p:txBody>
      </p:sp>
      <p:pic>
        <p:nvPicPr>
          <p:cNvPr id="71" name="Picture 70" descr="Graphical user interface&#10;&#10;Description automatically generated">
            <a:extLst>
              <a:ext uri="{FF2B5EF4-FFF2-40B4-BE49-F238E27FC236}">
                <a16:creationId xmlns:a16="http://schemas.microsoft.com/office/drawing/2014/main" id="{00A08A2A-122D-2FEE-2CEB-68836F278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7468" y="4517568"/>
            <a:ext cx="3296516" cy="1022593"/>
          </a:xfrm>
          <a:prstGeom prst="rect">
            <a:avLst/>
          </a:prstGeom>
        </p:spPr>
      </p:pic>
      <p:pic>
        <p:nvPicPr>
          <p:cNvPr id="73" name="Picture 72" descr="Shape&#10;&#10;Description automatically generated with medium confidence">
            <a:extLst>
              <a:ext uri="{FF2B5EF4-FFF2-40B4-BE49-F238E27FC236}">
                <a16:creationId xmlns:a16="http://schemas.microsoft.com/office/drawing/2014/main" id="{3FC62E80-314D-7490-636C-1638250E8F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968" y="2353542"/>
            <a:ext cx="1651219" cy="1644560"/>
          </a:xfrm>
          <a:prstGeom prst="rect">
            <a:avLst/>
          </a:prstGeom>
        </p:spPr>
      </p:pic>
      <p:pic>
        <p:nvPicPr>
          <p:cNvPr id="77" name="Picture 76" descr="Shape&#10;&#10;Description automatically generated with low confidence">
            <a:extLst>
              <a:ext uri="{FF2B5EF4-FFF2-40B4-BE49-F238E27FC236}">
                <a16:creationId xmlns:a16="http://schemas.microsoft.com/office/drawing/2014/main" id="{BB3EEACC-E904-2450-19E2-55FB4D70D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3308" y="3391391"/>
            <a:ext cx="2224163" cy="2102106"/>
          </a:xfrm>
          <a:prstGeom prst="rect">
            <a:avLst/>
          </a:prstGeom>
        </p:spPr>
      </p:pic>
      <p:pic>
        <p:nvPicPr>
          <p:cNvPr id="79" name="Picture 78" descr="Arrow&#10;&#10;Description automatically generated with low confidence">
            <a:extLst>
              <a:ext uri="{FF2B5EF4-FFF2-40B4-BE49-F238E27FC236}">
                <a16:creationId xmlns:a16="http://schemas.microsoft.com/office/drawing/2014/main" id="{AAB89F4F-3D66-613F-2E38-BBA7760FB0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9645" y="2060937"/>
            <a:ext cx="2120092" cy="2029600"/>
          </a:xfrm>
          <a:prstGeom prst="rect">
            <a:avLst/>
          </a:prstGeom>
        </p:spPr>
      </p:pic>
      <p:pic>
        <p:nvPicPr>
          <p:cNvPr id="81" name="Picture 80">
            <a:extLst>
              <a:ext uri="{FF2B5EF4-FFF2-40B4-BE49-F238E27FC236}">
                <a16:creationId xmlns:a16="http://schemas.microsoft.com/office/drawing/2014/main" id="{EF4F58D8-4B25-E0BA-1316-8865448B79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07193" y="3556854"/>
            <a:ext cx="2182139" cy="1849496"/>
          </a:xfrm>
          <a:prstGeom prst="rect">
            <a:avLst/>
          </a:prstGeom>
        </p:spPr>
      </p:pic>
    </p:spTree>
    <p:extLst>
      <p:ext uri="{BB962C8B-B14F-4D97-AF65-F5344CB8AC3E}">
        <p14:creationId xmlns:p14="http://schemas.microsoft.com/office/powerpoint/2010/main" val="271500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P spid="41" grpId="0"/>
      <p:bldP spid="58" grpId="0"/>
      <p:bldP spid="59" grpId="0"/>
      <p:bldP spid="60" grpId="0"/>
      <p:bldP spid="61" grpId="0"/>
      <p:bldP spid="6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F750-B98E-4156-B264-E7141171DEA8}"/>
              </a:ext>
            </a:extLst>
          </p:cNvPr>
          <p:cNvSpPr>
            <a:spLocks noGrp="1"/>
          </p:cNvSpPr>
          <p:nvPr>
            <p:ph type="ctrTitle"/>
          </p:nvPr>
        </p:nvSpPr>
        <p:spPr>
          <a:xfrm>
            <a:off x="609602" y="2130109"/>
            <a:ext cx="6049764" cy="648071"/>
          </a:xfrm>
        </p:spPr>
        <p:txBody>
          <a:bodyPr>
            <a:normAutofit fontScale="90000"/>
          </a:bodyPr>
          <a:lstStyle/>
          <a:p>
            <a:r>
              <a:rPr lang="en-GB" dirty="0"/>
              <a:t>Printable resources</a:t>
            </a:r>
            <a:br>
              <a:rPr lang="en-GB" dirty="0"/>
            </a:br>
            <a:endParaRPr lang="en-GB" dirty="0"/>
          </a:p>
        </p:txBody>
      </p:sp>
    </p:spTree>
    <p:extLst>
      <p:ext uri="{BB962C8B-B14F-4D97-AF65-F5344CB8AC3E}">
        <p14:creationId xmlns:p14="http://schemas.microsoft.com/office/powerpoint/2010/main" val="3128962572"/>
      </p:ext>
    </p:extLst>
  </p:cSld>
  <p:clrMapOvr>
    <a:masterClrMapping/>
  </p:clrMapOvr>
</p:sld>
</file>

<file path=ppt/theme/theme1.xml><?xml version="1.0" encoding="utf-8"?>
<a:theme xmlns:a="http://schemas.openxmlformats.org/drawingml/2006/main" name="Custom Design">
  <a:themeElements>
    <a:clrScheme name="Custom 7">
      <a:dk1>
        <a:srgbClr val="585858"/>
      </a:dk1>
      <a:lt1>
        <a:srgbClr val="FFFFFF"/>
      </a:lt1>
      <a:dk2>
        <a:srgbClr val="006666"/>
      </a:dk2>
      <a:lt2>
        <a:srgbClr val="5F5F5F"/>
      </a:lt2>
      <a:accent1>
        <a:srgbClr val="585858"/>
      </a:accent1>
      <a:accent2>
        <a:srgbClr val="99CCCC"/>
      </a:accent2>
      <a:accent3>
        <a:srgbClr val="FFFFFF"/>
      </a:accent3>
      <a:accent4>
        <a:srgbClr val="000000"/>
      </a:accent4>
      <a:accent5>
        <a:srgbClr val="ADE2E2"/>
      </a:accent5>
      <a:accent6>
        <a:srgbClr val="8AB9B9"/>
      </a:accent6>
      <a:hlink>
        <a:srgbClr val="00B0F0"/>
      </a:hlink>
      <a:folHlink>
        <a:srgbClr val="B2B2B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r 7 accelorator template" id="{57C8AB7A-0749-4D51-9AC5-8564E70B6B1E}" vid="{092B71EF-9738-4148-8CBC-10970DC4F5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1991dce-6f80-42c1-8eb2-0b1d318215cf">
      <UserInfo>
        <DisplayName>Kate Hunt</DisplayName>
        <AccountId>10</AccountId>
        <AccountType/>
      </UserInfo>
      <UserInfo>
        <DisplayName>John Westwell</DisplayName>
        <AccountId>16</AccountId>
        <AccountType/>
      </UserInfo>
      <UserInfo>
        <DisplayName>Sam Radford</DisplayName>
        <AccountId>13</AccountId>
        <AccountType/>
      </UserInfo>
      <UserInfo>
        <DisplayName>Sue Madgwick</DisplayName>
        <AccountId>14</AccountId>
        <AccountType/>
      </UserInfo>
      <UserInfo>
        <DisplayName>Donna Cole</DisplayName>
        <AccountId>15</AccountId>
        <AccountType/>
      </UserInfo>
      <UserInfo>
        <DisplayName>Andrew Young</DisplayName>
        <AccountId>17</AccountId>
        <AccountType/>
      </UserInfo>
      <UserInfo>
        <DisplayName>Bethanie Goodliff</DisplayName>
        <AccountId>21</AccountId>
        <AccountType/>
      </UserInfo>
      <UserInfo>
        <DisplayName>Richard Perring</DisplayName>
        <AccountId>24</AccountId>
        <AccountType/>
      </UserInfo>
      <UserInfo>
        <DisplayName>Charlie Stripp</DisplayName>
        <AccountId>19</AccountId>
        <AccountType/>
      </UserInfo>
      <UserInfo>
        <DisplayName>Liam Benson</DisplayName>
        <AccountId>20</AccountId>
        <AccountType/>
      </UserInfo>
      <UserInfo>
        <DisplayName>Jen Shearman</DisplayName>
        <AccountId>26</AccountId>
        <AccountType/>
      </UserInfo>
      <UserInfo>
        <DisplayName>Steve McCormack</DisplayName>
        <AccountId>23</AccountId>
        <AccountType/>
      </UserInfo>
      <UserInfo>
        <DisplayName>Amina Saleh</DisplayName>
        <AccountId>11</AccountId>
        <AccountType/>
      </UserInfo>
      <UserInfo>
        <DisplayName>Gwen Tresidder</DisplayName>
        <AccountId>25</AccountId>
        <AccountType/>
      </UserInfo>
      <UserInfo>
        <DisplayName>Kathryn Harris</DisplayName>
        <AccountId>6</AccountId>
        <AccountType/>
      </UserInfo>
      <UserInfo>
        <DisplayName>Mary Stevenson</DisplayName>
        <AccountId>27</AccountId>
        <AccountType/>
      </UserInfo>
      <UserInfo>
        <DisplayName>Carol Knights</DisplayName>
        <AccountId>18</AccountId>
        <AccountType/>
      </UserInfo>
      <UserInfo>
        <DisplayName>Gaynor Bahan</DisplayName>
        <AccountId>12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B1D6F0BF88B2B44B79917BD96CD0F31" ma:contentTypeVersion="9" ma:contentTypeDescription="Create a new document." ma:contentTypeScope="" ma:versionID="de1f2631343faa0a1087e0615de50c65">
  <xsd:schema xmlns:xsd="http://www.w3.org/2001/XMLSchema" xmlns:xs="http://www.w3.org/2001/XMLSchema" xmlns:p="http://schemas.microsoft.com/office/2006/metadata/properties" xmlns:ns2="f8b25599-9617-4c53-909e-9a2d650ffd9a" xmlns:ns3="b1991dce-6f80-42c1-8eb2-0b1d318215cf" targetNamespace="http://schemas.microsoft.com/office/2006/metadata/properties" ma:root="true" ma:fieldsID="31883b168131d446bbebe0eaee66670b" ns2:_="" ns3:_="">
    <xsd:import namespace="f8b25599-9617-4c53-909e-9a2d650ffd9a"/>
    <xsd:import namespace="b1991dce-6f80-42c1-8eb2-0b1d318215c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b25599-9617-4c53-909e-9a2d650ffd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1991dce-6f80-42c1-8eb2-0b1d318215c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B1B18B3D-5C68-4030-BEF3-6F927E24DA37}">
  <ds:schemaRefs>
    <ds:schemaRef ds:uri="b1991dce-6f80-42c1-8eb2-0b1d318215cf"/>
    <ds:schemaRef ds:uri="f8b25599-9617-4c53-909e-9a2d650ffd9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614D725-2C21-4C66-9CD4-8D38560013A8}">
  <ds:schemaRefs>
    <ds:schemaRef ds:uri="http://schemas.microsoft.com/sharepoint/v3/contenttype/forms"/>
  </ds:schemaRefs>
</ds:datastoreItem>
</file>

<file path=customXml/itemProps3.xml><?xml version="1.0" encoding="utf-8"?>
<ds:datastoreItem xmlns:ds="http://schemas.openxmlformats.org/officeDocument/2006/customXml" ds:itemID="{73966FFA-8410-4793-A3F6-C722A8501351}">
  <ds:schemaRefs>
    <ds:schemaRef ds:uri="b1991dce-6f80-42c1-8eb2-0b1d318215cf"/>
    <ds:schemaRef ds:uri="f8b25599-9617-4c53-909e-9a2d650ffd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85CA48D5-CF87-4E62-9CFA-B8134F07C6D3}">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TotalTime>916</TotalTime>
  <Words>32498</Words>
  <Application>Microsoft Office PowerPoint</Application>
  <PresentationFormat>Widescreen</PresentationFormat>
  <Paragraphs>1969</Paragraphs>
  <Slides>106</Slides>
  <Notes>101</Notes>
  <HiddenSlides>38</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106</vt:i4>
      </vt:variant>
    </vt:vector>
  </HeadingPairs>
  <TitlesOfParts>
    <vt:vector size="113" baseType="lpstr">
      <vt:lpstr>Arial</vt:lpstr>
      <vt:lpstr>Calibri</vt:lpstr>
      <vt:lpstr>Cambria Math</vt:lpstr>
      <vt:lpstr>Cavolini</vt:lpstr>
      <vt:lpstr>Century Gothic</vt:lpstr>
      <vt:lpstr>Segoe UI</vt:lpstr>
      <vt:lpstr>Custom Design</vt:lpstr>
      <vt:lpstr>      </vt:lpstr>
      <vt:lpstr>About this resource</vt:lpstr>
      <vt:lpstr>Using these Checkpoints </vt:lpstr>
      <vt:lpstr>Checkpoints 1–8    </vt:lpstr>
      <vt:lpstr>Checkpoints 9–17    </vt:lpstr>
      <vt:lpstr>Checkpoints 19–28    </vt:lpstr>
      <vt:lpstr>Key ideas</vt:lpstr>
      <vt:lpstr>Key ideas</vt:lpstr>
      <vt:lpstr>Area and perimeter</vt:lpstr>
      <vt:lpstr>PowerPoint Presentation</vt:lpstr>
      <vt:lpstr>PowerPoint Presentation</vt:lpstr>
      <vt:lpstr>PowerPoint Presentation</vt:lpstr>
      <vt:lpstr>Checkpoint 1: Guidance</vt:lpstr>
      <vt:lpstr>PowerPoint Presentation</vt:lpstr>
      <vt:lpstr>Checkpoint 2: Guidance</vt:lpstr>
      <vt:lpstr>PowerPoint Presentation</vt:lpstr>
      <vt:lpstr>Checkpoint 3: Guidance</vt:lpstr>
      <vt:lpstr>PowerPoint Presentation</vt:lpstr>
      <vt:lpstr>Checkpoint 4: Guidance</vt:lpstr>
      <vt:lpstr>PowerPoint Presentation</vt:lpstr>
      <vt:lpstr>PowerPoint Presentation</vt:lpstr>
      <vt:lpstr>Checkpoint 5: Guidance</vt:lpstr>
      <vt:lpstr>Circles</vt:lpstr>
      <vt:lpstr>PowerPoint Presentation</vt:lpstr>
      <vt:lpstr>PowerPoint Presentation</vt:lpstr>
      <vt:lpstr>Checkpoint 6: Guidance</vt:lpstr>
      <vt:lpstr>PowerPoint Presentation</vt:lpstr>
      <vt:lpstr>Checkpoint 7: Guidance</vt:lpstr>
      <vt:lpstr>PowerPoint Presentation</vt:lpstr>
      <vt:lpstr>Checkpoint 8: Guidance</vt:lpstr>
      <vt:lpstr>3D shapes</vt:lpstr>
      <vt:lpstr>PowerPoint Presentation</vt:lpstr>
      <vt:lpstr>PowerPoint Presentation</vt:lpstr>
      <vt:lpstr>Checkpoint 9: Guidance</vt:lpstr>
      <vt:lpstr>PowerPoint Presentation</vt:lpstr>
      <vt:lpstr>Checkpoint 10: Guidance</vt:lpstr>
      <vt:lpstr>PowerPoint Presentation</vt:lpstr>
      <vt:lpstr>PowerPoint Presentation</vt:lpstr>
      <vt:lpstr>Checkpoint 11: Guidance</vt:lpstr>
      <vt:lpstr>PowerPoint Presentation</vt:lpstr>
      <vt:lpstr>PowerPoint Presentation</vt:lpstr>
      <vt:lpstr>Checkpoint 12: Guidance</vt:lpstr>
      <vt:lpstr>PowerPoint Presentation</vt:lpstr>
      <vt:lpstr>Checkpoint 13: Guidance</vt:lpstr>
      <vt:lpstr>PowerPoint Presentation</vt:lpstr>
      <vt:lpstr>PowerPoint Presentation</vt:lpstr>
      <vt:lpstr>Checkpoint 14: Guidance</vt:lpstr>
      <vt:lpstr>PowerPoint Presentation</vt:lpstr>
      <vt:lpstr>PowerPoint Presentation</vt:lpstr>
      <vt:lpstr>PowerPoint Presentation</vt:lpstr>
      <vt:lpstr>Checkpoint 15: Guidance</vt:lpstr>
      <vt:lpstr>PowerPoint Presentation</vt:lpstr>
      <vt:lpstr>PowerPoint Presentation</vt:lpstr>
      <vt:lpstr>Checkpoint 16: Guidance</vt:lpstr>
      <vt:lpstr>PowerPoint Presentation</vt:lpstr>
      <vt:lpstr>Checkpoint 17: Guidance</vt:lpstr>
      <vt:lpstr>PowerPoint Presentation</vt:lpstr>
      <vt:lpstr>PowerPoint Presentation</vt:lpstr>
      <vt:lpstr>Checkpoint 18: Guidance</vt:lpstr>
      <vt:lpstr>Concept of volume</vt:lpstr>
      <vt:lpstr>PowerPoint Presentation</vt:lpstr>
      <vt:lpstr>PowerPoint Presentation</vt:lpstr>
      <vt:lpstr>Checkpoint 19: Guidance</vt:lpstr>
      <vt:lpstr>PowerPoint Presentation</vt:lpstr>
      <vt:lpstr>Checkpoint 20: Guidance</vt:lpstr>
      <vt:lpstr>PowerPoint Presentation</vt:lpstr>
      <vt:lpstr>Checkpoint 21: Guidance</vt:lpstr>
      <vt:lpstr>PowerPoint Presentation</vt:lpstr>
      <vt:lpstr>Checkpoint 22: Guidance</vt:lpstr>
      <vt:lpstr>Calculating volume</vt:lpstr>
      <vt:lpstr>PowerPoint Presentation</vt:lpstr>
      <vt:lpstr>PowerPoint Presentation</vt:lpstr>
      <vt:lpstr>Checkpoint 23: Guidance</vt:lpstr>
      <vt:lpstr>PowerPoint Presentation</vt:lpstr>
      <vt:lpstr>Checkpoint 24: Guidance</vt:lpstr>
      <vt:lpstr>PowerPoint Presentation</vt:lpstr>
      <vt:lpstr>Checkpoint 25: Guidance</vt:lpstr>
      <vt:lpstr>PowerPoint Presentation</vt:lpstr>
      <vt:lpstr>Checkpoint 26: Guidance</vt:lpstr>
      <vt:lpstr>PowerPoint Presentation</vt:lpstr>
      <vt:lpstr>Checkpoint 27: Guidance</vt:lpstr>
      <vt:lpstr>PowerPoint Presentation</vt:lpstr>
      <vt:lpstr>PowerPoint Presentation</vt:lpstr>
      <vt:lpstr>Checkpoint 28: Guidance</vt:lpstr>
      <vt:lpstr>Additional activities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Printable resources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Maths Hubs PowerPoint Template</dc:title>
  <dc:creator>Stephen Peto</dc:creator>
  <cp:lastModifiedBy>Andrew Young</cp:lastModifiedBy>
  <cp:revision>10</cp:revision>
  <cp:lastPrinted>2023-02-27T16:49:53Z</cp:lastPrinted>
  <dcterms:created xsi:type="dcterms:W3CDTF">2008-01-11T09:41:35Z</dcterms:created>
  <dcterms:modified xsi:type="dcterms:W3CDTF">2023-05-05T10:03:27Z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Natasha Chippendale</vt:lpwstr>
  </property>
  <property fmtid="{D5CDD505-2E9C-101B-9397-08002B2CF9AE}" pid="3" name="display_urn:schemas-microsoft-com:office:office#Author">
    <vt:lpwstr>Natasha Chippendale</vt:lpwstr>
  </property>
  <property fmtid="{D5CDD505-2E9C-101B-9397-08002B2CF9AE}" pid="4" name="Order">
    <vt:lpwstr>148500.000000000</vt:lpwstr>
  </property>
  <property fmtid="{D5CDD505-2E9C-101B-9397-08002B2CF9AE}" pid="5" name="ContentTypeId">
    <vt:lpwstr>0x010100FB1D6F0BF88B2B44B79917BD96CD0F31</vt:lpwstr>
  </property>
</Properties>
</file>