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 id="2147483676" r:id="rId6"/>
  </p:sldMasterIdLst>
  <p:notesMasterIdLst>
    <p:notesMasterId r:id="rId30"/>
  </p:notesMasterIdLst>
  <p:sldIdLst>
    <p:sldId id="312" r:id="rId7"/>
    <p:sldId id="257" r:id="rId8"/>
    <p:sldId id="258" r:id="rId9"/>
    <p:sldId id="267" r:id="rId10"/>
    <p:sldId id="268" r:id="rId11"/>
    <p:sldId id="266" r:id="rId12"/>
    <p:sldId id="270" r:id="rId13"/>
    <p:sldId id="264" r:id="rId14"/>
    <p:sldId id="306" r:id="rId15"/>
    <p:sldId id="320" r:id="rId16"/>
    <p:sldId id="321" r:id="rId17"/>
    <p:sldId id="322" r:id="rId18"/>
    <p:sldId id="269" r:id="rId19"/>
    <p:sldId id="272" r:id="rId20"/>
    <p:sldId id="273" r:id="rId21"/>
    <p:sldId id="313" r:id="rId22"/>
    <p:sldId id="309" r:id="rId23"/>
    <p:sldId id="315" r:id="rId24"/>
    <p:sldId id="316" r:id="rId25"/>
    <p:sldId id="314" r:id="rId26"/>
    <p:sldId id="318" r:id="rId27"/>
    <p:sldId id="317" r:id="rId28"/>
    <p:sldId id="31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h38meJR62xHpIEdCjFs3g==" hashData="SvyHxrh7z7DH4bVfIvYhSZJS3CVRhwhJcn7tp7g3Vzp6hJvrVaHjgWebYCMlnPlpdFg22BzOG5GtBoS6LcV90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CEC24-CC9D-417B-B6E7-B295C48DE641}" v="1" dt="2018-05-09T05:27:57.543"/>
    <p1510:client id="{27E791FC-5863-4CC2-A7A0-7BD7D87519D3}" v="2" dt="2018-05-09T05:29:48.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79096" autoAdjust="0"/>
  </p:normalViewPr>
  <p:slideViewPr>
    <p:cSldViewPr snapToGrid="0">
      <p:cViewPr varScale="1">
        <p:scale>
          <a:sx n="54" d="100"/>
          <a:sy n="54" d="100"/>
        </p:scale>
        <p:origin x="1164" y="4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09/05/2018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animated:</a:t>
            </a:r>
          </a:p>
          <a:p>
            <a:r>
              <a:rPr lang="en-GB" baseline="0" dirty="0"/>
              <a:t>What is Two saying?</a:t>
            </a:r>
          </a:p>
          <a:p>
            <a:r>
              <a:rPr lang="en-GB" baseline="0" dirty="0"/>
              <a:t>Click 1: Speech bubble disappears and 2 orange blocks and 1 red block appear. What do you notice? How could we compare 2 with 1?</a:t>
            </a:r>
          </a:p>
          <a:p>
            <a:r>
              <a:rPr lang="en-GB" baseline="0" dirty="0"/>
              <a:t>Click 2: Speech bubble appears “2 is greater than 1”; &gt; appears between the blocks. Explain that the symbol means “is greater than”. We can use it to write expressions about numbers when we compare them.</a:t>
            </a:r>
          </a:p>
          <a:p>
            <a:r>
              <a:rPr lang="en-GB" baseline="0" dirty="0"/>
              <a:t>Click 3: 2 &gt; 1 appears</a:t>
            </a:r>
            <a:r>
              <a:rPr lang="en-GB" dirty="0"/>
              <a:t>,</a:t>
            </a:r>
            <a:r>
              <a:rPr lang="en-GB" baseline="0" dirty="0"/>
              <a:t> to illustrate this. Practise reading the expression.</a:t>
            </a:r>
            <a:endParaRPr lang="en-GB"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418316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can</a:t>
            </a:r>
            <a:r>
              <a:rPr lang="en-GB" baseline="0" dirty="0"/>
              <a:t> be used to help remember the direction of the inequality symbols.</a:t>
            </a:r>
          </a:p>
          <a:p>
            <a:r>
              <a:rPr lang="en-GB" baseline="0" dirty="0"/>
              <a:t>The callouts are animated. Ask children what they think the symbols mean first and then click for each callout explanation.</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07113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animated:</a:t>
            </a:r>
          </a:p>
          <a:p>
            <a:r>
              <a:rPr lang="en-GB" baseline="0" dirty="0"/>
              <a:t>What is One saying? What is the missing word?</a:t>
            </a:r>
          </a:p>
          <a:p>
            <a:r>
              <a:rPr lang="en-GB" baseline="0" dirty="0"/>
              <a:t>Click 1: Speech bubble disappears and 1 red block and 3 yellow blocks appear. What do you notice? How could we compare 1 with 3?</a:t>
            </a:r>
          </a:p>
          <a:p>
            <a:r>
              <a:rPr lang="en-GB" baseline="0" dirty="0"/>
              <a:t>Click 2: Speech bubble appears “__ is less than __”;</a:t>
            </a:r>
            <a:r>
              <a:rPr lang="en-GB" dirty="0"/>
              <a:t> </a:t>
            </a:r>
            <a:r>
              <a:rPr lang="en-GB" baseline="0" dirty="0"/>
              <a:t>&lt; appears between the blocks. Explain that the symbol means “is less than”. We can use it to write expressions about numbers when we compare them. What words are missing from the speech bubble? All children build a Three block and practise comparing One with Three.</a:t>
            </a:r>
            <a:endParaRPr lang="en-GB" baseline="0" dirty="0">
              <a:cs typeface="Calibri"/>
            </a:endParaRPr>
          </a:p>
          <a:p>
            <a:r>
              <a:rPr lang="en-GB" baseline="0" dirty="0"/>
              <a:t>Click 3: 1 &lt; </a:t>
            </a:r>
            <a:r>
              <a:rPr lang="en-GB" dirty="0"/>
              <a:t>3</a:t>
            </a:r>
            <a:r>
              <a:rPr lang="en-GB" baseline="0" dirty="0"/>
              <a:t> appears to illustrate this. Practise reading the expression while holding up the One and Three blocks.</a:t>
            </a:r>
            <a:endParaRPr lang="en-GB"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191726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animated:</a:t>
            </a:r>
          </a:p>
          <a:p>
            <a:r>
              <a:rPr lang="en-GB" baseline="0" dirty="0"/>
              <a:t>What is One saying? What </a:t>
            </a:r>
            <a:r>
              <a:rPr lang="en-GB" dirty="0"/>
              <a:t>are</a:t>
            </a:r>
            <a:r>
              <a:rPr lang="en-GB" baseline="0" dirty="0"/>
              <a:t> the missing </a:t>
            </a:r>
            <a:r>
              <a:rPr lang="en-GB" dirty="0"/>
              <a:t>words</a:t>
            </a:r>
            <a:r>
              <a:rPr lang="en-GB" baseline="0" dirty="0"/>
              <a:t>?</a:t>
            </a:r>
            <a:endParaRPr lang="en-GB" baseline="0" dirty="0">
              <a:cs typeface="Calibri"/>
            </a:endParaRPr>
          </a:p>
          <a:p>
            <a:r>
              <a:rPr lang="en-GB" baseline="0" dirty="0"/>
              <a:t>Click 1: Speech bubble disappears and 1 red block and 3 yellow blocks appear. What do you notice? How could we compare </a:t>
            </a:r>
            <a:r>
              <a:rPr lang="en-GB" dirty="0"/>
              <a:t>3 with</a:t>
            </a:r>
            <a:r>
              <a:rPr lang="en-GB" baseline="0" dirty="0"/>
              <a:t> </a:t>
            </a:r>
            <a:r>
              <a:rPr lang="en-GB" dirty="0"/>
              <a:t>1</a:t>
            </a:r>
            <a:r>
              <a:rPr lang="en-GB" baseline="0" dirty="0"/>
              <a:t>?</a:t>
            </a:r>
            <a:endParaRPr lang="en-GB" baseline="0" dirty="0">
              <a:cs typeface="Calibri"/>
            </a:endParaRPr>
          </a:p>
          <a:p>
            <a:r>
              <a:rPr lang="en-GB" baseline="0" dirty="0"/>
              <a:t>Click 2: Speech bubble appears “__ is </a:t>
            </a:r>
            <a:r>
              <a:rPr lang="en-GB" dirty="0"/>
              <a:t>greater than</a:t>
            </a:r>
            <a:r>
              <a:rPr lang="en-GB" baseline="0" dirty="0"/>
              <a:t> __”;</a:t>
            </a:r>
            <a:r>
              <a:rPr lang="en-GB" dirty="0"/>
              <a:t> &gt; </a:t>
            </a:r>
            <a:r>
              <a:rPr lang="en-GB" baseline="0" dirty="0"/>
              <a:t>appears between the blocks. Explain that the symbol means “is </a:t>
            </a:r>
            <a:r>
              <a:rPr lang="en-GB" dirty="0"/>
              <a:t>greater than</a:t>
            </a:r>
            <a:r>
              <a:rPr lang="en-GB" baseline="0" dirty="0"/>
              <a:t>”. We can use it to write expressions about numbers when we compare them. What words are missing from the speech bubble? All children build a Three block and practise comparing </a:t>
            </a:r>
            <a:r>
              <a:rPr lang="en-GB" dirty="0"/>
              <a:t>Three with</a:t>
            </a:r>
            <a:r>
              <a:rPr lang="en-GB" baseline="0" dirty="0"/>
              <a:t> </a:t>
            </a:r>
            <a:r>
              <a:rPr lang="en-GB" dirty="0"/>
              <a:t>One</a:t>
            </a:r>
            <a:r>
              <a:rPr lang="en-GB" baseline="0" dirty="0"/>
              <a:t>.</a:t>
            </a:r>
            <a:endParaRPr lang="en-GB" baseline="0" dirty="0">
              <a:cs typeface="Calibri"/>
            </a:endParaRPr>
          </a:p>
          <a:p>
            <a:endParaRPr lang="en-GB" baseline="0" dirty="0"/>
          </a:p>
          <a:p>
            <a:r>
              <a:rPr lang="en-GB" baseline="0" dirty="0"/>
              <a:t>Click 3:</a:t>
            </a:r>
            <a:r>
              <a:rPr lang="en-GB" dirty="0"/>
              <a:t> 3</a:t>
            </a:r>
            <a:r>
              <a:rPr lang="en-GB" baseline="0" dirty="0"/>
              <a:t> &lt; </a:t>
            </a:r>
            <a:r>
              <a:rPr lang="en-GB" dirty="0"/>
              <a:t>1</a:t>
            </a:r>
            <a:r>
              <a:rPr lang="en-GB" baseline="0" dirty="0"/>
              <a:t> appears</a:t>
            </a:r>
            <a:r>
              <a:rPr lang="en-GB" dirty="0"/>
              <a:t>,</a:t>
            </a:r>
            <a:r>
              <a:rPr lang="en-GB" baseline="0" dirty="0"/>
              <a:t> to illustrate this. Practise reading the expression while holding up the </a:t>
            </a:r>
            <a:r>
              <a:rPr lang="en-GB" dirty="0"/>
              <a:t>Three and</a:t>
            </a:r>
            <a:r>
              <a:rPr lang="en-GB" baseline="0" dirty="0"/>
              <a:t> </a:t>
            </a:r>
            <a:r>
              <a:rPr lang="en-GB" dirty="0"/>
              <a:t>One blocks</a:t>
            </a:r>
            <a:r>
              <a:rPr lang="en-GB" baseline="0" dirty="0"/>
              <a:t>.</a:t>
            </a:r>
            <a:endParaRPr lang="en-GB"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3446161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slide to invite the children to make further comparisons between</a:t>
            </a:r>
            <a:r>
              <a:rPr lang="en-GB" baseline="0"/>
              <a:t> One, Two and Three</a:t>
            </a:r>
            <a:r>
              <a:rPr lang="en-GB"/>
              <a:t>,</a:t>
            </a:r>
            <a:r>
              <a:rPr lang="en-GB" baseline="0"/>
              <a:t> and ask them to record the expressions using the inequality symbols.</a:t>
            </a:r>
            <a:endParaRPr lang="en-GB"/>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166775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a:t>
            </a:r>
          </a:p>
          <a:p>
            <a:r>
              <a:rPr lang="en-GB" baseline="0" dirty="0"/>
              <a:t>Discuss the programme, what was One and Two’s problem at the beginning?</a:t>
            </a:r>
          </a:p>
          <a:p>
            <a:r>
              <a:rPr lang="en-GB" dirty="0"/>
              <a:t>Click</a:t>
            </a:r>
            <a:r>
              <a:rPr lang="en-GB" baseline="0" dirty="0"/>
              <a:t> 1: One jumps up and down twice. Two jumps up and down </a:t>
            </a:r>
            <a:r>
              <a:rPr lang="en-GB" dirty="0"/>
              <a:t>twice. This demonstrates that</a:t>
            </a:r>
            <a:r>
              <a:rPr lang="en-GB" baseline="0" dirty="0"/>
              <a:t> they can’t reach.</a:t>
            </a:r>
            <a:endParaRPr lang="en-GB" baseline="0" dirty="0">
              <a:cs typeface="Calibri"/>
            </a:endParaRPr>
          </a:p>
          <a:p>
            <a:r>
              <a:rPr lang="en-GB" baseline="0" dirty="0"/>
              <a:t>What happens when you can’t reach something? What do you do? Why?</a:t>
            </a:r>
          </a:p>
          <a:p>
            <a:r>
              <a:rPr lang="en-GB" baseline="0" dirty="0"/>
              <a:t>Ask one of the children to place a picture of an apple on a nearby wall where everyone can see. Who can reach it? Who can’t? Why?</a:t>
            </a:r>
          </a:p>
          <a:p>
            <a:r>
              <a:rPr lang="en-GB" baseline="0" dirty="0"/>
              <a:t>Use this discussion to develop the language of bigger than/taller than, smaller than</a:t>
            </a:r>
            <a:r>
              <a:rPr lang="en-GB" dirty="0"/>
              <a:t>/</a:t>
            </a:r>
            <a:r>
              <a:rPr lang="en-GB" baseline="0" dirty="0"/>
              <a:t>shorter than.</a:t>
            </a:r>
            <a:endParaRPr lang="en-GB" baseline="0" dirty="0">
              <a:cs typeface="Calibri"/>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80655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Prepare</a:t>
            </a:r>
            <a:r>
              <a:rPr lang="en-GB" baseline="0" dirty="0"/>
              <a:t> 3 buckets or cups of different colours and label them with the numerals 1, 2, 3.</a:t>
            </a:r>
          </a:p>
          <a:p>
            <a:r>
              <a:rPr lang="en-GB" baseline="0" dirty="0"/>
              <a:t>Choose 4 children. 1 hides the apple under the bucket while the others cover their eyes.</a:t>
            </a:r>
          </a:p>
          <a:p>
            <a:r>
              <a:rPr lang="en-GB" baseline="0" dirty="0"/>
              <a:t>Choose which child will go </a:t>
            </a:r>
            <a:r>
              <a:rPr lang="en-GB" b="1" baseline="0" dirty="0"/>
              <a:t>first</a:t>
            </a:r>
            <a:r>
              <a:rPr lang="en-GB" b="0" baseline="0" dirty="0"/>
              <a:t>, </a:t>
            </a:r>
            <a:r>
              <a:rPr lang="en-GB" b="1" baseline="0" dirty="0"/>
              <a:t>second</a:t>
            </a:r>
            <a:r>
              <a:rPr lang="en-GB" b="0" baseline="0" dirty="0"/>
              <a:t>, and </a:t>
            </a:r>
            <a:r>
              <a:rPr lang="en-GB" b="1" baseline="0" dirty="0"/>
              <a:t>third</a:t>
            </a:r>
            <a:r>
              <a:rPr lang="en-GB" b="0" baseline="0" dirty="0"/>
              <a:t>.</a:t>
            </a:r>
          </a:p>
          <a:p>
            <a:r>
              <a:rPr lang="en-GB" b="0" baseline="0" dirty="0"/>
              <a:t>Each child takes it in turns to choose a number to guess where the apple is.</a:t>
            </a:r>
          </a:p>
          <a:p>
            <a:r>
              <a:rPr lang="en-GB" b="0" baseline="0" dirty="0"/>
              <a:t>If a child guesses correctly, he/she gets to choose where to hide the apple next for the remaining children to guess.</a:t>
            </a:r>
          </a:p>
          <a:p>
            <a:r>
              <a:rPr lang="en-GB" b="0" baseline="0" dirty="0"/>
              <a:t>The game can also be played using the following three slides.</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407829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apple is hidden under cup 1. A child selects a cup. Click on the cup and it will rise to reveal whether or not the apple is hidden beneath. Encourage children to use full sentences, e.g.:</a:t>
            </a:r>
          </a:p>
          <a:p>
            <a:r>
              <a:rPr lang="en-GB" dirty="0"/>
              <a:t>"The apple is under cup 1."</a:t>
            </a:r>
            <a:endParaRPr lang="en-GB" dirty="0">
              <a:cs typeface="Calibri"/>
            </a:endParaRPr>
          </a:p>
          <a:p>
            <a:r>
              <a:rPr lang="en-GB" dirty="0"/>
              <a:t>Or, " The apple is under the first cup."</a:t>
            </a:r>
            <a:endParaRPr lang="en-GB"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19453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apple is hidden under cup 2. A child selects a cup. Click on the cup and it will rise to reveal whether or not the apple is hidden beneath. Encourage children to use full sentences, e.g.:</a:t>
            </a:r>
          </a:p>
          <a:p>
            <a:r>
              <a:rPr lang="en-GB" dirty="0"/>
              <a:t>"The apple is under cup 2."</a:t>
            </a:r>
            <a:endParaRPr lang="en-GB" dirty="0">
              <a:cs typeface="Calibri"/>
            </a:endParaRPr>
          </a:p>
          <a:p>
            <a:r>
              <a:rPr lang="en-GB" dirty="0"/>
              <a:t>Or, "The apple is under the second cup."</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214862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apple is hidden under cup 3. A child selects a cup. Click on the cup and it will rise to reveal whether or not the apple is hidden beneath. Encourage children to use full sentences, e.g.:</a:t>
            </a:r>
          </a:p>
          <a:p>
            <a:r>
              <a:rPr lang="en-GB" dirty="0"/>
              <a:t>"The apple is under cup 3."</a:t>
            </a:r>
            <a:endParaRPr lang="en-GB" dirty="0">
              <a:cs typeface="Calibri"/>
            </a:endParaRPr>
          </a:p>
          <a:p>
            <a:r>
              <a:rPr lang="en-GB" dirty="0"/>
              <a:t>Or, "The apple is under the third cup."</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413266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Discuss the programme: what was One and Two’s problem at the beginning?</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28003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a:t>
            </a:r>
          </a:p>
          <a:p>
            <a:r>
              <a:rPr lang="en-GB" dirty="0"/>
              <a:t>Click</a:t>
            </a:r>
            <a:r>
              <a:rPr lang="en-GB" baseline="0" dirty="0"/>
              <a:t> 1: One says “I am smaller than </a:t>
            </a:r>
            <a:r>
              <a:rPr lang="en-GB" dirty="0"/>
              <a:t>Two</a:t>
            </a:r>
            <a:r>
              <a:rPr lang="en-GB" baseline="0" dirty="0"/>
              <a:t>”. Ask the children to find someone that they are smaller than and ask them to share the stem sentence.</a:t>
            </a:r>
            <a:endParaRPr lang="en-GB" baseline="0" dirty="0">
              <a:cs typeface="Calibri"/>
            </a:endParaRPr>
          </a:p>
          <a:p>
            <a:r>
              <a:rPr lang="en-GB" baseline="0" dirty="0"/>
              <a:t>“I am smaller than…”. Ask the other child to say the reverse: “____ is smaller than me”.</a:t>
            </a:r>
          </a:p>
          <a:p>
            <a:r>
              <a:rPr lang="en-GB" baseline="0" dirty="0"/>
              <a:t>Click 2: Three’s speech bubble appears. Ask the children to consider what words could be missing. “I am bigger than One”; “I am bigger than Two”. Ask the children to use the stem sentence using ‘bigger’.</a:t>
            </a:r>
          </a:p>
          <a:p>
            <a:r>
              <a:rPr lang="en-GB" baseline="0" dirty="0"/>
              <a:t>Click 3: Two’s speech bubble appears . Ask the children to consider what words could be missing?</a:t>
            </a:r>
            <a:r>
              <a:rPr lang="en-GB" dirty="0"/>
              <a:t> </a:t>
            </a:r>
            <a:r>
              <a:rPr lang="en-GB" baseline="0" dirty="0"/>
              <a:t> “ I am bigger than One”, “I am smaller than Three</a:t>
            </a:r>
            <a:r>
              <a:rPr lang="en-GB" dirty="0"/>
              <a:t>”.</a:t>
            </a:r>
            <a:endParaRPr lang="en-GB"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39452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animated:</a:t>
            </a:r>
          </a:p>
          <a:p>
            <a:r>
              <a:rPr lang="en-GB" baseline="0" dirty="0"/>
              <a:t>What is One saying?</a:t>
            </a:r>
          </a:p>
          <a:p>
            <a:r>
              <a:rPr lang="en-GB" baseline="0" dirty="0"/>
              <a:t>Click 1: Speech bubble disappears and 1 red block and 2 orange blocks appear. What do you notice. How could we compare 1 with 2? Ask children to build One and Two.</a:t>
            </a:r>
          </a:p>
          <a:p>
            <a:r>
              <a:rPr lang="en-GB" baseline="0" dirty="0"/>
              <a:t>Click 2: Speech bubble appears “1 is less than 2”;</a:t>
            </a:r>
            <a:r>
              <a:rPr lang="en-GB" dirty="0"/>
              <a:t> </a:t>
            </a:r>
            <a:r>
              <a:rPr lang="en-GB" baseline="0" dirty="0"/>
              <a:t> &lt; appears between the blocks. Explain that the symbol means “is less than”. We can use it to write expressions about numbers when we compare them.</a:t>
            </a:r>
            <a:endParaRPr lang="en-GB" baseline="0" dirty="0">
              <a:cs typeface="Calibri"/>
            </a:endParaRPr>
          </a:p>
          <a:p>
            <a:r>
              <a:rPr lang="en-GB" baseline="0" dirty="0"/>
              <a:t>Click 3: 1 &lt; 2 appears</a:t>
            </a:r>
            <a:r>
              <a:rPr lang="en-GB" dirty="0"/>
              <a:t>,</a:t>
            </a:r>
            <a:r>
              <a:rPr lang="en-GB" baseline="0" dirty="0"/>
              <a:t> to illustrate this. </a:t>
            </a:r>
            <a:r>
              <a:rPr lang="en-GB" baseline="0"/>
              <a:t>Practise </a:t>
            </a:r>
            <a:r>
              <a:rPr lang="en-GB" baseline="0" dirty="0"/>
              <a:t>reading the expression, using their own One and Two blocks as they speak and holding them together to illustrate the difference in height.</a:t>
            </a:r>
            <a:endParaRPr lang="en-GB"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967393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09/05/2018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3A5E3651-E186-4203-89DE-CC431490BD4D}"/>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09/05/2018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2C5FD0BC-E781-416C-8D9D-D33433703B84}"/>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09/05/2018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09/05/2018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09/05/2018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09/05/2018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EA70B2C-62FA-4347-A613-EB14FD216ADA}"/>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09/05/2018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09/05/2018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09/05/2018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A737E466-F9D1-4DF6-A957-88FC6C8B8DEB}"/>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09/05/2018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09/05/2018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77E76FAC-C799-4C49-B8AC-E91AB00B6A2D}"/>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1 Episode 5</a:t>
            </a:r>
          </a:p>
          <a:p>
            <a:r>
              <a:rPr lang="en-GB" dirty="0"/>
              <a:t>One, Two, Three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26506"/>
          <a:stretch/>
        </p:blipFill>
        <p:spPr>
          <a:xfrm>
            <a:off x="266700" y="2087705"/>
            <a:ext cx="4254623" cy="3255532"/>
          </a:xfrm>
          <a:prstGeom prst="rect">
            <a:avLst/>
          </a:prstGeom>
        </p:spPr>
      </p:pic>
      <p:pic>
        <p:nvPicPr>
          <p:cNvPr id="13" name="Picture 12">
            <a:extLst>
              <a:ext uri="{FF2B5EF4-FFF2-40B4-BE49-F238E27FC236}">
                <a16:creationId xmlns:a16="http://schemas.microsoft.com/office/drawing/2014/main" id="{CA8C8752-0431-4CC9-8D65-4BF4A70E6F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75" y="2087283"/>
            <a:ext cx="2853175" cy="2475191"/>
          </a:xfrm>
          <a:prstGeom prst="rect">
            <a:avLst/>
          </a:prstGeom>
        </p:spPr>
      </p:pic>
      <p:pic>
        <p:nvPicPr>
          <p:cNvPr id="11" name="Picture 10">
            <a:extLst>
              <a:ext uri="{FF2B5EF4-FFF2-40B4-BE49-F238E27FC236}">
                <a16:creationId xmlns:a16="http://schemas.microsoft.com/office/drawing/2014/main" id="{7B854CFF-CA84-48D8-9743-F8F62AAE9BE1}"/>
              </a:ext>
            </a:extLst>
          </p:cNvPr>
          <p:cNvPicPr>
            <a:picLocks noChangeAspect="1"/>
          </p:cNvPicPr>
          <p:nvPr/>
        </p:nvPicPr>
        <p:blipFill rotWithShape="1">
          <a:blip r:embed="rId5">
            <a:extLst>
              <a:ext uri="{28A0092B-C50C-407E-A947-70E740481C1C}">
                <a14:useLocalDpi xmlns:a14="http://schemas.microsoft.com/office/drawing/2010/main" val="0"/>
              </a:ext>
            </a:extLst>
          </a:blip>
          <a:srcRect r="35300"/>
          <a:stretch/>
        </p:blipFill>
        <p:spPr>
          <a:xfrm>
            <a:off x="4857987" y="263873"/>
            <a:ext cx="7241438" cy="6302197"/>
          </a:xfrm>
          <a:prstGeom prst="rect">
            <a:avLst/>
          </a:prstGeom>
        </p:spPr>
      </p:pic>
      <p:sp>
        <p:nvSpPr>
          <p:cNvPr id="10" name="Rectangle 9"/>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5" name="Picture 14">
            <a:extLst>
              <a:ext uri="{FF2B5EF4-FFF2-40B4-BE49-F238E27FC236}">
                <a16:creationId xmlns:a16="http://schemas.microsoft.com/office/drawing/2014/main" id="{362C3243-4620-4DCF-814B-29E4336D5B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1089" y="2087280"/>
            <a:ext cx="2853175" cy="2475191"/>
          </a:xfrm>
          <a:prstGeom prst="rect">
            <a:avLst/>
          </a:prstGeom>
        </p:spPr>
      </p:pic>
      <p:pic>
        <p:nvPicPr>
          <p:cNvPr id="16" name="Picture 15">
            <a:extLst>
              <a:ext uri="{FF2B5EF4-FFF2-40B4-BE49-F238E27FC236}">
                <a16:creationId xmlns:a16="http://schemas.microsoft.com/office/drawing/2014/main" id="{FFF1068C-465B-443F-82AB-C8AF65BFC7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912" y="2087281"/>
            <a:ext cx="2847079" cy="2475191"/>
          </a:xfrm>
          <a:prstGeom prst="rect">
            <a:avLst/>
          </a:prstGeom>
        </p:spPr>
      </p:pic>
      <p:sp>
        <p:nvSpPr>
          <p:cNvPr id="17" name="Oval 16">
            <a:extLst>
              <a:ext uri="{FF2B5EF4-FFF2-40B4-BE49-F238E27FC236}">
                <a16:creationId xmlns:a16="http://schemas.microsoft.com/office/drawing/2014/main" id="{8014A1BF-8F2E-448F-8EED-146604FCD4C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125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6.25E-7 -2.22222E-6 L 6.25E-7 -0.25 " pathEditMode="relative" rAng="0" ptsTypes="AA">
                                      <p:cBhvr>
                                        <p:cTn id="6" dur="2000" fill="hold"/>
                                        <p:tgtEl>
                                          <p:spTgt spid="13"/>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25 E" pathEditMode="relative" ptsTypes="">
                                      <p:cBhvr>
                                        <p:cTn id="10" dur="2000" fill="hold"/>
                                        <p:tgtEl>
                                          <p:spTgt spid="1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 0 L 0 -0.25 E" pathEditMode="relative" ptsTypes="">
                                      <p:cBhvr>
                                        <p:cTn id="14"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5400A4-8F28-4C10-97E9-150C8D45E6A2}"/>
              </a:ext>
            </a:extLst>
          </p:cNvPr>
          <p:cNvPicPr>
            <a:picLocks noChangeAspect="1"/>
          </p:cNvPicPr>
          <p:nvPr/>
        </p:nvPicPr>
        <p:blipFill rotWithShape="1">
          <a:blip r:embed="rId3">
            <a:extLst>
              <a:ext uri="{28A0092B-C50C-407E-A947-70E740481C1C}">
                <a14:useLocalDpi xmlns:a14="http://schemas.microsoft.com/office/drawing/2010/main" val="0"/>
              </a:ext>
            </a:extLst>
          </a:blip>
          <a:srcRect r="35300"/>
          <a:stretch/>
        </p:blipFill>
        <p:spPr>
          <a:xfrm>
            <a:off x="4857987" y="263873"/>
            <a:ext cx="7241438" cy="630219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925" y="1930736"/>
            <a:ext cx="5789125" cy="3255532"/>
          </a:xfrm>
          <a:prstGeom prst="rect">
            <a:avLst/>
          </a:prstGeom>
        </p:spPr>
      </p:pic>
      <p:pic>
        <p:nvPicPr>
          <p:cNvPr id="13" name="Picture 12">
            <a:extLst>
              <a:ext uri="{FF2B5EF4-FFF2-40B4-BE49-F238E27FC236}">
                <a16:creationId xmlns:a16="http://schemas.microsoft.com/office/drawing/2014/main" id="{5AA005F3-1410-4489-96DB-09DEC79E62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1089" y="2087280"/>
            <a:ext cx="2853175" cy="2475191"/>
          </a:xfrm>
          <a:prstGeom prst="rect">
            <a:avLst/>
          </a:prstGeom>
        </p:spPr>
      </p:pic>
      <p:sp>
        <p:nvSpPr>
          <p:cNvPr id="10" name="Rectangle 9"/>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2" name="Picture 11">
            <a:extLst>
              <a:ext uri="{FF2B5EF4-FFF2-40B4-BE49-F238E27FC236}">
                <a16:creationId xmlns:a16="http://schemas.microsoft.com/office/drawing/2014/main" id="{916A4F3D-5F47-4A2A-A86B-5D95E2DD82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575" y="2087283"/>
            <a:ext cx="2853175" cy="2475191"/>
          </a:xfrm>
          <a:prstGeom prst="rect">
            <a:avLst/>
          </a:prstGeom>
        </p:spPr>
      </p:pic>
      <p:pic>
        <p:nvPicPr>
          <p:cNvPr id="15" name="Picture 14">
            <a:extLst>
              <a:ext uri="{FF2B5EF4-FFF2-40B4-BE49-F238E27FC236}">
                <a16:creationId xmlns:a16="http://schemas.microsoft.com/office/drawing/2014/main" id="{71163AE5-C197-448B-810B-DBC7396AA9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912" y="2087281"/>
            <a:ext cx="2847079" cy="2475191"/>
          </a:xfrm>
          <a:prstGeom prst="rect">
            <a:avLst/>
          </a:prstGeom>
        </p:spPr>
      </p:pic>
      <p:sp>
        <p:nvSpPr>
          <p:cNvPr id="16" name="Oval 15">
            <a:extLst>
              <a:ext uri="{FF2B5EF4-FFF2-40B4-BE49-F238E27FC236}">
                <a16:creationId xmlns:a16="http://schemas.microsoft.com/office/drawing/2014/main" id="{D4C2E40C-2198-4E63-8BFB-4AFB12FFC86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450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6.25E-7 -2.22222E-6 L 6.25E-7 -0.25 " pathEditMode="relative" rAng="0" ptsTypes="AA">
                                      <p:cBhvr>
                                        <p:cTn id="6" dur="2000" fill="hold"/>
                                        <p:tgtEl>
                                          <p:spTgt spid="12"/>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95833E-6 -2.22222E-6 L 3.95833E-6 -0.25 " pathEditMode="relative" rAng="0" ptsTypes="AA">
                                      <p:cBhvr>
                                        <p:cTn id="10" dur="2000" fill="hold"/>
                                        <p:tgtEl>
                                          <p:spTgt spid="13"/>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 0 L 0 -0.25 E" pathEditMode="relative" ptsTypes="">
                                      <p:cBhvr>
                                        <p:cTn id="14"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1C63932-6FC6-40C1-8227-356A19FDEF20}"/>
              </a:ext>
            </a:extLst>
          </p:cNvPr>
          <p:cNvPicPr>
            <a:picLocks noChangeAspect="1"/>
          </p:cNvPicPr>
          <p:nvPr/>
        </p:nvPicPr>
        <p:blipFill rotWithShape="1">
          <a:blip r:embed="rId3">
            <a:extLst>
              <a:ext uri="{28A0092B-C50C-407E-A947-70E740481C1C}">
                <a14:useLocalDpi xmlns:a14="http://schemas.microsoft.com/office/drawing/2010/main" val="0"/>
              </a:ext>
            </a:extLst>
          </a:blip>
          <a:srcRect r="35300"/>
          <a:stretch/>
        </p:blipFill>
        <p:spPr>
          <a:xfrm>
            <a:off x="4857987" y="263873"/>
            <a:ext cx="7241438" cy="6302197"/>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0859" y="2040175"/>
            <a:ext cx="5789125" cy="3256383"/>
          </a:xfrm>
          <a:prstGeom prst="rect">
            <a:avLst/>
          </a:prstGeom>
        </p:spPr>
      </p:pic>
      <p:sp>
        <p:nvSpPr>
          <p:cNvPr id="10" name="Rectangle 9"/>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2" name="Picture 11">
            <a:extLst>
              <a:ext uri="{FF2B5EF4-FFF2-40B4-BE49-F238E27FC236}">
                <a16:creationId xmlns:a16="http://schemas.microsoft.com/office/drawing/2014/main" id="{B60E62BA-8CC1-4C78-993C-E244D4C147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1089" y="2087280"/>
            <a:ext cx="2853175" cy="2475191"/>
          </a:xfrm>
          <a:prstGeom prst="rect">
            <a:avLst/>
          </a:prstGeom>
        </p:spPr>
      </p:pic>
      <p:pic>
        <p:nvPicPr>
          <p:cNvPr id="13" name="Picture 12">
            <a:extLst>
              <a:ext uri="{FF2B5EF4-FFF2-40B4-BE49-F238E27FC236}">
                <a16:creationId xmlns:a16="http://schemas.microsoft.com/office/drawing/2014/main" id="{9DE64B47-2C28-42F8-A1AA-E4387331DB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575" y="2087283"/>
            <a:ext cx="2853175" cy="2475191"/>
          </a:xfrm>
          <a:prstGeom prst="rect">
            <a:avLst/>
          </a:prstGeom>
        </p:spPr>
      </p:pic>
      <p:pic>
        <p:nvPicPr>
          <p:cNvPr id="15" name="Picture 14">
            <a:extLst>
              <a:ext uri="{FF2B5EF4-FFF2-40B4-BE49-F238E27FC236}">
                <a16:creationId xmlns:a16="http://schemas.microsoft.com/office/drawing/2014/main" id="{44812FF1-AC49-4B84-8F48-1291A2071B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912" y="2087281"/>
            <a:ext cx="2847079" cy="2475191"/>
          </a:xfrm>
          <a:prstGeom prst="rect">
            <a:avLst/>
          </a:prstGeom>
        </p:spPr>
      </p:pic>
      <p:sp>
        <p:nvSpPr>
          <p:cNvPr id="17" name="Oval 16">
            <a:extLst>
              <a:ext uri="{FF2B5EF4-FFF2-40B4-BE49-F238E27FC236}">
                <a16:creationId xmlns:a16="http://schemas.microsoft.com/office/drawing/2014/main" id="{6821FF0A-50E3-456C-8172-370301B2E67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6079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6.25E-7 -2.22222E-6 L 6.25E-7 -0.25 " pathEditMode="relative" rAng="0" ptsTypes="AA">
                                      <p:cBhvr>
                                        <p:cTn id="6" dur="2000" fill="hold"/>
                                        <p:tgtEl>
                                          <p:spTgt spid="13"/>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95833E-6 -2.22222E-6 L 3.95833E-6 -0.25 " pathEditMode="relative" rAng="0" ptsTypes="AA">
                                      <p:cBhvr>
                                        <p:cTn id="10" dur="2000" fill="hold"/>
                                        <p:tgtEl>
                                          <p:spTgt spid="12"/>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 0 L 0 -0.25 E" pathEditMode="relative" ptsTypes="">
                                      <p:cBhvr>
                                        <p:cTn id="14"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4497549"/>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endParaRPr lang="en-GB" sz="2400" dirty="0">
              <a:latin typeface="Myriad Pro"/>
            </a:endParaRPr>
          </a:p>
          <a:p>
            <a:pPr>
              <a:lnSpc>
                <a:spcPct val="100000"/>
              </a:lnSpc>
              <a:spcBef>
                <a:spcPts val="0"/>
              </a:spcBef>
            </a:pPr>
            <a:r>
              <a:rPr lang="en-GB" sz="2400" dirty="0">
                <a:latin typeface="Myriad Pro"/>
              </a:rPr>
              <a:t>Create a ‘magic maths’ area for children to explore and create their own games with the buckets or cups with the numbers on. Provide something that can be hidden inside/under them. Prompt their ideas with comments such as “I wonder how could we trick your friend?”</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when children take time to compare objects when ordering them. Notice when they choose to compare objects for particular purpose, e.g. finding the right sized block to add to a tower.</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Hang objects/pictures out of reach and in reach. Ask the children to find out which they can reach and can’t reach. How could they reach the ones that are out of reach?</a:t>
            </a:r>
          </a:p>
        </p:txBody>
      </p:sp>
    </p:spTree>
    <p:extLst>
      <p:ext uri="{BB962C8B-B14F-4D97-AF65-F5344CB8AC3E}">
        <p14:creationId xmlns:p14="http://schemas.microsoft.com/office/powerpoint/2010/main" val="352525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F566A0-136E-4C08-8CE2-A4B30DC24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44"/>
            <a:ext cx="12192000" cy="6844311"/>
          </a:xfrm>
          <a:prstGeom prst="rect">
            <a:avLst/>
          </a:prstGeom>
        </p:spPr>
      </p:pic>
      <p:sp>
        <p:nvSpPr>
          <p:cNvPr id="16" name="Oval 15">
            <a:extLst>
              <a:ext uri="{FF2B5EF4-FFF2-40B4-BE49-F238E27FC236}">
                <a16:creationId xmlns:a16="http://schemas.microsoft.com/office/drawing/2014/main" id="{DF821DD0-5045-4E80-89AF-08DBAEAB6621}"/>
              </a:ext>
            </a:extLst>
          </p:cNvPr>
          <p:cNvSpPr/>
          <p:nvPr/>
        </p:nvSpPr>
        <p:spPr bwMode="auto">
          <a:xfrm>
            <a:off x="11737823"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a16="http://schemas.microsoft.com/office/drawing/2014/main" id="{40DBC7A0-460B-4F95-A7B8-B99D29984CF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5" name="Oval 34">
            <a:extLst>
              <a:ext uri="{FF2B5EF4-FFF2-40B4-BE49-F238E27FC236}">
                <a16:creationId xmlns:a16="http://schemas.microsoft.com/office/drawing/2014/main" id="{CB636781-70C0-4537-84D9-0B9B6439953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4125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127" y="1197059"/>
            <a:ext cx="9974373" cy="56163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116" y="2725292"/>
            <a:ext cx="7146907" cy="401908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880" y="3959813"/>
            <a:ext cx="4755019" cy="2678661"/>
          </a:xfrm>
          <a:prstGeom prst="rect">
            <a:avLst/>
          </a:prstGeom>
        </p:spPr>
      </p:pic>
      <p:sp>
        <p:nvSpPr>
          <p:cNvPr id="23" name="Oval Callout 22"/>
          <p:cNvSpPr/>
          <p:nvPr/>
        </p:nvSpPr>
        <p:spPr>
          <a:xfrm>
            <a:off x="3523640" y="478192"/>
            <a:ext cx="3102563" cy="2073426"/>
          </a:xfrm>
          <a:prstGeom prst="wedgeEllipseCallout">
            <a:avLst>
              <a:gd name="adj1" fmla="val 6701"/>
              <a:gd name="adj2" fmla="val 8665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am ________ than _____.</a:t>
            </a:r>
            <a:endParaRPr lang="en-GB" sz="2400" dirty="0">
              <a:solidFill>
                <a:srgbClr val="FF0000"/>
              </a:solidFill>
              <a:latin typeface="Century Gothic" panose="020B0502020202020204" pitchFamily="34" charset="0"/>
            </a:endParaRPr>
          </a:p>
        </p:txBody>
      </p:sp>
      <p:sp>
        <p:nvSpPr>
          <p:cNvPr id="24" name="Oval Callout 23"/>
          <p:cNvSpPr/>
          <p:nvPr/>
        </p:nvSpPr>
        <p:spPr>
          <a:xfrm>
            <a:off x="8467152" y="203067"/>
            <a:ext cx="3104424" cy="2073425"/>
          </a:xfrm>
          <a:prstGeom prst="wedgeEllipseCallout">
            <a:avLst>
              <a:gd name="adj1" fmla="val -25759"/>
              <a:gd name="adj2" fmla="val 7855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am ________ than _____.</a:t>
            </a:r>
            <a:endParaRPr lang="en-GB" sz="2400" dirty="0">
              <a:solidFill>
                <a:srgbClr val="FF0000"/>
              </a:solidFill>
              <a:latin typeface="Century Gothic" panose="020B0502020202020204" pitchFamily="34" charset="0"/>
            </a:endParaRPr>
          </a:p>
        </p:txBody>
      </p:sp>
      <p:sp>
        <p:nvSpPr>
          <p:cNvPr id="11" name="Rectangle 10"/>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Oval 11">
            <a:extLst>
              <a:ext uri="{FF2B5EF4-FFF2-40B4-BE49-F238E27FC236}">
                <a16:creationId xmlns:a16="http://schemas.microsoft.com/office/drawing/2014/main" id="{7A5D03C2-057D-4DE7-B56C-ED20895843D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Callout 23">
            <a:extLst>
              <a:ext uri="{FF2B5EF4-FFF2-40B4-BE49-F238E27FC236}">
                <a16:creationId xmlns:a16="http://schemas.microsoft.com/office/drawing/2014/main" id="{D86210AD-03CC-4E1B-A96A-49487FF36427}"/>
              </a:ext>
            </a:extLst>
          </p:cNvPr>
          <p:cNvSpPr/>
          <p:nvPr/>
        </p:nvSpPr>
        <p:spPr>
          <a:xfrm flipH="1">
            <a:off x="663962" y="2127169"/>
            <a:ext cx="2859678" cy="1909962"/>
          </a:xfrm>
          <a:prstGeom prst="wedgeEllipseCallout">
            <a:avLst>
              <a:gd name="adj1" fmla="val -25759"/>
              <a:gd name="adj2" fmla="val 78559"/>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am smaller than </a:t>
            </a:r>
            <a:r>
              <a:rPr lang="en-GB" sz="2400" dirty="0">
                <a:solidFill>
                  <a:srgbClr val="FF0000"/>
                </a:solidFill>
                <a:latin typeface="Century Gothic" panose="020B0502020202020204" pitchFamily="34" charset="0"/>
              </a:rPr>
              <a:t>Two</a:t>
            </a:r>
            <a:r>
              <a:rPr lang="en-GB" sz="2400" dirty="0">
                <a:solidFill>
                  <a:schemeClr val="tx1"/>
                </a:solidFill>
                <a:latin typeface="Century Gothic" panose="020B0502020202020204" pitchFamily="34" charset="0"/>
              </a:rPr>
              <a:t>.</a:t>
            </a:r>
            <a:endParaRPr lang="en-GB" sz="24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2709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4E966F0-126E-4785-9E7A-EDF4248F9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22" name="Oval Callout 21"/>
          <p:cNvSpPr/>
          <p:nvPr/>
        </p:nvSpPr>
        <p:spPr>
          <a:xfrm>
            <a:off x="128702" y="1554701"/>
            <a:ext cx="2839277" cy="1932578"/>
          </a:xfrm>
          <a:prstGeom prst="wedgeEllipseCallout">
            <a:avLst>
              <a:gd name="adj1" fmla="val 3710"/>
              <a:gd name="adj2" fmla="val 965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am smaller than </a:t>
            </a:r>
            <a:r>
              <a:rPr lang="en-GB" sz="2400" dirty="0">
                <a:solidFill>
                  <a:srgbClr val="FF0000"/>
                </a:solidFill>
                <a:latin typeface="Century Gothic" panose="020B0502020202020204" pitchFamily="34" charset="0"/>
              </a:rPr>
              <a:t>Two</a:t>
            </a:r>
            <a:r>
              <a:rPr lang="en-GB" sz="2400" dirty="0">
                <a:solidFill>
                  <a:schemeClr val="tx1"/>
                </a:solidFill>
                <a:latin typeface="Century Gothic" panose="020B0502020202020204" pitchFamily="34" charset="0"/>
              </a:rPr>
              <a:t>.</a:t>
            </a:r>
            <a:endParaRPr lang="en-GB" sz="2400" dirty="0">
              <a:solidFill>
                <a:srgbClr val="FF0000"/>
              </a:solidFill>
              <a:latin typeface="Century Gothic" panose="020B0502020202020204" pitchFamily="34" charset="0"/>
            </a:endParaRPr>
          </a:p>
        </p:txBody>
      </p:sp>
      <p:sp>
        <p:nvSpPr>
          <p:cNvPr id="4" name="Rounded Rectangle 3"/>
          <p:cNvSpPr/>
          <p:nvPr/>
        </p:nvSpPr>
        <p:spPr>
          <a:xfrm>
            <a:off x="5103835" y="1995204"/>
            <a:ext cx="1064231" cy="1026368"/>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7889769" y="2007806"/>
            <a:ext cx="1064231" cy="1026368"/>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7889769" y="968836"/>
            <a:ext cx="1064231" cy="1026368"/>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9706" y="130331"/>
            <a:ext cx="464356" cy="7444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9657" y="1178300"/>
            <a:ext cx="132586" cy="744425"/>
          </a:xfrm>
          <a:prstGeom prst="rect">
            <a:avLst/>
          </a:prstGeom>
        </p:spPr>
      </p:pic>
      <p:sp>
        <p:nvSpPr>
          <p:cNvPr id="18" name="Oval Callout 17"/>
          <p:cNvSpPr/>
          <p:nvPr/>
        </p:nvSpPr>
        <p:spPr>
          <a:xfrm>
            <a:off x="216206" y="1824631"/>
            <a:ext cx="3507127" cy="1118689"/>
          </a:xfrm>
          <a:prstGeom prst="wedgeEllipseCallout">
            <a:avLst>
              <a:gd name="adj1" fmla="val 10095"/>
              <a:gd name="adj2" fmla="val 94833"/>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1 is less than 2.</a:t>
            </a:r>
            <a:endParaRPr lang="en-GB" sz="2400" dirty="0">
              <a:solidFill>
                <a:srgbClr val="FF0000"/>
              </a:solidFill>
              <a:latin typeface="Century Gothic" panose="020B0502020202020204" pitchFamily="34" charset="0"/>
            </a:endParaRP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9897" y="5674331"/>
            <a:ext cx="464356" cy="74442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12616" y="5674331"/>
            <a:ext cx="132586" cy="744425"/>
          </a:xfrm>
          <a:prstGeom prst="rect">
            <a:avLst/>
          </a:prstGeom>
        </p:spPr>
      </p:pic>
      <p:sp>
        <p:nvSpPr>
          <p:cNvPr id="17" name="TextBox 16"/>
          <p:cNvSpPr txBox="1"/>
          <p:nvPr/>
        </p:nvSpPr>
        <p:spPr>
          <a:xfrm>
            <a:off x="8631345" y="5261713"/>
            <a:ext cx="997845" cy="1569660"/>
          </a:xfrm>
          <a:prstGeom prst="rect">
            <a:avLst/>
          </a:prstGeom>
          <a:noFill/>
        </p:spPr>
        <p:txBody>
          <a:bodyPr wrap="square" rtlCol="0">
            <a:spAutoFit/>
          </a:bodyPr>
          <a:lstStyle/>
          <a:p>
            <a:r>
              <a:rPr lang="en-GB" sz="9600" dirty="0">
                <a:latin typeface="Century Gothic" panose="020B0502020202020204" pitchFamily="34" charset="0"/>
              </a:rPr>
              <a:t>&lt;</a:t>
            </a:r>
          </a:p>
        </p:txBody>
      </p:sp>
      <p:sp>
        <p:nvSpPr>
          <p:cNvPr id="37" name="TextBox 36"/>
          <p:cNvSpPr txBox="1"/>
          <p:nvPr/>
        </p:nvSpPr>
        <p:spPr>
          <a:xfrm>
            <a:off x="6464559" y="1622126"/>
            <a:ext cx="997845" cy="1569660"/>
          </a:xfrm>
          <a:prstGeom prst="rect">
            <a:avLst/>
          </a:prstGeom>
          <a:noFill/>
        </p:spPr>
        <p:txBody>
          <a:bodyPr wrap="square" rtlCol="0">
            <a:spAutoFit/>
          </a:bodyPr>
          <a:lstStyle/>
          <a:p>
            <a:r>
              <a:rPr lang="en-GB" sz="9600" dirty="0">
                <a:latin typeface="Century Gothic" panose="020B0502020202020204" pitchFamily="34" charset="0"/>
              </a:rPr>
              <a:t>&lt;</a:t>
            </a:r>
          </a:p>
        </p:txBody>
      </p:sp>
      <p:sp>
        <p:nvSpPr>
          <p:cNvPr id="23" name="Rectangle 22"/>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8" name="Picture 27">
            <a:extLst>
              <a:ext uri="{FF2B5EF4-FFF2-40B4-BE49-F238E27FC236}">
                <a16:creationId xmlns:a16="http://schemas.microsoft.com/office/drawing/2014/main" id="{08E581E0-149D-4D3A-9020-2402B43CE9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316" y="2763392"/>
            <a:ext cx="7146907" cy="4019084"/>
          </a:xfrm>
          <a:prstGeom prst="rect">
            <a:avLst/>
          </a:prstGeom>
        </p:spPr>
      </p:pic>
      <p:pic>
        <p:nvPicPr>
          <p:cNvPr id="29" name="Picture 28">
            <a:extLst>
              <a:ext uri="{FF2B5EF4-FFF2-40B4-BE49-F238E27FC236}">
                <a16:creationId xmlns:a16="http://schemas.microsoft.com/office/drawing/2014/main" id="{B2D66DB5-FB37-42E0-B80F-AE5FB6113E2D}"/>
              </a:ext>
            </a:extLst>
          </p:cNvPr>
          <p:cNvPicPr>
            <a:picLocks noChangeAspect="1"/>
          </p:cNvPicPr>
          <p:nvPr/>
        </p:nvPicPr>
        <p:blipFill rotWithShape="1">
          <a:blip r:embed="rId7">
            <a:extLst>
              <a:ext uri="{28A0092B-C50C-407E-A947-70E740481C1C}">
                <a14:useLocalDpi xmlns:a14="http://schemas.microsoft.com/office/drawing/2010/main" val="0"/>
              </a:ext>
            </a:extLst>
          </a:blip>
          <a:srcRect l="18539"/>
          <a:stretch/>
        </p:blipFill>
        <p:spPr>
          <a:xfrm>
            <a:off x="495300" y="3997913"/>
            <a:ext cx="3873499" cy="2678661"/>
          </a:xfrm>
          <a:prstGeom prst="rect">
            <a:avLst/>
          </a:prstGeom>
        </p:spPr>
      </p:pic>
      <p:sp>
        <p:nvSpPr>
          <p:cNvPr id="32" name="Oval 31">
            <a:extLst>
              <a:ext uri="{FF2B5EF4-FFF2-40B4-BE49-F238E27FC236}">
                <a16:creationId xmlns:a16="http://schemas.microsoft.com/office/drawing/2014/main" id="{F5746300-2B48-4A60-966E-40EAF80FA28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1222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14" grpId="0" animBg="1"/>
      <p:bldP spid="15" grpId="0" animBg="1"/>
      <p:bldP spid="18" grpId="0" animBg="1"/>
      <p:bldP spid="17"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4A601EE-80F0-4B3F-97C2-106ACC303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22" name="Oval Callout 21"/>
          <p:cNvSpPr/>
          <p:nvPr/>
        </p:nvSpPr>
        <p:spPr>
          <a:xfrm>
            <a:off x="1976807" y="631776"/>
            <a:ext cx="2839277" cy="1932578"/>
          </a:xfrm>
          <a:prstGeom prst="wedgeEllipseCallout">
            <a:avLst>
              <a:gd name="adj1" fmla="val 3710"/>
              <a:gd name="adj2" fmla="val 965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am bigger than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a:t>
            </a:r>
            <a:endParaRPr lang="en-GB" sz="2400" dirty="0">
              <a:solidFill>
                <a:srgbClr val="FF0000"/>
              </a:solidFill>
              <a:latin typeface="Century Gothic" panose="020B0502020202020204" pitchFamily="34" charset="0"/>
            </a:endParaRPr>
          </a:p>
        </p:txBody>
      </p:sp>
      <p:sp>
        <p:nvSpPr>
          <p:cNvPr id="4" name="Rounded Rectangle 3"/>
          <p:cNvSpPr/>
          <p:nvPr/>
        </p:nvSpPr>
        <p:spPr>
          <a:xfrm>
            <a:off x="10179897" y="2007806"/>
            <a:ext cx="1064231" cy="1026368"/>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7889769" y="2007806"/>
            <a:ext cx="1064231" cy="1026368"/>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7889769" y="968836"/>
            <a:ext cx="1064231" cy="1026368"/>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9706" y="130331"/>
            <a:ext cx="464356" cy="7444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45719" y="1182488"/>
            <a:ext cx="132586" cy="744425"/>
          </a:xfrm>
          <a:prstGeom prst="rect">
            <a:avLst/>
          </a:prstGeom>
        </p:spPr>
      </p:pic>
      <p:sp>
        <p:nvSpPr>
          <p:cNvPr id="18" name="Oval Callout 17"/>
          <p:cNvSpPr/>
          <p:nvPr/>
        </p:nvSpPr>
        <p:spPr>
          <a:xfrm>
            <a:off x="326552" y="2245406"/>
            <a:ext cx="3507127" cy="1118689"/>
          </a:xfrm>
          <a:prstGeom prst="wedgeEllipseCallout">
            <a:avLst>
              <a:gd name="adj1" fmla="val 5838"/>
              <a:gd name="adj2" fmla="val 111514"/>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2 is greater than 1.</a:t>
            </a:r>
            <a:endParaRPr lang="en-GB" sz="2400" dirty="0">
              <a:solidFill>
                <a:srgbClr val="FF0000"/>
              </a:solidFill>
              <a:latin typeface="Century Gothic" panose="020B0502020202020204" pitchFamily="34" charset="0"/>
            </a:endParaRP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014" y="5648562"/>
            <a:ext cx="464356" cy="74442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1826" y="5648561"/>
            <a:ext cx="132586" cy="744425"/>
          </a:xfrm>
          <a:prstGeom prst="rect">
            <a:avLst/>
          </a:prstGeom>
        </p:spPr>
      </p:pic>
      <p:sp>
        <p:nvSpPr>
          <p:cNvPr id="17" name="TextBox 16"/>
          <p:cNvSpPr txBox="1"/>
          <p:nvPr/>
        </p:nvSpPr>
        <p:spPr>
          <a:xfrm>
            <a:off x="8631345" y="5261713"/>
            <a:ext cx="997845" cy="1569660"/>
          </a:xfrm>
          <a:prstGeom prst="rect">
            <a:avLst/>
          </a:prstGeom>
          <a:noFill/>
        </p:spPr>
        <p:txBody>
          <a:bodyPr wrap="square" rtlCol="0">
            <a:spAutoFit/>
          </a:bodyPr>
          <a:lstStyle/>
          <a:p>
            <a:r>
              <a:rPr lang="en-GB" sz="9600" dirty="0">
                <a:latin typeface="Century Gothic" panose="020B0502020202020204" pitchFamily="34" charset="0"/>
              </a:rPr>
              <a:t>&gt;</a:t>
            </a:r>
          </a:p>
        </p:txBody>
      </p:sp>
      <p:sp>
        <p:nvSpPr>
          <p:cNvPr id="37" name="TextBox 36"/>
          <p:cNvSpPr txBox="1"/>
          <p:nvPr/>
        </p:nvSpPr>
        <p:spPr>
          <a:xfrm>
            <a:off x="9161925" y="1598065"/>
            <a:ext cx="997845" cy="1569660"/>
          </a:xfrm>
          <a:prstGeom prst="rect">
            <a:avLst/>
          </a:prstGeom>
          <a:noFill/>
        </p:spPr>
        <p:txBody>
          <a:bodyPr wrap="square" rtlCol="0">
            <a:spAutoFit/>
          </a:bodyPr>
          <a:lstStyle/>
          <a:p>
            <a:r>
              <a:rPr lang="en-GB" sz="9600" dirty="0">
                <a:latin typeface="Century Gothic" panose="020B0502020202020204" pitchFamily="34" charset="0"/>
              </a:rPr>
              <a:t>&gt;</a:t>
            </a:r>
          </a:p>
        </p:txBody>
      </p:sp>
      <p:sp>
        <p:nvSpPr>
          <p:cNvPr id="23" name="Rectangle 22"/>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4" name="Picture 23">
            <a:extLst>
              <a:ext uri="{FF2B5EF4-FFF2-40B4-BE49-F238E27FC236}">
                <a16:creationId xmlns:a16="http://schemas.microsoft.com/office/drawing/2014/main" id="{158C4A62-3B63-4D19-AF8E-9DADC0A46A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316" y="2763392"/>
            <a:ext cx="7146907" cy="4019084"/>
          </a:xfrm>
          <a:prstGeom prst="rect">
            <a:avLst/>
          </a:prstGeom>
        </p:spPr>
      </p:pic>
      <p:pic>
        <p:nvPicPr>
          <p:cNvPr id="25" name="Picture 24">
            <a:extLst>
              <a:ext uri="{FF2B5EF4-FFF2-40B4-BE49-F238E27FC236}">
                <a16:creationId xmlns:a16="http://schemas.microsoft.com/office/drawing/2014/main" id="{BD425FCF-75E3-4E63-8A46-9047889AF2A5}"/>
              </a:ext>
            </a:extLst>
          </p:cNvPr>
          <p:cNvPicPr>
            <a:picLocks noChangeAspect="1"/>
          </p:cNvPicPr>
          <p:nvPr/>
        </p:nvPicPr>
        <p:blipFill rotWithShape="1">
          <a:blip r:embed="rId7">
            <a:extLst>
              <a:ext uri="{28A0092B-C50C-407E-A947-70E740481C1C}">
                <a14:useLocalDpi xmlns:a14="http://schemas.microsoft.com/office/drawing/2010/main" val="0"/>
              </a:ext>
            </a:extLst>
          </a:blip>
          <a:srcRect l="18539"/>
          <a:stretch/>
        </p:blipFill>
        <p:spPr>
          <a:xfrm>
            <a:off x="495300" y="3997913"/>
            <a:ext cx="3873499" cy="2678661"/>
          </a:xfrm>
          <a:prstGeom prst="rect">
            <a:avLst/>
          </a:prstGeom>
        </p:spPr>
      </p:pic>
      <p:sp>
        <p:nvSpPr>
          <p:cNvPr id="26" name="Oval 25">
            <a:extLst>
              <a:ext uri="{FF2B5EF4-FFF2-40B4-BE49-F238E27FC236}">
                <a16:creationId xmlns:a16="http://schemas.microsoft.com/office/drawing/2014/main" id="{92185FBF-6F65-4D10-B6BF-D59BC6CEC76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5113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14" grpId="0" animBg="1"/>
      <p:bldP spid="15" grpId="0" animBg="1"/>
      <p:bldP spid="18" grpId="0" animBg="1"/>
      <p:bldP spid="17"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864" y="-2222800"/>
            <a:ext cx="5499042" cy="1083250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7045" y="2153786"/>
            <a:ext cx="1029473" cy="799436"/>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8631733" y="2189921"/>
            <a:ext cx="1024217" cy="79864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86781" y="-2222800"/>
            <a:ext cx="5505219" cy="10926570"/>
          </a:xfrm>
          <a:prstGeom prst="rect">
            <a:avLst/>
          </a:prstGeom>
        </p:spPr>
      </p:pic>
      <p:sp>
        <p:nvSpPr>
          <p:cNvPr id="27" name="Oval Callout 26"/>
          <p:cNvSpPr/>
          <p:nvPr/>
        </p:nvSpPr>
        <p:spPr>
          <a:xfrm>
            <a:off x="2659620" y="4054042"/>
            <a:ext cx="2561403" cy="1118689"/>
          </a:xfrm>
          <a:prstGeom prst="wedgeEllipseCallout">
            <a:avLst>
              <a:gd name="adj1" fmla="val -43647"/>
              <a:gd name="adj2" fmla="val 7982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1 is less than 2.</a:t>
            </a:r>
            <a:endParaRPr lang="en-GB" sz="2400" dirty="0">
              <a:solidFill>
                <a:srgbClr val="FF0000"/>
              </a:solidFill>
              <a:latin typeface="Century Gothic" panose="020B0502020202020204" pitchFamily="34" charset="0"/>
            </a:endParaRPr>
          </a:p>
        </p:txBody>
      </p:sp>
      <p:sp>
        <p:nvSpPr>
          <p:cNvPr id="30" name="Oval Callout 29"/>
          <p:cNvSpPr/>
          <p:nvPr/>
        </p:nvSpPr>
        <p:spPr>
          <a:xfrm>
            <a:off x="8282907" y="4683194"/>
            <a:ext cx="3507127" cy="1118689"/>
          </a:xfrm>
          <a:prstGeom prst="wedgeEllipseCallout">
            <a:avLst>
              <a:gd name="adj1" fmla="val -47904"/>
              <a:gd name="adj2" fmla="val -55300"/>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2 is greater than 1.</a:t>
            </a:r>
            <a:endParaRPr lang="en-GB" sz="2400" dirty="0">
              <a:solidFill>
                <a:srgbClr val="FF0000"/>
              </a:solidFill>
              <a:latin typeface="Century Gothic" panose="020B0502020202020204" pitchFamily="34" charset="0"/>
            </a:endParaRPr>
          </a:p>
        </p:txBody>
      </p:sp>
      <p:sp>
        <p:nvSpPr>
          <p:cNvPr id="13" name="Rectangle 12"/>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7" name="Picture 16">
            <a:extLst>
              <a:ext uri="{FF2B5EF4-FFF2-40B4-BE49-F238E27FC236}">
                <a16:creationId xmlns:a16="http://schemas.microsoft.com/office/drawing/2014/main" id="{B2891B31-259F-4DFC-99A7-0D72061FCD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4316" y="2763392"/>
            <a:ext cx="7146907" cy="4019084"/>
          </a:xfrm>
          <a:prstGeom prst="rect">
            <a:avLst/>
          </a:prstGeom>
        </p:spPr>
      </p:pic>
      <p:pic>
        <p:nvPicPr>
          <p:cNvPr id="18" name="Picture 17">
            <a:extLst>
              <a:ext uri="{FF2B5EF4-FFF2-40B4-BE49-F238E27FC236}">
                <a16:creationId xmlns:a16="http://schemas.microsoft.com/office/drawing/2014/main" id="{7B56956E-A12E-4286-A644-1EAD77E31A5D}"/>
              </a:ext>
            </a:extLst>
          </p:cNvPr>
          <p:cNvPicPr>
            <a:picLocks noChangeAspect="1"/>
          </p:cNvPicPr>
          <p:nvPr/>
        </p:nvPicPr>
        <p:blipFill rotWithShape="1">
          <a:blip r:embed="rId8">
            <a:extLst>
              <a:ext uri="{28A0092B-C50C-407E-A947-70E740481C1C}">
                <a14:useLocalDpi xmlns:a14="http://schemas.microsoft.com/office/drawing/2010/main" val="0"/>
              </a:ext>
            </a:extLst>
          </a:blip>
          <a:srcRect l="18539"/>
          <a:stretch/>
        </p:blipFill>
        <p:spPr>
          <a:xfrm>
            <a:off x="495300" y="3997913"/>
            <a:ext cx="3873499" cy="2678661"/>
          </a:xfrm>
          <a:prstGeom prst="rect">
            <a:avLst/>
          </a:prstGeom>
        </p:spPr>
      </p:pic>
      <p:sp>
        <p:nvSpPr>
          <p:cNvPr id="19" name="Oval 18">
            <a:extLst>
              <a:ext uri="{FF2B5EF4-FFF2-40B4-BE49-F238E27FC236}">
                <a16:creationId xmlns:a16="http://schemas.microsoft.com/office/drawing/2014/main" id="{FCACE344-89E6-4AB5-8C56-B3DBE5E0937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055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5861B28-E3E6-4E38-A7A8-B11E1AA38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4" name="Rounded Rectangle 3"/>
          <p:cNvSpPr/>
          <p:nvPr/>
        </p:nvSpPr>
        <p:spPr>
          <a:xfrm>
            <a:off x="7700329" y="3060801"/>
            <a:ext cx="1064231" cy="1026368"/>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2270" y="2148777"/>
            <a:ext cx="132586" cy="744425"/>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2616" y="5674331"/>
            <a:ext cx="132586" cy="744425"/>
          </a:xfrm>
          <a:prstGeom prst="rect">
            <a:avLst/>
          </a:prstGeom>
        </p:spPr>
      </p:pic>
      <p:sp>
        <p:nvSpPr>
          <p:cNvPr id="17" name="TextBox 16"/>
          <p:cNvSpPr txBox="1"/>
          <p:nvPr/>
        </p:nvSpPr>
        <p:spPr>
          <a:xfrm>
            <a:off x="8631345" y="5261713"/>
            <a:ext cx="997845" cy="1569660"/>
          </a:xfrm>
          <a:prstGeom prst="rect">
            <a:avLst/>
          </a:prstGeom>
          <a:noFill/>
        </p:spPr>
        <p:txBody>
          <a:bodyPr wrap="square" rtlCol="0">
            <a:spAutoFit/>
          </a:bodyPr>
          <a:lstStyle/>
          <a:p>
            <a:r>
              <a:rPr lang="en-GB" sz="9600" dirty="0">
                <a:latin typeface="Century Gothic" panose="020B0502020202020204" pitchFamily="34" charset="0"/>
              </a:rPr>
              <a:t>&lt;</a:t>
            </a:r>
          </a:p>
        </p:txBody>
      </p:sp>
      <p:sp>
        <p:nvSpPr>
          <p:cNvPr id="37" name="TextBox 36"/>
          <p:cNvSpPr txBox="1"/>
          <p:nvPr/>
        </p:nvSpPr>
        <p:spPr>
          <a:xfrm>
            <a:off x="8966954" y="2702449"/>
            <a:ext cx="997845" cy="1569660"/>
          </a:xfrm>
          <a:prstGeom prst="rect">
            <a:avLst/>
          </a:prstGeom>
          <a:noFill/>
        </p:spPr>
        <p:txBody>
          <a:bodyPr wrap="square" rtlCol="0">
            <a:spAutoFit/>
          </a:bodyPr>
          <a:lstStyle/>
          <a:p>
            <a:r>
              <a:rPr lang="en-GB" sz="9600" dirty="0">
                <a:latin typeface="Century Gothic" panose="020B0502020202020204" pitchFamily="34" charset="0"/>
              </a:rPr>
              <a:t>&lt;</a:t>
            </a:r>
          </a:p>
        </p:txBody>
      </p:sp>
      <p:sp>
        <p:nvSpPr>
          <p:cNvPr id="19" name="Rounded Rectangle 18"/>
          <p:cNvSpPr/>
          <p:nvPr/>
        </p:nvSpPr>
        <p:spPr>
          <a:xfrm>
            <a:off x="10296823" y="2007806"/>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10296823" y="954811"/>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10296823" y="3060801"/>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06811" y="144727"/>
            <a:ext cx="444254" cy="744425"/>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55018" y="5648562"/>
            <a:ext cx="444254" cy="744425"/>
          </a:xfrm>
          <a:prstGeom prst="rect">
            <a:avLst/>
          </a:prstGeom>
        </p:spPr>
      </p:pic>
      <p:sp>
        <p:nvSpPr>
          <p:cNvPr id="22" name="Oval Callout 21"/>
          <p:cNvSpPr/>
          <p:nvPr/>
        </p:nvSpPr>
        <p:spPr>
          <a:xfrm>
            <a:off x="128702" y="1427701"/>
            <a:ext cx="2839277" cy="1932578"/>
          </a:xfrm>
          <a:prstGeom prst="wedgeEllipseCallout">
            <a:avLst>
              <a:gd name="adj1" fmla="val 3710"/>
              <a:gd name="adj2" fmla="val 965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am ______ than </a:t>
            </a:r>
            <a:r>
              <a:rPr lang="en-GB" sz="2400" dirty="0">
                <a:solidFill>
                  <a:srgbClr val="FF0000"/>
                </a:solidFill>
                <a:latin typeface="Century Gothic" panose="020B0502020202020204" pitchFamily="34" charset="0"/>
              </a:rPr>
              <a:t>Three</a:t>
            </a:r>
            <a:r>
              <a:rPr lang="en-GB" sz="2400" dirty="0">
                <a:solidFill>
                  <a:schemeClr val="tx1"/>
                </a:solidFill>
                <a:latin typeface="Century Gothic" panose="020B0502020202020204" pitchFamily="34" charset="0"/>
              </a:rPr>
              <a:t>.</a:t>
            </a:r>
            <a:endParaRPr lang="en-GB" sz="2400" dirty="0">
              <a:solidFill>
                <a:srgbClr val="FF0000"/>
              </a:solidFill>
              <a:latin typeface="Century Gothic" panose="020B0502020202020204" pitchFamily="34" charset="0"/>
            </a:endParaRPr>
          </a:p>
        </p:txBody>
      </p:sp>
      <p:sp>
        <p:nvSpPr>
          <p:cNvPr id="18" name="Oval Callout 17"/>
          <p:cNvSpPr/>
          <p:nvPr/>
        </p:nvSpPr>
        <p:spPr>
          <a:xfrm>
            <a:off x="128702" y="1880807"/>
            <a:ext cx="2670482" cy="1259660"/>
          </a:xfrm>
          <a:prstGeom prst="wedgeEllipseCallout">
            <a:avLst>
              <a:gd name="adj1" fmla="val 7252"/>
              <a:gd name="adj2" fmla="val 15989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__ is less than ___.</a:t>
            </a:r>
            <a:endParaRPr lang="en-GB" sz="2400" dirty="0">
              <a:solidFill>
                <a:srgbClr val="FF0000"/>
              </a:solidFill>
              <a:latin typeface="Century Gothic" panose="020B0502020202020204" pitchFamily="34" charset="0"/>
            </a:endParaRPr>
          </a:p>
        </p:txBody>
      </p:sp>
      <p:sp>
        <p:nvSpPr>
          <p:cNvPr id="26" name="Rectangle 25"/>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8" name="Picture 27">
            <a:extLst>
              <a:ext uri="{FF2B5EF4-FFF2-40B4-BE49-F238E27FC236}">
                <a16:creationId xmlns:a16="http://schemas.microsoft.com/office/drawing/2014/main" id="{80601387-AEC6-4C47-B0A1-CB7389405F1E}"/>
              </a:ext>
            </a:extLst>
          </p:cNvPr>
          <p:cNvPicPr>
            <a:picLocks noChangeAspect="1"/>
          </p:cNvPicPr>
          <p:nvPr/>
        </p:nvPicPr>
        <p:blipFill rotWithShape="1">
          <a:blip r:embed="rId6">
            <a:extLst>
              <a:ext uri="{28A0092B-C50C-407E-A947-70E740481C1C}">
                <a14:useLocalDpi xmlns:a14="http://schemas.microsoft.com/office/drawing/2010/main" val="0"/>
              </a:ext>
            </a:extLst>
          </a:blip>
          <a:srcRect l="18539"/>
          <a:stretch/>
        </p:blipFill>
        <p:spPr>
          <a:xfrm>
            <a:off x="495300" y="3997913"/>
            <a:ext cx="3873499" cy="2678661"/>
          </a:xfrm>
          <a:prstGeom prst="rect">
            <a:avLst/>
          </a:prstGeom>
        </p:spPr>
      </p:pic>
      <p:pic>
        <p:nvPicPr>
          <p:cNvPr id="29" name="Picture 28">
            <a:extLst>
              <a:ext uri="{FF2B5EF4-FFF2-40B4-BE49-F238E27FC236}">
                <a16:creationId xmlns:a16="http://schemas.microsoft.com/office/drawing/2014/main" id="{9CF7A69F-9CCE-4CCF-B67C-00F3FCE221BA}"/>
              </a:ext>
            </a:extLst>
          </p:cNvPr>
          <p:cNvPicPr>
            <a:picLocks noChangeAspect="1"/>
          </p:cNvPicPr>
          <p:nvPr/>
        </p:nvPicPr>
        <p:blipFill rotWithShape="1">
          <a:blip r:embed="rId7">
            <a:extLst>
              <a:ext uri="{28A0092B-C50C-407E-A947-70E740481C1C}">
                <a14:useLocalDpi xmlns:a14="http://schemas.microsoft.com/office/drawing/2010/main" val="0"/>
              </a:ext>
            </a:extLst>
          </a:blip>
          <a:srcRect l="39767"/>
          <a:stretch/>
        </p:blipFill>
        <p:spPr>
          <a:xfrm>
            <a:off x="3225047" y="1197059"/>
            <a:ext cx="6007853" cy="5616339"/>
          </a:xfrm>
          <a:prstGeom prst="rect">
            <a:avLst/>
          </a:prstGeom>
        </p:spPr>
      </p:pic>
      <p:sp>
        <p:nvSpPr>
          <p:cNvPr id="30" name="Oval 29">
            <a:extLst>
              <a:ext uri="{FF2B5EF4-FFF2-40B4-BE49-F238E27FC236}">
                <a16:creationId xmlns:a16="http://schemas.microsoft.com/office/drawing/2014/main" id="{74F7FC9F-43EF-466B-98F6-596B4648495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916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37" grpId="0"/>
      <p:bldP spid="19" grpId="0" animBg="1"/>
      <p:bldP spid="23" grpId="0" animBg="1"/>
      <p:bldP spid="24" grpId="0" animBg="1"/>
      <p:bldP spid="22"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92C1903-4C73-4491-843A-CAD1F3B03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sp>
        <p:nvSpPr>
          <p:cNvPr id="4" name="Rounded Rectangle 3"/>
          <p:cNvSpPr/>
          <p:nvPr/>
        </p:nvSpPr>
        <p:spPr>
          <a:xfrm>
            <a:off x="10144781" y="3060801"/>
            <a:ext cx="1064231" cy="1026368"/>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7451" y="5674330"/>
            <a:ext cx="132586" cy="744425"/>
          </a:xfrm>
          <a:prstGeom prst="rect">
            <a:avLst/>
          </a:prstGeom>
        </p:spPr>
      </p:pic>
      <p:sp>
        <p:nvSpPr>
          <p:cNvPr id="17" name="TextBox 16"/>
          <p:cNvSpPr txBox="1"/>
          <p:nvPr/>
        </p:nvSpPr>
        <p:spPr>
          <a:xfrm>
            <a:off x="8631345" y="5261713"/>
            <a:ext cx="997845" cy="1569660"/>
          </a:xfrm>
          <a:prstGeom prst="rect">
            <a:avLst/>
          </a:prstGeom>
          <a:noFill/>
        </p:spPr>
        <p:txBody>
          <a:bodyPr wrap="square" rtlCol="0">
            <a:spAutoFit/>
          </a:bodyPr>
          <a:lstStyle/>
          <a:p>
            <a:r>
              <a:rPr lang="en-GB" sz="9600" dirty="0">
                <a:latin typeface="Century Gothic" panose="020B0502020202020204" pitchFamily="34" charset="0"/>
              </a:rPr>
              <a:t>&gt;</a:t>
            </a:r>
          </a:p>
        </p:txBody>
      </p:sp>
      <p:sp>
        <p:nvSpPr>
          <p:cNvPr id="37" name="TextBox 36"/>
          <p:cNvSpPr txBox="1"/>
          <p:nvPr/>
        </p:nvSpPr>
        <p:spPr>
          <a:xfrm>
            <a:off x="8966954" y="2702449"/>
            <a:ext cx="997845" cy="1569660"/>
          </a:xfrm>
          <a:prstGeom prst="rect">
            <a:avLst/>
          </a:prstGeom>
          <a:noFill/>
        </p:spPr>
        <p:txBody>
          <a:bodyPr wrap="square" rtlCol="0">
            <a:spAutoFit/>
          </a:bodyPr>
          <a:lstStyle/>
          <a:p>
            <a:r>
              <a:rPr lang="en-GB" sz="9600" dirty="0">
                <a:latin typeface="Century Gothic" panose="020B0502020202020204" pitchFamily="34" charset="0"/>
              </a:rPr>
              <a:t>&gt;</a:t>
            </a:r>
          </a:p>
        </p:txBody>
      </p:sp>
      <p:sp>
        <p:nvSpPr>
          <p:cNvPr id="19" name="Rounded Rectangle 18"/>
          <p:cNvSpPr/>
          <p:nvPr/>
        </p:nvSpPr>
        <p:spPr>
          <a:xfrm>
            <a:off x="7722741" y="1995995"/>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7725073" y="954811"/>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7725073" y="3060801"/>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5061" y="144727"/>
            <a:ext cx="444254" cy="744425"/>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2537" y="5648562"/>
            <a:ext cx="444254" cy="744425"/>
          </a:xfrm>
          <a:prstGeom prst="rect">
            <a:avLst/>
          </a:prstGeom>
        </p:spPr>
      </p:pic>
      <p:sp>
        <p:nvSpPr>
          <p:cNvPr id="18" name="Oval Callout 17"/>
          <p:cNvSpPr/>
          <p:nvPr/>
        </p:nvSpPr>
        <p:spPr>
          <a:xfrm>
            <a:off x="179626" y="1919258"/>
            <a:ext cx="2668555" cy="1781730"/>
          </a:xfrm>
          <a:prstGeom prst="wedgeEllipseCallout">
            <a:avLst>
              <a:gd name="adj1" fmla="val 3778"/>
              <a:gd name="adj2" fmla="val 8595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__ is greater than ___.</a:t>
            </a:r>
            <a:endParaRPr lang="en-GB" sz="2400" dirty="0">
              <a:solidFill>
                <a:srgbClr val="FF0000"/>
              </a:solidFill>
              <a:latin typeface="Century Gothic" panose="020B0502020202020204" pitchFamily="34" charset="0"/>
            </a:endParaRPr>
          </a:p>
        </p:txBody>
      </p:sp>
      <p:sp>
        <p:nvSpPr>
          <p:cNvPr id="22" name="Oval Callout 21"/>
          <p:cNvSpPr/>
          <p:nvPr/>
        </p:nvSpPr>
        <p:spPr>
          <a:xfrm>
            <a:off x="4747169" y="183578"/>
            <a:ext cx="2839277" cy="1932578"/>
          </a:xfrm>
          <a:prstGeom prst="wedgeEllipseCallout">
            <a:avLst>
              <a:gd name="adj1" fmla="val -41641"/>
              <a:gd name="adj2" fmla="val 7815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am ______ than </a:t>
            </a:r>
            <a:r>
              <a:rPr lang="en-GB" sz="2400" dirty="0">
                <a:solidFill>
                  <a:srgbClr val="FF0000"/>
                </a:solidFill>
                <a:latin typeface="Century Gothic" panose="020B0502020202020204" pitchFamily="34" charset="0"/>
              </a:rPr>
              <a:t>One</a:t>
            </a:r>
            <a:r>
              <a:rPr lang="en-GB" sz="2400" dirty="0">
                <a:solidFill>
                  <a:schemeClr val="tx1"/>
                </a:solidFill>
                <a:latin typeface="Century Gothic" panose="020B0502020202020204" pitchFamily="34" charset="0"/>
              </a:rPr>
              <a:t>.</a:t>
            </a:r>
            <a:endParaRPr lang="en-GB" sz="2400" dirty="0">
              <a:solidFill>
                <a:srgbClr val="FF0000"/>
              </a:solidFill>
              <a:latin typeface="Century Gothic" panose="020B0502020202020204" pitchFamily="34" charset="0"/>
            </a:endParaRPr>
          </a:p>
        </p:txBody>
      </p:sp>
      <p:pic>
        <p:nvPicPr>
          <p:cNvPr id="26" name="Picture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3006" y="2177715"/>
            <a:ext cx="132586" cy="744425"/>
          </a:xfrm>
          <a:prstGeom prst="rect">
            <a:avLst/>
          </a:prstGeom>
        </p:spPr>
      </p:pic>
      <p:sp>
        <p:nvSpPr>
          <p:cNvPr id="27" name="Rectangle 26"/>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0" name="Picture 29">
            <a:extLst>
              <a:ext uri="{FF2B5EF4-FFF2-40B4-BE49-F238E27FC236}">
                <a16:creationId xmlns:a16="http://schemas.microsoft.com/office/drawing/2014/main" id="{AA679F3A-CDF0-469D-AB58-8A6A86926481}"/>
              </a:ext>
            </a:extLst>
          </p:cNvPr>
          <p:cNvPicPr>
            <a:picLocks noChangeAspect="1"/>
          </p:cNvPicPr>
          <p:nvPr/>
        </p:nvPicPr>
        <p:blipFill rotWithShape="1">
          <a:blip r:embed="rId6">
            <a:extLst>
              <a:ext uri="{28A0092B-C50C-407E-A947-70E740481C1C}">
                <a14:useLocalDpi xmlns:a14="http://schemas.microsoft.com/office/drawing/2010/main" val="0"/>
              </a:ext>
            </a:extLst>
          </a:blip>
          <a:srcRect l="18539"/>
          <a:stretch/>
        </p:blipFill>
        <p:spPr>
          <a:xfrm>
            <a:off x="495300" y="3997913"/>
            <a:ext cx="3873499" cy="2678661"/>
          </a:xfrm>
          <a:prstGeom prst="rect">
            <a:avLst/>
          </a:prstGeom>
        </p:spPr>
      </p:pic>
      <p:pic>
        <p:nvPicPr>
          <p:cNvPr id="31" name="Picture 30">
            <a:extLst>
              <a:ext uri="{FF2B5EF4-FFF2-40B4-BE49-F238E27FC236}">
                <a16:creationId xmlns:a16="http://schemas.microsoft.com/office/drawing/2014/main" id="{732DC220-71CE-4CB9-AFD7-893B3128D37B}"/>
              </a:ext>
            </a:extLst>
          </p:cNvPr>
          <p:cNvPicPr>
            <a:picLocks noChangeAspect="1"/>
          </p:cNvPicPr>
          <p:nvPr/>
        </p:nvPicPr>
        <p:blipFill rotWithShape="1">
          <a:blip r:embed="rId7">
            <a:extLst>
              <a:ext uri="{28A0092B-C50C-407E-A947-70E740481C1C}">
                <a14:useLocalDpi xmlns:a14="http://schemas.microsoft.com/office/drawing/2010/main" val="0"/>
              </a:ext>
            </a:extLst>
          </a:blip>
          <a:srcRect l="39767"/>
          <a:stretch/>
        </p:blipFill>
        <p:spPr>
          <a:xfrm>
            <a:off x="3225047" y="1197059"/>
            <a:ext cx="6007853" cy="5616339"/>
          </a:xfrm>
          <a:prstGeom prst="rect">
            <a:avLst/>
          </a:prstGeom>
        </p:spPr>
      </p:pic>
      <p:sp>
        <p:nvSpPr>
          <p:cNvPr id="32" name="Oval 31">
            <a:extLst>
              <a:ext uri="{FF2B5EF4-FFF2-40B4-BE49-F238E27FC236}">
                <a16:creationId xmlns:a16="http://schemas.microsoft.com/office/drawing/2014/main" id="{2F4427B2-5D12-40A3-B8D3-8EB637331CA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4398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37" grpId="0"/>
      <p:bldP spid="19" grpId="0" animBg="1"/>
      <p:bldP spid="23" grpId="0" animBg="1"/>
      <p:bldP spid="24" grpId="0" animBg="1"/>
      <p:bldP spid="18"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50314" y="2508388"/>
            <a:ext cx="1064231" cy="1026368"/>
          </a:xfrm>
          <a:prstGeom prst="roundRect">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8465655" y="2508388"/>
            <a:ext cx="1064231" cy="1026368"/>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8465655" y="1469418"/>
            <a:ext cx="1064231" cy="1026368"/>
          </a:xfrm>
          <a:prstGeom prst="roundRect">
            <a:avLst/>
          </a:prstGeom>
          <a:solidFill>
            <a:srgbClr val="FFC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10090106" y="1468982"/>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0092438" y="427798"/>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092438" y="2508388"/>
            <a:ext cx="1064231" cy="1026368"/>
          </a:xfrm>
          <a:prstGeom prst="round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422403" y="349466"/>
            <a:ext cx="1998022" cy="141825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078736" y="305353"/>
            <a:ext cx="1998022" cy="141825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821015" y="310906"/>
            <a:ext cx="997845" cy="1569660"/>
          </a:xfrm>
          <a:prstGeom prst="rect">
            <a:avLst/>
          </a:prstGeom>
          <a:noFill/>
        </p:spPr>
        <p:txBody>
          <a:bodyPr wrap="square" rtlCol="0">
            <a:spAutoFit/>
          </a:bodyPr>
          <a:lstStyle/>
          <a:p>
            <a:r>
              <a:rPr lang="en-GB" sz="9600" dirty="0">
                <a:latin typeface="Century Gothic" panose="020B0502020202020204" pitchFamily="34" charset="0"/>
              </a:rPr>
              <a:t>&gt;</a:t>
            </a:r>
          </a:p>
        </p:txBody>
      </p:sp>
      <p:sp>
        <p:nvSpPr>
          <p:cNvPr id="17" name="Rounded Rectangle 16"/>
          <p:cNvSpPr/>
          <p:nvPr/>
        </p:nvSpPr>
        <p:spPr>
          <a:xfrm>
            <a:off x="5873553" y="4947455"/>
            <a:ext cx="1998022" cy="141825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9529886" y="4903342"/>
            <a:ext cx="1998022" cy="141825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8272165" y="4908895"/>
            <a:ext cx="997845" cy="1569660"/>
          </a:xfrm>
          <a:prstGeom prst="rect">
            <a:avLst/>
          </a:prstGeom>
          <a:noFill/>
        </p:spPr>
        <p:txBody>
          <a:bodyPr wrap="square" rtlCol="0">
            <a:spAutoFit/>
          </a:bodyPr>
          <a:lstStyle/>
          <a:p>
            <a:r>
              <a:rPr lang="en-GB" sz="9600" dirty="0">
                <a:latin typeface="Century Gothic" panose="020B0502020202020204" pitchFamily="34" charset="0"/>
              </a:rPr>
              <a:t>&lt;</a:t>
            </a:r>
          </a:p>
        </p:txBody>
      </p:sp>
      <p:sp>
        <p:nvSpPr>
          <p:cNvPr id="23" name="Rectangle 22"/>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0" name="Picture 19">
            <a:extLst>
              <a:ext uri="{FF2B5EF4-FFF2-40B4-BE49-F238E27FC236}">
                <a16:creationId xmlns:a16="http://schemas.microsoft.com/office/drawing/2014/main" id="{25192881-7F9D-4BA1-B734-2C5DA30D5A35}"/>
              </a:ext>
            </a:extLst>
          </p:cNvPr>
          <p:cNvPicPr>
            <a:picLocks noChangeAspect="1"/>
          </p:cNvPicPr>
          <p:nvPr/>
        </p:nvPicPr>
        <p:blipFill rotWithShape="1">
          <a:blip r:embed="rId3">
            <a:extLst>
              <a:ext uri="{28A0092B-C50C-407E-A947-70E740481C1C}">
                <a14:useLocalDpi xmlns:a14="http://schemas.microsoft.com/office/drawing/2010/main" val="0"/>
              </a:ext>
            </a:extLst>
          </a:blip>
          <a:srcRect l="39520"/>
          <a:stretch/>
        </p:blipFill>
        <p:spPr>
          <a:xfrm>
            <a:off x="3594100" y="1723606"/>
            <a:ext cx="5466937" cy="5089792"/>
          </a:xfrm>
          <a:prstGeom prst="rect">
            <a:avLst/>
          </a:prstGeom>
        </p:spPr>
      </p:pic>
      <p:pic>
        <p:nvPicPr>
          <p:cNvPr id="21" name="Picture 20">
            <a:extLst>
              <a:ext uri="{FF2B5EF4-FFF2-40B4-BE49-F238E27FC236}">
                <a16:creationId xmlns:a16="http://schemas.microsoft.com/office/drawing/2014/main" id="{E247D9D4-34BC-4C65-9DD2-0C1B54DBF5AC}"/>
              </a:ext>
            </a:extLst>
          </p:cNvPr>
          <p:cNvPicPr>
            <a:picLocks noChangeAspect="1"/>
          </p:cNvPicPr>
          <p:nvPr/>
        </p:nvPicPr>
        <p:blipFill rotWithShape="1">
          <a:blip r:embed="rId4">
            <a:extLst>
              <a:ext uri="{28A0092B-C50C-407E-A947-70E740481C1C}">
                <a14:useLocalDpi xmlns:a14="http://schemas.microsoft.com/office/drawing/2010/main" val="0"/>
              </a:ext>
            </a:extLst>
          </a:blip>
          <a:srcRect l="38421"/>
          <a:stretch/>
        </p:blipFill>
        <p:spPr>
          <a:xfrm>
            <a:off x="1930400" y="3102092"/>
            <a:ext cx="3988415" cy="3642284"/>
          </a:xfrm>
          <a:prstGeom prst="rect">
            <a:avLst/>
          </a:prstGeom>
        </p:spPr>
      </p:pic>
      <p:pic>
        <p:nvPicPr>
          <p:cNvPr id="24" name="Picture 23">
            <a:extLst>
              <a:ext uri="{FF2B5EF4-FFF2-40B4-BE49-F238E27FC236}">
                <a16:creationId xmlns:a16="http://schemas.microsoft.com/office/drawing/2014/main" id="{92717A95-1BE4-4DDE-9236-B8A909FDE914}"/>
              </a:ext>
            </a:extLst>
          </p:cNvPr>
          <p:cNvPicPr>
            <a:picLocks noChangeAspect="1"/>
          </p:cNvPicPr>
          <p:nvPr/>
        </p:nvPicPr>
        <p:blipFill rotWithShape="1">
          <a:blip r:embed="rId5">
            <a:extLst>
              <a:ext uri="{28A0092B-C50C-407E-A947-70E740481C1C}">
                <a14:useLocalDpi xmlns:a14="http://schemas.microsoft.com/office/drawing/2010/main" val="0"/>
              </a:ext>
            </a:extLst>
          </a:blip>
          <a:srcRect l="33322"/>
          <a:stretch/>
        </p:blipFill>
        <p:spPr>
          <a:xfrm>
            <a:off x="258457" y="4210945"/>
            <a:ext cx="2873296" cy="2427529"/>
          </a:xfrm>
          <a:prstGeom prst="rect">
            <a:avLst/>
          </a:prstGeom>
        </p:spPr>
      </p:pic>
      <p:sp>
        <p:nvSpPr>
          <p:cNvPr id="25" name="Oval 24">
            <a:extLst>
              <a:ext uri="{FF2B5EF4-FFF2-40B4-BE49-F238E27FC236}">
                <a16:creationId xmlns:a16="http://schemas.microsoft.com/office/drawing/2014/main" id="{D22067DC-C1DB-44AF-B72B-D2E1ACE79D4C}"/>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478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6"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pPr>
              <a:lnSpc>
                <a:spcPct val="100000"/>
              </a:lnSpc>
              <a:spcBef>
                <a:spcPts val="0"/>
              </a:spcBef>
            </a:pPr>
            <a:r>
              <a:rPr lang="en-GB" sz="2400" dirty="0"/>
              <a:t>Numberblocks </a:t>
            </a:r>
            <a:r>
              <a:rPr lang="en-GB" sz="2400" dirty="0">
                <a:solidFill>
                  <a:srgbClr val="FF0000"/>
                </a:solidFill>
              </a:rPr>
              <a:t>One</a:t>
            </a:r>
            <a:r>
              <a:rPr lang="en-GB" sz="2400" dirty="0"/>
              <a:t> and </a:t>
            </a:r>
            <a:r>
              <a:rPr lang="en-GB" sz="2400" dirty="0">
                <a:solidFill>
                  <a:srgbClr val="FF0000"/>
                </a:solidFill>
              </a:rPr>
              <a:t>Two</a:t>
            </a:r>
            <a:r>
              <a:rPr lang="en-GB" sz="2400" dirty="0"/>
              <a:t> find some apple trees but can't reach the apples.</a:t>
            </a:r>
          </a:p>
          <a:p>
            <a:pPr>
              <a:lnSpc>
                <a:spcPct val="100000"/>
              </a:lnSpc>
              <a:spcBef>
                <a:spcPts val="0"/>
              </a:spcBef>
            </a:pPr>
            <a:r>
              <a:rPr lang="en-GB" sz="2400" dirty="0">
                <a:solidFill>
                  <a:srgbClr val="FF0000"/>
                </a:solidFill>
              </a:rPr>
              <a:t>Three</a:t>
            </a:r>
            <a:r>
              <a:rPr lang="en-GB" sz="2400" dirty="0"/>
              <a:t> arrives, picks three apples and suggests they play games to win them. She hides the first apple under numbered cups for the others to guess where it is, but </a:t>
            </a:r>
            <a:r>
              <a:rPr lang="en-GB" sz="2400" dirty="0">
                <a:solidFill>
                  <a:srgbClr val="FF0000"/>
                </a:solidFill>
              </a:rPr>
              <a:t>Three</a:t>
            </a:r>
            <a:r>
              <a:rPr lang="en-GB" sz="2400" dirty="0"/>
              <a:t> wins. They balance the second apple on their heads and try to take it from each other - and </a:t>
            </a:r>
            <a:r>
              <a:rPr lang="en-GB" sz="2400" dirty="0">
                <a:solidFill>
                  <a:srgbClr val="FF0000"/>
                </a:solidFill>
              </a:rPr>
              <a:t>Three</a:t>
            </a:r>
            <a:r>
              <a:rPr lang="en-GB" sz="2400" dirty="0"/>
              <a:t>, being tallest, wins again. The final game is to surprise each other: </a:t>
            </a:r>
            <a:r>
              <a:rPr lang="en-GB" sz="2400" dirty="0">
                <a:solidFill>
                  <a:srgbClr val="FF0000"/>
                </a:solidFill>
              </a:rPr>
              <a:t>One</a:t>
            </a:r>
            <a:r>
              <a:rPr lang="en-GB" sz="2400" dirty="0"/>
              <a:t> and </a:t>
            </a:r>
            <a:r>
              <a:rPr lang="en-GB" sz="2400" dirty="0">
                <a:solidFill>
                  <a:srgbClr val="FF0000"/>
                </a:solidFill>
              </a:rPr>
              <a:t>Two</a:t>
            </a:r>
            <a:r>
              <a:rPr lang="en-GB" sz="2400" dirty="0"/>
              <a:t> do number magic and turn into another </a:t>
            </a:r>
            <a:r>
              <a:rPr lang="en-GB" sz="2400" dirty="0">
                <a:solidFill>
                  <a:srgbClr val="FF0000"/>
                </a:solidFill>
              </a:rPr>
              <a:t>Three</a:t>
            </a:r>
            <a:r>
              <a:rPr lang="en-GB" sz="2400" dirty="0"/>
              <a:t>, which surprises the original </a:t>
            </a:r>
            <a:r>
              <a:rPr lang="en-GB" sz="2400" dirty="0">
                <a:solidFill>
                  <a:srgbClr val="FF0000"/>
                </a:solidFill>
              </a:rPr>
              <a:t>Three</a:t>
            </a:r>
            <a:r>
              <a:rPr lang="en-GB" sz="2400" dirty="0"/>
              <a:t> so much she splits into </a:t>
            </a:r>
            <a:r>
              <a:rPr lang="en-GB" sz="2400" dirty="0">
                <a:solidFill>
                  <a:srgbClr val="FF0000"/>
                </a:solidFill>
              </a:rPr>
              <a:t>One</a:t>
            </a:r>
            <a:r>
              <a:rPr lang="en-GB" sz="2400" dirty="0"/>
              <a:t> and </a:t>
            </a:r>
            <a:r>
              <a:rPr lang="en-GB" sz="2400" dirty="0">
                <a:solidFill>
                  <a:srgbClr val="FF0000"/>
                </a:solidFill>
              </a:rPr>
              <a:t>Two</a:t>
            </a:r>
            <a:r>
              <a:rPr lang="en-GB" sz="2400" dirty="0"/>
              <a:t>. </a:t>
            </a:r>
            <a:r>
              <a:rPr lang="en-GB" sz="2400" dirty="0">
                <a:solidFill>
                  <a:srgbClr val="FF0000"/>
                </a:solidFill>
              </a:rPr>
              <a:t>Three</a:t>
            </a:r>
            <a:r>
              <a:rPr lang="en-GB" sz="2400" dirty="0"/>
              <a:t> has won again, and eaten all the apples, but she finds more apples for the others so everyone is happy.</a:t>
            </a:r>
            <a:endParaRPr lang="en-GB" sz="2400" dirty="0">
              <a:latin typeface="Myriad Pro"/>
            </a:endParaRP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849271"/>
          </a:xfrm>
        </p:spPr>
        <p:txBody>
          <a:bodyPr vert="horz" lIns="91440" tIns="45720" rIns="91440" bIns="45720" rtlCol="0" anchor="t">
            <a:normAutofit/>
          </a:bodyPr>
          <a:lstStyle/>
          <a:p>
            <a:r>
              <a:rPr lang="en-GB" sz="2400" b="1" dirty="0">
                <a:latin typeface="Myriad Pro"/>
              </a:rPr>
              <a:t>Comparing</a:t>
            </a:r>
          </a:p>
          <a:p>
            <a:pPr>
              <a:spcBef>
                <a:spcPts val="0"/>
              </a:spcBef>
            </a:pPr>
            <a:r>
              <a:rPr lang="en-GB" sz="2400" dirty="0">
                <a:latin typeface="Myriad Pro"/>
              </a:rPr>
              <a:t>In this episode </a:t>
            </a:r>
            <a:r>
              <a:rPr lang="en-GB" sz="2400" dirty="0">
                <a:solidFill>
                  <a:srgbClr val="FF0000"/>
                </a:solidFill>
                <a:latin typeface="Myriad Pro"/>
              </a:rPr>
              <a:t>One, Two </a:t>
            </a:r>
            <a:r>
              <a:rPr lang="en-GB" sz="2400" dirty="0">
                <a:solidFill>
                  <a:schemeClr val="accent5">
                    <a:lumMod val="50000"/>
                  </a:schemeClr>
                </a:solidFill>
                <a:latin typeface="Myriad Pro"/>
              </a:rPr>
              <a:t>and</a:t>
            </a:r>
            <a:r>
              <a:rPr lang="en-GB" sz="2400" dirty="0">
                <a:solidFill>
                  <a:srgbClr val="FF0000"/>
                </a:solidFill>
                <a:latin typeface="Myriad Pro"/>
              </a:rPr>
              <a:t> Three </a:t>
            </a:r>
            <a:r>
              <a:rPr lang="en-GB" sz="2400" dirty="0">
                <a:latin typeface="Myriad Pro"/>
              </a:rPr>
              <a:t>compare themselves with respect to their heights using the language of comparatives and superlatives. E.g. ‘bigg</a:t>
            </a:r>
            <a:r>
              <a:rPr lang="en-GB" sz="2400" b="1" dirty="0">
                <a:latin typeface="Myriad Pro"/>
              </a:rPr>
              <a:t>er</a:t>
            </a:r>
            <a:r>
              <a:rPr lang="en-GB" sz="2400" dirty="0">
                <a:latin typeface="Myriad Pro"/>
              </a:rPr>
              <a:t> than' and 'bigg</a:t>
            </a:r>
            <a:r>
              <a:rPr lang="en-GB" sz="2400" b="1" dirty="0">
                <a:latin typeface="Myriad Pro"/>
              </a:rPr>
              <a:t>est</a:t>
            </a:r>
            <a:r>
              <a:rPr lang="en-GB" sz="2400" dirty="0">
                <a:latin typeface="Myriad Pro"/>
              </a:rPr>
              <a:t>'. </a:t>
            </a:r>
            <a:endParaRPr lang="en-GB" sz="2400" b="1" dirty="0">
              <a:latin typeface="Myriad Pro"/>
            </a:endParaRPr>
          </a:p>
          <a:p>
            <a:pPr>
              <a:spcBef>
                <a:spcPts val="1800"/>
              </a:spcBef>
            </a:pPr>
            <a:r>
              <a:rPr lang="en-GB" sz="2400" b="1" dirty="0">
                <a:latin typeface="Myriad Pro"/>
              </a:rPr>
              <a:t>Ordering</a:t>
            </a:r>
          </a:p>
          <a:p>
            <a:pPr>
              <a:spcBef>
                <a:spcPts val="0"/>
              </a:spcBef>
            </a:pPr>
            <a:r>
              <a:rPr lang="en-GB" sz="2400" dirty="0">
                <a:latin typeface="Myriad Pro"/>
              </a:rPr>
              <a:t>The Numberblocks use the language of ordinal number (first, second, third) to describe who will guess where the apple is when </a:t>
            </a:r>
            <a:r>
              <a:rPr lang="en-GB" sz="2400" dirty="0">
                <a:solidFill>
                  <a:srgbClr val="FF0000"/>
                </a:solidFill>
                <a:latin typeface="Myriad Pro"/>
              </a:rPr>
              <a:t>Three </a:t>
            </a:r>
            <a:r>
              <a:rPr lang="en-GB" sz="2400" dirty="0">
                <a:latin typeface="Myriad Pro"/>
              </a:rPr>
              <a:t>performs her magic trick. The numerals are visible on the cups that </a:t>
            </a:r>
            <a:r>
              <a:rPr lang="en-GB" sz="2400" dirty="0">
                <a:solidFill>
                  <a:srgbClr val="FF0000"/>
                </a:solidFill>
                <a:latin typeface="Myriad Pro"/>
              </a:rPr>
              <a:t>Three </a:t>
            </a:r>
            <a:r>
              <a:rPr lang="en-GB" sz="2400" dirty="0">
                <a:latin typeface="Myriad Pro"/>
              </a:rPr>
              <a:t>uses.</a:t>
            </a:r>
            <a:endParaRPr lang="en-GB"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486483" y="1501618"/>
            <a:ext cx="10771275" cy="4849271"/>
          </a:xfrm>
        </p:spPr>
        <p:txBody>
          <a:bodyPr vert="horz" lIns="91440" tIns="45720" rIns="91440" bIns="45720" rtlCol="0" anchor="t">
            <a:normAutofit/>
          </a:bodyPr>
          <a:lstStyle/>
          <a:p>
            <a:r>
              <a:rPr lang="en-GB" sz="2400" dirty="0">
                <a:latin typeface="Myriad Pro"/>
              </a:rPr>
              <a:t>During this episode children will experience the ordinal relationship between </a:t>
            </a:r>
            <a:r>
              <a:rPr lang="en-GB" sz="2400" dirty="0">
                <a:solidFill>
                  <a:srgbClr val="FF0000"/>
                </a:solidFill>
                <a:latin typeface="Myriad Pro"/>
              </a:rPr>
              <a:t>One</a:t>
            </a:r>
            <a:r>
              <a:rPr lang="en-GB" sz="2400" dirty="0">
                <a:latin typeface="Myriad Pro"/>
              </a:rPr>
              <a:t>, </a:t>
            </a:r>
            <a:r>
              <a:rPr lang="en-GB" sz="2400" dirty="0">
                <a:solidFill>
                  <a:srgbClr val="FF0000"/>
                </a:solidFill>
                <a:latin typeface="Myriad Pro"/>
              </a:rPr>
              <a:t>Two</a:t>
            </a:r>
            <a:r>
              <a:rPr lang="en-GB" sz="2400" dirty="0">
                <a:latin typeface="Myriad Pro"/>
              </a:rPr>
              <a:t> and </a:t>
            </a:r>
            <a:r>
              <a:rPr lang="en-GB" sz="2400" dirty="0">
                <a:solidFill>
                  <a:srgbClr val="FF0000"/>
                </a:solidFill>
                <a:latin typeface="Myriad Pro"/>
              </a:rPr>
              <a:t>Three</a:t>
            </a:r>
            <a:r>
              <a:rPr lang="en-GB" sz="2400" dirty="0">
                <a:latin typeface="Myriad Pro"/>
              </a:rPr>
              <a:t>.</a:t>
            </a:r>
          </a:p>
          <a:p>
            <a:r>
              <a:rPr lang="en-GB" sz="2400" dirty="0">
                <a:latin typeface="Myriad Pro"/>
              </a:rPr>
              <a:t>Encourage the children to use a stem sentence to capture these relationships, e.g.:</a:t>
            </a:r>
          </a:p>
          <a:p>
            <a:r>
              <a:rPr lang="en-GB" sz="2400" dirty="0">
                <a:latin typeface="Myriad Pro"/>
              </a:rPr>
              <a:t>“</a:t>
            </a:r>
            <a:r>
              <a:rPr lang="en-GB" sz="2400" b="1" dirty="0">
                <a:solidFill>
                  <a:srgbClr val="FF0000"/>
                </a:solidFill>
                <a:latin typeface="Myriad Pro"/>
              </a:rPr>
              <a:t>Two</a:t>
            </a:r>
            <a:r>
              <a:rPr lang="en-GB" sz="2400" b="1" dirty="0">
                <a:latin typeface="Myriad Pro"/>
              </a:rPr>
              <a:t> is bigger than </a:t>
            </a:r>
            <a:r>
              <a:rPr lang="en-GB" sz="2400" b="1" dirty="0">
                <a:solidFill>
                  <a:srgbClr val="FF0000"/>
                </a:solidFill>
                <a:latin typeface="Myriad Pro"/>
              </a:rPr>
              <a:t>One</a:t>
            </a:r>
            <a:r>
              <a:rPr lang="en-GB" sz="2400" dirty="0">
                <a:latin typeface="Myriad Pro"/>
              </a:rPr>
              <a:t>”.</a:t>
            </a:r>
          </a:p>
          <a:p>
            <a:r>
              <a:rPr lang="en-GB" sz="2400" dirty="0">
                <a:latin typeface="Myriad Pro"/>
              </a:rPr>
              <a:t>“</a:t>
            </a:r>
            <a:r>
              <a:rPr lang="en-GB" sz="2400" b="1" dirty="0">
                <a:solidFill>
                  <a:srgbClr val="FF0000"/>
                </a:solidFill>
                <a:latin typeface="Myriad Pro"/>
              </a:rPr>
              <a:t>Three</a:t>
            </a:r>
            <a:r>
              <a:rPr lang="en-GB" sz="2400" b="1" dirty="0">
                <a:latin typeface="Myriad Pro"/>
              </a:rPr>
              <a:t> is the biggest</a:t>
            </a:r>
            <a:r>
              <a:rPr lang="en-GB" sz="2400" dirty="0">
                <a:latin typeface="Myriad Pro"/>
              </a:rPr>
              <a:t>”.</a:t>
            </a:r>
          </a:p>
          <a:p>
            <a:r>
              <a:rPr lang="en-GB" sz="2400" dirty="0">
                <a:latin typeface="Myriad Pro"/>
              </a:rPr>
              <a:t>“</a:t>
            </a:r>
            <a:r>
              <a:rPr lang="en-GB" sz="2400" b="1" dirty="0">
                <a:solidFill>
                  <a:srgbClr val="FF0000"/>
                </a:solidFill>
                <a:latin typeface="Myriad Pro"/>
              </a:rPr>
              <a:t>One</a:t>
            </a:r>
            <a:r>
              <a:rPr lang="en-GB" sz="2400" b="1" dirty="0">
                <a:latin typeface="Myriad Pro"/>
              </a:rPr>
              <a:t> is first</a:t>
            </a:r>
            <a:r>
              <a:rPr lang="en-GB" sz="2400" dirty="0">
                <a:latin typeface="Myriad Pro"/>
              </a:rPr>
              <a:t>”.</a:t>
            </a:r>
          </a:p>
          <a:p>
            <a:r>
              <a:rPr lang="en-GB" sz="2400" dirty="0">
                <a:latin typeface="Myriad Pro"/>
              </a:rPr>
              <a:t>“</a:t>
            </a:r>
            <a:r>
              <a:rPr lang="en-GB" sz="2400" b="1" dirty="0">
                <a:solidFill>
                  <a:srgbClr val="FF0000"/>
                </a:solidFill>
                <a:latin typeface="Myriad Pro"/>
              </a:rPr>
              <a:t>Two</a:t>
            </a:r>
            <a:r>
              <a:rPr lang="en-GB" sz="2400" b="1" dirty="0">
                <a:latin typeface="Myriad Pro"/>
              </a:rPr>
              <a:t> is second</a:t>
            </a:r>
            <a:r>
              <a:rPr lang="en-GB" sz="2400" dirty="0">
                <a:latin typeface="Myriad Pro"/>
              </a:rPr>
              <a:t>”.</a:t>
            </a:r>
          </a:p>
          <a:p>
            <a:r>
              <a:rPr lang="en-GB" sz="2400" dirty="0">
                <a:latin typeface="Myriad Pro"/>
              </a:rPr>
              <a:t>“</a:t>
            </a:r>
            <a:r>
              <a:rPr lang="en-GB" sz="2400" b="1" dirty="0">
                <a:solidFill>
                  <a:srgbClr val="FF0000"/>
                </a:solidFill>
                <a:latin typeface="Myriad Pro"/>
              </a:rPr>
              <a:t>Three</a:t>
            </a:r>
            <a:r>
              <a:rPr lang="en-GB" sz="2400" b="1" dirty="0">
                <a:latin typeface="Myriad Pro"/>
              </a:rPr>
              <a:t> is third</a:t>
            </a:r>
            <a:r>
              <a:rPr lang="en-GB" sz="2400" dirty="0">
                <a:latin typeface="Myriad Pro"/>
              </a:rPr>
              <a:t>”.</a:t>
            </a:r>
          </a:p>
          <a:p>
            <a:pPr>
              <a:spcBef>
                <a:spcPts val="1800"/>
              </a:spcBef>
            </a:pPr>
            <a:r>
              <a:rPr lang="en-GB" sz="2400" dirty="0">
                <a:latin typeface="Myriad Pro"/>
              </a:rPr>
              <a:t>This can be extended to use the same vocabulary to compare other objects. Children should go on to develop other more accurate and precise comparative language, such as 'taller than', 'shorter than', 'greater than', and 'less than'.</a:t>
            </a:r>
          </a:p>
          <a:p>
            <a:pPr>
              <a:spcBef>
                <a:spcPts val="1800"/>
              </a:spcBef>
            </a:pPr>
            <a:endParaRPr lang="en-GB" dirty="0">
              <a:latin typeface="Myriad Pro"/>
            </a:endParaRPr>
          </a:p>
          <a:p>
            <a:endParaRPr lang="en-GB"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pPr>
              <a:lnSpc>
                <a:spcPct val="100000"/>
              </a:lnSpc>
            </a:pPr>
            <a:r>
              <a:rPr lang="en-GB" sz="2400" dirty="0">
                <a:latin typeface="Myriad Pro"/>
              </a:rPr>
              <a:t>Watch the episode of Numberblocks. First ask the children what they noticed and allow them to talk to you and each other. The following slides are designed to stimulate children and adults to talk about the episode and draw out some key aspects of the mathematics.</a:t>
            </a:r>
          </a:p>
          <a:p>
            <a:pPr>
              <a:lnSpc>
                <a:spcPct val="100000"/>
              </a:lnSpc>
            </a:pPr>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AFEAD2B-E965-4761-9C7D-A7FA065626DB}"/>
              </a:ext>
            </a:extLst>
          </p:cNvPr>
          <p:cNvSpPr/>
          <p:nvPr/>
        </p:nvSpPr>
        <p:spPr bwMode="auto">
          <a:xfrm>
            <a:off x="11737823" y="6392987"/>
            <a:ext cx="359229" cy="346166"/>
          </a:xfrm>
          <a:prstGeom prst="ellipse">
            <a:avLst/>
          </a:prstGeom>
          <a:solidFill>
            <a:schemeClr val="tx2">
              <a:lumMod val="40000"/>
              <a:lumOff val="60000"/>
            </a:scheme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5" y="0"/>
            <a:ext cx="12217285" cy="6858000"/>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8640"/>
          <a:stretch/>
        </p:blipFill>
        <p:spPr>
          <a:xfrm>
            <a:off x="0" y="102714"/>
            <a:ext cx="8691386" cy="6858000"/>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15792"/>
          <a:stretch/>
        </p:blipFill>
        <p:spPr>
          <a:xfrm>
            <a:off x="1840905" y="0"/>
            <a:ext cx="10256148" cy="68580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98" y="1749639"/>
            <a:ext cx="3288308" cy="1852414"/>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016" y="1705942"/>
            <a:ext cx="3288308" cy="1852414"/>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3250" y="1183508"/>
            <a:ext cx="3288308" cy="1852414"/>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31010"/>
          <a:stretch/>
        </p:blipFill>
        <p:spPr>
          <a:xfrm>
            <a:off x="63417" y="4524800"/>
            <a:ext cx="2711867" cy="2214353"/>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1613" y="3636055"/>
            <a:ext cx="5517340" cy="3102692"/>
          </a:xfrm>
          <a:prstGeom prst="rect">
            <a:avLst/>
          </a:prstGeom>
        </p:spPr>
      </p:pic>
      <p:pic>
        <p:nvPicPr>
          <p:cNvPr id="32" name="Picture 31"/>
          <p:cNvPicPr>
            <a:picLocks noChangeAspect="1"/>
          </p:cNvPicPr>
          <p:nvPr/>
        </p:nvPicPr>
        <p:blipFill rotWithShape="1">
          <a:blip r:embed="rId8">
            <a:extLst>
              <a:ext uri="{28A0092B-C50C-407E-A947-70E740481C1C}">
                <a14:useLocalDpi xmlns:a14="http://schemas.microsoft.com/office/drawing/2010/main" val="0"/>
              </a:ext>
            </a:extLst>
          </a:blip>
          <a:srcRect l="20891" r="38421"/>
          <a:stretch/>
        </p:blipFill>
        <p:spPr>
          <a:xfrm>
            <a:off x="8003366" y="2110335"/>
            <a:ext cx="3434677" cy="4747044"/>
          </a:xfrm>
          <a:prstGeom prst="rect">
            <a:avLst/>
          </a:prstGeom>
        </p:spPr>
      </p:pic>
      <p:sp>
        <p:nvSpPr>
          <p:cNvPr id="15" name="Rectangle 14"/>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6" name="Oval 15">
            <a:extLst>
              <a:ext uri="{FF2B5EF4-FFF2-40B4-BE49-F238E27FC236}">
                <a16:creationId xmlns:a16="http://schemas.microsoft.com/office/drawing/2014/main" id="{52ADFCA0-E051-43FC-98D9-AEA54936ED07}"/>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116097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2000" accel="50000" autoRev="1" fill="hold" nodeType="clickEffect" p14:presetBounceEnd="5000">
                                      <p:stCondLst>
                                        <p:cond delay="0"/>
                                      </p:stCondLst>
                                      <p:childTnLst>
                                        <p:animMotion origin="layout" path="M 3.75E-6 -4.81481E-6 L -0.00612 -0.16134 " pathEditMode="relative" rAng="0" ptsTypes="AA" p14:bounceEnd="5000">
                                          <p:cBhvr>
                                            <p:cTn id="6" dur="1000" fill="hold"/>
                                            <p:tgtEl>
                                              <p:spTgt spid="30"/>
                                            </p:tgtEl>
                                            <p:attrNameLst>
                                              <p:attrName>ppt_x</p:attrName>
                                              <p:attrName>ppt_y</p:attrName>
                                            </p:attrNameLst>
                                          </p:cBhvr>
                                          <p:rCtr x="-313" y="-8079"/>
                                        </p:animMotion>
                                      </p:childTnLst>
                                    </p:cTn>
                                  </p:par>
                                </p:childTnLst>
                              </p:cTn>
                            </p:par>
                            <p:par>
                              <p:cTn id="7" fill="hold">
                                <p:stCondLst>
                                  <p:cond delay="4000"/>
                                </p:stCondLst>
                                <p:childTnLst>
                                  <p:par>
                                    <p:cTn id="8" presetID="42" presetClass="path" presetSubtype="0" repeatCount="2000" accel="50000" autoRev="1" fill="hold" nodeType="afterEffect" p14:presetBounceEnd="5000">
                                      <p:stCondLst>
                                        <p:cond delay="0"/>
                                      </p:stCondLst>
                                      <p:childTnLst>
                                        <p:animMotion origin="layout" path="M -4.79167E-6 1.11022E-16 L -0.00065 -0.10856 " pathEditMode="relative" rAng="0" ptsTypes="AA" p14:bounceEnd="5000">
                                          <p:cBhvr>
                                            <p:cTn id="9" dur="1000" fill="hold"/>
                                            <p:tgtEl>
                                              <p:spTgt spid="31"/>
                                            </p:tgtEl>
                                            <p:attrNameLst>
                                              <p:attrName>ppt_x</p:attrName>
                                              <p:attrName>ppt_y</p:attrName>
                                            </p:attrNameLst>
                                          </p:cBhvr>
                                          <p:rCtr x="-39" y="-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2000" accel="50000" autoRev="1" fill="hold" nodeType="clickEffect">
                                      <p:stCondLst>
                                        <p:cond delay="0"/>
                                      </p:stCondLst>
                                      <p:childTnLst>
                                        <p:animMotion origin="layout" path="M 3.75E-6 -4.81481E-6 L -0.00612 -0.16134 " pathEditMode="relative" rAng="0" ptsTypes="AA">
                                          <p:cBhvr>
                                            <p:cTn id="6" dur="1000" fill="hold"/>
                                            <p:tgtEl>
                                              <p:spTgt spid="30"/>
                                            </p:tgtEl>
                                            <p:attrNameLst>
                                              <p:attrName>ppt_x</p:attrName>
                                              <p:attrName>ppt_y</p:attrName>
                                            </p:attrNameLst>
                                          </p:cBhvr>
                                          <p:rCtr x="-313" y="-8079"/>
                                        </p:animMotion>
                                      </p:childTnLst>
                                    </p:cTn>
                                  </p:par>
                                </p:childTnLst>
                              </p:cTn>
                            </p:par>
                            <p:par>
                              <p:cTn id="7" fill="hold">
                                <p:stCondLst>
                                  <p:cond delay="4000"/>
                                </p:stCondLst>
                                <p:childTnLst>
                                  <p:par>
                                    <p:cTn id="8" presetID="42" presetClass="path" presetSubtype="0" repeatCount="2000" accel="50000" autoRev="1" fill="hold" nodeType="afterEffect">
                                      <p:stCondLst>
                                        <p:cond delay="0"/>
                                      </p:stCondLst>
                                      <p:childTnLst>
                                        <p:animMotion origin="layout" path="M -4.79167E-6 1.11022E-16 L -0.00065 -0.10856 " pathEditMode="relative" rAng="0" ptsTypes="AA">
                                          <p:cBhvr>
                                            <p:cTn id="9" dur="1000" fill="hold"/>
                                            <p:tgtEl>
                                              <p:spTgt spid="31"/>
                                            </p:tgtEl>
                                            <p:attrNameLst>
                                              <p:attrName>ppt_x</p:attrName>
                                              <p:attrName>ppt_y</p:attrName>
                                            </p:attrNameLst>
                                          </p:cBhvr>
                                          <p:rCtr x="-39" y="-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5300"/>
          <a:stretch/>
        </p:blipFill>
        <p:spPr>
          <a:xfrm>
            <a:off x="4857987" y="263873"/>
            <a:ext cx="7241438" cy="6302197"/>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75" y="2087283"/>
            <a:ext cx="2853175" cy="2475191"/>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502" y="3976012"/>
            <a:ext cx="5789125" cy="3255532"/>
          </a:xfrm>
          <a:prstGeom prst="rect">
            <a:avLst/>
          </a:prstGeom>
        </p:spPr>
      </p:pic>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1089" y="2087280"/>
            <a:ext cx="2853175" cy="2475191"/>
          </a:xfrm>
          <a:prstGeom prst="rect">
            <a:avLst/>
          </a:prstGeom>
        </p:spPr>
      </p:pic>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912" y="2087281"/>
            <a:ext cx="2847079" cy="2475191"/>
          </a:xfrm>
          <a:prstGeom prst="rect">
            <a:avLst/>
          </a:prstGeom>
        </p:spPr>
      </p:pic>
      <p:sp>
        <p:nvSpPr>
          <p:cNvPr id="10" name="Rectangle 9"/>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DFAB89D3-A17D-4D58-A65C-899D6950813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7492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25 E" pathEditMode="relative" ptsTypes="">
                                      <p:cBhvr>
                                        <p:cTn id="10" dur="2000" fill="hold"/>
                                        <p:tgtEl>
                                          <p:spTgt spid="2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 0 L 0 -0.25 E" pathEditMode="relative" ptsTypes="">
                                      <p:cBhvr>
                                        <p:cTn id="14"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schemas.microsoft.com/office/infopath/2007/PartnerControls"/>
    <ds:schemaRef ds:uri="http://purl.org/dc/terms/"/>
    <ds:schemaRef ds:uri="http://purl.org/dc/dcmitype/"/>
    <ds:schemaRef ds:uri="22029e86-67e7-4883-9866-832c3e79c701"/>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48c4a6a-bcae-4211-8504-7e5193445c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Widescreen</PresentationFormat>
  <Paragraphs>135</Paragraphs>
  <Slides>23</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Numberblocks</dc:title>
  <dc:creator/>
  <cp:lastModifiedBy/>
  <cp:revision>130</cp:revision>
  <dcterms:created xsi:type="dcterms:W3CDTF">2018-02-20T10:26:52Z</dcterms:created>
  <dcterms:modified xsi:type="dcterms:W3CDTF">2018-05-09T15:09:35Z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