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8"/>
  </p:notesMasterIdLst>
  <p:sldIdLst>
    <p:sldId id="257" r:id="rId5"/>
    <p:sldId id="508" r:id="rId6"/>
    <p:sldId id="506" r:id="rId7"/>
    <p:sldId id="539" r:id="rId8"/>
    <p:sldId id="527" r:id="rId9"/>
    <p:sldId id="509" r:id="rId10"/>
    <p:sldId id="365" r:id="rId11"/>
    <p:sldId id="531" r:id="rId12"/>
    <p:sldId id="363" r:id="rId13"/>
    <p:sldId id="364" r:id="rId14"/>
    <p:sldId id="280" r:id="rId15"/>
    <p:sldId id="511" r:id="rId16"/>
    <p:sldId id="512" r:id="rId17"/>
    <p:sldId id="532" r:id="rId18"/>
    <p:sldId id="533" r:id="rId19"/>
    <p:sldId id="534" r:id="rId20"/>
    <p:sldId id="535" r:id="rId21"/>
    <p:sldId id="536" r:id="rId22"/>
    <p:sldId id="513" r:id="rId23"/>
    <p:sldId id="514" r:id="rId24"/>
    <p:sldId id="322" r:id="rId25"/>
    <p:sldId id="367" r:id="rId26"/>
    <p:sldId id="537" r:id="rId27"/>
    <p:sldId id="538" r:id="rId28"/>
    <p:sldId id="515" r:id="rId29"/>
    <p:sldId id="516" r:id="rId30"/>
    <p:sldId id="321" r:id="rId31"/>
    <p:sldId id="370" r:id="rId32"/>
    <p:sldId id="368" r:id="rId33"/>
    <p:sldId id="517" r:id="rId34"/>
    <p:sldId id="518" r:id="rId35"/>
    <p:sldId id="530" r:id="rId36"/>
    <p:sldId id="366" r:id="rId37"/>
    <p:sldId id="369" r:id="rId38"/>
    <p:sldId id="519" r:id="rId39"/>
    <p:sldId id="520" r:id="rId40"/>
    <p:sldId id="521" r:id="rId41"/>
    <p:sldId id="528" r:id="rId42"/>
    <p:sldId id="523" r:id="rId43"/>
    <p:sldId id="529" r:id="rId44"/>
    <p:sldId id="525" r:id="rId45"/>
    <p:sldId id="510" r:id="rId46"/>
    <p:sldId id="47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39"/>
            <p14:sldId id="527"/>
            <p14:sldId id="509"/>
            <p14:sldId id="365"/>
            <p14:sldId id="531"/>
            <p14:sldId id="363"/>
            <p14:sldId id="364"/>
            <p14:sldId id="280"/>
            <p14:sldId id="511"/>
            <p14:sldId id="512"/>
            <p14:sldId id="532"/>
            <p14:sldId id="533"/>
            <p14:sldId id="534"/>
            <p14:sldId id="535"/>
            <p14:sldId id="536"/>
            <p14:sldId id="513"/>
            <p14:sldId id="514"/>
            <p14:sldId id="322"/>
            <p14:sldId id="367"/>
            <p14:sldId id="537"/>
            <p14:sldId id="538"/>
            <p14:sldId id="515"/>
            <p14:sldId id="516"/>
            <p14:sldId id="321"/>
            <p14:sldId id="370"/>
            <p14:sldId id="368"/>
            <p14:sldId id="517"/>
            <p14:sldId id="518"/>
            <p14:sldId id="530"/>
            <p14:sldId id="366"/>
            <p14:sldId id="369"/>
            <p14:sldId id="519"/>
            <p14:sldId id="520"/>
            <p14:sldId id="521"/>
            <p14:sldId id="528"/>
            <p14:sldId id="523"/>
            <p14:sldId id="529"/>
            <p14:sldId id="525"/>
            <p14:sldId id="510"/>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36CE05-1E2F-43F2-B48B-B0D245A0DF75}" v="12" dt="2021-12-03T15:20:58.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115" autoAdjust="0"/>
  </p:normalViewPr>
  <p:slideViewPr>
    <p:cSldViewPr snapToGrid="0" showGuides="1">
      <p:cViewPr varScale="1">
        <p:scale>
          <a:sx n="49" d="100"/>
          <a:sy n="49" d="100"/>
        </p:scale>
        <p:origin x="1336"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08/12/2021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a:t>
            </a:fld>
            <a:endParaRPr lang="en-GB"/>
          </a:p>
        </p:txBody>
      </p:sp>
    </p:spTree>
    <p:extLst>
      <p:ext uri="{BB962C8B-B14F-4D97-AF65-F5344CB8AC3E}">
        <p14:creationId xmlns:p14="http://schemas.microsoft.com/office/powerpoint/2010/main" val="397233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1635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346117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2191373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66058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19</a:t>
            </a:fld>
            <a:endParaRPr lang="en-GB"/>
          </a:p>
        </p:txBody>
      </p:sp>
    </p:spTree>
    <p:extLst>
      <p:ext uri="{BB962C8B-B14F-4D97-AF65-F5344CB8AC3E}">
        <p14:creationId xmlns:p14="http://schemas.microsoft.com/office/powerpoint/2010/main" val="3556448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937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125718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856423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79481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638203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25</a:t>
            </a:fld>
            <a:endParaRPr lang="en-GB"/>
          </a:p>
        </p:txBody>
      </p:sp>
    </p:spTree>
    <p:extLst>
      <p:ext uri="{BB962C8B-B14F-4D97-AF65-F5344CB8AC3E}">
        <p14:creationId xmlns:p14="http://schemas.microsoft.com/office/powerpoint/2010/main" val="3436495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547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285590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715034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243615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30</a:t>
            </a:fld>
            <a:endParaRPr lang="en-GB"/>
          </a:p>
        </p:txBody>
      </p:sp>
    </p:spTree>
    <p:extLst>
      <p:ext uri="{BB962C8B-B14F-4D97-AF65-F5344CB8AC3E}">
        <p14:creationId xmlns:p14="http://schemas.microsoft.com/office/powerpoint/2010/main" val="1356394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0897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295146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35</a:t>
            </a:fld>
            <a:endParaRPr lang="en-GB"/>
          </a:p>
        </p:txBody>
      </p:sp>
    </p:spTree>
    <p:extLst>
      <p:ext uri="{BB962C8B-B14F-4D97-AF65-F5344CB8AC3E}">
        <p14:creationId xmlns:p14="http://schemas.microsoft.com/office/powerpoint/2010/main" val="332741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2154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37</a:t>
            </a:fld>
            <a:endParaRPr lang="en-GB"/>
          </a:p>
        </p:txBody>
      </p:sp>
    </p:spTree>
    <p:extLst>
      <p:ext uri="{BB962C8B-B14F-4D97-AF65-F5344CB8AC3E}">
        <p14:creationId xmlns:p14="http://schemas.microsoft.com/office/powerpoint/2010/main" val="3275918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7984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39</a:t>
            </a:fld>
            <a:endParaRPr lang="en-GB"/>
          </a:p>
        </p:txBody>
      </p:sp>
    </p:spTree>
    <p:extLst>
      <p:ext uri="{BB962C8B-B14F-4D97-AF65-F5344CB8AC3E}">
        <p14:creationId xmlns:p14="http://schemas.microsoft.com/office/powerpoint/2010/main" val="2311299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5939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41</a:t>
            </a:fld>
            <a:endParaRPr lang="en-GB"/>
          </a:p>
        </p:txBody>
      </p:sp>
    </p:spTree>
    <p:extLst>
      <p:ext uri="{BB962C8B-B14F-4D97-AF65-F5344CB8AC3E}">
        <p14:creationId xmlns:p14="http://schemas.microsoft.com/office/powerpoint/2010/main" val="3681515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3124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43</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56241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359870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43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121150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79585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1977099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402032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7" r:id="rId8"/>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JPG"/><Relationship Id="rId4" Type="http://schemas.openxmlformats.org/officeDocument/2006/relationships/hyperlink" Target="https://assets.publishing.service.gov.uk/government/uploads/system/uploads/attachment_data/file/897806/Maths_guidance_KS_1_and_2.pdf#page=229"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229"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JPG"/><Relationship Id="rId4" Type="http://schemas.openxmlformats.org/officeDocument/2006/relationships/hyperlink" Target="https://assets.publishing.service.gov.uk/government/uploads/system/uploads/attachment_data/file/897806/Maths_guidance_KS_1_and_2.pdf#page=22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51.png"/><Relationship Id="rId4" Type="http://schemas.openxmlformats.org/officeDocument/2006/relationships/image" Target="../media/image2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70.png"/><Relationship Id="rId5" Type="http://schemas.openxmlformats.org/officeDocument/2006/relationships/image" Target="../media/image25.png"/><Relationship Id="rId4" Type="http://schemas.openxmlformats.org/officeDocument/2006/relationships/image" Target="../media/image260.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50.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0.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JPG"/><Relationship Id="rId4" Type="http://schemas.openxmlformats.org/officeDocument/2006/relationships/hyperlink" Target="https://assets.publishing.service.gov.uk/government/uploads/system/uploads/attachment_data/file/897806/Maths_guidance_KS_1_and_2.pdf#page=229"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50.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0.png"/></Relationships>
</file>

<file path=ppt/slides/_rels/slide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5.xml"/><Relationship Id="rId7" Type="http://schemas.openxmlformats.org/officeDocument/2006/relationships/slide" Target="slide3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9.xml"/><Relationship Id="rId4" Type="http://schemas.openxmlformats.org/officeDocument/2006/relationships/slide" Target="slide12.xml"/><Relationship Id="rId9"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JPG"/><Relationship Id="rId4" Type="http://schemas.openxmlformats.org/officeDocument/2006/relationships/hyperlink" Target="https://assets.publishing.service.gov.uk/government/uploads/system/uploads/attachment_data/file/897806/Maths_guidance_KS_1_and_2.pdf#page=229"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JPG"/><Relationship Id="rId4" Type="http://schemas.openxmlformats.org/officeDocument/2006/relationships/hyperlink" Target="https://assets.publishing.service.gov.uk/government/uploads/system/uploads/attachment_data/file/897806/Maths_guidance_KS_1_and_2.pdf#page=229" TargetMode="Externa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ncetm.org.uk/in-the-classroom/national-curriculum-resource-tool/"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41.xml"/><Relationship Id="rId4" Type="http://schemas.openxmlformats.org/officeDocument/2006/relationships/slide" Target="slide39.xml"/></Relationships>
</file>

<file path=ppt/slides/_rels/slide40.xml.rels><?xml version="1.0" encoding="UTF-8" standalone="yes"?>
<Relationships xmlns="http://schemas.openxmlformats.org/package/2006/relationships"><Relationship Id="rId3" Type="http://schemas.openxmlformats.org/officeDocument/2006/relationships/hyperlink" Target="https://www.ncetm.org.uk/in-the-classroom/national-curriculum-resource-tool/"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ncetm.org.uk/in-the-classroom/national-curriculum-resource-tool/"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JPG"/><Relationship Id="rId4" Type="http://schemas.openxmlformats.org/officeDocument/2006/relationships/hyperlink" Target="https://assets.publishing.service.gov.uk/government/uploads/system/uploads/attachment_data/file/897806/Maths_guidance_KS_1_and_2.pdf#page=229"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5, Unit 9</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584775"/>
          </a:xfrm>
          <a:prstGeom prst="rect">
            <a:avLst/>
          </a:prstGeom>
          <a:noFill/>
        </p:spPr>
        <p:txBody>
          <a:bodyPr wrap="square">
            <a:spAutoFit/>
          </a:bodyPr>
          <a:lstStyle/>
          <a:p>
            <a:pPr lvl="0"/>
            <a:r>
              <a:rPr lang="en-US" sz="3200" b="1">
                <a:solidFill>
                  <a:schemeClr val="bg1"/>
                </a:solidFill>
                <a:latin typeface="Arial" panose="020B0604020202020204" pitchFamily="34" charset="0"/>
                <a:cs typeface="Arial" panose="020B0604020202020204" pitchFamily="34" charset="0"/>
              </a:rPr>
              <a:t>Converting </a:t>
            </a:r>
            <a:r>
              <a:rPr lang="en-US" sz="3200" b="1" dirty="0">
                <a:solidFill>
                  <a:schemeClr val="bg1"/>
                </a:solidFill>
                <a:latin typeface="Arial" panose="020B0604020202020204" pitchFamily="34" charset="0"/>
                <a:cs typeface="Arial" panose="020B0604020202020204" pitchFamily="34" charset="0"/>
              </a:rPr>
              <a:t>units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DB6B1CD-60EE-40DC-BA0F-4525A9DCB6B6}"/>
              </a:ext>
            </a:extLst>
          </p:cNvPr>
          <p:cNvSpPr txBox="1">
            <a:spLocks/>
          </p:cNvSpPr>
          <p:nvPr/>
        </p:nvSpPr>
        <p:spPr>
          <a:xfrm flipH="1">
            <a:off x="5872162" y="1557338"/>
            <a:ext cx="5984477" cy="483626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balance scale in the diagram?</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estimate the mass of each chocolate bean to be?</a:t>
            </a:r>
          </a:p>
          <a:p>
            <a:pPr marL="0" indent="0">
              <a:lnSpc>
                <a:spcPct val="120000"/>
              </a:lnSpc>
              <a:spcBef>
                <a:spcPts val="600"/>
              </a:spcBef>
              <a:spcAft>
                <a:spcPts val="600"/>
              </a:spcAft>
              <a:buClr>
                <a:srgbClr val="585858"/>
              </a:buClr>
              <a:buNone/>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possible, find a balance scale and put a 1kg weight on one side and pour Dienes cubes into the other side until the scales are balanced. If a Dienes cube has a mass of 1g, how many cubes would there be to balance the scales?</a:t>
            </a:r>
            <a:endParaRPr lang="en-GB" sz="2000" kern="0"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D7A694E-8334-446B-B724-2E38D0533BCB}"/>
              </a:ext>
            </a:extLst>
          </p:cNvPr>
          <p:cNvSpPr>
            <a:spLocks noGrp="1"/>
          </p:cNvSpPr>
          <p:nvPr>
            <p:ph type="title"/>
          </p:nvPr>
        </p:nvSpPr>
        <p:spPr/>
        <p:txBody>
          <a:bodyPr/>
          <a:lstStyle/>
          <a:p>
            <a:r>
              <a:rPr lang="en-GB" sz="2000" dirty="0"/>
              <a:t>5NPV-5 Convert between units of measure</a:t>
            </a:r>
            <a:endParaRPr lang="en-GB" dirty="0"/>
          </a:p>
        </p:txBody>
      </p:sp>
      <p:pic>
        <p:nvPicPr>
          <p:cNvPr id="4" name="Picture 3">
            <a:extLst>
              <a:ext uri="{FF2B5EF4-FFF2-40B4-BE49-F238E27FC236}">
                <a16:creationId xmlns:a16="http://schemas.microsoft.com/office/drawing/2014/main" id="{2E2B5F72-2002-4C56-88A4-577B07E69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1557338"/>
            <a:ext cx="4731322" cy="3054688"/>
          </a:xfrm>
          <a:prstGeom prst="rect">
            <a:avLst/>
          </a:prstGeom>
        </p:spPr>
      </p:pic>
      <p:sp>
        <p:nvSpPr>
          <p:cNvPr id="6" name="TextBox 19">
            <a:extLst>
              <a:ext uri="{FF2B5EF4-FFF2-40B4-BE49-F238E27FC236}">
                <a16:creationId xmlns:a16="http://schemas.microsoft.com/office/drawing/2014/main" id="{084C75DE-8203-4BBB-A03F-D91F01979567}"/>
              </a:ext>
            </a:extLst>
          </p:cNvPr>
          <p:cNvSpPr txBox="1"/>
          <p:nvPr/>
        </p:nvSpPr>
        <p:spPr>
          <a:xfrm>
            <a:off x="6349421" y="3316922"/>
            <a:ext cx="5232980"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1kg is equivalent to 1,000g.</a:t>
            </a:r>
          </a:p>
        </p:txBody>
      </p:sp>
      <p:sp>
        <p:nvSpPr>
          <p:cNvPr id="9" name="TextBox 8">
            <a:extLst>
              <a:ext uri="{FF2B5EF4-FFF2-40B4-BE49-F238E27FC236}">
                <a16:creationId xmlns:a16="http://schemas.microsoft.com/office/drawing/2014/main" id="{076FB992-377E-48E6-BDCA-9A9F312519E2}"/>
              </a:ext>
            </a:extLst>
          </p:cNvPr>
          <p:cNvSpPr txBox="1"/>
          <p:nvPr/>
        </p:nvSpPr>
        <p:spPr>
          <a:xfrm>
            <a:off x="2351583" y="5161774"/>
            <a:ext cx="2023311" cy="461665"/>
          </a:xfrm>
          <a:prstGeom prst="rect">
            <a:avLst/>
          </a:prstGeom>
          <a:noFill/>
        </p:spPr>
        <p:txBody>
          <a:bodyPr wrap="none" rtlCol="0">
            <a:spAutoFit/>
          </a:bodyPr>
          <a:lstStyle/>
          <a:p>
            <a:pPr>
              <a:buNone/>
            </a:pPr>
            <a:r>
              <a:rPr lang="en-GB" sz="2400" b="1" dirty="0"/>
              <a:t>1kg = 1,000g</a:t>
            </a:r>
          </a:p>
        </p:txBody>
      </p:sp>
      <p:sp>
        <p:nvSpPr>
          <p:cNvPr id="10" name="Rectangle 9">
            <a:extLst>
              <a:ext uri="{FF2B5EF4-FFF2-40B4-BE49-F238E27FC236}">
                <a16:creationId xmlns:a16="http://schemas.microsoft.com/office/drawing/2014/main" id="{7E47D741-6BE9-418A-B6F3-0066238E16C3}"/>
              </a:ext>
            </a:extLst>
          </p:cNvPr>
          <p:cNvSpPr/>
          <p:nvPr/>
        </p:nvSpPr>
        <p:spPr bwMode="auto">
          <a:xfrm>
            <a:off x="3287688" y="5073150"/>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E6E631D-793A-4C33-A09D-C2BAA64E0305}"/>
              </a:ext>
            </a:extLst>
          </p:cNvPr>
          <p:cNvSpPr/>
          <p:nvPr/>
        </p:nvSpPr>
        <p:spPr bwMode="auto">
          <a:xfrm>
            <a:off x="2351583" y="5117693"/>
            <a:ext cx="1138967" cy="4439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20713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C906649-27C6-4EE8-8152-2CF63582F9DE}"/>
              </a:ext>
            </a:extLst>
          </p:cNvPr>
          <p:cNvSpPr txBox="1">
            <a:spLocks/>
          </p:cNvSpPr>
          <p:nvPr/>
        </p:nvSpPr>
        <p:spPr>
          <a:xfrm>
            <a:off x="6096000" y="1557338"/>
            <a:ext cx="5486401" cy="49720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values shown below the map?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Why is the school written twice in the list of places? Why is one measurement in metres and the other in kilometres?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a metre ruler as a counting stick. Move your finger forwards and backwards along the ruler as children skip count forwards and backwards in 100m steps. Prompt children to say 1km each time the end</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of the ruler is selected.</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3" name="Title 2">
            <a:extLst>
              <a:ext uri="{FF2B5EF4-FFF2-40B4-BE49-F238E27FC236}">
                <a16:creationId xmlns:a16="http://schemas.microsoft.com/office/drawing/2014/main" id="{3D7B6A79-D90B-4D33-99ED-3E1DC391B591}"/>
              </a:ext>
            </a:extLst>
          </p:cNvPr>
          <p:cNvSpPr>
            <a:spLocks noGrp="1"/>
          </p:cNvSpPr>
          <p:nvPr>
            <p:ph type="title"/>
          </p:nvPr>
        </p:nvSpPr>
        <p:spPr/>
        <p:txBody>
          <a:bodyPr/>
          <a:lstStyle/>
          <a:p>
            <a:r>
              <a:rPr lang="en-GB" sz="2000" dirty="0"/>
              <a:t>5NPV-5 Convert between units of measure</a:t>
            </a:r>
            <a:endParaRPr lang="en-GB" dirty="0"/>
          </a:p>
        </p:txBody>
      </p:sp>
      <p:pic>
        <p:nvPicPr>
          <p:cNvPr id="4" name="Picture 3" descr="A close up of a map&#10;&#10;Description generated with very high confidence">
            <a:extLst>
              <a:ext uri="{FF2B5EF4-FFF2-40B4-BE49-F238E27FC236}">
                <a16:creationId xmlns:a16="http://schemas.microsoft.com/office/drawing/2014/main" id="{EF0356FB-3B40-4F95-A237-02F520AB9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106" y="1557338"/>
            <a:ext cx="3542790" cy="4026684"/>
          </a:xfrm>
          <a:prstGeom prst="rect">
            <a:avLst/>
          </a:prstGeom>
        </p:spPr>
      </p:pic>
      <p:sp>
        <p:nvSpPr>
          <p:cNvPr id="6" name="TextBox 19">
            <a:extLst>
              <a:ext uri="{FF2B5EF4-FFF2-40B4-BE49-F238E27FC236}">
                <a16:creationId xmlns:a16="http://schemas.microsoft.com/office/drawing/2014/main" id="{DF8D4545-D035-4DC1-88E6-CAEE51783089}"/>
              </a:ext>
            </a:extLst>
          </p:cNvPr>
          <p:cNvSpPr txBox="1"/>
          <p:nvPr/>
        </p:nvSpPr>
        <p:spPr>
          <a:xfrm>
            <a:off x="6096000" y="371703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1km is equivalent to 1,000m.</a:t>
            </a:r>
          </a:p>
        </p:txBody>
      </p:sp>
      <p:sp>
        <p:nvSpPr>
          <p:cNvPr id="9" name="TextBox 8">
            <a:extLst>
              <a:ext uri="{FF2B5EF4-FFF2-40B4-BE49-F238E27FC236}">
                <a16:creationId xmlns:a16="http://schemas.microsoft.com/office/drawing/2014/main" id="{6995D2FD-4DCE-4AAB-872F-EB811C7D14B4}"/>
              </a:ext>
            </a:extLst>
          </p:cNvPr>
          <p:cNvSpPr txBox="1"/>
          <p:nvPr/>
        </p:nvSpPr>
        <p:spPr>
          <a:xfrm>
            <a:off x="2194408" y="5651489"/>
            <a:ext cx="2196435" cy="461665"/>
          </a:xfrm>
          <a:prstGeom prst="rect">
            <a:avLst/>
          </a:prstGeom>
          <a:noFill/>
        </p:spPr>
        <p:txBody>
          <a:bodyPr wrap="none" rtlCol="0">
            <a:spAutoFit/>
          </a:bodyPr>
          <a:lstStyle/>
          <a:p>
            <a:pPr>
              <a:buNone/>
            </a:pPr>
            <a:r>
              <a:rPr lang="en-GB" sz="2400" b="1" dirty="0"/>
              <a:t>1km = 1,000m</a:t>
            </a:r>
          </a:p>
        </p:txBody>
      </p:sp>
    </p:spTree>
    <p:extLst>
      <p:ext uri="{BB962C8B-B14F-4D97-AF65-F5344CB8AC3E}">
        <p14:creationId xmlns:p14="http://schemas.microsoft.com/office/powerpoint/2010/main" val="3176886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9,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26145722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apply memorised unit conversions to convert between units of measure (smaller to larger units - whole number conversions)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64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5, Unit 9,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5NPV-5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hlinkClick r:id="rId4"/>
                        </a:rPr>
                        <a:t>229-233</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6"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947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298947DF-7A7B-4113-89D5-0CD89D37CCB7}"/>
              </a:ext>
            </a:extLst>
          </p:cNvPr>
          <p:cNvSpPr>
            <a:spLocks noGrp="1"/>
          </p:cNvSpPr>
          <p:nvPr>
            <p:ph type="title"/>
          </p:nvPr>
        </p:nvSpPr>
        <p:spPr/>
        <p:txBody>
          <a:bodyPr/>
          <a:lstStyle/>
          <a:p>
            <a:r>
              <a:rPr lang="en-GB" sz="2000" dirty="0"/>
              <a:t>5NPV-5 Convert between units of measure</a:t>
            </a:r>
            <a:endParaRPr lang="en-GB" dirty="0"/>
          </a:p>
        </p:txBody>
      </p:sp>
      <p:grpSp>
        <p:nvGrpSpPr>
          <p:cNvPr id="31" name="Group 30">
            <a:extLst>
              <a:ext uri="{FF2B5EF4-FFF2-40B4-BE49-F238E27FC236}">
                <a16:creationId xmlns:a16="http://schemas.microsoft.com/office/drawing/2014/main" id="{F7C11924-65B6-45A4-B9A6-808B40478273}"/>
              </a:ext>
            </a:extLst>
          </p:cNvPr>
          <p:cNvGrpSpPr/>
          <p:nvPr/>
        </p:nvGrpSpPr>
        <p:grpSpPr>
          <a:xfrm>
            <a:off x="1968355" y="1360962"/>
            <a:ext cx="1146041" cy="4994862"/>
            <a:chOff x="2495600" y="1026426"/>
            <a:chExt cx="1238620" cy="5398354"/>
          </a:xfrm>
        </p:grpSpPr>
        <p:pic>
          <p:nvPicPr>
            <p:cNvPr id="4" name="Picture 3" descr="A close up of a logo&#10;&#10;Description generated with very high confidence">
              <a:extLst>
                <a:ext uri="{FF2B5EF4-FFF2-40B4-BE49-F238E27FC236}">
                  <a16:creationId xmlns:a16="http://schemas.microsoft.com/office/drawing/2014/main" id="{9F356910-3463-48A6-8B36-E26B96D06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1026426"/>
              <a:ext cx="1238620" cy="5398354"/>
            </a:xfrm>
            <a:prstGeom prst="rect">
              <a:avLst/>
            </a:prstGeom>
          </p:spPr>
        </p:pic>
        <p:pic>
          <p:nvPicPr>
            <p:cNvPr id="5" name="Picture 4">
              <a:extLst>
                <a:ext uri="{FF2B5EF4-FFF2-40B4-BE49-F238E27FC236}">
                  <a16:creationId xmlns:a16="http://schemas.microsoft.com/office/drawing/2014/main" id="{9F574A07-648C-4A8C-9389-CE31268361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32988" y="6211002"/>
              <a:ext cx="413226" cy="118668"/>
            </a:xfrm>
            <a:prstGeom prst="rect">
              <a:avLst/>
            </a:prstGeom>
          </p:spPr>
        </p:pic>
        <p:pic>
          <p:nvPicPr>
            <p:cNvPr id="6" name="Picture 5">
              <a:extLst>
                <a:ext uri="{FF2B5EF4-FFF2-40B4-BE49-F238E27FC236}">
                  <a16:creationId xmlns:a16="http://schemas.microsoft.com/office/drawing/2014/main" id="{5DC7335D-939C-4085-B553-0EFCF3169A4B}"/>
                </a:ext>
              </a:extLst>
            </p:cNvPr>
            <p:cNvPicPr>
              <a:picLocks noChangeAspect="1"/>
            </p:cNvPicPr>
            <p:nvPr/>
          </p:nvPicPr>
          <p:blipFill rotWithShape="1">
            <a:blip r:embed="rId4">
              <a:extLst>
                <a:ext uri="{28A0092B-C50C-407E-A947-70E740481C1C}">
                  <a14:useLocalDpi xmlns:a14="http://schemas.microsoft.com/office/drawing/2010/main" val="0"/>
                </a:ext>
              </a:extLst>
            </a:blip>
            <a:srcRect b="-25"/>
            <a:stretch/>
          </p:blipFill>
          <p:spPr>
            <a:xfrm>
              <a:off x="3114910" y="6122490"/>
              <a:ext cx="481920" cy="207180"/>
            </a:xfrm>
            <a:prstGeom prst="rect">
              <a:avLst/>
            </a:prstGeom>
          </p:spPr>
        </p:pic>
        <p:pic>
          <p:nvPicPr>
            <p:cNvPr id="7" name="Picture 6">
              <a:extLst>
                <a:ext uri="{FF2B5EF4-FFF2-40B4-BE49-F238E27FC236}">
                  <a16:creationId xmlns:a16="http://schemas.microsoft.com/office/drawing/2014/main" id="{F123FDBA-3697-4433-843C-1E745D74FBE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5720614"/>
              <a:ext cx="413226" cy="501747"/>
            </a:xfrm>
            <a:prstGeom prst="rect">
              <a:avLst/>
            </a:prstGeom>
          </p:spPr>
        </p:pic>
        <p:pic>
          <p:nvPicPr>
            <p:cNvPr id="8" name="Picture 7">
              <a:extLst>
                <a:ext uri="{FF2B5EF4-FFF2-40B4-BE49-F238E27FC236}">
                  <a16:creationId xmlns:a16="http://schemas.microsoft.com/office/drawing/2014/main" id="{F3E943DC-3F09-4058-ADAE-97ADB654D7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15041" y="5623139"/>
              <a:ext cx="581789" cy="199741"/>
            </a:xfrm>
            <a:prstGeom prst="rect">
              <a:avLst/>
            </a:prstGeom>
          </p:spPr>
        </p:pic>
        <p:pic>
          <p:nvPicPr>
            <p:cNvPr id="9" name="Picture 8">
              <a:extLst>
                <a:ext uri="{FF2B5EF4-FFF2-40B4-BE49-F238E27FC236}">
                  <a16:creationId xmlns:a16="http://schemas.microsoft.com/office/drawing/2014/main" id="{DBD82447-5550-4F90-8688-086020C68DE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5223658"/>
              <a:ext cx="413226" cy="501747"/>
            </a:xfrm>
            <a:prstGeom prst="rect">
              <a:avLst/>
            </a:prstGeom>
          </p:spPr>
        </p:pic>
        <p:pic>
          <p:nvPicPr>
            <p:cNvPr id="10" name="Picture 9">
              <a:extLst>
                <a:ext uri="{FF2B5EF4-FFF2-40B4-BE49-F238E27FC236}">
                  <a16:creationId xmlns:a16="http://schemas.microsoft.com/office/drawing/2014/main" id="{1F560BF7-991C-4037-8C82-553B83CA24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15041" y="5123788"/>
              <a:ext cx="581789" cy="199741"/>
            </a:xfrm>
            <a:prstGeom prst="rect">
              <a:avLst/>
            </a:prstGeom>
          </p:spPr>
        </p:pic>
        <p:pic>
          <p:nvPicPr>
            <p:cNvPr id="11" name="Picture 10">
              <a:extLst>
                <a:ext uri="{FF2B5EF4-FFF2-40B4-BE49-F238E27FC236}">
                  <a16:creationId xmlns:a16="http://schemas.microsoft.com/office/drawing/2014/main" id="{8C90D343-1BA2-42D1-9226-9584A1BC17EC}"/>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4635" y="4724307"/>
              <a:ext cx="413226" cy="501747"/>
            </a:xfrm>
            <a:prstGeom prst="rect">
              <a:avLst/>
            </a:prstGeom>
          </p:spPr>
        </p:pic>
        <p:pic>
          <p:nvPicPr>
            <p:cNvPr id="12" name="Picture 11">
              <a:extLst>
                <a:ext uri="{FF2B5EF4-FFF2-40B4-BE49-F238E27FC236}">
                  <a16:creationId xmlns:a16="http://schemas.microsoft.com/office/drawing/2014/main" id="{B4740574-8581-4C7E-8736-391E735EA9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13630" y="4624438"/>
              <a:ext cx="581789" cy="199741"/>
            </a:xfrm>
            <a:prstGeom prst="rect">
              <a:avLst/>
            </a:prstGeom>
          </p:spPr>
        </p:pic>
        <p:pic>
          <p:nvPicPr>
            <p:cNvPr id="13" name="Picture 12">
              <a:extLst>
                <a:ext uri="{FF2B5EF4-FFF2-40B4-BE49-F238E27FC236}">
                  <a16:creationId xmlns:a16="http://schemas.microsoft.com/office/drawing/2014/main" id="{5DA176C3-410F-4D9C-9576-39835916FE4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4223760"/>
              <a:ext cx="413226" cy="501747"/>
            </a:xfrm>
            <a:prstGeom prst="rect">
              <a:avLst/>
            </a:prstGeom>
          </p:spPr>
        </p:pic>
        <p:pic>
          <p:nvPicPr>
            <p:cNvPr id="14" name="Picture 13">
              <a:extLst>
                <a:ext uri="{FF2B5EF4-FFF2-40B4-BE49-F238E27FC236}">
                  <a16:creationId xmlns:a16="http://schemas.microsoft.com/office/drawing/2014/main" id="{A927DA5B-C1AD-4D9C-BB12-89F78AC592C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13630" y="4127481"/>
              <a:ext cx="581789" cy="197344"/>
            </a:xfrm>
            <a:prstGeom prst="rect">
              <a:avLst/>
            </a:prstGeom>
          </p:spPr>
        </p:pic>
        <p:pic>
          <p:nvPicPr>
            <p:cNvPr id="15" name="Picture 14">
              <a:extLst>
                <a:ext uri="{FF2B5EF4-FFF2-40B4-BE49-F238E27FC236}">
                  <a16:creationId xmlns:a16="http://schemas.microsoft.com/office/drawing/2014/main" id="{B66AE746-D204-44DF-80B9-7188B288808E}"/>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3723811"/>
              <a:ext cx="413226" cy="501747"/>
            </a:xfrm>
            <a:prstGeom prst="rect">
              <a:avLst/>
            </a:prstGeom>
          </p:spPr>
        </p:pic>
        <p:pic>
          <p:nvPicPr>
            <p:cNvPr id="16" name="Picture 15">
              <a:extLst>
                <a:ext uri="{FF2B5EF4-FFF2-40B4-BE49-F238E27FC236}">
                  <a16:creationId xmlns:a16="http://schemas.microsoft.com/office/drawing/2014/main" id="{3C2F8652-CA3E-4D9C-898F-9ED2635E75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013629" y="3629330"/>
              <a:ext cx="581789" cy="194949"/>
            </a:xfrm>
            <a:prstGeom prst="rect">
              <a:avLst/>
            </a:prstGeom>
          </p:spPr>
        </p:pic>
        <p:pic>
          <p:nvPicPr>
            <p:cNvPr id="17" name="Picture 16">
              <a:extLst>
                <a:ext uri="{FF2B5EF4-FFF2-40B4-BE49-F238E27FC236}">
                  <a16:creationId xmlns:a16="http://schemas.microsoft.com/office/drawing/2014/main" id="{6B2E2120-A568-4B40-9963-55DF45FCC21F}"/>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3223563"/>
              <a:ext cx="413226" cy="501747"/>
            </a:xfrm>
            <a:prstGeom prst="rect">
              <a:avLst/>
            </a:prstGeom>
          </p:spPr>
        </p:pic>
        <p:pic>
          <p:nvPicPr>
            <p:cNvPr id="18" name="Picture 17">
              <a:extLst>
                <a:ext uri="{FF2B5EF4-FFF2-40B4-BE49-F238E27FC236}">
                  <a16:creationId xmlns:a16="http://schemas.microsoft.com/office/drawing/2014/main" id="{15C0F9F0-0943-4DCA-AB15-1FE6D4EB95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013629" y="3126384"/>
              <a:ext cx="581789" cy="194949"/>
            </a:xfrm>
            <a:prstGeom prst="rect">
              <a:avLst/>
            </a:prstGeom>
          </p:spPr>
        </p:pic>
        <p:pic>
          <p:nvPicPr>
            <p:cNvPr id="19" name="Picture 18">
              <a:extLst>
                <a:ext uri="{FF2B5EF4-FFF2-40B4-BE49-F238E27FC236}">
                  <a16:creationId xmlns:a16="http://schemas.microsoft.com/office/drawing/2014/main" id="{541B4E33-BC1A-4153-86A6-90D0A7A70DB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2724507"/>
              <a:ext cx="413226" cy="501747"/>
            </a:xfrm>
            <a:prstGeom prst="rect">
              <a:avLst/>
            </a:prstGeom>
          </p:spPr>
        </p:pic>
        <p:pic>
          <p:nvPicPr>
            <p:cNvPr id="20" name="Picture 19">
              <a:extLst>
                <a:ext uri="{FF2B5EF4-FFF2-40B4-BE49-F238E27FC236}">
                  <a16:creationId xmlns:a16="http://schemas.microsoft.com/office/drawing/2014/main" id="{82C10841-7105-496B-B0D1-061D7756A55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013627" y="2626436"/>
              <a:ext cx="581789" cy="200337"/>
            </a:xfrm>
            <a:prstGeom prst="rect">
              <a:avLst/>
            </a:prstGeom>
          </p:spPr>
        </p:pic>
        <p:pic>
          <p:nvPicPr>
            <p:cNvPr id="21" name="Picture 20">
              <a:extLst>
                <a:ext uri="{FF2B5EF4-FFF2-40B4-BE49-F238E27FC236}">
                  <a16:creationId xmlns:a16="http://schemas.microsoft.com/office/drawing/2014/main" id="{914A1C77-1D71-4592-A1E0-363930C104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2219765"/>
              <a:ext cx="413226" cy="501747"/>
            </a:xfrm>
            <a:prstGeom prst="rect">
              <a:avLst/>
            </a:prstGeom>
          </p:spPr>
        </p:pic>
        <p:pic>
          <p:nvPicPr>
            <p:cNvPr id="22" name="Picture 21">
              <a:extLst>
                <a:ext uri="{FF2B5EF4-FFF2-40B4-BE49-F238E27FC236}">
                  <a16:creationId xmlns:a16="http://schemas.microsoft.com/office/drawing/2014/main" id="{32D28A2D-4B80-41B9-8445-065A31C6851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013627" y="2140594"/>
              <a:ext cx="581789" cy="186828"/>
            </a:xfrm>
            <a:prstGeom prst="rect">
              <a:avLst/>
            </a:prstGeom>
          </p:spPr>
        </p:pic>
        <p:pic>
          <p:nvPicPr>
            <p:cNvPr id="23" name="Picture 22">
              <a:extLst>
                <a:ext uri="{FF2B5EF4-FFF2-40B4-BE49-F238E27FC236}">
                  <a16:creationId xmlns:a16="http://schemas.microsoft.com/office/drawing/2014/main" id="{4B7B0AB3-729F-4FC4-AD3F-A39AC60322C8}"/>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1715023"/>
              <a:ext cx="413226" cy="501747"/>
            </a:xfrm>
            <a:prstGeom prst="rect">
              <a:avLst/>
            </a:prstGeom>
          </p:spPr>
        </p:pic>
        <p:pic>
          <p:nvPicPr>
            <p:cNvPr id="24" name="Picture 23">
              <a:extLst>
                <a:ext uri="{FF2B5EF4-FFF2-40B4-BE49-F238E27FC236}">
                  <a16:creationId xmlns:a16="http://schemas.microsoft.com/office/drawing/2014/main" id="{EEA24ECA-D1F5-4E5E-9625-2203B0DAEA80}"/>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013627" y="1628327"/>
              <a:ext cx="581789" cy="186830"/>
            </a:xfrm>
            <a:prstGeom prst="rect">
              <a:avLst/>
            </a:prstGeom>
          </p:spPr>
        </p:pic>
        <p:pic>
          <p:nvPicPr>
            <p:cNvPr id="25" name="Picture 24">
              <a:extLst>
                <a:ext uri="{FF2B5EF4-FFF2-40B4-BE49-F238E27FC236}">
                  <a16:creationId xmlns:a16="http://schemas.microsoft.com/office/drawing/2014/main" id="{2DED9D65-61FC-47E2-AC8F-5DD90504ED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1211778"/>
              <a:ext cx="413226" cy="501747"/>
            </a:xfrm>
            <a:prstGeom prst="rect">
              <a:avLst/>
            </a:prstGeom>
          </p:spPr>
        </p:pic>
        <p:pic>
          <p:nvPicPr>
            <p:cNvPr id="26" name="Picture 25">
              <a:extLst>
                <a:ext uri="{FF2B5EF4-FFF2-40B4-BE49-F238E27FC236}">
                  <a16:creationId xmlns:a16="http://schemas.microsoft.com/office/drawing/2014/main" id="{BD8BD5DC-0D98-4529-801E-AC5081A3A33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999656" y="1114906"/>
              <a:ext cx="595759" cy="207180"/>
            </a:xfrm>
            <a:prstGeom prst="rect">
              <a:avLst/>
            </a:prstGeom>
          </p:spPr>
        </p:pic>
      </p:grpSp>
      <p:sp>
        <p:nvSpPr>
          <p:cNvPr id="33" name="TextBox 19">
            <a:extLst>
              <a:ext uri="{FF2B5EF4-FFF2-40B4-BE49-F238E27FC236}">
                <a16:creationId xmlns:a16="http://schemas.microsoft.com/office/drawing/2014/main" id="{3460FADF-5E99-45AF-B681-83C8BBCE2937}"/>
              </a:ext>
            </a:extLst>
          </p:cNvPr>
          <p:cNvSpPr txBox="1"/>
          <p:nvPr/>
        </p:nvSpPr>
        <p:spPr>
          <a:xfrm>
            <a:off x="6096000" y="5264665"/>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One metre is equivalent to 100cm.</a:t>
            </a:r>
          </a:p>
        </p:txBody>
      </p:sp>
      <p:sp>
        <p:nvSpPr>
          <p:cNvPr id="35" name="Content Placeholder 2">
            <a:extLst>
              <a:ext uri="{FF2B5EF4-FFF2-40B4-BE49-F238E27FC236}">
                <a16:creationId xmlns:a16="http://schemas.microsoft.com/office/drawing/2014/main" id="{DD266A9A-C9A2-469A-9B86-D8C138EC985C}"/>
              </a:ext>
            </a:extLst>
          </p:cNvPr>
          <p:cNvSpPr txBox="1">
            <a:spLocks/>
          </p:cNvSpPr>
          <p:nvPr/>
        </p:nvSpPr>
        <p:spPr>
          <a:xfrm>
            <a:off x="6096000" y="1557338"/>
            <a:ext cx="5486401" cy="342900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Give children 10 strips of paper, each 10cm in length.</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Ask them to place the pieces of paper end to end.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total length of all of the strips of paper?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Is there more than one way that we can describe the length? </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36" name="TextBox 35">
            <a:extLst>
              <a:ext uri="{FF2B5EF4-FFF2-40B4-BE49-F238E27FC236}">
                <a16:creationId xmlns:a16="http://schemas.microsoft.com/office/drawing/2014/main" id="{929F7873-FFEB-4E83-B01C-9B23263BC889}"/>
              </a:ext>
            </a:extLst>
          </p:cNvPr>
          <p:cNvSpPr txBox="1"/>
          <p:nvPr/>
        </p:nvSpPr>
        <p:spPr>
          <a:xfrm>
            <a:off x="3791744" y="3200189"/>
            <a:ext cx="1939955" cy="461665"/>
          </a:xfrm>
          <a:prstGeom prst="rect">
            <a:avLst/>
          </a:prstGeom>
          <a:noFill/>
        </p:spPr>
        <p:txBody>
          <a:bodyPr wrap="none" rtlCol="0">
            <a:spAutoFit/>
          </a:bodyPr>
          <a:lstStyle/>
          <a:p>
            <a:pPr>
              <a:buNone/>
            </a:pPr>
            <a:r>
              <a:rPr lang="en-GB" sz="2400" b="1" dirty="0"/>
              <a:t>1m = 100cm</a:t>
            </a:r>
          </a:p>
        </p:txBody>
      </p:sp>
      <p:sp>
        <p:nvSpPr>
          <p:cNvPr id="37" name="Rectangle 36">
            <a:extLst>
              <a:ext uri="{FF2B5EF4-FFF2-40B4-BE49-F238E27FC236}">
                <a16:creationId xmlns:a16="http://schemas.microsoft.com/office/drawing/2014/main" id="{1722C931-4927-4FE0-986D-BEEC37D9FBB2}"/>
              </a:ext>
            </a:extLst>
          </p:cNvPr>
          <p:cNvSpPr/>
          <p:nvPr/>
        </p:nvSpPr>
        <p:spPr bwMode="auto">
          <a:xfrm>
            <a:off x="4655840" y="3111565"/>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E3BF3DD2-017C-46A4-922D-8DE11D5C2E4D}"/>
              </a:ext>
            </a:extLst>
          </p:cNvPr>
          <p:cNvSpPr/>
          <p:nvPr/>
        </p:nvSpPr>
        <p:spPr bwMode="auto">
          <a:xfrm>
            <a:off x="3846486" y="3200189"/>
            <a:ext cx="806718" cy="42617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FA51E2B9-F578-4516-8745-5FF9E8722EA4}"/>
              </a:ext>
            </a:extLst>
          </p:cNvPr>
          <p:cNvSpPr txBox="1"/>
          <p:nvPr/>
        </p:nvSpPr>
        <p:spPr>
          <a:xfrm>
            <a:off x="3383172" y="1360962"/>
            <a:ext cx="1146041" cy="400110"/>
          </a:xfrm>
          <a:prstGeom prst="rect">
            <a:avLst/>
          </a:prstGeom>
          <a:noFill/>
        </p:spPr>
        <p:txBody>
          <a:bodyPr wrap="square" rtlCol="0">
            <a:spAutoFit/>
          </a:bodyPr>
          <a:lstStyle/>
          <a:p>
            <a:r>
              <a:rPr lang="en-GB" sz="2000" b="1" dirty="0"/>
              <a:t>100 cm</a:t>
            </a:r>
          </a:p>
        </p:txBody>
      </p:sp>
      <p:sp>
        <p:nvSpPr>
          <p:cNvPr id="38" name="TextBox 37">
            <a:extLst>
              <a:ext uri="{FF2B5EF4-FFF2-40B4-BE49-F238E27FC236}">
                <a16:creationId xmlns:a16="http://schemas.microsoft.com/office/drawing/2014/main" id="{75964867-16DE-4F3E-8F76-C88AA89000A6}"/>
              </a:ext>
            </a:extLst>
          </p:cNvPr>
          <p:cNvSpPr txBox="1"/>
          <p:nvPr/>
        </p:nvSpPr>
        <p:spPr>
          <a:xfrm>
            <a:off x="4274349" y="1364472"/>
            <a:ext cx="1146041" cy="400110"/>
          </a:xfrm>
          <a:prstGeom prst="rect">
            <a:avLst/>
          </a:prstGeom>
          <a:noFill/>
        </p:spPr>
        <p:txBody>
          <a:bodyPr wrap="square" rtlCol="0">
            <a:spAutoFit/>
          </a:bodyPr>
          <a:lstStyle/>
          <a:p>
            <a:r>
              <a:rPr lang="en-GB" sz="2000" b="1" dirty="0"/>
              <a:t>1 metre</a:t>
            </a:r>
          </a:p>
        </p:txBody>
      </p:sp>
    </p:spTree>
    <p:extLst>
      <p:ext uri="{BB962C8B-B14F-4D97-AF65-F5344CB8AC3E}">
        <p14:creationId xmlns:p14="http://schemas.microsoft.com/office/powerpoint/2010/main" val="2554901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C35F2E35-6497-4715-81D8-B006694CB75F}"/>
              </a:ext>
            </a:extLst>
          </p:cNvPr>
          <p:cNvSpPr>
            <a:spLocks noGrp="1"/>
          </p:cNvSpPr>
          <p:nvPr>
            <p:ph type="title"/>
          </p:nvPr>
        </p:nvSpPr>
        <p:spPr/>
        <p:txBody>
          <a:bodyPr/>
          <a:lstStyle/>
          <a:p>
            <a:r>
              <a:rPr lang="en-GB" sz="2000" dirty="0"/>
              <a:t>5NPV-5 Convert between units of measure</a:t>
            </a:r>
            <a:endParaRPr lang="en-GB" dirty="0"/>
          </a:p>
        </p:txBody>
      </p:sp>
      <p:grpSp>
        <p:nvGrpSpPr>
          <p:cNvPr id="150" name="Group 149">
            <a:extLst>
              <a:ext uri="{FF2B5EF4-FFF2-40B4-BE49-F238E27FC236}">
                <a16:creationId xmlns:a16="http://schemas.microsoft.com/office/drawing/2014/main" id="{534B7918-DFA2-46F6-9CA6-8EFBDBDFD9F4}"/>
              </a:ext>
            </a:extLst>
          </p:cNvPr>
          <p:cNvGrpSpPr/>
          <p:nvPr/>
        </p:nvGrpSpPr>
        <p:grpSpPr>
          <a:xfrm>
            <a:off x="1631504" y="1557338"/>
            <a:ext cx="3521556" cy="3527846"/>
            <a:chOff x="839416" y="1557338"/>
            <a:chExt cx="4965080" cy="4973949"/>
          </a:xfrm>
        </p:grpSpPr>
        <p:grpSp>
          <p:nvGrpSpPr>
            <p:cNvPr id="28" name="Group 27">
              <a:extLst>
                <a:ext uri="{FF2B5EF4-FFF2-40B4-BE49-F238E27FC236}">
                  <a16:creationId xmlns:a16="http://schemas.microsoft.com/office/drawing/2014/main" id="{66B31C45-C5C0-4289-BFD9-2FB3944D85C8}"/>
                </a:ext>
              </a:extLst>
            </p:cNvPr>
            <p:cNvGrpSpPr/>
            <p:nvPr/>
          </p:nvGrpSpPr>
          <p:grpSpPr>
            <a:xfrm>
              <a:off x="839416" y="1557338"/>
              <a:ext cx="4965080" cy="431552"/>
              <a:chOff x="623888" y="1557338"/>
              <a:chExt cx="4965080" cy="431552"/>
            </a:xfrm>
          </p:grpSpPr>
          <p:pic>
            <p:nvPicPr>
              <p:cNvPr id="3" name="Picture 2" descr="A picture containing racket, tennis, outdoor&#10;&#10;Description automatically generated">
                <a:extLst>
                  <a:ext uri="{FF2B5EF4-FFF2-40B4-BE49-F238E27FC236}">
                    <a16:creationId xmlns:a16="http://schemas.microsoft.com/office/drawing/2014/main" id="{5735EE81-0ADD-4547-8337-7975087F8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31" name="Picture 30" descr="A picture containing racket, tennis, outdoor&#10;&#10;Description automatically generated">
                <a:extLst>
                  <a:ext uri="{FF2B5EF4-FFF2-40B4-BE49-F238E27FC236}">
                    <a16:creationId xmlns:a16="http://schemas.microsoft.com/office/drawing/2014/main" id="{8FB6B095-8095-481C-B59A-BEB3BC38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32" name="Picture 31" descr="A picture containing racket, tennis, outdoor&#10;&#10;Description automatically generated">
                <a:extLst>
                  <a:ext uri="{FF2B5EF4-FFF2-40B4-BE49-F238E27FC236}">
                    <a16:creationId xmlns:a16="http://schemas.microsoft.com/office/drawing/2014/main" id="{657201B4-D0F5-4666-9177-75C394D83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33" name="Picture 32" descr="A picture containing racket, tennis, outdoor&#10;&#10;Description automatically generated">
                <a:extLst>
                  <a:ext uri="{FF2B5EF4-FFF2-40B4-BE49-F238E27FC236}">
                    <a16:creationId xmlns:a16="http://schemas.microsoft.com/office/drawing/2014/main" id="{ED454147-6D16-4722-837C-60F763B30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34" name="Picture 33" descr="A picture containing racket, tennis, outdoor&#10;&#10;Description automatically generated">
                <a:extLst>
                  <a:ext uri="{FF2B5EF4-FFF2-40B4-BE49-F238E27FC236}">
                    <a16:creationId xmlns:a16="http://schemas.microsoft.com/office/drawing/2014/main" id="{D4586239-AC9D-4761-8746-04952E30D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35" name="Picture 34" descr="A picture containing racket, tennis, outdoor&#10;&#10;Description automatically generated">
                <a:extLst>
                  <a:ext uri="{FF2B5EF4-FFF2-40B4-BE49-F238E27FC236}">
                    <a16:creationId xmlns:a16="http://schemas.microsoft.com/office/drawing/2014/main" id="{BD8BED65-3F59-4F5A-B9AC-FD6440247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36" name="Picture 35" descr="A picture containing racket, tennis, outdoor&#10;&#10;Description automatically generated">
                <a:extLst>
                  <a:ext uri="{FF2B5EF4-FFF2-40B4-BE49-F238E27FC236}">
                    <a16:creationId xmlns:a16="http://schemas.microsoft.com/office/drawing/2014/main" id="{72FF3292-6E87-4535-8889-4BEA4B763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37" name="Picture 36" descr="A picture containing racket, tennis, outdoor&#10;&#10;Description automatically generated">
                <a:extLst>
                  <a:ext uri="{FF2B5EF4-FFF2-40B4-BE49-F238E27FC236}">
                    <a16:creationId xmlns:a16="http://schemas.microsoft.com/office/drawing/2014/main" id="{26D7A634-1DF7-43CC-B385-C4C75AA2C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38" name="Picture 37" descr="A picture containing racket, tennis, outdoor&#10;&#10;Description automatically generated">
                <a:extLst>
                  <a:ext uri="{FF2B5EF4-FFF2-40B4-BE49-F238E27FC236}">
                    <a16:creationId xmlns:a16="http://schemas.microsoft.com/office/drawing/2014/main" id="{9718D667-01FC-40F8-85CC-87821F6CF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39" name="Picture 38" descr="A picture containing racket, tennis, outdoor&#10;&#10;Description automatically generated">
                <a:extLst>
                  <a:ext uri="{FF2B5EF4-FFF2-40B4-BE49-F238E27FC236}">
                    <a16:creationId xmlns:a16="http://schemas.microsoft.com/office/drawing/2014/main" id="{886A5CB4-853A-4C84-8BD8-15FE9D38A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51" name="Group 50">
              <a:extLst>
                <a:ext uri="{FF2B5EF4-FFF2-40B4-BE49-F238E27FC236}">
                  <a16:creationId xmlns:a16="http://schemas.microsoft.com/office/drawing/2014/main" id="{062E5503-DF99-4EB5-89FF-5C10385F9E91}"/>
                </a:ext>
              </a:extLst>
            </p:cNvPr>
            <p:cNvGrpSpPr/>
            <p:nvPr/>
          </p:nvGrpSpPr>
          <p:grpSpPr>
            <a:xfrm>
              <a:off x="839416" y="2060848"/>
              <a:ext cx="4965080" cy="431552"/>
              <a:chOff x="623888" y="1557338"/>
              <a:chExt cx="4965080" cy="431552"/>
            </a:xfrm>
          </p:grpSpPr>
          <p:pic>
            <p:nvPicPr>
              <p:cNvPr id="52" name="Picture 51" descr="A picture containing racket, tennis, outdoor&#10;&#10;Description automatically generated">
                <a:extLst>
                  <a:ext uri="{FF2B5EF4-FFF2-40B4-BE49-F238E27FC236}">
                    <a16:creationId xmlns:a16="http://schemas.microsoft.com/office/drawing/2014/main" id="{2FF30EDF-A1ED-4692-8042-F56176454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53" name="Picture 52" descr="A picture containing racket, tennis, outdoor&#10;&#10;Description automatically generated">
                <a:extLst>
                  <a:ext uri="{FF2B5EF4-FFF2-40B4-BE49-F238E27FC236}">
                    <a16:creationId xmlns:a16="http://schemas.microsoft.com/office/drawing/2014/main" id="{DCA22E16-1462-4B1F-83BE-0CFEE9798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54" name="Picture 53" descr="A picture containing racket, tennis, outdoor&#10;&#10;Description automatically generated">
                <a:extLst>
                  <a:ext uri="{FF2B5EF4-FFF2-40B4-BE49-F238E27FC236}">
                    <a16:creationId xmlns:a16="http://schemas.microsoft.com/office/drawing/2014/main" id="{0A5C5B98-C766-44A7-8B1F-A16E1858C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55" name="Picture 54" descr="A picture containing racket, tennis, outdoor&#10;&#10;Description automatically generated">
                <a:extLst>
                  <a:ext uri="{FF2B5EF4-FFF2-40B4-BE49-F238E27FC236}">
                    <a16:creationId xmlns:a16="http://schemas.microsoft.com/office/drawing/2014/main" id="{0BFBAA79-7961-42B5-A975-B9AFAA16C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56" name="Picture 55" descr="A picture containing racket, tennis, outdoor&#10;&#10;Description automatically generated">
                <a:extLst>
                  <a:ext uri="{FF2B5EF4-FFF2-40B4-BE49-F238E27FC236}">
                    <a16:creationId xmlns:a16="http://schemas.microsoft.com/office/drawing/2014/main" id="{E3E7D10B-1244-469A-BDFD-95B718F14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57" name="Picture 56" descr="A picture containing racket, tennis, outdoor&#10;&#10;Description automatically generated">
                <a:extLst>
                  <a:ext uri="{FF2B5EF4-FFF2-40B4-BE49-F238E27FC236}">
                    <a16:creationId xmlns:a16="http://schemas.microsoft.com/office/drawing/2014/main" id="{4C52D0F6-D2AA-421E-91A8-F43DD5289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58" name="Picture 57" descr="A picture containing racket, tennis, outdoor&#10;&#10;Description automatically generated">
                <a:extLst>
                  <a:ext uri="{FF2B5EF4-FFF2-40B4-BE49-F238E27FC236}">
                    <a16:creationId xmlns:a16="http://schemas.microsoft.com/office/drawing/2014/main" id="{DB338E5D-11C0-4DAD-9748-54D5EEC8D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59" name="Picture 58" descr="A picture containing racket, tennis, outdoor&#10;&#10;Description automatically generated">
                <a:extLst>
                  <a:ext uri="{FF2B5EF4-FFF2-40B4-BE49-F238E27FC236}">
                    <a16:creationId xmlns:a16="http://schemas.microsoft.com/office/drawing/2014/main" id="{9D976562-4C0F-413F-91FB-748FD13B9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60" name="Picture 59" descr="A picture containing racket, tennis, outdoor&#10;&#10;Description automatically generated">
                <a:extLst>
                  <a:ext uri="{FF2B5EF4-FFF2-40B4-BE49-F238E27FC236}">
                    <a16:creationId xmlns:a16="http://schemas.microsoft.com/office/drawing/2014/main" id="{BE1C016C-F380-43DD-938A-915A106CF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61" name="Picture 60" descr="A picture containing racket, tennis, outdoor&#10;&#10;Description automatically generated">
                <a:extLst>
                  <a:ext uri="{FF2B5EF4-FFF2-40B4-BE49-F238E27FC236}">
                    <a16:creationId xmlns:a16="http://schemas.microsoft.com/office/drawing/2014/main" id="{E42D445B-B27A-416F-B746-F7B818DCB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62" name="Group 61">
              <a:extLst>
                <a:ext uri="{FF2B5EF4-FFF2-40B4-BE49-F238E27FC236}">
                  <a16:creationId xmlns:a16="http://schemas.microsoft.com/office/drawing/2014/main" id="{FF841AE9-1589-4342-BA88-3D6E8C99E3EA}"/>
                </a:ext>
              </a:extLst>
            </p:cNvPr>
            <p:cNvGrpSpPr/>
            <p:nvPr/>
          </p:nvGrpSpPr>
          <p:grpSpPr>
            <a:xfrm>
              <a:off x="839416" y="2564904"/>
              <a:ext cx="4965080" cy="431552"/>
              <a:chOff x="623888" y="1557338"/>
              <a:chExt cx="4965080" cy="431552"/>
            </a:xfrm>
          </p:grpSpPr>
          <p:pic>
            <p:nvPicPr>
              <p:cNvPr id="63" name="Picture 62" descr="A picture containing racket, tennis, outdoor&#10;&#10;Description automatically generated">
                <a:extLst>
                  <a:ext uri="{FF2B5EF4-FFF2-40B4-BE49-F238E27FC236}">
                    <a16:creationId xmlns:a16="http://schemas.microsoft.com/office/drawing/2014/main" id="{23736BB0-B501-4FA8-8493-CBC3EB54A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64" name="Picture 63" descr="A picture containing racket, tennis, outdoor&#10;&#10;Description automatically generated">
                <a:extLst>
                  <a:ext uri="{FF2B5EF4-FFF2-40B4-BE49-F238E27FC236}">
                    <a16:creationId xmlns:a16="http://schemas.microsoft.com/office/drawing/2014/main" id="{169E0471-E7CD-4788-B4DD-7329B38D8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65" name="Picture 64" descr="A picture containing racket, tennis, outdoor&#10;&#10;Description automatically generated">
                <a:extLst>
                  <a:ext uri="{FF2B5EF4-FFF2-40B4-BE49-F238E27FC236}">
                    <a16:creationId xmlns:a16="http://schemas.microsoft.com/office/drawing/2014/main" id="{D75C8108-2F24-453A-BAC6-753B05686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66" name="Picture 65" descr="A picture containing racket, tennis, outdoor&#10;&#10;Description automatically generated">
                <a:extLst>
                  <a:ext uri="{FF2B5EF4-FFF2-40B4-BE49-F238E27FC236}">
                    <a16:creationId xmlns:a16="http://schemas.microsoft.com/office/drawing/2014/main" id="{17F18C0C-CC37-4B50-8902-08D222BDC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67" name="Picture 66" descr="A picture containing racket, tennis, outdoor&#10;&#10;Description automatically generated">
                <a:extLst>
                  <a:ext uri="{FF2B5EF4-FFF2-40B4-BE49-F238E27FC236}">
                    <a16:creationId xmlns:a16="http://schemas.microsoft.com/office/drawing/2014/main" id="{EA2ACF1D-77F9-43A6-A8F5-7F1DE5CDE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68" name="Picture 67" descr="A picture containing racket, tennis, outdoor&#10;&#10;Description automatically generated">
                <a:extLst>
                  <a:ext uri="{FF2B5EF4-FFF2-40B4-BE49-F238E27FC236}">
                    <a16:creationId xmlns:a16="http://schemas.microsoft.com/office/drawing/2014/main" id="{1F442CAD-AF7B-4763-8D4D-653E65C17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69" name="Picture 68" descr="A picture containing racket, tennis, outdoor&#10;&#10;Description automatically generated">
                <a:extLst>
                  <a:ext uri="{FF2B5EF4-FFF2-40B4-BE49-F238E27FC236}">
                    <a16:creationId xmlns:a16="http://schemas.microsoft.com/office/drawing/2014/main" id="{C21F6D92-1E81-408D-8CB5-B21C27272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70" name="Picture 69" descr="A picture containing racket, tennis, outdoor&#10;&#10;Description automatically generated">
                <a:extLst>
                  <a:ext uri="{FF2B5EF4-FFF2-40B4-BE49-F238E27FC236}">
                    <a16:creationId xmlns:a16="http://schemas.microsoft.com/office/drawing/2014/main" id="{5850B0CE-7924-47BC-BD8B-AE118DFE3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71" name="Picture 70" descr="A picture containing racket, tennis, outdoor&#10;&#10;Description automatically generated">
                <a:extLst>
                  <a:ext uri="{FF2B5EF4-FFF2-40B4-BE49-F238E27FC236}">
                    <a16:creationId xmlns:a16="http://schemas.microsoft.com/office/drawing/2014/main" id="{3262FEF0-12EB-4785-9117-AE46BAA45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72" name="Picture 71" descr="A picture containing racket, tennis, outdoor&#10;&#10;Description automatically generated">
                <a:extLst>
                  <a:ext uri="{FF2B5EF4-FFF2-40B4-BE49-F238E27FC236}">
                    <a16:creationId xmlns:a16="http://schemas.microsoft.com/office/drawing/2014/main" id="{12BFB8E5-E7F0-4881-BAE7-AA6C95D01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73" name="Group 72">
              <a:extLst>
                <a:ext uri="{FF2B5EF4-FFF2-40B4-BE49-F238E27FC236}">
                  <a16:creationId xmlns:a16="http://schemas.microsoft.com/office/drawing/2014/main" id="{1AA2E841-5964-42FC-A363-1CF2635ACEF9}"/>
                </a:ext>
              </a:extLst>
            </p:cNvPr>
            <p:cNvGrpSpPr/>
            <p:nvPr/>
          </p:nvGrpSpPr>
          <p:grpSpPr>
            <a:xfrm>
              <a:off x="839416" y="3068414"/>
              <a:ext cx="4965080" cy="431552"/>
              <a:chOff x="623888" y="1557338"/>
              <a:chExt cx="4965080" cy="431552"/>
            </a:xfrm>
          </p:grpSpPr>
          <p:pic>
            <p:nvPicPr>
              <p:cNvPr id="74" name="Picture 73" descr="A picture containing racket, tennis, outdoor&#10;&#10;Description automatically generated">
                <a:extLst>
                  <a:ext uri="{FF2B5EF4-FFF2-40B4-BE49-F238E27FC236}">
                    <a16:creationId xmlns:a16="http://schemas.microsoft.com/office/drawing/2014/main" id="{E599CE84-2D63-44D6-8BC2-75B252F1A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75" name="Picture 74" descr="A picture containing racket, tennis, outdoor&#10;&#10;Description automatically generated">
                <a:extLst>
                  <a:ext uri="{FF2B5EF4-FFF2-40B4-BE49-F238E27FC236}">
                    <a16:creationId xmlns:a16="http://schemas.microsoft.com/office/drawing/2014/main" id="{3D1B4141-B922-4564-805D-590E9C2F7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76" name="Picture 75" descr="A picture containing racket, tennis, outdoor&#10;&#10;Description automatically generated">
                <a:extLst>
                  <a:ext uri="{FF2B5EF4-FFF2-40B4-BE49-F238E27FC236}">
                    <a16:creationId xmlns:a16="http://schemas.microsoft.com/office/drawing/2014/main" id="{8ED340F3-5866-476D-BFFA-6AC47A648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77" name="Picture 76" descr="A picture containing racket, tennis, outdoor&#10;&#10;Description automatically generated">
                <a:extLst>
                  <a:ext uri="{FF2B5EF4-FFF2-40B4-BE49-F238E27FC236}">
                    <a16:creationId xmlns:a16="http://schemas.microsoft.com/office/drawing/2014/main" id="{3121F324-9E93-4152-A2FF-246EA9AE0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78" name="Picture 77" descr="A picture containing racket, tennis, outdoor&#10;&#10;Description automatically generated">
                <a:extLst>
                  <a:ext uri="{FF2B5EF4-FFF2-40B4-BE49-F238E27FC236}">
                    <a16:creationId xmlns:a16="http://schemas.microsoft.com/office/drawing/2014/main" id="{0FD24F4E-162D-4C69-8888-CE0917E8F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79" name="Picture 78" descr="A picture containing racket, tennis, outdoor&#10;&#10;Description automatically generated">
                <a:extLst>
                  <a:ext uri="{FF2B5EF4-FFF2-40B4-BE49-F238E27FC236}">
                    <a16:creationId xmlns:a16="http://schemas.microsoft.com/office/drawing/2014/main" id="{4275DE39-6A8D-4891-B796-555D16CC7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80" name="Picture 79" descr="A picture containing racket, tennis, outdoor&#10;&#10;Description automatically generated">
                <a:extLst>
                  <a:ext uri="{FF2B5EF4-FFF2-40B4-BE49-F238E27FC236}">
                    <a16:creationId xmlns:a16="http://schemas.microsoft.com/office/drawing/2014/main" id="{BA9BFFD1-6897-412B-973F-CE922C490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81" name="Picture 80" descr="A picture containing racket, tennis, outdoor&#10;&#10;Description automatically generated">
                <a:extLst>
                  <a:ext uri="{FF2B5EF4-FFF2-40B4-BE49-F238E27FC236}">
                    <a16:creationId xmlns:a16="http://schemas.microsoft.com/office/drawing/2014/main" id="{1B1985A7-62E2-4139-98EC-EA6E498E0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82" name="Picture 81" descr="A picture containing racket, tennis, outdoor&#10;&#10;Description automatically generated">
                <a:extLst>
                  <a:ext uri="{FF2B5EF4-FFF2-40B4-BE49-F238E27FC236}">
                    <a16:creationId xmlns:a16="http://schemas.microsoft.com/office/drawing/2014/main" id="{C4BA3644-7DE7-45D9-9581-7568E2A0D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83" name="Picture 82" descr="A picture containing racket, tennis, outdoor&#10;&#10;Description automatically generated">
                <a:extLst>
                  <a:ext uri="{FF2B5EF4-FFF2-40B4-BE49-F238E27FC236}">
                    <a16:creationId xmlns:a16="http://schemas.microsoft.com/office/drawing/2014/main" id="{65F56DAD-735F-4127-A832-99230E5F4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84" name="Group 83">
              <a:extLst>
                <a:ext uri="{FF2B5EF4-FFF2-40B4-BE49-F238E27FC236}">
                  <a16:creationId xmlns:a16="http://schemas.microsoft.com/office/drawing/2014/main" id="{B14D2959-2A36-4D7F-9F4D-B8B0B6613E7B}"/>
                </a:ext>
              </a:extLst>
            </p:cNvPr>
            <p:cNvGrpSpPr/>
            <p:nvPr/>
          </p:nvGrpSpPr>
          <p:grpSpPr>
            <a:xfrm>
              <a:off x="839416" y="3581639"/>
              <a:ext cx="4965080" cy="431552"/>
              <a:chOff x="623888" y="1557338"/>
              <a:chExt cx="4965080" cy="431552"/>
            </a:xfrm>
          </p:grpSpPr>
          <p:pic>
            <p:nvPicPr>
              <p:cNvPr id="85" name="Picture 84" descr="A picture containing racket, tennis, outdoor&#10;&#10;Description automatically generated">
                <a:extLst>
                  <a:ext uri="{FF2B5EF4-FFF2-40B4-BE49-F238E27FC236}">
                    <a16:creationId xmlns:a16="http://schemas.microsoft.com/office/drawing/2014/main" id="{B81DB961-9A3F-4AE6-AF57-2785EC643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86" name="Picture 85" descr="A picture containing racket, tennis, outdoor&#10;&#10;Description automatically generated">
                <a:extLst>
                  <a:ext uri="{FF2B5EF4-FFF2-40B4-BE49-F238E27FC236}">
                    <a16:creationId xmlns:a16="http://schemas.microsoft.com/office/drawing/2014/main" id="{7B28B1CF-38DA-4376-93A4-EB1794FF6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87" name="Picture 86" descr="A picture containing racket, tennis, outdoor&#10;&#10;Description automatically generated">
                <a:extLst>
                  <a:ext uri="{FF2B5EF4-FFF2-40B4-BE49-F238E27FC236}">
                    <a16:creationId xmlns:a16="http://schemas.microsoft.com/office/drawing/2014/main" id="{5780C992-4241-4385-9CA5-820CF14AF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88" name="Picture 87" descr="A picture containing racket, tennis, outdoor&#10;&#10;Description automatically generated">
                <a:extLst>
                  <a:ext uri="{FF2B5EF4-FFF2-40B4-BE49-F238E27FC236}">
                    <a16:creationId xmlns:a16="http://schemas.microsoft.com/office/drawing/2014/main" id="{1EFADA3E-4064-4A81-A9CB-5A7B66E06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89" name="Picture 88" descr="A picture containing racket, tennis, outdoor&#10;&#10;Description automatically generated">
                <a:extLst>
                  <a:ext uri="{FF2B5EF4-FFF2-40B4-BE49-F238E27FC236}">
                    <a16:creationId xmlns:a16="http://schemas.microsoft.com/office/drawing/2014/main" id="{5B05F2D1-789F-4A96-B2EA-D94F6807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90" name="Picture 89" descr="A picture containing racket, tennis, outdoor&#10;&#10;Description automatically generated">
                <a:extLst>
                  <a:ext uri="{FF2B5EF4-FFF2-40B4-BE49-F238E27FC236}">
                    <a16:creationId xmlns:a16="http://schemas.microsoft.com/office/drawing/2014/main" id="{621A872E-C7FD-42C9-8831-FA6DB41FF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91" name="Picture 90" descr="A picture containing racket, tennis, outdoor&#10;&#10;Description automatically generated">
                <a:extLst>
                  <a:ext uri="{FF2B5EF4-FFF2-40B4-BE49-F238E27FC236}">
                    <a16:creationId xmlns:a16="http://schemas.microsoft.com/office/drawing/2014/main" id="{3AE7F638-E59B-42A0-AD76-248E4D7CD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92" name="Picture 91" descr="A picture containing racket, tennis, outdoor&#10;&#10;Description automatically generated">
                <a:extLst>
                  <a:ext uri="{FF2B5EF4-FFF2-40B4-BE49-F238E27FC236}">
                    <a16:creationId xmlns:a16="http://schemas.microsoft.com/office/drawing/2014/main" id="{A619B4D4-B8D1-4BC0-8418-8398080CA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93" name="Picture 92" descr="A picture containing racket, tennis, outdoor&#10;&#10;Description automatically generated">
                <a:extLst>
                  <a:ext uri="{FF2B5EF4-FFF2-40B4-BE49-F238E27FC236}">
                    <a16:creationId xmlns:a16="http://schemas.microsoft.com/office/drawing/2014/main" id="{A447C82E-6688-477D-976A-D946C8305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94" name="Picture 93" descr="A picture containing racket, tennis, outdoor&#10;&#10;Description automatically generated">
                <a:extLst>
                  <a:ext uri="{FF2B5EF4-FFF2-40B4-BE49-F238E27FC236}">
                    <a16:creationId xmlns:a16="http://schemas.microsoft.com/office/drawing/2014/main" id="{C32FB7B1-B83F-4557-A6D6-EB90BEF78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95" name="Group 94">
              <a:extLst>
                <a:ext uri="{FF2B5EF4-FFF2-40B4-BE49-F238E27FC236}">
                  <a16:creationId xmlns:a16="http://schemas.microsoft.com/office/drawing/2014/main" id="{3D913CA9-229C-41F4-99C4-05CF41E1B53B}"/>
                </a:ext>
              </a:extLst>
            </p:cNvPr>
            <p:cNvGrpSpPr/>
            <p:nvPr/>
          </p:nvGrpSpPr>
          <p:grpSpPr>
            <a:xfrm>
              <a:off x="839416" y="4085149"/>
              <a:ext cx="4965080" cy="431552"/>
              <a:chOff x="623888" y="1557338"/>
              <a:chExt cx="4965080" cy="431552"/>
            </a:xfrm>
          </p:grpSpPr>
          <p:pic>
            <p:nvPicPr>
              <p:cNvPr id="96" name="Picture 95" descr="A picture containing racket, tennis, outdoor&#10;&#10;Description automatically generated">
                <a:extLst>
                  <a:ext uri="{FF2B5EF4-FFF2-40B4-BE49-F238E27FC236}">
                    <a16:creationId xmlns:a16="http://schemas.microsoft.com/office/drawing/2014/main" id="{7C47D55C-A8B1-4B8F-A910-DDB361E16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97" name="Picture 96" descr="A picture containing racket, tennis, outdoor&#10;&#10;Description automatically generated">
                <a:extLst>
                  <a:ext uri="{FF2B5EF4-FFF2-40B4-BE49-F238E27FC236}">
                    <a16:creationId xmlns:a16="http://schemas.microsoft.com/office/drawing/2014/main" id="{55328C32-9F22-47EE-BC25-5FAB233A0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98" name="Picture 97" descr="A picture containing racket, tennis, outdoor&#10;&#10;Description automatically generated">
                <a:extLst>
                  <a:ext uri="{FF2B5EF4-FFF2-40B4-BE49-F238E27FC236}">
                    <a16:creationId xmlns:a16="http://schemas.microsoft.com/office/drawing/2014/main" id="{FD4A95EB-109C-4B04-9130-D8264992B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99" name="Picture 98" descr="A picture containing racket, tennis, outdoor&#10;&#10;Description automatically generated">
                <a:extLst>
                  <a:ext uri="{FF2B5EF4-FFF2-40B4-BE49-F238E27FC236}">
                    <a16:creationId xmlns:a16="http://schemas.microsoft.com/office/drawing/2014/main" id="{19312275-0DC5-4F8F-A615-606C4F840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00" name="Picture 99" descr="A picture containing racket, tennis, outdoor&#10;&#10;Description automatically generated">
                <a:extLst>
                  <a:ext uri="{FF2B5EF4-FFF2-40B4-BE49-F238E27FC236}">
                    <a16:creationId xmlns:a16="http://schemas.microsoft.com/office/drawing/2014/main" id="{D2CD6742-0920-4383-9465-0AF2C83E7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01" name="Picture 100" descr="A picture containing racket, tennis, outdoor&#10;&#10;Description automatically generated">
                <a:extLst>
                  <a:ext uri="{FF2B5EF4-FFF2-40B4-BE49-F238E27FC236}">
                    <a16:creationId xmlns:a16="http://schemas.microsoft.com/office/drawing/2014/main" id="{323F3217-487E-46A5-9C1E-C00393EC1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02" name="Picture 101" descr="A picture containing racket, tennis, outdoor&#10;&#10;Description automatically generated">
                <a:extLst>
                  <a:ext uri="{FF2B5EF4-FFF2-40B4-BE49-F238E27FC236}">
                    <a16:creationId xmlns:a16="http://schemas.microsoft.com/office/drawing/2014/main" id="{6DA30D75-A680-497D-8ECB-81A79730C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03" name="Picture 102" descr="A picture containing racket, tennis, outdoor&#10;&#10;Description automatically generated">
                <a:extLst>
                  <a:ext uri="{FF2B5EF4-FFF2-40B4-BE49-F238E27FC236}">
                    <a16:creationId xmlns:a16="http://schemas.microsoft.com/office/drawing/2014/main" id="{1F20A741-774D-4EB8-8994-FD0730CA0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04" name="Picture 103" descr="A picture containing racket, tennis, outdoor&#10;&#10;Description automatically generated">
                <a:extLst>
                  <a:ext uri="{FF2B5EF4-FFF2-40B4-BE49-F238E27FC236}">
                    <a16:creationId xmlns:a16="http://schemas.microsoft.com/office/drawing/2014/main" id="{4918623B-0CD0-40B8-8E7F-EBEF10AE7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05" name="Picture 104" descr="A picture containing racket, tennis, outdoor&#10;&#10;Description automatically generated">
                <a:extLst>
                  <a:ext uri="{FF2B5EF4-FFF2-40B4-BE49-F238E27FC236}">
                    <a16:creationId xmlns:a16="http://schemas.microsoft.com/office/drawing/2014/main" id="{E66792DA-A059-467F-B99F-2CACF1252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06" name="Group 105">
              <a:extLst>
                <a:ext uri="{FF2B5EF4-FFF2-40B4-BE49-F238E27FC236}">
                  <a16:creationId xmlns:a16="http://schemas.microsoft.com/office/drawing/2014/main" id="{B06524C2-536F-487B-ADF7-7AFAC2EE84C4}"/>
                </a:ext>
              </a:extLst>
            </p:cNvPr>
            <p:cNvGrpSpPr/>
            <p:nvPr/>
          </p:nvGrpSpPr>
          <p:grpSpPr>
            <a:xfrm>
              <a:off x="839416" y="4589205"/>
              <a:ext cx="4965080" cy="431552"/>
              <a:chOff x="623888" y="1557338"/>
              <a:chExt cx="4965080" cy="431552"/>
            </a:xfrm>
          </p:grpSpPr>
          <p:pic>
            <p:nvPicPr>
              <p:cNvPr id="107" name="Picture 106" descr="A picture containing racket, tennis, outdoor&#10;&#10;Description automatically generated">
                <a:extLst>
                  <a:ext uri="{FF2B5EF4-FFF2-40B4-BE49-F238E27FC236}">
                    <a16:creationId xmlns:a16="http://schemas.microsoft.com/office/drawing/2014/main" id="{136A7BAD-7A2A-46F5-BE41-AE2BB86F7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08" name="Picture 107" descr="A picture containing racket, tennis, outdoor&#10;&#10;Description automatically generated">
                <a:extLst>
                  <a:ext uri="{FF2B5EF4-FFF2-40B4-BE49-F238E27FC236}">
                    <a16:creationId xmlns:a16="http://schemas.microsoft.com/office/drawing/2014/main" id="{2B9A00D6-D2D4-405D-9E67-77B637B44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09" name="Picture 108" descr="A picture containing racket, tennis, outdoor&#10;&#10;Description automatically generated">
                <a:extLst>
                  <a:ext uri="{FF2B5EF4-FFF2-40B4-BE49-F238E27FC236}">
                    <a16:creationId xmlns:a16="http://schemas.microsoft.com/office/drawing/2014/main" id="{A0C44629-2895-470B-8AB4-7F316AFC3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10" name="Picture 109" descr="A picture containing racket, tennis, outdoor&#10;&#10;Description automatically generated">
                <a:extLst>
                  <a:ext uri="{FF2B5EF4-FFF2-40B4-BE49-F238E27FC236}">
                    <a16:creationId xmlns:a16="http://schemas.microsoft.com/office/drawing/2014/main" id="{DB8B8212-2066-4BA0-B0AB-16514B3C0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11" name="Picture 110" descr="A picture containing racket, tennis, outdoor&#10;&#10;Description automatically generated">
                <a:extLst>
                  <a:ext uri="{FF2B5EF4-FFF2-40B4-BE49-F238E27FC236}">
                    <a16:creationId xmlns:a16="http://schemas.microsoft.com/office/drawing/2014/main" id="{7EBC23D3-31E6-4A4E-893D-249D93975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12" name="Picture 111" descr="A picture containing racket, tennis, outdoor&#10;&#10;Description automatically generated">
                <a:extLst>
                  <a:ext uri="{FF2B5EF4-FFF2-40B4-BE49-F238E27FC236}">
                    <a16:creationId xmlns:a16="http://schemas.microsoft.com/office/drawing/2014/main" id="{EA6AC815-09E7-4E45-AED8-52CF90505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13" name="Picture 112" descr="A picture containing racket, tennis, outdoor&#10;&#10;Description automatically generated">
                <a:extLst>
                  <a:ext uri="{FF2B5EF4-FFF2-40B4-BE49-F238E27FC236}">
                    <a16:creationId xmlns:a16="http://schemas.microsoft.com/office/drawing/2014/main" id="{37F8FD69-0F24-411A-9227-C496890E4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14" name="Picture 113" descr="A picture containing racket, tennis, outdoor&#10;&#10;Description automatically generated">
                <a:extLst>
                  <a:ext uri="{FF2B5EF4-FFF2-40B4-BE49-F238E27FC236}">
                    <a16:creationId xmlns:a16="http://schemas.microsoft.com/office/drawing/2014/main" id="{E321CB4B-91C2-429D-926D-5AC0F96CC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15" name="Picture 114" descr="A picture containing racket, tennis, outdoor&#10;&#10;Description automatically generated">
                <a:extLst>
                  <a:ext uri="{FF2B5EF4-FFF2-40B4-BE49-F238E27FC236}">
                    <a16:creationId xmlns:a16="http://schemas.microsoft.com/office/drawing/2014/main" id="{1A8D80F8-D576-4AC3-AE1C-1ED116F8D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16" name="Picture 115" descr="A picture containing racket, tennis, outdoor&#10;&#10;Description automatically generated">
                <a:extLst>
                  <a:ext uri="{FF2B5EF4-FFF2-40B4-BE49-F238E27FC236}">
                    <a16:creationId xmlns:a16="http://schemas.microsoft.com/office/drawing/2014/main" id="{89ABFB38-7C80-433A-8E1B-DE895CDFE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17" name="Group 116">
              <a:extLst>
                <a:ext uri="{FF2B5EF4-FFF2-40B4-BE49-F238E27FC236}">
                  <a16:creationId xmlns:a16="http://schemas.microsoft.com/office/drawing/2014/main" id="{23AF027F-3668-4B97-9555-6FEBB0608989}"/>
                </a:ext>
              </a:extLst>
            </p:cNvPr>
            <p:cNvGrpSpPr/>
            <p:nvPr/>
          </p:nvGrpSpPr>
          <p:grpSpPr>
            <a:xfrm>
              <a:off x="839416" y="5092715"/>
              <a:ext cx="4965080" cy="431552"/>
              <a:chOff x="623888" y="1557338"/>
              <a:chExt cx="4965080" cy="431552"/>
            </a:xfrm>
          </p:grpSpPr>
          <p:pic>
            <p:nvPicPr>
              <p:cNvPr id="118" name="Picture 117" descr="A picture containing racket, tennis, outdoor&#10;&#10;Description automatically generated">
                <a:extLst>
                  <a:ext uri="{FF2B5EF4-FFF2-40B4-BE49-F238E27FC236}">
                    <a16:creationId xmlns:a16="http://schemas.microsoft.com/office/drawing/2014/main" id="{CF778725-CD7E-4BDF-A376-3787CC89D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19" name="Picture 118" descr="A picture containing racket, tennis, outdoor&#10;&#10;Description automatically generated">
                <a:extLst>
                  <a:ext uri="{FF2B5EF4-FFF2-40B4-BE49-F238E27FC236}">
                    <a16:creationId xmlns:a16="http://schemas.microsoft.com/office/drawing/2014/main" id="{E27D9EF0-7AB9-4FA2-BC5F-288532C72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20" name="Picture 119" descr="A picture containing racket, tennis, outdoor&#10;&#10;Description automatically generated">
                <a:extLst>
                  <a:ext uri="{FF2B5EF4-FFF2-40B4-BE49-F238E27FC236}">
                    <a16:creationId xmlns:a16="http://schemas.microsoft.com/office/drawing/2014/main" id="{E4EEF9DD-5AB3-4C7C-AC98-20B7A2974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21" name="Picture 120" descr="A picture containing racket, tennis, outdoor&#10;&#10;Description automatically generated">
                <a:extLst>
                  <a:ext uri="{FF2B5EF4-FFF2-40B4-BE49-F238E27FC236}">
                    <a16:creationId xmlns:a16="http://schemas.microsoft.com/office/drawing/2014/main" id="{5594C9DA-6BF0-4D48-A0E3-0420BE117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22" name="Picture 121" descr="A picture containing racket, tennis, outdoor&#10;&#10;Description automatically generated">
                <a:extLst>
                  <a:ext uri="{FF2B5EF4-FFF2-40B4-BE49-F238E27FC236}">
                    <a16:creationId xmlns:a16="http://schemas.microsoft.com/office/drawing/2014/main" id="{59C64D93-F63E-47EB-B958-267507A6F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23" name="Picture 122" descr="A picture containing racket, tennis, outdoor&#10;&#10;Description automatically generated">
                <a:extLst>
                  <a:ext uri="{FF2B5EF4-FFF2-40B4-BE49-F238E27FC236}">
                    <a16:creationId xmlns:a16="http://schemas.microsoft.com/office/drawing/2014/main" id="{70976F71-6482-4452-B7FC-CDB9601BF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24" name="Picture 123" descr="A picture containing racket, tennis, outdoor&#10;&#10;Description automatically generated">
                <a:extLst>
                  <a:ext uri="{FF2B5EF4-FFF2-40B4-BE49-F238E27FC236}">
                    <a16:creationId xmlns:a16="http://schemas.microsoft.com/office/drawing/2014/main" id="{A60D48D7-6C43-4549-9084-C908EA0DC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25" name="Picture 124" descr="A picture containing racket, tennis, outdoor&#10;&#10;Description automatically generated">
                <a:extLst>
                  <a:ext uri="{FF2B5EF4-FFF2-40B4-BE49-F238E27FC236}">
                    <a16:creationId xmlns:a16="http://schemas.microsoft.com/office/drawing/2014/main" id="{37B95E17-0C8E-4CC8-B4FB-7C539284E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26" name="Picture 125" descr="A picture containing racket, tennis, outdoor&#10;&#10;Description automatically generated">
                <a:extLst>
                  <a:ext uri="{FF2B5EF4-FFF2-40B4-BE49-F238E27FC236}">
                    <a16:creationId xmlns:a16="http://schemas.microsoft.com/office/drawing/2014/main" id="{D44BFC75-F95E-42CC-B792-9785C39CC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27" name="Picture 126" descr="A picture containing racket, tennis, outdoor&#10;&#10;Description automatically generated">
                <a:extLst>
                  <a:ext uri="{FF2B5EF4-FFF2-40B4-BE49-F238E27FC236}">
                    <a16:creationId xmlns:a16="http://schemas.microsoft.com/office/drawing/2014/main" id="{0953A067-C781-4D75-B10B-4BB30E058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28" name="Group 127">
              <a:extLst>
                <a:ext uri="{FF2B5EF4-FFF2-40B4-BE49-F238E27FC236}">
                  <a16:creationId xmlns:a16="http://schemas.microsoft.com/office/drawing/2014/main" id="{301C6B5B-4406-4A47-9A57-6C64E308D538}"/>
                </a:ext>
              </a:extLst>
            </p:cNvPr>
            <p:cNvGrpSpPr/>
            <p:nvPr/>
          </p:nvGrpSpPr>
          <p:grpSpPr>
            <a:xfrm>
              <a:off x="839416" y="5596225"/>
              <a:ext cx="4965080" cy="431552"/>
              <a:chOff x="623888" y="1557338"/>
              <a:chExt cx="4965080" cy="431552"/>
            </a:xfrm>
          </p:grpSpPr>
          <p:pic>
            <p:nvPicPr>
              <p:cNvPr id="129" name="Picture 128" descr="A picture containing racket, tennis, outdoor&#10;&#10;Description automatically generated">
                <a:extLst>
                  <a:ext uri="{FF2B5EF4-FFF2-40B4-BE49-F238E27FC236}">
                    <a16:creationId xmlns:a16="http://schemas.microsoft.com/office/drawing/2014/main" id="{A0909FC9-F232-471F-B07F-1202A9A28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30" name="Picture 129" descr="A picture containing racket, tennis, outdoor&#10;&#10;Description automatically generated">
                <a:extLst>
                  <a:ext uri="{FF2B5EF4-FFF2-40B4-BE49-F238E27FC236}">
                    <a16:creationId xmlns:a16="http://schemas.microsoft.com/office/drawing/2014/main" id="{E3B0E00E-1008-4B6E-81F6-7CA317DCE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31" name="Picture 130" descr="A picture containing racket, tennis, outdoor&#10;&#10;Description automatically generated">
                <a:extLst>
                  <a:ext uri="{FF2B5EF4-FFF2-40B4-BE49-F238E27FC236}">
                    <a16:creationId xmlns:a16="http://schemas.microsoft.com/office/drawing/2014/main" id="{41C6E645-81B1-4AED-BF5C-C351F0307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32" name="Picture 131" descr="A picture containing racket, tennis, outdoor&#10;&#10;Description automatically generated">
                <a:extLst>
                  <a:ext uri="{FF2B5EF4-FFF2-40B4-BE49-F238E27FC236}">
                    <a16:creationId xmlns:a16="http://schemas.microsoft.com/office/drawing/2014/main" id="{337292AC-23C0-4FA7-B120-634830A20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33" name="Picture 132" descr="A picture containing racket, tennis, outdoor&#10;&#10;Description automatically generated">
                <a:extLst>
                  <a:ext uri="{FF2B5EF4-FFF2-40B4-BE49-F238E27FC236}">
                    <a16:creationId xmlns:a16="http://schemas.microsoft.com/office/drawing/2014/main" id="{2DFE07C9-1251-40D9-BC3D-19B88581F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34" name="Picture 133" descr="A picture containing racket, tennis, outdoor&#10;&#10;Description automatically generated">
                <a:extLst>
                  <a:ext uri="{FF2B5EF4-FFF2-40B4-BE49-F238E27FC236}">
                    <a16:creationId xmlns:a16="http://schemas.microsoft.com/office/drawing/2014/main" id="{CCC9D20A-E2DC-4F75-9122-AF30E207D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35" name="Picture 134" descr="A picture containing racket, tennis, outdoor&#10;&#10;Description automatically generated">
                <a:extLst>
                  <a:ext uri="{FF2B5EF4-FFF2-40B4-BE49-F238E27FC236}">
                    <a16:creationId xmlns:a16="http://schemas.microsoft.com/office/drawing/2014/main" id="{635AE4EF-44A2-4416-93EE-424690A4E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36" name="Picture 135" descr="A picture containing racket, tennis, outdoor&#10;&#10;Description automatically generated">
                <a:extLst>
                  <a:ext uri="{FF2B5EF4-FFF2-40B4-BE49-F238E27FC236}">
                    <a16:creationId xmlns:a16="http://schemas.microsoft.com/office/drawing/2014/main" id="{FC8D309C-9F15-4898-A41E-0C254ED89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37" name="Picture 136" descr="A picture containing racket, tennis, outdoor&#10;&#10;Description automatically generated">
                <a:extLst>
                  <a:ext uri="{FF2B5EF4-FFF2-40B4-BE49-F238E27FC236}">
                    <a16:creationId xmlns:a16="http://schemas.microsoft.com/office/drawing/2014/main" id="{44C1979B-FEF2-431F-89F3-96617E113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38" name="Picture 137" descr="A picture containing racket, tennis, outdoor&#10;&#10;Description automatically generated">
                <a:extLst>
                  <a:ext uri="{FF2B5EF4-FFF2-40B4-BE49-F238E27FC236}">
                    <a16:creationId xmlns:a16="http://schemas.microsoft.com/office/drawing/2014/main" id="{F058BA97-55F7-41AC-A705-1D6378362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39" name="Group 138">
              <a:extLst>
                <a:ext uri="{FF2B5EF4-FFF2-40B4-BE49-F238E27FC236}">
                  <a16:creationId xmlns:a16="http://schemas.microsoft.com/office/drawing/2014/main" id="{DA322425-DF2D-492B-A205-F4CD46F354E4}"/>
                </a:ext>
              </a:extLst>
            </p:cNvPr>
            <p:cNvGrpSpPr/>
            <p:nvPr/>
          </p:nvGrpSpPr>
          <p:grpSpPr>
            <a:xfrm>
              <a:off x="839416" y="6099735"/>
              <a:ext cx="4965080" cy="431552"/>
              <a:chOff x="623888" y="1557338"/>
              <a:chExt cx="4965080" cy="431552"/>
            </a:xfrm>
          </p:grpSpPr>
          <p:pic>
            <p:nvPicPr>
              <p:cNvPr id="140" name="Picture 139" descr="A picture containing racket, tennis, outdoor&#10;&#10;Description automatically generated">
                <a:extLst>
                  <a:ext uri="{FF2B5EF4-FFF2-40B4-BE49-F238E27FC236}">
                    <a16:creationId xmlns:a16="http://schemas.microsoft.com/office/drawing/2014/main" id="{7CA0DB74-6E25-4B96-8EF4-23E66054D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41" name="Picture 140" descr="A picture containing racket, tennis, outdoor&#10;&#10;Description automatically generated">
                <a:extLst>
                  <a:ext uri="{FF2B5EF4-FFF2-40B4-BE49-F238E27FC236}">
                    <a16:creationId xmlns:a16="http://schemas.microsoft.com/office/drawing/2014/main" id="{18246C32-09D8-4078-B766-80328B37F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42" name="Picture 141" descr="A picture containing racket, tennis, outdoor&#10;&#10;Description automatically generated">
                <a:extLst>
                  <a:ext uri="{FF2B5EF4-FFF2-40B4-BE49-F238E27FC236}">
                    <a16:creationId xmlns:a16="http://schemas.microsoft.com/office/drawing/2014/main" id="{3EFD5622-3F83-44D5-9B5C-9606EFF0F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43" name="Picture 142" descr="A picture containing racket, tennis, outdoor&#10;&#10;Description automatically generated">
                <a:extLst>
                  <a:ext uri="{FF2B5EF4-FFF2-40B4-BE49-F238E27FC236}">
                    <a16:creationId xmlns:a16="http://schemas.microsoft.com/office/drawing/2014/main" id="{372752A1-31B9-4306-979C-2A0B52E43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44" name="Picture 143" descr="A picture containing racket, tennis, outdoor&#10;&#10;Description automatically generated">
                <a:extLst>
                  <a:ext uri="{FF2B5EF4-FFF2-40B4-BE49-F238E27FC236}">
                    <a16:creationId xmlns:a16="http://schemas.microsoft.com/office/drawing/2014/main" id="{0067A49C-AE7E-4706-9798-4BE4EA2B3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45" name="Picture 144" descr="A picture containing racket, tennis, outdoor&#10;&#10;Description automatically generated">
                <a:extLst>
                  <a:ext uri="{FF2B5EF4-FFF2-40B4-BE49-F238E27FC236}">
                    <a16:creationId xmlns:a16="http://schemas.microsoft.com/office/drawing/2014/main" id="{FFA8BB2A-6BA1-448D-9A82-6E72704B7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46" name="Picture 145" descr="A picture containing racket, tennis, outdoor&#10;&#10;Description automatically generated">
                <a:extLst>
                  <a:ext uri="{FF2B5EF4-FFF2-40B4-BE49-F238E27FC236}">
                    <a16:creationId xmlns:a16="http://schemas.microsoft.com/office/drawing/2014/main" id="{E264B893-E140-4E4E-9B22-E31EFFE72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47" name="Picture 146" descr="A picture containing racket, tennis, outdoor&#10;&#10;Description automatically generated">
                <a:extLst>
                  <a:ext uri="{FF2B5EF4-FFF2-40B4-BE49-F238E27FC236}">
                    <a16:creationId xmlns:a16="http://schemas.microsoft.com/office/drawing/2014/main" id="{34170451-A3F6-4AFD-9311-613C2E253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48" name="Picture 147" descr="A picture containing racket, tennis, outdoor&#10;&#10;Description automatically generated">
                <a:extLst>
                  <a:ext uri="{FF2B5EF4-FFF2-40B4-BE49-F238E27FC236}">
                    <a16:creationId xmlns:a16="http://schemas.microsoft.com/office/drawing/2014/main" id="{50963AE7-4AE3-417C-B347-29FE969CB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49" name="Picture 148" descr="A picture containing racket, tennis, outdoor&#10;&#10;Description automatically generated">
                <a:extLst>
                  <a:ext uri="{FF2B5EF4-FFF2-40B4-BE49-F238E27FC236}">
                    <a16:creationId xmlns:a16="http://schemas.microsoft.com/office/drawing/2014/main" id="{F783D176-F2EC-4DB1-A694-4F48D1F94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sp>
        <p:nvSpPr>
          <p:cNvPr id="152" name="TextBox 19">
            <a:extLst>
              <a:ext uri="{FF2B5EF4-FFF2-40B4-BE49-F238E27FC236}">
                <a16:creationId xmlns:a16="http://schemas.microsoft.com/office/drawing/2014/main" id="{708105D4-F915-45F6-8E33-F60C45D59F09}"/>
              </a:ext>
            </a:extLst>
          </p:cNvPr>
          <p:cNvSpPr txBox="1"/>
          <p:nvPr/>
        </p:nvSpPr>
        <p:spPr>
          <a:xfrm>
            <a:off x="6096000" y="403700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 is equivalent to 100p.</a:t>
            </a:r>
          </a:p>
        </p:txBody>
      </p:sp>
      <p:sp>
        <p:nvSpPr>
          <p:cNvPr id="154" name="Content Placeholder 2">
            <a:extLst>
              <a:ext uri="{FF2B5EF4-FFF2-40B4-BE49-F238E27FC236}">
                <a16:creationId xmlns:a16="http://schemas.microsoft.com/office/drawing/2014/main" id="{D058FDB9-2A8E-433C-94BC-E439D6955B5D}"/>
              </a:ext>
            </a:extLst>
          </p:cNvPr>
          <p:cNvSpPr txBox="1">
            <a:spLocks/>
          </p:cNvSpPr>
          <p:nvPr/>
        </p:nvSpPr>
        <p:spPr>
          <a:xfrm>
            <a:off x="6192012" y="1557338"/>
            <a:ext cx="5390389" cy="352784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pennies are in each row?</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rows are there?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pennies are there altogether?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The amount shown is equivalent to £1. What is £1 equivalent to?</a:t>
            </a:r>
            <a:endParaRPr lang="en-GB" sz="2000" kern="0" dirty="0">
              <a:solidFill>
                <a:schemeClr val="tx1"/>
              </a:solidFill>
            </a:endParaRPr>
          </a:p>
        </p:txBody>
      </p:sp>
      <p:sp>
        <p:nvSpPr>
          <p:cNvPr id="155" name="TextBox 154">
            <a:extLst>
              <a:ext uri="{FF2B5EF4-FFF2-40B4-BE49-F238E27FC236}">
                <a16:creationId xmlns:a16="http://schemas.microsoft.com/office/drawing/2014/main" id="{1F47DE06-2FE1-4B29-80E7-0FDE4D7462CC}"/>
              </a:ext>
            </a:extLst>
          </p:cNvPr>
          <p:cNvSpPr txBox="1"/>
          <p:nvPr/>
        </p:nvSpPr>
        <p:spPr>
          <a:xfrm>
            <a:off x="2560556" y="5445224"/>
            <a:ext cx="1579278" cy="461665"/>
          </a:xfrm>
          <a:prstGeom prst="rect">
            <a:avLst/>
          </a:prstGeom>
          <a:noFill/>
        </p:spPr>
        <p:txBody>
          <a:bodyPr wrap="none" rtlCol="0">
            <a:spAutoFit/>
          </a:bodyPr>
          <a:lstStyle/>
          <a:p>
            <a:pPr>
              <a:buNone/>
            </a:pPr>
            <a:r>
              <a:rPr lang="en-GB" sz="2400" b="1" dirty="0"/>
              <a:t>£1 = 100p</a:t>
            </a:r>
          </a:p>
        </p:txBody>
      </p:sp>
      <p:sp>
        <p:nvSpPr>
          <p:cNvPr id="156" name="Rectangle 155">
            <a:extLst>
              <a:ext uri="{FF2B5EF4-FFF2-40B4-BE49-F238E27FC236}">
                <a16:creationId xmlns:a16="http://schemas.microsoft.com/office/drawing/2014/main" id="{DE2A2596-D3CE-4EEA-BB68-41DF35C34A6B}"/>
              </a:ext>
            </a:extLst>
          </p:cNvPr>
          <p:cNvSpPr/>
          <p:nvPr/>
        </p:nvSpPr>
        <p:spPr bwMode="auto">
          <a:xfrm>
            <a:off x="3280636" y="5445224"/>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56655953-4071-4B93-B31C-F7335EE59B94}"/>
              </a:ext>
            </a:extLst>
          </p:cNvPr>
          <p:cNvSpPr/>
          <p:nvPr/>
        </p:nvSpPr>
        <p:spPr bwMode="auto">
          <a:xfrm>
            <a:off x="2560556" y="5445224"/>
            <a:ext cx="806718" cy="42617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66085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56"/>
                                        </p:tgtEl>
                                      </p:cBhvr>
                                    </p:animEffect>
                                    <p:set>
                                      <p:cBhvr>
                                        <p:cTn id="24" dur="1" fill="hold">
                                          <p:stCondLst>
                                            <p:cond delay="499"/>
                                          </p:stCondLst>
                                        </p:cTn>
                                        <p:tgtEl>
                                          <p:spTgt spid="15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12EA541-5AC3-4E4C-99FF-922AB0BE887C}"/>
              </a:ext>
            </a:extLst>
          </p:cNvPr>
          <p:cNvSpPr txBox="1">
            <a:spLocks/>
          </p:cNvSpPr>
          <p:nvPr/>
        </p:nvSpPr>
        <p:spPr>
          <a:xfrm flipH="1">
            <a:off x="6096000" y="1557337"/>
            <a:ext cx="5616622" cy="530066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measurement is written at the top of the measuring cylinder?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large intervals are there between the bottom and top of the container?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Count upwards from the bottom of the container in 100ml steps.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Is there another way to say the volume show at the top of the container?</a:t>
            </a:r>
          </a:p>
          <a:p>
            <a:pPr marL="0" indent="0">
              <a:lnSpc>
                <a:spcPct val="120000"/>
              </a:lnSpc>
              <a:spcBef>
                <a:spcPts val="600"/>
              </a:spcBef>
              <a:spcAft>
                <a:spcPts val="600"/>
              </a:spcAft>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Practise counting forwards and backwards along the scale.</a:t>
            </a: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3" name="Title 2">
            <a:extLst>
              <a:ext uri="{FF2B5EF4-FFF2-40B4-BE49-F238E27FC236}">
                <a16:creationId xmlns:a16="http://schemas.microsoft.com/office/drawing/2014/main" id="{ADDD23B4-B7B6-45CB-82E6-176942C8221D}"/>
              </a:ext>
            </a:extLst>
          </p:cNvPr>
          <p:cNvSpPr>
            <a:spLocks noGrp="1"/>
          </p:cNvSpPr>
          <p:nvPr>
            <p:ph type="title"/>
          </p:nvPr>
        </p:nvSpPr>
        <p:spPr/>
        <p:txBody>
          <a:bodyPr/>
          <a:lstStyle/>
          <a:p>
            <a:r>
              <a:rPr lang="en-GB" sz="2000" dirty="0"/>
              <a:t>5NPV-5 Convert between units of measure</a:t>
            </a:r>
            <a:endParaRPr lang="en-GB" dirty="0"/>
          </a:p>
        </p:txBody>
      </p:sp>
      <p:grpSp>
        <p:nvGrpSpPr>
          <p:cNvPr id="6" name="Group 5">
            <a:extLst>
              <a:ext uri="{FF2B5EF4-FFF2-40B4-BE49-F238E27FC236}">
                <a16:creationId xmlns:a16="http://schemas.microsoft.com/office/drawing/2014/main" id="{A2E9B5E7-AD05-4AC2-852C-6E9B31BB88A1}"/>
              </a:ext>
            </a:extLst>
          </p:cNvPr>
          <p:cNvGrpSpPr/>
          <p:nvPr/>
        </p:nvGrpSpPr>
        <p:grpSpPr>
          <a:xfrm>
            <a:off x="479376" y="1522423"/>
            <a:ext cx="2528279" cy="4379601"/>
            <a:chOff x="1127448" y="1522423"/>
            <a:chExt cx="2528279" cy="4379601"/>
          </a:xfrm>
        </p:grpSpPr>
        <p:pic>
          <p:nvPicPr>
            <p:cNvPr id="5" name="Picture 4">
              <a:extLst>
                <a:ext uri="{FF2B5EF4-FFF2-40B4-BE49-F238E27FC236}">
                  <a16:creationId xmlns:a16="http://schemas.microsoft.com/office/drawing/2014/main" id="{1F090BE6-57A7-4B76-B62C-4DDE343EE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64" y="1522423"/>
              <a:ext cx="2384263" cy="4266338"/>
            </a:xfrm>
            <a:prstGeom prst="rect">
              <a:avLst/>
            </a:prstGeom>
          </p:spPr>
        </p:pic>
        <p:sp>
          <p:nvSpPr>
            <p:cNvPr id="4" name="Rectangle 3">
              <a:extLst>
                <a:ext uri="{FF2B5EF4-FFF2-40B4-BE49-F238E27FC236}">
                  <a16:creationId xmlns:a16="http://schemas.microsoft.com/office/drawing/2014/main" id="{9D751B9D-B3D2-4BE3-85FB-3164DCE8B881}"/>
                </a:ext>
              </a:extLst>
            </p:cNvPr>
            <p:cNvSpPr/>
            <p:nvPr/>
          </p:nvSpPr>
          <p:spPr bwMode="auto">
            <a:xfrm>
              <a:off x="1127448" y="4749896"/>
              <a:ext cx="1152128" cy="11521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8" name="TextBox 19">
            <a:extLst>
              <a:ext uri="{FF2B5EF4-FFF2-40B4-BE49-F238E27FC236}">
                <a16:creationId xmlns:a16="http://schemas.microsoft.com/office/drawing/2014/main" id="{1A99841C-3587-42FA-BFFD-8A0E876FB611}"/>
              </a:ext>
            </a:extLst>
          </p:cNvPr>
          <p:cNvSpPr txBox="1"/>
          <p:nvPr/>
        </p:nvSpPr>
        <p:spPr>
          <a:xfrm>
            <a:off x="6215063" y="5125905"/>
            <a:ext cx="5353545"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 litre is equivalent to 1,000ml.</a:t>
            </a:r>
          </a:p>
        </p:txBody>
      </p:sp>
      <p:sp>
        <p:nvSpPr>
          <p:cNvPr id="11" name="TextBox 10">
            <a:extLst>
              <a:ext uri="{FF2B5EF4-FFF2-40B4-BE49-F238E27FC236}">
                <a16:creationId xmlns:a16="http://schemas.microsoft.com/office/drawing/2014/main" id="{8A6374E0-8C83-45C7-AE8B-CAB87300EC78}"/>
              </a:ext>
            </a:extLst>
          </p:cNvPr>
          <p:cNvSpPr txBox="1"/>
          <p:nvPr/>
        </p:nvSpPr>
        <p:spPr>
          <a:xfrm>
            <a:off x="3490550" y="3179609"/>
            <a:ext cx="2484976" cy="461665"/>
          </a:xfrm>
          <a:prstGeom prst="rect">
            <a:avLst/>
          </a:prstGeom>
          <a:noFill/>
        </p:spPr>
        <p:txBody>
          <a:bodyPr wrap="none" rtlCol="0">
            <a:spAutoFit/>
          </a:bodyPr>
          <a:lstStyle/>
          <a:p>
            <a:pPr>
              <a:buNone/>
            </a:pPr>
            <a:r>
              <a:rPr lang="en-GB" sz="2400" b="1" dirty="0"/>
              <a:t>1 litre = 1,000ml</a:t>
            </a:r>
          </a:p>
        </p:txBody>
      </p:sp>
      <p:sp>
        <p:nvSpPr>
          <p:cNvPr id="12" name="Rectangle 11">
            <a:extLst>
              <a:ext uri="{FF2B5EF4-FFF2-40B4-BE49-F238E27FC236}">
                <a16:creationId xmlns:a16="http://schemas.microsoft.com/office/drawing/2014/main" id="{7BB995BB-04BC-49F2-AEC2-8F9814D23A77}"/>
              </a:ext>
            </a:extLst>
          </p:cNvPr>
          <p:cNvSpPr/>
          <p:nvPr/>
        </p:nvSpPr>
        <p:spPr bwMode="auto">
          <a:xfrm>
            <a:off x="4727848" y="3068960"/>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8251830-F752-442E-A022-DE870A17ADF9}"/>
              </a:ext>
            </a:extLst>
          </p:cNvPr>
          <p:cNvSpPr/>
          <p:nvPr/>
        </p:nvSpPr>
        <p:spPr bwMode="auto">
          <a:xfrm>
            <a:off x="3582747" y="3197356"/>
            <a:ext cx="1138967" cy="4439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55654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DB6B1CD-60EE-40DC-BA0F-4525A9DCB6B6}"/>
              </a:ext>
            </a:extLst>
          </p:cNvPr>
          <p:cNvSpPr txBox="1">
            <a:spLocks/>
          </p:cNvSpPr>
          <p:nvPr/>
        </p:nvSpPr>
        <p:spPr>
          <a:xfrm flipH="1">
            <a:off x="5872162" y="1557338"/>
            <a:ext cx="5984477" cy="483626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balance scale in the diagram?</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estimate the mass of each chocolate bean to be?</a:t>
            </a:r>
          </a:p>
          <a:p>
            <a:pPr marL="0" indent="0">
              <a:lnSpc>
                <a:spcPct val="120000"/>
              </a:lnSpc>
              <a:spcBef>
                <a:spcPts val="600"/>
              </a:spcBef>
              <a:spcAft>
                <a:spcPts val="600"/>
              </a:spcAft>
              <a:buClr>
                <a:srgbClr val="585858"/>
              </a:buClr>
              <a:buNone/>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possible, find a balance scale and put a 1kg weight on one side and pour Dienes cubes into the other side until the scales are balanced. If a Dienes cube has a mass of 1g, how many cubes would there be to balance the scales?</a:t>
            </a:r>
            <a:endParaRPr lang="en-GB" sz="2000" kern="0"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D7A694E-8334-446B-B724-2E38D0533BCB}"/>
              </a:ext>
            </a:extLst>
          </p:cNvPr>
          <p:cNvSpPr>
            <a:spLocks noGrp="1"/>
          </p:cNvSpPr>
          <p:nvPr>
            <p:ph type="title"/>
          </p:nvPr>
        </p:nvSpPr>
        <p:spPr/>
        <p:txBody>
          <a:bodyPr/>
          <a:lstStyle/>
          <a:p>
            <a:r>
              <a:rPr lang="en-GB" sz="2000" dirty="0"/>
              <a:t>5NPV-5 Convert between units of measure</a:t>
            </a:r>
            <a:endParaRPr lang="en-GB" dirty="0"/>
          </a:p>
        </p:txBody>
      </p:sp>
      <p:pic>
        <p:nvPicPr>
          <p:cNvPr id="4" name="Picture 3">
            <a:extLst>
              <a:ext uri="{FF2B5EF4-FFF2-40B4-BE49-F238E27FC236}">
                <a16:creationId xmlns:a16="http://schemas.microsoft.com/office/drawing/2014/main" id="{2E2B5F72-2002-4C56-88A4-577B07E69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1557338"/>
            <a:ext cx="4731322" cy="3054688"/>
          </a:xfrm>
          <a:prstGeom prst="rect">
            <a:avLst/>
          </a:prstGeom>
        </p:spPr>
      </p:pic>
      <p:sp>
        <p:nvSpPr>
          <p:cNvPr id="6" name="TextBox 19">
            <a:extLst>
              <a:ext uri="{FF2B5EF4-FFF2-40B4-BE49-F238E27FC236}">
                <a16:creationId xmlns:a16="http://schemas.microsoft.com/office/drawing/2014/main" id="{084C75DE-8203-4BBB-A03F-D91F01979567}"/>
              </a:ext>
            </a:extLst>
          </p:cNvPr>
          <p:cNvSpPr txBox="1"/>
          <p:nvPr/>
        </p:nvSpPr>
        <p:spPr>
          <a:xfrm>
            <a:off x="6349421" y="3316922"/>
            <a:ext cx="5232980"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1kg is equivalent to 1,000g.</a:t>
            </a:r>
          </a:p>
        </p:txBody>
      </p:sp>
      <p:sp>
        <p:nvSpPr>
          <p:cNvPr id="9" name="TextBox 8">
            <a:extLst>
              <a:ext uri="{FF2B5EF4-FFF2-40B4-BE49-F238E27FC236}">
                <a16:creationId xmlns:a16="http://schemas.microsoft.com/office/drawing/2014/main" id="{076FB992-377E-48E6-BDCA-9A9F312519E2}"/>
              </a:ext>
            </a:extLst>
          </p:cNvPr>
          <p:cNvSpPr txBox="1"/>
          <p:nvPr/>
        </p:nvSpPr>
        <p:spPr>
          <a:xfrm>
            <a:off x="2351583" y="5161774"/>
            <a:ext cx="2023311" cy="461665"/>
          </a:xfrm>
          <a:prstGeom prst="rect">
            <a:avLst/>
          </a:prstGeom>
          <a:noFill/>
        </p:spPr>
        <p:txBody>
          <a:bodyPr wrap="none" rtlCol="0">
            <a:spAutoFit/>
          </a:bodyPr>
          <a:lstStyle/>
          <a:p>
            <a:pPr>
              <a:buNone/>
            </a:pPr>
            <a:r>
              <a:rPr lang="en-GB" sz="2400" b="1" dirty="0"/>
              <a:t>1kg = 1,000g</a:t>
            </a:r>
          </a:p>
        </p:txBody>
      </p:sp>
      <p:sp>
        <p:nvSpPr>
          <p:cNvPr id="10" name="Rectangle 9">
            <a:extLst>
              <a:ext uri="{FF2B5EF4-FFF2-40B4-BE49-F238E27FC236}">
                <a16:creationId xmlns:a16="http://schemas.microsoft.com/office/drawing/2014/main" id="{7E47D741-6BE9-418A-B6F3-0066238E16C3}"/>
              </a:ext>
            </a:extLst>
          </p:cNvPr>
          <p:cNvSpPr/>
          <p:nvPr/>
        </p:nvSpPr>
        <p:spPr bwMode="auto">
          <a:xfrm>
            <a:off x="3287688" y="5073150"/>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E6E631D-793A-4C33-A09D-C2BAA64E0305}"/>
              </a:ext>
            </a:extLst>
          </p:cNvPr>
          <p:cNvSpPr/>
          <p:nvPr/>
        </p:nvSpPr>
        <p:spPr bwMode="auto">
          <a:xfrm>
            <a:off x="2351583" y="5117693"/>
            <a:ext cx="1138967" cy="4439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6405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C906649-27C6-4EE8-8152-2CF63582F9DE}"/>
              </a:ext>
            </a:extLst>
          </p:cNvPr>
          <p:cNvSpPr txBox="1">
            <a:spLocks/>
          </p:cNvSpPr>
          <p:nvPr/>
        </p:nvSpPr>
        <p:spPr>
          <a:xfrm>
            <a:off x="6096000" y="1557338"/>
            <a:ext cx="5486401" cy="49720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values shown below the map?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Why is the school written twice in the list of places? Why is one measurement in metres and the other in kilometres?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a metre ruler as a counting stick. Move your finger forwards and backwards along the ruler as children skip count forwards and backwards in 100m steps. Prompt children to say 1km each time the end of the ruler is selected.</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3" name="Title 2">
            <a:extLst>
              <a:ext uri="{FF2B5EF4-FFF2-40B4-BE49-F238E27FC236}">
                <a16:creationId xmlns:a16="http://schemas.microsoft.com/office/drawing/2014/main" id="{3D7B6A79-D90B-4D33-99ED-3E1DC391B591}"/>
              </a:ext>
            </a:extLst>
          </p:cNvPr>
          <p:cNvSpPr>
            <a:spLocks noGrp="1"/>
          </p:cNvSpPr>
          <p:nvPr>
            <p:ph type="title"/>
          </p:nvPr>
        </p:nvSpPr>
        <p:spPr/>
        <p:txBody>
          <a:bodyPr/>
          <a:lstStyle/>
          <a:p>
            <a:r>
              <a:rPr lang="en-GB" sz="2000" dirty="0"/>
              <a:t>5NPV-5 Convert between units of measure</a:t>
            </a:r>
            <a:endParaRPr lang="en-GB" dirty="0"/>
          </a:p>
        </p:txBody>
      </p:sp>
      <p:pic>
        <p:nvPicPr>
          <p:cNvPr id="4" name="Picture 3" descr="A close up of a map&#10;&#10;Description generated with very high confidence">
            <a:extLst>
              <a:ext uri="{FF2B5EF4-FFF2-40B4-BE49-F238E27FC236}">
                <a16:creationId xmlns:a16="http://schemas.microsoft.com/office/drawing/2014/main" id="{EF0356FB-3B40-4F95-A237-02F520AB9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106" y="1557338"/>
            <a:ext cx="3542790" cy="4026684"/>
          </a:xfrm>
          <a:prstGeom prst="rect">
            <a:avLst/>
          </a:prstGeom>
        </p:spPr>
      </p:pic>
      <p:sp>
        <p:nvSpPr>
          <p:cNvPr id="6" name="TextBox 19">
            <a:extLst>
              <a:ext uri="{FF2B5EF4-FFF2-40B4-BE49-F238E27FC236}">
                <a16:creationId xmlns:a16="http://schemas.microsoft.com/office/drawing/2014/main" id="{DF8D4545-D035-4DC1-88E6-CAEE51783089}"/>
              </a:ext>
            </a:extLst>
          </p:cNvPr>
          <p:cNvSpPr txBox="1"/>
          <p:nvPr/>
        </p:nvSpPr>
        <p:spPr>
          <a:xfrm>
            <a:off x="6096000" y="371703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1km is equivalent to 1,000m.</a:t>
            </a:r>
          </a:p>
        </p:txBody>
      </p:sp>
      <p:sp>
        <p:nvSpPr>
          <p:cNvPr id="9" name="TextBox 8">
            <a:extLst>
              <a:ext uri="{FF2B5EF4-FFF2-40B4-BE49-F238E27FC236}">
                <a16:creationId xmlns:a16="http://schemas.microsoft.com/office/drawing/2014/main" id="{6995D2FD-4DCE-4AAB-872F-EB811C7D14B4}"/>
              </a:ext>
            </a:extLst>
          </p:cNvPr>
          <p:cNvSpPr txBox="1"/>
          <p:nvPr/>
        </p:nvSpPr>
        <p:spPr>
          <a:xfrm>
            <a:off x="2194408" y="5651489"/>
            <a:ext cx="2196435" cy="461665"/>
          </a:xfrm>
          <a:prstGeom prst="rect">
            <a:avLst/>
          </a:prstGeom>
          <a:noFill/>
        </p:spPr>
        <p:txBody>
          <a:bodyPr wrap="none" rtlCol="0">
            <a:spAutoFit/>
          </a:bodyPr>
          <a:lstStyle/>
          <a:p>
            <a:pPr>
              <a:buNone/>
            </a:pPr>
            <a:r>
              <a:rPr lang="en-GB" sz="2400" b="1" dirty="0"/>
              <a:t>1km = 1,000m</a:t>
            </a:r>
          </a:p>
        </p:txBody>
      </p:sp>
    </p:spTree>
    <p:extLst>
      <p:ext uri="{BB962C8B-B14F-4D97-AF65-F5344CB8AC3E}">
        <p14:creationId xmlns:p14="http://schemas.microsoft.com/office/powerpoint/2010/main" val="1502180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9, Learning Outcome </a:t>
            </a:r>
            <a:r>
              <a:rPr lang="en-GB" sz="2400" b="1" dirty="0"/>
              <a:t>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1308234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convert from and to fraction and decimal fraction quantities of larger units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275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2539157"/>
          </a:xfrm>
          <a:prstGeom prst="rect">
            <a:avLst/>
          </a:prstGeom>
          <a:noFill/>
        </p:spPr>
        <p:txBody>
          <a:bodyPr wrap="square">
            <a:spAutoFit/>
          </a:bodyPr>
          <a:lstStyle/>
          <a:p>
            <a:pPr>
              <a:spcBef>
                <a:spcPts val="1200"/>
              </a:spcBef>
              <a:spcAft>
                <a:spcPts val="300"/>
              </a:spcAft>
            </a:pPr>
            <a:r>
              <a:rPr lang="en-GB" sz="195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195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195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195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195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195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195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5NPV-5 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229</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5</a:t>
            </a:r>
            <a:r>
              <a:rPr lang="en-GB" sz="2400" b="1" i="0" u="none" strike="noStrike" dirty="0">
                <a:effectLst/>
              </a:rPr>
              <a:t>, Unit 9</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5, Unit 9,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5NPV-5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hlinkClick r:id="rId4"/>
                        </a:rPr>
                        <a:t>229-233</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6"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600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pic>
        <p:nvPicPr>
          <p:cNvPr id="4" name="Picture 3">
            <a:extLst>
              <a:ext uri="{FF2B5EF4-FFF2-40B4-BE49-F238E27FC236}">
                <a16:creationId xmlns:a16="http://schemas.microsoft.com/office/drawing/2014/main" id="{FAB0DEBB-1184-434F-916A-AB831946A5FA}"/>
              </a:ext>
            </a:extLst>
          </p:cNvPr>
          <p:cNvPicPr>
            <a:picLocks noChangeAspect="1"/>
          </p:cNvPicPr>
          <p:nvPr/>
        </p:nvPicPr>
        <p:blipFill>
          <a:blip r:embed="rId3"/>
          <a:stretch>
            <a:fillRect/>
          </a:stretch>
        </p:blipFill>
        <p:spPr>
          <a:xfrm>
            <a:off x="260314" y="1533058"/>
            <a:ext cx="7118744" cy="4060996"/>
          </a:xfrm>
          <a:prstGeom prst="rect">
            <a:avLst/>
          </a:prstGeom>
        </p:spPr>
      </p:pic>
      <mc:AlternateContent xmlns:mc="http://schemas.openxmlformats.org/markup-compatibility/2006" xmlns:a14="http://schemas.microsoft.com/office/drawing/2010/main">
        <mc:Choice Requires="a14">
          <p:sp>
            <p:nvSpPr>
              <p:cNvPr id="6" name="TextBox 19">
                <a:extLst>
                  <a:ext uri="{FF2B5EF4-FFF2-40B4-BE49-F238E27FC236}">
                    <a16:creationId xmlns:a16="http://schemas.microsoft.com/office/drawing/2014/main" id="{3704531B-C062-4FA8-A588-A7926252D32C}"/>
                  </a:ext>
                </a:extLst>
              </p:cNvPr>
              <p:cNvSpPr txBox="1"/>
              <p:nvPr/>
            </p:nvSpPr>
            <p:spPr>
              <a:xfrm>
                <a:off x="7830542" y="3284984"/>
                <a:ext cx="3751859" cy="52886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5</m:t>
                        </m:r>
                      </m:den>
                    </m:f>
                  </m:oMath>
                </a14:m>
                <a:r>
                  <a:rPr lang="en-GB" sz="2000" i="1" dirty="0"/>
                  <a:t> = 0.2    so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5</m:t>
                        </m:r>
                      </m:den>
                    </m:f>
                  </m:oMath>
                </a14:m>
                <a:r>
                  <a:rPr lang="en-GB" sz="2000" i="1" dirty="0"/>
                  <a:t> km = 0.2km</a:t>
                </a:r>
              </a:p>
            </p:txBody>
          </p:sp>
        </mc:Choice>
        <mc:Fallback xmlns="">
          <p:sp>
            <p:nvSpPr>
              <p:cNvPr id="6" name="TextBox 19">
                <a:extLst>
                  <a:ext uri="{FF2B5EF4-FFF2-40B4-BE49-F238E27FC236}">
                    <a16:creationId xmlns:a16="http://schemas.microsoft.com/office/drawing/2014/main" id="{3704531B-C062-4FA8-A588-A7926252D32C}"/>
                  </a:ext>
                </a:extLst>
              </p:cNvPr>
              <p:cNvSpPr txBox="1">
                <a:spLocks noRot="1" noChangeAspect="1" noMove="1" noResize="1" noEditPoints="1" noAdjustHandles="1" noChangeArrowheads="1" noChangeShapeType="1" noTextEdit="1"/>
              </p:cNvSpPr>
              <p:nvPr/>
            </p:nvSpPr>
            <p:spPr>
              <a:xfrm>
                <a:off x="7830542" y="3284984"/>
                <a:ext cx="3751859" cy="528863"/>
              </a:xfrm>
              <a:prstGeom prst="rect">
                <a:avLst/>
              </a:prstGeom>
              <a:blipFill>
                <a:blip r:embed="rId4"/>
                <a:stretch>
                  <a:fillRect b="-6897"/>
                </a:stretch>
              </a:blipFill>
              <a:ln w="12700">
                <a:noFill/>
              </a:ln>
            </p:spPr>
            <p:txBody>
              <a:bodyPr/>
              <a:lstStyle/>
              <a:p>
                <a:r>
                  <a:rPr lang="en-GB">
                    <a:noFill/>
                  </a:rPr>
                  <a:t> </a:t>
                </a:r>
              </a:p>
            </p:txBody>
          </p:sp>
        </mc:Fallback>
      </mc:AlternateContent>
      <p:sp>
        <p:nvSpPr>
          <p:cNvPr id="10" name="Content Placeholder 2">
            <a:extLst>
              <a:ext uri="{FF2B5EF4-FFF2-40B4-BE49-F238E27FC236}">
                <a16:creationId xmlns:a16="http://schemas.microsoft.com/office/drawing/2014/main" id="{DB6D1F08-7C22-4240-AEEA-82C3ADC50E71}"/>
              </a:ext>
            </a:extLst>
          </p:cNvPr>
          <p:cNvSpPr txBox="1">
            <a:spLocks/>
          </p:cNvSpPr>
          <p:nvPr/>
        </p:nvSpPr>
        <p:spPr>
          <a:xfrm>
            <a:off x="7896200" y="1557338"/>
            <a:ext cx="3686201" cy="10608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What do you notice about the first row of the table?</a:t>
            </a:r>
          </a:p>
          <a:p>
            <a:pPr>
              <a:lnSpc>
                <a:spcPct val="120000"/>
              </a:lnSpc>
              <a:spcBef>
                <a:spcPts val="600"/>
              </a:spcBef>
              <a:spcAft>
                <a:spcPts val="600"/>
              </a:spcAft>
              <a:buClr>
                <a:srgbClr val="585858"/>
              </a:buCl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How has the decimal fraction been calculated?</a:t>
            </a:r>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How has the distance in metres been calculated?</a:t>
            </a:r>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kern="0" dirty="0">
                <a:solidFill>
                  <a:schemeClr val="tx1"/>
                </a:solidFill>
                <a:latin typeface="Arial" panose="020B0604020202020204" pitchFamily="34" charset="0"/>
                <a:cs typeface="Arial" panose="020B0604020202020204" pitchFamily="34" charset="0"/>
              </a:rPr>
              <a:t>Find all other missing   values in the table.</a:t>
            </a: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13" name="Rectangle 12">
            <a:extLst>
              <a:ext uri="{FF2B5EF4-FFF2-40B4-BE49-F238E27FC236}">
                <a16:creationId xmlns:a16="http://schemas.microsoft.com/office/drawing/2014/main" id="{277CDBD5-220A-4CFE-8D53-1A0C88E3A6B2}"/>
              </a:ext>
            </a:extLst>
          </p:cNvPr>
          <p:cNvSpPr/>
          <p:nvPr/>
        </p:nvSpPr>
        <p:spPr bwMode="auto">
          <a:xfrm>
            <a:off x="3500651" y="2902932"/>
            <a:ext cx="1239501" cy="31547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7CCEB8BD-BC9A-4393-BDB8-8CF7EFD65523}"/>
              </a:ext>
            </a:extLst>
          </p:cNvPr>
          <p:cNvSpPr/>
          <p:nvPr/>
        </p:nvSpPr>
        <p:spPr bwMode="auto">
          <a:xfrm>
            <a:off x="5566789" y="2964349"/>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CC62E10F-8D1A-45B4-A8C6-1C5F1EA9F83C}"/>
              </a:ext>
            </a:extLst>
          </p:cNvPr>
          <p:cNvSpPr/>
          <p:nvPr/>
        </p:nvSpPr>
        <p:spPr bwMode="auto">
          <a:xfrm>
            <a:off x="3573889" y="3368732"/>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33EA33F3-2AD1-4AFF-9E2E-F791CB09B9B0}"/>
              </a:ext>
            </a:extLst>
          </p:cNvPr>
          <p:cNvSpPr/>
          <p:nvPr/>
        </p:nvSpPr>
        <p:spPr bwMode="auto">
          <a:xfrm>
            <a:off x="5566789" y="3389204"/>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A789E684-203C-4B97-949C-817E2CDC2C07}"/>
              </a:ext>
            </a:extLst>
          </p:cNvPr>
          <p:cNvSpPr/>
          <p:nvPr/>
        </p:nvSpPr>
        <p:spPr bwMode="auto">
          <a:xfrm>
            <a:off x="3560241" y="3898122"/>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EACEC47B-5F55-4FE4-8BCC-BEEC8592717E}"/>
              </a:ext>
            </a:extLst>
          </p:cNvPr>
          <p:cNvSpPr/>
          <p:nvPr/>
        </p:nvSpPr>
        <p:spPr bwMode="auto">
          <a:xfrm>
            <a:off x="5566789" y="3918594"/>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E82A9F18-4910-4042-A5BC-FC9D51350A23}"/>
              </a:ext>
            </a:extLst>
          </p:cNvPr>
          <p:cNvSpPr/>
          <p:nvPr/>
        </p:nvSpPr>
        <p:spPr bwMode="auto">
          <a:xfrm>
            <a:off x="3567065" y="4399588"/>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BCC51859-F8DB-4011-8E91-B16B68DE287F}"/>
              </a:ext>
            </a:extLst>
          </p:cNvPr>
          <p:cNvSpPr/>
          <p:nvPr/>
        </p:nvSpPr>
        <p:spPr bwMode="auto">
          <a:xfrm>
            <a:off x="5566789" y="4440532"/>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809CC49B-6694-4E7F-88E8-C34258DCCC16}"/>
              </a:ext>
            </a:extLst>
          </p:cNvPr>
          <p:cNvSpPr/>
          <p:nvPr/>
        </p:nvSpPr>
        <p:spPr bwMode="auto">
          <a:xfrm>
            <a:off x="3500651" y="4996821"/>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1FFA5ECC-C243-4BF2-9CA9-53FD5B394656}"/>
              </a:ext>
            </a:extLst>
          </p:cNvPr>
          <p:cNvSpPr/>
          <p:nvPr/>
        </p:nvSpPr>
        <p:spPr bwMode="auto">
          <a:xfrm>
            <a:off x="5566789" y="4971680"/>
            <a:ext cx="1138967" cy="2802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8" name="TextBox 19">
                <a:extLst>
                  <a:ext uri="{FF2B5EF4-FFF2-40B4-BE49-F238E27FC236}">
                    <a16:creationId xmlns:a16="http://schemas.microsoft.com/office/drawing/2014/main" id="{2E22B3BA-860B-4882-9CA3-93C9D0F82A9E}"/>
                  </a:ext>
                </a:extLst>
              </p:cNvPr>
              <p:cNvSpPr txBox="1"/>
              <p:nvPr/>
            </p:nvSpPr>
            <p:spPr>
              <a:xfrm>
                <a:off x="7816749" y="4700337"/>
                <a:ext cx="3751859" cy="92397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1km = 1,000m </a:t>
                </a:r>
              </a:p>
              <a:p>
                <a:pPr algn="ctr">
                  <a:buNone/>
                </a:pPr>
                <a:r>
                  <a:rPr lang="en-GB" sz="2000" i="1" dirty="0"/>
                  <a:t>so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5</m:t>
                        </m:r>
                      </m:den>
                    </m:f>
                  </m:oMath>
                </a14:m>
                <a:r>
                  <a:rPr lang="en-GB" sz="2000" i="1" dirty="0"/>
                  <a:t> km = 1,000 ÷ 5 = 200m</a:t>
                </a:r>
              </a:p>
            </p:txBody>
          </p:sp>
        </mc:Choice>
        <mc:Fallback xmlns="">
          <p:sp>
            <p:nvSpPr>
              <p:cNvPr id="8" name="TextBox 19">
                <a:extLst>
                  <a:ext uri="{FF2B5EF4-FFF2-40B4-BE49-F238E27FC236}">
                    <a16:creationId xmlns:a16="http://schemas.microsoft.com/office/drawing/2014/main" id="{2E22B3BA-860B-4882-9CA3-93C9D0F82A9E}"/>
                  </a:ext>
                </a:extLst>
              </p:cNvPr>
              <p:cNvSpPr txBox="1">
                <a:spLocks noRot="1" noChangeAspect="1" noMove="1" noResize="1" noEditPoints="1" noAdjustHandles="1" noChangeArrowheads="1" noChangeShapeType="1" noTextEdit="1"/>
              </p:cNvSpPr>
              <p:nvPr/>
            </p:nvSpPr>
            <p:spPr>
              <a:xfrm>
                <a:off x="7816749" y="4700337"/>
                <a:ext cx="3751859" cy="923971"/>
              </a:xfrm>
              <a:prstGeom prst="rect">
                <a:avLst/>
              </a:prstGeom>
              <a:blipFill>
                <a:blip r:embed="rId5"/>
                <a:stretch>
                  <a:fillRect t="-2632" b="-3289"/>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366716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05107214-007C-4BB4-9E7D-7639601AD123}"/>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4</m:t>
                        </m:r>
                      </m:den>
                    </m:f>
                  </m:oMath>
                </a14:m>
                <a:r>
                  <a:rPr lang="en-GB" sz="2000" dirty="0">
                    <a:latin typeface="Arial" panose="020B0604020202020204" pitchFamily="34" charset="0"/>
                    <a:cs typeface="Arial" panose="020B0604020202020204" pitchFamily="34" charset="0"/>
                  </a:rPr>
                  <a:t> as a decimal fraction?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known conversion fact for metres and centimetres?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4</m:t>
                        </m:r>
                      </m:den>
                    </m:f>
                  </m:oMath>
                </a14:m>
                <a:r>
                  <a:rPr lang="en-GB" sz="2000" dirty="0">
                    <a:latin typeface="Arial" panose="020B0604020202020204" pitchFamily="34" charset="0"/>
                    <a:cs typeface="Arial" panose="020B0604020202020204" pitchFamily="34" charset="0"/>
                  </a:rPr>
                  <a:t>m in centimetres?</a:t>
                </a:r>
              </a:p>
              <a:p>
                <a:pPr marL="0" indent="0">
                  <a:lnSpc>
                    <a:spcPct val="120000"/>
                  </a:lnSpc>
                  <a:spcBef>
                    <a:spcPts val="600"/>
                  </a:spcBef>
                  <a:spcAft>
                    <a:spcPts val="600"/>
                  </a:spcAft>
                  <a:buClr>
                    <a:srgbClr val="585858"/>
                  </a:buClr>
                  <a:buNone/>
                </a:pPr>
                <a:endParaRPr lang="en-GB" sz="2000" dirty="0"/>
              </a:p>
            </p:txBody>
          </p:sp>
        </mc:Choice>
        <mc:Fallback xmlns="">
          <p:sp>
            <p:nvSpPr>
              <p:cNvPr id="27" name="Content Placeholder 2">
                <a:extLst>
                  <a:ext uri="{FF2B5EF4-FFF2-40B4-BE49-F238E27FC236}">
                    <a16:creationId xmlns:a16="http://schemas.microsoft.com/office/drawing/2014/main" id="{05107214-007C-4BB4-9E7D-7639601AD123}"/>
                  </a:ext>
                </a:extLst>
              </p:cNvPr>
              <p:cNvSpPr txBox="1">
                <a:spLocks noRot="1" noChangeAspect="1" noMove="1" noResize="1" noEditPoints="1" noAdjustHandles="1" noChangeArrowheads="1" noChangeShapeType="1" noTextEdit="1"/>
              </p:cNvSpPr>
              <p:nvPr/>
            </p:nvSpPr>
            <p:spPr>
              <a:xfrm>
                <a:off x="6192012" y="1557338"/>
                <a:ext cx="5390389" cy="4101962"/>
              </a:xfrm>
              <a:prstGeom prst="rect">
                <a:avLst/>
              </a:prstGeom>
              <a:blipFill>
                <a:blip r:embed="rId4"/>
                <a:stretch>
                  <a:fillRect l="-1018"/>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72D415DA-89DF-4573-9D66-1266B80EE88A}"/>
              </a:ext>
            </a:extLst>
          </p:cNvPr>
          <p:cNvPicPr>
            <a:picLocks noChangeAspect="1"/>
          </p:cNvPicPr>
          <p:nvPr/>
        </p:nvPicPr>
        <p:blipFill>
          <a:blip r:embed="rId5"/>
          <a:stretch>
            <a:fillRect/>
          </a:stretch>
        </p:blipFill>
        <p:spPr>
          <a:xfrm>
            <a:off x="1487488" y="1556792"/>
            <a:ext cx="3972511" cy="3697061"/>
          </a:xfrm>
          <a:prstGeom prst="rect">
            <a:avLst/>
          </a:prstGeom>
        </p:spPr>
      </p:pic>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sp>
        <p:nvSpPr>
          <p:cNvPr id="23" name="Rectangle 22">
            <a:extLst>
              <a:ext uri="{FF2B5EF4-FFF2-40B4-BE49-F238E27FC236}">
                <a16:creationId xmlns:a16="http://schemas.microsoft.com/office/drawing/2014/main" id="{A1CC850A-DDED-4B12-8B3C-E54F77301063}"/>
              </a:ext>
            </a:extLst>
          </p:cNvPr>
          <p:cNvSpPr/>
          <p:nvPr/>
        </p:nvSpPr>
        <p:spPr bwMode="auto">
          <a:xfrm>
            <a:off x="3647728" y="4077072"/>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TextBox 19">
            <a:extLst>
              <a:ext uri="{FF2B5EF4-FFF2-40B4-BE49-F238E27FC236}">
                <a16:creationId xmlns:a16="http://schemas.microsoft.com/office/drawing/2014/main" id="{8BD9693D-EFDB-4270-B42E-F14F1431C3F1}"/>
              </a:ext>
            </a:extLst>
          </p:cNvPr>
          <p:cNvSpPr txBox="1"/>
          <p:nvPr/>
        </p:nvSpPr>
        <p:spPr>
          <a:xfrm>
            <a:off x="6110921" y="3100898"/>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1m = 100 cm</a:t>
            </a:r>
          </a:p>
        </p:txBody>
      </p:sp>
      <mc:AlternateContent xmlns:mc="http://schemas.openxmlformats.org/markup-compatibility/2006" xmlns:a14="http://schemas.microsoft.com/office/drawing/2010/main">
        <mc:Choice Requires="a14">
          <p:sp>
            <p:nvSpPr>
              <p:cNvPr id="3" name="TextBox 19">
                <a:extLst>
                  <a:ext uri="{FF2B5EF4-FFF2-40B4-BE49-F238E27FC236}">
                    <a16:creationId xmlns:a16="http://schemas.microsoft.com/office/drawing/2014/main" id="{BC87E63C-8EBB-4807-9B11-3DCFA7CDFDAC}"/>
                  </a:ext>
                </a:extLst>
              </p:cNvPr>
              <p:cNvSpPr txBox="1"/>
              <p:nvPr/>
            </p:nvSpPr>
            <p:spPr>
              <a:xfrm>
                <a:off x="6110921" y="4258174"/>
                <a:ext cx="5486401" cy="52758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4</m:t>
                        </m:r>
                      </m:den>
                    </m:f>
                    <m:r>
                      <a:rPr lang="en-GB" sz="2000" b="0" i="1" smtClean="0">
                        <a:latin typeface="Cambria Math" panose="02040503050406030204" pitchFamily="18" charset="0"/>
                      </a:rPr>
                      <m:t> </m:t>
                    </m:r>
                  </m:oMath>
                </a14:m>
                <a:r>
                  <a:rPr lang="en-GB" sz="2000" i="1" dirty="0"/>
                  <a:t>m = 75 cm</a:t>
                </a:r>
              </a:p>
            </p:txBody>
          </p:sp>
        </mc:Choice>
        <mc:Fallback xmlns="">
          <p:sp>
            <p:nvSpPr>
              <p:cNvPr id="3" name="TextBox 19">
                <a:extLst>
                  <a:ext uri="{FF2B5EF4-FFF2-40B4-BE49-F238E27FC236}">
                    <a16:creationId xmlns:a16="http://schemas.microsoft.com/office/drawing/2014/main" id="{BC87E63C-8EBB-4807-9B11-3DCFA7CDFDAC}"/>
                  </a:ext>
                </a:extLst>
              </p:cNvPr>
              <p:cNvSpPr txBox="1">
                <a:spLocks noRot="1" noChangeAspect="1" noMove="1" noResize="1" noEditPoints="1" noAdjustHandles="1" noChangeArrowheads="1" noChangeShapeType="1" noTextEdit="1"/>
              </p:cNvSpPr>
              <p:nvPr/>
            </p:nvSpPr>
            <p:spPr>
              <a:xfrm>
                <a:off x="6110921" y="4258174"/>
                <a:ext cx="5486401" cy="527580"/>
              </a:xfrm>
              <a:prstGeom prst="rect">
                <a:avLst/>
              </a:prstGeom>
              <a:blipFill>
                <a:blip r:embed="rId6"/>
                <a:stretch>
                  <a:fillRect b="-8140"/>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3456799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grpSp>
        <p:nvGrpSpPr>
          <p:cNvPr id="17" name="Group 16">
            <a:extLst>
              <a:ext uri="{FF2B5EF4-FFF2-40B4-BE49-F238E27FC236}">
                <a16:creationId xmlns:a16="http://schemas.microsoft.com/office/drawing/2014/main" id="{406D0BF6-4015-4A35-8E89-6A311F4CAA1A}"/>
              </a:ext>
            </a:extLst>
          </p:cNvPr>
          <p:cNvGrpSpPr/>
          <p:nvPr/>
        </p:nvGrpSpPr>
        <p:grpSpPr>
          <a:xfrm>
            <a:off x="1343472" y="1556792"/>
            <a:ext cx="4176464" cy="3697061"/>
            <a:chOff x="1343472" y="1556792"/>
            <a:chExt cx="4176464" cy="3697061"/>
          </a:xfrm>
        </p:grpSpPr>
        <p:grpSp>
          <p:nvGrpSpPr>
            <p:cNvPr id="4" name="Group 3">
              <a:extLst>
                <a:ext uri="{FF2B5EF4-FFF2-40B4-BE49-F238E27FC236}">
                  <a16:creationId xmlns:a16="http://schemas.microsoft.com/office/drawing/2014/main" id="{8D618A7C-67E8-413F-AC91-D2066392B3F8}"/>
                </a:ext>
              </a:extLst>
            </p:cNvPr>
            <p:cNvGrpSpPr/>
            <p:nvPr/>
          </p:nvGrpSpPr>
          <p:grpSpPr>
            <a:xfrm>
              <a:off x="1343472" y="1556792"/>
              <a:ext cx="4176464" cy="3697061"/>
              <a:chOff x="1343472" y="1556792"/>
              <a:chExt cx="4176464" cy="3697061"/>
            </a:xfrm>
          </p:grpSpPr>
          <p:pic>
            <p:nvPicPr>
              <p:cNvPr id="9" name="Picture 8">
                <a:extLst>
                  <a:ext uri="{FF2B5EF4-FFF2-40B4-BE49-F238E27FC236}">
                    <a16:creationId xmlns:a16="http://schemas.microsoft.com/office/drawing/2014/main" id="{72D415DA-89DF-4573-9D66-1266B80EE88A}"/>
                  </a:ext>
                </a:extLst>
              </p:cNvPr>
              <p:cNvPicPr>
                <a:picLocks noChangeAspect="1"/>
              </p:cNvPicPr>
              <p:nvPr/>
            </p:nvPicPr>
            <p:blipFill>
              <a:blip r:embed="rId3"/>
              <a:stretch>
                <a:fillRect/>
              </a:stretch>
            </p:blipFill>
            <p:spPr>
              <a:xfrm>
                <a:off x="1487488" y="1556792"/>
                <a:ext cx="3972511" cy="3697061"/>
              </a:xfrm>
              <a:prstGeom prst="rect">
                <a:avLst/>
              </a:prstGeom>
            </p:spPr>
          </p:pic>
          <p:sp>
            <p:nvSpPr>
              <p:cNvPr id="23" name="Rectangle 22">
                <a:extLst>
                  <a:ext uri="{FF2B5EF4-FFF2-40B4-BE49-F238E27FC236}">
                    <a16:creationId xmlns:a16="http://schemas.microsoft.com/office/drawing/2014/main" id="{A1CC850A-DDED-4B12-8B3C-E54F77301063}"/>
                  </a:ext>
                </a:extLst>
              </p:cNvPr>
              <p:cNvSpPr/>
              <p:nvPr/>
            </p:nvSpPr>
            <p:spPr bwMode="auto">
              <a:xfrm>
                <a:off x="3647728" y="4077072"/>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546021F1-1307-41DA-A548-AF89F502AF02}"/>
                  </a:ext>
                </a:extLst>
              </p:cNvPr>
              <p:cNvSpPr/>
              <p:nvPr/>
            </p:nvSpPr>
            <p:spPr bwMode="auto">
              <a:xfrm>
                <a:off x="1343472" y="3755675"/>
                <a:ext cx="1872208" cy="8640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E850A4A8-4FFE-4553-A5A4-1D17A78A72D8}"/>
                  </a:ext>
                </a:extLst>
              </p:cNvPr>
              <p:cNvSpPr/>
              <p:nvPr/>
            </p:nvSpPr>
            <p:spPr bwMode="auto">
              <a:xfrm>
                <a:off x="1343472" y="2315515"/>
                <a:ext cx="1872208" cy="8640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A7F0922A-09EF-4A6F-A2EE-BDE10BD9750E}"/>
                  </a:ext>
                </a:extLst>
              </p:cNvPr>
              <p:cNvSpPr/>
              <p:nvPr/>
            </p:nvSpPr>
            <p:spPr bwMode="auto">
              <a:xfrm>
                <a:off x="3562409" y="2315515"/>
                <a:ext cx="1872208" cy="8640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5" name="TextBox 4">
              <a:extLst>
                <a:ext uri="{FF2B5EF4-FFF2-40B4-BE49-F238E27FC236}">
                  <a16:creationId xmlns:a16="http://schemas.microsoft.com/office/drawing/2014/main" id="{3F6199B7-A2F0-4DD7-A055-90E2305D8198}"/>
                </a:ext>
              </a:extLst>
            </p:cNvPr>
            <p:cNvSpPr txBox="1"/>
            <p:nvPr/>
          </p:nvSpPr>
          <p:spPr>
            <a:xfrm>
              <a:off x="2135560" y="2315515"/>
              <a:ext cx="864339" cy="523220"/>
            </a:xfrm>
            <a:prstGeom prst="rect">
              <a:avLst/>
            </a:prstGeom>
            <a:noFill/>
          </p:spPr>
          <p:txBody>
            <a:bodyPr wrap="none" rtlCol="0">
              <a:spAutoFit/>
            </a:bodyPr>
            <a:lstStyle/>
            <a:p>
              <a:pPr>
                <a:buNone/>
              </a:pPr>
              <a:r>
                <a:rPr lang="en-GB" dirty="0"/>
                <a:t>1km</a:t>
              </a:r>
            </a:p>
          </p:txBody>
        </p:sp>
        <p:sp>
          <p:nvSpPr>
            <p:cNvPr id="12" name="TextBox 11">
              <a:extLst>
                <a:ext uri="{FF2B5EF4-FFF2-40B4-BE49-F238E27FC236}">
                  <a16:creationId xmlns:a16="http://schemas.microsoft.com/office/drawing/2014/main" id="{20475E58-8939-4EC5-B051-FFD7DC8F22C4}"/>
                </a:ext>
              </a:extLst>
            </p:cNvPr>
            <p:cNvSpPr txBox="1"/>
            <p:nvPr/>
          </p:nvSpPr>
          <p:spPr>
            <a:xfrm>
              <a:off x="3728027" y="2290050"/>
              <a:ext cx="894797" cy="369332"/>
            </a:xfrm>
            <a:prstGeom prst="rect">
              <a:avLst/>
            </a:prstGeom>
            <a:noFill/>
          </p:spPr>
          <p:txBody>
            <a:bodyPr wrap="none" rtlCol="0">
              <a:spAutoFit/>
            </a:bodyPr>
            <a:lstStyle/>
            <a:p>
              <a:pPr>
                <a:buNone/>
              </a:pPr>
              <a:r>
                <a:rPr lang="en-GB" dirty="0"/>
                <a:t>1,000m</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F246CC3-75FB-4910-AB20-6932A3DDC73A}"/>
                    </a:ext>
                  </a:extLst>
                </p:cNvPr>
                <p:cNvSpPr txBox="1"/>
                <p:nvPr/>
              </p:nvSpPr>
              <p:spPr>
                <a:xfrm>
                  <a:off x="1768298" y="3908337"/>
                  <a:ext cx="1519390" cy="700705"/>
                </a:xfrm>
                <a:prstGeom prst="rect">
                  <a:avLst/>
                </a:prstGeom>
                <a:noFill/>
              </p:spPr>
              <p:txBody>
                <a:bodyPr wrap="square" rtlCol="0">
                  <a:spAutoFit/>
                </a:bodyPr>
                <a:lstStyle/>
                <a:p>
                  <a:pPr>
                    <a:buNone/>
                  </a:pPr>
                  <a:r>
                    <a:rPr lang="en-GB" dirty="0"/>
                    <a:t>6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km</a:t>
                  </a:r>
                </a:p>
              </p:txBody>
            </p:sp>
          </mc:Choice>
          <mc:Fallback xmlns="">
            <p:sp>
              <p:nvSpPr>
                <p:cNvPr id="13" name="TextBox 12">
                  <a:extLst>
                    <a:ext uri="{FF2B5EF4-FFF2-40B4-BE49-F238E27FC236}">
                      <a16:creationId xmlns:a16="http://schemas.microsoft.com/office/drawing/2014/main" id="{2F246CC3-75FB-4910-AB20-6932A3DDC73A}"/>
                    </a:ext>
                  </a:extLst>
                </p:cNvPr>
                <p:cNvSpPr txBox="1">
                  <a:spLocks noRot="1" noChangeAspect="1" noMove="1" noResize="1" noEditPoints="1" noAdjustHandles="1" noChangeArrowheads="1" noChangeShapeType="1" noTextEdit="1"/>
                </p:cNvSpPr>
                <p:nvPr/>
              </p:nvSpPr>
              <p:spPr>
                <a:xfrm>
                  <a:off x="1768298" y="3908337"/>
                  <a:ext cx="1519390" cy="700705"/>
                </a:xfrm>
                <a:prstGeom prst="rect">
                  <a:avLst/>
                </a:prstGeom>
                <a:blipFill>
                  <a:blip r:embed="rId4"/>
                  <a:stretch>
                    <a:fillRect l="-8032" b="-9565"/>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199F2F5F-2C4E-406A-B167-A1757A462A25}"/>
                </a:ext>
              </a:extLst>
            </p:cNvPr>
            <p:cNvSpPr txBox="1"/>
            <p:nvPr/>
          </p:nvSpPr>
          <p:spPr>
            <a:xfrm>
              <a:off x="3728027" y="3959588"/>
              <a:ext cx="1385316" cy="523220"/>
            </a:xfrm>
            <a:prstGeom prst="rect">
              <a:avLst/>
            </a:prstGeom>
            <a:noFill/>
          </p:spPr>
          <p:txBody>
            <a:bodyPr wrap="none" rtlCol="0">
              <a:spAutoFit/>
            </a:bodyPr>
            <a:lstStyle/>
            <a:p>
              <a:pPr>
                <a:buNone/>
              </a:pPr>
              <a:r>
                <a:rPr lang="en-GB" dirty="0"/>
                <a:t>6,500m</a:t>
              </a:r>
            </a:p>
          </p:txBody>
        </p:sp>
      </p:grpSp>
      <p:sp>
        <p:nvSpPr>
          <p:cNvPr id="24" name="Rectangle 23">
            <a:extLst>
              <a:ext uri="{FF2B5EF4-FFF2-40B4-BE49-F238E27FC236}">
                <a16:creationId xmlns:a16="http://schemas.microsoft.com/office/drawing/2014/main" id="{641E2AA6-862D-4C3B-9E59-CADCAB9803D5}"/>
              </a:ext>
            </a:extLst>
          </p:cNvPr>
          <p:cNvSpPr/>
          <p:nvPr/>
        </p:nvSpPr>
        <p:spPr bwMode="auto">
          <a:xfrm>
            <a:off x="3503712" y="3861048"/>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9">
            <a:extLst>
              <a:ext uri="{FF2B5EF4-FFF2-40B4-BE49-F238E27FC236}">
                <a16:creationId xmlns:a16="http://schemas.microsoft.com/office/drawing/2014/main" id="{CC790E2D-2E9A-40C5-9DD9-D02A1EAF9AF6}"/>
              </a:ext>
            </a:extLst>
          </p:cNvPr>
          <p:cNvSpPr txBox="1"/>
          <p:nvPr/>
        </p:nvSpPr>
        <p:spPr>
          <a:xfrm>
            <a:off x="6096000" y="3100898"/>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1km = 1,000m</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23C7731-3CA9-40FE-89D1-BA203DFFF8A6}"/>
                  </a:ext>
                </a:extLst>
              </p:cNvPr>
              <p:cNvSpPr txBox="1">
                <a:spLocks/>
              </p:cNvSpPr>
              <p:nvPr/>
            </p:nvSpPr>
            <p:spPr>
              <a:xfrm>
                <a:off x="5744251" y="1556792"/>
                <a:ext cx="6000073" cy="405764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r>
                  <a:rPr lang="en-GB" sz="2000" dirty="0">
                    <a:latin typeface="Arial" panose="020B0604020202020204" pitchFamily="34" charset="0"/>
                    <a:cs typeface="Arial" panose="020B0604020202020204" pitchFamily="34" charset="0"/>
                  </a:rPr>
                  <a:t> as a decimal fraction?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known conversion fact for kilometres and metres?</a:t>
                </a:r>
              </a:p>
              <a:p>
                <a:pPr marL="0" indent="0">
                  <a:lnSpc>
                    <a:spcPct val="120000"/>
                  </a:lnSpc>
                  <a:spcBef>
                    <a:spcPts val="600"/>
                  </a:spcBef>
                  <a:spcAft>
                    <a:spcPts val="600"/>
                  </a:spcAft>
                  <a:buClr>
                    <a:srgbClr val="585858"/>
                  </a:buCl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6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r>
                  <a:rPr lang="en-GB" sz="2000" dirty="0">
                    <a:latin typeface="Arial" panose="020B0604020202020204" pitchFamily="34" charset="0"/>
                    <a:cs typeface="Arial" panose="020B0604020202020204" pitchFamily="34" charset="0"/>
                  </a:rPr>
                  <a:t> km in metres?</a:t>
                </a:r>
              </a:p>
              <a:p>
                <a:pPr marL="0" indent="0">
                  <a:lnSpc>
                    <a:spcPct val="120000"/>
                  </a:lnSpc>
                  <a:spcBef>
                    <a:spcPts val="600"/>
                  </a:spcBef>
                  <a:spcAft>
                    <a:spcPts val="600"/>
                  </a:spcAft>
                  <a:buClr>
                    <a:srgbClr val="585858"/>
                  </a:buClr>
                  <a:buNone/>
                </a:pPr>
                <a:endParaRPr lang="en-GB" sz="2000" dirty="0"/>
              </a:p>
            </p:txBody>
          </p:sp>
        </mc:Choice>
        <mc:Fallback xmlns="">
          <p:sp>
            <p:nvSpPr>
              <p:cNvPr id="19" name="Content Placeholder 2">
                <a:extLst>
                  <a:ext uri="{FF2B5EF4-FFF2-40B4-BE49-F238E27FC236}">
                    <a16:creationId xmlns:a16="http://schemas.microsoft.com/office/drawing/2014/main" id="{E23C7731-3CA9-40FE-89D1-BA203DFFF8A6}"/>
                  </a:ext>
                </a:extLst>
              </p:cNvPr>
              <p:cNvSpPr txBox="1">
                <a:spLocks noRot="1" noChangeAspect="1" noMove="1" noResize="1" noEditPoints="1" noAdjustHandles="1" noChangeArrowheads="1" noChangeShapeType="1" noTextEdit="1"/>
              </p:cNvSpPr>
              <p:nvPr/>
            </p:nvSpPr>
            <p:spPr>
              <a:xfrm>
                <a:off x="5744251" y="1556792"/>
                <a:ext cx="6000073" cy="4057649"/>
              </a:xfrm>
              <a:prstGeom prst="rect">
                <a:avLst/>
              </a:prstGeom>
              <a:blipFill>
                <a:blip r:embed="rId5"/>
                <a:stretch>
                  <a:fillRect l="-914" r="-2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8114C78-2A1A-432A-8D6F-6E40B7C7374C}"/>
                  </a:ext>
                </a:extLst>
              </p:cNvPr>
              <p:cNvSpPr txBox="1"/>
              <p:nvPr/>
            </p:nvSpPr>
            <p:spPr>
              <a:xfrm>
                <a:off x="6110921" y="4258174"/>
                <a:ext cx="5486401" cy="92166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6km is 6,000m</a:t>
                </a:r>
              </a:p>
              <a:p>
                <a:pPr algn="ctr">
                  <a:buNone/>
                </a:pPr>
                <a:r>
                  <a:rPr lang="en-GB" sz="2000" i="1" dirty="0"/>
                  <a:t>so 6</a:t>
                </a:r>
                <a14:m>
                  <m:oMath xmlns:m="http://schemas.openxmlformats.org/officeDocument/2006/math">
                    <m:r>
                      <a:rPr lang="en-GB" sz="2000" b="0" i="1"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r>
                  <a:rPr lang="en-GB" sz="2000" i="1" dirty="0"/>
                  <a:t> km = 6,500m</a:t>
                </a:r>
              </a:p>
            </p:txBody>
          </p:sp>
        </mc:Choice>
        <mc:Fallback xmlns="">
          <p:sp>
            <p:nvSpPr>
              <p:cNvPr id="20" name="TextBox 19">
                <a:extLst>
                  <a:ext uri="{FF2B5EF4-FFF2-40B4-BE49-F238E27FC236}">
                    <a16:creationId xmlns:a16="http://schemas.microsoft.com/office/drawing/2014/main" id="{E8114C78-2A1A-432A-8D6F-6E40B7C7374C}"/>
                  </a:ext>
                </a:extLst>
              </p:cNvPr>
              <p:cNvSpPr txBox="1">
                <a:spLocks noRot="1" noChangeAspect="1" noMove="1" noResize="1" noEditPoints="1" noAdjustHandles="1" noChangeArrowheads="1" noChangeShapeType="1" noTextEdit="1"/>
              </p:cNvSpPr>
              <p:nvPr/>
            </p:nvSpPr>
            <p:spPr>
              <a:xfrm>
                <a:off x="6110921" y="4258174"/>
                <a:ext cx="5486401" cy="921663"/>
              </a:xfrm>
              <a:prstGeom prst="rect">
                <a:avLst/>
              </a:prstGeom>
              <a:blipFill>
                <a:blip r:embed="rId6"/>
                <a:stretch>
                  <a:fillRect t="-3311" b="-3974"/>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885171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24"/>
                                        </p:tgtEl>
                                      </p:cBhvr>
                                    </p:animEffect>
                                    <p:set>
                                      <p:cBhvr>
                                        <p:cTn id="11" dur="1" fill="hold">
                                          <p:stCondLst>
                                            <p:cond delay="499"/>
                                          </p:stCondLst>
                                        </p:cTn>
                                        <p:tgtEl>
                                          <p:spTgt spid="2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pic>
        <p:nvPicPr>
          <p:cNvPr id="8" name="Picture 7">
            <a:extLst>
              <a:ext uri="{FF2B5EF4-FFF2-40B4-BE49-F238E27FC236}">
                <a16:creationId xmlns:a16="http://schemas.microsoft.com/office/drawing/2014/main" id="{CDA560AE-936E-45C6-B11A-9A00BF920844}"/>
              </a:ext>
            </a:extLst>
          </p:cNvPr>
          <p:cNvPicPr>
            <a:picLocks noChangeAspect="1"/>
          </p:cNvPicPr>
          <p:nvPr/>
        </p:nvPicPr>
        <p:blipFill>
          <a:blip r:embed="rId3"/>
          <a:stretch>
            <a:fillRect/>
          </a:stretch>
        </p:blipFill>
        <p:spPr>
          <a:xfrm>
            <a:off x="1487488" y="1628800"/>
            <a:ext cx="3753279" cy="3565823"/>
          </a:xfrm>
          <a:prstGeom prst="rect">
            <a:avLst/>
          </a:prstGeom>
        </p:spPr>
      </p:pic>
      <p:sp>
        <p:nvSpPr>
          <p:cNvPr id="23" name="Rectangle 22">
            <a:extLst>
              <a:ext uri="{FF2B5EF4-FFF2-40B4-BE49-F238E27FC236}">
                <a16:creationId xmlns:a16="http://schemas.microsoft.com/office/drawing/2014/main" id="{A1CC850A-DDED-4B12-8B3C-E54F77301063}"/>
              </a:ext>
            </a:extLst>
          </p:cNvPr>
          <p:cNvSpPr/>
          <p:nvPr/>
        </p:nvSpPr>
        <p:spPr bwMode="auto">
          <a:xfrm>
            <a:off x="3503712" y="3861048"/>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Content Placeholder 2">
            <a:extLst>
              <a:ext uri="{FF2B5EF4-FFF2-40B4-BE49-F238E27FC236}">
                <a16:creationId xmlns:a16="http://schemas.microsoft.com/office/drawing/2014/main" id="{C0675CF5-2A8B-4131-974F-8F14C4242C2C}"/>
              </a:ext>
            </a:extLst>
          </p:cNvPr>
          <p:cNvSpPr txBox="1">
            <a:spLocks/>
          </p:cNvSpPr>
          <p:nvPr/>
        </p:nvSpPr>
        <p:spPr>
          <a:xfrm>
            <a:off x="6192012" y="1557337"/>
            <a:ext cx="5390389" cy="447198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known conversion fact for millilitres and litres?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500ml in litres?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700ml in litres?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3,700ml in litres?</a:t>
            </a:r>
          </a:p>
          <a:p>
            <a:pPr marL="0" indent="0">
              <a:lnSpc>
                <a:spcPct val="120000"/>
              </a:lnSpc>
              <a:spcBef>
                <a:spcPts val="600"/>
              </a:spcBef>
              <a:spcAft>
                <a:spcPts val="600"/>
              </a:spcAft>
              <a:buClr>
                <a:srgbClr val="585858"/>
              </a:buClr>
              <a:buNone/>
            </a:pPr>
            <a:endParaRPr lang="en-GB"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BDD21FD-682C-4319-9393-4E89F923FA04}"/>
                  </a:ext>
                </a:extLst>
              </p:cNvPr>
              <p:cNvSpPr txBox="1"/>
              <p:nvPr/>
            </p:nvSpPr>
            <p:spPr>
              <a:xfrm>
                <a:off x="6110921" y="4963815"/>
                <a:ext cx="5486401" cy="92262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3,000ml is 3 litres</a:t>
                </a:r>
              </a:p>
              <a:p>
                <a:pPr algn="ctr">
                  <a:buNone/>
                </a:pPr>
                <a:r>
                  <a:rPr lang="en-GB" sz="2000" i="1"/>
                  <a:t>so 3,700ml </a:t>
                </a:r>
                <a:r>
                  <a:rPr lang="en-GB" sz="2000" i="1" dirty="0"/>
                  <a:t>is 3.7 litres or 3</a:t>
                </a:r>
                <a14:m>
                  <m:oMath xmlns:m="http://schemas.openxmlformats.org/officeDocument/2006/math">
                    <m:r>
                      <a:rPr lang="en-GB" sz="2000" b="0" i="1"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7</m:t>
                        </m:r>
                      </m:num>
                      <m:den>
                        <m:r>
                          <a:rPr lang="en-GB" sz="2000" b="0" i="1" smtClean="0">
                            <a:latin typeface="Cambria Math" panose="02040503050406030204" pitchFamily="18" charset="0"/>
                          </a:rPr>
                          <m:t>10</m:t>
                        </m:r>
                      </m:den>
                    </m:f>
                    <m:r>
                      <a:rPr lang="en-GB" sz="2000" b="0" i="1" smtClean="0">
                        <a:latin typeface="Cambria Math" panose="02040503050406030204" pitchFamily="18" charset="0"/>
                      </a:rPr>
                      <m:t>𝑙</m:t>
                    </m:r>
                  </m:oMath>
                </a14:m>
                <a:endParaRPr lang="en-GB" sz="2000" i="1" dirty="0"/>
              </a:p>
            </p:txBody>
          </p:sp>
        </mc:Choice>
        <mc:Fallback xmlns="">
          <p:sp>
            <p:nvSpPr>
              <p:cNvPr id="10" name="TextBox 9">
                <a:extLst>
                  <a:ext uri="{FF2B5EF4-FFF2-40B4-BE49-F238E27FC236}">
                    <a16:creationId xmlns:a16="http://schemas.microsoft.com/office/drawing/2014/main" id="{DBDD21FD-682C-4319-9393-4E89F923FA04}"/>
                  </a:ext>
                </a:extLst>
              </p:cNvPr>
              <p:cNvSpPr txBox="1">
                <a:spLocks noRot="1" noChangeAspect="1" noMove="1" noResize="1" noEditPoints="1" noAdjustHandles="1" noChangeArrowheads="1" noChangeShapeType="1" noTextEdit="1"/>
              </p:cNvSpPr>
              <p:nvPr/>
            </p:nvSpPr>
            <p:spPr>
              <a:xfrm>
                <a:off x="6110921" y="4963815"/>
                <a:ext cx="5486401" cy="922625"/>
              </a:xfrm>
              <a:prstGeom prst="rect">
                <a:avLst/>
              </a:prstGeom>
              <a:blipFill>
                <a:blip r:embed="rId4"/>
                <a:stretch>
                  <a:fillRect t="-2632" b="-3289"/>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078D8D-1978-4B70-A2FF-1D952D004C26}"/>
                  </a:ext>
                </a:extLst>
              </p:cNvPr>
              <p:cNvSpPr txBox="1"/>
              <p:nvPr/>
            </p:nvSpPr>
            <p:spPr>
              <a:xfrm>
                <a:off x="6099313" y="2924944"/>
                <a:ext cx="5486401" cy="52693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500ml = 0.5 litres or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r>
                      <a:rPr lang="en-GB" sz="2000" b="0" i="1" smtClean="0">
                        <a:latin typeface="Cambria Math" panose="02040503050406030204" pitchFamily="18" charset="0"/>
                      </a:rPr>
                      <m:t> </m:t>
                    </m:r>
                    <m:r>
                      <a:rPr lang="en-GB" sz="2000" b="0" i="1" smtClean="0">
                        <a:latin typeface="Cambria Math" panose="02040503050406030204" pitchFamily="18" charset="0"/>
                      </a:rPr>
                      <m:t>𝑙</m:t>
                    </m:r>
                  </m:oMath>
                </a14:m>
                <a:r>
                  <a:rPr lang="en-GB" sz="2000" i="1" dirty="0"/>
                  <a:t> </a:t>
                </a:r>
              </a:p>
            </p:txBody>
          </p:sp>
        </mc:Choice>
        <mc:Fallback xmlns="">
          <p:sp>
            <p:nvSpPr>
              <p:cNvPr id="11" name="TextBox 10">
                <a:extLst>
                  <a:ext uri="{FF2B5EF4-FFF2-40B4-BE49-F238E27FC236}">
                    <a16:creationId xmlns:a16="http://schemas.microsoft.com/office/drawing/2014/main" id="{F9078D8D-1978-4B70-A2FF-1D952D004C26}"/>
                  </a:ext>
                </a:extLst>
              </p:cNvPr>
              <p:cNvSpPr txBox="1">
                <a:spLocks noRot="1" noChangeAspect="1" noMove="1" noResize="1" noEditPoints="1" noAdjustHandles="1" noChangeArrowheads="1" noChangeShapeType="1" noTextEdit="1"/>
              </p:cNvSpPr>
              <p:nvPr/>
            </p:nvSpPr>
            <p:spPr>
              <a:xfrm>
                <a:off x="6099313" y="2924944"/>
                <a:ext cx="5486401" cy="526939"/>
              </a:xfrm>
              <a:prstGeom prst="rect">
                <a:avLst/>
              </a:prstGeom>
              <a:blipFill>
                <a:blip r:embed="rId5"/>
                <a:stretch>
                  <a:fillRect b="-8140"/>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DCAAD2-F0C1-4F75-8E33-843F6B5FF80E}"/>
                  </a:ext>
                </a:extLst>
              </p:cNvPr>
              <p:cNvSpPr txBox="1"/>
              <p:nvPr/>
            </p:nvSpPr>
            <p:spPr>
              <a:xfrm>
                <a:off x="6110921" y="3955703"/>
                <a:ext cx="5486401" cy="527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700ml is 0.7 litres or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7</m:t>
                        </m:r>
                      </m:num>
                      <m:den>
                        <m:r>
                          <a:rPr lang="en-GB" sz="2000" b="0" i="1" smtClean="0">
                            <a:latin typeface="Cambria Math" panose="02040503050406030204" pitchFamily="18" charset="0"/>
                          </a:rPr>
                          <m:t>10</m:t>
                        </m:r>
                      </m:den>
                    </m:f>
                    <m:r>
                      <a:rPr lang="en-GB" sz="2000" b="0" i="1" smtClean="0">
                        <a:latin typeface="Cambria Math" panose="02040503050406030204" pitchFamily="18" charset="0"/>
                      </a:rPr>
                      <m:t> </m:t>
                    </m:r>
                    <m:r>
                      <a:rPr lang="en-GB" sz="2000" b="0" i="1" smtClean="0">
                        <a:latin typeface="Cambria Math" panose="02040503050406030204" pitchFamily="18" charset="0"/>
                      </a:rPr>
                      <m:t>𝑙</m:t>
                    </m:r>
                  </m:oMath>
                </a14:m>
                <a:endParaRPr lang="en-GB" sz="2000" i="1" dirty="0"/>
              </a:p>
            </p:txBody>
          </p:sp>
        </mc:Choice>
        <mc:Fallback xmlns="">
          <p:sp>
            <p:nvSpPr>
              <p:cNvPr id="12" name="TextBox 11">
                <a:extLst>
                  <a:ext uri="{FF2B5EF4-FFF2-40B4-BE49-F238E27FC236}">
                    <a16:creationId xmlns:a16="http://schemas.microsoft.com/office/drawing/2014/main" id="{05DCAAD2-F0C1-4F75-8E33-843F6B5FF80E}"/>
                  </a:ext>
                </a:extLst>
              </p:cNvPr>
              <p:cNvSpPr txBox="1">
                <a:spLocks noRot="1" noChangeAspect="1" noMove="1" noResize="1" noEditPoints="1" noAdjustHandles="1" noChangeArrowheads="1" noChangeShapeType="1" noTextEdit="1"/>
              </p:cNvSpPr>
              <p:nvPr/>
            </p:nvSpPr>
            <p:spPr>
              <a:xfrm>
                <a:off x="6110921" y="3955703"/>
                <a:ext cx="5486401" cy="527773"/>
              </a:xfrm>
              <a:prstGeom prst="rect">
                <a:avLst/>
              </a:prstGeom>
              <a:blipFill>
                <a:blip r:embed="rId6"/>
                <a:stretch>
                  <a:fillRect b="-6977"/>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611006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9,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31256345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derive common conversions over 1</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412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5, Unit 9,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5NPV-5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hlinkClick r:id="rId4"/>
                        </a:rPr>
                        <a:t>229-233</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6"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735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sp>
        <p:nvSpPr>
          <p:cNvPr id="3" name="TextBox 2">
            <a:extLst>
              <a:ext uri="{FF2B5EF4-FFF2-40B4-BE49-F238E27FC236}">
                <a16:creationId xmlns:a16="http://schemas.microsoft.com/office/drawing/2014/main" id="{677EE0AC-938B-4EC2-8359-2D9C35B97A9A}"/>
              </a:ext>
            </a:extLst>
          </p:cNvPr>
          <p:cNvSpPr txBox="1"/>
          <p:nvPr/>
        </p:nvSpPr>
        <p:spPr>
          <a:xfrm>
            <a:off x="697763" y="2145114"/>
            <a:ext cx="2196435" cy="461665"/>
          </a:xfrm>
          <a:prstGeom prst="rect">
            <a:avLst/>
          </a:prstGeom>
          <a:noFill/>
        </p:spPr>
        <p:txBody>
          <a:bodyPr wrap="none" rtlCol="0">
            <a:spAutoFit/>
          </a:bodyPr>
          <a:lstStyle/>
          <a:p>
            <a:pPr>
              <a:buNone/>
            </a:pPr>
            <a:r>
              <a:rPr lang="en-GB" sz="2400" b="1" dirty="0"/>
              <a:t>1km = 1,000m</a:t>
            </a:r>
          </a:p>
        </p:txBody>
      </p:sp>
      <p:sp>
        <p:nvSpPr>
          <p:cNvPr id="7" name="TextBox 6">
            <a:extLst>
              <a:ext uri="{FF2B5EF4-FFF2-40B4-BE49-F238E27FC236}">
                <a16:creationId xmlns:a16="http://schemas.microsoft.com/office/drawing/2014/main" id="{1B56161F-FEAD-4F16-8E63-AF2C96BF28DD}"/>
              </a:ext>
            </a:extLst>
          </p:cNvPr>
          <p:cNvSpPr txBox="1"/>
          <p:nvPr/>
        </p:nvSpPr>
        <p:spPr>
          <a:xfrm>
            <a:off x="695400" y="3200189"/>
            <a:ext cx="1939955" cy="461665"/>
          </a:xfrm>
          <a:prstGeom prst="rect">
            <a:avLst/>
          </a:prstGeom>
          <a:noFill/>
        </p:spPr>
        <p:txBody>
          <a:bodyPr wrap="none" rtlCol="0">
            <a:spAutoFit/>
          </a:bodyPr>
          <a:lstStyle/>
          <a:p>
            <a:pPr>
              <a:buNone/>
            </a:pPr>
            <a:r>
              <a:rPr lang="en-GB" sz="2400" b="1" dirty="0"/>
              <a:t>1m = 100cm</a:t>
            </a:r>
          </a:p>
        </p:txBody>
      </p:sp>
      <p:sp>
        <p:nvSpPr>
          <p:cNvPr id="8" name="TextBox 7">
            <a:extLst>
              <a:ext uri="{FF2B5EF4-FFF2-40B4-BE49-F238E27FC236}">
                <a16:creationId xmlns:a16="http://schemas.microsoft.com/office/drawing/2014/main" id="{C7759472-E5BF-4156-8883-EE2D4D80DE22}"/>
              </a:ext>
            </a:extLst>
          </p:cNvPr>
          <p:cNvSpPr txBox="1"/>
          <p:nvPr/>
        </p:nvSpPr>
        <p:spPr>
          <a:xfrm>
            <a:off x="695400" y="4330489"/>
            <a:ext cx="2042547" cy="461665"/>
          </a:xfrm>
          <a:prstGeom prst="rect">
            <a:avLst/>
          </a:prstGeom>
          <a:noFill/>
        </p:spPr>
        <p:txBody>
          <a:bodyPr wrap="none" rtlCol="0">
            <a:spAutoFit/>
          </a:bodyPr>
          <a:lstStyle/>
          <a:p>
            <a:pPr>
              <a:buNone/>
            </a:pPr>
            <a:r>
              <a:rPr lang="en-GB" sz="2400" b="1" dirty="0"/>
              <a:t>1cm = 10mm</a:t>
            </a:r>
          </a:p>
        </p:txBody>
      </p:sp>
      <p:sp>
        <p:nvSpPr>
          <p:cNvPr id="9" name="TextBox 8">
            <a:extLst>
              <a:ext uri="{FF2B5EF4-FFF2-40B4-BE49-F238E27FC236}">
                <a16:creationId xmlns:a16="http://schemas.microsoft.com/office/drawing/2014/main" id="{B6C20BF8-E7B6-4336-B8FA-A5A90D7D4608}"/>
              </a:ext>
            </a:extLst>
          </p:cNvPr>
          <p:cNvSpPr txBox="1"/>
          <p:nvPr/>
        </p:nvSpPr>
        <p:spPr>
          <a:xfrm>
            <a:off x="3314182" y="2145114"/>
            <a:ext cx="2484976" cy="461665"/>
          </a:xfrm>
          <a:prstGeom prst="rect">
            <a:avLst/>
          </a:prstGeom>
          <a:noFill/>
        </p:spPr>
        <p:txBody>
          <a:bodyPr wrap="none" rtlCol="0">
            <a:spAutoFit/>
          </a:bodyPr>
          <a:lstStyle/>
          <a:p>
            <a:pPr>
              <a:buNone/>
            </a:pPr>
            <a:r>
              <a:rPr lang="en-GB" sz="2400" b="1" dirty="0"/>
              <a:t>1 litre = 1,000ml</a:t>
            </a:r>
          </a:p>
        </p:txBody>
      </p:sp>
      <p:sp>
        <p:nvSpPr>
          <p:cNvPr id="10" name="TextBox 9">
            <a:extLst>
              <a:ext uri="{FF2B5EF4-FFF2-40B4-BE49-F238E27FC236}">
                <a16:creationId xmlns:a16="http://schemas.microsoft.com/office/drawing/2014/main" id="{2905DC68-01AB-419E-AC2C-884680D9874A}"/>
              </a:ext>
            </a:extLst>
          </p:cNvPr>
          <p:cNvSpPr txBox="1"/>
          <p:nvPr/>
        </p:nvSpPr>
        <p:spPr>
          <a:xfrm>
            <a:off x="3314182" y="3200189"/>
            <a:ext cx="2023311" cy="461665"/>
          </a:xfrm>
          <a:prstGeom prst="rect">
            <a:avLst/>
          </a:prstGeom>
          <a:noFill/>
        </p:spPr>
        <p:txBody>
          <a:bodyPr wrap="none" rtlCol="0">
            <a:spAutoFit/>
          </a:bodyPr>
          <a:lstStyle/>
          <a:p>
            <a:pPr>
              <a:buNone/>
            </a:pPr>
            <a:r>
              <a:rPr lang="en-GB" sz="2400" b="1" dirty="0"/>
              <a:t>1kg = 1,000g</a:t>
            </a:r>
          </a:p>
        </p:txBody>
      </p:sp>
      <p:sp>
        <p:nvSpPr>
          <p:cNvPr id="11" name="TextBox 10">
            <a:extLst>
              <a:ext uri="{FF2B5EF4-FFF2-40B4-BE49-F238E27FC236}">
                <a16:creationId xmlns:a16="http://schemas.microsoft.com/office/drawing/2014/main" id="{585A91E3-C818-4CFD-A4F7-340DC0C24C82}"/>
              </a:ext>
            </a:extLst>
          </p:cNvPr>
          <p:cNvSpPr txBox="1"/>
          <p:nvPr/>
        </p:nvSpPr>
        <p:spPr>
          <a:xfrm>
            <a:off x="3314183" y="4330489"/>
            <a:ext cx="1579278" cy="461665"/>
          </a:xfrm>
          <a:prstGeom prst="rect">
            <a:avLst/>
          </a:prstGeom>
          <a:noFill/>
        </p:spPr>
        <p:txBody>
          <a:bodyPr wrap="none" rtlCol="0">
            <a:spAutoFit/>
          </a:bodyPr>
          <a:lstStyle/>
          <a:p>
            <a:pPr>
              <a:buNone/>
            </a:pPr>
            <a:r>
              <a:rPr lang="en-GB" sz="2400" b="1" dirty="0"/>
              <a:t>£1 = 100p</a:t>
            </a:r>
          </a:p>
        </p:txBody>
      </p:sp>
      <p:sp>
        <p:nvSpPr>
          <p:cNvPr id="4" name="Rectangle 3">
            <a:extLst>
              <a:ext uri="{FF2B5EF4-FFF2-40B4-BE49-F238E27FC236}">
                <a16:creationId xmlns:a16="http://schemas.microsoft.com/office/drawing/2014/main" id="{B7263958-C92A-49EA-BC2B-58185FE70BA2}"/>
              </a:ext>
            </a:extLst>
          </p:cNvPr>
          <p:cNvSpPr/>
          <p:nvPr/>
        </p:nvSpPr>
        <p:spPr bwMode="auto">
          <a:xfrm>
            <a:off x="1788772" y="2214071"/>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699A226-60E0-4F53-9554-68E41CAB2834}"/>
              </a:ext>
            </a:extLst>
          </p:cNvPr>
          <p:cNvSpPr/>
          <p:nvPr/>
        </p:nvSpPr>
        <p:spPr bwMode="auto">
          <a:xfrm>
            <a:off x="1621731" y="3111565"/>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E1224F99-2FCF-425F-9AF2-F2AA979307DE}"/>
              </a:ext>
            </a:extLst>
          </p:cNvPr>
          <p:cNvSpPr/>
          <p:nvPr/>
        </p:nvSpPr>
        <p:spPr bwMode="auto">
          <a:xfrm>
            <a:off x="1738864" y="4319810"/>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8250C4BB-8B05-4EBF-82EF-9D4ABBE9A9FA}"/>
              </a:ext>
            </a:extLst>
          </p:cNvPr>
          <p:cNvSpPr/>
          <p:nvPr/>
        </p:nvSpPr>
        <p:spPr bwMode="auto">
          <a:xfrm>
            <a:off x="4158414" y="4281039"/>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B8C18A7E-2425-4CA6-8337-674D450F95B4}"/>
              </a:ext>
            </a:extLst>
          </p:cNvPr>
          <p:cNvSpPr/>
          <p:nvPr/>
        </p:nvSpPr>
        <p:spPr bwMode="auto">
          <a:xfrm>
            <a:off x="4284407" y="3111565"/>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5F29FECB-5B38-4CDA-A71F-EAF64ABED420}"/>
              </a:ext>
            </a:extLst>
          </p:cNvPr>
          <p:cNvSpPr/>
          <p:nvPr/>
        </p:nvSpPr>
        <p:spPr bwMode="auto">
          <a:xfrm>
            <a:off x="4565128" y="2034465"/>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Content Placeholder 2">
            <a:extLst>
              <a:ext uri="{FF2B5EF4-FFF2-40B4-BE49-F238E27FC236}">
                <a16:creationId xmlns:a16="http://schemas.microsoft.com/office/drawing/2014/main" id="{54E97B51-AC69-4AFF-8AA7-B0C041C479F3}"/>
              </a:ext>
            </a:extLst>
          </p:cNvPr>
          <p:cNvSpPr txBox="1">
            <a:spLocks/>
          </p:cNvSpPr>
          <p:nvPr/>
        </p:nvSpPr>
        <p:spPr>
          <a:xfrm>
            <a:off x="6192012" y="1557338"/>
            <a:ext cx="5486401"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Complete the following conversions.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1kg = 1,000g, 3kg =  _____g</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for all other units of measure with up to 9 of any larger unit.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These are key conversions that should be memorised. Make a card game with the units written on one side and its equivalence on the other side, e.g. 1m and 100cm and practise recall over a period of time. </a:t>
            </a: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17" name="TextBox 16">
            <a:extLst>
              <a:ext uri="{FF2B5EF4-FFF2-40B4-BE49-F238E27FC236}">
                <a16:creationId xmlns:a16="http://schemas.microsoft.com/office/drawing/2014/main" id="{5CD615E2-A772-4414-9C6E-E93FCE4358BB}"/>
              </a:ext>
            </a:extLst>
          </p:cNvPr>
          <p:cNvSpPr txBox="1"/>
          <p:nvPr/>
        </p:nvSpPr>
        <p:spPr>
          <a:xfrm>
            <a:off x="6158471" y="3722726"/>
            <a:ext cx="5486401" cy="523220"/>
          </a:xfrm>
          <a:prstGeom prst="rect">
            <a:avLst/>
          </a:prstGeom>
          <a:noFill/>
        </p:spPr>
        <p:txBody>
          <a:bodyPr wrap="square" rtlCol="0">
            <a:spAutoFit/>
          </a:bodyPr>
          <a:lstStyle/>
          <a:p>
            <a:pPr>
              <a:buNone/>
            </a:pPr>
            <a:endParaRPr lang="en-GB" dirty="0">
              <a:solidFill>
                <a:srgbClr val="FF0000"/>
              </a:solidFill>
            </a:endParaRPr>
          </a:p>
        </p:txBody>
      </p:sp>
    </p:spTree>
    <p:extLst>
      <p:ext uri="{BB962C8B-B14F-4D97-AF65-F5344CB8AC3E}">
        <p14:creationId xmlns:p14="http://schemas.microsoft.com/office/powerpoint/2010/main" val="1373417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grpSp>
        <p:nvGrpSpPr>
          <p:cNvPr id="17" name="Group 16">
            <a:extLst>
              <a:ext uri="{FF2B5EF4-FFF2-40B4-BE49-F238E27FC236}">
                <a16:creationId xmlns:a16="http://schemas.microsoft.com/office/drawing/2014/main" id="{406D0BF6-4015-4A35-8E89-6A311F4CAA1A}"/>
              </a:ext>
            </a:extLst>
          </p:cNvPr>
          <p:cNvGrpSpPr/>
          <p:nvPr/>
        </p:nvGrpSpPr>
        <p:grpSpPr>
          <a:xfrm>
            <a:off x="1343472" y="1556792"/>
            <a:ext cx="4176464" cy="3697061"/>
            <a:chOff x="1343472" y="1556792"/>
            <a:chExt cx="4176464" cy="3697061"/>
          </a:xfrm>
        </p:grpSpPr>
        <p:grpSp>
          <p:nvGrpSpPr>
            <p:cNvPr id="4" name="Group 3">
              <a:extLst>
                <a:ext uri="{FF2B5EF4-FFF2-40B4-BE49-F238E27FC236}">
                  <a16:creationId xmlns:a16="http://schemas.microsoft.com/office/drawing/2014/main" id="{8D618A7C-67E8-413F-AC91-D2066392B3F8}"/>
                </a:ext>
              </a:extLst>
            </p:cNvPr>
            <p:cNvGrpSpPr/>
            <p:nvPr/>
          </p:nvGrpSpPr>
          <p:grpSpPr>
            <a:xfrm>
              <a:off x="1343472" y="1556792"/>
              <a:ext cx="4176464" cy="3697061"/>
              <a:chOff x="1343472" y="1556792"/>
              <a:chExt cx="4176464" cy="3697061"/>
            </a:xfrm>
          </p:grpSpPr>
          <p:pic>
            <p:nvPicPr>
              <p:cNvPr id="9" name="Picture 8">
                <a:extLst>
                  <a:ext uri="{FF2B5EF4-FFF2-40B4-BE49-F238E27FC236}">
                    <a16:creationId xmlns:a16="http://schemas.microsoft.com/office/drawing/2014/main" id="{72D415DA-89DF-4573-9D66-1266B80EE88A}"/>
                  </a:ext>
                </a:extLst>
              </p:cNvPr>
              <p:cNvPicPr>
                <a:picLocks noChangeAspect="1"/>
              </p:cNvPicPr>
              <p:nvPr/>
            </p:nvPicPr>
            <p:blipFill>
              <a:blip r:embed="rId3"/>
              <a:stretch>
                <a:fillRect/>
              </a:stretch>
            </p:blipFill>
            <p:spPr>
              <a:xfrm>
                <a:off x="1487488" y="1556792"/>
                <a:ext cx="3972511" cy="3697061"/>
              </a:xfrm>
              <a:prstGeom prst="rect">
                <a:avLst/>
              </a:prstGeom>
            </p:spPr>
          </p:pic>
          <p:sp>
            <p:nvSpPr>
              <p:cNvPr id="23" name="Rectangle 22">
                <a:extLst>
                  <a:ext uri="{FF2B5EF4-FFF2-40B4-BE49-F238E27FC236}">
                    <a16:creationId xmlns:a16="http://schemas.microsoft.com/office/drawing/2014/main" id="{A1CC850A-DDED-4B12-8B3C-E54F77301063}"/>
                  </a:ext>
                </a:extLst>
              </p:cNvPr>
              <p:cNvSpPr/>
              <p:nvPr/>
            </p:nvSpPr>
            <p:spPr bwMode="auto">
              <a:xfrm>
                <a:off x="3647728" y="4077072"/>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546021F1-1307-41DA-A548-AF89F502AF02}"/>
                  </a:ext>
                </a:extLst>
              </p:cNvPr>
              <p:cNvSpPr/>
              <p:nvPr/>
            </p:nvSpPr>
            <p:spPr bwMode="auto">
              <a:xfrm>
                <a:off x="1343472" y="3755675"/>
                <a:ext cx="1872208" cy="8640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E850A4A8-4FFE-4553-A5A4-1D17A78A72D8}"/>
                  </a:ext>
                </a:extLst>
              </p:cNvPr>
              <p:cNvSpPr/>
              <p:nvPr/>
            </p:nvSpPr>
            <p:spPr bwMode="auto">
              <a:xfrm>
                <a:off x="1343472" y="2315515"/>
                <a:ext cx="1872208" cy="8640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A7F0922A-09EF-4A6F-A2EE-BDE10BD9750E}"/>
                  </a:ext>
                </a:extLst>
              </p:cNvPr>
              <p:cNvSpPr/>
              <p:nvPr/>
            </p:nvSpPr>
            <p:spPr bwMode="auto">
              <a:xfrm>
                <a:off x="3562409" y="2315515"/>
                <a:ext cx="1872208" cy="8640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5" name="TextBox 4">
              <a:extLst>
                <a:ext uri="{FF2B5EF4-FFF2-40B4-BE49-F238E27FC236}">
                  <a16:creationId xmlns:a16="http://schemas.microsoft.com/office/drawing/2014/main" id="{3F6199B7-A2F0-4DD7-A055-90E2305D8198}"/>
                </a:ext>
              </a:extLst>
            </p:cNvPr>
            <p:cNvSpPr txBox="1"/>
            <p:nvPr/>
          </p:nvSpPr>
          <p:spPr>
            <a:xfrm>
              <a:off x="2135560" y="2315515"/>
              <a:ext cx="864339" cy="523220"/>
            </a:xfrm>
            <a:prstGeom prst="rect">
              <a:avLst/>
            </a:prstGeom>
            <a:noFill/>
          </p:spPr>
          <p:txBody>
            <a:bodyPr wrap="none" rtlCol="0">
              <a:spAutoFit/>
            </a:bodyPr>
            <a:lstStyle/>
            <a:p>
              <a:pPr>
                <a:buNone/>
              </a:pPr>
              <a:r>
                <a:rPr lang="en-GB" dirty="0"/>
                <a:t>1km</a:t>
              </a:r>
            </a:p>
          </p:txBody>
        </p:sp>
        <p:sp>
          <p:nvSpPr>
            <p:cNvPr id="12" name="TextBox 11">
              <a:extLst>
                <a:ext uri="{FF2B5EF4-FFF2-40B4-BE49-F238E27FC236}">
                  <a16:creationId xmlns:a16="http://schemas.microsoft.com/office/drawing/2014/main" id="{20475E58-8939-4EC5-B051-FFD7DC8F22C4}"/>
                </a:ext>
              </a:extLst>
            </p:cNvPr>
            <p:cNvSpPr txBox="1"/>
            <p:nvPr/>
          </p:nvSpPr>
          <p:spPr>
            <a:xfrm>
              <a:off x="3728027" y="2290050"/>
              <a:ext cx="894797" cy="369332"/>
            </a:xfrm>
            <a:prstGeom prst="rect">
              <a:avLst/>
            </a:prstGeom>
            <a:noFill/>
          </p:spPr>
          <p:txBody>
            <a:bodyPr wrap="none" rtlCol="0">
              <a:spAutoFit/>
            </a:bodyPr>
            <a:lstStyle/>
            <a:p>
              <a:pPr>
                <a:buNone/>
              </a:pPr>
              <a:r>
                <a:rPr lang="en-GB" dirty="0"/>
                <a:t>1,000m</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F246CC3-75FB-4910-AB20-6932A3DDC73A}"/>
                    </a:ext>
                  </a:extLst>
                </p:cNvPr>
                <p:cNvSpPr txBox="1"/>
                <p:nvPr/>
              </p:nvSpPr>
              <p:spPr>
                <a:xfrm>
                  <a:off x="1768298" y="3908337"/>
                  <a:ext cx="1519390" cy="700705"/>
                </a:xfrm>
                <a:prstGeom prst="rect">
                  <a:avLst/>
                </a:prstGeom>
                <a:noFill/>
              </p:spPr>
              <p:txBody>
                <a:bodyPr wrap="square" rtlCol="0">
                  <a:spAutoFit/>
                </a:bodyPr>
                <a:lstStyle/>
                <a:p>
                  <a:pPr>
                    <a:buNone/>
                  </a:pPr>
                  <a:r>
                    <a:rPr lang="en-GB" dirty="0"/>
                    <a:t>6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km</a:t>
                  </a:r>
                </a:p>
              </p:txBody>
            </p:sp>
          </mc:Choice>
          <mc:Fallback xmlns="">
            <p:sp>
              <p:nvSpPr>
                <p:cNvPr id="13" name="TextBox 12">
                  <a:extLst>
                    <a:ext uri="{FF2B5EF4-FFF2-40B4-BE49-F238E27FC236}">
                      <a16:creationId xmlns:a16="http://schemas.microsoft.com/office/drawing/2014/main" id="{2F246CC3-75FB-4910-AB20-6932A3DDC73A}"/>
                    </a:ext>
                  </a:extLst>
                </p:cNvPr>
                <p:cNvSpPr txBox="1">
                  <a:spLocks noRot="1" noChangeAspect="1" noMove="1" noResize="1" noEditPoints="1" noAdjustHandles="1" noChangeArrowheads="1" noChangeShapeType="1" noTextEdit="1"/>
                </p:cNvSpPr>
                <p:nvPr/>
              </p:nvSpPr>
              <p:spPr>
                <a:xfrm>
                  <a:off x="1768298" y="3908337"/>
                  <a:ext cx="1519390" cy="700705"/>
                </a:xfrm>
                <a:prstGeom prst="rect">
                  <a:avLst/>
                </a:prstGeom>
                <a:blipFill>
                  <a:blip r:embed="rId4"/>
                  <a:stretch>
                    <a:fillRect l="-8032" b="-9565"/>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199F2F5F-2C4E-406A-B167-A1757A462A25}"/>
                </a:ext>
              </a:extLst>
            </p:cNvPr>
            <p:cNvSpPr txBox="1"/>
            <p:nvPr/>
          </p:nvSpPr>
          <p:spPr>
            <a:xfrm>
              <a:off x="3728027" y="3959588"/>
              <a:ext cx="1385316" cy="523220"/>
            </a:xfrm>
            <a:prstGeom prst="rect">
              <a:avLst/>
            </a:prstGeom>
            <a:noFill/>
          </p:spPr>
          <p:txBody>
            <a:bodyPr wrap="none" rtlCol="0">
              <a:spAutoFit/>
            </a:bodyPr>
            <a:lstStyle/>
            <a:p>
              <a:pPr>
                <a:buNone/>
              </a:pPr>
              <a:r>
                <a:rPr lang="en-GB" dirty="0"/>
                <a:t>6,500m</a:t>
              </a:r>
            </a:p>
          </p:txBody>
        </p:sp>
      </p:grpSp>
      <p:sp>
        <p:nvSpPr>
          <p:cNvPr id="24" name="Rectangle 23">
            <a:extLst>
              <a:ext uri="{FF2B5EF4-FFF2-40B4-BE49-F238E27FC236}">
                <a16:creationId xmlns:a16="http://schemas.microsoft.com/office/drawing/2014/main" id="{641E2AA6-862D-4C3B-9E59-CADCAB9803D5}"/>
              </a:ext>
            </a:extLst>
          </p:cNvPr>
          <p:cNvSpPr/>
          <p:nvPr/>
        </p:nvSpPr>
        <p:spPr bwMode="auto">
          <a:xfrm>
            <a:off x="3503712" y="3861048"/>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9">
            <a:extLst>
              <a:ext uri="{FF2B5EF4-FFF2-40B4-BE49-F238E27FC236}">
                <a16:creationId xmlns:a16="http://schemas.microsoft.com/office/drawing/2014/main" id="{CC790E2D-2E9A-40C5-9DD9-D02A1EAF9AF6}"/>
              </a:ext>
            </a:extLst>
          </p:cNvPr>
          <p:cNvSpPr txBox="1"/>
          <p:nvPr/>
        </p:nvSpPr>
        <p:spPr>
          <a:xfrm>
            <a:off x="6096000" y="3100898"/>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1km = 1,000m</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23C7731-3CA9-40FE-89D1-BA203DFFF8A6}"/>
                  </a:ext>
                </a:extLst>
              </p:cNvPr>
              <p:cNvSpPr txBox="1">
                <a:spLocks/>
              </p:cNvSpPr>
              <p:nvPr/>
            </p:nvSpPr>
            <p:spPr>
              <a:xfrm>
                <a:off x="5744251" y="1556792"/>
                <a:ext cx="6000073" cy="405764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r>
                  <a:rPr lang="en-GB" sz="2000" dirty="0">
                    <a:latin typeface="Arial" panose="020B0604020202020204" pitchFamily="34" charset="0"/>
                    <a:cs typeface="Arial" panose="020B0604020202020204" pitchFamily="34" charset="0"/>
                  </a:rPr>
                  <a:t> as a decimal fraction?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known conversion fact for kilometres and metres?</a:t>
                </a:r>
              </a:p>
              <a:p>
                <a:pPr marL="0" indent="0">
                  <a:lnSpc>
                    <a:spcPct val="120000"/>
                  </a:lnSpc>
                  <a:spcBef>
                    <a:spcPts val="600"/>
                  </a:spcBef>
                  <a:spcAft>
                    <a:spcPts val="600"/>
                  </a:spcAft>
                  <a:buClr>
                    <a:srgbClr val="585858"/>
                  </a:buCl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6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r>
                  <a:rPr lang="en-GB" sz="2000" dirty="0">
                    <a:latin typeface="Arial" panose="020B0604020202020204" pitchFamily="34" charset="0"/>
                    <a:cs typeface="Arial" panose="020B0604020202020204" pitchFamily="34" charset="0"/>
                  </a:rPr>
                  <a:t> km in metres?</a:t>
                </a:r>
              </a:p>
              <a:p>
                <a:pPr marL="0" indent="0">
                  <a:lnSpc>
                    <a:spcPct val="120000"/>
                  </a:lnSpc>
                  <a:spcBef>
                    <a:spcPts val="600"/>
                  </a:spcBef>
                  <a:spcAft>
                    <a:spcPts val="600"/>
                  </a:spcAft>
                  <a:buClr>
                    <a:srgbClr val="585858"/>
                  </a:buClr>
                  <a:buNone/>
                </a:pPr>
                <a:endParaRPr lang="en-GB" sz="2000" dirty="0"/>
              </a:p>
            </p:txBody>
          </p:sp>
        </mc:Choice>
        <mc:Fallback xmlns="">
          <p:sp>
            <p:nvSpPr>
              <p:cNvPr id="19" name="Content Placeholder 2">
                <a:extLst>
                  <a:ext uri="{FF2B5EF4-FFF2-40B4-BE49-F238E27FC236}">
                    <a16:creationId xmlns:a16="http://schemas.microsoft.com/office/drawing/2014/main" id="{E23C7731-3CA9-40FE-89D1-BA203DFFF8A6}"/>
                  </a:ext>
                </a:extLst>
              </p:cNvPr>
              <p:cNvSpPr txBox="1">
                <a:spLocks noRot="1" noChangeAspect="1" noMove="1" noResize="1" noEditPoints="1" noAdjustHandles="1" noChangeArrowheads="1" noChangeShapeType="1" noTextEdit="1"/>
              </p:cNvSpPr>
              <p:nvPr/>
            </p:nvSpPr>
            <p:spPr>
              <a:xfrm>
                <a:off x="5744251" y="1556792"/>
                <a:ext cx="6000073" cy="4057649"/>
              </a:xfrm>
              <a:prstGeom prst="rect">
                <a:avLst/>
              </a:prstGeom>
              <a:blipFill>
                <a:blip r:embed="rId5"/>
                <a:stretch>
                  <a:fillRect l="-914" r="-2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8114C78-2A1A-432A-8D6F-6E40B7C7374C}"/>
                  </a:ext>
                </a:extLst>
              </p:cNvPr>
              <p:cNvSpPr txBox="1"/>
              <p:nvPr/>
            </p:nvSpPr>
            <p:spPr>
              <a:xfrm>
                <a:off x="6110921" y="4258174"/>
                <a:ext cx="5486401" cy="92166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6km is 6,000m</a:t>
                </a:r>
              </a:p>
              <a:p>
                <a:pPr algn="ctr">
                  <a:buNone/>
                </a:pPr>
                <a:r>
                  <a:rPr lang="en-GB" sz="2000" i="1" dirty="0"/>
                  <a:t>so 6</a:t>
                </a:r>
                <a14:m>
                  <m:oMath xmlns:m="http://schemas.openxmlformats.org/officeDocument/2006/math">
                    <m:r>
                      <a:rPr lang="en-GB" sz="2000" b="0" i="1"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r>
                  <a:rPr lang="en-GB" sz="2000" i="1" dirty="0"/>
                  <a:t> km = 6,500m</a:t>
                </a:r>
              </a:p>
            </p:txBody>
          </p:sp>
        </mc:Choice>
        <mc:Fallback xmlns="">
          <p:sp>
            <p:nvSpPr>
              <p:cNvPr id="20" name="TextBox 19">
                <a:extLst>
                  <a:ext uri="{FF2B5EF4-FFF2-40B4-BE49-F238E27FC236}">
                    <a16:creationId xmlns:a16="http://schemas.microsoft.com/office/drawing/2014/main" id="{E8114C78-2A1A-432A-8D6F-6E40B7C7374C}"/>
                  </a:ext>
                </a:extLst>
              </p:cNvPr>
              <p:cNvSpPr txBox="1">
                <a:spLocks noRot="1" noChangeAspect="1" noMove="1" noResize="1" noEditPoints="1" noAdjustHandles="1" noChangeArrowheads="1" noChangeShapeType="1" noTextEdit="1"/>
              </p:cNvSpPr>
              <p:nvPr/>
            </p:nvSpPr>
            <p:spPr>
              <a:xfrm>
                <a:off x="6110921" y="4258174"/>
                <a:ext cx="5486401" cy="921663"/>
              </a:xfrm>
              <a:prstGeom prst="rect">
                <a:avLst/>
              </a:prstGeom>
              <a:blipFill>
                <a:blip r:embed="rId6"/>
                <a:stretch>
                  <a:fillRect t="-3311" b="-3974"/>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3100489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24"/>
                                        </p:tgtEl>
                                      </p:cBhvr>
                                    </p:animEffect>
                                    <p:set>
                                      <p:cBhvr>
                                        <p:cTn id="11" dur="1" fill="hold">
                                          <p:stCondLst>
                                            <p:cond delay="499"/>
                                          </p:stCondLst>
                                        </p:cTn>
                                        <p:tgtEl>
                                          <p:spTgt spid="2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pic>
        <p:nvPicPr>
          <p:cNvPr id="8" name="Picture 7">
            <a:extLst>
              <a:ext uri="{FF2B5EF4-FFF2-40B4-BE49-F238E27FC236}">
                <a16:creationId xmlns:a16="http://schemas.microsoft.com/office/drawing/2014/main" id="{CDA560AE-936E-45C6-B11A-9A00BF920844}"/>
              </a:ext>
            </a:extLst>
          </p:cNvPr>
          <p:cNvPicPr>
            <a:picLocks noChangeAspect="1"/>
          </p:cNvPicPr>
          <p:nvPr/>
        </p:nvPicPr>
        <p:blipFill>
          <a:blip r:embed="rId3"/>
          <a:stretch>
            <a:fillRect/>
          </a:stretch>
        </p:blipFill>
        <p:spPr>
          <a:xfrm>
            <a:off x="1487488" y="1628800"/>
            <a:ext cx="3753279" cy="3565823"/>
          </a:xfrm>
          <a:prstGeom prst="rect">
            <a:avLst/>
          </a:prstGeom>
        </p:spPr>
      </p:pic>
      <p:sp>
        <p:nvSpPr>
          <p:cNvPr id="23" name="Rectangle 22">
            <a:extLst>
              <a:ext uri="{FF2B5EF4-FFF2-40B4-BE49-F238E27FC236}">
                <a16:creationId xmlns:a16="http://schemas.microsoft.com/office/drawing/2014/main" id="{A1CC850A-DDED-4B12-8B3C-E54F77301063}"/>
              </a:ext>
            </a:extLst>
          </p:cNvPr>
          <p:cNvSpPr/>
          <p:nvPr/>
        </p:nvSpPr>
        <p:spPr bwMode="auto">
          <a:xfrm>
            <a:off x="3503712" y="3861048"/>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Content Placeholder 2">
            <a:extLst>
              <a:ext uri="{FF2B5EF4-FFF2-40B4-BE49-F238E27FC236}">
                <a16:creationId xmlns:a16="http://schemas.microsoft.com/office/drawing/2014/main" id="{C0675CF5-2A8B-4131-974F-8F14C4242C2C}"/>
              </a:ext>
            </a:extLst>
          </p:cNvPr>
          <p:cNvSpPr txBox="1">
            <a:spLocks/>
          </p:cNvSpPr>
          <p:nvPr/>
        </p:nvSpPr>
        <p:spPr>
          <a:xfrm>
            <a:off x="6192012" y="1557337"/>
            <a:ext cx="5390389" cy="447198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known conversion fact for millilitres and litres?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500ml in litres?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700ml in litres?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3,700ml in litres?</a:t>
            </a:r>
          </a:p>
          <a:p>
            <a:pPr marL="0" indent="0">
              <a:lnSpc>
                <a:spcPct val="120000"/>
              </a:lnSpc>
              <a:spcBef>
                <a:spcPts val="600"/>
              </a:spcBef>
              <a:spcAft>
                <a:spcPts val="600"/>
              </a:spcAft>
              <a:buClr>
                <a:srgbClr val="585858"/>
              </a:buClr>
              <a:buNone/>
            </a:pPr>
            <a:endParaRPr lang="en-GB"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BDD21FD-682C-4319-9393-4E89F923FA04}"/>
                  </a:ext>
                </a:extLst>
              </p:cNvPr>
              <p:cNvSpPr txBox="1"/>
              <p:nvPr/>
            </p:nvSpPr>
            <p:spPr>
              <a:xfrm>
                <a:off x="6110921" y="4963815"/>
                <a:ext cx="5486401" cy="92262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3,000ml is 3 litres</a:t>
                </a:r>
              </a:p>
              <a:p>
                <a:pPr algn="ctr">
                  <a:buNone/>
                </a:pPr>
                <a:r>
                  <a:rPr lang="en-GB" sz="2000" i="1"/>
                  <a:t>so 3,700ml </a:t>
                </a:r>
                <a:r>
                  <a:rPr lang="en-GB" sz="2000" i="1" dirty="0"/>
                  <a:t>is 3.7 litres or 3</a:t>
                </a:r>
                <a14:m>
                  <m:oMath xmlns:m="http://schemas.openxmlformats.org/officeDocument/2006/math">
                    <m:r>
                      <a:rPr lang="en-GB" sz="2000" b="0" i="1"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7</m:t>
                        </m:r>
                      </m:num>
                      <m:den>
                        <m:r>
                          <a:rPr lang="en-GB" sz="2000" b="0" i="1" smtClean="0">
                            <a:latin typeface="Cambria Math" panose="02040503050406030204" pitchFamily="18" charset="0"/>
                          </a:rPr>
                          <m:t>10</m:t>
                        </m:r>
                      </m:den>
                    </m:f>
                    <m:r>
                      <a:rPr lang="en-GB" sz="2000" b="0" i="1" smtClean="0">
                        <a:latin typeface="Cambria Math" panose="02040503050406030204" pitchFamily="18" charset="0"/>
                      </a:rPr>
                      <m:t>𝑙</m:t>
                    </m:r>
                  </m:oMath>
                </a14:m>
                <a:endParaRPr lang="en-GB" sz="2000" i="1" dirty="0"/>
              </a:p>
            </p:txBody>
          </p:sp>
        </mc:Choice>
        <mc:Fallback xmlns="">
          <p:sp>
            <p:nvSpPr>
              <p:cNvPr id="10" name="TextBox 9">
                <a:extLst>
                  <a:ext uri="{FF2B5EF4-FFF2-40B4-BE49-F238E27FC236}">
                    <a16:creationId xmlns:a16="http://schemas.microsoft.com/office/drawing/2014/main" id="{DBDD21FD-682C-4319-9393-4E89F923FA04}"/>
                  </a:ext>
                </a:extLst>
              </p:cNvPr>
              <p:cNvSpPr txBox="1">
                <a:spLocks noRot="1" noChangeAspect="1" noMove="1" noResize="1" noEditPoints="1" noAdjustHandles="1" noChangeArrowheads="1" noChangeShapeType="1" noTextEdit="1"/>
              </p:cNvSpPr>
              <p:nvPr/>
            </p:nvSpPr>
            <p:spPr>
              <a:xfrm>
                <a:off x="6110921" y="4963815"/>
                <a:ext cx="5486401" cy="922625"/>
              </a:xfrm>
              <a:prstGeom prst="rect">
                <a:avLst/>
              </a:prstGeom>
              <a:blipFill>
                <a:blip r:embed="rId4"/>
                <a:stretch>
                  <a:fillRect t="-2632" b="-3289"/>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078D8D-1978-4B70-A2FF-1D952D004C26}"/>
                  </a:ext>
                </a:extLst>
              </p:cNvPr>
              <p:cNvSpPr txBox="1"/>
              <p:nvPr/>
            </p:nvSpPr>
            <p:spPr>
              <a:xfrm>
                <a:off x="6099313" y="2924944"/>
                <a:ext cx="5486401" cy="52693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500ml = 0.5 litres or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r>
                      <a:rPr lang="en-GB" sz="2000" b="0" i="1" smtClean="0">
                        <a:latin typeface="Cambria Math" panose="02040503050406030204" pitchFamily="18" charset="0"/>
                      </a:rPr>
                      <m:t> </m:t>
                    </m:r>
                    <m:r>
                      <a:rPr lang="en-GB" sz="2000" b="0" i="1" smtClean="0">
                        <a:latin typeface="Cambria Math" panose="02040503050406030204" pitchFamily="18" charset="0"/>
                      </a:rPr>
                      <m:t>𝑙</m:t>
                    </m:r>
                  </m:oMath>
                </a14:m>
                <a:r>
                  <a:rPr lang="en-GB" sz="2000" i="1" dirty="0"/>
                  <a:t> </a:t>
                </a:r>
              </a:p>
            </p:txBody>
          </p:sp>
        </mc:Choice>
        <mc:Fallback xmlns="">
          <p:sp>
            <p:nvSpPr>
              <p:cNvPr id="11" name="TextBox 10">
                <a:extLst>
                  <a:ext uri="{FF2B5EF4-FFF2-40B4-BE49-F238E27FC236}">
                    <a16:creationId xmlns:a16="http://schemas.microsoft.com/office/drawing/2014/main" id="{F9078D8D-1978-4B70-A2FF-1D952D004C26}"/>
                  </a:ext>
                </a:extLst>
              </p:cNvPr>
              <p:cNvSpPr txBox="1">
                <a:spLocks noRot="1" noChangeAspect="1" noMove="1" noResize="1" noEditPoints="1" noAdjustHandles="1" noChangeArrowheads="1" noChangeShapeType="1" noTextEdit="1"/>
              </p:cNvSpPr>
              <p:nvPr/>
            </p:nvSpPr>
            <p:spPr>
              <a:xfrm>
                <a:off x="6099313" y="2924944"/>
                <a:ext cx="5486401" cy="526939"/>
              </a:xfrm>
              <a:prstGeom prst="rect">
                <a:avLst/>
              </a:prstGeom>
              <a:blipFill>
                <a:blip r:embed="rId5"/>
                <a:stretch>
                  <a:fillRect b="-8140"/>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DCAAD2-F0C1-4F75-8E33-843F6B5FF80E}"/>
                  </a:ext>
                </a:extLst>
              </p:cNvPr>
              <p:cNvSpPr txBox="1"/>
              <p:nvPr/>
            </p:nvSpPr>
            <p:spPr>
              <a:xfrm>
                <a:off x="6110921" y="3955703"/>
                <a:ext cx="5486401" cy="527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700ml is 0.7 litres or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7</m:t>
                        </m:r>
                      </m:num>
                      <m:den>
                        <m:r>
                          <a:rPr lang="en-GB" sz="2000" b="0" i="1" smtClean="0">
                            <a:latin typeface="Cambria Math" panose="02040503050406030204" pitchFamily="18" charset="0"/>
                          </a:rPr>
                          <m:t>10</m:t>
                        </m:r>
                      </m:den>
                    </m:f>
                    <m:r>
                      <a:rPr lang="en-GB" sz="2000" b="0" i="1" smtClean="0">
                        <a:latin typeface="Cambria Math" panose="02040503050406030204" pitchFamily="18" charset="0"/>
                      </a:rPr>
                      <m:t> </m:t>
                    </m:r>
                    <m:r>
                      <a:rPr lang="en-GB" sz="2000" b="0" i="1" smtClean="0">
                        <a:latin typeface="Cambria Math" panose="02040503050406030204" pitchFamily="18" charset="0"/>
                      </a:rPr>
                      <m:t>𝑙</m:t>
                    </m:r>
                  </m:oMath>
                </a14:m>
                <a:endParaRPr lang="en-GB" sz="2000" i="1" dirty="0"/>
              </a:p>
            </p:txBody>
          </p:sp>
        </mc:Choice>
        <mc:Fallback xmlns="">
          <p:sp>
            <p:nvSpPr>
              <p:cNvPr id="12" name="TextBox 11">
                <a:extLst>
                  <a:ext uri="{FF2B5EF4-FFF2-40B4-BE49-F238E27FC236}">
                    <a16:creationId xmlns:a16="http://schemas.microsoft.com/office/drawing/2014/main" id="{05DCAAD2-F0C1-4F75-8E33-843F6B5FF80E}"/>
                  </a:ext>
                </a:extLst>
              </p:cNvPr>
              <p:cNvSpPr txBox="1">
                <a:spLocks noRot="1" noChangeAspect="1" noMove="1" noResize="1" noEditPoints="1" noAdjustHandles="1" noChangeArrowheads="1" noChangeShapeType="1" noTextEdit="1"/>
              </p:cNvSpPr>
              <p:nvPr/>
            </p:nvSpPr>
            <p:spPr>
              <a:xfrm>
                <a:off x="6110921" y="3955703"/>
                <a:ext cx="5486401" cy="527773"/>
              </a:xfrm>
              <a:prstGeom prst="rect">
                <a:avLst/>
              </a:prstGeom>
              <a:blipFill>
                <a:blip r:embed="rId6"/>
                <a:stretch>
                  <a:fillRect b="-6977"/>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3906083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131112247"/>
              </p:ext>
            </p:extLst>
          </p:nvPr>
        </p:nvGraphicFramePr>
        <p:xfrm>
          <a:off x="594008" y="1535029"/>
          <a:ext cx="10712127" cy="3291840"/>
        </p:xfrm>
        <a:graphic>
          <a:graphicData uri="http://schemas.openxmlformats.org/drawingml/2006/table">
            <a:tbl>
              <a:tblPr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apply memorised unit conversions to convert between units of measure (larger to smaller units - whole number conversions)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apply memorised unit conversions to convert between units of measure (smaller to larger units - whole number conversions)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convert from and to fraction and decimal fraction quantities of larger units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derive common conversions over 1</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carry out conversions that correspond to 100 parts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solve measures problems involving different units </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927880700"/>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640118" y="595407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140617" y="5852405"/>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9,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48558718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carry out conversions that correspond to 100 parts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74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5, Unit 9,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5NPV-5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hlinkClick r:id="rId4"/>
                        </a:rPr>
                        <a:t>229-233</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6"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486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298947DF-7A7B-4113-89D5-0CD89D37CCB7}"/>
              </a:ext>
            </a:extLst>
          </p:cNvPr>
          <p:cNvSpPr>
            <a:spLocks noGrp="1"/>
          </p:cNvSpPr>
          <p:nvPr>
            <p:ph type="title"/>
          </p:nvPr>
        </p:nvSpPr>
        <p:spPr/>
        <p:txBody>
          <a:bodyPr/>
          <a:lstStyle/>
          <a:p>
            <a:r>
              <a:rPr lang="en-GB" sz="2000" dirty="0"/>
              <a:t>5NPV-5 Convert between units of measure</a:t>
            </a:r>
            <a:endParaRPr lang="en-GB" dirty="0"/>
          </a:p>
        </p:txBody>
      </p:sp>
      <p:grpSp>
        <p:nvGrpSpPr>
          <p:cNvPr id="31" name="Group 30">
            <a:extLst>
              <a:ext uri="{FF2B5EF4-FFF2-40B4-BE49-F238E27FC236}">
                <a16:creationId xmlns:a16="http://schemas.microsoft.com/office/drawing/2014/main" id="{F7C11924-65B6-45A4-B9A6-808B40478273}"/>
              </a:ext>
            </a:extLst>
          </p:cNvPr>
          <p:cNvGrpSpPr/>
          <p:nvPr/>
        </p:nvGrpSpPr>
        <p:grpSpPr>
          <a:xfrm>
            <a:off x="1968355" y="1360962"/>
            <a:ext cx="1146041" cy="4994862"/>
            <a:chOff x="2495600" y="1026426"/>
            <a:chExt cx="1238620" cy="5398354"/>
          </a:xfrm>
        </p:grpSpPr>
        <p:pic>
          <p:nvPicPr>
            <p:cNvPr id="4" name="Picture 3" descr="A close up of a logo&#10;&#10;Description generated with very high confidence">
              <a:extLst>
                <a:ext uri="{FF2B5EF4-FFF2-40B4-BE49-F238E27FC236}">
                  <a16:creationId xmlns:a16="http://schemas.microsoft.com/office/drawing/2014/main" id="{9F356910-3463-48A6-8B36-E26B96D06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1026426"/>
              <a:ext cx="1238620" cy="5398354"/>
            </a:xfrm>
            <a:prstGeom prst="rect">
              <a:avLst/>
            </a:prstGeom>
          </p:spPr>
        </p:pic>
        <p:pic>
          <p:nvPicPr>
            <p:cNvPr id="5" name="Picture 4">
              <a:extLst>
                <a:ext uri="{FF2B5EF4-FFF2-40B4-BE49-F238E27FC236}">
                  <a16:creationId xmlns:a16="http://schemas.microsoft.com/office/drawing/2014/main" id="{9F574A07-648C-4A8C-9389-CE31268361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32988" y="6211002"/>
              <a:ext cx="413226" cy="118668"/>
            </a:xfrm>
            <a:prstGeom prst="rect">
              <a:avLst/>
            </a:prstGeom>
          </p:spPr>
        </p:pic>
        <p:pic>
          <p:nvPicPr>
            <p:cNvPr id="6" name="Picture 5">
              <a:extLst>
                <a:ext uri="{FF2B5EF4-FFF2-40B4-BE49-F238E27FC236}">
                  <a16:creationId xmlns:a16="http://schemas.microsoft.com/office/drawing/2014/main" id="{5DC7335D-939C-4085-B553-0EFCF3169A4B}"/>
                </a:ext>
              </a:extLst>
            </p:cNvPr>
            <p:cNvPicPr>
              <a:picLocks noChangeAspect="1"/>
            </p:cNvPicPr>
            <p:nvPr/>
          </p:nvPicPr>
          <p:blipFill rotWithShape="1">
            <a:blip r:embed="rId4">
              <a:extLst>
                <a:ext uri="{28A0092B-C50C-407E-A947-70E740481C1C}">
                  <a14:useLocalDpi xmlns:a14="http://schemas.microsoft.com/office/drawing/2010/main" val="0"/>
                </a:ext>
              </a:extLst>
            </a:blip>
            <a:srcRect b="-25"/>
            <a:stretch/>
          </p:blipFill>
          <p:spPr>
            <a:xfrm>
              <a:off x="3114910" y="6122490"/>
              <a:ext cx="481920" cy="207180"/>
            </a:xfrm>
            <a:prstGeom prst="rect">
              <a:avLst/>
            </a:prstGeom>
          </p:spPr>
        </p:pic>
        <p:pic>
          <p:nvPicPr>
            <p:cNvPr id="7" name="Picture 6">
              <a:extLst>
                <a:ext uri="{FF2B5EF4-FFF2-40B4-BE49-F238E27FC236}">
                  <a16:creationId xmlns:a16="http://schemas.microsoft.com/office/drawing/2014/main" id="{F123FDBA-3697-4433-843C-1E745D74FBE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5720614"/>
              <a:ext cx="413226" cy="501747"/>
            </a:xfrm>
            <a:prstGeom prst="rect">
              <a:avLst/>
            </a:prstGeom>
          </p:spPr>
        </p:pic>
        <p:pic>
          <p:nvPicPr>
            <p:cNvPr id="8" name="Picture 7">
              <a:extLst>
                <a:ext uri="{FF2B5EF4-FFF2-40B4-BE49-F238E27FC236}">
                  <a16:creationId xmlns:a16="http://schemas.microsoft.com/office/drawing/2014/main" id="{F3E943DC-3F09-4058-ADAE-97ADB654D7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15041" y="5623139"/>
              <a:ext cx="581789" cy="199741"/>
            </a:xfrm>
            <a:prstGeom prst="rect">
              <a:avLst/>
            </a:prstGeom>
          </p:spPr>
        </p:pic>
        <p:pic>
          <p:nvPicPr>
            <p:cNvPr id="9" name="Picture 8">
              <a:extLst>
                <a:ext uri="{FF2B5EF4-FFF2-40B4-BE49-F238E27FC236}">
                  <a16:creationId xmlns:a16="http://schemas.microsoft.com/office/drawing/2014/main" id="{DBD82447-5550-4F90-8688-086020C68DE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5223658"/>
              <a:ext cx="413226" cy="501747"/>
            </a:xfrm>
            <a:prstGeom prst="rect">
              <a:avLst/>
            </a:prstGeom>
          </p:spPr>
        </p:pic>
        <p:pic>
          <p:nvPicPr>
            <p:cNvPr id="10" name="Picture 9">
              <a:extLst>
                <a:ext uri="{FF2B5EF4-FFF2-40B4-BE49-F238E27FC236}">
                  <a16:creationId xmlns:a16="http://schemas.microsoft.com/office/drawing/2014/main" id="{1F560BF7-991C-4037-8C82-553B83CA24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15041" y="5123788"/>
              <a:ext cx="581789" cy="199741"/>
            </a:xfrm>
            <a:prstGeom prst="rect">
              <a:avLst/>
            </a:prstGeom>
          </p:spPr>
        </p:pic>
        <p:pic>
          <p:nvPicPr>
            <p:cNvPr id="11" name="Picture 10">
              <a:extLst>
                <a:ext uri="{FF2B5EF4-FFF2-40B4-BE49-F238E27FC236}">
                  <a16:creationId xmlns:a16="http://schemas.microsoft.com/office/drawing/2014/main" id="{8C90D343-1BA2-42D1-9226-9584A1BC17EC}"/>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4635" y="4724307"/>
              <a:ext cx="413226" cy="501747"/>
            </a:xfrm>
            <a:prstGeom prst="rect">
              <a:avLst/>
            </a:prstGeom>
          </p:spPr>
        </p:pic>
        <p:pic>
          <p:nvPicPr>
            <p:cNvPr id="12" name="Picture 11">
              <a:extLst>
                <a:ext uri="{FF2B5EF4-FFF2-40B4-BE49-F238E27FC236}">
                  <a16:creationId xmlns:a16="http://schemas.microsoft.com/office/drawing/2014/main" id="{B4740574-8581-4C7E-8736-391E735EA9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13630" y="4624438"/>
              <a:ext cx="581789" cy="199741"/>
            </a:xfrm>
            <a:prstGeom prst="rect">
              <a:avLst/>
            </a:prstGeom>
          </p:spPr>
        </p:pic>
        <p:pic>
          <p:nvPicPr>
            <p:cNvPr id="13" name="Picture 12">
              <a:extLst>
                <a:ext uri="{FF2B5EF4-FFF2-40B4-BE49-F238E27FC236}">
                  <a16:creationId xmlns:a16="http://schemas.microsoft.com/office/drawing/2014/main" id="{5DA176C3-410F-4D9C-9576-39835916FE4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4223760"/>
              <a:ext cx="413226" cy="501747"/>
            </a:xfrm>
            <a:prstGeom prst="rect">
              <a:avLst/>
            </a:prstGeom>
          </p:spPr>
        </p:pic>
        <p:pic>
          <p:nvPicPr>
            <p:cNvPr id="14" name="Picture 13">
              <a:extLst>
                <a:ext uri="{FF2B5EF4-FFF2-40B4-BE49-F238E27FC236}">
                  <a16:creationId xmlns:a16="http://schemas.microsoft.com/office/drawing/2014/main" id="{A927DA5B-C1AD-4D9C-BB12-89F78AC592C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13630" y="4127481"/>
              <a:ext cx="581789" cy="197344"/>
            </a:xfrm>
            <a:prstGeom prst="rect">
              <a:avLst/>
            </a:prstGeom>
          </p:spPr>
        </p:pic>
        <p:pic>
          <p:nvPicPr>
            <p:cNvPr id="15" name="Picture 14">
              <a:extLst>
                <a:ext uri="{FF2B5EF4-FFF2-40B4-BE49-F238E27FC236}">
                  <a16:creationId xmlns:a16="http://schemas.microsoft.com/office/drawing/2014/main" id="{B66AE746-D204-44DF-80B9-7188B288808E}"/>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3723811"/>
              <a:ext cx="413226" cy="501747"/>
            </a:xfrm>
            <a:prstGeom prst="rect">
              <a:avLst/>
            </a:prstGeom>
          </p:spPr>
        </p:pic>
        <p:pic>
          <p:nvPicPr>
            <p:cNvPr id="16" name="Picture 15">
              <a:extLst>
                <a:ext uri="{FF2B5EF4-FFF2-40B4-BE49-F238E27FC236}">
                  <a16:creationId xmlns:a16="http://schemas.microsoft.com/office/drawing/2014/main" id="{3C2F8652-CA3E-4D9C-898F-9ED2635E75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013629" y="3629330"/>
              <a:ext cx="581789" cy="194949"/>
            </a:xfrm>
            <a:prstGeom prst="rect">
              <a:avLst/>
            </a:prstGeom>
          </p:spPr>
        </p:pic>
        <p:pic>
          <p:nvPicPr>
            <p:cNvPr id="17" name="Picture 16">
              <a:extLst>
                <a:ext uri="{FF2B5EF4-FFF2-40B4-BE49-F238E27FC236}">
                  <a16:creationId xmlns:a16="http://schemas.microsoft.com/office/drawing/2014/main" id="{6B2E2120-A568-4B40-9963-55DF45FCC21F}"/>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3223563"/>
              <a:ext cx="413226" cy="501747"/>
            </a:xfrm>
            <a:prstGeom prst="rect">
              <a:avLst/>
            </a:prstGeom>
          </p:spPr>
        </p:pic>
        <p:pic>
          <p:nvPicPr>
            <p:cNvPr id="18" name="Picture 17">
              <a:extLst>
                <a:ext uri="{FF2B5EF4-FFF2-40B4-BE49-F238E27FC236}">
                  <a16:creationId xmlns:a16="http://schemas.microsoft.com/office/drawing/2014/main" id="{15C0F9F0-0943-4DCA-AB15-1FE6D4EB95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013629" y="3126384"/>
              <a:ext cx="581789" cy="194949"/>
            </a:xfrm>
            <a:prstGeom prst="rect">
              <a:avLst/>
            </a:prstGeom>
          </p:spPr>
        </p:pic>
        <p:pic>
          <p:nvPicPr>
            <p:cNvPr id="19" name="Picture 18">
              <a:extLst>
                <a:ext uri="{FF2B5EF4-FFF2-40B4-BE49-F238E27FC236}">
                  <a16:creationId xmlns:a16="http://schemas.microsoft.com/office/drawing/2014/main" id="{541B4E33-BC1A-4153-86A6-90D0A7A70DB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2724507"/>
              <a:ext cx="413226" cy="501747"/>
            </a:xfrm>
            <a:prstGeom prst="rect">
              <a:avLst/>
            </a:prstGeom>
          </p:spPr>
        </p:pic>
        <p:pic>
          <p:nvPicPr>
            <p:cNvPr id="20" name="Picture 19">
              <a:extLst>
                <a:ext uri="{FF2B5EF4-FFF2-40B4-BE49-F238E27FC236}">
                  <a16:creationId xmlns:a16="http://schemas.microsoft.com/office/drawing/2014/main" id="{82C10841-7105-496B-B0D1-061D7756A55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013627" y="2626436"/>
              <a:ext cx="581789" cy="200337"/>
            </a:xfrm>
            <a:prstGeom prst="rect">
              <a:avLst/>
            </a:prstGeom>
          </p:spPr>
        </p:pic>
        <p:pic>
          <p:nvPicPr>
            <p:cNvPr id="21" name="Picture 20">
              <a:extLst>
                <a:ext uri="{FF2B5EF4-FFF2-40B4-BE49-F238E27FC236}">
                  <a16:creationId xmlns:a16="http://schemas.microsoft.com/office/drawing/2014/main" id="{914A1C77-1D71-4592-A1E0-363930C104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2219765"/>
              <a:ext cx="413226" cy="501747"/>
            </a:xfrm>
            <a:prstGeom prst="rect">
              <a:avLst/>
            </a:prstGeom>
          </p:spPr>
        </p:pic>
        <p:pic>
          <p:nvPicPr>
            <p:cNvPr id="22" name="Picture 21">
              <a:extLst>
                <a:ext uri="{FF2B5EF4-FFF2-40B4-BE49-F238E27FC236}">
                  <a16:creationId xmlns:a16="http://schemas.microsoft.com/office/drawing/2014/main" id="{32D28A2D-4B80-41B9-8445-065A31C6851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013627" y="2140594"/>
              <a:ext cx="581789" cy="186828"/>
            </a:xfrm>
            <a:prstGeom prst="rect">
              <a:avLst/>
            </a:prstGeom>
          </p:spPr>
        </p:pic>
        <p:pic>
          <p:nvPicPr>
            <p:cNvPr id="23" name="Picture 22">
              <a:extLst>
                <a:ext uri="{FF2B5EF4-FFF2-40B4-BE49-F238E27FC236}">
                  <a16:creationId xmlns:a16="http://schemas.microsoft.com/office/drawing/2014/main" id="{4B7B0AB3-729F-4FC4-AD3F-A39AC60322C8}"/>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1715023"/>
              <a:ext cx="413226" cy="501747"/>
            </a:xfrm>
            <a:prstGeom prst="rect">
              <a:avLst/>
            </a:prstGeom>
          </p:spPr>
        </p:pic>
        <p:pic>
          <p:nvPicPr>
            <p:cNvPr id="24" name="Picture 23">
              <a:extLst>
                <a:ext uri="{FF2B5EF4-FFF2-40B4-BE49-F238E27FC236}">
                  <a16:creationId xmlns:a16="http://schemas.microsoft.com/office/drawing/2014/main" id="{EEA24ECA-D1F5-4E5E-9625-2203B0DAEA80}"/>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013627" y="1628327"/>
              <a:ext cx="581789" cy="186830"/>
            </a:xfrm>
            <a:prstGeom prst="rect">
              <a:avLst/>
            </a:prstGeom>
          </p:spPr>
        </p:pic>
        <p:pic>
          <p:nvPicPr>
            <p:cNvPr id="25" name="Picture 24">
              <a:extLst>
                <a:ext uri="{FF2B5EF4-FFF2-40B4-BE49-F238E27FC236}">
                  <a16:creationId xmlns:a16="http://schemas.microsoft.com/office/drawing/2014/main" id="{2DED9D65-61FC-47E2-AC8F-5DD90504ED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1211778"/>
              <a:ext cx="413226" cy="501747"/>
            </a:xfrm>
            <a:prstGeom prst="rect">
              <a:avLst/>
            </a:prstGeom>
          </p:spPr>
        </p:pic>
        <p:pic>
          <p:nvPicPr>
            <p:cNvPr id="26" name="Picture 25">
              <a:extLst>
                <a:ext uri="{FF2B5EF4-FFF2-40B4-BE49-F238E27FC236}">
                  <a16:creationId xmlns:a16="http://schemas.microsoft.com/office/drawing/2014/main" id="{BD8BD5DC-0D98-4529-801E-AC5081A3A33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999656" y="1114906"/>
              <a:ext cx="595759" cy="207180"/>
            </a:xfrm>
            <a:prstGeom prst="rect">
              <a:avLst/>
            </a:prstGeom>
          </p:spPr>
        </p:pic>
      </p:grpSp>
      <p:sp>
        <p:nvSpPr>
          <p:cNvPr id="33" name="TextBox 19">
            <a:extLst>
              <a:ext uri="{FF2B5EF4-FFF2-40B4-BE49-F238E27FC236}">
                <a16:creationId xmlns:a16="http://schemas.microsoft.com/office/drawing/2014/main" id="{3460FADF-5E99-45AF-B681-83C8BBCE2937}"/>
              </a:ext>
            </a:extLst>
          </p:cNvPr>
          <p:cNvSpPr txBox="1"/>
          <p:nvPr/>
        </p:nvSpPr>
        <p:spPr>
          <a:xfrm>
            <a:off x="6096000" y="5264665"/>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One metre is equivalent to 100cm.</a:t>
            </a:r>
          </a:p>
        </p:txBody>
      </p:sp>
      <p:sp>
        <p:nvSpPr>
          <p:cNvPr id="35" name="Content Placeholder 2">
            <a:extLst>
              <a:ext uri="{FF2B5EF4-FFF2-40B4-BE49-F238E27FC236}">
                <a16:creationId xmlns:a16="http://schemas.microsoft.com/office/drawing/2014/main" id="{DD266A9A-C9A2-469A-9B86-D8C138EC985C}"/>
              </a:ext>
            </a:extLst>
          </p:cNvPr>
          <p:cNvSpPr txBox="1">
            <a:spLocks/>
          </p:cNvSpPr>
          <p:nvPr/>
        </p:nvSpPr>
        <p:spPr>
          <a:xfrm>
            <a:off x="6192013" y="1557338"/>
            <a:ext cx="5252276" cy="342900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Give children 10 strips of paper, each 10cm in length.</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Ask them to place the pieces of paper end to end.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total length of all of the strips of paper?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Is there more than one way that we can describe the length? </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36" name="TextBox 35">
            <a:extLst>
              <a:ext uri="{FF2B5EF4-FFF2-40B4-BE49-F238E27FC236}">
                <a16:creationId xmlns:a16="http://schemas.microsoft.com/office/drawing/2014/main" id="{929F7873-FFEB-4E83-B01C-9B23263BC889}"/>
              </a:ext>
            </a:extLst>
          </p:cNvPr>
          <p:cNvSpPr txBox="1"/>
          <p:nvPr/>
        </p:nvSpPr>
        <p:spPr>
          <a:xfrm>
            <a:off x="3791744" y="3200189"/>
            <a:ext cx="1939955" cy="461665"/>
          </a:xfrm>
          <a:prstGeom prst="rect">
            <a:avLst/>
          </a:prstGeom>
          <a:noFill/>
        </p:spPr>
        <p:txBody>
          <a:bodyPr wrap="none" rtlCol="0">
            <a:spAutoFit/>
          </a:bodyPr>
          <a:lstStyle/>
          <a:p>
            <a:pPr>
              <a:buNone/>
            </a:pPr>
            <a:r>
              <a:rPr lang="en-GB" sz="2400" b="1" dirty="0"/>
              <a:t>1m = 100cm</a:t>
            </a:r>
          </a:p>
        </p:txBody>
      </p:sp>
      <p:sp>
        <p:nvSpPr>
          <p:cNvPr id="37" name="Rectangle 36">
            <a:extLst>
              <a:ext uri="{FF2B5EF4-FFF2-40B4-BE49-F238E27FC236}">
                <a16:creationId xmlns:a16="http://schemas.microsoft.com/office/drawing/2014/main" id="{1722C931-4927-4FE0-986D-BEEC37D9FBB2}"/>
              </a:ext>
            </a:extLst>
          </p:cNvPr>
          <p:cNvSpPr/>
          <p:nvPr/>
        </p:nvSpPr>
        <p:spPr bwMode="auto">
          <a:xfrm>
            <a:off x="4655840" y="3111565"/>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E3BF3DD2-017C-46A4-922D-8DE11D5C2E4D}"/>
              </a:ext>
            </a:extLst>
          </p:cNvPr>
          <p:cNvSpPr/>
          <p:nvPr/>
        </p:nvSpPr>
        <p:spPr bwMode="auto">
          <a:xfrm>
            <a:off x="3846486" y="3200189"/>
            <a:ext cx="806718" cy="42617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FA51E2B9-F578-4516-8745-5FF9E8722EA4}"/>
              </a:ext>
            </a:extLst>
          </p:cNvPr>
          <p:cNvSpPr txBox="1"/>
          <p:nvPr/>
        </p:nvSpPr>
        <p:spPr>
          <a:xfrm>
            <a:off x="3383172" y="1360962"/>
            <a:ext cx="1146041" cy="400110"/>
          </a:xfrm>
          <a:prstGeom prst="rect">
            <a:avLst/>
          </a:prstGeom>
          <a:noFill/>
        </p:spPr>
        <p:txBody>
          <a:bodyPr wrap="square" rtlCol="0">
            <a:spAutoFit/>
          </a:bodyPr>
          <a:lstStyle/>
          <a:p>
            <a:r>
              <a:rPr lang="en-GB" sz="2000" b="1" dirty="0"/>
              <a:t>100 cm</a:t>
            </a:r>
          </a:p>
        </p:txBody>
      </p:sp>
      <p:sp>
        <p:nvSpPr>
          <p:cNvPr id="38" name="TextBox 37">
            <a:extLst>
              <a:ext uri="{FF2B5EF4-FFF2-40B4-BE49-F238E27FC236}">
                <a16:creationId xmlns:a16="http://schemas.microsoft.com/office/drawing/2014/main" id="{75964867-16DE-4F3E-8F76-C88AA89000A6}"/>
              </a:ext>
            </a:extLst>
          </p:cNvPr>
          <p:cNvSpPr txBox="1"/>
          <p:nvPr/>
        </p:nvSpPr>
        <p:spPr>
          <a:xfrm>
            <a:off x="4274349" y="1364472"/>
            <a:ext cx="1146041" cy="400110"/>
          </a:xfrm>
          <a:prstGeom prst="rect">
            <a:avLst/>
          </a:prstGeom>
          <a:noFill/>
        </p:spPr>
        <p:txBody>
          <a:bodyPr wrap="square" rtlCol="0">
            <a:spAutoFit/>
          </a:bodyPr>
          <a:lstStyle/>
          <a:p>
            <a:r>
              <a:rPr lang="en-GB" sz="2000" b="1" dirty="0"/>
              <a:t>1 metre</a:t>
            </a:r>
          </a:p>
        </p:txBody>
      </p:sp>
    </p:spTree>
    <p:extLst>
      <p:ext uri="{BB962C8B-B14F-4D97-AF65-F5344CB8AC3E}">
        <p14:creationId xmlns:p14="http://schemas.microsoft.com/office/powerpoint/2010/main" val="3508648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C35F2E35-6497-4715-81D8-B006694CB75F}"/>
              </a:ext>
            </a:extLst>
          </p:cNvPr>
          <p:cNvSpPr>
            <a:spLocks noGrp="1"/>
          </p:cNvSpPr>
          <p:nvPr>
            <p:ph type="title"/>
          </p:nvPr>
        </p:nvSpPr>
        <p:spPr/>
        <p:txBody>
          <a:bodyPr/>
          <a:lstStyle/>
          <a:p>
            <a:r>
              <a:rPr lang="en-GB" sz="2000" dirty="0"/>
              <a:t>5NPV-5 Convert between units of measure</a:t>
            </a:r>
            <a:endParaRPr lang="en-GB" dirty="0"/>
          </a:p>
        </p:txBody>
      </p:sp>
      <p:grpSp>
        <p:nvGrpSpPr>
          <p:cNvPr id="150" name="Group 149">
            <a:extLst>
              <a:ext uri="{FF2B5EF4-FFF2-40B4-BE49-F238E27FC236}">
                <a16:creationId xmlns:a16="http://schemas.microsoft.com/office/drawing/2014/main" id="{534B7918-DFA2-46F6-9CA6-8EFBDBDFD9F4}"/>
              </a:ext>
            </a:extLst>
          </p:cNvPr>
          <p:cNvGrpSpPr/>
          <p:nvPr/>
        </p:nvGrpSpPr>
        <p:grpSpPr>
          <a:xfrm>
            <a:off x="1631504" y="1557338"/>
            <a:ext cx="3521556" cy="3527846"/>
            <a:chOff x="839416" y="1557338"/>
            <a:chExt cx="4965080" cy="4973949"/>
          </a:xfrm>
        </p:grpSpPr>
        <p:grpSp>
          <p:nvGrpSpPr>
            <p:cNvPr id="28" name="Group 27">
              <a:extLst>
                <a:ext uri="{FF2B5EF4-FFF2-40B4-BE49-F238E27FC236}">
                  <a16:creationId xmlns:a16="http://schemas.microsoft.com/office/drawing/2014/main" id="{66B31C45-C5C0-4289-BFD9-2FB3944D85C8}"/>
                </a:ext>
              </a:extLst>
            </p:cNvPr>
            <p:cNvGrpSpPr/>
            <p:nvPr/>
          </p:nvGrpSpPr>
          <p:grpSpPr>
            <a:xfrm>
              <a:off x="839416" y="1557338"/>
              <a:ext cx="4965080" cy="431552"/>
              <a:chOff x="623888" y="1557338"/>
              <a:chExt cx="4965080" cy="431552"/>
            </a:xfrm>
          </p:grpSpPr>
          <p:pic>
            <p:nvPicPr>
              <p:cNvPr id="3" name="Picture 2" descr="A picture containing racket, tennis, outdoor&#10;&#10;Description automatically generated">
                <a:extLst>
                  <a:ext uri="{FF2B5EF4-FFF2-40B4-BE49-F238E27FC236}">
                    <a16:creationId xmlns:a16="http://schemas.microsoft.com/office/drawing/2014/main" id="{5735EE81-0ADD-4547-8337-7975087F8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31" name="Picture 30" descr="A picture containing racket, tennis, outdoor&#10;&#10;Description automatically generated">
                <a:extLst>
                  <a:ext uri="{FF2B5EF4-FFF2-40B4-BE49-F238E27FC236}">
                    <a16:creationId xmlns:a16="http://schemas.microsoft.com/office/drawing/2014/main" id="{8FB6B095-8095-481C-B59A-BEB3BC38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32" name="Picture 31" descr="A picture containing racket, tennis, outdoor&#10;&#10;Description automatically generated">
                <a:extLst>
                  <a:ext uri="{FF2B5EF4-FFF2-40B4-BE49-F238E27FC236}">
                    <a16:creationId xmlns:a16="http://schemas.microsoft.com/office/drawing/2014/main" id="{657201B4-D0F5-4666-9177-75C394D83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33" name="Picture 32" descr="A picture containing racket, tennis, outdoor&#10;&#10;Description automatically generated">
                <a:extLst>
                  <a:ext uri="{FF2B5EF4-FFF2-40B4-BE49-F238E27FC236}">
                    <a16:creationId xmlns:a16="http://schemas.microsoft.com/office/drawing/2014/main" id="{ED454147-6D16-4722-837C-60F763B30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34" name="Picture 33" descr="A picture containing racket, tennis, outdoor&#10;&#10;Description automatically generated">
                <a:extLst>
                  <a:ext uri="{FF2B5EF4-FFF2-40B4-BE49-F238E27FC236}">
                    <a16:creationId xmlns:a16="http://schemas.microsoft.com/office/drawing/2014/main" id="{D4586239-AC9D-4761-8746-04952E30D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35" name="Picture 34" descr="A picture containing racket, tennis, outdoor&#10;&#10;Description automatically generated">
                <a:extLst>
                  <a:ext uri="{FF2B5EF4-FFF2-40B4-BE49-F238E27FC236}">
                    <a16:creationId xmlns:a16="http://schemas.microsoft.com/office/drawing/2014/main" id="{BD8BED65-3F59-4F5A-B9AC-FD6440247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36" name="Picture 35" descr="A picture containing racket, tennis, outdoor&#10;&#10;Description automatically generated">
                <a:extLst>
                  <a:ext uri="{FF2B5EF4-FFF2-40B4-BE49-F238E27FC236}">
                    <a16:creationId xmlns:a16="http://schemas.microsoft.com/office/drawing/2014/main" id="{72FF3292-6E87-4535-8889-4BEA4B763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37" name="Picture 36" descr="A picture containing racket, tennis, outdoor&#10;&#10;Description automatically generated">
                <a:extLst>
                  <a:ext uri="{FF2B5EF4-FFF2-40B4-BE49-F238E27FC236}">
                    <a16:creationId xmlns:a16="http://schemas.microsoft.com/office/drawing/2014/main" id="{26D7A634-1DF7-43CC-B385-C4C75AA2C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38" name="Picture 37" descr="A picture containing racket, tennis, outdoor&#10;&#10;Description automatically generated">
                <a:extLst>
                  <a:ext uri="{FF2B5EF4-FFF2-40B4-BE49-F238E27FC236}">
                    <a16:creationId xmlns:a16="http://schemas.microsoft.com/office/drawing/2014/main" id="{9718D667-01FC-40F8-85CC-87821F6CF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39" name="Picture 38" descr="A picture containing racket, tennis, outdoor&#10;&#10;Description automatically generated">
                <a:extLst>
                  <a:ext uri="{FF2B5EF4-FFF2-40B4-BE49-F238E27FC236}">
                    <a16:creationId xmlns:a16="http://schemas.microsoft.com/office/drawing/2014/main" id="{886A5CB4-853A-4C84-8BD8-15FE9D38A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51" name="Group 50">
              <a:extLst>
                <a:ext uri="{FF2B5EF4-FFF2-40B4-BE49-F238E27FC236}">
                  <a16:creationId xmlns:a16="http://schemas.microsoft.com/office/drawing/2014/main" id="{062E5503-DF99-4EB5-89FF-5C10385F9E91}"/>
                </a:ext>
              </a:extLst>
            </p:cNvPr>
            <p:cNvGrpSpPr/>
            <p:nvPr/>
          </p:nvGrpSpPr>
          <p:grpSpPr>
            <a:xfrm>
              <a:off x="839416" y="2060848"/>
              <a:ext cx="4965080" cy="431552"/>
              <a:chOff x="623888" y="1557338"/>
              <a:chExt cx="4965080" cy="431552"/>
            </a:xfrm>
          </p:grpSpPr>
          <p:pic>
            <p:nvPicPr>
              <p:cNvPr id="52" name="Picture 51" descr="A picture containing racket, tennis, outdoor&#10;&#10;Description automatically generated">
                <a:extLst>
                  <a:ext uri="{FF2B5EF4-FFF2-40B4-BE49-F238E27FC236}">
                    <a16:creationId xmlns:a16="http://schemas.microsoft.com/office/drawing/2014/main" id="{2FF30EDF-A1ED-4692-8042-F56176454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53" name="Picture 52" descr="A picture containing racket, tennis, outdoor&#10;&#10;Description automatically generated">
                <a:extLst>
                  <a:ext uri="{FF2B5EF4-FFF2-40B4-BE49-F238E27FC236}">
                    <a16:creationId xmlns:a16="http://schemas.microsoft.com/office/drawing/2014/main" id="{DCA22E16-1462-4B1F-83BE-0CFEE9798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54" name="Picture 53" descr="A picture containing racket, tennis, outdoor&#10;&#10;Description automatically generated">
                <a:extLst>
                  <a:ext uri="{FF2B5EF4-FFF2-40B4-BE49-F238E27FC236}">
                    <a16:creationId xmlns:a16="http://schemas.microsoft.com/office/drawing/2014/main" id="{0A5C5B98-C766-44A7-8B1F-A16E1858C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55" name="Picture 54" descr="A picture containing racket, tennis, outdoor&#10;&#10;Description automatically generated">
                <a:extLst>
                  <a:ext uri="{FF2B5EF4-FFF2-40B4-BE49-F238E27FC236}">
                    <a16:creationId xmlns:a16="http://schemas.microsoft.com/office/drawing/2014/main" id="{0BFBAA79-7961-42B5-A975-B9AFAA16C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56" name="Picture 55" descr="A picture containing racket, tennis, outdoor&#10;&#10;Description automatically generated">
                <a:extLst>
                  <a:ext uri="{FF2B5EF4-FFF2-40B4-BE49-F238E27FC236}">
                    <a16:creationId xmlns:a16="http://schemas.microsoft.com/office/drawing/2014/main" id="{E3E7D10B-1244-469A-BDFD-95B718F14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57" name="Picture 56" descr="A picture containing racket, tennis, outdoor&#10;&#10;Description automatically generated">
                <a:extLst>
                  <a:ext uri="{FF2B5EF4-FFF2-40B4-BE49-F238E27FC236}">
                    <a16:creationId xmlns:a16="http://schemas.microsoft.com/office/drawing/2014/main" id="{4C52D0F6-D2AA-421E-91A8-F43DD5289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58" name="Picture 57" descr="A picture containing racket, tennis, outdoor&#10;&#10;Description automatically generated">
                <a:extLst>
                  <a:ext uri="{FF2B5EF4-FFF2-40B4-BE49-F238E27FC236}">
                    <a16:creationId xmlns:a16="http://schemas.microsoft.com/office/drawing/2014/main" id="{DB338E5D-11C0-4DAD-9748-54D5EEC8D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59" name="Picture 58" descr="A picture containing racket, tennis, outdoor&#10;&#10;Description automatically generated">
                <a:extLst>
                  <a:ext uri="{FF2B5EF4-FFF2-40B4-BE49-F238E27FC236}">
                    <a16:creationId xmlns:a16="http://schemas.microsoft.com/office/drawing/2014/main" id="{9D976562-4C0F-413F-91FB-748FD13B9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60" name="Picture 59" descr="A picture containing racket, tennis, outdoor&#10;&#10;Description automatically generated">
                <a:extLst>
                  <a:ext uri="{FF2B5EF4-FFF2-40B4-BE49-F238E27FC236}">
                    <a16:creationId xmlns:a16="http://schemas.microsoft.com/office/drawing/2014/main" id="{BE1C016C-F380-43DD-938A-915A106CF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61" name="Picture 60" descr="A picture containing racket, tennis, outdoor&#10;&#10;Description automatically generated">
                <a:extLst>
                  <a:ext uri="{FF2B5EF4-FFF2-40B4-BE49-F238E27FC236}">
                    <a16:creationId xmlns:a16="http://schemas.microsoft.com/office/drawing/2014/main" id="{E42D445B-B27A-416F-B746-F7B818DCB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62" name="Group 61">
              <a:extLst>
                <a:ext uri="{FF2B5EF4-FFF2-40B4-BE49-F238E27FC236}">
                  <a16:creationId xmlns:a16="http://schemas.microsoft.com/office/drawing/2014/main" id="{FF841AE9-1589-4342-BA88-3D6E8C99E3EA}"/>
                </a:ext>
              </a:extLst>
            </p:cNvPr>
            <p:cNvGrpSpPr/>
            <p:nvPr/>
          </p:nvGrpSpPr>
          <p:grpSpPr>
            <a:xfrm>
              <a:off x="839416" y="2564904"/>
              <a:ext cx="4965080" cy="431552"/>
              <a:chOff x="623888" y="1557338"/>
              <a:chExt cx="4965080" cy="431552"/>
            </a:xfrm>
          </p:grpSpPr>
          <p:pic>
            <p:nvPicPr>
              <p:cNvPr id="63" name="Picture 62" descr="A picture containing racket, tennis, outdoor&#10;&#10;Description automatically generated">
                <a:extLst>
                  <a:ext uri="{FF2B5EF4-FFF2-40B4-BE49-F238E27FC236}">
                    <a16:creationId xmlns:a16="http://schemas.microsoft.com/office/drawing/2014/main" id="{23736BB0-B501-4FA8-8493-CBC3EB54A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64" name="Picture 63" descr="A picture containing racket, tennis, outdoor&#10;&#10;Description automatically generated">
                <a:extLst>
                  <a:ext uri="{FF2B5EF4-FFF2-40B4-BE49-F238E27FC236}">
                    <a16:creationId xmlns:a16="http://schemas.microsoft.com/office/drawing/2014/main" id="{169E0471-E7CD-4788-B4DD-7329B38D8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65" name="Picture 64" descr="A picture containing racket, tennis, outdoor&#10;&#10;Description automatically generated">
                <a:extLst>
                  <a:ext uri="{FF2B5EF4-FFF2-40B4-BE49-F238E27FC236}">
                    <a16:creationId xmlns:a16="http://schemas.microsoft.com/office/drawing/2014/main" id="{D75C8108-2F24-453A-BAC6-753B05686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66" name="Picture 65" descr="A picture containing racket, tennis, outdoor&#10;&#10;Description automatically generated">
                <a:extLst>
                  <a:ext uri="{FF2B5EF4-FFF2-40B4-BE49-F238E27FC236}">
                    <a16:creationId xmlns:a16="http://schemas.microsoft.com/office/drawing/2014/main" id="{17F18C0C-CC37-4B50-8902-08D222BDC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67" name="Picture 66" descr="A picture containing racket, tennis, outdoor&#10;&#10;Description automatically generated">
                <a:extLst>
                  <a:ext uri="{FF2B5EF4-FFF2-40B4-BE49-F238E27FC236}">
                    <a16:creationId xmlns:a16="http://schemas.microsoft.com/office/drawing/2014/main" id="{EA2ACF1D-77F9-43A6-A8F5-7F1DE5CDE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68" name="Picture 67" descr="A picture containing racket, tennis, outdoor&#10;&#10;Description automatically generated">
                <a:extLst>
                  <a:ext uri="{FF2B5EF4-FFF2-40B4-BE49-F238E27FC236}">
                    <a16:creationId xmlns:a16="http://schemas.microsoft.com/office/drawing/2014/main" id="{1F442CAD-AF7B-4763-8D4D-653E65C17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69" name="Picture 68" descr="A picture containing racket, tennis, outdoor&#10;&#10;Description automatically generated">
                <a:extLst>
                  <a:ext uri="{FF2B5EF4-FFF2-40B4-BE49-F238E27FC236}">
                    <a16:creationId xmlns:a16="http://schemas.microsoft.com/office/drawing/2014/main" id="{C21F6D92-1E81-408D-8CB5-B21C27272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70" name="Picture 69" descr="A picture containing racket, tennis, outdoor&#10;&#10;Description automatically generated">
                <a:extLst>
                  <a:ext uri="{FF2B5EF4-FFF2-40B4-BE49-F238E27FC236}">
                    <a16:creationId xmlns:a16="http://schemas.microsoft.com/office/drawing/2014/main" id="{5850B0CE-7924-47BC-BD8B-AE118DFE3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71" name="Picture 70" descr="A picture containing racket, tennis, outdoor&#10;&#10;Description automatically generated">
                <a:extLst>
                  <a:ext uri="{FF2B5EF4-FFF2-40B4-BE49-F238E27FC236}">
                    <a16:creationId xmlns:a16="http://schemas.microsoft.com/office/drawing/2014/main" id="{3262FEF0-12EB-4785-9117-AE46BAA45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72" name="Picture 71" descr="A picture containing racket, tennis, outdoor&#10;&#10;Description automatically generated">
                <a:extLst>
                  <a:ext uri="{FF2B5EF4-FFF2-40B4-BE49-F238E27FC236}">
                    <a16:creationId xmlns:a16="http://schemas.microsoft.com/office/drawing/2014/main" id="{12BFB8E5-E7F0-4881-BAE7-AA6C95D01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73" name="Group 72">
              <a:extLst>
                <a:ext uri="{FF2B5EF4-FFF2-40B4-BE49-F238E27FC236}">
                  <a16:creationId xmlns:a16="http://schemas.microsoft.com/office/drawing/2014/main" id="{1AA2E841-5964-42FC-A363-1CF2635ACEF9}"/>
                </a:ext>
              </a:extLst>
            </p:cNvPr>
            <p:cNvGrpSpPr/>
            <p:nvPr/>
          </p:nvGrpSpPr>
          <p:grpSpPr>
            <a:xfrm>
              <a:off x="839416" y="3068414"/>
              <a:ext cx="4965080" cy="431552"/>
              <a:chOff x="623888" y="1557338"/>
              <a:chExt cx="4965080" cy="431552"/>
            </a:xfrm>
          </p:grpSpPr>
          <p:pic>
            <p:nvPicPr>
              <p:cNvPr id="74" name="Picture 73" descr="A picture containing racket, tennis, outdoor&#10;&#10;Description automatically generated">
                <a:extLst>
                  <a:ext uri="{FF2B5EF4-FFF2-40B4-BE49-F238E27FC236}">
                    <a16:creationId xmlns:a16="http://schemas.microsoft.com/office/drawing/2014/main" id="{E599CE84-2D63-44D6-8BC2-75B252F1A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75" name="Picture 74" descr="A picture containing racket, tennis, outdoor&#10;&#10;Description automatically generated">
                <a:extLst>
                  <a:ext uri="{FF2B5EF4-FFF2-40B4-BE49-F238E27FC236}">
                    <a16:creationId xmlns:a16="http://schemas.microsoft.com/office/drawing/2014/main" id="{3D1B4141-B922-4564-805D-590E9C2F7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76" name="Picture 75" descr="A picture containing racket, tennis, outdoor&#10;&#10;Description automatically generated">
                <a:extLst>
                  <a:ext uri="{FF2B5EF4-FFF2-40B4-BE49-F238E27FC236}">
                    <a16:creationId xmlns:a16="http://schemas.microsoft.com/office/drawing/2014/main" id="{8ED340F3-5866-476D-BFFA-6AC47A648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77" name="Picture 76" descr="A picture containing racket, tennis, outdoor&#10;&#10;Description automatically generated">
                <a:extLst>
                  <a:ext uri="{FF2B5EF4-FFF2-40B4-BE49-F238E27FC236}">
                    <a16:creationId xmlns:a16="http://schemas.microsoft.com/office/drawing/2014/main" id="{3121F324-9E93-4152-A2FF-246EA9AE0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78" name="Picture 77" descr="A picture containing racket, tennis, outdoor&#10;&#10;Description automatically generated">
                <a:extLst>
                  <a:ext uri="{FF2B5EF4-FFF2-40B4-BE49-F238E27FC236}">
                    <a16:creationId xmlns:a16="http://schemas.microsoft.com/office/drawing/2014/main" id="{0FD24F4E-162D-4C69-8888-CE0917E8F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79" name="Picture 78" descr="A picture containing racket, tennis, outdoor&#10;&#10;Description automatically generated">
                <a:extLst>
                  <a:ext uri="{FF2B5EF4-FFF2-40B4-BE49-F238E27FC236}">
                    <a16:creationId xmlns:a16="http://schemas.microsoft.com/office/drawing/2014/main" id="{4275DE39-6A8D-4891-B796-555D16CC7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80" name="Picture 79" descr="A picture containing racket, tennis, outdoor&#10;&#10;Description automatically generated">
                <a:extLst>
                  <a:ext uri="{FF2B5EF4-FFF2-40B4-BE49-F238E27FC236}">
                    <a16:creationId xmlns:a16="http://schemas.microsoft.com/office/drawing/2014/main" id="{BA9BFFD1-6897-412B-973F-CE922C490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81" name="Picture 80" descr="A picture containing racket, tennis, outdoor&#10;&#10;Description automatically generated">
                <a:extLst>
                  <a:ext uri="{FF2B5EF4-FFF2-40B4-BE49-F238E27FC236}">
                    <a16:creationId xmlns:a16="http://schemas.microsoft.com/office/drawing/2014/main" id="{1B1985A7-62E2-4139-98EC-EA6E498E0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82" name="Picture 81" descr="A picture containing racket, tennis, outdoor&#10;&#10;Description automatically generated">
                <a:extLst>
                  <a:ext uri="{FF2B5EF4-FFF2-40B4-BE49-F238E27FC236}">
                    <a16:creationId xmlns:a16="http://schemas.microsoft.com/office/drawing/2014/main" id="{C4BA3644-7DE7-45D9-9581-7568E2A0D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83" name="Picture 82" descr="A picture containing racket, tennis, outdoor&#10;&#10;Description automatically generated">
                <a:extLst>
                  <a:ext uri="{FF2B5EF4-FFF2-40B4-BE49-F238E27FC236}">
                    <a16:creationId xmlns:a16="http://schemas.microsoft.com/office/drawing/2014/main" id="{65F56DAD-735F-4127-A832-99230E5F4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84" name="Group 83">
              <a:extLst>
                <a:ext uri="{FF2B5EF4-FFF2-40B4-BE49-F238E27FC236}">
                  <a16:creationId xmlns:a16="http://schemas.microsoft.com/office/drawing/2014/main" id="{B14D2959-2A36-4D7F-9F4D-B8B0B6613E7B}"/>
                </a:ext>
              </a:extLst>
            </p:cNvPr>
            <p:cNvGrpSpPr/>
            <p:nvPr/>
          </p:nvGrpSpPr>
          <p:grpSpPr>
            <a:xfrm>
              <a:off x="839416" y="3581639"/>
              <a:ext cx="4965080" cy="431552"/>
              <a:chOff x="623888" y="1557338"/>
              <a:chExt cx="4965080" cy="431552"/>
            </a:xfrm>
          </p:grpSpPr>
          <p:pic>
            <p:nvPicPr>
              <p:cNvPr id="85" name="Picture 84" descr="A picture containing racket, tennis, outdoor&#10;&#10;Description automatically generated">
                <a:extLst>
                  <a:ext uri="{FF2B5EF4-FFF2-40B4-BE49-F238E27FC236}">
                    <a16:creationId xmlns:a16="http://schemas.microsoft.com/office/drawing/2014/main" id="{B81DB961-9A3F-4AE6-AF57-2785EC643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86" name="Picture 85" descr="A picture containing racket, tennis, outdoor&#10;&#10;Description automatically generated">
                <a:extLst>
                  <a:ext uri="{FF2B5EF4-FFF2-40B4-BE49-F238E27FC236}">
                    <a16:creationId xmlns:a16="http://schemas.microsoft.com/office/drawing/2014/main" id="{7B28B1CF-38DA-4376-93A4-EB1794FF6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87" name="Picture 86" descr="A picture containing racket, tennis, outdoor&#10;&#10;Description automatically generated">
                <a:extLst>
                  <a:ext uri="{FF2B5EF4-FFF2-40B4-BE49-F238E27FC236}">
                    <a16:creationId xmlns:a16="http://schemas.microsoft.com/office/drawing/2014/main" id="{5780C992-4241-4385-9CA5-820CF14AF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88" name="Picture 87" descr="A picture containing racket, tennis, outdoor&#10;&#10;Description automatically generated">
                <a:extLst>
                  <a:ext uri="{FF2B5EF4-FFF2-40B4-BE49-F238E27FC236}">
                    <a16:creationId xmlns:a16="http://schemas.microsoft.com/office/drawing/2014/main" id="{1EFADA3E-4064-4A81-A9CB-5A7B66E06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89" name="Picture 88" descr="A picture containing racket, tennis, outdoor&#10;&#10;Description automatically generated">
                <a:extLst>
                  <a:ext uri="{FF2B5EF4-FFF2-40B4-BE49-F238E27FC236}">
                    <a16:creationId xmlns:a16="http://schemas.microsoft.com/office/drawing/2014/main" id="{5B05F2D1-789F-4A96-B2EA-D94F6807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90" name="Picture 89" descr="A picture containing racket, tennis, outdoor&#10;&#10;Description automatically generated">
                <a:extLst>
                  <a:ext uri="{FF2B5EF4-FFF2-40B4-BE49-F238E27FC236}">
                    <a16:creationId xmlns:a16="http://schemas.microsoft.com/office/drawing/2014/main" id="{621A872E-C7FD-42C9-8831-FA6DB41FF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91" name="Picture 90" descr="A picture containing racket, tennis, outdoor&#10;&#10;Description automatically generated">
                <a:extLst>
                  <a:ext uri="{FF2B5EF4-FFF2-40B4-BE49-F238E27FC236}">
                    <a16:creationId xmlns:a16="http://schemas.microsoft.com/office/drawing/2014/main" id="{3AE7F638-E59B-42A0-AD76-248E4D7CD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92" name="Picture 91" descr="A picture containing racket, tennis, outdoor&#10;&#10;Description automatically generated">
                <a:extLst>
                  <a:ext uri="{FF2B5EF4-FFF2-40B4-BE49-F238E27FC236}">
                    <a16:creationId xmlns:a16="http://schemas.microsoft.com/office/drawing/2014/main" id="{A619B4D4-B8D1-4BC0-8418-8398080CA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93" name="Picture 92" descr="A picture containing racket, tennis, outdoor&#10;&#10;Description automatically generated">
                <a:extLst>
                  <a:ext uri="{FF2B5EF4-FFF2-40B4-BE49-F238E27FC236}">
                    <a16:creationId xmlns:a16="http://schemas.microsoft.com/office/drawing/2014/main" id="{A447C82E-6688-477D-976A-D946C8305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94" name="Picture 93" descr="A picture containing racket, tennis, outdoor&#10;&#10;Description automatically generated">
                <a:extLst>
                  <a:ext uri="{FF2B5EF4-FFF2-40B4-BE49-F238E27FC236}">
                    <a16:creationId xmlns:a16="http://schemas.microsoft.com/office/drawing/2014/main" id="{C32FB7B1-B83F-4557-A6D6-EB90BEF78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95" name="Group 94">
              <a:extLst>
                <a:ext uri="{FF2B5EF4-FFF2-40B4-BE49-F238E27FC236}">
                  <a16:creationId xmlns:a16="http://schemas.microsoft.com/office/drawing/2014/main" id="{3D913CA9-229C-41F4-99C4-05CF41E1B53B}"/>
                </a:ext>
              </a:extLst>
            </p:cNvPr>
            <p:cNvGrpSpPr/>
            <p:nvPr/>
          </p:nvGrpSpPr>
          <p:grpSpPr>
            <a:xfrm>
              <a:off x="839416" y="4085149"/>
              <a:ext cx="4965080" cy="431552"/>
              <a:chOff x="623888" y="1557338"/>
              <a:chExt cx="4965080" cy="431552"/>
            </a:xfrm>
          </p:grpSpPr>
          <p:pic>
            <p:nvPicPr>
              <p:cNvPr id="96" name="Picture 95" descr="A picture containing racket, tennis, outdoor&#10;&#10;Description automatically generated">
                <a:extLst>
                  <a:ext uri="{FF2B5EF4-FFF2-40B4-BE49-F238E27FC236}">
                    <a16:creationId xmlns:a16="http://schemas.microsoft.com/office/drawing/2014/main" id="{7C47D55C-A8B1-4B8F-A910-DDB361E16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97" name="Picture 96" descr="A picture containing racket, tennis, outdoor&#10;&#10;Description automatically generated">
                <a:extLst>
                  <a:ext uri="{FF2B5EF4-FFF2-40B4-BE49-F238E27FC236}">
                    <a16:creationId xmlns:a16="http://schemas.microsoft.com/office/drawing/2014/main" id="{55328C32-9F22-47EE-BC25-5FAB233A0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98" name="Picture 97" descr="A picture containing racket, tennis, outdoor&#10;&#10;Description automatically generated">
                <a:extLst>
                  <a:ext uri="{FF2B5EF4-FFF2-40B4-BE49-F238E27FC236}">
                    <a16:creationId xmlns:a16="http://schemas.microsoft.com/office/drawing/2014/main" id="{FD4A95EB-109C-4B04-9130-D8264992B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99" name="Picture 98" descr="A picture containing racket, tennis, outdoor&#10;&#10;Description automatically generated">
                <a:extLst>
                  <a:ext uri="{FF2B5EF4-FFF2-40B4-BE49-F238E27FC236}">
                    <a16:creationId xmlns:a16="http://schemas.microsoft.com/office/drawing/2014/main" id="{19312275-0DC5-4F8F-A615-606C4F840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00" name="Picture 99" descr="A picture containing racket, tennis, outdoor&#10;&#10;Description automatically generated">
                <a:extLst>
                  <a:ext uri="{FF2B5EF4-FFF2-40B4-BE49-F238E27FC236}">
                    <a16:creationId xmlns:a16="http://schemas.microsoft.com/office/drawing/2014/main" id="{D2CD6742-0920-4383-9465-0AF2C83E7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01" name="Picture 100" descr="A picture containing racket, tennis, outdoor&#10;&#10;Description automatically generated">
                <a:extLst>
                  <a:ext uri="{FF2B5EF4-FFF2-40B4-BE49-F238E27FC236}">
                    <a16:creationId xmlns:a16="http://schemas.microsoft.com/office/drawing/2014/main" id="{323F3217-487E-46A5-9C1E-C00393EC1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02" name="Picture 101" descr="A picture containing racket, tennis, outdoor&#10;&#10;Description automatically generated">
                <a:extLst>
                  <a:ext uri="{FF2B5EF4-FFF2-40B4-BE49-F238E27FC236}">
                    <a16:creationId xmlns:a16="http://schemas.microsoft.com/office/drawing/2014/main" id="{6DA30D75-A680-497D-8ECB-81A79730C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03" name="Picture 102" descr="A picture containing racket, tennis, outdoor&#10;&#10;Description automatically generated">
                <a:extLst>
                  <a:ext uri="{FF2B5EF4-FFF2-40B4-BE49-F238E27FC236}">
                    <a16:creationId xmlns:a16="http://schemas.microsoft.com/office/drawing/2014/main" id="{1F20A741-774D-4EB8-8994-FD0730CA0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04" name="Picture 103" descr="A picture containing racket, tennis, outdoor&#10;&#10;Description automatically generated">
                <a:extLst>
                  <a:ext uri="{FF2B5EF4-FFF2-40B4-BE49-F238E27FC236}">
                    <a16:creationId xmlns:a16="http://schemas.microsoft.com/office/drawing/2014/main" id="{4918623B-0CD0-40B8-8E7F-EBEF10AE7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05" name="Picture 104" descr="A picture containing racket, tennis, outdoor&#10;&#10;Description automatically generated">
                <a:extLst>
                  <a:ext uri="{FF2B5EF4-FFF2-40B4-BE49-F238E27FC236}">
                    <a16:creationId xmlns:a16="http://schemas.microsoft.com/office/drawing/2014/main" id="{E66792DA-A059-467F-B99F-2CACF1252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06" name="Group 105">
              <a:extLst>
                <a:ext uri="{FF2B5EF4-FFF2-40B4-BE49-F238E27FC236}">
                  <a16:creationId xmlns:a16="http://schemas.microsoft.com/office/drawing/2014/main" id="{B06524C2-536F-487B-ADF7-7AFAC2EE84C4}"/>
                </a:ext>
              </a:extLst>
            </p:cNvPr>
            <p:cNvGrpSpPr/>
            <p:nvPr/>
          </p:nvGrpSpPr>
          <p:grpSpPr>
            <a:xfrm>
              <a:off x="839416" y="4589205"/>
              <a:ext cx="4965080" cy="431552"/>
              <a:chOff x="623888" y="1557338"/>
              <a:chExt cx="4965080" cy="431552"/>
            </a:xfrm>
          </p:grpSpPr>
          <p:pic>
            <p:nvPicPr>
              <p:cNvPr id="107" name="Picture 106" descr="A picture containing racket, tennis, outdoor&#10;&#10;Description automatically generated">
                <a:extLst>
                  <a:ext uri="{FF2B5EF4-FFF2-40B4-BE49-F238E27FC236}">
                    <a16:creationId xmlns:a16="http://schemas.microsoft.com/office/drawing/2014/main" id="{136A7BAD-7A2A-46F5-BE41-AE2BB86F7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08" name="Picture 107" descr="A picture containing racket, tennis, outdoor&#10;&#10;Description automatically generated">
                <a:extLst>
                  <a:ext uri="{FF2B5EF4-FFF2-40B4-BE49-F238E27FC236}">
                    <a16:creationId xmlns:a16="http://schemas.microsoft.com/office/drawing/2014/main" id="{2B9A00D6-D2D4-405D-9E67-77B637B44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09" name="Picture 108" descr="A picture containing racket, tennis, outdoor&#10;&#10;Description automatically generated">
                <a:extLst>
                  <a:ext uri="{FF2B5EF4-FFF2-40B4-BE49-F238E27FC236}">
                    <a16:creationId xmlns:a16="http://schemas.microsoft.com/office/drawing/2014/main" id="{A0C44629-2895-470B-8AB4-7F316AFC3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10" name="Picture 109" descr="A picture containing racket, tennis, outdoor&#10;&#10;Description automatically generated">
                <a:extLst>
                  <a:ext uri="{FF2B5EF4-FFF2-40B4-BE49-F238E27FC236}">
                    <a16:creationId xmlns:a16="http://schemas.microsoft.com/office/drawing/2014/main" id="{DB8B8212-2066-4BA0-B0AB-16514B3C0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11" name="Picture 110" descr="A picture containing racket, tennis, outdoor&#10;&#10;Description automatically generated">
                <a:extLst>
                  <a:ext uri="{FF2B5EF4-FFF2-40B4-BE49-F238E27FC236}">
                    <a16:creationId xmlns:a16="http://schemas.microsoft.com/office/drawing/2014/main" id="{7EBC23D3-31E6-4A4E-893D-249D93975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12" name="Picture 111" descr="A picture containing racket, tennis, outdoor&#10;&#10;Description automatically generated">
                <a:extLst>
                  <a:ext uri="{FF2B5EF4-FFF2-40B4-BE49-F238E27FC236}">
                    <a16:creationId xmlns:a16="http://schemas.microsoft.com/office/drawing/2014/main" id="{EA6AC815-09E7-4E45-AED8-52CF90505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13" name="Picture 112" descr="A picture containing racket, tennis, outdoor&#10;&#10;Description automatically generated">
                <a:extLst>
                  <a:ext uri="{FF2B5EF4-FFF2-40B4-BE49-F238E27FC236}">
                    <a16:creationId xmlns:a16="http://schemas.microsoft.com/office/drawing/2014/main" id="{37F8FD69-0F24-411A-9227-C496890E4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14" name="Picture 113" descr="A picture containing racket, tennis, outdoor&#10;&#10;Description automatically generated">
                <a:extLst>
                  <a:ext uri="{FF2B5EF4-FFF2-40B4-BE49-F238E27FC236}">
                    <a16:creationId xmlns:a16="http://schemas.microsoft.com/office/drawing/2014/main" id="{E321CB4B-91C2-429D-926D-5AC0F96CC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15" name="Picture 114" descr="A picture containing racket, tennis, outdoor&#10;&#10;Description automatically generated">
                <a:extLst>
                  <a:ext uri="{FF2B5EF4-FFF2-40B4-BE49-F238E27FC236}">
                    <a16:creationId xmlns:a16="http://schemas.microsoft.com/office/drawing/2014/main" id="{1A8D80F8-D576-4AC3-AE1C-1ED116F8D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16" name="Picture 115" descr="A picture containing racket, tennis, outdoor&#10;&#10;Description automatically generated">
                <a:extLst>
                  <a:ext uri="{FF2B5EF4-FFF2-40B4-BE49-F238E27FC236}">
                    <a16:creationId xmlns:a16="http://schemas.microsoft.com/office/drawing/2014/main" id="{89ABFB38-7C80-433A-8E1B-DE895CDFE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17" name="Group 116">
              <a:extLst>
                <a:ext uri="{FF2B5EF4-FFF2-40B4-BE49-F238E27FC236}">
                  <a16:creationId xmlns:a16="http://schemas.microsoft.com/office/drawing/2014/main" id="{23AF027F-3668-4B97-9555-6FEBB0608989}"/>
                </a:ext>
              </a:extLst>
            </p:cNvPr>
            <p:cNvGrpSpPr/>
            <p:nvPr/>
          </p:nvGrpSpPr>
          <p:grpSpPr>
            <a:xfrm>
              <a:off x="839416" y="5092715"/>
              <a:ext cx="4965080" cy="431552"/>
              <a:chOff x="623888" y="1557338"/>
              <a:chExt cx="4965080" cy="431552"/>
            </a:xfrm>
          </p:grpSpPr>
          <p:pic>
            <p:nvPicPr>
              <p:cNvPr id="118" name="Picture 117" descr="A picture containing racket, tennis, outdoor&#10;&#10;Description automatically generated">
                <a:extLst>
                  <a:ext uri="{FF2B5EF4-FFF2-40B4-BE49-F238E27FC236}">
                    <a16:creationId xmlns:a16="http://schemas.microsoft.com/office/drawing/2014/main" id="{CF778725-CD7E-4BDF-A376-3787CC89D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19" name="Picture 118" descr="A picture containing racket, tennis, outdoor&#10;&#10;Description automatically generated">
                <a:extLst>
                  <a:ext uri="{FF2B5EF4-FFF2-40B4-BE49-F238E27FC236}">
                    <a16:creationId xmlns:a16="http://schemas.microsoft.com/office/drawing/2014/main" id="{E27D9EF0-7AB9-4FA2-BC5F-288532C72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20" name="Picture 119" descr="A picture containing racket, tennis, outdoor&#10;&#10;Description automatically generated">
                <a:extLst>
                  <a:ext uri="{FF2B5EF4-FFF2-40B4-BE49-F238E27FC236}">
                    <a16:creationId xmlns:a16="http://schemas.microsoft.com/office/drawing/2014/main" id="{E4EEF9DD-5AB3-4C7C-AC98-20B7A2974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21" name="Picture 120" descr="A picture containing racket, tennis, outdoor&#10;&#10;Description automatically generated">
                <a:extLst>
                  <a:ext uri="{FF2B5EF4-FFF2-40B4-BE49-F238E27FC236}">
                    <a16:creationId xmlns:a16="http://schemas.microsoft.com/office/drawing/2014/main" id="{5594C9DA-6BF0-4D48-A0E3-0420BE117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22" name="Picture 121" descr="A picture containing racket, tennis, outdoor&#10;&#10;Description automatically generated">
                <a:extLst>
                  <a:ext uri="{FF2B5EF4-FFF2-40B4-BE49-F238E27FC236}">
                    <a16:creationId xmlns:a16="http://schemas.microsoft.com/office/drawing/2014/main" id="{59C64D93-F63E-47EB-B958-267507A6F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23" name="Picture 122" descr="A picture containing racket, tennis, outdoor&#10;&#10;Description automatically generated">
                <a:extLst>
                  <a:ext uri="{FF2B5EF4-FFF2-40B4-BE49-F238E27FC236}">
                    <a16:creationId xmlns:a16="http://schemas.microsoft.com/office/drawing/2014/main" id="{70976F71-6482-4452-B7FC-CDB9601BF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24" name="Picture 123" descr="A picture containing racket, tennis, outdoor&#10;&#10;Description automatically generated">
                <a:extLst>
                  <a:ext uri="{FF2B5EF4-FFF2-40B4-BE49-F238E27FC236}">
                    <a16:creationId xmlns:a16="http://schemas.microsoft.com/office/drawing/2014/main" id="{A60D48D7-6C43-4549-9084-C908EA0DC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25" name="Picture 124" descr="A picture containing racket, tennis, outdoor&#10;&#10;Description automatically generated">
                <a:extLst>
                  <a:ext uri="{FF2B5EF4-FFF2-40B4-BE49-F238E27FC236}">
                    <a16:creationId xmlns:a16="http://schemas.microsoft.com/office/drawing/2014/main" id="{37B95E17-0C8E-4CC8-B4FB-7C539284E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26" name="Picture 125" descr="A picture containing racket, tennis, outdoor&#10;&#10;Description automatically generated">
                <a:extLst>
                  <a:ext uri="{FF2B5EF4-FFF2-40B4-BE49-F238E27FC236}">
                    <a16:creationId xmlns:a16="http://schemas.microsoft.com/office/drawing/2014/main" id="{D44BFC75-F95E-42CC-B792-9785C39CC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27" name="Picture 126" descr="A picture containing racket, tennis, outdoor&#10;&#10;Description automatically generated">
                <a:extLst>
                  <a:ext uri="{FF2B5EF4-FFF2-40B4-BE49-F238E27FC236}">
                    <a16:creationId xmlns:a16="http://schemas.microsoft.com/office/drawing/2014/main" id="{0953A067-C781-4D75-B10B-4BB30E058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28" name="Group 127">
              <a:extLst>
                <a:ext uri="{FF2B5EF4-FFF2-40B4-BE49-F238E27FC236}">
                  <a16:creationId xmlns:a16="http://schemas.microsoft.com/office/drawing/2014/main" id="{301C6B5B-4406-4A47-9A57-6C64E308D538}"/>
                </a:ext>
              </a:extLst>
            </p:cNvPr>
            <p:cNvGrpSpPr/>
            <p:nvPr/>
          </p:nvGrpSpPr>
          <p:grpSpPr>
            <a:xfrm>
              <a:off x="839416" y="5596225"/>
              <a:ext cx="4965080" cy="431552"/>
              <a:chOff x="623888" y="1557338"/>
              <a:chExt cx="4965080" cy="431552"/>
            </a:xfrm>
          </p:grpSpPr>
          <p:pic>
            <p:nvPicPr>
              <p:cNvPr id="129" name="Picture 128" descr="A picture containing racket, tennis, outdoor&#10;&#10;Description automatically generated">
                <a:extLst>
                  <a:ext uri="{FF2B5EF4-FFF2-40B4-BE49-F238E27FC236}">
                    <a16:creationId xmlns:a16="http://schemas.microsoft.com/office/drawing/2014/main" id="{A0909FC9-F232-471F-B07F-1202A9A28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30" name="Picture 129" descr="A picture containing racket, tennis, outdoor&#10;&#10;Description automatically generated">
                <a:extLst>
                  <a:ext uri="{FF2B5EF4-FFF2-40B4-BE49-F238E27FC236}">
                    <a16:creationId xmlns:a16="http://schemas.microsoft.com/office/drawing/2014/main" id="{E3B0E00E-1008-4B6E-81F6-7CA317DCE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31" name="Picture 130" descr="A picture containing racket, tennis, outdoor&#10;&#10;Description automatically generated">
                <a:extLst>
                  <a:ext uri="{FF2B5EF4-FFF2-40B4-BE49-F238E27FC236}">
                    <a16:creationId xmlns:a16="http://schemas.microsoft.com/office/drawing/2014/main" id="{41C6E645-81B1-4AED-BF5C-C351F0307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32" name="Picture 131" descr="A picture containing racket, tennis, outdoor&#10;&#10;Description automatically generated">
                <a:extLst>
                  <a:ext uri="{FF2B5EF4-FFF2-40B4-BE49-F238E27FC236}">
                    <a16:creationId xmlns:a16="http://schemas.microsoft.com/office/drawing/2014/main" id="{337292AC-23C0-4FA7-B120-634830A20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33" name="Picture 132" descr="A picture containing racket, tennis, outdoor&#10;&#10;Description automatically generated">
                <a:extLst>
                  <a:ext uri="{FF2B5EF4-FFF2-40B4-BE49-F238E27FC236}">
                    <a16:creationId xmlns:a16="http://schemas.microsoft.com/office/drawing/2014/main" id="{2DFE07C9-1251-40D9-BC3D-19B88581F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34" name="Picture 133" descr="A picture containing racket, tennis, outdoor&#10;&#10;Description automatically generated">
                <a:extLst>
                  <a:ext uri="{FF2B5EF4-FFF2-40B4-BE49-F238E27FC236}">
                    <a16:creationId xmlns:a16="http://schemas.microsoft.com/office/drawing/2014/main" id="{CCC9D20A-E2DC-4F75-9122-AF30E207D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35" name="Picture 134" descr="A picture containing racket, tennis, outdoor&#10;&#10;Description automatically generated">
                <a:extLst>
                  <a:ext uri="{FF2B5EF4-FFF2-40B4-BE49-F238E27FC236}">
                    <a16:creationId xmlns:a16="http://schemas.microsoft.com/office/drawing/2014/main" id="{635AE4EF-44A2-4416-93EE-424690A4E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36" name="Picture 135" descr="A picture containing racket, tennis, outdoor&#10;&#10;Description automatically generated">
                <a:extLst>
                  <a:ext uri="{FF2B5EF4-FFF2-40B4-BE49-F238E27FC236}">
                    <a16:creationId xmlns:a16="http://schemas.microsoft.com/office/drawing/2014/main" id="{FC8D309C-9F15-4898-A41E-0C254ED89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37" name="Picture 136" descr="A picture containing racket, tennis, outdoor&#10;&#10;Description automatically generated">
                <a:extLst>
                  <a:ext uri="{FF2B5EF4-FFF2-40B4-BE49-F238E27FC236}">
                    <a16:creationId xmlns:a16="http://schemas.microsoft.com/office/drawing/2014/main" id="{44C1979B-FEF2-431F-89F3-96617E113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38" name="Picture 137" descr="A picture containing racket, tennis, outdoor&#10;&#10;Description automatically generated">
                <a:extLst>
                  <a:ext uri="{FF2B5EF4-FFF2-40B4-BE49-F238E27FC236}">
                    <a16:creationId xmlns:a16="http://schemas.microsoft.com/office/drawing/2014/main" id="{F058BA97-55F7-41AC-A705-1D6378362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39" name="Group 138">
              <a:extLst>
                <a:ext uri="{FF2B5EF4-FFF2-40B4-BE49-F238E27FC236}">
                  <a16:creationId xmlns:a16="http://schemas.microsoft.com/office/drawing/2014/main" id="{DA322425-DF2D-492B-A205-F4CD46F354E4}"/>
                </a:ext>
              </a:extLst>
            </p:cNvPr>
            <p:cNvGrpSpPr/>
            <p:nvPr/>
          </p:nvGrpSpPr>
          <p:grpSpPr>
            <a:xfrm>
              <a:off x="839416" y="6099735"/>
              <a:ext cx="4965080" cy="431552"/>
              <a:chOff x="623888" y="1557338"/>
              <a:chExt cx="4965080" cy="431552"/>
            </a:xfrm>
          </p:grpSpPr>
          <p:pic>
            <p:nvPicPr>
              <p:cNvPr id="140" name="Picture 139" descr="A picture containing racket, tennis, outdoor&#10;&#10;Description automatically generated">
                <a:extLst>
                  <a:ext uri="{FF2B5EF4-FFF2-40B4-BE49-F238E27FC236}">
                    <a16:creationId xmlns:a16="http://schemas.microsoft.com/office/drawing/2014/main" id="{7CA0DB74-6E25-4B96-8EF4-23E66054D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41" name="Picture 140" descr="A picture containing racket, tennis, outdoor&#10;&#10;Description automatically generated">
                <a:extLst>
                  <a:ext uri="{FF2B5EF4-FFF2-40B4-BE49-F238E27FC236}">
                    <a16:creationId xmlns:a16="http://schemas.microsoft.com/office/drawing/2014/main" id="{18246C32-09D8-4078-B766-80328B37F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42" name="Picture 141" descr="A picture containing racket, tennis, outdoor&#10;&#10;Description automatically generated">
                <a:extLst>
                  <a:ext uri="{FF2B5EF4-FFF2-40B4-BE49-F238E27FC236}">
                    <a16:creationId xmlns:a16="http://schemas.microsoft.com/office/drawing/2014/main" id="{3EFD5622-3F83-44D5-9B5C-9606EFF0F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43" name="Picture 142" descr="A picture containing racket, tennis, outdoor&#10;&#10;Description automatically generated">
                <a:extLst>
                  <a:ext uri="{FF2B5EF4-FFF2-40B4-BE49-F238E27FC236}">
                    <a16:creationId xmlns:a16="http://schemas.microsoft.com/office/drawing/2014/main" id="{372752A1-31B9-4306-979C-2A0B52E43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44" name="Picture 143" descr="A picture containing racket, tennis, outdoor&#10;&#10;Description automatically generated">
                <a:extLst>
                  <a:ext uri="{FF2B5EF4-FFF2-40B4-BE49-F238E27FC236}">
                    <a16:creationId xmlns:a16="http://schemas.microsoft.com/office/drawing/2014/main" id="{0067A49C-AE7E-4706-9798-4BE4EA2B3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45" name="Picture 144" descr="A picture containing racket, tennis, outdoor&#10;&#10;Description automatically generated">
                <a:extLst>
                  <a:ext uri="{FF2B5EF4-FFF2-40B4-BE49-F238E27FC236}">
                    <a16:creationId xmlns:a16="http://schemas.microsoft.com/office/drawing/2014/main" id="{FFA8BB2A-6BA1-448D-9A82-6E72704B7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46" name="Picture 145" descr="A picture containing racket, tennis, outdoor&#10;&#10;Description automatically generated">
                <a:extLst>
                  <a:ext uri="{FF2B5EF4-FFF2-40B4-BE49-F238E27FC236}">
                    <a16:creationId xmlns:a16="http://schemas.microsoft.com/office/drawing/2014/main" id="{E264B893-E140-4E4E-9B22-E31EFFE72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47" name="Picture 146" descr="A picture containing racket, tennis, outdoor&#10;&#10;Description automatically generated">
                <a:extLst>
                  <a:ext uri="{FF2B5EF4-FFF2-40B4-BE49-F238E27FC236}">
                    <a16:creationId xmlns:a16="http://schemas.microsoft.com/office/drawing/2014/main" id="{34170451-A3F6-4AFD-9311-613C2E253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48" name="Picture 147" descr="A picture containing racket, tennis, outdoor&#10;&#10;Description automatically generated">
                <a:extLst>
                  <a:ext uri="{FF2B5EF4-FFF2-40B4-BE49-F238E27FC236}">
                    <a16:creationId xmlns:a16="http://schemas.microsoft.com/office/drawing/2014/main" id="{50963AE7-4AE3-417C-B347-29FE969CB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49" name="Picture 148" descr="A picture containing racket, tennis, outdoor&#10;&#10;Description automatically generated">
                <a:extLst>
                  <a:ext uri="{FF2B5EF4-FFF2-40B4-BE49-F238E27FC236}">
                    <a16:creationId xmlns:a16="http://schemas.microsoft.com/office/drawing/2014/main" id="{F783D176-F2EC-4DB1-A694-4F48D1F94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sp>
        <p:nvSpPr>
          <p:cNvPr id="152" name="TextBox 19">
            <a:extLst>
              <a:ext uri="{FF2B5EF4-FFF2-40B4-BE49-F238E27FC236}">
                <a16:creationId xmlns:a16="http://schemas.microsoft.com/office/drawing/2014/main" id="{708105D4-F915-45F6-8E33-F60C45D59F09}"/>
              </a:ext>
            </a:extLst>
          </p:cNvPr>
          <p:cNvSpPr txBox="1"/>
          <p:nvPr/>
        </p:nvSpPr>
        <p:spPr>
          <a:xfrm>
            <a:off x="6096000" y="403700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 is equivalent to 100p.</a:t>
            </a:r>
          </a:p>
        </p:txBody>
      </p:sp>
      <p:sp>
        <p:nvSpPr>
          <p:cNvPr id="154" name="Content Placeholder 2">
            <a:extLst>
              <a:ext uri="{FF2B5EF4-FFF2-40B4-BE49-F238E27FC236}">
                <a16:creationId xmlns:a16="http://schemas.microsoft.com/office/drawing/2014/main" id="{D058FDB9-2A8E-433C-94BC-E439D6955B5D}"/>
              </a:ext>
            </a:extLst>
          </p:cNvPr>
          <p:cNvSpPr txBox="1">
            <a:spLocks/>
          </p:cNvSpPr>
          <p:nvPr/>
        </p:nvSpPr>
        <p:spPr>
          <a:xfrm>
            <a:off x="6192012" y="1557338"/>
            <a:ext cx="5390389" cy="352784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pennies are in each row?</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rows are there?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pennies are there altogether?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The amount shown is equivalent to £1. What is £1 equivalent to?</a:t>
            </a:r>
            <a:endParaRPr lang="en-GB" sz="2000" kern="0" dirty="0">
              <a:solidFill>
                <a:schemeClr val="tx1"/>
              </a:solidFill>
            </a:endParaRPr>
          </a:p>
        </p:txBody>
      </p:sp>
      <p:sp>
        <p:nvSpPr>
          <p:cNvPr id="155" name="TextBox 154">
            <a:extLst>
              <a:ext uri="{FF2B5EF4-FFF2-40B4-BE49-F238E27FC236}">
                <a16:creationId xmlns:a16="http://schemas.microsoft.com/office/drawing/2014/main" id="{1F47DE06-2FE1-4B29-80E7-0FDE4D7462CC}"/>
              </a:ext>
            </a:extLst>
          </p:cNvPr>
          <p:cNvSpPr txBox="1"/>
          <p:nvPr/>
        </p:nvSpPr>
        <p:spPr>
          <a:xfrm>
            <a:off x="2560556" y="5445224"/>
            <a:ext cx="1579278" cy="461665"/>
          </a:xfrm>
          <a:prstGeom prst="rect">
            <a:avLst/>
          </a:prstGeom>
          <a:noFill/>
        </p:spPr>
        <p:txBody>
          <a:bodyPr wrap="none" rtlCol="0">
            <a:spAutoFit/>
          </a:bodyPr>
          <a:lstStyle/>
          <a:p>
            <a:pPr>
              <a:buNone/>
            </a:pPr>
            <a:r>
              <a:rPr lang="en-GB" sz="2400" b="1" dirty="0"/>
              <a:t>£1 = 100p</a:t>
            </a:r>
          </a:p>
        </p:txBody>
      </p:sp>
      <p:sp>
        <p:nvSpPr>
          <p:cNvPr id="156" name="Rectangle 155">
            <a:extLst>
              <a:ext uri="{FF2B5EF4-FFF2-40B4-BE49-F238E27FC236}">
                <a16:creationId xmlns:a16="http://schemas.microsoft.com/office/drawing/2014/main" id="{DE2A2596-D3CE-4EEA-BB68-41DF35C34A6B}"/>
              </a:ext>
            </a:extLst>
          </p:cNvPr>
          <p:cNvSpPr/>
          <p:nvPr/>
        </p:nvSpPr>
        <p:spPr bwMode="auto">
          <a:xfrm>
            <a:off x="3161210" y="5445224"/>
            <a:ext cx="1258393"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56655953-4071-4B93-B31C-F7335EE59B94}"/>
              </a:ext>
            </a:extLst>
          </p:cNvPr>
          <p:cNvSpPr/>
          <p:nvPr/>
        </p:nvSpPr>
        <p:spPr bwMode="auto">
          <a:xfrm>
            <a:off x="2560556" y="5445224"/>
            <a:ext cx="806718" cy="42617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13570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56"/>
                                        </p:tgtEl>
                                      </p:cBhvr>
                                    </p:animEffect>
                                    <p:set>
                                      <p:cBhvr>
                                        <p:cTn id="24" dur="1" fill="hold">
                                          <p:stCondLst>
                                            <p:cond delay="499"/>
                                          </p:stCondLst>
                                        </p:cTn>
                                        <p:tgtEl>
                                          <p:spTgt spid="15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6"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2BB8C-761F-41DC-8C9D-D552053AC133}"/>
              </a:ext>
            </a:extLst>
          </p:cNvPr>
          <p:cNvPicPr>
            <a:picLocks noChangeAspect="1"/>
          </p:cNvPicPr>
          <p:nvPr/>
        </p:nvPicPr>
        <p:blipFill>
          <a:blip r:embed="rId3"/>
          <a:stretch>
            <a:fillRect/>
          </a:stretch>
        </p:blipFill>
        <p:spPr>
          <a:xfrm>
            <a:off x="1559496" y="1484784"/>
            <a:ext cx="3734790" cy="3747972"/>
          </a:xfrm>
          <a:prstGeom prst="rect">
            <a:avLst/>
          </a:prstGeom>
        </p:spPr>
      </p:pic>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sz="2000" dirty="0"/>
              <a:t>5NPV-5 Convert between units of measure</a:t>
            </a:r>
            <a:endParaRPr lang="en-GB" dirty="0"/>
          </a:p>
        </p:txBody>
      </p:sp>
      <p:sp>
        <p:nvSpPr>
          <p:cNvPr id="23" name="Rectangle 22">
            <a:extLst>
              <a:ext uri="{FF2B5EF4-FFF2-40B4-BE49-F238E27FC236}">
                <a16:creationId xmlns:a16="http://schemas.microsoft.com/office/drawing/2014/main" id="{A1CC850A-DDED-4B12-8B3C-E54F77301063}"/>
              </a:ext>
            </a:extLst>
          </p:cNvPr>
          <p:cNvSpPr/>
          <p:nvPr/>
        </p:nvSpPr>
        <p:spPr bwMode="auto">
          <a:xfrm>
            <a:off x="3575720" y="3933056"/>
            <a:ext cx="1872208"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Content Placeholder 2">
            <a:extLst>
              <a:ext uri="{FF2B5EF4-FFF2-40B4-BE49-F238E27FC236}">
                <a16:creationId xmlns:a16="http://schemas.microsoft.com/office/drawing/2014/main" id="{12BAC215-A795-464A-A2E1-A4853BABED5B}"/>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known conversion fact for pence and pounds?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50p in pounds?</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52p in pounds?</a:t>
            </a:r>
          </a:p>
          <a:p>
            <a:pPr>
              <a:lnSpc>
                <a:spcPct val="120000"/>
              </a:lnSpc>
              <a:spcBef>
                <a:spcPts val="600"/>
              </a:spcBef>
              <a:spcAft>
                <a:spcPts val="600"/>
              </a:spcAft>
              <a:buClr>
                <a:srgbClr val="585858"/>
              </a:buClr>
              <a:buFont typeface="Arial" panose="020B0604020202020204" pitchFamily="34" charset="0"/>
              <a:buChar char="•"/>
            </a:pPr>
            <a:endParaRPr lang="en-GB" sz="2000" dirty="0"/>
          </a:p>
        </p:txBody>
      </p:sp>
      <p:sp>
        <p:nvSpPr>
          <p:cNvPr id="13" name="TextBox 12">
            <a:extLst>
              <a:ext uri="{FF2B5EF4-FFF2-40B4-BE49-F238E27FC236}">
                <a16:creationId xmlns:a16="http://schemas.microsoft.com/office/drawing/2014/main" id="{86345408-596D-4B54-90EC-259C35B444DA}"/>
              </a:ext>
            </a:extLst>
          </p:cNvPr>
          <p:cNvSpPr txBox="1"/>
          <p:nvPr/>
        </p:nvSpPr>
        <p:spPr>
          <a:xfrm>
            <a:off x="6099313" y="3510299"/>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50p = £0.50 </a:t>
            </a:r>
          </a:p>
        </p:txBody>
      </p:sp>
      <p:sp>
        <p:nvSpPr>
          <p:cNvPr id="14" name="TextBox 13">
            <a:extLst>
              <a:ext uri="{FF2B5EF4-FFF2-40B4-BE49-F238E27FC236}">
                <a16:creationId xmlns:a16="http://schemas.microsoft.com/office/drawing/2014/main" id="{B24772D5-0371-41D9-A348-3002EA1EAAFB}"/>
              </a:ext>
            </a:extLst>
          </p:cNvPr>
          <p:cNvSpPr txBox="1"/>
          <p:nvPr/>
        </p:nvSpPr>
        <p:spPr>
          <a:xfrm>
            <a:off x="6110921" y="4541058"/>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52p is £0.52 </a:t>
            </a:r>
          </a:p>
        </p:txBody>
      </p:sp>
      <p:sp>
        <p:nvSpPr>
          <p:cNvPr id="15" name="TextBox 14">
            <a:extLst>
              <a:ext uri="{FF2B5EF4-FFF2-40B4-BE49-F238E27FC236}">
                <a16:creationId xmlns:a16="http://schemas.microsoft.com/office/drawing/2014/main" id="{7FA0C87C-49FC-49F0-9A96-12ADF8558719}"/>
              </a:ext>
            </a:extLst>
          </p:cNvPr>
          <p:cNvSpPr txBox="1"/>
          <p:nvPr/>
        </p:nvSpPr>
        <p:spPr>
          <a:xfrm>
            <a:off x="6099312" y="2452826"/>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100p = £1 </a:t>
            </a:r>
          </a:p>
        </p:txBody>
      </p:sp>
    </p:spTree>
    <p:extLst>
      <p:ext uri="{BB962C8B-B14F-4D97-AF65-F5344CB8AC3E}">
        <p14:creationId xmlns:p14="http://schemas.microsoft.com/office/powerpoint/2010/main" val="3846225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9,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5154067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solve measures problems involving different units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086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5, Unit 9,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5NPV-5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hlinkClick r:id="rId4"/>
                        </a:rPr>
                        <a:t>229-233</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6"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1386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9,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0551746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understand and use approximate equivalences between metric units and common imperial units such as inches, pounds and pints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949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sz="2400" dirty="0">
                <a:solidFill>
                  <a:schemeClr val="bg1"/>
                </a:solidFill>
              </a:rPr>
              <a:t>Year 5, Unit 9, Learning Outcome</a:t>
            </a:r>
            <a:r>
              <a:rPr lang="en-GB" dirty="0"/>
              <a:t>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07345" y="1032233"/>
            <a:ext cx="7226826" cy="4809767"/>
          </a:xfrm>
        </p:spPr>
        <p:txBody>
          <a:bodyPr>
            <a:normAutofit/>
          </a:bodyPr>
          <a:lstStyle/>
          <a:p>
            <a:pPr>
              <a:lnSpc>
                <a:spcPct val="120000"/>
              </a:lnSpc>
              <a:buClr>
                <a:srgbClr val="585858"/>
              </a:buClr>
            </a:pPr>
            <a:r>
              <a:rPr lang="en-GB" sz="2000" dirty="0"/>
              <a:t>For support with lesson and task design, refer to:</a:t>
            </a:r>
          </a:p>
          <a:p>
            <a:pPr marL="342900" indent="-342900">
              <a:lnSpc>
                <a:spcPct val="120000"/>
              </a:lnSpc>
              <a:buClr>
                <a:srgbClr val="585858"/>
              </a:buClr>
              <a:buFont typeface="Arial" panose="020B0604020202020204" pitchFamily="34" charset="0"/>
              <a:buChar char="•"/>
            </a:pPr>
            <a:r>
              <a:rPr lang="en-GB" sz="2000" dirty="0"/>
              <a:t>the </a:t>
            </a:r>
            <a:r>
              <a:rPr lang="en-GB" sz="2000" dirty="0">
                <a:solidFill>
                  <a:schemeClr val="tx1">
                    <a:lumMod val="65000"/>
                    <a:lumOff val="35000"/>
                  </a:schemeClr>
                </a:solidFill>
                <a:hlinkClick r:id="rId3">
                  <a:extLst>
                    <a:ext uri="{A12FA001-AC4F-418D-AE19-62706E023703}">
                      <ahyp:hlinkClr xmlns:ahyp="http://schemas.microsoft.com/office/drawing/2018/hyperlinkcolor" val="tx"/>
                    </a:ext>
                  </a:extLst>
                </a:hlinkClick>
              </a:rPr>
              <a:t>NCETM National Curriculum Resource Tool </a:t>
            </a:r>
            <a:endParaRPr lang="en-GB" sz="2000" dirty="0">
              <a:solidFill>
                <a:schemeClr val="tx1">
                  <a:lumMod val="65000"/>
                  <a:lumOff val="35000"/>
                </a:schemeClr>
              </a:solidFill>
            </a:endParaRPr>
          </a:p>
          <a:p>
            <a:pPr marL="342900" indent="-342900">
              <a:lnSpc>
                <a:spcPct val="120000"/>
              </a:lnSpc>
              <a:buClr>
                <a:srgbClr val="585858"/>
              </a:buClr>
              <a:buFont typeface="Arial" panose="020B0604020202020204" pitchFamily="34" charset="0"/>
              <a:buChar char="•"/>
            </a:pPr>
            <a:r>
              <a:rPr lang="en-GB" sz="2000" dirty="0"/>
              <a:t>additional planning resources or high-quality textbooks used by your school.</a:t>
            </a:r>
          </a:p>
          <a:p>
            <a:pPr>
              <a:lnSpc>
                <a:spcPct val="120000"/>
              </a:lnSpc>
              <a:buClr>
                <a:srgbClr val="585858"/>
              </a:buClr>
            </a:pPr>
            <a:endParaRPr lang="en-GB" dirty="0"/>
          </a:p>
        </p:txBody>
      </p:sp>
      <p:sp>
        <p:nvSpPr>
          <p:cNvPr id="8" name="Action Button: Return 7">
            <a:hlinkClick r:id="rId4" action="ppaction://hlinksldjump" highlightClick="1"/>
            <a:extLst>
              <a:ext uri="{FF2B5EF4-FFF2-40B4-BE49-F238E27FC236}">
                <a16:creationId xmlns:a16="http://schemas.microsoft.com/office/drawing/2014/main" id="{93C88AAF-AAEC-4DFB-A243-F234A1C3E838}"/>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7" name="Picture Placeholder 26" descr="Background pattern&#10;&#10;Description automatically generated">
            <a:extLst>
              <a:ext uri="{FF2B5EF4-FFF2-40B4-BE49-F238E27FC236}">
                <a16:creationId xmlns:a16="http://schemas.microsoft.com/office/drawing/2014/main" id="{AA6C5E2F-5EFE-4698-8ED6-E7275C36D49A}"/>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399" r="5399"/>
          <a:stretch>
            <a:fillRect/>
          </a:stretch>
        </p:blipFill>
        <p:spPr/>
      </p:pic>
    </p:spTree>
    <p:extLst>
      <p:ext uri="{BB962C8B-B14F-4D97-AF65-F5344CB8AC3E}">
        <p14:creationId xmlns:p14="http://schemas.microsoft.com/office/powerpoint/2010/main" val="3800913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9,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9020712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lumMod val="65000"/>
                              <a:lumOff val="35000"/>
                            </a:schemeClr>
                          </a:solidFill>
                          <a:latin typeface="Arial" panose="020B0604020202020204" pitchFamily="34" charset="0"/>
                          <a:cs typeface="Arial" panose="020B0604020202020204" pitchFamily="34" charset="0"/>
                        </a:rPr>
                        <a:t>Pupils convert between miles and kilometres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477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1677450853"/>
              </p:ext>
            </p:extLst>
          </p:nvPr>
        </p:nvGraphicFramePr>
        <p:xfrm>
          <a:off x="594008" y="1535029"/>
          <a:ext cx="10712127" cy="1493520"/>
        </p:xfrm>
        <a:graphic>
          <a:graphicData uri="http://schemas.openxmlformats.org/drawingml/2006/table">
            <a:tbl>
              <a:tblPr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understand and use approximate equivalences between metric units and common imperial units such as inches, pounds and pints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convert between miles and kilometres </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solve problems involving converting between units of time </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bl>
          </a:graphicData>
        </a:graphic>
      </p:graphicFrame>
      <p:sp>
        <p:nvSpPr>
          <p:cNvPr id="7" name="Action Button: Return 6">
            <a:hlinkClick r:id="rId6" action="ppaction://hlinksldjump" highlightClick="1"/>
            <a:extLst>
              <a:ext uri="{FF2B5EF4-FFF2-40B4-BE49-F238E27FC236}">
                <a16:creationId xmlns:a16="http://schemas.microsoft.com/office/drawing/2014/main" id="{2570C625-E476-4A8C-BF3D-99D1E479925B}"/>
              </a:ext>
            </a:extLst>
          </p:cNvPr>
          <p:cNvSpPr/>
          <p:nvPr/>
        </p:nvSpPr>
        <p:spPr>
          <a:xfrm>
            <a:off x="491848" y="5941128"/>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5835516"/>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1035178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sz="2400" dirty="0">
                <a:solidFill>
                  <a:schemeClr val="bg1"/>
                </a:solidFill>
              </a:rPr>
              <a:t>Year 5, Unit 9, Learning Outcome</a:t>
            </a:r>
            <a:r>
              <a:rPr lang="en-GB" dirty="0"/>
              <a:t>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07345" y="1032233"/>
            <a:ext cx="7226826" cy="4809767"/>
          </a:xfrm>
        </p:spPr>
        <p:txBody>
          <a:bodyPr>
            <a:normAutofit/>
          </a:bodyPr>
          <a:lstStyle/>
          <a:p>
            <a:pPr>
              <a:lnSpc>
                <a:spcPct val="120000"/>
              </a:lnSpc>
              <a:buClr>
                <a:srgbClr val="585858"/>
              </a:buClr>
            </a:pPr>
            <a:r>
              <a:rPr lang="en-GB" sz="2000" dirty="0"/>
              <a:t>For support with lesson and task design, refer to:</a:t>
            </a:r>
          </a:p>
          <a:p>
            <a:pPr marL="342900" indent="-342900">
              <a:lnSpc>
                <a:spcPct val="120000"/>
              </a:lnSpc>
              <a:buClr>
                <a:srgbClr val="585858"/>
              </a:buClr>
              <a:buFont typeface="Arial" panose="020B0604020202020204" pitchFamily="34" charset="0"/>
              <a:buChar char="•"/>
            </a:pPr>
            <a:r>
              <a:rPr lang="en-GB" sz="2000" dirty="0"/>
              <a:t>the </a:t>
            </a:r>
            <a:r>
              <a:rPr lang="en-GB" sz="2000" dirty="0">
                <a:solidFill>
                  <a:schemeClr val="tx1">
                    <a:lumMod val="65000"/>
                    <a:lumOff val="35000"/>
                  </a:schemeClr>
                </a:solidFill>
                <a:hlinkClick r:id="rId3">
                  <a:extLst>
                    <a:ext uri="{A12FA001-AC4F-418D-AE19-62706E023703}">
                      <ahyp:hlinkClr xmlns:ahyp="http://schemas.microsoft.com/office/drawing/2018/hyperlinkcolor" val="tx"/>
                    </a:ext>
                  </a:extLst>
                </a:hlinkClick>
              </a:rPr>
              <a:t>NCETM National Curriculum Resource Tool </a:t>
            </a:r>
            <a:endParaRPr lang="en-GB" sz="2000" dirty="0">
              <a:solidFill>
                <a:schemeClr val="tx1">
                  <a:lumMod val="65000"/>
                  <a:lumOff val="35000"/>
                </a:schemeClr>
              </a:solidFill>
            </a:endParaRPr>
          </a:p>
          <a:p>
            <a:pPr marL="342900" indent="-342900">
              <a:lnSpc>
                <a:spcPct val="120000"/>
              </a:lnSpc>
              <a:buClr>
                <a:srgbClr val="585858"/>
              </a:buClr>
              <a:buFont typeface="Arial" panose="020B0604020202020204" pitchFamily="34" charset="0"/>
              <a:buChar char="•"/>
            </a:pPr>
            <a:r>
              <a:rPr lang="en-GB" sz="2000" dirty="0"/>
              <a:t>additional planning resources or high-quality textbooks used by your school.</a:t>
            </a:r>
          </a:p>
          <a:p>
            <a:pPr>
              <a:lnSpc>
                <a:spcPct val="120000"/>
              </a:lnSpc>
              <a:buClr>
                <a:srgbClr val="585858"/>
              </a:buClr>
            </a:pPr>
            <a:endParaRPr lang="en-GB" dirty="0"/>
          </a:p>
        </p:txBody>
      </p:sp>
      <p:sp>
        <p:nvSpPr>
          <p:cNvPr id="8" name="Action Button: Return 7">
            <a:hlinkClick r:id="rId4" action="ppaction://hlinksldjump" highlightClick="1"/>
            <a:extLst>
              <a:ext uri="{FF2B5EF4-FFF2-40B4-BE49-F238E27FC236}">
                <a16:creationId xmlns:a16="http://schemas.microsoft.com/office/drawing/2014/main" id="{93C88AAF-AAEC-4DFB-A243-F234A1C3E838}"/>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7" name="Picture Placeholder 26" descr="Background pattern&#10;&#10;Description automatically generated">
            <a:extLst>
              <a:ext uri="{FF2B5EF4-FFF2-40B4-BE49-F238E27FC236}">
                <a16:creationId xmlns:a16="http://schemas.microsoft.com/office/drawing/2014/main" id="{AA6C5E2F-5EFE-4698-8ED6-E7275C36D49A}"/>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399" r="5399"/>
          <a:stretch>
            <a:fillRect/>
          </a:stretch>
        </p:blipFill>
        <p:spPr/>
      </p:pic>
    </p:spTree>
    <p:extLst>
      <p:ext uri="{BB962C8B-B14F-4D97-AF65-F5344CB8AC3E}">
        <p14:creationId xmlns:p14="http://schemas.microsoft.com/office/powerpoint/2010/main" val="3372477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9,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6263530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lumMod val="65000"/>
                              <a:lumOff val="35000"/>
                            </a:schemeClr>
                          </a:solidFill>
                          <a:latin typeface="Arial" panose="020B0604020202020204" pitchFamily="34" charset="0"/>
                          <a:cs typeface="Arial" panose="020B0604020202020204" pitchFamily="34" charset="0"/>
                        </a:rPr>
                        <a:t>Pupils solve problems involving converting between units of time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561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sz="2400" dirty="0">
                <a:solidFill>
                  <a:schemeClr val="bg1"/>
                </a:solidFill>
              </a:rPr>
              <a:t>Year 5, Unit 9, Learning Outcome</a:t>
            </a:r>
            <a:r>
              <a:rPr lang="en-GB" dirty="0"/>
              <a:t>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07345" y="1032233"/>
            <a:ext cx="7226826" cy="4809767"/>
          </a:xfrm>
        </p:spPr>
        <p:txBody>
          <a:bodyPr>
            <a:normAutofit/>
          </a:bodyPr>
          <a:lstStyle/>
          <a:p>
            <a:pPr>
              <a:lnSpc>
                <a:spcPct val="120000"/>
              </a:lnSpc>
              <a:buClr>
                <a:srgbClr val="585858"/>
              </a:buClr>
            </a:pPr>
            <a:r>
              <a:rPr lang="en-GB" sz="2000" dirty="0"/>
              <a:t>For support with lesson and task design, refer to:</a:t>
            </a:r>
          </a:p>
          <a:p>
            <a:pPr marL="342900" indent="-342900">
              <a:lnSpc>
                <a:spcPct val="120000"/>
              </a:lnSpc>
              <a:buClr>
                <a:srgbClr val="585858"/>
              </a:buClr>
              <a:buFont typeface="Arial" panose="020B0604020202020204" pitchFamily="34" charset="0"/>
              <a:buChar char="•"/>
            </a:pPr>
            <a:r>
              <a:rPr lang="en-GB" sz="2000" dirty="0"/>
              <a:t>the </a:t>
            </a:r>
            <a:r>
              <a:rPr lang="en-GB" sz="2000" dirty="0">
                <a:solidFill>
                  <a:schemeClr val="tx1">
                    <a:lumMod val="65000"/>
                    <a:lumOff val="35000"/>
                  </a:schemeClr>
                </a:solidFill>
                <a:hlinkClick r:id="rId3">
                  <a:extLst>
                    <a:ext uri="{A12FA001-AC4F-418D-AE19-62706E023703}">
                      <ahyp:hlinkClr xmlns:ahyp="http://schemas.microsoft.com/office/drawing/2018/hyperlinkcolor" val="tx"/>
                    </a:ext>
                  </a:extLst>
                </a:hlinkClick>
              </a:rPr>
              <a:t>NCETM National Curriculum Resource Tool </a:t>
            </a:r>
            <a:endParaRPr lang="en-GB" sz="2000" dirty="0">
              <a:solidFill>
                <a:schemeClr val="tx1">
                  <a:lumMod val="65000"/>
                  <a:lumOff val="35000"/>
                </a:schemeClr>
              </a:solidFill>
            </a:endParaRPr>
          </a:p>
          <a:p>
            <a:pPr marL="342900" indent="-342900">
              <a:lnSpc>
                <a:spcPct val="120000"/>
              </a:lnSpc>
              <a:buClr>
                <a:srgbClr val="585858"/>
              </a:buClr>
              <a:buFont typeface="Arial" panose="020B0604020202020204" pitchFamily="34" charset="0"/>
              <a:buChar char="•"/>
            </a:pPr>
            <a:r>
              <a:rPr lang="en-GB" sz="2000" dirty="0"/>
              <a:t>additional planning resources or high-quality textbooks used by your school.</a:t>
            </a:r>
          </a:p>
          <a:p>
            <a:pPr>
              <a:lnSpc>
                <a:spcPct val="120000"/>
              </a:lnSpc>
              <a:buClr>
                <a:srgbClr val="585858"/>
              </a:buClr>
            </a:pPr>
            <a:endParaRPr lang="en-GB" dirty="0"/>
          </a:p>
        </p:txBody>
      </p:sp>
      <p:sp>
        <p:nvSpPr>
          <p:cNvPr id="8" name="Action Button: Return 7">
            <a:hlinkClick r:id="rId4" action="ppaction://hlinksldjump" highlightClick="1"/>
            <a:extLst>
              <a:ext uri="{FF2B5EF4-FFF2-40B4-BE49-F238E27FC236}">
                <a16:creationId xmlns:a16="http://schemas.microsoft.com/office/drawing/2014/main" id="{93C88AAF-AAEC-4DFB-A243-F234A1C3E838}"/>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7" name="Picture Placeholder 26" descr="Background pattern&#10;&#10;Description automatically generated">
            <a:extLst>
              <a:ext uri="{FF2B5EF4-FFF2-40B4-BE49-F238E27FC236}">
                <a16:creationId xmlns:a16="http://schemas.microsoft.com/office/drawing/2014/main" id="{AA6C5E2F-5EFE-4698-8ED6-E7275C36D49A}"/>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399" r="5399"/>
          <a:stretch>
            <a:fillRect/>
          </a:stretch>
        </p:blipFill>
        <p:spPr/>
      </p:pic>
    </p:spTree>
    <p:extLst>
      <p:ext uri="{BB962C8B-B14F-4D97-AF65-F5344CB8AC3E}">
        <p14:creationId xmlns:p14="http://schemas.microsoft.com/office/powerpoint/2010/main" val="2273307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9,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76865342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apply memorised unit conversions to convert between units of measure (larger to smaller units - whole number conversions)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207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5, Unit 9,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50386165"/>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5NPV-5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hlinkClick r:id="rId4"/>
                        </a:rPr>
                        <a:t>229-233</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6"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195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298947DF-7A7B-4113-89D5-0CD89D37CCB7}"/>
              </a:ext>
            </a:extLst>
          </p:cNvPr>
          <p:cNvSpPr>
            <a:spLocks noGrp="1"/>
          </p:cNvSpPr>
          <p:nvPr>
            <p:ph type="title"/>
          </p:nvPr>
        </p:nvSpPr>
        <p:spPr/>
        <p:txBody>
          <a:bodyPr/>
          <a:lstStyle/>
          <a:p>
            <a:r>
              <a:rPr lang="en-GB" sz="2000" dirty="0"/>
              <a:t>5NPV-5 Convert between units of measure</a:t>
            </a:r>
            <a:endParaRPr lang="en-GB" dirty="0"/>
          </a:p>
        </p:txBody>
      </p:sp>
      <p:grpSp>
        <p:nvGrpSpPr>
          <p:cNvPr id="31" name="Group 30">
            <a:extLst>
              <a:ext uri="{FF2B5EF4-FFF2-40B4-BE49-F238E27FC236}">
                <a16:creationId xmlns:a16="http://schemas.microsoft.com/office/drawing/2014/main" id="{F7C11924-65B6-45A4-B9A6-808B40478273}"/>
              </a:ext>
            </a:extLst>
          </p:cNvPr>
          <p:cNvGrpSpPr/>
          <p:nvPr/>
        </p:nvGrpSpPr>
        <p:grpSpPr>
          <a:xfrm>
            <a:off x="1968355" y="1360962"/>
            <a:ext cx="1146041" cy="4994862"/>
            <a:chOff x="2495600" y="1026426"/>
            <a:chExt cx="1238620" cy="5398354"/>
          </a:xfrm>
        </p:grpSpPr>
        <p:pic>
          <p:nvPicPr>
            <p:cNvPr id="4" name="Picture 3" descr="A close up of a logo&#10;&#10;Description generated with very high confidence">
              <a:extLst>
                <a:ext uri="{FF2B5EF4-FFF2-40B4-BE49-F238E27FC236}">
                  <a16:creationId xmlns:a16="http://schemas.microsoft.com/office/drawing/2014/main" id="{9F356910-3463-48A6-8B36-E26B96D06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1026426"/>
              <a:ext cx="1238620" cy="5398354"/>
            </a:xfrm>
            <a:prstGeom prst="rect">
              <a:avLst/>
            </a:prstGeom>
          </p:spPr>
        </p:pic>
        <p:pic>
          <p:nvPicPr>
            <p:cNvPr id="5" name="Picture 4">
              <a:extLst>
                <a:ext uri="{FF2B5EF4-FFF2-40B4-BE49-F238E27FC236}">
                  <a16:creationId xmlns:a16="http://schemas.microsoft.com/office/drawing/2014/main" id="{9F574A07-648C-4A8C-9389-CE31268361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32988" y="6211002"/>
              <a:ext cx="413226" cy="118668"/>
            </a:xfrm>
            <a:prstGeom prst="rect">
              <a:avLst/>
            </a:prstGeom>
          </p:spPr>
        </p:pic>
        <p:pic>
          <p:nvPicPr>
            <p:cNvPr id="6" name="Picture 5">
              <a:extLst>
                <a:ext uri="{FF2B5EF4-FFF2-40B4-BE49-F238E27FC236}">
                  <a16:creationId xmlns:a16="http://schemas.microsoft.com/office/drawing/2014/main" id="{5DC7335D-939C-4085-B553-0EFCF3169A4B}"/>
                </a:ext>
              </a:extLst>
            </p:cNvPr>
            <p:cNvPicPr>
              <a:picLocks noChangeAspect="1"/>
            </p:cNvPicPr>
            <p:nvPr/>
          </p:nvPicPr>
          <p:blipFill rotWithShape="1">
            <a:blip r:embed="rId4">
              <a:extLst>
                <a:ext uri="{28A0092B-C50C-407E-A947-70E740481C1C}">
                  <a14:useLocalDpi xmlns:a14="http://schemas.microsoft.com/office/drawing/2010/main" val="0"/>
                </a:ext>
              </a:extLst>
            </a:blip>
            <a:srcRect b="-25"/>
            <a:stretch/>
          </p:blipFill>
          <p:spPr>
            <a:xfrm>
              <a:off x="3114910" y="6122490"/>
              <a:ext cx="481920" cy="207180"/>
            </a:xfrm>
            <a:prstGeom prst="rect">
              <a:avLst/>
            </a:prstGeom>
          </p:spPr>
        </p:pic>
        <p:pic>
          <p:nvPicPr>
            <p:cNvPr id="7" name="Picture 6">
              <a:extLst>
                <a:ext uri="{FF2B5EF4-FFF2-40B4-BE49-F238E27FC236}">
                  <a16:creationId xmlns:a16="http://schemas.microsoft.com/office/drawing/2014/main" id="{F123FDBA-3697-4433-843C-1E745D74FBE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5720614"/>
              <a:ext cx="413226" cy="501747"/>
            </a:xfrm>
            <a:prstGeom prst="rect">
              <a:avLst/>
            </a:prstGeom>
          </p:spPr>
        </p:pic>
        <p:pic>
          <p:nvPicPr>
            <p:cNvPr id="8" name="Picture 7">
              <a:extLst>
                <a:ext uri="{FF2B5EF4-FFF2-40B4-BE49-F238E27FC236}">
                  <a16:creationId xmlns:a16="http://schemas.microsoft.com/office/drawing/2014/main" id="{F3E943DC-3F09-4058-ADAE-97ADB654D7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15041" y="5623139"/>
              <a:ext cx="581789" cy="199741"/>
            </a:xfrm>
            <a:prstGeom prst="rect">
              <a:avLst/>
            </a:prstGeom>
          </p:spPr>
        </p:pic>
        <p:pic>
          <p:nvPicPr>
            <p:cNvPr id="9" name="Picture 8">
              <a:extLst>
                <a:ext uri="{FF2B5EF4-FFF2-40B4-BE49-F238E27FC236}">
                  <a16:creationId xmlns:a16="http://schemas.microsoft.com/office/drawing/2014/main" id="{DBD82447-5550-4F90-8688-086020C68DE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5223658"/>
              <a:ext cx="413226" cy="501747"/>
            </a:xfrm>
            <a:prstGeom prst="rect">
              <a:avLst/>
            </a:prstGeom>
          </p:spPr>
        </p:pic>
        <p:pic>
          <p:nvPicPr>
            <p:cNvPr id="10" name="Picture 9">
              <a:extLst>
                <a:ext uri="{FF2B5EF4-FFF2-40B4-BE49-F238E27FC236}">
                  <a16:creationId xmlns:a16="http://schemas.microsoft.com/office/drawing/2014/main" id="{1F560BF7-991C-4037-8C82-553B83CA24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15041" y="5123788"/>
              <a:ext cx="581789" cy="199741"/>
            </a:xfrm>
            <a:prstGeom prst="rect">
              <a:avLst/>
            </a:prstGeom>
          </p:spPr>
        </p:pic>
        <p:pic>
          <p:nvPicPr>
            <p:cNvPr id="11" name="Picture 10">
              <a:extLst>
                <a:ext uri="{FF2B5EF4-FFF2-40B4-BE49-F238E27FC236}">
                  <a16:creationId xmlns:a16="http://schemas.microsoft.com/office/drawing/2014/main" id="{8C90D343-1BA2-42D1-9226-9584A1BC17EC}"/>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4635" y="4724307"/>
              <a:ext cx="413226" cy="501747"/>
            </a:xfrm>
            <a:prstGeom prst="rect">
              <a:avLst/>
            </a:prstGeom>
          </p:spPr>
        </p:pic>
        <p:pic>
          <p:nvPicPr>
            <p:cNvPr id="12" name="Picture 11">
              <a:extLst>
                <a:ext uri="{FF2B5EF4-FFF2-40B4-BE49-F238E27FC236}">
                  <a16:creationId xmlns:a16="http://schemas.microsoft.com/office/drawing/2014/main" id="{B4740574-8581-4C7E-8736-391E735EA9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13630" y="4624438"/>
              <a:ext cx="581789" cy="199741"/>
            </a:xfrm>
            <a:prstGeom prst="rect">
              <a:avLst/>
            </a:prstGeom>
          </p:spPr>
        </p:pic>
        <p:pic>
          <p:nvPicPr>
            <p:cNvPr id="13" name="Picture 12">
              <a:extLst>
                <a:ext uri="{FF2B5EF4-FFF2-40B4-BE49-F238E27FC236}">
                  <a16:creationId xmlns:a16="http://schemas.microsoft.com/office/drawing/2014/main" id="{5DA176C3-410F-4D9C-9576-39835916FE4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4223760"/>
              <a:ext cx="413226" cy="501747"/>
            </a:xfrm>
            <a:prstGeom prst="rect">
              <a:avLst/>
            </a:prstGeom>
          </p:spPr>
        </p:pic>
        <p:pic>
          <p:nvPicPr>
            <p:cNvPr id="14" name="Picture 13">
              <a:extLst>
                <a:ext uri="{FF2B5EF4-FFF2-40B4-BE49-F238E27FC236}">
                  <a16:creationId xmlns:a16="http://schemas.microsoft.com/office/drawing/2014/main" id="{A927DA5B-C1AD-4D9C-BB12-89F78AC592C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13630" y="4127481"/>
              <a:ext cx="581789" cy="197344"/>
            </a:xfrm>
            <a:prstGeom prst="rect">
              <a:avLst/>
            </a:prstGeom>
          </p:spPr>
        </p:pic>
        <p:pic>
          <p:nvPicPr>
            <p:cNvPr id="15" name="Picture 14">
              <a:extLst>
                <a:ext uri="{FF2B5EF4-FFF2-40B4-BE49-F238E27FC236}">
                  <a16:creationId xmlns:a16="http://schemas.microsoft.com/office/drawing/2014/main" id="{B66AE746-D204-44DF-80B9-7188B288808E}"/>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3723811"/>
              <a:ext cx="413226" cy="501747"/>
            </a:xfrm>
            <a:prstGeom prst="rect">
              <a:avLst/>
            </a:prstGeom>
          </p:spPr>
        </p:pic>
        <p:pic>
          <p:nvPicPr>
            <p:cNvPr id="16" name="Picture 15">
              <a:extLst>
                <a:ext uri="{FF2B5EF4-FFF2-40B4-BE49-F238E27FC236}">
                  <a16:creationId xmlns:a16="http://schemas.microsoft.com/office/drawing/2014/main" id="{3C2F8652-CA3E-4D9C-898F-9ED2635E75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013629" y="3629330"/>
              <a:ext cx="581789" cy="194949"/>
            </a:xfrm>
            <a:prstGeom prst="rect">
              <a:avLst/>
            </a:prstGeom>
          </p:spPr>
        </p:pic>
        <p:pic>
          <p:nvPicPr>
            <p:cNvPr id="17" name="Picture 16">
              <a:extLst>
                <a:ext uri="{FF2B5EF4-FFF2-40B4-BE49-F238E27FC236}">
                  <a16:creationId xmlns:a16="http://schemas.microsoft.com/office/drawing/2014/main" id="{6B2E2120-A568-4B40-9963-55DF45FCC21F}"/>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3223563"/>
              <a:ext cx="413226" cy="501747"/>
            </a:xfrm>
            <a:prstGeom prst="rect">
              <a:avLst/>
            </a:prstGeom>
          </p:spPr>
        </p:pic>
        <p:pic>
          <p:nvPicPr>
            <p:cNvPr id="18" name="Picture 17">
              <a:extLst>
                <a:ext uri="{FF2B5EF4-FFF2-40B4-BE49-F238E27FC236}">
                  <a16:creationId xmlns:a16="http://schemas.microsoft.com/office/drawing/2014/main" id="{15C0F9F0-0943-4DCA-AB15-1FE6D4EB95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013629" y="3126384"/>
              <a:ext cx="581789" cy="194949"/>
            </a:xfrm>
            <a:prstGeom prst="rect">
              <a:avLst/>
            </a:prstGeom>
          </p:spPr>
        </p:pic>
        <p:pic>
          <p:nvPicPr>
            <p:cNvPr id="19" name="Picture 18">
              <a:extLst>
                <a:ext uri="{FF2B5EF4-FFF2-40B4-BE49-F238E27FC236}">
                  <a16:creationId xmlns:a16="http://schemas.microsoft.com/office/drawing/2014/main" id="{541B4E33-BC1A-4153-86A6-90D0A7A70DB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2724507"/>
              <a:ext cx="413226" cy="501747"/>
            </a:xfrm>
            <a:prstGeom prst="rect">
              <a:avLst/>
            </a:prstGeom>
          </p:spPr>
        </p:pic>
        <p:pic>
          <p:nvPicPr>
            <p:cNvPr id="20" name="Picture 19">
              <a:extLst>
                <a:ext uri="{FF2B5EF4-FFF2-40B4-BE49-F238E27FC236}">
                  <a16:creationId xmlns:a16="http://schemas.microsoft.com/office/drawing/2014/main" id="{82C10841-7105-496B-B0D1-061D7756A55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013627" y="2626436"/>
              <a:ext cx="581789" cy="200337"/>
            </a:xfrm>
            <a:prstGeom prst="rect">
              <a:avLst/>
            </a:prstGeom>
          </p:spPr>
        </p:pic>
        <p:pic>
          <p:nvPicPr>
            <p:cNvPr id="21" name="Picture 20">
              <a:extLst>
                <a:ext uri="{FF2B5EF4-FFF2-40B4-BE49-F238E27FC236}">
                  <a16:creationId xmlns:a16="http://schemas.microsoft.com/office/drawing/2014/main" id="{914A1C77-1D71-4592-A1E0-363930C104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2219765"/>
              <a:ext cx="413226" cy="501747"/>
            </a:xfrm>
            <a:prstGeom prst="rect">
              <a:avLst/>
            </a:prstGeom>
          </p:spPr>
        </p:pic>
        <p:pic>
          <p:nvPicPr>
            <p:cNvPr id="22" name="Picture 21">
              <a:extLst>
                <a:ext uri="{FF2B5EF4-FFF2-40B4-BE49-F238E27FC236}">
                  <a16:creationId xmlns:a16="http://schemas.microsoft.com/office/drawing/2014/main" id="{32D28A2D-4B80-41B9-8445-065A31C6851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013627" y="2140594"/>
              <a:ext cx="581789" cy="186828"/>
            </a:xfrm>
            <a:prstGeom prst="rect">
              <a:avLst/>
            </a:prstGeom>
          </p:spPr>
        </p:pic>
        <p:pic>
          <p:nvPicPr>
            <p:cNvPr id="23" name="Picture 22">
              <a:extLst>
                <a:ext uri="{FF2B5EF4-FFF2-40B4-BE49-F238E27FC236}">
                  <a16:creationId xmlns:a16="http://schemas.microsoft.com/office/drawing/2014/main" id="{4B7B0AB3-729F-4FC4-AD3F-A39AC60322C8}"/>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1715023"/>
              <a:ext cx="413226" cy="501747"/>
            </a:xfrm>
            <a:prstGeom prst="rect">
              <a:avLst/>
            </a:prstGeom>
          </p:spPr>
        </p:pic>
        <p:pic>
          <p:nvPicPr>
            <p:cNvPr id="24" name="Picture 23">
              <a:extLst>
                <a:ext uri="{FF2B5EF4-FFF2-40B4-BE49-F238E27FC236}">
                  <a16:creationId xmlns:a16="http://schemas.microsoft.com/office/drawing/2014/main" id="{EEA24ECA-D1F5-4E5E-9625-2203B0DAEA80}"/>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013627" y="1628327"/>
              <a:ext cx="581789" cy="186830"/>
            </a:xfrm>
            <a:prstGeom prst="rect">
              <a:avLst/>
            </a:prstGeom>
          </p:spPr>
        </p:pic>
        <p:pic>
          <p:nvPicPr>
            <p:cNvPr id="25" name="Picture 24">
              <a:extLst>
                <a:ext uri="{FF2B5EF4-FFF2-40B4-BE49-F238E27FC236}">
                  <a16:creationId xmlns:a16="http://schemas.microsoft.com/office/drawing/2014/main" id="{2DED9D65-61FC-47E2-AC8F-5DD90504ED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2601814" y="1211778"/>
              <a:ext cx="413226" cy="501747"/>
            </a:xfrm>
            <a:prstGeom prst="rect">
              <a:avLst/>
            </a:prstGeom>
          </p:spPr>
        </p:pic>
        <p:pic>
          <p:nvPicPr>
            <p:cNvPr id="26" name="Picture 25">
              <a:extLst>
                <a:ext uri="{FF2B5EF4-FFF2-40B4-BE49-F238E27FC236}">
                  <a16:creationId xmlns:a16="http://schemas.microsoft.com/office/drawing/2014/main" id="{BD8BD5DC-0D98-4529-801E-AC5081A3A33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999656" y="1114906"/>
              <a:ext cx="595759" cy="207180"/>
            </a:xfrm>
            <a:prstGeom prst="rect">
              <a:avLst/>
            </a:prstGeom>
          </p:spPr>
        </p:pic>
      </p:grpSp>
      <p:sp>
        <p:nvSpPr>
          <p:cNvPr id="33" name="TextBox 19">
            <a:extLst>
              <a:ext uri="{FF2B5EF4-FFF2-40B4-BE49-F238E27FC236}">
                <a16:creationId xmlns:a16="http://schemas.microsoft.com/office/drawing/2014/main" id="{3460FADF-5E99-45AF-B681-83C8BBCE2937}"/>
              </a:ext>
            </a:extLst>
          </p:cNvPr>
          <p:cNvSpPr txBox="1"/>
          <p:nvPr/>
        </p:nvSpPr>
        <p:spPr>
          <a:xfrm>
            <a:off x="6096000" y="5264665"/>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One metre is equivalent to 100cm.</a:t>
            </a:r>
          </a:p>
        </p:txBody>
      </p:sp>
      <p:sp>
        <p:nvSpPr>
          <p:cNvPr id="35" name="Content Placeholder 2">
            <a:extLst>
              <a:ext uri="{FF2B5EF4-FFF2-40B4-BE49-F238E27FC236}">
                <a16:creationId xmlns:a16="http://schemas.microsoft.com/office/drawing/2014/main" id="{DD266A9A-C9A2-469A-9B86-D8C138EC985C}"/>
              </a:ext>
            </a:extLst>
          </p:cNvPr>
          <p:cNvSpPr txBox="1">
            <a:spLocks/>
          </p:cNvSpPr>
          <p:nvPr/>
        </p:nvSpPr>
        <p:spPr>
          <a:xfrm>
            <a:off x="6192013" y="1557338"/>
            <a:ext cx="5252276" cy="342900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Give children 10 strips of paper, each 10cm in length.</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Ask them to place the pieces of paper end to end.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total length of all of the strips of paper?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Is there more than one way that we can describe the length? </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36" name="TextBox 35">
            <a:extLst>
              <a:ext uri="{FF2B5EF4-FFF2-40B4-BE49-F238E27FC236}">
                <a16:creationId xmlns:a16="http://schemas.microsoft.com/office/drawing/2014/main" id="{929F7873-FFEB-4E83-B01C-9B23263BC889}"/>
              </a:ext>
            </a:extLst>
          </p:cNvPr>
          <p:cNvSpPr txBox="1"/>
          <p:nvPr/>
        </p:nvSpPr>
        <p:spPr>
          <a:xfrm>
            <a:off x="3791744" y="3200189"/>
            <a:ext cx="1939955" cy="461665"/>
          </a:xfrm>
          <a:prstGeom prst="rect">
            <a:avLst/>
          </a:prstGeom>
          <a:noFill/>
        </p:spPr>
        <p:txBody>
          <a:bodyPr wrap="none" rtlCol="0">
            <a:spAutoFit/>
          </a:bodyPr>
          <a:lstStyle/>
          <a:p>
            <a:pPr>
              <a:buNone/>
            </a:pPr>
            <a:r>
              <a:rPr lang="en-GB" sz="2400" b="1" dirty="0"/>
              <a:t>1m = 100cm</a:t>
            </a:r>
          </a:p>
        </p:txBody>
      </p:sp>
      <p:sp>
        <p:nvSpPr>
          <p:cNvPr id="37" name="Rectangle 36">
            <a:extLst>
              <a:ext uri="{FF2B5EF4-FFF2-40B4-BE49-F238E27FC236}">
                <a16:creationId xmlns:a16="http://schemas.microsoft.com/office/drawing/2014/main" id="{1722C931-4927-4FE0-986D-BEEC37D9FBB2}"/>
              </a:ext>
            </a:extLst>
          </p:cNvPr>
          <p:cNvSpPr/>
          <p:nvPr/>
        </p:nvSpPr>
        <p:spPr bwMode="auto">
          <a:xfrm>
            <a:off x="4655840" y="3111565"/>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E3BF3DD2-017C-46A4-922D-8DE11D5C2E4D}"/>
              </a:ext>
            </a:extLst>
          </p:cNvPr>
          <p:cNvSpPr/>
          <p:nvPr/>
        </p:nvSpPr>
        <p:spPr bwMode="auto">
          <a:xfrm>
            <a:off x="3846486" y="3200189"/>
            <a:ext cx="806718" cy="42617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FA51E2B9-F578-4516-8745-5FF9E8722EA4}"/>
              </a:ext>
            </a:extLst>
          </p:cNvPr>
          <p:cNvSpPr txBox="1"/>
          <p:nvPr/>
        </p:nvSpPr>
        <p:spPr>
          <a:xfrm>
            <a:off x="3383172" y="1360962"/>
            <a:ext cx="1146041" cy="400110"/>
          </a:xfrm>
          <a:prstGeom prst="rect">
            <a:avLst/>
          </a:prstGeom>
          <a:noFill/>
        </p:spPr>
        <p:txBody>
          <a:bodyPr wrap="square" rtlCol="0">
            <a:spAutoFit/>
          </a:bodyPr>
          <a:lstStyle/>
          <a:p>
            <a:r>
              <a:rPr lang="en-GB" sz="2000" b="1" dirty="0"/>
              <a:t>100 cm</a:t>
            </a:r>
          </a:p>
        </p:txBody>
      </p:sp>
      <p:sp>
        <p:nvSpPr>
          <p:cNvPr id="38" name="TextBox 37">
            <a:extLst>
              <a:ext uri="{FF2B5EF4-FFF2-40B4-BE49-F238E27FC236}">
                <a16:creationId xmlns:a16="http://schemas.microsoft.com/office/drawing/2014/main" id="{75964867-16DE-4F3E-8F76-C88AA89000A6}"/>
              </a:ext>
            </a:extLst>
          </p:cNvPr>
          <p:cNvSpPr txBox="1"/>
          <p:nvPr/>
        </p:nvSpPr>
        <p:spPr>
          <a:xfrm>
            <a:off x="4274349" y="1364472"/>
            <a:ext cx="1146041" cy="400110"/>
          </a:xfrm>
          <a:prstGeom prst="rect">
            <a:avLst/>
          </a:prstGeom>
          <a:noFill/>
        </p:spPr>
        <p:txBody>
          <a:bodyPr wrap="square" rtlCol="0">
            <a:spAutoFit/>
          </a:bodyPr>
          <a:lstStyle/>
          <a:p>
            <a:r>
              <a:rPr lang="en-GB" sz="2000" b="1" dirty="0"/>
              <a:t>1 metre</a:t>
            </a:r>
          </a:p>
        </p:txBody>
      </p:sp>
    </p:spTree>
    <p:extLst>
      <p:ext uri="{BB962C8B-B14F-4D97-AF65-F5344CB8AC3E}">
        <p14:creationId xmlns:p14="http://schemas.microsoft.com/office/powerpoint/2010/main" val="4144945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C35F2E35-6497-4715-81D8-B006694CB75F}"/>
              </a:ext>
            </a:extLst>
          </p:cNvPr>
          <p:cNvSpPr>
            <a:spLocks noGrp="1"/>
          </p:cNvSpPr>
          <p:nvPr>
            <p:ph type="title"/>
          </p:nvPr>
        </p:nvSpPr>
        <p:spPr/>
        <p:txBody>
          <a:bodyPr/>
          <a:lstStyle/>
          <a:p>
            <a:r>
              <a:rPr lang="en-GB" sz="2000" dirty="0"/>
              <a:t>5NPV-5 Convert between units of measure</a:t>
            </a:r>
            <a:endParaRPr lang="en-GB" dirty="0"/>
          </a:p>
        </p:txBody>
      </p:sp>
      <p:grpSp>
        <p:nvGrpSpPr>
          <p:cNvPr id="150" name="Group 149">
            <a:extLst>
              <a:ext uri="{FF2B5EF4-FFF2-40B4-BE49-F238E27FC236}">
                <a16:creationId xmlns:a16="http://schemas.microsoft.com/office/drawing/2014/main" id="{534B7918-DFA2-46F6-9CA6-8EFBDBDFD9F4}"/>
              </a:ext>
            </a:extLst>
          </p:cNvPr>
          <p:cNvGrpSpPr/>
          <p:nvPr/>
        </p:nvGrpSpPr>
        <p:grpSpPr>
          <a:xfrm>
            <a:off x="1631504" y="1557338"/>
            <a:ext cx="3521556" cy="3527846"/>
            <a:chOff x="839416" y="1557338"/>
            <a:chExt cx="4965080" cy="4973949"/>
          </a:xfrm>
        </p:grpSpPr>
        <p:grpSp>
          <p:nvGrpSpPr>
            <p:cNvPr id="28" name="Group 27">
              <a:extLst>
                <a:ext uri="{FF2B5EF4-FFF2-40B4-BE49-F238E27FC236}">
                  <a16:creationId xmlns:a16="http://schemas.microsoft.com/office/drawing/2014/main" id="{66B31C45-C5C0-4289-BFD9-2FB3944D85C8}"/>
                </a:ext>
              </a:extLst>
            </p:cNvPr>
            <p:cNvGrpSpPr/>
            <p:nvPr/>
          </p:nvGrpSpPr>
          <p:grpSpPr>
            <a:xfrm>
              <a:off x="839416" y="1557338"/>
              <a:ext cx="4965080" cy="431552"/>
              <a:chOff x="623888" y="1557338"/>
              <a:chExt cx="4965080" cy="431552"/>
            </a:xfrm>
          </p:grpSpPr>
          <p:pic>
            <p:nvPicPr>
              <p:cNvPr id="3" name="Picture 2" descr="A picture containing racket, tennis, outdoor&#10;&#10;Description automatically generated">
                <a:extLst>
                  <a:ext uri="{FF2B5EF4-FFF2-40B4-BE49-F238E27FC236}">
                    <a16:creationId xmlns:a16="http://schemas.microsoft.com/office/drawing/2014/main" id="{5735EE81-0ADD-4547-8337-7975087F8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31" name="Picture 30" descr="A picture containing racket, tennis, outdoor&#10;&#10;Description automatically generated">
                <a:extLst>
                  <a:ext uri="{FF2B5EF4-FFF2-40B4-BE49-F238E27FC236}">
                    <a16:creationId xmlns:a16="http://schemas.microsoft.com/office/drawing/2014/main" id="{8FB6B095-8095-481C-B59A-BEB3BC38D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32" name="Picture 31" descr="A picture containing racket, tennis, outdoor&#10;&#10;Description automatically generated">
                <a:extLst>
                  <a:ext uri="{FF2B5EF4-FFF2-40B4-BE49-F238E27FC236}">
                    <a16:creationId xmlns:a16="http://schemas.microsoft.com/office/drawing/2014/main" id="{657201B4-D0F5-4666-9177-75C394D83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33" name="Picture 32" descr="A picture containing racket, tennis, outdoor&#10;&#10;Description automatically generated">
                <a:extLst>
                  <a:ext uri="{FF2B5EF4-FFF2-40B4-BE49-F238E27FC236}">
                    <a16:creationId xmlns:a16="http://schemas.microsoft.com/office/drawing/2014/main" id="{ED454147-6D16-4722-837C-60F763B30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34" name="Picture 33" descr="A picture containing racket, tennis, outdoor&#10;&#10;Description automatically generated">
                <a:extLst>
                  <a:ext uri="{FF2B5EF4-FFF2-40B4-BE49-F238E27FC236}">
                    <a16:creationId xmlns:a16="http://schemas.microsoft.com/office/drawing/2014/main" id="{D4586239-AC9D-4761-8746-04952E30D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35" name="Picture 34" descr="A picture containing racket, tennis, outdoor&#10;&#10;Description automatically generated">
                <a:extLst>
                  <a:ext uri="{FF2B5EF4-FFF2-40B4-BE49-F238E27FC236}">
                    <a16:creationId xmlns:a16="http://schemas.microsoft.com/office/drawing/2014/main" id="{BD8BED65-3F59-4F5A-B9AC-FD6440247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36" name="Picture 35" descr="A picture containing racket, tennis, outdoor&#10;&#10;Description automatically generated">
                <a:extLst>
                  <a:ext uri="{FF2B5EF4-FFF2-40B4-BE49-F238E27FC236}">
                    <a16:creationId xmlns:a16="http://schemas.microsoft.com/office/drawing/2014/main" id="{72FF3292-6E87-4535-8889-4BEA4B763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37" name="Picture 36" descr="A picture containing racket, tennis, outdoor&#10;&#10;Description automatically generated">
                <a:extLst>
                  <a:ext uri="{FF2B5EF4-FFF2-40B4-BE49-F238E27FC236}">
                    <a16:creationId xmlns:a16="http://schemas.microsoft.com/office/drawing/2014/main" id="{26D7A634-1DF7-43CC-B385-C4C75AA2C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38" name="Picture 37" descr="A picture containing racket, tennis, outdoor&#10;&#10;Description automatically generated">
                <a:extLst>
                  <a:ext uri="{FF2B5EF4-FFF2-40B4-BE49-F238E27FC236}">
                    <a16:creationId xmlns:a16="http://schemas.microsoft.com/office/drawing/2014/main" id="{9718D667-01FC-40F8-85CC-87821F6CF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39" name="Picture 38" descr="A picture containing racket, tennis, outdoor&#10;&#10;Description automatically generated">
                <a:extLst>
                  <a:ext uri="{FF2B5EF4-FFF2-40B4-BE49-F238E27FC236}">
                    <a16:creationId xmlns:a16="http://schemas.microsoft.com/office/drawing/2014/main" id="{886A5CB4-853A-4C84-8BD8-15FE9D38A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51" name="Group 50">
              <a:extLst>
                <a:ext uri="{FF2B5EF4-FFF2-40B4-BE49-F238E27FC236}">
                  <a16:creationId xmlns:a16="http://schemas.microsoft.com/office/drawing/2014/main" id="{062E5503-DF99-4EB5-89FF-5C10385F9E91}"/>
                </a:ext>
              </a:extLst>
            </p:cNvPr>
            <p:cNvGrpSpPr/>
            <p:nvPr/>
          </p:nvGrpSpPr>
          <p:grpSpPr>
            <a:xfrm>
              <a:off x="839416" y="2060848"/>
              <a:ext cx="4965080" cy="431552"/>
              <a:chOff x="623888" y="1557338"/>
              <a:chExt cx="4965080" cy="431552"/>
            </a:xfrm>
          </p:grpSpPr>
          <p:pic>
            <p:nvPicPr>
              <p:cNvPr id="52" name="Picture 51" descr="A picture containing racket, tennis, outdoor&#10;&#10;Description automatically generated">
                <a:extLst>
                  <a:ext uri="{FF2B5EF4-FFF2-40B4-BE49-F238E27FC236}">
                    <a16:creationId xmlns:a16="http://schemas.microsoft.com/office/drawing/2014/main" id="{2FF30EDF-A1ED-4692-8042-F56176454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53" name="Picture 52" descr="A picture containing racket, tennis, outdoor&#10;&#10;Description automatically generated">
                <a:extLst>
                  <a:ext uri="{FF2B5EF4-FFF2-40B4-BE49-F238E27FC236}">
                    <a16:creationId xmlns:a16="http://schemas.microsoft.com/office/drawing/2014/main" id="{DCA22E16-1462-4B1F-83BE-0CFEE9798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54" name="Picture 53" descr="A picture containing racket, tennis, outdoor&#10;&#10;Description automatically generated">
                <a:extLst>
                  <a:ext uri="{FF2B5EF4-FFF2-40B4-BE49-F238E27FC236}">
                    <a16:creationId xmlns:a16="http://schemas.microsoft.com/office/drawing/2014/main" id="{0A5C5B98-C766-44A7-8B1F-A16E1858C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55" name="Picture 54" descr="A picture containing racket, tennis, outdoor&#10;&#10;Description automatically generated">
                <a:extLst>
                  <a:ext uri="{FF2B5EF4-FFF2-40B4-BE49-F238E27FC236}">
                    <a16:creationId xmlns:a16="http://schemas.microsoft.com/office/drawing/2014/main" id="{0BFBAA79-7961-42B5-A975-B9AFAA16C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56" name="Picture 55" descr="A picture containing racket, tennis, outdoor&#10;&#10;Description automatically generated">
                <a:extLst>
                  <a:ext uri="{FF2B5EF4-FFF2-40B4-BE49-F238E27FC236}">
                    <a16:creationId xmlns:a16="http://schemas.microsoft.com/office/drawing/2014/main" id="{E3E7D10B-1244-469A-BDFD-95B718F14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57" name="Picture 56" descr="A picture containing racket, tennis, outdoor&#10;&#10;Description automatically generated">
                <a:extLst>
                  <a:ext uri="{FF2B5EF4-FFF2-40B4-BE49-F238E27FC236}">
                    <a16:creationId xmlns:a16="http://schemas.microsoft.com/office/drawing/2014/main" id="{4C52D0F6-D2AA-421E-91A8-F43DD5289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58" name="Picture 57" descr="A picture containing racket, tennis, outdoor&#10;&#10;Description automatically generated">
                <a:extLst>
                  <a:ext uri="{FF2B5EF4-FFF2-40B4-BE49-F238E27FC236}">
                    <a16:creationId xmlns:a16="http://schemas.microsoft.com/office/drawing/2014/main" id="{DB338E5D-11C0-4DAD-9748-54D5EEC8D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59" name="Picture 58" descr="A picture containing racket, tennis, outdoor&#10;&#10;Description automatically generated">
                <a:extLst>
                  <a:ext uri="{FF2B5EF4-FFF2-40B4-BE49-F238E27FC236}">
                    <a16:creationId xmlns:a16="http://schemas.microsoft.com/office/drawing/2014/main" id="{9D976562-4C0F-413F-91FB-748FD13B9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60" name="Picture 59" descr="A picture containing racket, tennis, outdoor&#10;&#10;Description automatically generated">
                <a:extLst>
                  <a:ext uri="{FF2B5EF4-FFF2-40B4-BE49-F238E27FC236}">
                    <a16:creationId xmlns:a16="http://schemas.microsoft.com/office/drawing/2014/main" id="{BE1C016C-F380-43DD-938A-915A106CF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61" name="Picture 60" descr="A picture containing racket, tennis, outdoor&#10;&#10;Description automatically generated">
                <a:extLst>
                  <a:ext uri="{FF2B5EF4-FFF2-40B4-BE49-F238E27FC236}">
                    <a16:creationId xmlns:a16="http://schemas.microsoft.com/office/drawing/2014/main" id="{E42D445B-B27A-416F-B746-F7B818DCB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62" name="Group 61">
              <a:extLst>
                <a:ext uri="{FF2B5EF4-FFF2-40B4-BE49-F238E27FC236}">
                  <a16:creationId xmlns:a16="http://schemas.microsoft.com/office/drawing/2014/main" id="{FF841AE9-1589-4342-BA88-3D6E8C99E3EA}"/>
                </a:ext>
              </a:extLst>
            </p:cNvPr>
            <p:cNvGrpSpPr/>
            <p:nvPr/>
          </p:nvGrpSpPr>
          <p:grpSpPr>
            <a:xfrm>
              <a:off x="839416" y="2564904"/>
              <a:ext cx="4965080" cy="431552"/>
              <a:chOff x="623888" y="1557338"/>
              <a:chExt cx="4965080" cy="431552"/>
            </a:xfrm>
          </p:grpSpPr>
          <p:pic>
            <p:nvPicPr>
              <p:cNvPr id="63" name="Picture 62" descr="A picture containing racket, tennis, outdoor&#10;&#10;Description automatically generated">
                <a:extLst>
                  <a:ext uri="{FF2B5EF4-FFF2-40B4-BE49-F238E27FC236}">
                    <a16:creationId xmlns:a16="http://schemas.microsoft.com/office/drawing/2014/main" id="{23736BB0-B501-4FA8-8493-CBC3EB54A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64" name="Picture 63" descr="A picture containing racket, tennis, outdoor&#10;&#10;Description automatically generated">
                <a:extLst>
                  <a:ext uri="{FF2B5EF4-FFF2-40B4-BE49-F238E27FC236}">
                    <a16:creationId xmlns:a16="http://schemas.microsoft.com/office/drawing/2014/main" id="{169E0471-E7CD-4788-B4DD-7329B38D8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65" name="Picture 64" descr="A picture containing racket, tennis, outdoor&#10;&#10;Description automatically generated">
                <a:extLst>
                  <a:ext uri="{FF2B5EF4-FFF2-40B4-BE49-F238E27FC236}">
                    <a16:creationId xmlns:a16="http://schemas.microsoft.com/office/drawing/2014/main" id="{D75C8108-2F24-453A-BAC6-753B05686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66" name="Picture 65" descr="A picture containing racket, tennis, outdoor&#10;&#10;Description automatically generated">
                <a:extLst>
                  <a:ext uri="{FF2B5EF4-FFF2-40B4-BE49-F238E27FC236}">
                    <a16:creationId xmlns:a16="http://schemas.microsoft.com/office/drawing/2014/main" id="{17F18C0C-CC37-4B50-8902-08D222BDC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67" name="Picture 66" descr="A picture containing racket, tennis, outdoor&#10;&#10;Description automatically generated">
                <a:extLst>
                  <a:ext uri="{FF2B5EF4-FFF2-40B4-BE49-F238E27FC236}">
                    <a16:creationId xmlns:a16="http://schemas.microsoft.com/office/drawing/2014/main" id="{EA2ACF1D-77F9-43A6-A8F5-7F1DE5CDE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68" name="Picture 67" descr="A picture containing racket, tennis, outdoor&#10;&#10;Description automatically generated">
                <a:extLst>
                  <a:ext uri="{FF2B5EF4-FFF2-40B4-BE49-F238E27FC236}">
                    <a16:creationId xmlns:a16="http://schemas.microsoft.com/office/drawing/2014/main" id="{1F442CAD-AF7B-4763-8D4D-653E65C17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69" name="Picture 68" descr="A picture containing racket, tennis, outdoor&#10;&#10;Description automatically generated">
                <a:extLst>
                  <a:ext uri="{FF2B5EF4-FFF2-40B4-BE49-F238E27FC236}">
                    <a16:creationId xmlns:a16="http://schemas.microsoft.com/office/drawing/2014/main" id="{C21F6D92-1E81-408D-8CB5-B21C27272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70" name="Picture 69" descr="A picture containing racket, tennis, outdoor&#10;&#10;Description automatically generated">
                <a:extLst>
                  <a:ext uri="{FF2B5EF4-FFF2-40B4-BE49-F238E27FC236}">
                    <a16:creationId xmlns:a16="http://schemas.microsoft.com/office/drawing/2014/main" id="{5850B0CE-7924-47BC-BD8B-AE118DFE3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71" name="Picture 70" descr="A picture containing racket, tennis, outdoor&#10;&#10;Description automatically generated">
                <a:extLst>
                  <a:ext uri="{FF2B5EF4-FFF2-40B4-BE49-F238E27FC236}">
                    <a16:creationId xmlns:a16="http://schemas.microsoft.com/office/drawing/2014/main" id="{3262FEF0-12EB-4785-9117-AE46BAA45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72" name="Picture 71" descr="A picture containing racket, tennis, outdoor&#10;&#10;Description automatically generated">
                <a:extLst>
                  <a:ext uri="{FF2B5EF4-FFF2-40B4-BE49-F238E27FC236}">
                    <a16:creationId xmlns:a16="http://schemas.microsoft.com/office/drawing/2014/main" id="{12BFB8E5-E7F0-4881-BAE7-AA6C95D01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73" name="Group 72">
              <a:extLst>
                <a:ext uri="{FF2B5EF4-FFF2-40B4-BE49-F238E27FC236}">
                  <a16:creationId xmlns:a16="http://schemas.microsoft.com/office/drawing/2014/main" id="{1AA2E841-5964-42FC-A363-1CF2635ACEF9}"/>
                </a:ext>
              </a:extLst>
            </p:cNvPr>
            <p:cNvGrpSpPr/>
            <p:nvPr/>
          </p:nvGrpSpPr>
          <p:grpSpPr>
            <a:xfrm>
              <a:off x="839416" y="3068414"/>
              <a:ext cx="4965080" cy="431552"/>
              <a:chOff x="623888" y="1557338"/>
              <a:chExt cx="4965080" cy="431552"/>
            </a:xfrm>
          </p:grpSpPr>
          <p:pic>
            <p:nvPicPr>
              <p:cNvPr id="74" name="Picture 73" descr="A picture containing racket, tennis, outdoor&#10;&#10;Description automatically generated">
                <a:extLst>
                  <a:ext uri="{FF2B5EF4-FFF2-40B4-BE49-F238E27FC236}">
                    <a16:creationId xmlns:a16="http://schemas.microsoft.com/office/drawing/2014/main" id="{E599CE84-2D63-44D6-8BC2-75B252F1A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75" name="Picture 74" descr="A picture containing racket, tennis, outdoor&#10;&#10;Description automatically generated">
                <a:extLst>
                  <a:ext uri="{FF2B5EF4-FFF2-40B4-BE49-F238E27FC236}">
                    <a16:creationId xmlns:a16="http://schemas.microsoft.com/office/drawing/2014/main" id="{3D1B4141-B922-4564-805D-590E9C2F7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76" name="Picture 75" descr="A picture containing racket, tennis, outdoor&#10;&#10;Description automatically generated">
                <a:extLst>
                  <a:ext uri="{FF2B5EF4-FFF2-40B4-BE49-F238E27FC236}">
                    <a16:creationId xmlns:a16="http://schemas.microsoft.com/office/drawing/2014/main" id="{8ED340F3-5866-476D-BFFA-6AC47A648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77" name="Picture 76" descr="A picture containing racket, tennis, outdoor&#10;&#10;Description automatically generated">
                <a:extLst>
                  <a:ext uri="{FF2B5EF4-FFF2-40B4-BE49-F238E27FC236}">
                    <a16:creationId xmlns:a16="http://schemas.microsoft.com/office/drawing/2014/main" id="{3121F324-9E93-4152-A2FF-246EA9AE0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78" name="Picture 77" descr="A picture containing racket, tennis, outdoor&#10;&#10;Description automatically generated">
                <a:extLst>
                  <a:ext uri="{FF2B5EF4-FFF2-40B4-BE49-F238E27FC236}">
                    <a16:creationId xmlns:a16="http://schemas.microsoft.com/office/drawing/2014/main" id="{0FD24F4E-162D-4C69-8888-CE0917E8F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79" name="Picture 78" descr="A picture containing racket, tennis, outdoor&#10;&#10;Description automatically generated">
                <a:extLst>
                  <a:ext uri="{FF2B5EF4-FFF2-40B4-BE49-F238E27FC236}">
                    <a16:creationId xmlns:a16="http://schemas.microsoft.com/office/drawing/2014/main" id="{4275DE39-6A8D-4891-B796-555D16CC7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80" name="Picture 79" descr="A picture containing racket, tennis, outdoor&#10;&#10;Description automatically generated">
                <a:extLst>
                  <a:ext uri="{FF2B5EF4-FFF2-40B4-BE49-F238E27FC236}">
                    <a16:creationId xmlns:a16="http://schemas.microsoft.com/office/drawing/2014/main" id="{BA9BFFD1-6897-412B-973F-CE922C490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81" name="Picture 80" descr="A picture containing racket, tennis, outdoor&#10;&#10;Description automatically generated">
                <a:extLst>
                  <a:ext uri="{FF2B5EF4-FFF2-40B4-BE49-F238E27FC236}">
                    <a16:creationId xmlns:a16="http://schemas.microsoft.com/office/drawing/2014/main" id="{1B1985A7-62E2-4139-98EC-EA6E498E0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82" name="Picture 81" descr="A picture containing racket, tennis, outdoor&#10;&#10;Description automatically generated">
                <a:extLst>
                  <a:ext uri="{FF2B5EF4-FFF2-40B4-BE49-F238E27FC236}">
                    <a16:creationId xmlns:a16="http://schemas.microsoft.com/office/drawing/2014/main" id="{C4BA3644-7DE7-45D9-9581-7568E2A0D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83" name="Picture 82" descr="A picture containing racket, tennis, outdoor&#10;&#10;Description automatically generated">
                <a:extLst>
                  <a:ext uri="{FF2B5EF4-FFF2-40B4-BE49-F238E27FC236}">
                    <a16:creationId xmlns:a16="http://schemas.microsoft.com/office/drawing/2014/main" id="{65F56DAD-735F-4127-A832-99230E5F4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84" name="Group 83">
              <a:extLst>
                <a:ext uri="{FF2B5EF4-FFF2-40B4-BE49-F238E27FC236}">
                  <a16:creationId xmlns:a16="http://schemas.microsoft.com/office/drawing/2014/main" id="{B14D2959-2A36-4D7F-9F4D-B8B0B6613E7B}"/>
                </a:ext>
              </a:extLst>
            </p:cNvPr>
            <p:cNvGrpSpPr/>
            <p:nvPr/>
          </p:nvGrpSpPr>
          <p:grpSpPr>
            <a:xfrm>
              <a:off x="839416" y="3581639"/>
              <a:ext cx="4965080" cy="431552"/>
              <a:chOff x="623888" y="1557338"/>
              <a:chExt cx="4965080" cy="431552"/>
            </a:xfrm>
          </p:grpSpPr>
          <p:pic>
            <p:nvPicPr>
              <p:cNvPr id="85" name="Picture 84" descr="A picture containing racket, tennis, outdoor&#10;&#10;Description automatically generated">
                <a:extLst>
                  <a:ext uri="{FF2B5EF4-FFF2-40B4-BE49-F238E27FC236}">
                    <a16:creationId xmlns:a16="http://schemas.microsoft.com/office/drawing/2014/main" id="{B81DB961-9A3F-4AE6-AF57-2785EC643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86" name="Picture 85" descr="A picture containing racket, tennis, outdoor&#10;&#10;Description automatically generated">
                <a:extLst>
                  <a:ext uri="{FF2B5EF4-FFF2-40B4-BE49-F238E27FC236}">
                    <a16:creationId xmlns:a16="http://schemas.microsoft.com/office/drawing/2014/main" id="{7B28B1CF-38DA-4376-93A4-EB1794FF6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87" name="Picture 86" descr="A picture containing racket, tennis, outdoor&#10;&#10;Description automatically generated">
                <a:extLst>
                  <a:ext uri="{FF2B5EF4-FFF2-40B4-BE49-F238E27FC236}">
                    <a16:creationId xmlns:a16="http://schemas.microsoft.com/office/drawing/2014/main" id="{5780C992-4241-4385-9CA5-820CF14AF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88" name="Picture 87" descr="A picture containing racket, tennis, outdoor&#10;&#10;Description automatically generated">
                <a:extLst>
                  <a:ext uri="{FF2B5EF4-FFF2-40B4-BE49-F238E27FC236}">
                    <a16:creationId xmlns:a16="http://schemas.microsoft.com/office/drawing/2014/main" id="{1EFADA3E-4064-4A81-A9CB-5A7B66E06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89" name="Picture 88" descr="A picture containing racket, tennis, outdoor&#10;&#10;Description automatically generated">
                <a:extLst>
                  <a:ext uri="{FF2B5EF4-FFF2-40B4-BE49-F238E27FC236}">
                    <a16:creationId xmlns:a16="http://schemas.microsoft.com/office/drawing/2014/main" id="{5B05F2D1-789F-4A96-B2EA-D94F6807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90" name="Picture 89" descr="A picture containing racket, tennis, outdoor&#10;&#10;Description automatically generated">
                <a:extLst>
                  <a:ext uri="{FF2B5EF4-FFF2-40B4-BE49-F238E27FC236}">
                    <a16:creationId xmlns:a16="http://schemas.microsoft.com/office/drawing/2014/main" id="{621A872E-C7FD-42C9-8831-FA6DB41FF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91" name="Picture 90" descr="A picture containing racket, tennis, outdoor&#10;&#10;Description automatically generated">
                <a:extLst>
                  <a:ext uri="{FF2B5EF4-FFF2-40B4-BE49-F238E27FC236}">
                    <a16:creationId xmlns:a16="http://schemas.microsoft.com/office/drawing/2014/main" id="{3AE7F638-E59B-42A0-AD76-248E4D7CD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92" name="Picture 91" descr="A picture containing racket, tennis, outdoor&#10;&#10;Description automatically generated">
                <a:extLst>
                  <a:ext uri="{FF2B5EF4-FFF2-40B4-BE49-F238E27FC236}">
                    <a16:creationId xmlns:a16="http://schemas.microsoft.com/office/drawing/2014/main" id="{A619B4D4-B8D1-4BC0-8418-8398080CA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93" name="Picture 92" descr="A picture containing racket, tennis, outdoor&#10;&#10;Description automatically generated">
                <a:extLst>
                  <a:ext uri="{FF2B5EF4-FFF2-40B4-BE49-F238E27FC236}">
                    <a16:creationId xmlns:a16="http://schemas.microsoft.com/office/drawing/2014/main" id="{A447C82E-6688-477D-976A-D946C8305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94" name="Picture 93" descr="A picture containing racket, tennis, outdoor&#10;&#10;Description automatically generated">
                <a:extLst>
                  <a:ext uri="{FF2B5EF4-FFF2-40B4-BE49-F238E27FC236}">
                    <a16:creationId xmlns:a16="http://schemas.microsoft.com/office/drawing/2014/main" id="{C32FB7B1-B83F-4557-A6D6-EB90BEF78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95" name="Group 94">
              <a:extLst>
                <a:ext uri="{FF2B5EF4-FFF2-40B4-BE49-F238E27FC236}">
                  <a16:creationId xmlns:a16="http://schemas.microsoft.com/office/drawing/2014/main" id="{3D913CA9-229C-41F4-99C4-05CF41E1B53B}"/>
                </a:ext>
              </a:extLst>
            </p:cNvPr>
            <p:cNvGrpSpPr/>
            <p:nvPr/>
          </p:nvGrpSpPr>
          <p:grpSpPr>
            <a:xfrm>
              <a:off x="839416" y="4085149"/>
              <a:ext cx="4965080" cy="431552"/>
              <a:chOff x="623888" y="1557338"/>
              <a:chExt cx="4965080" cy="431552"/>
            </a:xfrm>
          </p:grpSpPr>
          <p:pic>
            <p:nvPicPr>
              <p:cNvPr id="96" name="Picture 95" descr="A picture containing racket, tennis, outdoor&#10;&#10;Description automatically generated">
                <a:extLst>
                  <a:ext uri="{FF2B5EF4-FFF2-40B4-BE49-F238E27FC236}">
                    <a16:creationId xmlns:a16="http://schemas.microsoft.com/office/drawing/2014/main" id="{7C47D55C-A8B1-4B8F-A910-DDB361E16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97" name="Picture 96" descr="A picture containing racket, tennis, outdoor&#10;&#10;Description automatically generated">
                <a:extLst>
                  <a:ext uri="{FF2B5EF4-FFF2-40B4-BE49-F238E27FC236}">
                    <a16:creationId xmlns:a16="http://schemas.microsoft.com/office/drawing/2014/main" id="{55328C32-9F22-47EE-BC25-5FAB233A0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98" name="Picture 97" descr="A picture containing racket, tennis, outdoor&#10;&#10;Description automatically generated">
                <a:extLst>
                  <a:ext uri="{FF2B5EF4-FFF2-40B4-BE49-F238E27FC236}">
                    <a16:creationId xmlns:a16="http://schemas.microsoft.com/office/drawing/2014/main" id="{FD4A95EB-109C-4B04-9130-D8264992B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99" name="Picture 98" descr="A picture containing racket, tennis, outdoor&#10;&#10;Description automatically generated">
                <a:extLst>
                  <a:ext uri="{FF2B5EF4-FFF2-40B4-BE49-F238E27FC236}">
                    <a16:creationId xmlns:a16="http://schemas.microsoft.com/office/drawing/2014/main" id="{19312275-0DC5-4F8F-A615-606C4F840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00" name="Picture 99" descr="A picture containing racket, tennis, outdoor&#10;&#10;Description automatically generated">
                <a:extLst>
                  <a:ext uri="{FF2B5EF4-FFF2-40B4-BE49-F238E27FC236}">
                    <a16:creationId xmlns:a16="http://schemas.microsoft.com/office/drawing/2014/main" id="{D2CD6742-0920-4383-9465-0AF2C83E7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01" name="Picture 100" descr="A picture containing racket, tennis, outdoor&#10;&#10;Description automatically generated">
                <a:extLst>
                  <a:ext uri="{FF2B5EF4-FFF2-40B4-BE49-F238E27FC236}">
                    <a16:creationId xmlns:a16="http://schemas.microsoft.com/office/drawing/2014/main" id="{323F3217-487E-46A5-9C1E-C00393EC1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02" name="Picture 101" descr="A picture containing racket, tennis, outdoor&#10;&#10;Description automatically generated">
                <a:extLst>
                  <a:ext uri="{FF2B5EF4-FFF2-40B4-BE49-F238E27FC236}">
                    <a16:creationId xmlns:a16="http://schemas.microsoft.com/office/drawing/2014/main" id="{6DA30D75-A680-497D-8ECB-81A79730C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03" name="Picture 102" descr="A picture containing racket, tennis, outdoor&#10;&#10;Description automatically generated">
                <a:extLst>
                  <a:ext uri="{FF2B5EF4-FFF2-40B4-BE49-F238E27FC236}">
                    <a16:creationId xmlns:a16="http://schemas.microsoft.com/office/drawing/2014/main" id="{1F20A741-774D-4EB8-8994-FD0730CA0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04" name="Picture 103" descr="A picture containing racket, tennis, outdoor&#10;&#10;Description automatically generated">
                <a:extLst>
                  <a:ext uri="{FF2B5EF4-FFF2-40B4-BE49-F238E27FC236}">
                    <a16:creationId xmlns:a16="http://schemas.microsoft.com/office/drawing/2014/main" id="{4918623B-0CD0-40B8-8E7F-EBEF10AE7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05" name="Picture 104" descr="A picture containing racket, tennis, outdoor&#10;&#10;Description automatically generated">
                <a:extLst>
                  <a:ext uri="{FF2B5EF4-FFF2-40B4-BE49-F238E27FC236}">
                    <a16:creationId xmlns:a16="http://schemas.microsoft.com/office/drawing/2014/main" id="{E66792DA-A059-467F-B99F-2CACF1252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06" name="Group 105">
              <a:extLst>
                <a:ext uri="{FF2B5EF4-FFF2-40B4-BE49-F238E27FC236}">
                  <a16:creationId xmlns:a16="http://schemas.microsoft.com/office/drawing/2014/main" id="{B06524C2-536F-487B-ADF7-7AFAC2EE84C4}"/>
                </a:ext>
              </a:extLst>
            </p:cNvPr>
            <p:cNvGrpSpPr/>
            <p:nvPr/>
          </p:nvGrpSpPr>
          <p:grpSpPr>
            <a:xfrm>
              <a:off x="839416" y="4589205"/>
              <a:ext cx="4965080" cy="431552"/>
              <a:chOff x="623888" y="1557338"/>
              <a:chExt cx="4965080" cy="431552"/>
            </a:xfrm>
          </p:grpSpPr>
          <p:pic>
            <p:nvPicPr>
              <p:cNvPr id="107" name="Picture 106" descr="A picture containing racket, tennis, outdoor&#10;&#10;Description automatically generated">
                <a:extLst>
                  <a:ext uri="{FF2B5EF4-FFF2-40B4-BE49-F238E27FC236}">
                    <a16:creationId xmlns:a16="http://schemas.microsoft.com/office/drawing/2014/main" id="{136A7BAD-7A2A-46F5-BE41-AE2BB86F7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08" name="Picture 107" descr="A picture containing racket, tennis, outdoor&#10;&#10;Description automatically generated">
                <a:extLst>
                  <a:ext uri="{FF2B5EF4-FFF2-40B4-BE49-F238E27FC236}">
                    <a16:creationId xmlns:a16="http://schemas.microsoft.com/office/drawing/2014/main" id="{2B9A00D6-D2D4-405D-9E67-77B637B44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09" name="Picture 108" descr="A picture containing racket, tennis, outdoor&#10;&#10;Description automatically generated">
                <a:extLst>
                  <a:ext uri="{FF2B5EF4-FFF2-40B4-BE49-F238E27FC236}">
                    <a16:creationId xmlns:a16="http://schemas.microsoft.com/office/drawing/2014/main" id="{A0C44629-2895-470B-8AB4-7F316AFC3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10" name="Picture 109" descr="A picture containing racket, tennis, outdoor&#10;&#10;Description automatically generated">
                <a:extLst>
                  <a:ext uri="{FF2B5EF4-FFF2-40B4-BE49-F238E27FC236}">
                    <a16:creationId xmlns:a16="http://schemas.microsoft.com/office/drawing/2014/main" id="{DB8B8212-2066-4BA0-B0AB-16514B3C0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11" name="Picture 110" descr="A picture containing racket, tennis, outdoor&#10;&#10;Description automatically generated">
                <a:extLst>
                  <a:ext uri="{FF2B5EF4-FFF2-40B4-BE49-F238E27FC236}">
                    <a16:creationId xmlns:a16="http://schemas.microsoft.com/office/drawing/2014/main" id="{7EBC23D3-31E6-4A4E-893D-249D93975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12" name="Picture 111" descr="A picture containing racket, tennis, outdoor&#10;&#10;Description automatically generated">
                <a:extLst>
                  <a:ext uri="{FF2B5EF4-FFF2-40B4-BE49-F238E27FC236}">
                    <a16:creationId xmlns:a16="http://schemas.microsoft.com/office/drawing/2014/main" id="{EA6AC815-09E7-4E45-AED8-52CF90505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13" name="Picture 112" descr="A picture containing racket, tennis, outdoor&#10;&#10;Description automatically generated">
                <a:extLst>
                  <a:ext uri="{FF2B5EF4-FFF2-40B4-BE49-F238E27FC236}">
                    <a16:creationId xmlns:a16="http://schemas.microsoft.com/office/drawing/2014/main" id="{37F8FD69-0F24-411A-9227-C496890E4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14" name="Picture 113" descr="A picture containing racket, tennis, outdoor&#10;&#10;Description automatically generated">
                <a:extLst>
                  <a:ext uri="{FF2B5EF4-FFF2-40B4-BE49-F238E27FC236}">
                    <a16:creationId xmlns:a16="http://schemas.microsoft.com/office/drawing/2014/main" id="{E321CB4B-91C2-429D-926D-5AC0F96CC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15" name="Picture 114" descr="A picture containing racket, tennis, outdoor&#10;&#10;Description automatically generated">
                <a:extLst>
                  <a:ext uri="{FF2B5EF4-FFF2-40B4-BE49-F238E27FC236}">
                    <a16:creationId xmlns:a16="http://schemas.microsoft.com/office/drawing/2014/main" id="{1A8D80F8-D576-4AC3-AE1C-1ED116F8D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16" name="Picture 115" descr="A picture containing racket, tennis, outdoor&#10;&#10;Description automatically generated">
                <a:extLst>
                  <a:ext uri="{FF2B5EF4-FFF2-40B4-BE49-F238E27FC236}">
                    <a16:creationId xmlns:a16="http://schemas.microsoft.com/office/drawing/2014/main" id="{89ABFB38-7C80-433A-8E1B-DE895CDFE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17" name="Group 116">
              <a:extLst>
                <a:ext uri="{FF2B5EF4-FFF2-40B4-BE49-F238E27FC236}">
                  <a16:creationId xmlns:a16="http://schemas.microsoft.com/office/drawing/2014/main" id="{23AF027F-3668-4B97-9555-6FEBB0608989}"/>
                </a:ext>
              </a:extLst>
            </p:cNvPr>
            <p:cNvGrpSpPr/>
            <p:nvPr/>
          </p:nvGrpSpPr>
          <p:grpSpPr>
            <a:xfrm>
              <a:off x="839416" y="5092715"/>
              <a:ext cx="4965080" cy="431552"/>
              <a:chOff x="623888" y="1557338"/>
              <a:chExt cx="4965080" cy="431552"/>
            </a:xfrm>
          </p:grpSpPr>
          <p:pic>
            <p:nvPicPr>
              <p:cNvPr id="118" name="Picture 117" descr="A picture containing racket, tennis, outdoor&#10;&#10;Description automatically generated">
                <a:extLst>
                  <a:ext uri="{FF2B5EF4-FFF2-40B4-BE49-F238E27FC236}">
                    <a16:creationId xmlns:a16="http://schemas.microsoft.com/office/drawing/2014/main" id="{CF778725-CD7E-4BDF-A376-3787CC89D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19" name="Picture 118" descr="A picture containing racket, tennis, outdoor&#10;&#10;Description automatically generated">
                <a:extLst>
                  <a:ext uri="{FF2B5EF4-FFF2-40B4-BE49-F238E27FC236}">
                    <a16:creationId xmlns:a16="http://schemas.microsoft.com/office/drawing/2014/main" id="{E27D9EF0-7AB9-4FA2-BC5F-288532C72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20" name="Picture 119" descr="A picture containing racket, tennis, outdoor&#10;&#10;Description automatically generated">
                <a:extLst>
                  <a:ext uri="{FF2B5EF4-FFF2-40B4-BE49-F238E27FC236}">
                    <a16:creationId xmlns:a16="http://schemas.microsoft.com/office/drawing/2014/main" id="{E4EEF9DD-5AB3-4C7C-AC98-20B7A2974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21" name="Picture 120" descr="A picture containing racket, tennis, outdoor&#10;&#10;Description automatically generated">
                <a:extLst>
                  <a:ext uri="{FF2B5EF4-FFF2-40B4-BE49-F238E27FC236}">
                    <a16:creationId xmlns:a16="http://schemas.microsoft.com/office/drawing/2014/main" id="{5594C9DA-6BF0-4D48-A0E3-0420BE117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22" name="Picture 121" descr="A picture containing racket, tennis, outdoor&#10;&#10;Description automatically generated">
                <a:extLst>
                  <a:ext uri="{FF2B5EF4-FFF2-40B4-BE49-F238E27FC236}">
                    <a16:creationId xmlns:a16="http://schemas.microsoft.com/office/drawing/2014/main" id="{59C64D93-F63E-47EB-B958-267507A6F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23" name="Picture 122" descr="A picture containing racket, tennis, outdoor&#10;&#10;Description automatically generated">
                <a:extLst>
                  <a:ext uri="{FF2B5EF4-FFF2-40B4-BE49-F238E27FC236}">
                    <a16:creationId xmlns:a16="http://schemas.microsoft.com/office/drawing/2014/main" id="{70976F71-6482-4452-B7FC-CDB9601BF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24" name="Picture 123" descr="A picture containing racket, tennis, outdoor&#10;&#10;Description automatically generated">
                <a:extLst>
                  <a:ext uri="{FF2B5EF4-FFF2-40B4-BE49-F238E27FC236}">
                    <a16:creationId xmlns:a16="http://schemas.microsoft.com/office/drawing/2014/main" id="{A60D48D7-6C43-4549-9084-C908EA0DC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25" name="Picture 124" descr="A picture containing racket, tennis, outdoor&#10;&#10;Description automatically generated">
                <a:extLst>
                  <a:ext uri="{FF2B5EF4-FFF2-40B4-BE49-F238E27FC236}">
                    <a16:creationId xmlns:a16="http://schemas.microsoft.com/office/drawing/2014/main" id="{37B95E17-0C8E-4CC8-B4FB-7C539284E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26" name="Picture 125" descr="A picture containing racket, tennis, outdoor&#10;&#10;Description automatically generated">
                <a:extLst>
                  <a:ext uri="{FF2B5EF4-FFF2-40B4-BE49-F238E27FC236}">
                    <a16:creationId xmlns:a16="http://schemas.microsoft.com/office/drawing/2014/main" id="{D44BFC75-F95E-42CC-B792-9785C39CC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27" name="Picture 126" descr="A picture containing racket, tennis, outdoor&#10;&#10;Description automatically generated">
                <a:extLst>
                  <a:ext uri="{FF2B5EF4-FFF2-40B4-BE49-F238E27FC236}">
                    <a16:creationId xmlns:a16="http://schemas.microsoft.com/office/drawing/2014/main" id="{0953A067-C781-4D75-B10B-4BB30E058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28" name="Group 127">
              <a:extLst>
                <a:ext uri="{FF2B5EF4-FFF2-40B4-BE49-F238E27FC236}">
                  <a16:creationId xmlns:a16="http://schemas.microsoft.com/office/drawing/2014/main" id="{301C6B5B-4406-4A47-9A57-6C64E308D538}"/>
                </a:ext>
              </a:extLst>
            </p:cNvPr>
            <p:cNvGrpSpPr/>
            <p:nvPr/>
          </p:nvGrpSpPr>
          <p:grpSpPr>
            <a:xfrm>
              <a:off x="839416" y="5596225"/>
              <a:ext cx="4965080" cy="431552"/>
              <a:chOff x="623888" y="1557338"/>
              <a:chExt cx="4965080" cy="431552"/>
            </a:xfrm>
          </p:grpSpPr>
          <p:pic>
            <p:nvPicPr>
              <p:cNvPr id="129" name="Picture 128" descr="A picture containing racket, tennis, outdoor&#10;&#10;Description automatically generated">
                <a:extLst>
                  <a:ext uri="{FF2B5EF4-FFF2-40B4-BE49-F238E27FC236}">
                    <a16:creationId xmlns:a16="http://schemas.microsoft.com/office/drawing/2014/main" id="{A0909FC9-F232-471F-B07F-1202A9A28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30" name="Picture 129" descr="A picture containing racket, tennis, outdoor&#10;&#10;Description automatically generated">
                <a:extLst>
                  <a:ext uri="{FF2B5EF4-FFF2-40B4-BE49-F238E27FC236}">
                    <a16:creationId xmlns:a16="http://schemas.microsoft.com/office/drawing/2014/main" id="{E3B0E00E-1008-4B6E-81F6-7CA317DCE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31" name="Picture 130" descr="A picture containing racket, tennis, outdoor&#10;&#10;Description automatically generated">
                <a:extLst>
                  <a:ext uri="{FF2B5EF4-FFF2-40B4-BE49-F238E27FC236}">
                    <a16:creationId xmlns:a16="http://schemas.microsoft.com/office/drawing/2014/main" id="{41C6E645-81B1-4AED-BF5C-C351F0307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32" name="Picture 131" descr="A picture containing racket, tennis, outdoor&#10;&#10;Description automatically generated">
                <a:extLst>
                  <a:ext uri="{FF2B5EF4-FFF2-40B4-BE49-F238E27FC236}">
                    <a16:creationId xmlns:a16="http://schemas.microsoft.com/office/drawing/2014/main" id="{337292AC-23C0-4FA7-B120-634830A20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33" name="Picture 132" descr="A picture containing racket, tennis, outdoor&#10;&#10;Description automatically generated">
                <a:extLst>
                  <a:ext uri="{FF2B5EF4-FFF2-40B4-BE49-F238E27FC236}">
                    <a16:creationId xmlns:a16="http://schemas.microsoft.com/office/drawing/2014/main" id="{2DFE07C9-1251-40D9-BC3D-19B88581F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34" name="Picture 133" descr="A picture containing racket, tennis, outdoor&#10;&#10;Description automatically generated">
                <a:extLst>
                  <a:ext uri="{FF2B5EF4-FFF2-40B4-BE49-F238E27FC236}">
                    <a16:creationId xmlns:a16="http://schemas.microsoft.com/office/drawing/2014/main" id="{CCC9D20A-E2DC-4F75-9122-AF30E207D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35" name="Picture 134" descr="A picture containing racket, tennis, outdoor&#10;&#10;Description automatically generated">
                <a:extLst>
                  <a:ext uri="{FF2B5EF4-FFF2-40B4-BE49-F238E27FC236}">
                    <a16:creationId xmlns:a16="http://schemas.microsoft.com/office/drawing/2014/main" id="{635AE4EF-44A2-4416-93EE-424690A4E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36" name="Picture 135" descr="A picture containing racket, tennis, outdoor&#10;&#10;Description automatically generated">
                <a:extLst>
                  <a:ext uri="{FF2B5EF4-FFF2-40B4-BE49-F238E27FC236}">
                    <a16:creationId xmlns:a16="http://schemas.microsoft.com/office/drawing/2014/main" id="{FC8D309C-9F15-4898-A41E-0C254ED89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37" name="Picture 136" descr="A picture containing racket, tennis, outdoor&#10;&#10;Description automatically generated">
                <a:extLst>
                  <a:ext uri="{FF2B5EF4-FFF2-40B4-BE49-F238E27FC236}">
                    <a16:creationId xmlns:a16="http://schemas.microsoft.com/office/drawing/2014/main" id="{44C1979B-FEF2-431F-89F3-96617E113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38" name="Picture 137" descr="A picture containing racket, tennis, outdoor&#10;&#10;Description automatically generated">
                <a:extLst>
                  <a:ext uri="{FF2B5EF4-FFF2-40B4-BE49-F238E27FC236}">
                    <a16:creationId xmlns:a16="http://schemas.microsoft.com/office/drawing/2014/main" id="{F058BA97-55F7-41AC-A705-1D6378362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nvGrpSpPr>
            <p:cNvPr id="139" name="Group 138">
              <a:extLst>
                <a:ext uri="{FF2B5EF4-FFF2-40B4-BE49-F238E27FC236}">
                  <a16:creationId xmlns:a16="http://schemas.microsoft.com/office/drawing/2014/main" id="{DA322425-DF2D-492B-A205-F4CD46F354E4}"/>
                </a:ext>
              </a:extLst>
            </p:cNvPr>
            <p:cNvGrpSpPr/>
            <p:nvPr/>
          </p:nvGrpSpPr>
          <p:grpSpPr>
            <a:xfrm>
              <a:off x="839416" y="6099735"/>
              <a:ext cx="4965080" cy="431552"/>
              <a:chOff x="623888" y="1557338"/>
              <a:chExt cx="4965080" cy="431552"/>
            </a:xfrm>
          </p:grpSpPr>
          <p:pic>
            <p:nvPicPr>
              <p:cNvPr id="140" name="Picture 139" descr="A picture containing racket, tennis, outdoor&#10;&#10;Description automatically generated">
                <a:extLst>
                  <a:ext uri="{FF2B5EF4-FFF2-40B4-BE49-F238E27FC236}">
                    <a16:creationId xmlns:a16="http://schemas.microsoft.com/office/drawing/2014/main" id="{7CA0DB74-6E25-4B96-8EF4-23E66054D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557338"/>
                <a:ext cx="431552" cy="431552"/>
              </a:xfrm>
              <a:prstGeom prst="rect">
                <a:avLst/>
              </a:prstGeom>
            </p:spPr>
          </p:pic>
          <p:pic>
            <p:nvPicPr>
              <p:cNvPr id="141" name="Picture 140" descr="A picture containing racket, tennis, outdoor&#10;&#10;Description automatically generated">
                <a:extLst>
                  <a:ext uri="{FF2B5EF4-FFF2-40B4-BE49-F238E27FC236}">
                    <a16:creationId xmlns:a16="http://schemas.microsoft.com/office/drawing/2014/main" id="{18246C32-09D8-4078-B766-80328B37F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1557338"/>
                <a:ext cx="431552" cy="431552"/>
              </a:xfrm>
              <a:prstGeom prst="rect">
                <a:avLst/>
              </a:prstGeom>
            </p:spPr>
          </p:pic>
          <p:pic>
            <p:nvPicPr>
              <p:cNvPr id="142" name="Picture 141" descr="A picture containing racket, tennis, outdoor&#10;&#10;Description automatically generated">
                <a:extLst>
                  <a:ext uri="{FF2B5EF4-FFF2-40B4-BE49-F238E27FC236}">
                    <a16:creationId xmlns:a16="http://schemas.microsoft.com/office/drawing/2014/main" id="{3EFD5622-3F83-44D5-9B5C-9606EFF0F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008" y="1557338"/>
                <a:ext cx="431552" cy="431552"/>
              </a:xfrm>
              <a:prstGeom prst="rect">
                <a:avLst/>
              </a:prstGeom>
            </p:spPr>
          </p:pic>
          <p:pic>
            <p:nvPicPr>
              <p:cNvPr id="143" name="Picture 142" descr="A picture containing racket, tennis, outdoor&#10;&#10;Description automatically generated">
                <a:extLst>
                  <a:ext uri="{FF2B5EF4-FFF2-40B4-BE49-F238E27FC236}">
                    <a16:creationId xmlns:a16="http://schemas.microsoft.com/office/drawing/2014/main" id="{372752A1-31B9-4306-979C-2A0B52E43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8" y="1557338"/>
                <a:ext cx="431552" cy="431552"/>
              </a:xfrm>
              <a:prstGeom prst="rect">
                <a:avLst/>
              </a:prstGeom>
            </p:spPr>
          </p:pic>
          <p:pic>
            <p:nvPicPr>
              <p:cNvPr id="144" name="Picture 143" descr="A picture containing racket, tennis, outdoor&#10;&#10;Description automatically generated">
                <a:extLst>
                  <a:ext uri="{FF2B5EF4-FFF2-40B4-BE49-F238E27FC236}">
                    <a16:creationId xmlns:a16="http://schemas.microsoft.com/office/drawing/2014/main" id="{0067A49C-AE7E-4706-9798-4BE4EA2B3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557338"/>
                <a:ext cx="431552" cy="431552"/>
              </a:xfrm>
              <a:prstGeom prst="rect">
                <a:avLst/>
              </a:prstGeom>
            </p:spPr>
          </p:pic>
          <p:pic>
            <p:nvPicPr>
              <p:cNvPr id="145" name="Picture 144" descr="A picture containing racket, tennis, outdoor&#10;&#10;Description automatically generated">
                <a:extLst>
                  <a:ext uri="{FF2B5EF4-FFF2-40B4-BE49-F238E27FC236}">
                    <a16:creationId xmlns:a16="http://schemas.microsoft.com/office/drawing/2014/main" id="{FFA8BB2A-6BA1-448D-9A82-6E72704B7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176" y="1557338"/>
                <a:ext cx="431552" cy="431552"/>
              </a:xfrm>
              <a:prstGeom prst="rect">
                <a:avLst/>
              </a:prstGeom>
            </p:spPr>
          </p:pic>
          <p:pic>
            <p:nvPicPr>
              <p:cNvPr id="146" name="Picture 145" descr="A picture containing racket, tennis, outdoor&#10;&#10;Description automatically generated">
                <a:extLst>
                  <a:ext uri="{FF2B5EF4-FFF2-40B4-BE49-F238E27FC236}">
                    <a16:creationId xmlns:a16="http://schemas.microsoft.com/office/drawing/2014/main" id="{E264B893-E140-4E4E-9B22-E31EFFE72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36" y="1557338"/>
                <a:ext cx="431552" cy="431552"/>
              </a:xfrm>
              <a:prstGeom prst="rect">
                <a:avLst/>
              </a:prstGeom>
            </p:spPr>
          </p:pic>
          <p:pic>
            <p:nvPicPr>
              <p:cNvPr id="147" name="Picture 146" descr="A picture containing racket, tennis, outdoor&#10;&#10;Description automatically generated">
                <a:extLst>
                  <a:ext uri="{FF2B5EF4-FFF2-40B4-BE49-F238E27FC236}">
                    <a16:creationId xmlns:a16="http://schemas.microsoft.com/office/drawing/2014/main" id="{34170451-A3F6-4AFD-9311-613C2E253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6" y="1557338"/>
                <a:ext cx="431552" cy="431552"/>
              </a:xfrm>
              <a:prstGeom prst="rect">
                <a:avLst/>
              </a:prstGeom>
            </p:spPr>
          </p:pic>
          <p:pic>
            <p:nvPicPr>
              <p:cNvPr id="148" name="Picture 147" descr="A picture containing racket, tennis, outdoor&#10;&#10;Description automatically generated">
                <a:extLst>
                  <a:ext uri="{FF2B5EF4-FFF2-40B4-BE49-F238E27FC236}">
                    <a16:creationId xmlns:a16="http://schemas.microsoft.com/office/drawing/2014/main" id="{50963AE7-4AE3-417C-B347-29FE969CB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56" y="1557338"/>
                <a:ext cx="431552" cy="431552"/>
              </a:xfrm>
              <a:prstGeom prst="rect">
                <a:avLst/>
              </a:prstGeom>
            </p:spPr>
          </p:pic>
          <p:pic>
            <p:nvPicPr>
              <p:cNvPr id="149" name="Picture 148" descr="A picture containing racket, tennis, outdoor&#10;&#10;Description automatically generated">
                <a:extLst>
                  <a:ext uri="{FF2B5EF4-FFF2-40B4-BE49-F238E27FC236}">
                    <a16:creationId xmlns:a16="http://schemas.microsoft.com/office/drawing/2014/main" id="{F783D176-F2EC-4DB1-A694-4F48D1F94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16" y="1557338"/>
                <a:ext cx="431552" cy="431552"/>
              </a:xfrm>
              <a:prstGeom prst="rect">
                <a:avLst/>
              </a:prstGeom>
            </p:spPr>
          </p:pic>
        </p:grpSp>
      </p:grpSp>
      <p:sp>
        <p:nvSpPr>
          <p:cNvPr id="152" name="TextBox 19">
            <a:extLst>
              <a:ext uri="{FF2B5EF4-FFF2-40B4-BE49-F238E27FC236}">
                <a16:creationId xmlns:a16="http://schemas.microsoft.com/office/drawing/2014/main" id="{708105D4-F915-45F6-8E33-F60C45D59F09}"/>
              </a:ext>
            </a:extLst>
          </p:cNvPr>
          <p:cNvSpPr txBox="1"/>
          <p:nvPr/>
        </p:nvSpPr>
        <p:spPr>
          <a:xfrm>
            <a:off x="6096000" y="403700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 is equivalent to 100p.</a:t>
            </a:r>
          </a:p>
        </p:txBody>
      </p:sp>
      <p:sp>
        <p:nvSpPr>
          <p:cNvPr id="154" name="Content Placeholder 2">
            <a:extLst>
              <a:ext uri="{FF2B5EF4-FFF2-40B4-BE49-F238E27FC236}">
                <a16:creationId xmlns:a16="http://schemas.microsoft.com/office/drawing/2014/main" id="{D058FDB9-2A8E-433C-94BC-E439D6955B5D}"/>
              </a:ext>
            </a:extLst>
          </p:cNvPr>
          <p:cNvSpPr txBox="1">
            <a:spLocks/>
          </p:cNvSpPr>
          <p:nvPr/>
        </p:nvSpPr>
        <p:spPr>
          <a:xfrm>
            <a:off x="6192012" y="1557338"/>
            <a:ext cx="5390389" cy="352784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pennies are in each row?</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rows are there?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pennies are there altogether?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The amount shown is equivalent to £1. What is £1 equivalent to?</a:t>
            </a:r>
            <a:endParaRPr lang="en-GB" sz="2000" kern="0" dirty="0">
              <a:solidFill>
                <a:schemeClr val="tx1"/>
              </a:solidFill>
            </a:endParaRPr>
          </a:p>
        </p:txBody>
      </p:sp>
      <p:sp>
        <p:nvSpPr>
          <p:cNvPr id="155" name="TextBox 154">
            <a:extLst>
              <a:ext uri="{FF2B5EF4-FFF2-40B4-BE49-F238E27FC236}">
                <a16:creationId xmlns:a16="http://schemas.microsoft.com/office/drawing/2014/main" id="{1F47DE06-2FE1-4B29-80E7-0FDE4D7462CC}"/>
              </a:ext>
            </a:extLst>
          </p:cNvPr>
          <p:cNvSpPr txBox="1"/>
          <p:nvPr/>
        </p:nvSpPr>
        <p:spPr>
          <a:xfrm>
            <a:off x="2560556" y="5445224"/>
            <a:ext cx="1579278" cy="461665"/>
          </a:xfrm>
          <a:prstGeom prst="rect">
            <a:avLst/>
          </a:prstGeom>
          <a:noFill/>
        </p:spPr>
        <p:txBody>
          <a:bodyPr wrap="none" rtlCol="0">
            <a:spAutoFit/>
          </a:bodyPr>
          <a:lstStyle/>
          <a:p>
            <a:pPr>
              <a:buNone/>
            </a:pPr>
            <a:r>
              <a:rPr lang="en-GB" sz="2400" b="1" dirty="0"/>
              <a:t>£1 = 100p</a:t>
            </a:r>
          </a:p>
        </p:txBody>
      </p:sp>
      <p:sp>
        <p:nvSpPr>
          <p:cNvPr id="156" name="Rectangle 155">
            <a:extLst>
              <a:ext uri="{FF2B5EF4-FFF2-40B4-BE49-F238E27FC236}">
                <a16:creationId xmlns:a16="http://schemas.microsoft.com/office/drawing/2014/main" id="{DE2A2596-D3CE-4EEA-BB68-41DF35C34A6B}"/>
              </a:ext>
            </a:extLst>
          </p:cNvPr>
          <p:cNvSpPr/>
          <p:nvPr/>
        </p:nvSpPr>
        <p:spPr bwMode="auto">
          <a:xfrm>
            <a:off x="3280636" y="5445224"/>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56655953-4071-4B93-B31C-F7335EE59B94}"/>
              </a:ext>
            </a:extLst>
          </p:cNvPr>
          <p:cNvSpPr/>
          <p:nvPr/>
        </p:nvSpPr>
        <p:spPr bwMode="auto">
          <a:xfrm>
            <a:off x="2560556" y="5445224"/>
            <a:ext cx="806718" cy="42617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6676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56"/>
                                        </p:tgtEl>
                                      </p:cBhvr>
                                    </p:animEffect>
                                    <p:set>
                                      <p:cBhvr>
                                        <p:cTn id="24" dur="1" fill="hold">
                                          <p:stCondLst>
                                            <p:cond delay="499"/>
                                          </p:stCondLst>
                                        </p:cTn>
                                        <p:tgtEl>
                                          <p:spTgt spid="15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12EA541-5AC3-4E4C-99FF-922AB0BE887C}"/>
              </a:ext>
            </a:extLst>
          </p:cNvPr>
          <p:cNvSpPr txBox="1">
            <a:spLocks/>
          </p:cNvSpPr>
          <p:nvPr/>
        </p:nvSpPr>
        <p:spPr>
          <a:xfrm flipH="1">
            <a:off x="5821096" y="1557337"/>
            <a:ext cx="5891527" cy="530066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measurement is written at the top of the measuring cylinder?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large intervals are there between the bottom and top of the container?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Count upwards from the bottom of the container in 100ml steps.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Is there another way to say the volume show at the top of the container?</a:t>
            </a:r>
          </a:p>
          <a:p>
            <a:pPr marL="0" indent="0">
              <a:lnSpc>
                <a:spcPct val="120000"/>
              </a:lnSpc>
              <a:spcBef>
                <a:spcPts val="600"/>
              </a:spcBef>
              <a:spcAft>
                <a:spcPts val="600"/>
              </a:spcAft>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Practise counting forwards and backwards along the scale.</a:t>
            </a: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3" name="Title 2">
            <a:extLst>
              <a:ext uri="{FF2B5EF4-FFF2-40B4-BE49-F238E27FC236}">
                <a16:creationId xmlns:a16="http://schemas.microsoft.com/office/drawing/2014/main" id="{ADDD23B4-B7B6-45CB-82E6-176942C8221D}"/>
              </a:ext>
            </a:extLst>
          </p:cNvPr>
          <p:cNvSpPr>
            <a:spLocks noGrp="1"/>
          </p:cNvSpPr>
          <p:nvPr>
            <p:ph type="title"/>
          </p:nvPr>
        </p:nvSpPr>
        <p:spPr/>
        <p:txBody>
          <a:bodyPr/>
          <a:lstStyle/>
          <a:p>
            <a:r>
              <a:rPr lang="en-GB" sz="2000" dirty="0"/>
              <a:t>5NPV-5 Convert between units of measure</a:t>
            </a:r>
            <a:endParaRPr lang="en-GB" dirty="0"/>
          </a:p>
        </p:txBody>
      </p:sp>
      <p:grpSp>
        <p:nvGrpSpPr>
          <p:cNvPr id="6" name="Group 5">
            <a:extLst>
              <a:ext uri="{FF2B5EF4-FFF2-40B4-BE49-F238E27FC236}">
                <a16:creationId xmlns:a16="http://schemas.microsoft.com/office/drawing/2014/main" id="{A2E9B5E7-AD05-4AC2-852C-6E9B31BB88A1}"/>
              </a:ext>
            </a:extLst>
          </p:cNvPr>
          <p:cNvGrpSpPr/>
          <p:nvPr/>
        </p:nvGrpSpPr>
        <p:grpSpPr>
          <a:xfrm>
            <a:off x="479376" y="1522423"/>
            <a:ext cx="2528279" cy="4379601"/>
            <a:chOff x="1127448" y="1522423"/>
            <a:chExt cx="2528279" cy="4379601"/>
          </a:xfrm>
        </p:grpSpPr>
        <p:pic>
          <p:nvPicPr>
            <p:cNvPr id="5" name="Picture 4">
              <a:extLst>
                <a:ext uri="{FF2B5EF4-FFF2-40B4-BE49-F238E27FC236}">
                  <a16:creationId xmlns:a16="http://schemas.microsoft.com/office/drawing/2014/main" id="{1F090BE6-57A7-4B76-B62C-4DDE343EE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64" y="1522423"/>
              <a:ext cx="2384263" cy="4266338"/>
            </a:xfrm>
            <a:prstGeom prst="rect">
              <a:avLst/>
            </a:prstGeom>
          </p:spPr>
        </p:pic>
        <p:sp>
          <p:nvSpPr>
            <p:cNvPr id="4" name="Rectangle 3">
              <a:extLst>
                <a:ext uri="{FF2B5EF4-FFF2-40B4-BE49-F238E27FC236}">
                  <a16:creationId xmlns:a16="http://schemas.microsoft.com/office/drawing/2014/main" id="{9D751B9D-B3D2-4BE3-85FB-3164DCE8B881}"/>
                </a:ext>
              </a:extLst>
            </p:cNvPr>
            <p:cNvSpPr/>
            <p:nvPr/>
          </p:nvSpPr>
          <p:spPr bwMode="auto">
            <a:xfrm>
              <a:off x="1127448" y="4749896"/>
              <a:ext cx="1152128" cy="11521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8" name="TextBox 19">
            <a:extLst>
              <a:ext uri="{FF2B5EF4-FFF2-40B4-BE49-F238E27FC236}">
                <a16:creationId xmlns:a16="http://schemas.microsoft.com/office/drawing/2014/main" id="{1A99841C-3587-42FA-BFFD-8A0E876FB611}"/>
              </a:ext>
            </a:extLst>
          </p:cNvPr>
          <p:cNvSpPr txBox="1"/>
          <p:nvPr/>
        </p:nvSpPr>
        <p:spPr>
          <a:xfrm>
            <a:off x="6215063" y="5125905"/>
            <a:ext cx="5353545"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1 litre is equivalent to 1,000ml.</a:t>
            </a:r>
          </a:p>
        </p:txBody>
      </p:sp>
      <p:sp>
        <p:nvSpPr>
          <p:cNvPr id="11" name="TextBox 10">
            <a:extLst>
              <a:ext uri="{FF2B5EF4-FFF2-40B4-BE49-F238E27FC236}">
                <a16:creationId xmlns:a16="http://schemas.microsoft.com/office/drawing/2014/main" id="{8A6374E0-8C83-45C7-AE8B-CAB87300EC78}"/>
              </a:ext>
            </a:extLst>
          </p:cNvPr>
          <p:cNvSpPr txBox="1"/>
          <p:nvPr/>
        </p:nvSpPr>
        <p:spPr>
          <a:xfrm>
            <a:off x="3490550" y="3179609"/>
            <a:ext cx="2484976" cy="461665"/>
          </a:xfrm>
          <a:prstGeom prst="rect">
            <a:avLst/>
          </a:prstGeom>
          <a:noFill/>
        </p:spPr>
        <p:txBody>
          <a:bodyPr wrap="none" rtlCol="0">
            <a:spAutoFit/>
          </a:bodyPr>
          <a:lstStyle/>
          <a:p>
            <a:pPr>
              <a:buNone/>
            </a:pPr>
            <a:r>
              <a:rPr lang="en-GB" sz="2400" b="1" dirty="0"/>
              <a:t>1 litre = 1,000ml</a:t>
            </a:r>
          </a:p>
        </p:txBody>
      </p:sp>
      <p:sp>
        <p:nvSpPr>
          <p:cNvPr id="12" name="Rectangle 11">
            <a:extLst>
              <a:ext uri="{FF2B5EF4-FFF2-40B4-BE49-F238E27FC236}">
                <a16:creationId xmlns:a16="http://schemas.microsoft.com/office/drawing/2014/main" id="{7BB995BB-04BC-49F2-AEC2-8F9814D23A77}"/>
              </a:ext>
            </a:extLst>
          </p:cNvPr>
          <p:cNvSpPr/>
          <p:nvPr/>
        </p:nvSpPr>
        <p:spPr bwMode="auto">
          <a:xfrm>
            <a:off x="4727848" y="3068960"/>
            <a:ext cx="1138967"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8251830-F752-442E-A022-DE870A17ADF9}"/>
              </a:ext>
            </a:extLst>
          </p:cNvPr>
          <p:cNvSpPr/>
          <p:nvPr/>
        </p:nvSpPr>
        <p:spPr bwMode="auto">
          <a:xfrm>
            <a:off x="3582747" y="3197356"/>
            <a:ext cx="1138967" cy="4439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59126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customXml/itemProps3.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3687</TotalTime>
  <Words>2585</Words>
  <Application>Microsoft Office PowerPoint</Application>
  <PresentationFormat>Widescreen</PresentationFormat>
  <Paragraphs>344</Paragraphs>
  <Slides>43</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Cambria Math</vt:lpstr>
      <vt:lpstr>Custom Design</vt:lpstr>
      <vt:lpstr>PowerPoint Presentation</vt:lpstr>
      <vt:lpstr>PowerPoint Presentation</vt:lpstr>
      <vt:lpstr>Contents</vt:lpstr>
      <vt:lpstr>Contents</vt:lpstr>
      <vt:lpstr>PowerPoint Presentation</vt:lpstr>
      <vt:lpstr>Year 5, Unit 9, Learning Outcome 1</vt:lpstr>
      <vt:lpstr>5NPV-5 Convert between units of measure</vt:lpstr>
      <vt:lpstr>5NPV-5 Convert between units of measure</vt:lpstr>
      <vt:lpstr>5NPV-5 Convert between units of measure</vt:lpstr>
      <vt:lpstr>5NPV-5 Convert between units of measure</vt:lpstr>
      <vt:lpstr>5NPV-5 Convert between units of measure</vt:lpstr>
      <vt:lpstr>PowerPoint Presentation</vt:lpstr>
      <vt:lpstr>Year 5, Unit 9, Learning Outcome 2</vt:lpstr>
      <vt:lpstr>5NPV-5 Convert between units of measure</vt:lpstr>
      <vt:lpstr>5NPV-5 Convert between units of measure</vt:lpstr>
      <vt:lpstr>5NPV-5 Convert between units of measure</vt:lpstr>
      <vt:lpstr>5NPV-5 Convert between units of measure</vt:lpstr>
      <vt:lpstr>5NPV-5 Convert between units of measure</vt:lpstr>
      <vt:lpstr>PowerPoint Presentation</vt:lpstr>
      <vt:lpstr>Year 5, Unit 9, Learning Outcome 3</vt:lpstr>
      <vt:lpstr>5NPV-5 Convert between units of measure</vt:lpstr>
      <vt:lpstr>5NPV-5 Convert between units of measure</vt:lpstr>
      <vt:lpstr>5NPV-5 Convert between units of measure</vt:lpstr>
      <vt:lpstr>5NPV-5 Convert between units of measure</vt:lpstr>
      <vt:lpstr>PowerPoint Presentation</vt:lpstr>
      <vt:lpstr>Year 5, Unit 9, Learning Outcome 4</vt:lpstr>
      <vt:lpstr>5NPV-5 Convert between units of measure</vt:lpstr>
      <vt:lpstr>5NPV-5 Convert between units of measure</vt:lpstr>
      <vt:lpstr>5NPV-5 Convert between units of measure</vt:lpstr>
      <vt:lpstr>PowerPoint Presentation</vt:lpstr>
      <vt:lpstr>Year 5, Unit 9, Learning Outcome 5</vt:lpstr>
      <vt:lpstr>5NPV-5 Convert between units of measure</vt:lpstr>
      <vt:lpstr>5NPV-5 Convert between units of measure</vt:lpstr>
      <vt:lpstr>5NPV-5 Convert between units of measure</vt:lpstr>
      <vt:lpstr>PowerPoint Presentation</vt:lpstr>
      <vt:lpstr>Year 5, Unit 9, Learning Outcome 6</vt:lpstr>
      <vt:lpstr>PowerPoint Presentation</vt:lpstr>
      <vt:lpstr>Year 5, Unit 9, Learning Outcome 7</vt:lpstr>
      <vt:lpstr>PowerPoint Presentation</vt:lpstr>
      <vt:lpstr>Year 5, Unit 9, Learning Outcome 8</vt:lpstr>
      <vt:lpstr>PowerPoint Presentation</vt:lpstr>
      <vt:lpstr>Year 5, Unit 9, Learning Outcome 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95</cp:revision>
  <dcterms:created xsi:type="dcterms:W3CDTF">2021-05-07T12:27:15Z</dcterms:created>
  <dcterms:modified xsi:type="dcterms:W3CDTF">2021-12-08T11:21:22Z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