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80" r:id="rId5"/>
    <p:sldMasterId id="2147483694" r:id="rId6"/>
  </p:sldMasterIdLst>
  <p:notesMasterIdLst>
    <p:notesMasterId r:id="rId26"/>
  </p:notesMasterIdLst>
  <p:sldIdLst>
    <p:sldId id="267" r:id="rId7"/>
    <p:sldId id="294" r:id="rId8"/>
    <p:sldId id="286" r:id="rId9"/>
    <p:sldId id="287" r:id="rId10"/>
    <p:sldId id="288" r:id="rId11"/>
    <p:sldId id="289" r:id="rId12"/>
    <p:sldId id="290" r:id="rId13"/>
    <p:sldId id="270" r:id="rId14"/>
    <p:sldId id="271" r:id="rId15"/>
    <p:sldId id="273" r:id="rId16"/>
    <p:sldId id="274" r:id="rId17"/>
    <p:sldId id="277" r:id="rId18"/>
    <p:sldId id="292" r:id="rId19"/>
    <p:sldId id="284" r:id="rId20"/>
    <p:sldId id="276" r:id="rId21"/>
    <p:sldId id="285" r:id="rId22"/>
    <p:sldId id="280" r:id="rId23"/>
    <p:sldId id="281" r:id="rId24"/>
    <p:sldId id="278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BD93FD-B662-40A9-9706-C4E26C81AF7B}" v="1" dt="2020-08-26T09:57:55.0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454" autoAdjust="0"/>
  </p:normalViewPr>
  <p:slideViewPr>
    <p:cSldViewPr snapToGrid="0">
      <p:cViewPr varScale="1">
        <p:scale>
          <a:sx n="64" d="100"/>
          <a:sy n="64" d="100"/>
        </p:scale>
        <p:origin x="159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59BD93FD-B662-40A9-9706-C4E26C81AF7B}"/>
    <pc:docChg chg="custSel modSld">
      <pc:chgData name="Andrew Young" userId="3d7dab09-352b-4858-b937-4a4f8b94e613" providerId="ADAL" clId="{59BD93FD-B662-40A9-9706-C4E26C81AF7B}" dt="2020-08-26T09:57:57.189" v="18" actId="255"/>
      <pc:docMkLst>
        <pc:docMk/>
      </pc:docMkLst>
      <pc:sldChg chg="modSp mod">
        <pc:chgData name="Andrew Young" userId="3d7dab09-352b-4858-b937-4a4f8b94e613" providerId="ADAL" clId="{59BD93FD-B662-40A9-9706-C4E26C81AF7B}" dt="2020-08-26T09:56:03.839" v="8" actId="14100"/>
        <pc:sldMkLst>
          <pc:docMk/>
          <pc:sldMk cId="241470110" sldId="267"/>
        </pc:sldMkLst>
        <pc:spChg chg="mod">
          <ac:chgData name="Andrew Young" userId="3d7dab09-352b-4858-b937-4a4f8b94e613" providerId="ADAL" clId="{59BD93FD-B662-40A9-9706-C4E26C81AF7B}" dt="2020-08-26T09:56:03.839" v="8" actId="14100"/>
          <ac:spMkLst>
            <pc:docMk/>
            <pc:sldMk cId="241470110" sldId="267"/>
            <ac:spMk id="3" creationId="{0D40E574-D5D1-47BA-949F-4D233B9F09ED}"/>
          </ac:spMkLst>
        </pc:spChg>
      </pc:sldChg>
      <pc:sldChg chg="modSp mod">
        <pc:chgData name="Andrew Young" userId="3d7dab09-352b-4858-b937-4a4f8b94e613" providerId="ADAL" clId="{59BD93FD-B662-40A9-9706-C4E26C81AF7B}" dt="2020-08-26T09:57:15.864" v="14" actId="14100"/>
        <pc:sldMkLst>
          <pc:docMk/>
          <pc:sldMk cId="2855865067" sldId="276"/>
        </pc:sldMkLst>
        <pc:spChg chg="mod">
          <ac:chgData name="Andrew Young" userId="3d7dab09-352b-4858-b937-4a4f8b94e613" providerId="ADAL" clId="{59BD93FD-B662-40A9-9706-C4E26C81AF7B}" dt="2020-08-26T09:57:15.864" v="14" actId="14100"/>
          <ac:spMkLst>
            <pc:docMk/>
            <pc:sldMk cId="2855865067" sldId="276"/>
            <ac:spMk id="4" creationId="{00000000-0000-0000-0000-000000000000}"/>
          </ac:spMkLst>
        </pc:spChg>
      </pc:sldChg>
      <pc:sldChg chg="modSp mod">
        <pc:chgData name="Andrew Young" userId="3d7dab09-352b-4858-b937-4a4f8b94e613" providerId="ADAL" clId="{59BD93FD-B662-40A9-9706-C4E26C81AF7B}" dt="2020-08-26T09:57:57.189" v="18" actId="255"/>
        <pc:sldMkLst>
          <pc:docMk/>
          <pc:sldMk cId="3325029660" sldId="278"/>
        </pc:sldMkLst>
        <pc:spChg chg="mod">
          <ac:chgData name="Andrew Young" userId="3d7dab09-352b-4858-b937-4a4f8b94e613" providerId="ADAL" clId="{59BD93FD-B662-40A9-9706-C4E26C81AF7B}" dt="2020-08-26T09:57:57.189" v="18" actId="255"/>
          <ac:spMkLst>
            <pc:docMk/>
            <pc:sldMk cId="3325029660" sldId="278"/>
            <ac:spMk id="2" creationId="{A77C33F2-A2ED-4026-BF6B-2FD94210C27B}"/>
          </ac:spMkLst>
        </pc:spChg>
      </pc:sldChg>
      <pc:sldChg chg="addSp mod">
        <pc:chgData name="Andrew Young" userId="3d7dab09-352b-4858-b937-4a4f8b94e613" providerId="ADAL" clId="{59BD93FD-B662-40A9-9706-C4E26C81AF7B}" dt="2020-08-26T09:56:20.288" v="9" actId="22"/>
        <pc:sldMkLst>
          <pc:docMk/>
          <pc:sldMk cId="16289839" sldId="286"/>
        </pc:sldMkLst>
        <pc:spChg chg="add">
          <ac:chgData name="Andrew Young" userId="3d7dab09-352b-4858-b937-4a4f8b94e613" providerId="ADAL" clId="{59BD93FD-B662-40A9-9706-C4E26C81AF7B}" dt="2020-08-26T09:56:20.288" v="9" actId="22"/>
          <ac:spMkLst>
            <pc:docMk/>
            <pc:sldMk cId="16289839" sldId="286"/>
            <ac:spMk id="2" creationId="{1A17B891-8B71-4C03-BD4A-91C123D86A55}"/>
          </ac:spMkLst>
        </pc:spChg>
      </pc:sldChg>
      <pc:sldChg chg="addSp mod">
        <pc:chgData name="Andrew Young" userId="3d7dab09-352b-4858-b937-4a4f8b94e613" providerId="ADAL" clId="{59BD93FD-B662-40A9-9706-C4E26C81AF7B}" dt="2020-08-26T09:56:23.275" v="10" actId="22"/>
        <pc:sldMkLst>
          <pc:docMk/>
          <pc:sldMk cId="2418617166" sldId="287"/>
        </pc:sldMkLst>
        <pc:spChg chg="add">
          <ac:chgData name="Andrew Young" userId="3d7dab09-352b-4858-b937-4a4f8b94e613" providerId="ADAL" clId="{59BD93FD-B662-40A9-9706-C4E26C81AF7B}" dt="2020-08-26T09:56:23.275" v="10" actId="22"/>
          <ac:spMkLst>
            <pc:docMk/>
            <pc:sldMk cId="2418617166" sldId="287"/>
            <ac:spMk id="3" creationId="{4985FDC7-36B3-4389-BF66-4726802A9362}"/>
          </ac:spMkLst>
        </pc:spChg>
      </pc:sldChg>
      <pc:sldChg chg="addSp mod">
        <pc:chgData name="Andrew Young" userId="3d7dab09-352b-4858-b937-4a4f8b94e613" providerId="ADAL" clId="{59BD93FD-B662-40A9-9706-C4E26C81AF7B}" dt="2020-08-26T09:56:31.809" v="11" actId="22"/>
        <pc:sldMkLst>
          <pc:docMk/>
          <pc:sldMk cId="3729548318" sldId="288"/>
        </pc:sldMkLst>
        <pc:spChg chg="add">
          <ac:chgData name="Andrew Young" userId="3d7dab09-352b-4858-b937-4a4f8b94e613" providerId="ADAL" clId="{59BD93FD-B662-40A9-9706-C4E26C81AF7B}" dt="2020-08-26T09:56:31.809" v="11" actId="22"/>
          <ac:spMkLst>
            <pc:docMk/>
            <pc:sldMk cId="3729548318" sldId="288"/>
            <ac:spMk id="3" creationId="{8E6A1C9E-9108-4EB1-84C7-6B8D0D9556A9}"/>
          </ac:spMkLst>
        </pc:spChg>
      </pc:sldChg>
      <pc:sldChg chg="addSp mod">
        <pc:chgData name="Andrew Young" userId="3d7dab09-352b-4858-b937-4a4f8b94e613" providerId="ADAL" clId="{59BD93FD-B662-40A9-9706-C4E26C81AF7B}" dt="2020-08-26T09:56:37.368" v="12" actId="22"/>
        <pc:sldMkLst>
          <pc:docMk/>
          <pc:sldMk cId="3062320138" sldId="289"/>
        </pc:sldMkLst>
        <pc:spChg chg="add">
          <ac:chgData name="Andrew Young" userId="3d7dab09-352b-4858-b937-4a4f8b94e613" providerId="ADAL" clId="{59BD93FD-B662-40A9-9706-C4E26C81AF7B}" dt="2020-08-26T09:56:37.368" v="12" actId="22"/>
          <ac:spMkLst>
            <pc:docMk/>
            <pc:sldMk cId="3062320138" sldId="289"/>
            <ac:spMk id="2" creationId="{26464B7A-AF1A-48AA-BD0D-5A1DCA93BEC7}"/>
          </ac:spMkLst>
        </pc:spChg>
      </pc:sldChg>
      <pc:sldChg chg="addSp mod">
        <pc:chgData name="Andrew Young" userId="3d7dab09-352b-4858-b937-4a4f8b94e613" providerId="ADAL" clId="{59BD93FD-B662-40A9-9706-C4E26C81AF7B}" dt="2020-08-26T09:56:54.079" v="13" actId="22"/>
        <pc:sldMkLst>
          <pc:docMk/>
          <pc:sldMk cId="1695392944" sldId="290"/>
        </pc:sldMkLst>
        <pc:spChg chg="add">
          <ac:chgData name="Andrew Young" userId="3d7dab09-352b-4858-b937-4a4f8b94e613" providerId="ADAL" clId="{59BD93FD-B662-40A9-9706-C4E26C81AF7B}" dt="2020-08-26T09:56:54.079" v="13" actId="22"/>
          <ac:spMkLst>
            <pc:docMk/>
            <pc:sldMk cId="1695392944" sldId="290"/>
            <ac:spMk id="3" creationId="{E531FBE6-7F9B-4BDE-BCBB-F7FE4F8B2D1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B6B3-9A9D-45D6-84FC-FE7CE9ACF4E2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F4BCE-3EFE-481B-B067-236371A85B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4743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F4BCE-3EFE-481B-B067-236371A85BE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650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F4BCE-3EFE-481B-B067-236371A85BE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453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F4BCE-3EFE-481B-B067-236371A85BE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0260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F4BCE-3EFE-481B-B067-236371A85BE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720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796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909DB-13D6-45F7-9022-56565D11BD2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1136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909DB-13D6-45F7-9022-56565D11BD2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1864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909DB-13D6-45F7-9022-56565D11BD2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6047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909DB-13D6-45F7-9022-56565D11BD2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6724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909DB-13D6-45F7-9022-56565D11BD2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3871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F4BCE-3EFE-481B-B067-236371A85BE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5565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F4BCE-3EFE-481B-B067-236371A85BE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319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8821750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0693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0311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4810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5469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1585486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933405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0022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502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2357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697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8156680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677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2606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0147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64446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54163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10707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4441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5696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(CF) Full Bleed Image with Teacher N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3FA1F-A845-4472-9CCC-79C68B077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506">
              <a:solidFill>
                <a:srgbClr val="000000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D1304-0285-4ECA-BFD4-4286C3540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506">
              <a:solidFill>
                <a:srgbClr val="000000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7EC8F-E4E5-4461-ABCB-AB926E451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4842CEEE-46D8-4902-AD29-CBFFF8B3C125}" type="slidenum">
              <a:rPr lang="en-GB" sz="506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506">
              <a:solidFill>
                <a:srgbClr val="00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1C19FB-182F-456C-9758-0F133255946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31C5EB-094E-4C53-8DA7-71DBA860C3F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799426A-290E-4017-B895-A9F86C4B3DC0}"/>
              </a:ext>
            </a:extLst>
          </p:cNvPr>
          <p:cNvSpPr/>
          <p:nvPr userDrawn="1"/>
        </p:nvSpPr>
        <p:spPr bwMode="auto">
          <a:xfrm>
            <a:off x="8827016" y="6392987"/>
            <a:ext cx="269422" cy="34616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marR="0" indent="-214313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808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3934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3057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0960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400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8463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1511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908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685800"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9272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25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5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35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00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882D9-E87D-446A-B72B-71A92DDEB27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D3B71-A174-4A0F-BAC2-A3EA1E161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450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8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9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openxmlformats.org/officeDocument/2006/relationships/image" Target="../media/image3.png"/><Relationship Id="rId10" Type="http://schemas.openxmlformats.org/officeDocument/2006/relationships/image" Target="../media/image16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11" Type="http://schemas.openxmlformats.org/officeDocument/2006/relationships/image" Target="../media/image21.png"/><Relationship Id="rId5" Type="http://schemas.openxmlformats.org/officeDocument/2006/relationships/image" Target="../media/image3.png"/><Relationship Id="rId10" Type="http://schemas.openxmlformats.org/officeDocument/2006/relationships/image" Target="../media/image20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5.xml"/><Relationship Id="rId6" Type="http://schemas.openxmlformats.org/officeDocument/2006/relationships/image" Target="../media/image22.png"/><Relationship Id="rId5" Type="http://schemas.openxmlformats.org/officeDocument/2006/relationships/image" Target="../media/image3.png"/><Relationship Id="rId10" Type="http://schemas.openxmlformats.org/officeDocument/2006/relationships/image" Target="../media/image24.png"/><Relationship Id="rId4" Type="http://schemas.openxmlformats.org/officeDocument/2006/relationships/image" Target="../media/image2.jpe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6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0E574-D5D1-47BA-949F-4D233B9F0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1" y="1237880"/>
            <a:ext cx="5224071" cy="3121056"/>
          </a:xfrm>
        </p:spPr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KS1 Number, </a:t>
            </a:r>
            <a:r>
              <a:rPr lang="en-GB" sz="40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Addition and Subtraction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Lesson 5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0456" t="21161" r="59067" b="35536"/>
          <a:stretch/>
        </p:blipFill>
        <p:spPr>
          <a:xfrm>
            <a:off x="220328" y="1383248"/>
            <a:ext cx="1709321" cy="3972146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4927963" y="1383248"/>
            <a:ext cx="3237380" cy="3045024"/>
            <a:chOff x="7239000" y="449215"/>
            <a:chExt cx="4316506" cy="4060032"/>
          </a:xfrm>
        </p:grpSpPr>
        <p:grpSp>
          <p:nvGrpSpPr>
            <p:cNvPr id="10" name="Group 9"/>
            <p:cNvGrpSpPr/>
            <p:nvPr/>
          </p:nvGrpSpPr>
          <p:grpSpPr>
            <a:xfrm>
              <a:off x="7239000" y="449215"/>
              <a:ext cx="4316506" cy="4060032"/>
              <a:chOff x="7239000" y="449215"/>
              <a:chExt cx="4316506" cy="4060032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8444753" y="449215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350" dirty="0"/>
                  <a:t>10</a:t>
                </a: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7239000" y="2645568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9726706" y="2645568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  <p:cxnSp>
            <p:nvCxnSpPr>
              <p:cNvPr id="15" name="Straight Connector 14"/>
              <p:cNvCxnSpPr>
                <a:stCxn id="12" idx="3"/>
                <a:endCxn id="13" idx="0"/>
              </p:cNvCxnSpPr>
              <p:nvPr/>
            </p:nvCxnSpPr>
            <p:spPr>
              <a:xfrm flipH="1">
                <a:off x="8153400" y="2039965"/>
                <a:ext cx="559175" cy="60560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12" idx="5"/>
                <a:endCxn id="14" idx="0"/>
              </p:cNvCxnSpPr>
              <p:nvPr/>
            </p:nvCxnSpPr>
            <p:spPr>
              <a:xfrm>
                <a:off x="10005731" y="2039965"/>
                <a:ext cx="635375" cy="60560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/>
            <p:cNvSpPr txBox="1"/>
            <p:nvPr/>
          </p:nvSpPr>
          <p:spPr>
            <a:xfrm>
              <a:off x="8634130" y="557410"/>
              <a:ext cx="1371600" cy="2831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600" dirty="0"/>
                <a:t>10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43736" y="3175463"/>
            <a:ext cx="855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 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051769" y="3164333"/>
            <a:ext cx="855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 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29930" y="4237083"/>
            <a:ext cx="12540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10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83963" y="4237083"/>
            <a:ext cx="10827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=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96478" y="4258547"/>
            <a:ext cx="940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37997" y="4262204"/>
            <a:ext cx="940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+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379517" y="4303519"/>
            <a:ext cx="940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2495" y="5414328"/>
            <a:ext cx="6740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Can you think of another way to write the equation?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072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754821" y="1329750"/>
            <a:ext cx="3237380" cy="3045024"/>
            <a:chOff x="7239000" y="449215"/>
            <a:chExt cx="4316506" cy="4060032"/>
          </a:xfrm>
        </p:grpSpPr>
        <p:grpSp>
          <p:nvGrpSpPr>
            <p:cNvPr id="10" name="Group 9"/>
            <p:cNvGrpSpPr/>
            <p:nvPr/>
          </p:nvGrpSpPr>
          <p:grpSpPr>
            <a:xfrm>
              <a:off x="7239000" y="449215"/>
              <a:ext cx="4316506" cy="4060032"/>
              <a:chOff x="7239000" y="449215"/>
              <a:chExt cx="4316506" cy="4060032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8444753" y="449215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350" dirty="0"/>
                  <a:t>10</a:t>
                </a: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7239000" y="2645568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9726706" y="2645568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  <p:cxnSp>
            <p:nvCxnSpPr>
              <p:cNvPr id="15" name="Straight Connector 14"/>
              <p:cNvCxnSpPr>
                <a:stCxn id="12" idx="3"/>
                <a:endCxn id="13" idx="0"/>
              </p:cNvCxnSpPr>
              <p:nvPr/>
            </p:nvCxnSpPr>
            <p:spPr>
              <a:xfrm flipH="1">
                <a:off x="8153400" y="2039965"/>
                <a:ext cx="559175" cy="60560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12" idx="5"/>
                <a:endCxn id="14" idx="0"/>
              </p:cNvCxnSpPr>
              <p:nvPr/>
            </p:nvCxnSpPr>
            <p:spPr>
              <a:xfrm>
                <a:off x="10005731" y="2039965"/>
                <a:ext cx="635375" cy="60560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/>
            <p:cNvSpPr txBox="1"/>
            <p:nvPr/>
          </p:nvSpPr>
          <p:spPr>
            <a:xfrm>
              <a:off x="8634130" y="557410"/>
              <a:ext cx="1371600" cy="2831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600" dirty="0"/>
                <a:t>10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878628" y="3184467"/>
            <a:ext cx="855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 9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51743" y="3123076"/>
            <a:ext cx="855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 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29930" y="4237083"/>
            <a:ext cx="12540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10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83963" y="4237083"/>
            <a:ext cx="10827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=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11548" y="4269859"/>
            <a:ext cx="940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9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37997" y="4262204"/>
            <a:ext cx="940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+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00296" y="4241673"/>
            <a:ext cx="940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2495" y="5414328"/>
            <a:ext cx="6740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Can you think of another way to write the equation?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24899" t="26700" r="61979" b="19808"/>
          <a:stretch/>
        </p:blipFill>
        <p:spPr>
          <a:xfrm>
            <a:off x="259207" y="1309895"/>
            <a:ext cx="1799467" cy="412428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228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306560" y="3655001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306559" y="2806054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2755319" y="2785408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942271" y="2785409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102646" y="2785410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3602604" y="2785408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113384" y="3655001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920207" y="3655001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2727031" y="3633829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3591434" y="3633828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Upside Down Plastic Cup - (396x593) Png Clipart Downlo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712" y="1751769"/>
            <a:ext cx="2240081" cy="335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9259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429881" y="3338540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227760" y="1949817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538563" y="3167619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894230" y="2423831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499348" y="1724584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5575869" y="3748677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5212707" y="2309461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5899521" y="2740626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5135131" y="3110656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6489606" y="3425752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Upside Down Plastic Cup - (396x593) Png Clipart Downlo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755" y="1329750"/>
            <a:ext cx="2561535" cy="383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5754" y="4915446"/>
            <a:ext cx="7039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There are 10 marbles altogether.</a:t>
            </a:r>
          </a:p>
          <a:p>
            <a:r>
              <a:rPr lang="en-GB" sz="2400" dirty="0"/>
              <a:t>How many marbles are hidden under the cup?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3911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429881" y="3338540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227760" y="1949817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538563" y="3167619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894230" y="2423831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499348" y="1724584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4267606" y="3290759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3753811" y="2001522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4556162" y="2424265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3623273" y="2935253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5156937" y="3209236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Upside Down Plastic Cup - (396x593) Png Clipart Downlo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996" y="1329750"/>
            <a:ext cx="2139494" cy="320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5921" y="5049990"/>
            <a:ext cx="7039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Were you correct?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515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429881" y="3338540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227760" y="1949817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538563" y="3167619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894230" y="2423831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499348" y="1724584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2147457" y="2472577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4225868" y="1935533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5028219" y="2358276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4624806" y="3021165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5628993" y="3143248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Upside Down Plastic Cup - (396x593) Png Clipart Downlo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825" y="1329750"/>
            <a:ext cx="2561535" cy="383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5920" y="5049990"/>
            <a:ext cx="7189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There are 10 marbles altogether.</a:t>
            </a:r>
          </a:p>
          <a:p>
            <a:r>
              <a:rPr lang="en-GB" sz="2400" dirty="0"/>
              <a:t>How many marbles are hidden under the cup this time?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5865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429881" y="3338540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227760" y="1949817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538563" y="3167619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894230" y="2423831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1499348" y="1724584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2147457" y="2472577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3714031" y="1724584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4516382" y="2147326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3907488" y="2623516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marble clipart - Clip Art Libra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11975" r="5849" b="15603"/>
          <a:stretch/>
        </p:blipFill>
        <p:spPr bwMode="auto">
          <a:xfrm>
            <a:off x="5117157" y="2932298"/>
            <a:ext cx="806824" cy="79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Upside Down Plastic Cup - (396x593) Png Clipart Downlo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956" y="1473856"/>
            <a:ext cx="2129366" cy="318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5921" y="5049990"/>
            <a:ext cx="7039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Were you correct?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853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038225"/>
            <a:ext cx="7886700" cy="993775"/>
          </a:xfrm>
        </p:spPr>
        <p:txBody>
          <a:bodyPr>
            <a:normAutofit/>
          </a:bodyPr>
          <a:lstStyle/>
          <a:p>
            <a:r>
              <a:rPr lang="en-GB" sz="4500" dirty="0"/>
              <a:t>Let’s chant together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739900"/>
            <a:ext cx="8191500" cy="42608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4500" dirty="0"/>
              <a:t>10 = 10+0				</a:t>
            </a:r>
          </a:p>
          <a:p>
            <a:pPr marL="0" indent="0">
              <a:buNone/>
            </a:pPr>
            <a:r>
              <a:rPr lang="en-GB" sz="4500" dirty="0"/>
              <a:t>10 = 9+1					</a:t>
            </a:r>
          </a:p>
          <a:p>
            <a:pPr marL="0" indent="0">
              <a:buNone/>
            </a:pPr>
            <a:r>
              <a:rPr lang="en-GB" sz="4500" dirty="0"/>
              <a:t>10 = 8+2					</a:t>
            </a:r>
          </a:p>
          <a:p>
            <a:pPr marL="0" indent="0">
              <a:buNone/>
            </a:pPr>
            <a:r>
              <a:rPr lang="en-GB" sz="4500" dirty="0"/>
              <a:t>10 = 7+3					</a:t>
            </a:r>
          </a:p>
          <a:p>
            <a:pPr marL="0" indent="0">
              <a:buNone/>
            </a:pPr>
            <a:r>
              <a:rPr lang="en-GB" sz="4500" dirty="0"/>
              <a:t>10 = 6+4					</a:t>
            </a:r>
          </a:p>
          <a:p>
            <a:pPr marL="0" indent="0">
              <a:buNone/>
            </a:pPr>
            <a:r>
              <a:rPr lang="en-GB" sz="4500" dirty="0"/>
              <a:t>10 = 5+5</a:t>
            </a:r>
          </a:p>
          <a:p>
            <a:pPr marL="0" indent="0">
              <a:buNone/>
            </a:pPr>
            <a:r>
              <a:rPr lang="en-GB" sz="4500" dirty="0"/>
              <a:t>				</a:t>
            </a:r>
          </a:p>
        </p:txBody>
      </p:sp>
    </p:spTree>
    <p:extLst>
      <p:ext uri="{BB962C8B-B14F-4D97-AF65-F5344CB8AC3E}">
        <p14:creationId xmlns:p14="http://schemas.microsoft.com/office/powerpoint/2010/main" val="1433497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122249"/>
            <a:ext cx="8266113" cy="911225"/>
          </a:xfrm>
        </p:spPr>
        <p:txBody>
          <a:bodyPr>
            <a:normAutofit fontScale="90000"/>
          </a:bodyPr>
          <a:lstStyle/>
          <a:p>
            <a:r>
              <a:rPr lang="en-GB" dirty="0"/>
              <a:t>Write the numbers 0-10 on pieces of paper or card. You will need two cards with the number 5.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525723"/>
            <a:ext cx="7886700" cy="4381321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Place all the cards on the table so that you cannot see the numbers. Turn over two cards. Can you find all the pairs to 10?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64177" y="4009669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5" name="Rounded Rectangle 4"/>
          <p:cNvSpPr/>
          <p:nvPr/>
        </p:nvSpPr>
        <p:spPr>
          <a:xfrm>
            <a:off x="1820636" y="4009669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Rounded Rectangle 5"/>
          <p:cNvSpPr/>
          <p:nvPr/>
        </p:nvSpPr>
        <p:spPr>
          <a:xfrm>
            <a:off x="764177" y="5231047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Rounded Rectangle 6"/>
          <p:cNvSpPr/>
          <p:nvPr/>
        </p:nvSpPr>
        <p:spPr>
          <a:xfrm>
            <a:off x="5241473" y="3986807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8" name="Rounded Rectangle 7"/>
          <p:cNvSpPr/>
          <p:nvPr/>
        </p:nvSpPr>
        <p:spPr>
          <a:xfrm>
            <a:off x="4031525" y="3967213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9" name="Rounded Rectangle 8"/>
          <p:cNvSpPr/>
          <p:nvPr/>
        </p:nvSpPr>
        <p:spPr>
          <a:xfrm>
            <a:off x="2916284" y="3986808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0" name="Rounded Rectangle 9"/>
          <p:cNvSpPr/>
          <p:nvPr/>
        </p:nvSpPr>
        <p:spPr>
          <a:xfrm>
            <a:off x="1820636" y="5244110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1" name="Rounded Rectangle 10"/>
          <p:cNvSpPr/>
          <p:nvPr/>
        </p:nvSpPr>
        <p:spPr>
          <a:xfrm>
            <a:off x="2916284" y="5231046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2" name="Rounded Rectangle 11"/>
          <p:cNvSpPr/>
          <p:nvPr/>
        </p:nvSpPr>
        <p:spPr>
          <a:xfrm>
            <a:off x="6441623" y="3967212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3" name="Rounded Rectangle 12"/>
          <p:cNvSpPr/>
          <p:nvPr/>
        </p:nvSpPr>
        <p:spPr>
          <a:xfrm>
            <a:off x="4042954" y="5195124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Rounded Rectangle 13"/>
          <p:cNvSpPr/>
          <p:nvPr/>
        </p:nvSpPr>
        <p:spPr>
          <a:xfrm>
            <a:off x="5231675" y="5214718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6" name="Rounded Rectangle 15"/>
          <p:cNvSpPr/>
          <p:nvPr/>
        </p:nvSpPr>
        <p:spPr>
          <a:xfrm>
            <a:off x="6420397" y="5195123"/>
            <a:ext cx="822960" cy="901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7" name="TextBox 16"/>
          <p:cNvSpPr txBox="1"/>
          <p:nvPr/>
        </p:nvSpPr>
        <p:spPr>
          <a:xfrm>
            <a:off x="1974125" y="3943349"/>
            <a:ext cx="564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90065" y="5139804"/>
            <a:ext cx="564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581815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77C33F2-A2ED-4026-BF6B-2FD94210C2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sz="1800" b="1">
                <a:solidFill>
                  <a:srgbClr val="BDD7EE"/>
                </a:solidFill>
                <a:latin typeface="Myriad Pro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4A18-212D-41C6-9347-56201A58C2C7}"/>
              </a:ext>
            </a:extLst>
          </p:cNvPr>
          <p:cNvSpPr txBox="1"/>
          <p:nvPr/>
        </p:nvSpPr>
        <p:spPr>
          <a:xfrm>
            <a:off x="727618" y="1905465"/>
            <a:ext cx="7850504" cy="21005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350" dirty="0">
              <a:solidFill>
                <a:schemeClr val="accent5">
                  <a:lumMod val="75000"/>
                </a:schemeClr>
              </a:solidFill>
              <a:cs typeface="Calibri"/>
            </a:endParaRPr>
          </a:p>
          <a:p>
            <a:endParaRPr lang="en-US" sz="1350" dirty="0">
              <a:solidFill>
                <a:schemeClr val="accent5">
                  <a:lumMod val="75000"/>
                </a:schemeClr>
              </a:solidFill>
              <a:cs typeface="Calibri"/>
            </a:endParaRPr>
          </a:p>
          <a:p>
            <a:r>
              <a:rPr lang="en-GB" sz="2100" dirty="0">
                <a:cs typeface="Calibri"/>
              </a:rPr>
              <a:t>       4  + ___ =     3   +    4 </a:t>
            </a:r>
          </a:p>
          <a:p>
            <a:r>
              <a:rPr lang="en-GB" sz="2100" dirty="0">
                <a:cs typeface="Calibri"/>
              </a:rPr>
              <a:t>     40  + ___ =   30  +   40</a:t>
            </a:r>
          </a:p>
          <a:p>
            <a:r>
              <a:rPr lang="en-GB" sz="2100" b="1" dirty="0">
                <a:cs typeface="Calibri"/>
              </a:rPr>
              <a:t>   </a:t>
            </a:r>
            <a:r>
              <a:rPr lang="en-GB" sz="2100" dirty="0">
                <a:cs typeface="Calibri"/>
              </a:rPr>
              <a:t>400  + ___ = 300  + 400</a:t>
            </a:r>
            <a:endParaRPr lang="en-GB" sz="2100" b="1" dirty="0">
              <a:cs typeface="Calibri"/>
            </a:endParaRPr>
          </a:p>
          <a:p>
            <a:endParaRPr lang="en-GB" sz="2100" b="1" dirty="0">
              <a:cs typeface="Calibri"/>
            </a:endParaRPr>
          </a:p>
          <a:p>
            <a:pPr algn="ctr"/>
            <a:r>
              <a:rPr lang="en-GB" sz="2100" dirty="0">
                <a:cs typeface="Calibri"/>
              </a:rPr>
              <a:t>Can you write some examples using some BIG</a:t>
            </a:r>
            <a:r>
              <a:rPr lang="en-GB" sz="2100" b="1" dirty="0">
                <a:cs typeface="Calibri"/>
              </a:rPr>
              <a:t> </a:t>
            </a:r>
            <a:r>
              <a:rPr lang="en-GB" sz="2100" dirty="0">
                <a:cs typeface="Calibri"/>
              </a:rPr>
              <a:t>numbers? </a:t>
            </a:r>
            <a:endParaRPr lang="en-GB" sz="2100" b="1" dirty="0"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6034B2-8A54-4465-BC94-4CEA46AF3DFE}"/>
              </a:ext>
            </a:extLst>
          </p:cNvPr>
          <p:cNvSpPr txBox="1"/>
          <p:nvPr/>
        </p:nvSpPr>
        <p:spPr>
          <a:xfrm>
            <a:off x="4574788" y="2226062"/>
            <a:ext cx="734029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350" dirty="0">
              <a:solidFill>
                <a:schemeClr val="accent5">
                  <a:lumMod val="75000"/>
                </a:schemeClr>
              </a:solidFill>
              <a:cs typeface="Calibri"/>
            </a:endParaRPr>
          </a:p>
          <a:p>
            <a:r>
              <a:rPr lang="en-GB" sz="2100" dirty="0">
                <a:cs typeface="Calibri"/>
              </a:rPr>
              <a:t>      4  +  2   = 2 + ____</a:t>
            </a:r>
          </a:p>
          <a:p>
            <a:r>
              <a:rPr lang="en-GB" sz="2100" dirty="0">
                <a:cs typeface="Calibri"/>
              </a:rPr>
              <a:t>    14  + __  = 2 + 14</a:t>
            </a:r>
          </a:p>
          <a:p>
            <a:r>
              <a:rPr lang="en-GB" sz="2100" dirty="0">
                <a:cs typeface="Calibri"/>
              </a:rPr>
              <a:t>  ___  +  2   = 2 + 24 </a:t>
            </a:r>
          </a:p>
          <a:p>
            <a:r>
              <a:rPr lang="en-GB" sz="2100" dirty="0">
                <a:cs typeface="Calibri"/>
              </a:rPr>
              <a:t>    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FE124A-E401-4D97-9DC3-2A92C94E3008}"/>
              </a:ext>
            </a:extLst>
          </p:cNvPr>
          <p:cNvSpPr txBox="1"/>
          <p:nvPr/>
        </p:nvSpPr>
        <p:spPr>
          <a:xfrm>
            <a:off x="-1" y="630000"/>
            <a:ext cx="91439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02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AAFEAD2B-E965-4761-9C7D-A7FA065626DB}"/>
              </a:ext>
            </a:extLst>
          </p:cNvPr>
          <p:cNvSpPr/>
          <p:nvPr/>
        </p:nvSpPr>
        <p:spPr bwMode="auto">
          <a:xfrm>
            <a:off x="8717715" y="5604161"/>
            <a:ext cx="269422" cy="25962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/>
            </a:pPr>
            <a:endParaRPr lang="en-GB" sz="210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2720" y="928457"/>
            <a:ext cx="9144000" cy="5143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2099" y="1309197"/>
            <a:ext cx="8403834" cy="47271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73" y="1152854"/>
            <a:ext cx="1896934" cy="1067025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899639" y="4095871"/>
          <a:ext cx="4050000" cy="16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val 8"/>
          <p:cNvSpPr/>
          <p:nvPr/>
        </p:nvSpPr>
        <p:spPr>
          <a:xfrm>
            <a:off x="4007315" y="4239826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815506" y="4244644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5666876" y="4239826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6469328" y="4239825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7285603" y="4224400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4031693" y="5054603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4839884" y="5059421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5691254" y="5054603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6493705" y="5054602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7262682" y="5039177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Oval Callout 21"/>
          <p:cNvSpPr/>
          <p:nvPr/>
        </p:nvSpPr>
        <p:spPr>
          <a:xfrm>
            <a:off x="2427258" y="1400440"/>
            <a:ext cx="2697008" cy="1432409"/>
          </a:xfrm>
          <a:prstGeom prst="wedgeEllipseCallout">
            <a:avLst>
              <a:gd name="adj1" fmla="val -56426"/>
              <a:gd name="adj2" fmla="val 8666"/>
            </a:avLst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We’re on the moon,</a:t>
            </a:r>
          </a:p>
          <a:p>
            <a:pPr defTabSz="685800">
              <a:defRPr/>
            </a:pPr>
            <a:r>
              <a:rPr lang="en-GB" sz="1350" dirty="0">
                <a:solidFill>
                  <a:srgbClr val="FF0000"/>
                </a:solidFill>
                <a:latin typeface="Century Gothic" panose="020B0502020202020204" pitchFamily="34" charset="0"/>
              </a:rPr>
              <a:t>Nine</a:t>
            </a: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 and </a:t>
            </a:r>
            <a:r>
              <a:rPr lang="en-GB" sz="1350" dirty="0">
                <a:solidFill>
                  <a:srgbClr val="FF0000"/>
                </a:solidFill>
                <a:latin typeface="Century Gothic" panose="020B0502020202020204" pitchFamily="34" charset="0"/>
              </a:rPr>
              <a:t>One</a:t>
            </a: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.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“That was easy.”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“This is fun!”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6354" y="2016899"/>
            <a:ext cx="2277053" cy="203928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010" y="2199214"/>
            <a:ext cx="561756" cy="53384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696" y="3279995"/>
            <a:ext cx="103415" cy="58063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354" y="3311128"/>
            <a:ext cx="352822" cy="558182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D3FF8ADC-B75C-4B82-907E-56B5E1B54B31}"/>
              </a:ext>
            </a:extLst>
          </p:cNvPr>
          <p:cNvSpPr/>
          <p:nvPr/>
        </p:nvSpPr>
        <p:spPr>
          <a:xfrm>
            <a:off x="3142800" y="5738850"/>
            <a:ext cx="279916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GB" sz="9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sz="900" i="1" dirty="0">
              <a:solidFill>
                <a:srgbClr val="969798"/>
              </a:solidFill>
              <a:latin typeface="Calibri" panose="020F0502020204030204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93D051-DCC5-4C93-9CA7-3570776F97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A17B891-8B71-4C03-BD4A-91C123D86A55}"/>
              </a:ext>
            </a:extLst>
          </p:cNvPr>
          <p:cNvSpPr/>
          <p:nvPr/>
        </p:nvSpPr>
        <p:spPr>
          <a:xfrm>
            <a:off x="107504" y="645333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 Reserved</a:t>
            </a:r>
            <a:endParaRPr lang="en-GB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8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5 0.01389 L -0.0155 0.01412 C -0.01055 0.01458 -0.00547 0.01482 -0.00039 0.01597 C 0.00039 0.0162 0.00117 0.01783 0.00195 0.01852 C 0.00299 0.01945 0.00416 0.01968 0.00521 0.02083 C 0.0194 0.03912 0.00677 0.02593 0.01393 0.03333 C 0.01471 0.03565 0.01536 0.03866 0.0164 0.04051 C 0.01836 0.04468 0.02109 0.04537 0.02265 0.05023 C 0.02773 0.06551 0.02213 0.04977 0.02916 0.06505 C 0.03164 0.07037 0.0345 0.07454 0.03633 0.08218 C 0.03711 0.08542 0.03776 0.08935 0.03867 0.0919 C 0.03958 0.09421 0.04101 0.09468 0.04192 0.09676 C 0.0431 0.09954 0.04401 0.1037 0.04518 0.10671 C 0.04583 0.10857 0.04674 0.10995 0.04752 0.11158 C 0.04804 0.11482 0.04843 0.11852 0.04909 0.12107 C 0.05078 0.12755 0.05325 0.13171 0.05468 0.13843 C 0.05716 0.14954 0.0556 0.14352 0.0595 0.15556 C 0.06224 0.18056 0.06041 0.16551 0.06588 0.19954 C 0.06666 0.2044 0.06732 0.20972 0.06836 0.21435 C 0.06914 0.21829 0.07005 0.22222 0.0707 0.22662 C 0.07135 0.23125 0.07161 0.23658 0.07226 0.2412 C 0.0737 0.25116 0.07552 0.26065 0.07708 0.27037 C 0.07825 0.27778 0.08021 0.29074 0.0819 0.29745 C 0.08255 0.30023 0.08346 0.30232 0.08424 0.30463 C 0.08437 0.30556 0.08541 0.32014 0.0858 0.32199 C 0.08646 0.32408 0.0875 0.32523 0.08828 0.32685 C 0.08932 0.33333 0.0901 0.34028 0.09153 0.3463 C 0.09336 0.35556 0.09635 0.36713 0.09778 0.37801 C 0.09843 0.3831 0.09896 0.38796 0.09948 0.39283 C 0.1 0.39792 0.10078 0.40255 0.10104 0.40741 C 0.10195 0.42222 0.10143 0.41574 0.1026 0.42708 C 0.10286 0.43218 0.10325 0.43704 0.10351 0.44167 C 0.10364 0.44769 0.1039 0.45324 0.10429 0.45903 C 0.10442 0.46134 0.10468 0.46389 0.10508 0.4662 C 0.10547 0.48125 0.1056 0.4956 0.10664 0.51042 C 0.1069 0.51296 0.10729 0.51505 0.10742 0.51759 C 0.10937 0.53912 0.10716 0.5169 0.10898 0.53472 C 0.10937 0.54722 0.10976 0.56134 0.11067 0.57408 C 0.1108 0.57616 0.1112 0.5787 0.11146 0.58125 C 0.11341 0.60278 0.11107 0.58079 0.11302 0.59838 C 0.11484 0.66412 0.11224 0.60394 0.11549 0.64005 C 0.11627 0.65023 0.11653 0.66991 0.11705 0.67917 C 0.11784 0.69468 0.11953 0.67801 0.11953 0.70579 L 0.11953 0.72315 L 0.11953 0.72361 " pathEditMode="relative" rAng="0" ptsTypes="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3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AAFEAD2B-E965-4761-9C7D-A7FA065626DB}"/>
              </a:ext>
            </a:extLst>
          </p:cNvPr>
          <p:cNvSpPr/>
          <p:nvPr/>
        </p:nvSpPr>
        <p:spPr bwMode="auto">
          <a:xfrm>
            <a:off x="8717715" y="5604161"/>
            <a:ext cx="269422" cy="25962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/>
            </a:pPr>
            <a:endParaRPr lang="en-GB" sz="210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2720" y="928457"/>
            <a:ext cx="9144000" cy="514350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323194" y="4080825"/>
          <a:ext cx="4050000" cy="16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000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val 8"/>
          <p:cNvSpPr/>
          <p:nvPr/>
        </p:nvSpPr>
        <p:spPr>
          <a:xfrm>
            <a:off x="4430871" y="4213813"/>
            <a:ext cx="579228" cy="5722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8510" y="1778932"/>
            <a:ext cx="7736681" cy="4351883"/>
          </a:xfrm>
          <a:prstGeom prst="rect">
            <a:avLst/>
          </a:prstGeom>
        </p:spPr>
      </p:pic>
      <p:sp>
        <p:nvSpPr>
          <p:cNvPr id="28" name="Oval 27"/>
          <p:cNvSpPr/>
          <p:nvPr/>
        </p:nvSpPr>
        <p:spPr>
          <a:xfrm>
            <a:off x="5239062" y="4218631"/>
            <a:ext cx="579228" cy="5722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6090432" y="4213813"/>
            <a:ext cx="579228" cy="5722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6892883" y="4213812"/>
            <a:ext cx="579228" cy="5722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7709159" y="4198387"/>
            <a:ext cx="579228" cy="5722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4455248" y="5028590"/>
            <a:ext cx="579228" cy="5722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263439" y="5033408"/>
            <a:ext cx="579228" cy="5722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114809" y="5028590"/>
            <a:ext cx="579228" cy="5722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6917261" y="5028589"/>
            <a:ext cx="579228" cy="57228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7686238" y="5013164"/>
            <a:ext cx="579228" cy="57228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Oval Callout 21"/>
          <p:cNvSpPr/>
          <p:nvPr/>
        </p:nvSpPr>
        <p:spPr>
          <a:xfrm>
            <a:off x="2372308" y="1504477"/>
            <a:ext cx="2889662" cy="1432409"/>
          </a:xfrm>
          <a:prstGeom prst="wedgeEllipseCallout">
            <a:avLst>
              <a:gd name="adj1" fmla="val -50995"/>
              <a:gd name="adj2" fmla="val 30974"/>
            </a:avLst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We’re on the moon,</a:t>
            </a:r>
          </a:p>
          <a:p>
            <a:pPr defTabSz="685800">
              <a:defRPr/>
            </a:pPr>
            <a:r>
              <a:rPr lang="en-GB" sz="1350" dirty="0">
                <a:solidFill>
                  <a:srgbClr val="FF0000"/>
                </a:solidFill>
                <a:latin typeface="Century Gothic" panose="020B0502020202020204" pitchFamily="34" charset="0"/>
              </a:rPr>
              <a:t>Eight </a:t>
            </a: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and </a:t>
            </a:r>
            <a:r>
              <a:rPr lang="en-GB" sz="1350" dirty="0">
                <a:solidFill>
                  <a:srgbClr val="FF0000"/>
                </a:solidFill>
                <a:latin typeface="Century Gothic" panose="020B0502020202020204" pitchFamily="34" charset="0"/>
              </a:rPr>
              <a:t>Two</a:t>
            </a: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.</a:t>
            </a:r>
          </a:p>
          <a:p>
            <a:pPr defTabSz="873919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“How did we get here?”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“Haven’t a clue!”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60" y="1106899"/>
            <a:ext cx="2936081" cy="165154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6354" y="1976559"/>
            <a:ext cx="2277053" cy="203928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457" y="2158873"/>
            <a:ext cx="561756" cy="53384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200" y="3244166"/>
            <a:ext cx="351716" cy="57443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007" y="3244166"/>
            <a:ext cx="318286" cy="510254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FD629B0D-9AF2-4CC6-B768-AF68954745CC}"/>
              </a:ext>
            </a:extLst>
          </p:cNvPr>
          <p:cNvSpPr/>
          <p:nvPr/>
        </p:nvSpPr>
        <p:spPr>
          <a:xfrm>
            <a:off x="3142800" y="5738850"/>
            <a:ext cx="279916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GB" sz="9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sz="900" i="1" dirty="0">
              <a:solidFill>
                <a:srgbClr val="969798"/>
              </a:solidFill>
              <a:latin typeface="Calibri" panose="020F050202020403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85FDC7-36B3-4389-BF66-4726802A9362}"/>
              </a:ext>
            </a:extLst>
          </p:cNvPr>
          <p:cNvSpPr/>
          <p:nvPr/>
        </p:nvSpPr>
        <p:spPr>
          <a:xfrm>
            <a:off x="107504" y="645333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 Reserved</a:t>
            </a:r>
            <a:endParaRPr lang="en-GB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861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22222E-6 L -2.91667E-6 0.00023 C 0.00144 0.00023 0.01537 0.00208 0.01914 0.0044 C 0.02045 0.00532 0.02162 0.00787 0.02292 0.00926 C 0.02474 0.01111 0.02683 0.01203 0.02865 0.01389 C 0.03711 0.02222 0.02813 0.01574 0.03646 0.02106 C 0.03724 0.02268 0.0418 0.03102 0.0431 0.0331 C 0.04401 0.03403 0.04506 0.03449 0.04597 0.03518 C 0.05 0.04166 0.0543 0.04861 0.05756 0.05648 C 0.05886 0.05972 0.06003 0.06296 0.06133 0.0662 C 0.06758 0.07893 0.06068 0.05856 0.06914 0.08264 C 0.07149 0.08935 0.07357 0.09676 0.07578 0.1037 C 0.07709 0.10787 0.07826 0.11203 0.07969 0.11574 C 0.0862 0.13194 0.08203 0.1206 0.09024 0.14629 C 0.09141 0.15046 0.09271 0.15416 0.09414 0.15833 C 0.09532 0.16203 0.09701 0.16551 0.09779 0.16991 C 0.10235 0.19166 0.10013 0.1831 0.10365 0.19606 C 0.10834 0.23009 0.10287 0.18727 0.10651 0.22916 C 0.1069 0.23403 0.10782 0.23842 0.10847 0.24328 C 0.10873 0.2456 0.10925 0.24815 0.10951 0.25046 C 0.11003 0.25856 0.11042 0.26412 0.11133 0.27176 C 0.11159 0.27407 0.11211 0.27639 0.11224 0.2787 C 0.11315 0.28703 0.11381 0.2993 0.1142 0.30717 C 0.11459 0.31435 0.11485 0.32153 0.11524 0.32847 C 0.1155 0.33472 0.11589 0.3412 0.11615 0.34745 C 0.11641 0.38773 0.11654 0.42778 0.11706 0.46782 C 0.11732 0.48403 0.11784 0.48055 0.11901 0.49166 C 0.11992 0.4993 0.12032 0.50486 0.12097 0.51296 C 0.12201 0.54352 0.12162 0.53866 0.12292 0.56504 C 0.12383 0.58588 0.12331 0.57847 0.12487 0.59352 C 0.12591 0.62546 0.12578 0.61227 0.12578 0.63356 L 0.12578 0.63403 " pathEditMode="relative" rAng="0" ptsTypes="AAAAAAAAAAAAAAAAAAAAAAAAAAAAAAAA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9" y="3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AAFEAD2B-E965-4761-9C7D-A7FA065626DB}"/>
              </a:ext>
            </a:extLst>
          </p:cNvPr>
          <p:cNvSpPr/>
          <p:nvPr/>
        </p:nvSpPr>
        <p:spPr bwMode="auto">
          <a:xfrm>
            <a:off x="8717715" y="5604161"/>
            <a:ext cx="269422" cy="25962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/>
            </a:pPr>
            <a:endParaRPr lang="en-GB" sz="210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2720" y="928457"/>
            <a:ext cx="9144000" cy="514350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243964" y="4102328"/>
          <a:ext cx="4050000" cy="16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000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val 8"/>
          <p:cNvSpPr/>
          <p:nvPr/>
        </p:nvSpPr>
        <p:spPr>
          <a:xfrm>
            <a:off x="4351641" y="4232835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159832" y="4237653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6011202" y="4232835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6813653" y="4232834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7629929" y="4217409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4376018" y="5047612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184209" y="5052430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000106" y="5047612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6814382" y="5047612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7607008" y="5032186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Oval Callout 21"/>
          <p:cNvSpPr/>
          <p:nvPr/>
        </p:nvSpPr>
        <p:spPr>
          <a:xfrm>
            <a:off x="2432936" y="1382560"/>
            <a:ext cx="2604924" cy="1432409"/>
          </a:xfrm>
          <a:prstGeom prst="wedgeEllipseCallout">
            <a:avLst>
              <a:gd name="adj1" fmla="val -67991"/>
              <a:gd name="adj2" fmla="val -13428"/>
            </a:avLst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We’re on the moon,</a:t>
            </a:r>
          </a:p>
          <a:p>
            <a:pPr defTabSz="685800">
              <a:defRPr/>
            </a:pPr>
            <a:r>
              <a:rPr lang="en-GB" sz="1350" dirty="0">
                <a:solidFill>
                  <a:srgbClr val="FF0000"/>
                </a:solidFill>
                <a:latin typeface="Century Gothic" panose="020B0502020202020204" pitchFamily="34" charset="0"/>
              </a:rPr>
              <a:t>Seven </a:t>
            </a: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and </a:t>
            </a:r>
            <a:r>
              <a:rPr lang="en-GB" sz="1350" dirty="0">
                <a:solidFill>
                  <a:srgbClr val="FF0000"/>
                </a:solidFill>
                <a:latin typeface="Century Gothic" panose="020B0502020202020204" pitchFamily="34" charset="0"/>
              </a:rPr>
              <a:t>Three</a:t>
            </a: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.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“We’re so lucky”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“Look at me!”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5874" y="2153177"/>
            <a:ext cx="7083029" cy="398420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981" y="1010868"/>
            <a:ext cx="3942456" cy="221763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6997" y="2003453"/>
            <a:ext cx="2277053" cy="203928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01" y="2185767"/>
            <a:ext cx="561756" cy="53384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227" y="3285346"/>
            <a:ext cx="326914" cy="54724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696" y="3268923"/>
            <a:ext cx="336382" cy="563668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7F1341DB-94D8-42CC-BD13-5A3092286618}"/>
              </a:ext>
            </a:extLst>
          </p:cNvPr>
          <p:cNvSpPr/>
          <p:nvPr/>
        </p:nvSpPr>
        <p:spPr>
          <a:xfrm>
            <a:off x="3142800" y="5738850"/>
            <a:ext cx="279916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GB" sz="9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sz="900" i="1" dirty="0">
              <a:solidFill>
                <a:srgbClr val="969798"/>
              </a:solidFill>
              <a:latin typeface="Calibri" panose="020F050202020403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E6A1C9E-9108-4EB1-84C7-6B8D0D9556A9}"/>
              </a:ext>
            </a:extLst>
          </p:cNvPr>
          <p:cNvSpPr/>
          <p:nvPr/>
        </p:nvSpPr>
        <p:spPr>
          <a:xfrm>
            <a:off x="107504" y="645333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 Reserved</a:t>
            </a:r>
            <a:endParaRPr lang="en-GB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954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7 L -4.375E-6 -3.7037E-7 C 0.003 0.00394 0.00586 0.0088 0.00899 0.01273 C 0.02045 0.02708 0.01224 0.00926 0.02579 0.03634 C 0.03451 0.05394 0.03972 0.06343 0.04779 0.08611 C 0.0504 0.09329 0.05261 0.10093 0.0556 0.10764 C 0.06081 0.11944 0.06745 0.12963 0.0724 0.14213 C 0.075 0.14861 0.07735 0.15532 0.08008 0.16157 C 0.08555 0.17384 0.09232 0.18472 0.09701 0.19815 L 0.1125 0.24352 C 0.11732 0.25764 0.11993 0.26551 0.12409 0.28009 C 0.12631 0.28796 0.12878 0.29583 0.1306 0.3037 C 0.1323 0.31157 0.13334 0.31968 0.13451 0.32732 C 0.13542 0.33449 0.13607 0.3419 0.13698 0.34907 C 0.13868 0.36065 0.14219 0.38357 0.14219 0.3838 C 0.14493 0.42894 0.14167 0.38241 0.1461 0.42454 C 0.14675 0.43032 0.14688 0.43588 0.1474 0.4419 C 0.14818 0.45185 0.14948 0.46181 0.15 0.47199 C 0.1504 0.47986 0.15066 0.48773 0.15131 0.4956 C 0.15157 0.5 0.15222 0.5044 0.15261 0.50857 C 0.15313 0.51644 0.15339 0.52454 0.15391 0.53241 C 0.15417 0.53819 0.15521 0.54977 0.15521 0.55 L 0.15521 0.54977 " pathEditMode="relative" rAng="0" ptsTypes="AAAAAAAAAAAAAAAAAAAAAAA">
                                      <p:cBhvr>
                                        <p:cTn id="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2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AAFEAD2B-E965-4761-9C7D-A7FA065626DB}"/>
              </a:ext>
            </a:extLst>
          </p:cNvPr>
          <p:cNvSpPr/>
          <p:nvPr/>
        </p:nvSpPr>
        <p:spPr bwMode="auto">
          <a:xfrm>
            <a:off x="8717715" y="5523481"/>
            <a:ext cx="269422" cy="25962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/>
            </a:pPr>
            <a:endParaRPr lang="en-GB" sz="210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5354" y="999665"/>
            <a:ext cx="9144000" cy="514350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25895" y="4147516"/>
          <a:ext cx="4050000" cy="16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000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val 8"/>
          <p:cNvSpPr/>
          <p:nvPr/>
        </p:nvSpPr>
        <p:spPr>
          <a:xfrm>
            <a:off x="4638618" y="4278023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446809" y="4282841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6293132" y="4278023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7095584" y="4278022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7911859" y="4262597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4657949" y="5092801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466140" y="5097619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317510" y="5092801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7119961" y="5092800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7888938" y="5077375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Oval Callout 21"/>
          <p:cNvSpPr/>
          <p:nvPr/>
        </p:nvSpPr>
        <p:spPr>
          <a:xfrm>
            <a:off x="2377740" y="1471207"/>
            <a:ext cx="2604924" cy="1432409"/>
          </a:xfrm>
          <a:prstGeom prst="wedgeEllipseCallout">
            <a:avLst>
              <a:gd name="adj1" fmla="val -63651"/>
              <a:gd name="adj2" fmla="val -23105"/>
            </a:avLst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We’re on the moon,</a:t>
            </a:r>
          </a:p>
          <a:p>
            <a:pPr defTabSz="685800">
              <a:defRPr/>
            </a:pPr>
            <a:r>
              <a:rPr lang="en-GB" sz="1350" dirty="0">
                <a:solidFill>
                  <a:srgbClr val="FF0000"/>
                </a:solidFill>
                <a:latin typeface="Century Gothic" panose="020B0502020202020204" pitchFamily="34" charset="0"/>
              </a:rPr>
              <a:t>Six </a:t>
            </a: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and </a:t>
            </a:r>
            <a:r>
              <a:rPr lang="en-GB" sz="1350" dirty="0">
                <a:solidFill>
                  <a:srgbClr val="FF0000"/>
                </a:solidFill>
                <a:latin typeface="Century Gothic" panose="020B0502020202020204" pitchFamily="34" charset="0"/>
              </a:rPr>
              <a:t>Four</a:t>
            </a: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.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“We really couldn’t ask for more!”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8146" y="2659248"/>
            <a:ext cx="6193631" cy="348391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1949" y="985066"/>
            <a:ext cx="4736306" cy="2664172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29984" y="1977959"/>
            <a:ext cx="2277053" cy="203928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088" y="2160272"/>
            <a:ext cx="561756" cy="53384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706" y="3256601"/>
            <a:ext cx="397614" cy="53717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134" y="3256601"/>
            <a:ext cx="363707" cy="551397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39084B71-1380-464D-A5AF-6CF08476942F}"/>
              </a:ext>
            </a:extLst>
          </p:cNvPr>
          <p:cNvSpPr/>
          <p:nvPr/>
        </p:nvSpPr>
        <p:spPr>
          <a:xfrm>
            <a:off x="3142800" y="5738850"/>
            <a:ext cx="279916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GB" sz="9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sz="900" i="1" dirty="0">
              <a:solidFill>
                <a:srgbClr val="969798"/>
              </a:solidFill>
              <a:latin typeface="Calibri" panose="020F050202020403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464B7A-AF1A-48AA-BD0D-5A1DCA93BEC7}"/>
              </a:ext>
            </a:extLst>
          </p:cNvPr>
          <p:cNvSpPr/>
          <p:nvPr/>
        </p:nvSpPr>
        <p:spPr>
          <a:xfrm>
            <a:off x="107504" y="645333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 Reserved</a:t>
            </a:r>
            <a:endParaRPr lang="en-GB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232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5.92593E-6 L 4.16667E-7 -5.92593E-6 C 0.00039 -5.92593E-6 0.01602 0.00208 0.0194 0.00439 C 0.02136 0.00601 0.02344 0.01365 0.02448 0.01596 C 0.02565 0.01851 0.02722 0.02036 0.02839 0.02291 C 0.02943 0.02499 0.02995 0.02754 0.03099 0.02985 C 0.03216 0.03217 0.03373 0.03425 0.0349 0.03657 C 0.03763 0.04258 0.03959 0.04953 0.04258 0.05508 C 0.0444 0.05809 0.04636 0.06087 0.04779 0.06434 C 0.04935 0.06782 0.05026 0.07198 0.05169 0.07569 C 0.0625 0.10439 0.04818 0.06296 0.05951 0.09652 C 0.0599 0.0993 0.06107 0.10925 0.06198 0.11249 C 0.06276 0.11504 0.06393 0.11689 0.06459 0.11944 C 0.06654 0.12638 0.06576 0.13008 0.06719 0.13796 C 0.06784 0.1412 0.06888 0.14397 0.06979 0.14698 C 0.07005 0.15022 0.07136 0.16573 0.0724 0.17013 C 0.07305 0.17268 0.07409 0.17453 0.075 0.17684 C 0.0763 0.18911 0.07656 0.20184 0.07891 0.21365 C 0.08203 0.23055 0.08073 0.22291 0.08268 0.2368 C 0.0849 0.29467 0.08281 0.25046 0.08529 0.28958 C 0.08581 0.29721 0.08568 0.30508 0.08659 0.31249 C 0.08698 0.31527 0.08854 0.31712 0.08919 0.31944 C 0.09453 0.33865 0.08568 0.31342 0.0931 0.33333 L 0.09571 0.34698 C 0.0961 0.3493 0.09675 0.35161 0.09701 0.35393 L 0.09831 0.3655 C 0.0987 0.40532 0.09961 0.44513 0.09961 0.48518 L 0.09961 0.48518 " pathEditMode="relative" ptsTypes="AAAAAAAAAAAAAAAAAAAAAAAAAAAA">
                                      <p:cBhvr>
                                        <p:cTn id="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AAFEAD2B-E965-4761-9C7D-A7FA065626DB}"/>
              </a:ext>
            </a:extLst>
          </p:cNvPr>
          <p:cNvSpPr/>
          <p:nvPr/>
        </p:nvSpPr>
        <p:spPr bwMode="auto">
          <a:xfrm>
            <a:off x="8717715" y="5604161"/>
            <a:ext cx="269422" cy="259625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  <a:defRPr/>
            </a:pPr>
            <a:endParaRPr lang="en-GB" sz="210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2720" y="928457"/>
            <a:ext cx="9144000" cy="514350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351735" y="4102357"/>
          <a:ext cx="4050000" cy="16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0000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000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val 8"/>
          <p:cNvSpPr/>
          <p:nvPr/>
        </p:nvSpPr>
        <p:spPr>
          <a:xfrm>
            <a:off x="4459412" y="4232864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267603" y="4237682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6118973" y="4232864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6921424" y="4232863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7737699" y="4217438"/>
            <a:ext cx="579228" cy="5202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4483789" y="5047642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291980" y="5052460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143350" y="5047642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6945801" y="5047641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7714778" y="5032216"/>
            <a:ext cx="579228" cy="5202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Oval Callout 21"/>
          <p:cNvSpPr/>
          <p:nvPr/>
        </p:nvSpPr>
        <p:spPr>
          <a:xfrm>
            <a:off x="2690531" y="1423780"/>
            <a:ext cx="2604924" cy="1432409"/>
          </a:xfrm>
          <a:prstGeom prst="wedgeEllipseCallout">
            <a:avLst>
              <a:gd name="adj1" fmla="val -62537"/>
              <a:gd name="adj2" fmla="val 2282"/>
            </a:avLst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We’re on the moon,</a:t>
            </a:r>
          </a:p>
          <a:p>
            <a:pPr defTabSz="685800">
              <a:defRPr/>
            </a:pPr>
            <a:r>
              <a:rPr lang="en-GB" sz="1350" dirty="0">
                <a:solidFill>
                  <a:srgbClr val="FF0000"/>
                </a:solidFill>
                <a:latin typeface="Century Gothic" panose="020B0502020202020204" pitchFamily="34" charset="0"/>
              </a:rPr>
              <a:t>Five </a:t>
            </a: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and </a:t>
            </a:r>
            <a:r>
              <a:rPr lang="en-GB" sz="1350" dirty="0">
                <a:solidFill>
                  <a:srgbClr val="FF0000"/>
                </a:solidFill>
                <a:latin typeface="Century Gothic" panose="020B0502020202020204" pitchFamily="34" charset="0"/>
              </a:rPr>
              <a:t>Five</a:t>
            </a: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.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entury Gothic" panose="020B0502020202020204" pitchFamily="34" charset="0"/>
              </a:rPr>
              <a:t>“We sure feel great to be alive!”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249" y="3102868"/>
            <a:ext cx="5275661" cy="296756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249" y="1023250"/>
            <a:ext cx="5275661" cy="296756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6433" y="1969038"/>
            <a:ext cx="2277053" cy="203928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102" y="2178321"/>
            <a:ext cx="561756" cy="53384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196" y="3308866"/>
            <a:ext cx="339452" cy="54924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275" y="3283918"/>
            <a:ext cx="349836" cy="56604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531FBE6-7F9B-4BDE-BCBB-F7FE4F8B2D11}"/>
              </a:ext>
            </a:extLst>
          </p:cNvPr>
          <p:cNvSpPr/>
          <p:nvPr/>
        </p:nvSpPr>
        <p:spPr>
          <a:xfrm>
            <a:off x="107504" y="645333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</a:t>
            </a:r>
            <a:r>
              <a:rPr lang="en-GB" sz="1600" i="1" dirty="0" err="1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Alphablocks</a:t>
            </a:r>
            <a:r>
              <a:rPr lang="en-GB" sz="16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 Ltd. All Rights  Reserved</a:t>
            </a:r>
            <a:endParaRPr lang="en-GB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539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85185E-6 L -2.91667E-6 -1.85185E-6 C 0.00417 0.00046 0.00847 0.00023 0.01276 0.00185 C 0.01407 0.00255 0.0211 0.01482 0.0211 0.01505 C 0.02175 0.01713 0.0224 0.01945 0.02305 0.0213 C 0.02409 0.02384 0.02526 0.02523 0.02631 0.02778 C 0.03477 0.04815 0.02956 0.03588 0.03542 0.05371 C 0.03659 0.05741 0.03815 0.06019 0.0392 0.06435 C 0.0405 0.06875 0.04128 0.07477 0.04245 0.0794 C 0.0461 0.09445 0.0444 0.08171 0.04818 0.10093 C 0.04909 0.10509 0.04948 0.10996 0.05013 0.11389 C 0.05756 0.15579 0.04831 0.10046 0.05534 0.13773 C 0.05612 0.14167 0.05651 0.1463 0.05729 0.1507 C 0.05808 0.15509 0.05912 0.1588 0.05977 0.16343 C 0.0612 0.17199 0.06198 0.18171 0.06367 0.18935 C 0.06524 0.19584 0.06654 0.20301 0.06823 0.2088 C 0.07071 0.21713 0.07253 0.22269 0.07474 0.23241 C 0.07591 0.23773 0.0767 0.24398 0.07787 0.24954 C 0.07891 0.25486 0.08008 0.25949 0.08112 0.26482 C 0.08295 0.27408 0.08698 0.29676 0.08815 0.30764 C 0.09024 0.32546 0.09245 0.34306 0.09336 0.36181 C 0.09362 0.36574 0.09375 0.37037 0.09401 0.37454 C 0.0944 0.37917 0.09492 0.3831 0.09532 0.3875 C 0.09597 0.39468 0.09597 0.39167 0.09597 0.3963 L 0.09597 0.39653 " pathEditMode="relative" rAng="0" ptsTypes="AAAAAAAAAAAAAAAAAAAAAAAAA">
                                      <p:cBhvr>
                                        <p:cTn id="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29517" t="25253" r="32397" b="23654"/>
          <a:stretch/>
        </p:blipFill>
        <p:spPr>
          <a:xfrm>
            <a:off x="102531" y="1009717"/>
            <a:ext cx="5046851" cy="380642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5471063" y="1374049"/>
            <a:ext cx="3237380" cy="3045024"/>
            <a:chOff x="7239000" y="449215"/>
            <a:chExt cx="4316506" cy="4060032"/>
          </a:xfrm>
        </p:grpSpPr>
        <p:grpSp>
          <p:nvGrpSpPr>
            <p:cNvPr id="14" name="Group 13"/>
            <p:cNvGrpSpPr/>
            <p:nvPr/>
          </p:nvGrpSpPr>
          <p:grpSpPr>
            <a:xfrm>
              <a:off x="7239000" y="449215"/>
              <a:ext cx="4316506" cy="4060032"/>
              <a:chOff x="7239000" y="449215"/>
              <a:chExt cx="4316506" cy="4060032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8444753" y="449215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350" dirty="0"/>
                  <a:t>10</a:t>
                </a:r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7239000" y="2645568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9726706" y="2645568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  <p:cxnSp>
            <p:nvCxnSpPr>
              <p:cNvPr id="9" name="Straight Connector 8"/>
              <p:cNvCxnSpPr>
                <a:stCxn id="5" idx="3"/>
                <a:endCxn id="6" idx="0"/>
              </p:cNvCxnSpPr>
              <p:nvPr/>
            </p:nvCxnSpPr>
            <p:spPr>
              <a:xfrm flipH="1">
                <a:off x="8153400" y="2039965"/>
                <a:ext cx="559175" cy="60560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>
                <a:stCxn id="5" idx="5"/>
                <a:endCxn id="7" idx="0"/>
              </p:cNvCxnSpPr>
              <p:nvPr/>
            </p:nvCxnSpPr>
            <p:spPr>
              <a:xfrm>
                <a:off x="10005731" y="2039965"/>
                <a:ext cx="635375" cy="60560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8634130" y="557410"/>
              <a:ext cx="1371600" cy="2831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600" dirty="0"/>
                <a:t>10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846947" y="3136622"/>
            <a:ext cx="8664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51373" y="3177737"/>
            <a:ext cx="8664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4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150228" y="4330820"/>
            <a:ext cx="6726471" cy="1107996"/>
            <a:chOff x="1344707" y="5168173"/>
            <a:chExt cx="9861177" cy="1477328"/>
          </a:xfrm>
        </p:grpSpPr>
        <p:sp>
          <p:nvSpPr>
            <p:cNvPr id="19" name="Rectangle 18"/>
            <p:cNvSpPr/>
            <p:nvPr/>
          </p:nvSpPr>
          <p:spPr>
            <a:xfrm>
              <a:off x="1344707" y="5434248"/>
              <a:ext cx="9861177" cy="9144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632076" y="5168173"/>
              <a:ext cx="200361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600" dirty="0"/>
                <a:t>10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50228" y="5236242"/>
            <a:ext cx="6726471" cy="647211"/>
            <a:chOff x="1151405" y="5793346"/>
            <a:chExt cx="9861178" cy="862948"/>
          </a:xfrm>
        </p:grpSpPr>
        <p:sp>
          <p:nvSpPr>
            <p:cNvPr id="22" name="Rectangle 21"/>
            <p:cNvSpPr/>
            <p:nvPr/>
          </p:nvSpPr>
          <p:spPr>
            <a:xfrm>
              <a:off x="1151405" y="5793346"/>
              <a:ext cx="6742019" cy="86294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893425" y="5793346"/>
              <a:ext cx="3119158" cy="86294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255352" y="4984577"/>
            <a:ext cx="15027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28689" y="5025724"/>
            <a:ext cx="15027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4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492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5559937" y="1364999"/>
            <a:ext cx="3237380" cy="3045024"/>
            <a:chOff x="7239000" y="449215"/>
            <a:chExt cx="4316506" cy="4060032"/>
          </a:xfrm>
        </p:grpSpPr>
        <p:grpSp>
          <p:nvGrpSpPr>
            <p:cNvPr id="14" name="Group 13"/>
            <p:cNvGrpSpPr/>
            <p:nvPr/>
          </p:nvGrpSpPr>
          <p:grpSpPr>
            <a:xfrm>
              <a:off x="7239000" y="449215"/>
              <a:ext cx="4316506" cy="4060032"/>
              <a:chOff x="7239000" y="449215"/>
              <a:chExt cx="4316506" cy="4060032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8444753" y="449215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350" dirty="0"/>
                  <a:t>10</a:t>
                </a:r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7239000" y="2645568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9726706" y="2645568"/>
                <a:ext cx="1828800" cy="18636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  <p:cxnSp>
            <p:nvCxnSpPr>
              <p:cNvPr id="9" name="Straight Connector 8"/>
              <p:cNvCxnSpPr>
                <a:stCxn id="5" idx="3"/>
                <a:endCxn id="6" idx="0"/>
              </p:cNvCxnSpPr>
              <p:nvPr/>
            </p:nvCxnSpPr>
            <p:spPr>
              <a:xfrm flipH="1">
                <a:off x="8153400" y="2039965"/>
                <a:ext cx="559175" cy="60560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>
                <a:stCxn id="5" idx="5"/>
                <a:endCxn id="7" idx="0"/>
              </p:cNvCxnSpPr>
              <p:nvPr/>
            </p:nvCxnSpPr>
            <p:spPr>
              <a:xfrm>
                <a:off x="10005731" y="2039965"/>
                <a:ext cx="635375" cy="60560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8634130" y="557410"/>
              <a:ext cx="1371600" cy="2831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600" dirty="0"/>
                <a:t>10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878883" y="3189294"/>
            <a:ext cx="8664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71420" y="3168687"/>
            <a:ext cx="8664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2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33617" y="4360203"/>
            <a:ext cx="7231576" cy="1107996"/>
            <a:chOff x="1344707" y="5168173"/>
            <a:chExt cx="9861177" cy="1477328"/>
          </a:xfrm>
        </p:grpSpPr>
        <p:sp>
          <p:nvSpPr>
            <p:cNvPr id="19" name="Rectangle 18"/>
            <p:cNvSpPr/>
            <p:nvPr/>
          </p:nvSpPr>
          <p:spPr>
            <a:xfrm>
              <a:off x="1344707" y="5434248"/>
              <a:ext cx="9861177" cy="9144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632076" y="5168173"/>
              <a:ext cx="200361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600" dirty="0"/>
                <a:t>10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3617" y="5245558"/>
            <a:ext cx="7231576" cy="647211"/>
            <a:chOff x="1151405" y="5793346"/>
            <a:chExt cx="9861178" cy="862948"/>
          </a:xfrm>
        </p:grpSpPr>
        <p:sp>
          <p:nvSpPr>
            <p:cNvPr id="22" name="Rectangle 21"/>
            <p:cNvSpPr/>
            <p:nvPr/>
          </p:nvSpPr>
          <p:spPr>
            <a:xfrm>
              <a:off x="1151405" y="5793346"/>
              <a:ext cx="6742019" cy="86294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893425" y="5793346"/>
              <a:ext cx="3119158" cy="86294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266616" y="5022950"/>
            <a:ext cx="15027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29088" y="5022950"/>
            <a:ext cx="15027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359" t="28482" r="33378" b="24213"/>
          <a:stretch/>
        </p:blipFill>
        <p:spPr>
          <a:xfrm>
            <a:off x="506767" y="1116830"/>
            <a:ext cx="4474949" cy="337514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276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5|24.6|27.5|9.4|17.8|4.8|5.8|1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6.4|17.1|12.1|7|1.9|4.7|1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5|3.6|26.9|7.8|2.9|0.6|5.2|1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5|12.9|7|6.5|0.5|3.6|4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7.2|6.2|8.2|5.5|1.6|2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|5.1|3.6|3.5|3.4|3.5|4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7|3.2|2.2|2.2|3|2.1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4|18.9|22.8|7.9|1.4|1.7|0.8|1.1|1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9|7.3|11.8|19.4|1.6|1.9|1.4|1.7|4.1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189DDB0-6EA4-449B-BFA7-838F66D863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D304C45-BB13-440D-B7E5-0632FE42F34D}"/>
</file>

<file path=customXml/itemProps3.xml><?xml version="1.0" encoding="utf-8"?>
<ds:datastoreItem xmlns:ds="http://schemas.openxmlformats.org/officeDocument/2006/customXml" ds:itemID="{17FD914A-C429-4315-9690-CDF91C9A8BF8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e2f7c1fb-8b39-4d5b-953e-de45d1606e4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1518</TotalTime>
  <Words>500</Words>
  <Application>Microsoft Office PowerPoint</Application>
  <PresentationFormat>On-screen Show (4:3)</PresentationFormat>
  <Paragraphs>109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Myriad Pro</vt:lpstr>
      <vt:lpstr>Custom Design</vt:lpstr>
      <vt:lpstr>1_Custom Design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chant together</vt:lpstr>
      <vt:lpstr>Write the numbers 0-10 on pieces of paper or card. You will need two cards with the number 5. </vt:lpstr>
      <vt:lpstr>PowerPoint Presentation</vt:lpstr>
    </vt:vector>
  </TitlesOfParts>
  <Company>St Edward Catholic Primary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CostelloK</dc:creator>
  <cp:lastModifiedBy>Andrew Young</cp:lastModifiedBy>
  <cp:revision>37</cp:revision>
  <dcterms:created xsi:type="dcterms:W3CDTF">2020-06-23T06:35:14Z</dcterms:created>
  <dcterms:modified xsi:type="dcterms:W3CDTF">2020-08-26T09:58:01Z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