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Override3.xml" ContentType="application/vnd.openxmlformats-officedocument.themeOverrid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3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  <p:sldMasterId id="2147483666" r:id="rId6"/>
  </p:sldMasterIdLst>
  <p:notesMasterIdLst>
    <p:notesMasterId r:id="rId26"/>
  </p:notesMasterIdLst>
  <p:sldIdLst>
    <p:sldId id="323" r:id="rId7"/>
    <p:sldId id="320" r:id="rId8"/>
    <p:sldId id="321" r:id="rId9"/>
    <p:sldId id="322" r:id="rId10"/>
    <p:sldId id="303" r:id="rId11"/>
    <p:sldId id="293" r:id="rId12"/>
    <p:sldId id="304" r:id="rId13"/>
    <p:sldId id="294" r:id="rId14"/>
    <p:sldId id="305" r:id="rId15"/>
    <p:sldId id="296" r:id="rId16"/>
    <p:sldId id="307" r:id="rId17"/>
    <p:sldId id="310" r:id="rId18"/>
    <p:sldId id="308" r:id="rId19"/>
    <p:sldId id="313" r:id="rId20"/>
    <p:sldId id="316" r:id="rId21"/>
    <p:sldId id="297" r:id="rId22"/>
    <p:sldId id="314" r:id="rId23"/>
    <p:sldId id="315" r:id="rId24"/>
    <p:sldId id="278" r:id="rId25"/>
  </p:sldIdLst>
  <p:sldSz cx="9144000" cy="6858000" type="screen4x3"/>
  <p:notesSz cx="6858000" cy="2828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26C5F"/>
    <a:srgbClr val="3875A1"/>
    <a:srgbClr val="387538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332177-0B6A-4AB4-977A-2B06A67ECA6C}" v="1" dt="2020-08-26T11:06:01.0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3455" autoAdjust="0"/>
  </p:normalViewPr>
  <p:slideViewPr>
    <p:cSldViewPr snapToGrid="0">
      <p:cViewPr varScale="1">
        <p:scale>
          <a:sx n="45" d="100"/>
          <a:sy n="45" d="100"/>
        </p:scale>
        <p:origin x="210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07311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7936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4614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34401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4186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13154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4256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5943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97043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3672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8963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0140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9434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39486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9402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4301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442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3221909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7618745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2326888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89450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4805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6" Type="http://schemas.openxmlformats.org/officeDocument/2006/relationships/image" Target="../media/image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5" Type="http://schemas.openxmlformats.org/officeDocument/2006/relationships/image" Target="../media/image15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number-addition-and-subtraction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84FE7342-9B64-4480-ABA4-931389E5EE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5369442" cy="3121056"/>
          </a:xfrm>
        </p:spPr>
        <p:txBody>
          <a:bodyPr/>
          <a:lstStyle/>
          <a:p>
            <a:r>
              <a:rPr lang="en-GB" dirty="0"/>
              <a:t>KS1 Number, </a:t>
            </a:r>
            <a:r>
              <a:rPr lang="en-GB" b="0" i="0" u="none" strike="noStrike" dirty="0">
                <a:effectLst/>
              </a:rPr>
              <a:t>Addition and Subtraction</a:t>
            </a:r>
            <a:r>
              <a:rPr lang="en-GB" dirty="0"/>
              <a:t> </a:t>
            </a:r>
          </a:p>
          <a:p>
            <a:r>
              <a:rPr lang="en-GB" dirty="0"/>
              <a:t>Lesson 10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6137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807463-FE5F-49BE-BB75-A988253BAA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940" y="1798977"/>
            <a:ext cx="6135088" cy="2887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3398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807463-FE5F-49BE-BB75-A988253BAA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86" y="963422"/>
            <a:ext cx="3813336" cy="179505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E75C5CF-4E4C-4ADF-8308-DE33BBFD92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22" y="3304407"/>
            <a:ext cx="8948179" cy="256745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B9AB08D-6CBC-5F4F-9CA8-16CA91A651BC}"/>
              </a:ext>
            </a:extLst>
          </p:cNvPr>
          <p:cNvSpPr/>
          <p:nvPr/>
        </p:nvSpPr>
        <p:spPr>
          <a:xfrm>
            <a:off x="221285" y="6198119"/>
            <a:ext cx="90747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latin typeface="Myriad Pro"/>
              </a:rPr>
              <a:t>Consecutive numbers have a difference of  ….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E56476-9FCB-0B49-8E00-D69B626D4C51}"/>
              </a:ext>
            </a:extLst>
          </p:cNvPr>
          <p:cNvSpPr txBox="1"/>
          <p:nvPr/>
        </p:nvSpPr>
        <p:spPr>
          <a:xfrm>
            <a:off x="4318622" y="3020099"/>
            <a:ext cx="1344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minuend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1AE317-CF17-9341-ADAE-4E48766BA697}"/>
              </a:ext>
            </a:extLst>
          </p:cNvPr>
          <p:cNvSpPr txBox="1"/>
          <p:nvPr/>
        </p:nvSpPr>
        <p:spPr>
          <a:xfrm>
            <a:off x="3141056" y="5555136"/>
            <a:ext cx="1637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subtrahend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282F81-F0E8-EC4E-9E3F-D0AEA27926E2}"/>
              </a:ext>
            </a:extLst>
          </p:cNvPr>
          <p:cNvSpPr txBox="1"/>
          <p:nvPr/>
        </p:nvSpPr>
        <p:spPr>
          <a:xfrm>
            <a:off x="4698368" y="3629411"/>
            <a:ext cx="37008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D4C7033-E810-474E-A49E-345C5A815506}"/>
              </a:ext>
            </a:extLst>
          </p:cNvPr>
          <p:cNvSpPr txBox="1"/>
          <p:nvPr/>
        </p:nvSpPr>
        <p:spPr>
          <a:xfrm flipH="1">
            <a:off x="3930361" y="4908805"/>
            <a:ext cx="38826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</a:rPr>
              <a:t>8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737F532-678F-4F2B-8EC1-057C02870471}"/>
              </a:ext>
            </a:extLst>
          </p:cNvPr>
          <p:cNvGrpSpPr/>
          <p:nvPr/>
        </p:nvGrpSpPr>
        <p:grpSpPr>
          <a:xfrm>
            <a:off x="5396851" y="4908804"/>
            <a:ext cx="3252641" cy="1704012"/>
            <a:chOff x="4922398" y="4851295"/>
            <a:chExt cx="3163707" cy="170401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276F279-B770-A54E-981D-2FF244D31DE7}"/>
                </a:ext>
              </a:extLst>
            </p:cNvPr>
            <p:cNvSpPr txBox="1"/>
            <p:nvPr/>
          </p:nvSpPr>
          <p:spPr>
            <a:xfrm>
              <a:off x="6983019" y="6032087"/>
              <a:ext cx="11030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Myriad Pro"/>
                </a:rPr>
                <a:t>one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FAF84D1-E556-4656-9D5F-44C1C0476FCC}"/>
                </a:ext>
              </a:extLst>
            </p:cNvPr>
            <p:cNvSpPr txBox="1"/>
            <p:nvPr/>
          </p:nvSpPr>
          <p:spPr>
            <a:xfrm flipH="1">
              <a:off x="4922398" y="4851295"/>
              <a:ext cx="388261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t">
              <a:spAutoFit/>
            </a:bodyPr>
            <a:lstStyle/>
            <a:p>
              <a:r>
                <a:rPr lang="en-US" sz="3600" dirty="0">
                  <a:solidFill>
                    <a:srgbClr val="7030A0"/>
                  </a:solidFill>
                </a:rPr>
                <a:t>1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7727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E75C5CF-4E4C-4ADF-8308-DE33BBFD92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2929" y="1208999"/>
            <a:ext cx="12895008" cy="36999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B9AB08D-6CBC-5F4F-9CA8-16CA91A651BC}"/>
              </a:ext>
            </a:extLst>
          </p:cNvPr>
          <p:cNvSpPr/>
          <p:nvPr/>
        </p:nvSpPr>
        <p:spPr>
          <a:xfrm>
            <a:off x="713552" y="6034808"/>
            <a:ext cx="8646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latin typeface="Myriad Pro"/>
              </a:rPr>
              <a:t>Consecutive numbers have a difference of one.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5A479DC-4F20-49E8-98BF-5C3DB749753B}"/>
              </a:ext>
            </a:extLst>
          </p:cNvPr>
          <p:cNvGrpSpPr/>
          <p:nvPr/>
        </p:nvGrpSpPr>
        <p:grpSpPr>
          <a:xfrm>
            <a:off x="3139549" y="978166"/>
            <a:ext cx="2569384" cy="4072976"/>
            <a:chOff x="3035924" y="2404049"/>
            <a:chExt cx="2569384" cy="407297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DE56476-9FCB-0B49-8E00-D69B626D4C51}"/>
                </a:ext>
              </a:extLst>
            </p:cNvPr>
            <p:cNvSpPr txBox="1"/>
            <p:nvPr/>
          </p:nvSpPr>
          <p:spPr>
            <a:xfrm>
              <a:off x="4260649" y="2404049"/>
              <a:ext cx="13446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FF0000"/>
                  </a:solidFill>
                </a:rPr>
                <a:t>minuend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31AE317-CF17-9341-ADAE-4E48766BA697}"/>
                </a:ext>
              </a:extLst>
            </p:cNvPr>
            <p:cNvSpPr txBox="1"/>
            <p:nvPr/>
          </p:nvSpPr>
          <p:spPr>
            <a:xfrm>
              <a:off x="3035924" y="6015360"/>
              <a:ext cx="16374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accent1"/>
                  </a:solidFill>
                </a:rPr>
                <a:t>subtrahend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05224CB-3BEB-AF45-B560-64A5C1DBDB62}"/>
                </a:ext>
              </a:extLst>
            </p:cNvPr>
            <p:cNvSpPr txBox="1"/>
            <p:nvPr/>
          </p:nvSpPr>
          <p:spPr>
            <a:xfrm>
              <a:off x="4645384" y="3155328"/>
              <a:ext cx="575187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solidFill>
                    <a:srgbClr val="FF0000"/>
                  </a:solidFill>
                </a:rPr>
                <a:t>7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785FD39-9DE2-AD4B-B700-DF2BB3010479}"/>
                </a:ext>
              </a:extLst>
            </p:cNvPr>
            <p:cNvSpPr txBox="1"/>
            <p:nvPr/>
          </p:nvSpPr>
          <p:spPr>
            <a:xfrm>
              <a:off x="3617122" y="5017861"/>
              <a:ext cx="475087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solidFill>
                    <a:schemeClr val="accent1"/>
                  </a:solidFill>
                </a:rPr>
                <a:t>6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E7A284F-6F5F-4E0A-BCCC-08152C972711}"/>
              </a:ext>
            </a:extLst>
          </p:cNvPr>
          <p:cNvSpPr txBox="1"/>
          <p:nvPr/>
        </p:nvSpPr>
        <p:spPr>
          <a:xfrm>
            <a:off x="5815809" y="3591978"/>
            <a:ext cx="575187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7030A0"/>
                </a:solidFill>
              </a:rPr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143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945E518-55B6-5540-AC34-161056C4E4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F50EF7-B7D8-6D46-AB99-FC4764614562}"/>
              </a:ext>
            </a:extLst>
          </p:cNvPr>
          <p:cNvSpPr txBox="1"/>
          <p:nvPr/>
        </p:nvSpPr>
        <p:spPr>
          <a:xfrm>
            <a:off x="583095" y="4905436"/>
            <a:ext cx="843714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Myriad Pro"/>
              </a:rPr>
              <a:t>Consecutive numbers have a difference of one. 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6CE37C-F8D1-8444-9533-B6833E4000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4738" b="39623"/>
          <a:stretch/>
        </p:blipFill>
        <p:spPr>
          <a:xfrm>
            <a:off x="3409685" y="1552454"/>
            <a:ext cx="2326836" cy="23867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AE8B5D8-A6AB-F74C-8830-34231D270139}"/>
              </a:ext>
            </a:extLst>
          </p:cNvPr>
          <p:cNvSpPr txBox="1"/>
          <p:nvPr/>
        </p:nvSpPr>
        <p:spPr>
          <a:xfrm>
            <a:off x="132522" y="700272"/>
            <a:ext cx="7506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Let’s have a go at solving these equations</a:t>
            </a:r>
            <a:r>
              <a:rPr lang="en-US" dirty="0"/>
              <a:t>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852CF34-528B-4483-8839-3B212388CDF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7597"/>
          <a:stretch/>
        </p:blipFill>
        <p:spPr>
          <a:xfrm>
            <a:off x="3131389" y="3912699"/>
            <a:ext cx="2881222" cy="800219"/>
          </a:xfrm>
          <a:prstGeom prst="rect">
            <a:avLst/>
          </a:prstGeom>
        </p:spPr>
      </p:pic>
      <p:pic>
        <p:nvPicPr>
          <p:cNvPr id="11" name="Picture 10" descr="A black sign with white text  Description generated with high confidence">
            <a:extLst>
              <a:ext uri="{FF2B5EF4-FFF2-40B4-BE49-F238E27FC236}">
                <a16:creationId xmlns:a16="http://schemas.microsoft.com/office/drawing/2014/main" id="{E792DC0A-99C2-4426-87FF-E187324F747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5" r="-725" b="50000"/>
          <a:stretch/>
        </p:blipFill>
        <p:spPr>
          <a:xfrm>
            <a:off x="441572" y="5957220"/>
            <a:ext cx="5936226" cy="6492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0838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11"/>
            </p:par>
            <p:par>
              <p:cTn id="12"/>
            </p:par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945E518-55B6-5540-AC34-161056C4E4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9144000" cy="630000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E8B5D8-A6AB-F74C-8830-34231D270139}"/>
              </a:ext>
            </a:extLst>
          </p:cNvPr>
          <p:cNvSpPr txBox="1"/>
          <p:nvPr/>
        </p:nvSpPr>
        <p:spPr>
          <a:xfrm>
            <a:off x="250723" y="963787"/>
            <a:ext cx="8524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Let’s work together to solve these missing-box problems.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5AEA09-A36F-1640-8435-23C5C154F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028" y="2312191"/>
            <a:ext cx="7609025" cy="2233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8332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945E518-55B6-5540-AC34-161056C4E4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9144000" cy="630000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E8B5D8-A6AB-F74C-8830-34231D270139}"/>
              </a:ext>
            </a:extLst>
          </p:cNvPr>
          <p:cNvSpPr txBox="1"/>
          <p:nvPr/>
        </p:nvSpPr>
        <p:spPr>
          <a:xfrm>
            <a:off x="250723" y="963787"/>
            <a:ext cx="8524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Let’s work together to solve these missing-box problems.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5AEA09-A36F-1640-8435-23C5C154FD1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3510"/>
          <a:stretch/>
        </p:blipFill>
        <p:spPr>
          <a:xfrm>
            <a:off x="2587898" y="2178230"/>
            <a:ext cx="3537398" cy="223361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94637FB4-DC0F-4342-BB57-FD5C1F02EAD7}"/>
              </a:ext>
            </a:extLst>
          </p:cNvPr>
          <p:cNvGrpSpPr/>
          <p:nvPr/>
        </p:nvGrpSpPr>
        <p:grpSpPr>
          <a:xfrm>
            <a:off x="3815658" y="1624478"/>
            <a:ext cx="6950122" cy="1996735"/>
            <a:chOff x="143852" y="3312684"/>
            <a:chExt cx="9652185" cy="276945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44E41B3-FAB7-6D48-A354-F630CA434CF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852" y="3312684"/>
              <a:ext cx="9652185" cy="276945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EDAFB4C-1A54-9448-BF31-FC92EEC1E848}"/>
                </a:ext>
              </a:extLst>
            </p:cNvPr>
            <p:cNvSpPr txBox="1"/>
            <p:nvPr/>
          </p:nvSpPr>
          <p:spPr>
            <a:xfrm>
              <a:off x="4703357" y="3653572"/>
              <a:ext cx="575187" cy="72570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</a:rPr>
                <a:t>5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15A5E02-F398-7E43-BFCE-5E70A7CE922B}"/>
                </a:ext>
              </a:extLst>
            </p:cNvPr>
            <p:cNvSpPr txBox="1"/>
            <p:nvPr/>
          </p:nvSpPr>
          <p:spPr>
            <a:xfrm>
              <a:off x="5557004" y="5049493"/>
              <a:ext cx="475087" cy="72570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D2C6FC5-7156-8A44-A36E-1E90B8D71BA7}"/>
                </a:ext>
              </a:extLst>
            </p:cNvPr>
            <p:cNvSpPr txBox="1"/>
            <p:nvPr/>
          </p:nvSpPr>
          <p:spPr>
            <a:xfrm>
              <a:off x="3910100" y="5049493"/>
              <a:ext cx="475087" cy="72570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?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B2FD335-8BFE-434E-8092-5BDC551138CC}"/>
              </a:ext>
            </a:extLst>
          </p:cNvPr>
          <p:cNvGrpSpPr/>
          <p:nvPr/>
        </p:nvGrpSpPr>
        <p:grpSpPr>
          <a:xfrm>
            <a:off x="-2052586" y="3658492"/>
            <a:ext cx="6950122" cy="1996735"/>
            <a:chOff x="-2052586" y="3658492"/>
            <a:chExt cx="6950122" cy="1996735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672D8FE-BCCB-0D45-9DA8-07112497ED13}"/>
                </a:ext>
              </a:extLst>
            </p:cNvPr>
            <p:cNvGrpSpPr/>
            <p:nvPr/>
          </p:nvGrpSpPr>
          <p:grpSpPr>
            <a:xfrm>
              <a:off x="-2052586" y="3658492"/>
              <a:ext cx="6950122" cy="1996735"/>
              <a:chOff x="-2052586" y="3640833"/>
              <a:chExt cx="6950122" cy="1996735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A5C47FF5-F6B0-0D40-A623-20DDFAC788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2052586" y="3640833"/>
                <a:ext cx="6950122" cy="1996735"/>
              </a:xfrm>
              <a:prstGeom prst="rect">
                <a:avLst/>
              </a:prstGeom>
            </p:spPr>
          </p:pic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DBD289D-3A15-9C4C-9C66-01C50A4E6D6B}"/>
                  </a:ext>
                </a:extLst>
              </p:cNvPr>
              <p:cNvSpPr txBox="1"/>
              <p:nvPr/>
            </p:nvSpPr>
            <p:spPr>
              <a:xfrm>
                <a:off x="1230517" y="3886608"/>
                <a:ext cx="414167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rgbClr val="FF0000"/>
                    </a:solidFill>
                  </a:rPr>
                  <a:t>9</a:t>
                </a: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3F938BF-3E99-A845-9C47-3A554FB776FA}"/>
                </a:ext>
              </a:extLst>
            </p:cNvPr>
            <p:cNvSpPr txBox="1"/>
            <p:nvPr/>
          </p:nvSpPr>
          <p:spPr>
            <a:xfrm>
              <a:off x="1845191" y="4893047"/>
              <a:ext cx="342090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CC5CC9F-9DE0-804E-81DF-82A4BC7F7A65}"/>
                </a:ext>
              </a:extLst>
            </p:cNvPr>
            <p:cNvSpPr txBox="1"/>
            <p:nvPr/>
          </p:nvSpPr>
          <p:spPr>
            <a:xfrm>
              <a:off x="659327" y="4893047"/>
              <a:ext cx="342090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?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0854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B5598A-798A-4182-8F1F-D4A86D866F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A58CDD5-CFA2-4F47-85A5-9F1442AB87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24459" y="2431007"/>
            <a:ext cx="3017619" cy="18804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8EB5E2F-AA45-F842-B26B-FDD68A150381}"/>
              </a:ext>
            </a:extLst>
          </p:cNvPr>
          <p:cNvSpPr txBox="1"/>
          <p:nvPr/>
        </p:nvSpPr>
        <p:spPr>
          <a:xfrm>
            <a:off x="678426" y="914400"/>
            <a:ext cx="78166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Can you work out the missing value in these 3 representations?</a:t>
            </a:r>
          </a:p>
          <a:p>
            <a:endParaRPr lang="en-US" sz="28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49BAA22-1537-9142-937D-A8CCF36A294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8800" y="2015576"/>
            <a:ext cx="3481476" cy="21504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1662F0B-B49C-5D4C-A9F0-C851E27B377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59538" y="4424340"/>
            <a:ext cx="3842384" cy="150352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85E7E2E-D215-4D5B-A1CB-5D4F4498DB8E}"/>
              </a:ext>
            </a:extLst>
          </p:cNvPr>
          <p:cNvSpPr/>
          <p:nvPr/>
        </p:nvSpPr>
        <p:spPr>
          <a:xfrm>
            <a:off x="914400" y="3429000"/>
            <a:ext cx="450574" cy="450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7D31EDE-E707-44E2-944D-43DF67EA2DAA}"/>
              </a:ext>
            </a:extLst>
          </p:cNvPr>
          <p:cNvSpPr/>
          <p:nvPr/>
        </p:nvSpPr>
        <p:spPr>
          <a:xfrm>
            <a:off x="4936434" y="5324842"/>
            <a:ext cx="450574" cy="450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24493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B5598A-798A-4182-8F1F-D4A86D866F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EB5E2F-AA45-F842-B26B-FDD68A150381}"/>
              </a:ext>
            </a:extLst>
          </p:cNvPr>
          <p:cNvSpPr txBox="1"/>
          <p:nvPr/>
        </p:nvSpPr>
        <p:spPr>
          <a:xfrm>
            <a:off x="339213" y="827454"/>
            <a:ext cx="846557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What is the equation for this maths story?</a:t>
            </a:r>
          </a:p>
          <a:p>
            <a:endParaRPr lang="en-US" sz="2800" dirty="0"/>
          </a:p>
          <a:p>
            <a:r>
              <a:rPr lang="en-US" sz="2800" dirty="0"/>
              <a:t>My coat has eight buttons. I have done up seven buttons. How many more buttons do I still need to do up?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DC8060B-C781-4311-99AE-1CC94334BD84}"/>
              </a:ext>
            </a:extLst>
          </p:cNvPr>
          <p:cNvGrpSpPr/>
          <p:nvPr/>
        </p:nvGrpSpPr>
        <p:grpSpPr>
          <a:xfrm>
            <a:off x="2367444" y="4004609"/>
            <a:ext cx="5000212" cy="1677384"/>
            <a:chOff x="2765009" y="4882149"/>
            <a:chExt cx="5000212" cy="167738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203E2BA-F41C-8E47-9962-F3C74ED3365F}"/>
                </a:ext>
              </a:extLst>
            </p:cNvPr>
            <p:cNvSpPr txBox="1"/>
            <p:nvPr/>
          </p:nvSpPr>
          <p:spPr>
            <a:xfrm>
              <a:off x="2765009" y="6097868"/>
              <a:ext cx="13446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FF0000"/>
                  </a:solidFill>
                </a:rPr>
                <a:t>minuend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81199D8-1A19-5542-B189-B1DCC393B058}"/>
                </a:ext>
              </a:extLst>
            </p:cNvPr>
            <p:cNvSpPr txBox="1"/>
            <p:nvPr/>
          </p:nvSpPr>
          <p:spPr>
            <a:xfrm>
              <a:off x="4285809" y="6097867"/>
              <a:ext cx="16374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accent1"/>
                  </a:solidFill>
                </a:rPr>
                <a:t>subtrahend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9A7A673-05E7-7E44-8190-1B6A7DAF45E2}"/>
                </a:ext>
              </a:extLst>
            </p:cNvPr>
            <p:cNvSpPr txBox="1"/>
            <p:nvPr/>
          </p:nvSpPr>
          <p:spPr>
            <a:xfrm>
              <a:off x="3137053" y="4945047"/>
              <a:ext cx="416339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800" dirty="0">
                  <a:solidFill>
                    <a:srgbClr val="FF0000"/>
                  </a:solidFill>
                </a:rPr>
                <a:t>8</a:t>
              </a:r>
              <a:r>
                <a:rPr lang="en-US" sz="8800" dirty="0"/>
                <a:t> – </a:t>
              </a:r>
              <a:r>
                <a:rPr lang="en-US" sz="8800" dirty="0">
                  <a:solidFill>
                    <a:schemeClr val="accent1"/>
                  </a:solidFill>
                </a:rPr>
                <a:t>7 </a:t>
              </a:r>
              <a:r>
                <a:rPr lang="en-US" sz="8800" dirty="0"/>
                <a:t>=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7C7C506-D357-E048-A3EB-E1277FAB31DC}"/>
                </a:ext>
              </a:extLst>
            </p:cNvPr>
            <p:cNvSpPr txBox="1"/>
            <p:nvPr/>
          </p:nvSpPr>
          <p:spPr>
            <a:xfrm>
              <a:off x="6378873" y="4882149"/>
              <a:ext cx="138634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800" dirty="0"/>
                <a:t>1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3165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80C1BC9-E557-2949-9312-A5FFF0B7DB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BBDD9A-0F9B-944B-A3D8-FB8317AAAC27}"/>
              </a:ext>
            </a:extLst>
          </p:cNvPr>
          <p:cNvSpPr txBox="1"/>
          <p:nvPr/>
        </p:nvSpPr>
        <p:spPr>
          <a:xfrm>
            <a:off x="245601" y="1397203"/>
            <a:ext cx="50490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Sort the expressions to show which represent a difference of one.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B35126-CC12-5341-A6D8-0F22286A465A}"/>
              </a:ext>
            </a:extLst>
          </p:cNvPr>
          <p:cNvSpPr txBox="1"/>
          <p:nvPr/>
        </p:nvSpPr>
        <p:spPr>
          <a:xfrm>
            <a:off x="0" y="649685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A74144-747B-4C4A-BF19-5255EBFC1B02}"/>
              </a:ext>
            </a:extLst>
          </p:cNvPr>
          <p:cNvSpPr txBox="1"/>
          <p:nvPr/>
        </p:nvSpPr>
        <p:spPr>
          <a:xfrm>
            <a:off x="592394" y="4039038"/>
            <a:ext cx="811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6 - 4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803821-618D-E04B-8D86-A21FECE837B0}"/>
              </a:ext>
            </a:extLst>
          </p:cNvPr>
          <p:cNvSpPr txBox="1"/>
          <p:nvPr/>
        </p:nvSpPr>
        <p:spPr>
          <a:xfrm>
            <a:off x="592394" y="2777732"/>
            <a:ext cx="811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8 - 7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6BFBEB-D245-4E45-91F3-86310512C89E}"/>
              </a:ext>
            </a:extLst>
          </p:cNvPr>
          <p:cNvSpPr txBox="1"/>
          <p:nvPr/>
        </p:nvSpPr>
        <p:spPr>
          <a:xfrm>
            <a:off x="592394" y="3618603"/>
            <a:ext cx="811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4 - 1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EB9A61-8569-9E4C-B361-9DA16499F5BE}"/>
              </a:ext>
            </a:extLst>
          </p:cNvPr>
          <p:cNvSpPr txBox="1"/>
          <p:nvPr/>
        </p:nvSpPr>
        <p:spPr>
          <a:xfrm>
            <a:off x="592394" y="2333514"/>
            <a:ext cx="811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4 - 3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954276-1CD9-5144-B1FC-46B054DFA00E}"/>
              </a:ext>
            </a:extLst>
          </p:cNvPr>
          <p:cNvSpPr txBox="1"/>
          <p:nvPr/>
        </p:nvSpPr>
        <p:spPr>
          <a:xfrm>
            <a:off x="592394" y="3198167"/>
            <a:ext cx="811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1 - 0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23EE89-8BDB-4A41-A190-6A7EBDBB85AF}"/>
              </a:ext>
            </a:extLst>
          </p:cNvPr>
          <p:cNvSpPr txBox="1"/>
          <p:nvPr/>
        </p:nvSpPr>
        <p:spPr>
          <a:xfrm>
            <a:off x="592394" y="4479683"/>
            <a:ext cx="811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9 - 7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FBB59B-493A-7546-AB4C-DF41A65A1270}"/>
              </a:ext>
            </a:extLst>
          </p:cNvPr>
          <p:cNvSpPr txBox="1"/>
          <p:nvPr/>
        </p:nvSpPr>
        <p:spPr>
          <a:xfrm>
            <a:off x="483010" y="4941348"/>
            <a:ext cx="1029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39 - 38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6C3427A0-2E7F-B745-A343-76A4B776DD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154952"/>
              </p:ext>
            </p:extLst>
          </p:nvPr>
        </p:nvGraphicFramePr>
        <p:xfrm>
          <a:off x="2455606" y="2687319"/>
          <a:ext cx="6096000" cy="238252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69622723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9671569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Difference of one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Not a difference of one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33027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536168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FF5E0C4-037B-DD48-9F6D-636B2858A56F}"/>
              </a:ext>
            </a:extLst>
          </p:cNvPr>
          <p:cNvSpPr txBox="1"/>
          <p:nvPr/>
        </p:nvSpPr>
        <p:spPr>
          <a:xfrm>
            <a:off x="245601" y="6033260"/>
            <a:ext cx="8795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Can you come up with your own expressions to sort into the table?</a:t>
            </a:r>
          </a:p>
        </p:txBody>
      </p:sp>
    </p:spTree>
    <p:extLst>
      <p:ext uri="{BB962C8B-B14F-4D97-AF65-F5344CB8AC3E}">
        <p14:creationId xmlns:p14="http://schemas.microsoft.com/office/powerpoint/2010/main" val="24802675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39A796-BCCB-4FB2-80CE-E0B9EE6132E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325029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31AFED2-A7EE-4A9E-A614-B8464BD0DFA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3D1281-8C1F-4B79-8901-6594386A66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961" y="1626376"/>
            <a:ext cx="4110039" cy="11693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F5C9734-BF88-47DD-B6AE-8E38770C2457}"/>
              </a:ext>
            </a:extLst>
          </p:cNvPr>
          <p:cNvSpPr txBox="1"/>
          <p:nvPr/>
        </p:nvSpPr>
        <p:spPr>
          <a:xfrm>
            <a:off x="0" y="66441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572196-F38E-45B4-9167-02392C5451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592" y="4600669"/>
            <a:ext cx="4110039" cy="135288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89366EE-728E-4F91-845B-4C264EA9C6BF}"/>
              </a:ext>
            </a:extLst>
          </p:cNvPr>
          <p:cNvSpPr txBox="1"/>
          <p:nvPr/>
        </p:nvSpPr>
        <p:spPr>
          <a:xfrm>
            <a:off x="195056" y="1713784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3B3B96-CAA0-4093-89AD-B038FF38CE3B}"/>
              </a:ext>
            </a:extLst>
          </p:cNvPr>
          <p:cNvSpPr txBox="1"/>
          <p:nvPr/>
        </p:nvSpPr>
        <p:spPr>
          <a:xfrm>
            <a:off x="154304" y="4534857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E8C333-B2B3-490C-8991-1D87B6479963}"/>
              </a:ext>
            </a:extLst>
          </p:cNvPr>
          <p:cNvSpPr txBox="1"/>
          <p:nvPr/>
        </p:nvSpPr>
        <p:spPr>
          <a:xfrm>
            <a:off x="1498520" y="2891118"/>
            <a:ext cx="1467853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1 + 6 = 7</a:t>
            </a:r>
          </a:p>
          <a:p>
            <a:r>
              <a:rPr lang="en-GB" sz="2400" dirty="0">
                <a:solidFill>
                  <a:srgbClr val="0070C0"/>
                </a:solidFill>
                <a:cs typeface="Calibri"/>
              </a:rPr>
              <a:t>7 = 1 + 6</a:t>
            </a:r>
          </a:p>
          <a:p>
            <a:r>
              <a:rPr lang="en-GB" sz="2400" dirty="0">
                <a:solidFill>
                  <a:srgbClr val="0070C0"/>
                </a:solidFill>
                <a:cs typeface="Calibri"/>
              </a:rPr>
              <a:t>6 + 1 = 7</a:t>
            </a:r>
          </a:p>
          <a:p>
            <a:r>
              <a:rPr lang="en-GB" sz="2400" dirty="0">
                <a:solidFill>
                  <a:srgbClr val="0070C0"/>
                </a:solidFill>
                <a:cs typeface="Calibri"/>
              </a:rPr>
              <a:t>7 = 6 + 1</a:t>
            </a:r>
          </a:p>
          <a:p>
            <a:endParaRPr lang="en-GB" sz="2400" dirty="0">
              <a:solidFill>
                <a:srgbClr val="0070C0"/>
              </a:solidFill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D79123-075D-46A2-AD38-653B48C6DEF8}"/>
              </a:ext>
            </a:extLst>
          </p:cNvPr>
          <p:cNvSpPr txBox="1"/>
          <p:nvPr/>
        </p:nvSpPr>
        <p:spPr>
          <a:xfrm>
            <a:off x="5282259" y="4534857"/>
            <a:ext cx="1467853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4 - 1 = 3</a:t>
            </a:r>
          </a:p>
          <a:p>
            <a:r>
              <a:rPr lang="en-GB" sz="2400" dirty="0">
                <a:solidFill>
                  <a:srgbClr val="0070C0"/>
                </a:solidFill>
                <a:cs typeface="Calibri"/>
              </a:rPr>
              <a:t>3 = 4 - 1</a:t>
            </a:r>
          </a:p>
          <a:p>
            <a:r>
              <a:rPr lang="en-GB" sz="2400" dirty="0">
                <a:solidFill>
                  <a:srgbClr val="0070C0"/>
                </a:solidFill>
                <a:cs typeface="Calibri"/>
              </a:rPr>
              <a:t>1 + 3 = 4</a:t>
            </a:r>
          </a:p>
          <a:p>
            <a:r>
              <a:rPr lang="en-GB" sz="2400" dirty="0">
                <a:solidFill>
                  <a:srgbClr val="0070C0"/>
                </a:solidFill>
                <a:cs typeface="Calibri"/>
              </a:rPr>
              <a:t>4 = 1 + 3</a:t>
            </a:r>
          </a:p>
          <a:p>
            <a:endParaRPr lang="en-GB" sz="2400" dirty="0">
              <a:solidFill>
                <a:srgbClr val="0070C0"/>
              </a:solidFill>
              <a:cs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105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94533F-09AD-4F5C-B3CF-457EE5F7B8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8991" y="1428030"/>
            <a:ext cx="1812770" cy="243301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22EC897-903B-4F17-BD00-2493F63713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8991" y="3861048"/>
            <a:ext cx="1812770" cy="3600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A943AF9-DF55-D744-82C0-6D5145DB41E7}"/>
              </a:ext>
            </a:extLst>
          </p:cNvPr>
          <p:cNvGrpSpPr/>
          <p:nvPr/>
        </p:nvGrpSpPr>
        <p:grpSpPr>
          <a:xfrm>
            <a:off x="3347864" y="1428030"/>
            <a:ext cx="2808312" cy="2793058"/>
            <a:chOff x="3347864" y="1428030"/>
            <a:chExt cx="2808312" cy="279305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D4F1A18-9BB7-4C76-8E04-B6F691CA1C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347864" y="1428030"/>
              <a:ext cx="2808312" cy="2433018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23DD233-319A-41A8-B59B-9E385AF4EF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283968" y="3861048"/>
              <a:ext cx="864095" cy="360040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94118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94533F-09AD-4F5C-B3CF-457EE5F7B8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8990" y="803045"/>
            <a:ext cx="1812770" cy="24330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DDAC4F1-364B-464E-B9C9-57659CD7B20B}"/>
              </a:ext>
            </a:extLst>
          </p:cNvPr>
          <p:cNvSpPr txBox="1"/>
          <p:nvPr/>
        </p:nvSpPr>
        <p:spPr>
          <a:xfrm>
            <a:off x="5903798" y="1578163"/>
            <a:ext cx="2077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minuend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765DBE-978A-4543-A0D3-B473917904D0}"/>
              </a:ext>
            </a:extLst>
          </p:cNvPr>
          <p:cNvSpPr txBox="1"/>
          <p:nvPr/>
        </p:nvSpPr>
        <p:spPr>
          <a:xfrm>
            <a:off x="1310547" y="3075057"/>
            <a:ext cx="575187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2569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136E8BD-B1C5-764E-BA6D-C4EAB0949E75}"/>
              </a:ext>
            </a:extLst>
          </p:cNvPr>
          <p:cNvSpPr txBox="1"/>
          <p:nvPr/>
        </p:nvSpPr>
        <p:spPr>
          <a:xfrm>
            <a:off x="5569685" y="1089921"/>
            <a:ext cx="2676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1"/>
                </a:solidFill>
              </a:rPr>
              <a:t>subtrahend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1C155B1-3137-A94B-8230-7DD6BB5201A5}"/>
              </a:ext>
            </a:extLst>
          </p:cNvPr>
          <p:cNvGrpSpPr/>
          <p:nvPr/>
        </p:nvGrpSpPr>
        <p:grpSpPr>
          <a:xfrm>
            <a:off x="423388" y="702395"/>
            <a:ext cx="2232810" cy="3272893"/>
            <a:chOff x="598991" y="1113163"/>
            <a:chExt cx="2232810" cy="327289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994533F-09AD-4F5C-B3CF-457EE5F7B8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98991" y="1113163"/>
              <a:ext cx="1812770" cy="2433018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5DEB654-A2BE-9A48-8492-E4B507294C60}"/>
                </a:ext>
              </a:extLst>
            </p:cNvPr>
            <p:cNvSpPr txBox="1"/>
            <p:nvPr/>
          </p:nvSpPr>
          <p:spPr>
            <a:xfrm>
              <a:off x="754478" y="3924391"/>
              <a:ext cx="20773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FF0000"/>
                  </a:solidFill>
                </a:rPr>
                <a:t>minuend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0EE8B89-619F-804F-B88E-C6D89C9DF8E6}"/>
                </a:ext>
              </a:extLst>
            </p:cNvPr>
            <p:cNvSpPr txBox="1"/>
            <p:nvPr/>
          </p:nvSpPr>
          <p:spPr>
            <a:xfrm>
              <a:off x="1176855" y="3346893"/>
              <a:ext cx="360295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solidFill>
                    <a:srgbClr val="FF0000"/>
                  </a:solidFill>
                </a:rPr>
                <a:t>6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A4AA790-7973-E04E-A182-9C0C6E1CA319}"/>
              </a:ext>
            </a:extLst>
          </p:cNvPr>
          <p:cNvGrpSpPr/>
          <p:nvPr/>
        </p:nvGrpSpPr>
        <p:grpSpPr>
          <a:xfrm>
            <a:off x="2236158" y="651665"/>
            <a:ext cx="2808312" cy="3023723"/>
            <a:chOff x="2718948" y="1113163"/>
            <a:chExt cx="2808312" cy="302372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A943AF9-DF55-D744-82C0-6D5145DB41E7}"/>
                </a:ext>
              </a:extLst>
            </p:cNvPr>
            <p:cNvGrpSpPr/>
            <p:nvPr/>
          </p:nvGrpSpPr>
          <p:grpSpPr>
            <a:xfrm>
              <a:off x="2718948" y="1113163"/>
              <a:ext cx="2808312" cy="2793058"/>
              <a:chOff x="3347864" y="1428030"/>
              <a:chExt cx="2808312" cy="2793058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FD4F1A18-9BB7-4C76-8E04-B6F691CA1C0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3347864" y="1428030"/>
                <a:ext cx="2808312" cy="2433018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123DD233-319A-41A8-B59B-9E385AF4EF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283968" y="3861048"/>
                <a:ext cx="864095" cy="360040"/>
              </a:xfrm>
              <a:prstGeom prst="rect">
                <a:avLst/>
              </a:prstGeom>
            </p:spPr>
          </p:pic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CE0814D-54DF-3449-BCE6-D3B2E072312D}"/>
                </a:ext>
              </a:extLst>
            </p:cNvPr>
            <p:cNvSpPr txBox="1"/>
            <p:nvPr/>
          </p:nvSpPr>
          <p:spPr>
            <a:xfrm>
              <a:off x="3772121" y="3429000"/>
              <a:ext cx="864095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solidFill>
                    <a:schemeClr val="accent1"/>
                  </a:solidFill>
                </a:rPr>
                <a:t>-5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7063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94533F-09AD-4F5C-B3CF-457EE5F7B8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65907" y="4050676"/>
            <a:ext cx="1812770" cy="24330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D4F1A18-9BB7-4C76-8E04-B6F691CA1C0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4748" y="4050676"/>
            <a:ext cx="2808312" cy="24330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4516CA2-8C1B-9940-BFF1-911A284B186B}"/>
              </a:ext>
            </a:extLst>
          </p:cNvPr>
          <p:cNvSpPr txBox="1"/>
          <p:nvPr/>
        </p:nvSpPr>
        <p:spPr>
          <a:xfrm>
            <a:off x="3296665" y="2157493"/>
            <a:ext cx="3797310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6</a:t>
            </a:r>
            <a:r>
              <a:rPr lang="en-US" sz="6000" dirty="0"/>
              <a:t> - </a:t>
            </a:r>
            <a:r>
              <a:rPr lang="en-US" sz="6000" dirty="0">
                <a:solidFill>
                  <a:schemeClr val="accent1"/>
                </a:solidFill>
              </a:rPr>
              <a:t>5</a:t>
            </a:r>
            <a:r>
              <a:rPr lang="en-US" sz="6000" dirty="0"/>
              <a:t> =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33240D-27CB-3F47-9A2A-5F88595CCE8B}"/>
              </a:ext>
            </a:extLst>
          </p:cNvPr>
          <p:cNvSpPr txBox="1"/>
          <p:nvPr/>
        </p:nvSpPr>
        <p:spPr>
          <a:xfrm>
            <a:off x="1017639" y="931459"/>
            <a:ext cx="71087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What do you notice about the minuend and subtrahend?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2C1A50-0D64-544B-ABA1-89DC2C508216}"/>
              </a:ext>
            </a:extLst>
          </p:cNvPr>
          <p:cNvSpPr txBox="1"/>
          <p:nvPr/>
        </p:nvSpPr>
        <p:spPr>
          <a:xfrm>
            <a:off x="2755146" y="2984991"/>
            <a:ext cx="2077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minuend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BF8235-B853-3E4B-B035-BF06C66053C3}"/>
              </a:ext>
            </a:extLst>
          </p:cNvPr>
          <p:cNvSpPr txBox="1"/>
          <p:nvPr/>
        </p:nvSpPr>
        <p:spPr>
          <a:xfrm>
            <a:off x="4126746" y="2967334"/>
            <a:ext cx="1684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subtrahend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A80595-0BF1-4D5C-838D-C0BDAC53DBF1}"/>
              </a:ext>
            </a:extLst>
          </p:cNvPr>
          <p:cNvSpPr txBox="1"/>
          <p:nvPr/>
        </p:nvSpPr>
        <p:spPr>
          <a:xfrm>
            <a:off x="5201664" y="2136898"/>
            <a:ext cx="594851" cy="10362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0" dirty="0">
                <a:solidFill>
                  <a:srgbClr val="7030A0"/>
                </a:solidFill>
              </a:rPr>
              <a:t>1</a:t>
            </a:r>
            <a:endParaRPr lang="en-US" sz="6000" dirty="0">
              <a:solidFill>
                <a:srgbClr val="7030A0"/>
              </a:solidFill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DD83AD-DB7F-4AFC-A685-25ED9E67F4CE}"/>
              </a:ext>
            </a:extLst>
          </p:cNvPr>
          <p:cNvSpPr txBox="1"/>
          <p:nvPr/>
        </p:nvSpPr>
        <p:spPr>
          <a:xfrm>
            <a:off x="5242853" y="2157493"/>
            <a:ext cx="594851" cy="10362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6000" dirty="0">
                <a:ea typeface="+mn-lt"/>
                <a:cs typeface="+mn-lt"/>
              </a:rPr>
              <a:t>?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803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617F1D8-A253-CC46-8CA2-87DA3F73EF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860BAD-1713-2C4A-8195-99148EEEE58A}"/>
              </a:ext>
            </a:extLst>
          </p:cNvPr>
          <p:cNvSpPr txBox="1"/>
          <p:nvPr/>
        </p:nvSpPr>
        <p:spPr>
          <a:xfrm>
            <a:off x="3231104" y="2115974"/>
            <a:ext cx="26817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>
                <a:solidFill>
                  <a:srgbClr val="FF0000"/>
                </a:solidFill>
              </a:rPr>
              <a:t>6</a:t>
            </a:r>
            <a:r>
              <a:rPr lang="en-US" sz="8800" dirty="0"/>
              <a:t> - </a:t>
            </a:r>
            <a:r>
              <a:rPr lang="en-US" sz="8800" dirty="0">
                <a:solidFill>
                  <a:schemeClr val="accent1"/>
                </a:solidFill>
              </a:rPr>
              <a:t>5</a:t>
            </a:r>
            <a:endParaRPr lang="en-US" sz="8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4FF067-0E8A-434D-97C6-B046B4735779}"/>
              </a:ext>
            </a:extLst>
          </p:cNvPr>
          <p:cNvSpPr txBox="1"/>
          <p:nvPr/>
        </p:nvSpPr>
        <p:spPr>
          <a:xfrm>
            <a:off x="2681651" y="3331691"/>
            <a:ext cx="1344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minuend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0E4CE3-430C-F44C-B6CC-02CF30C3AEA2}"/>
              </a:ext>
            </a:extLst>
          </p:cNvPr>
          <p:cNvSpPr txBox="1"/>
          <p:nvPr/>
        </p:nvSpPr>
        <p:spPr>
          <a:xfrm>
            <a:off x="4202451" y="3331690"/>
            <a:ext cx="1637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subtrahend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24CA50-FFCF-244F-ADDD-01291AC9DC9D}"/>
              </a:ext>
            </a:extLst>
          </p:cNvPr>
          <p:cNvSpPr txBox="1"/>
          <p:nvPr/>
        </p:nvSpPr>
        <p:spPr>
          <a:xfrm>
            <a:off x="1" y="652260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Consecutive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numbers</a:t>
            </a:r>
          </a:p>
        </p:txBody>
      </p:sp>
      <p:pic>
        <p:nvPicPr>
          <p:cNvPr id="9" name="Picture 8" descr="A black sign with white text  Description generated with high confidence">
            <a:extLst>
              <a:ext uri="{FF2B5EF4-FFF2-40B4-BE49-F238E27FC236}">
                <a16:creationId xmlns:a16="http://schemas.microsoft.com/office/drawing/2014/main" id="{A0039487-A929-8643-BFF1-D7F3F74836A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5" r="-725" b="50000"/>
          <a:stretch/>
        </p:blipFill>
        <p:spPr>
          <a:xfrm>
            <a:off x="449827" y="4869179"/>
            <a:ext cx="5936226" cy="64921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49EA231-4A1F-4184-9AB2-0D293400E723}"/>
              </a:ext>
            </a:extLst>
          </p:cNvPr>
          <p:cNvSpPr txBox="1"/>
          <p:nvPr/>
        </p:nvSpPr>
        <p:spPr>
          <a:xfrm>
            <a:off x="2286000" y="3208239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numbers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78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D5E079-BFA1-4F51-B266-A5D8BD880F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33123" y="2145388"/>
            <a:ext cx="3477754" cy="168786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1E1CFDE-B627-444C-B5A8-A345BF9C77D1}"/>
              </a:ext>
            </a:extLst>
          </p:cNvPr>
          <p:cNvSpPr txBox="1"/>
          <p:nvPr/>
        </p:nvSpPr>
        <p:spPr>
          <a:xfrm>
            <a:off x="1017639" y="931458"/>
            <a:ext cx="734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What do you notice about these numbers?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0C6805D-E9AE-844F-BA7C-068BA7D4DE62}"/>
              </a:ext>
            </a:extLst>
          </p:cNvPr>
          <p:cNvSpPr txBox="1"/>
          <p:nvPr/>
        </p:nvSpPr>
        <p:spPr>
          <a:xfrm>
            <a:off x="3089474" y="4915767"/>
            <a:ext cx="1344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minuend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D443C25-9299-CA40-9A30-3C55EE5603AA}"/>
              </a:ext>
            </a:extLst>
          </p:cNvPr>
          <p:cNvSpPr txBox="1"/>
          <p:nvPr/>
        </p:nvSpPr>
        <p:spPr>
          <a:xfrm>
            <a:off x="4610274" y="4915766"/>
            <a:ext cx="1637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subtrahend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A94059-327F-A140-9DFF-3B71817D9712}"/>
              </a:ext>
            </a:extLst>
          </p:cNvPr>
          <p:cNvSpPr txBox="1"/>
          <p:nvPr/>
        </p:nvSpPr>
        <p:spPr>
          <a:xfrm>
            <a:off x="3648347" y="3954574"/>
            <a:ext cx="37973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5</a:t>
            </a:r>
            <a:r>
              <a:rPr lang="en-US" sz="6000" dirty="0"/>
              <a:t> - </a:t>
            </a:r>
            <a:r>
              <a:rPr lang="en-US" sz="6000" dirty="0">
                <a:solidFill>
                  <a:schemeClr val="accent1"/>
                </a:solidFill>
              </a:rPr>
              <a:t>4</a:t>
            </a:r>
            <a:endParaRPr lang="en-US" sz="6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597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D5E079-BFA1-4F51-B266-A5D8BD880F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64642" y="1410667"/>
            <a:ext cx="2225531" cy="108012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A81E05A-B987-4D63-B6E9-0B268ACFD1D1}"/>
              </a:ext>
            </a:extLst>
          </p:cNvPr>
          <p:cNvSpPr/>
          <p:nvPr/>
        </p:nvSpPr>
        <p:spPr bwMode="auto">
          <a:xfrm>
            <a:off x="4026365" y="158182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710CFB3-7A1F-4CDB-B8CD-1EA382A88E6F}"/>
              </a:ext>
            </a:extLst>
          </p:cNvPr>
          <p:cNvSpPr/>
          <p:nvPr/>
        </p:nvSpPr>
        <p:spPr bwMode="auto">
          <a:xfrm>
            <a:off x="4440365" y="158182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E40262-C401-4D96-8FE9-A29DB28499E8}"/>
              </a:ext>
            </a:extLst>
          </p:cNvPr>
          <p:cNvSpPr/>
          <p:nvPr/>
        </p:nvSpPr>
        <p:spPr bwMode="auto">
          <a:xfrm>
            <a:off x="4848128" y="158182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1A8EE4-364E-4BE0-9CC1-CF341BAC334E}"/>
              </a:ext>
            </a:extLst>
          </p:cNvPr>
          <p:cNvSpPr/>
          <p:nvPr/>
        </p:nvSpPr>
        <p:spPr bwMode="auto">
          <a:xfrm>
            <a:off x="5283146" y="158182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4AF334-CA29-4362-9209-DEDAB3960A9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6365" y="1581827"/>
            <a:ext cx="360040" cy="3600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9512070-B8A3-46A8-9BE2-AB1C5DDA14A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50599" y="1581827"/>
            <a:ext cx="360040" cy="3600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E6F24FD-BD15-4469-8550-5DAAEB575A2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0506" y="1581827"/>
            <a:ext cx="360040" cy="36004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A2E8105-CBDB-4EA1-AEA3-D2BA290CAC4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83146" y="1581827"/>
            <a:ext cx="360040" cy="3600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1358F02-0EF5-43FC-AEB2-E70850FBB4F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516"/>
          <a:stretch/>
        </p:blipFill>
        <p:spPr>
          <a:xfrm>
            <a:off x="3900305" y="3138859"/>
            <a:ext cx="305692" cy="5760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50EB48E-1A4B-4539-988B-830DC4C47C8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516"/>
          <a:stretch/>
        </p:blipFill>
        <p:spPr>
          <a:xfrm>
            <a:off x="4205997" y="3138859"/>
            <a:ext cx="504055" cy="5760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CDB44A6-3024-4C21-A7A2-B7821F1BC0E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114"/>
          <a:stretch/>
        </p:blipFill>
        <p:spPr>
          <a:xfrm>
            <a:off x="4710052" y="3282875"/>
            <a:ext cx="520494" cy="4320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FF410B-CF8C-0846-A38D-5911D6DA5EB3}"/>
              </a:ext>
            </a:extLst>
          </p:cNvPr>
          <p:cNvSpPr txBox="1"/>
          <p:nvPr/>
        </p:nvSpPr>
        <p:spPr>
          <a:xfrm>
            <a:off x="846370" y="4495591"/>
            <a:ext cx="891553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Myriad Pro"/>
              </a:rPr>
              <a:t>Consecutive numbers have a difference of one. </a:t>
            </a: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243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96296E-6 L 4.16667E-6 0.1692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44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3.61111E-6 0.16922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44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3.05556E-6 0.16922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44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96296E-6 L 4.16667E-6 0.16922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2|39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2|16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5.3|27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12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2|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7|6.3|3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9|5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D54778C-1F19-4F3F-ABC2-3B1194BCB33C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b56f0d8d-eb1e-4efc-8048-4127fd6296a7"/>
    <ds:schemaRef ds:uri="3132d4bd-c625-42a1-8e41-f0154cd69ae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A7B8A7-367F-47BA-A54D-73894F8A0224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</Words>
  <Application>Microsoft Office PowerPoint</Application>
  <PresentationFormat>On-screen Show (4:3)</PresentationFormat>
  <Paragraphs>118</Paragraphs>
  <Slides>19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Calibri Light</vt:lpstr>
      <vt:lpstr>Myriad Pro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Stage: Key Stage 1 Topic: Lesson Number : 10</dc:title>
  <dc:creator/>
  <cp:lastModifiedBy/>
  <cp:revision>5</cp:revision>
  <dcterms:created xsi:type="dcterms:W3CDTF">2019-06-21T08:46:49Z</dcterms:created>
  <dcterms:modified xsi:type="dcterms:W3CDTF">2020-08-26T11:06:08Z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