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wmf" ContentType="image/x-wmf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9" r:id="rId5"/>
  </p:sldMasterIdLst>
  <p:notesMasterIdLst>
    <p:notesMasterId r:id="rId19"/>
  </p:notesMasterIdLst>
  <p:sldIdLst>
    <p:sldId id="391" r:id="rId6"/>
    <p:sldId id="381" r:id="rId7"/>
    <p:sldId id="367" r:id="rId8"/>
    <p:sldId id="304" r:id="rId9"/>
    <p:sldId id="305" r:id="rId10"/>
    <p:sldId id="387" r:id="rId11"/>
    <p:sldId id="384" r:id="rId12"/>
    <p:sldId id="385" r:id="rId13"/>
    <p:sldId id="306" r:id="rId14"/>
    <p:sldId id="389" r:id="rId15"/>
    <p:sldId id="390" r:id="rId16"/>
    <p:sldId id="383" r:id="rId17"/>
    <p:sldId id="392" r:id="rId18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F8CD6F-A65C-4AF1-9F3B-43FEA34D6883}" v="2" dt="2020-08-26T14:04:45.8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2440" autoAdjust="0"/>
  </p:normalViewPr>
  <p:slideViewPr>
    <p:cSldViewPr snapToGrid="0">
      <p:cViewPr varScale="1">
        <p:scale>
          <a:sx n="66" d="100"/>
          <a:sy n="66" d="100"/>
        </p:scale>
        <p:origin x="148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F2F8CD6F-A65C-4AF1-9F3B-43FEA34D6883}"/>
    <pc:docChg chg="custSel modSld">
      <pc:chgData name="Andrew Young" userId="3d7dab09-352b-4858-b937-4a4f8b94e613" providerId="ADAL" clId="{F2F8CD6F-A65C-4AF1-9F3B-43FEA34D6883}" dt="2020-08-26T14:04:45.849" v="3" actId="207"/>
      <pc:docMkLst>
        <pc:docMk/>
      </pc:docMkLst>
      <pc:sldChg chg="modSp">
        <pc:chgData name="Andrew Young" userId="3d7dab09-352b-4858-b937-4a4f8b94e613" providerId="ADAL" clId="{F2F8CD6F-A65C-4AF1-9F3B-43FEA34D6883}" dt="2020-08-26T14:03:59.476" v="0" actId="6549"/>
        <pc:sldMkLst>
          <pc:docMk/>
          <pc:sldMk cId="2038038297" sldId="387"/>
        </pc:sldMkLst>
        <pc:spChg chg="mod">
          <ac:chgData name="Andrew Young" userId="3d7dab09-352b-4858-b937-4a4f8b94e613" providerId="ADAL" clId="{F2F8CD6F-A65C-4AF1-9F3B-43FEA34D6883}" dt="2020-08-26T14:03:59.476" v="0" actId="6549"/>
          <ac:spMkLst>
            <pc:docMk/>
            <pc:sldMk cId="2038038297" sldId="387"/>
            <ac:spMk id="9" creationId="{F88A8B84-DFBC-4C3A-A9D7-CD787A70A255}"/>
          </ac:spMkLst>
        </pc:spChg>
      </pc:sldChg>
      <pc:sldChg chg="modSp mod">
        <pc:chgData name="Andrew Young" userId="3d7dab09-352b-4858-b937-4a4f8b94e613" providerId="ADAL" clId="{F2F8CD6F-A65C-4AF1-9F3B-43FEA34D6883}" dt="2020-08-26T14:04:45.849" v="3" actId="207"/>
        <pc:sldMkLst>
          <pc:docMk/>
          <pc:sldMk cId="3871787085" sldId="392"/>
        </pc:sldMkLst>
        <pc:spChg chg="mod">
          <ac:chgData name="Andrew Young" userId="3d7dab09-352b-4858-b937-4a4f8b94e613" providerId="ADAL" clId="{F2F8CD6F-A65C-4AF1-9F3B-43FEA34D6883}" dt="2020-08-26T14:04:45.849" v="3" actId="207"/>
          <ac:spMkLst>
            <pc:docMk/>
            <pc:sldMk cId="3871787085" sldId="392"/>
            <ac:spMk id="2" creationId="{8B5A6D5F-5CDE-4D49-9546-334C78989E8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25245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935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7740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43013"/>
            <a:ext cx="4476750" cy="3357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613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786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151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01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39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446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226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114799" cy="193757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432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2" name="Picture 1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4304BF08-3DD4-4B54-A8ED-5A5152E363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2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AA7286-541F-43FE-B29B-7D979D2369AF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6704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3" y="1561503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0" noProof="0" dirty="0">
                <a:solidFill>
                  <a:schemeClr val="bg1"/>
                </a:solidFill>
              </a:rPr>
              <a:t>The video lesson linked to the presentation can be found at</a:t>
            </a:r>
            <a:endParaRPr lang="en-GB" sz="23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026749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899852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59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571875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80E6EA-3D0E-4FCE-86A1-5A913F0D40E1}"/>
              </a:ext>
            </a:extLst>
          </p:cNvPr>
          <p:cNvSpPr txBox="1"/>
          <p:nvPr userDrawn="1"/>
        </p:nvSpPr>
        <p:spPr>
          <a:xfrm>
            <a:off x="2286000" y="324433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11/08/2020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202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5" Type="http://schemas.openxmlformats.org/officeDocument/2006/relationships/image" Target="../media/image18.wmf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5" Type="http://schemas.openxmlformats.org/officeDocument/2006/relationships/image" Target="../media/image21.png"/><Relationship Id="rId4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11" Type="http://schemas.openxmlformats.org/officeDocument/2006/relationships/image" Target="../media/image15.png"/><Relationship Id="rId5" Type="http://schemas.openxmlformats.org/officeDocument/2006/relationships/image" Target="../media/image4.png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A7A179D-031D-4198-B593-B847E0887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LKS2 Fractions 2 Lesson 6</a:t>
            </a:r>
          </a:p>
        </p:txBody>
      </p:sp>
    </p:spTree>
    <p:extLst>
      <p:ext uri="{BB962C8B-B14F-4D97-AF65-F5344CB8AC3E}">
        <p14:creationId xmlns:p14="http://schemas.microsoft.com/office/powerpoint/2010/main" val="389796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0DDFFAB5-E545-45CB-9FA1-164210DD99A7}"/>
              </a:ext>
            </a:extLst>
          </p:cNvPr>
          <p:cNvSpPr/>
          <p:nvPr/>
        </p:nvSpPr>
        <p:spPr bwMode="auto">
          <a:xfrm>
            <a:off x="4250094" y="4880875"/>
            <a:ext cx="228600" cy="62440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941454C-18C0-44A3-8DB2-2914A053B633}"/>
              </a:ext>
            </a:extLst>
          </p:cNvPr>
          <p:cNvSpPr/>
          <p:nvPr/>
        </p:nvSpPr>
        <p:spPr bwMode="auto">
          <a:xfrm>
            <a:off x="5606021" y="4827666"/>
            <a:ext cx="542531" cy="24958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E7F372-AC8F-44B6-8D41-E9BF3B4F32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5448" y="3134746"/>
            <a:ext cx="3153104" cy="2119527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18000" y="5626882"/>
            <a:ext cx="254000" cy="7239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2DCFD0-536A-49A5-A1FD-F220E28EB0FC}"/>
              </a:ext>
            </a:extLst>
          </p:cNvPr>
          <p:cNvSpPr txBox="1"/>
          <p:nvPr/>
        </p:nvSpPr>
        <p:spPr>
          <a:xfrm>
            <a:off x="522000" y="1057620"/>
            <a:ext cx="7714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is_________, which is one-______  of the whole.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One-_______ of the whole is filled.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3089E83-6ADA-42E2-9A52-4994ABF6E4FC}"/>
              </a:ext>
            </a:extLst>
          </p:cNvPr>
          <p:cNvSpPr/>
          <p:nvPr/>
        </p:nvSpPr>
        <p:spPr>
          <a:xfrm>
            <a:off x="1376793" y="2165615"/>
            <a:ext cx="11833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41BE626-1381-4D92-AA1D-9BF88DF0919E}"/>
              </a:ext>
            </a:extLst>
          </p:cNvPr>
          <p:cNvSpPr/>
          <p:nvPr/>
        </p:nvSpPr>
        <p:spPr>
          <a:xfrm>
            <a:off x="6859300" y="1415197"/>
            <a:ext cx="11833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7CACD7-1A83-4435-81BC-771CDD99AA9F}"/>
              </a:ext>
            </a:extLst>
          </p:cNvPr>
          <p:cNvSpPr/>
          <p:nvPr/>
        </p:nvSpPr>
        <p:spPr>
          <a:xfrm>
            <a:off x="5257419" y="1057620"/>
            <a:ext cx="4064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80EE9E-7AC9-4D3F-96E9-FD6BD04AB56F}"/>
              </a:ext>
            </a:extLst>
          </p:cNvPr>
          <p:cNvSpPr/>
          <p:nvPr/>
        </p:nvSpPr>
        <p:spPr>
          <a:xfrm>
            <a:off x="3711346" y="1408460"/>
            <a:ext cx="9644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green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29AB42-902D-415E-B379-EAAD959DEC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D1B3DB-3C1D-42AD-9CD5-2F17A3A6C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488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9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132C7B0A-A419-4B74-B48B-B579DE1AB828}"/>
              </a:ext>
            </a:extLst>
          </p:cNvPr>
          <p:cNvSpPr/>
          <p:nvPr/>
        </p:nvSpPr>
        <p:spPr bwMode="auto">
          <a:xfrm>
            <a:off x="4605694" y="4670227"/>
            <a:ext cx="228600" cy="62440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78694" y="5676900"/>
            <a:ext cx="241300" cy="73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1E4D5F9-B4E0-484B-935F-7926B59505C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7565" y="2931546"/>
            <a:ext cx="3168870" cy="21195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2DCFD0-536A-49A5-A1FD-F220E28EB0FC}"/>
              </a:ext>
            </a:extLst>
          </p:cNvPr>
          <p:cNvSpPr txBox="1"/>
          <p:nvPr/>
        </p:nvSpPr>
        <p:spPr>
          <a:xfrm>
            <a:off x="522000" y="1025411"/>
            <a:ext cx="7872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is_________, which is one-________ of the whole.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One-______ of the whole is filled.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F00F91D-9177-439B-A41B-7A268AF2F43F}"/>
              </a:ext>
            </a:extLst>
          </p:cNvPr>
          <p:cNvSpPr/>
          <p:nvPr/>
        </p:nvSpPr>
        <p:spPr>
          <a:xfrm>
            <a:off x="1357294" y="2133406"/>
            <a:ext cx="817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sixth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B3B4894-21A3-4555-A42E-DCBAC701F669}"/>
              </a:ext>
            </a:extLst>
          </p:cNvPr>
          <p:cNvSpPr/>
          <p:nvPr/>
        </p:nvSpPr>
        <p:spPr>
          <a:xfrm>
            <a:off x="7116879" y="1361275"/>
            <a:ext cx="817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sixth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022974-F97D-4C5E-8D33-8DD31FBC35AE}"/>
              </a:ext>
            </a:extLst>
          </p:cNvPr>
          <p:cNvSpPr/>
          <p:nvPr/>
        </p:nvSpPr>
        <p:spPr>
          <a:xfrm>
            <a:off x="5121344" y="998297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A6D779-FE38-42D7-9C50-D014712F18AD}"/>
              </a:ext>
            </a:extLst>
          </p:cNvPr>
          <p:cNvSpPr/>
          <p:nvPr/>
        </p:nvSpPr>
        <p:spPr>
          <a:xfrm>
            <a:off x="3500298" y="1348575"/>
            <a:ext cx="1047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yellow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7923BE-F66D-46C6-B68F-5DEAB055D6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C4EBD1-3C9B-4EED-9E0B-57A9CEA1B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048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0620010C-7309-4AA9-86C8-DC0F73CE778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5712828"/>
                  </p:ext>
                </p:extLst>
              </p:nvPr>
            </p:nvGraphicFramePr>
            <p:xfrm>
              <a:off x="1406323" y="2313407"/>
              <a:ext cx="6120882" cy="440341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18665">
                      <a:extLst>
                        <a:ext uri="{9D8B030D-6E8A-4147-A177-3AD203B41FA5}">
                          <a16:colId xmlns:a16="http://schemas.microsoft.com/office/drawing/2014/main" val="3842100837"/>
                        </a:ext>
                      </a:extLst>
                    </a:gridCol>
                    <a:gridCol w="1525018">
                      <a:extLst>
                        <a:ext uri="{9D8B030D-6E8A-4147-A177-3AD203B41FA5}">
                          <a16:colId xmlns:a16="http://schemas.microsoft.com/office/drawing/2014/main" val="1833290608"/>
                        </a:ext>
                      </a:extLst>
                    </a:gridCol>
                    <a:gridCol w="1562011">
                      <a:extLst>
                        <a:ext uri="{9D8B030D-6E8A-4147-A177-3AD203B41FA5}">
                          <a16:colId xmlns:a16="http://schemas.microsoft.com/office/drawing/2014/main" val="3437963370"/>
                        </a:ext>
                      </a:extLst>
                    </a:gridCol>
                    <a:gridCol w="1615188">
                      <a:extLst>
                        <a:ext uri="{9D8B030D-6E8A-4147-A177-3AD203B41FA5}">
                          <a16:colId xmlns:a16="http://schemas.microsoft.com/office/drawing/2014/main" val="247854599"/>
                        </a:ext>
                      </a:extLst>
                    </a:gridCol>
                  </a:tblGrid>
                  <a:tr h="1515608">
                    <a:tc>
                      <a:txBody>
                        <a:bodyPr/>
                        <a:lstStyle/>
                        <a:p>
                          <a:pPr algn="l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Fraction of cubes that are yellow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Myriad Pro" panose="020B0503030403020204"/>
                            </a:rPr>
                            <a:t>Number of yellow cubes</a:t>
                          </a:r>
                        </a:p>
                      </a:txBody>
                      <a:tcPr marL="83413" marR="83413" marT="11585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Number of blue cubes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What could the whole look like? 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75810935"/>
                      </a:ext>
                    </a:extLst>
                  </a:tr>
                  <a:tr h="909752">
                    <a:tc>
                      <a:txBody>
                        <a:bodyPr/>
                        <a:lstStyle/>
                        <a:p>
                          <a:pPr algn="l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ar-AE" sz="2000" b="0" i="1" u="none" strike="noStrike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ar-AE" sz="2000" b="0" i="1" u="none" strike="noStrike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ar-AE" sz="2000" b="0" i="1" u="none" strike="noStrike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ar-AE" sz="3600" b="0" i="0" u="none" strike="noStrike" dirty="0">
                            <a:effectLst/>
                            <a:latin typeface="Myriad Pro"/>
                          </a:endParaRPr>
                        </a:p>
                        <a:p>
                          <a:pPr algn="l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ar-AE" sz="2000" b="0" i="0" u="none" strike="noStrike" dirty="0">
                              <a:effectLst/>
                              <a:latin typeface="Myriad Pro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ar-AE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3200" dirty="0">
                              <a:latin typeface="Myriad Pro" panose="020B0503030403020204"/>
                            </a:rPr>
                            <a:t>1</a:t>
                          </a: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32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GB" sz="48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09068089"/>
                      </a:ext>
                    </a:extLst>
                  </a:tr>
                  <a:tr h="909752">
                    <a:tc>
                      <a:txBody>
                        <a:bodyPr/>
                        <a:lstStyle/>
                        <a:p>
                          <a:pPr algn="l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ar-AE" sz="2000" b="0" i="1" u="none" strike="noStrike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ar-AE" sz="2000" b="0" i="1" u="none" strike="noStrike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ar-AE" sz="2000" b="0" i="1" u="none" strike="noStrike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ar-AE" sz="3600" b="0" i="0" u="none" strike="noStrike">
                            <a:effectLst/>
                            <a:latin typeface="Myriad Pro"/>
                          </a:endParaRPr>
                        </a:p>
                        <a:p>
                          <a:pPr algn="l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ar-AE" sz="2000" b="0" i="0" u="none" strike="noStrike">
                              <a:effectLst/>
                              <a:latin typeface="Myriad Pro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ar-AE" sz="3600" b="0" i="0" u="none" strike="noStrike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3200" dirty="0">
                              <a:latin typeface="Myriad Pro" panose="020B0503030403020204"/>
                            </a:rPr>
                            <a:t>1</a:t>
                          </a: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15824916"/>
                      </a:ext>
                    </a:extLst>
                  </a:tr>
                  <a:tr h="788791">
                    <a:tc>
                      <a:txBody>
                        <a:bodyPr/>
                        <a:lstStyle/>
                        <a:p>
                          <a:pPr algn="l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ar-AE" sz="2000" b="0" i="1" u="none" strike="noStrike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ar-AE" sz="2000" b="0" i="1" u="none" strike="noStrike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ar-AE" sz="2000" b="0" i="1" u="none" strike="noStrike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ar-AE" sz="3600" b="0" i="0" u="none" strike="noStrike" dirty="0">
                            <a:effectLst/>
                            <a:latin typeface="Myriad Pro"/>
                          </a:endParaRPr>
                        </a:p>
                        <a:p>
                          <a:pPr algn="l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ar-AE" sz="2000" b="0" i="0" u="none" strike="noStrike" dirty="0">
                              <a:effectLst/>
                              <a:latin typeface="Myriad Pro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ar-AE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3200" dirty="0">
                              <a:latin typeface="Myriad Pro" panose="020B0503030403020204"/>
                            </a:rPr>
                            <a:t>1</a:t>
                          </a:r>
                        </a:p>
                        <a:p>
                          <a:pPr algn="ctr"/>
                          <a:endParaRPr lang="en-GB" sz="3200" dirty="0">
                            <a:latin typeface="Myriad Pro" panose="020B0503030403020204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GB" sz="3600" b="0" i="0" u="none" strike="noStrike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6369658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0620010C-7309-4AA9-86C8-DC0F73CE778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5712828"/>
                  </p:ext>
                </p:extLst>
              </p:nvPr>
            </p:nvGraphicFramePr>
            <p:xfrm>
              <a:off x="1406323" y="2313407"/>
              <a:ext cx="6120882" cy="440341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18665">
                      <a:extLst>
                        <a:ext uri="{9D8B030D-6E8A-4147-A177-3AD203B41FA5}">
                          <a16:colId xmlns:a16="http://schemas.microsoft.com/office/drawing/2014/main" val="3842100837"/>
                        </a:ext>
                      </a:extLst>
                    </a:gridCol>
                    <a:gridCol w="1525018">
                      <a:extLst>
                        <a:ext uri="{9D8B030D-6E8A-4147-A177-3AD203B41FA5}">
                          <a16:colId xmlns:a16="http://schemas.microsoft.com/office/drawing/2014/main" val="1833290608"/>
                        </a:ext>
                      </a:extLst>
                    </a:gridCol>
                    <a:gridCol w="1562011">
                      <a:extLst>
                        <a:ext uri="{9D8B030D-6E8A-4147-A177-3AD203B41FA5}">
                          <a16:colId xmlns:a16="http://schemas.microsoft.com/office/drawing/2014/main" val="3437963370"/>
                        </a:ext>
                      </a:extLst>
                    </a:gridCol>
                    <a:gridCol w="1615188">
                      <a:extLst>
                        <a:ext uri="{9D8B030D-6E8A-4147-A177-3AD203B41FA5}">
                          <a16:colId xmlns:a16="http://schemas.microsoft.com/office/drawing/2014/main" val="247854599"/>
                        </a:ext>
                      </a:extLst>
                    </a:gridCol>
                  </a:tblGrid>
                  <a:tr h="1515608">
                    <a:tc>
                      <a:txBody>
                        <a:bodyPr/>
                        <a:lstStyle/>
                        <a:p>
                          <a:pPr algn="l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Fraction of cubes that are yellow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2000" dirty="0">
                              <a:latin typeface="Myriad Pro" panose="020B0503030403020204"/>
                            </a:rPr>
                            <a:t>Number of yellow cubes</a:t>
                          </a:r>
                        </a:p>
                      </a:txBody>
                      <a:tcPr marL="83413" marR="83413" marT="11585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Number of blue cubes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What could the whole look like? 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75810935"/>
                      </a:ext>
                    </a:extLst>
                  </a:tr>
                  <a:tr h="95043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29" t="-160256" r="-332189" b="-2160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3200" dirty="0">
                              <a:latin typeface="Myriad Pro" panose="020B0503030403020204"/>
                            </a:rPr>
                            <a:t>1</a:t>
                          </a: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32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GB" sz="48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09068089"/>
                      </a:ext>
                    </a:extLst>
                  </a:tr>
                  <a:tr h="95043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29" t="-260256" r="-332189" b="-1160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3200" dirty="0">
                              <a:latin typeface="Myriad Pro" panose="020B0503030403020204"/>
                            </a:rPr>
                            <a:t>1</a:t>
                          </a: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15824916"/>
                      </a:ext>
                    </a:extLst>
                  </a:tr>
                  <a:tr h="98694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29" t="-346914" r="-332189" b="-117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3200" dirty="0">
                              <a:latin typeface="Myriad Pro" panose="020B0503030403020204"/>
                            </a:rPr>
                            <a:t>1</a:t>
                          </a:r>
                        </a:p>
                        <a:p>
                          <a:pPr algn="ctr"/>
                          <a:endParaRPr lang="en-GB" sz="3200" dirty="0">
                            <a:latin typeface="Myriad Pro" panose="020B0503030403020204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GB" sz="3600" b="0" i="0" u="none" strike="noStrike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2000" b="0" i="0" u="none" strike="noStrike" dirty="0">
                              <a:effectLst/>
                              <a:latin typeface="Myriad Pro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GB" sz="3600" b="0" i="0" u="none" strike="noStrike" dirty="0">
                            <a:effectLst/>
                            <a:latin typeface="Myriad Pro"/>
                          </a:endParaRPr>
                        </a:p>
                      </a:txBody>
                      <a:tcPr marL="83413" marR="83413" marT="1158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636965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D2EC18FE-2BBD-4992-BD80-6CC56469A46B}"/>
              </a:ext>
            </a:extLst>
          </p:cNvPr>
          <p:cNvSpPr txBox="1"/>
          <p:nvPr/>
        </p:nvSpPr>
        <p:spPr bwMode="auto">
          <a:xfrm>
            <a:off x="281033" y="783995"/>
            <a:ext cx="8581933" cy="163770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Thinking back to the work we completed with yellow and blue bricks earlier in the lesson, can you complete this table?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BFBF5B-9D4E-413D-8D27-8741696A6F9E}"/>
              </a:ext>
            </a:extLst>
          </p:cNvPr>
          <p:cNvSpPr/>
          <p:nvPr/>
        </p:nvSpPr>
        <p:spPr bwMode="auto">
          <a:xfrm>
            <a:off x="6062300" y="4001217"/>
            <a:ext cx="298579" cy="317241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E77A52-0BEB-4B5B-8944-C9CDF4C2BA06}"/>
              </a:ext>
            </a:extLst>
          </p:cNvPr>
          <p:cNvSpPr/>
          <p:nvPr/>
        </p:nvSpPr>
        <p:spPr bwMode="auto">
          <a:xfrm>
            <a:off x="6369851" y="4001217"/>
            <a:ext cx="298579" cy="31724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61D925-FE35-4016-8D4F-E137B15DA3C9}"/>
              </a:ext>
            </a:extLst>
          </p:cNvPr>
          <p:cNvSpPr/>
          <p:nvPr/>
        </p:nvSpPr>
        <p:spPr bwMode="auto">
          <a:xfrm>
            <a:off x="6677402" y="4001217"/>
            <a:ext cx="298579" cy="31724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7B426E-1C39-4DCF-BDE5-608DA586E29A}"/>
              </a:ext>
            </a:extLst>
          </p:cNvPr>
          <p:cNvSpPr txBox="1"/>
          <p:nvPr/>
        </p:nvSpPr>
        <p:spPr>
          <a:xfrm>
            <a:off x="4652444" y="3793287"/>
            <a:ext cx="868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E0425AA-154E-403C-AA36-6B481CC970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4F9B51-59BE-4518-B4AE-BE3C6275A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008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B5A6D5F-5CDE-4D49-9546-334C78989E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1787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0B1B75-9858-4F89-9F15-02FA815929D0}"/>
              </a:ext>
            </a:extLst>
          </p:cNvPr>
          <p:cNvSpPr txBox="1"/>
          <p:nvPr/>
        </p:nvSpPr>
        <p:spPr>
          <a:xfrm>
            <a:off x="209446" y="760704"/>
            <a:ext cx="777123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Use these sentences to explain what part of the whole is highlighted in each picture. Can you write the name of each fraction and each as a fraction notation?</a:t>
            </a:r>
          </a:p>
          <a:p>
            <a:pPr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E27C6B-9ACA-48D2-88A3-F49DCE777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696" y="5943264"/>
            <a:ext cx="4236993" cy="6931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59DD07-A792-47A8-96A1-D197356857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786445" y="2559475"/>
            <a:ext cx="2965977" cy="5775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A12A2B-7336-458E-BB83-FFF0315419B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" t="40742" r="897" b="17280"/>
          <a:stretch/>
        </p:blipFill>
        <p:spPr>
          <a:xfrm>
            <a:off x="796734" y="3640024"/>
            <a:ext cx="5443537" cy="371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742FC4-BE6B-47CC-8F20-46DFEF0804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734" y="3073908"/>
            <a:ext cx="1213253" cy="5392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F638AD-DFD5-4A9C-AF96-033323021A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7788" y="4360416"/>
            <a:ext cx="1173480" cy="4784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FCE9473-E211-45E1-BD51-7B1F810AA56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" t="40742" r="897" b="17280"/>
          <a:stretch/>
        </p:blipFill>
        <p:spPr>
          <a:xfrm>
            <a:off x="796734" y="4838900"/>
            <a:ext cx="5443537" cy="3714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13FD285-8EC3-4C74-B47E-CDD50870BA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4528" y="5642931"/>
            <a:ext cx="1064161" cy="4784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E78378B-D837-4604-872B-080A54BB00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8272181" y="2960674"/>
            <a:ext cx="999729" cy="42771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7183C18-D54F-4E4F-AD5A-500CCE8968D2}"/>
              </a:ext>
            </a:extLst>
          </p:cNvPr>
          <p:cNvSpPr txBox="1"/>
          <p:nvPr/>
        </p:nvSpPr>
        <p:spPr>
          <a:xfrm>
            <a:off x="158097" y="2394307"/>
            <a:ext cx="806729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_____ equal parts.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One of the parts is highlighted. This part is one-______ of the whole.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FD01FD8-6DBB-4D08-B418-5B2CF10D1DD2}"/>
                  </a:ext>
                </a:extLst>
              </p:cNvPr>
              <p:cNvSpPr txBox="1"/>
              <p:nvPr/>
            </p:nvSpPr>
            <p:spPr>
              <a:xfrm>
                <a:off x="6387322" y="3304851"/>
                <a:ext cx="1165642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b="0" dirty="0"/>
              </a:p>
              <a:p>
                <a:pPr algn="ctr"/>
                <a:r>
                  <a:rPr lang="en-GB" dirty="0">
                    <a:latin typeface="Myriad Pro" panose="020B0503030403020204"/>
                  </a:rPr>
                  <a:t>one-sixth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FD01FD8-6DBB-4D08-B418-5B2CF10D1D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7322" y="3304851"/>
                <a:ext cx="1165642" cy="889731"/>
              </a:xfrm>
              <a:prstGeom prst="rect">
                <a:avLst/>
              </a:prstGeom>
              <a:blipFill>
                <a:blip r:embed="rId8"/>
                <a:stretch>
                  <a:fillRect l="-3665" r="-2618" b="-102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685B6B7-0C7D-46EE-A803-78ECD46F3CE1}"/>
                  </a:ext>
                </a:extLst>
              </p:cNvPr>
              <p:cNvSpPr txBox="1"/>
              <p:nvPr/>
            </p:nvSpPr>
            <p:spPr>
              <a:xfrm>
                <a:off x="7568224" y="4251976"/>
                <a:ext cx="1651826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b="0" dirty="0"/>
              </a:p>
              <a:p>
                <a:pPr algn="ctr"/>
                <a:r>
                  <a:rPr lang="en-GB" dirty="0"/>
                  <a:t> </a:t>
                </a:r>
                <a:r>
                  <a:rPr lang="en-GB" dirty="0">
                    <a:latin typeface="Myriad Pro" panose="020B0503030403020204"/>
                  </a:rPr>
                  <a:t>one-quarter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685B6B7-0C7D-46EE-A803-78ECD46F3C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8224" y="4251976"/>
                <a:ext cx="1651826" cy="889731"/>
              </a:xfrm>
              <a:prstGeom prst="rect">
                <a:avLst/>
              </a:prstGeom>
              <a:blipFill>
                <a:blip r:embed="rId9"/>
                <a:stretch>
                  <a:fillRect b="-103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12245DE-C2BE-4156-954C-D1C845B628B0}"/>
                  </a:ext>
                </a:extLst>
              </p:cNvPr>
              <p:cNvSpPr txBox="1"/>
              <p:nvPr/>
            </p:nvSpPr>
            <p:spPr>
              <a:xfrm>
                <a:off x="5167180" y="5738114"/>
                <a:ext cx="1165642" cy="889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pPr algn="ctr"/>
                <a:r>
                  <a:rPr lang="en-GB" dirty="0">
                    <a:latin typeface="Myriad Pro" panose="020B0503030403020204"/>
                  </a:rPr>
                  <a:t>one-fifth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12245DE-C2BE-4156-954C-D1C845B628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7180" y="5738114"/>
                <a:ext cx="1165642" cy="889795"/>
              </a:xfrm>
              <a:prstGeom prst="rect">
                <a:avLst/>
              </a:prstGeom>
              <a:blipFill>
                <a:blip r:embed="rId10"/>
                <a:stretch>
                  <a:fillRect l="-1571" r="-524" b="-102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B197B68-4EE3-483B-B89B-7F3512B8401A}"/>
                  </a:ext>
                </a:extLst>
              </p:cNvPr>
              <p:cNvSpPr txBox="1"/>
              <p:nvPr/>
            </p:nvSpPr>
            <p:spPr>
              <a:xfrm>
                <a:off x="6342838" y="4521366"/>
                <a:ext cx="1165642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b="0" dirty="0"/>
              </a:p>
              <a:p>
                <a:r>
                  <a:rPr lang="en-GB" dirty="0">
                    <a:latin typeface="Myriad Pro" panose="020B0503030403020204"/>
                  </a:rPr>
                  <a:t>one-sixth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B197B68-4EE3-483B-B89B-7F3512B84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2838" y="4521366"/>
                <a:ext cx="1165642" cy="889731"/>
              </a:xfrm>
              <a:prstGeom prst="rect">
                <a:avLst/>
              </a:prstGeom>
              <a:blipFill>
                <a:blip r:embed="rId11"/>
                <a:stretch>
                  <a:fillRect l="-4167" r="-1563" b="-102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425D45F-F7DF-4592-A25C-44E21A97E2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A1509F-65D6-4556-B608-2CE48A86A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31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345775B-B7CE-4B3D-A2A6-058E09B71FB7}"/>
              </a:ext>
            </a:extLst>
          </p:cNvPr>
          <p:cNvSpPr txBox="1"/>
          <p:nvPr/>
        </p:nvSpPr>
        <p:spPr>
          <a:xfrm>
            <a:off x="704570" y="1298684"/>
            <a:ext cx="28365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Key language</a:t>
            </a:r>
          </a:p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</a:p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whole</a:t>
            </a:r>
          </a:p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fraction</a:t>
            </a:r>
          </a:p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volume</a:t>
            </a:r>
          </a:p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3D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2A259D-837E-4D4A-A7E8-F29B94F37F42}"/>
              </a:ext>
            </a:extLst>
          </p:cNvPr>
          <p:cNvSpPr txBox="1"/>
          <p:nvPr/>
        </p:nvSpPr>
        <p:spPr>
          <a:xfrm>
            <a:off x="4230310" y="1298684"/>
            <a:ext cx="43182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You will need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Lego/cubes for construction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yellow and blue crayons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pencil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3A04CE-72D7-4EBD-8E0D-BB82B470743D}"/>
              </a:ext>
            </a:extLst>
          </p:cNvPr>
          <p:cNvSpPr/>
          <p:nvPr/>
        </p:nvSpPr>
        <p:spPr>
          <a:xfrm>
            <a:off x="479470" y="4589820"/>
            <a:ext cx="82498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is_________, which is one-________of the whole.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03322D4-F9BF-4477-A9C7-D1797AEF9B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602E6A-5DF7-4DFE-9420-68AB68323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3AF4697-5C10-47D9-A3DC-BDF4A2A95D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400" y="2519909"/>
            <a:ext cx="8339111" cy="301833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8" y="3559175"/>
            <a:ext cx="241300" cy="736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054768F-2B32-4E37-8779-255AFBF8D306}"/>
              </a:ext>
            </a:extLst>
          </p:cNvPr>
          <p:cNvSpPr txBox="1"/>
          <p:nvPr/>
        </p:nvSpPr>
        <p:spPr>
          <a:xfrm>
            <a:off x="232623" y="1100365"/>
            <a:ext cx="8957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is_________, which is one-________of the whole.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268F72B-3928-4A49-A916-552C4E8D07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C3CFB5-7281-4E66-903D-E95A330B5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25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83CDFE-4406-4FAA-A0D2-D43ED3055D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871619"/>
            <a:ext cx="7907446" cy="3114762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757D06-156F-45D3-A35F-C1CCFC9238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E2BA67-9612-433E-B1B5-238D5B846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037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83CDFE-4406-4FAA-A0D2-D43ED3055D7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12"/>
          <a:stretch/>
        </p:blipFill>
        <p:spPr>
          <a:xfrm>
            <a:off x="701887" y="3168802"/>
            <a:ext cx="2236890" cy="31147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68D6792-8A1D-4219-8B0A-090A908F10D0}"/>
              </a:ext>
            </a:extLst>
          </p:cNvPr>
          <p:cNvSpPr/>
          <p:nvPr/>
        </p:nvSpPr>
        <p:spPr bwMode="auto">
          <a:xfrm rot="2899950">
            <a:off x="2929812" y="3452326"/>
            <a:ext cx="634482" cy="124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A91C4B-618D-46C3-A293-510915634691}"/>
              </a:ext>
            </a:extLst>
          </p:cNvPr>
          <p:cNvSpPr/>
          <p:nvPr/>
        </p:nvSpPr>
        <p:spPr bwMode="auto">
          <a:xfrm rot="20129318">
            <a:off x="2117258" y="5189873"/>
            <a:ext cx="723433" cy="630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7EEB87-0202-4362-A566-6160961D65EB}"/>
              </a:ext>
            </a:extLst>
          </p:cNvPr>
          <p:cNvSpPr/>
          <p:nvPr/>
        </p:nvSpPr>
        <p:spPr bwMode="auto">
          <a:xfrm rot="18012853">
            <a:off x="1662097" y="4870568"/>
            <a:ext cx="723433" cy="170501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F88A8B84-DFBC-4C3A-A9D7-CD787A70A255}"/>
                  </a:ext>
                </a:extLst>
              </p:cNvPr>
              <p:cNvSpPr/>
              <p:nvPr/>
            </p:nvSpPr>
            <p:spPr>
              <a:xfrm>
                <a:off x="146321" y="1059925"/>
                <a:ext cx="8540479" cy="13544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marL="45720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</a:pPr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Jane was asked to build a tower which was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yellow. This is what she built. Can you see the mistake that she has made?</a:t>
                </a:r>
              </a:p>
            </p:txBody>
          </p:sp>
        </mc:Choice>
        <mc:Fallback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F88A8B84-DFBC-4C3A-A9D7-CD787A70A2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321" y="1059925"/>
                <a:ext cx="8540479" cy="1354410"/>
              </a:xfrm>
              <a:prstGeom prst="rect">
                <a:avLst/>
              </a:prstGeom>
              <a:blipFill>
                <a:blip r:embed="rId5"/>
                <a:stretch>
                  <a:fillRect b="-99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F6EE5D1F-F06B-4A88-A06C-7BAB1C071ABE}"/>
              </a:ext>
            </a:extLst>
          </p:cNvPr>
          <p:cNvSpPr txBox="1"/>
          <p:nvPr/>
        </p:nvSpPr>
        <p:spPr>
          <a:xfrm>
            <a:off x="3545633" y="3008607"/>
            <a:ext cx="51131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is_________, which is one-________of the whole.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3A939FF-5E2B-4942-B8A4-2331A101E753}"/>
              </a:ext>
            </a:extLst>
          </p:cNvPr>
          <p:cNvSpPr/>
          <p:nvPr/>
        </p:nvSpPr>
        <p:spPr bwMode="auto">
          <a:xfrm>
            <a:off x="1343608" y="4422710"/>
            <a:ext cx="1287625" cy="1119674"/>
          </a:xfrm>
          <a:custGeom>
            <a:avLst/>
            <a:gdLst>
              <a:gd name="connsiteX0" fmla="*/ 74645 w 1287625"/>
              <a:gd name="connsiteY0" fmla="*/ 55984 h 1119674"/>
              <a:gd name="connsiteX1" fmla="*/ 783772 w 1287625"/>
              <a:gd name="connsiteY1" fmla="*/ 485192 h 1119674"/>
              <a:gd name="connsiteX2" fmla="*/ 1287625 w 1287625"/>
              <a:gd name="connsiteY2" fmla="*/ 130629 h 1119674"/>
              <a:gd name="connsiteX3" fmla="*/ 1287625 w 1287625"/>
              <a:gd name="connsiteY3" fmla="*/ 1119674 h 1119674"/>
              <a:gd name="connsiteX4" fmla="*/ 0 w 1287625"/>
              <a:gd name="connsiteY4" fmla="*/ 1101012 h 1119674"/>
              <a:gd name="connsiteX5" fmla="*/ 93306 w 1287625"/>
              <a:gd name="connsiteY5" fmla="*/ 0 h 1119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7625" h="1119674">
                <a:moveTo>
                  <a:pt x="74645" y="55984"/>
                </a:moveTo>
                <a:lnTo>
                  <a:pt x="783772" y="485192"/>
                </a:lnTo>
                <a:lnTo>
                  <a:pt x="1287625" y="130629"/>
                </a:lnTo>
                <a:lnTo>
                  <a:pt x="1287625" y="1119674"/>
                </a:lnTo>
                <a:lnTo>
                  <a:pt x="0" y="1101012"/>
                </a:lnTo>
                <a:lnTo>
                  <a:pt x="93306" y="0"/>
                </a:lnTo>
              </a:path>
            </a:pathLst>
          </a:cu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9E24F71-899E-4A89-9834-232388FADB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28F0EC-CCB5-4878-A5F0-69DCDE391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803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226201F-DCCB-4DE0-98C9-34CBD34332C3}"/>
                  </a:ext>
                </a:extLst>
              </p:cNvPr>
              <p:cNvSpPr txBox="1"/>
              <p:nvPr/>
            </p:nvSpPr>
            <p:spPr>
              <a:xfrm>
                <a:off x="6522098" y="2491014"/>
                <a:ext cx="2164702" cy="16369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4400" b="0" dirty="0">
                  <a:latin typeface="Myriad Pro" panose="020B0503030403020204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226201F-DCCB-4DE0-98C9-34CBD34332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2098" y="2491014"/>
                <a:ext cx="2164702" cy="16369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1B2901DB-6270-4EDB-A700-4D28C60462B3}"/>
              </a:ext>
            </a:extLst>
          </p:cNvPr>
          <p:cNvSpPr txBox="1"/>
          <p:nvPr/>
        </p:nvSpPr>
        <p:spPr>
          <a:xfrm>
            <a:off x="216936" y="1085918"/>
            <a:ext cx="859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My one yellow brick now represents one-quarter of the whole.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could my whole look like? </a:t>
            </a:r>
          </a:p>
        </p:txBody>
      </p:sp>
      <p:pic>
        <p:nvPicPr>
          <p:cNvPr id="6" name="Picture 5" descr="A picture containing building, different, front, toy  Description automatically generated">
            <a:extLst>
              <a:ext uri="{FF2B5EF4-FFF2-40B4-BE49-F238E27FC236}">
                <a16:creationId xmlns:a16="http://schemas.microsoft.com/office/drawing/2014/main" id="{11A80147-68F5-4224-B7BC-048C5F0DB2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36" y="2173515"/>
            <a:ext cx="5668347" cy="4251260"/>
          </a:xfrm>
          <a:prstGeom prst="rect">
            <a:avLst/>
          </a:prstGeom>
        </p:spPr>
      </p:pic>
      <p:pic>
        <p:nvPicPr>
          <p:cNvPr id="8" name="Picture 7" descr="A close up of a box  Description automatically generated">
            <a:extLst>
              <a:ext uri="{FF2B5EF4-FFF2-40B4-BE49-F238E27FC236}">
                <a16:creationId xmlns:a16="http://schemas.microsoft.com/office/drawing/2014/main" id="{75939593-8B7E-4E2C-B3BB-AA4135554A5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46"/>
          <a:stretch/>
        </p:blipFill>
        <p:spPr>
          <a:xfrm>
            <a:off x="293136" y="2173514"/>
            <a:ext cx="5668347" cy="425125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CD262FD-5E9F-4A75-BFB9-7C3B7805C2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463381-26D1-40B2-B099-59AC94710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538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226201F-DCCB-4DE0-98C9-34CBD34332C3}"/>
                  </a:ext>
                </a:extLst>
              </p:cNvPr>
              <p:cNvSpPr txBox="1"/>
              <p:nvPr/>
            </p:nvSpPr>
            <p:spPr>
              <a:xfrm>
                <a:off x="6979298" y="2053098"/>
                <a:ext cx="2164702" cy="16369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4400" b="0" dirty="0">
                  <a:latin typeface="Myriad Pro" panose="020B0503030403020204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226201F-DCCB-4DE0-98C9-34CBD34332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9298" y="2053098"/>
                <a:ext cx="2164702" cy="16369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1B2901DB-6270-4EDB-A700-4D28C60462B3}"/>
              </a:ext>
            </a:extLst>
          </p:cNvPr>
          <p:cNvSpPr txBox="1"/>
          <p:nvPr/>
        </p:nvSpPr>
        <p:spPr>
          <a:xfrm>
            <a:off x="301691" y="1051626"/>
            <a:ext cx="8385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My one yellow brick now represents one-fifth of the whole.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could my whole look like? </a:t>
            </a:r>
          </a:p>
        </p:txBody>
      </p:sp>
      <p:pic>
        <p:nvPicPr>
          <p:cNvPr id="7" name="Picture 6" descr="A picture containing device, building, different, front  Description automatically generated">
            <a:extLst>
              <a:ext uri="{FF2B5EF4-FFF2-40B4-BE49-F238E27FC236}">
                <a16:creationId xmlns:a16="http://schemas.microsoft.com/office/drawing/2014/main" id="{1CAF3414-C311-4D17-BF7A-3D4E072AD41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2" b="10000"/>
          <a:stretch/>
        </p:blipFill>
        <p:spPr>
          <a:xfrm>
            <a:off x="450460" y="2106681"/>
            <a:ext cx="6363913" cy="3619205"/>
          </a:xfrm>
          <a:prstGeom prst="rect">
            <a:avLst/>
          </a:prstGeom>
        </p:spPr>
      </p:pic>
      <p:pic>
        <p:nvPicPr>
          <p:cNvPr id="10" name="Picture 9" descr="A bunch of items that are on display  Description automatically generated">
            <a:extLst>
              <a:ext uri="{FF2B5EF4-FFF2-40B4-BE49-F238E27FC236}">
                <a16:creationId xmlns:a16="http://schemas.microsoft.com/office/drawing/2014/main" id="{BBBD3319-7345-4F2F-A21B-85AC76EEA9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900698"/>
            <a:ext cx="6406536" cy="4804902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B0043D-39D5-4768-96F8-DFE5BDD3C0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7E8D82-9AE6-4A2B-9AD3-C7FE0A347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279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AD1ED7A3-E052-4FE3-90A1-6AAD461087C1}"/>
              </a:ext>
            </a:extLst>
          </p:cNvPr>
          <p:cNvSpPr/>
          <p:nvPr/>
        </p:nvSpPr>
        <p:spPr bwMode="auto">
          <a:xfrm>
            <a:off x="4606636" y="4696691"/>
            <a:ext cx="228600" cy="62440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57700" y="5824538"/>
            <a:ext cx="228600" cy="736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B82DA4-5DCF-40C4-B79B-DA935F08AA8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5448" y="2973318"/>
            <a:ext cx="3153104" cy="211952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F4CD10F-3199-4D52-995A-789E1B9148C4}"/>
              </a:ext>
            </a:extLst>
          </p:cNvPr>
          <p:cNvSpPr txBox="1"/>
          <p:nvPr/>
        </p:nvSpPr>
        <p:spPr>
          <a:xfrm>
            <a:off x="356542" y="1027500"/>
            <a:ext cx="816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is_________, which is one-________ of the whole.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One-______ of the whole is filled.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1E812C-CD9C-4138-B782-1E92296DC9D6}"/>
              </a:ext>
            </a:extLst>
          </p:cNvPr>
          <p:cNvSpPr/>
          <p:nvPr/>
        </p:nvSpPr>
        <p:spPr>
          <a:xfrm>
            <a:off x="5077478" y="1027500"/>
            <a:ext cx="611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E9FE67-CB0E-47E7-A904-64729E47EA05}"/>
              </a:ext>
            </a:extLst>
          </p:cNvPr>
          <p:cNvSpPr/>
          <p:nvPr/>
        </p:nvSpPr>
        <p:spPr>
          <a:xfrm>
            <a:off x="3652259" y="1397326"/>
            <a:ext cx="7681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pink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D7B77F0-E8DF-4EBC-9113-2993B1B831C4}"/>
              </a:ext>
            </a:extLst>
          </p:cNvPr>
          <p:cNvSpPr/>
          <p:nvPr/>
        </p:nvSpPr>
        <p:spPr>
          <a:xfrm>
            <a:off x="6931946" y="1397326"/>
            <a:ext cx="784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third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97208BF-C1BB-4FB5-BDAB-DA6D733B16DA}"/>
              </a:ext>
            </a:extLst>
          </p:cNvPr>
          <p:cNvSpPr/>
          <p:nvPr/>
        </p:nvSpPr>
        <p:spPr>
          <a:xfrm>
            <a:off x="1152433" y="2135495"/>
            <a:ext cx="784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third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41E80D9-035E-4973-9BE5-DCF9ABFD19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4EF984-6C5B-4469-8078-D71C38006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845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4" grpId="0"/>
      <p:bldP spid="7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2.5|8.2|3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7|2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5.4|24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5|14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8|18.8|8.1|5.6|1.7|3.3|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0.6|21|3.4|4.4|2.4|2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0.5|16.2|4|1.6|2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|14.2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384609-B6DD-49A0-926F-3E7C46825626}"/>
</file>

<file path=customXml/itemProps2.xml><?xml version="1.0" encoding="utf-8"?>
<ds:datastoreItem xmlns:ds="http://schemas.openxmlformats.org/officeDocument/2006/customXml" ds:itemID="{194DFBEE-DEA3-484B-A04B-F8DB870A0653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terms/"/>
    <ds:schemaRef ds:uri="e2f7c1fb-8b39-4d5b-953e-de45d1606e4d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427</Words>
  <Application>Microsoft Office PowerPoint</Application>
  <PresentationFormat>On-screen Show (4:3)</PresentationFormat>
  <Paragraphs>92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jo fitton</dc:creator>
  <cp:lastModifiedBy>Andrew Young</cp:lastModifiedBy>
  <cp:revision>31</cp:revision>
  <cp:lastPrinted>2020-04-28T18:59:35Z</cp:lastPrinted>
  <dcterms:created xsi:type="dcterms:W3CDTF">2020-04-27T13:40:23Z</dcterms:created>
  <dcterms:modified xsi:type="dcterms:W3CDTF">2020-08-26T14:04:48Z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