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notesSlides/notesSlide2.xml" ContentType="application/vnd.openxmlformats-officedocument.presentationml.notesSlide+xml"/>
  <Override PartName="/ppt/tags/tag2.xml" ContentType="application/vnd.openxmlformats-officedocument.presentationml.tags+xml"/>
  <Override PartName="/ppt/notesSlides/notesSlide3.xml" ContentType="application/vnd.openxmlformats-officedocument.presentationml.notesSlide+xml"/>
  <Override PartName="/ppt/tags/tag3.xml" ContentType="application/vnd.openxmlformats-officedocument.presentationml.tags+xml"/>
  <Override PartName="/ppt/notesSlides/notesSlide4.xml" ContentType="application/vnd.openxmlformats-officedocument.presentationml.notesSlide+xml"/>
  <Override PartName="/ppt/tags/tag4.xml" ContentType="application/vnd.openxmlformats-officedocument.presentationml.tags+xml"/>
  <Override PartName="/ppt/notesSlides/notesSlide5.xml" ContentType="application/vnd.openxmlformats-officedocument.presentationml.notesSlide+xml"/>
  <Override PartName="/ppt/tags/tag5.xml" ContentType="application/vnd.openxmlformats-officedocument.presentationml.tags+xml"/>
  <Override PartName="/ppt/notesSlides/notesSlide6.xml" ContentType="application/vnd.openxmlformats-officedocument.presentationml.notesSlide+xml"/>
  <Override PartName="/ppt/tags/tag6.xml" ContentType="application/vnd.openxmlformats-officedocument.presentationml.tags+xml"/>
  <Override PartName="/ppt/notesSlides/notesSlide7.xml" ContentType="application/vnd.openxmlformats-officedocument.presentationml.notesSlide+xml"/>
  <Override PartName="/ppt/tags/tag7.xml" ContentType="application/vnd.openxmlformats-officedocument.presentationml.tags+xml"/>
  <Override PartName="/ppt/notesSlides/notesSlide8.xml" ContentType="application/vnd.openxmlformats-officedocument.presentationml.notesSlide+xml"/>
  <Override PartName="/ppt/tags/tag8.xml" ContentType="application/vnd.openxmlformats-officedocument.presentationml.tags+xml"/>
  <Override PartName="/ppt/notesSlides/notesSlide9.xml" ContentType="application/vnd.openxmlformats-officedocument.presentationml.notesSlide+xml"/>
  <Override PartName="/ppt/tags/tag9.xml" ContentType="application/vnd.openxmlformats-officedocument.presentationml.tags+xml"/>
  <Override PartName="/ppt/notesSlides/notesSlide10.xml" ContentType="application/vnd.openxmlformats-officedocument.presentationml.notesSlide+xml"/>
  <Override PartName="/ppt/tags/tag10.xml" ContentType="application/vnd.openxmlformats-officedocument.presentationml.tags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tags/tag11.xml" ContentType="application/vnd.openxmlformats-officedocument.presentationml.tags+xml"/>
  <Override PartName="/ppt/notesSlides/notesSlide13.xml" ContentType="application/vnd.openxmlformats-officedocument.presentationml.notesSlide+xml"/>
  <Override PartName="/ppt/tags/tag12.xml" ContentType="application/vnd.openxmlformats-officedocument.presentationml.tags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tags/tag13.xml" ContentType="application/vnd.openxmlformats-officedocument.presentationml.tags+xml"/>
  <Override PartName="/ppt/notesSlides/notesSlide16.xml" ContentType="application/vnd.openxmlformats-officedocument.presentationml.notesSlide+xml"/>
  <Override PartName="/ppt/tags/tag14.xml" ContentType="application/vnd.openxmlformats-officedocument.presentationml.tags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4"/>
    <p:sldMasterId id="2147483665" r:id="rId5"/>
  </p:sldMasterIdLst>
  <p:notesMasterIdLst>
    <p:notesMasterId r:id="rId25"/>
  </p:notesMasterIdLst>
  <p:sldIdLst>
    <p:sldId id="285" r:id="rId6"/>
    <p:sldId id="267" r:id="rId7"/>
    <p:sldId id="268" r:id="rId8"/>
    <p:sldId id="271" r:id="rId9"/>
    <p:sldId id="274" r:id="rId10"/>
    <p:sldId id="275" r:id="rId11"/>
    <p:sldId id="276" r:id="rId12"/>
    <p:sldId id="277" r:id="rId13"/>
    <p:sldId id="272" r:id="rId14"/>
    <p:sldId id="269" r:id="rId15"/>
    <p:sldId id="278" r:id="rId16"/>
    <p:sldId id="279" r:id="rId17"/>
    <p:sldId id="270" r:id="rId18"/>
    <p:sldId id="280" r:id="rId19"/>
    <p:sldId id="281" r:id="rId20"/>
    <p:sldId id="282" r:id="rId21"/>
    <p:sldId id="283" r:id="rId22"/>
    <p:sldId id="284" r:id="rId23"/>
    <p:sldId id="286" r:id="rId2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875A1"/>
    <a:srgbClr val="E6E6E6"/>
    <a:srgbClr val="387538"/>
    <a:srgbClr val="F26C5F"/>
    <a:srgbClr val="3E678B"/>
    <a:srgbClr val="F37A00"/>
    <a:srgbClr val="2C3034"/>
    <a:srgbClr val="AE6FAB"/>
    <a:srgbClr val="93C01F"/>
    <a:srgbClr val="FFDD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C14BE7D-7C04-41DE-A1C6-C57DE6E4B745}" v="1" dt="2020-08-27T12:59:01.48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83" autoAdjust="0"/>
    <p:restoredTop sz="80334" autoAdjust="0"/>
  </p:normalViewPr>
  <p:slideViewPr>
    <p:cSldViewPr snapToGrid="0">
      <p:cViewPr varScale="1">
        <p:scale>
          <a:sx n="58" d="100"/>
          <a:sy n="58" d="100"/>
        </p:scale>
        <p:origin x="1746" y="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theme" Target="theme/theme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viewProps" Target="viewProps.xml"/><Relationship Id="rId30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CEA5C6-5C5E-4449-B4C3-BA826E36E879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A7C8E8A-85C7-47BD-AFEA-C0DF946DDB8F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145638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3847610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432678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endParaRPr lang="en-GB" sz="1200" dirty="0">
              <a:latin typeface="Myanmar Text" panose="020B0502040204020203" pitchFamily="34" charset="0"/>
              <a:cs typeface="Myanmar Text" panose="020B0502040204020203" pitchFamily="34" charset="0"/>
            </a:endParaRPr>
          </a:p>
          <a:p>
            <a:endParaRPr lang="en-GB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11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3054967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baseline="0" dirty="0"/>
              <a:t>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12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0102211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 </a:t>
            </a:r>
            <a:endParaRPr lang="en-GB" sz="1200" b="1" dirty="0">
              <a:latin typeface="Myanmar Text" panose="020B0502040204020203" pitchFamily="34" charset="0"/>
              <a:cs typeface="Myanmar Text" panose="020B0502040204020203" pitchFamily="34" charset="0"/>
            </a:endParaRPr>
          </a:p>
          <a:p>
            <a:endParaRPr lang="en-GB" baseline="0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116351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baseline="0" dirty="0"/>
              <a:t>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14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2460092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baseline="0" dirty="0"/>
              <a:t>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15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2247621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baseline="0" dirty="0"/>
              <a:t> </a:t>
            </a:r>
            <a:endParaRPr lang="en-GB" sz="1200" b="1" dirty="0">
              <a:latin typeface="Myanmar Text" panose="020B0502040204020203" pitchFamily="34" charset="0"/>
              <a:cs typeface="Myanmar Text" panose="020B0502040204020203" pitchFamily="34" charset="0"/>
            </a:endParaRPr>
          </a:p>
          <a:p>
            <a:endParaRPr lang="en-GB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16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8661142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17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0103804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b="1" dirty="0">
              <a:latin typeface="Myanmar Text" panose="020B0502040204020203" pitchFamily="34" charset="0"/>
              <a:cs typeface="Myanmar Text" panose="020B0502040204020203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18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851072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2491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170380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686561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baseline="0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1881934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 </a:t>
            </a:r>
            <a:endParaRPr lang="en-GB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2158723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4284751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baseline="0" dirty="0"/>
              <a:t> 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4166197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b="1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949017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ncetm.org.uk/masterypd" TargetMode="External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3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2C9B7B-869C-40A4-8114-696A3E00140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E7612E7-ED90-46E6-A960-40810AED490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6F59438-3C48-45D7-9B94-F2CFAC4ACA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62E869-3027-485A-9412-972BD5E431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E33EE4-C6B8-46F0-AE04-3205F2CB2E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55266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69A472-A2B8-472E-A481-4DC11CD677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D723D6B-177A-47FD-A0F8-F4A8672B96B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F58F784-2E95-435B-B5E4-CC78C0B24A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E95D0E-7568-4EB4-88DE-1DAA5CBFF6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ED6CF1-8FD3-457D-96CD-5D4021D075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6486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1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7" name="Rectangle 5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57202" y="1237880"/>
            <a:ext cx="4114799" cy="1937576"/>
          </a:xfrm>
        </p:spPr>
        <p:txBody>
          <a:bodyPr>
            <a:normAutofit/>
          </a:bodyPr>
          <a:lstStyle>
            <a:lvl1pPr marL="0" indent="0">
              <a:buNone/>
              <a:defRPr sz="2775">
                <a:solidFill>
                  <a:schemeClr val="bg1"/>
                </a:solidFill>
              </a:defRPr>
            </a:lvl1pPr>
          </a:lstStyle>
          <a:p>
            <a:pPr>
              <a:buNone/>
            </a:pPr>
            <a:r>
              <a:rPr lang="en-GB" dirty="0"/>
              <a:t>KS1 Multiplication Lesson 15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4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32D450C-6B8D-48E5-ADDD-16A31DF194C5}"/>
              </a:ext>
            </a:extLst>
          </p:cNvPr>
          <p:cNvSpPr txBox="1"/>
          <p:nvPr userDrawn="1"/>
        </p:nvSpPr>
        <p:spPr>
          <a:xfrm>
            <a:off x="465514" y="381099"/>
            <a:ext cx="4546847" cy="623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1725" b="1" noProof="0" dirty="0">
                <a:solidFill>
                  <a:schemeClr val="bg1"/>
                </a:solidFill>
              </a:rPr>
              <a:t>Primary maths lessons </a:t>
            </a:r>
          </a:p>
          <a:p>
            <a:pPr>
              <a:buNone/>
            </a:pPr>
            <a:r>
              <a:rPr lang="en-GB" sz="1725" b="1" noProof="0" dirty="0">
                <a:solidFill>
                  <a:schemeClr val="bg1"/>
                </a:solidFill>
              </a:rPr>
              <a:t>during school closures 2020</a:t>
            </a:r>
            <a:endParaRPr lang="en-GB" sz="1725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487966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1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A1D5FAB-92D0-4B75-9849-67CDAA9DC3B8}"/>
              </a:ext>
            </a:extLst>
          </p:cNvPr>
          <p:cNvSpPr txBox="1"/>
          <p:nvPr userDrawn="1"/>
        </p:nvSpPr>
        <p:spPr>
          <a:xfrm>
            <a:off x="465514" y="1561504"/>
            <a:ext cx="4546847" cy="623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1725" b="0" noProof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video lesson linked to the presentation can be found at</a:t>
            </a:r>
            <a:endParaRPr lang="en-GB" sz="1725" b="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4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D0175FE-A09C-40EE-B580-1CFB0E1E8F1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65139" y="2336454"/>
            <a:ext cx="4106862" cy="457200"/>
          </a:xfrm>
        </p:spPr>
        <p:txBody>
          <a:bodyPr>
            <a:normAutofit/>
          </a:bodyPr>
          <a:lstStyle>
            <a:lvl1pPr marL="0" indent="0">
              <a:buNone/>
              <a:defRPr sz="1725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[Insert URL here]</a:t>
            </a:r>
          </a:p>
        </p:txBody>
      </p:sp>
    </p:spTree>
    <p:extLst>
      <p:ext uri="{BB962C8B-B14F-4D97-AF65-F5344CB8AC3E}">
        <p14:creationId xmlns:p14="http://schemas.microsoft.com/office/powerpoint/2010/main" val="296307549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B89ABD8-382B-4470-9B4B-F472D863095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B3F0AF9-DDA5-4276-8F20-FD7DDD74AAA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00AAFA6-5AF3-4B92-8F84-B2E4A7BC58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E0D617A-00ED-4A10-A86C-7CA5FB507D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C02729-4627-437F-A61F-CFF1F63B53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5836491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9" y="2618343"/>
            <a:ext cx="7740352" cy="1621314"/>
          </a:xfrm>
          <a:prstGeom prst="rect">
            <a:avLst/>
          </a:prstGeom>
        </p:spPr>
      </p:pic>
      <p:sp>
        <p:nvSpPr>
          <p:cNvPr id="44036" name="Rectangle 4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2483768" y="2803101"/>
            <a:ext cx="6279232" cy="758825"/>
          </a:xfrm>
        </p:spPr>
        <p:txBody>
          <a:bodyPr anchor="ctr" anchorCtr="0"/>
          <a:lstStyle>
            <a:lvl1pPr algn="r">
              <a:defRPr sz="2800" b="0" baseline="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</a:lstStyle>
          <a:p>
            <a:pPr lvl="0"/>
            <a:r>
              <a:rPr lang="en-GB" noProof="0" dirty="0"/>
              <a:t>Segment title</a:t>
            </a:r>
          </a:p>
        </p:txBody>
      </p:sp>
      <p:sp>
        <p:nvSpPr>
          <p:cNvPr id="44037" name="Rectangle 5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2483768" y="3746683"/>
            <a:ext cx="6279232" cy="355600"/>
          </a:xfrm>
        </p:spPr>
        <p:txBody>
          <a:bodyPr anchor="ctr" anchorCtr="0"/>
          <a:lstStyle>
            <a:lvl1pPr marL="0" indent="0" algn="r">
              <a:defRPr sz="1800" baseline="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</a:lstStyle>
          <a:p>
            <a:pPr lvl="0"/>
            <a:r>
              <a:rPr lang="en-GB" noProof="0" dirty="0"/>
              <a:t>Representations | Year X</a:t>
            </a:r>
          </a:p>
        </p:txBody>
      </p:sp>
      <p:sp>
        <p:nvSpPr>
          <p:cNvPr id="11" name="Rectangle 4"/>
          <p:cNvSpPr txBox="1">
            <a:spLocks noChangeArrowheads="1"/>
          </p:cNvSpPr>
          <p:nvPr userDrawn="1"/>
        </p:nvSpPr>
        <p:spPr bwMode="auto">
          <a:xfrm>
            <a:off x="1492297" y="4877634"/>
            <a:ext cx="7239000" cy="4360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2400" b="0" baseline="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9pPr>
          </a:lstStyle>
          <a:p>
            <a:pPr algn="l">
              <a:buClrTx/>
              <a:buFontTx/>
              <a:buNone/>
            </a:pPr>
            <a:r>
              <a:rPr lang="en-GB" b="1" kern="0" dirty="0">
                <a:solidFill>
                  <a:srgbClr val="00628C"/>
                </a:solidFill>
              </a:rPr>
              <a:t>Mastery Professional Development</a:t>
            </a: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1060" y="520876"/>
            <a:ext cx="2969940" cy="1144332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2120" y="178908"/>
            <a:ext cx="3068836" cy="148630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066570" cy="6885384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854" y="2618343"/>
            <a:ext cx="312794" cy="1621313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2935440"/>
            <a:ext cx="899160" cy="978408"/>
          </a:xfrm>
          <a:prstGeom prst="rect">
            <a:avLst/>
          </a:prstGeom>
        </p:spPr>
      </p:pic>
      <p:sp>
        <p:nvSpPr>
          <p:cNvPr id="7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1492297" y="5246952"/>
            <a:ext cx="5583460" cy="510635"/>
          </a:xfrm>
        </p:spPr>
        <p:txBody>
          <a:bodyPr/>
          <a:lstStyle>
            <a:lvl1pPr>
              <a:defRPr sz="2400" i="1">
                <a:solidFill>
                  <a:srgbClr val="00628C"/>
                </a:solidFill>
                <a:latin typeface="Myriad Pro" charset="0"/>
                <a:ea typeface="Myriad Pro" charset="0"/>
                <a:cs typeface="Myriad Pro" charset="0"/>
              </a:defRPr>
            </a:lvl1pPr>
          </a:lstStyle>
          <a:p>
            <a:pPr lvl="0"/>
            <a:r>
              <a:rPr lang="en-US" dirty="0"/>
              <a:t>Spine</a:t>
            </a:r>
          </a:p>
        </p:txBody>
      </p:sp>
      <p:sp>
        <p:nvSpPr>
          <p:cNvPr id="14" name="Rectangle 13"/>
          <p:cNvSpPr/>
          <p:nvPr userDrawn="1"/>
        </p:nvSpPr>
        <p:spPr>
          <a:xfrm>
            <a:off x="4191000" y="6073157"/>
            <a:ext cx="4572000" cy="7848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>
              <a:buFontTx/>
              <a:buNone/>
            </a:pPr>
            <a:r>
              <a:rPr lang="en-US" sz="1500" dirty="0">
                <a:solidFill>
                  <a:srgbClr val="00628C"/>
                </a:solidFill>
                <a:effectLst/>
                <a:latin typeface="Myriad Pro" charset="0"/>
                <a:hlinkClick r:id="rId8"/>
              </a:rPr>
              <a:t>www.ncetm.org.uk/masterypd</a:t>
            </a:r>
            <a:br>
              <a:rPr lang="en-US" sz="1500" dirty="0">
                <a:solidFill>
                  <a:srgbClr val="00628C"/>
                </a:solidFill>
                <a:effectLst/>
                <a:latin typeface="Myriad Pro" charset="0"/>
              </a:rPr>
            </a:br>
            <a:r>
              <a:rPr lang="en-US" sz="1500" dirty="0">
                <a:solidFill>
                  <a:srgbClr val="00628C"/>
                </a:solidFill>
                <a:effectLst/>
                <a:latin typeface="Myriad Pro" charset="0"/>
              </a:rPr>
              <a:t>© Crown Copyright 2019</a:t>
            </a:r>
            <a:br>
              <a:rPr lang="en-US" sz="1500" dirty="0">
                <a:solidFill>
                  <a:srgbClr val="00628C"/>
                </a:solidFill>
                <a:effectLst/>
                <a:latin typeface="Myriad Pro" charset="0"/>
              </a:rPr>
            </a:br>
            <a:r>
              <a:rPr lang="en-US" sz="1500" dirty="0">
                <a:solidFill>
                  <a:schemeClr val="bg1">
                    <a:lumMod val="50000"/>
                  </a:schemeClr>
                </a:solidFill>
                <a:effectLst/>
                <a:latin typeface="Myriad Pro" charset="0"/>
              </a:rPr>
              <a:t>2019 pilot</a:t>
            </a:r>
            <a:endParaRPr lang="en-US" sz="1500" dirty="0">
              <a:solidFill>
                <a:srgbClr val="00628C"/>
              </a:solidFill>
              <a:effectLst/>
              <a:latin typeface="Myriad Pro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177622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 Canv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8"/>
          <p:cNvSpPr>
            <a:spLocks noGrp="1"/>
          </p:cNvSpPr>
          <p:nvPr>
            <p:ph type="body" sz="quarter" idx="11" hasCustomPrompt="1"/>
          </p:nvPr>
        </p:nvSpPr>
        <p:spPr>
          <a:xfrm>
            <a:off x="1" y="0"/>
            <a:ext cx="9144000" cy="630000"/>
          </a:xfrm>
          <a:solidFill>
            <a:srgbClr val="82CBDD"/>
          </a:solidFill>
        </p:spPr>
        <p:txBody>
          <a:bodyPr lIns="180000" rIns="180000" anchor="ctr" anchorCtr="0"/>
          <a:lstStyle>
            <a:lvl1pPr algn="r">
              <a:defRPr sz="2800">
                <a:latin typeface="Myriad Pro" charset="0"/>
                <a:ea typeface="Myriad Pro" charset="0"/>
                <a:cs typeface="Myriad Pro" charset="0"/>
              </a:defRPr>
            </a:lvl1pPr>
          </a:lstStyle>
          <a:p>
            <a:pPr lvl="0"/>
            <a:r>
              <a:rPr lang="en-US" dirty="0"/>
              <a:t>Short Segment Title – Steps</a:t>
            </a:r>
          </a:p>
        </p:txBody>
      </p:sp>
    </p:spTree>
    <p:extLst>
      <p:ext uri="{BB962C8B-B14F-4D97-AF65-F5344CB8AC3E}">
        <p14:creationId xmlns:p14="http://schemas.microsoft.com/office/powerpoint/2010/main" val="370278082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457200" y="1237880"/>
            <a:ext cx="4546847" cy="3121056"/>
          </a:xfrm>
        </p:spPr>
        <p:txBody>
          <a:bodyPr/>
          <a:lstStyle>
            <a:lvl1pPr marL="0" indent="0">
              <a:buNone/>
              <a:defRPr sz="4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dirty="0"/>
              <a:t>Click to edit Master subtitle style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32D450C-6B8D-48E5-ADDD-16A31DF194C5}"/>
              </a:ext>
            </a:extLst>
          </p:cNvPr>
          <p:cNvSpPr txBox="1"/>
          <p:nvPr userDrawn="1"/>
        </p:nvSpPr>
        <p:spPr>
          <a:xfrm>
            <a:off x="465513" y="381098"/>
            <a:ext cx="45468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Primary maths lessons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during school closures 2020</a:t>
            </a:r>
          </a:p>
        </p:txBody>
      </p:sp>
    </p:spTree>
    <p:extLst>
      <p:ext uri="{BB962C8B-B14F-4D97-AF65-F5344CB8AC3E}">
        <p14:creationId xmlns:p14="http://schemas.microsoft.com/office/powerpoint/2010/main" val="330700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A1D5FAB-92D0-4B75-9849-67CDAA9DC3B8}"/>
              </a:ext>
            </a:extLst>
          </p:cNvPr>
          <p:cNvSpPr txBox="1"/>
          <p:nvPr userDrawn="1"/>
        </p:nvSpPr>
        <p:spPr>
          <a:xfrm>
            <a:off x="465514" y="2191818"/>
            <a:ext cx="42130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The video lesson and teacher guide linked to this presentation are at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D0175FE-A09C-40EE-B580-1CFB0E1E8F1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65139" y="2860236"/>
            <a:ext cx="4106862" cy="45720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[Comms to insert URL here]</a:t>
            </a:r>
          </a:p>
        </p:txBody>
      </p:sp>
    </p:spTree>
    <p:extLst>
      <p:ext uri="{BB962C8B-B14F-4D97-AF65-F5344CB8AC3E}">
        <p14:creationId xmlns:p14="http://schemas.microsoft.com/office/powerpoint/2010/main" val="145783132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259015-8DA1-40A2-A90C-130F8A5C63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B2DEF7-9C11-458F-9736-788A34A609E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A1FA307-D125-4D1A-9384-DFB6696F16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6D6E95-1427-4470-A263-0B79F9BA04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498A505-4530-4EA2-8445-C1BAB7A23F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613702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52D4C8-B06E-4811-8228-2AF3161A46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C7EBA5B-2AE6-44DC-A9D2-C60CA8667D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F7B8F2-E6C6-41CF-B7CA-A082BF7E01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79797D4-1B60-43DD-93EE-7A57493C6B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C1BCD5D-F5CE-4A9D-9C13-CA48F29367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505726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DEC325-6A0C-4A37-94E0-487CE370D3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50B050-CE5C-44C9-955C-A8E2070A839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AC56558-E2E0-4D95-91E7-634582F7E3B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3F91CDE-BF66-42CB-A69B-581436B403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63ADCA5-E1CF-4371-B809-36655AC9C7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99BB80C-C658-4407-B846-CCEED8AA34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846150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B68D2C-9D3A-4BAD-8612-5F9EDA11D6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8427535-14A0-4996-A685-A80C9F3F95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2FAE7AD-EAC5-49BE-A75D-EE641930434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16E81F4-D3AF-4DB9-9064-875629C10D9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46AD350-D719-4881-9FA1-45CEB477F34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08C8973-E3F1-4857-8CA6-8A95FFAC42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28DE002-323A-4B7E-BCD5-0332AA723D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CE99863-AC10-41DA-AE7F-192332FC02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018438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B180A9-5DFE-45D5-8FAA-B7498636FD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722BBC9-3286-44B9-AB6B-4B0DC87337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B57860C-E126-47D6-8E5E-BFA126E439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B95F689-E745-42FE-B8F8-4F60BDC931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591847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B3F2DFC-8AC9-491A-B182-C0C24B3F80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6DC1E7D-339A-416E-9C57-7C8EDE4400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55C5059-128E-4A74-BCF4-788A7C0E97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863760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B9BE1B-5F9C-4ACF-AB34-2CECB3C0FD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626D7D-AE2B-4BFB-8757-C7BFE67991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3DC9A12-125F-460B-9AB1-CDE51568B0F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F3D27ED-C43C-419C-BDF3-74AEF70C21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00D05B8-EEA2-429A-9A8A-2EFB54499C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F1B8855-CE81-46A3-ADE5-AAF6EFD432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60768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BDB3E2-5575-4457-9333-CEB2867792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ABC147A-8A5F-4BE0-9A42-A47FE469B19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DA87D19-79B4-412E-A903-86B8974E9C7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2E63680-3C79-49DB-8B06-B773AC50CD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FAD00A8-32E6-43BF-8BF0-53DAFF8846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7AD97C8-961F-4070-88C0-0F210B3D22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947497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4904020-F667-4813-A3B0-1E0D6DB094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12F75B-AB48-412C-A17D-C9D87A9BA94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3EB188-2311-4943-9D78-36EB8CAB164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5F59A6-4C1B-4FD6-878F-82AC377F9B3A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7BFDF1F-E66C-40E5-80AD-A6A185622BE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3FFEF28-D3D0-4CAA-9B24-905EE38B7DD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297754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63" r:id="rId11"/>
    <p:sldLayoutId id="2147483664" r:id="rId12"/>
    <p:sldLayoutId id="2147483659" r:id="rId13"/>
    <p:sldLayoutId id="2147483660" r:id="rId14"/>
    <p:sldLayoutId id="2147483662" r:id="rId1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27DB16D-6641-4EB0-A001-D3414ADF6C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5825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8922F2A-0641-4D3B-A3ED-EF93432FBC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180407"/>
            <a:ext cx="7886700" cy="49965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1815A7-A59A-4954-B9FA-C4294D584BB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2C95C026-08C9-4B34-900E-A796AD91033C}" type="datetimeFigureOut">
              <a:rPr kumimoji="0" lang="en-GB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27/08/2020</a:t>
            </a:fld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F2A56B-3936-4F67-83F4-DA8D8C5ACA3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D98230-5C29-4173-8FB8-EF447AC2824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C456067-5DCC-4FA4-963E-25DDD588CAA1}" type="slidenum">
              <a:rPr kumimoji="0" lang="en-GB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‹#›</a:t>
            </a:fld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0495023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700" b="1" kern="1200">
          <a:solidFill>
            <a:srgbClr val="585858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585858"/>
        </a:buClr>
        <a:buFont typeface="Arial" panose="020B0604020202020204" pitchFamily="34" charset="0"/>
        <a:buChar char="•"/>
        <a:defRPr sz="24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20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8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5.xml"/><Relationship Id="rId1" Type="http://schemas.openxmlformats.org/officeDocument/2006/relationships/tags" Target="../tags/tag9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5.xml"/><Relationship Id="rId1" Type="http://schemas.openxmlformats.org/officeDocument/2006/relationships/tags" Target="../tags/tag10.xml"/><Relationship Id="rId5" Type="http://schemas.openxmlformats.org/officeDocument/2006/relationships/image" Target="../media/image19.png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5.xml"/><Relationship Id="rId1" Type="http://schemas.openxmlformats.org/officeDocument/2006/relationships/tags" Target="../tags/tag11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5.xml"/><Relationship Id="rId1" Type="http://schemas.openxmlformats.org/officeDocument/2006/relationships/tags" Target="../tags/tag12.xml"/><Relationship Id="rId4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5.xml"/><Relationship Id="rId1" Type="http://schemas.openxmlformats.org/officeDocument/2006/relationships/tags" Target="../tags/tag13.xml"/><Relationship Id="rId4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5.xml"/><Relationship Id="rId1" Type="http://schemas.openxmlformats.org/officeDocument/2006/relationships/tags" Target="../tags/tag14.xml"/><Relationship Id="rId4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ncetm.org.uk/classroom-resources/vl-upper-key-stage-2-number-addition-and-subtraction-video-lessons/" TargetMode="External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5.xml"/><Relationship Id="rId1" Type="http://schemas.openxmlformats.org/officeDocument/2006/relationships/tags" Target="../tags/tag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5.xml"/><Relationship Id="rId1" Type="http://schemas.openxmlformats.org/officeDocument/2006/relationships/tags" Target="../tags/tag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5.xml"/><Relationship Id="rId1" Type="http://schemas.openxmlformats.org/officeDocument/2006/relationships/tags" Target="../tags/tag3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5.xml"/><Relationship Id="rId1" Type="http://schemas.openxmlformats.org/officeDocument/2006/relationships/tags" Target="../tags/tag4.xml"/><Relationship Id="rId6" Type="http://schemas.openxmlformats.org/officeDocument/2006/relationships/image" Target="../media/image11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5.xml"/><Relationship Id="rId1" Type="http://schemas.openxmlformats.org/officeDocument/2006/relationships/tags" Target="../tags/tag5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5.xml"/><Relationship Id="rId1" Type="http://schemas.openxmlformats.org/officeDocument/2006/relationships/tags" Target="../tags/tag6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5.xml"/><Relationship Id="rId1" Type="http://schemas.openxmlformats.org/officeDocument/2006/relationships/tags" Target="../tags/tag7.xml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5.xml"/><Relationship Id="rId1" Type="http://schemas.openxmlformats.org/officeDocument/2006/relationships/tags" Target="../tags/tag8.xml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en-US" altLang="en-US" sz="3700" dirty="0">
                <a:latin typeface="Arial" panose="020B0604020202020204" pitchFamily="34" charset="0"/>
                <a:cs typeface="Arial" panose="020B0604020202020204" pitchFamily="34" charset="0"/>
              </a:rPr>
              <a:t>UKS2 Number, Addition and Subtraction</a:t>
            </a:r>
            <a:br>
              <a:rPr lang="en-GB" sz="37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3700" dirty="0">
                <a:latin typeface="Arial" panose="020B0604020202020204" pitchFamily="34" charset="0"/>
                <a:cs typeface="Arial" panose="020B0604020202020204" pitchFamily="34" charset="0"/>
              </a:rPr>
              <a:t>Lesson 13</a:t>
            </a:r>
          </a:p>
        </p:txBody>
      </p:sp>
      <p:sp>
        <p:nvSpPr>
          <p:cNvPr id="12290" name="Rectangle 46"/>
          <p:cNvSpPr>
            <a:spLocks noGrp="1" noChangeArrowheads="1"/>
          </p:cNvSpPr>
          <p:nvPr>
            <p:ph type="ctrTitle" idx="4294967295"/>
          </p:nvPr>
        </p:nvSpPr>
        <p:spPr>
          <a:xfrm>
            <a:off x="2865438" y="2803525"/>
            <a:ext cx="6278562" cy="758825"/>
          </a:xfrm>
        </p:spPr>
        <p:txBody>
          <a:bodyPr>
            <a:normAutofit fontScale="90000"/>
          </a:bodyPr>
          <a:lstStyle/>
          <a:p>
            <a:pPr algn="l"/>
            <a:r>
              <a:rPr lang="en-GB" dirty="0"/>
              <a:t> </a:t>
            </a:r>
            <a:br>
              <a:rPr lang="en-GB" dirty="0"/>
            </a:b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31685118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>
                <a:solidFill>
                  <a:srgbClr val="3875A1"/>
                </a:solidFill>
              </a:rPr>
              <a:t> </a:t>
            </a:r>
          </a:p>
        </p:txBody>
      </p:sp>
      <p:grpSp>
        <p:nvGrpSpPr>
          <p:cNvPr id="23" name="Group 22"/>
          <p:cNvGrpSpPr/>
          <p:nvPr/>
        </p:nvGrpSpPr>
        <p:grpSpPr>
          <a:xfrm>
            <a:off x="2411708" y="2712470"/>
            <a:ext cx="2407691" cy="1128260"/>
            <a:chOff x="3326108" y="2864870"/>
            <a:chExt cx="2407691" cy="1128260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21037" y="2864870"/>
              <a:ext cx="612762" cy="564130"/>
            </a:xfrm>
            <a:prstGeom prst="rect">
              <a:avLst/>
            </a:prstGeom>
          </p:spPr>
        </p:pic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26108" y="3429000"/>
              <a:ext cx="612762" cy="564130"/>
            </a:xfrm>
            <a:prstGeom prst="rect">
              <a:avLst/>
            </a:prstGeom>
          </p:spPr>
        </p:pic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22726" y="2864870"/>
              <a:ext cx="612762" cy="564130"/>
            </a:xfrm>
            <a:prstGeom prst="rect">
              <a:avLst/>
            </a:prstGeom>
          </p:spPr>
        </p:pic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24417" y="2864870"/>
              <a:ext cx="612762" cy="564130"/>
            </a:xfrm>
            <a:prstGeom prst="rect">
              <a:avLst/>
            </a:prstGeom>
          </p:spPr>
        </p:pic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26108" y="2864870"/>
              <a:ext cx="612762" cy="564130"/>
            </a:xfrm>
            <a:prstGeom prst="rect">
              <a:avLst/>
            </a:prstGeom>
          </p:spPr>
        </p:pic>
      </p:grpSp>
      <p:grpSp>
        <p:nvGrpSpPr>
          <p:cNvPr id="24" name="Group 23"/>
          <p:cNvGrpSpPr/>
          <p:nvPr/>
        </p:nvGrpSpPr>
        <p:grpSpPr>
          <a:xfrm>
            <a:off x="1813399" y="2712470"/>
            <a:ext cx="612762" cy="1128260"/>
            <a:chOff x="2727799" y="2864870"/>
            <a:chExt cx="612762" cy="1128260"/>
          </a:xfrm>
        </p:grpSpPr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27799" y="2864870"/>
              <a:ext cx="612762" cy="564130"/>
            </a:xfrm>
            <a:prstGeom prst="rect">
              <a:avLst/>
            </a:prstGeom>
          </p:spPr>
        </p:pic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27799" y="3429000"/>
              <a:ext cx="612762" cy="564130"/>
            </a:xfrm>
            <a:prstGeom prst="rect">
              <a:avLst/>
            </a:prstGeom>
          </p:spPr>
        </p:pic>
      </p:grpSp>
      <p:grpSp>
        <p:nvGrpSpPr>
          <p:cNvPr id="25" name="Group 24"/>
          <p:cNvGrpSpPr/>
          <p:nvPr/>
        </p:nvGrpSpPr>
        <p:grpSpPr>
          <a:xfrm>
            <a:off x="1215090" y="2712470"/>
            <a:ext cx="612762" cy="1128260"/>
            <a:chOff x="2129490" y="2864870"/>
            <a:chExt cx="612762" cy="1128260"/>
          </a:xfrm>
        </p:grpSpPr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29490" y="2864870"/>
              <a:ext cx="612762" cy="564130"/>
            </a:xfrm>
            <a:prstGeom prst="rect">
              <a:avLst/>
            </a:prstGeom>
          </p:spPr>
        </p:pic>
        <p:pic>
          <p:nvPicPr>
            <p:cNvPr id="13" name="Picture 12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29490" y="3429000"/>
              <a:ext cx="612762" cy="564130"/>
            </a:xfrm>
            <a:prstGeom prst="rect">
              <a:avLst/>
            </a:prstGeom>
          </p:spPr>
        </p:pic>
      </p:grpSp>
      <p:grpSp>
        <p:nvGrpSpPr>
          <p:cNvPr id="26" name="Group 25"/>
          <p:cNvGrpSpPr/>
          <p:nvPr/>
        </p:nvGrpSpPr>
        <p:grpSpPr>
          <a:xfrm>
            <a:off x="614400" y="2712470"/>
            <a:ext cx="612762" cy="1128260"/>
            <a:chOff x="1528800" y="2864870"/>
            <a:chExt cx="612762" cy="1128260"/>
          </a:xfrm>
        </p:grpSpPr>
        <p:pic>
          <p:nvPicPr>
            <p:cNvPr id="11" name="Picture 10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28800" y="2864870"/>
              <a:ext cx="612762" cy="564130"/>
            </a:xfrm>
            <a:prstGeom prst="rect">
              <a:avLst/>
            </a:prstGeom>
          </p:spPr>
        </p:pic>
        <p:pic>
          <p:nvPicPr>
            <p:cNvPr id="14" name="Picture 13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28800" y="3429000"/>
              <a:ext cx="612762" cy="564130"/>
            </a:xfrm>
            <a:prstGeom prst="rect">
              <a:avLst/>
            </a:prstGeom>
          </p:spPr>
        </p:pic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7BF02CA3-764F-4BCD-AA1D-1754540C10E7}"/>
              </a:ext>
            </a:extLst>
          </p:cNvPr>
          <p:cNvSpPr txBox="1"/>
          <p:nvPr/>
        </p:nvSpPr>
        <p:spPr bwMode="auto">
          <a:xfrm>
            <a:off x="5289629" y="3045768"/>
            <a:ext cx="144462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4 </a:t>
            </a:r>
            <a:r>
              <a:rPr lang="en-GB" sz="2400" dirty="0">
                <a:latin typeface="Myriad Pro Semibold"/>
                <a:ea typeface="Myriad Pro Semibold" charset="0"/>
                <a:cs typeface="Arial" panose="020B0604020202020204" pitchFamily="34" charset="0"/>
              </a:rPr>
              <a:t>−</a:t>
            </a: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 1 = 3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BF02CA3-764F-4BCD-AA1D-1754540C10E7}"/>
              </a:ext>
            </a:extLst>
          </p:cNvPr>
          <p:cNvSpPr txBox="1"/>
          <p:nvPr/>
        </p:nvSpPr>
        <p:spPr bwMode="auto">
          <a:xfrm>
            <a:off x="5289629" y="3045768"/>
            <a:ext cx="144462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5 </a:t>
            </a:r>
            <a:r>
              <a:rPr lang="en-GB" sz="2400" dirty="0">
                <a:latin typeface="Myriad Pro Semibold"/>
                <a:ea typeface="Myriad Pro Semibold" charset="0"/>
                <a:cs typeface="Arial" panose="020B0604020202020204" pitchFamily="34" charset="0"/>
              </a:rPr>
              <a:t>−</a:t>
            </a: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 2 = 3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BF02CA3-764F-4BCD-AA1D-1754540C10E7}"/>
              </a:ext>
            </a:extLst>
          </p:cNvPr>
          <p:cNvSpPr txBox="1"/>
          <p:nvPr/>
        </p:nvSpPr>
        <p:spPr bwMode="auto">
          <a:xfrm>
            <a:off x="5289629" y="3045768"/>
            <a:ext cx="144462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6 </a:t>
            </a:r>
            <a:r>
              <a:rPr lang="en-GB" sz="2400" dirty="0">
                <a:latin typeface="Myriad Pro Semibold"/>
                <a:ea typeface="Myriad Pro Semibold" charset="0"/>
                <a:cs typeface="Arial" panose="020B0604020202020204" pitchFamily="34" charset="0"/>
              </a:rPr>
              <a:t>−</a:t>
            </a: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 3 = 3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7BF02CA3-764F-4BCD-AA1D-1754540C10E7}"/>
              </a:ext>
            </a:extLst>
          </p:cNvPr>
          <p:cNvSpPr txBox="1"/>
          <p:nvPr/>
        </p:nvSpPr>
        <p:spPr bwMode="auto">
          <a:xfrm>
            <a:off x="5289629" y="3045768"/>
            <a:ext cx="144462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7 </a:t>
            </a:r>
            <a:r>
              <a:rPr lang="en-GB" sz="2400" dirty="0">
                <a:latin typeface="Myriad Pro Semibold"/>
                <a:ea typeface="Myriad Pro Semibold" charset="0"/>
                <a:cs typeface="Arial" panose="020B0604020202020204" pitchFamily="34" charset="0"/>
              </a:rPr>
              <a:t>−</a:t>
            </a: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 4 = 3</a:t>
            </a:r>
          </a:p>
        </p:txBody>
      </p:sp>
      <p:pic>
        <p:nvPicPr>
          <p:cNvPr id="27" name="Picture 2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722" y="900193"/>
            <a:ext cx="6217756" cy="505761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8064310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6" grpId="1"/>
      <p:bldP spid="20" grpId="0"/>
      <p:bldP spid="20" grpId="1"/>
      <p:bldP spid="21" grpId="0"/>
      <p:bldP spid="21" grpId="1"/>
      <p:bldP spid="22" grpId="0"/>
      <p:bldP spid="22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en-GB" dirty="0"/>
          </a:p>
          <a:p>
            <a:endParaRPr lang="en-GB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86926" y="1320919"/>
            <a:ext cx="3770149" cy="3683621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116768" y="859254"/>
            <a:ext cx="76000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Myanmar Text" panose="020B0502040204020203" pitchFamily="34" charset="0"/>
                <a:cs typeface="Myanmar Text" panose="020B0502040204020203" pitchFamily="34" charset="0"/>
              </a:rPr>
              <a:t>How else could we represent these calculations? 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7220" y="5004540"/>
            <a:ext cx="5708754" cy="167539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826423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en-GB" dirty="0"/>
          </a:p>
          <a:p>
            <a:endParaRPr lang="en-GB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4989" y="710525"/>
            <a:ext cx="6693011" cy="5436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740344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5A46762C-47B1-4ED7-ABB8-3CBC548E888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844" y="2204912"/>
            <a:ext cx="1838283" cy="671119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CBBC0255-8E8A-4840-B290-10999836A2A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0407" y="2204912"/>
            <a:ext cx="1838283" cy="671119"/>
          </a:xfrm>
          <a:prstGeom prst="rect">
            <a:avLst/>
          </a:prstGeom>
        </p:spPr>
      </p:pic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>
                <a:solidFill>
                  <a:srgbClr val="3875A1"/>
                </a:solidFill>
              </a:rPr>
              <a:t>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C5DC1F2-0EBF-42AD-8E89-2686946313E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84" y="2876031"/>
            <a:ext cx="6283228" cy="66139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1A8AFDB-5B7C-4D9B-95A6-3DE59C7296E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0064" y="2204912"/>
            <a:ext cx="1838283" cy="671119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042F1CE7-C53B-4E9A-AE94-7B7727D3E65F}"/>
              </a:ext>
            </a:extLst>
          </p:cNvPr>
          <p:cNvSpPr txBox="1"/>
          <p:nvPr/>
        </p:nvSpPr>
        <p:spPr bwMode="auto">
          <a:xfrm>
            <a:off x="6874741" y="2975894"/>
            <a:ext cx="144462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7 </a:t>
            </a:r>
            <a:r>
              <a:rPr lang="en-GB" sz="2400" dirty="0">
                <a:latin typeface="Myriad Pro Semibold"/>
                <a:ea typeface="Myriad Pro Semibold" charset="0"/>
                <a:cs typeface="Arial" panose="020B0604020202020204" pitchFamily="34" charset="0"/>
              </a:rPr>
              <a:t>− 4 = 3</a:t>
            </a:r>
            <a:endParaRPr lang="en-GB" sz="24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155E6BE-8B94-4FFB-8F80-9C9CDBA2DFCC}"/>
              </a:ext>
            </a:extLst>
          </p:cNvPr>
          <p:cNvSpPr txBox="1"/>
          <p:nvPr/>
        </p:nvSpPr>
        <p:spPr bwMode="auto">
          <a:xfrm>
            <a:off x="6874741" y="2975894"/>
            <a:ext cx="144462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6 </a:t>
            </a:r>
            <a:r>
              <a:rPr lang="en-GB" sz="2400" dirty="0">
                <a:latin typeface="Myriad Pro Semibold"/>
                <a:ea typeface="Myriad Pro Semibold" charset="0"/>
                <a:cs typeface="Arial" panose="020B0604020202020204" pitchFamily="34" charset="0"/>
              </a:rPr>
              <a:t>− 3 = 3</a:t>
            </a:r>
            <a:endParaRPr lang="en-GB" sz="24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349EC21-E984-4868-BFFA-ACC45DFD5F24}"/>
              </a:ext>
            </a:extLst>
          </p:cNvPr>
          <p:cNvSpPr txBox="1"/>
          <p:nvPr/>
        </p:nvSpPr>
        <p:spPr bwMode="auto">
          <a:xfrm>
            <a:off x="6874741" y="2975894"/>
            <a:ext cx="144462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5 </a:t>
            </a:r>
            <a:r>
              <a:rPr lang="en-GB" sz="2400" dirty="0">
                <a:latin typeface="Myriad Pro Semibold"/>
                <a:ea typeface="Myriad Pro Semibold" charset="0"/>
                <a:cs typeface="Arial" panose="020B0604020202020204" pitchFamily="34" charset="0"/>
              </a:rPr>
              <a:t>− 2 = 3</a:t>
            </a:r>
            <a:endParaRPr lang="en-GB" sz="24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3CB6D2A-2E6A-49F9-8E7E-13EE2B8A922E}"/>
              </a:ext>
            </a:extLst>
          </p:cNvPr>
          <p:cNvSpPr txBox="1"/>
          <p:nvPr/>
        </p:nvSpPr>
        <p:spPr bwMode="auto">
          <a:xfrm>
            <a:off x="6874741" y="2975894"/>
            <a:ext cx="144462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4 </a:t>
            </a:r>
            <a:r>
              <a:rPr lang="en-GB" sz="2400" dirty="0">
                <a:latin typeface="Myriad Pro Semibold"/>
                <a:ea typeface="Myriad Pro Semibold" charset="0"/>
                <a:cs typeface="Arial" panose="020B0604020202020204" pitchFamily="34" charset="0"/>
              </a:rPr>
              <a:t>− 1 = 3</a:t>
            </a:r>
            <a:endParaRPr lang="en-GB" sz="24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C168A28F-FCCC-425E-B571-73E5C93D9B4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5236" y="2204912"/>
            <a:ext cx="1838283" cy="671119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23815748-D5F7-47AD-BFD8-D7A0FF1F644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524" y="833200"/>
            <a:ext cx="6135088" cy="496792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699881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35" presetClass="path" presetSubtype="0" accel="49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7.40741E-7 L -0.06614 -7.40741E-7 " pathEditMode="relative" rAng="0" ptsTypes="AA">
                                      <p:cBhvr>
                                        <p:cTn id="15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1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35" presetClass="path" presetSubtype="0" accel="49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7.40741E-7 L -0.06614 -7.40741E-7 " pathEditMode="relative" rAng="0" ptsTypes="AA">
                                      <p:cBhvr>
                                        <p:cTn id="33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1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35" presetClass="path" presetSubtype="0" accel="49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7.40741E-7 L -0.06614 -7.40741E-7 " pathEditMode="relative" rAng="0" ptsTypes="AA">
                                      <p:cBhvr>
                                        <p:cTn id="51" dur="1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1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000"/>
                            </p:stCondLst>
                            <p:childTnLst>
                              <p:par>
                                <p:cTn id="53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500"/>
                            </p:stCondLst>
                            <p:childTnLst>
                              <p:par>
                                <p:cTn id="9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9" grpId="2"/>
      <p:bldP spid="12" grpId="0"/>
      <p:bldP spid="12" grpId="1"/>
      <p:bldP spid="12" grpId="2"/>
      <p:bldP spid="13" grpId="0"/>
      <p:bldP spid="13" grpId="1"/>
      <p:bldP spid="13" grpId="2"/>
      <p:bldP spid="14" grpId="0"/>
      <p:bldP spid="14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en-GB" dirty="0"/>
          </a:p>
          <a:p>
            <a:endParaRPr lang="en-GB" dirty="0"/>
          </a:p>
        </p:txBody>
      </p:sp>
      <p:sp>
        <p:nvSpPr>
          <p:cNvPr id="5" name="TextBox 4"/>
          <p:cNvSpPr txBox="1"/>
          <p:nvPr/>
        </p:nvSpPr>
        <p:spPr>
          <a:xfrm>
            <a:off x="299804" y="1059644"/>
            <a:ext cx="854439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latin typeface="Myanmar Text" panose="020B0502040204020203" pitchFamily="34" charset="0"/>
                <a:cs typeface="Myanmar Text" panose="020B0502040204020203" pitchFamily="34" charset="0"/>
              </a:rPr>
              <a:t>I’ve added ________ to both the minuend and the subtrahend, so the difference stays the same.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55575" y="3691924"/>
            <a:ext cx="922439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latin typeface="Myanmar Text" panose="020B0502040204020203" pitchFamily="34" charset="0"/>
                <a:cs typeface="Myanmar Text" panose="020B0502040204020203" pitchFamily="34" charset="0"/>
              </a:rPr>
              <a:t>I’ve subtracted ________ from both the minuend and the subtrahend, so the difference stays the same. </a:t>
            </a: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0181505"/>
              </p:ext>
            </p:extLst>
          </p:nvPr>
        </p:nvGraphicFramePr>
        <p:xfrm>
          <a:off x="997093" y="2075161"/>
          <a:ext cx="6962681" cy="144986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83010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361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3010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3617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83010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12426"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36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4</a:t>
                      </a: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 </a:t>
                      </a: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36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−</a:t>
                      </a:r>
                      <a:endParaRPr lang="en-GB" sz="3600" b="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36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1</a:t>
                      </a:r>
                      <a:endParaRPr lang="en-GB" sz="3600" b="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36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=</a:t>
                      </a:r>
                      <a:endParaRPr lang="en-GB" sz="3600" b="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14400" indent="-914400"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36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3</a:t>
                      </a:r>
                      <a:endParaRPr lang="en-GB" sz="3600" b="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01226"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↑</a:t>
                      </a:r>
                    </a:p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minuend</a:t>
                      </a: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 </a:t>
                      </a: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↑</a:t>
                      </a:r>
                    </a:p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subtrahend</a:t>
                      </a: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 </a:t>
                      </a: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↑</a:t>
                      </a:r>
                    </a:p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difference</a:t>
                      </a: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pSp>
        <p:nvGrpSpPr>
          <p:cNvPr id="11" name="Group 10"/>
          <p:cNvGrpSpPr/>
          <p:nvPr/>
        </p:nvGrpSpPr>
        <p:grpSpPr>
          <a:xfrm>
            <a:off x="224853" y="4806844"/>
            <a:ext cx="6654664" cy="1579529"/>
            <a:chOff x="224853" y="4806844"/>
            <a:chExt cx="6654664" cy="1579529"/>
          </a:xfrm>
        </p:grpSpPr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24853" y="4806844"/>
              <a:ext cx="1544481" cy="1497063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/>
          </p:nvSpPr>
          <p:spPr>
            <a:xfrm>
              <a:off x="1243216" y="5555376"/>
              <a:ext cx="5636301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400" dirty="0">
                  <a:latin typeface="Myanmar Text" panose="020B0502040204020203" pitchFamily="34" charset="0"/>
                  <a:cs typeface="Myanmar Text" panose="020B0502040204020203" pitchFamily="34" charset="0"/>
                </a:rPr>
                <a:t>Can you make a generalisation using these two stem sentences?</a:t>
              </a:r>
            </a:p>
          </p:txBody>
        </p:sp>
      </p:grpSp>
      <p:sp>
        <p:nvSpPr>
          <p:cNvPr id="9" name="AutoShape 2" descr="File:Free-clip-art-thinking.jpeg - Wikimedia Commons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402279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en-GB" dirty="0"/>
          </a:p>
          <a:p>
            <a:endParaRPr lang="en-GB" dirty="0"/>
          </a:p>
        </p:txBody>
      </p:sp>
      <p:sp>
        <p:nvSpPr>
          <p:cNvPr id="5" name="TextBox 4"/>
          <p:cNvSpPr txBox="1"/>
          <p:nvPr/>
        </p:nvSpPr>
        <p:spPr>
          <a:xfrm>
            <a:off x="299804" y="2663592"/>
            <a:ext cx="854439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>
                <a:latin typeface="Myanmar Text" panose="020B0502040204020203" pitchFamily="34" charset="0"/>
                <a:cs typeface="Myanmar Text" panose="020B0502040204020203" pitchFamily="34" charset="0"/>
              </a:rPr>
              <a:t>If the minuend and the subtrahend are changed by the same amount the difference stays the same. </a:t>
            </a:r>
          </a:p>
        </p:txBody>
      </p:sp>
    </p:spTree>
    <p:extLst>
      <p:ext uri="{BB962C8B-B14F-4D97-AF65-F5344CB8AC3E}">
        <p14:creationId xmlns:p14="http://schemas.microsoft.com/office/powerpoint/2010/main" val="275388041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en-GB" dirty="0"/>
          </a:p>
          <a:p>
            <a:endParaRPr lang="en-GB" dirty="0"/>
          </a:p>
        </p:txBody>
      </p:sp>
      <p:sp>
        <p:nvSpPr>
          <p:cNvPr id="3" name="TextBox 2"/>
          <p:cNvSpPr txBox="1"/>
          <p:nvPr/>
        </p:nvSpPr>
        <p:spPr>
          <a:xfrm>
            <a:off x="1633928" y="779489"/>
            <a:ext cx="751007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Myanmar Text" panose="020B0502040204020203" pitchFamily="34" charset="0"/>
                <a:cs typeface="Myanmar Text" panose="020B0502040204020203" pitchFamily="34" charset="0"/>
              </a:rPr>
              <a:t>Sam and Ellie are playing a game. Sam had 83 points and Ellie had 94 points; that’s 11 more than Sam.  </a:t>
            </a:r>
          </a:p>
          <a:p>
            <a:r>
              <a:rPr lang="en-GB" sz="2400" dirty="0">
                <a:latin typeface="Myanmar Text" panose="020B0502040204020203" pitchFamily="34" charset="0"/>
                <a:cs typeface="Myanmar Text" panose="020B0502040204020203" pitchFamily="34" charset="0"/>
              </a:rPr>
              <a:t>Sam and Ellie both scored another 27 points. </a:t>
            </a:r>
          </a:p>
          <a:p>
            <a:r>
              <a:rPr lang="en-GB" sz="2400" dirty="0">
                <a:latin typeface="Myanmar Text" panose="020B0502040204020203" pitchFamily="34" charset="0"/>
                <a:cs typeface="Myanmar Text" panose="020B0502040204020203" pitchFamily="34" charset="0"/>
              </a:rPr>
              <a:t>How many more points does Ellie have compared to Sam now?</a:t>
            </a:r>
          </a:p>
        </p:txBody>
      </p:sp>
      <p:sp>
        <p:nvSpPr>
          <p:cNvPr id="4" name="AutoShape 2" descr="Girl and boy | Public domain vectors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080" y="992474"/>
            <a:ext cx="1544848" cy="1226070"/>
          </a:xfrm>
          <a:prstGeom prst="rect">
            <a:avLst/>
          </a:prstGeom>
        </p:spPr>
      </p:pic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7228097"/>
              </p:ext>
            </p:extLst>
          </p:nvPr>
        </p:nvGraphicFramePr>
        <p:xfrm>
          <a:off x="179022" y="2581018"/>
          <a:ext cx="6137500" cy="13817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132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489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1321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4892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1321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58102"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36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94</a:t>
                      </a: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 </a:t>
                      </a: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36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−</a:t>
                      </a:r>
                      <a:endParaRPr lang="en-GB" sz="3600" b="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36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83</a:t>
                      </a:r>
                      <a:endParaRPr lang="en-GB" sz="3600" b="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36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=</a:t>
                      </a:r>
                      <a:endParaRPr lang="en-GB" sz="3600" b="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14400" indent="-914400"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36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11</a:t>
                      </a:r>
                      <a:endParaRPr lang="en-GB" sz="3600" b="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52504"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↑</a:t>
                      </a:r>
                    </a:p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  <a:ea typeface="+mn-ea"/>
                          <a:cs typeface="+mn-cs"/>
                        </a:rPr>
                        <a:t>Ellie</a:t>
                      </a: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 </a:t>
                      </a: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↑</a:t>
                      </a:r>
                    </a:p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Sam</a:t>
                      </a: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 </a:t>
                      </a: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↑</a:t>
                      </a:r>
                    </a:p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d</a:t>
                      </a:r>
                      <a:r>
                        <a:rPr lang="en-GB" sz="2400" b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ifference</a:t>
                      </a: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pSp>
        <p:nvGrpSpPr>
          <p:cNvPr id="13" name="Group 12"/>
          <p:cNvGrpSpPr/>
          <p:nvPr/>
        </p:nvGrpSpPr>
        <p:grpSpPr>
          <a:xfrm>
            <a:off x="903720" y="4060864"/>
            <a:ext cx="2781924" cy="887765"/>
            <a:chOff x="1815357" y="4198327"/>
            <a:chExt cx="3155951" cy="1063220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BF7BE988-A946-4816-AA0C-B9CBDC04CA29}"/>
                </a:ext>
              </a:extLst>
            </p:cNvPr>
            <p:cNvSpPr txBox="1"/>
            <p:nvPr/>
          </p:nvSpPr>
          <p:spPr bwMode="auto">
            <a:xfrm>
              <a:off x="1815357" y="4426640"/>
              <a:ext cx="798617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="" xmlns:ma14="http://schemas.microsoft.com/office/mac/drawingml/2011/main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solidFill>
                    <a:srgbClr val="959595"/>
                  </a:solidFill>
                  <a:latin typeface="Comic Sans MS" panose="030F0702030302020204" pitchFamily="66" charset="0"/>
                  <a:ea typeface="Myriad Pro Semibold" charset="0"/>
                  <a:cs typeface="Arial" panose="020B0604020202020204" pitchFamily="34" charset="0"/>
                </a:rPr>
                <a:t>+ 27</a:t>
              </a:r>
              <a:endParaRPr lang="en-GB" sz="2400" dirty="0">
                <a:solidFill>
                  <a:srgbClr val="959595"/>
                </a:solidFill>
                <a:latin typeface="Comic Sans MS" panose="030F0702030302020204" pitchFamily="66" charset="0"/>
                <a:ea typeface="Myriad Pro Semibold" charset="0"/>
                <a:cs typeface="Myriad Pro Semibold" charset="0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52EF2218-087C-44E3-83E2-2D775523DD23}"/>
                </a:ext>
              </a:extLst>
            </p:cNvPr>
            <p:cNvSpPr txBox="1"/>
            <p:nvPr/>
          </p:nvSpPr>
          <p:spPr bwMode="auto">
            <a:xfrm>
              <a:off x="4172691" y="4426639"/>
              <a:ext cx="798617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="" xmlns:ma14="http://schemas.microsoft.com/office/mac/drawingml/2011/main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solidFill>
                    <a:srgbClr val="959595"/>
                  </a:solidFill>
                  <a:latin typeface="Comic Sans MS" panose="030F0702030302020204" pitchFamily="66" charset="0"/>
                  <a:ea typeface="Myriad Pro Semibold" charset="0"/>
                  <a:cs typeface="Arial" panose="020B0604020202020204" pitchFamily="34" charset="0"/>
                </a:rPr>
                <a:t>+ 27</a:t>
              </a:r>
              <a:endParaRPr lang="en-GB" sz="2400" dirty="0">
                <a:solidFill>
                  <a:srgbClr val="959595"/>
                </a:solidFill>
                <a:latin typeface="Comic Sans MS" panose="030F0702030302020204" pitchFamily="66" charset="0"/>
                <a:ea typeface="Myriad Pro Semibold" charset="0"/>
                <a:cs typeface="Myriad Pro Semibold" charset="0"/>
              </a:endParaRPr>
            </a:p>
          </p:txBody>
        </p:sp>
        <p:cxnSp>
          <p:nvCxnSpPr>
            <p:cNvPr id="11" name="Straight Arrow Connector 10"/>
            <p:cNvCxnSpPr/>
            <p:nvPr/>
          </p:nvCxnSpPr>
          <p:spPr>
            <a:xfrm>
              <a:off x="1843788" y="4198327"/>
              <a:ext cx="0" cy="1063220"/>
            </a:xfrm>
            <a:prstGeom prst="straightConnector1">
              <a:avLst/>
            </a:prstGeom>
            <a:ln>
              <a:solidFill>
                <a:schemeClr val="accent3"/>
              </a:solidFill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2" name="Straight Arrow Connector 11"/>
            <p:cNvCxnSpPr/>
            <p:nvPr/>
          </p:nvCxnSpPr>
          <p:spPr>
            <a:xfrm>
              <a:off x="4172691" y="4198327"/>
              <a:ext cx="0" cy="1063220"/>
            </a:xfrm>
            <a:prstGeom prst="straightConnector1">
              <a:avLst/>
            </a:prstGeom>
            <a:ln>
              <a:solidFill>
                <a:schemeClr val="accent3"/>
              </a:solidFill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aphicFrame>
        <p:nvGraphicFramePr>
          <p:cNvPr id="14" name="Tab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9252044"/>
              </p:ext>
            </p:extLst>
          </p:nvPr>
        </p:nvGraphicFramePr>
        <p:xfrm>
          <a:off x="89080" y="5214963"/>
          <a:ext cx="6137500" cy="13817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132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489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1321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4892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1321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58102"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36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121</a:t>
                      </a: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36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−</a:t>
                      </a:r>
                      <a:endParaRPr lang="en-GB" sz="3600" b="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36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110</a:t>
                      </a:r>
                      <a:endParaRPr lang="en-GB" sz="3600" b="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36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=</a:t>
                      </a:r>
                      <a:endParaRPr lang="en-GB" sz="3600" b="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14400" indent="-914400"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36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11</a:t>
                      </a:r>
                      <a:endParaRPr lang="en-GB" sz="3600" b="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52504"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↑</a:t>
                      </a:r>
                    </a:p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20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minuend</a:t>
                      </a:r>
                      <a:endParaRPr lang="en-GB" sz="2000" b="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 </a:t>
                      </a: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↑</a:t>
                      </a:r>
                    </a:p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20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subtrahend</a:t>
                      </a: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  </a:t>
                      </a: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 </a:t>
                      </a: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↑</a:t>
                      </a:r>
                    </a:p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20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difference</a:t>
                      </a: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2497856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en-GB" dirty="0"/>
          </a:p>
          <a:p>
            <a:endParaRPr lang="en-GB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91146" y="1613628"/>
            <a:ext cx="2261720" cy="512848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04733" y="1242045"/>
            <a:ext cx="67455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Myanmar Text" panose="020B0502040204020203" pitchFamily="34" charset="0"/>
                <a:cs typeface="Myanmar Text" panose="020B0502040204020203" pitchFamily="34" charset="0"/>
              </a:rPr>
              <a:t>Fill in the missing numbers: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777520" y="2034005"/>
            <a:ext cx="5042015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b="1" dirty="0">
                <a:latin typeface="Myanmar Text" panose="020B0502040204020203" pitchFamily="34" charset="0"/>
                <a:cs typeface="Myanmar Text" panose="020B0502040204020203" pitchFamily="34" charset="0"/>
              </a:rPr>
              <a:t>If the minuend and the subtrahend are changed by the same amount the difference stays the same.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278505" y="2501745"/>
            <a:ext cx="3513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latin typeface="Myanmar Text" panose="020B0502040204020203" pitchFamily="34" charset="0"/>
                <a:cs typeface="Myanmar Text" panose="020B0502040204020203" pitchFamily="34" charset="0"/>
              </a:rPr>
              <a:t>3</a:t>
            </a:r>
            <a:endParaRPr lang="en-GB" sz="3200" dirty="0">
              <a:latin typeface="Myanmar Text" panose="020B0502040204020203" pitchFamily="34" charset="0"/>
              <a:cs typeface="Myanmar Text" panose="020B0502040204020203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454194" y="3234333"/>
            <a:ext cx="3513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latin typeface="Myanmar Text" panose="020B0502040204020203" pitchFamily="34" charset="0"/>
                <a:cs typeface="Myanmar Text" panose="020B0502040204020203" pitchFamily="34" charset="0"/>
              </a:rPr>
              <a:t>3</a:t>
            </a:r>
            <a:endParaRPr lang="en-GB" sz="3200" dirty="0">
              <a:latin typeface="Myanmar Text" panose="020B0502040204020203" pitchFamily="34" charset="0"/>
              <a:cs typeface="Myanmar Text" panose="020B0502040204020203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826381" y="3936673"/>
            <a:ext cx="51809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latin typeface="Myanmar Text" panose="020B0502040204020203" pitchFamily="34" charset="0"/>
                <a:cs typeface="Myanmar Text" panose="020B0502040204020203" pitchFamily="34" charset="0"/>
              </a:rPr>
              <a:t>13</a:t>
            </a:r>
            <a:endParaRPr lang="en-GB" sz="3200" dirty="0">
              <a:latin typeface="Myanmar Text" panose="020B0502040204020203" pitchFamily="34" charset="0"/>
              <a:cs typeface="Myanmar Text" panose="020B0502040204020203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862960" y="4665494"/>
            <a:ext cx="51809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latin typeface="Myanmar Text" panose="020B0502040204020203" pitchFamily="34" charset="0"/>
                <a:cs typeface="Myanmar Text" panose="020B0502040204020203" pitchFamily="34" charset="0"/>
              </a:rPr>
              <a:t>15</a:t>
            </a:r>
            <a:endParaRPr lang="en-GB" sz="3200" dirty="0">
              <a:latin typeface="Myanmar Text" panose="020B0502040204020203" pitchFamily="34" charset="0"/>
              <a:cs typeface="Myanmar Text" panose="020B0502040204020203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051106" y="5372529"/>
            <a:ext cx="51809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latin typeface="Myanmar Text" panose="020B0502040204020203" pitchFamily="34" charset="0"/>
                <a:cs typeface="Myanmar Text" panose="020B0502040204020203" pitchFamily="34" charset="0"/>
              </a:rPr>
              <a:t>20</a:t>
            </a:r>
            <a:endParaRPr lang="en-GB" sz="3200" dirty="0">
              <a:latin typeface="Myanmar Text" panose="020B0502040204020203" pitchFamily="34" charset="0"/>
              <a:cs typeface="Myanmar Text" panose="020B0502040204020203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051106" y="6057321"/>
            <a:ext cx="51809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latin typeface="Myanmar Text" panose="020B0502040204020203" pitchFamily="34" charset="0"/>
                <a:cs typeface="Myanmar Text" panose="020B0502040204020203" pitchFamily="34" charset="0"/>
              </a:rPr>
              <a:t>22</a:t>
            </a:r>
            <a:endParaRPr lang="en-GB" sz="3200" dirty="0">
              <a:latin typeface="Myanmar Text" panose="020B0502040204020203" pitchFamily="34" charset="0"/>
              <a:cs typeface="Myanmar Text" panose="020B0502040204020203" pitchFamily="34" charset="0"/>
            </a:endParaRPr>
          </a:p>
        </p:txBody>
      </p:sp>
      <p:sp>
        <p:nvSpPr>
          <p:cNvPr id="5" name="Oval 4"/>
          <p:cNvSpPr/>
          <p:nvPr/>
        </p:nvSpPr>
        <p:spPr>
          <a:xfrm>
            <a:off x="855406" y="1613628"/>
            <a:ext cx="1774477" cy="67237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Oval 13"/>
          <p:cNvSpPr/>
          <p:nvPr/>
        </p:nvSpPr>
        <p:spPr>
          <a:xfrm>
            <a:off x="679717" y="5834193"/>
            <a:ext cx="2125855" cy="83099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FFA4E33-DD38-4215-A684-5551AF136756}"/>
              </a:ext>
            </a:extLst>
          </p:cNvPr>
          <p:cNvSpPr txBox="1"/>
          <p:nvPr/>
        </p:nvSpPr>
        <p:spPr>
          <a:xfrm>
            <a:off x="0" y="656244"/>
            <a:ext cx="9144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Missing-number problems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708409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5" grpId="0" animBg="1"/>
      <p:bldP spid="1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en-GB" dirty="0"/>
          </a:p>
          <a:p>
            <a:endParaRPr lang="en-GB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0753" y="1634105"/>
            <a:ext cx="2287536" cy="504882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4228" y="1059363"/>
            <a:ext cx="2907399" cy="79292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28695" y="3213812"/>
            <a:ext cx="5715305" cy="218101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976659" y="1425491"/>
            <a:ext cx="2619375" cy="1173862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B7846DE1-FED5-43DF-AF83-7C6B62A95060}"/>
              </a:ext>
            </a:extLst>
          </p:cNvPr>
          <p:cNvSpPr/>
          <p:nvPr/>
        </p:nvSpPr>
        <p:spPr>
          <a:xfrm>
            <a:off x="154228" y="690030"/>
            <a:ext cx="883554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Practice activity</a:t>
            </a:r>
          </a:p>
        </p:txBody>
      </p:sp>
    </p:spTree>
    <p:extLst>
      <p:ext uri="{BB962C8B-B14F-4D97-AF65-F5344CB8AC3E}">
        <p14:creationId xmlns:p14="http://schemas.microsoft.com/office/powerpoint/2010/main" val="408228901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C238BA2-3576-45EF-8E61-8D3DDD679CB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Autofit/>
          </a:bodyPr>
          <a:lstStyle/>
          <a:p>
            <a:r>
              <a:rPr lang="en-GB" sz="1400" dirty="0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https://www.ncetm.org.uk/classroom-resources/vl-upper-key-stage-2-number-addition-and-subtraction-video-lessons/</a:t>
            </a:r>
            <a:endParaRPr lang="en-GB" sz="1400" dirty="0"/>
          </a:p>
        </p:txBody>
      </p:sp>
    </p:spTree>
    <p:extLst>
      <p:ext uri="{BB962C8B-B14F-4D97-AF65-F5344CB8AC3E}">
        <p14:creationId xmlns:p14="http://schemas.microsoft.com/office/powerpoint/2010/main" val="41597270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dirty="0">
                <a:solidFill>
                  <a:srgbClr val="3875A1"/>
                </a:solidFill>
              </a:rPr>
              <a:t>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B844F3F-D0E6-416D-91E8-9431381C53DA}"/>
              </a:ext>
            </a:extLst>
          </p:cNvPr>
          <p:cNvSpPr txBox="1"/>
          <p:nvPr/>
        </p:nvSpPr>
        <p:spPr>
          <a:xfrm>
            <a:off x="-1" y="630000"/>
            <a:ext cx="91439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Practice activity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1D6E6CBB-4ACB-42CA-BF33-60F7A53C27C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399596"/>
              </p:ext>
            </p:extLst>
          </p:nvPr>
        </p:nvGraphicFramePr>
        <p:xfrm>
          <a:off x="213360" y="1260000"/>
          <a:ext cx="6095999" cy="2225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35480">
                  <a:extLst>
                    <a:ext uri="{9D8B030D-6E8A-4147-A177-3AD203B41FA5}">
                      <a16:colId xmlns:a16="http://schemas.microsoft.com/office/drawing/2014/main" val="2658644970"/>
                    </a:ext>
                  </a:extLst>
                </a:gridCol>
                <a:gridCol w="2103120">
                  <a:extLst>
                    <a:ext uri="{9D8B030D-6E8A-4147-A177-3AD203B41FA5}">
                      <a16:colId xmlns:a16="http://schemas.microsoft.com/office/drawing/2014/main" val="4145235214"/>
                    </a:ext>
                  </a:extLst>
                </a:gridCol>
                <a:gridCol w="2057399">
                  <a:extLst>
                    <a:ext uri="{9D8B030D-6E8A-4147-A177-3AD203B41FA5}">
                      <a16:colId xmlns:a16="http://schemas.microsoft.com/office/drawing/2014/main" val="251935247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School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Bus Station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Journey Time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431751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08.00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08.15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15mins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4197183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08.45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15mins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5789063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09.30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8784405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10.10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15mins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9752626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15mins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74507767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34879C98-5C76-4882-9562-3EDEE0C5A52B}"/>
              </a:ext>
            </a:extLst>
          </p:cNvPr>
          <p:cNvSpPr txBox="1"/>
          <p:nvPr/>
        </p:nvSpPr>
        <p:spPr>
          <a:xfrm>
            <a:off x="213360" y="3764280"/>
            <a:ext cx="855868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Here is a bus timetable from school to the bus station. </a:t>
            </a:r>
          </a:p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Can you complete the missing times? </a:t>
            </a:r>
          </a:p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For the last one, can you think of your own times with a difference of 15 minutes?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AD5BED1-0FEB-495F-A7BF-38162743B9F3}"/>
              </a:ext>
            </a:extLst>
          </p:cNvPr>
          <p:cNvSpPr txBox="1"/>
          <p:nvPr/>
        </p:nvSpPr>
        <p:spPr>
          <a:xfrm>
            <a:off x="2841621" y="2003188"/>
            <a:ext cx="8140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rgbClr val="FF0000"/>
                </a:solidFill>
              </a:rPr>
              <a:t>09.00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2C0B60C-424A-453E-AE56-051D5A73E52E}"/>
              </a:ext>
            </a:extLst>
          </p:cNvPr>
          <p:cNvSpPr txBox="1"/>
          <p:nvPr/>
        </p:nvSpPr>
        <p:spPr>
          <a:xfrm>
            <a:off x="834384" y="2367700"/>
            <a:ext cx="8140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rgbClr val="FF0000"/>
                </a:solidFill>
              </a:rPr>
              <a:t>09.15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EE8F2AA-A756-46A2-B1FC-384C9ED299D0}"/>
              </a:ext>
            </a:extLst>
          </p:cNvPr>
          <p:cNvSpPr txBox="1"/>
          <p:nvPr/>
        </p:nvSpPr>
        <p:spPr>
          <a:xfrm>
            <a:off x="2854321" y="2746376"/>
            <a:ext cx="8140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rgbClr val="FF0000"/>
                </a:solidFill>
              </a:rPr>
              <a:t>10.25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B7D8598-A2A0-4386-AC7C-7BEED3CDDC82}"/>
              </a:ext>
            </a:extLst>
          </p:cNvPr>
          <p:cNvSpPr txBox="1"/>
          <p:nvPr/>
        </p:nvSpPr>
        <p:spPr>
          <a:xfrm>
            <a:off x="4862188" y="2377044"/>
            <a:ext cx="9823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rgbClr val="FF0000"/>
                </a:solidFill>
              </a:rPr>
              <a:t>15mins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DB79082-7FF5-4B2F-8C23-F21FB66D937A}"/>
              </a:ext>
            </a:extLst>
          </p:cNvPr>
          <p:cNvSpPr txBox="1"/>
          <p:nvPr/>
        </p:nvSpPr>
        <p:spPr>
          <a:xfrm>
            <a:off x="819151" y="3115708"/>
            <a:ext cx="8140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rgbClr val="FF0000"/>
                </a:solidFill>
              </a:rPr>
              <a:t>15.30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D4A11C9-0572-437E-BF39-EA5208DE9854}"/>
              </a:ext>
            </a:extLst>
          </p:cNvPr>
          <p:cNvSpPr txBox="1"/>
          <p:nvPr/>
        </p:nvSpPr>
        <p:spPr>
          <a:xfrm>
            <a:off x="2854321" y="3094188"/>
            <a:ext cx="8140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rgbClr val="FF0000"/>
                </a:solidFill>
              </a:rPr>
              <a:t>15.45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1470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0" y="0"/>
            <a:ext cx="9144000" cy="630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>
                <a:solidFill>
                  <a:srgbClr val="3875A1"/>
                </a:solidFill>
              </a:rPr>
              <a:t> 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2276076"/>
              </p:ext>
            </p:extLst>
          </p:nvPr>
        </p:nvGraphicFramePr>
        <p:xfrm>
          <a:off x="1281909" y="1293733"/>
          <a:ext cx="6370322" cy="13817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7441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735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7441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7354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7441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36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 4</a:t>
                      </a: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 </a:t>
                      </a: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36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−</a:t>
                      </a:r>
                      <a:endParaRPr lang="en-GB" sz="3600" b="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36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1</a:t>
                      </a:r>
                      <a:endParaRPr lang="en-GB" sz="3600" b="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36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=</a:t>
                      </a:r>
                      <a:endParaRPr lang="en-GB" sz="3600" b="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14400" indent="-914400"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36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3</a:t>
                      </a:r>
                      <a:endParaRPr lang="en-GB" sz="3600" b="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↑</a:t>
                      </a:r>
                    </a:p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minuend</a:t>
                      </a: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 </a:t>
                      </a: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↑</a:t>
                      </a:r>
                    </a:p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subtrahend</a:t>
                      </a: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 </a:t>
                      </a: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↑</a:t>
                      </a:r>
                    </a:p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difference</a:t>
                      </a: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76360" y="3954983"/>
            <a:ext cx="1101529" cy="1101529"/>
          </a:xfrm>
          <a:prstGeom prst="rect">
            <a:avLst/>
          </a:prstGeom>
        </p:spPr>
      </p:pic>
      <p:grpSp>
        <p:nvGrpSpPr>
          <p:cNvPr id="17" name="Group 16"/>
          <p:cNvGrpSpPr/>
          <p:nvPr/>
        </p:nvGrpSpPr>
        <p:grpSpPr>
          <a:xfrm>
            <a:off x="1596701" y="2909917"/>
            <a:ext cx="4913336" cy="1045066"/>
            <a:chOff x="1596701" y="2909917"/>
            <a:chExt cx="4913336" cy="1045066"/>
          </a:xfrm>
        </p:grpSpPr>
        <p:pic>
          <p:nvPicPr>
            <p:cNvPr id="11" name="Picture 10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596701" y="2909920"/>
              <a:ext cx="1328648" cy="1045063"/>
            </a:xfrm>
            <a:prstGeom prst="rect">
              <a:avLst/>
            </a:prstGeom>
          </p:spPr>
        </p:pic>
        <p:grpSp>
          <p:nvGrpSpPr>
            <p:cNvPr id="16" name="Group 15"/>
            <p:cNvGrpSpPr/>
            <p:nvPr/>
          </p:nvGrpSpPr>
          <p:grpSpPr>
            <a:xfrm>
              <a:off x="2791597" y="2909917"/>
              <a:ext cx="3718440" cy="1045065"/>
              <a:chOff x="2791597" y="2909917"/>
              <a:chExt cx="3718440" cy="1045065"/>
            </a:xfrm>
          </p:grpSpPr>
          <p:pic>
            <p:nvPicPr>
              <p:cNvPr id="13" name="Picture 12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2791597" y="2909919"/>
                <a:ext cx="1328648" cy="1045063"/>
              </a:xfrm>
              <a:prstGeom prst="rect">
                <a:avLst/>
              </a:prstGeom>
            </p:spPr>
          </p:pic>
          <p:pic>
            <p:nvPicPr>
              <p:cNvPr id="14" name="Picture 13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3986493" y="2909918"/>
                <a:ext cx="1328648" cy="1045063"/>
              </a:xfrm>
              <a:prstGeom prst="rect">
                <a:avLst/>
              </a:prstGeom>
            </p:spPr>
          </p:pic>
          <p:pic>
            <p:nvPicPr>
              <p:cNvPr id="15" name="Picture 14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5181389" y="2909917"/>
                <a:ext cx="1328648" cy="1045063"/>
              </a:xfrm>
              <a:prstGeom prst="rect">
                <a:avLst/>
              </a:prstGeom>
            </p:spPr>
          </p:pic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954562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>
                <a:solidFill>
                  <a:srgbClr val="3875A1"/>
                </a:solidFill>
              </a:rPr>
              <a:t> 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6301" y="1278693"/>
            <a:ext cx="7391400" cy="1962150"/>
          </a:xfrm>
          <a:prstGeom prst="rect">
            <a:avLst/>
          </a:prstGeom>
        </p:spPr>
      </p:pic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745372"/>
              </p:ext>
            </p:extLst>
          </p:nvPr>
        </p:nvGraphicFramePr>
        <p:xfrm>
          <a:off x="217608" y="3767110"/>
          <a:ext cx="6370322" cy="13817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7441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735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7441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7354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7441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36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6</a:t>
                      </a: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 </a:t>
                      </a: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36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−</a:t>
                      </a:r>
                      <a:endParaRPr lang="en-GB" sz="3600" b="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36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4</a:t>
                      </a:r>
                      <a:endParaRPr lang="en-GB" sz="3600" b="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36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=</a:t>
                      </a:r>
                      <a:endParaRPr lang="en-GB" sz="3600" b="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14400" indent="-914400"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36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2</a:t>
                      </a:r>
                      <a:endParaRPr lang="en-GB" sz="3600" b="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↑</a:t>
                      </a:r>
                    </a:p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minuend</a:t>
                      </a: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 </a:t>
                      </a: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↑</a:t>
                      </a:r>
                    </a:p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subtrahend</a:t>
                      </a: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 </a:t>
                      </a: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↑</a:t>
                      </a:r>
                    </a:p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difference</a:t>
                      </a: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3621713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>
                <a:solidFill>
                  <a:srgbClr val="3875A1"/>
                </a:solidFill>
              </a:rPr>
              <a:t> </a:t>
            </a:r>
          </a:p>
        </p:txBody>
      </p:sp>
      <p:grpSp>
        <p:nvGrpSpPr>
          <p:cNvPr id="12" name="Group 11"/>
          <p:cNvGrpSpPr/>
          <p:nvPr/>
        </p:nvGrpSpPr>
        <p:grpSpPr>
          <a:xfrm>
            <a:off x="1686642" y="2370271"/>
            <a:ext cx="4913336" cy="2146595"/>
            <a:chOff x="1596701" y="2909917"/>
            <a:chExt cx="4913336" cy="2146595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776360" y="3954983"/>
              <a:ext cx="1101529" cy="1101529"/>
            </a:xfrm>
            <a:prstGeom prst="rect">
              <a:avLst/>
            </a:prstGeom>
          </p:spPr>
        </p:pic>
        <p:grpSp>
          <p:nvGrpSpPr>
            <p:cNvPr id="6" name="Group 5"/>
            <p:cNvGrpSpPr/>
            <p:nvPr/>
          </p:nvGrpSpPr>
          <p:grpSpPr>
            <a:xfrm>
              <a:off x="1596701" y="2909917"/>
              <a:ext cx="4913336" cy="1045066"/>
              <a:chOff x="1596701" y="2909917"/>
              <a:chExt cx="4913336" cy="1045066"/>
            </a:xfrm>
          </p:grpSpPr>
          <p:pic>
            <p:nvPicPr>
              <p:cNvPr id="7" name="Picture 6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596701" y="2909920"/>
                <a:ext cx="1328648" cy="1045063"/>
              </a:xfrm>
              <a:prstGeom prst="rect">
                <a:avLst/>
              </a:prstGeom>
            </p:spPr>
          </p:pic>
          <p:grpSp>
            <p:nvGrpSpPr>
              <p:cNvPr id="8" name="Group 7"/>
              <p:cNvGrpSpPr/>
              <p:nvPr/>
            </p:nvGrpSpPr>
            <p:grpSpPr>
              <a:xfrm>
                <a:off x="2791597" y="2909917"/>
                <a:ext cx="3718440" cy="1045065"/>
                <a:chOff x="2791597" y="2909917"/>
                <a:chExt cx="3718440" cy="1045065"/>
              </a:xfrm>
            </p:grpSpPr>
            <p:pic>
              <p:nvPicPr>
                <p:cNvPr id="9" name="Picture 8"/>
                <p:cNvPicPr>
                  <a:picLocks noChangeAspect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2791597" y="2909919"/>
                  <a:ext cx="1328648" cy="1045063"/>
                </a:xfrm>
                <a:prstGeom prst="rect">
                  <a:avLst/>
                </a:prstGeom>
              </p:spPr>
            </p:pic>
            <p:pic>
              <p:nvPicPr>
                <p:cNvPr id="10" name="Picture 9"/>
                <p:cNvPicPr>
                  <a:picLocks noChangeAspect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3986493" y="2909918"/>
                  <a:ext cx="1328648" cy="1045063"/>
                </a:xfrm>
                <a:prstGeom prst="rect">
                  <a:avLst/>
                </a:prstGeom>
              </p:spPr>
            </p:pic>
            <p:pic>
              <p:nvPicPr>
                <p:cNvPr id="11" name="Picture 10"/>
                <p:cNvPicPr>
                  <a:picLocks noChangeAspect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5181389" y="2909917"/>
                  <a:ext cx="1328648" cy="1045063"/>
                </a:xfrm>
                <a:prstGeom prst="rect">
                  <a:avLst/>
                </a:prstGeom>
              </p:spPr>
            </p:pic>
          </p:grpSp>
        </p:grpSp>
      </p:grpSp>
      <p:pic>
        <p:nvPicPr>
          <p:cNvPr id="13" name="Picture 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380402" y="2082695"/>
            <a:ext cx="5659568" cy="3120410"/>
          </a:xfrm>
          <a:prstGeom prst="rect">
            <a:avLst/>
          </a:prstGeom>
        </p:spPr>
      </p:pic>
      <p:graphicFrame>
        <p:nvGraphicFramePr>
          <p:cNvPr id="15" name="Table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65409089"/>
              </p:ext>
            </p:extLst>
          </p:nvPr>
        </p:nvGraphicFramePr>
        <p:xfrm>
          <a:off x="1380402" y="993152"/>
          <a:ext cx="6370322" cy="13817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7441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735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7441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7354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7441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36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4</a:t>
                      </a: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 </a:t>
                      </a: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36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−</a:t>
                      </a:r>
                      <a:endParaRPr lang="en-GB" sz="3600" b="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36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1</a:t>
                      </a:r>
                      <a:endParaRPr lang="en-GB" sz="3600" b="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36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=</a:t>
                      </a:r>
                      <a:endParaRPr lang="en-GB" sz="3600" b="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14400" indent="-914400"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36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3</a:t>
                      </a:r>
                      <a:endParaRPr lang="en-GB" sz="3600" b="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↑</a:t>
                      </a:r>
                    </a:p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minuend</a:t>
                      </a: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 </a:t>
                      </a: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↑</a:t>
                      </a:r>
                    </a:p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subtrahend</a:t>
                      </a: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 </a:t>
                      </a: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↑</a:t>
                      </a:r>
                    </a:p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difference</a:t>
                      </a: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cxnSp>
        <p:nvCxnSpPr>
          <p:cNvPr id="17" name="Straight Arrow Connector 16"/>
          <p:cNvCxnSpPr/>
          <p:nvPr/>
        </p:nvCxnSpPr>
        <p:spPr>
          <a:xfrm>
            <a:off x="3157095" y="4122295"/>
            <a:ext cx="3072984" cy="14990"/>
          </a:xfrm>
          <a:prstGeom prst="straightConnector1">
            <a:avLst/>
          </a:prstGeom>
          <a:ln w="5715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200498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>
                <a:solidFill>
                  <a:srgbClr val="3875A1"/>
                </a:solidFill>
              </a:rPr>
              <a:t> </a:t>
            </a:r>
          </a:p>
        </p:txBody>
      </p:sp>
      <p:graphicFrame>
        <p:nvGraphicFramePr>
          <p:cNvPr id="15" name="Table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6622467"/>
              </p:ext>
            </p:extLst>
          </p:nvPr>
        </p:nvGraphicFramePr>
        <p:xfrm>
          <a:off x="1380402" y="993152"/>
          <a:ext cx="6370322" cy="13817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7441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735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7441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7354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7441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36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5</a:t>
                      </a: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 </a:t>
                      </a: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36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−</a:t>
                      </a:r>
                      <a:endParaRPr lang="en-GB" sz="3600" b="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36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2</a:t>
                      </a:r>
                      <a:endParaRPr lang="en-GB" sz="3600" b="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36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=</a:t>
                      </a:r>
                      <a:endParaRPr lang="en-GB" sz="3600" b="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14400" indent="-914400"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36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3</a:t>
                      </a:r>
                      <a:endParaRPr lang="en-GB" sz="3600" b="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↑</a:t>
                      </a:r>
                    </a:p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minuend</a:t>
                      </a: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 </a:t>
                      </a: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↑</a:t>
                      </a:r>
                    </a:p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subtrahend</a:t>
                      </a: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 </a:t>
                      </a: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↑</a:t>
                      </a:r>
                    </a:p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difference</a:t>
                      </a: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99016" y="2738064"/>
            <a:ext cx="5757511" cy="2443944"/>
          </a:xfrm>
          <a:prstGeom prst="rect">
            <a:avLst/>
          </a:prstGeom>
        </p:spPr>
      </p:pic>
      <p:cxnSp>
        <p:nvCxnSpPr>
          <p:cNvPr id="14" name="Straight Arrow Connector 13"/>
          <p:cNvCxnSpPr/>
          <p:nvPr/>
        </p:nvCxnSpPr>
        <p:spPr>
          <a:xfrm>
            <a:off x="3799382" y="4422098"/>
            <a:ext cx="3072984" cy="14990"/>
          </a:xfrm>
          <a:prstGeom prst="straightConnector1">
            <a:avLst/>
          </a:prstGeom>
          <a:ln w="5715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24020008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>
                <a:solidFill>
                  <a:srgbClr val="3875A1"/>
                </a:solidFill>
              </a:rPr>
              <a:t> </a:t>
            </a:r>
          </a:p>
        </p:txBody>
      </p:sp>
      <p:graphicFrame>
        <p:nvGraphicFramePr>
          <p:cNvPr id="15" name="Table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49431434"/>
              </p:ext>
            </p:extLst>
          </p:nvPr>
        </p:nvGraphicFramePr>
        <p:xfrm>
          <a:off x="1380402" y="993152"/>
          <a:ext cx="6370322" cy="13817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7441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735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7441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7354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7441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36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6</a:t>
                      </a: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 </a:t>
                      </a: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36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−</a:t>
                      </a:r>
                      <a:endParaRPr lang="en-GB" sz="3600" b="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36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3</a:t>
                      </a:r>
                      <a:endParaRPr lang="en-GB" sz="3600" b="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36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=</a:t>
                      </a:r>
                      <a:endParaRPr lang="en-GB" sz="3600" b="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14400" indent="-914400"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36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3</a:t>
                      </a:r>
                      <a:endParaRPr lang="en-GB" sz="3600" b="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↑</a:t>
                      </a:r>
                    </a:p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minuend</a:t>
                      </a: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 </a:t>
                      </a: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↑</a:t>
                      </a:r>
                    </a:p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subtrahend</a:t>
                      </a: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 </a:t>
                      </a: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↑</a:t>
                      </a:r>
                    </a:p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difference</a:t>
                      </a: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4400" y="2603151"/>
            <a:ext cx="6420275" cy="2376806"/>
          </a:xfrm>
          <a:prstGeom prst="rect">
            <a:avLst/>
          </a:prstGeom>
        </p:spPr>
      </p:pic>
      <p:cxnSp>
        <p:nvCxnSpPr>
          <p:cNvPr id="5" name="Straight Arrow Connector 4"/>
          <p:cNvCxnSpPr>
            <a:cxnSpLocks/>
          </p:cNvCxnSpPr>
          <p:nvPr/>
        </p:nvCxnSpPr>
        <p:spPr>
          <a:xfrm>
            <a:off x="3989674" y="4227226"/>
            <a:ext cx="2957226" cy="0"/>
          </a:xfrm>
          <a:prstGeom prst="straightConnector1">
            <a:avLst/>
          </a:prstGeom>
          <a:ln w="5715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2744099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>
                <a:solidFill>
                  <a:srgbClr val="3875A1"/>
                </a:solidFill>
              </a:rPr>
              <a:t> </a:t>
            </a:r>
          </a:p>
        </p:txBody>
      </p:sp>
      <p:graphicFrame>
        <p:nvGraphicFramePr>
          <p:cNvPr id="15" name="Table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12012400"/>
              </p:ext>
            </p:extLst>
          </p:nvPr>
        </p:nvGraphicFramePr>
        <p:xfrm>
          <a:off x="1380402" y="993152"/>
          <a:ext cx="6370322" cy="13817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7441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735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7441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7354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7441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36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7</a:t>
                      </a: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 </a:t>
                      </a: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36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−</a:t>
                      </a:r>
                      <a:endParaRPr lang="en-GB" sz="3600" b="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36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4</a:t>
                      </a:r>
                      <a:endParaRPr lang="en-GB" sz="3600" b="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36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=</a:t>
                      </a:r>
                      <a:endParaRPr lang="en-GB" sz="3600" b="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14400" indent="-914400"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36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3</a:t>
                      </a:r>
                      <a:endParaRPr lang="en-GB" sz="3600" b="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↑</a:t>
                      </a:r>
                    </a:p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minuend</a:t>
                      </a: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 </a:t>
                      </a: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↑</a:t>
                      </a:r>
                    </a:p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subtrahend</a:t>
                      </a: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 </a:t>
                      </a: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↑</a:t>
                      </a:r>
                    </a:p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difference</a:t>
                      </a: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9567" y="2528413"/>
            <a:ext cx="6580823" cy="2602863"/>
          </a:xfrm>
          <a:prstGeom prst="rect">
            <a:avLst/>
          </a:prstGeom>
        </p:spPr>
      </p:pic>
      <p:cxnSp>
        <p:nvCxnSpPr>
          <p:cNvPr id="5" name="Straight Arrow Connector 4"/>
          <p:cNvCxnSpPr/>
          <p:nvPr/>
        </p:nvCxnSpPr>
        <p:spPr>
          <a:xfrm>
            <a:off x="4401278" y="4287595"/>
            <a:ext cx="2488368" cy="0"/>
          </a:xfrm>
          <a:prstGeom prst="straightConnector1">
            <a:avLst/>
          </a:prstGeom>
          <a:ln w="5715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5"/>
          <p:cNvSpPr/>
          <p:nvPr/>
        </p:nvSpPr>
        <p:spPr>
          <a:xfrm>
            <a:off x="1378285" y="2037689"/>
            <a:ext cx="1603949" cy="33722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ectangle 7"/>
          <p:cNvSpPr/>
          <p:nvPr/>
        </p:nvSpPr>
        <p:spPr>
          <a:xfrm>
            <a:off x="3770026" y="2028345"/>
            <a:ext cx="1603949" cy="34656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/>
          <p:cNvSpPr/>
          <p:nvPr/>
        </p:nvSpPr>
        <p:spPr>
          <a:xfrm>
            <a:off x="5981073" y="2003036"/>
            <a:ext cx="1603949" cy="34656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01351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2284" y="2008681"/>
            <a:ext cx="4429716" cy="432805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99804" y="924733"/>
            <a:ext cx="854439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latin typeface="Myanmar Text" panose="020B0502040204020203" pitchFamily="34" charset="0"/>
                <a:cs typeface="Myanmar Text" panose="020B0502040204020203" pitchFamily="34" charset="0"/>
              </a:rPr>
              <a:t>I’ve added ________ to both the minuend and the subtrahend, so the difference stays the same.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31750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7.4|11.5|2.9|11.2|11.8|5.4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8.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9.8|3.9|4|13.1|4.2|8.2|4.3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6.8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8.3|12.5|17.8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0.8|42.5|13.9|20.6|21.8|25.9|17.5|3.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0.9|2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1.9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9|9.7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7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9|15.6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3.9|1.1|3.5|3.4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0.3|7.3|2|4.6|4.1|7.1|6.3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ppt/theme/themeOverride2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ppt/theme/themeOverride3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ppt/theme/themeOverride4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66C4E9411A2B847AB3A2FDDFBD5392E" ma:contentTypeVersion="12" ma:contentTypeDescription="Create a new document." ma:contentTypeScope="" ma:versionID="434d7b626fa96a0718c1193846830b32">
  <xsd:schema xmlns:xsd="http://www.w3.org/2001/XMLSchema" xmlns:xs="http://www.w3.org/2001/XMLSchema" xmlns:p="http://schemas.microsoft.com/office/2006/metadata/properties" xmlns:ns2="dc9bd944-225f-43f1-96dc-d5ee43d55d1c" xmlns:ns3="6e8f39c4-649a-4727-b531-9584b06a2d5b" targetNamespace="http://schemas.microsoft.com/office/2006/metadata/properties" ma:root="true" ma:fieldsID="3b76194d8edd212a55ab64e907a72791" ns2:_="" ns3:_="">
    <xsd:import namespace="dc9bd944-225f-43f1-96dc-d5ee43d55d1c"/>
    <xsd:import namespace="6e8f39c4-649a-4727-b531-9584b06a2d5b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9bd944-225f-43f1-96dc-d5ee43d55d1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8f39c4-649a-4727-b531-9584b06a2d5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4380B0E-A1DE-4813-9930-717C6F1D7739}"/>
</file>

<file path=customXml/itemProps2.xml><?xml version="1.0" encoding="utf-8"?>
<ds:datastoreItem xmlns:ds="http://schemas.openxmlformats.org/officeDocument/2006/customXml" ds:itemID="{AD54778C-1F19-4F3F-ABC2-3B1194BCB33C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6A68EE12-5FC6-40F1-8D99-76337DFEA8A8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453</Words>
  <Application>Microsoft Office PowerPoint</Application>
  <PresentationFormat>On-screen Show (4:3)</PresentationFormat>
  <Paragraphs>207</Paragraphs>
  <Slides>19</Slides>
  <Notes>18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19</vt:i4>
      </vt:variant>
    </vt:vector>
  </HeadingPairs>
  <TitlesOfParts>
    <vt:vector size="28" baseType="lpstr">
      <vt:lpstr>Arial</vt:lpstr>
      <vt:lpstr>Calibri</vt:lpstr>
      <vt:lpstr>Calibri Light</vt:lpstr>
      <vt:lpstr>Comic Sans MS</vt:lpstr>
      <vt:lpstr>Myanmar Text</vt:lpstr>
      <vt:lpstr>Myriad Pro</vt:lpstr>
      <vt:lpstr>Myriad Pro Semibold</vt:lpstr>
      <vt:lpstr>Office Theme</vt:lpstr>
      <vt:lpstr>Custom Design</vt:lpstr>
      <vt:lpstr>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2019-06-21T08:46:49Z</dcterms:created>
  <dcterms:modified xsi:type="dcterms:W3CDTF">2020-08-27T12:59:04Z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0x010100E66C4E9411A2B847AB3A2FDDFBD5392E</vt:lpwstr>
  </property>
</Properties>
</file>