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4"/>
  </p:sldMasterIdLst>
  <p:notesMasterIdLst>
    <p:notesMasterId r:id="rId22"/>
  </p:notesMasterIdLst>
  <p:sldIdLst>
    <p:sldId id="256" r:id="rId5"/>
    <p:sldId id="313" r:id="rId6"/>
    <p:sldId id="307" r:id="rId7"/>
    <p:sldId id="308" r:id="rId8"/>
    <p:sldId id="309" r:id="rId9"/>
    <p:sldId id="310" r:id="rId10"/>
    <p:sldId id="314" r:id="rId11"/>
    <p:sldId id="311" r:id="rId12"/>
    <p:sldId id="312" r:id="rId13"/>
    <p:sldId id="316" r:id="rId14"/>
    <p:sldId id="299" r:id="rId15"/>
    <p:sldId id="300" r:id="rId16"/>
    <p:sldId id="303" r:id="rId17"/>
    <p:sldId id="301" r:id="rId18"/>
    <p:sldId id="305" r:id="rId19"/>
    <p:sldId id="267" r:id="rId20"/>
    <p:sldId id="31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54B679-FFA0-42BD-BEBC-D833B1CF098F}" v="1" dt="2020-08-27T12:42:30.5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86827" autoAdjust="0"/>
  </p:normalViewPr>
  <p:slideViewPr>
    <p:cSldViewPr snapToGrid="0">
      <p:cViewPr varScale="1">
        <p:scale>
          <a:sx n="62" d="100"/>
          <a:sy n="62" d="100"/>
        </p:scale>
        <p:origin x="156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728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246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734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959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0809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54849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9613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226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049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041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855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502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076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565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551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359233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5992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062770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9716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 Number, Addition and Subtraction</a:t>
            </a:r>
            <a:br>
              <a:rPr lang="en-GB" dirty="0"/>
            </a:br>
            <a:r>
              <a:rPr lang="en-GB" dirty="0"/>
              <a:t>Lesson 11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9DE13F-35BA-4F05-9BBB-91BFA3133B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97" y="3178359"/>
            <a:ext cx="6127607" cy="5012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F839E61-F34D-49A4-9F75-45006B19C8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347" y="2595272"/>
            <a:ext cx="1204573" cy="5536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2148EE-57DB-437A-8A48-FA5FB928E5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042" y="2595272"/>
            <a:ext cx="1204573" cy="553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152A67-B315-4FC7-8D53-FFAB0B7D9E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735" y="2595272"/>
            <a:ext cx="1204573" cy="5536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BA8263-2DF0-4CAC-825F-E149319F8C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797" y="2595272"/>
            <a:ext cx="1204573" cy="5536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1DABD1-436D-4135-B4AD-77DB6503A0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937" y="2595272"/>
            <a:ext cx="1204573" cy="5536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D55AB-0946-4BFC-ACA1-1BDAE50A79B5}"/>
              </a:ext>
            </a:extLst>
          </p:cNvPr>
          <p:cNvSpPr txBox="1"/>
          <p:nvPr/>
        </p:nvSpPr>
        <p:spPr>
          <a:xfrm>
            <a:off x="1471035" y="4024993"/>
            <a:ext cx="1856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/>
              </a:rPr>
              <a:t>2 – 0 =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C36439-747C-4095-9166-BFABC0943871}"/>
              </a:ext>
            </a:extLst>
          </p:cNvPr>
          <p:cNvSpPr txBox="1"/>
          <p:nvPr/>
        </p:nvSpPr>
        <p:spPr>
          <a:xfrm>
            <a:off x="1508197" y="4590979"/>
            <a:ext cx="1819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/>
              </a:rPr>
              <a:t>4 – 2 = 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EB3782-EEE5-4B9C-A16D-7C046938EBC0}"/>
              </a:ext>
            </a:extLst>
          </p:cNvPr>
          <p:cNvSpPr txBox="1"/>
          <p:nvPr/>
        </p:nvSpPr>
        <p:spPr>
          <a:xfrm>
            <a:off x="1508197" y="5197941"/>
            <a:ext cx="1819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/>
              </a:rPr>
              <a:t>6 – 4 =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9C6880-82A5-431E-8655-C471C10E037E}"/>
              </a:ext>
            </a:extLst>
          </p:cNvPr>
          <p:cNvSpPr txBox="1"/>
          <p:nvPr/>
        </p:nvSpPr>
        <p:spPr>
          <a:xfrm>
            <a:off x="3940735" y="4024993"/>
            <a:ext cx="1819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/>
              </a:rPr>
              <a:t>8 – 6 =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20E6D0-AA8C-4820-AF81-25BA675F4118}"/>
              </a:ext>
            </a:extLst>
          </p:cNvPr>
          <p:cNvSpPr txBox="1"/>
          <p:nvPr/>
        </p:nvSpPr>
        <p:spPr>
          <a:xfrm>
            <a:off x="3915880" y="4674721"/>
            <a:ext cx="1819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/>
              </a:rPr>
              <a:t>10 – 8 = 2</a:t>
            </a:r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333A6053-3D3E-4835-933A-8F7056C73D1E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714E98-8BC5-4ABA-A51F-1845647A7A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9410DC-E7DE-417B-87BC-662A27615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181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0.13003 0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0.13003 0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 L 0.13004 0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0.13004 0 " pathEditMode="relative" rAng="0" ptsTypes="AA">
                                      <p:cBhvr>
                                        <p:cTn id="6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347" y="2550382"/>
            <a:ext cx="1773191" cy="59854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98" y="2550382"/>
            <a:ext cx="1773191" cy="5985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747" y="2550382"/>
            <a:ext cx="1773191" cy="59854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693" y="2550382"/>
            <a:ext cx="1773191" cy="5985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040" y="2550382"/>
            <a:ext cx="1773191" cy="59854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621" y="2550382"/>
            <a:ext cx="1773191" cy="59854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40" y="2550382"/>
            <a:ext cx="1773191" cy="59854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321" y="2550382"/>
            <a:ext cx="1773191" cy="5985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0714C33-4117-4AAB-A23B-C89379CCED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96" y="3174618"/>
            <a:ext cx="6127609" cy="5087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2883AA-AAE3-4F93-84BA-BAE902B91A37}"/>
              </a:ext>
            </a:extLst>
          </p:cNvPr>
          <p:cNvSpPr txBox="1"/>
          <p:nvPr/>
        </p:nvSpPr>
        <p:spPr>
          <a:xfrm>
            <a:off x="996949" y="4070924"/>
            <a:ext cx="232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30 – 0 = 30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09726E7-C810-490A-A548-4C65043C4186}"/>
              </a:ext>
            </a:extLst>
          </p:cNvPr>
          <p:cNvSpPr txBox="1"/>
          <p:nvPr/>
        </p:nvSpPr>
        <p:spPr>
          <a:xfrm>
            <a:off x="996949" y="4605378"/>
            <a:ext cx="232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40 – 10 = 30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B203B80-E8D7-475E-9B4F-E4554F2E0610}"/>
              </a:ext>
            </a:extLst>
          </p:cNvPr>
          <p:cNvSpPr txBox="1"/>
          <p:nvPr/>
        </p:nvSpPr>
        <p:spPr>
          <a:xfrm>
            <a:off x="982326" y="5147584"/>
            <a:ext cx="232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50 – 20 = 30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F0E784-6042-409D-93CF-8A50776D9045}"/>
              </a:ext>
            </a:extLst>
          </p:cNvPr>
          <p:cNvSpPr txBox="1"/>
          <p:nvPr/>
        </p:nvSpPr>
        <p:spPr>
          <a:xfrm>
            <a:off x="982326" y="5682038"/>
            <a:ext cx="232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60 – 30 = 30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162CCC-534C-4029-A8DE-4BFE58078BF5}"/>
              </a:ext>
            </a:extLst>
          </p:cNvPr>
          <p:cNvSpPr txBox="1"/>
          <p:nvPr/>
        </p:nvSpPr>
        <p:spPr>
          <a:xfrm>
            <a:off x="3923868" y="4070923"/>
            <a:ext cx="232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70 – 40 = 30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EF58271-E069-4556-967C-A2E573C6A742}"/>
              </a:ext>
            </a:extLst>
          </p:cNvPr>
          <p:cNvSpPr txBox="1"/>
          <p:nvPr/>
        </p:nvSpPr>
        <p:spPr>
          <a:xfrm>
            <a:off x="3931012" y="4603112"/>
            <a:ext cx="232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80 – 50 = 30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D5FB5C-3BB8-4A27-A9D9-3FB93F5C7689}"/>
              </a:ext>
            </a:extLst>
          </p:cNvPr>
          <p:cNvSpPr txBox="1"/>
          <p:nvPr/>
        </p:nvSpPr>
        <p:spPr>
          <a:xfrm>
            <a:off x="3931012" y="5147584"/>
            <a:ext cx="232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90 – 60 = 30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F49702C-BCD1-4CB3-9BBB-DE5E25D8F999}"/>
              </a:ext>
            </a:extLst>
          </p:cNvPr>
          <p:cNvSpPr txBox="1"/>
          <p:nvPr/>
        </p:nvSpPr>
        <p:spPr>
          <a:xfrm>
            <a:off x="3923868" y="5654372"/>
            <a:ext cx="232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100 – 70 = 30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B7C523-5554-4773-B61A-799A8F98BEF7}"/>
              </a:ext>
            </a:extLst>
          </p:cNvPr>
          <p:cNvSpPr txBox="1"/>
          <p:nvPr/>
        </p:nvSpPr>
        <p:spPr>
          <a:xfrm>
            <a:off x="120650" y="1651823"/>
            <a:ext cx="9201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" panose="020B0503030403020204"/>
              </a:rPr>
              <a:t>The difference is always 30. The difference does not change.</a:t>
            </a:r>
          </a:p>
        </p:txBody>
      </p:sp>
      <p:sp>
        <p:nvSpPr>
          <p:cNvPr id="28" name="Text Placeholder 1">
            <a:extLst>
              <a:ext uri="{FF2B5EF4-FFF2-40B4-BE49-F238E27FC236}">
                <a16:creationId xmlns:a16="http://schemas.microsoft.com/office/drawing/2014/main" id="{1F720B30-F757-4289-A9E9-9514E4DB2906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4AA0B0-BA1D-46CF-AB56-F854C0F37F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04D9F81-9FA0-4F1B-90F1-C04271B89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364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06336 7.40741E-7 " pathEditMode="relative" rAng="0" ptsTypes="AA">
                                      <p:cBhvr>
                                        <p:cTn id="1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06336 7.40741E-7 " pathEditMode="relative" rAng="0" ptsTypes="AA">
                                      <p:cBhvr>
                                        <p:cTn id="2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06336 7.40741E-7 " pathEditMode="relative" rAng="0" ptsTypes="AA">
                                      <p:cBhvr>
                                        <p:cTn id="4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06336 7.40741E-7 " pathEditMode="relative" rAng="0" ptsTypes="AA">
                                      <p:cBhvr>
                                        <p:cTn id="6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06336 7.40741E-7 " pathEditMode="relative" rAng="0" ptsTypes="AA">
                                      <p:cBhvr>
                                        <p:cTn id="7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06336 7.40741E-7 " pathEditMode="relative" rAng="0" ptsTypes="AA">
                                      <p:cBhvr>
                                        <p:cTn id="9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06336 7.40741E-7 " pathEditMode="relative" rAng="0" ptsTypes="AA">
                                      <p:cBhvr>
                                        <p:cTn id="10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D65DF6B-3E64-4025-9855-A9B90E3279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273" y="2344377"/>
            <a:ext cx="2530827" cy="381573"/>
          </a:xfrm>
          <a:prstGeom prst="rect">
            <a:avLst/>
          </a:prstGeom>
        </p:spPr>
      </p:pic>
      <p:pic>
        <p:nvPicPr>
          <p:cNvPr id="12" name="Picture 11" descr="A close up of a clock  Description generated with high confidence">
            <a:extLst>
              <a:ext uri="{FF2B5EF4-FFF2-40B4-BE49-F238E27FC236}">
                <a16:creationId xmlns:a16="http://schemas.microsoft.com/office/drawing/2014/main" id="{A17F3073-28A7-43EE-B597-E575A1C64D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07" y="2595880"/>
            <a:ext cx="4825771" cy="1204573"/>
          </a:xfrm>
          <a:prstGeom prst="rect">
            <a:avLst/>
          </a:prstGeom>
        </p:spPr>
      </p:pic>
      <p:pic>
        <p:nvPicPr>
          <p:cNvPr id="13" name="Picture 12" descr="A close up of a clock  Description generated with high confidence">
            <a:extLst>
              <a:ext uri="{FF2B5EF4-FFF2-40B4-BE49-F238E27FC236}">
                <a16:creationId xmlns:a16="http://schemas.microsoft.com/office/drawing/2014/main" id="{23C2A8E1-8FA5-4929-86CB-53D32E1235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548" y="2595880"/>
            <a:ext cx="4825771" cy="1204573"/>
          </a:xfrm>
          <a:prstGeom prst="rect">
            <a:avLst/>
          </a:prstGeom>
        </p:spPr>
      </p:pic>
      <p:pic>
        <p:nvPicPr>
          <p:cNvPr id="7" name="Picture 6" descr="A close up of a clock  Description generated with high confidence">
            <a:extLst>
              <a:ext uri="{FF2B5EF4-FFF2-40B4-BE49-F238E27FC236}">
                <a16:creationId xmlns:a16="http://schemas.microsoft.com/office/drawing/2014/main" id="{B5D1622D-5E07-4432-AE4C-735FAB2C70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370" y="2595880"/>
            <a:ext cx="4825771" cy="12045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5A358A-DECC-4595-B10F-DCA48736C156}"/>
              </a:ext>
            </a:extLst>
          </p:cNvPr>
          <p:cNvSpPr txBox="1"/>
          <p:nvPr/>
        </p:nvSpPr>
        <p:spPr bwMode="auto">
          <a:xfrm>
            <a:off x="6742191" y="2967334"/>
            <a:ext cx="1778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45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− 0 = 45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6812A5-44AE-4F0C-B296-7C9049B1DCC7}"/>
              </a:ext>
            </a:extLst>
          </p:cNvPr>
          <p:cNvSpPr txBox="1"/>
          <p:nvPr/>
        </p:nvSpPr>
        <p:spPr bwMode="auto">
          <a:xfrm>
            <a:off x="6744596" y="2967334"/>
            <a:ext cx="1944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55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− 10 = 45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8EE84F-CABD-4821-A8B3-97A46F2AAA56}"/>
              </a:ext>
            </a:extLst>
          </p:cNvPr>
          <p:cNvSpPr txBox="1"/>
          <p:nvPr/>
        </p:nvSpPr>
        <p:spPr bwMode="auto">
          <a:xfrm>
            <a:off x="6744596" y="2967334"/>
            <a:ext cx="1944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65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− 20 = 45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3C717183-67FD-47C2-9F62-7F90CD51AAB9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279D2C-EC88-41A5-8870-D2D453092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E2A8AC-BFAA-449B-A255-1A69D33F9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537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5" presetClass="path" presetSubtype="0" accel="4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06111 -3.7037E-6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5" presetClass="path" presetSubtype="0" accel="4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06111 -3.7037E-6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D65DF6B-3E64-4025-9855-A9B90E3279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273" y="2344377"/>
            <a:ext cx="1978377" cy="381573"/>
          </a:xfrm>
          <a:prstGeom prst="rect">
            <a:avLst/>
          </a:prstGeom>
        </p:spPr>
      </p:pic>
      <p:pic>
        <p:nvPicPr>
          <p:cNvPr id="12" name="Picture 11" descr="A close up of a clock  Description generated with high confidence">
            <a:extLst>
              <a:ext uri="{FF2B5EF4-FFF2-40B4-BE49-F238E27FC236}">
                <a16:creationId xmlns:a16="http://schemas.microsoft.com/office/drawing/2014/main" id="{A17F3073-28A7-43EE-B597-E575A1C64D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07" y="2595880"/>
            <a:ext cx="4825771" cy="1204573"/>
          </a:xfrm>
          <a:prstGeom prst="rect">
            <a:avLst/>
          </a:prstGeom>
        </p:spPr>
      </p:pic>
      <p:pic>
        <p:nvPicPr>
          <p:cNvPr id="13" name="Picture 12" descr="A close up of a clock  Description generated with high confidence">
            <a:extLst>
              <a:ext uri="{FF2B5EF4-FFF2-40B4-BE49-F238E27FC236}">
                <a16:creationId xmlns:a16="http://schemas.microsoft.com/office/drawing/2014/main" id="{23C2A8E1-8FA5-4929-86CB-53D32E1235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548" y="2595880"/>
            <a:ext cx="4825771" cy="1204573"/>
          </a:xfrm>
          <a:prstGeom prst="rect">
            <a:avLst/>
          </a:prstGeom>
        </p:spPr>
      </p:pic>
      <p:pic>
        <p:nvPicPr>
          <p:cNvPr id="7" name="Picture 6" descr="A close up of a clock  Description generated with high confidence">
            <a:extLst>
              <a:ext uri="{FF2B5EF4-FFF2-40B4-BE49-F238E27FC236}">
                <a16:creationId xmlns:a16="http://schemas.microsoft.com/office/drawing/2014/main" id="{B5D1622D-5E07-4432-AE4C-735FAB2C70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370" y="2595880"/>
            <a:ext cx="4825771" cy="12045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5A358A-DECC-4595-B10F-DCA48736C156}"/>
              </a:ext>
            </a:extLst>
          </p:cNvPr>
          <p:cNvSpPr txBox="1"/>
          <p:nvPr/>
        </p:nvSpPr>
        <p:spPr bwMode="auto">
          <a:xfrm>
            <a:off x="6742191" y="2967334"/>
            <a:ext cx="1778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35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− 0 = 35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221772EF-4A67-42D2-8F08-7A72CC78D189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167CDB-BFFC-4983-BB81-89DAA21E98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922B2F-0A60-43B1-BFDE-A0AD2285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868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5" presetClass="path" presetSubtype="0" accel="4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06111 -3.7037E-6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5" presetClass="path" presetSubtype="0" accel="4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06111 -3.7037E-6 " pathEditMode="relative" rAng="0" ptsTypes="AA">
                                      <p:cBhvr>
                                        <p:cTn id="3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DF768-6A5B-4CB2-B036-D12E752A9E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86" t="16110" r="54514" b="14322"/>
          <a:stretch/>
        </p:blipFill>
        <p:spPr>
          <a:xfrm>
            <a:off x="206375" y="953848"/>
            <a:ext cx="1371600" cy="35782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AA0186-6A9E-419E-B73C-AFF49F6D20D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652" t="16418" r="55347" b="14014"/>
          <a:stretch/>
        </p:blipFill>
        <p:spPr>
          <a:xfrm>
            <a:off x="2679700" y="953849"/>
            <a:ext cx="1371600" cy="3578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31E40B-35F6-4827-9A8A-D197D3A2435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375" t="17839" r="55626" b="12593"/>
          <a:stretch/>
        </p:blipFill>
        <p:spPr>
          <a:xfrm>
            <a:off x="5092700" y="953850"/>
            <a:ext cx="1371600" cy="3578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D60268-E83D-49D5-8FA4-EE96B6772AF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0764" t="16790" r="54236" b="13642"/>
          <a:stretch/>
        </p:blipFill>
        <p:spPr>
          <a:xfrm>
            <a:off x="7505700" y="953850"/>
            <a:ext cx="1371600" cy="35782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FD1D13-1384-45DF-A407-13A8CDBC3B29}"/>
              </a:ext>
            </a:extLst>
          </p:cNvPr>
          <p:cNvSpPr txBox="1"/>
          <p:nvPr/>
        </p:nvSpPr>
        <p:spPr>
          <a:xfrm>
            <a:off x="2613025" y="4600665"/>
            <a:ext cx="150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" panose="020B0503030403020204"/>
              </a:rPr>
              <a:t>10 – 0 = 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2153C5-1F2A-45BE-BE24-4D811E3FD12F}"/>
              </a:ext>
            </a:extLst>
          </p:cNvPr>
          <p:cNvSpPr txBox="1"/>
          <p:nvPr/>
        </p:nvSpPr>
        <p:spPr>
          <a:xfrm>
            <a:off x="5026027" y="4600665"/>
            <a:ext cx="1584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" panose="020B0503030403020204"/>
              </a:rPr>
              <a:t>20 – 10 = 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A162C4-7A45-4FEA-8AF6-9EBA0E6ABD9A}"/>
              </a:ext>
            </a:extLst>
          </p:cNvPr>
          <p:cNvSpPr txBox="1"/>
          <p:nvPr/>
        </p:nvSpPr>
        <p:spPr>
          <a:xfrm>
            <a:off x="7399337" y="4600665"/>
            <a:ext cx="1584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" panose="020B0503030403020204"/>
              </a:rPr>
              <a:t>30 – 20 = 10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E11D322-86BC-45D4-B165-BF2C2C6A52AB}"/>
              </a:ext>
            </a:extLst>
          </p:cNvPr>
          <p:cNvCxnSpPr>
            <a:cxnSpLocks/>
          </p:cNvCxnSpPr>
          <p:nvPr/>
        </p:nvCxnSpPr>
        <p:spPr>
          <a:xfrm>
            <a:off x="3581400" y="3143250"/>
            <a:ext cx="0" cy="66040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C030F91-3B85-46EE-9908-F4228C3A208B}"/>
              </a:ext>
            </a:extLst>
          </p:cNvPr>
          <p:cNvCxnSpPr>
            <a:cxnSpLocks/>
          </p:cNvCxnSpPr>
          <p:nvPr/>
        </p:nvCxnSpPr>
        <p:spPr>
          <a:xfrm>
            <a:off x="6019800" y="2425700"/>
            <a:ext cx="0" cy="66040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B58909A-FAD6-430F-8673-41AAEB5846A3}"/>
              </a:ext>
            </a:extLst>
          </p:cNvPr>
          <p:cNvCxnSpPr>
            <a:cxnSpLocks/>
          </p:cNvCxnSpPr>
          <p:nvPr/>
        </p:nvCxnSpPr>
        <p:spPr>
          <a:xfrm>
            <a:off x="8299450" y="1841500"/>
            <a:ext cx="0" cy="66040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DCAB07F-DE28-4414-895E-B9983258F820}"/>
              </a:ext>
            </a:extLst>
          </p:cNvPr>
          <p:cNvSpPr txBox="1"/>
          <p:nvPr/>
        </p:nvSpPr>
        <p:spPr>
          <a:xfrm>
            <a:off x="206375" y="6300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Myriad Pro" panose="020B0503030403020204"/>
              </a:rPr>
              <a:t>7am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F70E0C-359B-4FBE-B106-554F6840DBD4}"/>
              </a:ext>
            </a:extLst>
          </p:cNvPr>
          <p:cNvSpPr txBox="1"/>
          <p:nvPr/>
        </p:nvSpPr>
        <p:spPr>
          <a:xfrm>
            <a:off x="2679700" y="6300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Myriad Pro" panose="020B0503030403020204"/>
              </a:rPr>
              <a:t>9am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3C49A8C-252C-4EAA-9AB7-3696C197DB3D}"/>
              </a:ext>
            </a:extLst>
          </p:cNvPr>
          <p:cNvSpPr txBox="1"/>
          <p:nvPr/>
        </p:nvSpPr>
        <p:spPr>
          <a:xfrm>
            <a:off x="5092700" y="6300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Myriad Pro" panose="020B0503030403020204"/>
              </a:rPr>
              <a:t>10.30am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7177F-ED84-4457-B984-DE54F45910A1}"/>
              </a:ext>
            </a:extLst>
          </p:cNvPr>
          <p:cNvSpPr txBox="1"/>
          <p:nvPr/>
        </p:nvSpPr>
        <p:spPr>
          <a:xfrm>
            <a:off x="7505700" y="6300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Myriad Pro" panose="020B0503030403020204"/>
              </a:rPr>
              <a:t>2pm</a:t>
            </a:r>
          </a:p>
        </p:txBody>
      </p:sp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73104592-99CD-4FA9-BF35-4EAB0BE547F6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D93DE-ACDE-4923-BA59-30036E7FC9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B3C4A-3BF1-4075-A705-A2E155BDF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443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F9D9C2-35ED-41F5-B1AF-7AAF05E12F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86" t="16110" r="54514" b="14322"/>
          <a:stretch/>
        </p:blipFill>
        <p:spPr>
          <a:xfrm>
            <a:off x="266700" y="698499"/>
            <a:ext cx="1371600" cy="35782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C0EAF6-765A-43CA-863D-F2CF52ED8A9D}"/>
              </a:ext>
            </a:extLst>
          </p:cNvPr>
          <p:cNvSpPr txBox="1"/>
          <p:nvPr/>
        </p:nvSpPr>
        <p:spPr>
          <a:xfrm>
            <a:off x="1885950" y="905546"/>
            <a:ext cx="6877050" cy="85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Can you use thermometers to come up with another sequence of  events where the difference in temperatures is not 10</a:t>
            </a:r>
            <a:r>
              <a:rPr lang="en-GB" baseline="30000" dirty="0">
                <a:latin typeface="Myriad Pro" panose="020B0503030403020204"/>
              </a:rPr>
              <a:t>o</a:t>
            </a:r>
            <a:r>
              <a:rPr lang="en-GB" dirty="0">
                <a:latin typeface="Myriad Pro" panose="020B0503030403020204"/>
              </a:rPr>
              <a:t> C?</a:t>
            </a:r>
          </a:p>
          <a:p>
            <a:endParaRPr lang="en-GB" sz="2000" baseline="30000" dirty="0">
              <a:latin typeface="Myriad Pro" panose="020B050303040302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9322A5-0ABC-44CD-B5E2-0AB27AF5B976}"/>
              </a:ext>
            </a:extLst>
          </p:cNvPr>
          <p:cNvSpPr txBox="1"/>
          <p:nvPr/>
        </p:nvSpPr>
        <p:spPr>
          <a:xfrm>
            <a:off x="1885950" y="1796813"/>
            <a:ext cx="4540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aseline="30000" dirty="0">
              <a:latin typeface="Myriad Pro" panose="020B0503030403020204"/>
            </a:endParaRPr>
          </a:p>
          <a:p>
            <a:r>
              <a:rPr lang="en-GB" sz="2800" baseline="30000" dirty="0">
                <a:latin typeface="Myriad Pro" panose="020B0503030403020204"/>
              </a:rPr>
              <a:t>What will your starting temperature be?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DAD470-366C-471B-A978-03EE1B811459}"/>
              </a:ext>
            </a:extLst>
          </p:cNvPr>
          <p:cNvSpPr txBox="1"/>
          <p:nvPr/>
        </p:nvSpPr>
        <p:spPr>
          <a:xfrm>
            <a:off x="1885950" y="2381462"/>
            <a:ext cx="458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What did the temperature change to?</a:t>
            </a:r>
            <a:r>
              <a:rPr lang="en-GB" sz="2000" dirty="0">
                <a:latin typeface="Myriad Pro" panose="020B0503030403020204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545470-8DD3-4F62-9033-3E1469A97DCC}"/>
              </a:ext>
            </a:extLst>
          </p:cNvPr>
          <p:cNvSpPr txBox="1"/>
          <p:nvPr/>
        </p:nvSpPr>
        <p:spPr>
          <a:xfrm>
            <a:off x="1885950" y="2909812"/>
            <a:ext cx="458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What was the difference in temperature?</a:t>
            </a:r>
            <a:r>
              <a:rPr lang="en-GB" sz="2000" dirty="0">
                <a:latin typeface="Myriad Pro" panose="020B0503030403020204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A88301-4AD8-42B2-BE5A-8AE61469C455}"/>
              </a:ext>
            </a:extLst>
          </p:cNvPr>
          <p:cNvSpPr txBox="1"/>
          <p:nvPr/>
        </p:nvSpPr>
        <p:spPr>
          <a:xfrm>
            <a:off x="1885950" y="3449350"/>
            <a:ext cx="458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What happened next?</a:t>
            </a:r>
            <a:r>
              <a:rPr lang="en-GB" sz="2000" dirty="0">
                <a:latin typeface="Myriad Pro" panose="020B0503030403020204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66DB7D-4F02-4261-8E27-94E6C1B15254}"/>
              </a:ext>
            </a:extLst>
          </p:cNvPr>
          <p:cNvSpPr txBox="1"/>
          <p:nvPr/>
        </p:nvSpPr>
        <p:spPr>
          <a:xfrm>
            <a:off x="1885950" y="3977700"/>
            <a:ext cx="458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What changed and what stayed the same?</a:t>
            </a:r>
            <a:endParaRPr lang="en-GB" sz="2000" dirty="0">
              <a:latin typeface="Myriad Pro" panose="020B0503030403020204"/>
            </a:endParaRP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F6B22F06-E50A-4056-9C24-608F7FDC8C51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CD1D9DE-80E8-4733-9EC5-F8F0CC236C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7F673C-C9BF-4307-B1BE-58066AB01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288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A847CA0-2E24-4DB5-9351-15C99645D9A3}"/>
              </a:ext>
            </a:extLst>
          </p:cNvPr>
          <p:cNvSpPr/>
          <p:nvPr/>
        </p:nvSpPr>
        <p:spPr>
          <a:xfrm>
            <a:off x="546100" y="1323270"/>
            <a:ext cx="71383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>
                <a:latin typeface="Myriad Pro" panose="020B0503030403020204"/>
              </a:rPr>
              <a:t>1. Can you draw a number line to represent this equation?</a:t>
            </a:r>
          </a:p>
          <a:p>
            <a:pPr marL="457200" lvl="0" indent="-457200">
              <a:buAutoNum type="arabicPeriod"/>
            </a:pPr>
            <a:endParaRPr lang="en-US" sz="2000" dirty="0">
              <a:latin typeface="Myriad Pro" panose="020B0503030403020204"/>
            </a:endParaRPr>
          </a:p>
          <a:p>
            <a:pPr lvl="0"/>
            <a:r>
              <a:rPr lang="en-US" sz="2000" dirty="0">
                <a:latin typeface="Myriad Pro" panose="020B0503030403020204"/>
              </a:rPr>
              <a:t>       75 – 50 = 25</a:t>
            </a:r>
          </a:p>
          <a:p>
            <a:pPr lvl="0"/>
            <a:endParaRPr lang="en-US" sz="2000" dirty="0">
              <a:latin typeface="Myriad Pro" panose="020B0503030403020204"/>
            </a:endParaRPr>
          </a:p>
          <a:p>
            <a:pPr lvl="0"/>
            <a:r>
              <a:rPr lang="en-US" sz="2000" dirty="0">
                <a:latin typeface="Myriad Pro" panose="020B0503030403020204"/>
              </a:rPr>
              <a:t>2. Think of a context that uses this calculation. You might want to choose to use measures such as money, mass, length, temperature or time.</a:t>
            </a:r>
          </a:p>
          <a:p>
            <a:pPr lvl="0"/>
            <a:r>
              <a:rPr lang="en-US" sz="2000" dirty="0">
                <a:latin typeface="Myriad Pro" panose="020B0503030403020204"/>
              </a:rPr>
              <a:t>Think of questions you could ask about this context that would need you to work out the difference in the calculation above.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58FAE996-E33D-4702-A13B-99E5788B4D8F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C6DDB3-07EA-4070-AA82-7DF901A74657}"/>
              </a:ext>
            </a:extLst>
          </p:cNvPr>
          <p:cNvSpPr txBox="1"/>
          <p:nvPr/>
        </p:nvSpPr>
        <p:spPr>
          <a:xfrm>
            <a:off x="0" y="74580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F0C7F6-98CF-4D88-8F38-CD72BA85E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6F21F00-8BAC-4817-BD21-F87B410C0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B6DA64-8338-444B-9B5D-B0D020FF12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877197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2864" y="682406"/>
            <a:ext cx="90806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2" y="718580"/>
            <a:ext cx="9080674" cy="2896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11638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50153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23,400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73800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48,960</a:t>
            </a:r>
            <a:endParaRPr lang="en-GB" sz="2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470355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2973799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49,060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1708777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23,500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682219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662983" y="116954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470355" y="116954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14336" y="1691836"/>
            <a:ext cx="1098868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20518" y="1200701"/>
            <a:ext cx="412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72450" y="1220969"/>
            <a:ext cx="4535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2) Agree or disagree? Explain why – no calculating!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4033387" y="1979175"/>
            <a:ext cx="510305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235 + 235 + 255 &gt; 235 + 245 + 255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9,000,000 + 5,040,000 &gt; 5,040,000 + 9,000,000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19.278 + 64.258 &lt; 64.258 +19.277 + 0.001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85628" y="459578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288" y="4256654"/>
            <a:ext cx="60293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At the beginning of the term, there are 192 pupils in Key Stage 2: Year 4: 68 pupils, Year 5: 65 pupils, Year 6: 59 pupils. During the term, one new pupil joins Year 5 and three pupils leave Year 4. How many pupils are there in Key Stage 2 at the end of the term?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942334" y="1212407"/>
            <a:ext cx="19613" cy="2402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/>
          <p:cNvCxnSpPr/>
          <p:nvPr/>
        </p:nvCxnSpPr>
        <p:spPr>
          <a:xfrm flipV="1">
            <a:off x="20462" y="1212406"/>
            <a:ext cx="908067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0462" y="3767138"/>
            <a:ext cx="6023151" cy="3067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461" y="3767138"/>
            <a:ext cx="59250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26" name="Text Placeholder 1"/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F0D7EA-0AAF-445D-AF8F-24E321C76D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C8F2D9-8246-42AB-8504-365BEC957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703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2864" y="682406"/>
            <a:ext cx="90806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2" y="718580"/>
            <a:ext cx="9080674" cy="2896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11638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50153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23,400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73800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48,960</a:t>
            </a:r>
            <a:endParaRPr lang="en-GB" sz="2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470355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2973799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49,060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1739257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23,500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682219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662983" y="116954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470355" y="116954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14336" y="1691836"/>
            <a:ext cx="1098868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20518" y="1200701"/>
            <a:ext cx="412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72450" y="1220969"/>
            <a:ext cx="4535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2) Agree or Disagree?  Explain why – no calculating!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4033387" y="1979175"/>
            <a:ext cx="510305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235 + 235 + 255 &gt; 235 + 245 + 255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9,000,000 + 5,040,000 &gt; 5,040,000 + 9,000,000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19.278 + 64.258 &lt; 64.258 +19.277 + 0.001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85628" y="459578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288" y="4256654"/>
            <a:ext cx="60293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At the beginning of the term, there are 192 pupils in Key Stage 2: Year 4: 68 pupils, Year 5: 65 pupils, Year 6: 59 pupils.  During the term, one new pupil joins Year 5 and three pupils leave Year 4.  How many pupils are there in Key Stage 2 at the end of the term?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942334" y="1212407"/>
            <a:ext cx="19613" cy="2402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/>
          <p:cNvCxnSpPr/>
          <p:nvPr/>
        </p:nvCxnSpPr>
        <p:spPr>
          <a:xfrm flipV="1">
            <a:off x="20462" y="1212406"/>
            <a:ext cx="908067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0462" y="3767138"/>
            <a:ext cx="6023151" cy="3067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462" y="3767138"/>
            <a:ext cx="43957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/>
              </a:rPr>
              <a:t>Ready for a challenge?</a:t>
            </a:r>
          </a:p>
        </p:txBody>
      </p:sp>
      <p:sp>
        <p:nvSpPr>
          <p:cNvPr id="26" name="Text Placeholder 1"/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E30CA3-C9DA-44B2-AD24-9CA0AE115AE9}"/>
              </a:ext>
            </a:extLst>
          </p:cNvPr>
          <p:cNvSpPr/>
          <p:nvPr/>
        </p:nvSpPr>
        <p:spPr>
          <a:xfrm>
            <a:off x="4033387" y="1282124"/>
            <a:ext cx="4923360" cy="225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F2158C0-1817-4858-BE76-B49591DE2DF3}"/>
              </a:ext>
            </a:extLst>
          </p:cNvPr>
          <p:cNvSpPr/>
          <p:nvPr/>
        </p:nvSpPr>
        <p:spPr>
          <a:xfrm>
            <a:off x="82765" y="3855191"/>
            <a:ext cx="5930367" cy="2395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1380173" y="4533906"/>
            <a:ext cx="31003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If the sum is changed by an amount and one addend is kept the same, the other addend changes by the same amount.</a:t>
            </a: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C48CB61E-74A1-4248-801D-862642A766D7}"/>
              </a:ext>
            </a:extLst>
          </p:cNvPr>
          <p:cNvSpPr/>
          <p:nvPr/>
        </p:nvSpPr>
        <p:spPr>
          <a:xfrm>
            <a:off x="3458066" y="1574912"/>
            <a:ext cx="108284" cy="228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Arrow: Down 28">
            <a:extLst>
              <a:ext uri="{FF2B5EF4-FFF2-40B4-BE49-F238E27FC236}">
                <a16:creationId xmlns:a16="http://schemas.microsoft.com/office/drawing/2014/main" id="{A2D26449-4AB5-4162-B424-BCD9BA0558C1}"/>
              </a:ext>
            </a:extLst>
          </p:cNvPr>
          <p:cNvSpPr/>
          <p:nvPr/>
        </p:nvSpPr>
        <p:spPr>
          <a:xfrm>
            <a:off x="2178715" y="1574912"/>
            <a:ext cx="108284" cy="228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AF2A117-B243-4460-9F53-48C86E3FC7D5}"/>
              </a:ext>
            </a:extLst>
          </p:cNvPr>
          <p:cNvSpPr txBox="1"/>
          <p:nvPr/>
        </p:nvSpPr>
        <p:spPr bwMode="auto">
          <a:xfrm>
            <a:off x="411638" y="18220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0482AD-2F19-4EE0-8A6E-483E6657B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461593" y="365911"/>
            <a:ext cx="2284283" cy="4086225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DC7B66-0CEE-4CD4-BABC-E3E2959672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EB3001D-6786-4CB2-A530-628779ED2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750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2864" y="682406"/>
            <a:ext cx="91664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2" y="718580"/>
            <a:ext cx="9080674" cy="2896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11638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50153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23,400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73800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48,960</a:t>
            </a:r>
            <a:endParaRPr lang="en-GB" sz="2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470355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2973799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49,060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1708777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23,500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682219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662983" y="116954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470355" y="116954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14336" y="1691836"/>
            <a:ext cx="1098868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20518" y="1200701"/>
            <a:ext cx="412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4033387" y="1979175"/>
            <a:ext cx="510305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235 + 235 + 255 &gt; 235 + 245 + 255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9,000,000 + 5,040,000 &gt; 5,040,000 + 9,000,000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19.278 + 64.258 &lt; 64.258 +19.277 + 0.001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85628" y="459578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288" y="4256654"/>
            <a:ext cx="60293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At the beginning of the term, there are 192 pupils in Key Stage 2: Year 4: 68 pupils, Year 5: 65 pupils, Year 6: 59 pupils.  During the term, one new pupil joins Year 5 and three pupils leave Year 4.  How many pupils are there in Key Stage 2 at the end of the term?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942334" y="1212407"/>
            <a:ext cx="19613" cy="2402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/>
          <p:cNvCxnSpPr/>
          <p:nvPr/>
        </p:nvCxnSpPr>
        <p:spPr>
          <a:xfrm flipV="1">
            <a:off x="20462" y="1212406"/>
            <a:ext cx="908067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0462" y="3767138"/>
            <a:ext cx="6023151" cy="3067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462" y="3767138"/>
            <a:ext cx="43957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/>
              </a:rPr>
              <a:t>Ready for a challenge?</a:t>
            </a:r>
          </a:p>
        </p:txBody>
      </p:sp>
      <p:sp>
        <p:nvSpPr>
          <p:cNvPr id="26" name="Text Placeholder 1"/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DF7A509-C503-4C6B-AAA8-0F22EAC3BA73}"/>
              </a:ext>
            </a:extLst>
          </p:cNvPr>
          <p:cNvSpPr/>
          <p:nvPr/>
        </p:nvSpPr>
        <p:spPr>
          <a:xfrm>
            <a:off x="51437" y="1236404"/>
            <a:ext cx="3851671" cy="225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9C82F9F-482E-4FB2-A547-635A7F173F82}"/>
              </a:ext>
            </a:extLst>
          </p:cNvPr>
          <p:cNvSpPr/>
          <p:nvPr/>
        </p:nvSpPr>
        <p:spPr>
          <a:xfrm>
            <a:off x="82765" y="3855191"/>
            <a:ext cx="5930367" cy="2395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D434F7-ECB1-4E07-85A4-51BDB733BF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459546" y="2467367"/>
            <a:ext cx="2978622" cy="5715166"/>
          </a:xfrm>
          <a:prstGeom prst="rect">
            <a:avLst/>
          </a:prstGeo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7425EF7D-A7EB-4CAA-9E49-8F5B332AA4F6}"/>
              </a:ext>
            </a:extLst>
          </p:cNvPr>
          <p:cNvSpPr txBox="1">
            <a:spLocks/>
          </p:cNvSpPr>
          <p:nvPr/>
        </p:nvSpPr>
        <p:spPr>
          <a:xfrm>
            <a:off x="421281" y="1681549"/>
            <a:ext cx="31003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CD2D267-8FEE-40B9-9628-8C5C81C254D8}"/>
              </a:ext>
            </a:extLst>
          </p:cNvPr>
          <p:cNvSpPr/>
          <p:nvPr/>
        </p:nvSpPr>
        <p:spPr>
          <a:xfrm>
            <a:off x="93171" y="4640677"/>
            <a:ext cx="5721779" cy="1166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2958BA0-303E-443B-9825-3ABAAAF33C6D}"/>
              </a:ext>
            </a:extLst>
          </p:cNvPr>
          <p:cNvSpPr/>
          <p:nvPr/>
        </p:nvSpPr>
        <p:spPr>
          <a:xfrm>
            <a:off x="95036" y="5779305"/>
            <a:ext cx="5696165" cy="101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CAA74-85E5-469A-B9F8-DFABBACCF6ED}"/>
              </a:ext>
            </a:extLst>
          </p:cNvPr>
          <p:cNvSpPr txBox="1"/>
          <p:nvPr/>
        </p:nvSpPr>
        <p:spPr bwMode="auto">
          <a:xfrm>
            <a:off x="4072450" y="1220969"/>
            <a:ext cx="4535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2) Agree or disagree? Explain why – no calculating!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F9A3A7A-A6BB-46E1-8846-CE0FEB27E2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18977E4-3FC4-4A75-84FE-5A3147B4A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4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2864" y="682406"/>
            <a:ext cx="8923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2" y="718580"/>
            <a:ext cx="9080674" cy="2896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11638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50153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23,400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73800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48,960</a:t>
            </a:r>
            <a:endParaRPr lang="en-GB" sz="2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470355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2973799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49,060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1708777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23,500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682219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662983" y="116954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470355" y="116954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14336" y="1691836"/>
            <a:ext cx="1098868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20518" y="1200701"/>
            <a:ext cx="412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4033387" y="1979175"/>
            <a:ext cx="510305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235 + 235 + 255 &gt; 235 + 245 + 255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9,000,000 + 5,040,000 &gt; 5,040,000 + 9,000,000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19.278 + 64.258 &lt; 64.258 +19.277 + 0.001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85628" y="459578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288" y="4256654"/>
            <a:ext cx="60293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At the beginning of the term, there are 192 pupils in Key Stage 2: Year 4: 68 pupils, Year 5: 65 pupils, Year 6: 59 pupils.  During the term, one new pupil joins Year 5 and three pupils leave Year 4.  How many pupils are there in Key Stage 2 at the end of the term?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942334" y="1212407"/>
            <a:ext cx="19613" cy="2402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/>
          <p:cNvCxnSpPr/>
          <p:nvPr/>
        </p:nvCxnSpPr>
        <p:spPr>
          <a:xfrm flipV="1">
            <a:off x="20462" y="1212406"/>
            <a:ext cx="908067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0462" y="3767138"/>
            <a:ext cx="6023151" cy="3067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462" y="3767138"/>
            <a:ext cx="43957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/>
              </a:rPr>
              <a:t>Ready for a challenge?</a:t>
            </a:r>
          </a:p>
        </p:txBody>
      </p:sp>
      <p:sp>
        <p:nvSpPr>
          <p:cNvPr id="26" name="Text Placeholder 1"/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DF7A509-C503-4C6B-AAA8-0F22EAC3BA73}"/>
              </a:ext>
            </a:extLst>
          </p:cNvPr>
          <p:cNvSpPr/>
          <p:nvPr/>
        </p:nvSpPr>
        <p:spPr>
          <a:xfrm>
            <a:off x="51437" y="1236404"/>
            <a:ext cx="3851671" cy="225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9C82F9F-482E-4FB2-A547-635A7F173F82}"/>
              </a:ext>
            </a:extLst>
          </p:cNvPr>
          <p:cNvSpPr/>
          <p:nvPr/>
        </p:nvSpPr>
        <p:spPr>
          <a:xfrm>
            <a:off x="82765" y="3855191"/>
            <a:ext cx="5930367" cy="2395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425EF7D-A7EB-4CAA-9E49-8F5B332AA4F6}"/>
              </a:ext>
            </a:extLst>
          </p:cNvPr>
          <p:cNvSpPr txBox="1">
            <a:spLocks/>
          </p:cNvSpPr>
          <p:nvPr/>
        </p:nvSpPr>
        <p:spPr>
          <a:xfrm>
            <a:off x="421281" y="1681549"/>
            <a:ext cx="31003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C121C3-93D5-41FE-9745-CB27DE4EFD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265733" y="1822522"/>
            <a:ext cx="1543449" cy="5911081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7CD2D267-8FEE-40B9-9628-8C5C81C254D8}"/>
              </a:ext>
            </a:extLst>
          </p:cNvPr>
          <p:cNvSpPr/>
          <p:nvPr/>
        </p:nvSpPr>
        <p:spPr>
          <a:xfrm>
            <a:off x="75423" y="4685454"/>
            <a:ext cx="5911082" cy="89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475733-F20C-4911-8FFB-E629E5C834A5}"/>
              </a:ext>
            </a:extLst>
          </p:cNvPr>
          <p:cNvSpPr txBox="1"/>
          <p:nvPr/>
        </p:nvSpPr>
        <p:spPr bwMode="auto">
          <a:xfrm>
            <a:off x="4072450" y="1220969"/>
            <a:ext cx="4535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2) Agree or disagree? Explain why – no calculating!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28E6632-3082-40F2-99C1-0DB57D5946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2BE82A6-E92A-4E55-94AD-72FD0E1B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784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2864" y="682406"/>
            <a:ext cx="8892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2" y="718580"/>
            <a:ext cx="9080674" cy="2896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11638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50153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23,400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73800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48,960</a:t>
            </a:r>
            <a:endParaRPr lang="en-GB" sz="2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470355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2973799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49,060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1708777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23,500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682219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662983" y="116954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470355" y="116954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14336" y="1691836"/>
            <a:ext cx="1098868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20518" y="1200701"/>
            <a:ext cx="412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4033387" y="1979175"/>
            <a:ext cx="510305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235 + 235 + 255 &gt; 235 + 245 + 255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9,000,000 + 5,040,000 &gt; 5,040,000 + 9,000,000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19.278 + 64.258 &lt; 64.258 +19.277 + 0.001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85628" y="459578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288" y="4256654"/>
            <a:ext cx="60293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At the beginning of the term, there are 192 pupils in Key Stage 2: Year 4: 68 pupils, Year 5: 65 pupils, Year 6: 59 pupils.  During the term, one new pupil joins Year 5 and three pupils leave Year 4.  How many pupils are there in Key Stage 2 at the end of the term?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942334" y="1212407"/>
            <a:ext cx="19613" cy="2402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/>
          <p:cNvCxnSpPr/>
          <p:nvPr/>
        </p:nvCxnSpPr>
        <p:spPr>
          <a:xfrm flipV="1">
            <a:off x="20462" y="1212406"/>
            <a:ext cx="908067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0462" y="3767138"/>
            <a:ext cx="6023151" cy="3067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462" y="3767138"/>
            <a:ext cx="43957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/>
              </a:rPr>
              <a:t>Ready for a challenge?</a:t>
            </a:r>
          </a:p>
        </p:txBody>
      </p:sp>
      <p:sp>
        <p:nvSpPr>
          <p:cNvPr id="26" name="Text Placeholder 1"/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DF7A509-C503-4C6B-AAA8-0F22EAC3BA73}"/>
              </a:ext>
            </a:extLst>
          </p:cNvPr>
          <p:cNvSpPr/>
          <p:nvPr/>
        </p:nvSpPr>
        <p:spPr>
          <a:xfrm>
            <a:off x="51437" y="1236404"/>
            <a:ext cx="3851671" cy="225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9C82F9F-482E-4FB2-A547-635A7F173F82}"/>
              </a:ext>
            </a:extLst>
          </p:cNvPr>
          <p:cNvSpPr/>
          <p:nvPr/>
        </p:nvSpPr>
        <p:spPr>
          <a:xfrm>
            <a:off x="82765" y="3855191"/>
            <a:ext cx="5930367" cy="2395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425EF7D-A7EB-4CAA-9E49-8F5B332AA4F6}"/>
              </a:ext>
            </a:extLst>
          </p:cNvPr>
          <p:cNvSpPr txBox="1">
            <a:spLocks/>
          </p:cNvSpPr>
          <p:nvPr/>
        </p:nvSpPr>
        <p:spPr>
          <a:xfrm>
            <a:off x="421281" y="1681549"/>
            <a:ext cx="31003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4CFD93-4E8C-47E2-9704-A5A632C84A1E}"/>
              </a:ext>
            </a:extLst>
          </p:cNvPr>
          <p:cNvGrpSpPr/>
          <p:nvPr/>
        </p:nvGrpSpPr>
        <p:grpSpPr>
          <a:xfrm rot="16200000">
            <a:off x="1792025" y="2208604"/>
            <a:ext cx="2485223" cy="5903740"/>
            <a:chOff x="3204144" y="959406"/>
            <a:chExt cx="2077468" cy="493656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A81BF83-A49A-466E-979F-84F170C84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62387" y="962025"/>
              <a:ext cx="1419225" cy="49339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8AA0B09-5FE9-4598-97C3-A4FAF9BAEB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04144" y="959406"/>
              <a:ext cx="666750" cy="4933950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7CD2D267-8FEE-40B9-9628-8C5C81C254D8}"/>
              </a:ext>
            </a:extLst>
          </p:cNvPr>
          <p:cNvSpPr/>
          <p:nvPr/>
        </p:nvSpPr>
        <p:spPr>
          <a:xfrm>
            <a:off x="87172" y="4779438"/>
            <a:ext cx="5911082" cy="89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405084C-05E3-49B0-A764-1CC1211ADE94}"/>
              </a:ext>
            </a:extLst>
          </p:cNvPr>
          <p:cNvSpPr/>
          <p:nvPr/>
        </p:nvSpPr>
        <p:spPr>
          <a:xfrm>
            <a:off x="71571" y="5600862"/>
            <a:ext cx="5911082" cy="89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EE2834-308D-4EC0-BD2A-00F3BED91BD6}"/>
              </a:ext>
            </a:extLst>
          </p:cNvPr>
          <p:cNvSpPr txBox="1"/>
          <p:nvPr/>
        </p:nvSpPr>
        <p:spPr bwMode="auto">
          <a:xfrm>
            <a:off x="4072450" y="1220969"/>
            <a:ext cx="4535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2) Agree or disagree? Explain why – no calculating!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31970B4-18CC-4C06-8941-4A5D21C7A7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F879AB1-94D5-41A0-9DA8-ED778D282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404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2864" y="682406"/>
            <a:ext cx="90806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2" y="718580"/>
            <a:ext cx="9080674" cy="2896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11638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50153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23,400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73800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48,960</a:t>
            </a:r>
            <a:endParaRPr lang="en-GB" sz="2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470355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2973799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49,060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1708777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23,500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682219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662983" y="116954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470355" y="116954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14336" y="1691836"/>
            <a:ext cx="1098868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20518" y="1200701"/>
            <a:ext cx="412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72450" y="1220969"/>
            <a:ext cx="4535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2) Agree or Disagree?  Explain why – no calculating!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4033387" y="1979175"/>
            <a:ext cx="510305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235 + 235 + 255 &gt; 235 + 245 + 255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9,000,000 + 5,040,000 &gt; 5,040,000 + 9,000,000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19.278 + 64.258 &lt; 64.258 +19.277 + 0.001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85628" y="459578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288" y="4256654"/>
            <a:ext cx="430106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At the beginning of the term, there are 192 pupils in Key Stage 2: Year 4: 68 pupils, Year 5: 65 pupils, Year 6: 59 pupils. During the term, one new pupil joins Year 5 and three pupils leave Year 4. How many pupils are there in Key Stage 2 at the end of the term?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942334" y="1212407"/>
            <a:ext cx="19613" cy="2402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/>
          <p:cNvCxnSpPr/>
          <p:nvPr/>
        </p:nvCxnSpPr>
        <p:spPr>
          <a:xfrm flipV="1">
            <a:off x="20462" y="1212406"/>
            <a:ext cx="908067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0462" y="3767138"/>
            <a:ext cx="6023151" cy="3067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461" y="3767138"/>
            <a:ext cx="58296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26" name="Text Placeholder 1"/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DF7A509-C503-4C6B-AAA8-0F22EAC3BA73}"/>
              </a:ext>
            </a:extLst>
          </p:cNvPr>
          <p:cNvSpPr/>
          <p:nvPr/>
        </p:nvSpPr>
        <p:spPr>
          <a:xfrm>
            <a:off x="51437" y="1236404"/>
            <a:ext cx="3851671" cy="225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425EF7D-A7EB-4CAA-9E49-8F5B332AA4F6}"/>
              </a:ext>
            </a:extLst>
          </p:cNvPr>
          <p:cNvSpPr txBox="1">
            <a:spLocks/>
          </p:cNvSpPr>
          <p:nvPr/>
        </p:nvSpPr>
        <p:spPr>
          <a:xfrm>
            <a:off x="421281" y="1681549"/>
            <a:ext cx="31003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0463DEA-4BD4-4470-81D6-AD855605CAE6}"/>
              </a:ext>
            </a:extLst>
          </p:cNvPr>
          <p:cNvSpPr/>
          <p:nvPr/>
        </p:nvSpPr>
        <p:spPr>
          <a:xfrm>
            <a:off x="4033387" y="1287693"/>
            <a:ext cx="4796277" cy="225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5E2F10D-1900-4856-B184-B34668E168DB}"/>
              </a:ext>
            </a:extLst>
          </p:cNvPr>
          <p:cNvSpPr/>
          <p:nvPr/>
        </p:nvSpPr>
        <p:spPr>
          <a:xfrm>
            <a:off x="4295782" y="2618419"/>
            <a:ext cx="4778754" cy="571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3A4E78-F03F-4195-870C-7CC650E560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34122F-C20E-4032-9C58-A79BE32F0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142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2864" y="682406"/>
            <a:ext cx="8872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2" y="718580"/>
            <a:ext cx="9080674" cy="2896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11638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50153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23,400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73800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48,960</a:t>
            </a:r>
            <a:endParaRPr lang="en-GB" sz="2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470355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2973799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49,060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1708777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23,500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682219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662983" y="116954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470355" y="116954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14336" y="1691836"/>
            <a:ext cx="1098868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20518" y="1200701"/>
            <a:ext cx="412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72450" y="1220969"/>
            <a:ext cx="4535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2) Agree or Disagree?  Explain why – no calculating!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4033387" y="1979175"/>
            <a:ext cx="510305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235 + 235 + 255 &gt; 235 + 245 + 255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9,000,000 + 5,040,000 &gt; 5,040,000 + 9,000,000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19.278 + 64.258 &lt; 64.258 +19.277 + 0.001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85628" y="459578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288" y="4256654"/>
            <a:ext cx="430106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At the beginning of the term, there are 192 pupils in Key Stage 2: Year 4: 68 pupils, Year 5: 65 pupils, Year 6: 59 pupils. During the term, one new pupil joins Year 5 and three pupils leave Year 4. How many pupils are there in Key Stage 2 at the end of the term?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942334" y="1212407"/>
            <a:ext cx="19613" cy="2402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/>
          <p:cNvCxnSpPr/>
          <p:nvPr/>
        </p:nvCxnSpPr>
        <p:spPr>
          <a:xfrm flipV="1">
            <a:off x="20462" y="1212406"/>
            <a:ext cx="908067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0462" y="3767138"/>
            <a:ext cx="6023151" cy="3067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462" y="3767138"/>
            <a:ext cx="4733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26" name="Text Placeholder 1"/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DF7A509-C503-4C6B-AAA8-0F22EAC3BA73}"/>
              </a:ext>
            </a:extLst>
          </p:cNvPr>
          <p:cNvSpPr/>
          <p:nvPr/>
        </p:nvSpPr>
        <p:spPr>
          <a:xfrm>
            <a:off x="51437" y="1236404"/>
            <a:ext cx="3851671" cy="225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425EF7D-A7EB-4CAA-9E49-8F5B332AA4F6}"/>
              </a:ext>
            </a:extLst>
          </p:cNvPr>
          <p:cNvSpPr txBox="1">
            <a:spLocks/>
          </p:cNvSpPr>
          <p:nvPr/>
        </p:nvSpPr>
        <p:spPr>
          <a:xfrm>
            <a:off x="421281" y="1681549"/>
            <a:ext cx="31003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If the sum is changed by an amount and one addend is kept the same, the other addend changes by the same amount.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0463DEA-4BD4-4470-81D6-AD855605CAE6}"/>
              </a:ext>
            </a:extLst>
          </p:cNvPr>
          <p:cNvSpPr/>
          <p:nvPr/>
        </p:nvSpPr>
        <p:spPr>
          <a:xfrm>
            <a:off x="4033387" y="1287693"/>
            <a:ext cx="4796277" cy="225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BEE43C-8613-44F1-A53E-E674676253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927351" y="674246"/>
            <a:ext cx="3581400" cy="474345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65E2F10D-1900-4856-B184-B34668E168DB}"/>
              </a:ext>
            </a:extLst>
          </p:cNvPr>
          <p:cNvSpPr/>
          <p:nvPr/>
        </p:nvSpPr>
        <p:spPr>
          <a:xfrm>
            <a:off x="4295782" y="2618419"/>
            <a:ext cx="4778754" cy="571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7F54925-8D72-4783-8E76-E26427E75AF6}"/>
              </a:ext>
            </a:extLst>
          </p:cNvPr>
          <p:cNvSpPr/>
          <p:nvPr/>
        </p:nvSpPr>
        <p:spPr>
          <a:xfrm>
            <a:off x="4295782" y="3181029"/>
            <a:ext cx="4778754" cy="168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1430C6-EFE9-4A36-93DC-11F0D1F46D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414CE2-0629-4138-B9F9-547BC764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384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2864" y="682406"/>
            <a:ext cx="8872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2" y="718580"/>
            <a:ext cx="9080674" cy="2896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11638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50153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23,400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73800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48,960</a:t>
            </a:r>
            <a:endParaRPr lang="en-GB" sz="2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470355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2973799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49,060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1708777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23,500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682219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662983" y="116954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470355" y="116954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14336" y="1691836"/>
            <a:ext cx="1098868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20518" y="1200701"/>
            <a:ext cx="412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72450" y="1220969"/>
            <a:ext cx="4535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2) Agree or Disagree?  Explain why – no calculating!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4033387" y="1979175"/>
            <a:ext cx="510305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235 + 235 + 255 &gt; 235 + 245 + 255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9,000,000 + 5,040,000 &gt; 5,040,000 + 9,000,000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19.278 + 64.258 &lt; 64.258 +19.277 + 0.001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85628" y="459578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942334" y="1212407"/>
            <a:ext cx="19613" cy="2402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/>
          <p:cNvCxnSpPr/>
          <p:nvPr/>
        </p:nvCxnSpPr>
        <p:spPr>
          <a:xfrm flipV="1">
            <a:off x="20462" y="1212406"/>
            <a:ext cx="908067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0462" y="3767138"/>
            <a:ext cx="6023151" cy="3067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462" y="3767138"/>
            <a:ext cx="58998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26" name="Text Placeholder 1"/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DF7A509-C503-4C6B-AAA8-0F22EAC3BA73}"/>
              </a:ext>
            </a:extLst>
          </p:cNvPr>
          <p:cNvSpPr/>
          <p:nvPr/>
        </p:nvSpPr>
        <p:spPr>
          <a:xfrm>
            <a:off x="51437" y="1236404"/>
            <a:ext cx="3851671" cy="225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425EF7D-A7EB-4CAA-9E49-8F5B332AA4F6}"/>
              </a:ext>
            </a:extLst>
          </p:cNvPr>
          <p:cNvSpPr txBox="1">
            <a:spLocks/>
          </p:cNvSpPr>
          <p:nvPr/>
        </p:nvSpPr>
        <p:spPr>
          <a:xfrm>
            <a:off x="421281" y="1681549"/>
            <a:ext cx="31003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If the sum is changed by an amount and one addend is kept the same, the other addend changes by the same amount.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0463DEA-4BD4-4470-81D6-AD855605CAE6}"/>
              </a:ext>
            </a:extLst>
          </p:cNvPr>
          <p:cNvSpPr/>
          <p:nvPr/>
        </p:nvSpPr>
        <p:spPr>
          <a:xfrm>
            <a:off x="4033387" y="1287693"/>
            <a:ext cx="4796277" cy="225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3E9288-52C9-4BDD-988F-407DE7106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869272" y="-596207"/>
            <a:ext cx="1304925" cy="509587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D5A89BE-D9B5-4096-A076-D9061D338DB1}"/>
              </a:ext>
            </a:extLst>
          </p:cNvPr>
          <p:cNvSpPr txBox="1"/>
          <p:nvPr/>
        </p:nvSpPr>
        <p:spPr bwMode="auto">
          <a:xfrm>
            <a:off x="14288" y="4256654"/>
            <a:ext cx="430106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At the beginning of the term, there are 192 pupils in Key Stage 2: Year 4: 68 pupils, Year 5: 65 pupils, Year 6: 59 pupils. During the term, one new pupil joins Year 5 and three pupils leave Year 4. How many pupils are there in Key Stage 2 at the end of the term?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7077F6E-C3FA-46BB-AF09-0507C7F82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5BDE6A-DCB4-4271-8674-BB7C88890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53862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4.2|19.7|31.4|2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22.2|8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2|2.9|19.8|2.3|5.3|4|30.1|18.2|2|19.3|15.4|14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4.6|7.5|5.5|8.1|18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8|10.3|6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9|29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3|34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3|16.3|18|22.4|19|10.9|14.5|4.9|26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2|4.3|7.4|7.4|19.2|3|18.9|3.2|19|9.9|10.2|11.4|11.9|4.2|4.3|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|29|13|36.1|1.8|22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5B826FA-D0D2-42DF-8481-7700BF0A0813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1453</Words>
  <Application>Microsoft Office PowerPoint</Application>
  <PresentationFormat>On-screen Show (4:3)</PresentationFormat>
  <Paragraphs>225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Comic Sans MS</vt:lpstr>
      <vt:lpstr>Myriad Pro</vt:lpstr>
      <vt:lpstr>Myriad Pro Semibold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2020-08-27T12:42:37Z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