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ppt/tags/tag14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9.xml" ContentType="application/vnd.openxmlformats-officedocument.presentationml.tags+xml"/>
  <Override PartName="/ppt/notesSlides/notesSlide27.xml" ContentType="application/vnd.openxmlformats-officedocument.presentationml.notesSlide+xml"/>
  <Override PartName="/ppt/tags/tag20.xml" ContentType="application/vnd.openxmlformats-officedocument.presentationml.tags+xml"/>
  <Override PartName="/ppt/notesSlides/notesSlide28.xml" ContentType="application/vnd.openxmlformats-officedocument.presentationml.notesSlide+xml"/>
  <Override PartName="/ppt/tags/tag21.xml" ContentType="application/vnd.openxmlformats-officedocument.presentationml.tags+xml"/>
  <Override PartName="/ppt/notesSlides/notesSlide29.xml" ContentType="application/vnd.openxmlformats-officedocument.presentationml.notesSlide+xml"/>
  <Override PartName="/ppt/tags/tag22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5" r:id="rId5"/>
  </p:sldMasterIdLst>
  <p:notesMasterIdLst>
    <p:notesMasterId r:id="rId39"/>
  </p:notesMasterIdLst>
  <p:sldIdLst>
    <p:sldId id="256" r:id="rId6"/>
    <p:sldId id="332" r:id="rId7"/>
    <p:sldId id="293" r:id="rId8"/>
    <p:sldId id="294" r:id="rId9"/>
    <p:sldId id="297" r:id="rId10"/>
    <p:sldId id="295" r:id="rId11"/>
    <p:sldId id="298" r:id="rId12"/>
    <p:sldId id="327" r:id="rId13"/>
    <p:sldId id="326" r:id="rId14"/>
    <p:sldId id="296" r:id="rId15"/>
    <p:sldId id="299" r:id="rId16"/>
    <p:sldId id="269" r:id="rId17"/>
    <p:sldId id="305" r:id="rId18"/>
    <p:sldId id="328" r:id="rId19"/>
    <p:sldId id="308" r:id="rId20"/>
    <p:sldId id="319" r:id="rId21"/>
    <p:sldId id="318" r:id="rId22"/>
    <p:sldId id="329" r:id="rId23"/>
    <p:sldId id="321" r:id="rId24"/>
    <p:sldId id="324" r:id="rId25"/>
    <p:sldId id="322" r:id="rId26"/>
    <p:sldId id="330" r:id="rId27"/>
    <p:sldId id="307" r:id="rId28"/>
    <p:sldId id="302" r:id="rId29"/>
    <p:sldId id="320" r:id="rId30"/>
    <p:sldId id="325" r:id="rId31"/>
    <p:sldId id="331" r:id="rId32"/>
    <p:sldId id="309" r:id="rId33"/>
    <p:sldId id="313" r:id="rId34"/>
    <p:sldId id="316" r:id="rId35"/>
    <p:sldId id="314" r:id="rId36"/>
    <p:sldId id="317" r:id="rId37"/>
    <p:sldId id="333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4F8B4B-4A9E-4FC4-A5DF-BDE00165D596}" v="3" dt="2020-08-28T13:09:07.8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63" autoAdjust="0"/>
    <p:restoredTop sz="86085" autoAdjust="0"/>
  </p:normalViewPr>
  <p:slideViewPr>
    <p:cSldViewPr snapToGrid="0">
      <p:cViewPr varScale="1">
        <p:scale>
          <a:sx n="62" d="100"/>
          <a:sy n="62" d="100"/>
        </p:scale>
        <p:origin x="143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0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62242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5896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114799" cy="193757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2823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3" y="1561503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0" noProof="0" dirty="0">
                <a:solidFill>
                  <a:schemeClr val="bg1"/>
                </a:solidFill>
              </a:rPr>
              <a:t>The video lesson linked to the presentation can be found at</a:t>
            </a:r>
            <a:endParaRPr lang="en-GB" sz="23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336454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3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0734183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4346176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934371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3" r:id="rId11"/>
    <p:sldLayoutId id="2147483664" r:id="rId12"/>
    <p:sldLayoutId id="2147483659" r:id="rId13"/>
    <p:sldLayoutId id="2147483660" r:id="rId14"/>
    <p:sldLayoutId id="2147483662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28/08/2020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35163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1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4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5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8.xml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9.xml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0.xml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2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UKS2 Number, Addition and Subtraction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Lesson 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Myriad Pro"/>
              </a:rPr>
              <a:t> </a:t>
            </a:r>
            <a:endParaRPr lang="en-US" sz="2000" dirty="0">
              <a:solidFill>
                <a:srgbClr val="3875A1"/>
              </a:solidFill>
              <a:latin typeface="Myria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82406"/>
            <a:ext cx="52230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6" name="Rectangle 5"/>
          <p:cNvSpPr/>
          <p:nvPr/>
        </p:nvSpPr>
        <p:spPr>
          <a:xfrm>
            <a:off x="63326" y="1430952"/>
            <a:ext cx="10743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I know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5671" y="2798123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35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96761" y="2798123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33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43896" y="279812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11189" y="279812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6418" y="2686955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271232" y="150479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3795645" y="1504796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2755379" y="1393628"/>
            <a:ext cx="851112" cy="6840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4303242" y="1365951"/>
            <a:ext cx="851112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1334321" y="1393628"/>
            <a:ext cx="851112" cy="6840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2846" y="2197736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so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14857" y="4022123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235,000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91993" y="4022123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33,000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39128" y="402212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06421" y="402212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1650" y="3910955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86153" y="4652107"/>
            <a:ext cx="699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and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9287" y="5342977"/>
            <a:ext cx="1297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  35,000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96761" y="5342977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33,000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43896" y="534297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11189" y="5342977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6418" y="5231809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71865" y="6152346"/>
            <a:ext cx="1691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because…</a:t>
            </a:r>
          </a:p>
        </p:txBody>
      </p:sp>
      <p:sp>
        <p:nvSpPr>
          <p:cNvPr id="3" name="Rectangle 2"/>
          <p:cNvSpPr/>
          <p:nvPr/>
        </p:nvSpPr>
        <p:spPr>
          <a:xfrm>
            <a:off x="63326" y="718580"/>
            <a:ext cx="5223049" cy="603940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496022" y="149920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35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917732" y="149179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33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4470356" y="148703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68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590029" y="2798122"/>
            <a:ext cx="1465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68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589664" y="4007834"/>
            <a:ext cx="1465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68,000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606491" y="5342977"/>
            <a:ext cx="1465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5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68,000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152346"/>
            <a:ext cx="5443538" cy="705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790" y="5338209"/>
            <a:ext cx="356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5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50" y="958554"/>
            <a:ext cx="279082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50" y="2476598"/>
            <a:ext cx="2790825" cy="1420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822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Myriad Pro"/>
              </a:rPr>
              <a:t> </a:t>
            </a:r>
            <a:endParaRPr lang="en-US" sz="2000" dirty="0">
              <a:solidFill>
                <a:srgbClr val="3875A1"/>
              </a:solidFill>
              <a:latin typeface="Myriad Pro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365530" y="713071"/>
            <a:ext cx="361654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Challenge</a:t>
            </a:r>
          </a:p>
          <a:p>
            <a:endParaRPr lang="en-GB" sz="2400" dirty="0">
              <a:latin typeface="Myriad Pro"/>
            </a:endParaRPr>
          </a:p>
          <a:p>
            <a:r>
              <a:rPr lang="en-GB" sz="2400" dirty="0">
                <a:latin typeface="Myriad Pro"/>
              </a:rPr>
              <a:t>Create a similar problem using:</a:t>
            </a:r>
          </a:p>
          <a:p>
            <a:endParaRPr lang="en-GB" sz="2400" dirty="0">
              <a:latin typeface="Myriad Pro"/>
            </a:endParaRPr>
          </a:p>
          <a:p>
            <a:r>
              <a:rPr lang="en-GB" sz="2400" dirty="0">
                <a:latin typeface="Myriad Pro"/>
              </a:rPr>
              <a:t>40,000 + 60,000 =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386387" y="718580"/>
            <a:ext cx="3681412" cy="25554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19895" y="93176"/>
            <a:ext cx="3976687" cy="5216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0301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" y="639581"/>
            <a:ext cx="91440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This lesson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778923"/>
              </p:ext>
            </p:extLst>
          </p:nvPr>
        </p:nvGraphicFramePr>
        <p:xfrm>
          <a:off x="103552" y="1343659"/>
          <a:ext cx="6370322" cy="1381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4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5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44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+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=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addend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addend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sum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819335"/>
              </p:ext>
            </p:extLst>
          </p:nvPr>
        </p:nvGraphicFramePr>
        <p:xfrm>
          <a:off x="98784" y="3067739"/>
          <a:ext cx="6370322" cy="1381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4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5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44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=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+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sum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addend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addend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109536" y="4955748"/>
            <a:ext cx="129394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>
                <a:latin typeface="Myriad Pro"/>
              </a:rPr>
              <a:t>known</a:t>
            </a:r>
          </a:p>
        </p:txBody>
      </p:sp>
      <p:sp>
        <p:nvSpPr>
          <p:cNvPr id="3" name="Rectangle 2"/>
          <p:cNvSpPr/>
          <p:nvPr/>
        </p:nvSpPr>
        <p:spPr>
          <a:xfrm>
            <a:off x="2928938" y="1236404"/>
            <a:ext cx="671513" cy="66383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583356" y="2960430"/>
            <a:ext cx="671513" cy="66383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58942" y="5851098"/>
            <a:ext cx="172034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dirty="0">
                <a:latin typeface="Myriad Pro"/>
              </a:rPr>
              <a:t>unknown</a:t>
            </a:r>
          </a:p>
        </p:txBody>
      </p:sp>
      <p:sp>
        <p:nvSpPr>
          <p:cNvPr id="4" name="Rectangle 3"/>
          <p:cNvSpPr/>
          <p:nvPr/>
        </p:nvSpPr>
        <p:spPr>
          <a:xfrm>
            <a:off x="109536" y="1157289"/>
            <a:ext cx="6448427" cy="154304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104768" y="2881369"/>
            <a:ext cx="6448427" cy="154304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20751" y="4092501"/>
            <a:ext cx="1150874" cy="33191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2758312" y="4078942"/>
            <a:ext cx="1150874" cy="33191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5053837" y="4090708"/>
            <a:ext cx="1150874" cy="33191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934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  <p:bldP spid="3" grpId="1" animBg="1"/>
      <p:bldP spid="12" grpId="0" animBg="1"/>
      <p:bldP spid="12" grpId="1" animBg="1"/>
      <p:bldP spid="14" grpId="0"/>
      <p:bldP spid="14" grpId="1"/>
      <p:bldP spid="14" grpId="2"/>
      <p:bldP spid="4" grpId="0" animBg="1"/>
      <p:bldP spid="15" grpId="0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0" y="682406"/>
            <a:ext cx="230063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b="1" dirty="0">
                <a:latin typeface="Myriad Pro"/>
              </a:rPr>
              <a:t>Last lesson</a:t>
            </a:r>
          </a:p>
        </p:txBody>
      </p:sp>
      <p:sp>
        <p:nvSpPr>
          <p:cNvPr id="51" name="Rectangle 50"/>
          <p:cNvSpPr/>
          <p:nvPr/>
        </p:nvSpPr>
        <p:spPr>
          <a:xfrm>
            <a:off x="4730877" y="682406"/>
            <a:ext cx="230223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b="1" dirty="0">
                <a:latin typeface="Myriad Pro"/>
              </a:rPr>
              <a:t>This lesson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48373" y="1514793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35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401160" y="1514793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2212831" y="151479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786647" y="151479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2778685" y="1396659"/>
            <a:ext cx="684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7488EC8-0100-4158-BB2D-CE876BB72BAF}"/>
              </a:ext>
            </a:extLst>
          </p:cNvPr>
          <p:cNvSpPr txBox="1"/>
          <p:nvPr/>
        </p:nvSpPr>
        <p:spPr bwMode="auto">
          <a:xfrm>
            <a:off x="5562771" y="1542381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62F1F1A-A61B-4DBC-B7A5-9506CB64D981}"/>
              </a:ext>
            </a:extLst>
          </p:cNvPr>
          <p:cNvSpPr txBox="1"/>
          <p:nvPr/>
        </p:nvSpPr>
        <p:spPr bwMode="auto">
          <a:xfrm>
            <a:off x="7634486" y="154238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83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3F6351B-D2F0-4052-9160-2CB006CA711D}"/>
              </a:ext>
            </a:extLst>
          </p:cNvPr>
          <p:cNvSpPr txBox="1"/>
          <p:nvPr/>
        </p:nvSpPr>
        <p:spPr bwMode="auto">
          <a:xfrm>
            <a:off x="4969241" y="154238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0D2CDBB-50D0-4AC2-AE55-76F742CD45D2}"/>
              </a:ext>
            </a:extLst>
          </p:cNvPr>
          <p:cNvSpPr txBox="1"/>
          <p:nvPr/>
        </p:nvSpPr>
        <p:spPr bwMode="auto">
          <a:xfrm>
            <a:off x="7046107" y="1542381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ACE1BA11-57BD-4628-B58D-51310431CB2E}"/>
              </a:ext>
            </a:extLst>
          </p:cNvPr>
          <p:cNvSpPr/>
          <p:nvPr/>
        </p:nvSpPr>
        <p:spPr bwMode="auto">
          <a:xfrm>
            <a:off x="6097108" y="1431213"/>
            <a:ext cx="720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3941" y="2667353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0.29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210967" y="2667353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28.71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2236639" y="266735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810455" y="266735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2802493" y="2549219"/>
            <a:ext cx="684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7488EC8-0100-4158-BB2D-CE876BB72BAF}"/>
              </a:ext>
            </a:extLst>
          </p:cNvPr>
          <p:cNvSpPr txBox="1"/>
          <p:nvPr/>
        </p:nvSpPr>
        <p:spPr bwMode="auto">
          <a:xfrm>
            <a:off x="5586579" y="2694941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62F1F1A-A61B-4DBC-B7A5-9506CB64D981}"/>
              </a:ext>
            </a:extLst>
          </p:cNvPr>
          <p:cNvSpPr txBox="1"/>
          <p:nvPr/>
        </p:nvSpPr>
        <p:spPr bwMode="auto">
          <a:xfrm>
            <a:off x="7565320" y="2694941"/>
            <a:ext cx="7136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360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3F6351B-D2F0-4052-9160-2CB006CA711D}"/>
              </a:ext>
            </a:extLst>
          </p:cNvPr>
          <p:cNvSpPr txBox="1"/>
          <p:nvPr/>
        </p:nvSpPr>
        <p:spPr bwMode="auto">
          <a:xfrm>
            <a:off x="6100267" y="2694941"/>
            <a:ext cx="7136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121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0D2CDBB-50D0-4AC2-AE55-76F742CD45D2}"/>
              </a:ext>
            </a:extLst>
          </p:cNvPr>
          <p:cNvSpPr txBox="1"/>
          <p:nvPr/>
        </p:nvSpPr>
        <p:spPr bwMode="auto">
          <a:xfrm>
            <a:off x="7069915" y="2694941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CE1BA11-57BD-4628-B58D-51310431CB2E}"/>
              </a:ext>
            </a:extLst>
          </p:cNvPr>
          <p:cNvSpPr/>
          <p:nvPr/>
        </p:nvSpPr>
        <p:spPr bwMode="auto">
          <a:xfrm>
            <a:off x="4863572" y="2583773"/>
            <a:ext cx="720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Title 1"/>
          <p:cNvSpPr txBox="1">
            <a:spLocks/>
          </p:cNvSpPr>
          <p:nvPr/>
        </p:nvSpPr>
        <p:spPr>
          <a:xfrm>
            <a:off x="0" y="3259149"/>
            <a:ext cx="6200775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600" b="1" dirty="0">
                <a:latin typeface="Myriad Pro"/>
              </a:rPr>
              <a:t>What’s the same, what’s different?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164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 animBg="1"/>
      <p:bldP spid="57" grpId="0"/>
      <p:bldP spid="58" grpId="0"/>
      <p:bldP spid="59" grpId="0"/>
      <p:bldP spid="60" grpId="0"/>
      <p:bldP spid="61" grpId="0" animBg="1"/>
      <p:bldP spid="64" grpId="0"/>
      <p:bldP spid="65" grpId="0"/>
      <p:bldP spid="66" grpId="0"/>
      <p:bldP spid="67" grpId="0"/>
      <p:bldP spid="68" grpId="0" animBg="1"/>
      <p:bldP spid="69" grpId="0"/>
      <p:bldP spid="70" grpId="0"/>
      <p:bldP spid="71" grpId="0"/>
      <p:bldP spid="72" grpId="0"/>
      <p:bldP spid="73" grpId="0" animBg="1"/>
      <p:bldP spid="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0" y="682406"/>
            <a:ext cx="230063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b="1" dirty="0">
                <a:latin typeface="Myriad Pro"/>
              </a:rPr>
              <a:t>Last lesson</a:t>
            </a:r>
          </a:p>
        </p:txBody>
      </p:sp>
      <p:sp>
        <p:nvSpPr>
          <p:cNvPr id="51" name="Rectangle 50"/>
          <p:cNvSpPr/>
          <p:nvPr/>
        </p:nvSpPr>
        <p:spPr>
          <a:xfrm>
            <a:off x="4730877" y="682406"/>
            <a:ext cx="230223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b="1" dirty="0">
                <a:latin typeface="Myriad Pro"/>
              </a:rPr>
              <a:t>This lesson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48373" y="1514793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35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401160" y="1514793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2212831" y="151479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786647" y="151479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2778685" y="1396659"/>
            <a:ext cx="684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7488EC8-0100-4158-BB2D-CE876BB72BAF}"/>
              </a:ext>
            </a:extLst>
          </p:cNvPr>
          <p:cNvSpPr txBox="1"/>
          <p:nvPr/>
        </p:nvSpPr>
        <p:spPr bwMode="auto">
          <a:xfrm>
            <a:off x="5562771" y="1542381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62F1F1A-A61B-4DBC-B7A5-9506CB64D981}"/>
              </a:ext>
            </a:extLst>
          </p:cNvPr>
          <p:cNvSpPr txBox="1"/>
          <p:nvPr/>
        </p:nvSpPr>
        <p:spPr bwMode="auto">
          <a:xfrm>
            <a:off x="7634486" y="154238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83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3F6351B-D2F0-4052-9160-2CB006CA711D}"/>
              </a:ext>
            </a:extLst>
          </p:cNvPr>
          <p:cNvSpPr txBox="1"/>
          <p:nvPr/>
        </p:nvSpPr>
        <p:spPr bwMode="auto">
          <a:xfrm>
            <a:off x="4969241" y="154238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0D2CDBB-50D0-4AC2-AE55-76F742CD45D2}"/>
              </a:ext>
            </a:extLst>
          </p:cNvPr>
          <p:cNvSpPr txBox="1"/>
          <p:nvPr/>
        </p:nvSpPr>
        <p:spPr bwMode="auto">
          <a:xfrm>
            <a:off x="7046107" y="1542381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ACE1BA11-57BD-4628-B58D-51310431CB2E}"/>
              </a:ext>
            </a:extLst>
          </p:cNvPr>
          <p:cNvSpPr/>
          <p:nvPr/>
        </p:nvSpPr>
        <p:spPr bwMode="auto">
          <a:xfrm>
            <a:off x="6097108" y="1431213"/>
            <a:ext cx="720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3941" y="2667353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0.29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210967" y="2667353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28.71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2236639" y="266735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810455" y="266735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2802493" y="2549219"/>
            <a:ext cx="684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7488EC8-0100-4158-BB2D-CE876BB72BAF}"/>
              </a:ext>
            </a:extLst>
          </p:cNvPr>
          <p:cNvSpPr txBox="1"/>
          <p:nvPr/>
        </p:nvSpPr>
        <p:spPr bwMode="auto">
          <a:xfrm>
            <a:off x="5586579" y="2694941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62F1F1A-A61B-4DBC-B7A5-9506CB64D981}"/>
              </a:ext>
            </a:extLst>
          </p:cNvPr>
          <p:cNvSpPr txBox="1"/>
          <p:nvPr/>
        </p:nvSpPr>
        <p:spPr bwMode="auto">
          <a:xfrm>
            <a:off x="7565320" y="2694941"/>
            <a:ext cx="7136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360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3F6351B-D2F0-4052-9160-2CB006CA711D}"/>
              </a:ext>
            </a:extLst>
          </p:cNvPr>
          <p:cNvSpPr txBox="1"/>
          <p:nvPr/>
        </p:nvSpPr>
        <p:spPr bwMode="auto">
          <a:xfrm>
            <a:off x="6100267" y="2694941"/>
            <a:ext cx="7136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121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0D2CDBB-50D0-4AC2-AE55-76F742CD45D2}"/>
              </a:ext>
            </a:extLst>
          </p:cNvPr>
          <p:cNvSpPr txBox="1"/>
          <p:nvPr/>
        </p:nvSpPr>
        <p:spPr bwMode="auto">
          <a:xfrm>
            <a:off x="7069915" y="2694941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CE1BA11-57BD-4628-B58D-51310431CB2E}"/>
              </a:ext>
            </a:extLst>
          </p:cNvPr>
          <p:cNvSpPr/>
          <p:nvPr/>
        </p:nvSpPr>
        <p:spPr bwMode="auto">
          <a:xfrm>
            <a:off x="4863572" y="2583773"/>
            <a:ext cx="720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Title 1"/>
          <p:cNvSpPr txBox="1">
            <a:spLocks/>
          </p:cNvSpPr>
          <p:nvPr/>
        </p:nvSpPr>
        <p:spPr>
          <a:xfrm>
            <a:off x="0" y="3259149"/>
            <a:ext cx="6200775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600" b="1" dirty="0">
                <a:latin typeface="Myriad Pro"/>
              </a:rPr>
              <a:t>What’s the same, what’s different?</a:t>
            </a:r>
          </a:p>
        </p:txBody>
      </p:sp>
    </p:spTree>
    <p:extLst>
      <p:ext uri="{BB962C8B-B14F-4D97-AF65-F5344CB8AC3E}">
        <p14:creationId xmlns:p14="http://schemas.microsoft.com/office/powerpoint/2010/main" val="741761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66" name="Title 1"/>
          <p:cNvSpPr txBox="1">
            <a:spLocks/>
          </p:cNvSpPr>
          <p:nvPr/>
        </p:nvSpPr>
        <p:spPr>
          <a:xfrm>
            <a:off x="0" y="989858"/>
            <a:ext cx="9144000" cy="7350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400" dirty="0">
                <a:latin typeface="Myriad Pro"/>
              </a:rPr>
              <a:t>On Monday, the house point total for two houses was 83.  </a:t>
            </a:r>
            <a:r>
              <a:rPr lang="en-GB" sz="2400" dirty="0" err="1">
                <a:latin typeface="Myriad Pro"/>
              </a:rPr>
              <a:t>Hufflepuff</a:t>
            </a:r>
            <a:r>
              <a:rPr lang="en-GB" sz="2400" dirty="0">
                <a:latin typeface="Myriad Pro"/>
              </a:rPr>
              <a:t> had 36 house points and </a:t>
            </a:r>
            <a:r>
              <a:rPr lang="en-GB" sz="2400" dirty="0" err="1">
                <a:latin typeface="Myriad Pro"/>
              </a:rPr>
              <a:t>Slytherin</a:t>
            </a:r>
            <a:r>
              <a:rPr lang="en-GB" sz="2400" dirty="0">
                <a:latin typeface="Myriad Pro"/>
              </a:rPr>
              <a:t> had 47 house points.  On Tuesday, the total increased by 2 points, </a:t>
            </a:r>
            <a:r>
              <a:rPr lang="en-GB" sz="2400" dirty="0" err="1">
                <a:latin typeface="Myriad Pro"/>
              </a:rPr>
              <a:t>Hufflepuff’s</a:t>
            </a:r>
            <a:r>
              <a:rPr lang="en-GB" sz="2400" dirty="0">
                <a:latin typeface="Myriad Pro"/>
              </a:rPr>
              <a:t> points stayed the same.  What happened to </a:t>
            </a:r>
            <a:r>
              <a:rPr lang="en-GB" sz="2400" dirty="0" err="1">
                <a:latin typeface="Myriad Pro"/>
              </a:rPr>
              <a:t>Slytherin’s</a:t>
            </a:r>
            <a:r>
              <a:rPr lang="en-GB" sz="2400" dirty="0">
                <a:latin typeface="Myriad Pro"/>
              </a:rPr>
              <a:t> points?</a:t>
            </a:r>
          </a:p>
        </p:txBody>
      </p:sp>
      <p:sp>
        <p:nvSpPr>
          <p:cNvPr id="70" name="Rectangle 69"/>
          <p:cNvSpPr/>
          <p:nvPr/>
        </p:nvSpPr>
        <p:spPr>
          <a:xfrm>
            <a:off x="0" y="989858"/>
            <a:ext cx="9015413" cy="367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Rectangle 70"/>
          <p:cNvSpPr/>
          <p:nvPr/>
        </p:nvSpPr>
        <p:spPr>
          <a:xfrm>
            <a:off x="-4768" y="1399442"/>
            <a:ext cx="9015413" cy="367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Rectangle 71"/>
          <p:cNvSpPr/>
          <p:nvPr/>
        </p:nvSpPr>
        <p:spPr>
          <a:xfrm>
            <a:off x="35718" y="1766948"/>
            <a:ext cx="2407446" cy="367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Rectangle 72"/>
          <p:cNvSpPr/>
          <p:nvPr/>
        </p:nvSpPr>
        <p:spPr>
          <a:xfrm>
            <a:off x="2524009" y="1765713"/>
            <a:ext cx="5234104" cy="367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Rectangle 73"/>
          <p:cNvSpPr/>
          <p:nvPr/>
        </p:nvSpPr>
        <p:spPr>
          <a:xfrm>
            <a:off x="57105" y="4086298"/>
            <a:ext cx="6301103" cy="75723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5" name="Straight Connector 74"/>
          <p:cNvCxnSpPr/>
          <p:nvPr/>
        </p:nvCxnSpPr>
        <p:spPr>
          <a:xfrm>
            <a:off x="2723717" y="4086298"/>
            <a:ext cx="0" cy="75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Left Brace 75"/>
          <p:cNvSpPr/>
          <p:nvPr/>
        </p:nvSpPr>
        <p:spPr>
          <a:xfrm rot="16200000">
            <a:off x="1140380" y="3953141"/>
            <a:ext cx="500063" cy="26666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Left Brace 76"/>
          <p:cNvSpPr/>
          <p:nvPr/>
        </p:nvSpPr>
        <p:spPr>
          <a:xfrm rot="16200000">
            <a:off x="4290933" y="3469203"/>
            <a:ext cx="500063" cy="363449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Left Brace 77"/>
          <p:cNvSpPr/>
          <p:nvPr/>
        </p:nvSpPr>
        <p:spPr>
          <a:xfrm rot="5400000">
            <a:off x="2957626" y="430922"/>
            <a:ext cx="500063" cy="63011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Rectangle 78"/>
          <p:cNvSpPr/>
          <p:nvPr/>
        </p:nvSpPr>
        <p:spPr>
          <a:xfrm>
            <a:off x="6358208" y="4086298"/>
            <a:ext cx="152400" cy="75723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Left Brace 79"/>
          <p:cNvSpPr/>
          <p:nvPr/>
        </p:nvSpPr>
        <p:spPr>
          <a:xfrm rot="16200000">
            <a:off x="6184378" y="5205480"/>
            <a:ext cx="500063" cy="152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080074" y="566672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4277109" y="561109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47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35298" y="266635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83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6329668" y="5611093"/>
            <a:ext cx="356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130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70" grpId="0" animBg="1"/>
      <p:bldP spid="71" grpId="0" animBg="1"/>
      <p:bldP spid="72" grpId="0" animBg="1"/>
      <p:bldP spid="73" grpId="0" animBg="1"/>
      <p:bldP spid="74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/>
      <p:bldP spid="82" grpId="0"/>
      <p:bldP spid="83" grpId="0"/>
      <p:bldP spid="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291303" y="4599853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187050" y="4599853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47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3887010" y="459985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83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1730B3F-4A0E-4FF2-9C01-B22AB1E4D6C6}"/>
              </a:ext>
            </a:extLst>
          </p:cNvPr>
          <p:cNvSpPr txBox="1"/>
          <p:nvPr/>
        </p:nvSpPr>
        <p:spPr bwMode="auto">
          <a:xfrm>
            <a:off x="1296117" y="5733395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3F82667-C8CD-466B-A468-7FE8CF536CB6}"/>
              </a:ext>
            </a:extLst>
          </p:cNvPr>
          <p:cNvSpPr txBox="1"/>
          <p:nvPr/>
        </p:nvSpPr>
        <p:spPr bwMode="auto">
          <a:xfrm>
            <a:off x="3882200" y="573339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85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90D5C68-C022-4634-9A63-195ACCEAAA67}"/>
              </a:ext>
            </a:extLst>
          </p:cNvPr>
          <p:cNvSpPr txBox="1"/>
          <p:nvPr/>
        </p:nvSpPr>
        <p:spPr bwMode="auto">
          <a:xfrm>
            <a:off x="2159798" y="5733395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49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32F2482-36B1-44AD-AD86-E794F9EF5396}"/>
              </a:ext>
            </a:extLst>
          </p:cNvPr>
          <p:cNvSpPr txBox="1"/>
          <p:nvPr/>
        </p:nvSpPr>
        <p:spPr bwMode="auto">
          <a:xfrm>
            <a:off x="302523" y="573339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FCEC504-F870-4FC3-9242-995751D9F9DC}"/>
              </a:ext>
            </a:extLst>
          </p:cNvPr>
          <p:cNvSpPr txBox="1"/>
          <p:nvPr/>
        </p:nvSpPr>
        <p:spPr bwMode="auto">
          <a:xfrm>
            <a:off x="3065213" y="5733395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3065213" y="4599853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315353" y="459985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2108904" y="5607939"/>
            <a:ext cx="684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62BFC83-F583-4F4F-8915-A85F28F81E36}"/>
              </a:ext>
            </a:extLst>
          </p:cNvPr>
          <p:cNvSpPr txBox="1"/>
          <p:nvPr/>
        </p:nvSpPr>
        <p:spPr bwMode="auto">
          <a:xfrm>
            <a:off x="4299152" y="5022405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69" name="Picture 68" descr="A close up of a logo&#10;&#10;Description generated with high confidence">
            <a:extLst>
              <a:ext uri="{FF2B5EF4-FFF2-40B4-BE49-F238E27FC236}">
                <a16:creationId xmlns:a16="http://schemas.microsoft.com/office/drawing/2014/main" id="{32C70AE4-11AB-42EC-AD09-3C4D705BE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136" y="5047061"/>
            <a:ext cx="197314" cy="468523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062BFC83-F583-4F4F-8915-A85F28F81E36}"/>
              </a:ext>
            </a:extLst>
          </p:cNvPr>
          <p:cNvSpPr txBox="1"/>
          <p:nvPr/>
        </p:nvSpPr>
        <p:spPr bwMode="auto">
          <a:xfrm>
            <a:off x="2450904" y="5029700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71" name="Picture 70" descr="A close up of a logo&#10;&#10;Description generated with high confidence">
            <a:extLst>
              <a:ext uri="{FF2B5EF4-FFF2-40B4-BE49-F238E27FC236}">
                <a16:creationId xmlns:a16="http://schemas.microsoft.com/office/drawing/2014/main" id="{32C70AE4-11AB-42EC-AD09-3C4D705BE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888" y="5054356"/>
            <a:ext cx="197314" cy="468523"/>
          </a:xfrm>
          <a:prstGeom prst="rect">
            <a:avLst/>
          </a:prstGeom>
        </p:spPr>
      </p:pic>
      <p:sp>
        <p:nvSpPr>
          <p:cNvPr id="95" name="Rectangle 94"/>
          <p:cNvSpPr/>
          <p:nvPr/>
        </p:nvSpPr>
        <p:spPr>
          <a:xfrm>
            <a:off x="23774" y="2171773"/>
            <a:ext cx="6301103" cy="75723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6" name="Straight Connector 95"/>
          <p:cNvCxnSpPr/>
          <p:nvPr/>
        </p:nvCxnSpPr>
        <p:spPr>
          <a:xfrm>
            <a:off x="2690386" y="2171773"/>
            <a:ext cx="0" cy="75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Left Brace 96"/>
          <p:cNvSpPr/>
          <p:nvPr/>
        </p:nvSpPr>
        <p:spPr>
          <a:xfrm rot="16200000">
            <a:off x="1107049" y="2038616"/>
            <a:ext cx="500063" cy="26666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Left Brace 97"/>
          <p:cNvSpPr/>
          <p:nvPr/>
        </p:nvSpPr>
        <p:spPr>
          <a:xfrm rot="16200000">
            <a:off x="4257602" y="1554678"/>
            <a:ext cx="500063" cy="363449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Left Brace 98"/>
          <p:cNvSpPr/>
          <p:nvPr/>
        </p:nvSpPr>
        <p:spPr>
          <a:xfrm rot="5400000">
            <a:off x="2924295" y="-1483603"/>
            <a:ext cx="500063" cy="63011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Rectangle 99"/>
          <p:cNvSpPr/>
          <p:nvPr/>
        </p:nvSpPr>
        <p:spPr>
          <a:xfrm>
            <a:off x="6324877" y="2171773"/>
            <a:ext cx="152400" cy="75723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Left Brace 100"/>
          <p:cNvSpPr/>
          <p:nvPr/>
        </p:nvSpPr>
        <p:spPr>
          <a:xfrm rot="16200000">
            <a:off x="6151047" y="3290955"/>
            <a:ext cx="500063" cy="152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046743" y="375219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4243778" y="369656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47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01967" y="75182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83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6296337" y="3696568"/>
            <a:ext cx="356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06" name="Title 1"/>
          <p:cNvSpPr txBox="1">
            <a:spLocks/>
          </p:cNvSpPr>
          <p:nvPr/>
        </p:nvSpPr>
        <p:spPr>
          <a:xfrm>
            <a:off x="6667692" y="1815378"/>
            <a:ext cx="266661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dirty="0">
                <a:latin typeface="Myriad Pro"/>
              </a:rPr>
              <a:t>The sum has increased by ___; </a:t>
            </a:r>
          </a:p>
          <a:p>
            <a:pPr algn="l"/>
            <a:r>
              <a:rPr lang="en-GB" sz="2000" dirty="0">
                <a:latin typeface="Myriad Pro"/>
              </a:rPr>
              <a:t>one addend has stayed the same, so the other addend must increase by ___.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550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 animBg="1"/>
      <p:bldP spid="68" grpId="0"/>
      <p:bldP spid="70" grpId="0"/>
      <p:bldP spid="1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285721" y="148162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181468" y="148162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47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3881428" y="1481624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83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3059631" y="1481624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309771" y="1481624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5438063" y="780474"/>
            <a:ext cx="3314700" cy="2997200"/>
            <a:chOff x="2932080" y="1086813"/>
            <a:chExt cx="3314700" cy="2997200"/>
          </a:xfrm>
        </p:grpSpPr>
        <p:sp>
          <p:nvSpPr>
            <p:cNvPr id="26" name="Oval 25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Oval 26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" name="Oval 27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9" name="Straight Connector 28"/>
            <p:cNvCxnSpPr>
              <a:stCxn id="26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" name="Straight Connector 29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062BFC83-F583-4F4F-8915-A85F28F81E36}"/>
              </a:ext>
            </a:extLst>
          </p:cNvPr>
          <p:cNvSpPr txBox="1"/>
          <p:nvPr/>
        </p:nvSpPr>
        <p:spPr bwMode="auto">
          <a:xfrm>
            <a:off x="1804682" y="2912820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123427A-238F-48AB-915E-9952E3A95DB4}"/>
              </a:ext>
            </a:extLst>
          </p:cNvPr>
          <p:cNvSpPr txBox="1"/>
          <p:nvPr/>
        </p:nvSpPr>
        <p:spPr bwMode="auto">
          <a:xfrm>
            <a:off x="4157996" y="2912820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35" name="Picture 34" descr="A close up of a logo&#10;&#10;Description generated with high confidence">
            <a:extLst>
              <a:ext uri="{FF2B5EF4-FFF2-40B4-BE49-F238E27FC236}">
                <a16:creationId xmlns:a16="http://schemas.microsoft.com/office/drawing/2014/main" id="{34A930E3-9282-457A-9B55-5BD3988DF1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733" y="2448216"/>
            <a:ext cx="194527" cy="1390870"/>
          </a:xfrm>
          <a:prstGeom prst="rect">
            <a:avLst/>
          </a:prstGeom>
        </p:spPr>
      </p:pic>
      <p:pic>
        <p:nvPicPr>
          <p:cNvPr id="36" name="Picture 35" descr="A close up of a logo&#10;&#10;Description generated with high confidence">
            <a:extLst>
              <a:ext uri="{FF2B5EF4-FFF2-40B4-BE49-F238E27FC236}">
                <a16:creationId xmlns:a16="http://schemas.microsoft.com/office/drawing/2014/main" id="{32C70AE4-11AB-42EC-AD09-3C4D705BE1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86" y="2448216"/>
            <a:ext cx="194527" cy="1390870"/>
          </a:xfrm>
          <a:prstGeom prst="rect">
            <a:avLst/>
          </a:prstGeom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0" y="5374549"/>
            <a:ext cx="611855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600" dirty="0">
                <a:latin typeface="Myriad Pro"/>
              </a:rPr>
              <a:t>The sum has increased by ___; one addend has stayed the same, so the other addend must increase by ___.</a:t>
            </a:r>
          </a:p>
        </p:txBody>
      </p:sp>
    </p:spTree>
    <p:extLst>
      <p:ext uri="{BB962C8B-B14F-4D97-AF65-F5344CB8AC3E}">
        <p14:creationId xmlns:p14="http://schemas.microsoft.com/office/powerpoint/2010/main" val="10928577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285721" y="148162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181468" y="148162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47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3881428" y="1481624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83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1730B3F-4A0E-4FF2-9C01-B22AB1E4D6C6}"/>
              </a:ext>
            </a:extLst>
          </p:cNvPr>
          <p:cNvSpPr txBox="1"/>
          <p:nvPr/>
        </p:nvSpPr>
        <p:spPr bwMode="auto">
          <a:xfrm>
            <a:off x="1290535" y="4344014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3F82667-C8CD-466B-A468-7FE8CF536CB6}"/>
              </a:ext>
            </a:extLst>
          </p:cNvPr>
          <p:cNvSpPr txBox="1"/>
          <p:nvPr/>
        </p:nvSpPr>
        <p:spPr bwMode="auto">
          <a:xfrm>
            <a:off x="3876618" y="434401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85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90D5C68-C022-4634-9A63-195ACCEAAA67}"/>
              </a:ext>
            </a:extLst>
          </p:cNvPr>
          <p:cNvSpPr txBox="1"/>
          <p:nvPr/>
        </p:nvSpPr>
        <p:spPr bwMode="auto">
          <a:xfrm>
            <a:off x="2154216" y="4344014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49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32F2482-36B1-44AD-AD86-E794F9EF5396}"/>
              </a:ext>
            </a:extLst>
          </p:cNvPr>
          <p:cNvSpPr txBox="1"/>
          <p:nvPr/>
        </p:nvSpPr>
        <p:spPr bwMode="auto">
          <a:xfrm>
            <a:off x="296941" y="434401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FCEC504-F870-4FC3-9242-995751D9F9DC}"/>
              </a:ext>
            </a:extLst>
          </p:cNvPr>
          <p:cNvSpPr txBox="1"/>
          <p:nvPr/>
        </p:nvSpPr>
        <p:spPr bwMode="auto">
          <a:xfrm>
            <a:off x="3059631" y="4344014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3059631" y="1481624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309771" y="1481624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2103322" y="4232846"/>
            <a:ext cx="684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62BFC83-F583-4F4F-8915-A85F28F81E36}"/>
              </a:ext>
            </a:extLst>
          </p:cNvPr>
          <p:cNvSpPr txBox="1"/>
          <p:nvPr/>
        </p:nvSpPr>
        <p:spPr bwMode="auto">
          <a:xfrm>
            <a:off x="1804682" y="2912820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123427A-238F-48AB-915E-9952E3A95DB4}"/>
              </a:ext>
            </a:extLst>
          </p:cNvPr>
          <p:cNvSpPr txBox="1"/>
          <p:nvPr/>
        </p:nvSpPr>
        <p:spPr bwMode="auto">
          <a:xfrm>
            <a:off x="4157996" y="2912820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63" name="Picture 62" descr="A close up of a logo&#10;&#10;Description generated with high confidence">
            <a:extLst>
              <a:ext uri="{FF2B5EF4-FFF2-40B4-BE49-F238E27FC236}">
                <a16:creationId xmlns:a16="http://schemas.microsoft.com/office/drawing/2014/main" id="{34A930E3-9282-457A-9B55-5BD3988DF1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733" y="2448216"/>
            <a:ext cx="194527" cy="1390870"/>
          </a:xfrm>
          <a:prstGeom prst="rect">
            <a:avLst/>
          </a:prstGeom>
        </p:spPr>
      </p:pic>
      <p:pic>
        <p:nvPicPr>
          <p:cNvPr id="64" name="Picture 63" descr="A close up of a logo&#10;&#10;Description generated with high confidence">
            <a:extLst>
              <a:ext uri="{FF2B5EF4-FFF2-40B4-BE49-F238E27FC236}">
                <a16:creationId xmlns:a16="http://schemas.microsoft.com/office/drawing/2014/main" id="{32C70AE4-11AB-42EC-AD09-3C4D705BE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86" y="2448216"/>
            <a:ext cx="194527" cy="139087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6787254" y="1164003"/>
            <a:ext cx="527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6831557" y="1164003"/>
            <a:ext cx="527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7179765" y="1164003"/>
            <a:ext cx="611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798095" y="2922931"/>
            <a:ext cx="527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865020" y="2922931"/>
            <a:ext cx="527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49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5438063" y="780474"/>
            <a:ext cx="3314700" cy="2997200"/>
            <a:chOff x="2932080" y="1086813"/>
            <a:chExt cx="3314700" cy="2997200"/>
          </a:xfrm>
        </p:grpSpPr>
        <p:sp>
          <p:nvSpPr>
            <p:cNvPr id="26" name="Oval 25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Oval 26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" name="Oval 27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9" name="Straight Connector 28"/>
            <p:cNvCxnSpPr>
              <a:stCxn id="26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" name="Straight Connector 29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841463" y="292293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8219686" y="2922931"/>
            <a:ext cx="611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0" y="5374549"/>
            <a:ext cx="611855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600" dirty="0">
                <a:latin typeface="Myriad Pro"/>
              </a:rPr>
              <a:t>The sum has increased by ___; one addend has stayed the same, so the other addend must increase by ___.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692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  <p:bldP spid="60" grpId="0" animBg="1"/>
      <p:bldP spid="20" grpId="0"/>
      <p:bldP spid="21" grpId="0"/>
      <p:bldP spid="22" grpId="0"/>
      <p:bldP spid="22" grpId="1"/>
      <p:bldP spid="24" grpId="0"/>
      <p:bldP spid="31" grpId="0"/>
      <p:bldP spid="32" grpId="0"/>
      <p:bldP spid="3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66" name="Title 1"/>
          <p:cNvSpPr txBox="1">
            <a:spLocks/>
          </p:cNvSpPr>
          <p:nvPr/>
        </p:nvSpPr>
        <p:spPr>
          <a:xfrm>
            <a:off x="-90496" y="985876"/>
            <a:ext cx="9144000" cy="7350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400" dirty="0">
                <a:latin typeface="Myriad Pro"/>
              </a:rPr>
              <a:t>On Tuesday, the house point total for the two houses was 85.  Hufflepuff had 36 house points and Slytherin had 49 house points.  On Wednesday, the total decreased by 3 points, </a:t>
            </a:r>
            <a:r>
              <a:rPr lang="en-GB" sz="2400" dirty="0" err="1">
                <a:latin typeface="Myriad Pro"/>
              </a:rPr>
              <a:t>Slytherin’s</a:t>
            </a:r>
            <a:r>
              <a:rPr lang="en-GB" sz="2400" dirty="0">
                <a:latin typeface="Myriad Pro"/>
              </a:rPr>
              <a:t> points stayed the same.  What happened to </a:t>
            </a:r>
            <a:r>
              <a:rPr lang="en-GB" sz="2400" dirty="0" err="1">
                <a:latin typeface="Myriad Pro"/>
              </a:rPr>
              <a:t>Hufflepuff’s</a:t>
            </a:r>
            <a:r>
              <a:rPr lang="en-GB" sz="2400" dirty="0">
                <a:latin typeface="Myriad Pro"/>
              </a:rPr>
              <a:t> points?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768" y="985876"/>
            <a:ext cx="9015413" cy="367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0" y="1395460"/>
            <a:ext cx="9015413" cy="367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11910" y="1762966"/>
            <a:ext cx="2407446" cy="367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2411712" y="1761731"/>
            <a:ext cx="5350708" cy="367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69047" y="3840964"/>
            <a:ext cx="6301103" cy="75723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4" name="Straight Connector 23"/>
          <p:cNvCxnSpPr/>
          <p:nvPr/>
        </p:nvCxnSpPr>
        <p:spPr>
          <a:xfrm>
            <a:off x="2721371" y="3840964"/>
            <a:ext cx="0" cy="75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Left Brace 24"/>
          <p:cNvSpPr/>
          <p:nvPr/>
        </p:nvSpPr>
        <p:spPr>
          <a:xfrm rot="16200000">
            <a:off x="1138034" y="3707807"/>
            <a:ext cx="500063" cy="26666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Left Brace 25"/>
          <p:cNvSpPr/>
          <p:nvPr/>
        </p:nvSpPr>
        <p:spPr>
          <a:xfrm rot="16200000">
            <a:off x="4288587" y="3223869"/>
            <a:ext cx="500063" cy="363449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Left Brace 26"/>
          <p:cNvSpPr/>
          <p:nvPr/>
        </p:nvSpPr>
        <p:spPr>
          <a:xfrm rot="5400000">
            <a:off x="2955280" y="185588"/>
            <a:ext cx="500063" cy="63011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/>
        </p:nvSpPr>
        <p:spPr>
          <a:xfrm>
            <a:off x="75995" y="3840964"/>
            <a:ext cx="152400" cy="75723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077728" y="5421390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4274763" y="5365760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49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28144" y="2421016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85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97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Myriad Pro"/>
              </a:rPr>
              <a:t> </a:t>
            </a:r>
            <a:endParaRPr lang="en-US" sz="2000" dirty="0">
              <a:solidFill>
                <a:srgbClr val="3875A1"/>
              </a:solidFill>
              <a:latin typeface="Myria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82406"/>
            <a:ext cx="52863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6" name="Rectangle 5"/>
          <p:cNvSpPr/>
          <p:nvPr/>
        </p:nvSpPr>
        <p:spPr>
          <a:xfrm>
            <a:off x="63326" y="1430952"/>
            <a:ext cx="10743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I know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43896" y="279812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11189" y="279812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6418" y="2686955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271232" y="150479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3795645" y="1504796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2755379" y="1393628"/>
            <a:ext cx="851112" cy="6840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4303242" y="1365951"/>
            <a:ext cx="851112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1334321" y="1393628"/>
            <a:ext cx="851112" cy="6840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2846" y="2197736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so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14857" y="4022123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235,000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91993" y="4022123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33,000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39128" y="402212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06421" y="402212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1650" y="3910955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86153" y="4652107"/>
            <a:ext cx="699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and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10089" y="5342977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535,000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96761" y="5342977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33,000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43896" y="534297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11189" y="5342977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6418" y="5231809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71865" y="6152346"/>
            <a:ext cx="1691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because…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365530" y="713071"/>
            <a:ext cx="361654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Challenge</a:t>
            </a:r>
          </a:p>
          <a:p>
            <a:endParaRPr lang="en-GB" sz="2400" dirty="0">
              <a:latin typeface="Myriad Pro"/>
            </a:endParaRPr>
          </a:p>
          <a:p>
            <a:r>
              <a:rPr lang="en-GB" sz="2400" dirty="0">
                <a:latin typeface="Myriad Pro"/>
              </a:rPr>
              <a:t>Create a similar problem using:</a:t>
            </a:r>
          </a:p>
          <a:p>
            <a:endParaRPr lang="en-GB" sz="2400" dirty="0">
              <a:latin typeface="Myriad Pro"/>
            </a:endParaRPr>
          </a:p>
          <a:p>
            <a:r>
              <a:rPr lang="en-GB" sz="2400" dirty="0">
                <a:latin typeface="Myriad Pro"/>
              </a:rPr>
              <a:t>40,000 + 60,000 = </a:t>
            </a:r>
          </a:p>
        </p:txBody>
      </p:sp>
      <p:sp>
        <p:nvSpPr>
          <p:cNvPr id="3" name="Rectangle 2"/>
          <p:cNvSpPr/>
          <p:nvPr/>
        </p:nvSpPr>
        <p:spPr>
          <a:xfrm>
            <a:off x="63326" y="718580"/>
            <a:ext cx="5223049" cy="603940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86387" y="718580"/>
            <a:ext cx="3681412" cy="25554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8127529" y="2604325"/>
            <a:ext cx="851112" cy="445646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7274" y="2798123"/>
            <a:ext cx="1124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    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710423" y="2786078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99193" y="279335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688504" y="2776558"/>
            <a:ext cx="1124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    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5882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291303" y="4885613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187050" y="4885613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49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3882202" y="4885613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85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1730B3F-4A0E-4FF2-9C01-B22AB1E4D6C6}"/>
              </a:ext>
            </a:extLst>
          </p:cNvPr>
          <p:cNvSpPr txBox="1"/>
          <p:nvPr/>
        </p:nvSpPr>
        <p:spPr bwMode="auto">
          <a:xfrm>
            <a:off x="1296117" y="6019155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3F82667-C8CD-466B-A468-7FE8CF536CB6}"/>
              </a:ext>
            </a:extLst>
          </p:cNvPr>
          <p:cNvSpPr txBox="1"/>
          <p:nvPr/>
        </p:nvSpPr>
        <p:spPr bwMode="auto">
          <a:xfrm>
            <a:off x="3882200" y="601915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82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90D5C68-C022-4634-9A63-195ACCEAAA67}"/>
              </a:ext>
            </a:extLst>
          </p:cNvPr>
          <p:cNvSpPr txBox="1"/>
          <p:nvPr/>
        </p:nvSpPr>
        <p:spPr bwMode="auto">
          <a:xfrm>
            <a:off x="342197" y="6019155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33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32F2482-36B1-44AD-AD86-E794F9EF5396}"/>
              </a:ext>
            </a:extLst>
          </p:cNvPr>
          <p:cNvSpPr txBox="1"/>
          <p:nvPr/>
        </p:nvSpPr>
        <p:spPr bwMode="auto">
          <a:xfrm>
            <a:off x="2187050" y="6004866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49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FCEC504-F870-4FC3-9242-995751D9F9DC}"/>
              </a:ext>
            </a:extLst>
          </p:cNvPr>
          <p:cNvSpPr txBox="1"/>
          <p:nvPr/>
        </p:nvSpPr>
        <p:spPr bwMode="auto">
          <a:xfrm>
            <a:off x="3065213" y="6019155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3065213" y="4885613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315353" y="488561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291303" y="5893699"/>
            <a:ext cx="684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62BFC83-F583-4F4F-8915-A85F28F81E36}"/>
              </a:ext>
            </a:extLst>
          </p:cNvPr>
          <p:cNvSpPr txBox="1"/>
          <p:nvPr/>
        </p:nvSpPr>
        <p:spPr bwMode="auto">
          <a:xfrm>
            <a:off x="4008722" y="5293877"/>
            <a:ext cx="5918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8" name="Picture 27" descr="A close up of a logo&#10;&#10;Description generated with high confidence">
            <a:extLst>
              <a:ext uri="{FF2B5EF4-FFF2-40B4-BE49-F238E27FC236}">
                <a16:creationId xmlns:a16="http://schemas.microsoft.com/office/drawing/2014/main" id="{32C70AE4-11AB-42EC-AD09-3C4D705BE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088" y="5318533"/>
            <a:ext cx="197314" cy="46852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62BFC83-F583-4F4F-8915-A85F28F81E36}"/>
              </a:ext>
            </a:extLst>
          </p:cNvPr>
          <p:cNvSpPr txBox="1"/>
          <p:nvPr/>
        </p:nvSpPr>
        <p:spPr bwMode="auto">
          <a:xfrm>
            <a:off x="467595" y="5318533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30" name="Picture 29" descr="A close up of a logo&#10;&#10;Description generated with high confidence">
            <a:extLst>
              <a:ext uri="{FF2B5EF4-FFF2-40B4-BE49-F238E27FC236}">
                <a16:creationId xmlns:a16="http://schemas.microsoft.com/office/drawing/2014/main" id="{32C70AE4-11AB-42EC-AD09-3C4D705BE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79" y="5343189"/>
            <a:ext cx="197314" cy="468523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54759" y="2083602"/>
            <a:ext cx="6301103" cy="75723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>
          <a:xfrm>
            <a:off x="2721371" y="2083602"/>
            <a:ext cx="0" cy="75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Left Brace 45"/>
          <p:cNvSpPr/>
          <p:nvPr/>
        </p:nvSpPr>
        <p:spPr>
          <a:xfrm rot="16200000">
            <a:off x="1138034" y="1950445"/>
            <a:ext cx="500063" cy="26666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Left Brace 46"/>
          <p:cNvSpPr/>
          <p:nvPr/>
        </p:nvSpPr>
        <p:spPr>
          <a:xfrm rot="16200000">
            <a:off x="4288587" y="1466507"/>
            <a:ext cx="500063" cy="363449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Left Brace 48"/>
          <p:cNvSpPr/>
          <p:nvPr/>
        </p:nvSpPr>
        <p:spPr>
          <a:xfrm rot="5400000">
            <a:off x="2955280" y="-1571774"/>
            <a:ext cx="500063" cy="63011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Rectangle 63"/>
          <p:cNvSpPr/>
          <p:nvPr/>
        </p:nvSpPr>
        <p:spPr>
          <a:xfrm>
            <a:off x="75995" y="2083602"/>
            <a:ext cx="152400" cy="75723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077728" y="3664028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4274763" y="3608398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49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28144" y="66365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85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0" name="Title 1"/>
          <p:cNvSpPr txBox="1">
            <a:spLocks/>
          </p:cNvSpPr>
          <p:nvPr/>
        </p:nvSpPr>
        <p:spPr>
          <a:xfrm>
            <a:off x="6508638" y="1727207"/>
            <a:ext cx="2635361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dirty="0">
                <a:latin typeface="Myriad Pro"/>
              </a:rPr>
              <a:t>The sum has decreased by ___; </a:t>
            </a:r>
          </a:p>
          <a:p>
            <a:pPr algn="l"/>
            <a:r>
              <a:rPr lang="en-GB" sz="2000" dirty="0">
                <a:latin typeface="Myriad Pro"/>
              </a:rPr>
              <a:t>one addend has stayed the same, so the other addend must decrease by ___.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68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 animBg="1"/>
      <p:bldP spid="27" grpId="0"/>
      <p:bldP spid="29" grpId="0"/>
      <p:bldP spid="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573148" y="1297896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468895" y="1297896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4164046" y="1297896"/>
            <a:ext cx="527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85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3347058" y="1297896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597198" y="129789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62BFC83-F583-4F4F-8915-A85F28F81E36}"/>
              </a:ext>
            </a:extLst>
          </p:cNvPr>
          <p:cNvSpPr txBox="1"/>
          <p:nvPr/>
        </p:nvSpPr>
        <p:spPr bwMode="auto">
          <a:xfrm>
            <a:off x="206093" y="2729092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23427A-238F-48AB-915E-9952E3A95DB4}"/>
              </a:ext>
            </a:extLst>
          </p:cNvPr>
          <p:cNvSpPr txBox="1"/>
          <p:nvPr/>
        </p:nvSpPr>
        <p:spPr bwMode="auto">
          <a:xfrm>
            <a:off x="4455041" y="2729092"/>
            <a:ext cx="5918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32" name="Picture 31" descr="A close up of a logo&#10;&#10;Description generated with high confidence">
            <a:extLst>
              <a:ext uri="{FF2B5EF4-FFF2-40B4-BE49-F238E27FC236}">
                <a16:creationId xmlns:a16="http://schemas.microsoft.com/office/drawing/2014/main" id="{34A930E3-9282-457A-9B55-5BD3988DF1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160" y="2264488"/>
            <a:ext cx="194527" cy="1390870"/>
          </a:xfrm>
          <a:prstGeom prst="rect">
            <a:avLst/>
          </a:prstGeom>
        </p:spPr>
      </p:pic>
      <p:pic>
        <p:nvPicPr>
          <p:cNvPr id="33" name="Picture 32" descr="A close up of a logo&#10;&#10;Description generated with high confidence">
            <a:extLst>
              <a:ext uri="{FF2B5EF4-FFF2-40B4-BE49-F238E27FC236}">
                <a16:creationId xmlns:a16="http://schemas.microsoft.com/office/drawing/2014/main" id="{32C70AE4-11AB-42EC-AD09-3C4D705BE1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97" y="2264488"/>
            <a:ext cx="194527" cy="1390870"/>
          </a:xfrm>
          <a:prstGeom prst="rect">
            <a:avLst/>
          </a:prstGeom>
        </p:spPr>
      </p:pic>
      <p:grpSp>
        <p:nvGrpSpPr>
          <p:cNvPr id="39" name="Group 38"/>
          <p:cNvGrpSpPr/>
          <p:nvPr/>
        </p:nvGrpSpPr>
        <p:grpSpPr>
          <a:xfrm>
            <a:off x="5829300" y="781855"/>
            <a:ext cx="3314700" cy="2997200"/>
            <a:chOff x="2932080" y="1086813"/>
            <a:chExt cx="3314700" cy="2997200"/>
          </a:xfrm>
        </p:grpSpPr>
        <p:sp>
          <p:nvSpPr>
            <p:cNvPr id="40" name="Oval 39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43" name="Straight Connector 42"/>
            <p:cNvCxnSpPr>
              <a:stCxn id="40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4" name="Straight Connector 43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7" name="Title 1"/>
          <p:cNvSpPr txBox="1">
            <a:spLocks/>
          </p:cNvSpPr>
          <p:nvPr/>
        </p:nvSpPr>
        <p:spPr>
          <a:xfrm>
            <a:off x="0" y="5374549"/>
            <a:ext cx="611855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600" dirty="0">
                <a:latin typeface="Myriad Pro"/>
              </a:rPr>
              <a:t>The sum has decreased by ___; one addend has stayed the same, so the other addend must decrease by ___.</a:t>
            </a:r>
          </a:p>
        </p:txBody>
      </p:sp>
    </p:spTree>
    <p:extLst>
      <p:ext uri="{BB962C8B-B14F-4D97-AF65-F5344CB8AC3E}">
        <p14:creationId xmlns:p14="http://schemas.microsoft.com/office/powerpoint/2010/main" val="13541069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573148" y="1297896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468895" y="1297896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4164046" y="1297896"/>
            <a:ext cx="527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85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1730B3F-4A0E-4FF2-9C01-B22AB1E4D6C6}"/>
              </a:ext>
            </a:extLst>
          </p:cNvPr>
          <p:cNvSpPr txBox="1"/>
          <p:nvPr/>
        </p:nvSpPr>
        <p:spPr bwMode="auto">
          <a:xfrm>
            <a:off x="1577962" y="416028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3F82667-C8CD-466B-A468-7FE8CF536CB6}"/>
              </a:ext>
            </a:extLst>
          </p:cNvPr>
          <p:cNvSpPr txBox="1"/>
          <p:nvPr/>
        </p:nvSpPr>
        <p:spPr bwMode="auto">
          <a:xfrm>
            <a:off x="4164045" y="4160286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82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90D5C68-C022-4634-9A63-195ACCEAAA67}"/>
              </a:ext>
            </a:extLst>
          </p:cNvPr>
          <p:cNvSpPr txBox="1"/>
          <p:nvPr/>
        </p:nvSpPr>
        <p:spPr bwMode="auto">
          <a:xfrm>
            <a:off x="541339" y="4160286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32F2482-36B1-44AD-AD86-E794F9EF5396}"/>
              </a:ext>
            </a:extLst>
          </p:cNvPr>
          <p:cNvSpPr txBox="1"/>
          <p:nvPr/>
        </p:nvSpPr>
        <p:spPr bwMode="auto">
          <a:xfrm>
            <a:off x="2541824" y="4160286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49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FCEC504-F870-4FC3-9242-995751D9F9DC}"/>
              </a:ext>
            </a:extLst>
          </p:cNvPr>
          <p:cNvSpPr txBox="1"/>
          <p:nvPr/>
        </p:nvSpPr>
        <p:spPr bwMode="auto">
          <a:xfrm>
            <a:off x="3347058" y="416028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3347058" y="1297896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597198" y="129789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490445" y="4049118"/>
            <a:ext cx="684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62BFC83-F583-4F4F-8915-A85F28F81E36}"/>
              </a:ext>
            </a:extLst>
          </p:cNvPr>
          <p:cNvSpPr txBox="1"/>
          <p:nvPr/>
        </p:nvSpPr>
        <p:spPr bwMode="auto">
          <a:xfrm>
            <a:off x="206093" y="2729092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23427A-238F-48AB-915E-9952E3A95DB4}"/>
              </a:ext>
            </a:extLst>
          </p:cNvPr>
          <p:cNvSpPr txBox="1"/>
          <p:nvPr/>
        </p:nvSpPr>
        <p:spPr bwMode="auto">
          <a:xfrm>
            <a:off x="4455041" y="2729092"/>
            <a:ext cx="5918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32" name="Picture 31" descr="A close up of a logo&#10;&#10;Description generated with high confidence">
            <a:extLst>
              <a:ext uri="{FF2B5EF4-FFF2-40B4-BE49-F238E27FC236}">
                <a16:creationId xmlns:a16="http://schemas.microsoft.com/office/drawing/2014/main" id="{34A930E3-9282-457A-9B55-5BD3988DF1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160" y="2264488"/>
            <a:ext cx="194527" cy="1390870"/>
          </a:xfrm>
          <a:prstGeom prst="rect">
            <a:avLst/>
          </a:prstGeom>
        </p:spPr>
      </p:pic>
      <p:pic>
        <p:nvPicPr>
          <p:cNvPr id="33" name="Picture 32" descr="A close up of a logo&#10;&#10;Description generated with high confidence">
            <a:extLst>
              <a:ext uri="{FF2B5EF4-FFF2-40B4-BE49-F238E27FC236}">
                <a16:creationId xmlns:a16="http://schemas.microsoft.com/office/drawing/2014/main" id="{32C70AE4-11AB-42EC-AD09-3C4D705BE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97" y="2264488"/>
            <a:ext cx="194527" cy="139087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192779" y="1165384"/>
            <a:ext cx="527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222794" y="1165384"/>
            <a:ext cx="527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7585290" y="1165384"/>
            <a:ext cx="611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8275413" y="292431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49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6098769" y="2924312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33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5829300" y="781855"/>
            <a:ext cx="3314700" cy="2997200"/>
            <a:chOff x="2932080" y="1086813"/>
            <a:chExt cx="3314700" cy="2997200"/>
          </a:xfrm>
        </p:grpSpPr>
        <p:sp>
          <p:nvSpPr>
            <p:cNvPr id="40" name="Oval 39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43" name="Straight Connector 42"/>
            <p:cNvCxnSpPr>
              <a:stCxn id="40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4" name="Straight Connector 43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6060924" y="2924312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6410571" y="2924312"/>
            <a:ext cx="611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8" name="Title 1"/>
          <p:cNvSpPr txBox="1">
            <a:spLocks/>
          </p:cNvSpPr>
          <p:nvPr/>
        </p:nvSpPr>
        <p:spPr>
          <a:xfrm>
            <a:off x="0" y="5374549"/>
            <a:ext cx="611855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600" dirty="0">
                <a:latin typeface="Myriad Pro"/>
              </a:rPr>
              <a:t>The sum has decreased by ___; one addend has stayed the same, so the other addend must decrease by ___.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44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9" grpId="0" animBg="1"/>
      <p:bldP spid="34" grpId="0"/>
      <p:bldP spid="35" grpId="0"/>
      <p:bldP spid="36" grpId="0"/>
      <p:bldP spid="36" grpId="1"/>
      <p:bldP spid="38" grpId="0"/>
      <p:bldP spid="45" grpId="0"/>
      <p:bldP spid="46" grpId="0"/>
      <p:bldP spid="4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0" y="4719619"/>
            <a:ext cx="6629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600" dirty="0">
                <a:latin typeface="Myriad Pro"/>
              </a:rPr>
              <a:t>If the sum is changed by an amount and one addend is kept the same, the other addend changes by the same amount.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68356"/>
            <a:ext cx="621506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600" dirty="0">
                <a:latin typeface="Myriad Pro"/>
              </a:rPr>
              <a:t>The sum has increased by ___; one addend has stayed the same, so the other addend must increase by ___.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2606694"/>
            <a:ext cx="621506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600" dirty="0">
                <a:latin typeface="Myriad Pro"/>
              </a:rPr>
              <a:t>The sum has decreased by ___; one addend has stayed the same, so the other addend must decrease by ___.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401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0" y="989858"/>
            <a:ext cx="9144000" cy="7350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400" dirty="0">
                <a:latin typeface="Myriad Pro"/>
              </a:rPr>
              <a:t>Later in the term, the house point total for the two houses was 364.  </a:t>
            </a:r>
            <a:r>
              <a:rPr lang="en-GB" sz="2400" dirty="0" err="1">
                <a:latin typeface="Myriad Pro"/>
              </a:rPr>
              <a:t>Hufflepuff</a:t>
            </a:r>
            <a:r>
              <a:rPr lang="en-GB" sz="2400" dirty="0">
                <a:latin typeface="Myriad Pro"/>
              </a:rPr>
              <a:t> had 125 points and </a:t>
            </a:r>
            <a:r>
              <a:rPr lang="en-GB" sz="2400" dirty="0" err="1">
                <a:latin typeface="Myriad Pro"/>
              </a:rPr>
              <a:t>Slytherin</a:t>
            </a:r>
            <a:r>
              <a:rPr lang="en-GB" sz="2400" dirty="0">
                <a:latin typeface="Myriad Pro"/>
              </a:rPr>
              <a:t> had 239 points.  </a:t>
            </a:r>
          </a:p>
          <a:p>
            <a:pPr algn="l"/>
            <a:r>
              <a:rPr lang="en-GB" sz="2400" dirty="0">
                <a:latin typeface="Myriad Pro"/>
              </a:rPr>
              <a:t>4 points were deducted from </a:t>
            </a:r>
            <a:r>
              <a:rPr lang="en-GB" sz="2400" dirty="0" err="1">
                <a:latin typeface="Myriad Pro"/>
              </a:rPr>
              <a:t>Hufflepuff</a:t>
            </a:r>
            <a:r>
              <a:rPr lang="en-GB" sz="2400" dirty="0">
                <a:latin typeface="Myriad Pro"/>
              </a:rPr>
              <a:t> and so the total decreased by 4 points.  What happened to </a:t>
            </a:r>
            <a:r>
              <a:rPr lang="en-GB" sz="2400" dirty="0" err="1">
                <a:latin typeface="Myriad Pro"/>
              </a:rPr>
              <a:t>Slytherin’s</a:t>
            </a:r>
            <a:r>
              <a:rPr lang="en-GB" sz="2400" dirty="0">
                <a:latin typeface="Myriad Pro"/>
              </a:rPr>
              <a:t> points?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04783" y="1013033"/>
            <a:ext cx="7472361" cy="367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/>
          <p:cNvSpPr/>
          <p:nvPr/>
        </p:nvSpPr>
        <p:spPr>
          <a:xfrm>
            <a:off x="15123" y="1408329"/>
            <a:ext cx="9015413" cy="367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/>
          <p:cNvSpPr/>
          <p:nvPr/>
        </p:nvSpPr>
        <p:spPr>
          <a:xfrm>
            <a:off x="56250" y="1791362"/>
            <a:ext cx="3151405" cy="367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/>
          <p:cNvSpPr/>
          <p:nvPr/>
        </p:nvSpPr>
        <p:spPr>
          <a:xfrm>
            <a:off x="3207656" y="1744545"/>
            <a:ext cx="5586412" cy="367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57105" y="4400634"/>
            <a:ext cx="6301103" cy="75723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1" name="Straight Connector 50"/>
          <p:cNvCxnSpPr/>
          <p:nvPr/>
        </p:nvCxnSpPr>
        <p:spPr>
          <a:xfrm>
            <a:off x="2723717" y="4400634"/>
            <a:ext cx="0" cy="75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Left Brace 51"/>
          <p:cNvSpPr/>
          <p:nvPr/>
        </p:nvSpPr>
        <p:spPr>
          <a:xfrm rot="16200000">
            <a:off x="1140380" y="4267477"/>
            <a:ext cx="500063" cy="26666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Left Brace 52"/>
          <p:cNvSpPr/>
          <p:nvPr/>
        </p:nvSpPr>
        <p:spPr>
          <a:xfrm rot="16200000">
            <a:off x="4290933" y="3783539"/>
            <a:ext cx="500063" cy="363449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Left Brace 53"/>
          <p:cNvSpPr/>
          <p:nvPr/>
        </p:nvSpPr>
        <p:spPr>
          <a:xfrm rot="5400000">
            <a:off x="2957626" y="745258"/>
            <a:ext cx="500063" cy="63011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994314" y="5981060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125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4191349" y="5925430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239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844730" y="2980686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364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56251" y="4400634"/>
            <a:ext cx="158062" cy="75723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492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6" grpId="0" animBg="1"/>
      <p:bldP spid="47" grpId="0" animBg="1"/>
      <p:bldP spid="48" grpId="0" animBg="1"/>
      <p:bldP spid="49" grpId="0" animBg="1"/>
      <p:bldP spid="50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105" y="2328874"/>
            <a:ext cx="6301103" cy="75723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/>
          <p:cNvCxnSpPr/>
          <p:nvPr/>
        </p:nvCxnSpPr>
        <p:spPr>
          <a:xfrm>
            <a:off x="2723717" y="2328874"/>
            <a:ext cx="0" cy="75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Left Brace 6"/>
          <p:cNvSpPr/>
          <p:nvPr/>
        </p:nvSpPr>
        <p:spPr>
          <a:xfrm rot="16200000">
            <a:off x="1140380" y="2195717"/>
            <a:ext cx="500063" cy="26666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Left Brace 24"/>
          <p:cNvSpPr/>
          <p:nvPr/>
        </p:nvSpPr>
        <p:spPr>
          <a:xfrm rot="16200000">
            <a:off x="4290933" y="1711779"/>
            <a:ext cx="500063" cy="363449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Left Brace 25"/>
          <p:cNvSpPr/>
          <p:nvPr/>
        </p:nvSpPr>
        <p:spPr>
          <a:xfrm rot="5400000">
            <a:off x="2957626" y="-1326502"/>
            <a:ext cx="500063" cy="63011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994314" y="3909300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125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4191349" y="3853670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239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844730" y="908926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364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4B82205-528A-44D5-8528-A1A1DFAA20F9}"/>
              </a:ext>
            </a:extLst>
          </p:cNvPr>
          <p:cNvSpPr txBox="1"/>
          <p:nvPr/>
        </p:nvSpPr>
        <p:spPr bwMode="auto">
          <a:xfrm>
            <a:off x="57105" y="4912857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648478C-40F8-4C9A-9D33-AFB397A4CD14}"/>
              </a:ext>
            </a:extLst>
          </p:cNvPr>
          <p:cNvSpPr txBox="1"/>
          <p:nvPr/>
        </p:nvSpPr>
        <p:spPr bwMode="auto">
          <a:xfrm>
            <a:off x="1952852" y="4912857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239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33177B6-3F8C-4ECD-AEF9-246B2386C82B}"/>
              </a:ext>
            </a:extLst>
          </p:cNvPr>
          <p:cNvSpPr txBox="1"/>
          <p:nvPr/>
        </p:nvSpPr>
        <p:spPr bwMode="auto">
          <a:xfrm>
            <a:off x="3648004" y="4912857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364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C0976CE-91A8-4364-8422-10C21AA62D9C}"/>
              </a:ext>
            </a:extLst>
          </p:cNvPr>
          <p:cNvSpPr txBox="1"/>
          <p:nvPr/>
        </p:nvSpPr>
        <p:spPr bwMode="auto">
          <a:xfrm>
            <a:off x="2909562" y="4912857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667375-3CCE-40DD-907F-11F1A0DD0F72}"/>
              </a:ext>
            </a:extLst>
          </p:cNvPr>
          <p:cNvSpPr txBox="1"/>
          <p:nvPr/>
        </p:nvSpPr>
        <p:spPr bwMode="auto">
          <a:xfrm>
            <a:off x="1159702" y="491285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7488EC8-0100-4158-BB2D-CE876BB72BAF}"/>
              </a:ext>
            </a:extLst>
          </p:cNvPr>
          <p:cNvSpPr txBox="1"/>
          <p:nvPr/>
        </p:nvSpPr>
        <p:spPr bwMode="auto">
          <a:xfrm>
            <a:off x="1142819" y="5946454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2F1F1A-A61B-4DBC-B7A5-9506CB64D981}"/>
              </a:ext>
            </a:extLst>
          </p:cNvPr>
          <p:cNvSpPr txBox="1"/>
          <p:nvPr/>
        </p:nvSpPr>
        <p:spPr bwMode="auto">
          <a:xfrm>
            <a:off x="3635928" y="5946454"/>
            <a:ext cx="7136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360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ED0047-40C1-4EB5-9531-7F78378DEBB8}"/>
              </a:ext>
            </a:extLst>
          </p:cNvPr>
          <p:cNvSpPr txBox="1"/>
          <p:nvPr/>
        </p:nvSpPr>
        <p:spPr bwMode="auto">
          <a:xfrm>
            <a:off x="1912725" y="5946454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239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3F6351B-D2F0-4052-9160-2CB006CA711D}"/>
              </a:ext>
            </a:extLst>
          </p:cNvPr>
          <p:cNvSpPr txBox="1"/>
          <p:nvPr/>
        </p:nvSpPr>
        <p:spPr bwMode="auto">
          <a:xfrm>
            <a:off x="56251" y="5946454"/>
            <a:ext cx="7136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121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0D2CDBB-50D0-4AC2-AE55-76F742CD45D2}"/>
              </a:ext>
            </a:extLst>
          </p:cNvPr>
          <p:cNvSpPr txBox="1"/>
          <p:nvPr/>
        </p:nvSpPr>
        <p:spPr bwMode="auto">
          <a:xfrm>
            <a:off x="2911915" y="5946454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CE1BA11-57BD-4628-B58D-51310431CB2E}"/>
              </a:ext>
            </a:extLst>
          </p:cNvPr>
          <p:cNvSpPr/>
          <p:nvPr/>
        </p:nvSpPr>
        <p:spPr bwMode="auto">
          <a:xfrm>
            <a:off x="1934340" y="5835286"/>
            <a:ext cx="720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6251" y="2328874"/>
            <a:ext cx="158062" cy="75723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62BFC83-F583-4F4F-8915-A85F28F81E36}"/>
              </a:ext>
            </a:extLst>
          </p:cNvPr>
          <p:cNvSpPr txBox="1"/>
          <p:nvPr/>
        </p:nvSpPr>
        <p:spPr bwMode="auto">
          <a:xfrm>
            <a:off x="3751538" y="5336741"/>
            <a:ext cx="5918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40" name="Picture 39" descr="A close up of a logo&#10;&#10;Description generated with high confidence">
            <a:extLst>
              <a:ext uri="{FF2B5EF4-FFF2-40B4-BE49-F238E27FC236}">
                <a16:creationId xmlns:a16="http://schemas.microsoft.com/office/drawing/2014/main" id="{32C70AE4-11AB-42EC-AD09-3C4D705BE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904" y="5361397"/>
            <a:ext cx="197314" cy="468523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62BFC83-F583-4F4F-8915-A85F28F81E36}"/>
              </a:ext>
            </a:extLst>
          </p:cNvPr>
          <p:cNvSpPr txBox="1"/>
          <p:nvPr/>
        </p:nvSpPr>
        <p:spPr bwMode="auto">
          <a:xfrm>
            <a:off x="221010" y="5313032"/>
            <a:ext cx="5918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42" name="Picture 41" descr="A close up of a logo&#10;&#10;Description generated with high confidence">
            <a:extLst>
              <a:ext uri="{FF2B5EF4-FFF2-40B4-BE49-F238E27FC236}">
                <a16:creationId xmlns:a16="http://schemas.microsoft.com/office/drawing/2014/main" id="{32C70AE4-11AB-42EC-AD09-3C4D705BE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24" y="5337688"/>
            <a:ext cx="197314" cy="468523"/>
          </a:xfrm>
          <a:prstGeom prst="rect">
            <a:avLst/>
          </a:prstGeom>
        </p:spPr>
      </p:pic>
      <p:sp>
        <p:nvSpPr>
          <p:cNvPr id="44" name="Title 1">
            <a:extLst>
              <a:ext uri="{FF2B5EF4-FFF2-40B4-BE49-F238E27FC236}">
                <a16:creationId xmlns:a16="http://schemas.microsoft.com/office/drawing/2014/main" id="{C27F4F6B-5193-4137-8221-D178AD6FF635}"/>
              </a:ext>
            </a:extLst>
          </p:cNvPr>
          <p:cNvSpPr txBox="1">
            <a:spLocks/>
          </p:cNvSpPr>
          <p:nvPr/>
        </p:nvSpPr>
        <p:spPr>
          <a:xfrm>
            <a:off x="6477388" y="1972479"/>
            <a:ext cx="2666611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dirty="0">
                <a:latin typeface="Myriad Pro"/>
              </a:rPr>
              <a:t>If the sum is changed by an amount and one addend is kept the same, the other addend changes by the same amount.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503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9" grpId="0"/>
      <p:bldP spid="41" grpId="0"/>
      <p:bldP spid="4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B82205-528A-44D5-8528-A1A1DFAA20F9}"/>
              </a:ext>
            </a:extLst>
          </p:cNvPr>
          <p:cNvSpPr txBox="1"/>
          <p:nvPr/>
        </p:nvSpPr>
        <p:spPr bwMode="auto">
          <a:xfrm>
            <a:off x="406820" y="1481624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48478C-40F8-4C9A-9D33-AFB397A4CD14}"/>
              </a:ext>
            </a:extLst>
          </p:cNvPr>
          <p:cNvSpPr txBox="1"/>
          <p:nvPr/>
        </p:nvSpPr>
        <p:spPr bwMode="auto">
          <a:xfrm>
            <a:off x="2302567" y="1481624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239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3177B6-3F8C-4ECD-AEF9-246B2386C82B}"/>
              </a:ext>
            </a:extLst>
          </p:cNvPr>
          <p:cNvSpPr txBox="1"/>
          <p:nvPr/>
        </p:nvSpPr>
        <p:spPr bwMode="auto">
          <a:xfrm>
            <a:off x="3997719" y="1481624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364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0976CE-91A8-4364-8422-10C21AA62D9C}"/>
              </a:ext>
            </a:extLst>
          </p:cNvPr>
          <p:cNvSpPr txBox="1"/>
          <p:nvPr/>
        </p:nvSpPr>
        <p:spPr bwMode="auto">
          <a:xfrm>
            <a:off x="3259277" y="1481624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667375-3CCE-40DD-907F-11F1A0DD0F72}"/>
              </a:ext>
            </a:extLst>
          </p:cNvPr>
          <p:cNvSpPr txBox="1"/>
          <p:nvPr/>
        </p:nvSpPr>
        <p:spPr bwMode="auto">
          <a:xfrm>
            <a:off x="1509417" y="1481624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3BA3B4-D548-45C5-A0C9-5DA9FE0DCA39}"/>
              </a:ext>
            </a:extLst>
          </p:cNvPr>
          <p:cNvSpPr txBox="1"/>
          <p:nvPr/>
        </p:nvSpPr>
        <p:spPr bwMode="auto">
          <a:xfrm>
            <a:off x="4357642" y="2912820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5" name="Picture 14" descr="A close up of a logo&#10;&#10;Description generated with high confidence">
            <a:extLst>
              <a:ext uri="{FF2B5EF4-FFF2-40B4-BE49-F238E27FC236}">
                <a16:creationId xmlns:a16="http://schemas.microsoft.com/office/drawing/2014/main" id="{008C70AE-F2D1-4B2E-A95A-5390C21783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379" y="2448216"/>
            <a:ext cx="194527" cy="139087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6090A05-25D9-4EA9-98B3-608C0FE6EBB3}"/>
              </a:ext>
            </a:extLst>
          </p:cNvPr>
          <p:cNvSpPr txBox="1"/>
          <p:nvPr/>
        </p:nvSpPr>
        <p:spPr bwMode="auto">
          <a:xfrm>
            <a:off x="156369" y="2912820"/>
            <a:ext cx="611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8" name="Picture 17" descr="A close up of a logo&#10;&#10;Description generated with high confidence">
            <a:extLst>
              <a:ext uri="{FF2B5EF4-FFF2-40B4-BE49-F238E27FC236}">
                <a16:creationId xmlns:a16="http://schemas.microsoft.com/office/drawing/2014/main" id="{507B965F-0410-4D54-A922-27B06C00D5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74" y="2448216"/>
            <a:ext cx="194527" cy="1390870"/>
          </a:xfrm>
          <a:prstGeom prst="rect">
            <a:avLst/>
          </a:prstGeom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0" y="5387975"/>
            <a:ext cx="6629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600" dirty="0">
                <a:latin typeface="Myriad Pro"/>
              </a:rPr>
              <a:t>If the sum is changed by an amount and one addend is kept the same, the other addend changes by the same amount.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5714996" y="770446"/>
            <a:ext cx="3314700" cy="2997200"/>
            <a:chOff x="2932080" y="1086813"/>
            <a:chExt cx="3314700" cy="2997200"/>
          </a:xfrm>
        </p:grpSpPr>
        <p:sp>
          <p:nvSpPr>
            <p:cNvPr id="30" name="Oval 29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Oval 30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Oval 31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33" name="Straight Connector 32"/>
            <p:cNvCxnSpPr>
              <a:stCxn id="30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Straight Connector 33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157838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B82205-528A-44D5-8528-A1A1DFAA20F9}"/>
              </a:ext>
            </a:extLst>
          </p:cNvPr>
          <p:cNvSpPr txBox="1"/>
          <p:nvPr/>
        </p:nvSpPr>
        <p:spPr bwMode="auto">
          <a:xfrm>
            <a:off x="406820" y="1481624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48478C-40F8-4C9A-9D33-AFB397A4CD14}"/>
              </a:ext>
            </a:extLst>
          </p:cNvPr>
          <p:cNvSpPr txBox="1"/>
          <p:nvPr/>
        </p:nvSpPr>
        <p:spPr bwMode="auto">
          <a:xfrm>
            <a:off x="2302567" y="1481624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239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3177B6-3F8C-4ECD-AEF9-246B2386C82B}"/>
              </a:ext>
            </a:extLst>
          </p:cNvPr>
          <p:cNvSpPr txBox="1"/>
          <p:nvPr/>
        </p:nvSpPr>
        <p:spPr bwMode="auto">
          <a:xfrm>
            <a:off x="3997719" y="1481624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364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488EC8-0100-4158-BB2D-CE876BB72BAF}"/>
              </a:ext>
            </a:extLst>
          </p:cNvPr>
          <p:cNvSpPr txBox="1"/>
          <p:nvPr/>
        </p:nvSpPr>
        <p:spPr bwMode="auto">
          <a:xfrm>
            <a:off x="1490181" y="4344014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2F1F1A-A61B-4DBC-B7A5-9506CB64D981}"/>
              </a:ext>
            </a:extLst>
          </p:cNvPr>
          <p:cNvSpPr txBox="1"/>
          <p:nvPr/>
        </p:nvSpPr>
        <p:spPr bwMode="auto">
          <a:xfrm>
            <a:off x="3983290" y="4344014"/>
            <a:ext cx="7136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360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ED0047-40C1-4EB5-9531-7F78378DEBB8}"/>
              </a:ext>
            </a:extLst>
          </p:cNvPr>
          <p:cNvSpPr txBox="1"/>
          <p:nvPr/>
        </p:nvSpPr>
        <p:spPr bwMode="auto">
          <a:xfrm>
            <a:off x="2260087" y="4344014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239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F6351B-D2F0-4052-9160-2CB006CA711D}"/>
              </a:ext>
            </a:extLst>
          </p:cNvPr>
          <p:cNvSpPr txBox="1"/>
          <p:nvPr/>
        </p:nvSpPr>
        <p:spPr bwMode="auto">
          <a:xfrm>
            <a:off x="403613" y="4344014"/>
            <a:ext cx="7136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121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D2CDBB-50D0-4AC2-AE55-76F742CD45D2}"/>
              </a:ext>
            </a:extLst>
          </p:cNvPr>
          <p:cNvSpPr txBox="1"/>
          <p:nvPr/>
        </p:nvSpPr>
        <p:spPr bwMode="auto">
          <a:xfrm>
            <a:off x="3259277" y="4344014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0976CE-91A8-4364-8422-10C21AA62D9C}"/>
              </a:ext>
            </a:extLst>
          </p:cNvPr>
          <p:cNvSpPr txBox="1"/>
          <p:nvPr/>
        </p:nvSpPr>
        <p:spPr bwMode="auto">
          <a:xfrm>
            <a:off x="3259277" y="1481624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667375-3CCE-40DD-907F-11F1A0DD0F72}"/>
              </a:ext>
            </a:extLst>
          </p:cNvPr>
          <p:cNvSpPr txBox="1"/>
          <p:nvPr/>
        </p:nvSpPr>
        <p:spPr bwMode="auto">
          <a:xfrm>
            <a:off x="1509417" y="1481624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CE1BA11-57BD-4628-B58D-51310431CB2E}"/>
              </a:ext>
            </a:extLst>
          </p:cNvPr>
          <p:cNvSpPr/>
          <p:nvPr/>
        </p:nvSpPr>
        <p:spPr bwMode="auto">
          <a:xfrm>
            <a:off x="2281702" y="4232846"/>
            <a:ext cx="720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3BA3B4-D548-45C5-A0C9-5DA9FE0DCA39}"/>
              </a:ext>
            </a:extLst>
          </p:cNvPr>
          <p:cNvSpPr txBox="1"/>
          <p:nvPr/>
        </p:nvSpPr>
        <p:spPr bwMode="auto">
          <a:xfrm>
            <a:off x="4357642" y="2912820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5" name="Picture 14" descr="A close up of a logo&#10;&#10;Description generated with high confidence">
            <a:extLst>
              <a:ext uri="{FF2B5EF4-FFF2-40B4-BE49-F238E27FC236}">
                <a16:creationId xmlns:a16="http://schemas.microsoft.com/office/drawing/2014/main" id="{008C70AE-F2D1-4B2E-A95A-5390C21783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379" y="2448216"/>
            <a:ext cx="194527" cy="1390870"/>
          </a:xfrm>
          <a:prstGeom prst="rect">
            <a:avLst/>
          </a:prstGeom>
        </p:spPr>
      </p:pic>
      <p:pic>
        <p:nvPicPr>
          <p:cNvPr id="16" name="Picture 15" descr="A close up of a logo&#10;&#10;Description generated with high confidence">
            <a:extLst>
              <a:ext uri="{FF2B5EF4-FFF2-40B4-BE49-F238E27FC236}">
                <a16:creationId xmlns:a16="http://schemas.microsoft.com/office/drawing/2014/main" id="{7B26B3DD-DA25-4F79-A96F-7C1F1401BE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732" y="2448216"/>
            <a:ext cx="194527" cy="139087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6090A05-25D9-4EA9-98B3-608C0FE6EBB3}"/>
              </a:ext>
            </a:extLst>
          </p:cNvPr>
          <p:cNvSpPr txBox="1"/>
          <p:nvPr/>
        </p:nvSpPr>
        <p:spPr bwMode="auto">
          <a:xfrm>
            <a:off x="156369" y="2912820"/>
            <a:ext cx="611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8" name="Picture 17" descr="A close up of a logo&#10;&#10;Description generated with high confidence">
            <a:extLst>
              <a:ext uri="{FF2B5EF4-FFF2-40B4-BE49-F238E27FC236}">
                <a16:creationId xmlns:a16="http://schemas.microsoft.com/office/drawing/2014/main" id="{507B965F-0410-4D54-A922-27B06C00D5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74" y="2448216"/>
            <a:ext cx="194527" cy="1390870"/>
          </a:xfrm>
          <a:prstGeom prst="rect">
            <a:avLst/>
          </a:prstGeom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0" y="5387975"/>
            <a:ext cx="6629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600" dirty="0">
                <a:latin typeface="Myriad Pro"/>
              </a:rPr>
              <a:t>If the sum is changed by an amount and one addend is kept the same, the other addend changes by the same amount.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732314" y="2912903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6348699" y="2912903"/>
            <a:ext cx="611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6764107" y="1153975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7356995" y="1153975"/>
            <a:ext cx="611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022730" y="1153975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8056193" y="2912903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239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989268" y="2912903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121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5714996" y="770446"/>
            <a:ext cx="3314700" cy="2997200"/>
            <a:chOff x="2932080" y="1086813"/>
            <a:chExt cx="3314700" cy="2997200"/>
          </a:xfrm>
        </p:grpSpPr>
        <p:sp>
          <p:nvSpPr>
            <p:cNvPr id="30" name="Oval 29"/>
            <p:cNvSpPr/>
            <p:nvPr/>
          </p:nvSpPr>
          <p:spPr bwMode="auto">
            <a:xfrm>
              <a:off x="3965542" y="1086813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Oval 30"/>
            <p:cNvSpPr/>
            <p:nvPr/>
          </p:nvSpPr>
          <p:spPr bwMode="auto">
            <a:xfrm>
              <a:off x="2932080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Oval 31"/>
            <p:cNvSpPr/>
            <p:nvPr/>
          </p:nvSpPr>
          <p:spPr bwMode="auto">
            <a:xfrm>
              <a:off x="4999005" y="2836238"/>
              <a:ext cx="1247775" cy="1247775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33" name="Straight Connector 32"/>
            <p:cNvCxnSpPr>
              <a:stCxn id="30" idx="3"/>
            </p:cNvCxnSpPr>
            <p:nvPr/>
          </p:nvCxnSpPr>
          <p:spPr bwMode="auto">
            <a:xfrm flipH="1">
              <a:off x="3684562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Straight Connector 33"/>
            <p:cNvCxnSpPr/>
            <p:nvPr/>
          </p:nvCxnSpPr>
          <p:spPr bwMode="auto">
            <a:xfrm>
              <a:off x="5030585" y="2151856"/>
              <a:ext cx="463712" cy="684382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96348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3" grpId="0" animBg="1"/>
      <p:bldP spid="21" grpId="0"/>
      <p:bldP spid="22" grpId="0"/>
      <p:bldP spid="22" grpId="1"/>
      <p:bldP spid="23" grpId="0"/>
      <p:bldP spid="24" grpId="0"/>
      <p:bldP spid="24" grpId="1"/>
      <p:bldP spid="25" grpId="0"/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53422" y="883782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0.56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842325" y="883782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0.78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3537476" y="883782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1.34</a:t>
            </a:r>
            <a:endParaRPr lang="en-GB" sz="2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730B3F-4A0E-4FF2-9C01-B22AB1E4D6C6}"/>
              </a:ext>
            </a:extLst>
          </p:cNvPr>
          <p:cNvSpPr txBox="1"/>
          <p:nvPr/>
        </p:nvSpPr>
        <p:spPr bwMode="auto">
          <a:xfrm>
            <a:off x="1079631" y="3746172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F82667-C8CD-466B-A468-7FE8CF536CB6}"/>
              </a:ext>
            </a:extLst>
          </p:cNvPr>
          <p:cNvSpPr txBox="1"/>
          <p:nvPr/>
        </p:nvSpPr>
        <p:spPr bwMode="auto">
          <a:xfrm>
            <a:off x="3537475" y="3746172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2.34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0D5C68-C022-4634-9A63-195ACCEAAA67}"/>
              </a:ext>
            </a:extLst>
          </p:cNvPr>
          <p:cNvSpPr txBox="1"/>
          <p:nvPr/>
        </p:nvSpPr>
        <p:spPr bwMode="auto">
          <a:xfrm>
            <a:off x="1783013" y="3746172"/>
            <a:ext cx="8803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1.78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2F2482-36B1-44AD-AD86-E794F9EF5396}"/>
              </a:ext>
            </a:extLst>
          </p:cNvPr>
          <p:cNvSpPr txBox="1"/>
          <p:nvPr/>
        </p:nvSpPr>
        <p:spPr bwMode="auto">
          <a:xfrm>
            <a:off x="-42203" y="3746172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0.56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CEC504-F870-4FC3-9242-995751D9F9DC}"/>
              </a:ext>
            </a:extLst>
          </p:cNvPr>
          <p:cNvSpPr txBox="1"/>
          <p:nvPr/>
        </p:nvSpPr>
        <p:spPr bwMode="auto">
          <a:xfrm>
            <a:off x="2848727" y="3746172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2848727" y="883782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098867" y="88378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1892418" y="3635004"/>
            <a:ext cx="684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2BFC83-F583-4F4F-8915-A85F28F81E36}"/>
              </a:ext>
            </a:extLst>
          </p:cNvPr>
          <p:cNvSpPr txBox="1"/>
          <p:nvPr/>
        </p:nvSpPr>
        <p:spPr bwMode="auto">
          <a:xfrm>
            <a:off x="1618625" y="2314978"/>
            <a:ext cx="5613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23427A-238F-48AB-915E-9952E3A95DB4}"/>
              </a:ext>
            </a:extLst>
          </p:cNvPr>
          <p:cNvSpPr txBox="1"/>
          <p:nvPr/>
        </p:nvSpPr>
        <p:spPr bwMode="auto">
          <a:xfrm>
            <a:off x="3971939" y="2314978"/>
            <a:ext cx="5613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6" name="Picture 15" descr="A close up of a logo&#10;&#10;Description generated with high confidence">
            <a:extLst>
              <a:ext uri="{FF2B5EF4-FFF2-40B4-BE49-F238E27FC236}">
                <a16:creationId xmlns:a16="http://schemas.microsoft.com/office/drawing/2014/main" id="{34A930E3-9282-457A-9B55-5BD3988DF1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829" y="1850374"/>
            <a:ext cx="194527" cy="1390870"/>
          </a:xfrm>
          <a:prstGeom prst="rect">
            <a:avLst/>
          </a:prstGeom>
        </p:spPr>
      </p:pic>
      <p:pic>
        <p:nvPicPr>
          <p:cNvPr id="17" name="Picture 16" descr="A close up of a logo&#10;&#10;Description generated with high confidence">
            <a:extLst>
              <a:ext uri="{FF2B5EF4-FFF2-40B4-BE49-F238E27FC236}">
                <a16:creationId xmlns:a16="http://schemas.microsoft.com/office/drawing/2014/main" id="{32C70AE4-11AB-42EC-AD09-3C4D705BE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182" y="1850374"/>
            <a:ext cx="194527" cy="1390870"/>
          </a:xfrm>
          <a:prstGeom prst="rect">
            <a:avLst/>
          </a:prstGeom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0" y="5387975"/>
            <a:ext cx="6629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600" dirty="0">
                <a:latin typeface="Myriad Pro"/>
              </a:rPr>
              <a:t>If the sum is changed by an amount and one addend is kept the same, the other addend changes by the same amount.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872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53422" y="883782"/>
            <a:ext cx="69685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Agree or Disagree? </a:t>
            </a: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Why?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1025508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400" dirty="0">
                <a:latin typeface="Myriad Pro"/>
              </a:rPr>
              <a:t>20.35 + 20.45 + 20.55 &gt; 20.35 + 20.35 + 20.55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DADDEBE-D252-480F-8EC2-25C4244611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475" y="2974271"/>
            <a:ext cx="1077381" cy="59854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A893226-3C0B-481C-BC4B-27D9BF0E8935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804" y="2970675"/>
            <a:ext cx="1443991" cy="6048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1A72006-28A4-4144-A59F-F86B422F8C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19" y="2835519"/>
            <a:ext cx="710773" cy="89033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33A9B6F-DA84-4FAB-B59F-9230E3CF26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884" y="2835519"/>
            <a:ext cx="710773" cy="89033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3B46084-2009-49B8-B79C-9F825C871FDD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866" y="2617401"/>
            <a:ext cx="912782" cy="13212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53B0105-90C8-4EE3-BBF1-7439A0D6FA71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27" y="2617401"/>
            <a:ext cx="912782" cy="13212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DEE18DD-38F8-4244-802B-917AD4EEFF9C}"/>
              </a:ext>
            </a:extLst>
          </p:cNvPr>
          <p:cNvSpPr txBox="1"/>
          <p:nvPr/>
        </p:nvSpPr>
        <p:spPr bwMode="auto">
          <a:xfrm>
            <a:off x="3186414" y="3949272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6AFCC24-DA1A-415C-BCE5-A9663A464C2E}"/>
              </a:ext>
            </a:extLst>
          </p:cNvPr>
          <p:cNvSpPr txBox="1"/>
          <p:nvPr/>
        </p:nvSpPr>
        <p:spPr bwMode="auto">
          <a:xfrm>
            <a:off x="852238" y="3949272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9AFBD3E-25D9-4875-80AA-4242D2280D41}"/>
              </a:ext>
            </a:extLst>
          </p:cNvPr>
          <p:cNvSpPr txBox="1"/>
          <p:nvPr/>
        </p:nvSpPr>
        <p:spPr bwMode="auto">
          <a:xfrm>
            <a:off x="4738656" y="3949272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FBC42B1-5448-4B75-AE13-13E419B6E84D}"/>
              </a:ext>
            </a:extLst>
          </p:cNvPr>
          <p:cNvSpPr txBox="1"/>
          <p:nvPr/>
        </p:nvSpPr>
        <p:spPr bwMode="auto">
          <a:xfrm>
            <a:off x="2420367" y="3949272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03D0A26-9551-49E4-B101-CF0AE241671E}"/>
              </a:ext>
            </a:extLst>
          </p:cNvPr>
          <p:cNvSpPr txBox="1"/>
          <p:nvPr/>
        </p:nvSpPr>
        <p:spPr bwMode="auto">
          <a:xfrm>
            <a:off x="5146211" y="3949272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624E9A9-C0B2-4362-BB25-13C41BC6AB88}"/>
              </a:ext>
            </a:extLst>
          </p:cNvPr>
          <p:cNvSpPr txBox="1"/>
          <p:nvPr/>
        </p:nvSpPr>
        <p:spPr bwMode="auto">
          <a:xfrm>
            <a:off x="2790566" y="3949272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A012BB0-0D2C-46C3-AA3C-EEC8DB5AA4EC}"/>
              </a:ext>
            </a:extLst>
          </p:cNvPr>
          <p:cNvSpPr txBox="1"/>
          <p:nvPr/>
        </p:nvSpPr>
        <p:spPr bwMode="auto">
          <a:xfrm>
            <a:off x="4929609" y="3949272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&gt;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AC9EB1-B704-447F-A933-457BCDDC7818}"/>
              </a:ext>
            </a:extLst>
          </p:cNvPr>
          <p:cNvSpPr txBox="1"/>
          <p:nvPr/>
        </p:nvSpPr>
        <p:spPr bwMode="auto">
          <a:xfrm>
            <a:off x="619792" y="3949272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AA0A3F0-14E1-44EF-9C33-BA7ADFE36D83}"/>
              </a:ext>
            </a:extLst>
          </p:cNvPr>
          <p:cNvSpPr txBox="1"/>
          <p:nvPr/>
        </p:nvSpPr>
        <p:spPr bwMode="auto">
          <a:xfrm>
            <a:off x="444744" y="3949272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0" y="5387975"/>
            <a:ext cx="6629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600" dirty="0">
                <a:latin typeface="Myriad Pro"/>
              </a:rPr>
              <a:t>If the sum is changed by an amount and one addend is kept the same, the other addend changes by the same amount.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695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Myriad Pro"/>
              </a:rPr>
              <a:t> </a:t>
            </a:r>
            <a:endParaRPr lang="en-US" sz="2000" dirty="0">
              <a:solidFill>
                <a:srgbClr val="3875A1"/>
              </a:solidFill>
              <a:latin typeface="Myria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82407"/>
            <a:ext cx="52863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6" name="Rectangle 5"/>
          <p:cNvSpPr/>
          <p:nvPr/>
        </p:nvSpPr>
        <p:spPr>
          <a:xfrm>
            <a:off x="63326" y="1430952"/>
            <a:ext cx="10743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I know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7274" y="2798123"/>
            <a:ext cx="1124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    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43896" y="279812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11189" y="279812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6418" y="2686955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271232" y="150479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3795645" y="1504796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2755379" y="1393628"/>
            <a:ext cx="851112" cy="6840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4303242" y="1365951"/>
            <a:ext cx="851112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1334321" y="1393628"/>
            <a:ext cx="851112" cy="6840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2846" y="2197736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so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14857" y="4022123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235,000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91993" y="4022123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33,000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39128" y="402212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06421" y="402212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1650" y="3910955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86153" y="4652107"/>
            <a:ext cx="699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and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85161" y="5342977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535,000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92011" y="5342977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33,000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339146" y="534297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3006439" y="5342977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561668" y="5231809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67115" y="6152346"/>
            <a:ext cx="1691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because…</a:t>
            </a:r>
          </a:p>
        </p:txBody>
      </p:sp>
      <p:sp>
        <p:nvSpPr>
          <p:cNvPr id="3" name="Rectangle 2"/>
          <p:cNvSpPr/>
          <p:nvPr/>
        </p:nvSpPr>
        <p:spPr>
          <a:xfrm>
            <a:off x="63326" y="718580"/>
            <a:ext cx="5223049" cy="603940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496022" y="149920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35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917732" y="149179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33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4470356" y="148703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68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590029" y="2798122"/>
            <a:ext cx="1465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68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589664" y="4007834"/>
            <a:ext cx="1465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68,000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701741" y="5342977"/>
            <a:ext cx="1465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5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68,000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3738284"/>
            <a:ext cx="5443538" cy="3119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Title 1"/>
          <p:cNvSpPr txBox="1">
            <a:spLocks/>
          </p:cNvSpPr>
          <p:nvPr/>
        </p:nvSpPr>
        <p:spPr>
          <a:xfrm>
            <a:off x="38102" y="5388008"/>
            <a:ext cx="6300785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400" dirty="0">
                <a:latin typeface="Myriad Pro"/>
              </a:rPr>
              <a:t>If I know that ___ and ___ is equal to ___, then I know that ___ and ___ is equal to ___. 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99193" y="279335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688504" y="2776558"/>
            <a:ext cx="1124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    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710423" y="2786078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33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6AC6DCA4-2F4C-4CFE-8589-7736A60BD4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559" y="677991"/>
            <a:ext cx="3654784" cy="3307626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064791" y="114622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/>
                <a:ea typeface="Myriad Pro Semibold" charset="0"/>
                <a:cs typeface="Myriad Pro Semibold" charset="0"/>
              </a:rPr>
              <a:t>68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5898389" y="3086818"/>
            <a:ext cx="527709" cy="46166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/>
                <a:ea typeface="Myriad Pro Semibold" charset="0"/>
                <a:cs typeface="Myriad Pro Semibold" charset="0"/>
              </a:rPr>
              <a:t>35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8184984" y="3086819"/>
            <a:ext cx="527709" cy="46166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/>
                <a:ea typeface="Myriad Pro Semibold" charset="0"/>
                <a:cs typeface="Myriad Pro Semibold" charset="0"/>
              </a:rPr>
              <a:t>33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6731686" y="1098593"/>
            <a:ext cx="1127233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/>
                <a:ea typeface="Myriad Pro Semibold" charset="0"/>
                <a:cs typeface="Myriad Pro Semibold" charset="0"/>
              </a:rPr>
              <a:t>68,000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5565284" y="3039186"/>
            <a:ext cx="1127233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/>
                <a:ea typeface="Myriad Pro Semibold" charset="0"/>
                <a:cs typeface="Myriad Pro Semibold" charset="0"/>
              </a:rPr>
              <a:t>35,000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851879" y="3039187"/>
            <a:ext cx="1127233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/>
                <a:ea typeface="Myriad Pro Semibold" charset="0"/>
                <a:cs typeface="Myriad Pro Semibold" charset="0"/>
              </a:rPr>
              <a:t>33,000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426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8" grpId="0"/>
      <p:bldP spid="39" grpId="0"/>
      <p:bldP spid="41" grpId="0"/>
      <p:bldP spid="45" grpId="0"/>
      <p:bldP spid="47" grpId="0"/>
      <p:bldP spid="49" grpId="0"/>
      <p:bldP spid="49" grpId="1"/>
      <p:bldP spid="50" grpId="0"/>
      <p:bldP spid="51" grpId="0"/>
      <p:bldP spid="53" grpId="0" animBg="1"/>
      <p:bldP spid="54" grpId="0" animBg="1"/>
      <p:bldP spid="5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53422" y="883782"/>
            <a:ext cx="69685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Agree or Disagree? </a:t>
            </a: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Why?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1025508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400" dirty="0">
                <a:latin typeface="Myriad Pro"/>
              </a:rPr>
              <a:t>20.35 + 20.45 + 20.55 &gt; 20.35 + 20.35 + 20.55</a:t>
            </a:r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-4768" y="230666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400" dirty="0">
                <a:solidFill>
                  <a:srgbClr val="FF0000"/>
                </a:solidFill>
                <a:latin typeface="Myriad Pro"/>
              </a:rPr>
              <a:t>20.35 + 20.45 + 20.55</a:t>
            </a:r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-9536" y="3716404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400" dirty="0">
                <a:solidFill>
                  <a:schemeClr val="accent1"/>
                </a:solidFill>
                <a:latin typeface="Myriad Pro"/>
              </a:rPr>
              <a:t>20.35 + 20.35 + 20.55</a:t>
            </a: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-4768" y="102074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400" dirty="0">
                <a:solidFill>
                  <a:srgbClr val="FF0000"/>
                </a:solidFill>
                <a:latin typeface="Myriad Pro"/>
              </a:rPr>
              <a:t>20.35 + 20.45 + 20.55</a:t>
            </a:r>
            <a:r>
              <a:rPr lang="en-GB" sz="3400" dirty="0">
                <a:latin typeface="Myriad Pro"/>
              </a:rPr>
              <a:t> &gt; </a:t>
            </a:r>
            <a:r>
              <a:rPr lang="en-GB" sz="3400" dirty="0">
                <a:solidFill>
                  <a:schemeClr val="accent1"/>
                </a:solidFill>
                <a:latin typeface="Myriad Pro"/>
              </a:rPr>
              <a:t>20.35 + 20.35 + 20.55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62BFC83-F583-4F4F-8915-A85F28F81E36}"/>
              </a:ext>
            </a:extLst>
          </p:cNvPr>
          <p:cNvSpPr txBox="1"/>
          <p:nvPr/>
        </p:nvSpPr>
        <p:spPr bwMode="auto">
          <a:xfrm>
            <a:off x="1556810" y="3506276"/>
            <a:ext cx="8066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- 0.1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41" name="Picture 40" descr="A close up of a logo&#10;&#10;Description generated with high confidence">
            <a:extLst>
              <a:ext uri="{FF2B5EF4-FFF2-40B4-BE49-F238E27FC236}">
                <a16:creationId xmlns:a16="http://schemas.microsoft.com/office/drawing/2014/main" id="{32C70AE4-11AB-42EC-AD09-3C4D705BE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148" y="3277668"/>
            <a:ext cx="317321" cy="926266"/>
          </a:xfrm>
          <a:prstGeom prst="rect">
            <a:avLst/>
          </a:prstGeom>
        </p:spPr>
      </p:pic>
      <p:sp>
        <p:nvSpPr>
          <p:cNvPr id="42" name="Title 1"/>
          <p:cNvSpPr txBox="1">
            <a:spLocks/>
          </p:cNvSpPr>
          <p:nvPr/>
        </p:nvSpPr>
        <p:spPr>
          <a:xfrm>
            <a:off x="0" y="5387975"/>
            <a:ext cx="6629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600" dirty="0">
                <a:latin typeface="Myriad Pro"/>
              </a:rPr>
              <a:t>If the sum is changed by an amount and one addend is kept the same, the other addend changes by the same amount.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032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864" y="682717"/>
            <a:ext cx="9058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3" name="Rectangle 2"/>
          <p:cNvSpPr/>
          <p:nvPr/>
        </p:nvSpPr>
        <p:spPr>
          <a:xfrm>
            <a:off x="20462" y="718580"/>
            <a:ext cx="9080674" cy="289615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11638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25,560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50153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23,400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73800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48,960</a:t>
            </a:r>
            <a:endParaRPr lang="en-GB" sz="20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1730B3F-4A0E-4FF2-9C01-B22AB1E4D6C6}"/>
              </a:ext>
            </a:extLst>
          </p:cNvPr>
          <p:cNvSpPr txBox="1"/>
          <p:nvPr/>
        </p:nvSpPr>
        <p:spPr bwMode="auto">
          <a:xfrm>
            <a:off x="1470355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3F82667-C8CD-466B-A468-7FE8CF536CB6}"/>
              </a:ext>
            </a:extLst>
          </p:cNvPr>
          <p:cNvSpPr txBox="1"/>
          <p:nvPr/>
        </p:nvSpPr>
        <p:spPr bwMode="auto">
          <a:xfrm>
            <a:off x="2973799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49,060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32F2482-36B1-44AD-AD86-E794F9EF5396}"/>
              </a:ext>
            </a:extLst>
          </p:cNvPr>
          <p:cNvSpPr txBox="1"/>
          <p:nvPr/>
        </p:nvSpPr>
        <p:spPr bwMode="auto">
          <a:xfrm>
            <a:off x="1708777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23,500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FCEC504-F870-4FC3-9242-995751D9F9DC}"/>
              </a:ext>
            </a:extLst>
          </p:cNvPr>
          <p:cNvSpPr txBox="1"/>
          <p:nvPr/>
        </p:nvSpPr>
        <p:spPr bwMode="auto">
          <a:xfrm>
            <a:off x="2682219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2662983" y="1169542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470355" y="116954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14336" y="1691836"/>
            <a:ext cx="1098868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20518" y="1200701"/>
            <a:ext cx="4122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1)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072450" y="1220969"/>
            <a:ext cx="45353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2) Agree or Disagree? Explain why – no calculating!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4033387" y="1979175"/>
            <a:ext cx="510305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235 + 235 + 255 &gt; 235 + 245 + 255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9,000,000 + 5,040,000 &gt; 5,040,000 + 9,000,000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19.278 + 64.258 &lt; 64.258 +19.277 + 0.001</a:t>
            </a: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185628" y="459578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4288" y="4256654"/>
            <a:ext cx="60293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At the beginning of the term, there are 192 pupils in Key Stage 2: Year 4: 68 pupils, Year 5: 65 pupils, Year 6: 59 pupils. During the term, one new pupil joins Year 5 and three pupils leave Year 4. How many pupils are there in Key Stage 2 at the end of the term?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942334" y="1212407"/>
            <a:ext cx="19613" cy="24023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69" name="Straight Connector 7168"/>
          <p:cNvCxnSpPr/>
          <p:nvPr/>
        </p:nvCxnSpPr>
        <p:spPr>
          <a:xfrm flipV="1">
            <a:off x="20462" y="1212406"/>
            <a:ext cx="9080674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20462" y="3767138"/>
            <a:ext cx="6023151" cy="30671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0462" y="3767138"/>
            <a:ext cx="60231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</a:p>
        </p:txBody>
      </p:sp>
      <p:sp>
        <p:nvSpPr>
          <p:cNvPr id="69" name="Text Placeholder 1"/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624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42865" y="682406"/>
            <a:ext cx="90806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3" name="Rectangle 2"/>
          <p:cNvSpPr/>
          <p:nvPr/>
        </p:nvSpPr>
        <p:spPr>
          <a:xfrm>
            <a:off x="20462" y="718580"/>
            <a:ext cx="9080674" cy="289615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11638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25,560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750153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23,400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2973800" y="1212406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48,960</a:t>
            </a:r>
            <a:endParaRPr lang="en-GB" sz="20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1730B3F-4A0E-4FF2-9C01-B22AB1E4D6C6}"/>
              </a:ext>
            </a:extLst>
          </p:cNvPr>
          <p:cNvSpPr txBox="1"/>
          <p:nvPr/>
        </p:nvSpPr>
        <p:spPr bwMode="auto">
          <a:xfrm>
            <a:off x="1470355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3F82667-C8CD-466B-A468-7FE8CF536CB6}"/>
              </a:ext>
            </a:extLst>
          </p:cNvPr>
          <p:cNvSpPr txBox="1"/>
          <p:nvPr/>
        </p:nvSpPr>
        <p:spPr bwMode="auto">
          <a:xfrm>
            <a:off x="2973799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49,060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32F2482-36B1-44AD-AD86-E794F9EF5396}"/>
              </a:ext>
            </a:extLst>
          </p:cNvPr>
          <p:cNvSpPr txBox="1"/>
          <p:nvPr/>
        </p:nvSpPr>
        <p:spPr bwMode="auto">
          <a:xfrm>
            <a:off x="1708777" y="1803004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23,500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FCEC504-F870-4FC3-9242-995751D9F9DC}"/>
              </a:ext>
            </a:extLst>
          </p:cNvPr>
          <p:cNvSpPr txBox="1"/>
          <p:nvPr/>
        </p:nvSpPr>
        <p:spPr bwMode="auto">
          <a:xfrm>
            <a:off x="2682219" y="176014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2662983" y="1169542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470355" y="116954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14336" y="1691836"/>
            <a:ext cx="1098868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20518" y="1200701"/>
            <a:ext cx="4122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1)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4072450" y="1220969"/>
            <a:ext cx="45353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2) Agree or Disagree? Explain why – no calculating!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4033387" y="1979175"/>
            <a:ext cx="510305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235 + 235 + 255 &gt; 235 + 245 + 255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9,000,000 + 5,040,000 &gt; 5,040,000 + 9,000,000</a:t>
            </a:r>
          </a:p>
          <a:p>
            <a:pPr algn="l"/>
            <a:endParaRPr lang="en-GB" sz="1800" dirty="0">
              <a:latin typeface="Myriad Pro"/>
            </a:endParaRPr>
          </a:p>
          <a:p>
            <a:pPr algn="l"/>
            <a:r>
              <a:rPr lang="en-GB" sz="1800" dirty="0">
                <a:latin typeface="Myriad Pro"/>
              </a:rPr>
              <a:t>19.278 + 64.258 &lt; 64.258 +19.277 + 0.001</a:t>
            </a: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185628" y="459578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14288" y="4256654"/>
            <a:ext cx="60293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At the beginning of the term, there are 192 pupils in Key Stage 2: Year 4: 68 pupils, Year 5: 65 pupils, Year 6: 59 pupils. During the term, one new pupil joins Year 5 and three pupils leave Year 4. How many pupils are there in Key Stage 2 at the end of the term?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942334" y="1212407"/>
            <a:ext cx="19613" cy="24023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69" name="Straight Connector 7168"/>
          <p:cNvCxnSpPr/>
          <p:nvPr/>
        </p:nvCxnSpPr>
        <p:spPr>
          <a:xfrm flipV="1">
            <a:off x="20462" y="1212406"/>
            <a:ext cx="9080674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20462" y="3767138"/>
            <a:ext cx="6023151" cy="30671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0462" y="3767138"/>
            <a:ext cx="60231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6043613" y="4487831"/>
            <a:ext cx="310038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If the sum is changed by an amount and one addend is kept the same, the other addend changes by the same amount.</a:t>
            </a:r>
          </a:p>
        </p:txBody>
      </p:sp>
      <p:sp>
        <p:nvSpPr>
          <p:cNvPr id="26" name="Text Placeholder 1"/>
          <p:cNvSpPr txBox="1">
            <a:spLocks/>
          </p:cNvSpPr>
          <p:nvPr/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6369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64F28E4-B576-45DB-9193-7730B84A305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32500" lnSpcReduction="20000"/>
          </a:bodyPr>
          <a:lstStyle/>
          <a:p>
            <a:r>
              <a:rPr lang="en-GB" sz="35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</a:t>
            </a:r>
            <a:r>
              <a:rPr lang="en-GB" dirty="0">
                <a:solidFill>
                  <a:srgbClr val="006666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8862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Myriad Pro"/>
              </a:rPr>
              <a:t> </a:t>
            </a:r>
            <a:endParaRPr lang="en-US" sz="2000" dirty="0">
              <a:solidFill>
                <a:srgbClr val="3875A1"/>
              </a:solidFill>
              <a:latin typeface="Myria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82406"/>
            <a:ext cx="5071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6" name="Rectangle 5"/>
          <p:cNvSpPr/>
          <p:nvPr/>
        </p:nvSpPr>
        <p:spPr>
          <a:xfrm>
            <a:off x="63326" y="1430952"/>
            <a:ext cx="10743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I know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5671" y="2798123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35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96761" y="2798123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33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43896" y="279812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11189" y="279812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6418" y="2686955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271232" y="150479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3795645" y="1504796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2755379" y="1393628"/>
            <a:ext cx="851112" cy="6840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4303242" y="1365951"/>
            <a:ext cx="851112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1334321" y="1393628"/>
            <a:ext cx="851112" cy="6840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2846" y="2197736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so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56535" y="4022123"/>
            <a:ext cx="13821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   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35,000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91993" y="4022123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33,000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39128" y="402212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06421" y="402212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1650" y="3910955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86153" y="4652107"/>
            <a:ext cx="699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and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10089" y="5342977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535,000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96761" y="5342977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33,000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43896" y="534297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11189" y="5342977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6418" y="5231809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71865" y="6152346"/>
            <a:ext cx="1691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because…</a:t>
            </a:r>
          </a:p>
        </p:txBody>
      </p:sp>
      <p:sp>
        <p:nvSpPr>
          <p:cNvPr id="3" name="Rectangle 2"/>
          <p:cNvSpPr/>
          <p:nvPr/>
        </p:nvSpPr>
        <p:spPr>
          <a:xfrm>
            <a:off x="63326" y="718580"/>
            <a:ext cx="5223049" cy="603940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496022" y="149920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35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917732" y="149179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33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4470356" y="148703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68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590029" y="2798122"/>
            <a:ext cx="1465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68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589664" y="4007834"/>
            <a:ext cx="1465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68,000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606491" y="5342977"/>
            <a:ext cx="1465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5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68,000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4652108"/>
            <a:ext cx="5443538" cy="220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8059" y="4022122"/>
            <a:ext cx="356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-10088" y="5573809"/>
            <a:ext cx="6168001" cy="12950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200" dirty="0">
                <a:latin typeface="Myriad Pro"/>
              </a:rPr>
              <a:t>If one addend is changed by an amount and the other addend is kept the same, the sum changes by the same amount.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428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Myriad Pro"/>
              </a:rPr>
              <a:t> </a:t>
            </a:r>
            <a:endParaRPr lang="en-US" sz="2000" dirty="0">
              <a:solidFill>
                <a:srgbClr val="3875A1"/>
              </a:solidFill>
              <a:latin typeface="Myriad Pro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94414" y="3848408"/>
            <a:ext cx="6168001" cy="12950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200" dirty="0">
                <a:latin typeface="Myriad Pro"/>
              </a:rPr>
              <a:t>If one addend is changed by an amount and the other addend is kept the same, the sum changes by the same amount.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96971" y="-915976"/>
            <a:ext cx="2504078" cy="6185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6783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  <a:latin typeface="Myriad Pro"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682406"/>
            <a:ext cx="5054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6" name="Rectangle 5"/>
          <p:cNvSpPr/>
          <p:nvPr/>
        </p:nvSpPr>
        <p:spPr>
          <a:xfrm>
            <a:off x="63326" y="1430952"/>
            <a:ext cx="10743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I know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5671" y="2798123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35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96761" y="2798123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33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43896" y="279812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11189" y="279812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6418" y="2686955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271232" y="150479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3795645" y="1504796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2755379" y="1393628"/>
            <a:ext cx="851112" cy="6840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4303242" y="1365951"/>
            <a:ext cx="851112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1334321" y="1393628"/>
            <a:ext cx="851112" cy="6840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2846" y="2197736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so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14857" y="4022123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235,000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91993" y="4022123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33,000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39128" y="402212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06421" y="402212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1650" y="3910955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86153" y="4652107"/>
            <a:ext cx="699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and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9287" y="5342977"/>
            <a:ext cx="1297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  35,000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96761" y="5342977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33,000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43896" y="534297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11189" y="5342977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6418" y="5231809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71865" y="6152346"/>
            <a:ext cx="1691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because…</a:t>
            </a:r>
          </a:p>
        </p:txBody>
      </p:sp>
      <p:sp>
        <p:nvSpPr>
          <p:cNvPr id="3" name="Rectangle 2"/>
          <p:cNvSpPr/>
          <p:nvPr/>
        </p:nvSpPr>
        <p:spPr>
          <a:xfrm>
            <a:off x="63326" y="718580"/>
            <a:ext cx="5223049" cy="603940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496022" y="149920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35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917732" y="149179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33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4470356" y="148703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68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590029" y="2798122"/>
            <a:ext cx="1465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68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589664" y="4007834"/>
            <a:ext cx="1465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68,000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152346"/>
            <a:ext cx="5443538" cy="705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790" y="5338209"/>
            <a:ext cx="356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592215" y="5338142"/>
            <a:ext cx="146518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5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68,000</a:t>
            </a:r>
          </a:p>
        </p:txBody>
      </p:sp>
      <p:sp>
        <p:nvSpPr>
          <p:cNvPr id="7" name="Curved Left Arrow 6"/>
          <p:cNvSpPr/>
          <p:nvPr/>
        </p:nvSpPr>
        <p:spPr>
          <a:xfrm>
            <a:off x="5443538" y="2798124"/>
            <a:ext cx="1143000" cy="311768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5532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Myriad Pro"/>
              </a:rPr>
              <a:t> </a:t>
            </a:r>
            <a:endParaRPr lang="en-US" sz="2000" dirty="0">
              <a:solidFill>
                <a:srgbClr val="3875A1"/>
              </a:solidFill>
              <a:latin typeface="Myriad Pro"/>
            </a:endParaRPr>
          </a:p>
        </p:txBody>
      </p:sp>
      <p:sp>
        <p:nvSpPr>
          <p:cNvPr id="44" name="Title 1"/>
          <p:cNvSpPr txBox="1">
            <a:spLocks/>
          </p:cNvSpPr>
          <p:nvPr/>
        </p:nvSpPr>
        <p:spPr>
          <a:xfrm>
            <a:off x="28576" y="3275704"/>
            <a:ext cx="6168001" cy="12950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200" dirty="0">
                <a:latin typeface="Myriad Pro"/>
              </a:rPr>
              <a:t>If one addend is changed by an amount and the other addend is kept the same, the sum changes by the same amount.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6398" y="-1178190"/>
            <a:ext cx="2125119" cy="610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9429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Myriad Pro"/>
              </a:rPr>
              <a:t> </a:t>
            </a:r>
            <a:endParaRPr lang="en-US" sz="2000" dirty="0">
              <a:solidFill>
                <a:srgbClr val="3875A1"/>
              </a:solidFill>
              <a:latin typeface="Myria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82406"/>
            <a:ext cx="5223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6" name="Rectangle 5"/>
          <p:cNvSpPr/>
          <p:nvPr/>
        </p:nvSpPr>
        <p:spPr>
          <a:xfrm>
            <a:off x="63326" y="1430952"/>
            <a:ext cx="10743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I know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75671" y="2798123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35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96761" y="2798123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33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43896" y="279812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11189" y="279812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6418" y="2686955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271232" y="150479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3795645" y="1504796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2755379" y="1393628"/>
            <a:ext cx="851112" cy="6840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4303242" y="1365951"/>
            <a:ext cx="851112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1334321" y="1393628"/>
            <a:ext cx="851112" cy="6840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2846" y="2197736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so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14857" y="4022123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235,000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91993" y="4022123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33,000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39128" y="402212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06421" y="402212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1650" y="3910955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86153" y="4652107"/>
            <a:ext cx="699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and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9287" y="5342977"/>
            <a:ext cx="1297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  35,000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696761" y="5342977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33,000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1243896" y="534297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2911189" y="5342977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3466418" y="5231809"/>
            <a:ext cx="17022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71865" y="6152346"/>
            <a:ext cx="1691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/>
              </a:rPr>
              <a:t>because…</a:t>
            </a:r>
          </a:p>
        </p:txBody>
      </p:sp>
      <p:sp>
        <p:nvSpPr>
          <p:cNvPr id="3" name="Rectangle 2"/>
          <p:cNvSpPr/>
          <p:nvPr/>
        </p:nvSpPr>
        <p:spPr>
          <a:xfrm>
            <a:off x="63326" y="718580"/>
            <a:ext cx="5223049" cy="603940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1496022" y="149920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35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2917732" y="149179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33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4470356" y="148703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68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590029" y="2798122"/>
            <a:ext cx="1465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68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,000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589664" y="4007834"/>
            <a:ext cx="1465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68,000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3606491" y="5342977"/>
            <a:ext cx="1465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5</a:t>
            </a: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68,000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152346"/>
            <a:ext cx="5443538" cy="705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-790" y="5338209"/>
            <a:ext cx="356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40" name="Curved Left Arrow 39"/>
          <p:cNvSpPr/>
          <p:nvPr/>
        </p:nvSpPr>
        <p:spPr>
          <a:xfrm>
            <a:off x="5443538" y="4238666"/>
            <a:ext cx="1143000" cy="167714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970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Myriad Pro"/>
              </a:rPr>
              <a:t> </a:t>
            </a:r>
            <a:endParaRPr lang="en-US" sz="2000" dirty="0">
              <a:solidFill>
                <a:srgbClr val="3875A1"/>
              </a:solidFill>
              <a:latin typeface="Myriad Pro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862331" y="1292377"/>
            <a:ext cx="2433252" cy="610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itle 1"/>
          <p:cNvSpPr txBox="1">
            <a:spLocks/>
          </p:cNvSpPr>
          <p:nvPr/>
        </p:nvSpPr>
        <p:spPr>
          <a:xfrm>
            <a:off x="-10088" y="5573809"/>
            <a:ext cx="6168001" cy="12950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200" dirty="0">
                <a:latin typeface="Myriad Pro"/>
              </a:rPr>
              <a:t>If one addend is changed by an amount and the other addend is kept the same, the sum changes by the same amount.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6398" y="-1178190"/>
            <a:ext cx="2125119" cy="610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782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2.7|32.1|2.1|1.6|6.6|15.5|11|4.9|8.1|3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5.2|6.8|7.1|26.3|4.5|3.2|1.5|2.6|15.7|1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|7.6|2|16.8|6.4|2.6|1.9|3.6|2.4|1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7.1|5.6|3.5|1.3|1.3|1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5.3|6.3|7.6|23.4|1.4|3.1|1.6|1.9|2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4.3|2.5|3.2|8.1|1.1|8.5|10.6|2.6|4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8|2.8|2.7|2.6|1.5|1|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6|6.6|7.1|6.9|15.3|2.4|2.3|2|1.9|15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2.5|1.7|3.4|11.4|2|2.8|1.7|16.3|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4|4.3|2.7|1.8|2.1|5.1|1.7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3|27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|7.8|1.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|15.3|1.4|1.8|2|1.8|2.2|1.4|1.7|15.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|6|1.6|5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35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1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16.7|27.6|3.6|9.1|1.9|2.2|2.2|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1.5|1|1.1|1.1|2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68FCBE4-FD13-4588-A168-3B404EAA603F}"/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1508</Words>
  <Application>Microsoft Office PowerPoint</Application>
  <PresentationFormat>On-screen Show (4:3)</PresentationFormat>
  <Paragraphs>540</Paragraphs>
  <Slides>33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Arial</vt:lpstr>
      <vt:lpstr>Calibri</vt:lpstr>
      <vt:lpstr>Calibri Light</vt:lpstr>
      <vt:lpstr>Comic Sans MS</vt:lpstr>
      <vt:lpstr>Myriad Pro</vt:lpstr>
      <vt:lpstr>Myriad Pro Semibold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2019-06-21T08:46:49Z</dcterms:created>
  <dcterms:modified xsi:type="dcterms:W3CDTF">2020-08-28T13:09:14Z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