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5" r:id="rId5"/>
  </p:sldMasterIdLst>
  <p:notesMasterIdLst>
    <p:notesMasterId r:id="rId14"/>
  </p:notesMasterIdLst>
  <p:sldIdLst>
    <p:sldId id="256" r:id="rId6"/>
    <p:sldId id="267" r:id="rId7"/>
    <p:sldId id="301" r:id="rId8"/>
    <p:sldId id="303" r:id="rId9"/>
    <p:sldId id="302" r:id="rId10"/>
    <p:sldId id="304" r:id="rId11"/>
    <p:sldId id="305" r:id="rId12"/>
    <p:sldId id="30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7A00"/>
    <a:srgbClr val="3875A1"/>
    <a:srgbClr val="E6E6E6"/>
    <a:srgbClr val="387538"/>
    <a:srgbClr val="F26C5F"/>
    <a:srgbClr val="3E678B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B1D4C4-F4B7-4B24-BC65-53C16600DE13}" v="1" dt="2020-08-27T12:44:41.6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95" autoAdjust="0"/>
    <p:restoredTop sz="85343" autoAdjust="0"/>
  </p:normalViewPr>
  <p:slideViewPr>
    <p:cSldViewPr snapToGrid="0">
      <p:cViewPr varScale="1">
        <p:scale>
          <a:sx n="61" d="100"/>
          <a:sy n="61" d="100"/>
        </p:scale>
        <p:origin x="1554" y="78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7650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355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1271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6594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4633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9868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57202" y="1237880"/>
            <a:ext cx="4114799" cy="1937576"/>
          </a:xfrm>
        </p:spPr>
        <p:txBody>
          <a:bodyPr>
            <a:normAutofit/>
          </a:bodyPr>
          <a:lstStyle>
            <a:lvl1pPr marL="0" indent="0">
              <a:buNone/>
              <a:defRPr sz="2775">
                <a:solidFill>
                  <a:schemeClr val="bg1"/>
                </a:solidFill>
              </a:defRPr>
            </a:lvl1pPr>
          </a:lstStyle>
          <a:p>
            <a:pPr>
              <a:buNone/>
            </a:pPr>
            <a:r>
              <a:rPr lang="en-GB" dirty="0"/>
              <a:t>KS1 Multiplication Lesson 15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4" y="381099"/>
            <a:ext cx="454684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725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1725" b="1" noProof="0" dirty="0">
                <a:solidFill>
                  <a:schemeClr val="bg1"/>
                </a:solidFill>
              </a:rPr>
              <a:t>during school closures 2020</a:t>
            </a:r>
            <a:endParaRPr lang="en-GB" sz="1725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543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1561504"/>
            <a:ext cx="454684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725" b="0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video lesson linked to the presentation can be found at</a:t>
            </a:r>
            <a:endParaRPr lang="en-GB" sz="1725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336454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17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7076541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2876217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41122240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3" r:id="rId11"/>
    <p:sldLayoutId id="2147483664" r:id="rId12"/>
    <p:sldLayoutId id="2147483659" r:id="rId13"/>
    <p:sldLayoutId id="2147483660" r:id="rId14"/>
    <p:sldLayoutId id="2147483662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7768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altLang="en-US" sz="3700" dirty="0">
                <a:latin typeface="Arial" panose="020B0604020202020204" pitchFamily="34" charset="0"/>
                <a:cs typeface="Arial" panose="020B0604020202020204" pitchFamily="34" charset="0"/>
              </a:rPr>
              <a:t>UKS2 Number, Addition and Subtraction</a:t>
            </a:r>
            <a:br>
              <a:rPr lang="en-US" altLang="en-US" sz="37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3700" dirty="0">
                <a:latin typeface="Arial" panose="020B0604020202020204" pitchFamily="34" charset="0"/>
                <a:cs typeface="Arial" panose="020B0604020202020204" pitchFamily="34" charset="0"/>
              </a:rPr>
              <a:t>Lesson 12</a:t>
            </a:r>
            <a:endParaRPr lang="en-GB" sz="3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A136B89-D2C1-4224-B834-4F0D5325830F}"/>
              </a:ext>
            </a:extLst>
          </p:cNvPr>
          <p:cNvSpPr/>
          <p:nvPr/>
        </p:nvSpPr>
        <p:spPr>
          <a:xfrm>
            <a:off x="546100" y="1141710"/>
            <a:ext cx="756285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AutoNum type="arabicPeriod"/>
            </a:pPr>
            <a:r>
              <a:rPr lang="en-US" dirty="0">
                <a:latin typeface="Myriad Pro" panose="020B0503030403020204"/>
              </a:rPr>
              <a:t>Can you draw a number line to represent this equation?</a:t>
            </a:r>
          </a:p>
          <a:p>
            <a:pPr marL="457200" lvl="0" indent="-457200">
              <a:buAutoNum type="arabicPeriod"/>
            </a:pPr>
            <a:endParaRPr lang="en-US" dirty="0">
              <a:latin typeface="Myriad Pro" panose="020B0503030403020204"/>
            </a:endParaRPr>
          </a:p>
          <a:p>
            <a:pPr lvl="0"/>
            <a:r>
              <a:rPr lang="en-US" dirty="0">
                <a:latin typeface="Myriad Pro" panose="020B0503030403020204"/>
              </a:rPr>
              <a:t>       75 – 50 = 25</a:t>
            </a:r>
          </a:p>
          <a:p>
            <a:pPr lvl="0"/>
            <a:endParaRPr lang="en-US" sz="2000" dirty="0">
              <a:latin typeface="Myriad Pro" panose="020B0503030403020204"/>
            </a:endParaRPr>
          </a:p>
          <a:p>
            <a:pPr lvl="0"/>
            <a:endParaRPr lang="en-US" sz="2000" dirty="0">
              <a:latin typeface="Myriad Pro" panose="020B0503030403020204"/>
            </a:endParaRPr>
          </a:p>
          <a:p>
            <a:pPr lvl="0"/>
            <a:endParaRPr lang="en-US" sz="2000" dirty="0">
              <a:latin typeface="Myriad Pro" panose="020B0503030403020204"/>
            </a:endParaRPr>
          </a:p>
          <a:p>
            <a:pPr lvl="0"/>
            <a:endParaRPr lang="en-US" sz="2000" dirty="0">
              <a:latin typeface="Myriad Pro" panose="020B0503030403020204"/>
            </a:endParaRPr>
          </a:p>
          <a:p>
            <a:pPr lvl="0"/>
            <a:endParaRPr lang="en-US" sz="2000" dirty="0">
              <a:latin typeface="Myriad Pro" panose="020B0503030403020204"/>
            </a:endParaRPr>
          </a:p>
          <a:p>
            <a:pPr lvl="0"/>
            <a:r>
              <a:rPr lang="en-US" dirty="0">
                <a:latin typeface="Myriad Pro" panose="020B0503030403020204"/>
              </a:rPr>
              <a:t>2. Think of a context that uses this calculation. You might want to choose to use measures such as money, mass, length, temperature or time.</a:t>
            </a:r>
          </a:p>
          <a:p>
            <a:pPr lvl="0"/>
            <a:r>
              <a:rPr lang="en-US" dirty="0">
                <a:latin typeface="Myriad Pro" panose="020B0503030403020204"/>
              </a:rPr>
              <a:t>Think of questions you could ask about this context that would need you to work out the difference in the calculation above.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526831-37DE-4A54-86B1-0DB11ECCACB5}"/>
              </a:ext>
            </a:extLst>
          </p:cNvPr>
          <p:cNvSpPr txBox="1"/>
          <p:nvPr/>
        </p:nvSpPr>
        <p:spPr>
          <a:xfrm>
            <a:off x="736599" y="685800"/>
            <a:ext cx="8217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44217F-CFF2-46E6-BE81-6D2C1CF4C09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6255" b="20250"/>
          <a:stretch/>
        </p:blipFill>
        <p:spPr>
          <a:xfrm>
            <a:off x="546100" y="2843783"/>
            <a:ext cx="7116801" cy="4229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A7B89CF-792F-4D3C-A954-44AB9E7FC3A2}"/>
              </a:ext>
            </a:extLst>
          </p:cNvPr>
          <p:cNvSpPr txBox="1"/>
          <p:nvPr/>
        </p:nvSpPr>
        <p:spPr>
          <a:xfrm>
            <a:off x="546100" y="4859060"/>
            <a:ext cx="56762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My brother has £75 in his savings and I have £50. How much more does he have than me?</a:t>
            </a:r>
          </a:p>
          <a:p>
            <a:endParaRPr lang="en-GB" b="1" dirty="0">
              <a:solidFill>
                <a:srgbClr val="FF0000"/>
              </a:solidFill>
            </a:endParaRPr>
          </a:p>
          <a:p>
            <a:r>
              <a:rPr lang="en-GB" b="1" dirty="0">
                <a:solidFill>
                  <a:srgbClr val="FF0000"/>
                </a:solidFill>
              </a:rPr>
              <a:t>My Grandma is 75 years old and my Mum is 50 years old. What is the difference in their ages?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79CD654-1C6A-4068-B9E2-FFFB331D59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144" y="2629128"/>
            <a:ext cx="1975104" cy="25762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0DCD417-DCAE-4EDF-A8D1-DB5F2556E9AE}"/>
              </a:ext>
            </a:extLst>
          </p:cNvPr>
          <p:cNvSpPr txBox="1"/>
          <p:nvPr/>
        </p:nvSpPr>
        <p:spPr>
          <a:xfrm>
            <a:off x="5381132" y="2318004"/>
            <a:ext cx="6356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25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668D124F-6B54-4BFE-A01A-27901A7CD2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5"/>
          <a:stretch/>
        </p:blipFill>
        <p:spPr>
          <a:xfrm>
            <a:off x="868680" y="854499"/>
            <a:ext cx="5158371" cy="5409352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DD239BE-488C-4325-8691-F32A511DCD68}"/>
              </a:ext>
            </a:extLst>
          </p:cNvPr>
          <p:cNvSpPr/>
          <p:nvPr/>
        </p:nvSpPr>
        <p:spPr bwMode="auto">
          <a:xfrm>
            <a:off x="1460101" y="3424236"/>
            <a:ext cx="212400" cy="2232000"/>
          </a:xfrm>
          <a:prstGeom prst="rect">
            <a:avLst/>
          </a:prstGeom>
          <a:solidFill>
            <a:srgbClr val="00628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264B8F4-1B98-4C3D-B7FF-59AD8A417FB3}"/>
              </a:ext>
            </a:extLst>
          </p:cNvPr>
          <p:cNvSpPr/>
          <p:nvPr/>
        </p:nvSpPr>
        <p:spPr bwMode="auto">
          <a:xfrm>
            <a:off x="5555679" y="3875801"/>
            <a:ext cx="212400" cy="1778400"/>
          </a:xfrm>
          <a:prstGeom prst="rect">
            <a:avLst/>
          </a:prstGeom>
          <a:solidFill>
            <a:srgbClr val="AD363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7BAEAF9-8A30-46C7-93F1-BAFB4459AB77}"/>
              </a:ext>
            </a:extLst>
          </p:cNvPr>
          <p:cNvSpPr/>
          <p:nvPr/>
        </p:nvSpPr>
        <p:spPr bwMode="auto">
          <a:xfrm>
            <a:off x="2300242" y="2979964"/>
            <a:ext cx="212400" cy="2674800"/>
          </a:xfrm>
          <a:prstGeom prst="rect">
            <a:avLst/>
          </a:prstGeom>
          <a:solidFill>
            <a:srgbClr val="00628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3F2D7E-1708-42E2-8FBB-F332262D7331}"/>
              </a:ext>
            </a:extLst>
          </p:cNvPr>
          <p:cNvSpPr/>
          <p:nvPr/>
        </p:nvSpPr>
        <p:spPr bwMode="auto">
          <a:xfrm>
            <a:off x="3264045" y="2529908"/>
            <a:ext cx="212400" cy="3124800"/>
          </a:xfrm>
          <a:prstGeom prst="rect">
            <a:avLst/>
          </a:prstGeom>
          <a:solidFill>
            <a:srgbClr val="00628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9B24042-A591-4F6D-961C-10A40E278C26}"/>
              </a:ext>
            </a:extLst>
          </p:cNvPr>
          <p:cNvSpPr/>
          <p:nvPr/>
        </p:nvSpPr>
        <p:spPr bwMode="auto">
          <a:xfrm>
            <a:off x="4255523" y="2089039"/>
            <a:ext cx="212400" cy="3564000"/>
          </a:xfrm>
          <a:prstGeom prst="rect">
            <a:avLst/>
          </a:prstGeom>
          <a:solidFill>
            <a:srgbClr val="00628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E71CD4A-2A24-467D-8955-13CD01392DAA}"/>
              </a:ext>
            </a:extLst>
          </p:cNvPr>
          <p:cNvSpPr/>
          <p:nvPr/>
        </p:nvSpPr>
        <p:spPr bwMode="auto">
          <a:xfrm>
            <a:off x="5226651" y="1641363"/>
            <a:ext cx="212400" cy="4014000"/>
          </a:xfrm>
          <a:prstGeom prst="rect">
            <a:avLst/>
          </a:prstGeom>
          <a:solidFill>
            <a:srgbClr val="00628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4B32150-703F-4151-92A6-8516FAE672E7}"/>
              </a:ext>
            </a:extLst>
          </p:cNvPr>
          <p:cNvSpPr/>
          <p:nvPr/>
        </p:nvSpPr>
        <p:spPr bwMode="auto">
          <a:xfrm>
            <a:off x="4585512" y="4317364"/>
            <a:ext cx="212400" cy="1339200"/>
          </a:xfrm>
          <a:prstGeom prst="rect">
            <a:avLst/>
          </a:prstGeom>
          <a:solidFill>
            <a:srgbClr val="AD363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94EF7C6-7318-4889-8FDB-1D1E38DF028C}"/>
              </a:ext>
            </a:extLst>
          </p:cNvPr>
          <p:cNvSpPr/>
          <p:nvPr/>
        </p:nvSpPr>
        <p:spPr bwMode="auto">
          <a:xfrm>
            <a:off x="3593073" y="4765001"/>
            <a:ext cx="212400" cy="889200"/>
          </a:xfrm>
          <a:prstGeom prst="rect">
            <a:avLst/>
          </a:prstGeom>
          <a:solidFill>
            <a:srgbClr val="AD363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0A27A45-3E4B-4F1A-BB7E-FCEC070BF12C}"/>
              </a:ext>
            </a:extLst>
          </p:cNvPr>
          <p:cNvSpPr/>
          <p:nvPr/>
        </p:nvSpPr>
        <p:spPr bwMode="auto">
          <a:xfrm>
            <a:off x="2629256" y="5209601"/>
            <a:ext cx="212400" cy="446400"/>
          </a:xfrm>
          <a:prstGeom prst="rect">
            <a:avLst/>
          </a:prstGeom>
          <a:solidFill>
            <a:srgbClr val="AD363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56CFED-549E-4B13-9005-62B543C303D3}"/>
              </a:ext>
            </a:extLst>
          </p:cNvPr>
          <p:cNvSpPr txBox="1"/>
          <p:nvPr/>
        </p:nvSpPr>
        <p:spPr>
          <a:xfrm>
            <a:off x="-10459" y="3297565"/>
            <a:ext cx="905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Age (years)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A86BDFB-28C9-4CF2-B73A-8468A3AA632E}"/>
              </a:ext>
            </a:extLst>
          </p:cNvPr>
          <p:cNvGrpSpPr/>
          <p:nvPr/>
        </p:nvGrpSpPr>
        <p:grpSpPr>
          <a:xfrm>
            <a:off x="3981318" y="1633560"/>
            <a:ext cx="1068306" cy="2664911"/>
            <a:chOff x="2776135" y="2988128"/>
            <a:chExt cx="1068306" cy="2664911"/>
          </a:xfrm>
        </p:grpSpPr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EFAE907C-101D-4A75-87AB-26BD350D2F55}"/>
                </a:ext>
              </a:extLst>
            </p:cNvPr>
            <p:cNvCxnSpPr/>
            <p:nvPr/>
          </p:nvCxnSpPr>
          <p:spPr>
            <a:xfrm>
              <a:off x="3489960" y="3424236"/>
              <a:ext cx="0" cy="2228803"/>
            </a:xfrm>
            <a:prstGeom prst="straightConnector1">
              <a:avLst/>
            </a:prstGeom>
            <a:ln w="76200">
              <a:solidFill>
                <a:srgbClr val="F37A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6DC0B51-E518-49EB-986D-B9AB7B66529D}"/>
                </a:ext>
              </a:extLst>
            </p:cNvPr>
            <p:cNvSpPr txBox="1"/>
            <p:nvPr/>
          </p:nvSpPr>
          <p:spPr>
            <a:xfrm>
              <a:off x="2776135" y="2988128"/>
              <a:ext cx="10683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b="1" dirty="0">
                  <a:solidFill>
                    <a:srgbClr val="F37A00"/>
                  </a:solidFill>
                </a:rPr>
                <a:t>25 years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01E97F8-9939-4544-8849-3B156F1E66E3}"/>
              </a:ext>
            </a:extLst>
          </p:cNvPr>
          <p:cNvGrpSpPr/>
          <p:nvPr/>
        </p:nvGrpSpPr>
        <p:grpSpPr>
          <a:xfrm>
            <a:off x="2034906" y="2529908"/>
            <a:ext cx="1068306" cy="2664911"/>
            <a:chOff x="2776135" y="2988128"/>
            <a:chExt cx="1068306" cy="2664911"/>
          </a:xfrm>
        </p:grpSpPr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A86F70C7-1C66-472A-8973-BD384438833A}"/>
                </a:ext>
              </a:extLst>
            </p:cNvPr>
            <p:cNvCxnSpPr/>
            <p:nvPr/>
          </p:nvCxnSpPr>
          <p:spPr>
            <a:xfrm>
              <a:off x="3489960" y="3424236"/>
              <a:ext cx="0" cy="2228803"/>
            </a:xfrm>
            <a:prstGeom prst="straightConnector1">
              <a:avLst/>
            </a:prstGeom>
            <a:ln w="76200">
              <a:solidFill>
                <a:srgbClr val="F37A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41633A6-95CF-4A23-9819-80493BC5B2E3}"/>
                </a:ext>
              </a:extLst>
            </p:cNvPr>
            <p:cNvSpPr txBox="1"/>
            <p:nvPr/>
          </p:nvSpPr>
          <p:spPr>
            <a:xfrm>
              <a:off x="2776135" y="2988128"/>
              <a:ext cx="10683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b="1" dirty="0">
                  <a:solidFill>
                    <a:srgbClr val="F37A00"/>
                  </a:solidFill>
                </a:rPr>
                <a:t>25 years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D936B6F-FABF-43CD-AF2B-94DD00FA0C8E}"/>
              </a:ext>
            </a:extLst>
          </p:cNvPr>
          <p:cNvGrpSpPr/>
          <p:nvPr/>
        </p:nvGrpSpPr>
        <p:grpSpPr>
          <a:xfrm>
            <a:off x="2972848" y="2089039"/>
            <a:ext cx="1068306" cy="2664911"/>
            <a:chOff x="2776135" y="2988128"/>
            <a:chExt cx="1068306" cy="2664911"/>
          </a:xfrm>
        </p:grpSpPr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7B6C53EB-CFB4-406B-8A83-92CA76F13A81}"/>
                </a:ext>
              </a:extLst>
            </p:cNvPr>
            <p:cNvCxnSpPr/>
            <p:nvPr/>
          </p:nvCxnSpPr>
          <p:spPr>
            <a:xfrm>
              <a:off x="3489960" y="3424236"/>
              <a:ext cx="0" cy="2228803"/>
            </a:xfrm>
            <a:prstGeom prst="straightConnector1">
              <a:avLst/>
            </a:prstGeom>
            <a:ln w="76200">
              <a:solidFill>
                <a:srgbClr val="F37A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01475FD-D4BF-4B04-AD74-3B39A546C6DF}"/>
                </a:ext>
              </a:extLst>
            </p:cNvPr>
            <p:cNvSpPr txBox="1"/>
            <p:nvPr/>
          </p:nvSpPr>
          <p:spPr>
            <a:xfrm>
              <a:off x="2776135" y="2988128"/>
              <a:ext cx="10683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b="1" dirty="0">
                  <a:solidFill>
                    <a:srgbClr val="F37A00"/>
                  </a:solidFill>
                </a:rPr>
                <a:t>25 years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789DD97-2A9A-41DB-B044-CAB1D50485B5}"/>
              </a:ext>
            </a:extLst>
          </p:cNvPr>
          <p:cNvGrpSpPr/>
          <p:nvPr/>
        </p:nvGrpSpPr>
        <p:grpSpPr>
          <a:xfrm>
            <a:off x="4953324" y="1192691"/>
            <a:ext cx="1068306" cy="2664911"/>
            <a:chOff x="2776135" y="2988128"/>
            <a:chExt cx="1068306" cy="2664911"/>
          </a:xfrm>
        </p:grpSpPr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8E470B20-6E84-4124-BB40-5370A7043C30}"/>
                </a:ext>
              </a:extLst>
            </p:cNvPr>
            <p:cNvCxnSpPr/>
            <p:nvPr/>
          </p:nvCxnSpPr>
          <p:spPr>
            <a:xfrm>
              <a:off x="3489960" y="3424236"/>
              <a:ext cx="0" cy="2228803"/>
            </a:xfrm>
            <a:prstGeom prst="straightConnector1">
              <a:avLst/>
            </a:prstGeom>
            <a:ln w="76200">
              <a:solidFill>
                <a:srgbClr val="F37A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E380A69-7DA0-4F17-8360-80D5807FA8AA}"/>
                </a:ext>
              </a:extLst>
            </p:cNvPr>
            <p:cNvSpPr txBox="1"/>
            <p:nvPr/>
          </p:nvSpPr>
          <p:spPr>
            <a:xfrm>
              <a:off x="2776135" y="2988128"/>
              <a:ext cx="10683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b="1" dirty="0">
                  <a:solidFill>
                    <a:srgbClr val="F37A00"/>
                  </a:solidFill>
                </a:rPr>
                <a:t>25 years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4A32319-7917-445E-BA06-131D9B681009}"/>
              </a:ext>
            </a:extLst>
          </p:cNvPr>
          <p:cNvGrpSpPr/>
          <p:nvPr/>
        </p:nvGrpSpPr>
        <p:grpSpPr>
          <a:xfrm>
            <a:off x="1160695" y="2988128"/>
            <a:ext cx="1068306" cy="2664911"/>
            <a:chOff x="2776135" y="2988128"/>
            <a:chExt cx="1068306" cy="2664911"/>
          </a:xfrm>
        </p:grpSpPr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E0A392E5-80BA-4FE4-BF27-0BF308469706}"/>
                </a:ext>
              </a:extLst>
            </p:cNvPr>
            <p:cNvCxnSpPr/>
            <p:nvPr/>
          </p:nvCxnSpPr>
          <p:spPr>
            <a:xfrm>
              <a:off x="3489960" y="3424236"/>
              <a:ext cx="0" cy="2228803"/>
            </a:xfrm>
            <a:prstGeom prst="straightConnector1">
              <a:avLst/>
            </a:prstGeom>
            <a:ln w="76200">
              <a:solidFill>
                <a:srgbClr val="F37A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FE6CDAD-81C9-4EEF-963C-B4CAD22F10E6}"/>
                </a:ext>
              </a:extLst>
            </p:cNvPr>
            <p:cNvSpPr txBox="1"/>
            <p:nvPr/>
          </p:nvSpPr>
          <p:spPr>
            <a:xfrm>
              <a:off x="2776135" y="2988128"/>
              <a:ext cx="10683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b="1" dirty="0">
                  <a:solidFill>
                    <a:srgbClr val="F37A00"/>
                  </a:solidFill>
                </a:rPr>
                <a:t>25 years</a:t>
              </a: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106851FC-BCAC-44BD-8524-3953303771AC}"/>
              </a:ext>
            </a:extLst>
          </p:cNvPr>
          <p:cNvSpPr txBox="1"/>
          <p:nvPr/>
        </p:nvSpPr>
        <p:spPr>
          <a:xfrm>
            <a:off x="6579220" y="2489149"/>
            <a:ext cx="21588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i="1" dirty="0"/>
              <a:t>How old will Max be when Jim is 75? </a:t>
            </a:r>
            <a:endParaRPr lang="en-GB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072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F41863F-DE7E-4EC4-8F3D-171E4FDDC8FE}"/>
              </a:ext>
            </a:extLst>
          </p:cNvPr>
          <p:cNvSpPr txBox="1"/>
          <p:nvPr/>
        </p:nvSpPr>
        <p:spPr>
          <a:xfrm>
            <a:off x="2014279" y="3684655"/>
            <a:ext cx="1005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Jack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E108B9-FA39-431A-9664-8DA00CBF4780}"/>
              </a:ext>
            </a:extLst>
          </p:cNvPr>
          <p:cNvSpPr txBox="1"/>
          <p:nvPr/>
        </p:nvSpPr>
        <p:spPr>
          <a:xfrm>
            <a:off x="3362629" y="3684655"/>
            <a:ext cx="1005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/>
              <a:t>Sila</a:t>
            </a:r>
            <a:endParaRPr lang="en-GB" sz="2800" dirty="0"/>
          </a:p>
        </p:txBody>
      </p:sp>
      <p:pic>
        <p:nvPicPr>
          <p:cNvPr id="1028" name="Picture 4" descr="Two Liter Images, Stock Photos &amp; Vectors | Shutterstock">
            <a:extLst>
              <a:ext uri="{FF2B5EF4-FFF2-40B4-BE49-F238E27FC236}">
                <a16:creationId xmlns:a16="http://schemas.microsoft.com/office/drawing/2014/main" id="{81E633CA-DFD4-4980-B6BC-F1E2E77E93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0" r="26023" b="8591"/>
          <a:stretch/>
        </p:blipFill>
        <p:spPr bwMode="auto">
          <a:xfrm>
            <a:off x="5103581" y="1220152"/>
            <a:ext cx="758363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32 L Aluminium UN Approved Plain Bottle | OiPPS">
            <a:extLst>
              <a:ext uri="{FF2B5EF4-FFF2-40B4-BE49-F238E27FC236}">
                <a16:creationId xmlns:a16="http://schemas.microsoft.com/office/drawing/2014/main" id="{F3E6E29E-215A-483A-864A-3E30C98BF8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68" r="21473"/>
          <a:stretch/>
        </p:blipFill>
        <p:spPr bwMode="auto">
          <a:xfrm>
            <a:off x="182880" y="1096327"/>
            <a:ext cx="106680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45BFDA-1B73-4413-80BA-6513352EF89C}"/>
              </a:ext>
            </a:extLst>
          </p:cNvPr>
          <p:cNvSpPr txBox="1"/>
          <p:nvPr/>
        </p:nvSpPr>
        <p:spPr>
          <a:xfrm>
            <a:off x="481280" y="1827519"/>
            <a:ext cx="470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3L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26926A-26A2-42D6-8548-AA48D8008874}"/>
              </a:ext>
            </a:extLst>
          </p:cNvPr>
          <p:cNvSpPr txBox="1"/>
          <p:nvPr/>
        </p:nvSpPr>
        <p:spPr>
          <a:xfrm>
            <a:off x="5247762" y="1827519"/>
            <a:ext cx="470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2L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0EE842-2F92-4E0C-A028-EA7C5CA00141}"/>
              </a:ext>
            </a:extLst>
          </p:cNvPr>
          <p:cNvSpPr txBox="1"/>
          <p:nvPr/>
        </p:nvSpPr>
        <p:spPr>
          <a:xfrm>
            <a:off x="6006125" y="1027300"/>
            <a:ext cx="298183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i="1" dirty="0"/>
              <a:t>What is the difference between the amounts in their bottles after each glass is poured?</a:t>
            </a:r>
            <a:endParaRPr lang="en-GB" sz="2000" dirty="0"/>
          </a:p>
          <a:p>
            <a:endParaRPr lang="en-GB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DE4D488-C244-4372-9319-0DD158CC3190}"/>
              </a:ext>
            </a:extLst>
          </p:cNvPr>
          <p:cNvGrpSpPr/>
          <p:nvPr/>
        </p:nvGrpSpPr>
        <p:grpSpPr>
          <a:xfrm>
            <a:off x="7129721" y="3073947"/>
            <a:ext cx="872318" cy="872318"/>
            <a:chOff x="515121" y="5116049"/>
            <a:chExt cx="872318" cy="872318"/>
          </a:xfrm>
        </p:grpSpPr>
        <p:pic>
          <p:nvPicPr>
            <p:cNvPr id="1032" name="Picture 8" descr="Arcoroc New York Rocks Glass 250ml (Pack of 6) - CY822 - Buy ...">
              <a:extLst>
                <a:ext uri="{FF2B5EF4-FFF2-40B4-BE49-F238E27FC236}">
                  <a16:creationId xmlns:a16="http://schemas.microsoft.com/office/drawing/2014/main" id="{92C0CAD3-06C6-4214-9222-624163E176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121" y="5116049"/>
              <a:ext cx="872318" cy="872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813C8CC-2A97-4139-989F-067FC8C3B3E9}"/>
                </a:ext>
              </a:extLst>
            </p:cNvPr>
            <p:cNvSpPr txBox="1"/>
            <p:nvPr/>
          </p:nvSpPr>
          <p:spPr>
            <a:xfrm>
              <a:off x="542240" y="5182876"/>
              <a:ext cx="7729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250ml</a:t>
              </a: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A7841A91-8DF4-4AB0-8449-C604B926E80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0" r="12002" b="10040"/>
          <a:stretch/>
        </p:blipFill>
        <p:spPr>
          <a:xfrm>
            <a:off x="1836810" y="650356"/>
            <a:ext cx="2354190" cy="3118066"/>
          </a:xfrm>
          <a:prstGeom prst="rect">
            <a:avLst/>
          </a:prstGeom>
        </p:spPr>
      </p:pic>
      <p:sp>
        <p:nvSpPr>
          <p:cNvPr id="18" name="Text Placeholder 1">
            <a:extLst>
              <a:ext uri="{FF2B5EF4-FFF2-40B4-BE49-F238E27FC236}">
                <a16:creationId xmlns:a16="http://schemas.microsoft.com/office/drawing/2014/main" id="{FFDF56E9-BAB6-4963-A7A4-DFA6CB69C6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B4B984B-65F6-4219-A0FE-3C76EB8B1F07}"/>
              </a:ext>
            </a:extLst>
          </p:cNvPr>
          <p:cNvSpPr/>
          <p:nvPr/>
        </p:nvSpPr>
        <p:spPr>
          <a:xfrm>
            <a:off x="182880" y="4838343"/>
            <a:ext cx="55248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Here is Jack. He has a three-litre bottle of water and </a:t>
            </a:r>
            <a:r>
              <a:rPr lang="en-GB" dirty="0" err="1"/>
              <a:t>Sila</a:t>
            </a:r>
            <a:r>
              <a:rPr lang="en-GB" dirty="0"/>
              <a:t> who has a two-litre bottle of water. </a:t>
            </a:r>
          </a:p>
          <a:p>
            <a:r>
              <a:rPr lang="en-GB" dirty="0"/>
              <a:t>They both pour out three, 250 ml glasses of water.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055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  <p:bldP spid="9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612D87D-DC21-4907-BFF8-FDACC67A86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450" y="1789200"/>
            <a:ext cx="3660312" cy="3308958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42278" y="2152140"/>
          <a:ext cx="4424997" cy="2553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4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4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4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1600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Amount in Jack’s bottle (ml)</a:t>
                      </a:r>
                      <a:endParaRPr lang="en-GB" sz="16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Amount in Sila’s bottle (ml)</a:t>
                      </a:r>
                      <a:endParaRPr lang="en-GB" sz="16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Difference between Jack and Sila’s bottles (ml)</a:t>
                      </a:r>
                      <a:endParaRPr lang="en-GB" sz="16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43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6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6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6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43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6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6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6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43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6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6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6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9430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6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6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6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844870" y="3287347"/>
            <a:ext cx="6719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Myriad Pro Semibold"/>
                <a:ea typeface="Myriad Pro Semibold" charset="0"/>
                <a:cs typeface="Myriad Pro Semibold" charset="0"/>
              </a:rPr>
              <a:t>3,000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2318871" y="3287347"/>
            <a:ext cx="6719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Myriad Pro Semibold"/>
                <a:ea typeface="Myriad Pro Semibold" charset="0"/>
                <a:cs typeface="Myriad Pro Semibold" charset="0"/>
              </a:rPr>
              <a:t>2,000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3795246" y="3281155"/>
            <a:ext cx="6719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Myriad Pro Semibold"/>
                <a:ea typeface="Myriad Pro Semibold" charset="0"/>
                <a:cs typeface="Myriad Pro Semibold" charset="0"/>
              </a:rPr>
              <a:t>1,000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844870" y="3640162"/>
            <a:ext cx="6719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Myriad Pro Semibold"/>
                <a:ea typeface="Myriad Pro Semibold" charset="0"/>
                <a:cs typeface="Myriad Pro Semibold" charset="0"/>
              </a:rPr>
              <a:t>2,750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2318871" y="3640162"/>
            <a:ext cx="6719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Myriad Pro Semibold"/>
                <a:ea typeface="Myriad Pro Semibold" charset="0"/>
                <a:cs typeface="Myriad Pro Semibold" charset="0"/>
              </a:rPr>
              <a:t>1,750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3795246" y="3640162"/>
            <a:ext cx="6719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Myriad Pro Semibold"/>
                <a:ea typeface="Myriad Pro Semibold" charset="0"/>
                <a:cs typeface="Myriad Pro Semibold" charset="0"/>
              </a:rPr>
              <a:t>1,000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844870" y="3999169"/>
            <a:ext cx="6719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Myriad Pro Semibold"/>
                <a:ea typeface="Myriad Pro Semibold" charset="0"/>
                <a:cs typeface="Myriad Pro Semibold" charset="0"/>
              </a:rPr>
              <a:t>2,500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2318871" y="3999169"/>
            <a:ext cx="6719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Myriad Pro Semibold"/>
                <a:ea typeface="Myriad Pro Semibold" charset="0"/>
                <a:cs typeface="Myriad Pro Semibold" charset="0"/>
              </a:rPr>
              <a:t>1,500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3795246" y="3999169"/>
            <a:ext cx="6719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Myriad Pro Semibold"/>
                <a:ea typeface="Myriad Pro Semibold" charset="0"/>
                <a:cs typeface="Myriad Pro Semibold" charset="0"/>
              </a:rPr>
              <a:t>1,000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844870" y="4360465"/>
            <a:ext cx="6719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Myriad Pro Semibold"/>
                <a:ea typeface="Myriad Pro Semibold" charset="0"/>
                <a:cs typeface="Myriad Pro Semibold" charset="0"/>
              </a:rPr>
              <a:t>2,250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2318871" y="4360465"/>
            <a:ext cx="6719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Myriad Pro Semibold"/>
                <a:ea typeface="Myriad Pro Semibold" charset="0"/>
                <a:cs typeface="Myriad Pro Semibold" charset="0"/>
              </a:rPr>
              <a:t>1,250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3795246" y="4360465"/>
            <a:ext cx="6719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Myriad Pro Semibold"/>
                <a:ea typeface="Myriad Pro Semibold" charset="0"/>
                <a:cs typeface="Myriad Pro Semibold" charset="0"/>
              </a:rPr>
              <a:t>1,000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5809085" y="2879147"/>
            <a:ext cx="1900800" cy="129600"/>
          </a:xfrm>
          <a:prstGeom prst="rect">
            <a:avLst/>
          </a:prstGeom>
          <a:solidFill>
            <a:srgbClr val="00628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5809085" y="2282889"/>
            <a:ext cx="2070471" cy="129600"/>
          </a:xfrm>
          <a:prstGeom prst="rect">
            <a:avLst/>
          </a:prstGeom>
          <a:solidFill>
            <a:srgbClr val="00628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5809085" y="3484895"/>
            <a:ext cx="1727571" cy="129600"/>
          </a:xfrm>
          <a:prstGeom prst="rect">
            <a:avLst/>
          </a:prstGeom>
          <a:solidFill>
            <a:srgbClr val="00628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5809085" y="4084293"/>
            <a:ext cx="1553740" cy="129600"/>
          </a:xfrm>
          <a:prstGeom prst="rect">
            <a:avLst/>
          </a:prstGeom>
          <a:solidFill>
            <a:srgbClr val="00628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DD99A9C-E5B5-4112-A750-AE6F6986C4A7}"/>
              </a:ext>
            </a:extLst>
          </p:cNvPr>
          <p:cNvSpPr/>
          <p:nvPr/>
        </p:nvSpPr>
        <p:spPr bwMode="auto">
          <a:xfrm>
            <a:off x="5809084" y="2478212"/>
            <a:ext cx="1379909" cy="129600"/>
          </a:xfrm>
          <a:prstGeom prst="rect">
            <a:avLst/>
          </a:prstGeom>
          <a:solidFill>
            <a:srgbClr val="AD363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3CEE350-FC91-49DB-8C38-DAE5F147043C}"/>
              </a:ext>
            </a:extLst>
          </p:cNvPr>
          <p:cNvSpPr/>
          <p:nvPr/>
        </p:nvSpPr>
        <p:spPr bwMode="auto">
          <a:xfrm>
            <a:off x="5809085" y="3084012"/>
            <a:ext cx="1208460" cy="129600"/>
          </a:xfrm>
          <a:prstGeom prst="rect">
            <a:avLst/>
          </a:prstGeom>
          <a:solidFill>
            <a:srgbClr val="AD363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20581C9-8354-45A2-BC9D-4157FACEC248}"/>
              </a:ext>
            </a:extLst>
          </p:cNvPr>
          <p:cNvSpPr/>
          <p:nvPr/>
        </p:nvSpPr>
        <p:spPr bwMode="auto">
          <a:xfrm>
            <a:off x="5809084" y="3682224"/>
            <a:ext cx="1034629" cy="129600"/>
          </a:xfrm>
          <a:prstGeom prst="rect">
            <a:avLst/>
          </a:prstGeom>
          <a:solidFill>
            <a:srgbClr val="AD363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62DE719-3D9B-41FF-B136-FBADF77C935D}"/>
              </a:ext>
            </a:extLst>
          </p:cNvPr>
          <p:cNvSpPr/>
          <p:nvPr/>
        </p:nvSpPr>
        <p:spPr bwMode="auto">
          <a:xfrm>
            <a:off x="5809084" y="4280436"/>
            <a:ext cx="863179" cy="129600"/>
          </a:xfrm>
          <a:prstGeom prst="rect">
            <a:avLst/>
          </a:prstGeom>
          <a:solidFill>
            <a:srgbClr val="AD363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70900D0-C21E-4BBE-AFB6-72F20C728210}"/>
              </a:ext>
            </a:extLst>
          </p:cNvPr>
          <p:cNvGrpSpPr/>
          <p:nvPr/>
        </p:nvGrpSpPr>
        <p:grpSpPr>
          <a:xfrm>
            <a:off x="-51217" y="3340608"/>
            <a:ext cx="843501" cy="549716"/>
            <a:chOff x="-20739" y="3322320"/>
            <a:chExt cx="843501" cy="549716"/>
          </a:xfrm>
        </p:grpSpPr>
        <p:sp>
          <p:nvSpPr>
            <p:cNvPr id="3" name="Arrow: Curved Right 2">
              <a:extLst>
                <a:ext uri="{FF2B5EF4-FFF2-40B4-BE49-F238E27FC236}">
                  <a16:creationId xmlns:a16="http://schemas.microsoft.com/office/drawing/2014/main" id="{3372DC2C-67FB-4CAA-8737-EF1611A20AC3}"/>
                </a:ext>
              </a:extLst>
            </p:cNvPr>
            <p:cNvSpPr/>
            <p:nvPr/>
          </p:nvSpPr>
          <p:spPr>
            <a:xfrm>
              <a:off x="229103" y="3322320"/>
              <a:ext cx="380497" cy="549716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17463EF-2E6D-4C4B-9EAE-856D20360FA7}"/>
                </a:ext>
              </a:extLst>
            </p:cNvPr>
            <p:cNvSpPr txBox="1"/>
            <p:nvPr/>
          </p:nvSpPr>
          <p:spPr>
            <a:xfrm>
              <a:off x="-20739" y="3391930"/>
              <a:ext cx="8435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rgbClr val="FF0000"/>
                  </a:solidFill>
                </a:rPr>
                <a:t>-250ml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6128A4A-A30C-43F0-A870-0C49601CA12A}"/>
              </a:ext>
            </a:extLst>
          </p:cNvPr>
          <p:cNvGrpSpPr/>
          <p:nvPr/>
        </p:nvGrpSpPr>
        <p:grpSpPr>
          <a:xfrm>
            <a:off x="1684860" y="3335880"/>
            <a:ext cx="843501" cy="549716"/>
            <a:chOff x="-20739" y="3322320"/>
            <a:chExt cx="843501" cy="549716"/>
          </a:xfrm>
        </p:grpSpPr>
        <p:sp>
          <p:nvSpPr>
            <p:cNvPr id="34" name="Arrow: Curved Right 33">
              <a:extLst>
                <a:ext uri="{FF2B5EF4-FFF2-40B4-BE49-F238E27FC236}">
                  <a16:creationId xmlns:a16="http://schemas.microsoft.com/office/drawing/2014/main" id="{3B12F334-4573-424B-9017-B6C5D092F298}"/>
                </a:ext>
              </a:extLst>
            </p:cNvPr>
            <p:cNvSpPr/>
            <p:nvPr/>
          </p:nvSpPr>
          <p:spPr>
            <a:xfrm>
              <a:off x="229103" y="3322320"/>
              <a:ext cx="380497" cy="549716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1E81DF1-93EF-451F-AD40-123686CB2163}"/>
                </a:ext>
              </a:extLst>
            </p:cNvPr>
            <p:cNvSpPr txBox="1"/>
            <p:nvPr/>
          </p:nvSpPr>
          <p:spPr>
            <a:xfrm>
              <a:off x="-20739" y="3391930"/>
              <a:ext cx="8435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rgbClr val="FF0000"/>
                  </a:solidFill>
                </a:rPr>
                <a:t>-250ml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738EB7E0-1C00-4773-83AC-5D9A8147F6FA}"/>
              </a:ext>
            </a:extLst>
          </p:cNvPr>
          <p:cNvSpPr txBox="1"/>
          <p:nvPr/>
        </p:nvSpPr>
        <p:spPr>
          <a:xfrm>
            <a:off x="1063709" y="5098158"/>
            <a:ext cx="2743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3000ml – 2000ml = 1000ml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16ADC3C-998D-4C3B-B859-4509D1FCCFCB}"/>
              </a:ext>
            </a:extLst>
          </p:cNvPr>
          <p:cNvGrpSpPr/>
          <p:nvPr/>
        </p:nvGrpSpPr>
        <p:grpSpPr>
          <a:xfrm>
            <a:off x="-51217" y="3735284"/>
            <a:ext cx="843501" cy="549716"/>
            <a:chOff x="-20739" y="3322320"/>
            <a:chExt cx="843501" cy="549716"/>
          </a:xfrm>
        </p:grpSpPr>
        <p:sp>
          <p:nvSpPr>
            <p:cNvPr id="37" name="Arrow: Curved Right 36">
              <a:extLst>
                <a:ext uri="{FF2B5EF4-FFF2-40B4-BE49-F238E27FC236}">
                  <a16:creationId xmlns:a16="http://schemas.microsoft.com/office/drawing/2014/main" id="{E266A05A-8B7D-4ED7-B012-B2F3D48DE71B}"/>
                </a:ext>
              </a:extLst>
            </p:cNvPr>
            <p:cNvSpPr/>
            <p:nvPr/>
          </p:nvSpPr>
          <p:spPr>
            <a:xfrm>
              <a:off x="229103" y="3322320"/>
              <a:ext cx="380497" cy="549716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CA6B21B-50D2-4926-9DA4-2ECBDAA3E23E}"/>
                </a:ext>
              </a:extLst>
            </p:cNvPr>
            <p:cNvSpPr txBox="1"/>
            <p:nvPr/>
          </p:nvSpPr>
          <p:spPr>
            <a:xfrm>
              <a:off x="-20739" y="3391930"/>
              <a:ext cx="8435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rgbClr val="FF0000"/>
                  </a:solidFill>
                </a:rPr>
                <a:t>-250ml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581C665-B58B-472D-8167-EE20CA1F2032}"/>
              </a:ext>
            </a:extLst>
          </p:cNvPr>
          <p:cNvGrpSpPr/>
          <p:nvPr/>
        </p:nvGrpSpPr>
        <p:grpSpPr>
          <a:xfrm>
            <a:off x="1684860" y="3744819"/>
            <a:ext cx="843501" cy="549716"/>
            <a:chOff x="-20739" y="3322320"/>
            <a:chExt cx="843501" cy="549716"/>
          </a:xfrm>
        </p:grpSpPr>
        <p:sp>
          <p:nvSpPr>
            <p:cNvPr id="40" name="Arrow: Curved Right 39">
              <a:extLst>
                <a:ext uri="{FF2B5EF4-FFF2-40B4-BE49-F238E27FC236}">
                  <a16:creationId xmlns:a16="http://schemas.microsoft.com/office/drawing/2014/main" id="{B8B8D970-233A-4F69-8E95-1B19760D7F8C}"/>
                </a:ext>
              </a:extLst>
            </p:cNvPr>
            <p:cNvSpPr/>
            <p:nvPr/>
          </p:nvSpPr>
          <p:spPr>
            <a:xfrm>
              <a:off x="229103" y="3322320"/>
              <a:ext cx="380497" cy="549716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C42F76F-2085-4DB3-B1A5-504E151E19EB}"/>
                </a:ext>
              </a:extLst>
            </p:cNvPr>
            <p:cNvSpPr txBox="1"/>
            <p:nvPr/>
          </p:nvSpPr>
          <p:spPr>
            <a:xfrm>
              <a:off x="-20739" y="3391930"/>
              <a:ext cx="8435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rgbClr val="FF0000"/>
                  </a:solidFill>
                </a:rPr>
                <a:t>-250ml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0F13A65-BDAF-45A6-A637-FF291B093D1E}"/>
              </a:ext>
            </a:extLst>
          </p:cNvPr>
          <p:cNvGrpSpPr/>
          <p:nvPr/>
        </p:nvGrpSpPr>
        <p:grpSpPr>
          <a:xfrm>
            <a:off x="-51217" y="4144912"/>
            <a:ext cx="843501" cy="549716"/>
            <a:chOff x="-20739" y="3322320"/>
            <a:chExt cx="843501" cy="549716"/>
          </a:xfrm>
        </p:grpSpPr>
        <p:sp>
          <p:nvSpPr>
            <p:cNvPr id="46" name="Arrow: Curved Right 45">
              <a:extLst>
                <a:ext uri="{FF2B5EF4-FFF2-40B4-BE49-F238E27FC236}">
                  <a16:creationId xmlns:a16="http://schemas.microsoft.com/office/drawing/2014/main" id="{2AB189A9-28CE-49A3-9E0F-8CCEC14D0DEC}"/>
                </a:ext>
              </a:extLst>
            </p:cNvPr>
            <p:cNvSpPr/>
            <p:nvPr/>
          </p:nvSpPr>
          <p:spPr>
            <a:xfrm>
              <a:off x="229103" y="3322320"/>
              <a:ext cx="380497" cy="549716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7823952-2C74-480E-B798-8B4EF4E09295}"/>
                </a:ext>
              </a:extLst>
            </p:cNvPr>
            <p:cNvSpPr txBox="1"/>
            <p:nvPr/>
          </p:nvSpPr>
          <p:spPr>
            <a:xfrm>
              <a:off x="-20739" y="3391930"/>
              <a:ext cx="8435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rgbClr val="FF0000"/>
                  </a:solidFill>
                </a:rPr>
                <a:t>-250ml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23FFCF8-C8B0-46F4-8E5E-78C911E86009}"/>
              </a:ext>
            </a:extLst>
          </p:cNvPr>
          <p:cNvGrpSpPr/>
          <p:nvPr/>
        </p:nvGrpSpPr>
        <p:grpSpPr>
          <a:xfrm>
            <a:off x="1684860" y="4140353"/>
            <a:ext cx="843501" cy="549716"/>
            <a:chOff x="-20739" y="3322320"/>
            <a:chExt cx="843501" cy="549716"/>
          </a:xfrm>
        </p:grpSpPr>
        <p:sp>
          <p:nvSpPr>
            <p:cNvPr id="49" name="Arrow: Curved Right 48">
              <a:extLst>
                <a:ext uri="{FF2B5EF4-FFF2-40B4-BE49-F238E27FC236}">
                  <a16:creationId xmlns:a16="http://schemas.microsoft.com/office/drawing/2014/main" id="{EF30BF27-E152-4C4F-88B3-54ACBF306B25}"/>
                </a:ext>
              </a:extLst>
            </p:cNvPr>
            <p:cNvSpPr/>
            <p:nvPr/>
          </p:nvSpPr>
          <p:spPr>
            <a:xfrm>
              <a:off x="229103" y="3322320"/>
              <a:ext cx="380497" cy="549716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C651BED-B08C-46CB-BF82-193BCE86F9AC}"/>
                </a:ext>
              </a:extLst>
            </p:cNvPr>
            <p:cNvSpPr txBox="1"/>
            <p:nvPr/>
          </p:nvSpPr>
          <p:spPr>
            <a:xfrm>
              <a:off x="-20739" y="3391930"/>
              <a:ext cx="8435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rgbClr val="FF0000"/>
                  </a:solidFill>
                </a:rPr>
                <a:t>-250ml</a:t>
              </a: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8E22B961-3063-4057-8F3A-56D097AA6670}"/>
              </a:ext>
            </a:extLst>
          </p:cNvPr>
          <p:cNvSpPr txBox="1"/>
          <p:nvPr/>
        </p:nvSpPr>
        <p:spPr>
          <a:xfrm>
            <a:off x="1063709" y="5454659"/>
            <a:ext cx="2743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2750ml – 1750ml = 1000ml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9D630FD-602E-4F71-AB72-CFE4C17ED1E7}"/>
              </a:ext>
            </a:extLst>
          </p:cNvPr>
          <p:cNvSpPr txBox="1"/>
          <p:nvPr/>
        </p:nvSpPr>
        <p:spPr>
          <a:xfrm>
            <a:off x="1063709" y="5819969"/>
            <a:ext cx="2743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2500ml – 1500ml = 1000ml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4FE027E-F343-48E8-B4D1-CA7B5E2FFE59}"/>
              </a:ext>
            </a:extLst>
          </p:cNvPr>
          <p:cNvSpPr txBox="1"/>
          <p:nvPr/>
        </p:nvSpPr>
        <p:spPr>
          <a:xfrm>
            <a:off x="1063709" y="6197361"/>
            <a:ext cx="2743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2250ml – 1250ml = 1000ml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991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21" grpId="0"/>
      <p:bldP spid="51" grpId="0"/>
      <p:bldP spid="52" grpId="0"/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A65418F-EB69-4DC1-85A9-7828ADF45C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4381B7-64AD-44CC-80D8-75994CE517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248249"/>
            <a:ext cx="4411822" cy="43614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6BFD7E-66ED-4100-BEA6-E83B446BFF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926" y="1324926"/>
            <a:ext cx="3952401" cy="42081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4725E56-FD22-45EF-808C-549B2805BB33}"/>
              </a:ext>
            </a:extLst>
          </p:cNvPr>
          <p:cNvSpPr txBox="1"/>
          <p:nvPr/>
        </p:nvSpPr>
        <p:spPr>
          <a:xfrm>
            <a:off x="-85647" y="2905779"/>
            <a:ext cx="716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Age</a:t>
            </a:r>
          </a:p>
          <a:p>
            <a:pPr algn="ctr"/>
            <a:r>
              <a:rPr lang="en-GB" sz="1400" dirty="0"/>
              <a:t>(years)</a:t>
            </a:r>
          </a:p>
        </p:txBody>
      </p:sp>
    </p:spTree>
    <p:extLst>
      <p:ext uri="{BB962C8B-B14F-4D97-AF65-F5344CB8AC3E}">
        <p14:creationId xmlns:p14="http://schemas.microsoft.com/office/powerpoint/2010/main" val="12552802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FD5C182-F3A8-4D07-89C0-84FCBF4960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A8A77D-C42E-448B-8C7C-86A3340E0AA5}"/>
              </a:ext>
            </a:extLst>
          </p:cNvPr>
          <p:cNvSpPr txBox="1"/>
          <p:nvPr/>
        </p:nvSpPr>
        <p:spPr>
          <a:xfrm>
            <a:off x="0" y="630000"/>
            <a:ext cx="8916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0893559-6902-4B02-BC59-027F5EBC5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992194"/>
              </p:ext>
            </p:extLst>
          </p:nvPr>
        </p:nvGraphicFramePr>
        <p:xfrm>
          <a:off x="213360" y="1260000"/>
          <a:ext cx="6095999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5480">
                  <a:extLst>
                    <a:ext uri="{9D8B030D-6E8A-4147-A177-3AD203B41FA5}">
                      <a16:colId xmlns:a16="http://schemas.microsoft.com/office/drawing/2014/main" val="265864497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4145235214"/>
                    </a:ext>
                  </a:extLst>
                </a:gridCol>
                <a:gridCol w="2057399">
                  <a:extLst>
                    <a:ext uri="{9D8B030D-6E8A-4147-A177-3AD203B41FA5}">
                      <a16:colId xmlns:a16="http://schemas.microsoft.com/office/drawing/2014/main" val="2519352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School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Bus Station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Journey 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3175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08.00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08.15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15mins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19718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08.45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15mins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7890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09.30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7844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10.10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15mins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526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15mins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450776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09B4BE6-1B44-4A2C-A4C4-B749586ABD18}"/>
              </a:ext>
            </a:extLst>
          </p:cNvPr>
          <p:cNvSpPr txBox="1"/>
          <p:nvPr/>
        </p:nvSpPr>
        <p:spPr>
          <a:xfrm>
            <a:off x="213360" y="3764280"/>
            <a:ext cx="87028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Here is a bus timetable from school to the bus station. </a:t>
            </a:r>
          </a:p>
          <a:p>
            <a:r>
              <a:rPr lang="en-GB" sz="2000" dirty="0"/>
              <a:t>Can you complete the missing times? </a:t>
            </a:r>
          </a:p>
          <a:p>
            <a:r>
              <a:rPr lang="en-GB" sz="2000" dirty="0"/>
              <a:t>For the last one, can you think of your own times with a difference of 15 minutes?</a:t>
            </a:r>
          </a:p>
        </p:txBody>
      </p:sp>
      <p:pic>
        <p:nvPicPr>
          <p:cNvPr id="8" name="Picture 2" descr="C:\Users\Liam\Documents\Design\NCETM\04 Images for B1 PPTs\Final PNG files\ncetm_mm_sp1_se06_aw001.png">
            <a:extLst>
              <a:ext uri="{FF2B5EF4-FFF2-40B4-BE49-F238E27FC236}">
                <a16:creationId xmlns:a16="http://schemas.microsoft.com/office/drawing/2014/main" id="{D848272C-4E62-44A4-AB8A-F04113002C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358" r="-3806" b="17986"/>
          <a:stretch/>
        </p:blipFill>
        <p:spPr bwMode="auto">
          <a:xfrm>
            <a:off x="6554376" y="1460090"/>
            <a:ext cx="2376264" cy="2024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902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0C1C0A9-FE19-44CF-ABCF-DF469DF7C0A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1483251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9.9|4.3|18.6|14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|8.8|7|2.4|5.2|3.9|2.5|3.4|4|2.4|4.1|4.5|2.3|2.1|1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|0.6|4.7|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6|5|1.7|12.9|14.2|1.5|14.2|12.4|1.1|15.1|13.6|11.2|8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768A192-FC4C-4827-BE1A-3BDA009467ED}"/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358</Words>
  <Application>Microsoft Office PowerPoint</Application>
  <PresentationFormat>On-screen Show (4:3)</PresentationFormat>
  <Paragraphs>88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Myriad Pro</vt:lpstr>
      <vt:lpstr>Myriad Pro Semibold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2020-08-27T12:44:47Z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