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3" r:id="rId5"/>
  </p:sldMasterIdLst>
  <p:notesMasterIdLst>
    <p:notesMasterId r:id="rId25"/>
  </p:notesMasterIdLst>
  <p:sldIdLst>
    <p:sldId id="256" r:id="rId6"/>
    <p:sldId id="281" r:id="rId7"/>
    <p:sldId id="282" r:id="rId8"/>
    <p:sldId id="284" r:id="rId9"/>
    <p:sldId id="283" r:id="rId10"/>
    <p:sldId id="285" r:id="rId11"/>
    <p:sldId id="291" r:id="rId12"/>
    <p:sldId id="292" r:id="rId13"/>
    <p:sldId id="294" r:id="rId14"/>
    <p:sldId id="286" r:id="rId15"/>
    <p:sldId id="295" r:id="rId16"/>
    <p:sldId id="287" r:id="rId17"/>
    <p:sldId id="288" r:id="rId18"/>
    <p:sldId id="289" r:id="rId19"/>
    <p:sldId id="290" r:id="rId20"/>
    <p:sldId id="296" r:id="rId21"/>
    <p:sldId id="298" r:id="rId22"/>
    <p:sldId id="297" r:id="rId23"/>
    <p:sldId id="299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03CC5E-6D52-44ED-A209-1628E44B039A}" v="3" dt="2020-08-27T13:23:36.9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68" autoAdjust="0"/>
    <p:restoredTop sz="83302" autoAdjust="0"/>
  </p:normalViewPr>
  <p:slideViewPr>
    <p:cSldViewPr snapToGrid="0">
      <p:cViewPr varScale="1">
        <p:scale>
          <a:sx n="60" d="100"/>
          <a:sy n="60" d="100"/>
        </p:scale>
        <p:origin x="159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71094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60940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485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21037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271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1804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6610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71907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25317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65653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608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etm.org.uk/masterypd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2618343"/>
            <a:ext cx="7740352" cy="1621314"/>
          </a:xfrm>
          <a:prstGeom prst="rect">
            <a:avLst/>
          </a:prstGeom>
        </p:spPr>
      </p:pic>
      <p:sp>
        <p:nvSpPr>
          <p:cNvPr id="44036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483768" y="2803101"/>
            <a:ext cx="6279232" cy="758825"/>
          </a:xfrm>
        </p:spPr>
        <p:txBody>
          <a:bodyPr anchor="ctr" anchorCtr="0"/>
          <a:lstStyle>
            <a:lvl1pPr algn="r">
              <a:defRPr sz="28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Segment title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483768" y="3746683"/>
            <a:ext cx="6279232" cy="355600"/>
          </a:xfrm>
        </p:spPr>
        <p:txBody>
          <a:bodyPr anchor="ctr" anchorCtr="0"/>
          <a:lstStyle>
            <a:lvl1pPr marL="0" indent="0" algn="r">
              <a:defRPr sz="180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Representations | Year X</a:t>
            </a:r>
          </a:p>
        </p:txBody>
      </p:sp>
      <p:sp>
        <p:nvSpPr>
          <p:cNvPr id="11" name="Rectangle 4"/>
          <p:cNvSpPr txBox="1">
            <a:spLocks noChangeArrowheads="1"/>
          </p:cNvSpPr>
          <p:nvPr userDrawn="1"/>
        </p:nvSpPr>
        <p:spPr bwMode="auto">
          <a:xfrm>
            <a:off x="1492297" y="4877634"/>
            <a:ext cx="7239000" cy="43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l">
              <a:buClrTx/>
              <a:buFontTx/>
              <a:buNone/>
            </a:pPr>
            <a:r>
              <a:rPr lang="en-GB" b="1" kern="0" dirty="0">
                <a:solidFill>
                  <a:srgbClr val="00628C"/>
                </a:solidFill>
              </a:rPr>
              <a:t>Mastery Professional Development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60" y="520876"/>
            <a:ext cx="2969940" cy="11443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8908"/>
            <a:ext cx="3068836" cy="1486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66570" cy="68853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54" y="2618343"/>
            <a:ext cx="312794" cy="16213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935440"/>
            <a:ext cx="899160" cy="978408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492297" y="5246952"/>
            <a:ext cx="5583460" cy="510635"/>
          </a:xfrm>
        </p:spPr>
        <p:txBody>
          <a:bodyPr/>
          <a:lstStyle>
            <a:lvl1pPr>
              <a:defRPr sz="2400" i="1">
                <a:solidFill>
                  <a:srgbClr val="00628C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Spine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4191000" y="6073157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8"/>
              </a:rPr>
              <a:t>www.ncetm.org.uk/masterypd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  <a:endParaRPr lang="en-US" sz="1500" dirty="0">
              <a:solidFill>
                <a:srgbClr val="00628C"/>
              </a:solidFill>
              <a:effectLst/>
              <a:latin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776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Primary maths lessons </a:t>
            </a:r>
          </a:p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during school closures 2020</a:t>
            </a:r>
            <a:endParaRPr lang="en-GB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5568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63401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0" noProof="0" dirty="0">
                <a:solidFill>
                  <a:schemeClr val="bg1"/>
                </a:solidFill>
              </a:rPr>
              <a:t>The video lesson and teacher guide linked to this presentation are at</a:t>
            </a:r>
            <a:endParaRPr lang="en-GB" sz="2000" b="0" dirty="0">
              <a:solidFill>
                <a:schemeClr val="bg1"/>
              </a:solidFill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320352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5C026-08C9-4B34-900E-A796AD91033C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2252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3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4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number-addition-and-subtraction-video-lessons/" TargetMode="Externa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UKS2 Number, Addition and Subtraction</a:t>
            </a:r>
            <a:br>
              <a:rPr lang="en-GB" dirty="0"/>
            </a:br>
            <a:r>
              <a:rPr lang="en-GB" dirty="0"/>
              <a:t>Lesson 19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D8A0373-DD57-47D4-9149-B5292D6E35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752" y="4174707"/>
            <a:ext cx="618496" cy="152919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468A8EC-C5EE-4B13-846E-C40C9BE46D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752" y="980728"/>
            <a:ext cx="618496" cy="15296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34552E3-72AD-41E0-9730-F55455D84F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752" y="2577612"/>
            <a:ext cx="618496" cy="152961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C6777FD-60BC-4E73-856B-18B0D497AD91}"/>
              </a:ext>
            </a:extLst>
          </p:cNvPr>
          <p:cNvSpPr txBox="1"/>
          <p:nvPr/>
        </p:nvSpPr>
        <p:spPr bwMode="auto">
          <a:xfrm>
            <a:off x="3683810" y="5771380"/>
            <a:ext cx="360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2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01F0F8A-3F53-4288-BC3A-F13FE95B4D55}"/>
              </a:ext>
            </a:extLst>
          </p:cNvPr>
          <p:cNvGrpSpPr/>
          <p:nvPr/>
        </p:nvGrpSpPr>
        <p:grpSpPr>
          <a:xfrm>
            <a:off x="3854159" y="5771380"/>
            <a:ext cx="1599471" cy="461665"/>
            <a:chOff x="3854159" y="5771380"/>
            <a:chExt cx="1599471" cy="461665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CCEAED9-8012-46DA-B7C1-64CF2A6D19E3}"/>
                </a:ext>
              </a:extLst>
            </p:cNvPr>
            <p:cNvSpPr txBox="1"/>
            <p:nvPr/>
          </p:nvSpPr>
          <p:spPr bwMode="auto">
            <a:xfrm>
              <a:off x="3854159" y="5771380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0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68940EB-6C34-467F-94F8-44C10B4E68A6}"/>
                </a:ext>
              </a:extLst>
            </p:cNvPr>
            <p:cNvSpPr txBox="1"/>
            <p:nvPr/>
          </p:nvSpPr>
          <p:spPr bwMode="auto">
            <a:xfrm>
              <a:off x="4118031" y="5771380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Arial" panose="020B0604020202020204" pitchFamily="34" charset="0"/>
                  <a:ea typeface="Myriad Pro Semibold" charset="0"/>
                  <a:cs typeface="Arial" panose="020B0604020202020204" pitchFamily="34" charset="0"/>
                </a:rPr>
                <a:t>−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E0421DC-92E1-41E1-8957-89E043946D1F}"/>
                </a:ext>
              </a:extLst>
            </p:cNvPr>
            <p:cNvSpPr txBox="1"/>
            <p:nvPr/>
          </p:nvSpPr>
          <p:spPr bwMode="auto">
            <a:xfrm>
              <a:off x="4395272" y="5771380"/>
              <a:ext cx="35137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3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A79F0E4-C1FB-4982-AAA5-3D32ED38C97A}"/>
                </a:ext>
              </a:extLst>
            </p:cNvPr>
            <p:cNvSpPr txBox="1"/>
            <p:nvPr/>
          </p:nvSpPr>
          <p:spPr bwMode="auto">
            <a:xfrm>
              <a:off x="4646390" y="5771380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=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54A4A86-403E-44F6-A621-29D257F38B61}"/>
                </a:ext>
              </a:extLst>
            </p:cNvPr>
            <p:cNvSpPr txBox="1"/>
            <p:nvPr/>
          </p:nvSpPr>
          <p:spPr bwMode="auto">
            <a:xfrm>
              <a:off x="5102251" y="5771380"/>
              <a:ext cx="35137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7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7CDA11C5-7D22-4C61-949E-3FB455C09F1B}"/>
              </a:ext>
            </a:extLst>
          </p:cNvPr>
          <p:cNvSpPr txBox="1"/>
          <p:nvPr/>
        </p:nvSpPr>
        <p:spPr bwMode="auto">
          <a:xfrm>
            <a:off x="4933510" y="5771380"/>
            <a:ext cx="360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EDB8C57-CDDE-425E-BF87-282A7E657456}"/>
              </a:ext>
            </a:extLst>
          </p:cNvPr>
          <p:cNvSpPr txBox="1"/>
          <p:nvPr/>
        </p:nvSpPr>
        <p:spPr bwMode="auto">
          <a:xfrm>
            <a:off x="4933510" y="5771380"/>
            <a:ext cx="360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C860E12-D6BE-4048-94D5-CB89B8BA76DC}"/>
              </a:ext>
            </a:extLst>
          </p:cNvPr>
          <p:cNvSpPr txBox="1"/>
          <p:nvPr/>
        </p:nvSpPr>
        <p:spPr bwMode="auto">
          <a:xfrm>
            <a:off x="3683831" y="5771380"/>
            <a:ext cx="360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0FF95B0-6436-4C53-B60A-A8EA42D7ED26}"/>
              </a:ext>
            </a:extLst>
          </p:cNvPr>
          <p:cNvSpPr txBox="1"/>
          <p:nvPr/>
        </p:nvSpPr>
        <p:spPr bwMode="auto">
          <a:xfrm>
            <a:off x="3683810" y="5771380"/>
            <a:ext cx="360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8033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2" grpId="2"/>
      <p:bldP spid="19" grpId="0"/>
      <p:bldP spid="19" grpId="1"/>
      <p:bldP spid="19" grpId="2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6329" y="3163959"/>
            <a:ext cx="1339504" cy="17200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0665" y="1809677"/>
            <a:ext cx="1385170" cy="30443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0667" y="630000"/>
            <a:ext cx="1385170" cy="422400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990878" y="4884005"/>
            <a:ext cx="3545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What’s the same? What’s different?</a:t>
            </a:r>
          </a:p>
        </p:txBody>
      </p:sp>
    </p:spTree>
    <p:extLst>
      <p:ext uri="{BB962C8B-B14F-4D97-AF65-F5344CB8AC3E}">
        <p14:creationId xmlns:p14="http://schemas.microsoft.com/office/powerpoint/2010/main" val="7514322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0431D67E-46D4-47B1-A137-AC8C2514CD3E}"/>
              </a:ext>
            </a:extLst>
          </p:cNvPr>
          <p:cNvGrpSpPr/>
          <p:nvPr/>
        </p:nvGrpSpPr>
        <p:grpSpPr>
          <a:xfrm>
            <a:off x="2593915" y="2883888"/>
            <a:ext cx="4107386" cy="461665"/>
            <a:chOff x="2536765" y="3322038"/>
            <a:chExt cx="4107386" cy="461665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C74D2B1-5ECF-4B68-8CD6-D14ECF78F70E}"/>
                </a:ext>
              </a:extLst>
            </p:cNvPr>
            <p:cNvSpPr txBox="1"/>
            <p:nvPr/>
          </p:nvSpPr>
          <p:spPr bwMode="auto">
            <a:xfrm>
              <a:off x="3549594" y="3322038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Arial" panose="020B0604020202020204" pitchFamily="34" charset="0"/>
                  <a:ea typeface="Myriad Pro Semibold" charset="0"/>
                  <a:cs typeface="Arial" panose="020B0604020202020204" pitchFamily="34" charset="0"/>
                </a:rPr>
                <a:t>−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69A6F78-BB22-4F66-9601-AAE86A0F8C2E}"/>
                </a:ext>
              </a:extLst>
            </p:cNvPr>
            <p:cNvSpPr txBox="1"/>
            <p:nvPr/>
          </p:nvSpPr>
          <p:spPr bwMode="auto">
            <a:xfrm>
              <a:off x="6116442" y="3322038"/>
              <a:ext cx="5277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17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FEF13F4-15EA-49F4-BD65-F730DEA98284}"/>
                </a:ext>
              </a:extLst>
            </p:cNvPr>
            <p:cNvSpPr txBox="1"/>
            <p:nvPr/>
          </p:nvSpPr>
          <p:spPr bwMode="auto">
            <a:xfrm>
              <a:off x="4498234" y="3322038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3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76F1A1A-134B-4D6E-B8B7-A92153EB58A7}"/>
                </a:ext>
              </a:extLst>
            </p:cNvPr>
            <p:cNvSpPr txBox="1"/>
            <p:nvPr/>
          </p:nvSpPr>
          <p:spPr bwMode="auto">
            <a:xfrm>
              <a:off x="2536765" y="3322038"/>
              <a:ext cx="5277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20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C1E96C4-0F3B-4ABC-8FE0-B89DD64732B1}"/>
                </a:ext>
              </a:extLst>
            </p:cNvPr>
            <p:cNvSpPr txBox="1"/>
            <p:nvPr/>
          </p:nvSpPr>
          <p:spPr bwMode="auto">
            <a:xfrm>
              <a:off x="5318690" y="3322038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=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EC32C9BA-6C7A-4602-8680-2DD507DC16D5}"/>
              </a:ext>
            </a:extLst>
          </p:cNvPr>
          <p:cNvGrpSpPr/>
          <p:nvPr/>
        </p:nvGrpSpPr>
        <p:grpSpPr>
          <a:xfrm>
            <a:off x="2582693" y="1486812"/>
            <a:ext cx="4118608" cy="461665"/>
            <a:chOff x="2525543" y="1067712"/>
            <a:chExt cx="4118608" cy="461665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7BAF157-C989-4BE6-A735-0F073784AC7C}"/>
                </a:ext>
              </a:extLst>
            </p:cNvPr>
            <p:cNvSpPr txBox="1"/>
            <p:nvPr/>
          </p:nvSpPr>
          <p:spPr bwMode="auto">
            <a:xfrm>
              <a:off x="2525543" y="1067712"/>
              <a:ext cx="5277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10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E60CBEE-51C8-4618-A58B-2BB905A1F239}"/>
                </a:ext>
              </a:extLst>
            </p:cNvPr>
            <p:cNvSpPr txBox="1"/>
            <p:nvPr/>
          </p:nvSpPr>
          <p:spPr bwMode="auto">
            <a:xfrm>
              <a:off x="4509455" y="1067712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3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B1F18A5-20AE-4C62-8A92-769E3AB73B30}"/>
                </a:ext>
              </a:extLst>
            </p:cNvPr>
            <p:cNvSpPr txBox="1"/>
            <p:nvPr/>
          </p:nvSpPr>
          <p:spPr bwMode="auto">
            <a:xfrm>
              <a:off x="6116442" y="1067712"/>
              <a:ext cx="5277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7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88A7151-522A-4BDD-8DEC-2F0A6D95DF22}"/>
                </a:ext>
              </a:extLst>
            </p:cNvPr>
            <p:cNvSpPr txBox="1"/>
            <p:nvPr/>
          </p:nvSpPr>
          <p:spPr bwMode="auto">
            <a:xfrm>
              <a:off x="5318690" y="1067712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=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5702275-00F8-44E2-A001-A65C79FA9A3C}"/>
                </a:ext>
              </a:extLst>
            </p:cNvPr>
            <p:cNvSpPr txBox="1"/>
            <p:nvPr/>
          </p:nvSpPr>
          <p:spPr bwMode="auto">
            <a:xfrm>
              <a:off x="3549594" y="1067712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Arial" panose="020B0604020202020204" pitchFamily="34" charset="0"/>
                  <a:ea typeface="Myriad Pro Semibold" charset="0"/>
                  <a:cs typeface="Arial" panose="020B0604020202020204" pitchFamily="34" charset="0"/>
                </a:rPr>
                <a:t>−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03A8DA4A-D5C9-4377-ABDF-B027B2F74021}"/>
              </a:ext>
            </a:extLst>
          </p:cNvPr>
          <p:cNvSpPr txBox="1"/>
          <p:nvPr/>
        </p:nvSpPr>
        <p:spPr bwMode="auto">
          <a:xfrm>
            <a:off x="2038795" y="2120103"/>
            <a:ext cx="7489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+ 10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9D948A3-86E6-4786-8439-B12A47F72B81}"/>
              </a:ext>
            </a:extLst>
          </p:cNvPr>
          <p:cNvSpPr txBox="1"/>
          <p:nvPr/>
        </p:nvSpPr>
        <p:spPr bwMode="auto">
          <a:xfrm>
            <a:off x="6456496" y="2120103"/>
            <a:ext cx="7489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+ 10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8" name="Picture 17" descr="A close up of a logo  Description generated with high confidence">
            <a:extLst>
              <a:ext uri="{FF2B5EF4-FFF2-40B4-BE49-F238E27FC236}">
                <a16:creationId xmlns:a16="http://schemas.microsoft.com/office/drawing/2014/main" id="{80BFD3A3-3CBD-4D2B-8F55-0089B85CB5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848" y="2048925"/>
            <a:ext cx="192621" cy="692387"/>
          </a:xfrm>
          <a:prstGeom prst="rect">
            <a:avLst/>
          </a:prstGeom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9C74C8B8-3104-430F-A072-3459324D14AF}"/>
              </a:ext>
            </a:extLst>
          </p:cNvPr>
          <p:cNvGrpSpPr/>
          <p:nvPr/>
        </p:nvGrpSpPr>
        <p:grpSpPr>
          <a:xfrm>
            <a:off x="2575458" y="4439909"/>
            <a:ext cx="4107386" cy="461665"/>
            <a:chOff x="2536765" y="5576364"/>
            <a:chExt cx="4107386" cy="461665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3E4D3952-22D7-4F95-A14E-4D2EE411E5A7}"/>
                </a:ext>
              </a:extLst>
            </p:cNvPr>
            <p:cNvSpPr txBox="1"/>
            <p:nvPr/>
          </p:nvSpPr>
          <p:spPr bwMode="auto">
            <a:xfrm>
              <a:off x="3549594" y="5576364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Arial" panose="020B0604020202020204" pitchFamily="34" charset="0"/>
                  <a:ea typeface="Myriad Pro Semibold" charset="0"/>
                  <a:cs typeface="Arial" panose="020B0604020202020204" pitchFamily="34" charset="0"/>
                </a:rPr>
                <a:t>−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AB65DC85-F44F-48BA-BA9B-C054770B1245}"/>
                </a:ext>
              </a:extLst>
            </p:cNvPr>
            <p:cNvSpPr txBox="1"/>
            <p:nvPr/>
          </p:nvSpPr>
          <p:spPr bwMode="auto">
            <a:xfrm>
              <a:off x="6116442" y="5576364"/>
              <a:ext cx="5277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27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04B1B658-7ADA-4721-91AF-4D8C715FED19}"/>
                </a:ext>
              </a:extLst>
            </p:cNvPr>
            <p:cNvSpPr txBox="1"/>
            <p:nvPr/>
          </p:nvSpPr>
          <p:spPr bwMode="auto">
            <a:xfrm>
              <a:off x="4498234" y="5576364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3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166FC65A-6052-42CA-8ECD-372DD01E63E6}"/>
                </a:ext>
              </a:extLst>
            </p:cNvPr>
            <p:cNvSpPr txBox="1"/>
            <p:nvPr/>
          </p:nvSpPr>
          <p:spPr bwMode="auto">
            <a:xfrm>
              <a:off x="2536765" y="5576364"/>
              <a:ext cx="5277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30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E0A07FC5-4CD1-4FBA-AE91-86831E2D1F34}"/>
                </a:ext>
              </a:extLst>
            </p:cNvPr>
            <p:cNvSpPr txBox="1"/>
            <p:nvPr/>
          </p:nvSpPr>
          <p:spPr bwMode="auto">
            <a:xfrm>
              <a:off x="5318690" y="5576364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=</a:t>
              </a:r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A276AF04-43FD-451D-8764-EDF361B3A5BB}"/>
              </a:ext>
            </a:extLst>
          </p:cNvPr>
          <p:cNvSpPr txBox="1"/>
          <p:nvPr/>
        </p:nvSpPr>
        <p:spPr bwMode="auto">
          <a:xfrm>
            <a:off x="2069988" y="4011051"/>
            <a:ext cx="7489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+ 10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E96C319-94C6-40BA-8A3C-22115DADB1DF}"/>
              </a:ext>
            </a:extLst>
          </p:cNvPr>
          <p:cNvSpPr txBox="1"/>
          <p:nvPr/>
        </p:nvSpPr>
        <p:spPr bwMode="auto">
          <a:xfrm>
            <a:off x="6456496" y="4011051"/>
            <a:ext cx="7489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+ 10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30" name="Picture 29" descr="A close up of a logo  Description generated with high confidence">
            <a:extLst>
              <a:ext uri="{FF2B5EF4-FFF2-40B4-BE49-F238E27FC236}">
                <a16:creationId xmlns:a16="http://schemas.microsoft.com/office/drawing/2014/main" id="{80BFD3A3-3CBD-4D2B-8F55-0089B85CB5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501" y="2048925"/>
            <a:ext cx="192621" cy="692387"/>
          </a:xfrm>
          <a:prstGeom prst="rect">
            <a:avLst/>
          </a:prstGeom>
        </p:spPr>
      </p:pic>
      <p:pic>
        <p:nvPicPr>
          <p:cNvPr id="31" name="Picture 30" descr="A close up of a logo  Description generated with high confidence">
            <a:extLst>
              <a:ext uri="{FF2B5EF4-FFF2-40B4-BE49-F238E27FC236}">
                <a16:creationId xmlns:a16="http://schemas.microsoft.com/office/drawing/2014/main" id="{80BFD3A3-3CBD-4D2B-8F55-0089B85CB5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286" y="3543689"/>
            <a:ext cx="192621" cy="692387"/>
          </a:xfrm>
          <a:prstGeom prst="rect">
            <a:avLst/>
          </a:prstGeom>
        </p:spPr>
      </p:pic>
      <p:pic>
        <p:nvPicPr>
          <p:cNvPr id="32" name="Picture 31" descr="A close up of a logo  Description generated with high confidence">
            <a:extLst>
              <a:ext uri="{FF2B5EF4-FFF2-40B4-BE49-F238E27FC236}">
                <a16:creationId xmlns:a16="http://schemas.microsoft.com/office/drawing/2014/main" id="{80BFD3A3-3CBD-4D2B-8F55-0089B85CB5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1595" y="3543689"/>
            <a:ext cx="192621" cy="69238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16400" y="674924"/>
            <a:ext cx="63924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I’ve added ___ to the minuend and kept the subtrahend the same, </a:t>
            </a:r>
          </a:p>
          <a:p>
            <a:pPr algn="ctr"/>
            <a:r>
              <a:rPr lang="en-GB" dirty="0"/>
              <a:t>so I must add ___ to the difference.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632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47" grpId="0"/>
      <p:bldP spid="4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screenshot of a cell phone  Description generated with high confidence">
            <a:extLst>
              <a:ext uri="{FF2B5EF4-FFF2-40B4-BE49-F238E27FC236}">
                <a16:creationId xmlns:a16="http://schemas.microsoft.com/office/drawing/2014/main" id="{63123821-6D47-40F5-B83B-CEB1F4C211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87" y="1493507"/>
            <a:ext cx="6155753" cy="3670409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3365C012-DD3E-41C0-96CD-C0441CA042EC}"/>
              </a:ext>
            </a:extLst>
          </p:cNvPr>
          <p:cNvGrpSpPr/>
          <p:nvPr/>
        </p:nvGrpSpPr>
        <p:grpSpPr>
          <a:xfrm>
            <a:off x="5031563" y="2498127"/>
            <a:ext cx="605313" cy="2584472"/>
            <a:chOff x="6426730" y="2582969"/>
            <a:chExt cx="605313" cy="258447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4E561C3-B6F3-4F7D-A8E6-18B144129F84}"/>
                </a:ext>
              </a:extLst>
            </p:cNvPr>
            <p:cNvSpPr/>
            <p:nvPr/>
          </p:nvSpPr>
          <p:spPr bwMode="auto">
            <a:xfrm>
              <a:off x="6426730" y="2582969"/>
              <a:ext cx="262800" cy="2581200"/>
            </a:xfrm>
            <a:prstGeom prst="rect">
              <a:avLst/>
            </a:prstGeom>
            <a:solidFill>
              <a:srgbClr val="00628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3C5017D-0537-4399-8EEE-ED42E520AFC3}"/>
                </a:ext>
              </a:extLst>
            </p:cNvPr>
            <p:cNvSpPr/>
            <p:nvPr/>
          </p:nvSpPr>
          <p:spPr bwMode="auto">
            <a:xfrm>
              <a:off x="6769243" y="4976641"/>
              <a:ext cx="262800" cy="190800"/>
            </a:xfrm>
            <a:prstGeom prst="rect">
              <a:avLst/>
            </a:prstGeom>
            <a:solidFill>
              <a:srgbClr val="AD363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BF91AF18-275C-43CD-9A49-215EA80D9EDF}"/>
              </a:ext>
            </a:extLst>
          </p:cNvPr>
          <p:cNvGrpSpPr/>
          <p:nvPr/>
        </p:nvGrpSpPr>
        <p:grpSpPr>
          <a:xfrm>
            <a:off x="3296897" y="3802100"/>
            <a:ext cx="489978" cy="630938"/>
            <a:chOff x="4692064" y="3886942"/>
            <a:chExt cx="489978" cy="630938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7F55219-E045-4498-AAE8-B21C1EE4CB3A}"/>
                </a:ext>
              </a:extLst>
            </p:cNvPr>
            <p:cNvSpPr txBox="1"/>
            <p:nvPr/>
          </p:nvSpPr>
          <p:spPr bwMode="auto">
            <a:xfrm>
              <a:off x="4760132" y="4017745"/>
              <a:ext cx="42191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1800" dirty="0">
                  <a:solidFill>
                    <a:srgbClr val="992FFF"/>
                  </a:solidFill>
                  <a:latin typeface="Myriad Pro" panose="020B0503030403020204" pitchFamily="34" charset="0"/>
                  <a:ea typeface="Myriad Pro Semibold" charset="0"/>
                  <a:cs typeface="Arial" panose="020B0604020202020204" pitchFamily="34" charset="0"/>
                </a:rPr>
                <a:t>10</a:t>
              </a:r>
              <a:endParaRPr lang="en-GB" sz="1800" dirty="0">
                <a:solidFill>
                  <a:srgbClr val="992FFF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2FF93915-9C4A-4181-A58B-6D4938663EA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2064" y="3886942"/>
              <a:ext cx="148133" cy="630938"/>
            </a:xfrm>
            <a:prstGeom prst="rect">
              <a:avLst/>
            </a:prstGeom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632313A-BEAA-46FE-8F79-CED813BD1A81}"/>
              </a:ext>
            </a:extLst>
          </p:cNvPr>
          <p:cNvGrpSpPr/>
          <p:nvPr/>
        </p:nvGrpSpPr>
        <p:grpSpPr>
          <a:xfrm>
            <a:off x="4362279" y="3147724"/>
            <a:ext cx="495976" cy="1283819"/>
            <a:chOff x="5757446" y="3232566"/>
            <a:chExt cx="495976" cy="1283819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636366D-FBAF-471A-918B-4A3484BCD607}"/>
                </a:ext>
              </a:extLst>
            </p:cNvPr>
            <p:cNvSpPr txBox="1"/>
            <p:nvPr/>
          </p:nvSpPr>
          <p:spPr bwMode="auto">
            <a:xfrm>
              <a:off x="5831512" y="3689809"/>
              <a:ext cx="42191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1800" dirty="0">
                  <a:solidFill>
                    <a:srgbClr val="992FFF"/>
                  </a:solidFill>
                  <a:latin typeface="Myriad Pro" panose="020B0503030403020204" pitchFamily="34" charset="0"/>
                  <a:ea typeface="Myriad Pro Semibold" charset="0"/>
                  <a:cs typeface="Arial" panose="020B0604020202020204" pitchFamily="34" charset="0"/>
                </a:rPr>
                <a:t>20</a:t>
              </a:r>
              <a:endParaRPr lang="en-GB" sz="1800" dirty="0">
                <a:solidFill>
                  <a:srgbClr val="992FFF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234AA1D0-C0A4-480C-BDF2-B7E87CDD056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57446" y="3232566"/>
              <a:ext cx="148133" cy="1283819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A19B745-3B90-48BB-972E-5692551A1BF5}"/>
              </a:ext>
            </a:extLst>
          </p:cNvPr>
          <p:cNvGrpSpPr/>
          <p:nvPr/>
        </p:nvGrpSpPr>
        <p:grpSpPr>
          <a:xfrm>
            <a:off x="5430014" y="2498127"/>
            <a:ext cx="500739" cy="1931216"/>
            <a:chOff x="6825181" y="2582969"/>
            <a:chExt cx="500739" cy="1931216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1A97289-7BDB-41BB-BBA3-4EC8AE66ABC3}"/>
                </a:ext>
              </a:extLst>
            </p:cNvPr>
            <p:cNvSpPr txBox="1"/>
            <p:nvPr/>
          </p:nvSpPr>
          <p:spPr bwMode="auto">
            <a:xfrm>
              <a:off x="6904010" y="3363911"/>
              <a:ext cx="42191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1800" dirty="0">
                  <a:solidFill>
                    <a:srgbClr val="992FFF"/>
                  </a:solidFill>
                  <a:latin typeface="Myriad Pro" panose="020B0503030403020204" pitchFamily="34" charset="0"/>
                  <a:ea typeface="Myriad Pro Semibold" charset="0"/>
                  <a:cs typeface="Arial" panose="020B0604020202020204" pitchFamily="34" charset="0"/>
                </a:rPr>
                <a:t>30</a:t>
              </a:r>
              <a:endParaRPr lang="en-GB" sz="1800" dirty="0">
                <a:solidFill>
                  <a:srgbClr val="992FFF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endParaRP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BB0E3B94-4C97-4EF7-B23B-291F615D1B3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25181" y="2582969"/>
              <a:ext cx="148133" cy="1931216"/>
            </a:xfrm>
            <a:prstGeom prst="rect">
              <a:avLst/>
            </a:prstGeom>
          </p:spPr>
        </p:pic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4E43DB5-37F9-430F-B231-D11F81953CF8}"/>
              </a:ext>
            </a:extLst>
          </p:cNvPr>
          <p:cNvGrpSpPr/>
          <p:nvPr/>
        </p:nvGrpSpPr>
        <p:grpSpPr>
          <a:xfrm>
            <a:off x="3296897" y="4443629"/>
            <a:ext cx="371356" cy="449887"/>
            <a:chOff x="4692064" y="4528471"/>
            <a:chExt cx="371356" cy="449887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FB9243B-1313-4AD5-8501-7680B3FE881C}"/>
                </a:ext>
              </a:extLst>
            </p:cNvPr>
            <p:cNvSpPr txBox="1"/>
            <p:nvPr/>
          </p:nvSpPr>
          <p:spPr bwMode="auto">
            <a:xfrm>
              <a:off x="4760132" y="4568748"/>
              <a:ext cx="30328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1800" dirty="0">
                  <a:latin typeface="Myriad Pro" panose="020B0503030403020204" pitchFamily="34" charset="0"/>
                  <a:ea typeface="Myriad Pro Semibold" charset="0"/>
                  <a:cs typeface="Arial" panose="020B0604020202020204" pitchFamily="34" charset="0"/>
                </a:rPr>
                <a:t>7</a:t>
              </a:r>
              <a:endParaRPr lang="en-GB" sz="1800" dirty="0">
                <a:latin typeface="Myriad Pro" panose="020B0503030403020204" pitchFamily="34" charset="0"/>
                <a:ea typeface="Myriad Pro Semibold" charset="0"/>
                <a:cs typeface="Myriad Pro Semibold" charset="0"/>
              </a:endParaRP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B6B0676E-CE5B-4D4E-BDDD-F59EE58EADC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2064" y="4528471"/>
              <a:ext cx="148133" cy="449887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02B2BCC9-B82B-4B29-9381-FAFC874539BD}"/>
              </a:ext>
            </a:extLst>
          </p:cNvPr>
          <p:cNvGrpSpPr/>
          <p:nvPr/>
        </p:nvGrpSpPr>
        <p:grpSpPr>
          <a:xfrm>
            <a:off x="4362279" y="4443629"/>
            <a:ext cx="377354" cy="449887"/>
            <a:chOff x="5757446" y="4528471"/>
            <a:chExt cx="377354" cy="44988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705D580-2156-4EDA-96D7-E48E7244EBE6}"/>
                </a:ext>
              </a:extLst>
            </p:cNvPr>
            <p:cNvSpPr txBox="1"/>
            <p:nvPr/>
          </p:nvSpPr>
          <p:spPr bwMode="auto">
            <a:xfrm>
              <a:off x="5831512" y="4568748"/>
              <a:ext cx="30328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1800" dirty="0">
                  <a:latin typeface="Myriad Pro" panose="020B0503030403020204" pitchFamily="34" charset="0"/>
                  <a:ea typeface="Myriad Pro Semibold" charset="0"/>
                  <a:cs typeface="Arial" panose="020B0604020202020204" pitchFamily="34" charset="0"/>
                </a:rPr>
                <a:t>7</a:t>
              </a:r>
              <a:endParaRPr lang="en-GB" sz="1800" dirty="0">
                <a:latin typeface="Myriad Pro" panose="020B0503030403020204" pitchFamily="34" charset="0"/>
                <a:ea typeface="Myriad Pro Semibold" charset="0"/>
                <a:cs typeface="Myriad Pro Semibold" charset="0"/>
              </a:endParaRP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5A4BAD84-0786-47D9-ABD0-6BA347F97F5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57446" y="4528471"/>
              <a:ext cx="148133" cy="449887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794D1A4C-855B-42C4-87DF-517CBC5F6C3C}"/>
              </a:ext>
            </a:extLst>
          </p:cNvPr>
          <p:cNvGrpSpPr/>
          <p:nvPr/>
        </p:nvGrpSpPr>
        <p:grpSpPr>
          <a:xfrm>
            <a:off x="5430014" y="4443629"/>
            <a:ext cx="382117" cy="449887"/>
            <a:chOff x="6825181" y="4528471"/>
            <a:chExt cx="382117" cy="449887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F37DD27-6598-4AE9-8EAA-F32A3E969A71}"/>
                </a:ext>
              </a:extLst>
            </p:cNvPr>
            <p:cNvSpPr txBox="1"/>
            <p:nvPr/>
          </p:nvSpPr>
          <p:spPr bwMode="auto">
            <a:xfrm>
              <a:off x="6904010" y="4568748"/>
              <a:ext cx="30328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1800" dirty="0">
                  <a:latin typeface="Myriad Pro" panose="020B0503030403020204" pitchFamily="34" charset="0"/>
                  <a:ea typeface="Myriad Pro Semibold" charset="0"/>
                  <a:cs typeface="Arial" panose="020B0604020202020204" pitchFamily="34" charset="0"/>
                </a:rPr>
                <a:t>7</a:t>
              </a:r>
              <a:endParaRPr lang="en-GB" sz="1800" dirty="0">
                <a:latin typeface="Myriad Pro" panose="020B0503030403020204" pitchFamily="34" charset="0"/>
                <a:ea typeface="Myriad Pro Semibold" charset="0"/>
                <a:cs typeface="Myriad Pro Semibold" charset="0"/>
              </a:endParaRP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566D0722-BD88-4470-8F46-0EF4A439A25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25181" y="4528471"/>
              <a:ext cx="148133" cy="449887"/>
            </a:xfrm>
            <a:prstGeom prst="rect">
              <a:avLst/>
            </a:prstGeom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E4B82CD7-5873-4D5F-AE08-ABEAAE215258}"/>
              </a:ext>
            </a:extLst>
          </p:cNvPr>
          <p:cNvGrpSpPr/>
          <p:nvPr/>
        </p:nvGrpSpPr>
        <p:grpSpPr>
          <a:xfrm>
            <a:off x="3963653" y="3145814"/>
            <a:ext cx="605151" cy="1936800"/>
            <a:chOff x="5358820" y="3230656"/>
            <a:chExt cx="605151" cy="1936800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E2D7624-F486-45C0-9CA8-22CAC361A37E}"/>
                </a:ext>
              </a:extLst>
            </p:cNvPr>
            <p:cNvSpPr/>
            <p:nvPr/>
          </p:nvSpPr>
          <p:spPr bwMode="auto">
            <a:xfrm>
              <a:off x="5358820" y="3230656"/>
              <a:ext cx="262800" cy="1936800"/>
            </a:xfrm>
            <a:prstGeom prst="rect">
              <a:avLst/>
            </a:prstGeom>
            <a:solidFill>
              <a:srgbClr val="00628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18E2F9C-1C5A-48F2-9F25-747B2245C2B6}"/>
                </a:ext>
              </a:extLst>
            </p:cNvPr>
            <p:cNvSpPr/>
            <p:nvPr/>
          </p:nvSpPr>
          <p:spPr bwMode="auto">
            <a:xfrm>
              <a:off x="5701171" y="4976641"/>
              <a:ext cx="262800" cy="190800"/>
            </a:xfrm>
            <a:prstGeom prst="rect">
              <a:avLst/>
            </a:prstGeom>
            <a:solidFill>
              <a:srgbClr val="AD363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EE411C77-A598-460E-AF4F-59B5C02340CC}"/>
              </a:ext>
            </a:extLst>
          </p:cNvPr>
          <p:cNvGrpSpPr/>
          <p:nvPr/>
        </p:nvGrpSpPr>
        <p:grpSpPr>
          <a:xfrm>
            <a:off x="2895004" y="3793505"/>
            <a:ext cx="607840" cy="1289094"/>
            <a:chOff x="4290171" y="3878347"/>
            <a:chExt cx="607840" cy="1289094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DD84D21-33D3-4F01-B7E2-9376E05C3CC2}"/>
                </a:ext>
              </a:extLst>
            </p:cNvPr>
            <p:cNvSpPr/>
            <p:nvPr/>
          </p:nvSpPr>
          <p:spPr bwMode="auto">
            <a:xfrm>
              <a:off x="4290171" y="3878347"/>
              <a:ext cx="262800" cy="1288800"/>
            </a:xfrm>
            <a:prstGeom prst="rect">
              <a:avLst/>
            </a:prstGeom>
            <a:solidFill>
              <a:srgbClr val="00628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FD9C9D01-E537-4198-A9DE-C3A292C2D5DA}"/>
                </a:ext>
              </a:extLst>
            </p:cNvPr>
            <p:cNvSpPr/>
            <p:nvPr/>
          </p:nvSpPr>
          <p:spPr bwMode="auto">
            <a:xfrm>
              <a:off x="4635211" y="4976641"/>
              <a:ext cx="262800" cy="190800"/>
            </a:xfrm>
            <a:prstGeom prst="rect">
              <a:avLst/>
            </a:prstGeom>
            <a:solidFill>
              <a:srgbClr val="AD363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6DBD21E-770A-448B-B27F-AD32288086E0}"/>
              </a:ext>
            </a:extLst>
          </p:cNvPr>
          <p:cNvGrpSpPr/>
          <p:nvPr/>
        </p:nvGrpSpPr>
        <p:grpSpPr>
          <a:xfrm>
            <a:off x="1843808" y="4440193"/>
            <a:ext cx="604554" cy="644400"/>
            <a:chOff x="3238975" y="4525035"/>
            <a:chExt cx="604554" cy="644400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701F4A7-A6F9-43FF-82AB-622F4E2312F5}"/>
                </a:ext>
              </a:extLst>
            </p:cNvPr>
            <p:cNvSpPr/>
            <p:nvPr/>
          </p:nvSpPr>
          <p:spPr bwMode="auto">
            <a:xfrm>
              <a:off x="3238975" y="4525035"/>
              <a:ext cx="262800" cy="644400"/>
            </a:xfrm>
            <a:prstGeom prst="rect">
              <a:avLst/>
            </a:prstGeom>
            <a:solidFill>
              <a:srgbClr val="00628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CF32F49B-1C5C-4D6C-8C2F-7759FFA6692C}"/>
                </a:ext>
              </a:extLst>
            </p:cNvPr>
            <p:cNvSpPr/>
            <p:nvPr/>
          </p:nvSpPr>
          <p:spPr bwMode="auto">
            <a:xfrm>
              <a:off x="3580729" y="4976641"/>
              <a:ext cx="262800" cy="190800"/>
            </a:xfrm>
            <a:prstGeom prst="rect">
              <a:avLst/>
            </a:prstGeom>
            <a:solidFill>
              <a:srgbClr val="AD363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FCC65A87-2831-4603-B9C3-DD7C4977973A}"/>
              </a:ext>
            </a:extLst>
          </p:cNvPr>
          <p:cNvGrpSpPr/>
          <p:nvPr/>
        </p:nvGrpSpPr>
        <p:grpSpPr>
          <a:xfrm>
            <a:off x="2244107" y="4443629"/>
            <a:ext cx="370295" cy="449887"/>
            <a:chOff x="3639274" y="4528471"/>
            <a:chExt cx="370295" cy="449887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DD6B098-535E-4324-953E-135848F2B8D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9274" y="4528471"/>
              <a:ext cx="148133" cy="449887"/>
            </a:xfrm>
            <a:prstGeom prst="rect">
              <a:avLst/>
            </a:prstGeom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9A3C926-9F7C-45A1-B39B-C71C9C57364E}"/>
                </a:ext>
              </a:extLst>
            </p:cNvPr>
            <p:cNvSpPr txBox="1"/>
            <p:nvPr/>
          </p:nvSpPr>
          <p:spPr bwMode="auto">
            <a:xfrm>
              <a:off x="3706281" y="4568748"/>
              <a:ext cx="30328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1800" dirty="0">
                  <a:latin typeface="Myriad Pro" panose="020B0503030403020204" pitchFamily="34" charset="0"/>
                  <a:ea typeface="Myriad Pro Semibold" charset="0"/>
                  <a:cs typeface="Arial" panose="020B0604020202020204" pitchFamily="34" charset="0"/>
                </a:rPr>
                <a:t>7</a:t>
              </a:r>
              <a:endParaRPr lang="en-GB" sz="1800" dirty="0">
                <a:latin typeface="Myriad Pro" panose="020B0503030403020204" pitchFamily="34" charset="0"/>
                <a:ea typeface="Myriad Pro Semibold" charset="0"/>
                <a:cs typeface="Myriad Pro Semibold" charset="0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1516400" y="674924"/>
            <a:ext cx="63924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I’ve added ___ to the minuend and kept the subtrahend the same, </a:t>
            </a:r>
          </a:p>
          <a:p>
            <a:pPr algn="ctr"/>
            <a:r>
              <a:rPr lang="en-GB" dirty="0"/>
              <a:t>so I must add ___ to the difference.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43859" y="2491986"/>
            <a:ext cx="1390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10 – 3 = 7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843859" y="2875904"/>
            <a:ext cx="15456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20 – 3 = 17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843859" y="3279069"/>
            <a:ext cx="15456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30 – 3 = 27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843859" y="3648401"/>
            <a:ext cx="15456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40 – 3 = 37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2963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" grpId="0"/>
      <p:bldP spid="50" grpId="0"/>
      <p:bldP spid="51" grpId="0"/>
      <p:bldP spid="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 descr="A screenshot of a computer  Description generated with high confidence">
            <a:extLst>
              <a:ext uri="{FF2B5EF4-FFF2-40B4-BE49-F238E27FC236}">
                <a16:creationId xmlns:a16="http://schemas.microsoft.com/office/drawing/2014/main" id="{C368546C-625B-451F-B4AE-43F9E02E0A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134" y="3268068"/>
            <a:ext cx="306339" cy="406927"/>
          </a:xfrm>
          <a:prstGeom prst="rect">
            <a:avLst/>
          </a:prstGeom>
        </p:spPr>
      </p:pic>
      <p:pic>
        <p:nvPicPr>
          <p:cNvPr id="35" name="Picture 34" descr="A screenshot of a computer  Description generated with high confidence">
            <a:extLst>
              <a:ext uri="{FF2B5EF4-FFF2-40B4-BE49-F238E27FC236}">
                <a16:creationId xmlns:a16="http://schemas.microsoft.com/office/drawing/2014/main" id="{124A70C2-1778-4A9F-B892-A27203514A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7226" y="3268068"/>
            <a:ext cx="306339" cy="406927"/>
          </a:xfrm>
          <a:prstGeom prst="rect">
            <a:avLst/>
          </a:prstGeom>
        </p:spPr>
      </p:pic>
      <p:pic>
        <p:nvPicPr>
          <p:cNvPr id="46" name="Picture 45" descr="A screenshot of a computer  Description generated with high confidence">
            <a:extLst>
              <a:ext uri="{FF2B5EF4-FFF2-40B4-BE49-F238E27FC236}">
                <a16:creationId xmlns:a16="http://schemas.microsoft.com/office/drawing/2014/main" id="{F69DFD06-4BA3-4115-A6AA-B026A3BAF2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042" y="3268068"/>
            <a:ext cx="306339" cy="406927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4B632810-D4F3-43B2-A29C-B0313DFF53A6}"/>
              </a:ext>
            </a:extLst>
          </p:cNvPr>
          <p:cNvSpPr txBox="1"/>
          <p:nvPr/>
        </p:nvSpPr>
        <p:spPr bwMode="auto">
          <a:xfrm>
            <a:off x="8073685" y="3466770"/>
            <a:ext cx="8130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= 98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14CFEAD-A614-48B5-8D68-6163098371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79" y="2944690"/>
            <a:ext cx="6350216" cy="31181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24D76B6-DD85-463D-92B6-9943717573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79" y="2944690"/>
            <a:ext cx="5703125" cy="311812"/>
          </a:xfrm>
          <a:prstGeom prst="rect">
            <a:avLst/>
          </a:prstGeom>
        </p:spPr>
      </p:pic>
      <p:pic>
        <p:nvPicPr>
          <p:cNvPr id="27" name="Picture 26" descr="A close up of a logo  Description generated with very high confidence">
            <a:extLst>
              <a:ext uri="{FF2B5EF4-FFF2-40B4-BE49-F238E27FC236}">
                <a16:creationId xmlns:a16="http://schemas.microsoft.com/office/drawing/2014/main" id="{0F3313B3-B84B-40F1-AF5C-7257AE2C1E6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79" y="2941019"/>
            <a:ext cx="5066020" cy="31548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4FF4215-CE09-4469-B722-A9B70C27338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041" y="3319457"/>
            <a:ext cx="233184" cy="11430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7B2E945-1AD8-4881-97B1-F8434DCB04B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0909" y="3319457"/>
            <a:ext cx="160028" cy="114305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41C4E998-1529-4DFE-8452-8E295D38D24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5138" y="3319457"/>
            <a:ext cx="160028" cy="11430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B785E526-E457-4FE0-9838-34BE585701DC}"/>
              </a:ext>
            </a:extLst>
          </p:cNvPr>
          <p:cNvSpPr txBox="1"/>
          <p:nvPr/>
        </p:nvSpPr>
        <p:spPr bwMode="auto">
          <a:xfrm>
            <a:off x="3407920" y="2633331"/>
            <a:ext cx="4347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800" dirty="0">
                <a:solidFill>
                  <a:srgbClr val="06648C"/>
                </a:solidFill>
                <a:latin typeface="Myriad Pro Semibold"/>
                <a:ea typeface="Myriad Pro Semibold" charset="0"/>
                <a:cs typeface="Arial" panose="020B0604020202020204" pitchFamily="34" charset="0"/>
              </a:rPr>
              <a:t>98</a:t>
            </a:r>
            <a:endParaRPr lang="en-GB" sz="1800" dirty="0">
              <a:solidFill>
                <a:srgbClr val="06648C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3D8452F-6FC4-4181-B260-B01FBF2B8D68}"/>
              </a:ext>
            </a:extLst>
          </p:cNvPr>
          <p:cNvSpPr txBox="1"/>
          <p:nvPr/>
        </p:nvSpPr>
        <p:spPr bwMode="auto">
          <a:xfrm>
            <a:off x="3042695" y="2633331"/>
            <a:ext cx="5180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800" dirty="0">
                <a:solidFill>
                  <a:srgbClr val="06648C"/>
                </a:solidFill>
                <a:latin typeface="Myriad Pro Semibold"/>
                <a:ea typeface="Myriad Pro Semibold" charset="0"/>
                <a:cs typeface="Arial" panose="020B0604020202020204" pitchFamily="34" charset="0"/>
              </a:rPr>
              <a:t>88</a:t>
            </a:r>
            <a:endParaRPr lang="en-GB" sz="1800" dirty="0">
              <a:solidFill>
                <a:srgbClr val="06648C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BE99B50-B5D7-436D-85F4-5D7007F48CFE}"/>
              </a:ext>
            </a:extLst>
          </p:cNvPr>
          <p:cNvSpPr txBox="1"/>
          <p:nvPr/>
        </p:nvSpPr>
        <p:spPr bwMode="auto">
          <a:xfrm>
            <a:off x="2724143" y="2633331"/>
            <a:ext cx="5180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1800" dirty="0">
                <a:solidFill>
                  <a:srgbClr val="06648C"/>
                </a:solidFill>
                <a:latin typeface="Myriad Pro Semibold"/>
                <a:ea typeface="Myriad Pro Semibold" charset="0"/>
                <a:cs typeface="Arial" panose="020B0604020202020204" pitchFamily="34" charset="0"/>
              </a:rPr>
              <a:t>78</a:t>
            </a:r>
            <a:endParaRPr lang="en-GB" sz="1800" dirty="0">
              <a:solidFill>
                <a:srgbClr val="06648C"/>
              </a:solidFill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0B47CE7-8DBB-4ED7-B551-901C26B187AD}"/>
              </a:ext>
            </a:extLst>
          </p:cNvPr>
          <p:cNvSpPr txBox="1"/>
          <p:nvPr/>
        </p:nvSpPr>
        <p:spPr bwMode="auto">
          <a:xfrm>
            <a:off x="6952414" y="3466770"/>
            <a:ext cx="12314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100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− 2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F028EF9-7ECD-4A3D-8A82-EBCFBA0C136E}"/>
              </a:ext>
            </a:extLst>
          </p:cNvPr>
          <p:cNvSpPr txBox="1"/>
          <p:nvPr/>
        </p:nvSpPr>
        <p:spPr bwMode="auto">
          <a:xfrm>
            <a:off x="8073685" y="3466770"/>
            <a:ext cx="8130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= 88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E872B84-A901-472F-8BD2-254D20843FE5}"/>
              </a:ext>
            </a:extLst>
          </p:cNvPr>
          <p:cNvSpPr txBox="1"/>
          <p:nvPr/>
        </p:nvSpPr>
        <p:spPr bwMode="auto">
          <a:xfrm>
            <a:off x="7119126" y="3466770"/>
            <a:ext cx="10647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90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− 2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FAC585C-7C74-41ED-A4AF-AD2CF5E319A6}"/>
              </a:ext>
            </a:extLst>
          </p:cNvPr>
          <p:cNvSpPr txBox="1"/>
          <p:nvPr/>
        </p:nvSpPr>
        <p:spPr bwMode="auto">
          <a:xfrm>
            <a:off x="8073685" y="3466770"/>
            <a:ext cx="8130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= 78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40285B4-D560-4279-B647-E60F5D2BD299}"/>
              </a:ext>
            </a:extLst>
          </p:cNvPr>
          <p:cNvSpPr txBox="1"/>
          <p:nvPr/>
        </p:nvSpPr>
        <p:spPr bwMode="auto">
          <a:xfrm>
            <a:off x="7119126" y="3466770"/>
            <a:ext cx="10647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80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− 2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D8BEC578-15D4-4F54-A8F0-BBACE79FED7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082" y="3272019"/>
            <a:ext cx="6634290" cy="69040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95757" y="841159"/>
            <a:ext cx="8174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i="1" dirty="0"/>
              <a:t>Evie has 100p in her money box and Hari has 2p.</a:t>
            </a:r>
            <a:endParaRPr lang="en-GB" dirty="0"/>
          </a:p>
          <a:p>
            <a:r>
              <a:rPr lang="en-GB" i="1" dirty="0"/>
              <a:t>On Monday, Evie spends 10p. </a:t>
            </a:r>
          </a:p>
          <a:p>
            <a:r>
              <a:rPr lang="en-GB" i="1" dirty="0"/>
              <a:t>On Tuesday, Evie spends another 10p. 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5488177" y="843172"/>
            <a:ext cx="28723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i="1" dirty="0"/>
              <a:t>Evie has 98p more than Hari.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5478653" y="1120288"/>
            <a:ext cx="33446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i="1" dirty="0"/>
              <a:t>She now has 88p more than Hari.</a:t>
            </a:r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5425603" y="1406723"/>
            <a:ext cx="33446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i="1" dirty="0"/>
              <a:t>She now has 78p more than Hari.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406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35" presetClass="path" presetSubtype="0" accel="4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07084 0 " pathEditMode="relative" rAng="0" ptsTypes="AA">
                                      <p:cBhvr>
                                        <p:cTn id="47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35" presetClass="path" presetSubtype="0" accel="4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-0.07084 0 " pathEditMode="relative" rAng="0" ptsTypes="AA">
                                      <p:cBhvr>
                                        <p:cTn id="103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9" grpId="1"/>
      <p:bldP spid="36" grpId="0"/>
      <p:bldP spid="36" grpId="1"/>
      <p:bldP spid="37" grpId="0"/>
      <p:bldP spid="37" grpId="1"/>
      <p:bldP spid="38" grpId="0"/>
      <p:bldP spid="40" grpId="0"/>
      <p:bldP spid="40" grpId="1"/>
      <p:bldP spid="41" grpId="0"/>
      <p:bldP spid="41" grpId="1"/>
      <p:bldP spid="42" grpId="0"/>
      <p:bldP spid="42" grpId="1"/>
      <p:bldP spid="43" grpId="0"/>
      <p:bldP spid="44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E7094C7-1433-4AA7-9826-0D9896567678}"/>
              </a:ext>
            </a:extLst>
          </p:cNvPr>
          <p:cNvGrpSpPr/>
          <p:nvPr/>
        </p:nvGrpSpPr>
        <p:grpSpPr>
          <a:xfrm>
            <a:off x="2593686" y="2964888"/>
            <a:ext cx="4102577" cy="461665"/>
            <a:chOff x="2536765" y="3322038"/>
            <a:chExt cx="4102577" cy="461665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6D30B39-20C7-4197-BD6A-8BF22DC0A0A5}"/>
                </a:ext>
              </a:extLst>
            </p:cNvPr>
            <p:cNvSpPr txBox="1"/>
            <p:nvPr/>
          </p:nvSpPr>
          <p:spPr bwMode="auto">
            <a:xfrm>
              <a:off x="3549594" y="3322038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Arial" panose="020B0604020202020204" pitchFamily="34" charset="0"/>
                  <a:ea typeface="Myriad Pro Semibold" charset="0"/>
                  <a:cs typeface="Arial" panose="020B0604020202020204" pitchFamily="34" charset="0"/>
                </a:rPr>
                <a:t>−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A344A57-A00C-4E87-BC23-650BADD20D9F}"/>
                </a:ext>
              </a:extLst>
            </p:cNvPr>
            <p:cNvSpPr txBox="1"/>
            <p:nvPr/>
          </p:nvSpPr>
          <p:spPr bwMode="auto">
            <a:xfrm>
              <a:off x="6121250" y="3322038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88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11FDDAE-0544-4BAA-9D4E-4F0982F895C9}"/>
                </a:ext>
              </a:extLst>
            </p:cNvPr>
            <p:cNvSpPr txBox="1"/>
            <p:nvPr/>
          </p:nvSpPr>
          <p:spPr bwMode="auto">
            <a:xfrm>
              <a:off x="4498234" y="3322038"/>
              <a:ext cx="35137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2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5340C59-AF6A-4E31-9932-1846D4F6B229}"/>
                </a:ext>
              </a:extLst>
            </p:cNvPr>
            <p:cNvSpPr txBox="1"/>
            <p:nvPr/>
          </p:nvSpPr>
          <p:spPr bwMode="auto">
            <a:xfrm>
              <a:off x="2536765" y="3322038"/>
              <a:ext cx="5277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90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A3E636F-1BB6-48CD-A3EE-860BB4599982}"/>
                </a:ext>
              </a:extLst>
            </p:cNvPr>
            <p:cNvSpPr txBox="1"/>
            <p:nvPr/>
          </p:nvSpPr>
          <p:spPr bwMode="auto">
            <a:xfrm>
              <a:off x="5318690" y="3322038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=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6A3BA99-740F-4624-A8DD-C14D71A893EC}"/>
              </a:ext>
            </a:extLst>
          </p:cNvPr>
          <p:cNvGrpSpPr/>
          <p:nvPr/>
        </p:nvGrpSpPr>
        <p:grpSpPr>
          <a:xfrm>
            <a:off x="2446996" y="1376059"/>
            <a:ext cx="4197155" cy="461665"/>
            <a:chOff x="2446996" y="1067712"/>
            <a:chExt cx="4197155" cy="461665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C4B9DE1-BC5B-45A3-9319-E7D08DD0C8F8}"/>
                </a:ext>
              </a:extLst>
            </p:cNvPr>
            <p:cNvSpPr txBox="1"/>
            <p:nvPr/>
          </p:nvSpPr>
          <p:spPr bwMode="auto">
            <a:xfrm>
              <a:off x="2446996" y="1067712"/>
              <a:ext cx="6848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100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7DF114D-C2BA-4794-952A-24E3F37925B1}"/>
                </a:ext>
              </a:extLst>
            </p:cNvPr>
            <p:cNvSpPr txBox="1"/>
            <p:nvPr/>
          </p:nvSpPr>
          <p:spPr bwMode="auto">
            <a:xfrm>
              <a:off x="4509455" y="1067712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2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2962929-CAC2-4E1A-B012-1B25616FF906}"/>
                </a:ext>
              </a:extLst>
            </p:cNvPr>
            <p:cNvSpPr txBox="1"/>
            <p:nvPr/>
          </p:nvSpPr>
          <p:spPr bwMode="auto">
            <a:xfrm>
              <a:off x="6116442" y="1067712"/>
              <a:ext cx="5277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98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E082682-1BC4-4438-80DD-F22045F6CE10}"/>
                </a:ext>
              </a:extLst>
            </p:cNvPr>
            <p:cNvSpPr txBox="1"/>
            <p:nvPr/>
          </p:nvSpPr>
          <p:spPr bwMode="auto">
            <a:xfrm>
              <a:off x="5318690" y="1067712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=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E4A123A-4C36-4AD4-B4A6-96D067ACF6DA}"/>
                </a:ext>
              </a:extLst>
            </p:cNvPr>
            <p:cNvSpPr txBox="1"/>
            <p:nvPr/>
          </p:nvSpPr>
          <p:spPr bwMode="auto">
            <a:xfrm>
              <a:off x="3549594" y="1067712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Arial" panose="020B0604020202020204" pitchFamily="34" charset="0"/>
                  <a:ea typeface="Myriad Pro Semibold" charset="0"/>
                  <a:cs typeface="Arial" panose="020B0604020202020204" pitchFamily="34" charset="0"/>
                </a:rPr>
                <a:t>−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49F77801-FAE3-4777-BFD2-9517430AA4B2}"/>
              </a:ext>
            </a:extLst>
          </p:cNvPr>
          <p:cNvSpPr txBox="1"/>
          <p:nvPr/>
        </p:nvSpPr>
        <p:spPr bwMode="auto">
          <a:xfrm>
            <a:off x="1986492" y="2021742"/>
            <a:ext cx="7809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 10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AAA1CBA-FD51-4898-B2FA-48AC0B6648DF}"/>
              </a:ext>
            </a:extLst>
          </p:cNvPr>
          <p:cNvSpPr txBox="1"/>
          <p:nvPr/>
        </p:nvSpPr>
        <p:spPr bwMode="auto">
          <a:xfrm>
            <a:off x="6440238" y="2068557"/>
            <a:ext cx="7809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 10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20" name="Picture 19" descr="A close up of a logo  Description generated with high confidence">
            <a:extLst>
              <a:ext uri="{FF2B5EF4-FFF2-40B4-BE49-F238E27FC236}">
                <a16:creationId xmlns:a16="http://schemas.microsoft.com/office/drawing/2014/main" id="{9125D85E-AA9B-45B6-A847-24F2C82F22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792" y="1956133"/>
            <a:ext cx="192622" cy="692387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F467A1D4-BC2F-4A31-A999-0FBDBEC7C104}"/>
              </a:ext>
            </a:extLst>
          </p:cNvPr>
          <p:cNvGrpSpPr/>
          <p:nvPr/>
        </p:nvGrpSpPr>
        <p:grpSpPr>
          <a:xfrm>
            <a:off x="2593686" y="4624044"/>
            <a:ext cx="4102577" cy="461665"/>
            <a:chOff x="2536765" y="5576364"/>
            <a:chExt cx="4102577" cy="461665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7688C82-64E0-44DD-A7BE-E98A02B76C0C}"/>
                </a:ext>
              </a:extLst>
            </p:cNvPr>
            <p:cNvSpPr txBox="1"/>
            <p:nvPr/>
          </p:nvSpPr>
          <p:spPr bwMode="auto">
            <a:xfrm>
              <a:off x="3549594" y="5576364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Arial" panose="020B0604020202020204" pitchFamily="34" charset="0"/>
                  <a:ea typeface="Myriad Pro Semibold" charset="0"/>
                  <a:cs typeface="Arial" panose="020B0604020202020204" pitchFamily="34" charset="0"/>
                </a:rPr>
                <a:t>−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168E673-6897-4668-A4EC-158A232C533E}"/>
                </a:ext>
              </a:extLst>
            </p:cNvPr>
            <p:cNvSpPr txBox="1"/>
            <p:nvPr/>
          </p:nvSpPr>
          <p:spPr bwMode="auto">
            <a:xfrm>
              <a:off x="6121250" y="5576364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78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F187DD7-3C22-4198-A92C-958DD124CA68}"/>
                </a:ext>
              </a:extLst>
            </p:cNvPr>
            <p:cNvSpPr txBox="1"/>
            <p:nvPr/>
          </p:nvSpPr>
          <p:spPr bwMode="auto">
            <a:xfrm>
              <a:off x="4498234" y="5576364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2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FEC7003-DECE-4543-8355-F6D7D7BE72C1}"/>
                </a:ext>
              </a:extLst>
            </p:cNvPr>
            <p:cNvSpPr txBox="1"/>
            <p:nvPr/>
          </p:nvSpPr>
          <p:spPr bwMode="auto">
            <a:xfrm>
              <a:off x="2536765" y="5576364"/>
              <a:ext cx="5277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80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D99243F-4365-482C-B3E6-727097781445}"/>
                </a:ext>
              </a:extLst>
            </p:cNvPr>
            <p:cNvSpPr txBox="1"/>
            <p:nvPr/>
          </p:nvSpPr>
          <p:spPr bwMode="auto">
            <a:xfrm>
              <a:off x="5318690" y="5576364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=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E6D8C127-E602-4025-B205-4486C0EEB0F4}"/>
              </a:ext>
            </a:extLst>
          </p:cNvPr>
          <p:cNvSpPr txBox="1"/>
          <p:nvPr/>
        </p:nvSpPr>
        <p:spPr bwMode="auto">
          <a:xfrm>
            <a:off x="2056504" y="3742921"/>
            <a:ext cx="7809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 10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17D2C18-8442-43D3-B0BE-485CEC982BB5}"/>
              </a:ext>
            </a:extLst>
          </p:cNvPr>
          <p:cNvSpPr txBox="1"/>
          <p:nvPr/>
        </p:nvSpPr>
        <p:spPr bwMode="auto">
          <a:xfrm>
            <a:off x="6440238" y="3727713"/>
            <a:ext cx="7809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 10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30" name="Picture 29" descr="A close up of a logo  Description generated with high confidence">
            <a:extLst>
              <a:ext uri="{FF2B5EF4-FFF2-40B4-BE49-F238E27FC236}">
                <a16:creationId xmlns:a16="http://schemas.microsoft.com/office/drawing/2014/main" id="{7C6865EC-F870-402F-951F-534305B2E7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057" y="3627448"/>
            <a:ext cx="221357" cy="813733"/>
          </a:xfrm>
          <a:prstGeom prst="rect">
            <a:avLst/>
          </a:prstGeom>
        </p:spPr>
      </p:pic>
      <p:pic>
        <p:nvPicPr>
          <p:cNvPr id="33" name="Picture 32" descr="A close up of a logo  Description generated with high confidence">
            <a:extLst>
              <a:ext uri="{FF2B5EF4-FFF2-40B4-BE49-F238E27FC236}">
                <a16:creationId xmlns:a16="http://schemas.microsoft.com/office/drawing/2014/main" id="{9125D85E-AA9B-45B6-A847-24F2C82F22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351" y="1956133"/>
            <a:ext cx="192622" cy="692387"/>
          </a:xfrm>
          <a:prstGeom prst="rect">
            <a:avLst/>
          </a:prstGeom>
        </p:spPr>
      </p:pic>
      <p:pic>
        <p:nvPicPr>
          <p:cNvPr id="34" name="Picture 33" descr="A close up of a logo  Description generated with high confidence">
            <a:extLst>
              <a:ext uri="{FF2B5EF4-FFF2-40B4-BE49-F238E27FC236}">
                <a16:creationId xmlns:a16="http://schemas.microsoft.com/office/drawing/2014/main" id="{7C6865EC-F870-402F-951F-534305B2E7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6538" y="3638265"/>
            <a:ext cx="221357" cy="813733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1089311" y="658308"/>
            <a:ext cx="71916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I’ve subtracted ___ from the minuend and kept the subtrahend the same, </a:t>
            </a:r>
          </a:p>
          <a:p>
            <a:pPr algn="ctr"/>
            <a:r>
              <a:rPr lang="en-GB" dirty="0"/>
              <a:t>so I must subtract ___ from the difference.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641546" y="663877"/>
            <a:ext cx="49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10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370579" y="935307"/>
            <a:ext cx="49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143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7" grpId="0"/>
      <p:bldP spid="28" grpId="0"/>
      <p:bldP spid="35" grpId="0"/>
      <p:bldP spid="3" grpId="0"/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401" y="1268731"/>
            <a:ext cx="4423600" cy="28181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1" y="1268731"/>
            <a:ext cx="4306641" cy="277935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48401" y="1158951"/>
            <a:ext cx="4306641" cy="305154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4572001" y="1158951"/>
            <a:ext cx="4306641" cy="305154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463296" y="713008"/>
            <a:ext cx="8415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What’s the same? What’s different?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4698" y="4573273"/>
            <a:ext cx="84746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u="sng" dirty="0"/>
              <a:t>Generalisation:</a:t>
            </a:r>
          </a:p>
          <a:p>
            <a:r>
              <a:rPr lang="en-GB" dirty="0"/>
              <a:t>If the minuend is changed by an amount and the subtrahend is kept the same, the difference changes ___________________.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225072" y="5127271"/>
            <a:ext cx="21178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by the same amount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469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431D67E-46D4-47B1-A137-AC8C2514CD3E}"/>
              </a:ext>
            </a:extLst>
          </p:cNvPr>
          <p:cNvGrpSpPr/>
          <p:nvPr/>
        </p:nvGrpSpPr>
        <p:grpSpPr>
          <a:xfrm>
            <a:off x="699127" y="2315811"/>
            <a:ext cx="2676831" cy="498658"/>
            <a:chOff x="2536765" y="3322038"/>
            <a:chExt cx="2676831" cy="498658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C74D2B1-5ECF-4B68-8CD6-D14ECF78F70E}"/>
                </a:ext>
              </a:extLst>
            </p:cNvPr>
            <p:cNvSpPr txBox="1"/>
            <p:nvPr/>
          </p:nvSpPr>
          <p:spPr bwMode="auto">
            <a:xfrm>
              <a:off x="3235050" y="3330751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Arial" panose="020B0604020202020204" pitchFamily="34" charset="0"/>
                  <a:ea typeface="Myriad Pro Semibold" charset="0"/>
                  <a:cs typeface="Arial" panose="020B0604020202020204" pitchFamily="34" charset="0"/>
                </a:rPr>
                <a:t>−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69A6F78-BB22-4F66-9601-AAE86A0F8C2E}"/>
                </a:ext>
              </a:extLst>
            </p:cNvPr>
            <p:cNvSpPr txBox="1"/>
            <p:nvPr/>
          </p:nvSpPr>
          <p:spPr bwMode="auto">
            <a:xfrm>
              <a:off x="4685887" y="3330751"/>
              <a:ext cx="5277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26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FEF13F4-15EA-49F4-BD65-F730DEA98284}"/>
                </a:ext>
              </a:extLst>
            </p:cNvPr>
            <p:cNvSpPr txBox="1"/>
            <p:nvPr/>
          </p:nvSpPr>
          <p:spPr bwMode="auto">
            <a:xfrm>
              <a:off x="3770064" y="3322038"/>
              <a:ext cx="3561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6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76F1A1A-134B-4D6E-B8B7-A92153EB58A7}"/>
                </a:ext>
              </a:extLst>
            </p:cNvPr>
            <p:cNvSpPr txBox="1"/>
            <p:nvPr/>
          </p:nvSpPr>
          <p:spPr bwMode="auto">
            <a:xfrm>
              <a:off x="2536765" y="3322038"/>
              <a:ext cx="5277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32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C1E96C4-0F3B-4ABC-8FE0-B89DD64732B1}"/>
                </a:ext>
              </a:extLst>
            </p:cNvPr>
            <p:cNvSpPr txBox="1"/>
            <p:nvPr/>
          </p:nvSpPr>
          <p:spPr bwMode="auto">
            <a:xfrm>
              <a:off x="4321686" y="3359031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=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C32C9BA-6C7A-4602-8680-2DD507DC16D5}"/>
              </a:ext>
            </a:extLst>
          </p:cNvPr>
          <p:cNvGrpSpPr/>
          <p:nvPr/>
        </p:nvGrpSpPr>
        <p:grpSpPr>
          <a:xfrm>
            <a:off x="687905" y="916111"/>
            <a:ext cx="2688054" cy="487670"/>
            <a:chOff x="2525543" y="1065088"/>
            <a:chExt cx="2688054" cy="48767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7BAF157-C989-4BE6-A735-0F073784AC7C}"/>
                </a:ext>
              </a:extLst>
            </p:cNvPr>
            <p:cNvSpPr txBox="1"/>
            <p:nvPr/>
          </p:nvSpPr>
          <p:spPr bwMode="auto">
            <a:xfrm>
              <a:off x="2525543" y="1067712"/>
              <a:ext cx="5277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20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E60CBEE-51C8-4618-A58B-2BB905A1F239}"/>
                </a:ext>
              </a:extLst>
            </p:cNvPr>
            <p:cNvSpPr txBox="1"/>
            <p:nvPr/>
          </p:nvSpPr>
          <p:spPr bwMode="auto">
            <a:xfrm>
              <a:off x="3782375" y="1065088"/>
              <a:ext cx="3561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6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B1F18A5-20AE-4C62-8A92-769E3AB73B30}"/>
                </a:ext>
              </a:extLst>
            </p:cNvPr>
            <p:cNvSpPr txBox="1"/>
            <p:nvPr/>
          </p:nvSpPr>
          <p:spPr bwMode="auto">
            <a:xfrm>
              <a:off x="4685888" y="1091093"/>
              <a:ext cx="5277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14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88A7151-522A-4BDD-8DEC-2F0A6D95DF22}"/>
                </a:ext>
              </a:extLst>
            </p:cNvPr>
            <p:cNvSpPr txBox="1"/>
            <p:nvPr/>
          </p:nvSpPr>
          <p:spPr bwMode="auto">
            <a:xfrm>
              <a:off x="4321686" y="1091093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=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5702275-00F8-44E2-A001-A65C79FA9A3C}"/>
                </a:ext>
              </a:extLst>
            </p:cNvPr>
            <p:cNvSpPr txBox="1"/>
            <p:nvPr/>
          </p:nvSpPr>
          <p:spPr bwMode="auto">
            <a:xfrm>
              <a:off x="3235050" y="1065089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Arial" panose="020B0604020202020204" pitchFamily="34" charset="0"/>
                  <a:ea typeface="Myriad Pro Semibold" charset="0"/>
                  <a:cs typeface="Arial" panose="020B0604020202020204" pitchFamily="34" charset="0"/>
                </a:rPr>
                <a:t>−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03A8DA4A-D5C9-4377-ABDF-B027B2F74021}"/>
              </a:ext>
            </a:extLst>
          </p:cNvPr>
          <p:cNvSpPr txBox="1"/>
          <p:nvPr/>
        </p:nvSpPr>
        <p:spPr bwMode="auto">
          <a:xfrm>
            <a:off x="144007" y="1552026"/>
            <a:ext cx="7489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+ 12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9D948A3-86E6-4786-8439-B12A47F72B81}"/>
              </a:ext>
            </a:extLst>
          </p:cNvPr>
          <p:cNvSpPr txBox="1"/>
          <p:nvPr/>
        </p:nvSpPr>
        <p:spPr bwMode="auto">
          <a:xfrm>
            <a:off x="3208415" y="1517849"/>
            <a:ext cx="7489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+ 12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7" name="Picture 16" descr="A close up of a logo  Description generated with high confidence">
            <a:extLst>
              <a:ext uri="{FF2B5EF4-FFF2-40B4-BE49-F238E27FC236}">
                <a16:creationId xmlns:a16="http://schemas.microsoft.com/office/drawing/2014/main" id="{80BFD3A3-3CBD-4D2B-8F55-0089B85CB5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060" y="1480848"/>
            <a:ext cx="192621" cy="692387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9C74C8B8-3104-430F-A072-3459324D14AF}"/>
              </a:ext>
            </a:extLst>
          </p:cNvPr>
          <p:cNvGrpSpPr/>
          <p:nvPr/>
        </p:nvGrpSpPr>
        <p:grpSpPr>
          <a:xfrm>
            <a:off x="680670" y="3843597"/>
            <a:ext cx="2695288" cy="489900"/>
            <a:chOff x="2536765" y="5548129"/>
            <a:chExt cx="2695288" cy="48990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E4D3952-22D7-4F95-A14E-4D2EE411E5A7}"/>
                </a:ext>
              </a:extLst>
            </p:cNvPr>
            <p:cNvSpPr txBox="1"/>
            <p:nvPr/>
          </p:nvSpPr>
          <p:spPr bwMode="auto">
            <a:xfrm>
              <a:off x="3213769" y="5576363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Arial" panose="020B0604020202020204" pitchFamily="34" charset="0"/>
                  <a:ea typeface="Myriad Pro Semibold" charset="0"/>
                  <a:cs typeface="Arial" panose="020B0604020202020204" pitchFamily="34" charset="0"/>
                </a:rPr>
                <a:t>−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B65DC85-F44F-48BA-BA9B-C054770B1245}"/>
                </a:ext>
              </a:extLst>
            </p:cNvPr>
            <p:cNvSpPr txBox="1"/>
            <p:nvPr/>
          </p:nvSpPr>
          <p:spPr bwMode="auto">
            <a:xfrm>
              <a:off x="4704344" y="5548129"/>
              <a:ext cx="5277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38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4B1B658-7ADA-4721-91AF-4D8C715FED19}"/>
                </a:ext>
              </a:extLst>
            </p:cNvPr>
            <p:cNvSpPr txBox="1"/>
            <p:nvPr/>
          </p:nvSpPr>
          <p:spPr bwMode="auto">
            <a:xfrm>
              <a:off x="3788521" y="5576363"/>
              <a:ext cx="3561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6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66FC65A-6052-42CA-8ECD-372DD01E63E6}"/>
                </a:ext>
              </a:extLst>
            </p:cNvPr>
            <p:cNvSpPr txBox="1"/>
            <p:nvPr/>
          </p:nvSpPr>
          <p:spPr bwMode="auto">
            <a:xfrm>
              <a:off x="2536765" y="5576364"/>
              <a:ext cx="5277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44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0A07FC5-4CD1-4FBA-AE91-86831E2D1F34}"/>
                </a:ext>
              </a:extLst>
            </p:cNvPr>
            <p:cNvSpPr txBox="1"/>
            <p:nvPr/>
          </p:nvSpPr>
          <p:spPr bwMode="auto">
            <a:xfrm>
              <a:off x="4340143" y="5548129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=</a:t>
              </a: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A276AF04-43FD-451D-8764-EDF361B3A5BB}"/>
              </a:ext>
            </a:extLst>
          </p:cNvPr>
          <p:cNvSpPr txBox="1"/>
          <p:nvPr/>
        </p:nvSpPr>
        <p:spPr bwMode="auto">
          <a:xfrm>
            <a:off x="127015" y="3035976"/>
            <a:ext cx="7489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+ 12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E96C319-94C6-40BA-8A3C-22115DADB1DF}"/>
              </a:ext>
            </a:extLst>
          </p:cNvPr>
          <p:cNvSpPr txBox="1"/>
          <p:nvPr/>
        </p:nvSpPr>
        <p:spPr bwMode="auto">
          <a:xfrm>
            <a:off x="3208415" y="2947472"/>
            <a:ext cx="7489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+ 12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26" name="Picture 25" descr="A close up of a logo  Description generated with high confidence">
            <a:extLst>
              <a:ext uri="{FF2B5EF4-FFF2-40B4-BE49-F238E27FC236}">
                <a16:creationId xmlns:a16="http://schemas.microsoft.com/office/drawing/2014/main" id="{80BFD3A3-3CBD-4D2B-8F55-0089B85CB5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794" y="1403781"/>
            <a:ext cx="192621" cy="692387"/>
          </a:xfrm>
          <a:prstGeom prst="rect">
            <a:avLst/>
          </a:prstGeom>
        </p:spPr>
      </p:pic>
      <p:pic>
        <p:nvPicPr>
          <p:cNvPr id="27" name="Picture 26" descr="A close up of a logo  Description generated with high confidence">
            <a:extLst>
              <a:ext uri="{FF2B5EF4-FFF2-40B4-BE49-F238E27FC236}">
                <a16:creationId xmlns:a16="http://schemas.microsoft.com/office/drawing/2014/main" id="{80BFD3A3-3CBD-4D2B-8F55-0089B85CB5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98" y="2975612"/>
            <a:ext cx="192621" cy="692387"/>
          </a:xfrm>
          <a:prstGeom prst="rect">
            <a:avLst/>
          </a:prstGeom>
        </p:spPr>
      </p:pic>
      <p:pic>
        <p:nvPicPr>
          <p:cNvPr id="28" name="Picture 27" descr="A close up of a logo  Description generated with high confidence">
            <a:extLst>
              <a:ext uri="{FF2B5EF4-FFF2-40B4-BE49-F238E27FC236}">
                <a16:creationId xmlns:a16="http://schemas.microsoft.com/office/drawing/2014/main" id="{80BFD3A3-3CBD-4D2B-8F55-0089B85CB5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792" y="2919192"/>
            <a:ext cx="192621" cy="692387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0431D67E-46D4-47B1-A137-AC8C2514CD3E}"/>
              </a:ext>
            </a:extLst>
          </p:cNvPr>
          <p:cNvGrpSpPr/>
          <p:nvPr/>
        </p:nvGrpSpPr>
        <p:grpSpPr>
          <a:xfrm>
            <a:off x="5324032" y="2315811"/>
            <a:ext cx="2676831" cy="498658"/>
            <a:chOff x="2536765" y="3322038"/>
            <a:chExt cx="2676831" cy="498658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C74D2B1-5ECF-4B68-8CD6-D14ECF78F70E}"/>
                </a:ext>
              </a:extLst>
            </p:cNvPr>
            <p:cNvSpPr txBox="1"/>
            <p:nvPr/>
          </p:nvSpPr>
          <p:spPr bwMode="auto">
            <a:xfrm>
              <a:off x="3235050" y="3330751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Arial" panose="020B0604020202020204" pitchFamily="34" charset="0"/>
                  <a:ea typeface="Myriad Pro Semibold" charset="0"/>
                  <a:cs typeface="Arial" panose="020B0604020202020204" pitchFamily="34" charset="0"/>
                </a:rPr>
                <a:t>−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69A6F78-BB22-4F66-9601-AAE86A0F8C2E}"/>
                </a:ext>
              </a:extLst>
            </p:cNvPr>
            <p:cNvSpPr txBox="1"/>
            <p:nvPr/>
          </p:nvSpPr>
          <p:spPr bwMode="auto">
            <a:xfrm>
              <a:off x="4685887" y="3330751"/>
              <a:ext cx="5277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87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CFEF13F4-15EA-49F4-BD65-F730DEA98284}"/>
                </a:ext>
              </a:extLst>
            </p:cNvPr>
            <p:cNvSpPr txBox="1"/>
            <p:nvPr/>
          </p:nvSpPr>
          <p:spPr bwMode="auto">
            <a:xfrm>
              <a:off x="3770065" y="3322038"/>
              <a:ext cx="3561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9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76F1A1A-134B-4D6E-B8B7-A92153EB58A7}"/>
                </a:ext>
              </a:extLst>
            </p:cNvPr>
            <p:cNvSpPr txBox="1"/>
            <p:nvPr/>
          </p:nvSpPr>
          <p:spPr bwMode="auto">
            <a:xfrm>
              <a:off x="2536765" y="3322038"/>
              <a:ext cx="5277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96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C1E96C4-0F3B-4ABC-8FE0-B89DD64732B1}"/>
                </a:ext>
              </a:extLst>
            </p:cNvPr>
            <p:cNvSpPr txBox="1"/>
            <p:nvPr/>
          </p:nvSpPr>
          <p:spPr bwMode="auto">
            <a:xfrm>
              <a:off x="4321686" y="3359031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=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C32C9BA-6C7A-4602-8680-2DD507DC16D5}"/>
              </a:ext>
            </a:extLst>
          </p:cNvPr>
          <p:cNvGrpSpPr/>
          <p:nvPr/>
        </p:nvGrpSpPr>
        <p:grpSpPr>
          <a:xfrm>
            <a:off x="5312810" y="916111"/>
            <a:ext cx="2688054" cy="487670"/>
            <a:chOff x="2525543" y="1065088"/>
            <a:chExt cx="2688054" cy="487670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7BAF157-C989-4BE6-A735-0F073784AC7C}"/>
                </a:ext>
              </a:extLst>
            </p:cNvPr>
            <p:cNvSpPr txBox="1"/>
            <p:nvPr/>
          </p:nvSpPr>
          <p:spPr bwMode="auto">
            <a:xfrm>
              <a:off x="2525543" y="1067712"/>
              <a:ext cx="5277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99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E60CBEE-51C8-4618-A58B-2BB905A1F239}"/>
                </a:ext>
              </a:extLst>
            </p:cNvPr>
            <p:cNvSpPr txBox="1"/>
            <p:nvPr/>
          </p:nvSpPr>
          <p:spPr bwMode="auto">
            <a:xfrm>
              <a:off x="3782376" y="1065088"/>
              <a:ext cx="3561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9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B1F18A5-20AE-4C62-8A92-769E3AB73B30}"/>
                </a:ext>
              </a:extLst>
            </p:cNvPr>
            <p:cNvSpPr txBox="1"/>
            <p:nvPr/>
          </p:nvSpPr>
          <p:spPr bwMode="auto">
            <a:xfrm>
              <a:off x="4685888" y="1091093"/>
              <a:ext cx="5277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90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488A7151-522A-4BDD-8DEC-2F0A6D95DF22}"/>
                </a:ext>
              </a:extLst>
            </p:cNvPr>
            <p:cNvSpPr txBox="1"/>
            <p:nvPr/>
          </p:nvSpPr>
          <p:spPr bwMode="auto">
            <a:xfrm>
              <a:off x="4321686" y="1091093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=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D5702275-00F8-44E2-A001-A65C79FA9A3C}"/>
                </a:ext>
              </a:extLst>
            </p:cNvPr>
            <p:cNvSpPr txBox="1"/>
            <p:nvPr/>
          </p:nvSpPr>
          <p:spPr bwMode="auto">
            <a:xfrm>
              <a:off x="3235050" y="1065089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Arial" panose="020B0604020202020204" pitchFamily="34" charset="0"/>
                  <a:ea typeface="Myriad Pro Semibold" charset="0"/>
                  <a:cs typeface="Arial" panose="020B0604020202020204" pitchFamily="34" charset="0"/>
                </a:rPr>
                <a:t>−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03A8DA4A-D5C9-4377-ABDF-B027B2F74021}"/>
              </a:ext>
            </a:extLst>
          </p:cNvPr>
          <p:cNvSpPr txBox="1"/>
          <p:nvPr/>
        </p:nvSpPr>
        <p:spPr bwMode="auto">
          <a:xfrm>
            <a:off x="4847458" y="1552026"/>
            <a:ext cx="5918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- 3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9D948A3-86E6-4786-8439-B12A47F72B81}"/>
              </a:ext>
            </a:extLst>
          </p:cNvPr>
          <p:cNvSpPr txBox="1"/>
          <p:nvPr/>
        </p:nvSpPr>
        <p:spPr bwMode="auto">
          <a:xfrm>
            <a:off x="7957554" y="1550743"/>
            <a:ext cx="5004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-3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43" name="Picture 42" descr="A close up of a logo  Description generated with high confidence">
            <a:extLst>
              <a:ext uri="{FF2B5EF4-FFF2-40B4-BE49-F238E27FC236}">
                <a16:creationId xmlns:a16="http://schemas.microsoft.com/office/drawing/2014/main" id="{80BFD3A3-3CBD-4D2B-8F55-0089B85CB5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965" y="1480848"/>
            <a:ext cx="192621" cy="692387"/>
          </a:xfrm>
          <a:prstGeom prst="rect">
            <a:avLst/>
          </a:prstGeom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9C74C8B8-3104-430F-A072-3459324D14AF}"/>
              </a:ext>
            </a:extLst>
          </p:cNvPr>
          <p:cNvGrpSpPr/>
          <p:nvPr/>
        </p:nvGrpSpPr>
        <p:grpSpPr>
          <a:xfrm>
            <a:off x="5305575" y="3843597"/>
            <a:ext cx="2695288" cy="489900"/>
            <a:chOff x="2536765" y="5548129"/>
            <a:chExt cx="2695288" cy="489900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E4D3952-22D7-4F95-A14E-4D2EE411E5A7}"/>
                </a:ext>
              </a:extLst>
            </p:cNvPr>
            <p:cNvSpPr txBox="1"/>
            <p:nvPr/>
          </p:nvSpPr>
          <p:spPr bwMode="auto">
            <a:xfrm>
              <a:off x="3213769" y="5576363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Arial" panose="020B0604020202020204" pitchFamily="34" charset="0"/>
                  <a:ea typeface="Myriad Pro Semibold" charset="0"/>
                  <a:cs typeface="Arial" panose="020B0604020202020204" pitchFamily="34" charset="0"/>
                </a:rPr>
                <a:t>−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AB65DC85-F44F-48BA-BA9B-C054770B1245}"/>
                </a:ext>
              </a:extLst>
            </p:cNvPr>
            <p:cNvSpPr txBox="1"/>
            <p:nvPr/>
          </p:nvSpPr>
          <p:spPr bwMode="auto">
            <a:xfrm>
              <a:off x="4704344" y="5548129"/>
              <a:ext cx="5277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84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4B1B658-7ADA-4721-91AF-4D8C715FED19}"/>
                </a:ext>
              </a:extLst>
            </p:cNvPr>
            <p:cNvSpPr txBox="1"/>
            <p:nvPr/>
          </p:nvSpPr>
          <p:spPr bwMode="auto">
            <a:xfrm>
              <a:off x="3788522" y="5576363"/>
              <a:ext cx="3561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9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66FC65A-6052-42CA-8ECD-372DD01E63E6}"/>
                </a:ext>
              </a:extLst>
            </p:cNvPr>
            <p:cNvSpPr txBox="1"/>
            <p:nvPr/>
          </p:nvSpPr>
          <p:spPr bwMode="auto">
            <a:xfrm>
              <a:off x="2536765" y="5576364"/>
              <a:ext cx="5277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93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E0A07FC5-4CD1-4FBA-AE91-86831E2D1F34}"/>
                </a:ext>
              </a:extLst>
            </p:cNvPr>
            <p:cNvSpPr txBox="1"/>
            <p:nvPr/>
          </p:nvSpPr>
          <p:spPr bwMode="auto">
            <a:xfrm>
              <a:off x="4340143" y="5548129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=</a:t>
              </a: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A276AF04-43FD-451D-8764-EDF361B3A5BB}"/>
              </a:ext>
            </a:extLst>
          </p:cNvPr>
          <p:cNvSpPr txBox="1"/>
          <p:nvPr/>
        </p:nvSpPr>
        <p:spPr bwMode="auto">
          <a:xfrm>
            <a:off x="4876153" y="3035976"/>
            <a:ext cx="5004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-3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E96C319-94C6-40BA-8A3C-22115DADB1DF}"/>
              </a:ext>
            </a:extLst>
          </p:cNvPr>
          <p:cNvSpPr txBox="1"/>
          <p:nvPr/>
        </p:nvSpPr>
        <p:spPr bwMode="auto">
          <a:xfrm>
            <a:off x="7957553" y="3034552"/>
            <a:ext cx="5004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-3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52" name="Picture 51" descr="A close up of a logo  Description generated with high confidence">
            <a:extLst>
              <a:ext uri="{FF2B5EF4-FFF2-40B4-BE49-F238E27FC236}">
                <a16:creationId xmlns:a16="http://schemas.microsoft.com/office/drawing/2014/main" id="{80BFD3A3-3CBD-4D2B-8F55-0089B85CB5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2448" y="1480847"/>
            <a:ext cx="192621" cy="692387"/>
          </a:xfrm>
          <a:prstGeom prst="rect">
            <a:avLst/>
          </a:prstGeom>
        </p:spPr>
      </p:pic>
      <p:pic>
        <p:nvPicPr>
          <p:cNvPr id="53" name="Picture 52" descr="A close up of a logo  Description generated with high confidence">
            <a:extLst>
              <a:ext uri="{FF2B5EF4-FFF2-40B4-BE49-F238E27FC236}">
                <a16:creationId xmlns:a16="http://schemas.microsoft.com/office/drawing/2014/main" id="{80BFD3A3-3CBD-4D2B-8F55-0089B85CB5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9403" y="2975612"/>
            <a:ext cx="192621" cy="692387"/>
          </a:xfrm>
          <a:prstGeom prst="rect">
            <a:avLst/>
          </a:prstGeom>
        </p:spPr>
      </p:pic>
      <p:pic>
        <p:nvPicPr>
          <p:cNvPr id="54" name="Picture 53" descr="A close up of a logo  Description generated with high confidence">
            <a:extLst>
              <a:ext uri="{FF2B5EF4-FFF2-40B4-BE49-F238E27FC236}">
                <a16:creationId xmlns:a16="http://schemas.microsoft.com/office/drawing/2014/main" id="{80BFD3A3-3CBD-4D2B-8F55-0089B85CB5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3314" y="2973705"/>
            <a:ext cx="192621" cy="692387"/>
          </a:xfrm>
          <a:prstGeom prst="rect">
            <a:avLst/>
          </a:prstGeom>
        </p:spPr>
      </p:pic>
      <p:sp>
        <p:nvSpPr>
          <p:cNvPr id="55" name="TextBox 54"/>
          <p:cNvSpPr txBox="1"/>
          <p:nvPr/>
        </p:nvSpPr>
        <p:spPr>
          <a:xfrm>
            <a:off x="334698" y="4411060"/>
            <a:ext cx="84746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u="sng" dirty="0"/>
              <a:t>Generalisation:</a:t>
            </a:r>
          </a:p>
          <a:p>
            <a:r>
              <a:rPr lang="en-GB" dirty="0"/>
              <a:t>If the minuend is changed by an amount and the subtrahend is kept the same, the difference changes ___________________.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36BACEED-BA3F-4065-BC36-7CD96DD04BEC}"/>
              </a:ext>
            </a:extLst>
          </p:cNvPr>
          <p:cNvSpPr/>
          <p:nvPr/>
        </p:nvSpPr>
        <p:spPr>
          <a:xfrm>
            <a:off x="2225072" y="4963985"/>
            <a:ext cx="21178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by the same amount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887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4" grpId="0"/>
      <p:bldP spid="25" grpId="0"/>
      <p:bldP spid="41" grpId="0"/>
      <p:bldP spid="42" grpId="0"/>
      <p:bldP spid="50" grpId="0"/>
      <p:bldP spid="51" grpId="0"/>
      <p:bldP spid="55" grpId="0"/>
      <p:bldP spid="5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F5396D-6A2D-4F0E-8ABF-BAE28450DC7A}"/>
              </a:ext>
            </a:extLst>
          </p:cNvPr>
          <p:cNvSpPr txBox="1"/>
          <p:nvPr/>
        </p:nvSpPr>
        <p:spPr>
          <a:xfrm>
            <a:off x="340242" y="638404"/>
            <a:ext cx="8608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activities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F5396D-6A2D-4F0E-8ABF-BAE28450DC7A}"/>
              </a:ext>
            </a:extLst>
          </p:cNvPr>
          <p:cNvSpPr txBox="1"/>
          <p:nvPr/>
        </p:nvSpPr>
        <p:spPr>
          <a:xfrm>
            <a:off x="340242" y="1063759"/>
            <a:ext cx="838908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GB" sz="2400" dirty="0"/>
              <a:t>Using each of the stem sentences, describe what is happening in each pair of calculations below.</a:t>
            </a:r>
          </a:p>
          <a:p>
            <a:pPr marL="457200" indent="-457200">
              <a:buAutoNum type="arabicPeriod"/>
            </a:pPr>
            <a:endParaRPr lang="en-GB" sz="2400" dirty="0"/>
          </a:p>
          <a:p>
            <a:pPr marL="457200" indent="-457200">
              <a:buAutoNum type="arabicPeriod"/>
            </a:pPr>
            <a:endParaRPr lang="en-GB" sz="2400" dirty="0"/>
          </a:p>
          <a:p>
            <a:pPr marL="457200" indent="-457200">
              <a:buAutoNum type="arabicPeriod"/>
            </a:pPr>
            <a:endParaRPr lang="en-GB" sz="2400" dirty="0"/>
          </a:p>
          <a:p>
            <a:pPr marL="457200" indent="-457200">
              <a:buAutoNum type="arabicPeriod"/>
            </a:pPr>
            <a:endParaRPr lang="en-GB" sz="2400" dirty="0"/>
          </a:p>
          <a:p>
            <a:pPr marL="457200" indent="-457200">
              <a:buAutoNum type="arabicPeriod"/>
            </a:pPr>
            <a:endParaRPr lang="en-GB" sz="2400" dirty="0"/>
          </a:p>
          <a:p>
            <a:pPr marL="457200" indent="-457200">
              <a:buAutoNum type="arabicPeriod"/>
            </a:pPr>
            <a:endParaRPr lang="en-GB" sz="2400" dirty="0"/>
          </a:p>
          <a:p>
            <a:pPr marL="457200" indent="-457200">
              <a:buAutoNum type="arabicPeriod"/>
            </a:pPr>
            <a:endParaRPr lang="en-GB" sz="2400" dirty="0"/>
          </a:p>
          <a:p>
            <a:pPr marL="457200" indent="-457200">
              <a:buAutoNum type="arabicPeriod"/>
            </a:pPr>
            <a:endParaRPr lang="en-GB" sz="2400" dirty="0"/>
          </a:p>
          <a:p>
            <a:pPr marL="457200" indent="-457200">
              <a:buAutoNum type="arabicPeriod"/>
            </a:pPr>
            <a:endParaRPr lang="en-GB" sz="2400" dirty="0"/>
          </a:p>
          <a:p>
            <a:pPr marL="457200" indent="-457200">
              <a:buAutoNum type="arabicPeriod"/>
            </a:pPr>
            <a:endParaRPr lang="en-GB" sz="2400" dirty="0"/>
          </a:p>
          <a:p>
            <a:pPr marL="457200" indent="-457200">
              <a:buAutoNum type="arabicPeriod"/>
            </a:pPr>
            <a:r>
              <a:rPr lang="en-GB" sz="2400" dirty="0"/>
              <a:t>Create a maths story choosing an appropriate </a:t>
            </a:r>
          </a:p>
          <a:p>
            <a:r>
              <a:rPr lang="en-GB" sz="2400" dirty="0"/>
              <a:t>       context for each pair of calculations above,</a:t>
            </a:r>
          </a:p>
          <a:p>
            <a:r>
              <a:rPr lang="en-GB" sz="2400" dirty="0"/>
              <a:t>      e.g. children in a class, a length of ribbon etc.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204765" y="3246799"/>
            <a:ext cx="2325245" cy="1785037"/>
            <a:chOff x="566811" y="3352582"/>
            <a:chExt cx="2325245" cy="1785037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6811" y="3352582"/>
              <a:ext cx="2325245" cy="1785037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566811" y="4106875"/>
              <a:ext cx="265814" cy="27644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626242" y="4106876"/>
              <a:ext cx="265814" cy="27644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043118" y="3246799"/>
            <a:ext cx="2643602" cy="1720152"/>
            <a:chOff x="4394532" y="3385024"/>
            <a:chExt cx="2643602" cy="172015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94532" y="3385024"/>
              <a:ext cx="2643602" cy="1720152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4439093" y="4056422"/>
              <a:ext cx="265814" cy="27644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6673443" y="4106875"/>
              <a:ext cx="265814" cy="27644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513648" y="1959183"/>
            <a:ext cx="3484193" cy="7386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I’ve added ___ to the minuend and kept the subtrahend the same, </a:t>
            </a:r>
          </a:p>
          <a:p>
            <a:pPr algn="ctr"/>
            <a:r>
              <a:rPr lang="en-GB" sz="1400" dirty="0"/>
              <a:t>so I must add ___ to the difference.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43634" y="1959183"/>
            <a:ext cx="3484193" cy="7386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I’ve subtracted ___ from the minuend and kept the subtrahend the same, </a:t>
            </a:r>
          </a:p>
          <a:p>
            <a:pPr algn="ctr"/>
            <a:r>
              <a:rPr lang="en-GB" sz="1400" dirty="0"/>
              <a:t>so I must subtract ___ from the difference.</a:t>
            </a:r>
          </a:p>
        </p:txBody>
      </p:sp>
    </p:spTree>
    <p:extLst>
      <p:ext uri="{BB962C8B-B14F-4D97-AF65-F5344CB8AC3E}">
        <p14:creationId xmlns:p14="http://schemas.microsoft.com/office/powerpoint/2010/main" val="28782860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2045BF-7B8D-4B3B-8C3D-A98A3455F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548491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650A81E-3D92-4947-933B-1D1044658A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F5396D-6A2D-4F0E-8ABF-BAE28450DC7A}"/>
              </a:ext>
            </a:extLst>
          </p:cNvPr>
          <p:cNvSpPr txBox="1"/>
          <p:nvPr/>
        </p:nvSpPr>
        <p:spPr>
          <a:xfrm>
            <a:off x="340242" y="638404"/>
            <a:ext cx="8649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activities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D9189D-BC34-460F-A7FB-FA2FE7AD2DAA}"/>
              </a:ext>
            </a:extLst>
          </p:cNvPr>
          <p:cNvSpPr txBox="1"/>
          <p:nvPr/>
        </p:nvSpPr>
        <p:spPr>
          <a:xfrm>
            <a:off x="340242" y="1046420"/>
            <a:ext cx="8155172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GB" sz="2000" dirty="0"/>
              <a:t>Complete the following expressions using the &gt;, &lt;  or = symbols.</a:t>
            </a:r>
          </a:p>
          <a:p>
            <a:r>
              <a:rPr lang="en-GB" sz="2000" dirty="0"/>
              <a:t>        Use ‘same difference’ to help you make your decision.</a:t>
            </a:r>
          </a:p>
          <a:p>
            <a:pPr marL="457200" indent="-457200">
              <a:buAutoNum type="arabicPeriod"/>
            </a:pPr>
            <a:endParaRPr lang="en-GB" sz="700" dirty="0"/>
          </a:p>
          <a:p>
            <a:pPr algn="ctr"/>
            <a:r>
              <a:rPr lang="en-GB" sz="2400" dirty="0"/>
              <a:t>15 – 5        14 – 4</a:t>
            </a:r>
          </a:p>
          <a:p>
            <a:pPr algn="ctr"/>
            <a:r>
              <a:rPr lang="en-GB" sz="2400" dirty="0"/>
              <a:t>123 – 87        124 – 86</a:t>
            </a:r>
          </a:p>
          <a:p>
            <a:pPr algn="ctr"/>
            <a:r>
              <a:rPr lang="en-GB" sz="2400" dirty="0"/>
              <a:t>13,576.5 – 297.4         13,577 – 297.9  </a:t>
            </a:r>
            <a:r>
              <a:rPr lang="en-GB" sz="2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8D4C30-D707-4AD4-B9AF-5006E6DF2AD7}"/>
              </a:ext>
            </a:extLst>
          </p:cNvPr>
          <p:cNvSpPr txBox="1"/>
          <p:nvPr/>
        </p:nvSpPr>
        <p:spPr>
          <a:xfrm>
            <a:off x="340242" y="3906109"/>
            <a:ext cx="81551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2. Fill in the missing numbers below: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1045F46-CE0E-4456-BB3E-FD019FBB36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3711" y="4618165"/>
            <a:ext cx="895350" cy="5524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BE37516-B27A-4C96-A8C2-950AC13168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325" y="4398481"/>
            <a:ext cx="1488978" cy="29170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334428B-C6F0-425E-8ED4-422B51FBA1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219224" y="5101276"/>
            <a:ext cx="1819003" cy="31811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90EA140-6DDC-47ED-8D66-B96D02F54ADB}"/>
              </a:ext>
            </a:extLst>
          </p:cNvPr>
          <p:cNvSpPr txBox="1"/>
          <p:nvPr/>
        </p:nvSpPr>
        <p:spPr>
          <a:xfrm>
            <a:off x="72279" y="3128686"/>
            <a:ext cx="4925024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If I subtract _____ from the minuend and subtract ____ from the subtrahend, the difference stays the same.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D31D129-07A7-41CE-93BD-F8F40B81CF8C}"/>
              </a:ext>
            </a:extLst>
          </p:cNvPr>
          <p:cNvSpPr/>
          <p:nvPr/>
        </p:nvSpPr>
        <p:spPr>
          <a:xfrm>
            <a:off x="5045002" y="3128686"/>
            <a:ext cx="4023360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GB" sz="1600" dirty="0"/>
              <a:t>If I add _____ to the minuend and add ____ to the subtrahend, the difference stays the same.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CA46FCC-A0C2-419A-92FB-06473D3A928D}"/>
              </a:ext>
            </a:extLst>
          </p:cNvPr>
          <p:cNvSpPr txBox="1"/>
          <p:nvPr/>
        </p:nvSpPr>
        <p:spPr>
          <a:xfrm>
            <a:off x="-154172" y="4596689"/>
            <a:ext cx="91440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587 – 297 = 590 – </a:t>
            </a:r>
          </a:p>
          <a:p>
            <a:pPr algn="ctr"/>
            <a:endParaRPr lang="en-GB" sz="2400" dirty="0"/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720,201 – 390,199 =              – 390,200 </a:t>
            </a:r>
          </a:p>
          <a:p>
            <a:pPr algn="ctr"/>
            <a:endParaRPr lang="en-GB" sz="1400" dirty="0"/>
          </a:p>
          <a:p>
            <a:pPr algn="ctr"/>
            <a:r>
              <a:rPr lang="en-GB" sz="2400" dirty="0"/>
              <a:t>            – 0.57 = 0.87 – 0.61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8978AF9-9F5C-47C2-9785-0FE5AE8CD8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8361" y="5682338"/>
            <a:ext cx="895350" cy="5524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08DC3C8-EF43-4A7A-BC0E-8F70CB6C18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6753" y="6257135"/>
            <a:ext cx="895350" cy="552450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46935085-937D-4B51-BF17-12555E5AF156}"/>
              </a:ext>
            </a:extLst>
          </p:cNvPr>
          <p:cNvSpPr/>
          <p:nvPr/>
        </p:nvSpPr>
        <p:spPr>
          <a:xfrm>
            <a:off x="4270315" y="1824480"/>
            <a:ext cx="352776" cy="317633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E67D902-594F-44E8-ABF9-3006431AE674}"/>
              </a:ext>
            </a:extLst>
          </p:cNvPr>
          <p:cNvSpPr/>
          <p:nvPr/>
        </p:nvSpPr>
        <p:spPr>
          <a:xfrm>
            <a:off x="4267350" y="2220585"/>
            <a:ext cx="352776" cy="317633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E77B9292-0F57-4893-BB9E-80505B2E0AB1}"/>
              </a:ext>
            </a:extLst>
          </p:cNvPr>
          <p:cNvSpPr/>
          <p:nvPr/>
        </p:nvSpPr>
        <p:spPr>
          <a:xfrm>
            <a:off x="4267350" y="2595304"/>
            <a:ext cx="352776" cy="317633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4293697" y="178361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=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293697" y="2194735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&lt;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271918" y="255972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=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000726" y="4106164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+3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927485" y="5104330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+3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763524" y="4690190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663791" y="5737251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720,202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847712" y="6348694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0.83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2072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650A81E-3D92-4947-933B-1D1044658A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8D4C30-D707-4AD4-B9AF-5006E6DF2AD7}"/>
              </a:ext>
            </a:extLst>
          </p:cNvPr>
          <p:cNvSpPr txBox="1"/>
          <p:nvPr/>
        </p:nvSpPr>
        <p:spPr>
          <a:xfrm>
            <a:off x="396530" y="647998"/>
            <a:ext cx="815517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Are you ready for a challenge?</a:t>
            </a:r>
          </a:p>
          <a:p>
            <a:r>
              <a:rPr lang="en-GB" sz="2400" dirty="0"/>
              <a:t>Jon was born in 2007 and his dad was born in 1982. </a:t>
            </a:r>
          </a:p>
          <a:p>
            <a:r>
              <a:rPr lang="en-GB" sz="2400" dirty="0"/>
              <a:t>Jon says that there will always be an odd difference between their ages.</a:t>
            </a:r>
          </a:p>
          <a:p>
            <a:r>
              <a:rPr lang="en-GB" sz="2400" dirty="0"/>
              <a:t>Explain whether he is right or not.  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E6EC748-1BC6-43B1-B87F-9CF305156539}"/>
              </a:ext>
            </a:extLst>
          </p:cNvPr>
          <p:cNvCxnSpPr>
            <a:cxnSpLocks/>
          </p:cNvCxnSpPr>
          <p:nvPr/>
        </p:nvCxnSpPr>
        <p:spPr>
          <a:xfrm flipV="1">
            <a:off x="472440" y="3522115"/>
            <a:ext cx="8343900" cy="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40" descr="A close up of a logo  Description generated with very high confidence">
            <a:extLst>
              <a:ext uri="{FF2B5EF4-FFF2-40B4-BE49-F238E27FC236}">
                <a16:creationId xmlns:a16="http://schemas.microsoft.com/office/drawing/2014/main" id="{61402C02-D552-472F-88AB-8199F95B36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035" y="3036861"/>
            <a:ext cx="6404911" cy="489342"/>
          </a:xfrm>
          <a:prstGeom prst="rect">
            <a:avLst/>
          </a:prstGeom>
        </p:spPr>
      </p:pic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719DF9D7-A45E-4563-839A-339A5310B66F}"/>
              </a:ext>
            </a:extLst>
          </p:cNvPr>
          <p:cNvCxnSpPr/>
          <p:nvPr/>
        </p:nvCxnSpPr>
        <p:spPr>
          <a:xfrm>
            <a:off x="7126378" y="3397389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719DF9D7-A45E-4563-839A-339A5310B66F}"/>
              </a:ext>
            </a:extLst>
          </p:cNvPr>
          <p:cNvCxnSpPr/>
          <p:nvPr/>
        </p:nvCxnSpPr>
        <p:spPr>
          <a:xfrm>
            <a:off x="721467" y="3402102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6818241" y="352483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2007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96530" y="3530287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1982</a:t>
            </a:r>
          </a:p>
        </p:txBody>
      </p:sp>
      <p:sp>
        <p:nvSpPr>
          <p:cNvPr id="48" name="Rectangle 47"/>
          <p:cNvSpPr/>
          <p:nvPr/>
        </p:nvSpPr>
        <p:spPr>
          <a:xfrm>
            <a:off x="3932082" y="4093859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= 25 </a:t>
            </a:r>
          </a:p>
        </p:txBody>
      </p:sp>
      <p:sp>
        <p:nvSpPr>
          <p:cNvPr id="50" name="Rectangle 49"/>
          <p:cNvSpPr/>
          <p:nvPr/>
        </p:nvSpPr>
        <p:spPr>
          <a:xfrm>
            <a:off x="2732107" y="4102930"/>
            <a:ext cx="1394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2007 – 1982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4520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7" grpId="0"/>
      <p:bldP spid="48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650A81E-3D92-4947-933B-1D1044658A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8D4C30-D707-4AD4-B9AF-5006E6DF2AD7}"/>
              </a:ext>
            </a:extLst>
          </p:cNvPr>
          <p:cNvSpPr txBox="1"/>
          <p:nvPr/>
        </p:nvSpPr>
        <p:spPr>
          <a:xfrm>
            <a:off x="396530" y="638059"/>
            <a:ext cx="815517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Are you ready for a challenge?</a:t>
            </a:r>
          </a:p>
          <a:p>
            <a:r>
              <a:rPr lang="en-GB" sz="2400" dirty="0"/>
              <a:t>Jon was born in 2007 and his dad was born in 1982. </a:t>
            </a:r>
          </a:p>
          <a:p>
            <a:r>
              <a:rPr lang="en-GB" sz="2400" dirty="0"/>
              <a:t>Jon says that there will always be an odd difference between their ages.</a:t>
            </a:r>
          </a:p>
          <a:p>
            <a:r>
              <a:rPr lang="en-GB" sz="2400" dirty="0"/>
              <a:t>Explain whether he is right or not.  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6EC748-1BC6-43B1-B87F-9CF305156539}"/>
              </a:ext>
            </a:extLst>
          </p:cNvPr>
          <p:cNvCxnSpPr>
            <a:cxnSpLocks/>
          </p:cNvCxnSpPr>
          <p:nvPr/>
        </p:nvCxnSpPr>
        <p:spPr>
          <a:xfrm flipV="1">
            <a:off x="472440" y="3522115"/>
            <a:ext cx="8343900" cy="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992984" y="3533811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1983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92464" y="3526651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2008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9DF9D7-A45E-4563-839A-339A5310B66F}"/>
              </a:ext>
            </a:extLst>
          </p:cNvPr>
          <p:cNvCxnSpPr/>
          <p:nvPr/>
        </p:nvCxnSpPr>
        <p:spPr>
          <a:xfrm>
            <a:off x="7718835" y="3406638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19DF9D7-A45E-4563-839A-339A5310B66F}"/>
              </a:ext>
            </a:extLst>
          </p:cNvPr>
          <p:cNvCxnSpPr/>
          <p:nvPr/>
        </p:nvCxnSpPr>
        <p:spPr>
          <a:xfrm>
            <a:off x="1319355" y="3402102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A close up of a logo  Description generated with very high confidence">
            <a:extLst>
              <a:ext uri="{FF2B5EF4-FFF2-40B4-BE49-F238E27FC236}">
                <a16:creationId xmlns:a16="http://schemas.microsoft.com/office/drawing/2014/main" id="{61402C02-D552-472F-88AB-8199F95B36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302" y="3036410"/>
            <a:ext cx="6404911" cy="48934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96530" y="3530287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1982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19DF9D7-A45E-4563-839A-339A5310B66F}"/>
              </a:ext>
            </a:extLst>
          </p:cNvPr>
          <p:cNvCxnSpPr/>
          <p:nvPr/>
        </p:nvCxnSpPr>
        <p:spPr>
          <a:xfrm>
            <a:off x="7126378" y="3397389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19DF9D7-A45E-4563-839A-339A5310B66F}"/>
              </a:ext>
            </a:extLst>
          </p:cNvPr>
          <p:cNvCxnSpPr/>
          <p:nvPr/>
        </p:nvCxnSpPr>
        <p:spPr>
          <a:xfrm>
            <a:off x="721467" y="3402102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818241" y="352483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2007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732107" y="4102930"/>
            <a:ext cx="1394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2007 – 1982 </a:t>
            </a:r>
          </a:p>
        </p:txBody>
      </p:sp>
      <p:sp>
        <p:nvSpPr>
          <p:cNvPr id="35" name="Rectangle 34"/>
          <p:cNvSpPr/>
          <p:nvPr/>
        </p:nvSpPr>
        <p:spPr>
          <a:xfrm>
            <a:off x="3984006" y="4093859"/>
            <a:ext cx="15632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= 2008 – 1983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155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L 0.06337 -0.0002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0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650A81E-3D92-4947-933B-1D1044658A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8D4C30-D707-4AD4-B9AF-5006E6DF2AD7}"/>
              </a:ext>
            </a:extLst>
          </p:cNvPr>
          <p:cNvSpPr txBox="1"/>
          <p:nvPr/>
        </p:nvSpPr>
        <p:spPr>
          <a:xfrm>
            <a:off x="396530" y="617786"/>
            <a:ext cx="815517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Are you ready for a challenge?</a:t>
            </a:r>
          </a:p>
          <a:p>
            <a:r>
              <a:rPr lang="en-GB" sz="2400" dirty="0"/>
              <a:t>Jon was born in 2007 and his dad was born in 1982. </a:t>
            </a:r>
          </a:p>
          <a:p>
            <a:r>
              <a:rPr lang="en-GB" sz="2400" dirty="0"/>
              <a:t>Jon says that there will always be an odd difference between their ages.</a:t>
            </a:r>
          </a:p>
          <a:p>
            <a:r>
              <a:rPr lang="en-GB" sz="2400" dirty="0"/>
              <a:t>Explain whether he is right or not.  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6EC748-1BC6-43B1-B87F-9CF305156539}"/>
              </a:ext>
            </a:extLst>
          </p:cNvPr>
          <p:cNvCxnSpPr>
            <a:cxnSpLocks/>
          </p:cNvCxnSpPr>
          <p:nvPr/>
        </p:nvCxnSpPr>
        <p:spPr>
          <a:xfrm flipV="1">
            <a:off x="472440" y="3522115"/>
            <a:ext cx="8343900" cy="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992984" y="3533811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1983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92464" y="3526651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2008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9DF9D7-A45E-4563-839A-339A5310B66F}"/>
              </a:ext>
            </a:extLst>
          </p:cNvPr>
          <p:cNvCxnSpPr/>
          <p:nvPr/>
        </p:nvCxnSpPr>
        <p:spPr>
          <a:xfrm>
            <a:off x="7718835" y="3406638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19DF9D7-A45E-4563-839A-339A5310B66F}"/>
              </a:ext>
            </a:extLst>
          </p:cNvPr>
          <p:cNvCxnSpPr/>
          <p:nvPr/>
        </p:nvCxnSpPr>
        <p:spPr>
          <a:xfrm>
            <a:off x="1319355" y="3402102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A close up of a logo  Description generated with very high confidence">
            <a:extLst>
              <a:ext uri="{FF2B5EF4-FFF2-40B4-BE49-F238E27FC236}">
                <a16:creationId xmlns:a16="http://schemas.microsoft.com/office/drawing/2014/main" id="{61402C02-D552-472F-88AB-8199F95B36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924" y="3032773"/>
            <a:ext cx="6404911" cy="48934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85999" y="3533811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1984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015343" y="352211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2009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19DF9D7-A45E-4563-839A-339A5310B66F}"/>
              </a:ext>
            </a:extLst>
          </p:cNvPr>
          <p:cNvCxnSpPr/>
          <p:nvPr/>
        </p:nvCxnSpPr>
        <p:spPr>
          <a:xfrm>
            <a:off x="8311850" y="3411176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19DF9D7-A45E-4563-839A-339A5310B66F}"/>
              </a:ext>
            </a:extLst>
          </p:cNvPr>
          <p:cNvCxnSpPr/>
          <p:nvPr/>
        </p:nvCxnSpPr>
        <p:spPr>
          <a:xfrm>
            <a:off x="1916565" y="3406637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96530" y="3530287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1982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19DF9D7-A45E-4563-839A-339A5310B66F}"/>
              </a:ext>
            </a:extLst>
          </p:cNvPr>
          <p:cNvCxnSpPr/>
          <p:nvPr/>
        </p:nvCxnSpPr>
        <p:spPr>
          <a:xfrm>
            <a:off x="7126378" y="3397389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19DF9D7-A45E-4563-839A-339A5310B66F}"/>
              </a:ext>
            </a:extLst>
          </p:cNvPr>
          <p:cNvCxnSpPr/>
          <p:nvPr/>
        </p:nvCxnSpPr>
        <p:spPr>
          <a:xfrm>
            <a:off x="721467" y="3402102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818241" y="352483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2007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378940" y="4093859"/>
            <a:ext cx="1563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= 2009 – 1984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732107" y="4102930"/>
            <a:ext cx="1394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2007 – 1982 </a:t>
            </a:r>
          </a:p>
        </p:txBody>
      </p:sp>
      <p:sp>
        <p:nvSpPr>
          <p:cNvPr id="35" name="Rectangle 34"/>
          <p:cNvSpPr/>
          <p:nvPr/>
        </p:nvSpPr>
        <p:spPr>
          <a:xfrm>
            <a:off x="3984006" y="4093859"/>
            <a:ext cx="15632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= 2008 – 1983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9945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22222E-6 L 0.06441 -0.0009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2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650A81E-3D92-4947-933B-1D1044658A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8D4C30-D707-4AD4-B9AF-5006E6DF2AD7}"/>
              </a:ext>
            </a:extLst>
          </p:cNvPr>
          <p:cNvSpPr txBox="1"/>
          <p:nvPr/>
        </p:nvSpPr>
        <p:spPr>
          <a:xfrm>
            <a:off x="396530" y="636644"/>
            <a:ext cx="815517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Are you ready for a challenge?</a:t>
            </a:r>
          </a:p>
          <a:p>
            <a:r>
              <a:rPr lang="en-GB" sz="2400" dirty="0"/>
              <a:t>Jon was born in 2007 and his dad was born in 1982. </a:t>
            </a:r>
          </a:p>
          <a:p>
            <a:r>
              <a:rPr lang="en-GB" sz="2400" dirty="0"/>
              <a:t>Jon says that there will always be an odd difference between their ages.</a:t>
            </a:r>
          </a:p>
          <a:p>
            <a:r>
              <a:rPr lang="en-GB" sz="2400" dirty="0"/>
              <a:t>Explain whether he is right or not.  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6EC748-1BC6-43B1-B87F-9CF305156539}"/>
              </a:ext>
            </a:extLst>
          </p:cNvPr>
          <p:cNvCxnSpPr>
            <a:cxnSpLocks/>
          </p:cNvCxnSpPr>
          <p:nvPr/>
        </p:nvCxnSpPr>
        <p:spPr>
          <a:xfrm flipV="1">
            <a:off x="472440" y="3510942"/>
            <a:ext cx="8439285" cy="111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992984" y="3533811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1983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92464" y="3526651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2008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19DF9D7-A45E-4563-839A-339A5310B66F}"/>
              </a:ext>
            </a:extLst>
          </p:cNvPr>
          <p:cNvCxnSpPr/>
          <p:nvPr/>
        </p:nvCxnSpPr>
        <p:spPr>
          <a:xfrm>
            <a:off x="7718835" y="3406638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19DF9D7-A45E-4563-839A-339A5310B66F}"/>
              </a:ext>
            </a:extLst>
          </p:cNvPr>
          <p:cNvCxnSpPr/>
          <p:nvPr/>
        </p:nvCxnSpPr>
        <p:spPr>
          <a:xfrm>
            <a:off x="1319355" y="3402102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A close up of a logo  Description generated with very high confidence">
            <a:extLst>
              <a:ext uri="{FF2B5EF4-FFF2-40B4-BE49-F238E27FC236}">
                <a16:creationId xmlns:a16="http://schemas.microsoft.com/office/drawing/2014/main" id="{61402C02-D552-472F-88AB-8199F95B36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442" y="3014956"/>
            <a:ext cx="6404911" cy="48934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85999" y="3533811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1984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015343" y="352211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2009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19DF9D7-A45E-4563-839A-339A5310B66F}"/>
              </a:ext>
            </a:extLst>
          </p:cNvPr>
          <p:cNvCxnSpPr/>
          <p:nvPr/>
        </p:nvCxnSpPr>
        <p:spPr>
          <a:xfrm>
            <a:off x="8311850" y="3404033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19DF9D7-A45E-4563-839A-339A5310B66F}"/>
              </a:ext>
            </a:extLst>
          </p:cNvPr>
          <p:cNvCxnSpPr/>
          <p:nvPr/>
        </p:nvCxnSpPr>
        <p:spPr>
          <a:xfrm>
            <a:off x="1916565" y="3406637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96530" y="3530287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1982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19DF9D7-A45E-4563-839A-339A5310B66F}"/>
              </a:ext>
            </a:extLst>
          </p:cNvPr>
          <p:cNvCxnSpPr/>
          <p:nvPr/>
        </p:nvCxnSpPr>
        <p:spPr>
          <a:xfrm>
            <a:off x="7126378" y="3397389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19DF9D7-A45E-4563-839A-339A5310B66F}"/>
              </a:ext>
            </a:extLst>
          </p:cNvPr>
          <p:cNvCxnSpPr/>
          <p:nvPr/>
        </p:nvCxnSpPr>
        <p:spPr>
          <a:xfrm>
            <a:off x="721467" y="3402102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818241" y="352483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2007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378940" y="4093859"/>
            <a:ext cx="1563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= 2009 – 1984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732107" y="4102930"/>
            <a:ext cx="1394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2007 – 1982 </a:t>
            </a:r>
          </a:p>
        </p:txBody>
      </p:sp>
      <p:sp>
        <p:nvSpPr>
          <p:cNvPr id="35" name="Rectangle 34"/>
          <p:cNvSpPr/>
          <p:nvPr/>
        </p:nvSpPr>
        <p:spPr>
          <a:xfrm>
            <a:off x="3984006" y="4093859"/>
            <a:ext cx="15632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= 2008 – 1983 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19DF9D7-A45E-4563-839A-339A5310B66F}"/>
              </a:ext>
            </a:extLst>
          </p:cNvPr>
          <p:cNvCxnSpPr/>
          <p:nvPr/>
        </p:nvCxnSpPr>
        <p:spPr>
          <a:xfrm>
            <a:off x="1916565" y="3397389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19DF9D7-A45E-4563-839A-339A5310B66F}"/>
              </a:ext>
            </a:extLst>
          </p:cNvPr>
          <p:cNvCxnSpPr/>
          <p:nvPr/>
        </p:nvCxnSpPr>
        <p:spPr>
          <a:xfrm>
            <a:off x="2513775" y="3401924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19DF9D7-A45E-4563-839A-339A5310B66F}"/>
              </a:ext>
            </a:extLst>
          </p:cNvPr>
          <p:cNvCxnSpPr/>
          <p:nvPr/>
        </p:nvCxnSpPr>
        <p:spPr>
          <a:xfrm>
            <a:off x="8311850" y="3397389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19DF9D7-A45E-4563-839A-339A5310B66F}"/>
              </a:ext>
            </a:extLst>
          </p:cNvPr>
          <p:cNvCxnSpPr/>
          <p:nvPr/>
        </p:nvCxnSpPr>
        <p:spPr>
          <a:xfrm>
            <a:off x="8911725" y="3397389"/>
            <a:ext cx="0" cy="1200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963407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48148E-6 L 0.02708 0.0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4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9382" y="4165969"/>
            <a:ext cx="645236" cy="1546670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684099" y="5721377"/>
            <a:ext cx="1363222" cy="461665"/>
            <a:chOff x="3684099" y="5721377"/>
            <a:chExt cx="1363222" cy="461665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CCEAED9-8012-46DA-B7C1-64CF2A6D19E3}"/>
                </a:ext>
              </a:extLst>
            </p:cNvPr>
            <p:cNvSpPr txBox="1"/>
            <p:nvPr/>
          </p:nvSpPr>
          <p:spPr bwMode="auto">
            <a:xfrm>
              <a:off x="3684099" y="5721377"/>
              <a:ext cx="5277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10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68940EB-6C34-467F-94F8-44C10B4E68A6}"/>
                </a:ext>
              </a:extLst>
            </p:cNvPr>
            <p:cNvSpPr txBox="1"/>
            <p:nvPr/>
          </p:nvSpPr>
          <p:spPr bwMode="auto">
            <a:xfrm>
              <a:off x="4124302" y="5721377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Arial" panose="020B0604020202020204" pitchFamily="34" charset="0"/>
                  <a:ea typeface="Myriad Pro Semibold" charset="0"/>
                  <a:cs typeface="Arial" panose="020B0604020202020204" pitchFamily="34" charset="0"/>
                </a:rPr>
                <a:t>−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E0421DC-92E1-41E1-8957-89E043946D1F}"/>
                </a:ext>
              </a:extLst>
            </p:cNvPr>
            <p:cNvSpPr txBox="1"/>
            <p:nvPr/>
          </p:nvSpPr>
          <p:spPr bwMode="auto">
            <a:xfrm>
              <a:off x="4401543" y="5721377"/>
              <a:ext cx="35137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3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A79F0E4-C1FB-4982-AAA5-3D32ED38C97A}"/>
                </a:ext>
              </a:extLst>
            </p:cNvPr>
            <p:cNvSpPr txBox="1"/>
            <p:nvPr/>
          </p:nvSpPr>
          <p:spPr bwMode="auto">
            <a:xfrm>
              <a:off x="4652661" y="5721377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Myriad Pro Semibold" charset="0"/>
                </a:rPr>
                <a:t>=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054A4A86-403E-44F6-A621-29D257F38B61}"/>
              </a:ext>
            </a:extLst>
          </p:cNvPr>
          <p:cNvSpPr txBox="1"/>
          <p:nvPr/>
        </p:nvSpPr>
        <p:spPr bwMode="auto">
          <a:xfrm>
            <a:off x="5108522" y="5721377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3" name="Rectangle 2"/>
          <p:cNvSpPr/>
          <p:nvPr/>
        </p:nvSpPr>
        <p:spPr>
          <a:xfrm>
            <a:off x="174651" y="109920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i="1" dirty="0"/>
              <a:t>Jon has 10</a:t>
            </a:r>
            <a:r>
              <a:rPr lang="en-GB" sz="800" i="1" dirty="0"/>
              <a:t> </a:t>
            </a:r>
            <a:r>
              <a:rPr lang="en-GB" i="1" dirty="0"/>
              <a:t>p in his money box. </a:t>
            </a:r>
          </a:p>
          <a:p>
            <a:r>
              <a:rPr lang="en-GB" i="1" dirty="0" err="1"/>
              <a:t>Misha</a:t>
            </a:r>
            <a:r>
              <a:rPr lang="en-GB" i="1" dirty="0"/>
              <a:t> has 3</a:t>
            </a:r>
            <a:r>
              <a:rPr lang="en-GB" sz="800" i="1" dirty="0"/>
              <a:t> </a:t>
            </a:r>
            <a:r>
              <a:rPr lang="en-GB" i="1" dirty="0"/>
              <a:t>p in hers. </a:t>
            </a:r>
          </a:p>
          <a:p>
            <a:r>
              <a:rPr lang="en-GB" i="1" dirty="0"/>
              <a:t>Jon has ___ more than </a:t>
            </a:r>
            <a:r>
              <a:rPr lang="en-GB" i="1" dirty="0" err="1"/>
              <a:t>Misha</a:t>
            </a:r>
            <a:r>
              <a:rPr lang="en-GB" i="1" dirty="0"/>
              <a:t>.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933275" y="1624628"/>
            <a:ext cx="4956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i="1" dirty="0"/>
              <a:t>7</a:t>
            </a:r>
            <a:r>
              <a:rPr lang="en-GB" sz="800" i="1" dirty="0"/>
              <a:t> </a:t>
            </a:r>
            <a:r>
              <a:rPr lang="en-GB" i="1" dirty="0"/>
              <a:t>p 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28948" y="4174707"/>
            <a:ext cx="661905" cy="158095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49382" y="4157231"/>
            <a:ext cx="1888026" cy="157731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24415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D8A0373-DD57-47D4-9149-B5292D6E35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752" y="4174707"/>
            <a:ext cx="618496" cy="152919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34552E3-72AD-41E0-9730-F55455D84F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752" y="2577612"/>
            <a:ext cx="618496" cy="152961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CCEAED9-8012-46DA-B7C1-64CF2A6D19E3}"/>
              </a:ext>
            </a:extLst>
          </p:cNvPr>
          <p:cNvSpPr txBox="1"/>
          <p:nvPr/>
        </p:nvSpPr>
        <p:spPr bwMode="auto">
          <a:xfrm>
            <a:off x="3728942" y="5771380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68940EB-6C34-467F-94F8-44C10B4E68A6}"/>
              </a:ext>
            </a:extLst>
          </p:cNvPr>
          <p:cNvSpPr txBox="1"/>
          <p:nvPr/>
        </p:nvSpPr>
        <p:spPr bwMode="auto">
          <a:xfrm>
            <a:off x="4118031" y="5771380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E0421DC-92E1-41E1-8957-89E043946D1F}"/>
              </a:ext>
            </a:extLst>
          </p:cNvPr>
          <p:cNvSpPr txBox="1"/>
          <p:nvPr/>
        </p:nvSpPr>
        <p:spPr bwMode="auto">
          <a:xfrm>
            <a:off x="4395272" y="5771380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A79F0E4-C1FB-4982-AAA5-3D32ED38C97A}"/>
              </a:ext>
            </a:extLst>
          </p:cNvPr>
          <p:cNvSpPr txBox="1"/>
          <p:nvPr/>
        </p:nvSpPr>
        <p:spPr bwMode="auto">
          <a:xfrm>
            <a:off x="4646390" y="5771380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54A4A86-403E-44F6-A621-29D257F38B61}"/>
              </a:ext>
            </a:extLst>
          </p:cNvPr>
          <p:cNvSpPr txBox="1"/>
          <p:nvPr/>
        </p:nvSpPr>
        <p:spPr bwMode="auto">
          <a:xfrm>
            <a:off x="5102251" y="5771380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CDA11C5-7D22-4C61-949E-3FB455C09F1B}"/>
              </a:ext>
            </a:extLst>
          </p:cNvPr>
          <p:cNvSpPr txBox="1"/>
          <p:nvPr/>
        </p:nvSpPr>
        <p:spPr bwMode="auto">
          <a:xfrm>
            <a:off x="4933510" y="5771380"/>
            <a:ext cx="360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C860E12-D6BE-4048-94D5-CB89B8BA76DC}"/>
              </a:ext>
            </a:extLst>
          </p:cNvPr>
          <p:cNvSpPr txBox="1"/>
          <p:nvPr/>
        </p:nvSpPr>
        <p:spPr bwMode="auto">
          <a:xfrm>
            <a:off x="3763520" y="5771380"/>
            <a:ext cx="244465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3" name="Rectangle 2"/>
          <p:cNvSpPr/>
          <p:nvPr/>
        </p:nvSpPr>
        <p:spPr>
          <a:xfrm>
            <a:off x="174651" y="109920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i="1" dirty="0"/>
              <a:t>Jon adds 10</a:t>
            </a:r>
            <a:r>
              <a:rPr lang="en-GB" sz="800" i="1" dirty="0"/>
              <a:t> </a:t>
            </a:r>
            <a:r>
              <a:rPr lang="en-GB" i="1" dirty="0"/>
              <a:t>p to his money box.</a:t>
            </a:r>
          </a:p>
          <a:p>
            <a:r>
              <a:rPr lang="en-GB" i="1" dirty="0"/>
              <a:t>He now has ____ more than </a:t>
            </a:r>
            <a:r>
              <a:rPr lang="en-GB" i="1" dirty="0" err="1"/>
              <a:t>Misha</a:t>
            </a:r>
            <a:r>
              <a:rPr lang="en-GB" i="1" dirty="0"/>
              <a:t>. </a:t>
            </a:r>
          </a:p>
        </p:txBody>
      </p:sp>
      <p:sp>
        <p:nvSpPr>
          <p:cNvPr id="4" name="Rectangle 3"/>
          <p:cNvSpPr/>
          <p:nvPr/>
        </p:nvSpPr>
        <p:spPr>
          <a:xfrm>
            <a:off x="1328275" y="1357154"/>
            <a:ext cx="6126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i="1" dirty="0"/>
              <a:t>17</a:t>
            </a:r>
            <a:r>
              <a:rPr lang="en-GB" sz="800" i="1" dirty="0"/>
              <a:t> </a:t>
            </a:r>
            <a:r>
              <a:rPr lang="en-GB" i="1" dirty="0"/>
              <a:t>p 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732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 animBg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D8A0373-DD57-47D4-9149-B5292D6E35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752" y="4174707"/>
            <a:ext cx="618496" cy="152919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34552E3-72AD-41E0-9730-F55455D84F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752" y="2577612"/>
            <a:ext cx="618496" cy="152961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CCEAED9-8012-46DA-B7C1-64CF2A6D19E3}"/>
              </a:ext>
            </a:extLst>
          </p:cNvPr>
          <p:cNvSpPr txBox="1"/>
          <p:nvPr/>
        </p:nvSpPr>
        <p:spPr bwMode="auto">
          <a:xfrm>
            <a:off x="3728942" y="5771380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68940EB-6C34-467F-94F8-44C10B4E68A6}"/>
              </a:ext>
            </a:extLst>
          </p:cNvPr>
          <p:cNvSpPr txBox="1"/>
          <p:nvPr/>
        </p:nvSpPr>
        <p:spPr bwMode="auto">
          <a:xfrm>
            <a:off x="4118031" y="5771380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E0421DC-92E1-41E1-8957-89E043946D1F}"/>
              </a:ext>
            </a:extLst>
          </p:cNvPr>
          <p:cNvSpPr txBox="1"/>
          <p:nvPr/>
        </p:nvSpPr>
        <p:spPr bwMode="auto">
          <a:xfrm>
            <a:off x="4395272" y="5771380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A79F0E4-C1FB-4982-AAA5-3D32ED38C97A}"/>
              </a:ext>
            </a:extLst>
          </p:cNvPr>
          <p:cNvSpPr txBox="1"/>
          <p:nvPr/>
        </p:nvSpPr>
        <p:spPr bwMode="auto">
          <a:xfrm>
            <a:off x="4646390" y="5771380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54A4A86-403E-44F6-A621-29D257F38B61}"/>
              </a:ext>
            </a:extLst>
          </p:cNvPr>
          <p:cNvSpPr txBox="1"/>
          <p:nvPr/>
        </p:nvSpPr>
        <p:spPr bwMode="auto">
          <a:xfrm>
            <a:off x="4928370" y="5771380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17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CDA11C5-7D22-4C61-949E-3FB455C09F1B}"/>
              </a:ext>
            </a:extLst>
          </p:cNvPr>
          <p:cNvSpPr txBox="1"/>
          <p:nvPr/>
        </p:nvSpPr>
        <p:spPr bwMode="auto">
          <a:xfrm>
            <a:off x="4950080" y="5771379"/>
            <a:ext cx="255127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C860E12-D6BE-4048-94D5-CB89B8BA76DC}"/>
              </a:ext>
            </a:extLst>
          </p:cNvPr>
          <p:cNvSpPr txBox="1"/>
          <p:nvPr/>
        </p:nvSpPr>
        <p:spPr bwMode="auto">
          <a:xfrm>
            <a:off x="3769596" y="5771380"/>
            <a:ext cx="244465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3" name="Rectangle 2"/>
          <p:cNvSpPr/>
          <p:nvPr/>
        </p:nvSpPr>
        <p:spPr>
          <a:xfrm>
            <a:off x="174651" y="109920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i="1" dirty="0"/>
              <a:t>Jon adds another 10</a:t>
            </a:r>
            <a:r>
              <a:rPr lang="en-GB" sz="800" i="1" dirty="0"/>
              <a:t> </a:t>
            </a:r>
            <a:r>
              <a:rPr lang="en-GB" i="1" dirty="0"/>
              <a:t>p to his money box.</a:t>
            </a:r>
          </a:p>
          <a:p>
            <a:r>
              <a:rPr lang="en-GB" i="1" dirty="0"/>
              <a:t>He now has ____ more than </a:t>
            </a:r>
            <a:r>
              <a:rPr lang="en-GB" i="1" dirty="0" err="1"/>
              <a:t>Misha</a:t>
            </a:r>
            <a:r>
              <a:rPr lang="en-GB" i="1" dirty="0"/>
              <a:t>. </a:t>
            </a:r>
          </a:p>
        </p:txBody>
      </p:sp>
      <p:sp>
        <p:nvSpPr>
          <p:cNvPr id="4" name="Rectangle 3"/>
          <p:cNvSpPr/>
          <p:nvPr/>
        </p:nvSpPr>
        <p:spPr>
          <a:xfrm>
            <a:off x="1328275" y="1357154"/>
            <a:ext cx="6126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i="1" dirty="0"/>
              <a:t>27</a:t>
            </a:r>
            <a:r>
              <a:rPr lang="en-GB" sz="800" i="1" dirty="0"/>
              <a:t> </a:t>
            </a:r>
            <a:r>
              <a:rPr lang="en-GB" i="1" dirty="0"/>
              <a:t>p </a:t>
            </a:r>
            <a:endParaRPr lang="en-GB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34552E3-72AD-41E0-9730-F55455D84F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752" y="1014257"/>
            <a:ext cx="618496" cy="15296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1081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4.5|40.5|47.6|19.5|4.9|5.4|50.3|43.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5|9.2|26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2|18.1|10.3|19.9|15|22.2|42.4|2.3|14.8|68.3|14.5|39.6|1.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3|10.9|4|10.6|5.9|1.7|28.3|8|4.5|5.3|3.6|5.5|1.1|7.3|8.4|5.5|5.9|1.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7|3.7|2.8|6.2|7.5|38.7|14.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5.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8|10.3|8.9|2.3|6.7|6.5|10.9|6.8|11.8|10.4|1.8|6.6|7|3|7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|11.6|7.4|40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14.1|14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14.1|1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9|5.9|7.9|6.6|4.5|5.9|9.1|16.8|2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10.9|12|1.9|34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7|7.6|6.7|1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5|7.8|9.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A7F6874-EE89-4AD8-AFED-CBDBF3ADFB10}"/>
</file>

<file path=customXml/itemProps3.xml><?xml version="1.0" encoding="utf-8"?>
<ds:datastoreItem xmlns:ds="http://schemas.openxmlformats.org/officeDocument/2006/customXml" ds:itemID="{AD54778C-1F19-4F3F-ABC2-3B1194BCB33C}">
  <ds:schemaRefs>
    <ds:schemaRef ds:uri="e2f7c1fb-8b39-4d5b-953e-de45d1606e4d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905</Words>
  <Application>Microsoft Office PowerPoint</Application>
  <PresentationFormat>On-screen Show (4:3)</PresentationFormat>
  <Paragraphs>274</Paragraphs>
  <Slides>19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Arial</vt:lpstr>
      <vt:lpstr>Calibri</vt:lpstr>
      <vt:lpstr>Calibri Light</vt:lpstr>
      <vt:lpstr>Comic Sans MS</vt:lpstr>
      <vt:lpstr>Myriad Pro</vt:lpstr>
      <vt:lpstr>Myriad Pro Semibold</vt:lpstr>
      <vt:lpstr>Open Sans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2020-08-27T13:23:37Z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