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19"/>
  </p:notesMasterIdLst>
  <p:sldIdLst>
    <p:sldId id="256" r:id="rId6"/>
    <p:sldId id="384" r:id="rId7"/>
    <p:sldId id="365" r:id="rId8"/>
    <p:sldId id="325" r:id="rId9"/>
    <p:sldId id="386" r:id="rId10"/>
    <p:sldId id="387" r:id="rId11"/>
    <p:sldId id="385" r:id="rId12"/>
    <p:sldId id="326" r:id="rId13"/>
    <p:sldId id="388" r:id="rId14"/>
    <p:sldId id="390" r:id="rId15"/>
    <p:sldId id="392" r:id="rId16"/>
    <p:sldId id="389" r:id="rId17"/>
    <p:sldId id="39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CEEB"/>
    <a:srgbClr val="2EA5DA"/>
    <a:srgbClr val="3875A1"/>
    <a:srgbClr val="E6E6E6"/>
    <a:srgbClr val="387538"/>
    <a:srgbClr val="F26C5F"/>
    <a:srgbClr val="3E678B"/>
    <a:srgbClr val="F37A00"/>
    <a:srgbClr val="2C3034"/>
    <a:srgbClr val="AE6F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0C1026-05A3-4A15-A533-ADA2ED05A7E6}" v="1" dt="2020-08-27T13:28:36.6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74" autoAdjust="0"/>
    <p:restoredTop sz="81262" autoAdjust="0"/>
  </p:normalViewPr>
  <p:slideViewPr>
    <p:cSldViewPr snapToGrid="0">
      <p:cViewPr varScale="1">
        <p:scale>
          <a:sx n="58" d="100"/>
          <a:sy n="58" d="100"/>
        </p:scale>
        <p:origin x="156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12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1851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621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3079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95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802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007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4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825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652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71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8666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309504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94475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089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 </a:t>
            </a:r>
            <a:br>
              <a:rPr lang="en-GB" dirty="0"/>
            </a:br>
            <a:r>
              <a:rPr lang="en-GB" dirty="0"/>
              <a:t>Lesson 22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2CAD22-7576-4C39-B681-0A175FDE7B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85D322DF-030D-49A5-87C2-01BB50420105}"/>
              </a:ext>
            </a:extLst>
          </p:cNvPr>
          <p:cNvSpPr/>
          <p:nvPr/>
        </p:nvSpPr>
        <p:spPr>
          <a:xfrm>
            <a:off x="7321823" y="1866953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8CCA5AA-D8B8-4C57-BA5C-BDEDE012D877}"/>
              </a:ext>
            </a:extLst>
          </p:cNvPr>
          <p:cNvSpPr/>
          <p:nvPr/>
        </p:nvSpPr>
        <p:spPr>
          <a:xfrm>
            <a:off x="177484" y="672114"/>
            <a:ext cx="1795696" cy="2380800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will transform the minuend and the difference by the same amount, then adjust the difference to find the answer.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" name="Flowchart: Process 2">
            <a:extLst>
              <a:ext uri="{FF2B5EF4-FFF2-40B4-BE49-F238E27FC236}">
                <a16:creationId xmlns:a16="http://schemas.microsoft.com/office/drawing/2014/main" id="{680D812C-A089-4BCE-B99A-1E793855A448}"/>
              </a:ext>
            </a:extLst>
          </p:cNvPr>
          <p:cNvSpPr/>
          <p:nvPr/>
        </p:nvSpPr>
        <p:spPr>
          <a:xfrm>
            <a:off x="3182003" y="747154"/>
            <a:ext cx="2883264" cy="2847945"/>
          </a:xfrm>
          <a:prstGeom prst="flowChartProcess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0EBDDD-2EEE-4231-B156-76F9DEAFB2CE}"/>
              </a:ext>
            </a:extLst>
          </p:cNvPr>
          <p:cNvCxnSpPr>
            <a:cxnSpLocks/>
          </p:cNvCxnSpPr>
          <p:nvPr/>
        </p:nvCxnSpPr>
        <p:spPr>
          <a:xfrm>
            <a:off x="4572000" y="3625516"/>
            <a:ext cx="0" cy="721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A29BBAC-DD45-4B4D-90AD-F620BCE11ECF}"/>
              </a:ext>
            </a:extLst>
          </p:cNvPr>
          <p:cNvCxnSpPr/>
          <p:nvPr/>
        </p:nvCxnSpPr>
        <p:spPr>
          <a:xfrm>
            <a:off x="0" y="4347411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3B4B392-C29C-4F6C-BBB2-519C869B8A78}"/>
              </a:ext>
            </a:extLst>
          </p:cNvPr>
          <p:cNvSpPr txBox="1"/>
          <p:nvPr/>
        </p:nvSpPr>
        <p:spPr>
          <a:xfrm>
            <a:off x="177484" y="4494975"/>
            <a:ext cx="412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A different efficient strategy</a:t>
            </a:r>
            <a:endParaRPr lang="en-GB" sz="2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60FB945-B8D1-4460-B461-C09CE02E4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226" y="899225"/>
            <a:ext cx="1015260" cy="1593395"/>
          </a:xfrm>
          <a:prstGeom prst="rect">
            <a:avLst/>
          </a:prstGeom>
        </p:spPr>
      </p:pic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48707A8A-91CD-435C-820C-F740360B93A2}"/>
              </a:ext>
            </a:extLst>
          </p:cNvPr>
          <p:cNvSpPr/>
          <p:nvPr/>
        </p:nvSpPr>
        <p:spPr>
          <a:xfrm>
            <a:off x="7227164" y="777563"/>
            <a:ext cx="1795696" cy="1686075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will transform the minuend and subtrahend by the same amount.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C3826C-F24E-44B8-B642-7CF0BE770D2A}"/>
              </a:ext>
            </a:extLst>
          </p:cNvPr>
          <p:cNvSpPr txBox="1"/>
          <p:nvPr/>
        </p:nvSpPr>
        <p:spPr>
          <a:xfrm>
            <a:off x="3440822" y="899225"/>
            <a:ext cx="200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4,970 – 82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9956237-F96B-4874-9C52-822886C7EC79}"/>
              </a:ext>
            </a:extLst>
          </p:cNvPr>
          <p:cNvSpPr txBox="1"/>
          <p:nvPr/>
        </p:nvSpPr>
        <p:spPr>
          <a:xfrm>
            <a:off x="3614137" y="1272134"/>
            <a:ext cx="1983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8,645 – 5,009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1D3C63-A61B-4B11-827E-2592CDA9E746}"/>
              </a:ext>
            </a:extLst>
          </p:cNvPr>
          <p:cNvSpPr txBox="1"/>
          <p:nvPr/>
        </p:nvSpPr>
        <p:spPr>
          <a:xfrm>
            <a:off x="3700630" y="1652143"/>
            <a:ext cx="166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1,234 – 486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9F9272-A244-478C-AB62-6206BECF62F6}"/>
              </a:ext>
            </a:extLst>
          </p:cNvPr>
          <p:cNvSpPr txBox="1"/>
          <p:nvPr/>
        </p:nvSpPr>
        <p:spPr>
          <a:xfrm>
            <a:off x="3919093" y="2067659"/>
            <a:ext cx="198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6,001 – 2,479</a:t>
            </a:r>
          </a:p>
          <a:p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2C4347E-DB8D-42A7-B611-D98D0E9ED217}"/>
              </a:ext>
            </a:extLst>
          </p:cNvPr>
          <p:cNvSpPr txBox="1"/>
          <p:nvPr/>
        </p:nvSpPr>
        <p:spPr>
          <a:xfrm>
            <a:off x="3655390" y="2462290"/>
            <a:ext cx="181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3,150 – 164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4D7EB3-C252-4B51-8006-B4F9EF3F3800}"/>
              </a:ext>
            </a:extLst>
          </p:cNvPr>
          <p:cNvSpPr txBox="1"/>
          <p:nvPr/>
        </p:nvSpPr>
        <p:spPr>
          <a:xfrm>
            <a:off x="4150450" y="2844569"/>
            <a:ext cx="1824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1.5 – 0.75</a:t>
            </a:r>
          </a:p>
          <a:p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8439E7-3935-465C-8565-1CAFA500C23C}"/>
              </a:ext>
            </a:extLst>
          </p:cNvPr>
          <p:cNvSpPr txBox="1"/>
          <p:nvPr/>
        </p:nvSpPr>
        <p:spPr>
          <a:xfrm>
            <a:off x="3542588" y="3195350"/>
            <a:ext cx="209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12,052 – 1,020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18C37E4-9A01-40BD-AE87-654ECC6FE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9200" y="847675"/>
            <a:ext cx="939848" cy="15875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5913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2CAD22-7576-4C39-B681-0A175FDE7B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85D322DF-030D-49A5-87C2-01BB50420105}"/>
              </a:ext>
            </a:extLst>
          </p:cNvPr>
          <p:cNvSpPr/>
          <p:nvPr/>
        </p:nvSpPr>
        <p:spPr>
          <a:xfrm>
            <a:off x="7321823" y="1866953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lowchart: Process 2">
            <a:extLst>
              <a:ext uri="{FF2B5EF4-FFF2-40B4-BE49-F238E27FC236}">
                <a16:creationId xmlns:a16="http://schemas.microsoft.com/office/drawing/2014/main" id="{680D812C-A089-4BCE-B99A-1E793855A448}"/>
              </a:ext>
            </a:extLst>
          </p:cNvPr>
          <p:cNvSpPr/>
          <p:nvPr/>
        </p:nvSpPr>
        <p:spPr>
          <a:xfrm>
            <a:off x="3182003" y="747154"/>
            <a:ext cx="2883264" cy="2847945"/>
          </a:xfrm>
          <a:prstGeom prst="flowChartProcess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0EBDDD-2EEE-4231-B156-76F9DEAFB2CE}"/>
              </a:ext>
            </a:extLst>
          </p:cNvPr>
          <p:cNvCxnSpPr>
            <a:cxnSpLocks/>
          </p:cNvCxnSpPr>
          <p:nvPr/>
        </p:nvCxnSpPr>
        <p:spPr>
          <a:xfrm>
            <a:off x="4572000" y="3625516"/>
            <a:ext cx="0" cy="72189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A29BBAC-DD45-4B4D-90AD-F620BCE11ECF}"/>
              </a:ext>
            </a:extLst>
          </p:cNvPr>
          <p:cNvCxnSpPr/>
          <p:nvPr/>
        </p:nvCxnSpPr>
        <p:spPr>
          <a:xfrm>
            <a:off x="0" y="4347411"/>
            <a:ext cx="9144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3B4B392-C29C-4F6C-BBB2-519C869B8A78}"/>
              </a:ext>
            </a:extLst>
          </p:cNvPr>
          <p:cNvSpPr txBox="1"/>
          <p:nvPr/>
        </p:nvSpPr>
        <p:spPr>
          <a:xfrm>
            <a:off x="177484" y="4494975"/>
            <a:ext cx="412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 A different efficient strategy</a:t>
            </a:r>
            <a:endParaRPr lang="en-GB" sz="2400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60FB945-B8D1-4460-B461-C09CE02E4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226" y="899225"/>
            <a:ext cx="1015260" cy="1593395"/>
          </a:xfrm>
          <a:prstGeom prst="rect">
            <a:avLst/>
          </a:prstGeom>
        </p:spPr>
      </p:pic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48707A8A-91CD-435C-820C-F740360B93A2}"/>
              </a:ext>
            </a:extLst>
          </p:cNvPr>
          <p:cNvSpPr/>
          <p:nvPr/>
        </p:nvSpPr>
        <p:spPr>
          <a:xfrm>
            <a:off x="7227164" y="777563"/>
            <a:ext cx="1795696" cy="1686075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will transform the minuend and subtrahend by the same amount.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C3826C-F24E-44B8-B642-7CF0BE770D2A}"/>
              </a:ext>
            </a:extLst>
          </p:cNvPr>
          <p:cNvSpPr txBox="1"/>
          <p:nvPr/>
        </p:nvSpPr>
        <p:spPr>
          <a:xfrm>
            <a:off x="3440822" y="899225"/>
            <a:ext cx="2002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4,970 – 82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9956237-F96B-4874-9C52-822886C7EC79}"/>
              </a:ext>
            </a:extLst>
          </p:cNvPr>
          <p:cNvSpPr txBox="1"/>
          <p:nvPr/>
        </p:nvSpPr>
        <p:spPr>
          <a:xfrm>
            <a:off x="3614137" y="1272134"/>
            <a:ext cx="1983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8,645 – 5,009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1D3C63-A61B-4B11-827E-2592CDA9E746}"/>
              </a:ext>
            </a:extLst>
          </p:cNvPr>
          <p:cNvSpPr txBox="1"/>
          <p:nvPr/>
        </p:nvSpPr>
        <p:spPr>
          <a:xfrm>
            <a:off x="3700630" y="1652143"/>
            <a:ext cx="1660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1,234 – 486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19F9272-A244-478C-AB62-6206BECF62F6}"/>
              </a:ext>
            </a:extLst>
          </p:cNvPr>
          <p:cNvSpPr txBox="1"/>
          <p:nvPr/>
        </p:nvSpPr>
        <p:spPr>
          <a:xfrm>
            <a:off x="3919093" y="2067659"/>
            <a:ext cx="1983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6,001 – 2,479</a:t>
            </a:r>
          </a:p>
          <a:p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2C4347E-DB8D-42A7-B611-D98D0E9ED217}"/>
              </a:ext>
            </a:extLst>
          </p:cNvPr>
          <p:cNvSpPr txBox="1"/>
          <p:nvPr/>
        </p:nvSpPr>
        <p:spPr>
          <a:xfrm>
            <a:off x="3655390" y="2462290"/>
            <a:ext cx="181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3,150 – 164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4D7EB3-C252-4B51-8006-B4F9EF3F3800}"/>
              </a:ext>
            </a:extLst>
          </p:cNvPr>
          <p:cNvSpPr txBox="1"/>
          <p:nvPr/>
        </p:nvSpPr>
        <p:spPr>
          <a:xfrm>
            <a:off x="4150450" y="2844569"/>
            <a:ext cx="1824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1.5 – 0.75</a:t>
            </a:r>
          </a:p>
          <a:p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8439E7-3935-465C-8565-1CAFA500C23C}"/>
              </a:ext>
            </a:extLst>
          </p:cNvPr>
          <p:cNvSpPr txBox="1"/>
          <p:nvPr/>
        </p:nvSpPr>
        <p:spPr>
          <a:xfrm>
            <a:off x="3542588" y="3195350"/>
            <a:ext cx="209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12,052 – 1,020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518C37E4-9A01-40BD-AE87-654ECC6FE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9200" y="847675"/>
            <a:ext cx="939848" cy="1587582"/>
          </a:xfrm>
          <a:prstGeom prst="rect">
            <a:avLst/>
          </a:prstGeom>
        </p:spPr>
      </p:pic>
      <p:sp>
        <p:nvSpPr>
          <p:cNvPr id="26" name="Speech Bubble: Oval 25">
            <a:extLst>
              <a:ext uri="{FF2B5EF4-FFF2-40B4-BE49-F238E27FC236}">
                <a16:creationId xmlns:a16="http://schemas.microsoft.com/office/drawing/2014/main" id="{76D9A62D-15F0-46F8-94F4-B2ABDDB970A7}"/>
              </a:ext>
            </a:extLst>
          </p:cNvPr>
          <p:cNvSpPr/>
          <p:nvPr/>
        </p:nvSpPr>
        <p:spPr>
          <a:xfrm>
            <a:off x="177484" y="672114"/>
            <a:ext cx="1795696" cy="2380800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I will transform the minuend and the difference by the same amount, then adjust the difference to find the answer.</a:t>
            </a:r>
            <a:endParaRPr lang="en-GB" sz="14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25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23 0.02546 L -0.29461 0.32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42" y="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L 0.29704 0.262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L -0.34636 0.5467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6" y="2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29844 0.2377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13" y="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8 -0.01343 L -0.30312 0.1824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55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-0.2191 0.462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04844 0.307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1" y="1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8" grpId="0"/>
      <p:bldP spid="29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B8BBB-498B-4794-8CAC-EF06642C32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A04C26-694A-47DA-85DD-9FFBF2B75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4920" y="1394576"/>
            <a:ext cx="5736989" cy="13350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34D8F4-180D-4AED-A4F8-2DB516E70A8B}"/>
              </a:ext>
            </a:extLst>
          </p:cNvPr>
          <p:cNvSpPr txBox="1"/>
          <p:nvPr/>
        </p:nvSpPr>
        <p:spPr>
          <a:xfrm>
            <a:off x="583570" y="1022878"/>
            <a:ext cx="7998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3D2565-DFB3-4DA1-944F-DA1C3CD807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54" y="3188021"/>
            <a:ext cx="1585166" cy="1258069"/>
          </a:xfrm>
          <a:prstGeom prst="rect">
            <a:avLst/>
          </a:prstGeom>
        </p:spPr>
      </p:pic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EA279507-8E15-475A-9F14-B576E0110800}"/>
              </a:ext>
            </a:extLst>
          </p:cNvPr>
          <p:cNvSpPr/>
          <p:nvPr/>
        </p:nvSpPr>
        <p:spPr>
          <a:xfrm>
            <a:off x="2436926" y="3048000"/>
            <a:ext cx="4589516" cy="3047999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How many different strategies can you use to find the difference in this subtraction?</a:t>
            </a: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What advice would you give Sam and Ellie about the most efficient strategy?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7947DE86-6EAB-4513-8506-C59940B66987}"/>
              </a:ext>
            </a:extLst>
          </p:cNvPr>
          <p:cNvSpPr/>
          <p:nvPr/>
        </p:nvSpPr>
        <p:spPr>
          <a:xfrm>
            <a:off x="6047333" y="1981877"/>
            <a:ext cx="1187658" cy="529389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282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43F17-0674-40CF-B722-0CDF1234E7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29540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348DE2A6-8531-4D9F-A588-F2CAB1225599}"/>
              </a:ext>
            </a:extLst>
          </p:cNvPr>
          <p:cNvSpPr/>
          <p:nvPr/>
        </p:nvSpPr>
        <p:spPr bwMode="auto">
          <a:xfrm>
            <a:off x="4623951" y="1344335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136 – 0.34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0.34 = 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-51955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80E29A7-EA06-4BF0-88BF-AD5D18982F4E}"/>
              </a:ext>
            </a:extLst>
          </p:cNvPr>
          <p:cNvSpPr/>
          <p:nvPr/>
        </p:nvSpPr>
        <p:spPr bwMode="auto">
          <a:xfrm>
            <a:off x="155862" y="1347752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75,640 – 340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340 = 300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28A99A4-AC56-44BD-883C-CCDC5A24B2EE}"/>
              </a:ext>
            </a:extLst>
          </p:cNvPr>
          <p:cNvSpPr/>
          <p:nvPr/>
        </p:nvSpPr>
        <p:spPr bwMode="auto">
          <a:xfrm>
            <a:off x="238989" y="2659707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1D524E-9D5E-4B3D-B717-59311BB5E884}"/>
              </a:ext>
            </a:extLst>
          </p:cNvPr>
          <p:cNvSpPr/>
          <p:nvPr/>
        </p:nvSpPr>
        <p:spPr bwMode="auto">
          <a:xfrm>
            <a:off x="2344879" y="1386615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4C8BD13-1FE9-4CFF-8325-9803BF5FCFCE}"/>
              </a:ext>
            </a:extLst>
          </p:cNvPr>
          <p:cNvCxnSpPr/>
          <p:nvPr/>
        </p:nvCxnSpPr>
        <p:spPr bwMode="auto">
          <a:xfrm>
            <a:off x="716973" y="2002761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E63A193-C874-401C-8CEB-29EFAA19A240}"/>
              </a:ext>
            </a:extLst>
          </p:cNvPr>
          <p:cNvCxnSpPr/>
          <p:nvPr/>
        </p:nvCxnSpPr>
        <p:spPr bwMode="auto">
          <a:xfrm>
            <a:off x="2698173" y="2002761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1" name="Picture 30" descr="A close up of a logo  Description generated with high confidence">
            <a:extLst>
              <a:ext uri="{FF2B5EF4-FFF2-40B4-BE49-F238E27FC236}">
                <a16:creationId xmlns:a16="http://schemas.microsoft.com/office/drawing/2014/main" id="{A52DF912-AEA0-4FB2-843A-7F6822BD7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08" y="1499465"/>
            <a:ext cx="448420" cy="157040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289419B-889A-4194-8FDE-BC08C82468A7}"/>
              </a:ext>
            </a:extLst>
          </p:cNvPr>
          <p:cNvSpPr/>
          <p:nvPr/>
        </p:nvSpPr>
        <p:spPr bwMode="auto">
          <a:xfrm>
            <a:off x="236392" y="2152786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665617-344E-46B4-A88C-7B53117DB96D}"/>
              </a:ext>
            </a:extLst>
          </p:cNvPr>
          <p:cNvSpPr/>
          <p:nvPr/>
        </p:nvSpPr>
        <p:spPr bwMode="auto">
          <a:xfrm>
            <a:off x="2217591" y="2149797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349B023-5753-4CF6-832C-83466469D240}"/>
              </a:ext>
            </a:extLst>
          </p:cNvPr>
          <p:cNvSpPr/>
          <p:nvPr/>
        </p:nvSpPr>
        <p:spPr bwMode="auto">
          <a:xfrm>
            <a:off x="3880136" y="2149796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DA48AD-43BE-437D-8445-C204E9C3A91C}"/>
              </a:ext>
            </a:extLst>
          </p:cNvPr>
          <p:cNvSpPr/>
          <p:nvPr/>
        </p:nvSpPr>
        <p:spPr bwMode="auto">
          <a:xfrm>
            <a:off x="155862" y="3707060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98      – 3.37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3.37 = 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6CCF274-428D-4AE0-9590-22D4633D2066}"/>
              </a:ext>
            </a:extLst>
          </p:cNvPr>
          <p:cNvSpPr/>
          <p:nvPr/>
        </p:nvSpPr>
        <p:spPr bwMode="auto">
          <a:xfrm>
            <a:off x="238989" y="5017565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2779F78-DB2E-4D7B-97A6-01DC18FF5D53}"/>
              </a:ext>
            </a:extLst>
          </p:cNvPr>
          <p:cNvSpPr/>
          <p:nvPr/>
        </p:nvSpPr>
        <p:spPr bwMode="auto">
          <a:xfrm>
            <a:off x="2479466" y="3743328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38C8DF7-27F6-436E-86E6-930CF21F136B}"/>
              </a:ext>
            </a:extLst>
          </p:cNvPr>
          <p:cNvCxnSpPr/>
          <p:nvPr/>
        </p:nvCxnSpPr>
        <p:spPr bwMode="auto">
          <a:xfrm>
            <a:off x="716973" y="436061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AEEBE32-C336-494D-8532-634D5D985C07}"/>
              </a:ext>
            </a:extLst>
          </p:cNvPr>
          <p:cNvCxnSpPr/>
          <p:nvPr/>
        </p:nvCxnSpPr>
        <p:spPr bwMode="auto">
          <a:xfrm>
            <a:off x="2698173" y="436061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0" name="Picture 39" descr="A close up of a logo  Description generated with high confidence">
            <a:extLst>
              <a:ext uri="{FF2B5EF4-FFF2-40B4-BE49-F238E27FC236}">
                <a16:creationId xmlns:a16="http://schemas.microsoft.com/office/drawing/2014/main" id="{C12F57D3-4BE9-4F87-BC8B-4C28B7842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31" y="3857323"/>
            <a:ext cx="448420" cy="1570401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878AD3F-F87C-4567-A438-E873F1DF3087}"/>
              </a:ext>
            </a:extLst>
          </p:cNvPr>
          <p:cNvSpPr/>
          <p:nvPr/>
        </p:nvSpPr>
        <p:spPr bwMode="auto">
          <a:xfrm>
            <a:off x="236392" y="451064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ABB173-43BD-42D7-ADBA-9EFA81CCA1F6}"/>
              </a:ext>
            </a:extLst>
          </p:cNvPr>
          <p:cNvSpPr/>
          <p:nvPr/>
        </p:nvSpPr>
        <p:spPr bwMode="auto">
          <a:xfrm>
            <a:off x="2217591" y="4507655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5588E93-4CDE-4918-9755-511B5AB1C2F1}"/>
              </a:ext>
            </a:extLst>
          </p:cNvPr>
          <p:cNvSpPr/>
          <p:nvPr/>
        </p:nvSpPr>
        <p:spPr bwMode="auto">
          <a:xfrm>
            <a:off x="3880136" y="450765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D41D9A0-0500-404F-87CB-7CDD18A5F1B3}"/>
              </a:ext>
            </a:extLst>
          </p:cNvPr>
          <p:cNvSpPr/>
          <p:nvPr/>
        </p:nvSpPr>
        <p:spPr bwMode="auto">
          <a:xfrm>
            <a:off x="4707078" y="2656290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780CC0E-3F70-411D-BF1A-29FD061AAE5C}"/>
              </a:ext>
            </a:extLst>
          </p:cNvPr>
          <p:cNvSpPr/>
          <p:nvPr/>
        </p:nvSpPr>
        <p:spPr bwMode="auto">
          <a:xfrm>
            <a:off x="6812968" y="1383198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850DE25-9F29-4B27-87C8-86F2F47B77CA}"/>
              </a:ext>
            </a:extLst>
          </p:cNvPr>
          <p:cNvCxnSpPr/>
          <p:nvPr/>
        </p:nvCxnSpPr>
        <p:spPr bwMode="auto">
          <a:xfrm>
            <a:off x="5185062" y="1999344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395A1D4-75EB-4C53-9224-2EF66C905D87}"/>
              </a:ext>
            </a:extLst>
          </p:cNvPr>
          <p:cNvCxnSpPr/>
          <p:nvPr/>
        </p:nvCxnSpPr>
        <p:spPr bwMode="auto">
          <a:xfrm>
            <a:off x="7166262" y="1999344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9" name="Picture 48" descr="A close up of a logo  Description generated with high confidence">
            <a:extLst>
              <a:ext uri="{FF2B5EF4-FFF2-40B4-BE49-F238E27FC236}">
                <a16:creationId xmlns:a16="http://schemas.microsoft.com/office/drawing/2014/main" id="{9AC3C4BE-5FFF-49EF-9465-2EB061A60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97" y="1496048"/>
            <a:ext cx="448420" cy="1570401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BBE0E681-45BE-4A89-98CD-9EA90287E1E3}"/>
              </a:ext>
            </a:extLst>
          </p:cNvPr>
          <p:cNvSpPr/>
          <p:nvPr/>
        </p:nvSpPr>
        <p:spPr bwMode="auto">
          <a:xfrm>
            <a:off x="4704481" y="2149369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2FCFAF2-ADD6-44E1-9E36-346C90699C89}"/>
              </a:ext>
            </a:extLst>
          </p:cNvPr>
          <p:cNvSpPr/>
          <p:nvPr/>
        </p:nvSpPr>
        <p:spPr bwMode="auto">
          <a:xfrm>
            <a:off x="6685680" y="2146380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79F9595-DADE-4975-A7CB-EBF7A9B48448}"/>
              </a:ext>
            </a:extLst>
          </p:cNvPr>
          <p:cNvSpPr/>
          <p:nvPr/>
        </p:nvSpPr>
        <p:spPr bwMode="auto">
          <a:xfrm>
            <a:off x="8348225" y="2146379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9BD67A4-2DDC-4CF0-BF17-A0D223C109D3}"/>
              </a:ext>
            </a:extLst>
          </p:cNvPr>
          <p:cNvSpPr/>
          <p:nvPr/>
        </p:nvSpPr>
        <p:spPr bwMode="auto">
          <a:xfrm>
            <a:off x="6893994" y="2666872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A48B28-F3B3-44EE-96D4-39012832F356}"/>
              </a:ext>
            </a:extLst>
          </p:cNvPr>
          <p:cNvSpPr/>
          <p:nvPr/>
        </p:nvSpPr>
        <p:spPr bwMode="auto">
          <a:xfrm>
            <a:off x="2470935" y="5014864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6" name="Graphic 55" descr="Badge 1">
            <a:extLst>
              <a:ext uri="{FF2B5EF4-FFF2-40B4-BE49-F238E27FC236}">
                <a16:creationId xmlns:a16="http://schemas.microsoft.com/office/drawing/2014/main" id="{60475551-FD09-4388-AA82-1C2229A2E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0013" y="965181"/>
            <a:ext cx="523392" cy="523392"/>
          </a:xfrm>
          <a:prstGeom prst="rect">
            <a:avLst/>
          </a:prstGeom>
        </p:spPr>
      </p:pic>
      <p:pic>
        <p:nvPicPr>
          <p:cNvPr id="60" name="Graphic 59" descr="Badge 3">
            <a:extLst>
              <a:ext uri="{FF2B5EF4-FFF2-40B4-BE49-F238E27FC236}">
                <a16:creationId xmlns:a16="http://schemas.microsoft.com/office/drawing/2014/main" id="{0E6FA33B-3F11-4C93-9F2D-5C07648A8B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42960" y="3358435"/>
            <a:ext cx="558699" cy="558699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57F47A6E-5044-4BBA-8667-38B2F0488609}"/>
              </a:ext>
            </a:extLst>
          </p:cNvPr>
          <p:cNvSpPr txBox="1"/>
          <p:nvPr/>
        </p:nvSpPr>
        <p:spPr>
          <a:xfrm>
            <a:off x="4759038" y="3677680"/>
            <a:ext cx="41485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/>
              <a:t>Ready for a challenge?</a:t>
            </a:r>
          </a:p>
          <a:p>
            <a:r>
              <a:rPr lang="en-GB" sz="1600" i="1" dirty="0"/>
              <a:t>Explore the different ways you could change the minuend and difference in questions 2 and 3. </a:t>
            </a:r>
          </a:p>
          <a:p>
            <a:r>
              <a:rPr lang="en-GB" sz="1600" i="1" dirty="0"/>
              <a:t>Which related facts make them easier to solve? </a:t>
            </a:r>
          </a:p>
          <a:p>
            <a:r>
              <a:rPr lang="en-GB" sz="1600" i="1" dirty="0"/>
              <a:t>How might you alter it to make it harder?</a:t>
            </a:r>
          </a:p>
        </p:txBody>
      </p:sp>
      <p:pic>
        <p:nvPicPr>
          <p:cNvPr id="58" name="Graphic 57" descr="Badge">
            <a:extLst>
              <a:ext uri="{FF2B5EF4-FFF2-40B4-BE49-F238E27FC236}">
                <a16:creationId xmlns:a16="http://schemas.microsoft.com/office/drawing/2014/main" id="{CE28D9F8-546C-45E4-B431-453FDA9873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62255" y="972656"/>
            <a:ext cx="523392" cy="5233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AB0514-0D9E-47A7-A7B5-6E201C41310B}"/>
              </a:ext>
            </a:extLst>
          </p:cNvPr>
          <p:cNvSpPr txBox="1"/>
          <p:nvPr/>
        </p:nvSpPr>
        <p:spPr>
          <a:xfrm>
            <a:off x="406813" y="2644337"/>
            <a:ext cx="73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640</a:t>
            </a:r>
            <a:endParaRPr lang="en-GB" sz="2800" dirty="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06218CAF-1CD8-4A13-A6A3-1F3406DB8D23}"/>
              </a:ext>
            </a:extLst>
          </p:cNvPr>
          <p:cNvSpPr/>
          <p:nvPr/>
        </p:nvSpPr>
        <p:spPr bwMode="auto">
          <a:xfrm>
            <a:off x="311725" y="5798252"/>
            <a:ext cx="4073239" cy="98785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91F4B4-49DC-4E07-8A10-F01B5D56C594}"/>
              </a:ext>
            </a:extLst>
          </p:cNvPr>
          <p:cNvSpPr txBox="1"/>
          <p:nvPr/>
        </p:nvSpPr>
        <p:spPr>
          <a:xfrm>
            <a:off x="2307301" y="1377385"/>
            <a:ext cx="978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75, 300</a:t>
            </a:r>
            <a:endParaRPr lang="en-GB" sz="20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75F4A3B-D248-4A14-9DB0-66A7096590BC}"/>
              </a:ext>
            </a:extLst>
          </p:cNvPr>
          <p:cNvSpPr txBox="1"/>
          <p:nvPr/>
        </p:nvSpPr>
        <p:spPr>
          <a:xfrm>
            <a:off x="5039020" y="2656291"/>
            <a:ext cx="400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</a:t>
            </a:r>
            <a:endParaRPr lang="en-GB" sz="24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1600167-2C05-40C6-A428-283C967E8204}"/>
              </a:ext>
            </a:extLst>
          </p:cNvPr>
          <p:cNvSpPr txBox="1"/>
          <p:nvPr/>
        </p:nvSpPr>
        <p:spPr>
          <a:xfrm>
            <a:off x="6970608" y="2672913"/>
            <a:ext cx="888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0.66</a:t>
            </a:r>
            <a:endParaRPr lang="en-GB" sz="24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BE64A44-E49E-40CC-AB35-1EA0D14F2562}"/>
              </a:ext>
            </a:extLst>
          </p:cNvPr>
          <p:cNvSpPr txBox="1"/>
          <p:nvPr/>
        </p:nvSpPr>
        <p:spPr>
          <a:xfrm>
            <a:off x="6776256" y="1398721"/>
            <a:ext cx="1186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135.66</a:t>
            </a:r>
            <a:endParaRPr lang="en-GB" sz="20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6E248A1-B089-409B-BE5C-4E59B229B23C}"/>
              </a:ext>
            </a:extLst>
          </p:cNvPr>
          <p:cNvSpPr txBox="1"/>
          <p:nvPr/>
        </p:nvSpPr>
        <p:spPr>
          <a:xfrm>
            <a:off x="509278" y="5047881"/>
            <a:ext cx="400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</a:t>
            </a:r>
            <a:endParaRPr lang="en-GB" sz="2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A5A7776-5328-49A7-85D8-3CBCF57F5C9A}"/>
              </a:ext>
            </a:extLst>
          </p:cNvPr>
          <p:cNvSpPr txBox="1"/>
          <p:nvPr/>
        </p:nvSpPr>
        <p:spPr>
          <a:xfrm>
            <a:off x="2547725" y="5049875"/>
            <a:ext cx="888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0.63</a:t>
            </a:r>
            <a:endParaRPr lang="en-GB" sz="24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720A5C9-86EF-405D-A0E4-02CB88864209}"/>
              </a:ext>
            </a:extLst>
          </p:cNvPr>
          <p:cNvSpPr txBox="1"/>
          <p:nvPr/>
        </p:nvSpPr>
        <p:spPr>
          <a:xfrm>
            <a:off x="2482058" y="3786078"/>
            <a:ext cx="1186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94.63</a:t>
            </a: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01857-806E-4CA6-9207-50CE55D1538C}"/>
              </a:ext>
            </a:extLst>
          </p:cNvPr>
          <p:cNvSpPr txBox="1"/>
          <p:nvPr/>
        </p:nvSpPr>
        <p:spPr>
          <a:xfrm>
            <a:off x="-3204" y="59667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335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" grpId="0" animBg="1"/>
      <p:bldP spid="6" grpId="0"/>
      <p:bldP spid="57" grpId="0"/>
      <p:bldP spid="59" grpId="0"/>
      <p:bldP spid="61" grpId="0"/>
      <p:bldP spid="6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2CAD22-7576-4C39-B681-0A175FDE7B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Speech Bubble: Oval 2">
            <a:extLst>
              <a:ext uri="{FF2B5EF4-FFF2-40B4-BE49-F238E27FC236}">
                <a16:creationId xmlns:a16="http://schemas.microsoft.com/office/drawing/2014/main" id="{51EC4587-CE41-4C61-BEA1-3FF14246D403}"/>
              </a:ext>
            </a:extLst>
          </p:cNvPr>
          <p:cNvSpPr/>
          <p:nvPr/>
        </p:nvSpPr>
        <p:spPr>
          <a:xfrm>
            <a:off x="6218506" y="1534866"/>
            <a:ext cx="2644346" cy="1927654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What do you notice about these two calculations?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FF0C7-5C7D-4FF1-AC07-0F5EC669D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35" y="1300628"/>
            <a:ext cx="5612588" cy="982203"/>
          </a:xfrm>
          <a:prstGeom prst="rect">
            <a:avLst/>
          </a:prstGeom>
        </p:spPr>
      </p:pic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85D322DF-030D-49A5-87C2-01BB50420105}"/>
              </a:ext>
            </a:extLst>
          </p:cNvPr>
          <p:cNvSpPr/>
          <p:nvPr/>
        </p:nvSpPr>
        <p:spPr>
          <a:xfrm>
            <a:off x="4851338" y="1498142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3A9C2C-A1C9-46CA-9568-5A218A23F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148" y="3243451"/>
            <a:ext cx="5612588" cy="1055977"/>
          </a:xfrm>
          <a:prstGeom prst="rect">
            <a:avLst/>
          </a:prstGeom>
        </p:spPr>
      </p:pic>
      <p:sp>
        <p:nvSpPr>
          <p:cNvPr id="9" name="Flowchart: Process 8">
            <a:extLst>
              <a:ext uri="{FF2B5EF4-FFF2-40B4-BE49-F238E27FC236}">
                <a16:creationId xmlns:a16="http://schemas.microsoft.com/office/drawing/2014/main" id="{567C3633-BB9D-42DF-BC45-8401CA1226EF}"/>
              </a:ext>
            </a:extLst>
          </p:cNvPr>
          <p:cNvSpPr/>
          <p:nvPr/>
        </p:nvSpPr>
        <p:spPr>
          <a:xfrm>
            <a:off x="4851337" y="3462520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692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7DCC346-7E2E-4336-BB5C-C612C6DC6383}"/>
              </a:ext>
            </a:extLst>
          </p:cNvPr>
          <p:cNvSpPr txBox="1"/>
          <p:nvPr/>
        </p:nvSpPr>
        <p:spPr bwMode="auto">
          <a:xfrm>
            <a:off x="6912745" y="1161902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134</a:t>
            </a:r>
          </a:p>
        </p:txBody>
      </p:sp>
      <p:pic>
        <p:nvPicPr>
          <p:cNvPr id="6" name="Picture 5" descr="A close up of a logo  Description generated with high confidence">
            <a:extLst>
              <a:ext uri="{FF2B5EF4-FFF2-40B4-BE49-F238E27FC236}">
                <a16:creationId xmlns:a16="http://schemas.microsoft.com/office/drawing/2014/main" id="{4715D185-F075-431C-9C06-BB200AE385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415" y="1350368"/>
            <a:ext cx="778109" cy="290818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F17DCB3-87AA-4444-B743-7723D95DDE5B}"/>
              </a:ext>
            </a:extLst>
          </p:cNvPr>
          <p:cNvGrpSpPr/>
          <p:nvPr/>
        </p:nvGrpSpPr>
        <p:grpSpPr>
          <a:xfrm>
            <a:off x="3371538" y="4024292"/>
            <a:ext cx="4237913" cy="461665"/>
            <a:chOff x="1596685" y="4682016"/>
            <a:chExt cx="4237913" cy="46166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81EE5D-7852-4B29-9395-9B8327510D56}"/>
                </a:ext>
              </a:extLst>
            </p:cNvPr>
            <p:cNvSpPr txBox="1"/>
            <p:nvPr/>
          </p:nvSpPr>
          <p:spPr bwMode="auto">
            <a:xfrm>
              <a:off x="5136970" y="4682016"/>
              <a:ext cx="697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140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FD79E8-DABD-4184-B1C6-934FF4C039DA}"/>
                </a:ext>
              </a:extLst>
            </p:cNvPr>
            <p:cNvSpPr txBox="1"/>
            <p:nvPr/>
          </p:nvSpPr>
          <p:spPr bwMode="auto">
            <a:xfrm>
              <a:off x="3538919" y="4682016"/>
              <a:ext cx="5597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49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2DF06D-21A6-496A-8B4D-6536A15DBF61}"/>
                </a:ext>
              </a:extLst>
            </p:cNvPr>
            <p:cNvSpPr txBox="1"/>
            <p:nvPr/>
          </p:nvSpPr>
          <p:spPr bwMode="auto">
            <a:xfrm>
              <a:off x="1596685" y="4682016"/>
              <a:ext cx="697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189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DB27E0-C0C7-4403-860D-17633FD58865}"/>
                </a:ext>
              </a:extLst>
            </p:cNvPr>
            <p:cNvSpPr txBox="1"/>
            <p:nvPr/>
          </p:nvSpPr>
          <p:spPr bwMode="auto">
            <a:xfrm>
              <a:off x="2694474" y="46820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1D472FF-8F38-4C19-9D3B-518E662BA0BC}"/>
                </a:ext>
              </a:extLst>
            </p:cNvPr>
            <p:cNvSpPr txBox="1"/>
            <p:nvPr/>
          </p:nvSpPr>
          <p:spPr bwMode="auto">
            <a:xfrm>
              <a:off x="4448341" y="46820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6A744BF-9791-4037-B7A4-AC3F50521A38}"/>
              </a:ext>
            </a:extLst>
          </p:cNvPr>
          <p:cNvSpPr txBox="1"/>
          <p:nvPr/>
        </p:nvSpPr>
        <p:spPr bwMode="auto">
          <a:xfrm>
            <a:off x="3352303" y="1161902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4726E0-880A-4E36-81C1-7299E0F04D91}"/>
              </a:ext>
            </a:extLst>
          </p:cNvPr>
          <p:cNvSpPr txBox="1"/>
          <p:nvPr/>
        </p:nvSpPr>
        <p:spPr bwMode="auto">
          <a:xfrm>
            <a:off x="5336216" y="1161902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5DD88B-6F0C-4290-839C-1113DB998C64}"/>
              </a:ext>
            </a:extLst>
          </p:cNvPr>
          <p:cNvSpPr txBox="1"/>
          <p:nvPr/>
        </p:nvSpPr>
        <p:spPr bwMode="auto">
          <a:xfrm>
            <a:off x="6219187" y="1161902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954F26-416B-467F-97E7-B9D25B64642D}"/>
              </a:ext>
            </a:extLst>
          </p:cNvPr>
          <p:cNvSpPr txBox="1"/>
          <p:nvPr/>
        </p:nvSpPr>
        <p:spPr bwMode="auto">
          <a:xfrm>
            <a:off x="4469327" y="116190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AA8FE4-2DB6-46C3-A92C-130DAD0BC2D5}"/>
              </a:ext>
            </a:extLst>
          </p:cNvPr>
          <p:cNvSpPr/>
          <p:nvPr/>
        </p:nvSpPr>
        <p:spPr bwMode="auto">
          <a:xfrm>
            <a:off x="6859845" y="1059008"/>
            <a:ext cx="824265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98F8DE-E064-4B56-ABB9-A8DA961112A2}"/>
              </a:ext>
            </a:extLst>
          </p:cNvPr>
          <p:cNvSpPr txBox="1"/>
          <p:nvPr/>
        </p:nvSpPr>
        <p:spPr bwMode="auto">
          <a:xfrm>
            <a:off x="3095719" y="2593098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C0A3AB-1D30-44BE-9E6D-0B79C9002BA5}"/>
              </a:ext>
            </a:extLst>
          </p:cNvPr>
          <p:cNvSpPr txBox="1"/>
          <p:nvPr/>
        </p:nvSpPr>
        <p:spPr bwMode="auto">
          <a:xfrm>
            <a:off x="6654066" y="2593098"/>
            <a:ext cx="611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5EAD1ABE-D09F-48FF-9485-EA313D6008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313" y="2128495"/>
            <a:ext cx="194527" cy="1390870"/>
          </a:xfrm>
          <a:prstGeom prst="rect">
            <a:avLst/>
          </a:prstGeom>
        </p:spPr>
      </p:pic>
      <p:pic>
        <p:nvPicPr>
          <p:cNvPr id="23" name="Picture 22" descr="A close up of a logo  Description generated with high confidence">
            <a:extLst>
              <a:ext uri="{FF2B5EF4-FFF2-40B4-BE49-F238E27FC236}">
                <a16:creationId xmlns:a16="http://schemas.microsoft.com/office/drawing/2014/main" id="{CCC04EFE-B18E-45D8-BC8D-351E1726E6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869" y="2128495"/>
            <a:ext cx="194527" cy="139087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24437DA-ECBC-4AF0-8685-66B42736C7F6}"/>
              </a:ext>
            </a:extLst>
          </p:cNvPr>
          <p:cNvSpPr txBox="1"/>
          <p:nvPr/>
        </p:nvSpPr>
        <p:spPr bwMode="auto">
          <a:xfrm>
            <a:off x="8553289" y="2573626"/>
            <a:ext cx="643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6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27" name="Speech Bubble: Oval 26">
            <a:extLst>
              <a:ext uri="{FF2B5EF4-FFF2-40B4-BE49-F238E27FC236}">
                <a16:creationId xmlns:a16="http://schemas.microsoft.com/office/drawing/2014/main" id="{08C308EF-5635-42CF-AF10-1B3125BE0854}"/>
              </a:ext>
            </a:extLst>
          </p:cNvPr>
          <p:cNvSpPr/>
          <p:nvPr/>
        </p:nvSpPr>
        <p:spPr>
          <a:xfrm>
            <a:off x="24636" y="976832"/>
            <a:ext cx="3201867" cy="2452168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I think that I am going to transform the minuend so that I can subtract 49 easily and the difference will be a multiple of 10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30" name="Speech Bubble: Oval 29">
            <a:extLst>
              <a:ext uri="{FF2B5EF4-FFF2-40B4-BE49-F238E27FC236}">
                <a16:creationId xmlns:a16="http://schemas.microsoft.com/office/drawing/2014/main" id="{022EEA27-A1B3-4619-8A6D-BB03715C127D}"/>
              </a:ext>
            </a:extLst>
          </p:cNvPr>
          <p:cNvSpPr/>
          <p:nvPr/>
        </p:nvSpPr>
        <p:spPr>
          <a:xfrm>
            <a:off x="31444" y="976544"/>
            <a:ext cx="3201867" cy="2452168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b="1" dirty="0">
                <a:solidFill>
                  <a:schemeClr val="tx1"/>
                </a:solidFill>
              </a:rPr>
              <a:t>If the minuend is changed by an amount and the subtrahend is kept the same, the difference changes by the same amount.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814312D-7F37-4D6E-8BAB-A9CC96046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83" y="4255123"/>
            <a:ext cx="1164801" cy="182809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8BD0F6C-B9F6-4985-BE3C-331E216D8228}"/>
              </a:ext>
            </a:extLst>
          </p:cNvPr>
          <p:cNvGrpSpPr/>
          <p:nvPr/>
        </p:nvGrpSpPr>
        <p:grpSpPr>
          <a:xfrm>
            <a:off x="2798608" y="4671029"/>
            <a:ext cx="3074934" cy="1974453"/>
            <a:chOff x="2798608" y="4671029"/>
            <a:chExt cx="3074934" cy="1974453"/>
          </a:xfrm>
        </p:grpSpPr>
        <p:sp>
          <p:nvSpPr>
            <p:cNvPr id="26" name="Thought Bubble: Cloud 25">
              <a:extLst>
                <a:ext uri="{FF2B5EF4-FFF2-40B4-BE49-F238E27FC236}">
                  <a16:creationId xmlns:a16="http://schemas.microsoft.com/office/drawing/2014/main" id="{FB8F6369-20E2-4BEC-A428-FED793FBAF2A}"/>
                </a:ext>
              </a:extLst>
            </p:cNvPr>
            <p:cNvSpPr/>
            <p:nvPr/>
          </p:nvSpPr>
          <p:spPr>
            <a:xfrm>
              <a:off x="2798608" y="4671029"/>
              <a:ext cx="3074934" cy="1974453"/>
            </a:xfrm>
            <a:prstGeom prst="cloudCallout">
              <a:avLst>
                <a:gd name="adj1" fmla="val -84145"/>
                <a:gd name="adj2" fmla="val -525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ABD131A-8A3B-4CC7-9BC0-5127E2E56A9E}"/>
                </a:ext>
              </a:extLst>
            </p:cNvPr>
            <p:cNvSpPr/>
            <p:nvPr/>
          </p:nvSpPr>
          <p:spPr>
            <a:xfrm>
              <a:off x="3167494" y="5110568"/>
              <a:ext cx="24261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b="1" dirty="0"/>
                <a:t>‘I must remember to adjust the difference to find the final answer.’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982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1" grpId="0"/>
      <p:bldP spid="24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BF0CC5-AB9D-4AB8-8DFA-C172A85806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40598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 </a:t>
            </a:r>
          </a:p>
        </p:txBody>
      </p:sp>
      <p:sp>
        <p:nvSpPr>
          <p:cNvPr id="13" name="Speech Bubble: Oval 12">
            <a:extLst>
              <a:ext uri="{FF2B5EF4-FFF2-40B4-BE49-F238E27FC236}">
                <a16:creationId xmlns:a16="http://schemas.microsoft.com/office/drawing/2014/main" id="{2C6E9698-FDAB-4FA0-B8E3-80FD7B55AC30}"/>
              </a:ext>
            </a:extLst>
          </p:cNvPr>
          <p:cNvSpPr/>
          <p:nvPr/>
        </p:nvSpPr>
        <p:spPr>
          <a:xfrm>
            <a:off x="52043" y="1165347"/>
            <a:ext cx="2779394" cy="2853972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I think I will use the same difference strategy because the subtrahend is close to a multiple of ten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1CB1D8-3D6D-498B-A453-CC8E11C7B8AD}"/>
              </a:ext>
            </a:extLst>
          </p:cNvPr>
          <p:cNvSpPr txBox="1"/>
          <p:nvPr/>
        </p:nvSpPr>
        <p:spPr bwMode="auto">
          <a:xfrm>
            <a:off x="3316207" y="923062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059F4C-7F3F-4680-9314-849B3C37A217}"/>
              </a:ext>
            </a:extLst>
          </p:cNvPr>
          <p:cNvSpPr txBox="1"/>
          <p:nvPr/>
        </p:nvSpPr>
        <p:spPr bwMode="auto">
          <a:xfrm>
            <a:off x="4399566" y="378545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3EE628-49C6-4A07-955F-09CF49AECD95}"/>
              </a:ext>
            </a:extLst>
          </p:cNvPr>
          <p:cNvSpPr txBox="1"/>
          <p:nvPr/>
        </p:nvSpPr>
        <p:spPr bwMode="auto">
          <a:xfrm>
            <a:off x="5295309" y="92306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CCFB76-3267-4FAE-9448-440E56E1B44E}"/>
              </a:ext>
            </a:extLst>
          </p:cNvPr>
          <p:cNvSpPr txBox="1"/>
          <p:nvPr/>
        </p:nvSpPr>
        <p:spPr bwMode="auto">
          <a:xfrm>
            <a:off x="7089680" y="923062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246A15-1C82-455A-B3EF-F7E6B991D601}"/>
              </a:ext>
            </a:extLst>
          </p:cNvPr>
          <p:cNvSpPr txBox="1"/>
          <p:nvPr/>
        </p:nvSpPr>
        <p:spPr bwMode="auto">
          <a:xfrm>
            <a:off x="7064836" y="3785452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25F63A-0534-420A-8625-C61E567959D3}"/>
              </a:ext>
            </a:extLst>
          </p:cNvPr>
          <p:cNvSpPr txBox="1"/>
          <p:nvPr/>
        </p:nvSpPr>
        <p:spPr bwMode="auto">
          <a:xfrm>
            <a:off x="5274470" y="3785452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b="1" dirty="0">
                <a:latin typeface="Myriad Pro Semibold"/>
                <a:ea typeface="Myriad Pro Semibold" charset="0"/>
                <a:cs typeface="Myriad Pro Semibold" charset="0"/>
              </a:rPr>
              <a:t>50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3A99E4C-2268-4C2B-A2E8-54EEEB7D130C}"/>
              </a:ext>
            </a:extLst>
          </p:cNvPr>
          <p:cNvSpPr txBox="1"/>
          <p:nvPr/>
        </p:nvSpPr>
        <p:spPr bwMode="auto">
          <a:xfrm>
            <a:off x="3313002" y="3785452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880CAE-73DD-472F-8B85-A7F78C0CC668}"/>
              </a:ext>
            </a:extLst>
          </p:cNvPr>
          <p:cNvSpPr txBox="1"/>
          <p:nvPr/>
        </p:nvSpPr>
        <p:spPr bwMode="auto">
          <a:xfrm>
            <a:off x="6168662" y="378545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AEE6C9-A818-4F11-B9EF-9B35290173FF}"/>
              </a:ext>
            </a:extLst>
          </p:cNvPr>
          <p:cNvSpPr txBox="1"/>
          <p:nvPr/>
        </p:nvSpPr>
        <p:spPr bwMode="auto">
          <a:xfrm>
            <a:off x="6187898" y="92306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8E5614-FECF-44C2-8542-20BE498492D6}"/>
              </a:ext>
            </a:extLst>
          </p:cNvPr>
          <p:cNvSpPr txBox="1"/>
          <p:nvPr/>
        </p:nvSpPr>
        <p:spPr bwMode="auto">
          <a:xfrm>
            <a:off x="4418802" y="92306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89331E3A-29FB-430D-B3C7-53B8270DE3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52" y="1111528"/>
            <a:ext cx="778109" cy="2908182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439E19F-B794-4BA1-8A81-17A37AE4C86B}"/>
              </a:ext>
            </a:extLst>
          </p:cNvPr>
          <p:cNvSpPr/>
          <p:nvPr/>
        </p:nvSpPr>
        <p:spPr bwMode="auto">
          <a:xfrm>
            <a:off x="6828637" y="812548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65A77B-1CCC-4647-8970-CFE4718D707F}"/>
              </a:ext>
            </a:extLst>
          </p:cNvPr>
          <p:cNvSpPr txBox="1"/>
          <p:nvPr/>
        </p:nvSpPr>
        <p:spPr bwMode="auto">
          <a:xfrm>
            <a:off x="2889699" y="2354258"/>
            <a:ext cx="47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9877078-AFC4-4350-95FA-7F48D1DA7BE2}"/>
              </a:ext>
            </a:extLst>
          </p:cNvPr>
          <p:cNvSpPr txBox="1"/>
          <p:nvPr/>
        </p:nvSpPr>
        <p:spPr bwMode="auto">
          <a:xfrm>
            <a:off x="5857020" y="2354258"/>
            <a:ext cx="47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9" name="Picture 28" descr="A close up of a logo  Description generated with high confidence">
            <a:extLst>
              <a:ext uri="{FF2B5EF4-FFF2-40B4-BE49-F238E27FC236}">
                <a16:creationId xmlns:a16="http://schemas.microsoft.com/office/drawing/2014/main" id="{BAE7F9BA-BF0C-4E4F-A018-FF0C87B01D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091" y="1889655"/>
            <a:ext cx="194527" cy="1390870"/>
          </a:xfrm>
          <a:prstGeom prst="rect">
            <a:avLst/>
          </a:prstGeom>
        </p:spPr>
      </p:pic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730D065C-022B-4F26-962D-8C123E3EF2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344" y="1889655"/>
            <a:ext cx="194527" cy="139087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8192CCD-4364-499B-83E3-AC7761D1BD48}"/>
              </a:ext>
            </a:extLst>
          </p:cNvPr>
          <p:cNvSpPr txBox="1"/>
          <p:nvPr/>
        </p:nvSpPr>
        <p:spPr bwMode="auto">
          <a:xfrm>
            <a:off x="6360391" y="4497982"/>
            <a:ext cx="1064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134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1A052F6-5840-465E-867C-23467FACB852}"/>
              </a:ext>
            </a:extLst>
          </p:cNvPr>
          <p:cNvSpPr txBox="1"/>
          <p:nvPr/>
        </p:nvSpPr>
        <p:spPr bwMode="auto">
          <a:xfrm>
            <a:off x="3159922" y="4514068"/>
            <a:ext cx="1396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183 -  49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AE9BE0-53BC-4809-8A37-E6E35CDEED70}"/>
              </a:ext>
            </a:extLst>
          </p:cNvPr>
          <p:cNvSpPr txBox="1"/>
          <p:nvPr/>
        </p:nvSpPr>
        <p:spPr bwMode="auto">
          <a:xfrm>
            <a:off x="4534334" y="4514068"/>
            <a:ext cx="1861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184  -  50</a:t>
            </a:r>
          </a:p>
        </p:txBody>
      </p:sp>
      <p:sp>
        <p:nvSpPr>
          <p:cNvPr id="35" name="Speech Bubble: Oval 34">
            <a:extLst>
              <a:ext uri="{FF2B5EF4-FFF2-40B4-BE49-F238E27FC236}">
                <a16:creationId xmlns:a16="http://schemas.microsoft.com/office/drawing/2014/main" id="{9647E47C-4D46-42C4-B1C4-81E8BACED375}"/>
              </a:ext>
            </a:extLst>
          </p:cNvPr>
          <p:cNvSpPr/>
          <p:nvPr/>
        </p:nvSpPr>
        <p:spPr>
          <a:xfrm>
            <a:off x="35265" y="1165347"/>
            <a:ext cx="2779394" cy="2853972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If the minuend and subtrahend are changed by the same amount, the difference stays the same.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6E17F84-83E6-47FA-94A6-5CEC6E3908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292" y="4975733"/>
            <a:ext cx="939848" cy="15875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166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1" grpId="0"/>
      <p:bldP spid="22" grpId="0"/>
      <p:bldP spid="27" grpId="0"/>
      <p:bldP spid="28" grpId="0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2CAD22-7576-4C39-B681-0A175FDE7B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FF0C7-5C7D-4FF1-AC07-0F5EC669D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235" y="2894377"/>
            <a:ext cx="5612588" cy="982203"/>
          </a:xfrm>
          <a:prstGeom prst="rect">
            <a:avLst/>
          </a:prstGeom>
        </p:spPr>
      </p:pic>
      <p:sp>
        <p:nvSpPr>
          <p:cNvPr id="7" name="Flowchart: Process 6">
            <a:extLst>
              <a:ext uri="{FF2B5EF4-FFF2-40B4-BE49-F238E27FC236}">
                <a16:creationId xmlns:a16="http://schemas.microsoft.com/office/drawing/2014/main" id="{85D322DF-030D-49A5-87C2-01BB50420105}"/>
              </a:ext>
            </a:extLst>
          </p:cNvPr>
          <p:cNvSpPr/>
          <p:nvPr/>
        </p:nvSpPr>
        <p:spPr>
          <a:xfrm>
            <a:off x="7321823" y="1866953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C8CCA5AA-D8B8-4C57-BA5C-BDEDE012D877}"/>
              </a:ext>
            </a:extLst>
          </p:cNvPr>
          <p:cNvSpPr/>
          <p:nvPr/>
        </p:nvSpPr>
        <p:spPr>
          <a:xfrm>
            <a:off x="1676402" y="1052855"/>
            <a:ext cx="1790879" cy="1298440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 changed the minuend first.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peech Bubble: Oval 11">
            <a:extLst>
              <a:ext uri="{FF2B5EF4-FFF2-40B4-BE49-F238E27FC236}">
                <a16:creationId xmlns:a16="http://schemas.microsoft.com/office/drawing/2014/main" id="{1A977419-7D9C-40C8-8362-395C604A4038}"/>
              </a:ext>
            </a:extLst>
          </p:cNvPr>
          <p:cNvSpPr/>
          <p:nvPr/>
        </p:nvSpPr>
        <p:spPr>
          <a:xfrm>
            <a:off x="5676721" y="1034216"/>
            <a:ext cx="1790879" cy="1298440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 changed the subtrahend first.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B51BB1-7AD5-42A9-8898-45A9C69DF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044" y="956010"/>
            <a:ext cx="1036326" cy="16264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BC2294-3203-4044-B3F6-7C56B86B9D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5066" y="994884"/>
            <a:ext cx="939848" cy="158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53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6C2E8C-AD59-4986-8ECB-F65388E1CE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6B2E5C-C6E0-4536-B5ED-9D6546DEC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035" y="1190744"/>
            <a:ext cx="5612588" cy="1055977"/>
          </a:xfrm>
          <a:prstGeom prst="rect">
            <a:avLst/>
          </a:prstGeom>
        </p:spPr>
      </p:pic>
      <p:sp>
        <p:nvSpPr>
          <p:cNvPr id="5" name="Flowchart: Process 4">
            <a:extLst>
              <a:ext uri="{FF2B5EF4-FFF2-40B4-BE49-F238E27FC236}">
                <a16:creationId xmlns:a16="http://schemas.microsoft.com/office/drawing/2014/main" id="{635BD20B-06C0-465D-B10D-8BA7ECA41AE3}"/>
              </a:ext>
            </a:extLst>
          </p:cNvPr>
          <p:cNvSpPr/>
          <p:nvPr/>
        </p:nvSpPr>
        <p:spPr>
          <a:xfrm>
            <a:off x="6600569" y="1409813"/>
            <a:ext cx="803189" cy="61783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C68090E-C1E5-48FE-A97C-33AD87C649AF}"/>
              </a:ext>
            </a:extLst>
          </p:cNvPr>
          <p:cNvSpPr/>
          <p:nvPr/>
        </p:nvSpPr>
        <p:spPr>
          <a:xfrm>
            <a:off x="497306" y="2471310"/>
            <a:ext cx="3729466" cy="2923005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b="1" dirty="0">
                <a:solidFill>
                  <a:schemeClr val="tx1"/>
                </a:solidFill>
              </a:rPr>
              <a:t>How many different strategies do you have to solve this subtraction?</a:t>
            </a:r>
          </a:p>
          <a:p>
            <a:pPr lvl="0" algn="ctr">
              <a:defRPr/>
            </a:pPr>
            <a:endParaRPr lang="en-US" b="1" dirty="0">
              <a:solidFill>
                <a:schemeClr val="tx1"/>
              </a:solidFill>
            </a:endParaRPr>
          </a:p>
          <a:p>
            <a:pPr lvl="0" algn="ctr">
              <a:defRPr/>
            </a:pPr>
            <a:r>
              <a:rPr lang="en-US" b="1" dirty="0">
                <a:solidFill>
                  <a:schemeClr val="tx1"/>
                </a:solidFill>
              </a:rPr>
              <a:t>Which one do you find the most efficient?</a:t>
            </a:r>
          </a:p>
        </p:txBody>
      </p:sp>
    </p:spTree>
    <p:extLst>
      <p:ext uri="{BB962C8B-B14F-4D97-AF65-F5344CB8AC3E}">
        <p14:creationId xmlns:p14="http://schemas.microsoft.com/office/powerpoint/2010/main" val="141411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D041B1DA-C4BD-415B-95E9-FB673BACF202}"/>
              </a:ext>
            </a:extLst>
          </p:cNvPr>
          <p:cNvSpPr/>
          <p:nvPr/>
        </p:nvSpPr>
        <p:spPr>
          <a:xfrm>
            <a:off x="184302" y="4250014"/>
            <a:ext cx="3074934" cy="1974453"/>
          </a:xfrm>
          <a:prstGeom prst="cloudCallout">
            <a:avLst>
              <a:gd name="adj1" fmla="val 161907"/>
              <a:gd name="adj2" fmla="val -256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8D8D9B-BB3B-4690-A382-B3E81323AE43}"/>
              </a:ext>
            </a:extLst>
          </p:cNvPr>
          <p:cNvSpPr txBox="1"/>
          <p:nvPr/>
        </p:nvSpPr>
        <p:spPr bwMode="auto">
          <a:xfrm>
            <a:off x="6800443" y="1049608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139</a:t>
            </a:r>
          </a:p>
        </p:txBody>
      </p:sp>
      <p:pic>
        <p:nvPicPr>
          <p:cNvPr id="4" name="Picture 3" descr="A close up of a logo  Description generated with high confidence">
            <a:extLst>
              <a:ext uri="{FF2B5EF4-FFF2-40B4-BE49-F238E27FC236}">
                <a16:creationId xmlns:a16="http://schemas.microsoft.com/office/drawing/2014/main" id="{4C2E3E8B-324D-4068-9C1B-CDE9F9F13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13" y="1238074"/>
            <a:ext cx="778109" cy="290818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DCD3CFA-7A97-41D7-96FC-6FC28911DD2B}"/>
              </a:ext>
            </a:extLst>
          </p:cNvPr>
          <p:cNvGrpSpPr/>
          <p:nvPr/>
        </p:nvGrpSpPr>
        <p:grpSpPr>
          <a:xfrm>
            <a:off x="3259236" y="3911998"/>
            <a:ext cx="4237913" cy="461665"/>
            <a:chOff x="1596685" y="4682016"/>
            <a:chExt cx="4237913" cy="46166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BD84486-0C4F-4D46-91CF-99F6D8DB7C6F}"/>
                </a:ext>
              </a:extLst>
            </p:cNvPr>
            <p:cNvSpPr txBox="1"/>
            <p:nvPr/>
          </p:nvSpPr>
          <p:spPr bwMode="auto">
            <a:xfrm>
              <a:off x="5136970" y="4682016"/>
              <a:ext cx="697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140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471A21-3068-442F-A3BD-A56FA4F64287}"/>
                </a:ext>
              </a:extLst>
            </p:cNvPr>
            <p:cNvSpPr txBox="1"/>
            <p:nvPr/>
          </p:nvSpPr>
          <p:spPr bwMode="auto">
            <a:xfrm>
              <a:off x="3538919" y="4682016"/>
              <a:ext cx="5597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46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A02D7A7-AA59-4F96-A949-A0E9C70B8C7E}"/>
                </a:ext>
              </a:extLst>
            </p:cNvPr>
            <p:cNvSpPr txBox="1"/>
            <p:nvPr/>
          </p:nvSpPr>
          <p:spPr bwMode="auto">
            <a:xfrm>
              <a:off x="1596685" y="4682016"/>
              <a:ext cx="6976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186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E95A33-584F-4EB0-B191-EA912ABC5B49}"/>
                </a:ext>
              </a:extLst>
            </p:cNvPr>
            <p:cNvSpPr txBox="1"/>
            <p:nvPr/>
          </p:nvSpPr>
          <p:spPr bwMode="auto">
            <a:xfrm>
              <a:off x="2694474" y="46820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9222F0D-FC4A-4F3B-947E-5B0209001BD0}"/>
                </a:ext>
              </a:extLst>
            </p:cNvPr>
            <p:cNvSpPr txBox="1"/>
            <p:nvPr/>
          </p:nvSpPr>
          <p:spPr bwMode="auto">
            <a:xfrm>
              <a:off x="4448341" y="46820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0C351786-0E91-4264-A908-56E0B99C27EB}"/>
              </a:ext>
            </a:extLst>
          </p:cNvPr>
          <p:cNvSpPr txBox="1"/>
          <p:nvPr/>
        </p:nvSpPr>
        <p:spPr bwMode="auto">
          <a:xfrm>
            <a:off x="3240001" y="1049608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F3F73B-095C-4DFF-8AF1-AE2F08EFD132}"/>
              </a:ext>
            </a:extLst>
          </p:cNvPr>
          <p:cNvSpPr txBox="1"/>
          <p:nvPr/>
        </p:nvSpPr>
        <p:spPr bwMode="auto">
          <a:xfrm>
            <a:off x="5223914" y="1049608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46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CAC3F10-0C7C-488D-86EE-3EA42E6FD772}"/>
              </a:ext>
            </a:extLst>
          </p:cNvPr>
          <p:cNvSpPr txBox="1"/>
          <p:nvPr/>
        </p:nvSpPr>
        <p:spPr bwMode="auto">
          <a:xfrm>
            <a:off x="6106885" y="1049608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CB7ED7-EF6C-4B5F-BD4F-F1516C6051D8}"/>
              </a:ext>
            </a:extLst>
          </p:cNvPr>
          <p:cNvSpPr txBox="1"/>
          <p:nvPr/>
        </p:nvSpPr>
        <p:spPr bwMode="auto">
          <a:xfrm>
            <a:off x="4357025" y="104960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6BC778-8A06-4EFB-831A-B54DEAD4EDE4}"/>
              </a:ext>
            </a:extLst>
          </p:cNvPr>
          <p:cNvSpPr/>
          <p:nvPr/>
        </p:nvSpPr>
        <p:spPr bwMode="auto">
          <a:xfrm>
            <a:off x="6747543" y="946714"/>
            <a:ext cx="824265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C3CFF5-E8ED-4EC2-8D3B-906C4030FE3C}"/>
              </a:ext>
            </a:extLst>
          </p:cNvPr>
          <p:cNvSpPr txBox="1"/>
          <p:nvPr/>
        </p:nvSpPr>
        <p:spPr bwMode="auto">
          <a:xfrm>
            <a:off x="3033111" y="2480804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70727F-C092-4B56-9D8D-D1DD342694C7}"/>
              </a:ext>
            </a:extLst>
          </p:cNvPr>
          <p:cNvSpPr txBox="1"/>
          <p:nvPr/>
        </p:nvSpPr>
        <p:spPr bwMode="auto">
          <a:xfrm>
            <a:off x="6591457" y="2480804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42819975-7F50-40D3-AB5B-2525A805EC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011" y="2016201"/>
            <a:ext cx="194527" cy="1390870"/>
          </a:xfrm>
          <a:prstGeom prst="rect">
            <a:avLst/>
          </a:prstGeom>
        </p:spPr>
      </p:pic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45DCEFCA-CD36-4C2D-8EB4-1A75D162D9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67" y="2016201"/>
            <a:ext cx="194527" cy="13908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050AD36-1906-4F83-BEED-001AE686369C}"/>
              </a:ext>
            </a:extLst>
          </p:cNvPr>
          <p:cNvSpPr txBox="1"/>
          <p:nvPr/>
        </p:nvSpPr>
        <p:spPr bwMode="auto">
          <a:xfrm>
            <a:off x="8440987" y="2461332"/>
            <a:ext cx="593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Speech Bubble: Oval 21">
            <a:extLst>
              <a:ext uri="{FF2B5EF4-FFF2-40B4-BE49-F238E27FC236}">
                <a16:creationId xmlns:a16="http://schemas.microsoft.com/office/drawing/2014/main" id="{38D8C352-C83B-46A6-A15E-2C1E310AC90E}"/>
              </a:ext>
            </a:extLst>
          </p:cNvPr>
          <p:cNvSpPr/>
          <p:nvPr/>
        </p:nvSpPr>
        <p:spPr>
          <a:xfrm>
            <a:off x="184302" y="1280440"/>
            <a:ext cx="2759504" cy="2319134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1600" b="1" dirty="0">
                <a:solidFill>
                  <a:schemeClr val="tx1"/>
                </a:solidFill>
              </a:rPr>
              <a:t>If the minuend is changed by an amount and the subtrahend is kept the same, the difference changes by the same amount.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B126A11-0CF3-4F6D-B730-E973EE79E88D}"/>
              </a:ext>
            </a:extLst>
          </p:cNvPr>
          <p:cNvSpPr/>
          <p:nvPr/>
        </p:nvSpPr>
        <p:spPr>
          <a:xfrm>
            <a:off x="350972" y="4681835"/>
            <a:ext cx="24261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b="1" dirty="0"/>
              <a:t>‘I must remember to adjust the difference to find the final answer.’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438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/>
      <p:bldP spid="16" grpId="0"/>
      <p:bldP spid="17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C645AD-8D0D-47BF-BB56-D344347CDF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8D135B-4199-416A-A12E-6FD5A3F75800}"/>
              </a:ext>
            </a:extLst>
          </p:cNvPr>
          <p:cNvSpPr txBox="1"/>
          <p:nvPr/>
        </p:nvSpPr>
        <p:spPr bwMode="auto">
          <a:xfrm>
            <a:off x="3316207" y="923062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D40C48-FF85-4AC2-890A-D701F3DB78DA}"/>
              </a:ext>
            </a:extLst>
          </p:cNvPr>
          <p:cNvSpPr txBox="1"/>
          <p:nvPr/>
        </p:nvSpPr>
        <p:spPr bwMode="auto">
          <a:xfrm>
            <a:off x="4399566" y="378545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258629-225E-41B4-AE1F-9A2F8577D5AD}"/>
              </a:ext>
            </a:extLst>
          </p:cNvPr>
          <p:cNvSpPr txBox="1"/>
          <p:nvPr/>
        </p:nvSpPr>
        <p:spPr bwMode="auto">
          <a:xfrm>
            <a:off x="5295309" y="923062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46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54030B-D794-4A4A-89A7-F7E16ECBE75A}"/>
              </a:ext>
            </a:extLst>
          </p:cNvPr>
          <p:cNvSpPr txBox="1"/>
          <p:nvPr/>
        </p:nvSpPr>
        <p:spPr bwMode="auto">
          <a:xfrm>
            <a:off x="7089680" y="923062"/>
            <a:ext cx="697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33D6B5-B69B-4E3B-9CA6-7517B77712C0}"/>
              </a:ext>
            </a:extLst>
          </p:cNvPr>
          <p:cNvSpPr txBox="1"/>
          <p:nvPr/>
        </p:nvSpPr>
        <p:spPr bwMode="auto">
          <a:xfrm>
            <a:off x="7064836" y="3785452"/>
            <a:ext cx="7473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478F1A-0322-430A-980D-02F1D240B867}"/>
              </a:ext>
            </a:extLst>
          </p:cNvPr>
          <p:cNvSpPr txBox="1"/>
          <p:nvPr/>
        </p:nvSpPr>
        <p:spPr bwMode="auto">
          <a:xfrm>
            <a:off x="5274470" y="3785452"/>
            <a:ext cx="537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b="1" dirty="0">
                <a:latin typeface="Myriad Pro Semibold"/>
                <a:ea typeface="Myriad Pro Semibold" charset="0"/>
                <a:cs typeface="Myriad Pro Semibold" charset="0"/>
              </a:rPr>
              <a:t>50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19BC6-DB4F-4AC1-A4E2-71C3D2199528}"/>
              </a:ext>
            </a:extLst>
          </p:cNvPr>
          <p:cNvSpPr txBox="1"/>
          <p:nvPr/>
        </p:nvSpPr>
        <p:spPr bwMode="auto">
          <a:xfrm>
            <a:off x="3313002" y="3785452"/>
            <a:ext cx="71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189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0AB93A-2715-440A-9888-E561CAE6C38D}"/>
              </a:ext>
            </a:extLst>
          </p:cNvPr>
          <p:cNvSpPr txBox="1"/>
          <p:nvPr/>
        </p:nvSpPr>
        <p:spPr bwMode="auto">
          <a:xfrm>
            <a:off x="6168662" y="3785452"/>
            <a:ext cx="40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863772-7833-4E28-BB8F-5EF81409FD8D}"/>
              </a:ext>
            </a:extLst>
          </p:cNvPr>
          <p:cNvSpPr txBox="1"/>
          <p:nvPr/>
        </p:nvSpPr>
        <p:spPr bwMode="auto">
          <a:xfrm>
            <a:off x="6187898" y="92306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D2FC4A-8505-49E1-AAA7-C255DA6F19CA}"/>
              </a:ext>
            </a:extLst>
          </p:cNvPr>
          <p:cNvSpPr txBox="1"/>
          <p:nvPr/>
        </p:nvSpPr>
        <p:spPr bwMode="auto">
          <a:xfrm>
            <a:off x="4418802" y="92306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46B609-5E4C-467E-AF71-0B47C623B5FA}"/>
              </a:ext>
            </a:extLst>
          </p:cNvPr>
          <p:cNvSpPr/>
          <p:nvPr/>
        </p:nvSpPr>
        <p:spPr bwMode="auto">
          <a:xfrm>
            <a:off x="6828637" y="812548"/>
            <a:ext cx="120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E8984A-B509-40FE-948C-329A72FE5D28}"/>
              </a:ext>
            </a:extLst>
          </p:cNvPr>
          <p:cNvSpPr txBox="1"/>
          <p:nvPr/>
        </p:nvSpPr>
        <p:spPr bwMode="auto">
          <a:xfrm>
            <a:off x="5832173" y="2354258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US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5" name="Picture 14" descr="A close up of a logo  Description generated with high confidence">
            <a:extLst>
              <a:ext uri="{FF2B5EF4-FFF2-40B4-BE49-F238E27FC236}">
                <a16:creationId xmlns:a16="http://schemas.microsoft.com/office/drawing/2014/main" id="{20E720D8-7E57-4719-8DA9-73493BF15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091" y="1889655"/>
            <a:ext cx="194527" cy="1390870"/>
          </a:xfrm>
          <a:prstGeom prst="rect">
            <a:avLst/>
          </a:prstGeom>
        </p:spPr>
      </p:pic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9A2C8196-7C89-499E-B841-EA551656B9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344" y="1889655"/>
            <a:ext cx="194527" cy="13908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45B74F-4342-4258-A89E-371B3C14C67F}"/>
              </a:ext>
            </a:extLst>
          </p:cNvPr>
          <p:cNvSpPr txBox="1"/>
          <p:nvPr/>
        </p:nvSpPr>
        <p:spPr bwMode="auto">
          <a:xfrm>
            <a:off x="6360391" y="4497982"/>
            <a:ext cx="1064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139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D91E66-F83F-4C2B-8A1B-6F5338317F58}"/>
              </a:ext>
            </a:extLst>
          </p:cNvPr>
          <p:cNvSpPr txBox="1"/>
          <p:nvPr/>
        </p:nvSpPr>
        <p:spPr bwMode="auto">
          <a:xfrm>
            <a:off x="3159922" y="4514068"/>
            <a:ext cx="13965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185 -  46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67231C-DE7D-4F74-ACC8-28EC7601ACAB}"/>
              </a:ext>
            </a:extLst>
          </p:cNvPr>
          <p:cNvSpPr txBox="1"/>
          <p:nvPr/>
        </p:nvSpPr>
        <p:spPr bwMode="auto">
          <a:xfrm>
            <a:off x="4534334" y="4514068"/>
            <a:ext cx="1861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 189  -  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ECDE84-74D0-4357-A1E6-8D8231508E62}"/>
              </a:ext>
            </a:extLst>
          </p:cNvPr>
          <p:cNvSpPr txBox="1"/>
          <p:nvPr/>
        </p:nvSpPr>
        <p:spPr bwMode="auto">
          <a:xfrm>
            <a:off x="2864852" y="2354258"/>
            <a:ext cx="5196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+4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Speech Bubble: Oval 20">
            <a:extLst>
              <a:ext uri="{FF2B5EF4-FFF2-40B4-BE49-F238E27FC236}">
                <a16:creationId xmlns:a16="http://schemas.microsoft.com/office/drawing/2014/main" id="{8F1EDAB7-98E3-425A-9DF8-6E068959FE85}"/>
              </a:ext>
            </a:extLst>
          </p:cNvPr>
          <p:cNvSpPr/>
          <p:nvPr/>
        </p:nvSpPr>
        <p:spPr>
          <a:xfrm>
            <a:off x="43227" y="1384727"/>
            <a:ext cx="2779394" cy="2853972"/>
          </a:xfrm>
          <a:prstGeom prst="wedgeEllipseCallout">
            <a:avLst/>
          </a:prstGeom>
          <a:solidFill>
            <a:srgbClr val="8DCEE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000" b="1" dirty="0">
                <a:solidFill>
                  <a:schemeClr val="tx1"/>
                </a:solidFill>
              </a:rPr>
              <a:t>If the minuend and subtrahend are changed by the same amount, the difference stays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17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4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3|38.6|49.4|32.1|21.6|41.6|25.8|10.5|3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7|11.9|14.4|43.6|4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9|20.2|24.8|0.8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4|29.7|11|9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9|10.6|0.9|3.9|10.2|15.3|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9|60.4|38.5|58.2|33.8|43.7|3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3F0F85-FF93-46AE-8E6A-594750C9B39F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579</Words>
  <Application>Microsoft Office PowerPoint</Application>
  <PresentationFormat>On-screen Show (4:3)</PresentationFormat>
  <Paragraphs>145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Myriad Pro</vt:lpstr>
      <vt:lpstr>Myriad Pro Semibold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