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9.xml" ContentType="application/vnd.openxmlformats-officedocument.presentationml.tags+xml"/>
  <Override PartName="/ppt/notesSlides/notesSlide13.xml" ContentType="application/vnd.openxmlformats-officedocument.presentationml.notesSlide+xml"/>
  <Override PartName="/ppt/tags/tag10.xml" ContentType="application/vnd.openxmlformats-officedocument.presentationml.tags+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3" r:id="rId5"/>
    <p:sldMasterId id="2147483669" r:id="rId6"/>
    <p:sldMasterId id="2147483675" r:id="rId7"/>
    <p:sldMasterId id="2147483688" r:id="rId8"/>
  </p:sldMasterIdLst>
  <p:notesMasterIdLst>
    <p:notesMasterId r:id="rId26"/>
  </p:notesMasterIdLst>
  <p:sldIdLst>
    <p:sldId id="256" r:id="rId9"/>
    <p:sldId id="389" r:id="rId10"/>
    <p:sldId id="269" r:id="rId11"/>
    <p:sldId id="268" r:id="rId12"/>
    <p:sldId id="310" r:id="rId13"/>
    <p:sldId id="312" r:id="rId14"/>
    <p:sldId id="313" r:id="rId15"/>
    <p:sldId id="315" r:id="rId16"/>
    <p:sldId id="314" r:id="rId17"/>
    <p:sldId id="319" r:id="rId18"/>
    <p:sldId id="320" r:id="rId19"/>
    <p:sldId id="392" r:id="rId20"/>
    <p:sldId id="321" r:id="rId21"/>
    <p:sldId id="322" r:id="rId22"/>
    <p:sldId id="324" r:id="rId23"/>
    <p:sldId id="323" r:id="rId24"/>
    <p:sldId id="393"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9CAA41-8200-4BFF-B433-2EC662E17C30}" v="1" dt="2020-08-27T13:30:07.6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3" autoAdjust="0"/>
    <p:restoredTop sz="94249" autoAdjust="0"/>
  </p:normalViewPr>
  <p:slideViewPr>
    <p:cSldViewPr snapToGrid="0">
      <p:cViewPr varScale="1">
        <p:scale>
          <a:sx n="72" d="100"/>
          <a:sy n="72" d="100"/>
        </p:scale>
        <p:origin x="1326"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4109122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4094399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12</a:t>
            </a:fld>
            <a:endParaRPr lang="en-GB" dirty="0"/>
          </a:p>
        </p:txBody>
      </p:sp>
    </p:spTree>
    <p:extLst>
      <p:ext uri="{BB962C8B-B14F-4D97-AF65-F5344CB8AC3E}">
        <p14:creationId xmlns:p14="http://schemas.microsoft.com/office/powerpoint/2010/main" val="18334297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5"/>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3134954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957876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2</a:t>
            </a:fld>
            <a:endParaRPr lang="en-GB" dirty="0"/>
          </a:p>
        </p:txBody>
      </p:sp>
    </p:spTree>
    <p:extLst>
      <p:ext uri="{BB962C8B-B14F-4D97-AF65-F5344CB8AC3E}">
        <p14:creationId xmlns:p14="http://schemas.microsoft.com/office/powerpoint/2010/main" val="2173079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3</a:t>
            </a:fld>
            <a:endParaRPr lang="en-GB" dirty="0"/>
          </a:p>
        </p:txBody>
      </p:sp>
    </p:spTree>
    <p:extLst>
      <p:ext uri="{BB962C8B-B14F-4D97-AF65-F5344CB8AC3E}">
        <p14:creationId xmlns:p14="http://schemas.microsoft.com/office/powerpoint/2010/main" val="3587039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1310965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125685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799018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125685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Master" Target="../slideMasters/slideMaster4.xml"/><Relationship Id="rId1" Type="http://schemas.openxmlformats.org/officeDocument/2006/relationships/themeOverride" Target="../theme/themeOverride1.xml"/><Relationship Id="rId5" Type="http://schemas.openxmlformats.org/officeDocument/2006/relationships/image" Target="../media/image9.png"/><Relationship Id="rId4" Type="http://schemas.openxmlformats.org/officeDocument/2006/relationships/image" Target="../media/image8.jpe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Master" Target="../slideMasters/slideMaster5.xml"/><Relationship Id="rId1" Type="http://schemas.openxmlformats.org/officeDocument/2006/relationships/themeOverride" Target="../theme/themeOverride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marL="0" indent="0" algn="r">
              <a:buNone/>
              <a:defRPr sz="2800">
                <a:latin typeface="Myriad Pro" charset="0"/>
                <a:ea typeface="Myriad Pro" charset="0"/>
                <a:cs typeface="Myriad Pro" charset="0"/>
              </a:defRPr>
            </a:lvl1pPr>
          </a:lstStyle>
          <a:p>
            <a:pPr lvl="0"/>
            <a:endParaRPr lang="en-US" dirty="0"/>
          </a:p>
        </p:txBody>
      </p:sp>
    </p:spTree>
    <p:extLst>
      <p:ext uri="{BB962C8B-B14F-4D97-AF65-F5344CB8AC3E}">
        <p14:creationId xmlns:p14="http://schemas.microsoft.com/office/powerpoint/2010/main" val="3702780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fontAlgn="base">
              <a:spcBef>
                <a:spcPct val="20000"/>
              </a:spcBef>
              <a:spcAft>
                <a:spcPct val="0"/>
              </a:spcAft>
              <a:buClr>
                <a:srgbClr val="00628C"/>
              </a:buClr>
            </a:pPr>
            <a:r>
              <a:rPr lang="en-US" sz="1500" dirty="0">
                <a:solidFill>
                  <a:srgbClr val="00628C"/>
                </a:solidFill>
                <a:latin typeface="Myriad Pro" charset="0"/>
                <a:hlinkClick r:id="rId8"/>
              </a:rPr>
              <a:t>www.ncetm.org.uk/masterypd</a:t>
            </a:r>
            <a:br>
              <a:rPr lang="en-US" sz="1500" dirty="0">
                <a:solidFill>
                  <a:srgbClr val="00628C"/>
                </a:solidFill>
                <a:latin typeface="Myriad Pro" charset="0"/>
              </a:rPr>
            </a:br>
            <a:r>
              <a:rPr lang="en-US" sz="1500" dirty="0">
                <a:solidFill>
                  <a:srgbClr val="00628C"/>
                </a:solidFill>
                <a:latin typeface="Myriad Pro" charset="0"/>
              </a:rPr>
              <a:t>© Crown Copyright 2018</a:t>
            </a:r>
            <a:br>
              <a:rPr lang="en-US" sz="1500" dirty="0">
                <a:solidFill>
                  <a:srgbClr val="00628C"/>
                </a:solidFill>
                <a:latin typeface="Myriad Pro" charset="0"/>
              </a:rPr>
            </a:br>
            <a:r>
              <a:rPr lang="en-US" sz="1500" dirty="0">
                <a:solidFill>
                  <a:srgbClr val="FFFFFF">
                    <a:lumMod val="50000"/>
                  </a:srgbClr>
                </a:solidFill>
                <a:latin typeface="Myriad Pro" charset="0"/>
              </a:rPr>
              <a:t>Autumn 2018 pilot</a:t>
            </a:r>
            <a:endParaRPr lang="en-US" sz="1500" dirty="0">
              <a:solidFill>
                <a:srgbClr val="00628C"/>
              </a:solidFill>
              <a:latin typeface="Myriad Pro" charset="0"/>
            </a:endParaRPr>
          </a:p>
        </p:txBody>
      </p:sp>
    </p:spTree>
    <p:extLst>
      <p:ext uri="{BB962C8B-B14F-4D97-AF65-F5344CB8AC3E}">
        <p14:creationId xmlns:p14="http://schemas.microsoft.com/office/powerpoint/2010/main" val="266875043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fontAlgn="base">
              <a:spcBef>
                <a:spcPct val="20000"/>
              </a:spcBef>
              <a:spcAft>
                <a:spcPct val="0"/>
              </a:spcAft>
              <a:buClr>
                <a:srgbClr val="00628C"/>
              </a:buClr>
              <a:buFont typeface="Arial" charset="0"/>
              <a:buNone/>
            </a:pPr>
            <a:endParaRPr lang="en-GB" sz="2400" dirty="0">
              <a:solidFill>
                <a:srgbClr val="000000"/>
              </a:solidFill>
              <a:latin typeface="Myriad Pro" charset="0"/>
              <a:ea typeface="Myriad Pro" charset="0"/>
              <a:cs typeface="Myriad Pro" charset="0"/>
            </a:endParaRPr>
          </a:p>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2972969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42776474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253791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5279511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fontAlgn="base">
              <a:spcBef>
                <a:spcPct val="20000"/>
              </a:spcBef>
              <a:spcAft>
                <a:spcPct val="0"/>
              </a:spcAft>
              <a:buClr>
                <a:srgbClr val="00628C"/>
              </a:buClr>
            </a:pPr>
            <a:r>
              <a:rPr lang="en-US" sz="1500" dirty="0">
                <a:solidFill>
                  <a:srgbClr val="00628C"/>
                </a:solidFill>
                <a:latin typeface="Myriad Pro" charset="0"/>
                <a:hlinkClick r:id="rId8"/>
              </a:rPr>
              <a:t>www.ncetm.org.uk/masterypd</a:t>
            </a:r>
            <a:br>
              <a:rPr lang="en-US" sz="1500" dirty="0">
                <a:solidFill>
                  <a:srgbClr val="00628C"/>
                </a:solidFill>
                <a:latin typeface="Myriad Pro" charset="0"/>
              </a:rPr>
            </a:br>
            <a:r>
              <a:rPr lang="en-US" sz="1500" dirty="0">
                <a:solidFill>
                  <a:srgbClr val="00628C"/>
                </a:solidFill>
                <a:latin typeface="Myriad Pro" charset="0"/>
              </a:rPr>
              <a:t>© Crown Copyright 2018</a:t>
            </a:r>
            <a:br>
              <a:rPr lang="en-US" sz="1500" dirty="0">
                <a:solidFill>
                  <a:srgbClr val="00628C"/>
                </a:solidFill>
                <a:latin typeface="Myriad Pro" charset="0"/>
              </a:rPr>
            </a:br>
            <a:r>
              <a:rPr lang="en-US" sz="1500" dirty="0">
                <a:solidFill>
                  <a:srgbClr val="FFFFFF">
                    <a:lumMod val="50000"/>
                  </a:srgbClr>
                </a:solidFill>
                <a:latin typeface="Myriad Pro" charset="0"/>
              </a:rPr>
              <a:t>Autumn 2018 pilot</a:t>
            </a:r>
            <a:endParaRPr lang="en-US" sz="1500" dirty="0">
              <a:solidFill>
                <a:srgbClr val="00628C"/>
              </a:solidFill>
              <a:latin typeface="Myriad Pro" charset="0"/>
            </a:endParaRPr>
          </a:p>
        </p:txBody>
      </p:sp>
    </p:spTree>
    <p:extLst>
      <p:ext uri="{BB962C8B-B14F-4D97-AF65-F5344CB8AC3E}">
        <p14:creationId xmlns:p14="http://schemas.microsoft.com/office/powerpoint/2010/main" val="4270317522"/>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463960" y="836712"/>
            <a:ext cx="8216081"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fontAlgn="base">
              <a:spcBef>
                <a:spcPct val="20000"/>
              </a:spcBef>
              <a:spcAft>
                <a:spcPct val="0"/>
              </a:spcAft>
              <a:buClr>
                <a:srgbClr val="00628C"/>
              </a:buClr>
              <a:buFont typeface="Arial" charset="0"/>
              <a:buNone/>
            </a:pPr>
            <a:endParaRPr lang="en-GB" sz="2400" dirty="0">
              <a:solidFill>
                <a:srgbClr val="000000"/>
              </a:solidFill>
              <a:latin typeface="Myriad Pro" charset="0"/>
              <a:ea typeface="Myriad Pro" charset="0"/>
              <a:cs typeface="Myriad Pro" charset="0"/>
            </a:endParaRPr>
          </a:p>
          <a:p>
            <a:pPr fontAlgn="base">
              <a:spcBef>
                <a:spcPct val="20000"/>
              </a:spcBef>
              <a:spcAft>
                <a:spcPct val="0"/>
              </a:spcAft>
              <a:buClr>
                <a:srgbClr val="00628C"/>
              </a:buClr>
              <a:buFont typeface="Arial" charset="0"/>
              <a:buNone/>
            </a:pPr>
            <a:r>
              <a:rPr lang="en-GB" sz="2400" dirty="0">
                <a:solidFill>
                  <a:srgbClr val="000000"/>
                </a:solidFill>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463959" y="4797152"/>
            <a:ext cx="8216081"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3941650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3166212" y="6487839"/>
            <a:ext cx="2811573" cy="323165"/>
          </a:xfrm>
          <a:prstGeom prst="rect">
            <a:avLst/>
          </a:prstGeom>
        </p:spPr>
        <p:txBody>
          <a:bodyPr wrap="square">
            <a:spAutoFit/>
          </a:bodyPr>
          <a:lstStyle/>
          <a:p>
            <a:pPr algn="ctr" fontAlgn="base">
              <a:spcBef>
                <a:spcPct val="20000"/>
              </a:spcBef>
              <a:spcAft>
                <a:spcPct val="0"/>
              </a:spcAft>
              <a:buClr>
                <a:srgbClr val="00628C"/>
              </a:buClr>
            </a:pPr>
            <a:r>
              <a:rPr lang="en-US" sz="1500" dirty="0">
                <a:solidFill>
                  <a:srgbClr val="FFFFFF">
                    <a:lumMod val="50000"/>
                  </a:srgbClr>
                </a:solidFill>
                <a:latin typeface="Myriad Pro" charset="0"/>
              </a:rPr>
              <a:t>Autumn 2018 pilot</a:t>
            </a:r>
          </a:p>
        </p:txBody>
      </p:sp>
    </p:spTree>
    <p:extLst>
      <p:ext uri="{BB962C8B-B14F-4D97-AF65-F5344CB8AC3E}">
        <p14:creationId xmlns:p14="http://schemas.microsoft.com/office/powerpoint/2010/main" val="1563995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764704"/>
            <a:ext cx="8216081"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9" name="Text Placeholder 8"/>
          <p:cNvSpPr>
            <a:spLocks noGrp="1"/>
          </p:cNvSpPr>
          <p:nvPr>
            <p:ph type="body" sz="quarter" idx="11"/>
          </p:nvPr>
        </p:nvSpPr>
        <p:spPr>
          <a:xfrm>
            <a:off x="0"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767676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1181498"/>
            <a:ext cx="8216081"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6012160" y="6500873"/>
            <a:ext cx="2811573" cy="323165"/>
          </a:xfrm>
          <a:prstGeom prst="rect">
            <a:avLst/>
          </a:prstGeom>
        </p:spPr>
        <p:txBody>
          <a:bodyPr wrap="square">
            <a:spAutoFit/>
          </a:bodyPr>
          <a:lstStyle/>
          <a:p>
            <a:pPr algn="r" fontAlgn="base">
              <a:spcBef>
                <a:spcPct val="20000"/>
              </a:spcBef>
              <a:spcAft>
                <a:spcPct val="0"/>
              </a:spcAft>
              <a:buClr>
                <a:srgbClr val="00628C"/>
              </a:buClr>
            </a:pPr>
            <a:r>
              <a:rPr lang="en-US" sz="1500" dirty="0">
                <a:solidFill>
                  <a:srgbClr val="00628C"/>
                </a:solidFill>
                <a:latin typeface="Myriad Pro" charset="0"/>
              </a:rPr>
              <a:t>© Crown Copyright 2018 </a:t>
            </a:r>
          </a:p>
        </p:txBody>
      </p:sp>
      <p:sp>
        <p:nvSpPr>
          <p:cNvPr id="11" name="Rectangle 10"/>
          <p:cNvSpPr/>
          <p:nvPr userDrawn="1"/>
        </p:nvSpPr>
        <p:spPr>
          <a:xfrm>
            <a:off x="392275" y="6487840"/>
            <a:ext cx="2811573" cy="323165"/>
          </a:xfrm>
          <a:prstGeom prst="rect">
            <a:avLst/>
          </a:prstGeom>
        </p:spPr>
        <p:txBody>
          <a:bodyPr wrap="square">
            <a:spAutoFit/>
          </a:bodyPr>
          <a:lstStyle/>
          <a:p>
            <a:pPr fontAlgn="base">
              <a:spcBef>
                <a:spcPct val="20000"/>
              </a:spcBef>
              <a:spcAft>
                <a:spcPct val="0"/>
              </a:spcAft>
              <a:buClr>
                <a:srgbClr val="00628C"/>
              </a:buClr>
            </a:pPr>
            <a:r>
              <a:rPr lang="en-US" sz="1500" dirty="0">
                <a:solidFill>
                  <a:srgbClr val="00628C"/>
                </a:solidFill>
                <a:latin typeface="Myriad Pro" charset="0"/>
                <a:hlinkClick r:id="rId2"/>
              </a:rPr>
              <a:t>www.ncetm.org.uk/masterypd</a:t>
            </a:r>
            <a:r>
              <a:rPr lang="en-US" sz="1500" dirty="0">
                <a:solidFill>
                  <a:srgbClr val="00628C"/>
                </a:solidFill>
                <a:latin typeface="Myriad Pro" charset="0"/>
              </a:rPr>
              <a:t> </a:t>
            </a:r>
          </a:p>
        </p:txBody>
      </p:sp>
      <p:sp>
        <p:nvSpPr>
          <p:cNvPr id="6" name="Text Placeholder 5"/>
          <p:cNvSpPr>
            <a:spLocks noGrp="1"/>
          </p:cNvSpPr>
          <p:nvPr>
            <p:ph type="body" sz="quarter" idx="10"/>
          </p:nvPr>
        </p:nvSpPr>
        <p:spPr>
          <a:xfrm>
            <a:off x="463958" y="764704"/>
            <a:ext cx="8219667"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633967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5" y="206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C:\Users\mary.mackirdy\Documents\Maths hubs website\maths_hubs_logo.jpg">
            <a:extLst>
              <a:ext uri="{FF2B5EF4-FFF2-40B4-BE49-F238E27FC236}">
                <a16:creationId xmlns:a16="http://schemas.microsoft.com/office/drawing/2014/main" id="{E0FEF57C-8C68-4FB6-913A-20F7C62A6878}"/>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403850" y="5564188"/>
            <a:ext cx="3733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14A343D4-4BE1-4345-8B2C-956B63DA041B}"/>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732588" y="4564063"/>
            <a:ext cx="2286000" cy="117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5"/>
            <a:ext cx="7239000" cy="758825"/>
          </a:xfrm>
        </p:spPr>
        <p:txBody>
          <a:bodyPr/>
          <a:lstStyle>
            <a:lvl1pPr>
              <a:defRPr>
                <a:solidFill>
                  <a:schemeClr val="bg1"/>
                </a:solidFill>
              </a:defRPr>
            </a:lvl1pPr>
          </a:lstStyle>
          <a:p>
            <a:pPr lvl="0"/>
            <a:r>
              <a:rPr lang="en-GB" noProof="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2625">
                <a:solidFill>
                  <a:schemeClr val="bg1"/>
                </a:solidFill>
              </a:defRPr>
            </a:lvl1pPr>
          </a:lstStyle>
          <a:p>
            <a:pPr lvl="0"/>
            <a:r>
              <a:rPr lang="en-GB" noProof="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4" y="6248400"/>
            <a:ext cx="6408737" cy="457200"/>
          </a:xfrm>
        </p:spPr>
        <p:txBody>
          <a:bodyPr/>
          <a:lstStyle>
            <a:lvl1pPr>
              <a:defRPr>
                <a:solidFill>
                  <a:schemeClr val="accent2"/>
                </a:solidFill>
              </a:defRPr>
            </a:lvl1pPr>
          </a:lstStyle>
          <a:p>
            <a:pPr>
              <a:defRPr/>
            </a:pPr>
            <a:endParaRPr lang="en-GB" dirty="0">
              <a:solidFill>
                <a:srgbClr val="99CCCC"/>
              </a:solidFill>
            </a:endParaRPr>
          </a:p>
        </p:txBody>
      </p:sp>
    </p:spTree>
    <p:extLst>
      <p:ext uri="{BB962C8B-B14F-4D97-AF65-F5344CB8AC3E}">
        <p14:creationId xmlns:p14="http://schemas.microsoft.com/office/powerpoint/2010/main" val="1863977164"/>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55576" y="692696"/>
            <a:ext cx="7924800" cy="1143000"/>
          </a:xfrm>
        </p:spPr>
        <p:txBody>
          <a:bodyPr/>
          <a:lstStyle>
            <a:lvl1pPr>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solidFill>
                  <a:srgbClr val="000000"/>
                </a:solidFill>
              </a:rPr>
              <a:pPr/>
              <a:t>‹#›</a:t>
            </a:fld>
            <a:endParaRPr lang="en-GB" altLang="en-US">
              <a:solidFill>
                <a:srgbClr val="000000"/>
              </a:solidFill>
            </a:endParaRPr>
          </a:p>
        </p:txBody>
      </p:sp>
      <p:pic>
        <p:nvPicPr>
          <p:cNvPr id="5" name="Picture 4">
            <a:extLst>
              <a:ext uri="{FF2B5EF4-FFF2-40B4-BE49-F238E27FC236}">
                <a16:creationId xmlns:a16="http://schemas.microsoft.com/office/drawing/2014/main" id="{AA62E055-05FF-4978-92D2-E028D5DB8AA1}"/>
              </a:ext>
            </a:extLst>
          </p:cNvPr>
          <p:cNvPicPr>
            <a:picLocks noChangeAspect="1"/>
          </p:cNvPicPr>
          <p:nvPr userDrawn="1"/>
        </p:nvPicPr>
        <p:blipFill>
          <a:blip r:embed="rId2"/>
          <a:stretch>
            <a:fillRect/>
          </a:stretch>
        </p:blipFill>
        <p:spPr>
          <a:xfrm>
            <a:off x="6521013" y="90373"/>
            <a:ext cx="2508239" cy="818349"/>
          </a:xfrm>
          <a:prstGeom prst="rect">
            <a:avLst/>
          </a:prstGeom>
        </p:spPr>
      </p:pic>
    </p:spTree>
    <p:extLst>
      <p:ext uri="{BB962C8B-B14F-4D97-AF65-F5344CB8AC3E}">
        <p14:creationId xmlns:p14="http://schemas.microsoft.com/office/powerpoint/2010/main" val="33387780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221315CD-5A37-4A6D-A59B-55A3014A209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DE08FD37-B24E-44DA-AA90-3F5D4D1F685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6" name="Rectangle 6">
            <a:extLst>
              <a:ext uri="{FF2B5EF4-FFF2-40B4-BE49-F238E27FC236}">
                <a16:creationId xmlns:a16="http://schemas.microsoft.com/office/drawing/2014/main" id="{D90CC8FC-6C15-411F-8ECD-4908C682977E}"/>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7" name="Rectangle 7">
            <a:extLst>
              <a:ext uri="{FF2B5EF4-FFF2-40B4-BE49-F238E27FC236}">
                <a16:creationId xmlns:a16="http://schemas.microsoft.com/office/drawing/2014/main" id="{CC0A7210-13E7-421B-9B1B-33A600A8111E}"/>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8" name="Rectangle 8">
            <a:extLst>
              <a:ext uri="{FF2B5EF4-FFF2-40B4-BE49-F238E27FC236}">
                <a16:creationId xmlns:a16="http://schemas.microsoft.com/office/drawing/2014/main" id="{433D14ED-DC0B-407D-B856-CEA9B42DA366}"/>
              </a:ext>
            </a:extLst>
          </p:cNvPr>
          <p:cNvSpPr>
            <a:spLocks noGrp="1" noChangeArrowheads="1"/>
          </p:cNvSpPr>
          <p:nvPr>
            <p:ph type="sldNum" sz="quarter" idx="12"/>
          </p:nvPr>
        </p:nvSpPr>
        <p:spPr/>
        <p:txBody>
          <a:bodyPr/>
          <a:lstStyle>
            <a:lvl1pPr>
              <a:defRPr/>
            </a:lvl1pPr>
          </a:lstStyle>
          <a:p>
            <a:fld id="{A4471359-3147-44CE-9A0C-7C7D146DDE82}"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12499536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BDD4A84-8B3F-4F94-B225-1F8714A01F9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6842F4B-5054-40DA-A467-F73851BBA7E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876"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762001" y="1827213"/>
            <a:ext cx="3884613"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99014" y="1827213"/>
            <a:ext cx="3884612"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FD709824-0D61-4F8A-8ED4-0590D481ECBD}"/>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8" name="Footer Placeholder 7">
            <a:extLst>
              <a:ext uri="{FF2B5EF4-FFF2-40B4-BE49-F238E27FC236}">
                <a16:creationId xmlns:a16="http://schemas.microsoft.com/office/drawing/2014/main" id="{7312D66A-6DD2-45B6-8DB6-1538C1B43C97}"/>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9" name="Slide Number Placeholder 8">
            <a:extLst>
              <a:ext uri="{FF2B5EF4-FFF2-40B4-BE49-F238E27FC236}">
                <a16:creationId xmlns:a16="http://schemas.microsoft.com/office/drawing/2014/main" id="{43F2A2D1-25EF-42F5-96D4-30359E443777}"/>
              </a:ext>
            </a:extLst>
          </p:cNvPr>
          <p:cNvSpPr>
            <a:spLocks noGrp="1" noChangeArrowheads="1"/>
          </p:cNvSpPr>
          <p:nvPr>
            <p:ph type="sldNum" sz="quarter" idx="12"/>
          </p:nvPr>
        </p:nvSpPr>
        <p:spPr/>
        <p:txBody>
          <a:bodyPr/>
          <a:lstStyle>
            <a:lvl1pPr>
              <a:defRPr/>
            </a:lvl1pPr>
          </a:lstStyle>
          <a:p>
            <a:fld id="{5028FB64-8E98-4372-891D-01B9A57CE849}"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20096745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Users\mary.mackirdy\Documents\Maths hubs website\maths_hubs_logo.jpg">
            <a:extLst>
              <a:ext uri="{FF2B5EF4-FFF2-40B4-BE49-F238E27FC236}">
                <a16:creationId xmlns:a16="http://schemas.microsoft.com/office/drawing/2014/main" id="{B492B74C-788E-4EC6-B69B-CD96224B4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a:extLst>
              <a:ext uri="{FF2B5EF4-FFF2-40B4-BE49-F238E27FC236}">
                <a16:creationId xmlns:a16="http://schemas.microsoft.com/office/drawing/2014/main" id="{DBA34EAE-DE04-47BB-A633-9BF1CD115F9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175"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67069"/>
            <a:ext cx="8280920" cy="792088"/>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67544" y="1700808"/>
            <a:ext cx="4040188"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57200" y="2420889"/>
            <a:ext cx="4040188"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4009" y="1700808"/>
            <a:ext cx="4041775" cy="71177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45026" y="2420889"/>
            <a:ext cx="4041775" cy="3705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22449808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Users\mary.mackirdy\Documents\Maths hubs website\maths_hubs_logo.jpg">
            <a:extLst>
              <a:ext uri="{FF2B5EF4-FFF2-40B4-BE49-F238E27FC236}">
                <a16:creationId xmlns:a16="http://schemas.microsoft.com/office/drawing/2014/main" id="{732806B7-4659-4F45-9635-92B6A0B2DD1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84138"/>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a:extLst>
              <a:ext uri="{FF2B5EF4-FFF2-40B4-BE49-F238E27FC236}">
                <a16:creationId xmlns:a16="http://schemas.microsoft.com/office/drawing/2014/main" id="{C53AE0B1-E7EB-442A-89CA-4D46A1F8F05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9526"/>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986814"/>
            <a:ext cx="7924800" cy="930018"/>
          </a:xfrm>
        </p:spPr>
        <p:txBody>
          <a:bodyPr/>
          <a:lstStyle/>
          <a:p>
            <a:r>
              <a:rPr lang="en-US"/>
              <a:t>Click to edit Master title style</a:t>
            </a:r>
            <a:endParaRPr lang="en-GB"/>
          </a:p>
        </p:txBody>
      </p:sp>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5183236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4" descr="C:\Users\mary.mackirdy\Documents\Maths hubs website\maths_hubs_logo.jpg">
            <a:extLst>
              <a:ext uri="{FF2B5EF4-FFF2-40B4-BE49-F238E27FC236}">
                <a16:creationId xmlns:a16="http://schemas.microsoft.com/office/drawing/2014/main" id="{5B5821F7-5821-4A0C-8182-6A595501B75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a:extLst>
              <a:ext uri="{FF2B5EF4-FFF2-40B4-BE49-F238E27FC236}">
                <a16:creationId xmlns:a16="http://schemas.microsoft.com/office/drawing/2014/main" id="{2743945F-FA24-4E98-AFC6-ACFD7A6D45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a:extLst>
              <a:ext uri="{FF2B5EF4-FFF2-40B4-BE49-F238E27FC236}">
                <a16:creationId xmlns:a16="http://schemas.microsoft.com/office/drawing/2014/main" id="{8ACD6FE3-CE9C-4CF1-A91B-0022C2981681}"/>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5" name="Rectangle 7">
            <a:extLst>
              <a:ext uri="{FF2B5EF4-FFF2-40B4-BE49-F238E27FC236}">
                <a16:creationId xmlns:a16="http://schemas.microsoft.com/office/drawing/2014/main" id="{7DC6CF66-2343-49AB-BA48-E455530CB64F}"/>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6" name="Rectangle 8">
            <a:extLst>
              <a:ext uri="{FF2B5EF4-FFF2-40B4-BE49-F238E27FC236}">
                <a16:creationId xmlns:a16="http://schemas.microsoft.com/office/drawing/2014/main" id="{45852515-98CB-48FE-9590-E8596DBC1C76}"/>
              </a:ext>
            </a:extLst>
          </p:cNvPr>
          <p:cNvSpPr>
            <a:spLocks noGrp="1" noChangeArrowheads="1"/>
          </p:cNvSpPr>
          <p:nvPr>
            <p:ph type="sldNum" sz="quarter" idx="12"/>
          </p:nvPr>
        </p:nvSpPr>
        <p:spPr/>
        <p:txBody>
          <a:bodyPr/>
          <a:lstStyle>
            <a:lvl1pPr>
              <a:defRPr/>
            </a:lvl1pPr>
          </a:lstStyle>
          <a:p>
            <a:fld id="{06909F0B-F0CC-440D-BEB5-73503ED16CA8}"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37138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9197052-732D-49F3-B6CB-B9ECE86CDD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61114" y="74613"/>
            <a:ext cx="278288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C9FB8382-20AD-4D68-BDBC-936644A6EDA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7951" y="2"/>
            <a:ext cx="1914525"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7545" y="902192"/>
            <a:ext cx="3008313" cy="864096"/>
          </a:xfrm>
        </p:spPr>
        <p:txBody>
          <a:bodyPr/>
          <a:lstStyle>
            <a:lvl1pPr algn="l">
              <a:defRPr sz="1500" b="1"/>
            </a:lvl1pPr>
          </a:lstStyle>
          <a:p>
            <a:r>
              <a:rPr lang="en-US" dirty="0"/>
              <a:t>Click to edit Master title style</a:t>
            </a:r>
            <a:endParaRPr lang="en-GB" dirty="0"/>
          </a:p>
        </p:txBody>
      </p:sp>
      <p:sp>
        <p:nvSpPr>
          <p:cNvPr id="3" name="Content Placeholder 2"/>
          <p:cNvSpPr>
            <a:spLocks noGrp="1"/>
          </p:cNvSpPr>
          <p:nvPr>
            <p:ph idx="1"/>
          </p:nvPr>
        </p:nvSpPr>
        <p:spPr>
          <a:xfrm>
            <a:off x="3575050" y="908050"/>
            <a:ext cx="5111750" cy="5218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772816"/>
            <a:ext cx="3008313" cy="43533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23113FA6-B72C-4BF1-80F7-11CCDF93B5C2}"/>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8" name="Footer Placeholder 7">
            <a:extLst>
              <a:ext uri="{FF2B5EF4-FFF2-40B4-BE49-F238E27FC236}">
                <a16:creationId xmlns:a16="http://schemas.microsoft.com/office/drawing/2014/main" id="{93C46908-91DB-42AB-A8FC-C3AAA10FEDC6}"/>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9" name="Slide Number Placeholder 8">
            <a:extLst>
              <a:ext uri="{FF2B5EF4-FFF2-40B4-BE49-F238E27FC236}">
                <a16:creationId xmlns:a16="http://schemas.microsoft.com/office/drawing/2014/main" id="{8216BA5A-7A1D-4548-AF79-0ED5F07AE4B4}"/>
              </a:ext>
            </a:extLst>
          </p:cNvPr>
          <p:cNvSpPr>
            <a:spLocks noGrp="1" noChangeArrowheads="1"/>
          </p:cNvSpPr>
          <p:nvPr>
            <p:ph type="sldNum" sz="quarter" idx="12"/>
          </p:nvPr>
        </p:nvSpPr>
        <p:spPr/>
        <p:txBody>
          <a:bodyPr/>
          <a:lstStyle>
            <a:lvl1pPr>
              <a:defRPr/>
            </a:lvl1pPr>
          </a:lstStyle>
          <a:p>
            <a:fld id="{D45576BE-F8FF-44CC-9001-9F16A3BBEC63}"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5651166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C:\Users\mary.mackirdy\Documents\Maths hubs website\maths_hubs_logo.jpg">
            <a:extLst>
              <a:ext uri="{FF2B5EF4-FFF2-40B4-BE49-F238E27FC236}">
                <a16:creationId xmlns:a16="http://schemas.microsoft.com/office/drawing/2014/main" id="{AE93419B-185E-4F6C-8440-3B2C30B594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75401" y="1889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A5442E28-1A40-4653-B701-67D88759566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44450"/>
            <a:ext cx="1916113"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792288" y="4941168"/>
            <a:ext cx="5486400" cy="426170"/>
          </a:xfrm>
        </p:spPr>
        <p:txBody>
          <a:bodyPr/>
          <a:lstStyle>
            <a:lvl1pPr algn="l">
              <a:defRPr sz="1500" b="1"/>
            </a:lvl1pPr>
          </a:lstStyle>
          <a:p>
            <a:r>
              <a:rPr lang="en-US" dirty="0"/>
              <a:t>Click to edit Master title style</a:t>
            </a:r>
            <a:endParaRPr lang="en-GB" dirty="0"/>
          </a:p>
        </p:txBody>
      </p:sp>
      <p:sp>
        <p:nvSpPr>
          <p:cNvPr id="3" name="Picture Placeholder 2"/>
          <p:cNvSpPr>
            <a:spLocks noGrp="1"/>
          </p:cNvSpPr>
          <p:nvPr>
            <p:ph type="pic" idx="1"/>
          </p:nvPr>
        </p:nvSpPr>
        <p:spPr>
          <a:xfrm>
            <a:off x="1792288" y="1027915"/>
            <a:ext cx="5486400" cy="391325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8946784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Users\mary.mackirdy\Documents\Maths hubs website\maths_hubs_logo.jpg">
            <a:extLst>
              <a:ext uri="{FF2B5EF4-FFF2-40B4-BE49-F238E27FC236}">
                <a16:creationId xmlns:a16="http://schemas.microsoft.com/office/drawing/2014/main" id="{EFEFC5E6-CDCF-44BA-AE2D-031268470F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56326" y="87313"/>
            <a:ext cx="27828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a:extLst>
              <a:ext uri="{FF2B5EF4-FFF2-40B4-BE49-F238E27FC236}">
                <a16:creationId xmlns:a16="http://schemas.microsoft.com/office/drawing/2014/main" id="{970B0906-A6D3-466E-9F49-4014DD854A6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 y="12702"/>
            <a:ext cx="1916113"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55576" y="692696"/>
            <a:ext cx="7924800" cy="1143000"/>
          </a:xfrm>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a:extLst>
              <a:ext uri="{FF2B5EF4-FFF2-40B4-BE49-F238E27FC236}">
                <a16:creationId xmlns:a16="http://schemas.microsoft.com/office/drawing/2014/main" id="{55586A8F-67F6-402E-9005-E1142CBFCE27}"/>
              </a:ext>
            </a:extLst>
          </p:cNvPr>
          <p:cNvSpPr>
            <a:spLocks noGrp="1" noChangeArrowheads="1"/>
          </p:cNvSpPr>
          <p:nvPr>
            <p:ph type="dt" sz="half" idx="10"/>
          </p:nvPr>
        </p:nvSpPr>
        <p:spPr/>
        <p:txBody>
          <a:bodyPr/>
          <a:lstStyle>
            <a:lvl1pPr>
              <a:defRPr/>
            </a:lvl1pPr>
          </a:lstStyle>
          <a:p>
            <a:pPr>
              <a:defRPr/>
            </a:pPr>
            <a:endParaRPr lang="en-GB">
              <a:solidFill>
                <a:srgbClr val="000000"/>
              </a:solidFill>
            </a:endParaRPr>
          </a:p>
        </p:txBody>
      </p:sp>
      <p:sp>
        <p:nvSpPr>
          <p:cNvPr id="7" name="Rectangle 7">
            <a:extLst>
              <a:ext uri="{FF2B5EF4-FFF2-40B4-BE49-F238E27FC236}">
                <a16:creationId xmlns:a16="http://schemas.microsoft.com/office/drawing/2014/main" id="{A27580F1-A6C5-469A-B619-32428D34725C}"/>
              </a:ext>
            </a:extLst>
          </p:cNvPr>
          <p:cNvSpPr>
            <a:spLocks noGrp="1" noChangeArrowheads="1"/>
          </p:cNvSpPr>
          <p:nvPr>
            <p:ph type="ftr" sz="quarter" idx="11"/>
          </p:nvPr>
        </p:nvSpPr>
        <p:spPr/>
        <p:txBody>
          <a:bodyPr/>
          <a:lstStyle>
            <a:lvl1pPr>
              <a:defRPr/>
            </a:lvl1pPr>
          </a:lstStyle>
          <a:p>
            <a:pPr>
              <a:defRPr/>
            </a:pPr>
            <a:endParaRPr lang="en-GB">
              <a:solidFill>
                <a:srgbClr val="000000"/>
              </a:solidFill>
            </a:endParaRPr>
          </a:p>
        </p:txBody>
      </p:sp>
      <p:sp>
        <p:nvSpPr>
          <p:cNvPr id="8" name="Rectangle 8">
            <a:extLst>
              <a:ext uri="{FF2B5EF4-FFF2-40B4-BE49-F238E27FC236}">
                <a16:creationId xmlns:a16="http://schemas.microsoft.com/office/drawing/2014/main" id="{87E0CB71-FBCC-470B-9B6E-CF8813824C8D}"/>
              </a:ext>
            </a:extLst>
          </p:cNvPr>
          <p:cNvSpPr>
            <a:spLocks noGrp="1" noChangeArrowheads="1"/>
          </p:cNvSpPr>
          <p:nvPr>
            <p:ph type="sldNum" sz="quarter" idx="12"/>
          </p:nvPr>
        </p:nvSpPr>
        <p:spPr/>
        <p:txBody>
          <a:bodyPr/>
          <a:lstStyle>
            <a:lvl1pPr>
              <a:defRPr/>
            </a:lvl1pPr>
          </a:lstStyle>
          <a:p>
            <a:fld id="{9E52F321-0EC4-4314-93ED-4AB3167FBFCB}"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254924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1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40389202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630810725"/>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223212707"/>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65889115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2.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4.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dirty="0">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dirty="0">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pPr>
            <a:fld id="{17C71EE9-BA72-3342-AD7C-7458D51D3716}" type="slidenum">
              <a:rPr lang="en-GB" altLang="x-none">
                <a:solidFill>
                  <a:srgbClr val="000000"/>
                </a:solidFill>
              </a:rPr>
              <a:pPr fontAlgn="base">
                <a:spcAft>
                  <a:spcPct val="0"/>
                </a:spcAft>
              </a:pPr>
              <a:t>‹#›</a:t>
            </a:fld>
            <a:endParaRPr lang="en-GB" altLang="x-none" dirty="0">
              <a:solidFill>
                <a:srgbClr val="000000"/>
              </a:solidFill>
            </a:endParaRPr>
          </a:p>
        </p:txBody>
      </p:sp>
    </p:spTree>
    <p:extLst>
      <p:ext uri="{BB962C8B-B14F-4D97-AF65-F5344CB8AC3E}">
        <p14:creationId xmlns:p14="http://schemas.microsoft.com/office/powerpoint/2010/main" val="109236712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dirty="0">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dirty="0">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pPr>
            <a:fld id="{17C71EE9-BA72-3342-AD7C-7458D51D3716}" type="slidenum">
              <a:rPr lang="en-GB" altLang="x-none">
                <a:solidFill>
                  <a:srgbClr val="000000"/>
                </a:solidFill>
              </a:rPr>
              <a:pPr fontAlgn="base">
                <a:spcAft>
                  <a:spcPct val="0"/>
                </a:spcAft>
              </a:pPr>
              <a:t>‹#›</a:t>
            </a:fld>
            <a:endParaRPr lang="en-GB" altLang="x-none" dirty="0">
              <a:solidFill>
                <a:srgbClr val="000000"/>
              </a:solidFill>
            </a:endParaRPr>
          </a:p>
        </p:txBody>
      </p:sp>
    </p:spTree>
    <p:extLst>
      <p:ext uri="{BB962C8B-B14F-4D97-AF65-F5344CB8AC3E}">
        <p14:creationId xmlns:p14="http://schemas.microsoft.com/office/powerpoint/2010/main" val="3765911995"/>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762001"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457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900">
                <a:latin typeface="Arial" charset="0"/>
              </a:defRPr>
            </a:lvl1pPr>
          </a:lstStyle>
          <a:p>
            <a:pPr>
              <a:defRPr/>
            </a:pPr>
            <a:endParaRPr lang="en-GB">
              <a:solidFill>
                <a:srgbClr val="000000"/>
              </a:solidFill>
            </a:endParaRPr>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900">
                <a:latin typeface="Arial" charset="0"/>
              </a:defRPr>
            </a:lvl1pPr>
          </a:lstStyle>
          <a:p>
            <a:pPr>
              <a:defRPr/>
            </a:pPr>
            <a:endParaRPr lang="en-GB">
              <a:solidFill>
                <a:srgbClr val="000000"/>
              </a:solidFill>
            </a:endParaRPr>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6553200" y="6248400"/>
            <a:ext cx="21336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900"/>
            </a:lvl1pPr>
          </a:lstStyle>
          <a:p>
            <a:fld id="{AE284E3E-0734-4C1C-8A10-2A7D3F5CEAFB}" type="slidenum">
              <a:rPr lang="en-GB" altLang="en-US">
                <a:solidFill>
                  <a:srgbClr val="000000"/>
                </a:solidFill>
              </a:rPr>
              <a:pPr/>
              <a:t>‹#›</a:t>
            </a:fld>
            <a:endParaRPr lang="en-GB" altLang="en-US">
              <a:solidFill>
                <a:srgbClr val="000000"/>
              </a:solidFill>
            </a:endParaRPr>
          </a:p>
        </p:txBody>
      </p:sp>
    </p:spTree>
    <p:extLst>
      <p:ext uri="{BB962C8B-B14F-4D97-AF65-F5344CB8AC3E}">
        <p14:creationId xmlns:p14="http://schemas.microsoft.com/office/powerpoint/2010/main" val="156824757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xStyles>
    <p:titleStyle>
      <a:lvl1pPr algn="l" rtl="0" eaLnBrk="0" fontAlgn="base" hangingPunct="0">
        <a:spcBef>
          <a:spcPct val="0"/>
        </a:spcBef>
        <a:spcAft>
          <a:spcPct val="0"/>
        </a:spcAft>
        <a:defRPr sz="2700" b="1">
          <a:solidFill>
            <a:srgbClr val="00628C"/>
          </a:solidFill>
          <a:latin typeface="+mj-lt"/>
          <a:ea typeface="+mj-ea"/>
          <a:cs typeface="+mj-cs"/>
        </a:defRPr>
      </a:lvl1pPr>
      <a:lvl2pPr algn="l" rtl="0" eaLnBrk="0" fontAlgn="base" hangingPunct="0">
        <a:spcBef>
          <a:spcPct val="0"/>
        </a:spcBef>
        <a:spcAft>
          <a:spcPct val="0"/>
        </a:spcAft>
        <a:defRPr sz="2700" b="1">
          <a:solidFill>
            <a:srgbClr val="00628C"/>
          </a:solidFill>
          <a:latin typeface="Arial" charset="0"/>
        </a:defRPr>
      </a:lvl2pPr>
      <a:lvl3pPr algn="l" rtl="0" eaLnBrk="0" fontAlgn="base" hangingPunct="0">
        <a:spcBef>
          <a:spcPct val="0"/>
        </a:spcBef>
        <a:spcAft>
          <a:spcPct val="0"/>
        </a:spcAft>
        <a:defRPr sz="2700" b="1">
          <a:solidFill>
            <a:srgbClr val="00628C"/>
          </a:solidFill>
          <a:latin typeface="Arial" charset="0"/>
        </a:defRPr>
      </a:lvl3pPr>
      <a:lvl4pPr algn="l" rtl="0" eaLnBrk="0" fontAlgn="base" hangingPunct="0">
        <a:spcBef>
          <a:spcPct val="0"/>
        </a:spcBef>
        <a:spcAft>
          <a:spcPct val="0"/>
        </a:spcAft>
        <a:defRPr sz="2700" b="1">
          <a:solidFill>
            <a:srgbClr val="00628C"/>
          </a:solidFill>
          <a:latin typeface="Arial" charset="0"/>
        </a:defRPr>
      </a:lvl4pPr>
      <a:lvl5pPr algn="l" rtl="0" eaLnBrk="0" fontAlgn="base" hangingPunct="0">
        <a:spcBef>
          <a:spcPct val="0"/>
        </a:spcBef>
        <a:spcAft>
          <a:spcPct val="0"/>
        </a:spcAft>
        <a:defRPr sz="2700" b="1">
          <a:solidFill>
            <a:srgbClr val="00628C"/>
          </a:solidFill>
          <a:latin typeface="Arial" charset="0"/>
        </a:defRPr>
      </a:lvl5pPr>
      <a:lvl6pPr marL="342900" algn="l" rtl="0" fontAlgn="base">
        <a:spcBef>
          <a:spcPct val="0"/>
        </a:spcBef>
        <a:spcAft>
          <a:spcPct val="0"/>
        </a:spcAft>
        <a:defRPr sz="2700" b="1">
          <a:solidFill>
            <a:srgbClr val="00628C"/>
          </a:solidFill>
          <a:latin typeface="Arial" charset="0"/>
        </a:defRPr>
      </a:lvl6pPr>
      <a:lvl7pPr marL="685800" algn="l" rtl="0" fontAlgn="base">
        <a:spcBef>
          <a:spcPct val="0"/>
        </a:spcBef>
        <a:spcAft>
          <a:spcPct val="0"/>
        </a:spcAft>
        <a:defRPr sz="2700" b="1">
          <a:solidFill>
            <a:srgbClr val="00628C"/>
          </a:solidFill>
          <a:latin typeface="Arial" charset="0"/>
        </a:defRPr>
      </a:lvl7pPr>
      <a:lvl8pPr marL="1028700" algn="l" rtl="0" fontAlgn="base">
        <a:spcBef>
          <a:spcPct val="0"/>
        </a:spcBef>
        <a:spcAft>
          <a:spcPct val="0"/>
        </a:spcAft>
        <a:defRPr sz="2700" b="1">
          <a:solidFill>
            <a:srgbClr val="00628C"/>
          </a:solidFill>
          <a:latin typeface="Arial" charset="0"/>
        </a:defRPr>
      </a:lvl8pPr>
      <a:lvl9pPr marL="1371600" algn="l" rtl="0" fontAlgn="base">
        <a:spcBef>
          <a:spcPct val="0"/>
        </a:spcBef>
        <a:spcAft>
          <a:spcPct val="0"/>
        </a:spcAft>
        <a:defRPr sz="2700" b="1">
          <a:solidFill>
            <a:srgbClr val="00628C"/>
          </a:solidFill>
          <a:latin typeface="Arial" charset="0"/>
        </a:defRPr>
      </a:lvl9pPr>
    </p:titleStyle>
    <p:bodyStyle>
      <a:lvl1pPr marL="257175" indent="-257175" algn="l" rtl="0" eaLnBrk="0" fontAlgn="base" hangingPunct="0">
        <a:spcBef>
          <a:spcPct val="20000"/>
        </a:spcBef>
        <a:spcAft>
          <a:spcPct val="0"/>
        </a:spcAft>
        <a:buClr>
          <a:schemeClr val="tx2"/>
        </a:buClr>
        <a:buFont typeface="Arial" panose="020B0604020202020204" pitchFamily="34" charset="0"/>
        <a:defRPr sz="2400">
          <a:solidFill>
            <a:schemeClr val="tx1"/>
          </a:solidFill>
          <a:latin typeface="+mn-lt"/>
          <a:ea typeface="+mn-ea"/>
          <a:cs typeface="+mn-cs"/>
        </a:defRPr>
      </a:lvl1pPr>
      <a:lvl2pPr marL="557213" indent="-214313" algn="l" rtl="0" eaLnBrk="0" fontAlgn="base" hangingPunct="0">
        <a:spcBef>
          <a:spcPct val="20000"/>
        </a:spcBef>
        <a:spcAft>
          <a:spcPct val="0"/>
        </a:spcAft>
        <a:buClr>
          <a:srgbClr val="00628C"/>
        </a:buClr>
        <a:buFont typeface="Arial" panose="020B0604020202020204" pitchFamily="34" charset="0"/>
        <a:buChar char="●"/>
        <a:defRPr sz="2100">
          <a:solidFill>
            <a:schemeClr val="tx1"/>
          </a:solidFill>
          <a:latin typeface="+mn-lt"/>
        </a:defRPr>
      </a:lvl2pPr>
      <a:lvl3pPr marL="857250" indent="-171450" algn="l" rtl="0" eaLnBrk="0" fontAlgn="base" hangingPunct="0">
        <a:spcBef>
          <a:spcPct val="20000"/>
        </a:spcBef>
        <a:spcAft>
          <a:spcPct val="0"/>
        </a:spcAft>
        <a:buClr>
          <a:srgbClr val="00628C"/>
        </a:buClr>
        <a:buFont typeface="Arial" panose="020B0604020202020204" pitchFamily="34" charset="0"/>
        <a:buChar char="–"/>
        <a:defRPr sz="1800">
          <a:solidFill>
            <a:schemeClr val="tx1"/>
          </a:solidFill>
          <a:latin typeface="+mn-lt"/>
        </a:defRPr>
      </a:lvl3pPr>
      <a:lvl4pPr marL="1200150" indent="-171450"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50" indent="-171450"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50" indent="-171450" algn="l" rtl="0" fontAlgn="base">
        <a:spcBef>
          <a:spcPct val="20000"/>
        </a:spcBef>
        <a:spcAft>
          <a:spcPct val="0"/>
        </a:spcAft>
        <a:buClr>
          <a:schemeClr val="tx2"/>
        </a:buClr>
        <a:buFont typeface="Arial" charset="0"/>
        <a:buChar char="●"/>
        <a:defRPr sz="1425">
          <a:solidFill>
            <a:schemeClr val="tx1"/>
          </a:solidFill>
          <a:latin typeface="+mn-lt"/>
        </a:defRPr>
      </a:lvl6pPr>
      <a:lvl7pPr marL="2228850" indent="-171450" algn="l" rtl="0" fontAlgn="base">
        <a:spcBef>
          <a:spcPct val="20000"/>
        </a:spcBef>
        <a:spcAft>
          <a:spcPct val="0"/>
        </a:spcAft>
        <a:buClr>
          <a:schemeClr val="tx2"/>
        </a:buClr>
        <a:buFont typeface="Arial" charset="0"/>
        <a:buChar char="●"/>
        <a:defRPr sz="1425">
          <a:solidFill>
            <a:schemeClr val="tx1"/>
          </a:solidFill>
          <a:latin typeface="+mn-lt"/>
        </a:defRPr>
      </a:lvl7pPr>
      <a:lvl8pPr marL="2571750" indent="-171450" algn="l" rtl="0" fontAlgn="base">
        <a:spcBef>
          <a:spcPct val="20000"/>
        </a:spcBef>
        <a:spcAft>
          <a:spcPct val="0"/>
        </a:spcAft>
        <a:buClr>
          <a:schemeClr val="tx2"/>
        </a:buClr>
        <a:buFont typeface="Arial" charset="0"/>
        <a:buChar char="●"/>
        <a:defRPr sz="1425">
          <a:solidFill>
            <a:schemeClr val="tx1"/>
          </a:solidFill>
          <a:latin typeface="+mn-lt"/>
        </a:defRPr>
      </a:lvl8pPr>
      <a:lvl9pPr marL="2914650" indent="-171450" algn="l" rtl="0" fontAlgn="base">
        <a:spcBef>
          <a:spcPct val="20000"/>
        </a:spcBef>
        <a:spcAft>
          <a:spcPct val="0"/>
        </a:spcAft>
        <a:buClr>
          <a:schemeClr val="tx2"/>
        </a:buClr>
        <a:buFont typeface="Arial" charset="0"/>
        <a:buChar char="●"/>
        <a:defRPr sz="1425">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2059855292"/>
      </p:ext>
    </p:extLst>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15.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8.xml"/><Relationship Id="rId5" Type="http://schemas.openxmlformats.org/officeDocument/2006/relationships/image" Target="../media/image15.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9.xml"/><Relationship Id="rId5" Type="http://schemas.openxmlformats.org/officeDocument/2006/relationships/image" Target="../media/image15.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0.xml"/><Relationship Id="rId5" Type="http://schemas.openxmlformats.org/officeDocument/2006/relationships/image" Target="../media/image15.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1.xml"/><Relationship Id="rId5" Type="http://schemas.openxmlformats.org/officeDocument/2006/relationships/image" Target="../media/image15.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3.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15.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3.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4.xml"/><Relationship Id="rId5" Type="http://schemas.openxmlformats.org/officeDocument/2006/relationships/image" Target="../media/image15.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5.xml"/><Relationship Id="rId5" Type="http://schemas.openxmlformats.org/officeDocument/2006/relationships/image" Target="../media/image15.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t>UKS2 Number, Addition and Subtraction </a:t>
            </a:r>
            <a:br>
              <a:rPr lang="en-GB" dirty="0"/>
            </a:br>
            <a:r>
              <a:rPr lang="en-GB" dirty="0"/>
              <a:t>Lesson 23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353C6C9A-662C-4DE7-9B42-488182FC4500}"/>
              </a:ext>
            </a:extLst>
          </p:cNvPr>
          <p:cNvSpPr txBox="1"/>
          <p:nvPr/>
        </p:nvSpPr>
        <p:spPr bwMode="auto">
          <a:xfrm>
            <a:off x="5178769" y="1819626"/>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12.77</a:t>
            </a:r>
          </a:p>
        </p:txBody>
      </p:sp>
      <p:pic>
        <p:nvPicPr>
          <p:cNvPr id="19" name="Picture 18" descr="A close up of a logo  Description generated with high confidence">
            <a:extLst>
              <a:ext uri="{FF2B5EF4-FFF2-40B4-BE49-F238E27FC236}">
                <a16:creationId xmlns:a16="http://schemas.microsoft.com/office/drawing/2014/main" id="{04E0BC07-EE0E-4A29-83F1-255979E414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0362" y="2008092"/>
            <a:ext cx="778109" cy="2908182"/>
          </a:xfrm>
          <a:prstGeom prst="rect">
            <a:avLst/>
          </a:prstGeom>
        </p:spPr>
      </p:pic>
      <p:grpSp>
        <p:nvGrpSpPr>
          <p:cNvPr id="31" name="Group 30">
            <a:extLst>
              <a:ext uri="{FF2B5EF4-FFF2-40B4-BE49-F238E27FC236}">
                <a16:creationId xmlns:a16="http://schemas.microsoft.com/office/drawing/2014/main" id="{C7F1F005-A86E-46F2-8FA8-E16691CC219C}"/>
              </a:ext>
            </a:extLst>
          </p:cNvPr>
          <p:cNvGrpSpPr/>
          <p:nvPr/>
        </p:nvGrpSpPr>
        <p:grpSpPr>
          <a:xfrm>
            <a:off x="1784237" y="4682016"/>
            <a:ext cx="4340625" cy="461665"/>
            <a:chOff x="2368437" y="5088416"/>
            <a:chExt cx="4340625" cy="461665"/>
          </a:xfrm>
        </p:grpSpPr>
        <p:grpSp>
          <p:nvGrpSpPr>
            <p:cNvPr id="29" name="Group 28">
              <a:extLst>
                <a:ext uri="{FF2B5EF4-FFF2-40B4-BE49-F238E27FC236}">
                  <a16:creationId xmlns:a16="http://schemas.microsoft.com/office/drawing/2014/main" id="{5797BD79-AA4E-4718-B9F1-C37017348D0A}"/>
                </a:ext>
              </a:extLst>
            </p:cNvPr>
            <p:cNvGrpSpPr/>
            <p:nvPr/>
          </p:nvGrpSpPr>
          <p:grpSpPr>
            <a:xfrm>
              <a:off x="2368437" y="5088416"/>
              <a:ext cx="4340625" cy="461665"/>
              <a:chOff x="2368437" y="5088416"/>
              <a:chExt cx="4340625" cy="461665"/>
            </a:xfrm>
          </p:grpSpPr>
          <p:sp>
            <p:nvSpPr>
              <p:cNvPr id="13" name="TextBox 12">
                <a:extLst>
                  <a:ext uri="{FF2B5EF4-FFF2-40B4-BE49-F238E27FC236}">
                    <a16:creationId xmlns:a16="http://schemas.microsoft.com/office/drawing/2014/main" id="{39B93DB1-E1D9-456F-BC87-697DA229499D}"/>
                  </a:ext>
                </a:extLst>
              </p:cNvPr>
              <p:cNvSpPr txBox="1"/>
              <p:nvPr/>
            </p:nvSpPr>
            <p:spPr bwMode="auto">
              <a:xfrm>
                <a:off x="5884797" y="5088416"/>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0.77</a:t>
                </a:r>
              </a:p>
            </p:txBody>
          </p:sp>
          <p:sp>
            <p:nvSpPr>
              <p:cNvPr id="14" name="TextBox 13">
                <a:extLst>
                  <a:ext uri="{FF2B5EF4-FFF2-40B4-BE49-F238E27FC236}">
                    <a16:creationId xmlns:a16="http://schemas.microsoft.com/office/drawing/2014/main" id="{4D4A6FBE-CDF2-4A23-AB52-3581CAFB41E8}"/>
                  </a:ext>
                </a:extLst>
              </p:cNvPr>
              <p:cNvSpPr txBox="1"/>
              <p:nvPr/>
            </p:nvSpPr>
            <p:spPr bwMode="auto">
              <a:xfrm>
                <a:off x="3990871" y="5088416"/>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0.23</a:t>
                </a:r>
              </a:p>
            </p:txBody>
          </p:sp>
          <p:sp>
            <p:nvSpPr>
              <p:cNvPr id="15" name="TextBox 14">
                <a:extLst>
                  <a:ext uri="{FF2B5EF4-FFF2-40B4-BE49-F238E27FC236}">
                    <a16:creationId xmlns:a16="http://schemas.microsoft.com/office/drawing/2014/main" id="{A12C9E75-B3F1-4F84-8F78-57E054A545A8}"/>
                  </a:ext>
                </a:extLst>
              </p:cNvPr>
              <p:cNvSpPr txBox="1"/>
              <p:nvPr/>
            </p:nvSpPr>
            <p:spPr bwMode="auto">
              <a:xfrm>
                <a:off x="2368437" y="5088416"/>
                <a:ext cx="3225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a:t>
                </a:r>
              </a:p>
            </p:txBody>
          </p:sp>
        </p:grpSp>
        <p:sp>
          <p:nvSpPr>
            <p:cNvPr id="10" name="TextBox 9">
              <a:extLst>
                <a:ext uri="{FF2B5EF4-FFF2-40B4-BE49-F238E27FC236}">
                  <a16:creationId xmlns:a16="http://schemas.microsoft.com/office/drawing/2014/main" id="{6C0B76E4-2571-44A4-8F1D-910044A0B129}"/>
                </a:ext>
              </a:extLst>
            </p:cNvPr>
            <p:cNvSpPr txBox="1"/>
            <p:nvPr/>
          </p:nvSpPr>
          <p:spPr bwMode="auto">
            <a:xfrm>
              <a:off x="32786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6" name="TextBox 15">
              <a:extLst>
                <a:ext uri="{FF2B5EF4-FFF2-40B4-BE49-F238E27FC236}">
                  <a16:creationId xmlns:a16="http://schemas.microsoft.com/office/drawing/2014/main" id="{78F75E05-4D57-42A5-AA0B-57D9684099D8}"/>
                </a:ext>
              </a:extLst>
            </p:cNvPr>
            <p:cNvSpPr txBox="1"/>
            <p:nvPr/>
          </p:nvSpPr>
          <p:spPr bwMode="auto">
            <a:xfrm>
              <a:off x="5032541" y="50884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grpSp>
      <p:grpSp>
        <p:nvGrpSpPr>
          <p:cNvPr id="30" name="Group 29">
            <a:extLst>
              <a:ext uri="{FF2B5EF4-FFF2-40B4-BE49-F238E27FC236}">
                <a16:creationId xmlns:a16="http://schemas.microsoft.com/office/drawing/2014/main" id="{184436F9-A256-40AF-BE8C-4029EE1CD378}"/>
              </a:ext>
            </a:extLst>
          </p:cNvPr>
          <p:cNvGrpSpPr/>
          <p:nvPr/>
        </p:nvGrpSpPr>
        <p:grpSpPr>
          <a:xfrm>
            <a:off x="1670423" y="1716732"/>
            <a:ext cx="4665173" cy="684000"/>
            <a:chOff x="2254623" y="2123132"/>
            <a:chExt cx="4665173" cy="684000"/>
          </a:xfrm>
        </p:grpSpPr>
        <p:sp>
          <p:nvSpPr>
            <p:cNvPr id="9" name="TextBox 8">
              <a:extLst>
                <a:ext uri="{FF2B5EF4-FFF2-40B4-BE49-F238E27FC236}">
                  <a16:creationId xmlns:a16="http://schemas.microsoft.com/office/drawing/2014/main" id="{564C3871-3434-43F3-B485-BD26E7D95AB6}"/>
                </a:ext>
              </a:extLst>
            </p:cNvPr>
            <p:cNvSpPr txBox="1"/>
            <p:nvPr/>
          </p:nvSpPr>
          <p:spPr bwMode="auto">
            <a:xfrm>
              <a:off x="2254623" y="222602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13</a:t>
              </a:r>
            </a:p>
          </p:txBody>
        </p:sp>
        <p:sp>
          <p:nvSpPr>
            <p:cNvPr id="11" name="TextBox 10">
              <a:extLst>
                <a:ext uri="{FF2B5EF4-FFF2-40B4-BE49-F238E27FC236}">
                  <a16:creationId xmlns:a16="http://schemas.microsoft.com/office/drawing/2014/main" id="{259AAAC9-B4F1-4D2D-BA4A-EA3250069734}"/>
                </a:ext>
              </a:extLst>
            </p:cNvPr>
            <p:cNvSpPr txBox="1"/>
            <p:nvPr/>
          </p:nvSpPr>
          <p:spPr bwMode="auto">
            <a:xfrm>
              <a:off x="4022131" y="2226026"/>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0.23</a:t>
              </a:r>
            </a:p>
          </p:txBody>
        </p:sp>
        <p:sp>
          <p:nvSpPr>
            <p:cNvPr id="17" name="TextBox 16">
              <a:extLst>
                <a:ext uri="{FF2B5EF4-FFF2-40B4-BE49-F238E27FC236}">
                  <a16:creationId xmlns:a16="http://schemas.microsoft.com/office/drawing/2014/main" id="{8A3F7DA9-AD6C-47DC-A792-757BB4523F42}"/>
                </a:ext>
              </a:extLst>
            </p:cNvPr>
            <p:cNvSpPr txBox="1"/>
            <p:nvPr/>
          </p:nvSpPr>
          <p:spPr bwMode="auto">
            <a:xfrm>
              <a:off x="5028534" y="2226026"/>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F26FC482-63B2-4A7C-BB10-ED7DE1FFC412}"/>
                </a:ext>
              </a:extLst>
            </p:cNvPr>
            <p:cNvSpPr txBox="1"/>
            <p:nvPr/>
          </p:nvSpPr>
          <p:spPr bwMode="auto">
            <a:xfrm>
              <a:off x="3278674" y="22260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20" name="Rectangle 19">
              <a:extLst>
                <a:ext uri="{FF2B5EF4-FFF2-40B4-BE49-F238E27FC236}">
                  <a16:creationId xmlns:a16="http://schemas.microsoft.com/office/drawing/2014/main" id="{62277E01-CABD-450B-88D7-20D539C3996A}"/>
                </a:ext>
              </a:extLst>
            </p:cNvPr>
            <p:cNvSpPr/>
            <p:nvPr/>
          </p:nvSpPr>
          <p:spPr bwMode="auto">
            <a:xfrm>
              <a:off x="5669192" y="2123132"/>
              <a:ext cx="125060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sp>
        <p:nvSpPr>
          <p:cNvPr id="22" name="TextBox 21">
            <a:extLst>
              <a:ext uri="{FF2B5EF4-FFF2-40B4-BE49-F238E27FC236}">
                <a16:creationId xmlns:a16="http://schemas.microsoft.com/office/drawing/2014/main" id="{01D4F9C9-D322-4460-A557-4DB02F7EDBE9}"/>
              </a:ext>
            </a:extLst>
          </p:cNvPr>
          <p:cNvSpPr txBox="1"/>
          <p:nvPr/>
        </p:nvSpPr>
        <p:spPr bwMode="auto">
          <a:xfrm>
            <a:off x="1089233" y="3250822"/>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3" name="TextBox 22">
            <a:extLst>
              <a:ext uri="{FF2B5EF4-FFF2-40B4-BE49-F238E27FC236}">
                <a16:creationId xmlns:a16="http://schemas.microsoft.com/office/drawing/2014/main" id="{AF4E0199-57D7-4119-B6F5-73911FEDD35B}"/>
              </a:ext>
            </a:extLst>
          </p:cNvPr>
          <p:cNvSpPr txBox="1"/>
          <p:nvPr/>
        </p:nvSpPr>
        <p:spPr bwMode="auto">
          <a:xfrm>
            <a:off x="4914279" y="3250822"/>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− 12</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4" name="Picture 23" descr="A close up of a logo  Description generated with high confidence">
            <a:extLst>
              <a:ext uri="{FF2B5EF4-FFF2-40B4-BE49-F238E27FC236}">
                <a16:creationId xmlns:a16="http://schemas.microsoft.com/office/drawing/2014/main" id="{AE51BF8C-55E4-4409-A13C-FDE0AE7442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2160" y="2786219"/>
            <a:ext cx="194527" cy="1390870"/>
          </a:xfrm>
          <a:prstGeom prst="rect">
            <a:avLst/>
          </a:prstGeom>
        </p:spPr>
      </p:pic>
      <p:pic>
        <p:nvPicPr>
          <p:cNvPr id="25" name="Picture 24" descr="A close up of a logo  Description generated with high confidence">
            <a:extLst>
              <a:ext uri="{FF2B5EF4-FFF2-40B4-BE49-F238E27FC236}">
                <a16:creationId xmlns:a16="http://schemas.microsoft.com/office/drawing/2014/main" id="{5EF0E068-CFE3-4EA1-8860-20954EFCD4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7016" y="2786219"/>
            <a:ext cx="194527" cy="1390870"/>
          </a:xfrm>
          <a:prstGeom prst="rect">
            <a:avLst/>
          </a:prstGeom>
        </p:spPr>
      </p:pic>
      <p:sp>
        <p:nvSpPr>
          <p:cNvPr id="26" name="TextBox 25">
            <a:extLst>
              <a:ext uri="{FF2B5EF4-FFF2-40B4-BE49-F238E27FC236}">
                <a16:creationId xmlns:a16="http://schemas.microsoft.com/office/drawing/2014/main" id="{E25DF304-9233-44A8-91C2-B296268D5F87}"/>
              </a:ext>
            </a:extLst>
          </p:cNvPr>
          <p:cNvSpPr txBox="1"/>
          <p:nvPr/>
        </p:nvSpPr>
        <p:spPr bwMode="auto">
          <a:xfrm>
            <a:off x="7319109" y="3231350"/>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 name="Text Placeholder 2">
            <a:extLst>
              <a:ext uri="{FF2B5EF4-FFF2-40B4-BE49-F238E27FC236}">
                <a16:creationId xmlns:a16="http://schemas.microsoft.com/office/drawing/2014/main" id="{AE88EC7F-95F9-484F-BDE0-29B7725451DA}"/>
              </a:ext>
            </a:extLst>
          </p:cNvPr>
          <p:cNvSpPr>
            <a:spLocks noGrp="1"/>
          </p:cNvSpPr>
          <p:nvPr>
            <p:ph type="body" sz="quarter" idx="11"/>
          </p:nvPr>
        </p:nvSpPr>
        <p:spPr/>
        <p:txBody>
          <a:bodyPr/>
          <a:lstStyle/>
          <a:p>
            <a:r>
              <a:rPr lang="en-GB" dirty="0"/>
              <a:t> </a:t>
            </a:r>
          </a:p>
        </p:txBody>
      </p:sp>
    </p:spTree>
    <p:custDataLst>
      <p:tags r:id="rId1"/>
    </p:custDataLst>
    <p:extLst>
      <p:ext uri="{BB962C8B-B14F-4D97-AF65-F5344CB8AC3E}">
        <p14:creationId xmlns:p14="http://schemas.microsoft.com/office/powerpoint/2010/main" val="2134182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856096C8-59BC-448E-BFA5-3F8A7204E941}"/>
              </a:ext>
            </a:extLst>
          </p:cNvPr>
          <p:cNvSpPr>
            <a:spLocks noGrp="1"/>
          </p:cNvSpPr>
          <p:nvPr>
            <p:ph type="body" sz="quarter" idx="11"/>
          </p:nvPr>
        </p:nvSpPr>
        <p:spPr/>
        <p:txBody>
          <a:bodyPr/>
          <a:lstStyle/>
          <a:p>
            <a:r>
              <a:rPr lang="en-GB"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1961455" y="182142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523</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3052028"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4028721" y="182142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5742141" y="1821426"/>
            <a:ext cx="6976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514</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5717295" y="4683816"/>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514</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4017501" y="468381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6</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972677" y="468381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520</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821124"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840360"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3071264"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514"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5481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1481247" y="3252622"/>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448567" y="3252622"/>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553"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806" y="2788019"/>
            <a:ext cx="194527" cy="1390870"/>
          </a:xfrm>
          <a:prstGeom prst="rect">
            <a:avLst/>
          </a:prstGeom>
        </p:spPr>
      </p:pic>
      <p:sp>
        <p:nvSpPr>
          <p:cNvPr id="19" name="Rectangle 18">
            <a:extLst>
              <a:ext uri="{FF2B5EF4-FFF2-40B4-BE49-F238E27FC236}">
                <a16:creationId xmlns:a16="http://schemas.microsoft.com/office/drawing/2014/main" id="{E83B4E52-6E08-44AD-835C-83CED7242EE0}"/>
              </a:ext>
            </a:extLst>
          </p:cNvPr>
          <p:cNvSpPr/>
          <p:nvPr/>
        </p:nvSpPr>
        <p:spPr>
          <a:xfrm>
            <a:off x="249123" y="753869"/>
            <a:ext cx="8427737" cy="646331"/>
          </a:xfrm>
          <a:prstGeom prst="rect">
            <a:avLst/>
          </a:prstGeom>
        </p:spPr>
        <p:txBody>
          <a:bodyPr wrap="square">
            <a:spAutoFit/>
          </a:bodyPr>
          <a:lstStyle/>
          <a:p>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p>
        </p:txBody>
      </p:sp>
    </p:spTree>
    <p:custDataLst>
      <p:tags r:id="rId1"/>
    </p:custDataLst>
    <p:extLst>
      <p:ext uri="{BB962C8B-B14F-4D97-AF65-F5344CB8AC3E}">
        <p14:creationId xmlns:p14="http://schemas.microsoft.com/office/powerpoint/2010/main" val="39674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7C34DE-DC9D-4E75-8570-EFBA94254C1E}"/>
              </a:ext>
            </a:extLst>
          </p:cNvPr>
          <p:cNvSpPr>
            <a:spLocks noGrp="1"/>
          </p:cNvSpPr>
          <p:nvPr>
            <p:ph type="body" sz="quarter" idx="11"/>
          </p:nvPr>
        </p:nvSpPr>
        <p:spPr/>
        <p:txBody>
          <a:bodyPr/>
          <a:lstStyle/>
          <a:p>
            <a:r>
              <a:rPr lang="en-GB" dirty="0"/>
              <a:t> </a:t>
            </a:r>
          </a:p>
        </p:txBody>
      </p:sp>
      <p:pic>
        <p:nvPicPr>
          <p:cNvPr id="4" name="Picture 3">
            <a:extLst>
              <a:ext uri="{FF2B5EF4-FFF2-40B4-BE49-F238E27FC236}">
                <a16:creationId xmlns:a16="http://schemas.microsoft.com/office/drawing/2014/main" id="{D40B2A88-6F23-4343-966A-0E704D33A97C}"/>
              </a:ext>
            </a:extLst>
          </p:cNvPr>
          <p:cNvPicPr>
            <a:picLocks noChangeAspect="1"/>
          </p:cNvPicPr>
          <p:nvPr/>
        </p:nvPicPr>
        <p:blipFill>
          <a:blip r:embed="rId3"/>
          <a:stretch>
            <a:fillRect/>
          </a:stretch>
        </p:blipFill>
        <p:spPr>
          <a:xfrm>
            <a:off x="521749" y="895086"/>
            <a:ext cx="3131175" cy="1930499"/>
          </a:xfrm>
          <a:prstGeom prst="rect">
            <a:avLst/>
          </a:prstGeom>
        </p:spPr>
      </p:pic>
      <p:pic>
        <p:nvPicPr>
          <p:cNvPr id="5" name="Picture 4">
            <a:extLst>
              <a:ext uri="{FF2B5EF4-FFF2-40B4-BE49-F238E27FC236}">
                <a16:creationId xmlns:a16="http://schemas.microsoft.com/office/drawing/2014/main" id="{D6C10588-8AC2-4165-B069-D95B2F7FBDE3}"/>
              </a:ext>
            </a:extLst>
          </p:cNvPr>
          <p:cNvPicPr>
            <a:picLocks noChangeAspect="1"/>
          </p:cNvPicPr>
          <p:nvPr/>
        </p:nvPicPr>
        <p:blipFill>
          <a:blip r:embed="rId4"/>
          <a:stretch>
            <a:fillRect/>
          </a:stretch>
        </p:blipFill>
        <p:spPr>
          <a:xfrm>
            <a:off x="5421686" y="3090671"/>
            <a:ext cx="3486329" cy="1831203"/>
          </a:xfrm>
          <a:prstGeom prst="rect">
            <a:avLst/>
          </a:prstGeom>
        </p:spPr>
      </p:pic>
      <p:pic>
        <p:nvPicPr>
          <p:cNvPr id="6" name="Picture 5">
            <a:extLst>
              <a:ext uri="{FF2B5EF4-FFF2-40B4-BE49-F238E27FC236}">
                <a16:creationId xmlns:a16="http://schemas.microsoft.com/office/drawing/2014/main" id="{AF9C29BC-7969-468C-9AD8-6476686B06E5}"/>
              </a:ext>
            </a:extLst>
          </p:cNvPr>
          <p:cNvPicPr>
            <a:picLocks noChangeAspect="1"/>
          </p:cNvPicPr>
          <p:nvPr/>
        </p:nvPicPr>
        <p:blipFill>
          <a:blip r:embed="rId5"/>
          <a:stretch>
            <a:fillRect/>
          </a:stretch>
        </p:blipFill>
        <p:spPr>
          <a:xfrm>
            <a:off x="521749" y="3154065"/>
            <a:ext cx="3131175" cy="1767809"/>
          </a:xfrm>
          <a:prstGeom prst="rect">
            <a:avLst/>
          </a:prstGeom>
        </p:spPr>
      </p:pic>
      <p:pic>
        <p:nvPicPr>
          <p:cNvPr id="7" name="Picture 6">
            <a:extLst>
              <a:ext uri="{FF2B5EF4-FFF2-40B4-BE49-F238E27FC236}">
                <a16:creationId xmlns:a16="http://schemas.microsoft.com/office/drawing/2014/main" id="{DEBF6802-5EC4-4961-9585-8F8A0710DDCB}"/>
              </a:ext>
            </a:extLst>
          </p:cNvPr>
          <p:cNvPicPr>
            <a:picLocks noChangeAspect="1"/>
          </p:cNvPicPr>
          <p:nvPr/>
        </p:nvPicPr>
        <p:blipFill>
          <a:blip r:embed="rId6"/>
          <a:stretch>
            <a:fillRect/>
          </a:stretch>
        </p:blipFill>
        <p:spPr>
          <a:xfrm>
            <a:off x="5421686" y="895086"/>
            <a:ext cx="3486329" cy="1930499"/>
          </a:xfrm>
          <a:prstGeom prst="rect">
            <a:avLst/>
          </a:prstGeom>
        </p:spPr>
      </p:pic>
      <p:sp>
        <p:nvSpPr>
          <p:cNvPr id="8" name="Speech Bubble: Oval 7">
            <a:extLst>
              <a:ext uri="{FF2B5EF4-FFF2-40B4-BE49-F238E27FC236}">
                <a16:creationId xmlns:a16="http://schemas.microsoft.com/office/drawing/2014/main" id="{62710EA9-235B-466B-9C50-3F7A9F162B33}"/>
              </a:ext>
            </a:extLst>
          </p:cNvPr>
          <p:cNvSpPr/>
          <p:nvPr/>
        </p:nvSpPr>
        <p:spPr>
          <a:xfrm>
            <a:off x="3342833" y="2174221"/>
            <a:ext cx="2388944" cy="1254779"/>
          </a:xfrm>
          <a:prstGeom prst="wedgeEllipseCallou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333333"/>
                </a:solidFill>
                <a:latin typeface="Arial" panose="020B0604020202020204" pitchFamily="34" charset="0"/>
              </a:rPr>
              <a:t>What’s the same?</a:t>
            </a:r>
          </a:p>
          <a:p>
            <a:pPr algn="ctr"/>
            <a:r>
              <a:rPr lang="en-GB" dirty="0">
                <a:solidFill>
                  <a:srgbClr val="333333"/>
                </a:solidFill>
                <a:latin typeface="Arial" panose="020B0604020202020204" pitchFamily="34" charset="0"/>
              </a:rPr>
              <a:t>What’s different?</a:t>
            </a:r>
            <a:endParaRPr lang="en-GB" dirty="0">
              <a:solidFill>
                <a:schemeClr val="tx1"/>
              </a:solidFill>
            </a:endParaRPr>
          </a:p>
        </p:txBody>
      </p:sp>
    </p:spTree>
    <p:extLst>
      <p:ext uri="{BB962C8B-B14F-4D97-AF65-F5344CB8AC3E}">
        <p14:creationId xmlns:p14="http://schemas.microsoft.com/office/powerpoint/2010/main" val="466389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8032EF75-46CB-4930-9F0D-6BFAEFDE0804}"/>
              </a:ext>
            </a:extLst>
          </p:cNvPr>
          <p:cNvGrpSpPr/>
          <p:nvPr/>
        </p:nvGrpSpPr>
        <p:grpSpPr>
          <a:xfrm>
            <a:off x="1265608" y="4682016"/>
            <a:ext cx="4974614" cy="461665"/>
            <a:chOff x="1265608" y="5088416"/>
            <a:chExt cx="4974614" cy="461665"/>
          </a:xfrm>
        </p:grpSpPr>
        <p:sp>
          <p:nvSpPr>
            <p:cNvPr id="13" name="TextBox 12">
              <a:extLst>
                <a:ext uri="{FF2B5EF4-FFF2-40B4-BE49-F238E27FC236}">
                  <a16:creationId xmlns:a16="http://schemas.microsoft.com/office/drawing/2014/main" id="{28B9988D-86A0-4874-B1E7-731F8C9620CA}"/>
                </a:ext>
              </a:extLst>
            </p:cNvPr>
            <p:cNvSpPr txBox="1"/>
            <p:nvPr/>
          </p:nvSpPr>
          <p:spPr bwMode="auto">
            <a:xfrm>
              <a:off x="5032839" y="5088416"/>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23,000</a:t>
              </a:r>
            </a:p>
          </p:txBody>
        </p:sp>
        <p:sp>
          <p:nvSpPr>
            <p:cNvPr id="14" name="TextBox 13">
              <a:extLst>
                <a:ext uri="{FF2B5EF4-FFF2-40B4-BE49-F238E27FC236}">
                  <a16:creationId xmlns:a16="http://schemas.microsoft.com/office/drawing/2014/main" id="{5397259F-7F93-46C9-B606-846EF17826AA}"/>
                </a:ext>
              </a:extLst>
            </p:cNvPr>
            <p:cNvSpPr txBox="1"/>
            <p:nvPr/>
          </p:nvSpPr>
          <p:spPr bwMode="auto">
            <a:xfrm>
              <a:off x="3163760" y="5088416"/>
              <a:ext cx="11576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17,000</a:t>
              </a:r>
            </a:p>
          </p:txBody>
        </p:sp>
        <p:sp>
          <p:nvSpPr>
            <p:cNvPr id="15" name="TextBox 14">
              <a:extLst>
                <a:ext uri="{FF2B5EF4-FFF2-40B4-BE49-F238E27FC236}">
                  <a16:creationId xmlns:a16="http://schemas.microsoft.com/office/drawing/2014/main" id="{8809FFFC-D00B-427E-94C3-098752455F5F}"/>
                </a:ext>
              </a:extLst>
            </p:cNvPr>
            <p:cNvSpPr txBox="1"/>
            <p:nvPr/>
          </p:nvSpPr>
          <p:spPr bwMode="auto">
            <a:xfrm>
              <a:off x="1265608" y="5088416"/>
              <a:ext cx="12073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40,000</a:t>
              </a:r>
            </a:p>
          </p:txBody>
        </p:sp>
        <p:sp>
          <p:nvSpPr>
            <p:cNvPr id="11" name="TextBox 10">
              <a:extLst>
                <a:ext uri="{FF2B5EF4-FFF2-40B4-BE49-F238E27FC236}">
                  <a16:creationId xmlns:a16="http://schemas.microsoft.com/office/drawing/2014/main" id="{0219D104-AC39-464D-B44B-92AC3C5911CC}"/>
                </a:ext>
              </a:extLst>
            </p:cNvPr>
            <p:cNvSpPr txBox="1"/>
            <p:nvPr/>
          </p:nvSpPr>
          <p:spPr bwMode="auto">
            <a:xfrm>
              <a:off x="26182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2" name="TextBox 11">
              <a:extLst>
                <a:ext uri="{FF2B5EF4-FFF2-40B4-BE49-F238E27FC236}">
                  <a16:creationId xmlns:a16="http://schemas.microsoft.com/office/drawing/2014/main" id="{3714AEF0-3A5E-4356-B093-68867C040C42}"/>
                </a:ext>
              </a:extLst>
            </p:cNvPr>
            <p:cNvSpPr txBox="1"/>
            <p:nvPr/>
          </p:nvSpPr>
          <p:spPr bwMode="auto">
            <a:xfrm>
              <a:off x="4372141" y="50884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grpSp>
      <p:sp>
        <p:nvSpPr>
          <p:cNvPr id="4" name="Text Placeholder 3">
            <a:extLst>
              <a:ext uri="{FF2B5EF4-FFF2-40B4-BE49-F238E27FC236}">
                <a16:creationId xmlns:a16="http://schemas.microsoft.com/office/drawing/2014/main" id="{403AC0C3-A979-41E3-AFD1-56BA6FE567A6}"/>
              </a:ext>
            </a:extLst>
          </p:cNvPr>
          <p:cNvSpPr>
            <a:spLocks noGrp="1"/>
          </p:cNvSpPr>
          <p:nvPr>
            <p:ph type="body" sz="quarter" idx="11"/>
          </p:nvPr>
        </p:nvSpPr>
        <p:spPr/>
        <p:txBody>
          <a:bodyPr/>
          <a:lstStyle/>
          <a:p>
            <a:r>
              <a:rPr lang="en-GB" dirty="0"/>
              <a:t> </a:t>
            </a:r>
          </a:p>
        </p:txBody>
      </p:sp>
      <p:sp>
        <p:nvSpPr>
          <p:cNvPr id="7" name="TextBox 6">
            <a:extLst>
              <a:ext uri="{FF2B5EF4-FFF2-40B4-BE49-F238E27FC236}">
                <a16:creationId xmlns:a16="http://schemas.microsoft.com/office/drawing/2014/main" id="{0FD28331-45BF-4810-838E-E45B867CBC34}"/>
              </a:ext>
            </a:extLst>
          </p:cNvPr>
          <p:cNvSpPr txBox="1"/>
          <p:nvPr/>
        </p:nvSpPr>
        <p:spPr bwMode="auto">
          <a:xfrm>
            <a:off x="5061692" y="1819626"/>
            <a:ext cx="1443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523,000</a:t>
            </a:r>
          </a:p>
        </p:txBody>
      </p:sp>
      <p:pic>
        <p:nvPicPr>
          <p:cNvPr id="8" name="Picture 7" descr="A close up of a logo  Description generated with high confidence">
            <a:extLst>
              <a:ext uri="{FF2B5EF4-FFF2-40B4-BE49-F238E27FC236}">
                <a16:creationId xmlns:a16="http://schemas.microsoft.com/office/drawing/2014/main" id="{D73B2570-9D4F-4816-BF12-3390B78A5C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1807" y="2008092"/>
            <a:ext cx="778109" cy="2908182"/>
          </a:xfrm>
          <a:prstGeom prst="rect">
            <a:avLst/>
          </a:prstGeom>
        </p:spPr>
      </p:pic>
      <p:sp>
        <p:nvSpPr>
          <p:cNvPr id="17" name="TextBox 16">
            <a:extLst>
              <a:ext uri="{FF2B5EF4-FFF2-40B4-BE49-F238E27FC236}">
                <a16:creationId xmlns:a16="http://schemas.microsoft.com/office/drawing/2014/main" id="{E99FD52D-1746-467A-A772-37E14D56C7D9}"/>
              </a:ext>
            </a:extLst>
          </p:cNvPr>
          <p:cNvSpPr txBox="1"/>
          <p:nvPr/>
        </p:nvSpPr>
        <p:spPr bwMode="auto">
          <a:xfrm>
            <a:off x="1208703" y="1819626"/>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540,000</a:t>
            </a:r>
          </a:p>
        </p:txBody>
      </p:sp>
      <p:sp>
        <p:nvSpPr>
          <p:cNvPr id="18" name="TextBox 17">
            <a:extLst>
              <a:ext uri="{FF2B5EF4-FFF2-40B4-BE49-F238E27FC236}">
                <a16:creationId xmlns:a16="http://schemas.microsoft.com/office/drawing/2014/main" id="{218341CD-F388-46FD-990A-186419F963F3}"/>
              </a:ext>
            </a:extLst>
          </p:cNvPr>
          <p:cNvSpPr txBox="1"/>
          <p:nvPr/>
        </p:nvSpPr>
        <p:spPr bwMode="auto">
          <a:xfrm>
            <a:off x="3190210" y="1819626"/>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17,000</a:t>
            </a:r>
          </a:p>
        </p:txBody>
      </p:sp>
      <p:sp>
        <p:nvSpPr>
          <p:cNvPr id="19" name="TextBox 18">
            <a:extLst>
              <a:ext uri="{FF2B5EF4-FFF2-40B4-BE49-F238E27FC236}">
                <a16:creationId xmlns:a16="http://schemas.microsoft.com/office/drawing/2014/main" id="{66D4CB59-0D1A-46AA-9C8A-2520DF4B6007}"/>
              </a:ext>
            </a:extLst>
          </p:cNvPr>
          <p:cNvSpPr txBox="1"/>
          <p:nvPr/>
        </p:nvSpPr>
        <p:spPr bwMode="auto">
          <a:xfrm>
            <a:off x="4368134" y="1819626"/>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20" name="TextBox 19">
            <a:extLst>
              <a:ext uri="{FF2B5EF4-FFF2-40B4-BE49-F238E27FC236}">
                <a16:creationId xmlns:a16="http://schemas.microsoft.com/office/drawing/2014/main" id="{544A7768-A2BF-45A3-BB54-1E04EB77CCFD}"/>
              </a:ext>
            </a:extLst>
          </p:cNvPr>
          <p:cNvSpPr txBox="1"/>
          <p:nvPr/>
        </p:nvSpPr>
        <p:spPr bwMode="auto">
          <a:xfrm>
            <a:off x="2618274" y="18196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21" name="Rectangle 20">
            <a:extLst>
              <a:ext uri="{FF2B5EF4-FFF2-40B4-BE49-F238E27FC236}">
                <a16:creationId xmlns:a16="http://schemas.microsoft.com/office/drawing/2014/main" id="{8F9F2915-2D05-42CB-9268-AD74BDF91F8B}"/>
              </a:ext>
            </a:extLst>
          </p:cNvPr>
          <p:cNvSpPr/>
          <p:nvPr/>
        </p:nvSpPr>
        <p:spPr bwMode="auto">
          <a:xfrm>
            <a:off x="5008792" y="1716732"/>
            <a:ext cx="147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2" name="TextBox 21">
            <a:extLst>
              <a:ext uri="{FF2B5EF4-FFF2-40B4-BE49-F238E27FC236}">
                <a16:creationId xmlns:a16="http://schemas.microsoft.com/office/drawing/2014/main" id="{512C480C-51FF-485A-9DA5-F062E91C352C}"/>
              </a:ext>
            </a:extLst>
          </p:cNvPr>
          <p:cNvSpPr txBox="1"/>
          <p:nvPr/>
        </p:nvSpPr>
        <p:spPr bwMode="auto">
          <a:xfrm>
            <a:off x="221951" y="3250822"/>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− 500,000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3" name="TextBox 22">
            <a:extLst>
              <a:ext uri="{FF2B5EF4-FFF2-40B4-BE49-F238E27FC236}">
                <a16:creationId xmlns:a16="http://schemas.microsoft.com/office/drawing/2014/main" id="{B6B66663-CA2E-4102-A5E4-7F72516C8131}"/>
              </a:ext>
            </a:extLst>
          </p:cNvPr>
          <p:cNvSpPr txBox="1"/>
          <p:nvPr/>
        </p:nvSpPr>
        <p:spPr bwMode="auto">
          <a:xfrm>
            <a:off x="4046997" y="3250822"/>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− 500,000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4" name="Picture 23" descr="A close up of a logo  Description generated with high confidence">
            <a:extLst>
              <a:ext uri="{FF2B5EF4-FFF2-40B4-BE49-F238E27FC236}">
                <a16:creationId xmlns:a16="http://schemas.microsoft.com/office/drawing/2014/main" id="{5F216D9E-4BAE-4A57-BCFB-3296E7B423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5960" y="2786219"/>
            <a:ext cx="194527" cy="1390870"/>
          </a:xfrm>
          <a:prstGeom prst="rect">
            <a:avLst/>
          </a:prstGeom>
        </p:spPr>
      </p:pic>
      <p:pic>
        <p:nvPicPr>
          <p:cNvPr id="25" name="Picture 24" descr="A close up of a logo  Description generated with high confidence">
            <a:extLst>
              <a:ext uri="{FF2B5EF4-FFF2-40B4-BE49-F238E27FC236}">
                <a16:creationId xmlns:a16="http://schemas.microsoft.com/office/drawing/2014/main" id="{3C3ED25C-2242-40DB-B3F8-3E182BA706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60816" y="2786219"/>
            <a:ext cx="194527" cy="1390870"/>
          </a:xfrm>
          <a:prstGeom prst="rect">
            <a:avLst/>
          </a:prstGeom>
        </p:spPr>
      </p:pic>
      <p:sp>
        <p:nvSpPr>
          <p:cNvPr id="26" name="TextBox 25">
            <a:extLst>
              <a:ext uri="{FF2B5EF4-FFF2-40B4-BE49-F238E27FC236}">
                <a16:creationId xmlns:a16="http://schemas.microsoft.com/office/drawing/2014/main" id="{30ACCE8D-23A4-4116-8A8F-58EA240486EB}"/>
              </a:ext>
            </a:extLst>
          </p:cNvPr>
          <p:cNvSpPr txBox="1"/>
          <p:nvPr/>
        </p:nvSpPr>
        <p:spPr bwMode="auto">
          <a:xfrm>
            <a:off x="7351596" y="3231350"/>
            <a:ext cx="16337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+ 500,000</a:t>
            </a:r>
            <a:endParaRPr lang="en-GB" sz="2400" dirty="0">
              <a:solidFill>
                <a:srgbClr val="959595"/>
              </a:solidFill>
              <a:latin typeface="Comic Sans MS" panose="030F0702030302020204" pitchFamily="66" charset="0"/>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3408124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23"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D1FE51C9-01C4-4FD0-804F-B386E0590157}"/>
              </a:ext>
            </a:extLst>
          </p:cNvPr>
          <p:cNvSpPr>
            <a:spLocks noGrp="1"/>
          </p:cNvSpPr>
          <p:nvPr>
            <p:ph type="body" sz="quarter" idx="11"/>
          </p:nvPr>
        </p:nvSpPr>
        <p:spPr/>
        <p:txBody>
          <a:bodyPr/>
          <a:lstStyle/>
          <a:p>
            <a:r>
              <a:rPr lang="en-GB"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1961455" y="182142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600</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3052028"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3942961" y="182142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92</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5717294" y="1821426"/>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508</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5717295" y="4683816"/>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508</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3931741" y="468381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90</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972677" y="468381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598</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821124"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840360"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3071264"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514"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5481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1481247" y="3252622"/>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448567" y="3252622"/>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553"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806" y="2788019"/>
            <a:ext cx="194527" cy="1390870"/>
          </a:xfrm>
          <a:prstGeom prst="rect">
            <a:avLst/>
          </a:prstGeom>
        </p:spPr>
      </p:pic>
      <p:sp>
        <p:nvSpPr>
          <p:cNvPr id="19" name="Rectangle 18">
            <a:extLst>
              <a:ext uri="{FF2B5EF4-FFF2-40B4-BE49-F238E27FC236}">
                <a16:creationId xmlns:a16="http://schemas.microsoft.com/office/drawing/2014/main" id="{E83B4E52-6E08-44AD-835C-83CED7242EE0}"/>
              </a:ext>
            </a:extLst>
          </p:cNvPr>
          <p:cNvSpPr/>
          <p:nvPr/>
        </p:nvSpPr>
        <p:spPr>
          <a:xfrm>
            <a:off x="249123" y="753869"/>
            <a:ext cx="8427737" cy="646331"/>
          </a:xfrm>
          <a:prstGeom prst="rect">
            <a:avLst/>
          </a:prstGeom>
        </p:spPr>
        <p:txBody>
          <a:bodyPr wrap="square">
            <a:spAutoFit/>
          </a:bodyPr>
          <a:lstStyle/>
          <a:p>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p>
        </p:txBody>
      </p:sp>
    </p:spTree>
    <p:custDataLst>
      <p:tags r:id="rId1"/>
    </p:custDataLst>
    <p:extLst>
      <p:ext uri="{BB962C8B-B14F-4D97-AF65-F5344CB8AC3E}">
        <p14:creationId xmlns:p14="http://schemas.microsoft.com/office/powerpoint/2010/main" val="45497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22" presetClass="entr" presetSubtype="1"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22" presetClass="entr" presetSubtype="4"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7BCC5C77-7134-4EDC-B1A8-0D878290EC3D}"/>
              </a:ext>
            </a:extLst>
          </p:cNvPr>
          <p:cNvSpPr>
            <a:spLocks noGrp="1"/>
          </p:cNvSpPr>
          <p:nvPr>
            <p:ph type="body" sz="quarter" idx="11"/>
          </p:nvPr>
        </p:nvSpPr>
        <p:spPr/>
        <p:txBody>
          <a:bodyPr/>
          <a:lstStyle/>
          <a:p>
            <a:r>
              <a:rPr lang="en-GB"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1961455" y="182142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600</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3052028"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3942961" y="182142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92</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5717294" y="1821426"/>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508</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5717295" y="4683816"/>
            <a:ext cx="747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508</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3845981" y="468381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100</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972677" y="4683816"/>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608</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821124"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840360"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3071264"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514"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5481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1517316" y="3252622"/>
            <a:ext cx="5196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484636" y="3252622"/>
            <a:ext cx="5196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+8</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553"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806" y="2788019"/>
            <a:ext cx="194527" cy="1390870"/>
          </a:xfrm>
          <a:prstGeom prst="rect">
            <a:avLst/>
          </a:prstGeom>
        </p:spPr>
      </p:pic>
      <p:sp>
        <p:nvSpPr>
          <p:cNvPr id="19" name="Rectangle 18">
            <a:extLst>
              <a:ext uri="{FF2B5EF4-FFF2-40B4-BE49-F238E27FC236}">
                <a16:creationId xmlns:a16="http://schemas.microsoft.com/office/drawing/2014/main" id="{E83B4E52-6E08-44AD-835C-83CED7242EE0}"/>
              </a:ext>
            </a:extLst>
          </p:cNvPr>
          <p:cNvSpPr/>
          <p:nvPr/>
        </p:nvSpPr>
        <p:spPr>
          <a:xfrm>
            <a:off x="249123" y="753869"/>
            <a:ext cx="8427737" cy="646331"/>
          </a:xfrm>
          <a:prstGeom prst="rect">
            <a:avLst/>
          </a:prstGeom>
        </p:spPr>
        <p:txBody>
          <a:bodyPr wrap="square">
            <a:spAutoFit/>
          </a:bodyPr>
          <a:lstStyle/>
          <a:p>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p>
        </p:txBody>
      </p:sp>
    </p:spTree>
    <p:custDataLst>
      <p:tags r:id="rId1"/>
    </p:custDataLst>
    <p:extLst>
      <p:ext uri="{BB962C8B-B14F-4D97-AF65-F5344CB8AC3E}">
        <p14:creationId xmlns:p14="http://schemas.microsoft.com/office/powerpoint/2010/main" val="2040066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22" presetClass="entr" presetSubtype="1"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22" presetClass="entr" presetSubtype="4"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CEC3EAF-4867-4183-AE8E-D72BDF025809}"/>
              </a:ext>
            </a:extLst>
          </p:cNvPr>
          <p:cNvSpPr>
            <a:spLocks noGrp="1"/>
          </p:cNvSpPr>
          <p:nvPr>
            <p:ph type="body" sz="quarter" idx="11"/>
          </p:nvPr>
        </p:nvSpPr>
        <p:spPr/>
        <p:txBody>
          <a:bodyPr/>
          <a:lstStyle/>
          <a:p>
            <a:r>
              <a:rPr lang="en-GB" dirty="0"/>
              <a:t> </a:t>
            </a:r>
          </a:p>
        </p:txBody>
      </p:sp>
      <p:pic>
        <p:nvPicPr>
          <p:cNvPr id="4" name="Picture 3">
            <a:extLst>
              <a:ext uri="{FF2B5EF4-FFF2-40B4-BE49-F238E27FC236}">
                <a16:creationId xmlns:a16="http://schemas.microsoft.com/office/drawing/2014/main" id="{5A740473-C5F6-40EA-B182-152060DD4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854776"/>
            <a:ext cx="3749220" cy="2226672"/>
          </a:xfrm>
          <a:prstGeom prst="rect">
            <a:avLst/>
          </a:prstGeom>
        </p:spPr>
      </p:pic>
      <p:graphicFrame>
        <p:nvGraphicFramePr>
          <p:cNvPr id="5" name="Table 4">
            <a:extLst>
              <a:ext uri="{FF2B5EF4-FFF2-40B4-BE49-F238E27FC236}">
                <a16:creationId xmlns:a16="http://schemas.microsoft.com/office/drawing/2014/main" id="{31C6D3CC-A5C8-4230-9B1B-2D58527588A7}"/>
              </a:ext>
            </a:extLst>
          </p:cNvPr>
          <p:cNvGraphicFramePr>
            <a:graphicFrameLocks noGrp="1"/>
          </p:cNvGraphicFramePr>
          <p:nvPr>
            <p:extLst>
              <p:ext uri="{D42A27DB-BD31-4B8C-83A1-F6EECF244321}">
                <p14:modId xmlns:p14="http://schemas.microsoft.com/office/powerpoint/2010/main" val="1783874333"/>
              </p:ext>
            </p:extLst>
          </p:nvPr>
        </p:nvGraphicFramePr>
        <p:xfrm>
          <a:off x="318552" y="4423466"/>
          <a:ext cx="6128058" cy="2194560"/>
        </p:xfrm>
        <a:graphic>
          <a:graphicData uri="http://schemas.openxmlformats.org/drawingml/2006/table">
            <a:tbl>
              <a:tblPr firstRow="1" firstCol="1" bandRow="1">
                <a:tableStyleId>{5C22544A-7EE6-4342-B048-85BDC9FD1C3A}</a:tableStyleId>
              </a:tblPr>
              <a:tblGrid>
                <a:gridCol w="1531429">
                  <a:extLst>
                    <a:ext uri="{9D8B030D-6E8A-4147-A177-3AD203B41FA5}">
                      <a16:colId xmlns:a16="http://schemas.microsoft.com/office/drawing/2014/main" val="60936921"/>
                    </a:ext>
                  </a:extLst>
                </a:gridCol>
                <a:gridCol w="1532600">
                  <a:extLst>
                    <a:ext uri="{9D8B030D-6E8A-4147-A177-3AD203B41FA5}">
                      <a16:colId xmlns:a16="http://schemas.microsoft.com/office/drawing/2014/main" val="4182465670"/>
                    </a:ext>
                  </a:extLst>
                </a:gridCol>
                <a:gridCol w="1531429">
                  <a:extLst>
                    <a:ext uri="{9D8B030D-6E8A-4147-A177-3AD203B41FA5}">
                      <a16:colId xmlns:a16="http://schemas.microsoft.com/office/drawing/2014/main" val="2293240879"/>
                    </a:ext>
                  </a:extLst>
                </a:gridCol>
                <a:gridCol w="1532600">
                  <a:extLst>
                    <a:ext uri="{9D8B030D-6E8A-4147-A177-3AD203B41FA5}">
                      <a16:colId xmlns:a16="http://schemas.microsoft.com/office/drawing/2014/main" val="3953769147"/>
                    </a:ext>
                  </a:extLst>
                </a:gridCol>
              </a:tblGrid>
              <a:tr h="487228">
                <a:tc>
                  <a:txBody>
                    <a:bodyPr/>
                    <a:lstStyle/>
                    <a:p>
                      <a:pPr algn="ctr">
                        <a:spcBef>
                          <a:spcPts val="400"/>
                        </a:spcBef>
                        <a:spcAft>
                          <a:spcPts val="400"/>
                        </a:spcAft>
                      </a:pPr>
                      <a:r>
                        <a:rPr lang="en-GB" sz="1800" b="1" dirty="0">
                          <a:solidFill>
                            <a:schemeClr val="tx1"/>
                          </a:solidFill>
                          <a:effectLst/>
                          <a:latin typeface="Myriad Pro Semibold"/>
                        </a:rPr>
                        <a:t>Week</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Standing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Jumping reach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tc>
                  <a:txBody>
                    <a:bodyPr/>
                    <a:lstStyle/>
                    <a:p>
                      <a:pPr algn="ctr">
                        <a:spcBef>
                          <a:spcPts val="400"/>
                        </a:spcBef>
                        <a:spcAft>
                          <a:spcPts val="400"/>
                        </a:spcAft>
                      </a:pPr>
                      <a:r>
                        <a:rPr lang="en-GB" sz="1800" b="1" dirty="0">
                          <a:solidFill>
                            <a:schemeClr val="tx1"/>
                          </a:solidFill>
                          <a:effectLst/>
                          <a:latin typeface="Myriad Pro Semibold"/>
                        </a:rPr>
                        <a:t>Score</a:t>
                      </a:r>
                      <a:br>
                        <a:rPr lang="en-GB" sz="1800" b="1" dirty="0">
                          <a:solidFill>
                            <a:schemeClr val="tx1"/>
                          </a:solidFill>
                          <a:effectLst/>
                          <a:latin typeface="Myriad Pro Semibold"/>
                        </a:rPr>
                      </a:br>
                      <a:r>
                        <a:rPr lang="en-GB" sz="1800" b="1" dirty="0">
                          <a:solidFill>
                            <a:schemeClr val="tx1"/>
                          </a:solidFill>
                          <a:effectLst/>
                          <a:latin typeface="Myriad Pro Semibold"/>
                        </a:rPr>
                        <a:t>(difference in cm)</a:t>
                      </a:r>
                      <a:endParaRPr lang="en-GB" sz="1800" b="1"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816342683"/>
                  </a:ext>
                </a:extLst>
              </a:tr>
              <a:tr h="179974">
                <a:tc>
                  <a:txBody>
                    <a:bodyPr/>
                    <a:lstStyle/>
                    <a:p>
                      <a:pPr algn="ctr">
                        <a:spcBef>
                          <a:spcPts val="400"/>
                        </a:spcBef>
                        <a:spcAft>
                          <a:spcPts val="400"/>
                        </a:spcAft>
                      </a:pPr>
                      <a:r>
                        <a:rPr lang="en-GB" sz="1800" b="0" dirty="0">
                          <a:solidFill>
                            <a:schemeClr val="tx1"/>
                          </a:solidFill>
                          <a:effectLst/>
                          <a:latin typeface="Myriad Pro Semibold"/>
                        </a:rPr>
                        <a:t>1</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9</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517473"/>
                  </a:ext>
                </a:extLst>
              </a:tr>
              <a:tr h="179974">
                <a:tc>
                  <a:txBody>
                    <a:bodyPr/>
                    <a:lstStyle/>
                    <a:p>
                      <a:pPr algn="ctr">
                        <a:spcBef>
                          <a:spcPts val="400"/>
                        </a:spcBef>
                        <a:spcAft>
                          <a:spcPts val="400"/>
                        </a:spcAft>
                      </a:pPr>
                      <a:r>
                        <a:rPr lang="en-GB" sz="1800" b="0" dirty="0">
                          <a:solidFill>
                            <a:schemeClr val="tx1"/>
                          </a:solidFill>
                          <a:effectLst/>
                          <a:latin typeface="Myriad Pro Semibold"/>
                        </a:rPr>
                        <a:t>2</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2458643"/>
                  </a:ext>
                </a:extLst>
              </a:tr>
              <a:tr h="179974">
                <a:tc>
                  <a:txBody>
                    <a:bodyPr/>
                    <a:lstStyle/>
                    <a:p>
                      <a:pPr algn="ctr">
                        <a:spcBef>
                          <a:spcPts val="400"/>
                        </a:spcBef>
                        <a:spcAft>
                          <a:spcPts val="400"/>
                        </a:spcAft>
                      </a:pPr>
                      <a:r>
                        <a:rPr lang="en-GB" sz="1800" b="0" dirty="0">
                          <a:solidFill>
                            <a:schemeClr val="tx1"/>
                          </a:solidFill>
                          <a:effectLst/>
                          <a:latin typeface="Myriad Pro Semibold"/>
                        </a:rPr>
                        <a:t>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 8</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5937560"/>
                  </a:ext>
                </a:extLst>
              </a:tr>
              <a:tr h="179974">
                <a:tc>
                  <a:txBody>
                    <a:bodyPr/>
                    <a:lstStyle/>
                    <a:p>
                      <a:pPr algn="ctr">
                        <a:spcBef>
                          <a:spcPts val="400"/>
                        </a:spcBef>
                        <a:spcAft>
                          <a:spcPts val="400"/>
                        </a:spcAft>
                      </a:pPr>
                      <a:r>
                        <a:rPr lang="en-GB" sz="1800" b="0" dirty="0">
                          <a:solidFill>
                            <a:schemeClr val="tx1"/>
                          </a:solidFill>
                          <a:effectLst/>
                          <a:latin typeface="Myriad Pro Semibold"/>
                        </a:rPr>
                        <a:t>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10</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6130797"/>
                  </a:ext>
                </a:extLst>
              </a:tr>
              <a:tr h="179974">
                <a:tc>
                  <a:txBody>
                    <a:bodyPr/>
                    <a:lstStyle/>
                    <a:p>
                      <a:pPr algn="ctr">
                        <a:spcBef>
                          <a:spcPts val="400"/>
                        </a:spcBef>
                        <a:spcAft>
                          <a:spcPts val="400"/>
                        </a:spcAft>
                      </a:pPr>
                      <a:r>
                        <a:rPr lang="en-GB" sz="1800" b="0" dirty="0">
                          <a:solidFill>
                            <a:schemeClr val="tx1"/>
                          </a:solidFill>
                          <a:effectLst/>
                          <a:latin typeface="Myriad Pro Semibold"/>
                        </a:rPr>
                        <a:t>5</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143</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1800" b="0" dirty="0">
                          <a:solidFill>
                            <a:schemeClr val="tx1"/>
                          </a:solidFill>
                          <a:effectLst/>
                          <a:latin typeface="Myriad Pro Semibold"/>
                        </a:rPr>
                        <a:t>154</a:t>
                      </a: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endParaRPr lang="en-GB" sz="18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302535"/>
                  </a:ext>
                </a:extLst>
              </a:tr>
            </a:tbl>
          </a:graphicData>
        </a:graphic>
      </p:graphicFrame>
      <p:sp>
        <p:nvSpPr>
          <p:cNvPr id="3" name="TextBox 2"/>
          <p:cNvSpPr txBox="1"/>
          <p:nvPr/>
        </p:nvSpPr>
        <p:spPr bwMode="auto">
          <a:xfrm>
            <a:off x="282387" y="854776"/>
            <a:ext cx="4099113" cy="2062103"/>
          </a:xfrm>
          <a:prstGeom prst="rect">
            <a:avLst/>
          </a:prstGeom>
          <a:ln>
            <a:headEnd/>
            <a:tailEnd/>
          </a:ln>
          <a:extLst>
            <a:ext uri="{FAA26D3D-D897-4be2-8F04-BA451C77F1D7}">
              <ma14:placeholderFlag xmlns:ma14="http://schemas.microsoft.com/office/mac/drawingml/2011/main" xmlns="" val="1"/>
            </a:ext>
          </a:extLst>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indent="-285750">
              <a:buClr>
                <a:srgbClr val="82CBDD"/>
              </a:buClr>
              <a:buFont typeface="Arial" panose="020B0604020202020204" pitchFamily="34" charset="0"/>
              <a:buChar char="•"/>
            </a:pPr>
            <a:r>
              <a:rPr lang="en-GB" sz="1600" dirty="0">
                <a:solidFill>
                  <a:srgbClr val="FF0000"/>
                </a:solidFill>
                <a:latin typeface="Myriad Pro Semibold" charset="0"/>
                <a:ea typeface="Myriad Pro Semibold" charset="0"/>
                <a:cs typeface="Myriad Pro Semibold" charset="0"/>
              </a:rPr>
              <a:t>What do you notice?</a:t>
            </a:r>
          </a:p>
          <a:p>
            <a:pPr marL="285750" indent="-285750">
              <a:buClr>
                <a:srgbClr val="82CBDD"/>
              </a:buClr>
              <a:buFont typeface="Arial" panose="020B0604020202020204" pitchFamily="34" charset="0"/>
              <a:buChar char="•"/>
            </a:pPr>
            <a:r>
              <a:rPr lang="en-GB" sz="1600" dirty="0">
                <a:solidFill>
                  <a:srgbClr val="FF0000"/>
                </a:solidFill>
                <a:latin typeface="Myriad Pro Semibold" charset="0"/>
                <a:ea typeface="Myriad Pro Semibold" charset="0"/>
                <a:cs typeface="Myriad Pro Semibold" charset="0"/>
              </a:rPr>
              <a:t>Which part can you fill out straight away?</a:t>
            </a:r>
          </a:p>
          <a:p>
            <a:pPr marL="285750" indent="-285750">
              <a:buClr>
                <a:srgbClr val="82CBDD"/>
              </a:buClr>
              <a:buFont typeface="Arial" panose="020B0604020202020204" pitchFamily="34" charset="0"/>
              <a:buChar char="•"/>
            </a:pPr>
            <a:r>
              <a:rPr lang="en-GB" sz="1600" dirty="0">
                <a:solidFill>
                  <a:srgbClr val="FF0000"/>
                </a:solidFill>
                <a:latin typeface="Myriad Pro Semibold" charset="0"/>
                <a:ea typeface="Myriad Pro Semibold" charset="0"/>
                <a:cs typeface="Myriad Pro Semibold" charset="0"/>
              </a:rPr>
              <a:t>What do you notice about the difference?</a:t>
            </a:r>
          </a:p>
          <a:p>
            <a:pPr marL="285750" indent="-285750">
              <a:buClr>
                <a:srgbClr val="82CBDD"/>
              </a:buClr>
              <a:buFont typeface="Arial" panose="020B0604020202020204" pitchFamily="34" charset="0"/>
              <a:buChar char="•"/>
            </a:pPr>
            <a:r>
              <a:rPr lang="en-GB" sz="1600" dirty="0">
                <a:solidFill>
                  <a:srgbClr val="FF0000"/>
                </a:solidFill>
                <a:latin typeface="Myriad Pro Semibold" charset="0"/>
                <a:ea typeface="Myriad Pro Semibold" charset="0"/>
                <a:cs typeface="Myriad Pro Semibold" charset="0"/>
              </a:rPr>
              <a:t>What do you notice about the minuend and the subtrahend?</a:t>
            </a:r>
          </a:p>
          <a:p>
            <a:pPr>
              <a:buClr>
                <a:srgbClr val="82CBDD"/>
              </a:buClr>
            </a:pPr>
            <a:endParaRPr lang="en-GB" sz="1600" dirty="0">
              <a:solidFill>
                <a:srgbClr val="FF0000"/>
              </a:solidFill>
              <a:latin typeface="Myriad Pro Semibold" charset="0"/>
              <a:ea typeface="Myriad Pro Semibold" charset="0"/>
              <a:cs typeface="Myriad Pro Semibold" charset="0"/>
            </a:endParaRPr>
          </a:p>
        </p:txBody>
      </p:sp>
      <p:sp>
        <p:nvSpPr>
          <p:cNvPr id="2" name="TextBox 1">
            <a:extLst>
              <a:ext uri="{FF2B5EF4-FFF2-40B4-BE49-F238E27FC236}">
                <a16:creationId xmlns:a16="http://schemas.microsoft.com/office/drawing/2014/main" id="{9CEE8F17-B99F-4C68-9E81-7ECF5E761D85}"/>
              </a:ext>
            </a:extLst>
          </p:cNvPr>
          <p:cNvSpPr txBox="1"/>
          <p:nvPr/>
        </p:nvSpPr>
        <p:spPr>
          <a:xfrm>
            <a:off x="318551" y="3044464"/>
            <a:ext cx="8825447" cy="1323439"/>
          </a:xfrm>
          <a:prstGeom prst="rect">
            <a:avLst/>
          </a:prstGeom>
          <a:noFill/>
        </p:spPr>
        <p:txBody>
          <a:bodyPr wrap="square" rtlCol="0">
            <a:spAutoFit/>
          </a:bodyPr>
          <a:lstStyle/>
          <a:p>
            <a:r>
              <a:rPr lang="en-GB" sz="1600" i="1" dirty="0"/>
              <a:t>Stephanie wants to learn to jump higher. She records her standing reach height, then the height she reaches when she jumps, to calculate how high she can jump.</a:t>
            </a:r>
          </a:p>
          <a:p>
            <a:r>
              <a:rPr lang="en-GB" sz="1600" i="1" dirty="0"/>
              <a:t>Stephanie tests herself each week for five weeks. Stephanie doesn’t get any taller during the five weeks, so her standing reach doesn’t change. Her results are shown in the table, but some of the values are missing. Fill in the missing information.</a:t>
            </a:r>
            <a:endParaRPr lang="en-GB" sz="1600" dirty="0"/>
          </a:p>
        </p:txBody>
      </p:sp>
    </p:spTree>
    <p:extLst>
      <p:ext uri="{BB962C8B-B14F-4D97-AF65-F5344CB8AC3E}">
        <p14:creationId xmlns:p14="http://schemas.microsoft.com/office/powerpoint/2010/main" val="34575261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F5A0B50-83B8-42ED-83B4-5DD59D8F4308}"/>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12367476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9B8BBB-498B-4794-8CAC-EF06642C32DE}"/>
              </a:ext>
            </a:extLst>
          </p:cNvPr>
          <p:cNvSpPr>
            <a:spLocks noGrp="1"/>
          </p:cNvSpPr>
          <p:nvPr>
            <p:ph type="body" sz="quarter" idx="11"/>
          </p:nvPr>
        </p:nvSpPr>
        <p:spPr/>
        <p:txBody>
          <a:bodyPr/>
          <a:lstStyle/>
          <a:p>
            <a:r>
              <a:rPr lang="en-GB" dirty="0"/>
              <a:t> </a:t>
            </a:r>
          </a:p>
        </p:txBody>
      </p:sp>
      <p:pic>
        <p:nvPicPr>
          <p:cNvPr id="3" name="Picture 2">
            <a:extLst>
              <a:ext uri="{FF2B5EF4-FFF2-40B4-BE49-F238E27FC236}">
                <a16:creationId xmlns:a16="http://schemas.microsoft.com/office/drawing/2014/main" id="{87A04C26-694A-47DA-85DD-9FFBF2B7576A}"/>
              </a:ext>
            </a:extLst>
          </p:cNvPr>
          <p:cNvPicPr>
            <a:picLocks noChangeAspect="1"/>
          </p:cNvPicPr>
          <p:nvPr/>
        </p:nvPicPr>
        <p:blipFill>
          <a:blip r:embed="rId3"/>
          <a:stretch>
            <a:fillRect/>
          </a:stretch>
        </p:blipFill>
        <p:spPr>
          <a:xfrm>
            <a:off x="2094920" y="1394576"/>
            <a:ext cx="5736989" cy="1335022"/>
          </a:xfrm>
          <a:prstGeom prst="rect">
            <a:avLst/>
          </a:prstGeom>
        </p:spPr>
      </p:pic>
      <p:sp>
        <p:nvSpPr>
          <p:cNvPr id="4" name="TextBox 3">
            <a:extLst>
              <a:ext uri="{FF2B5EF4-FFF2-40B4-BE49-F238E27FC236}">
                <a16:creationId xmlns:a16="http://schemas.microsoft.com/office/drawing/2014/main" id="{5934D8F4-180D-4AED-A4F8-2DB516E70A8B}"/>
              </a:ext>
            </a:extLst>
          </p:cNvPr>
          <p:cNvSpPr txBox="1"/>
          <p:nvPr/>
        </p:nvSpPr>
        <p:spPr>
          <a:xfrm>
            <a:off x="0" y="1022878"/>
            <a:ext cx="9144000" cy="461665"/>
          </a:xfrm>
          <a:prstGeom prst="rect">
            <a:avLst/>
          </a:prstGeom>
          <a:noFill/>
        </p:spPr>
        <p:txBody>
          <a:bodyPr wrap="square" rtlCol="0">
            <a:spAutoFit/>
          </a:bodyPr>
          <a:lstStyle/>
          <a:p>
            <a:pPr algn="ctr"/>
            <a:r>
              <a:rPr lang="en-US" sz="2400" b="1" dirty="0"/>
              <a:t>Practice activity</a:t>
            </a:r>
          </a:p>
        </p:txBody>
      </p:sp>
      <p:pic>
        <p:nvPicPr>
          <p:cNvPr id="5" name="Picture 4">
            <a:extLst>
              <a:ext uri="{FF2B5EF4-FFF2-40B4-BE49-F238E27FC236}">
                <a16:creationId xmlns:a16="http://schemas.microsoft.com/office/drawing/2014/main" id="{613D2565-DFB3-4DA1-944F-DA1C3CD807B5}"/>
              </a:ext>
            </a:extLst>
          </p:cNvPr>
          <p:cNvPicPr>
            <a:picLocks noChangeAspect="1"/>
          </p:cNvPicPr>
          <p:nvPr/>
        </p:nvPicPr>
        <p:blipFill>
          <a:blip r:embed="rId4"/>
          <a:stretch>
            <a:fillRect/>
          </a:stretch>
        </p:blipFill>
        <p:spPr>
          <a:xfrm>
            <a:off x="509754" y="3188021"/>
            <a:ext cx="1585166" cy="1258069"/>
          </a:xfrm>
          <a:prstGeom prst="rect">
            <a:avLst/>
          </a:prstGeom>
        </p:spPr>
      </p:pic>
      <p:sp>
        <p:nvSpPr>
          <p:cNvPr id="6" name="Speech Bubble: Oval 5">
            <a:extLst>
              <a:ext uri="{FF2B5EF4-FFF2-40B4-BE49-F238E27FC236}">
                <a16:creationId xmlns:a16="http://schemas.microsoft.com/office/drawing/2014/main" id="{EA279507-8E15-475A-9F14-B576E0110800}"/>
              </a:ext>
            </a:extLst>
          </p:cNvPr>
          <p:cNvSpPr/>
          <p:nvPr/>
        </p:nvSpPr>
        <p:spPr>
          <a:xfrm>
            <a:off x="2201779" y="2952751"/>
            <a:ext cx="4740441" cy="3047999"/>
          </a:xfrm>
          <a:prstGeom prst="wedgeEllipseCallout">
            <a:avLst>
              <a:gd name="adj1" fmla="val -33285"/>
              <a:gd name="adj2" fmla="val 64583"/>
            </a:avLst>
          </a:prstGeom>
          <a:solidFill>
            <a:srgbClr val="8DCE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How many different strategies can you use to find the difference in this subtraction?</a:t>
            </a:r>
          </a:p>
          <a:p>
            <a:pPr algn="ctr"/>
            <a:endParaRPr lang="en-US" sz="2000" dirty="0">
              <a:solidFill>
                <a:schemeClr val="tx1"/>
              </a:solidFill>
            </a:endParaRPr>
          </a:p>
          <a:p>
            <a:pPr algn="ctr"/>
            <a:r>
              <a:rPr lang="en-US" sz="2000" dirty="0">
                <a:solidFill>
                  <a:schemeClr val="tx1"/>
                </a:solidFill>
              </a:rPr>
              <a:t>What advice would you give Sam and Ellie about the most efficient strategy?</a:t>
            </a:r>
            <a:endParaRPr lang="en-GB" sz="2000" dirty="0">
              <a:solidFill>
                <a:schemeClr val="tx1"/>
              </a:solidFill>
            </a:endParaRPr>
          </a:p>
        </p:txBody>
      </p:sp>
      <p:sp>
        <p:nvSpPr>
          <p:cNvPr id="7" name="Flowchart: Process 6">
            <a:extLst>
              <a:ext uri="{FF2B5EF4-FFF2-40B4-BE49-F238E27FC236}">
                <a16:creationId xmlns:a16="http://schemas.microsoft.com/office/drawing/2014/main" id="{7947DE86-6EAB-4513-8506-C59940B66987}"/>
              </a:ext>
            </a:extLst>
          </p:cNvPr>
          <p:cNvSpPr/>
          <p:nvPr/>
        </p:nvSpPr>
        <p:spPr>
          <a:xfrm>
            <a:off x="6047333" y="1981877"/>
            <a:ext cx="1187658" cy="529389"/>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1282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56CF89D-178E-45E2-8ABA-069B4D0CFD6F}"/>
              </a:ext>
            </a:extLst>
          </p:cNvPr>
          <p:cNvSpPr>
            <a:spLocks noGrp="1"/>
          </p:cNvSpPr>
          <p:nvPr>
            <p:ph type="body" sz="quarter" idx="11"/>
          </p:nvPr>
        </p:nvSpPr>
        <p:spPr/>
        <p:txBody>
          <a:bodyPr/>
          <a:lstStyle/>
          <a:p>
            <a:r>
              <a:rPr lang="en-GB" dirty="0"/>
              <a:t> </a:t>
            </a:r>
          </a:p>
        </p:txBody>
      </p:sp>
      <p:sp>
        <p:nvSpPr>
          <p:cNvPr id="4" name="Speech Bubble: Oval 3">
            <a:extLst>
              <a:ext uri="{FF2B5EF4-FFF2-40B4-BE49-F238E27FC236}">
                <a16:creationId xmlns:a16="http://schemas.microsoft.com/office/drawing/2014/main" id="{F791534D-F336-46EB-9CC8-892E6334A091}"/>
              </a:ext>
            </a:extLst>
          </p:cNvPr>
          <p:cNvSpPr/>
          <p:nvPr/>
        </p:nvSpPr>
        <p:spPr>
          <a:xfrm>
            <a:off x="5334001" y="949488"/>
            <a:ext cx="3503364" cy="2354855"/>
          </a:xfrm>
          <a:prstGeom prst="wedgeEllipseCallout">
            <a:avLst>
              <a:gd name="adj1" fmla="val 33906"/>
              <a:gd name="adj2" fmla="val 100252"/>
            </a:avLst>
          </a:prstGeom>
          <a:solidFill>
            <a:srgbClr val="8DCE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solidFill>
                <a:schemeClr val="tx1"/>
              </a:solidFill>
            </a:endParaRPr>
          </a:p>
        </p:txBody>
      </p:sp>
      <p:sp>
        <p:nvSpPr>
          <p:cNvPr id="7" name="Speech Bubble: Oval 6">
            <a:extLst>
              <a:ext uri="{FF2B5EF4-FFF2-40B4-BE49-F238E27FC236}">
                <a16:creationId xmlns:a16="http://schemas.microsoft.com/office/drawing/2014/main" id="{8AA939BF-0355-437A-9BB1-4E16D5973F76}"/>
              </a:ext>
            </a:extLst>
          </p:cNvPr>
          <p:cNvSpPr/>
          <p:nvPr/>
        </p:nvSpPr>
        <p:spPr>
          <a:xfrm>
            <a:off x="534319" y="949488"/>
            <a:ext cx="3503364" cy="2354855"/>
          </a:xfrm>
          <a:prstGeom prst="wedgeEllipseCallout">
            <a:avLst>
              <a:gd name="adj1" fmla="val -53459"/>
              <a:gd name="adj2" fmla="val 92701"/>
            </a:avLst>
          </a:prstGeom>
          <a:solidFill>
            <a:srgbClr val="8DCEE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333333"/>
                </a:solidFill>
                <a:latin typeface="Arial" panose="020B0604020202020204" pitchFamily="34" charset="0"/>
              </a:rPr>
              <a:t>‘If the minuend is increased (or decreased) and the subtrahend is kept the same, the difference increases (or decreases) by the same amount.’</a:t>
            </a:r>
            <a:endParaRPr lang="en-GB" dirty="0">
              <a:solidFill>
                <a:schemeClr val="tx1"/>
              </a:solidFill>
            </a:endParaRPr>
          </a:p>
        </p:txBody>
      </p:sp>
    </p:spTree>
    <p:extLst>
      <p:ext uri="{BB962C8B-B14F-4D97-AF65-F5344CB8AC3E}">
        <p14:creationId xmlns:p14="http://schemas.microsoft.com/office/powerpoint/2010/main" val="35075097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sp>
        <p:nvSpPr>
          <p:cNvPr id="5" name="TextBox 4">
            <a:extLst>
              <a:ext uri="{FF2B5EF4-FFF2-40B4-BE49-F238E27FC236}">
                <a16:creationId xmlns:a16="http://schemas.microsoft.com/office/drawing/2014/main" id="{24B25AB6-F786-4976-AAD2-D3C06F132BF0}"/>
              </a:ext>
            </a:extLst>
          </p:cNvPr>
          <p:cNvSpPr txBox="1"/>
          <p:nvPr/>
        </p:nvSpPr>
        <p:spPr bwMode="auto">
          <a:xfrm>
            <a:off x="5778844" y="1819626"/>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17.25</a:t>
            </a:r>
          </a:p>
        </p:txBody>
      </p:sp>
      <p:sp>
        <p:nvSpPr>
          <p:cNvPr id="11" name="TextBox 10">
            <a:extLst>
              <a:ext uri="{FF2B5EF4-FFF2-40B4-BE49-F238E27FC236}">
                <a16:creationId xmlns:a16="http://schemas.microsoft.com/office/drawing/2014/main" id="{4E32A99B-CF77-4D14-B921-7CABFCFE5551}"/>
              </a:ext>
            </a:extLst>
          </p:cNvPr>
          <p:cNvSpPr txBox="1"/>
          <p:nvPr/>
        </p:nvSpPr>
        <p:spPr bwMode="auto">
          <a:xfrm>
            <a:off x="5900322" y="4682016"/>
            <a:ext cx="8242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0.25</a:t>
            </a:r>
          </a:p>
        </p:txBody>
      </p:sp>
      <p:grpSp>
        <p:nvGrpSpPr>
          <p:cNvPr id="28" name="Group 27">
            <a:extLst>
              <a:ext uri="{FF2B5EF4-FFF2-40B4-BE49-F238E27FC236}">
                <a16:creationId xmlns:a16="http://schemas.microsoft.com/office/drawing/2014/main" id="{D35843D5-35BB-48FB-809F-4E0EA4311308}"/>
              </a:ext>
            </a:extLst>
          </p:cNvPr>
          <p:cNvGrpSpPr/>
          <p:nvPr/>
        </p:nvGrpSpPr>
        <p:grpSpPr>
          <a:xfrm>
            <a:off x="1706140" y="1716732"/>
            <a:ext cx="5779461" cy="3537781"/>
            <a:chOff x="1106065" y="1716732"/>
            <a:chExt cx="5779461" cy="3537781"/>
          </a:xfrm>
        </p:grpSpPr>
        <p:sp>
          <p:nvSpPr>
            <p:cNvPr id="12" name="TextBox 11">
              <a:extLst>
                <a:ext uri="{FF2B5EF4-FFF2-40B4-BE49-F238E27FC236}">
                  <a16:creationId xmlns:a16="http://schemas.microsoft.com/office/drawing/2014/main" id="{35BFA7D5-499B-4771-8D40-B8768EF811F6}"/>
                </a:ext>
              </a:extLst>
            </p:cNvPr>
            <p:cNvSpPr txBox="1"/>
            <p:nvPr/>
          </p:nvSpPr>
          <p:spPr bwMode="auto">
            <a:xfrm>
              <a:off x="3442740" y="4682016"/>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0.75</a:t>
              </a:r>
            </a:p>
          </p:txBody>
        </p:sp>
        <p:sp>
          <p:nvSpPr>
            <p:cNvPr id="13" name="TextBox 12">
              <a:extLst>
                <a:ext uri="{FF2B5EF4-FFF2-40B4-BE49-F238E27FC236}">
                  <a16:creationId xmlns:a16="http://schemas.microsoft.com/office/drawing/2014/main" id="{2AE2B0FA-8042-4EAF-94A6-BEE8E224A8B2}"/>
                </a:ext>
              </a:extLst>
            </p:cNvPr>
            <p:cNvSpPr txBox="1"/>
            <p:nvPr/>
          </p:nvSpPr>
          <p:spPr bwMode="auto">
            <a:xfrm>
              <a:off x="1769810" y="4682016"/>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a:t>
              </a:r>
            </a:p>
          </p:txBody>
        </p:sp>
        <p:sp>
          <p:nvSpPr>
            <p:cNvPr id="9" name="TextBox 8">
              <a:extLst>
                <a:ext uri="{FF2B5EF4-FFF2-40B4-BE49-F238E27FC236}">
                  <a16:creationId xmlns:a16="http://schemas.microsoft.com/office/drawing/2014/main" id="{995B2BB2-F59A-4A5C-B987-2726552FA17F}"/>
                </a:ext>
              </a:extLst>
            </p:cNvPr>
            <p:cNvSpPr txBox="1"/>
            <p:nvPr/>
          </p:nvSpPr>
          <p:spPr bwMode="auto">
            <a:xfrm>
              <a:off x="2694474" y="46820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Arial" panose="020B0604020202020204" pitchFamily="34" charset="0"/>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5EFEDA0C-7678-487C-8D81-5474C7E39529}"/>
                </a:ext>
              </a:extLst>
            </p:cNvPr>
            <p:cNvSpPr txBox="1"/>
            <p:nvPr/>
          </p:nvSpPr>
          <p:spPr bwMode="auto">
            <a:xfrm>
              <a:off x="4448341" y="4682016"/>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0000"/>
                  </a:solidFill>
                  <a:latin typeface="Myriad Pro Semibold"/>
                  <a:ea typeface="Myriad Pro Semibold" charset="0"/>
                  <a:cs typeface="Myriad Pro Semibold" charset="0"/>
                </a:rPr>
                <a:t>=</a:t>
              </a:r>
              <a:endParaRPr lang="en-GB" sz="2400" dirty="0">
                <a:latin typeface="Myriad Pro Semibold"/>
                <a:ea typeface="Myriad Pro Semibold" charset="0"/>
                <a:cs typeface="Myriad Pro Semibold" charset="0"/>
              </a:endParaRPr>
            </a:p>
          </p:txBody>
        </p:sp>
        <p:sp>
          <p:nvSpPr>
            <p:cNvPr id="15" name="TextBox 14">
              <a:extLst>
                <a:ext uri="{FF2B5EF4-FFF2-40B4-BE49-F238E27FC236}">
                  <a16:creationId xmlns:a16="http://schemas.microsoft.com/office/drawing/2014/main" id="{79445416-4E5C-420A-A66D-878BB8070BAB}"/>
                </a:ext>
              </a:extLst>
            </p:cNvPr>
            <p:cNvSpPr txBox="1"/>
            <p:nvPr/>
          </p:nvSpPr>
          <p:spPr bwMode="auto">
            <a:xfrm>
              <a:off x="1665615" y="1819626"/>
              <a:ext cx="537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18</a:t>
              </a:r>
            </a:p>
          </p:txBody>
        </p:sp>
        <p:sp>
          <p:nvSpPr>
            <p:cNvPr id="16" name="TextBox 15">
              <a:extLst>
                <a:ext uri="{FF2B5EF4-FFF2-40B4-BE49-F238E27FC236}">
                  <a16:creationId xmlns:a16="http://schemas.microsoft.com/office/drawing/2014/main" id="{BEC8AAF2-3B19-4435-A556-892498B736F1}"/>
                </a:ext>
              </a:extLst>
            </p:cNvPr>
            <p:cNvSpPr txBox="1"/>
            <p:nvPr/>
          </p:nvSpPr>
          <p:spPr bwMode="auto">
            <a:xfrm>
              <a:off x="3431519" y="1819626"/>
              <a:ext cx="7970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0.75</a:t>
              </a:r>
            </a:p>
          </p:txBody>
        </p:sp>
        <p:sp>
          <p:nvSpPr>
            <p:cNvPr id="17" name="TextBox 16">
              <a:extLst>
                <a:ext uri="{FF2B5EF4-FFF2-40B4-BE49-F238E27FC236}">
                  <a16:creationId xmlns:a16="http://schemas.microsoft.com/office/drawing/2014/main" id="{3107CB35-3D60-4063-B436-E56B2A0EB637}"/>
                </a:ext>
              </a:extLst>
            </p:cNvPr>
            <p:cNvSpPr txBox="1"/>
            <p:nvPr/>
          </p:nvSpPr>
          <p:spPr bwMode="auto">
            <a:xfrm>
              <a:off x="4444334" y="1819626"/>
              <a:ext cx="4026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8" name="TextBox 17">
              <a:extLst>
                <a:ext uri="{FF2B5EF4-FFF2-40B4-BE49-F238E27FC236}">
                  <a16:creationId xmlns:a16="http://schemas.microsoft.com/office/drawing/2014/main" id="{8D098A78-CD1C-4CF1-B6D3-03773E156EB1}"/>
                </a:ext>
              </a:extLst>
            </p:cNvPr>
            <p:cNvSpPr txBox="1"/>
            <p:nvPr/>
          </p:nvSpPr>
          <p:spPr bwMode="auto">
            <a:xfrm>
              <a:off x="2694474" y="18196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Arial" panose="020B0604020202020204" pitchFamily="34" charset="0"/>
                  <a:ea typeface="Myriad Pro Semibold" charset="0"/>
                  <a:cs typeface="Arial" panose="020B0604020202020204" pitchFamily="34" charset="0"/>
                </a:rPr>
                <a:t>−</a:t>
              </a:r>
              <a:endParaRPr lang="en-GB" sz="2400" b="1" dirty="0">
                <a:latin typeface="Myriad Pro Semibold"/>
                <a:ea typeface="Myriad Pro Semibold" charset="0"/>
                <a:cs typeface="Myriad Pro Semibold" charset="0"/>
              </a:endParaRPr>
            </a:p>
          </p:txBody>
        </p:sp>
        <p:sp>
          <p:nvSpPr>
            <p:cNvPr id="19" name="Rectangle 18">
              <a:extLst>
                <a:ext uri="{FF2B5EF4-FFF2-40B4-BE49-F238E27FC236}">
                  <a16:creationId xmlns:a16="http://schemas.microsoft.com/office/drawing/2014/main" id="{03D59407-CB92-4EA1-ACFF-9616E9AC673D}"/>
                </a:ext>
              </a:extLst>
            </p:cNvPr>
            <p:cNvSpPr/>
            <p:nvPr/>
          </p:nvSpPr>
          <p:spPr bwMode="auto">
            <a:xfrm>
              <a:off x="5084992" y="1716732"/>
              <a:ext cx="125060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0" name="TextBox 19">
              <a:extLst>
                <a:ext uri="{FF2B5EF4-FFF2-40B4-BE49-F238E27FC236}">
                  <a16:creationId xmlns:a16="http://schemas.microsoft.com/office/drawing/2014/main" id="{A7F3872E-C560-4A42-94C8-9CC5BF07E920}"/>
                </a:ext>
              </a:extLst>
            </p:cNvPr>
            <p:cNvSpPr txBox="1"/>
            <p:nvPr/>
          </p:nvSpPr>
          <p:spPr bwMode="auto">
            <a:xfrm>
              <a:off x="1106065" y="3250822"/>
              <a:ext cx="7152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- 17</a:t>
              </a:r>
              <a:endParaRPr lang="en-GB" sz="2400" dirty="0">
                <a:latin typeface="Myriad Pro Semibold"/>
                <a:ea typeface="Myriad Pro Semibold" charset="0"/>
                <a:cs typeface="Myriad Pro Semibold" charset="0"/>
              </a:endParaRPr>
            </a:p>
          </p:txBody>
        </p:sp>
        <p:pic>
          <p:nvPicPr>
            <p:cNvPr id="22" name="Picture 21" descr="A close up of a logo  Description generated with high confidence">
              <a:extLst>
                <a:ext uri="{FF2B5EF4-FFF2-40B4-BE49-F238E27FC236}">
                  <a16:creationId xmlns:a16="http://schemas.microsoft.com/office/drawing/2014/main" id="{5B614C5C-133D-4035-B87B-AD2D3ABC483A}"/>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rot="10800000" flipV="1">
              <a:off x="5613031" y="2786219"/>
              <a:ext cx="194527" cy="1390870"/>
            </a:xfrm>
            <a:prstGeom prst="rect">
              <a:avLst/>
            </a:prstGeom>
          </p:spPr>
        </p:pic>
        <p:pic>
          <p:nvPicPr>
            <p:cNvPr id="23" name="Picture 22" descr="A close up of a logo  Description generated with high confidence">
              <a:extLst>
                <a:ext uri="{FF2B5EF4-FFF2-40B4-BE49-F238E27FC236}">
                  <a16:creationId xmlns:a16="http://schemas.microsoft.com/office/drawing/2014/main" id="{DC946FE1-A20E-4C9F-A1BF-AC1A22548576}"/>
                </a:ext>
              </a:extLst>
            </p:cNvPr>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rot="10800000" flipV="1">
              <a:off x="1934278" y="2786219"/>
              <a:ext cx="194527" cy="1390870"/>
            </a:xfrm>
            <a:prstGeom prst="rect">
              <a:avLst/>
            </a:prstGeom>
          </p:spPr>
        </p:pic>
        <p:sp>
          <p:nvSpPr>
            <p:cNvPr id="24" name="TextBox 23">
              <a:extLst>
                <a:ext uri="{FF2B5EF4-FFF2-40B4-BE49-F238E27FC236}">
                  <a16:creationId xmlns:a16="http://schemas.microsoft.com/office/drawing/2014/main" id="{46E9AAFE-7D7E-4EAC-A970-453451E2179B}"/>
                </a:ext>
              </a:extLst>
            </p:cNvPr>
            <p:cNvSpPr txBox="1"/>
            <p:nvPr/>
          </p:nvSpPr>
          <p:spPr bwMode="auto">
            <a:xfrm>
              <a:off x="5770551" y="3250822"/>
              <a:ext cx="3080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5" name="Rectangle 24">
              <a:extLst>
                <a:ext uri="{FF2B5EF4-FFF2-40B4-BE49-F238E27FC236}">
                  <a16:creationId xmlns:a16="http://schemas.microsoft.com/office/drawing/2014/main" id="{3947148C-B8CC-4AFE-BE3D-0CF7C855227B}"/>
                </a:ext>
              </a:extLst>
            </p:cNvPr>
            <p:cNvSpPr/>
            <p:nvPr/>
          </p:nvSpPr>
          <p:spPr bwMode="auto">
            <a:xfrm>
              <a:off x="6136866" y="3139654"/>
              <a:ext cx="748660"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26" name="Rectangle 25">
              <a:extLst>
                <a:ext uri="{FF2B5EF4-FFF2-40B4-BE49-F238E27FC236}">
                  <a16:creationId xmlns:a16="http://schemas.microsoft.com/office/drawing/2014/main" id="{3C5A2DBE-B2E6-4120-8303-022BFFD3C6F9}"/>
                </a:ext>
              </a:extLst>
            </p:cNvPr>
            <p:cNvSpPr/>
            <p:nvPr/>
          </p:nvSpPr>
          <p:spPr bwMode="auto">
            <a:xfrm>
              <a:off x="5302828" y="4570513"/>
              <a:ext cx="819102" cy="684000"/>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sp>
        <p:nvSpPr>
          <p:cNvPr id="27" name="TextBox 26">
            <a:extLst>
              <a:ext uri="{FF2B5EF4-FFF2-40B4-BE49-F238E27FC236}">
                <a16:creationId xmlns:a16="http://schemas.microsoft.com/office/drawing/2014/main" id="{C2AC85F5-F68C-4D56-B476-5A56497049DA}"/>
              </a:ext>
            </a:extLst>
          </p:cNvPr>
          <p:cNvSpPr txBox="1"/>
          <p:nvPr/>
        </p:nvSpPr>
        <p:spPr bwMode="auto">
          <a:xfrm>
            <a:off x="6852225" y="3250822"/>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17</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3" name="Rectangle 2">
            <a:extLst>
              <a:ext uri="{FF2B5EF4-FFF2-40B4-BE49-F238E27FC236}">
                <a16:creationId xmlns:a16="http://schemas.microsoft.com/office/drawing/2014/main" id="{D3BAE81E-2825-4373-AFC2-2DBEB65100E0}"/>
              </a:ext>
            </a:extLst>
          </p:cNvPr>
          <p:cNvSpPr/>
          <p:nvPr/>
        </p:nvSpPr>
        <p:spPr>
          <a:xfrm>
            <a:off x="345618" y="754859"/>
            <a:ext cx="8390878" cy="646331"/>
          </a:xfrm>
          <a:prstGeom prst="rect">
            <a:avLst/>
          </a:prstGeom>
        </p:spPr>
        <p:txBody>
          <a:bodyPr wrap="square">
            <a:spAutoFit/>
          </a:bodyPr>
          <a:lstStyle/>
          <a:p>
            <a:r>
              <a:rPr lang="en-GB" dirty="0">
                <a:solidFill>
                  <a:srgbClr val="333333"/>
                </a:solidFill>
                <a:latin typeface="Arial" panose="020B0604020202020204" pitchFamily="34" charset="0"/>
              </a:rPr>
              <a:t>‘If the minuend is increased (or decreased) and the subtrahend is kept the same, the difference increases (or decreases) by the same amount.’</a:t>
            </a:r>
            <a:endParaRPr lang="en-GB" dirty="0"/>
          </a:p>
        </p:txBody>
      </p:sp>
      <p:pic>
        <p:nvPicPr>
          <p:cNvPr id="29" name="Picture 28" descr="A close up of a logo  Description generated with high confidence">
            <a:extLst>
              <a:ext uri="{FF2B5EF4-FFF2-40B4-BE49-F238E27FC236}">
                <a16:creationId xmlns:a16="http://schemas.microsoft.com/office/drawing/2014/main" id="{CD0EA503-64F9-4942-8A50-7FCE6D4AF0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1602" y="2050458"/>
            <a:ext cx="778109" cy="2908182"/>
          </a:xfrm>
          <a:prstGeom prst="rect">
            <a:avLst/>
          </a:prstGeom>
        </p:spPr>
      </p:pic>
      <p:pic>
        <p:nvPicPr>
          <p:cNvPr id="30" name="Picture 29">
            <a:extLst>
              <a:ext uri="{FF2B5EF4-FFF2-40B4-BE49-F238E27FC236}">
                <a16:creationId xmlns:a16="http://schemas.microsoft.com/office/drawing/2014/main" id="{8B8EA3AB-8831-4AD3-99D5-A5F97E81D945}"/>
              </a:ext>
            </a:extLst>
          </p:cNvPr>
          <p:cNvPicPr>
            <a:picLocks noChangeAspect="1"/>
          </p:cNvPicPr>
          <p:nvPr/>
        </p:nvPicPr>
        <p:blipFill>
          <a:blip r:embed="rId6"/>
          <a:stretch>
            <a:fillRect/>
          </a:stretch>
        </p:blipFill>
        <p:spPr>
          <a:xfrm>
            <a:off x="8212932" y="2998823"/>
            <a:ext cx="931067" cy="860353"/>
          </a:xfrm>
          <a:prstGeom prst="rect">
            <a:avLst/>
          </a:prstGeom>
        </p:spPr>
      </p:pic>
      <p:sp>
        <p:nvSpPr>
          <p:cNvPr id="31" name="TextBox 30">
            <a:extLst>
              <a:ext uri="{FF2B5EF4-FFF2-40B4-BE49-F238E27FC236}">
                <a16:creationId xmlns:a16="http://schemas.microsoft.com/office/drawing/2014/main" id="{D8E8E34D-754F-4714-B95A-8335F4DB75E9}"/>
              </a:ext>
            </a:extLst>
          </p:cNvPr>
          <p:cNvSpPr txBox="1"/>
          <p:nvPr/>
        </p:nvSpPr>
        <p:spPr bwMode="auto">
          <a:xfrm>
            <a:off x="8021049" y="3219124"/>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US"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Tree>
    <p:custDataLst>
      <p:tags r:id="rId1"/>
    </p:custDataLst>
    <p:extLst>
      <p:ext uri="{BB962C8B-B14F-4D97-AF65-F5344CB8AC3E}">
        <p14:creationId xmlns:p14="http://schemas.microsoft.com/office/powerpoint/2010/main" val="284410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ppt_x"/>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ppt_x"/>
                                          </p:val>
                                        </p:tav>
                                        <p:tav tm="100000">
                                          <p:val>
                                            <p:strVal val="#ppt_x"/>
                                          </p:val>
                                        </p:tav>
                                      </p:tavLst>
                                    </p:anim>
                                    <p:anim calcmode="lin" valueType="num">
                                      <p:cBhvr additive="base">
                                        <p:cTn id="31" dur="500" fill="hold"/>
                                        <p:tgtEl>
                                          <p:spTgt spid="3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27" grpId="0"/>
      <p:bldP spid="3"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2052024" y="1821426"/>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18</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3052028"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3830752" y="1821426"/>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0.75</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5609895" y="1821426"/>
            <a:ext cx="9621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17.25</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5556996" y="4683816"/>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17.25</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4015097" y="4683816"/>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835620" y="4683816"/>
            <a:ext cx="973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18.25</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821124"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840360"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3071264"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514"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5481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1245606" y="3252622"/>
            <a:ext cx="1063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+ 0.25</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212926" y="3252622"/>
            <a:ext cx="1063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+ 0.25</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553"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806" y="2788019"/>
            <a:ext cx="194527" cy="1390870"/>
          </a:xfrm>
          <a:prstGeom prst="rect">
            <a:avLst/>
          </a:prstGeom>
        </p:spPr>
      </p:pic>
      <p:sp>
        <p:nvSpPr>
          <p:cNvPr id="19" name="Rectangle 18">
            <a:extLst>
              <a:ext uri="{FF2B5EF4-FFF2-40B4-BE49-F238E27FC236}">
                <a16:creationId xmlns:a16="http://schemas.microsoft.com/office/drawing/2014/main" id="{E83B4E52-6E08-44AD-835C-83CED7242EE0}"/>
              </a:ext>
            </a:extLst>
          </p:cNvPr>
          <p:cNvSpPr/>
          <p:nvPr/>
        </p:nvSpPr>
        <p:spPr>
          <a:xfrm>
            <a:off x="249123" y="753869"/>
            <a:ext cx="8427737" cy="646331"/>
          </a:xfrm>
          <a:prstGeom prst="rect">
            <a:avLst/>
          </a:prstGeom>
        </p:spPr>
        <p:txBody>
          <a:bodyPr wrap="square">
            <a:spAutoFit/>
          </a:bodyPr>
          <a:lstStyle/>
          <a:p>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p>
        </p:txBody>
      </p:sp>
    </p:spTree>
    <p:custDataLst>
      <p:tags r:id="rId1"/>
    </p:custDataLst>
    <p:extLst>
      <p:ext uri="{BB962C8B-B14F-4D97-AF65-F5344CB8AC3E}">
        <p14:creationId xmlns:p14="http://schemas.microsoft.com/office/powerpoint/2010/main" val="12492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22" presetClass="entr" presetSubtype="4"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4133DF-1620-4AF6-9E3F-09B086757D5C}"/>
              </a:ext>
            </a:extLst>
          </p:cNvPr>
          <p:cNvSpPr>
            <a:spLocks noGrp="1"/>
          </p:cNvSpPr>
          <p:nvPr>
            <p:ph type="body" sz="quarter" idx="11"/>
          </p:nvPr>
        </p:nvSpPr>
        <p:spPr/>
        <p:txBody>
          <a:bodyPr/>
          <a:lstStyle/>
          <a:p>
            <a:r>
              <a:rPr lang="en-GB" dirty="0"/>
              <a:t> </a:t>
            </a:r>
          </a:p>
        </p:txBody>
      </p:sp>
      <p:grpSp>
        <p:nvGrpSpPr>
          <p:cNvPr id="52" name="Group 51">
            <a:extLst>
              <a:ext uri="{FF2B5EF4-FFF2-40B4-BE49-F238E27FC236}">
                <a16:creationId xmlns:a16="http://schemas.microsoft.com/office/drawing/2014/main" id="{0431D67E-46D4-47B1-A137-AC8C2514CD3E}"/>
              </a:ext>
            </a:extLst>
          </p:cNvPr>
          <p:cNvGrpSpPr/>
          <p:nvPr/>
        </p:nvGrpSpPr>
        <p:grpSpPr>
          <a:xfrm>
            <a:off x="2451005" y="3322038"/>
            <a:ext cx="4278907" cy="461665"/>
            <a:chOff x="2451005" y="3322038"/>
            <a:chExt cx="4278907" cy="461665"/>
          </a:xfrm>
        </p:grpSpPr>
        <p:sp>
          <p:nvSpPr>
            <p:cNvPr id="6" name="TextBox 5">
              <a:extLst>
                <a:ext uri="{FF2B5EF4-FFF2-40B4-BE49-F238E27FC236}">
                  <a16:creationId xmlns:a16="http://schemas.microsoft.com/office/drawing/2014/main" id="{AC74D2B1-5ECF-4B68-8CD6-D14ECF78F70E}"/>
                </a:ext>
              </a:extLst>
            </p:cNvPr>
            <p:cNvSpPr txBox="1"/>
            <p:nvPr/>
          </p:nvSpPr>
          <p:spPr bwMode="auto">
            <a:xfrm>
              <a:off x="3549594"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endParaRPr lang="en-GB" sz="2400" dirty="0">
                <a:solidFill>
                  <a:srgbClr val="000000"/>
                </a:solidFill>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B69A6F78-BB22-4F66-9601-AAE86A0F8C2E}"/>
                </a:ext>
              </a:extLst>
            </p:cNvPr>
            <p:cNvSpPr txBox="1"/>
            <p:nvPr/>
          </p:nvSpPr>
          <p:spPr bwMode="auto">
            <a:xfrm>
              <a:off x="6030682" y="3322038"/>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497</a:t>
              </a:r>
            </a:p>
          </p:txBody>
        </p:sp>
        <p:sp>
          <p:nvSpPr>
            <p:cNvPr id="10" name="TextBox 9">
              <a:extLst>
                <a:ext uri="{FF2B5EF4-FFF2-40B4-BE49-F238E27FC236}">
                  <a16:creationId xmlns:a16="http://schemas.microsoft.com/office/drawing/2014/main" id="{CFEF13F4-15EA-49F4-BD65-F730DEA98284}"/>
                </a:ext>
              </a:extLst>
            </p:cNvPr>
            <p:cNvSpPr txBox="1"/>
            <p:nvPr/>
          </p:nvSpPr>
          <p:spPr bwMode="auto">
            <a:xfrm>
              <a:off x="4498234" y="3322038"/>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3</a:t>
              </a:r>
            </a:p>
          </p:txBody>
        </p:sp>
        <p:sp>
          <p:nvSpPr>
            <p:cNvPr id="11" name="TextBox 10">
              <a:extLst>
                <a:ext uri="{FF2B5EF4-FFF2-40B4-BE49-F238E27FC236}">
                  <a16:creationId xmlns:a16="http://schemas.microsoft.com/office/drawing/2014/main" id="{076F1A1A-134B-4D6E-B8B7-A92153EB58A7}"/>
                </a:ext>
              </a:extLst>
            </p:cNvPr>
            <p:cNvSpPr txBox="1"/>
            <p:nvPr/>
          </p:nvSpPr>
          <p:spPr bwMode="auto">
            <a:xfrm>
              <a:off x="2451005" y="3322038"/>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500</a:t>
              </a:r>
            </a:p>
          </p:txBody>
        </p:sp>
        <p:sp>
          <p:nvSpPr>
            <p:cNvPr id="12" name="TextBox 11">
              <a:extLst>
                <a:ext uri="{FF2B5EF4-FFF2-40B4-BE49-F238E27FC236}">
                  <a16:creationId xmlns:a16="http://schemas.microsoft.com/office/drawing/2014/main" id="{5C1E96C4-0F3B-4ABC-8FE0-B89DD64732B1}"/>
                </a:ext>
              </a:extLst>
            </p:cNvPr>
            <p:cNvSpPr txBox="1"/>
            <p:nvPr/>
          </p:nvSpPr>
          <p:spPr bwMode="auto">
            <a:xfrm>
              <a:off x="5318690"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a:t>
              </a:r>
            </a:p>
          </p:txBody>
        </p:sp>
      </p:grpSp>
      <p:grpSp>
        <p:nvGrpSpPr>
          <p:cNvPr id="51" name="Group 50">
            <a:extLst>
              <a:ext uri="{FF2B5EF4-FFF2-40B4-BE49-F238E27FC236}">
                <a16:creationId xmlns:a16="http://schemas.microsoft.com/office/drawing/2014/main" id="{EC32C9BA-6C7A-4602-8680-2DD507DC16D5}"/>
              </a:ext>
            </a:extLst>
          </p:cNvPr>
          <p:cNvGrpSpPr/>
          <p:nvPr/>
        </p:nvGrpSpPr>
        <p:grpSpPr>
          <a:xfrm>
            <a:off x="2439783" y="1067712"/>
            <a:ext cx="4204368" cy="461665"/>
            <a:chOff x="2439783" y="1067712"/>
            <a:chExt cx="4204368" cy="461665"/>
          </a:xfrm>
        </p:grpSpPr>
        <p:sp>
          <p:nvSpPr>
            <p:cNvPr id="5" name="TextBox 4">
              <a:extLst>
                <a:ext uri="{FF2B5EF4-FFF2-40B4-BE49-F238E27FC236}">
                  <a16:creationId xmlns:a16="http://schemas.microsoft.com/office/drawing/2014/main" id="{57BAF157-C989-4BE6-A735-0F073784AC7C}"/>
                </a:ext>
              </a:extLst>
            </p:cNvPr>
            <p:cNvSpPr txBox="1"/>
            <p:nvPr/>
          </p:nvSpPr>
          <p:spPr bwMode="auto">
            <a:xfrm>
              <a:off x="2439783" y="1067712"/>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100</a:t>
              </a:r>
            </a:p>
          </p:txBody>
        </p:sp>
        <p:sp>
          <p:nvSpPr>
            <p:cNvPr id="7" name="TextBox 6">
              <a:extLst>
                <a:ext uri="{FF2B5EF4-FFF2-40B4-BE49-F238E27FC236}">
                  <a16:creationId xmlns:a16="http://schemas.microsoft.com/office/drawing/2014/main" id="{9E60CBEE-51C8-4618-A58B-2BB905A1F239}"/>
                </a:ext>
              </a:extLst>
            </p:cNvPr>
            <p:cNvSpPr txBox="1"/>
            <p:nvPr/>
          </p:nvSpPr>
          <p:spPr bwMode="auto">
            <a:xfrm>
              <a:off x="4509455" y="1067712"/>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3</a:t>
              </a:r>
            </a:p>
          </p:txBody>
        </p:sp>
        <p:sp>
          <p:nvSpPr>
            <p:cNvPr id="8" name="TextBox 7">
              <a:extLst>
                <a:ext uri="{FF2B5EF4-FFF2-40B4-BE49-F238E27FC236}">
                  <a16:creationId xmlns:a16="http://schemas.microsoft.com/office/drawing/2014/main" id="{4B1F18A5-20AE-4C62-8A92-769E3AB73B30}"/>
                </a:ext>
              </a:extLst>
            </p:cNvPr>
            <p:cNvSpPr txBox="1"/>
            <p:nvPr/>
          </p:nvSpPr>
          <p:spPr bwMode="auto">
            <a:xfrm>
              <a:off x="6116442" y="10677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97</a:t>
              </a:r>
            </a:p>
          </p:txBody>
        </p:sp>
        <p:sp>
          <p:nvSpPr>
            <p:cNvPr id="13" name="TextBox 12">
              <a:extLst>
                <a:ext uri="{FF2B5EF4-FFF2-40B4-BE49-F238E27FC236}">
                  <a16:creationId xmlns:a16="http://schemas.microsoft.com/office/drawing/2014/main" id="{488A7151-522A-4BDD-8DEC-2F0A6D95DF22}"/>
                </a:ext>
              </a:extLst>
            </p:cNvPr>
            <p:cNvSpPr txBox="1"/>
            <p:nvPr/>
          </p:nvSpPr>
          <p:spPr bwMode="auto">
            <a:xfrm>
              <a:off x="5318690"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D5702275-00F8-44E2-A001-A65C79FA9A3C}"/>
                </a:ext>
              </a:extLst>
            </p:cNvPr>
            <p:cNvSpPr txBox="1"/>
            <p:nvPr/>
          </p:nvSpPr>
          <p:spPr bwMode="auto">
            <a:xfrm>
              <a:off x="3549594"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endParaRPr lang="en-GB" sz="2400" dirty="0">
                <a:solidFill>
                  <a:srgbClr val="000000"/>
                </a:solidFill>
                <a:latin typeface="Myriad Pro Semibold"/>
                <a:ea typeface="Myriad Pro Semibold" charset="0"/>
                <a:cs typeface="Myriad Pro Semibold" charset="0"/>
              </a:endParaRPr>
            </a:p>
          </p:txBody>
        </p:sp>
      </p:grpSp>
      <p:sp>
        <p:nvSpPr>
          <p:cNvPr id="15" name="TextBox 14">
            <a:extLst>
              <a:ext uri="{FF2B5EF4-FFF2-40B4-BE49-F238E27FC236}">
                <a16:creationId xmlns:a16="http://schemas.microsoft.com/office/drawing/2014/main" id="{03A8DA4A-D5C9-4377-ABDF-B027B2F74021}"/>
              </a:ext>
            </a:extLst>
          </p:cNvPr>
          <p:cNvSpPr txBox="1"/>
          <p:nvPr/>
        </p:nvSpPr>
        <p:spPr bwMode="auto">
          <a:xfrm>
            <a:off x="1717598" y="2194876"/>
            <a:ext cx="986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99D948A3-86E6-4786-8439-B12A47F72B81}"/>
              </a:ext>
            </a:extLst>
          </p:cNvPr>
          <p:cNvSpPr txBox="1"/>
          <p:nvPr/>
        </p:nvSpPr>
        <p:spPr bwMode="auto">
          <a:xfrm>
            <a:off x="6470878" y="2194876"/>
            <a:ext cx="986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+ 400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BC0283C2-ED6D-470A-ABA6-0AC3AACA57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51" y="1730273"/>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80BFD3A3-3CBD-4D2B-8F55-0089B85CB5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2136" y="1730273"/>
            <a:ext cx="194527" cy="1390870"/>
          </a:xfrm>
          <a:prstGeom prst="rect">
            <a:avLst/>
          </a:prstGeom>
        </p:spPr>
      </p:pic>
      <p:grpSp>
        <p:nvGrpSpPr>
          <p:cNvPr id="53" name="Group 52">
            <a:extLst>
              <a:ext uri="{FF2B5EF4-FFF2-40B4-BE49-F238E27FC236}">
                <a16:creationId xmlns:a16="http://schemas.microsoft.com/office/drawing/2014/main" id="{9C74C8B8-3104-430F-A072-3459324D14AF}"/>
              </a:ext>
            </a:extLst>
          </p:cNvPr>
          <p:cNvGrpSpPr/>
          <p:nvPr/>
        </p:nvGrpSpPr>
        <p:grpSpPr>
          <a:xfrm>
            <a:off x="1268031" y="5576364"/>
            <a:ext cx="6343004" cy="461665"/>
            <a:chOff x="2708254" y="5576364"/>
            <a:chExt cx="3764407" cy="461665"/>
          </a:xfrm>
        </p:grpSpPr>
        <p:sp>
          <p:nvSpPr>
            <p:cNvPr id="42" name="TextBox 41">
              <a:extLst>
                <a:ext uri="{FF2B5EF4-FFF2-40B4-BE49-F238E27FC236}">
                  <a16:creationId xmlns:a16="http://schemas.microsoft.com/office/drawing/2014/main" id="{3E4D3952-22D7-4F95-A14E-4D2EE411E5A7}"/>
                </a:ext>
              </a:extLst>
            </p:cNvPr>
            <p:cNvSpPr txBox="1"/>
            <p:nvPr/>
          </p:nvSpPr>
          <p:spPr bwMode="auto">
            <a:xfrm>
              <a:off x="3549594"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3" name="TextBox 42">
              <a:extLst>
                <a:ext uri="{FF2B5EF4-FFF2-40B4-BE49-F238E27FC236}">
                  <a16:creationId xmlns:a16="http://schemas.microsoft.com/office/drawing/2014/main" id="{AB65DC85-F44F-48BA-BA9B-C054770B1245}"/>
                </a:ext>
              </a:extLst>
            </p:cNvPr>
            <p:cNvSpPr txBox="1"/>
            <p:nvPr/>
          </p:nvSpPr>
          <p:spPr bwMode="auto">
            <a:xfrm>
              <a:off x="6287931" y="5576364"/>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4" name="TextBox 43">
              <a:extLst>
                <a:ext uri="{FF2B5EF4-FFF2-40B4-BE49-F238E27FC236}">
                  <a16:creationId xmlns:a16="http://schemas.microsoft.com/office/drawing/2014/main" id="{04B1B658-7ADA-4721-91AF-4D8C715FED19}"/>
                </a:ext>
              </a:extLst>
            </p:cNvPr>
            <p:cNvSpPr txBox="1"/>
            <p:nvPr/>
          </p:nvSpPr>
          <p:spPr bwMode="auto">
            <a:xfrm>
              <a:off x="4581558" y="5576364"/>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5" name="TextBox 44">
              <a:extLst>
                <a:ext uri="{FF2B5EF4-FFF2-40B4-BE49-F238E27FC236}">
                  <a16:creationId xmlns:a16="http://schemas.microsoft.com/office/drawing/2014/main" id="{166FC65A-6052-42CA-8ECD-372DD01E63E6}"/>
                </a:ext>
              </a:extLst>
            </p:cNvPr>
            <p:cNvSpPr txBox="1"/>
            <p:nvPr/>
          </p:nvSpPr>
          <p:spPr bwMode="auto">
            <a:xfrm>
              <a:off x="2708254" y="5576364"/>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6" name="TextBox 45">
              <a:extLst>
                <a:ext uri="{FF2B5EF4-FFF2-40B4-BE49-F238E27FC236}">
                  <a16:creationId xmlns:a16="http://schemas.microsoft.com/office/drawing/2014/main" id="{E0A07FC5-4CD1-4FBA-AE91-86831E2D1F34}"/>
                </a:ext>
              </a:extLst>
            </p:cNvPr>
            <p:cNvSpPr txBox="1"/>
            <p:nvPr/>
          </p:nvSpPr>
          <p:spPr bwMode="auto">
            <a:xfrm>
              <a:off x="5318690"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grpSp>
      <p:sp>
        <p:nvSpPr>
          <p:cNvPr id="4" name="Rectangle 3"/>
          <p:cNvSpPr/>
          <p:nvPr/>
        </p:nvSpPr>
        <p:spPr>
          <a:xfrm>
            <a:off x="1061907" y="4294728"/>
            <a:ext cx="7597852" cy="923330"/>
          </a:xfrm>
          <a:prstGeom prst="rect">
            <a:avLst/>
          </a:prstGeom>
        </p:spPr>
        <p:txBody>
          <a:bodyPr wrap="square">
            <a:spAutoFit/>
          </a:bodyPr>
          <a:lstStyle/>
          <a:p>
            <a:r>
              <a:rPr lang="en-GB" dirty="0">
                <a:solidFill>
                  <a:srgbClr val="333333"/>
                </a:solidFill>
                <a:latin typeface="Arial" panose="020B0604020202020204" pitchFamily="34" charset="0"/>
              </a:rPr>
              <a:t>‘If the minuend is increased (or decreased) and the subtrahend is kept the same, the difference increases (or decreases) by the same amount.’</a:t>
            </a:r>
            <a:br>
              <a:rPr lang="en-GB" dirty="0">
                <a:solidFill>
                  <a:srgbClr val="333333"/>
                </a:solidFill>
                <a:latin typeface="Arial" panose="020B0604020202020204" pitchFamily="34" charset="0"/>
              </a:rPr>
            </a:br>
            <a:r>
              <a:rPr lang="en-GB" dirty="0">
                <a:solidFill>
                  <a:srgbClr val="333333"/>
                </a:solidFill>
                <a:latin typeface="Arial" panose="020B0604020202020204" pitchFamily="34" charset="0"/>
              </a:rPr>
              <a:t> </a:t>
            </a:r>
          </a:p>
        </p:txBody>
      </p:sp>
    </p:spTree>
    <p:custDataLst>
      <p:tags r:id="rId1"/>
    </p:custDataLst>
    <p:extLst>
      <p:ext uri="{BB962C8B-B14F-4D97-AF65-F5344CB8AC3E}">
        <p14:creationId xmlns:p14="http://schemas.microsoft.com/office/powerpoint/2010/main" val="1451949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2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9AFA5C6C-3A39-4A57-A764-9DAF93B50C27}"/>
              </a:ext>
            </a:extLst>
          </p:cNvPr>
          <p:cNvSpPr>
            <a:spLocks noGrp="1"/>
          </p:cNvSpPr>
          <p:nvPr>
            <p:ph type="body" sz="quarter" idx="11"/>
          </p:nvPr>
        </p:nvSpPr>
        <p:spPr/>
        <p:txBody>
          <a:bodyPr/>
          <a:lstStyle/>
          <a:p>
            <a:r>
              <a:rPr lang="en-GB"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1833215" y="182142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2,013</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3052028"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4028721" y="182142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5581040" y="1821426"/>
            <a:ext cx="10198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2,004</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5556996" y="4683816"/>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2,004</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4017501" y="468381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6</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844437" y="468381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2,010</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821124"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840360"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3071264"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514"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5481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1481247" y="3252622"/>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448567" y="3252622"/>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553"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806" y="2788019"/>
            <a:ext cx="194527" cy="1390870"/>
          </a:xfrm>
          <a:prstGeom prst="rect">
            <a:avLst/>
          </a:prstGeom>
        </p:spPr>
      </p:pic>
      <p:sp>
        <p:nvSpPr>
          <p:cNvPr id="19" name="Rectangle 18">
            <a:extLst>
              <a:ext uri="{FF2B5EF4-FFF2-40B4-BE49-F238E27FC236}">
                <a16:creationId xmlns:a16="http://schemas.microsoft.com/office/drawing/2014/main" id="{E83B4E52-6E08-44AD-835C-83CED7242EE0}"/>
              </a:ext>
            </a:extLst>
          </p:cNvPr>
          <p:cNvSpPr/>
          <p:nvPr/>
        </p:nvSpPr>
        <p:spPr>
          <a:xfrm>
            <a:off x="249123" y="753869"/>
            <a:ext cx="8427737" cy="646331"/>
          </a:xfrm>
          <a:prstGeom prst="rect">
            <a:avLst/>
          </a:prstGeom>
        </p:spPr>
        <p:txBody>
          <a:bodyPr wrap="square">
            <a:spAutoFit/>
          </a:bodyPr>
          <a:lstStyle/>
          <a:p>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p>
        </p:txBody>
      </p:sp>
    </p:spTree>
    <p:custDataLst>
      <p:tags r:id="rId1"/>
    </p:custDataLst>
    <p:extLst>
      <p:ext uri="{BB962C8B-B14F-4D97-AF65-F5344CB8AC3E}">
        <p14:creationId xmlns:p14="http://schemas.microsoft.com/office/powerpoint/2010/main" val="72142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22" presetClass="entr" presetSubtype="4"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A2998916-A030-473F-8066-7B22AC6B602D}"/>
              </a:ext>
            </a:extLst>
          </p:cNvPr>
          <p:cNvSpPr>
            <a:spLocks noGrp="1"/>
          </p:cNvSpPr>
          <p:nvPr>
            <p:ph type="body" sz="quarter" idx="11"/>
          </p:nvPr>
        </p:nvSpPr>
        <p:spPr/>
        <p:txBody>
          <a:bodyPr/>
          <a:lstStyle/>
          <a:p>
            <a:r>
              <a:rPr lang="en-GB" dirty="0"/>
              <a:t> </a:t>
            </a:r>
          </a:p>
        </p:txBody>
      </p:sp>
      <p:sp>
        <p:nvSpPr>
          <p:cNvPr id="3" name="TextBox 2">
            <a:extLst>
              <a:ext uri="{FF2B5EF4-FFF2-40B4-BE49-F238E27FC236}">
                <a16:creationId xmlns:a16="http://schemas.microsoft.com/office/drawing/2014/main" id="{2937D039-AF0A-4772-B9F9-72C5FEDF6AA0}"/>
              </a:ext>
            </a:extLst>
          </p:cNvPr>
          <p:cNvSpPr txBox="1"/>
          <p:nvPr/>
        </p:nvSpPr>
        <p:spPr bwMode="auto">
          <a:xfrm>
            <a:off x="1833215" y="182142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2,013</a:t>
            </a:r>
          </a:p>
        </p:txBody>
      </p:sp>
      <p:sp>
        <p:nvSpPr>
          <p:cNvPr id="4" name="TextBox 3">
            <a:extLst>
              <a:ext uri="{FF2B5EF4-FFF2-40B4-BE49-F238E27FC236}">
                <a16:creationId xmlns:a16="http://schemas.microsoft.com/office/drawing/2014/main" id="{AD2BB50F-AC5E-47AE-9E72-84BD3100D489}"/>
              </a:ext>
            </a:extLst>
          </p:cNvPr>
          <p:cNvSpPr txBox="1"/>
          <p:nvPr/>
        </p:nvSpPr>
        <p:spPr bwMode="auto">
          <a:xfrm>
            <a:off x="3052028"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rPr>
              <a:t>−</a:t>
            </a:r>
            <a:endParaRPr lang="en-GB" sz="2400" b="1" dirty="0">
              <a:latin typeface="Myriad Pro Semibold"/>
              <a:ea typeface="Myriad Pro Semibold" charset="0"/>
              <a:cs typeface="Myriad Pro Semibold" charset="0"/>
            </a:endParaRPr>
          </a:p>
        </p:txBody>
      </p:sp>
      <p:sp>
        <p:nvSpPr>
          <p:cNvPr id="5" name="TextBox 4">
            <a:extLst>
              <a:ext uri="{FF2B5EF4-FFF2-40B4-BE49-F238E27FC236}">
                <a16:creationId xmlns:a16="http://schemas.microsoft.com/office/drawing/2014/main" id="{E9ABC693-A70B-45D2-A02A-549CC575946C}"/>
              </a:ext>
            </a:extLst>
          </p:cNvPr>
          <p:cNvSpPr txBox="1"/>
          <p:nvPr/>
        </p:nvSpPr>
        <p:spPr bwMode="auto">
          <a:xfrm>
            <a:off x="4028721" y="182142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a:t>
            </a:r>
          </a:p>
        </p:txBody>
      </p:sp>
      <p:sp>
        <p:nvSpPr>
          <p:cNvPr id="6" name="TextBox 5">
            <a:extLst>
              <a:ext uri="{FF2B5EF4-FFF2-40B4-BE49-F238E27FC236}">
                <a16:creationId xmlns:a16="http://schemas.microsoft.com/office/drawing/2014/main" id="{4D603A20-3366-4086-A0A6-033217C411D4}"/>
              </a:ext>
            </a:extLst>
          </p:cNvPr>
          <p:cNvSpPr txBox="1"/>
          <p:nvPr/>
        </p:nvSpPr>
        <p:spPr bwMode="auto">
          <a:xfrm>
            <a:off x="5581040" y="1821426"/>
            <a:ext cx="10198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2,004</a:t>
            </a:r>
          </a:p>
        </p:txBody>
      </p:sp>
      <p:sp>
        <p:nvSpPr>
          <p:cNvPr id="7" name="TextBox 6">
            <a:extLst>
              <a:ext uri="{FF2B5EF4-FFF2-40B4-BE49-F238E27FC236}">
                <a16:creationId xmlns:a16="http://schemas.microsoft.com/office/drawing/2014/main" id="{39313DA3-8AFB-4ED6-9645-85B2D5F32EC7}"/>
              </a:ext>
            </a:extLst>
          </p:cNvPr>
          <p:cNvSpPr txBox="1"/>
          <p:nvPr/>
        </p:nvSpPr>
        <p:spPr bwMode="auto">
          <a:xfrm>
            <a:off x="5556996" y="4683816"/>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Comic Sans MS" panose="030F0702030302020204" pitchFamily="66" charset="0"/>
                <a:ea typeface="Myriad Pro Semibold" charset="0"/>
                <a:cs typeface="Myriad Pro Semibold" charset="0"/>
              </a:rPr>
              <a:t>2,004</a:t>
            </a:r>
          </a:p>
        </p:txBody>
      </p:sp>
      <p:sp>
        <p:nvSpPr>
          <p:cNvPr id="8" name="TextBox 7">
            <a:extLst>
              <a:ext uri="{FF2B5EF4-FFF2-40B4-BE49-F238E27FC236}">
                <a16:creationId xmlns:a16="http://schemas.microsoft.com/office/drawing/2014/main" id="{9F8DE8D4-0230-484D-9DC4-F8215C4A0DF1}"/>
              </a:ext>
            </a:extLst>
          </p:cNvPr>
          <p:cNvSpPr txBox="1"/>
          <p:nvPr/>
        </p:nvSpPr>
        <p:spPr bwMode="auto">
          <a:xfrm>
            <a:off x="3931741" y="468381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10</a:t>
            </a:r>
          </a:p>
        </p:txBody>
      </p:sp>
      <p:sp>
        <p:nvSpPr>
          <p:cNvPr id="9" name="TextBox 8">
            <a:extLst>
              <a:ext uri="{FF2B5EF4-FFF2-40B4-BE49-F238E27FC236}">
                <a16:creationId xmlns:a16="http://schemas.microsoft.com/office/drawing/2014/main" id="{96363112-4474-4E8B-9FA7-AE1C1BC94E06}"/>
              </a:ext>
            </a:extLst>
          </p:cNvPr>
          <p:cNvSpPr txBox="1"/>
          <p:nvPr/>
        </p:nvSpPr>
        <p:spPr bwMode="auto">
          <a:xfrm>
            <a:off x="1844437" y="468381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2,014</a:t>
            </a:r>
          </a:p>
        </p:txBody>
      </p:sp>
      <p:sp>
        <p:nvSpPr>
          <p:cNvPr id="10" name="TextBox 9">
            <a:extLst>
              <a:ext uri="{FF2B5EF4-FFF2-40B4-BE49-F238E27FC236}">
                <a16:creationId xmlns:a16="http://schemas.microsoft.com/office/drawing/2014/main" id="{525C0AB0-B223-454F-9751-69942ED10139}"/>
              </a:ext>
            </a:extLst>
          </p:cNvPr>
          <p:cNvSpPr txBox="1"/>
          <p:nvPr/>
        </p:nvSpPr>
        <p:spPr bwMode="auto">
          <a:xfrm>
            <a:off x="4821124" y="4683816"/>
            <a:ext cx="4026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Semibold"/>
                <a:ea typeface="Myriad Pro Semibold" charset="0"/>
                <a:cs typeface="Myriad Pro Semibold" charset="0"/>
              </a:rPr>
              <a:t>=</a:t>
            </a:r>
          </a:p>
        </p:txBody>
      </p:sp>
      <p:sp>
        <p:nvSpPr>
          <p:cNvPr id="11" name="TextBox 10">
            <a:extLst>
              <a:ext uri="{FF2B5EF4-FFF2-40B4-BE49-F238E27FC236}">
                <a16:creationId xmlns:a16="http://schemas.microsoft.com/office/drawing/2014/main" id="{C37717DD-1D74-49F4-8D01-085CE6D00485}"/>
              </a:ext>
            </a:extLst>
          </p:cNvPr>
          <p:cNvSpPr txBox="1"/>
          <p:nvPr/>
        </p:nvSpPr>
        <p:spPr bwMode="auto">
          <a:xfrm>
            <a:off x="4840360"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B7EA9B5E-7E0B-4DC7-B70A-84071A6B0EA6}"/>
              </a:ext>
            </a:extLst>
          </p:cNvPr>
          <p:cNvSpPr txBox="1"/>
          <p:nvPr/>
        </p:nvSpPr>
        <p:spPr bwMode="auto">
          <a:xfrm>
            <a:off x="3071264" y="18214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rPr>
              <a:t>−</a:t>
            </a:r>
            <a:endParaRPr lang="en-GB" sz="2400" dirty="0">
              <a:latin typeface="Myriad Pro Semibold"/>
              <a:ea typeface="Myriad Pro Semibold" charset="0"/>
              <a:cs typeface="Myriad Pro Semibold" charset="0"/>
            </a:endParaRPr>
          </a:p>
        </p:txBody>
      </p:sp>
      <p:pic>
        <p:nvPicPr>
          <p:cNvPr id="13" name="Picture 12" descr="A close up of a logo  Description generated with high confidence">
            <a:extLst>
              <a:ext uri="{FF2B5EF4-FFF2-40B4-BE49-F238E27FC236}">
                <a16:creationId xmlns:a16="http://schemas.microsoft.com/office/drawing/2014/main" id="{D85EE8CB-9427-4622-8454-F9211CDD9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9514" y="2009892"/>
            <a:ext cx="778109" cy="2908182"/>
          </a:xfrm>
          <a:prstGeom prst="rect">
            <a:avLst/>
          </a:prstGeom>
        </p:spPr>
      </p:pic>
      <p:sp>
        <p:nvSpPr>
          <p:cNvPr id="14" name="Rectangle 13">
            <a:extLst>
              <a:ext uri="{FF2B5EF4-FFF2-40B4-BE49-F238E27FC236}">
                <a16:creationId xmlns:a16="http://schemas.microsoft.com/office/drawing/2014/main" id="{E3AA6D3C-00CD-4FE4-A311-5EF494D9A670}"/>
              </a:ext>
            </a:extLst>
          </p:cNvPr>
          <p:cNvSpPr/>
          <p:nvPr/>
        </p:nvSpPr>
        <p:spPr bwMode="auto">
          <a:xfrm>
            <a:off x="5481099" y="1710912"/>
            <a:ext cx="1206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1542163" y="3252622"/>
            <a:ext cx="4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509483" y="3252622"/>
            <a:ext cx="4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553" y="2788019"/>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13806" y="2788019"/>
            <a:ext cx="194527" cy="1390870"/>
          </a:xfrm>
          <a:prstGeom prst="rect">
            <a:avLst/>
          </a:prstGeom>
        </p:spPr>
      </p:pic>
      <p:sp>
        <p:nvSpPr>
          <p:cNvPr id="19" name="Rectangle 18">
            <a:extLst>
              <a:ext uri="{FF2B5EF4-FFF2-40B4-BE49-F238E27FC236}">
                <a16:creationId xmlns:a16="http://schemas.microsoft.com/office/drawing/2014/main" id="{E83B4E52-6E08-44AD-835C-83CED7242EE0}"/>
              </a:ext>
            </a:extLst>
          </p:cNvPr>
          <p:cNvSpPr/>
          <p:nvPr/>
        </p:nvSpPr>
        <p:spPr>
          <a:xfrm>
            <a:off x="249123" y="753869"/>
            <a:ext cx="8427737" cy="646331"/>
          </a:xfrm>
          <a:prstGeom prst="rect">
            <a:avLst/>
          </a:prstGeom>
        </p:spPr>
        <p:txBody>
          <a:bodyPr wrap="square">
            <a:spAutoFit/>
          </a:bodyPr>
          <a:lstStyle/>
          <a:p>
            <a:r>
              <a:rPr lang="en-GB" dirty="0">
                <a:solidFill>
                  <a:srgbClr val="333333"/>
                </a:solidFill>
                <a:latin typeface="Arial" panose="020B0604020202020204" pitchFamily="34" charset="0"/>
              </a:rPr>
              <a:t>‘If the minuend and subtrahend are changed by the same amount, the difference stays the same.’ (same difference)</a:t>
            </a:r>
            <a:endParaRPr lang="en-GB" dirty="0"/>
          </a:p>
        </p:txBody>
      </p:sp>
    </p:spTree>
    <p:custDataLst>
      <p:tags r:id="rId1"/>
    </p:custDataLst>
    <p:extLst>
      <p:ext uri="{BB962C8B-B14F-4D97-AF65-F5344CB8AC3E}">
        <p14:creationId xmlns:p14="http://schemas.microsoft.com/office/powerpoint/2010/main" val="380157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500"/>
                                        <p:tgtEl>
                                          <p:spTgt spid="6"/>
                                        </p:tgtEl>
                                      </p:cBhvr>
                                    </p:animEffect>
                                  </p:childTnLst>
                                </p:cTn>
                              </p:par>
                              <p:par>
                                <p:cTn id="45" presetID="22" presetClass="entr" presetSubtype="4"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5" grpId="0"/>
      <p:bldP spid="16"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B3390023-7499-4493-86B3-8B90E8C4E4A8}"/>
              </a:ext>
            </a:extLst>
          </p:cNvPr>
          <p:cNvSpPr>
            <a:spLocks noGrp="1"/>
          </p:cNvSpPr>
          <p:nvPr>
            <p:ph type="body" sz="quarter" idx="11"/>
          </p:nvPr>
        </p:nvSpPr>
        <p:spPr/>
        <p:txBody>
          <a:bodyPr/>
          <a:lstStyle/>
          <a:p>
            <a:r>
              <a:rPr lang="en-GB" dirty="0"/>
              <a:t> </a:t>
            </a:r>
          </a:p>
        </p:txBody>
      </p:sp>
      <p:grpSp>
        <p:nvGrpSpPr>
          <p:cNvPr id="52" name="Group 51">
            <a:extLst>
              <a:ext uri="{FF2B5EF4-FFF2-40B4-BE49-F238E27FC236}">
                <a16:creationId xmlns:a16="http://schemas.microsoft.com/office/drawing/2014/main" id="{0431D67E-46D4-47B1-A137-AC8C2514CD3E}"/>
              </a:ext>
            </a:extLst>
          </p:cNvPr>
          <p:cNvGrpSpPr/>
          <p:nvPr/>
        </p:nvGrpSpPr>
        <p:grpSpPr>
          <a:xfrm>
            <a:off x="2322765" y="3322038"/>
            <a:ext cx="4149896" cy="461665"/>
            <a:chOff x="2322765" y="3322038"/>
            <a:chExt cx="4149896" cy="461665"/>
          </a:xfrm>
        </p:grpSpPr>
        <p:sp>
          <p:nvSpPr>
            <p:cNvPr id="6" name="TextBox 5">
              <a:extLst>
                <a:ext uri="{FF2B5EF4-FFF2-40B4-BE49-F238E27FC236}">
                  <a16:creationId xmlns:a16="http://schemas.microsoft.com/office/drawing/2014/main" id="{AC74D2B1-5ECF-4B68-8CD6-D14ECF78F70E}"/>
                </a:ext>
              </a:extLst>
            </p:cNvPr>
            <p:cNvSpPr txBox="1"/>
            <p:nvPr/>
          </p:nvSpPr>
          <p:spPr bwMode="auto">
            <a:xfrm>
              <a:off x="3549594"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endParaRPr lang="en-GB" sz="2400" dirty="0">
                <a:solidFill>
                  <a:srgbClr val="000000"/>
                </a:solidFill>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B69A6F78-BB22-4F66-9601-AAE86A0F8C2E}"/>
                </a:ext>
              </a:extLst>
            </p:cNvPr>
            <p:cNvSpPr txBox="1"/>
            <p:nvPr/>
          </p:nvSpPr>
          <p:spPr bwMode="auto">
            <a:xfrm>
              <a:off x="6287931" y="3322038"/>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CFEF13F4-15EA-49F4-BD65-F730DEA98284}"/>
                </a:ext>
              </a:extLst>
            </p:cNvPr>
            <p:cNvSpPr txBox="1"/>
            <p:nvPr/>
          </p:nvSpPr>
          <p:spPr bwMode="auto">
            <a:xfrm>
              <a:off x="4495829" y="3322038"/>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9</a:t>
              </a:r>
            </a:p>
          </p:txBody>
        </p:sp>
        <p:sp>
          <p:nvSpPr>
            <p:cNvPr id="11" name="TextBox 10">
              <a:extLst>
                <a:ext uri="{FF2B5EF4-FFF2-40B4-BE49-F238E27FC236}">
                  <a16:creationId xmlns:a16="http://schemas.microsoft.com/office/drawing/2014/main" id="{076F1A1A-134B-4D6E-B8B7-A92153EB58A7}"/>
                </a:ext>
              </a:extLst>
            </p:cNvPr>
            <p:cNvSpPr txBox="1"/>
            <p:nvPr/>
          </p:nvSpPr>
          <p:spPr bwMode="auto">
            <a:xfrm>
              <a:off x="2322765" y="3322038"/>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2,013</a:t>
              </a:r>
            </a:p>
          </p:txBody>
        </p:sp>
        <p:sp>
          <p:nvSpPr>
            <p:cNvPr id="12" name="TextBox 11">
              <a:extLst>
                <a:ext uri="{FF2B5EF4-FFF2-40B4-BE49-F238E27FC236}">
                  <a16:creationId xmlns:a16="http://schemas.microsoft.com/office/drawing/2014/main" id="{5C1E96C4-0F3B-4ABC-8FE0-B89DD64732B1}"/>
                </a:ext>
              </a:extLst>
            </p:cNvPr>
            <p:cNvSpPr txBox="1"/>
            <p:nvPr/>
          </p:nvSpPr>
          <p:spPr bwMode="auto">
            <a:xfrm>
              <a:off x="5318690" y="3322038"/>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a:t>
              </a:r>
            </a:p>
          </p:txBody>
        </p:sp>
      </p:grpSp>
      <p:grpSp>
        <p:nvGrpSpPr>
          <p:cNvPr id="51" name="Group 50">
            <a:extLst>
              <a:ext uri="{FF2B5EF4-FFF2-40B4-BE49-F238E27FC236}">
                <a16:creationId xmlns:a16="http://schemas.microsoft.com/office/drawing/2014/main" id="{EC32C9BA-6C7A-4602-8680-2DD507DC16D5}"/>
              </a:ext>
            </a:extLst>
          </p:cNvPr>
          <p:cNvGrpSpPr/>
          <p:nvPr/>
        </p:nvGrpSpPr>
        <p:grpSpPr>
          <a:xfrm>
            <a:off x="2525543" y="1067712"/>
            <a:ext cx="4118608" cy="461665"/>
            <a:chOff x="2525543" y="1067712"/>
            <a:chExt cx="4118608" cy="461665"/>
          </a:xfrm>
        </p:grpSpPr>
        <p:sp>
          <p:nvSpPr>
            <p:cNvPr id="5" name="TextBox 4">
              <a:extLst>
                <a:ext uri="{FF2B5EF4-FFF2-40B4-BE49-F238E27FC236}">
                  <a16:creationId xmlns:a16="http://schemas.microsoft.com/office/drawing/2014/main" id="{57BAF157-C989-4BE6-A735-0F073784AC7C}"/>
                </a:ext>
              </a:extLst>
            </p:cNvPr>
            <p:cNvSpPr txBox="1"/>
            <p:nvPr/>
          </p:nvSpPr>
          <p:spPr bwMode="auto">
            <a:xfrm>
              <a:off x="2525543" y="10677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13</a:t>
              </a:r>
            </a:p>
          </p:txBody>
        </p:sp>
        <p:sp>
          <p:nvSpPr>
            <p:cNvPr id="7" name="TextBox 6">
              <a:extLst>
                <a:ext uri="{FF2B5EF4-FFF2-40B4-BE49-F238E27FC236}">
                  <a16:creationId xmlns:a16="http://schemas.microsoft.com/office/drawing/2014/main" id="{9E60CBEE-51C8-4618-A58B-2BB905A1F239}"/>
                </a:ext>
              </a:extLst>
            </p:cNvPr>
            <p:cNvSpPr txBox="1"/>
            <p:nvPr/>
          </p:nvSpPr>
          <p:spPr bwMode="auto">
            <a:xfrm>
              <a:off x="4507050" y="10677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9</a:t>
              </a:r>
            </a:p>
          </p:txBody>
        </p:sp>
        <p:sp>
          <p:nvSpPr>
            <p:cNvPr id="8" name="TextBox 7">
              <a:extLst>
                <a:ext uri="{FF2B5EF4-FFF2-40B4-BE49-F238E27FC236}">
                  <a16:creationId xmlns:a16="http://schemas.microsoft.com/office/drawing/2014/main" id="{4B1F18A5-20AE-4C62-8A92-769E3AB73B30}"/>
                </a:ext>
              </a:extLst>
            </p:cNvPr>
            <p:cNvSpPr txBox="1"/>
            <p:nvPr/>
          </p:nvSpPr>
          <p:spPr bwMode="auto">
            <a:xfrm>
              <a:off x="6116442" y="10677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4</a:t>
              </a:r>
            </a:p>
          </p:txBody>
        </p:sp>
        <p:sp>
          <p:nvSpPr>
            <p:cNvPr id="13" name="TextBox 12">
              <a:extLst>
                <a:ext uri="{FF2B5EF4-FFF2-40B4-BE49-F238E27FC236}">
                  <a16:creationId xmlns:a16="http://schemas.microsoft.com/office/drawing/2014/main" id="{488A7151-522A-4BDD-8DEC-2F0A6D95DF22}"/>
                </a:ext>
              </a:extLst>
            </p:cNvPr>
            <p:cNvSpPr txBox="1"/>
            <p:nvPr/>
          </p:nvSpPr>
          <p:spPr bwMode="auto">
            <a:xfrm>
              <a:off x="5318690"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D5702275-00F8-44E2-A001-A65C79FA9A3C}"/>
                </a:ext>
              </a:extLst>
            </p:cNvPr>
            <p:cNvSpPr txBox="1"/>
            <p:nvPr/>
          </p:nvSpPr>
          <p:spPr bwMode="auto">
            <a:xfrm>
              <a:off x="3549594" y="10677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000000"/>
                  </a:solidFill>
                  <a:ea typeface="Myriad Pro Semibold" charset="0"/>
                  <a:cs typeface="Arial" panose="020B0604020202020204" pitchFamily="34" charset="0"/>
                </a:rPr>
                <a:t>−</a:t>
              </a:r>
              <a:endParaRPr lang="en-GB" sz="2400" dirty="0">
                <a:solidFill>
                  <a:srgbClr val="000000"/>
                </a:solidFill>
                <a:latin typeface="Myriad Pro Semibold"/>
                <a:ea typeface="Myriad Pro Semibold" charset="0"/>
                <a:cs typeface="Myriad Pro Semibold" charset="0"/>
              </a:endParaRPr>
            </a:p>
          </p:txBody>
        </p:sp>
      </p:grpSp>
      <p:sp>
        <p:nvSpPr>
          <p:cNvPr id="15" name="TextBox 14">
            <a:extLst>
              <a:ext uri="{FF2B5EF4-FFF2-40B4-BE49-F238E27FC236}">
                <a16:creationId xmlns:a16="http://schemas.microsoft.com/office/drawing/2014/main" id="{03A8DA4A-D5C9-4377-ABDF-B027B2F74021}"/>
              </a:ext>
            </a:extLst>
          </p:cNvPr>
          <p:cNvSpPr txBox="1"/>
          <p:nvPr/>
        </p:nvSpPr>
        <p:spPr bwMode="auto">
          <a:xfrm>
            <a:off x="1623821" y="2194876"/>
            <a:ext cx="11737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+ 2000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99D948A3-86E6-4786-8439-B12A47F72B81}"/>
              </a:ext>
            </a:extLst>
          </p:cNvPr>
          <p:cNvSpPr txBox="1"/>
          <p:nvPr/>
        </p:nvSpPr>
        <p:spPr bwMode="auto">
          <a:xfrm>
            <a:off x="6377101" y="2194876"/>
            <a:ext cx="11737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+ 2000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BC0283C2-ED6D-470A-ABA6-0AC3AACA57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51" y="1730273"/>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80BFD3A3-3CBD-4D2B-8F55-0089B85CB5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2136" y="1730273"/>
            <a:ext cx="194527" cy="1390870"/>
          </a:xfrm>
          <a:prstGeom prst="rect">
            <a:avLst/>
          </a:prstGeom>
        </p:spPr>
      </p:pic>
      <p:grpSp>
        <p:nvGrpSpPr>
          <p:cNvPr id="53" name="Group 52">
            <a:extLst>
              <a:ext uri="{FF2B5EF4-FFF2-40B4-BE49-F238E27FC236}">
                <a16:creationId xmlns:a16="http://schemas.microsoft.com/office/drawing/2014/main" id="{9C74C8B8-3104-430F-A072-3459324D14AF}"/>
              </a:ext>
            </a:extLst>
          </p:cNvPr>
          <p:cNvGrpSpPr/>
          <p:nvPr/>
        </p:nvGrpSpPr>
        <p:grpSpPr>
          <a:xfrm>
            <a:off x="1268031" y="5576364"/>
            <a:ext cx="6343004" cy="461665"/>
            <a:chOff x="2708254" y="5576364"/>
            <a:chExt cx="3764407" cy="461665"/>
          </a:xfrm>
        </p:grpSpPr>
        <p:sp>
          <p:nvSpPr>
            <p:cNvPr id="42" name="TextBox 41">
              <a:extLst>
                <a:ext uri="{FF2B5EF4-FFF2-40B4-BE49-F238E27FC236}">
                  <a16:creationId xmlns:a16="http://schemas.microsoft.com/office/drawing/2014/main" id="{3E4D3952-22D7-4F95-A14E-4D2EE411E5A7}"/>
                </a:ext>
              </a:extLst>
            </p:cNvPr>
            <p:cNvSpPr txBox="1"/>
            <p:nvPr/>
          </p:nvSpPr>
          <p:spPr bwMode="auto">
            <a:xfrm>
              <a:off x="3549594"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3" name="TextBox 42">
              <a:extLst>
                <a:ext uri="{FF2B5EF4-FFF2-40B4-BE49-F238E27FC236}">
                  <a16:creationId xmlns:a16="http://schemas.microsoft.com/office/drawing/2014/main" id="{AB65DC85-F44F-48BA-BA9B-C054770B1245}"/>
                </a:ext>
              </a:extLst>
            </p:cNvPr>
            <p:cNvSpPr txBox="1"/>
            <p:nvPr/>
          </p:nvSpPr>
          <p:spPr bwMode="auto">
            <a:xfrm>
              <a:off x="6287931" y="5576364"/>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4" name="TextBox 43">
              <a:extLst>
                <a:ext uri="{FF2B5EF4-FFF2-40B4-BE49-F238E27FC236}">
                  <a16:creationId xmlns:a16="http://schemas.microsoft.com/office/drawing/2014/main" id="{04B1B658-7ADA-4721-91AF-4D8C715FED19}"/>
                </a:ext>
              </a:extLst>
            </p:cNvPr>
            <p:cNvSpPr txBox="1"/>
            <p:nvPr/>
          </p:nvSpPr>
          <p:spPr bwMode="auto">
            <a:xfrm>
              <a:off x="4581558" y="5576364"/>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5" name="TextBox 44">
              <a:extLst>
                <a:ext uri="{FF2B5EF4-FFF2-40B4-BE49-F238E27FC236}">
                  <a16:creationId xmlns:a16="http://schemas.microsoft.com/office/drawing/2014/main" id="{166FC65A-6052-42CA-8ECD-372DD01E63E6}"/>
                </a:ext>
              </a:extLst>
            </p:cNvPr>
            <p:cNvSpPr txBox="1"/>
            <p:nvPr/>
          </p:nvSpPr>
          <p:spPr bwMode="auto">
            <a:xfrm>
              <a:off x="2708254" y="5576364"/>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sp>
          <p:nvSpPr>
            <p:cNvPr id="46" name="TextBox 45">
              <a:extLst>
                <a:ext uri="{FF2B5EF4-FFF2-40B4-BE49-F238E27FC236}">
                  <a16:creationId xmlns:a16="http://schemas.microsoft.com/office/drawing/2014/main" id="{E0A07FC5-4CD1-4FBA-AE91-86831E2D1F34}"/>
                </a:ext>
              </a:extLst>
            </p:cNvPr>
            <p:cNvSpPr txBox="1"/>
            <p:nvPr/>
          </p:nvSpPr>
          <p:spPr bwMode="auto">
            <a:xfrm>
              <a:off x="5318690" y="5576364"/>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buFont typeface="Arial" charset="0"/>
                <a:buNone/>
              </a:pPr>
              <a:endParaRPr lang="en-GB" sz="2400" dirty="0">
                <a:solidFill>
                  <a:srgbClr val="000000"/>
                </a:solidFill>
                <a:latin typeface="Myriad Pro Semibold"/>
                <a:ea typeface="Myriad Pro Semibold" charset="0"/>
                <a:cs typeface="Myriad Pro Semibold" charset="0"/>
              </a:endParaRPr>
            </a:p>
          </p:txBody>
        </p:sp>
      </p:grpSp>
      <p:sp>
        <p:nvSpPr>
          <p:cNvPr id="4" name="Rectangle 3"/>
          <p:cNvSpPr/>
          <p:nvPr/>
        </p:nvSpPr>
        <p:spPr>
          <a:xfrm>
            <a:off x="1053091" y="4201460"/>
            <a:ext cx="7597852" cy="923330"/>
          </a:xfrm>
          <a:prstGeom prst="rect">
            <a:avLst/>
          </a:prstGeom>
        </p:spPr>
        <p:txBody>
          <a:bodyPr wrap="square">
            <a:spAutoFit/>
          </a:bodyPr>
          <a:lstStyle/>
          <a:p>
            <a:r>
              <a:rPr lang="en-GB" dirty="0">
                <a:solidFill>
                  <a:srgbClr val="333333"/>
                </a:solidFill>
              </a:rPr>
              <a:t>‘If the minuend is increased (or decreased) and the subtrahend is kept the same, the difference increases (or decreases) by the same amount.’</a:t>
            </a:r>
            <a:br>
              <a:rPr lang="en-GB" dirty="0">
                <a:solidFill>
                  <a:srgbClr val="333333"/>
                </a:solidFill>
              </a:rPr>
            </a:br>
            <a:r>
              <a:rPr lang="en-GB" dirty="0">
                <a:solidFill>
                  <a:srgbClr val="333333"/>
                </a:solidFill>
              </a:rPr>
              <a:t> </a:t>
            </a:r>
          </a:p>
        </p:txBody>
      </p:sp>
      <p:sp>
        <p:nvSpPr>
          <p:cNvPr id="3" name="TextBox 2"/>
          <p:cNvSpPr txBox="1"/>
          <p:nvPr/>
        </p:nvSpPr>
        <p:spPr bwMode="auto">
          <a:xfrm>
            <a:off x="5973440" y="3322037"/>
            <a:ext cx="9905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457200" indent="-457200">
              <a:buClr>
                <a:srgbClr val="82CBDD"/>
              </a:buClr>
            </a:pPr>
            <a:r>
              <a:rPr lang="en-GB" sz="2400" dirty="0">
                <a:latin typeface="Myriad Pro Semibold" charset="0"/>
                <a:ea typeface="Myriad Pro Semibold" charset="0"/>
                <a:cs typeface="Myriad Pro Semibold" charset="0"/>
              </a:rPr>
              <a:t>2,004</a:t>
            </a:r>
          </a:p>
        </p:txBody>
      </p:sp>
    </p:spTree>
    <p:custDataLst>
      <p:tags r:id="rId1"/>
    </p:custDataLst>
    <p:extLst>
      <p:ext uri="{BB962C8B-B14F-4D97-AF65-F5344CB8AC3E}">
        <p14:creationId xmlns:p14="http://schemas.microsoft.com/office/powerpoint/2010/main" val="183522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22" presetClass="entr" presetSubtype="1"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 grpId="0"/>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7.2|36.6|7.5|1.3|1.1"/>
</p:tagLst>
</file>

<file path=ppt/tags/tag10.xml><?xml version="1.0" encoding="utf-8"?>
<p:tagLst xmlns:a="http://schemas.openxmlformats.org/drawingml/2006/main" xmlns:r="http://schemas.openxmlformats.org/officeDocument/2006/relationships" xmlns:p="http://schemas.openxmlformats.org/presentationml/2006/main">
  <p:tag name="TIMING" val="|13.2|8.1|1.1|1|26.5|25.3"/>
</p:tagLst>
</file>

<file path=ppt/tags/tag11.xml><?xml version="1.0" encoding="utf-8"?>
<p:tagLst xmlns:a="http://schemas.openxmlformats.org/drawingml/2006/main" xmlns:r="http://schemas.openxmlformats.org/officeDocument/2006/relationships" xmlns:p="http://schemas.openxmlformats.org/presentationml/2006/main">
  <p:tag name="TIMING" val="|0.8|2.7|2|1.3|4.6|5.3"/>
</p:tagLst>
</file>

<file path=ppt/tags/tag2.xml><?xml version="1.0" encoding="utf-8"?>
<p:tagLst xmlns:a="http://schemas.openxmlformats.org/drawingml/2006/main" xmlns:r="http://schemas.openxmlformats.org/officeDocument/2006/relationships" xmlns:p="http://schemas.openxmlformats.org/presentationml/2006/main">
  <p:tag name="TIMING" val="|2.7|33.7|4.3|10.3|3.2|15.4|4"/>
</p:tagLst>
</file>

<file path=ppt/tags/tag3.xml><?xml version="1.0" encoding="utf-8"?>
<p:tagLst xmlns:a="http://schemas.openxmlformats.org/drawingml/2006/main" xmlns:r="http://schemas.openxmlformats.org/officeDocument/2006/relationships" xmlns:p="http://schemas.openxmlformats.org/presentationml/2006/main">
  <p:tag name="TIMING" val="|0.8|51.1|11.8"/>
</p:tagLst>
</file>

<file path=ppt/tags/tag4.xml><?xml version="1.0" encoding="utf-8"?>
<p:tagLst xmlns:a="http://schemas.openxmlformats.org/drawingml/2006/main" xmlns:r="http://schemas.openxmlformats.org/officeDocument/2006/relationships" xmlns:p="http://schemas.openxmlformats.org/presentationml/2006/main">
  <p:tag name="TIMING" val="|22.5|7.9|5.1|7.3|25.1|7.7|3.4"/>
</p:tagLst>
</file>

<file path=ppt/tags/tag5.xml><?xml version="1.0" encoding="utf-8"?>
<p:tagLst xmlns:a="http://schemas.openxmlformats.org/drawingml/2006/main" xmlns:r="http://schemas.openxmlformats.org/officeDocument/2006/relationships" xmlns:p="http://schemas.openxmlformats.org/presentationml/2006/main">
  <p:tag name="TIMING" val="|2.7|7.8|1.1|9.8|4.4|19.3"/>
</p:tagLst>
</file>

<file path=ppt/tags/tag6.xml><?xml version="1.0" encoding="utf-8"?>
<p:tagLst xmlns:a="http://schemas.openxmlformats.org/drawingml/2006/main" xmlns:r="http://schemas.openxmlformats.org/officeDocument/2006/relationships" xmlns:p="http://schemas.openxmlformats.org/presentationml/2006/main">
  <p:tag name="TIMING" val="|0.9|5.1|56.7|16.8|19.5"/>
</p:tagLst>
</file>

<file path=ppt/tags/tag7.xml><?xml version="1.0" encoding="utf-8"?>
<p:tagLst xmlns:a="http://schemas.openxmlformats.org/drawingml/2006/main" xmlns:r="http://schemas.openxmlformats.org/officeDocument/2006/relationships" xmlns:p="http://schemas.openxmlformats.org/presentationml/2006/main">
  <p:tag name="TIMING" val="|21|44.1|9.5"/>
</p:tagLst>
</file>

<file path=ppt/tags/tag8.xml><?xml version="1.0" encoding="utf-8"?>
<p:tagLst xmlns:a="http://schemas.openxmlformats.org/drawingml/2006/main" xmlns:r="http://schemas.openxmlformats.org/officeDocument/2006/relationships" xmlns:p="http://schemas.openxmlformats.org/presentationml/2006/main">
  <p:tag name="TIMING" val="|13.2|11.8|5.7|9.2|23.2|4.5"/>
</p:tagLst>
</file>

<file path=ppt/tags/tag9.xml><?xml version="1.0" encoding="utf-8"?>
<p:tagLst xmlns:a="http://schemas.openxmlformats.org/drawingml/2006/main" xmlns:r="http://schemas.openxmlformats.org/officeDocument/2006/relationships" xmlns:p="http://schemas.openxmlformats.org/presentationml/2006/main">
  <p:tag name="TIMING" val="|17.6|36.6|9.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4.potx" id="{58197BE8-A5F8-4F12-899A-1AE39A0F640A}" vid="{9660E45C-7700-4F66-9F4E-B14642204E24}"/>
    </a:ext>
  </a:extLst>
</a:theme>
</file>

<file path=ppt/theme/theme3.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4.potx" id="{58197BE8-A5F8-4F12-899A-1AE39A0F640A}" vid="{9660E45C-7700-4F66-9F4E-B14642204E24}"/>
    </a:ext>
  </a:extLst>
</a:theme>
</file>

<file path=ppt/theme/theme4.xml><?xml version="1.0" encoding="utf-8"?>
<a:theme xmlns:a="http://schemas.openxmlformats.org/drawingml/2006/main" name="2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2263305-DBFE-4659-991C-34FF683FA018}"/>
</file>

<file path=customXml/itemProps2.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3.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681</Words>
  <Application>Microsoft Office PowerPoint</Application>
  <PresentationFormat>On-screen Show (4:3)</PresentationFormat>
  <Paragraphs>207</Paragraphs>
  <Slides>17</Slides>
  <Notes>16</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17</vt:i4>
      </vt:variant>
    </vt:vector>
  </HeadingPairs>
  <TitlesOfParts>
    <vt:vector size="28" baseType="lpstr">
      <vt:lpstr>Arial</vt:lpstr>
      <vt:lpstr>Calibri</vt:lpstr>
      <vt:lpstr>Calibri Light</vt:lpstr>
      <vt:lpstr>Comic Sans MS</vt:lpstr>
      <vt:lpstr>Myriad Pro</vt:lpstr>
      <vt:lpstr>Myriad Pro Semibold</vt:lpstr>
      <vt:lpstr>Office Theme</vt:lpstr>
      <vt:lpstr>nctem1</vt:lpstr>
      <vt:lpstr>1_nctem1</vt:lpstr>
      <vt:lpstr>2_nctem1</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2019-06-21T08:46:49Z</dcterms:created>
  <dcterms:modified xsi:type="dcterms:W3CDTF">2020-08-27T13:30:09Z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