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5" r:id="rId5"/>
  </p:sldMasterIdLst>
  <p:notesMasterIdLst>
    <p:notesMasterId r:id="rId22"/>
  </p:notesMasterIdLst>
  <p:sldIdLst>
    <p:sldId id="256" r:id="rId6"/>
    <p:sldId id="284" r:id="rId7"/>
    <p:sldId id="282" r:id="rId8"/>
    <p:sldId id="283" r:id="rId9"/>
    <p:sldId id="269" r:id="rId10"/>
    <p:sldId id="268" r:id="rId11"/>
    <p:sldId id="271" r:id="rId12"/>
    <p:sldId id="272" r:id="rId13"/>
    <p:sldId id="278" r:id="rId14"/>
    <p:sldId id="285" r:id="rId15"/>
    <p:sldId id="288" r:id="rId16"/>
    <p:sldId id="270" r:id="rId17"/>
    <p:sldId id="274" r:id="rId18"/>
    <p:sldId id="286" r:id="rId19"/>
    <p:sldId id="279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2FD99-4C3F-4136-A376-4AB05E420FF2}" v="1" dt="2020-08-27T14:23:23.9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2482" autoAdjust="0"/>
  </p:normalViewPr>
  <p:slideViewPr>
    <p:cSldViewPr snapToGrid="0">
      <p:cViewPr varScale="1">
        <p:scale>
          <a:sx n="59" d="100"/>
          <a:sy n="59" d="100"/>
        </p:scale>
        <p:origin x="17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7641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378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828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027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5427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24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121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969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02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917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110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85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6049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87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501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564927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695369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45595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741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UKS2 Number, Addition and Subtraction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Lesson 29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1635" y="726457"/>
            <a:ext cx="9184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Now look at these expressions. What symbol goes in the circle?</a:t>
            </a:r>
            <a:endParaRPr lang="en-GB" sz="2400" dirty="0">
              <a:latin typeface="Myriad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0563" y="1424274"/>
            <a:ext cx="6106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16,358 + 18,763            21,890 + 13,231                        </a:t>
            </a:r>
            <a:endParaRPr lang="en-GB" sz="2400" dirty="0">
              <a:latin typeface="Myriad Pro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24270" y="1307377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349510" y="2442172"/>
            <a:ext cx="15824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Myriad Pro"/>
              </a:rPr>
              <a:t>  </a:t>
            </a:r>
            <a:r>
              <a:rPr lang="en-US" sz="2400" dirty="0">
                <a:latin typeface="Myriad Pro"/>
              </a:rPr>
              <a:t>1 6 3 5 8</a:t>
            </a:r>
          </a:p>
          <a:p>
            <a:r>
              <a:rPr lang="en-US" sz="2400" u="sng" dirty="0">
                <a:latin typeface="Myriad Pro"/>
              </a:rPr>
              <a:t>+1 8 7 6 3</a:t>
            </a:r>
            <a:endParaRPr lang="en-GB" sz="2400" u="sng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1424552" y="3759345"/>
            <a:ext cx="148994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55297" y="3314086"/>
            <a:ext cx="340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1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40689" y="3768415"/>
            <a:ext cx="28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98880" y="3323155"/>
            <a:ext cx="288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1931" y="3773306"/>
            <a:ext cx="28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2037" y="3316531"/>
            <a:ext cx="340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1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17225" y="3778197"/>
            <a:ext cx="28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08256" y="3314086"/>
            <a:ext cx="288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1919" y="3762582"/>
            <a:ext cx="28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1919" y="3314086"/>
            <a:ext cx="288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</a:t>
            </a:r>
            <a:endParaRPr lang="en-GB" sz="2400" dirty="0">
              <a:latin typeface="Myriad Pro" panose="020B0503030403020204"/>
            </a:endParaRPr>
          </a:p>
        </p:txBody>
      </p:sp>
      <p:pic>
        <p:nvPicPr>
          <p:cNvPr id="33" name="Picture 32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067" y="1870458"/>
            <a:ext cx="194527" cy="792000"/>
          </a:xfrm>
          <a:prstGeom prst="rect">
            <a:avLst/>
          </a:prstGeom>
        </p:spPr>
      </p:pic>
      <p:pic>
        <p:nvPicPr>
          <p:cNvPr id="34" name="Picture 33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269" y="1870458"/>
            <a:ext cx="194527" cy="792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884795" y="2002837"/>
            <a:ext cx="847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-110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13548" y="2002548"/>
            <a:ext cx="107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+110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19730" y="2662458"/>
            <a:ext cx="1192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22,000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65704" y="2662458"/>
            <a:ext cx="1443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+ 13,121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9359" y="2662458"/>
            <a:ext cx="1634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Myriad Pro" panose="020B0503030403020204"/>
              </a:rPr>
              <a:t>=35,121</a:t>
            </a:r>
            <a:endParaRPr lang="en-GB" sz="2800" dirty="0">
              <a:latin typeface="Myriad Pro" panose="020B050303040302020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72392" y="1370685"/>
            <a:ext cx="695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Myriad Pro" panose="020B0503030403020204"/>
              </a:rPr>
              <a:t>=</a:t>
            </a:r>
            <a:endParaRPr lang="en-GB" sz="2800" dirty="0">
              <a:latin typeface="Myriad Pro" panose="020B050303040302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46721" y="3232766"/>
            <a:ext cx="407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yriad Pro" panose="020B0503030403020204"/>
              </a:rPr>
              <a:t>If one addend is increased by an amount and the other addend is decreased by the same amount, the sum remains the same.</a:t>
            </a:r>
            <a:endParaRPr lang="en-GB" sz="16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027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5" grpId="0"/>
      <p:bldP spid="36" grpId="0"/>
      <p:bldP spid="37" grpId="0"/>
      <p:bldP spid="38" grpId="0"/>
      <p:bldP spid="39" grpId="0"/>
      <p:bldP spid="4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F5B57D-89A0-423A-BEF5-B2CE9F551B0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2043079"/>
            <a:ext cx="6150053" cy="1758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D03CB9-B07D-4BCD-BC37-46222AF75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3" y="2052042"/>
            <a:ext cx="6150053" cy="1758227"/>
          </a:xfrm>
          <a:prstGeom prst="rect">
            <a:avLst/>
          </a:prstGeom>
        </p:spPr>
      </p:pic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695432" y="3784252"/>
            <a:ext cx="59754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3AD037A-3D04-45D4-B799-53565CD7C41C}"/>
              </a:ext>
            </a:extLst>
          </p:cNvPr>
          <p:cNvSpPr txBox="1"/>
          <p:nvPr/>
        </p:nvSpPr>
        <p:spPr bwMode="auto">
          <a:xfrm>
            <a:off x="4288521" y="1393540"/>
            <a:ext cx="394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800" dirty="0">
                <a:latin typeface="Myriad Pro" panose="020B0503030403020204" pitchFamily="34" charset="0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8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85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857115-8A78-491A-BBE9-D485F0A99791}"/>
              </a:ext>
            </a:extLst>
          </p:cNvPr>
          <p:cNvSpPr txBox="1"/>
          <p:nvPr/>
        </p:nvSpPr>
        <p:spPr bwMode="auto">
          <a:xfrm>
            <a:off x="6290661" y="2188403"/>
            <a:ext cx="372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8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30B55-FF90-464C-8F3F-B1D721774949}"/>
              </a:ext>
            </a:extLst>
          </p:cNvPr>
          <p:cNvSpPr txBox="1"/>
          <p:nvPr/>
        </p:nvSpPr>
        <p:spPr bwMode="auto">
          <a:xfrm>
            <a:off x="2210556" y="2191347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34 + 46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FBC289-53AA-4BB2-857A-6D08CA3022C0}"/>
              </a:ext>
            </a:extLst>
          </p:cNvPr>
          <p:cNvSpPr txBox="1"/>
          <p:nvPr/>
        </p:nvSpPr>
        <p:spPr bwMode="auto">
          <a:xfrm>
            <a:off x="5415334" y="2188403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72 +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6209205" y="2151669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237EAF-610B-4F87-9681-AC614AD0BC1C}"/>
              </a:ext>
            </a:extLst>
          </p:cNvPr>
          <p:cNvSpPr txBox="1"/>
          <p:nvPr/>
        </p:nvSpPr>
        <p:spPr bwMode="auto">
          <a:xfrm>
            <a:off x="4288520" y="21913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09B22D-348B-44C8-80BE-8092C924E0E0}"/>
              </a:ext>
            </a:extLst>
          </p:cNvPr>
          <p:cNvSpPr txBox="1"/>
          <p:nvPr/>
        </p:nvSpPr>
        <p:spPr bwMode="auto">
          <a:xfrm>
            <a:off x="2567224" y="2191347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5F4106-E73C-4D68-A715-9632BE883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2" y="2849849"/>
            <a:ext cx="6150053" cy="1758227"/>
          </a:xfrm>
          <a:prstGeom prst="rect">
            <a:avLst/>
          </a:prstGeom>
        </p:spPr>
      </p:pic>
      <p:sp>
        <p:nvSpPr>
          <p:cNvPr id="11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9" name="Picture 18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42" y="1778825"/>
            <a:ext cx="3120410" cy="372844"/>
          </a:xfrm>
          <a:prstGeom prst="rect">
            <a:avLst/>
          </a:prstGeom>
        </p:spPr>
      </p:pic>
      <p:pic>
        <p:nvPicPr>
          <p:cNvPr id="21" name="Picture 20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599" y="1931225"/>
            <a:ext cx="2563654" cy="37284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722176" y="4869917"/>
            <a:ext cx="1989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80 – 72 = 8</a:t>
            </a:r>
            <a:endParaRPr lang="en-GB" sz="2400" dirty="0"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86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8730B55-FF90-464C-8F3F-B1D721774949}"/>
              </a:ext>
            </a:extLst>
          </p:cNvPr>
          <p:cNvSpPr txBox="1"/>
          <p:nvPr/>
        </p:nvSpPr>
        <p:spPr bwMode="auto">
          <a:xfrm>
            <a:off x="2010523" y="2191347"/>
            <a:ext cx="1305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14.73 +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FBC289-53AA-4BB2-857A-6D08CA3022C0}"/>
              </a:ext>
            </a:extLst>
          </p:cNvPr>
          <p:cNvSpPr txBox="1"/>
          <p:nvPr/>
        </p:nvSpPr>
        <p:spPr bwMode="auto">
          <a:xfrm>
            <a:off x="4961025" y="2191347"/>
            <a:ext cx="1904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32.52 + 8.36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3161945" y="2152663"/>
            <a:ext cx="905102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237EAF-610B-4F87-9681-AC614AD0BC1C}"/>
              </a:ext>
            </a:extLst>
          </p:cNvPr>
          <p:cNvSpPr txBox="1"/>
          <p:nvPr/>
        </p:nvSpPr>
        <p:spPr bwMode="auto">
          <a:xfrm>
            <a:off x="4288520" y="21913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5F4106-E73C-4D68-A715-9632BE883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392" y="2765517"/>
            <a:ext cx="6150053" cy="1758227"/>
          </a:xfrm>
          <a:prstGeom prst="rect">
            <a:avLst/>
          </a:prstGeom>
        </p:spPr>
      </p:pic>
      <p:sp>
        <p:nvSpPr>
          <p:cNvPr id="11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3" name="Picture 12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537" y="1800537"/>
            <a:ext cx="3120410" cy="372844"/>
          </a:xfrm>
          <a:prstGeom prst="rect">
            <a:avLst/>
          </a:prstGeom>
        </p:spPr>
      </p:pic>
      <p:pic>
        <p:nvPicPr>
          <p:cNvPr id="15" name="Picture 14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537" y="1800537"/>
            <a:ext cx="3971263" cy="3728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31639" y="3306878"/>
            <a:ext cx="2095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3 2. 5 2</a:t>
            </a:r>
          </a:p>
          <a:p>
            <a:r>
              <a:rPr lang="en-US" sz="2400" dirty="0">
                <a:latin typeface="Myriad Pro" panose="020B0503030403020204"/>
              </a:rPr>
              <a:t>  </a:t>
            </a:r>
            <a:r>
              <a:rPr lang="en-US" sz="2400" u="sng" dirty="0">
                <a:latin typeface="Myriad Pro" panose="020B0503030403020204"/>
              </a:rPr>
              <a:t>+   8. 3 6</a:t>
            </a:r>
          </a:p>
          <a:p>
            <a:r>
              <a:rPr lang="en-US" sz="2400" u="sng" dirty="0">
                <a:latin typeface="Myriad Pro" panose="020B0503030403020204"/>
              </a:rPr>
              <a:t>                </a:t>
            </a:r>
          </a:p>
          <a:p>
            <a:endParaRPr lang="en-GB" sz="2400" u="sng" dirty="0">
              <a:latin typeface="Myriad Pro" panose="020B0503030403020204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409076" y="4484766"/>
            <a:ext cx="122847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359705" y="4091710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8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81860" y="4091709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8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35556" y="4091708"/>
            <a:ext cx="513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0.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67668" y="4091708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59965" y="4516439"/>
            <a:ext cx="277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sz="1600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833" y="2191346"/>
            <a:ext cx="1039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40.88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20349" y="3362307"/>
            <a:ext cx="209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4 0. 8 8</a:t>
            </a:r>
          </a:p>
          <a:p>
            <a:r>
              <a:rPr lang="en-US" sz="2400" dirty="0">
                <a:latin typeface="Myriad Pro" panose="020B0503030403020204"/>
              </a:rPr>
              <a:t>  </a:t>
            </a:r>
            <a:r>
              <a:rPr lang="en-US" sz="2400" u="sng" dirty="0">
                <a:latin typeface="Myriad Pro" panose="020B0503030403020204"/>
              </a:rPr>
              <a:t>- 1 4. 7 3</a:t>
            </a:r>
          </a:p>
          <a:p>
            <a:r>
              <a:rPr lang="en-US" sz="2400" u="sng" dirty="0">
                <a:latin typeface="Myriad Pro" panose="020B0503030403020204"/>
              </a:rPr>
              <a:t>               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538601" y="4484612"/>
            <a:ext cx="115503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26048" y="4065470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9095" y="4065471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1</a:t>
            </a:r>
            <a:endParaRPr lang="en-GB" sz="2400" dirty="0">
              <a:latin typeface="Myriad Pro" panose="020B0503030403020204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B803DA7-0BA5-407B-903F-E32ACEDB4178}"/>
              </a:ext>
            </a:extLst>
          </p:cNvPr>
          <p:cNvCxnSpPr>
            <a:cxnSpLocks/>
          </p:cNvCxnSpPr>
          <p:nvPr/>
        </p:nvCxnSpPr>
        <p:spPr bwMode="auto">
          <a:xfrm>
            <a:off x="1626833" y="3477173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26D1247-D46E-499C-9E3E-05163820A343}"/>
              </a:ext>
            </a:extLst>
          </p:cNvPr>
          <p:cNvSpPr txBox="1"/>
          <p:nvPr/>
        </p:nvSpPr>
        <p:spPr bwMode="auto">
          <a:xfrm>
            <a:off x="1706933" y="322531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475571" y="3193644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endParaRPr lang="en-GB" dirty="0">
              <a:solidFill>
                <a:srgbClr val="E7242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11856" y="4065471"/>
            <a:ext cx="503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6.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52081" y="4071046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5734" y="2173381"/>
            <a:ext cx="1023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/>
              </a:rPr>
              <a:t>26.15</a:t>
            </a:r>
            <a:endParaRPr lang="en-GB" sz="2400" dirty="0">
              <a:solidFill>
                <a:schemeClr val="bg2">
                  <a:lumMod val="50000"/>
                </a:schemeClr>
              </a:solidFill>
              <a:latin typeface="Myriad Pro" panose="020B050303040302020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8033D36-5392-4D16-90EC-96841F28D460}"/>
              </a:ext>
            </a:extLst>
          </p:cNvPr>
          <p:cNvSpPr txBox="1"/>
          <p:nvPr/>
        </p:nvSpPr>
        <p:spPr bwMode="auto">
          <a:xfrm>
            <a:off x="2063722" y="763225"/>
            <a:ext cx="1305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14.73 +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863C63-CA21-45C2-9427-31492FD6E58E}"/>
              </a:ext>
            </a:extLst>
          </p:cNvPr>
          <p:cNvSpPr txBox="1"/>
          <p:nvPr/>
        </p:nvSpPr>
        <p:spPr bwMode="auto">
          <a:xfrm>
            <a:off x="4961025" y="845737"/>
            <a:ext cx="1904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32.52 + 8.36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1271045-EAC2-446F-B657-657C6BA74548}"/>
              </a:ext>
            </a:extLst>
          </p:cNvPr>
          <p:cNvSpPr/>
          <p:nvPr/>
        </p:nvSpPr>
        <p:spPr bwMode="auto">
          <a:xfrm>
            <a:off x="3185114" y="772269"/>
            <a:ext cx="905102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286E9E-38E2-430D-96E5-BACB27BFDD66}"/>
              </a:ext>
            </a:extLst>
          </p:cNvPr>
          <p:cNvSpPr txBox="1"/>
          <p:nvPr/>
        </p:nvSpPr>
        <p:spPr bwMode="auto">
          <a:xfrm>
            <a:off x="4288520" y="809002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9D5973-B48E-4381-9C47-4E85F4F35BD7}"/>
              </a:ext>
            </a:extLst>
          </p:cNvPr>
          <p:cNvSpPr txBox="1"/>
          <p:nvPr/>
        </p:nvSpPr>
        <p:spPr>
          <a:xfrm>
            <a:off x="3185114" y="791302"/>
            <a:ext cx="1023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/>
              </a:rPr>
              <a:t>26.15</a:t>
            </a:r>
            <a:endParaRPr lang="en-GB" sz="2400" dirty="0">
              <a:solidFill>
                <a:schemeClr val="bg2">
                  <a:lumMod val="50000"/>
                </a:schemeClr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945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6" grpId="0"/>
      <p:bldP spid="22" grpId="0"/>
      <p:bldP spid="23" grpId="0"/>
      <p:bldP spid="24" grpId="0"/>
      <p:bldP spid="25" grpId="0"/>
      <p:bldP spid="17" grpId="0"/>
      <p:bldP spid="26" grpId="0"/>
      <p:bldP spid="27" grpId="0"/>
      <p:bldP spid="28" grpId="0"/>
      <p:bldP spid="30" grpId="0"/>
      <p:bldP spid="19" grpId="0"/>
      <p:bldP spid="32" grpId="0"/>
      <p:bldP spid="33" grpId="0"/>
      <p:bldP spid="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8730B55-FF90-464C-8F3F-B1D721774949}"/>
              </a:ext>
            </a:extLst>
          </p:cNvPr>
          <p:cNvSpPr txBox="1"/>
          <p:nvPr/>
        </p:nvSpPr>
        <p:spPr bwMode="auto">
          <a:xfrm>
            <a:off x="1411002" y="2191347"/>
            <a:ext cx="2504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34,725 + 43,269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FBC289-53AA-4BB2-857A-6D08CA3022C0}"/>
              </a:ext>
            </a:extLst>
          </p:cNvPr>
          <p:cNvSpPr txBox="1"/>
          <p:nvPr/>
        </p:nvSpPr>
        <p:spPr bwMode="auto">
          <a:xfrm>
            <a:off x="6009953" y="900448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+ 17,453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4693811" y="2149345"/>
            <a:ext cx="1280898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237EAF-610B-4F87-9681-AC614AD0BC1C}"/>
              </a:ext>
            </a:extLst>
          </p:cNvPr>
          <p:cNvSpPr txBox="1"/>
          <p:nvPr/>
        </p:nvSpPr>
        <p:spPr bwMode="auto">
          <a:xfrm>
            <a:off x="4288520" y="21913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5F4106-E73C-4D68-A715-9632BE883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2" y="2849849"/>
            <a:ext cx="6150053" cy="1758227"/>
          </a:xfrm>
          <a:prstGeom prst="rect">
            <a:avLst/>
          </a:prstGeom>
        </p:spPr>
      </p:pic>
      <p:sp>
        <p:nvSpPr>
          <p:cNvPr id="11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3" name="Picture 12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595" y="1797770"/>
            <a:ext cx="4735900" cy="419586"/>
          </a:xfrm>
          <a:prstGeom prst="rect">
            <a:avLst/>
          </a:prstGeom>
        </p:spPr>
      </p:pic>
      <p:pic>
        <p:nvPicPr>
          <p:cNvPr id="15" name="Picture 14" descr="A close up of a logo  Description generated with very high confidence">
            <a:extLst>
              <a:ext uri="{FF2B5EF4-FFF2-40B4-BE49-F238E27FC236}">
                <a16:creationId xmlns:a16="http://schemas.microsoft.com/office/drawing/2014/main" id="{3EE0E70B-5082-4EB9-AFDF-2E383E2BB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979" y="1797769"/>
            <a:ext cx="3476737" cy="3728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9775" y="3417401"/>
            <a:ext cx="2095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3 4 7 2 5</a:t>
            </a:r>
          </a:p>
          <a:p>
            <a:r>
              <a:rPr lang="en-US" sz="2400" dirty="0">
                <a:latin typeface="Myriad Pro" panose="020B0503030403020204"/>
              </a:rPr>
              <a:t>  </a:t>
            </a:r>
            <a:r>
              <a:rPr lang="en-US" sz="2400" u="sng" dirty="0">
                <a:latin typeface="Myriad Pro" panose="020B0503030403020204"/>
              </a:rPr>
              <a:t>+4 3 2 6 9</a:t>
            </a:r>
          </a:p>
          <a:p>
            <a:r>
              <a:rPr lang="en-US" sz="2400" u="sng" dirty="0">
                <a:latin typeface="Myriad Pro" panose="020B0503030403020204"/>
              </a:rPr>
              <a:t>                </a:t>
            </a:r>
          </a:p>
          <a:p>
            <a:endParaRPr lang="en-GB" sz="2400" u="sng" dirty="0">
              <a:latin typeface="Myriad Pro" panose="020B0503030403020204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501738" y="4564759"/>
            <a:ext cx="1367396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22895" y="4131416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87873" y="4131416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9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54197" y="4157500"/>
            <a:ext cx="513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7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86309" y="4157500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7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87873" y="4550558"/>
            <a:ext cx="277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Myriad Pro" panose="020B0503030403020204"/>
              </a:rPr>
              <a:t>1</a:t>
            </a:r>
            <a:endParaRPr lang="en-GB" sz="1600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4064" y="2216777"/>
            <a:ext cx="1141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77,994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4709" y="3407747"/>
            <a:ext cx="209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   7 7 9 9 4</a:t>
            </a:r>
          </a:p>
          <a:p>
            <a:r>
              <a:rPr lang="en-US" sz="2400" dirty="0">
                <a:latin typeface="Myriad Pro" panose="020B0503030403020204"/>
              </a:rPr>
              <a:t>  </a:t>
            </a:r>
            <a:r>
              <a:rPr lang="en-US" sz="2400" u="sng" dirty="0">
                <a:latin typeface="Myriad Pro" panose="020B0503030403020204"/>
              </a:rPr>
              <a:t>-  1 7 4 5 3</a:t>
            </a:r>
          </a:p>
          <a:p>
            <a:r>
              <a:rPr lang="en-US" sz="2400" u="sng" dirty="0">
                <a:latin typeface="Myriad Pro" panose="020B0503030403020204"/>
              </a:rPr>
              <a:t>               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6292961" y="4530052"/>
            <a:ext cx="137942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33969" y="4105549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1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78194" y="4105549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2419" y="4113504"/>
            <a:ext cx="301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07961" y="4131416"/>
            <a:ext cx="277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9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44662" y="4113504"/>
            <a:ext cx="301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9640" y="4113504"/>
            <a:ext cx="301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6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77414" y="2191347"/>
            <a:ext cx="1182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/>
              </a:rPr>
              <a:t>60,541</a:t>
            </a:r>
            <a:endParaRPr lang="en-GB" dirty="0">
              <a:solidFill>
                <a:schemeClr val="bg2">
                  <a:lumMod val="50000"/>
                </a:schemeClr>
              </a:solidFill>
              <a:latin typeface="Myriad Pro" panose="020B050303040302020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80004D-FDB6-472E-8063-76B25376A1E8}"/>
              </a:ext>
            </a:extLst>
          </p:cNvPr>
          <p:cNvSpPr txBox="1"/>
          <p:nvPr/>
        </p:nvSpPr>
        <p:spPr bwMode="auto">
          <a:xfrm>
            <a:off x="1496972" y="897336"/>
            <a:ext cx="2504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34,725 + 43,269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18CB55-6569-4AF4-8CC5-319B7B1AA0A1}"/>
              </a:ext>
            </a:extLst>
          </p:cNvPr>
          <p:cNvSpPr/>
          <p:nvPr/>
        </p:nvSpPr>
        <p:spPr bwMode="auto">
          <a:xfrm>
            <a:off x="4693811" y="920331"/>
            <a:ext cx="1280898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F3BB29-97DB-4A7D-B9F6-0CCC24DACDD1}"/>
              </a:ext>
            </a:extLst>
          </p:cNvPr>
          <p:cNvSpPr txBox="1"/>
          <p:nvPr/>
        </p:nvSpPr>
        <p:spPr bwMode="auto">
          <a:xfrm>
            <a:off x="4297545" y="914809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2049325-8FBC-4AB9-A7B8-5B0AD57BB94D}"/>
              </a:ext>
            </a:extLst>
          </p:cNvPr>
          <p:cNvSpPr txBox="1"/>
          <p:nvPr/>
        </p:nvSpPr>
        <p:spPr bwMode="auto">
          <a:xfrm>
            <a:off x="6003813" y="2194463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+ 17,453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358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6" grpId="0"/>
      <p:bldP spid="22" grpId="0"/>
      <p:bldP spid="23" grpId="0"/>
      <p:bldP spid="24" grpId="0"/>
      <p:bldP spid="25" grpId="0"/>
      <p:bldP spid="17" grpId="0"/>
      <p:bldP spid="26" grpId="0"/>
      <p:bldP spid="27" grpId="0"/>
      <p:bldP spid="28" grpId="0"/>
      <p:bldP spid="32" grpId="0"/>
      <p:bldP spid="31" grpId="0"/>
      <p:bldP spid="34" grpId="0"/>
      <p:bldP spid="3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8343" y="1403498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a)           +  37,856 = 51,394 + 28,165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750151" y="1366763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343" y="2675394"/>
            <a:ext cx="5996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b</a:t>
            </a:r>
            <a:r>
              <a:rPr lang="en-US" sz="2400">
                <a:latin typeface="Myriad Pro" panose="020B0503030403020204"/>
              </a:rPr>
              <a:t>)   41.76 +  23.48 </a:t>
            </a:r>
            <a:r>
              <a:rPr lang="en-US" sz="2400" dirty="0">
                <a:latin typeface="Myriad Pro" panose="020B0503030403020204"/>
              </a:rPr>
              <a:t>=          + 15.29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2C947-4E22-4C28-AF0A-71F2F25AE8E4}"/>
              </a:ext>
            </a:extLst>
          </p:cNvPr>
          <p:cNvSpPr/>
          <p:nvPr/>
        </p:nvSpPr>
        <p:spPr bwMode="auto">
          <a:xfrm>
            <a:off x="2946632" y="2632525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218941" y="3495058"/>
            <a:ext cx="59754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The value of the expressions on each side of an equals symbol must be the same.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8941" y="3487479"/>
            <a:ext cx="5990473" cy="839972"/>
          </a:xfrm>
          <a:prstGeom prst="roundRect">
            <a:avLst/>
          </a:prstGeom>
          <a:noFill/>
          <a:ln w="38100"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EEBC5D-CC2E-4A23-A266-85D3ADE92EF4}"/>
              </a:ext>
            </a:extLst>
          </p:cNvPr>
          <p:cNvSpPr txBox="1"/>
          <p:nvPr/>
        </p:nvSpPr>
        <p:spPr>
          <a:xfrm>
            <a:off x="260197" y="775466"/>
            <a:ext cx="871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740168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87C5D-5059-4E61-822F-850D36C9DB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91342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610732-8E61-4545-8863-F5D87F9A2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E8093D4-6A24-4ACB-BF9A-680A456B7AC8}"/>
              </a:ext>
            </a:extLst>
          </p:cNvPr>
          <p:cNvSpPr/>
          <p:nvPr/>
        </p:nvSpPr>
        <p:spPr bwMode="auto">
          <a:xfrm>
            <a:off x="457200" y="1344274"/>
            <a:ext cx="8333874" cy="73775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yriad Pro"/>
              </a:rPr>
              <a:t>Using the rule from today’s session, can you work out the digits beneath the </a:t>
            </a:r>
            <a:r>
              <a:rPr lang="en-GB" dirty="0">
                <a:latin typeface="Myriad Pro"/>
              </a:rPr>
              <a:t>splat of paint? Decide on the best starting point and how the rule can help you.</a:t>
            </a: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341EF34-A078-4558-9E49-A75DF58B95A7}"/>
              </a:ext>
            </a:extLst>
          </p:cNvPr>
          <p:cNvSpPr/>
          <p:nvPr/>
        </p:nvSpPr>
        <p:spPr bwMode="auto">
          <a:xfrm>
            <a:off x="529936" y="2169000"/>
            <a:ext cx="7668491" cy="2900305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600 = 71,765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300 = 72,065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200 = 72,165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0.39 = 12.281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0.34 = 12.331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12.571 – 0.34 = 12.231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D0107AE-F30E-4804-BC8A-7F5BA28E46E7}"/>
              </a:ext>
            </a:extLst>
          </p:cNvPr>
          <p:cNvSpPr/>
          <p:nvPr/>
        </p:nvSpPr>
        <p:spPr bwMode="auto">
          <a:xfrm>
            <a:off x="3574473" y="2220956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A2B21FC-509C-4CC1-98B5-14D67E37BF38}"/>
              </a:ext>
            </a:extLst>
          </p:cNvPr>
          <p:cNvSpPr/>
          <p:nvPr/>
        </p:nvSpPr>
        <p:spPr bwMode="auto">
          <a:xfrm>
            <a:off x="2270838" y="2972508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65F2FC-9455-4DB8-9ECB-D99D32DCEDCA}"/>
              </a:ext>
            </a:extLst>
          </p:cNvPr>
          <p:cNvSpPr/>
          <p:nvPr/>
        </p:nvSpPr>
        <p:spPr bwMode="auto">
          <a:xfrm rot="2880821">
            <a:off x="1123386" y="2613864"/>
            <a:ext cx="524137" cy="541082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D98E0B-B20B-40C4-B050-112E7B3CEC7E}"/>
              </a:ext>
            </a:extLst>
          </p:cNvPr>
          <p:cNvSpPr/>
          <p:nvPr/>
        </p:nvSpPr>
        <p:spPr bwMode="auto">
          <a:xfrm rot="20955548">
            <a:off x="3764674" y="4181375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E21822D-A0B2-46E7-BA24-EB9767DA66A7}"/>
              </a:ext>
            </a:extLst>
          </p:cNvPr>
          <p:cNvSpPr/>
          <p:nvPr/>
        </p:nvSpPr>
        <p:spPr bwMode="auto">
          <a:xfrm rot="19863224">
            <a:off x="1467362" y="4566382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E116351-D3DA-4C2B-B460-E08D375A87F3}"/>
              </a:ext>
            </a:extLst>
          </p:cNvPr>
          <p:cNvSpPr/>
          <p:nvPr/>
        </p:nvSpPr>
        <p:spPr bwMode="auto">
          <a:xfrm rot="20955548">
            <a:off x="2594986" y="3767753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A9E06-F40D-436B-A8CE-D8311EB1D614}"/>
              </a:ext>
            </a:extLst>
          </p:cNvPr>
          <p:cNvSpPr txBox="1"/>
          <p:nvPr/>
        </p:nvSpPr>
        <p:spPr>
          <a:xfrm>
            <a:off x="4789080" y="2664024"/>
            <a:ext cx="3195971" cy="1940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Myriad Pro"/>
              </a:rPr>
              <a:t>If the minuend is kept the same and the subtrahend is increased (or decreased), the difference decreases (or increases) by the same amount.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D7844D-8BE5-49C6-BD61-17F1C21834C2}"/>
              </a:ext>
            </a:extLst>
          </p:cNvPr>
          <p:cNvSpPr txBox="1"/>
          <p:nvPr/>
        </p:nvSpPr>
        <p:spPr>
          <a:xfrm>
            <a:off x="260197" y="775466"/>
            <a:ext cx="871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199691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610732-8E61-4545-8863-F5D87F9A2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E8093D4-6A24-4ACB-BF9A-680A456B7AC8}"/>
              </a:ext>
            </a:extLst>
          </p:cNvPr>
          <p:cNvSpPr/>
          <p:nvPr/>
        </p:nvSpPr>
        <p:spPr bwMode="auto">
          <a:xfrm>
            <a:off x="457200" y="1344274"/>
            <a:ext cx="8333874" cy="73775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yriad Pro"/>
              </a:rPr>
              <a:t>Using the rule from today’s session, can you work out the digits beneath the </a:t>
            </a:r>
            <a:r>
              <a:rPr lang="en-GB" dirty="0">
                <a:latin typeface="Myriad Pro"/>
              </a:rPr>
              <a:t>splat of paint? Decide on the best starting point and how the rule can help you.</a:t>
            </a: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341EF34-A078-4558-9E49-A75DF58B95A7}"/>
              </a:ext>
            </a:extLst>
          </p:cNvPr>
          <p:cNvSpPr/>
          <p:nvPr/>
        </p:nvSpPr>
        <p:spPr bwMode="auto">
          <a:xfrm>
            <a:off x="529936" y="2169000"/>
            <a:ext cx="7668491" cy="2900305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600 = 71,765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300 = 72,065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200 = 72,165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endParaRPr lang="en-GB" sz="2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D0107AE-F30E-4804-BC8A-7F5BA28E46E7}"/>
              </a:ext>
            </a:extLst>
          </p:cNvPr>
          <p:cNvSpPr/>
          <p:nvPr/>
        </p:nvSpPr>
        <p:spPr bwMode="auto">
          <a:xfrm>
            <a:off x="3574473" y="2220956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A2B21FC-509C-4CC1-98B5-14D67E37BF38}"/>
              </a:ext>
            </a:extLst>
          </p:cNvPr>
          <p:cNvSpPr/>
          <p:nvPr/>
        </p:nvSpPr>
        <p:spPr bwMode="auto">
          <a:xfrm>
            <a:off x="2240973" y="2997647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65F2FC-9455-4DB8-9ECB-D99D32DCEDCA}"/>
              </a:ext>
            </a:extLst>
          </p:cNvPr>
          <p:cNvSpPr/>
          <p:nvPr/>
        </p:nvSpPr>
        <p:spPr bwMode="auto">
          <a:xfrm rot="2880821">
            <a:off x="1123386" y="2613864"/>
            <a:ext cx="524137" cy="541082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122947" y="2701297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1122947" y="3079076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1122947" y="2299854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3769895" y="2694987"/>
            <a:ext cx="176463" cy="779222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2435741" y="2299854"/>
            <a:ext cx="227232" cy="779222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2462638" y="2737307"/>
            <a:ext cx="176463" cy="779222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>
            <a:off x="3505695" y="2274413"/>
            <a:ext cx="466047" cy="779222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0A9E06-F40D-436B-A8CE-D8311EB1D614}"/>
              </a:ext>
            </a:extLst>
          </p:cNvPr>
          <p:cNvSpPr txBox="1"/>
          <p:nvPr/>
        </p:nvSpPr>
        <p:spPr>
          <a:xfrm>
            <a:off x="4789080" y="2664024"/>
            <a:ext cx="3195971" cy="1940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Myriad Pro"/>
              </a:rPr>
              <a:t>If the minuend is kept the same and the subtrahend is increased (or decreased), the difference decreases (or increases) by the same amount.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6F8CD-9B43-4178-A2AB-D7A90B0522E0}"/>
              </a:ext>
            </a:extLst>
          </p:cNvPr>
          <p:cNvSpPr txBox="1"/>
          <p:nvPr/>
        </p:nvSpPr>
        <p:spPr>
          <a:xfrm>
            <a:off x="260197" y="775466"/>
            <a:ext cx="871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Practice activity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06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5" grpId="0" animBg="1"/>
      <p:bldP spid="5" grpId="1" animBg="1"/>
      <p:bldP spid="16" grpId="0" animBg="1"/>
      <p:bldP spid="16" grpId="1" animBg="1"/>
      <p:bldP spid="18" grpId="0" animBg="1"/>
      <p:bldP spid="18" grpId="1" animBg="1"/>
      <p:bldP spid="6" grpId="0" animBg="1"/>
      <p:bldP spid="6" grpId="1" animBg="1"/>
      <p:bldP spid="7" grpId="0" animBg="1"/>
      <p:bldP spid="7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610732-8E61-4545-8863-F5D87F9A2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E8093D4-6A24-4ACB-BF9A-680A456B7AC8}"/>
              </a:ext>
            </a:extLst>
          </p:cNvPr>
          <p:cNvSpPr/>
          <p:nvPr/>
        </p:nvSpPr>
        <p:spPr bwMode="auto">
          <a:xfrm>
            <a:off x="457200" y="1344274"/>
            <a:ext cx="8333874" cy="73775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yriad Pro"/>
              </a:rPr>
              <a:t>Using the rule from today’s session, can you work out the digits beneath the </a:t>
            </a:r>
            <a:r>
              <a:rPr lang="en-GB" dirty="0">
                <a:latin typeface="Myriad Pro"/>
              </a:rPr>
              <a:t>splat of paint? Decide on the best starting point and how the rule can help you.</a:t>
            </a: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341EF34-A078-4558-9E49-A75DF58B95A7}"/>
              </a:ext>
            </a:extLst>
          </p:cNvPr>
          <p:cNvSpPr/>
          <p:nvPr/>
        </p:nvSpPr>
        <p:spPr bwMode="auto">
          <a:xfrm>
            <a:off x="529936" y="2169000"/>
            <a:ext cx="7668491" cy="2900305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600 = 71,765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300 = 72,065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200 = 72,165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0.39 = 12.281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0.34 = 12.331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12.571 – 0.34 = 12.231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D98E0B-B20B-40C4-B050-112E7B3CEC7E}"/>
              </a:ext>
            </a:extLst>
          </p:cNvPr>
          <p:cNvSpPr/>
          <p:nvPr/>
        </p:nvSpPr>
        <p:spPr bwMode="auto">
          <a:xfrm rot="20955548">
            <a:off x="3660127" y="4148326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E21822D-A0B2-46E7-BA24-EB9767DA66A7}"/>
              </a:ext>
            </a:extLst>
          </p:cNvPr>
          <p:cNvSpPr/>
          <p:nvPr/>
        </p:nvSpPr>
        <p:spPr bwMode="auto">
          <a:xfrm rot="19863224">
            <a:off x="1381069" y="4521640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E116351-D3DA-4C2B-B460-E08D375A87F3}"/>
              </a:ext>
            </a:extLst>
          </p:cNvPr>
          <p:cNvSpPr/>
          <p:nvPr/>
        </p:nvSpPr>
        <p:spPr bwMode="auto">
          <a:xfrm rot="20955548">
            <a:off x="2548620" y="3814375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7937" y="2358189"/>
            <a:ext cx="3626244" cy="1106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1122218" y="4604981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1137410" y="4226740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1137410" y="3823161"/>
            <a:ext cx="3241234" cy="3951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3765349" y="3923933"/>
            <a:ext cx="505781" cy="652427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>
            <a:off x="2654178" y="3900526"/>
            <a:ext cx="505781" cy="652427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0A9E06-F40D-436B-A8CE-D8311EB1D614}"/>
              </a:ext>
            </a:extLst>
          </p:cNvPr>
          <p:cNvSpPr txBox="1"/>
          <p:nvPr/>
        </p:nvSpPr>
        <p:spPr>
          <a:xfrm>
            <a:off x="4789080" y="2664024"/>
            <a:ext cx="3195971" cy="1940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Myriad Pro"/>
              </a:rPr>
              <a:t>If the minuend is kept the same and the subtrahend is increased (or decreased), the difference decreases (or increases) by the same amount.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A418D-F6AA-4323-95E4-DEE2A1A8F000}"/>
              </a:ext>
            </a:extLst>
          </p:cNvPr>
          <p:cNvSpPr txBox="1"/>
          <p:nvPr/>
        </p:nvSpPr>
        <p:spPr>
          <a:xfrm>
            <a:off x="260197" y="775466"/>
            <a:ext cx="871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Practice activity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948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6" grpId="0" animBg="1"/>
      <p:bldP spid="6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8940" y="798490"/>
            <a:ext cx="9059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Look at these expressions.  What symbol should go in the circle?</a:t>
            </a:r>
            <a:endParaRPr lang="en-GB" sz="2400" dirty="0">
              <a:latin typeface="Myriad Pr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8116" y="1471695"/>
            <a:ext cx="569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23.63 + 25.34              35.28 + 29.16</a:t>
            </a:r>
            <a:endParaRPr lang="en-GB" sz="2400" dirty="0">
              <a:latin typeface="Myriad Pro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08359" y="1428645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250028" y="1428645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</a:t>
            </a:r>
            <a:endParaRPr lang="en-GB" sz="3600" dirty="0"/>
          </a:p>
        </p:txBody>
      </p:sp>
      <p:pic>
        <p:nvPicPr>
          <p:cNvPr id="12" name="Picture 11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195" y="1891058"/>
            <a:ext cx="194527" cy="792000"/>
          </a:xfrm>
          <a:prstGeom prst="rect">
            <a:avLst/>
          </a:prstGeom>
        </p:spPr>
      </p:pic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777" y="1891058"/>
            <a:ext cx="194527" cy="792000"/>
          </a:xfrm>
          <a:prstGeom prst="rect">
            <a:avLst/>
          </a:prstGeom>
        </p:spPr>
      </p:pic>
      <p:pic>
        <p:nvPicPr>
          <p:cNvPr id="14" name="Picture 13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343" y="1911933"/>
            <a:ext cx="194527" cy="792000"/>
          </a:xfrm>
          <a:prstGeom prst="rect">
            <a:avLst/>
          </a:prstGeom>
        </p:spPr>
      </p:pic>
      <p:pic>
        <p:nvPicPr>
          <p:cNvPr id="15" name="Picture 14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69" y="1912209"/>
            <a:ext cx="194527" cy="79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74308" y="2796305"/>
            <a:ext cx="552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24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1581" y="2793046"/>
            <a:ext cx="981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  25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6116" y="2808510"/>
            <a:ext cx="81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&lt; 50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47282" y="2808510"/>
            <a:ext cx="552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6060" y="2808510"/>
            <a:ext cx="981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  29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77953" y="2793046"/>
            <a:ext cx="81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&gt; 50</a:t>
            </a:r>
            <a:endParaRPr lang="en-GB" sz="24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9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8940" y="798490"/>
            <a:ext cx="8667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Look at the expressions again.</a:t>
            </a:r>
            <a:endParaRPr lang="en-GB" sz="2400" dirty="0">
              <a:latin typeface="Myriad Pr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2713" y="1529440"/>
            <a:ext cx="567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23.63 + 25.34                  35.28 + 29.16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08359" y="1428645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250028" y="1428645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</a:t>
            </a:r>
            <a:endParaRPr lang="en-GB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056563" y="2764518"/>
            <a:ext cx="1854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24    +   25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69450" y="2770304"/>
            <a:ext cx="1854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35   +    29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56182" y="2778578"/>
            <a:ext cx="746976" cy="45614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5216902" y="2770035"/>
            <a:ext cx="746976" cy="45614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899548" y="2780298"/>
            <a:ext cx="746976" cy="456149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6296728" y="2770034"/>
            <a:ext cx="746976" cy="456149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3423688" y="3580694"/>
            <a:ext cx="2257985" cy="51077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25     &lt;      35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9670" y="4175343"/>
            <a:ext cx="2252003" cy="510778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  24     &lt;      29</a:t>
            </a:r>
            <a:endParaRPr lang="en-GB" dirty="0">
              <a:latin typeface="Myriad Pro" panose="020B0503030403020204"/>
            </a:endParaRPr>
          </a:p>
        </p:txBody>
      </p:sp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083" y="1902082"/>
            <a:ext cx="194527" cy="792000"/>
          </a:xfrm>
          <a:prstGeom prst="rect">
            <a:avLst/>
          </a:prstGeom>
        </p:spPr>
      </p:pic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777" y="1891058"/>
            <a:ext cx="194527" cy="792000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127" y="1888347"/>
            <a:ext cx="194527" cy="792000"/>
          </a:xfrm>
          <a:prstGeom prst="rect">
            <a:avLst/>
          </a:prstGeom>
        </p:spPr>
      </p:pic>
      <p:pic>
        <p:nvPicPr>
          <p:cNvPr id="21" name="Picture 20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491" y="1891058"/>
            <a:ext cx="194527" cy="79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29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" y="79849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Now look at these expressions.  </a:t>
            </a:r>
          </a:p>
          <a:p>
            <a:r>
              <a:rPr lang="en-US" sz="2400" dirty="0">
                <a:latin typeface="Myriad Pro" panose="020B0503030403020204"/>
              </a:rPr>
              <a:t>What symbol should go in the circle?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8794" y="1866393"/>
            <a:ext cx="7650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473,621 + 362,175                    358,726  +  470,218                       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08360" y="1797977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053890" y="3179053"/>
            <a:ext cx="2938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500,000 + 400,000        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50029" y="1797977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&gt;</a:t>
            </a:r>
            <a:endParaRPr lang="en-GB" sz="3600" dirty="0"/>
          </a:p>
        </p:txBody>
      </p:sp>
      <p:pic>
        <p:nvPicPr>
          <p:cNvPr id="12" name="Picture 11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703" y="2296761"/>
            <a:ext cx="194527" cy="792000"/>
          </a:xfrm>
          <a:prstGeom prst="rect">
            <a:avLst/>
          </a:prstGeom>
        </p:spPr>
      </p:pic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81" y="2324921"/>
            <a:ext cx="194527" cy="792000"/>
          </a:xfrm>
          <a:prstGeom prst="rect">
            <a:avLst/>
          </a:prstGeom>
        </p:spPr>
      </p:pic>
      <p:pic>
        <p:nvPicPr>
          <p:cNvPr id="14" name="Picture 13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8" y="2276995"/>
            <a:ext cx="194527" cy="792000"/>
          </a:xfrm>
          <a:prstGeom prst="rect">
            <a:avLst/>
          </a:prstGeom>
        </p:spPr>
      </p:pic>
      <p:pic>
        <p:nvPicPr>
          <p:cNvPr id="15" name="Picture 14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71" y="2337779"/>
            <a:ext cx="194527" cy="792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14236" y="3207214"/>
            <a:ext cx="2777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400,000 + 500,000        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8735" y="3207214"/>
            <a:ext cx="287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470,000 + 360,000        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4236" y="3196258"/>
            <a:ext cx="27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360,000 + 470,000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1050" y="3179052"/>
            <a:ext cx="2853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474,000 + 362,000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14236" y="3207213"/>
            <a:ext cx="2898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359,000 + 470,000   </a:t>
            </a:r>
            <a:endParaRPr lang="en-GB" sz="24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209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8940" y="798490"/>
            <a:ext cx="8925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Look at these expressions again. </a:t>
            </a:r>
            <a:endParaRPr lang="en-GB" sz="2400" dirty="0">
              <a:latin typeface="Myriad Pr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6484" y="1537690"/>
            <a:ext cx="76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473,621  + 362,175              358,726  +  470,218                         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52182" y="1428645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274709" y="1417059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&gt;</a:t>
            </a:r>
            <a:endParaRPr lang="en-GB" sz="3600" dirty="0"/>
          </a:p>
        </p:txBody>
      </p:sp>
      <p:sp>
        <p:nvSpPr>
          <p:cNvPr id="8" name="Oval 7"/>
          <p:cNvSpPr/>
          <p:nvPr/>
        </p:nvSpPr>
        <p:spPr>
          <a:xfrm>
            <a:off x="1236484" y="1545542"/>
            <a:ext cx="1309783" cy="4616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6532794" y="1537689"/>
            <a:ext cx="1310400" cy="4616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2729664" y="1545540"/>
            <a:ext cx="1310400" cy="453815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4959760" y="1537688"/>
            <a:ext cx="1311002" cy="461665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664799" y="2856447"/>
            <a:ext cx="1304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473,621</a:t>
            </a:r>
            <a:endParaRPr lang="en-GB" dirty="0">
              <a:latin typeface="Myriad Pro" panose="020B0503030403020204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625318" y="2853843"/>
            <a:ext cx="1310400" cy="4616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4149144" y="2736945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103897" y="2856447"/>
            <a:ext cx="1335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470,218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103896" y="2853843"/>
            <a:ext cx="1310400" cy="4616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4306367" y="2768895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&gt;</a:t>
            </a:r>
            <a:endParaRPr lang="en-GB" sz="3600" dirty="0"/>
          </a:p>
        </p:txBody>
      </p:sp>
      <p:sp>
        <p:nvSpPr>
          <p:cNvPr id="26" name="Oval 25"/>
          <p:cNvSpPr/>
          <p:nvPr/>
        </p:nvSpPr>
        <p:spPr>
          <a:xfrm>
            <a:off x="2655216" y="4164612"/>
            <a:ext cx="1310400" cy="461665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5103896" y="4164612"/>
            <a:ext cx="1310400" cy="461665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2688914" y="4169996"/>
            <a:ext cx="13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362,175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03896" y="4162008"/>
            <a:ext cx="136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358,726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65694" y="4047415"/>
            <a:ext cx="55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&gt;</a:t>
            </a:r>
            <a:endParaRPr lang="en-GB" sz="3600" dirty="0"/>
          </a:p>
        </p:txBody>
      </p:sp>
      <p:sp>
        <p:nvSpPr>
          <p:cNvPr id="31" name="Oval 30"/>
          <p:cNvSpPr/>
          <p:nvPr/>
        </p:nvSpPr>
        <p:spPr>
          <a:xfrm>
            <a:off x="4108358" y="4050453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5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19" grpId="0" animBg="1"/>
      <p:bldP spid="20" grpId="0" animBg="1"/>
      <p:bldP spid="21" grpId="0" animBg="1"/>
      <p:bldP spid="10" grpId="0"/>
      <p:bldP spid="22" grpId="0" animBg="1"/>
      <p:bldP spid="23" grpId="0" animBg="1"/>
      <p:bldP spid="11" grpId="0"/>
      <p:bldP spid="24" grpId="0" animBg="1"/>
      <p:bldP spid="25" grpId="0"/>
      <p:bldP spid="26" grpId="0" animBg="1"/>
      <p:bldP spid="27" grpId="0" animBg="1"/>
      <p:bldP spid="28" grpId="0"/>
      <p:bldP spid="29" grpId="0"/>
      <p:bldP spid="30" grpId="0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0903" y="3902924"/>
            <a:ext cx="5172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Myriad Pro" panose="020B0503030403020204"/>
              </a:rPr>
              <a:t>We need to work it out exactly!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11635" y="726457"/>
            <a:ext cx="9184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Now look at these expressions. What symbol goes in the circle?</a:t>
            </a:r>
            <a:endParaRPr lang="en-GB" sz="2400" dirty="0">
              <a:latin typeface="Myriad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0563" y="1424274"/>
            <a:ext cx="6106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/>
              </a:rPr>
              <a:t>16,358 + 18,763            21,890 + 13,231                        </a:t>
            </a:r>
            <a:endParaRPr lang="en-GB" sz="2400" dirty="0">
              <a:latin typeface="Myriad Pro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24270" y="1307377"/>
            <a:ext cx="695460" cy="6954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03" y="1885939"/>
            <a:ext cx="194527" cy="79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50563" y="2677939"/>
            <a:ext cx="118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16,000</a:t>
            </a:r>
            <a:endParaRPr lang="en-GB" sz="2400" dirty="0">
              <a:latin typeface="Myriad Pro" panose="020B0503030403020204"/>
            </a:endParaRPr>
          </a:p>
        </p:txBody>
      </p:sp>
      <p:pic>
        <p:nvPicPr>
          <p:cNvPr id="9" name="Picture 8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310" y="1885939"/>
            <a:ext cx="194527" cy="79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78541" y="2673355"/>
            <a:ext cx="160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  19,000</a:t>
            </a:r>
            <a:endParaRPr lang="en-GB" sz="2400" dirty="0">
              <a:latin typeface="Myriad Pro" panose="020B0503030403020204"/>
            </a:endParaRPr>
          </a:p>
        </p:txBody>
      </p:sp>
      <p:pic>
        <p:nvPicPr>
          <p:cNvPr id="11" name="Picture 10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99" y="1919691"/>
            <a:ext cx="194527" cy="792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10938" y="2673354"/>
            <a:ext cx="118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22,000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23749" y="2663599"/>
            <a:ext cx="160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+ 13,000</a:t>
            </a:r>
            <a:endParaRPr lang="en-GB" sz="2400" dirty="0">
              <a:latin typeface="Myriad Pro" panose="020B0503030403020204"/>
            </a:endParaRPr>
          </a:p>
        </p:txBody>
      </p:sp>
      <p:pic>
        <p:nvPicPr>
          <p:cNvPr id="14" name="Picture 13" descr="A close up of a logo  Description generated with high confidence">
            <a:extLst>
              <a:ext uri="{FF2B5EF4-FFF2-40B4-BE49-F238E27FC236}">
                <a16:creationId xmlns:a16="http://schemas.microsoft.com/office/drawing/2014/main" id="{1594AB88-824F-41B7-8CA8-DD0EA87CE49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07" y="1919691"/>
            <a:ext cx="194527" cy="792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415362" y="3234522"/>
            <a:ext cx="1530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= 35,000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2692" y="3240539"/>
            <a:ext cx="1530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/>
              </a:rPr>
              <a:t>= 35,000</a:t>
            </a:r>
            <a:endParaRPr lang="en-GB" sz="24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6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2" grpId="0"/>
      <p:bldP spid="13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6|18.9|6.1|0.9|3.6|5.6|3.9|3.9|3.4|0.7|0.9|5.1|4|7.1|7.5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2.8|1.3|2.7|22.6|3.4|2.3|9.6|7.1|5.6|15|6.9|1.7|10.4|9.1|6.3|6|14.1|1.3|2.6|7.1|5.2|5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1.5|0.8|2.8|26.1|2.4|8.2|6.6|7.3|3.9|4.5|5.4|8.2|0.8|15.7|2.1|14.1|3.4|3.6|4.8|5.2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4.9|10.7|1.7|24.3|6.5|3.1|7.7|10.7|6.8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4|1.1|2.8|2.7|6.1|6.4|1.3|2.1|2.1|7.4|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|4.7|4.3|4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|0.6|0.9|14.2|4.9|1.4|15|3.6|7.9|12.1|10|6.4|16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4.5|7.4|2.3|3.2|4.3|6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0.9|4.8|0.7|4.8|0.7|4.4|0.9|5.2|3|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17.3|23.4|14.2|12.7|13.7|27.3|13.2|1.7|1|1.4|1.5|6.6|3.9|1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3.1|1.1|2.9|10.1|12.8|5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5469CC-120C-4F18-83AA-4A57EDAA121E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</Words>
  <Application>Microsoft Office PowerPoint</Application>
  <PresentationFormat>On-screen Show (4:3)</PresentationFormat>
  <Paragraphs>171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2020-08-27T14:23:25Z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