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5" r:id="rId5"/>
  </p:sldMasterIdLst>
  <p:notesMasterIdLst>
    <p:notesMasterId r:id="rId25"/>
  </p:notesMasterIdLst>
  <p:handoutMasterIdLst>
    <p:handoutMasterId r:id="rId26"/>
  </p:handoutMasterIdLst>
  <p:sldIdLst>
    <p:sldId id="256" r:id="rId6"/>
    <p:sldId id="350" r:id="rId7"/>
    <p:sldId id="339" r:id="rId8"/>
    <p:sldId id="349" r:id="rId9"/>
    <p:sldId id="338" r:id="rId10"/>
    <p:sldId id="351" r:id="rId11"/>
    <p:sldId id="267" r:id="rId12"/>
    <p:sldId id="335" r:id="rId13"/>
    <p:sldId id="352" r:id="rId14"/>
    <p:sldId id="353" r:id="rId15"/>
    <p:sldId id="360" r:id="rId16"/>
    <p:sldId id="356" r:id="rId17"/>
    <p:sldId id="336" r:id="rId18"/>
    <p:sldId id="357" r:id="rId19"/>
    <p:sldId id="358" r:id="rId20"/>
    <p:sldId id="355" r:id="rId21"/>
    <p:sldId id="354" r:id="rId22"/>
    <p:sldId id="359" r:id="rId23"/>
    <p:sldId id="36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EC453E-007E-4C4A-9933-58D80A62A773}" v="3" dt="2020-08-27T14:17:40.6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88497" autoAdjust="0"/>
  </p:normalViewPr>
  <p:slideViewPr>
    <p:cSldViewPr snapToGrid="0">
      <p:cViewPr varScale="1">
        <p:scale>
          <a:sx n="64" d="100"/>
          <a:sy n="64" d="100"/>
        </p:scale>
        <p:origin x="1584" y="60"/>
      </p:cViewPr>
      <p:guideLst>
        <p:guide orient="horz" pos="2160"/>
        <p:guide pos="2880"/>
      </p:guideLst>
    </p:cSldViewPr>
  </p:slideViewPr>
  <p:notesTextViewPr>
    <p:cViewPr>
      <p:scale>
        <a:sx n="1" d="1"/>
        <a:sy n="1" d="1"/>
      </p:scale>
      <p:origin x="0" y="0"/>
    </p:cViewPr>
  </p:notesTextViewPr>
  <p:notesViewPr>
    <p:cSldViewPr snapToGrid="0">
      <p:cViewPr varScale="1">
        <p:scale>
          <a:sx n="68" d="100"/>
          <a:sy n="68" d="100"/>
        </p:scale>
        <p:origin x="280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7CE93F-DCFA-4A85-A506-821E65EDB03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B0C548-8A1E-4CAA-B06A-2BAEA87CDC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04A101-134E-4C99-A874-BCC73E4CB1B9}" type="datetimeFigureOut">
              <a:rPr lang="en-GB" smtClean="0"/>
              <a:t>27/08/2020</a:t>
            </a:fld>
            <a:endParaRPr lang="en-GB"/>
          </a:p>
        </p:txBody>
      </p:sp>
      <p:sp>
        <p:nvSpPr>
          <p:cNvPr id="4" name="Footer Placeholder 3">
            <a:extLst>
              <a:ext uri="{FF2B5EF4-FFF2-40B4-BE49-F238E27FC236}">
                <a16:creationId xmlns:a16="http://schemas.microsoft.com/office/drawing/2014/main" id="{2F33E56E-AF4E-4217-8123-DE75AD3CAD0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1F70D03-4958-4CA4-A616-9511E78918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DEEE4BD-FA69-4B66-A2D2-46A354629151}" type="slidenum">
              <a:rPr lang="en-GB" smtClean="0"/>
              <a:t>‹#›</a:t>
            </a:fld>
            <a:endParaRPr lang="en-GB"/>
          </a:p>
        </p:txBody>
      </p:sp>
    </p:spTree>
    <p:extLst>
      <p:ext uri="{BB962C8B-B14F-4D97-AF65-F5344CB8AC3E}">
        <p14:creationId xmlns:p14="http://schemas.microsoft.com/office/powerpoint/2010/main" val="41860496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1649145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2061880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11</a:t>
            </a:fld>
            <a:endParaRPr lang="en-GB" dirty="0"/>
          </a:p>
        </p:txBody>
      </p:sp>
    </p:spTree>
    <p:extLst>
      <p:ext uri="{BB962C8B-B14F-4D97-AF65-F5344CB8AC3E}">
        <p14:creationId xmlns:p14="http://schemas.microsoft.com/office/powerpoint/2010/main" val="1188617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2773627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3250026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14</a:t>
            </a:fld>
            <a:endParaRPr lang="en-GB" dirty="0"/>
          </a:p>
        </p:txBody>
      </p:sp>
    </p:spTree>
    <p:extLst>
      <p:ext uri="{BB962C8B-B14F-4D97-AF65-F5344CB8AC3E}">
        <p14:creationId xmlns:p14="http://schemas.microsoft.com/office/powerpoint/2010/main" val="2173130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3676119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02693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17</a:t>
            </a:fld>
            <a:endParaRPr lang="en-GB" dirty="0"/>
          </a:p>
        </p:txBody>
      </p:sp>
    </p:spTree>
    <p:extLst>
      <p:ext uri="{BB962C8B-B14F-4D97-AF65-F5344CB8AC3E}">
        <p14:creationId xmlns:p14="http://schemas.microsoft.com/office/powerpoint/2010/main" val="1392894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18</a:t>
            </a:fld>
            <a:endParaRPr lang="en-GB" dirty="0"/>
          </a:p>
        </p:txBody>
      </p:sp>
    </p:spTree>
    <p:extLst>
      <p:ext uri="{BB962C8B-B14F-4D97-AF65-F5344CB8AC3E}">
        <p14:creationId xmlns:p14="http://schemas.microsoft.com/office/powerpoint/2010/main" val="52758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8493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94809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4</a:t>
            </a:fld>
            <a:endParaRPr lang="en-GB" dirty="0"/>
          </a:p>
        </p:txBody>
      </p:sp>
    </p:spTree>
    <p:extLst>
      <p:ext uri="{BB962C8B-B14F-4D97-AF65-F5344CB8AC3E}">
        <p14:creationId xmlns:p14="http://schemas.microsoft.com/office/powerpoint/2010/main" val="415202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5</a:t>
            </a:fld>
            <a:endParaRPr lang="en-GB" dirty="0"/>
          </a:p>
        </p:txBody>
      </p:sp>
    </p:spTree>
    <p:extLst>
      <p:ext uri="{BB962C8B-B14F-4D97-AF65-F5344CB8AC3E}">
        <p14:creationId xmlns:p14="http://schemas.microsoft.com/office/powerpoint/2010/main" val="403982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5050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3185767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3684227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a:buNone/>
            </a:pPr>
            <a:r>
              <a:rPr lang="en-GB" sz="2300" b="1" noProof="0" dirty="0">
                <a:solidFill>
                  <a:schemeClr val="bg1"/>
                </a:solidFill>
              </a:rPr>
              <a:t>Primary maths lessons </a:t>
            </a:r>
          </a:p>
          <a:p>
            <a:pPr>
              <a:buNone/>
            </a:pPr>
            <a:r>
              <a:rPr lang="en-GB" sz="2300" b="1" noProof="0" dirty="0">
                <a:solidFill>
                  <a:schemeClr val="bg1"/>
                </a:solidFill>
              </a:rPr>
              <a:t>during school closures 2020</a:t>
            </a:r>
            <a:endParaRPr lang="en-GB" sz="2300" b="1" dirty="0">
              <a:solidFill>
                <a:schemeClr val="bg1"/>
              </a:solidFill>
            </a:endParaRPr>
          </a:p>
        </p:txBody>
      </p:sp>
    </p:spTree>
    <p:extLst>
      <p:ext uri="{BB962C8B-B14F-4D97-AF65-F5344CB8AC3E}">
        <p14:creationId xmlns:p14="http://schemas.microsoft.com/office/powerpoint/2010/main" val="50095725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a:buNone/>
            </a:pPr>
            <a:r>
              <a:rPr lang="en-GB" sz="2000" b="0" noProof="0" dirty="0">
                <a:solidFill>
                  <a:schemeClr val="bg1"/>
                </a:solidFill>
              </a:rPr>
              <a:t>The video lesson and teacher guide linked to this presentation are at</a:t>
            </a:r>
            <a:endParaRPr lang="en-GB" sz="2000" b="0" dirty="0">
              <a:solidFill>
                <a:schemeClr val="bg1"/>
              </a:solidFill>
            </a:endParaRP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45455587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3073618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05189319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3" r:id="rId11"/>
    <p:sldLayoutId id="2147483664" r:id="rId12"/>
    <p:sldLayoutId id="2147483659" r:id="rId13"/>
    <p:sldLayoutId id="2147483660" r:id="rId14"/>
    <p:sldLayoutId id="214748366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2197286037"/>
      </p:ext>
    </p:ext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8.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9.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0.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lstStyle/>
          <a:p>
            <a:pPr marL="0" indent="0">
              <a:buNone/>
            </a:pPr>
            <a:r>
              <a:rPr lang="en-GB" dirty="0"/>
              <a:t>UKS2 Number, Addition and Subtraction </a:t>
            </a:r>
            <a:br>
              <a:rPr lang="en-GB" dirty="0"/>
            </a:br>
            <a:r>
              <a:rPr lang="en-GB" dirty="0"/>
              <a:t>Lesson 27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9660AE8C-51D3-42EA-9579-F91C27E25DCD}"/>
              </a:ext>
            </a:extLst>
          </p:cNvPr>
          <p:cNvSpPr/>
          <p:nvPr/>
        </p:nvSpPr>
        <p:spPr>
          <a:xfrm>
            <a:off x="107004" y="650931"/>
            <a:ext cx="8993123" cy="1595921"/>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p:cNvSpPr>
            <a:spLocks noGrp="1"/>
          </p:cNvSpPr>
          <p:nvPr>
            <p:ph type="body" sz="quarter" idx="11"/>
          </p:nvPr>
        </p:nvSpPr>
        <p:spPr/>
        <p:txBody>
          <a:bodyPr/>
          <a:lstStyle/>
          <a:p>
            <a:pPr marL="0" indent="0">
              <a:buNone/>
            </a:pPr>
            <a:r>
              <a:rPr lang="en-US" dirty="0"/>
              <a:t> </a:t>
            </a:r>
          </a:p>
        </p:txBody>
      </p:sp>
      <p:grpSp>
        <p:nvGrpSpPr>
          <p:cNvPr id="7" name="Group 6">
            <a:extLst>
              <a:ext uri="{FF2B5EF4-FFF2-40B4-BE49-F238E27FC236}">
                <a16:creationId xmlns:a16="http://schemas.microsoft.com/office/drawing/2014/main" id="{355AF266-FB78-49A2-9A83-186A27F782EB}"/>
              </a:ext>
            </a:extLst>
          </p:cNvPr>
          <p:cNvGrpSpPr/>
          <p:nvPr/>
        </p:nvGrpSpPr>
        <p:grpSpPr>
          <a:xfrm>
            <a:off x="305818" y="2379036"/>
            <a:ext cx="3314700" cy="2997200"/>
            <a:chOff x="2932080" y="1086813"/>
            <a:chExt cx="3314700" cy="2997200"/>
          </a:xfrm>
        </p:grpSpPr>
        <p:sp>
          <p:nvSpPr>
            <p:cNvPr id="8" name="Oval 7">
              <a:extLst>
                <a:ext uri="{FF2B5EF4-FFF2-40B4-BE49-F238E27FC236}">
                  <a16:creationId xmlns:a16="http://schemas.microsoft.com/office/drawing/2014/main" id="{36EB1CE2-8A32-4B11-B43B-270F3E8588E5}"/>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9" name="Oval 8">
              <a:extLst>
                <a:ext uri="{FF2B5EF4-FFF2-40B4-BE49-F238E27FC236}">
                  <a16:creationId xmlns:a16="http://schemas.microsoft.com/office/drawing/2014/main" id="{163E030F-177F-4C2A-98A5-BC9A8A9324C7}"/>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Oval 9">
              <a:extLst>
                <a:ext uri="{FF2B5EF4-FFF2-40B4-BE49-F238E27FC236}">
                  <a16:creationId xmlns:a16="http://schemas.microsoft.com/office/drawing/2014/main" id="{2DB35733-8069-4B93-AD36-F082401765F2}"/>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1" name="Straight Connector 10">
              <a:extLst>
                <a:ext uri="{FF2B5EF4-FFF2-40B4-BE49-F238E27FC236}">
                  <a16:creationId xmlns:a16="http://schemas.microsoft.com/office/drawing/2014/main" id="{6983278B-DBC6-48A2-B08A-F9E73FC27A65}"/>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4B252039-302D-4C18-8B21-E2BF19F5CF5F}"/>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772641D2-A0AB-4FD5-97D9-42C00E05DB4D}"/>
              </a:ext>
            </a:extLst>
          </p:cNvPr>
          <p:cNvSpPr txBox="1"/>
          <p:nvPr/>
        </p:nvSpPr>
        <p:spPr bwMode="auto">
          <a:xfrm>
            <a:off x="2431102" y="453166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a:t>
            </a:r>
          </a:p>
        </p:txBody>
      </p:sp>
      <p:sp>
        <p:nvSpPr>
          <p:cNvPr id="15" name="TextBox 14">
            <a:extLst>
              <a:ext uri="{FF2B5EF4-FFF2-40B4-BE49-F238E27FC236}">
                <a16:creationId xmlns:a16="http://schemas.microsoft.com/office/drawing/2014/main" id="{CA632265-2689-4C12-A308-9009C7E8D7F7}"/>
              </a:ext>
            </a:extLst>
          </p:cNvPr>
          <p:cNvSpPr txBox="1"/>
          <p:nvPr/>
        </p:nvSpPr>
        <p:spPr bwMode="auto">
          <a:xfrm>
            <a:off x="2833676" y="453166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F32EA26C-A8A9-4E9D-ACB8-9ED3FDFFF564}"/>
              </a:ext>
            </a:extLst>
          </p:cNvPr>
          <p:cNvSpPr txBox="1"/>
          <p:nvPr/>
        </p:nvSpPr>
        <p:spPr bwMode="auto">
          <a:xfrm>
            <a:off x="354108" y="453166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a:t>
            </a:r>
          </a:p>
        </p:txBody>
      </p:sp>
      <p:sp>
        <p:nvSpPr>
          <p:cNvPr id="24" name="TextBox 23">
            <a:extLst>
              <a:ext uri="{FF2B5EF4-FFF2-40B4-BE49-F238E27FC236}">
                <a16:creationId xmlns:a16="http://schemas.microsoft.com/office/drawing/2014/main" id="{1FC774D5-597B-47EA-A8E7-C185EDE49F88}"/>
              </a:ext>
            </a:extLst>
          </p:cNvPr>
          <p:cNvSpPr txBox="1"/>
          <p:nvPr/>
        </p:nvSpPr>
        <p:spPr bwMode="auto">
          <a:xfrm>
            <a:off x="758361" y="453166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7" name="TextBox 26">
            <a:extLst>
              <a:ext uri="{FF2B5EF4-FFF2-40B4-BE49-F238E27FC236}">
                <a16:creationId xmlns:a16="http://schemas.microsoft.com/office/drawing/2014/main" id="{A6D8F01D-D6D9-4EFF-BA0F-B570A94FFD98}"/>
              </a:ext>
            </a:extLst>
          </p:cNvPr>
          <p:cNvSpPr txBox="1"/>
          <p:nvPr/>
        </p:nvSpPr>
        <p:spPr bwMode="auto">
          <a:xfrm>
            <a:off x="1620766" y="2804793"/>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105</a:t>
            </a:r>
          </a:p>
        </p:txBody>
      </p:sp>
      <p:sp>
        <p:nvSpPr>
          <p:cNvPr id="28" name="TextBox 27">
            <a:extLst>
              <a:ext uri="{FF2B5EF4-FFF2-40B4-BE49-F238E27FC236}">
                <a16:creationId xmlns:a16="http://schemas.microsoft.com/office/drawing/2014/main" id="{43A9B570-EB2E-44D1-A8BA-C548F896D4CE}"/>
              </a:ext>
            </a:extLst>
          </p:cNvPr>
          <p:cNvSpPr txBox="1"/>
          <p:nvPr/>
        </p:nvSpPr>
        <p:spPr bwMode="auto">
          <a:xfrm>
            <a:off x="2756543" y="453166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32</a:t>
            </a:r>
          </a:p>
        </p:txBody>
      </p:sp>
      <p:grpSp>
        <p:nvGrpSpPr>
          <p:cNvPr id="38" name="Group 37">
            <a:extLst>
              <a:ext uri="{FF2B5EF4-FFF2-40B4-BE49-F238E27FC236}">
                <a16:creationId xmlns:a16="http://schemas.microsoft.com/office/drawing/2014/main" id="{4997B2EC-C506-44F7-A5C4-6A52C09F24A1}"/>
              </a:ext>
            </a:extLst>
          </p:cNvPr>
          <p:cNvGrpSpPr/>
          <p:nvPr/>
        </p:nvGrpSpPr>
        <p:grpSpPr>
          <a:xfrm>
            <a:off x="3995225" y="2608367"/>
            <a:ext cx="4192347" cy="461665"/>
            <a:chOff x="2446996" y="3429000"/>
            <a:chExt cx="4192347" cy="461665"/>
          </a:xfrm>
        </p:grpSpPr>
        <p:grpSp>
          <p:nvGrpSpPr>
            <p:cNvPr id="39" name="Group 38">
              <a:extLst>
                <a:ext uri="{FF2B5EF4-FFF2-40B4-BE49-F238E27FC236}">
                  <a16:creationId xmlns:a16="http://schemas.microsoft.com/office/drawing/2014/main" id="{BC0A0D71-BB6C-4865-8F0A-1F38D2DC3116}"/>
                </a:ext>
              </a:extLst>
            </p:cNvPr>
            <p:cNvGrpSpPr/>
            <p:nvPr/>
          </p:nvGrpSpPr>
          <p:grpSpPr>
            <a:xfrm>
              <a:off x="5318690" y="3429000"/>
              <a:ext cx="1320653" cy="461665"/>
              <a:chOff x="5318690" y="3834642"/>
              <a:chExt cx="1320653" cy="461665"/>
            </a:xfrm>
          </p:grpSpPr>
          <p:sp>
            <p:nvSpPr>
              <p:cNvPr id="44" name="TextBox 43">
                <a:extLst>
                  <a:ext uri="{FF2B5EF4-FFF2-40B4-BE49-F238E27FC236}">
                    <a16:creationId xmlns:a16="http://schemas.microsoft.com/office/drawing/2014/main" id="{0AFCDC16-74D1-47A2-B762-78E06D9BDB7C}"/>
                  </a:ext>
                </a:extLst>
              </p:cNvPr>
              <p:cNvSpPr txBox="1"/>
              <p:nvPr/>
            </p:nvSpPr>
            <p:spPr bwMode="auto">
              <a:xfrm>
                <a:off x="61212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a:t>
                </a:r>
              </a:p>
            </p:txBody>
          </p:sp>
          <p:sp>
            <p:nvSpPr>
              <p:cNvPr id="45" name="TextBox 44">
                <a:extLst>
                  <a:ext uri="{FF2B5EF4-FFF2-40B4-BE49-F238E27FC236}">
                    <a16:creationId xmlns:a16="http://schemas.microsoft.com/office/drawing/2014/main" id="{31275AF9-66BC-4F50-B5E5-3D01899DA11E}"/>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40" name="Group 39">
              <a:extLst>
                <a:ext uri="{FF2B5EF4-FFF2-40B4-BE49-F238E27FC236}">
                  <a16:creationId xmlns:a16="http://schemas.microsoft.com/office/drawing/2014/main" id="{F825881A-A061-4BEB-B07A-0C58357457B1}"/>
                </a:ext>
              </a:extLst>
            </p:cNvPr>
            <p:cNvGrpSpPr/>
            <p:nvPr/>
          </p:nvGrpSpPr>
          <p:grpSpPr>
            <a:xfrm>
              <a:off x="2446996" y="3429000"/>
              <a:ext cx="2497194" cy="461665"/>
              <a:chOff x="2446996" y="3834642"/>
              <a:chExt cx="2497194" cy="461665"/>
            </a:xfrm>
          </p:grpSpPr>
          <p:sp>
            <p:nvSpPr>
              <p:cNvPr id="41" name="TextBox 40">
                <a:extLst>
                  <a:ext uri="{FF2B5EF4-FFF2-40B4-BE49-F238E27FC236}">
                    <a16:creationId xmlns:a16="http://schemas.microsoft.com/office/drawing/2014/main" id="{1D512188-699D-44C9-88BC-51631932E7DD}"/>
                  </a:ext>
                </a:extLst>
              </p:cNvPr>
              <p:cNvSpPr txBox="1"/>
              <p:nvPr/>
            </p:nvSpPr>
            <p:spPr bwMode="auto">
              <a:xfrm>
                <a:off x="2446996"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105</a:t>
                </a:r>
              </a:p>
            </p:txBody>
          </p:sp>
          <p:sp>
            <p:nvSpPr>
              <p:cNvPr id="42" name="TextBox 41">
                <a:extLst>
                  <a:ext uri="{FF2B5EF4-FFF2-40B4-BE49-F238E27FC236}">
                    <a16:creationId xmlns:a16="http://schemas.microsoft.com/office/drawing/2014/main" id="{E0C6E76A-C82A-4F04-9675-ECA752EB635A}"/>
                  </a:ext>
                </a:extLst>
              </p:cNvPr>
              <p:cNvSpPr txBox="1"/>
              <p:nvPr/>
            </p:nvSpPr>
            <p:spPr bwMode="auto">
              <a:xfrm>
                <a:off x="4426098"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a:t>
                </a:r>
              </a:p>
            </p:txBody>
          </p:sp>
          <p:sp>
            <p:nvSpPr>
              <p:cNvPr id="43" name="TextBox 42">
                <a:extLst>
                  <a:ext uri="{FF2B5EF4-FFF2-40B4-BE49-F238E27FC236}">
                    <a16:creationId xmlns:a16="http://schemas.microsoft.com/office/drawing/2014/main" id="{D822DA9C-A4B3-4AB7-AB5A-3CB3C113088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46" name="TextBox 45">
            <a:extLst>
              <a:ext uri="{FF2B5EF4-FFF2-40B4-BE49-F238E27FC236}">
                <a16:creationId xmlns:a16="http://schemas.microsoft.com/office/drawing/2014/main" id="{72EFC598-3903-4AA2-B055-D24F9D617023}"/>
              </a:ext>
            </a:extLst>
          </p:cNvPr>
          <p:cNvSpPr txBox="1"/>
          <p:nvPr/>
        </p:nvSpPr>
        <p:spPr bwMode="auto">
          <a:xfrm>
            <a:off x="6217077" y="3877637"/>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7" name="TextBox 46">
            <a:extLst>
              <a:ext uri="{FF2B5EF4-FFF2-40B4-BE49-F238E27FC236}">
                <a16:creationId xmlns:a16="http://schemas.microsoft.com/office/drawing/2014/main" id="{336E21DD-9937-4D2A-9502-0834B0A635BE}"/>
              </a:ext>
            </a:extLst>
          </p:cNvPr>
          <p:cNvSpPr txBox="1"/>
          <p:nvPr/>
        </p:nvSpPr>
        <p:spPr bwMode="auto">
          <a:xfrm>
            <a:off x="7921460" y="3877637"/>
            <a:ext cx="780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8" name="Picture 47" descr="A close up of a logo  Description generated with high confidence">
            <a:extLst>
              <a:ext uri="{FF2B5EF4-FFF2-40B4-BE49-F238E27FC236}">
                <a16:creationId xmlns:a16="http://schemas.microsoft.com/office/drawing/2014/main" id="{BEEF5649-E248-4BA6-8DC1-4652CA97F7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4580" y="3413034"/>
            <a:ext cx="194527" cy="1390870"/>
          </a:xfrm>
          <a:prstGeom prst="rect">
            <a:avLst/>
          </a:prstGeom>
        </p:spPr>
      </p:pic>
      <p:pic>
        <p:nvPicPr>
          <p:cNvPr id="49" name="Picture 48" descr="A close up of a logo  Description generated with high confidence">
            <a:extLst>
              <a:ext uri="{FF2B5EF4-FFF2-40B4-BE49-F238E27FC236}">
                <a16:creationId xmlns:a16="http://schemas.microsoft.com/office/drawing/2014/main" id="{EEF1122F-7AAB-42A9-A7C4-112647CB5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0846" y="3413034"/>
            <a:ext cx="194527" cy="1390870"/>
          </a:xfrm>
          <a:prstGeom prst="rect">
            <a:avLst/>
          </a:prstGeom>
        </p:spPr>
      </p:pic>
      <p:pic>
        <p:nvPicPr>
          <p:cNvPr id="50" name="Picture 49" descr="A close up of a logo  Description generated with high confidence">
            <a:extLst>
              <a:ext uri="{FF2B5EF4-FFF2-40B4-BE49-F238E27FC236}">
                <a16:creationId xmlns:a16="http://schemas.microsoft.com/office/drawing/2014/main" id="{AB92376E-E58B-4513-81AA-BF87BA104B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0362" y="3413034"/>
            <a:ext cx="194527" cy="1390870"/>
          </a:xfrm>
          <a:prstGeom prst="rect">
            <a:avLst/>
          </a:prstGeom>
        </p:spPr>
      </p:pic>
      <p:sp>
        <p:nvSpPr>
          <p:cNvPr id="77" name="TextBox 76">
            <a:extLst>
              <a:ext uri="{FF2B5EF4-FFF2-40B4-BE49-F238E27FC236}">
                <a16:creationId xmlns:a16="http://schemas.microsoft.com/office/drawing/2014/main" id="{BB71B911-7D61-436B-BADA-98EFBA060923}"/>
              </a:ext>
            </a:extLst>
          </p:cNvPr>
          <p:cNvSpPr txBox="1"/>
          <p:nvPr/>
        </p:nvSpPr>
        <p:spPr bwMode="auto">
          <a:xfrm>
            <a:off x="3889425" y="4764908"/>
            <a:ext cx="89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same</a:t>
            </a:r>
          </a:p>
        </p:txBody>
      </p:sp>
      <p:sp>
        <p:nvSpPr>
          <p:cNvPr id="73" name="TextBox 72">
            <a:extLst>
              <a:ext uri="{FF2B5EF4-FFF2-40B4-BE49-F238E27FC236}">
                <a16:creationId xmlns:a16="http://schemas.microsoft.com/office/drawing/2014/main" id="{D684C0EC-E92D-47B0-AD0A-00D3A63DEC17}"/>
              </a:ext>
            </a:extLst>
          </p:cNvPr>
          <p:cNvSpPr txBox="1"/>
          <p:nvPr/>
        </p:nvSpPr>
        <p:spPr bwMode="auto">
          <a:xfrm>
            <a:off x="7627802" y="4806842"/>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32</a:t>
            </a:r>
          </a:p>
        </p:txBody>
      </p:sp>
      <p:sp>
        <p:nvSpPr>
          <p:cNvPr id="3" name="Rectangle 2">
            <a:extLst>
              <a:ext uri="{FF2B5EF4-FFF2-40B4-BE49-F238E27FC236}">
                <a16:creationId xmlns:a16="http://schemas.microsoft.com/office/drawing/2014/main" id="{C916593F-5603-40CF-941A-AC360E6E157A}"/>
              </a:ext>
            </a:extLst>
          </p:cNvPr>
          <p:cNvSpPr/>
          <p:nvPr/>
        </p:nvSpPr>
        <p:spPr>
          <a:xfrm>
            <a:off x="72211" y="677192"/>
            <a:ext cx="9144000" cy="1569660"/>
          </a:xfrm>
          <a:prstGeom prst="rect">
            <a:avLst/>
          </a:prstGeom>
        </p:spPr>
        <p:txBody>
          <a:bodyPr wrap="square">
            <a:spAutoFit/>
          </a:bodyPr>
          <a:lstStyle/>
          <a:p>
            <a:r>
              <a:rPr lang="en-GB" sz="2400" dirty="0">
                <a:latin typeface="Myriad Pro Semibold"/>
              </a:rPr>
              <a:t>Ciara has 105 marbles; 55 of them are red and the rest are blue. </a:t>
            </a:r>
          </a:p>
          <a:p>
            <a:r>
              <a:rPr lang="en-GB" sz="2400" dirty="0">
                <a:latin typeface="Myriad Pro Semibold"/>
              </a:rPr>
              <a:t>So she has 50 blue marbles. Arjun also has 105 marbles. Some of them are red and some of them are blue. He has eighteen more red marbles than Ciara. How many blue marbles does Arjun have?</a:t>
            </a:r>
          </a:p>
        </p:txBody>
      </p:sp>
    </p:spTree>
    <p:custDataLst>
      <p:tags r:id="rId1"/>
    </p:custDataLst>
    <p:extLst>
      <p:ext uri="{BB962C8B-B14F-4D97-AF65-F5344CB8AC3E}">
        <p14:creationId xmlns:p14="http://schemas.microsoft.com/office/powerpoint/2010/main" val="384075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2" presetClass="entr" presetSubtype="1"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up)">
                                      <p:cBhvr>
                                        <p:cTn id="29" dur="500"/>
                                        <p:tgtEl>
                                          <p:spTgt spid="4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5" grpId="1"/>
      <p:bldP spid="24" grpId="0"/>
      <p:bldP spid="28" grpId="0"/>
      <p:bldP spid="46" grpId="0"/>
      <p:bldP spid="47" grpId="0"/>
      <p:bldP spid="77" grpId="0"/>
      <p:bldP spid="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C6A168-B8C5-4872-937F-51426FEFECDF}"/>
              </a:ext>
            </a:extLst>
          </p:cNvPr>
          <p:cNvSpPr>
            <a:spLocks noGrp="1"/>
          </p:cNvSpPr>
          <p:nvPr>
            <p:ph type="body" sz="quarter" idx="11"/>
          </p:nvPr>
        </p:nvSpPr>
        <p:spPr/>
        <p:txBody>
          <a:bodyPr/>
          <a:lstStyle/>
          <a:p>
            <a:pPr marL="0" indent="0">
              <a:buNone/>
            </a:pPr>
            <a:r>
              <a:rPr lang="en-GB" dirty="0"/>
              <a:t> </a:t>
            </a:r>
          </a:p>
        </p:txBody>
      </p:sp>
      <p:grpSp>
        <p:nvGrpSpPr>
          <p:cNvPr id="3" name="Group 2">
            <a:extLst>
              <a:ext uri="{FF2B5EF4-FFF2-40B4-BE49-F238E27FC236}">
                <a16:creationId xmlns:a16="http://schemas.microsoft.com/office/drawing/2014/main" id="{DF4D0FAE-D0F2-4D70-888F-E32DA5DAB81C}"/>
              </a:ext>
            </a:extLst>
          </p:cNvPr>
          <p:cNvGrpSpPr/>
          <p:nvPr/>
        </p:nvGrpSpPr>
        <p:grpSpPr>
          <a:xfrm>
            <a:off x="2084681" y="1605067"/>
            <a:ext cx="4192348" cy="461665"/>
            <a:chOff x="2530352" y="3429000"/>
            <a:chExt cx="4192348" cy="461665"/>
          </a:xfrm>
        </p:grpSpPr>
        <p:grpSp>
          <p:nvGrpSpPr>
            <p:cNvPr id="4" name="Group 3">
              <a:extLst>
                <a:ext uri="{FF2B5EF4-FFF2-40B4-BE49-F238E27FC236}">
                  <a16:creationId xmlns:a16="http://schemas.microsoft.com/office/drawing/2014/main" id="{C13D4966-BD70-43E1-9C5E-9633DDCFB4D2}"/>
                </a:ext>
              </a:extLst>
            </p:cNvPr>
            <p:cNvGrpSpPr/>
            <p:nvPr/>
          </p:nvGrpSpPr>
          <p:grpSpPr>
            <a:xfrm>
              <a:off x="5318690" y="3429000"/>
              <a:ext cx="1404010" cy="461665"/>
              <a:chOff x="5318690" y="3834642"/>
              <a:chExt cx="1404010" cy="461665"/>
            </a:xfrm>
          </p:grpSpPr>
          <p:sp>
            <p:nvSpPr>
              <p:cNvPr id="9" name="TextBox 8">
                <a:extLst>
                  <a:ext uri="{FF2B5EF4-FFF2-40B4-BE49-F238E27FC236}">
                    <a16:creationId xmlns:a16="http://schemas.microsoft.com/office/drawing/2014/main" id="{A894875A-74C7-4998-8933-DB68E67001A2}"/>
                  </a:ext>
                </a:extLst>
              </p:cNvPr>
              <p:cNvSpPr txBox="1"/>
              <p:nvPr/>
            </p:nvSpPr>
            <p:spPr bwMode="auto">
              <a:xfrm>
                <a:off x="6037897"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105</a:t>
                </a:r>
              </a:p>
            </p:txBody>
          </p:sp>
          <p:sp>
            <p:nvSpPr>
              <p:cNvPr id="10" name="TextBox 9">
                <a:extLst>
                  <a:ext uri="{FF2B5EF4-FFF2-40B4-BE49-F238E27FC236}">
                    <a16:creationId xmlns:a16="http://schemas.microsoft.com/office/drawing/2014/main" id="{08858653-572A-4C75-A99C-AF947CBAC71E}"/>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5" name="Group 4">
              <a:extLst>
                <a:ext uri="{FF2B5EF4-FFF2-40B4-BE49-F238E27FC236}">
                  <a16:creationId xmlns:a16="http://schemas.microsoft.com/office/drawing/2014/main" id="{B54E24AB-5FBD-4025-9082-9EB0F91E1CD8}"/>
                </a:ext>
              </a:extLst>
            </p:cNvPr>
            <p:cNvGrpSpPr/>
            <p:nvPr/>
          </p:nvGrpSpPr>
          <p:grpSpPr>
            <a:xfrm>
              <a:off x="2530352" y="3429000"/>
              <a:ext cx="2413838" cy="461665"/>
              <a:chOff x="2530352" y="3834642"/>
              <a:chExt cx="2413838" cy="461665"/>
            </a:xfrm>
          </p:grpSpPr>
          <p:sp>
            <p:nvSpPr>
              <p:cNvPr id="6" name="TextBox 5">
                <a:extLst>
                  <a:ext uri="{FF2B5EF4-FFF2-40B4-BE49-F238E27FC236}">
                    <a16:creationId xmlns:a16="http://schemas.microsoft.com/office/drawing/2014/main" id="{FA9FEE42-E225-4C4F-9D25-219100E87CA9}"/>
                  </a:ext>
                </a:extLst>
              </p:cNvPr>
              <p:cNvSpPr txBox="1"/>
              <p:nvPr/>
            </p:nvSpPr>
            <p:spPr bwMode="auto">
              <a:xfrm>
                <a:off x="2530352"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a:t>
                </a:r>
              </a:p>
            </p:txBody>
          </p:sp>
          <p:sp>
            <p:nvSpPr>
              <p:cNvPr id="7" name="TextBox 6">
                <a:extLst>
                  <a:ext uri="{FF2B5EF4-FFF2-40B4-BE49-F238E27FC236}">
                    <a16:creationId xmlns:a16="http://schemas.microsoft.com/office/drawing/2014/main" id="{0C04ADB4-050E-443D-8151-FB8F5425B8F9}"/>
                  </a:ext>
                </a:extLst>
              </p:cNvPr>
              <p:cNvSpPr txBox="1"/>
              <p:nvPr/>
            </p:nvSpPr>
            <p:spPr bwMode="auto">
              <a:xfrm>
                <a:off x="4426098"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a:t>
                </a:r>
              </a:p>
            </p:txBody>
          </p:sp>
          <p:sp>
            <p:nvSpPr>
              <p:cNvPr id="8" name="TextBox 7">
                <a:extLst>
                  <a:ext uri="{FF2B5EF4-FFF2-40B4-BE49-F238E27FC236}">
                    <a16:creationId xmlns:a16="http://schemas.microsoft.com/office/drawing/2014/main" id="{D0782D84-E5C1-4E9D-AF90-C9D7A364AAC1}"/>
                  </a:ext>
                </a:extLst>
              </p:cNvPr>
              <p:cNvSpPr txBox="1"/>
              <p:nvPr/>
            </p:nvSpPr>
            <p:spPr bwMode="auto">
              <a:xfrm>
                <a:off x="3549594" y="3834642"/>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11" name="TextBox 10">
            <a:extLst>
              <a:ext uri="{FF2B5EF4-FFF2-40B4-BE49-F238E27FC236}">
                <a16:creationId xmlns:a16="http://schemas.microsoft.com/office/drawing/2014/main" id="{9609E7BA-371E-4094-9F80-971F9D742E3A}"/>
              </a:ext>
            </a:extLst>
          </p:cNvPr>
          <p:cNvSpPr txBox="1"/>
          <p:nvPr/>
        </p:nvSpPr>
        <p:spPr bwMode="auto">
          <a:xfrm>
            <a:off x="4223177" y="2874337"/>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2" name="TextBox 11">
            <a:extLst>
              <a:ext uri="{FF2B5EF4-FFF2-40B4-BE49-F238E27FC236}">
                <a16:creationId xmlns:a16="http://schemas.microsoft.com/office/drawing/2014/main" id="{9CF6B028-CD48-49FA-9F8B-41F97C69AED8}"/>
              </a:ext>
            </a:extLst>
          </p:cNvPr>
          <p:cNvSpPr txBox="1"/>
          <p:nvPr/>
        </p:nvSpPr>
        <p:spPr bwMode="auto">
          <a:xfrm>
            <a:off x="2440989" y="2905883"/>
            <a:ext cx="780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18</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AE29B0F6-682F-4076-AA99-EDC9E62381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680" y="2409734"/>
            <a:ext cx="194527" cy="1390870"/>
          </a:xfrm>
          <a:prstGeom prst="rect">
            <a:avLst/>
          </a:prstGeom>
        </p:spPr>
      </p:pic>
      <p:pic>
        <p:nvPicPr>
          <p:cNvPr id="14" name="Picture 13" descr="A close up of a logo  Description generated with high confidence">
            <a:extLst>
              <a:ext uri="{FF2B5EF4-FFF2-40B4-BE49-F238E27FC236}">
                <a16:creationId xmlns:a16="http://schemas.microsoft.com/office/drawing/2014/main" id="{A76AB5D8-BF9C-4D72-95BE-B8F7E920B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6946" y="2409734"/>
            <a:ext cx="194527" cy="1390870"/>
          </a:xfrm>
          <a:prstGeom prst="rect">
            <a:avLst/>
          </a:prstGeom>
        </p:spPr>
      </p:pic>
      <p:pic>
        <p:nvPicPr>
          <p:cNvPr id="15" name="Picture 14" descr="A close up of a logo  Description generated with high confidence">
            <a:extLst>
              <a:ext uri="{FF2B5EF4-FFF2-40B4-BE49-F238E27FC236}">
                <a16:creationId xmlns:a16="http://schemas.microsoft.com/office/drawing/2014/main" id="{F255A2AC-7274-4E0D-AE46-7068079805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6462" y="2409734"/>
            <a:ext cx="194527" cy="1390870"/>
          </a:xfrm>
          <a:prstGeom prst="rect">
            <a:avLst/>
          </a:prstGeom>
        </p:spPr>
      </p:pic>
      <p:sp>
        <p:nvSpPr>
          <p:cNvPr id="16" name="TextBox 15">
            <a:extLst>
              <a:ext uri="{FF2B5EF4-FFF2-40B4-BE49-F238E27FC236}">
                <a16:creationId xmlns:a16="http://schemas.microsoft.com/office/drawing/2014/main" id="{235CCD85-0291-4A0F-991A-061A28BDA613}"/>
              </a:ext>
            </a:extLst>
          </p:cNvPr>
          <p:cNvSpPr txBox="1"/>
          <p:nvPr/>
        </p:nvSpPr>
        <p:spPr bwMode="auto">
          <a:xfrm>
            <a:off x="5406009" y="3849404"/>
            <a:ext cx="912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same</a:t>
            </a:r>
          </a:p>
        </p:txBody>
      </p:sp>
      <p:sp>
        <p:nvSpPr>
          <p:cNvPr id="17" name="TextBox 16">
            <a:extLst>
              <a:ext uri="{FF2B5EF4-FFF2-40B4-BE49-F238E27FC236}">
                <a16:creationId xmlns:a16="http://schemas.microsoft.com/office/drawing/2014/main" id="{DB296AC2-73DE-41CB-AA2C-6D8D8C76E677}"/>
              </a:ext>
            </a:extLst>
          </p:cNvPr>
          <p:cNvSpPr txBox="1"/>
          <p:nvPr/>
        </p:nvSpPr>
        <p:spPr bwMode="auto">
          <a:xfrm>
            <a:off x="2076207" y="3912773"/>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32</a:t>
            </a:r>
          </a:p>
        </p:txBody>
      </p:sp>
      <p:sp>
        <p:nvSpPr>
          <p:cNvPr id="18" name="TextBox 17">
            <a:extLst>
              <a:ext uri="{FF2B5EF4-FFF2-40B4-BE49-F238E27FC236}">
                <a16:creationId xmlns:a16="http://schemas.microsoft.com/office/drawing/2014/main" id="{62ECDA95-43CD-47F3-9F86-ABAFA79E6A7F}"/>
              </a:ext>
            </a:extLst>
          </p:cNvPr>
          <p:cNvSpPr txBox="1"/>
          <p:nvPr/>
        </p:nvSpPr>
        <p:spPr>
          <a:xfrm>
            <a:off x="292100" y="1605067"/>
            <a:ext cx="1291431" cy="461665"/>
          </a:xfrm>
          <a:prstGeom prst="rect">
            <a:avLst/>
          </a:prstGeom>
          <a:noFill/>
        </p:spPr>
        <p:txBody>
          <a:bodyPr wrap="square" rtlCol="0">
            <a:spAutoFit/>
          </a:bodyPr>
          <a:lstStyle/>
          <a:p>
            <a:r>
              <a:rPr lang="en-GB" sz="2400" b="1" dirty="0">
                <a:solidFill>
                  <a:srgbClr val="FF0000"/>
                </a:solidFill>
                <a:latin typeface="Myriad Pro Semibold"/>
              </a:rPr>
              <a:t>Ciara</a:t>
            </a:r>
          </a:p>
        </p:txBody>
      </p:sp>
      <p:sp>
        <p:nvSpPr>
          <p:cNvPr id="19" name="Rectangle 18">
            <a:extLst>
              <a:ext uri="{FF2B5EF4-FFF2-40B4-BE49-F238E27FC236}">
                <a16:creationId xmlns:a16="http://schemas.microsoft.com/office/drawing/2014/main" id="{D263A52A-B398-4D55-B6D2-E5053D37A6C8}"/>
              </a:ext>
            </a:extLst>
          </p:cNvPr>
          <p:cNvSpPr/>
          <p:nvPr/>
        </p:nvSpPr>
        <p:spPr>
          <a:xfrm>
            <a:off x="331734" y="3761607"/>
            <a:ext cx="982961" cy="461665"/>
          </a:xfrm>
          <a:prstGeom prst="rect">
            <a:avLst/>
          </a:prstGeom>
        </p:spPr>
        <p:txBody>
          <a:bodyPr wrap="none">
            <a:spAutoFit/>
          </a:bodyPr>
          <a:lstStyle/>
          <a:p>
            <a:r>
              <a:rPr lang="en-GB" sz="2400" b="1" dirty="0">
                <a:solidFill>
                  <a:srgbClr val="FF0000"/>
                </a:solidFill>
                <a:latin typeface="Myriad Pro Semibold"/>
              </a:rPr>
              <a:t>Arjun</a:t>
            </a:r>
          </a:p>
        </p:txBody>
      </p:sp>
      <p:sp>
        <p:nvSpPr>
          <p:cNvPr id="22" name="TextBox 21">
            <a:extLst>
              <a:ext uri="{FF2B5EF4-FFF2-40B4-BE49-F238E27FC236}">
                <a16:creationId xmlns:a16="http://schemas.microsoft.com/office/drawing/2014/main" id="{73B061CB-5B07-47A6-8936-C6AFFBAEE3CF}"/>
              </a:ext>
            </a:extLst>
          </p:cNvPr>
          <p:cNvSpPr txBox="1"/>
          <p:nvPr/>
        </p:nvSpPr>
        <p:spPr>
          <a:xfrm>
            <a:off x="1775723" y="1235735"/>
            <a:ext cx="1510301" cy="369332"/>
          </a:xfrm>
          <a:prstGeom prst="rect">
            <a:avLst/>
          </a:prstGeom>
          <a:noFill/>
        </p:spPr>
        <p:txBody>
          <a:bodyPr wrap="square" rtlCol="0">
            <a:spAutoFit/>
          </a:bodyPr>
          <a:lstStyle/>
          <a:p>
            <a:r>
              <a:rPr lang="en-GB" dirty="0">
                <a:solidFill>
                  <a:srgbClr val="0070C0"/>
                </a:solidFill>
                <a:latin typeface="Myriad Pro Semibold"/>
              </a:rPr>
              <a:t>blue marbles</a:t>
            </a:r>
          </a:p>
        </p:txBody>
      </p:sp>
      <p:sp>
        <p:nvSpPr>
          <p:cNvPr id="23" name="TextBox 22">
            <a:extLst>
              <a:ext uri="{FF2B5EF4-FFF2-40B4-BE49-F238E27FC236}">
                <a16:creationId xmlns:a16="http://schemas.microsoft.com/office/drawing/2014/main" id="{B1294CF9-4738-467D-81B3-EA74CFEBB918}"/>
              </a:ext>
            </a:extLst>
          </p:cNvPr>
          <p:cNvSpPr txBox="1"/>
          <p:nvPr/>
        </p:nvSpPr>
        <p:spPr>
          <a:xfrm>
            <a:off x="3698697" y="1212351"/>
            <a:ext cx="1510300" cy="369332"/>
          </a:xfrm>
          <a:prstGeom prst="rect">
            <a:avLst/>
          </a:prstGeom>
          <a:noFill/>
        </p:spPr>
        <p:txBody>
          <a:bodyPr wrap="square" rtlCol="0">
            <a:spAutoFit/>
          </a:bodyPr>
          <a:lstStyle/>
          <a:p>
            <a:r>
              <a:rPr lang="en-GB" dirty="0">
                <a:solidFill>
                  <a:srgbClr val="FF0000"/>
                </a:solidFill>
                <a:latin typeface="Myriad Pro Semibold"/>
              </a:rPr>
              <a:t>red marbles</a:t>
            </a:r>
          </a:p>
        </p:txBody>
      </p:sp>
    </p:spTree>
    <p:custDataLst>
      <p:tags r:id="rId1"/>
    </p:custDataLst>
    <p:extLst>
      <p:ext uri="{BB962C8B-B14F-4D97-AF65-F5344CB8AC3E}">
        <p14:creationId xmlns:p14="http://schemas.microsoft.com/office/powerpoint/2010/main" val="416232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2" presetClass="entr" presetSubtype="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D62ED28-0DA4-4AC3-9EB7-3B613AF362F5}"/>
              </a:ext>
            </a:extLst>
          </p:cNvPr>
          <p:cNvSpPr/>
          <p:nvPr/>
        </p:nvSpPr>
        <p:spPr>
          <a:xfrm>
            <a:off x="222792" y="985147"/>
            <a:ext cx="8698416" cy="209415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7C4D68CF-FB13-4248-9D0D-F0AB24E8BED8}"/>
              </a:ext>
            </a:extLst>
          </p:cNvPr>
          <p:cNvSpPr>
            <a:spLocks noGrp="1"/>
          </p:cNvSpPr>
          <p:nvPr>
            <p:ph type="body" sz="quarter" idx="11"/>
          </p:nvPr>
        </p:nvSpPr>
        <p:spPr/>
        <p:txBody>
          <a:bodyPr/>
          <a:lstStyle/>
          <a:p>
            <a:pPr marL="0" indent="0">
              <a:buNone/>
            </a:pPr>
            <a:r>
              <a:rPr lang="en-GB" dirty="0"/>
              <a:t> </a:t>
            </a:r>
          </a:p>
        </p:txBody>
      </p:sp>
      <p:sp>
        <p:nvSpPr>
          <p:cNvPr id="3" name="Rectangle 2">
            <a:extLst>
              <a:ext uri="{FF2B5EF4-FFF2-40B4-BE49-F238E27FC236}">
                <a16:creationId xmlns:a16="http://schemas.microsoft.com/office/drawing/2014/main" id="{A7E23A9F-0006-4E0E-8AAC-EEE6A3C3F50D}"/>
              </a:ext>
            </a:extLst>
          </p:cNvPr>
          <p:cNvSpPr/>
          <p:nvPr/>
        </p:nvSpPr>
        <p:spPr>
          <a:xfrm>
            <a:off x="498021" y="1062726"/>
            <a:ext cx="8147957" cy="1938992"/>
          </a:xfrm>
          <a:prstGeom prst="rect">
            <a:avLst/>
          </a:prstGeom>
        </p:spPr>
        <p:txBody>
          <a:bodyPr wrap="square">
            <a:spAutoFit/>
          </a:bodyPr>
          <a:lstStyle/>
          <a:p>
            <a:r>
              <a:rPr lang="en-GB" sz="2400" dirty="0">
                <a:latin typeface="Myriad Pro Semibold"/>
              </a:rPr>
              <a:t>Leah gets £5 to spend on lunch each day. On Monday she spends £3.50, so she is left with £1.50 to put in her savings. On Tuesday Leah spends 50p less than she did on Monday. How much does she have left on Tuesday to put in her savings?</a:t>
            </a:r>
          </a:p>
        </p:txBody>
      </p:sp>
    </p:spTree>
    <p:extLst>
      <p:ext uri="{BB962C8B-B14F-4D97-AF65-F5344CB8AC3E}">
        <p14:creationId xmlns:p14="http://schemas.microsoft.com/office/powerpoint/2010/main" val="2452584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grpSp>
        <p:nvGrpSpPr>
          <p:cNvPr id="7" name="Group 6">
            <a:extLst>
              <a:ext uri="{FF2B5EF4-FFF2-40B4-BE49-F238E27FC236}">
                <a16:creationId xmlns:a16="http://schemas.microsoft.com/office/drawing/2014/main" id="{DFE1EAF8-3898-4A9B-A9D0-3309AC30EE9A}"/>
              </a:ext>
            </a:extLst>
          </p:cNvPr>
          <p:cNvGrpSpPr/>
          <p:nvPr/>
        </p:nvGrpSpPr>
        <p:grpSpPr>
          <a:xfrm>
            <a:off x="468151" y="1918583"/>
            <a:ext cx="3314700" cy="2997200"/>
            <a:chOff x="2932080" y="1086813"/>
            <a:chExt cx="3314700" cy="2997200"/>
          </a:xfrm>
        </p:grpSpPr>
        <p:sp>
          <p:nvSpPr>
            <p:cNvPr id="8" name="Oval 7">
              <a:extLst>
                <a:ext uri="{FF2B5EF4-FFF2-40B4-BE49-F238E27FC236}">
                  <a16:creationId xmlns:a16="http://schemas.microsoft.com/office/drawing/2014/main" id="{EFEC2D18-23DF-4F70-AB03-C258D2584E87}"/>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9" name="Oval 8">
              <a:extLst>
                <a:ext uri="{FF2B5EF4-FFF2-40B4-BE49-F238E27FC236}">
                  <a16:creationId xmlns:a16="http://schemas.microsoft.com/office/drawing/2014/main" id="{62C3FD51-4FFB-4B05-9BEE-91752D4C71F3}"/>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Oval 9">
              <a:extLst>
                <a:ext uri="{FF2B5EF4-FFF2-40B4-BE49-F238E27FC236}">
                  <a16:creationId xmlns:a16="http://schemas.microsoft.com/office/drawing/2014/main" id="{42C16E52-1AFE-4C18-998C-3EF6BA45D616}"/>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1" name="Straight Connector 10">
              <a:extLst>
                <a:ext uri="{FF2B5EF4-FFF2-40B4-BE49-F238E27FC236}">
                  <a16:creationId xmlns:a16="http://schemas.microsoft.com/office/drawing/2014/main" id="{83A0DDF5-9579-455D-99F7-87391BD6E000}"/>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32E22B02-06FA-46B7-8150-9CEB1800705C}"/>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1A018F97-1504-4170-A03B-0870D4B3894D}"/>
              </a:ext>
            </a:extLst>
          </p:cNvPr>
          <p:cNvSpPr txBox="1"/>
          <p:nvPr/>
        </p:nvSpPr>
        <p:spPr bwMode="auto">
          <a:xfrm>
            <a:off x="2477612"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£1.50</a:t>
            </a:r>
          </a:p>
        </p:txBody>
      </p:sp>
      <p:sp>
        <p:nvSpPr>
          <p:cNvPr id="14" name="TextBox 13">
            <a:extLst>
              <a:ext uri="{FF2B5EF4-FFF2-40B4-BE49-F238E27FC236}">
                <a16:creationId xmlns:a16="http://schemas.microsoft.com/office/drawing/2014/main" id="{C731C8B9-16E4-45AB-A396-BE9D723352CC}"/>
              </a:ext>
            </a:extLst>
          </p:cNvPr>
          <p:cNvSpPr txBox="1"/>
          <p:nvPr/>
        </p:nvSpPr>
        <p:spPr bwMode="auto">
          <a:xfrm>
            <a:off x="3045357" y="4071211"/>
            <a:ext cx="805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59595"/>
                </a:solidFill>
                <a:latin typeface="Comic Sans MS" panose="030F0702030302020204" pitchFamily="66" charset="0"/>
                <a:ea typeface="Myriad Pro Semibold" charset="0"/>
                <a:cs typeface="Arial" panose="020B0604020202020204" pitchFamily="34" charset="0"/>
              </a:rPr>
              <a:t>+</a:t>
            </a:r>
            <a:r>
              <a:rPr lang="en-GB" sz="14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50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p</a:t>
            </a:r>
            <a:endParaRPr lang="en-GB" sz="18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FF1DB5C4-A5E6-4025-AE3A-069C7FDC768D}"/>
              </a:ext>
            </a:extLst>
          </p:cNvPr>
          <p:cNvSpPr txBox="1"/>
          <p:nvPr/>
        </p:nvSpPr>
        <p:spPr bwMode="auto">
          <a:xfrm>
            <a:off x="400618"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£3.50</a:t>
            </a:r>
          </a:p>
        </p:txBody>
      </p:sp>
      <p:sp>
        <p:nvSpPr>
          <p:cNvPr id="16" name="TextBox 15">
            <a:extLst>
              <a:ext uri="{FF2B5EF4-FFF2-40B4-BE49-F238E27FC236}">
                <a16:creationId xmlns:a16="http://schemas.microsoft.com/office/drawing/2014/main" id="{D9288D99-61D0-4A45-928F-E3427D7DBE95}"/>
              </a:ext>
            </a:extLst>
          </p:cNvPr>
          <p:cNvSpPr txBox="1"/>
          <p:nvPr/>
        </p:nvSpPr>
        <p:spPr bwMode="auto">
          <a:xfrm>
            <a:off x="975380" y="4071211"/>
            <a:ext cx="805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59595"/>
                </a:solidFill>
                <a:latin typeface="Comic Sans MS" panose="030F0702030302020204" pitchFamily="66" charset="0"/>
                <a:ea typeface="Myriad Pro Semibold" charset="0"/>
                <a:cs typeface="Arial" panose="020B0604020202020204" pitchFamily="34" charset="0"/>
              </a:rPr>
              <a:t>−</a:t>
            </a:r>
            <a:r>
              <a:rPr lang="en-GB" sz="16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50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p</a:t>
            </a:r>
            <a:endParaRPr lang="en-GB" sz="18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CDEA7ED9-0469-48B4-9CA0-DCB4C42DD404}"/>
              </a:ext>
            </a:extLst>
          </p:cNvPr>
          <p:cNvSpPr txBox="1"/>
          <p:nvPr/>
        </p:nvSpPr>
        <p:spPr bwMode="auto">
          <a:xfrm>
            <a:off x="1908132" y="2344340"/>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£5</a:t>
            </a:r>
          </a:p>
        </p:txBody>
      </p:sp>
      <p:sp>
        <p:nvSpPr>
          <p:cNvPr id="18" name="TextBox 17">
            <a:extLst>
              <a:ext uri="{FF2B5EF4-FFF2-40B4-BE49-F238E27FC236}">
                <a16:creationId xmlns:a16="http://schemas.microsoft.com/office/drawing/2014/main" id="{3D0723B3-81C2-45ED-9ED1-D6BE1B1F3A98}"/>
              </a:ext>
            </a:extLst>
          </p:cNvPr>
          <p:cNvSpPr txBox="1"/>
          <p:nvPr/>
        </p:nvSpPr>
        <p:spPr bwMode="auto">
          <a:xfrm>
            <a:off x="2952934" y="4071211"/>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£2</a:t>
            </a:r>
          </a:p>
        </p:txBody>
      </p:sp>
      <p:grpSp>
        <p:nvGrpSpPr>
          <p:cNvPr id="21" name="Group 20">
            <a:extLst>
              <a:ext uri="{FF2B5EF4-FFF2-40B4-BE49-F238E27FC236}">
                <a16:creationId xmlns:a16="http://schemas.microsoft.com/office/drawing/2014/main" id="{2151ABD2-B8E0-4DEB-93BC-15C7A1AA654E}"/>
              </a:ext>
            </a:extLst>
          </p:cNvPr>
          <p:cNvGrpSpPr/>
          <p:nvPr/>
        </p:nvGrpSpPr>
        <p:grpSpPr>
          <a:xfrm>
            <a:off x="4240913" y="2147914"/>
            <a:ext cx="4309367" cy="461665"/>
            <a:chOff x="2530351" y="3429000"/>
            <a:chExt cx="4309367" cy="461665"/>
          </a:xfrm>
        </p:grpSpPr>
        <p:grpSp>
          <p:nvGrpSpPr>
            <p:cNvPr id="22" name="Group 21">
              <a:extLst>
                <a:ext uri="{FF2B5EF4-FFF2-40B4-BE49-F238E27FC236}">
                  <a16:creationId xmlns:a16="http://schemas.microsoft.com/office/drawing/2014/main" id="{495EB619-9683-45BC-9D78-5C3C8AF69825}"/>
                </a:ext>
              </a:extLst>
            </p:cNvPr>
            <p:cNvGrpSpPr/>
            <p:nvPr/>
          </p:nvGrpSpPr>
          <p:grpSpPr>
            <a:xfrm>
              <a:off x="5318690" y="3429000"/>
              <a:ext cx="1521028" cy="461665"/>
              <a:chOff x="5318690" y="3834642"/>
              <a:chExt cx="1521028" cy="461665"/>
            </a:xfrm>
          </p:grpSpPr>
          <p:sp>
            <p:nvSpPr>
              <p:cNvPr id="27" name="TextBox 26">
                <a:extLst>
                  <a:ext uri="{FF2B5EF4-FFF2-40B4-BE49-F238E27FC236}">
                    <a16:creationId xmlns:a16="http://schemas.microsoft.com/office/drawing/2014/main" id="{A988ADB2-5ACA-4034-953A-CE6B7FBC7AB4}"/>
                  </a:ext>
                </a:extLst>
              </p:cNvPr>
              <p:cNvSpPr txBox="1"/>
              <p:nvPr/>
            </p:nvSpPr>
            <p:spPr bwMode="auto">
              <a:xfrm>
                <a:off x="5920877"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28" name="TextBox 27">
                <a:extLst>
                  <a:ext uri="{FF2B5EF4-FFF2-40B4-BE49-F238E27FC236}">
                    <a16:creationId xmlns:a16="http://schemas.microsoft.com/office/drawing/2014/main" id="{BFB38B3E-B2EC-47B8-A3FA-0DFBDF72640A}"/>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3" name="Group 22">
              <a:extLst>
                <a:ext uri="{FF2B5EF4-FFF2-40B4-BE49-F238E27FC236}">
                  <a16:creationId xmlns:a16="http://schemas.microsoft.com/office/drawing/2014/main" id="{E9F6624C-7BDD-4B6C-A296-4E6B6365029F}"/>
                </a:ext>
              </a:extLst>
            </p:cNvPr>
            <p:cNvGrpSpPr/>
            <p:nvPr/>
          </p:nvGrpSpPr>
          <p:grpSpPr>
            <a:xfrm>
              <a:off x="2530351" y="3429000"/>
              <a:ext cx="2614214" cy="461665"/>
              <a:chOff x="2530351" y="3834642"/>
              <a:chExt cx="2614214" cy="461665"/>
            </a:xfrm>
          </p:grpSpPr>
          <p:sp>
            <p:nvSpPr>
              <p:cNvPr id="24" name="TextBox 23">
                <a:extLst>
                  <a:ext uri="{FF2B5EF4-FFF2-40B4-BE49-F238E27FC236}">
                    <a16:creationId xmlns:a16="http://schemas.microsoft.com/office/drawing/2014/main" id="{AC106DA0-E791-4428-9D6B-8760D7E5A08D}"/>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a:t>
                </a:r>
              </a:p>
            </p:txBody>
          </p:sp>
          <p:sp>
            <p:nvSpPr>
              <p:cNvPr id="25" name="TextBox 24">
                <a:extLst>
                  <a:ext uri="{FF2B5EF4-FFF2-40B4-BE49-F238E27FC236}">
                    <a16:creationId xmlns:a16="http://schemas.microsoft.com/office/drawing/2014/main" id="{5778A73C-E86B-4E14-8469-4CA818DA22A8}"/>
                  </a:ext>
                </a:extLst>
              </p:cNvPr>
              <p:cNvSpPr txBox="1"/>
              <p:nvPr/>
            </p:nvSpPr>
            <p:spPr bwMode="auto">
              <a:xfrm>
                <a:off x="4225724"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26" name="TextBox 25">
                <a:extLst>
                  <a:ext uri="{FF2B5EF4-FFF2-40B4-BE49-F238E27FC236}">
                    <a16:creationId xmlns:a16="http://schemas.microsoft.com/office/drawing/2014/main" id="{1F11F549-04F9-4176-8754-38B6148606C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9" name="TextBox 28">
            <a:extLst>
              <a:ext uri="{FF2B5EF4-FFF2-40B4-BE49-F238E27FC236}">
                <a16:creationId xmlns:a16="http://schemas.microsoft.com/office/drawing/2014/main" id="{96BD26FE-0FCA-4BC9-9F25-71ADC9837CBB}"/>
              </a:ext>
            </a:extLst>
          </p:cNvPr>
          <p:cNvSpPr txBox="1"/>
          <p:nvPr/>
        </p:nvSpPr>
        <p:spPr bwMode="auto">
          <a:xfrm>
            <a:off x="6379512" y="3417184"/>
            <a:ext cx="10422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50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0" name="TextBox 29">
            <a:extLst>
              <a:ext uri="{FF2B5EF4-FFF2-40B4-BE49-F238E27FC236}">
                <a16:creationId xmlns:a16="http://schemas.microsoft.com/office/drawing/2014/main" id="{1935E7E0-3B68-4655-BADC-69CCD9B33F78}"/>
              </a:ext>
            </a:extLst>
          </p:cNvPr>
          <p:cNvSpPr txBox="1"/>
          <p:nvPr/>
        </p:nvSpPr>
        <p:spPr bwMode="auto">
          <a:xfrm>
            <a:off x="8076758" y="3417184"/>
            <a:ext cx="1010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+ 50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1" name="Picture 30" descr="A close up of a logo  Description generated with high confidence">
            <a:extLst>
              <a:ext uri="{FF2B5EF4-FFF2-40B4-BE49-F238E27FC236}">
                <a16:creationId xmlns:a16="http://schemas.microsoft.com/office/drawing/2014/main" id="{4960AE0F-51CB-478F-AEE4-54EC859F3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6913" y="2952581"/>
            <a:ext cx="194527" cy="1390870"/>
          </a:xfrm>
          <a:prstGeom prst="rect">
            <a:avLst/>
          </a:prstGeom>
        </p:spPr>
      </p:pic>
      <p:pic>
        <p:nvPicPr>
          <p:cNvPr id="32" name="Picture 31" descr="A close up of a logo  Description generated with high confidence">
            <a:extLst>
              <a:ext uri="{FF2B5EF4-FFF2-40B4-BE49-F238E27FC236}">
                <a16:creationId xmlns:a16="http://schemas.microsoft.com/office/drawing/2014/main" id="{1532902E-9BDA-48F0-A828-F94AAC385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179" y="2952581"/>
            <a:ext cx="194527" cy="1390870"/>
          </a:xfrm>
          <a:prstGeom prst="rect">
            <a:avLst/>
          </a:prstGeom>
        </p:spPr>
      </p:pic>
      <p:pic>
        <p:nvPicPr>
          <p:cNvPr id="33" name="Picture 32" descr="A close up of a logo  Description generated with high confidence">
            <a:extLst>
              <a:ext uri="{FF2B5EF4-FFF2-40B4-BE49-F238E27FC236}">
                <a16:creationId xmlns:a16="http://schemas.microsoft.com/office/drawing/2014/main" id="{FE101D8D-DD7D-4590-8A2E-34EAD86276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695" y="2952581"/>
            <a:ext cx="194527" cy="1390870"/>
          </a:xfrm>
          <a:prstGeom prst="rect">
            <a:avLst/>
          </a:prstGeom>
        </p:spPr>
      </p:pic>
      <p:sp>
        <p:nvSpPr>
          <p:cNvPr id="41" name="TextBox 40">
            <a:extLst>
              <a:ext uri="{FF2B5EF4-FFF2-40B4-BE49-F238E27FC236}">
                <a16:creationId xmlns:a16="http://schemas.microsoft.com/office/drawing/2014/main" id="{7F13AB39-FD66-4AEA-AF21-E61373F8C125}"/>
              </a:ext>
            </a:extLst>
          </p:cNvPr>
          <p:cNvSpPr txBox="1"/>
          <p:nvPr/>
        </p:nvSpPr>
        <p:spPr bwMode="auto">
          <a:xfrm>
            <a:off x="4044338" y="4686452"/>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same</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E812DBFB-7C5E-4FE5-B783-60DDF228BF9C}"/>
              </a:ext>
            </a:extLst>
          </p:cNvPr>
          <p:cNvSpPr txBox="1"/>
          <p:nvPr/>
        </p:nvSpPr>
        <p:spPr bwMode="auto">
          <a:xfrm>
            <a:off x="7765080" y="4686452"/>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a:t>
            </a:r>
          </a:p>
        </p:txBody>
      </p:sp>
      <p:sp>
        <p:nvSpPr>
          <p:cNvPr id="3" name="TextBox 2">
            <a:extLst>
              <a:ext uri="{FF2B5EF4-FFF2-40B4-BE49-F238E27FC236}">
                <a16:creationId xmlns:a16="http://schemas.microsoft.com/office/drawing/2014/main" id="{E645ABC5-8C29-4F5A-8DE0-28A1D67D692C}"/>
              </a:ext>
            </a:extLst>
          </p:cNvPr>
          <p:cNvSpPr txBox="1"/>
          <p:nvPr/>
        </p:nvSpPr>
        <p:spPr>
          <a:xfrm>
            <a:off x="4240913" y="1698956"/>
            <a:ext cx="2788339" cy="461665"/>
          </a:xfrm>
          <a:prstGeom prst="rect">
            <a:avLst/>
          </a:prstGeom>
          <a:noFill/>
        </p:spPr>
        <p:txBody>
          <a:bodyPr wrap="square" rtlCol="0">
            <a:spAutoFit/>
          </a:bodyPr>
          <a:lstStyle/>
          <a:p>
            <a:r>
              <a:rPr lang="en-GB" sz="2400" dirty="0">
                <a:solidFill>
                  <a:srgbClr val="FF0000"/>
                </a:solidFill>
                <a:latin typeface="Myriad Pro Semibold"/>
              </a:rPr>
              <a:t>Monday</a:t>
            </a:r>
          </a:p>
        </p:txBody>
      </p:sp>
    </p:spTree>
    <p:custDataLst>
      <p:tags r:id="rId1"/>
    </p:custDataLst>
    <p:extLst>
      <p:ext uri="{BB962C8B-B14F-4D97-AF65-F5344CB8AC3E}">
        <p14:creationId xmlns:p14="http://schemas.microsoft.com/office/powerpoint/2010/main" val="395101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up)">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up)">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xit" presetSubtype="0" fill="hold" grpId="0" nodeType="withEffect">
                                  <p:stCondLst>
                                    <p:cond delay="0"/>
                                  </p:stCondLst>
                                  <p:childTnLst>
                                    <p:animEffect transition="out" filter="fad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6" grpId="0"/>
      <p:bldP spid="18" grpId="0"/>
      <p:bldP spid="29" grpId="0"/>
      <p:bldP spid="30" grpId="0"/>
      <p:bldP spid="41"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15333-6CB8-48CC-B8C2-793554A36649}"/>
              </a:ext>
            </a:extLst>
          </p:cNvPr>
          <p:cNvSpPr>
            <a:spLocks noGrp="1"/>
          </p:cNvSpPr>
          <p:nvPr>
            <p:ph type="body" sz="quarter" idx="11"/>
          </p:nvPr>
        </p:nvSpPr>
        <p:spPr/>
        <p:txBody>
          <a:bodyPr/>
          <a:lstStyle/>
          <a:p>
            <a:pPr marL="0" indent="0">
              <a:buNone/>
            </a:pPr>
            <a:r>
              <a:rPr lang="en-GB" dirty="0"/>
              <a:t> </a:t>
            </a:r>
          </a:p>
        </p:txBody>
      </p:sp>
      <p:sp>
        <p:nvSpPr>
          <p:cNvPr id="3" name="Rectangle 2">
            <a:extLst>
              <a:ext uri="{FF2B5EF4-FFF2-40B4-BE49-F238E27FC236}">
                <a16:creationId xmlns:a16="http://schemas.microsoft.com/office/drawing/2014/main" id="{24AC9671-C575-484B-BF24-8912C5582FBD}"/>
              </a:ext>
            </a:extLst>
          </p:cNvPr>
          <p:cNvSpPr/>
          <p:nvPr/>
        </p:nvSpPr>
        <p:spPr>
          <a:xfrm>
            <a:off x="334736" y="886323"/>
            <a:ext cx="8474528" cy="1938992"/>
          </a:xfrm>
          <a:prstGeom prst="rect">
            <a:avLst/>
          </a:prstGeom>
        </p:spPr>
        <p:txBody>
          <a:bodyPr wrap="square">
            <a:spAutoFit/>
          </a:bodyPr>
          <a:lstStyle/>
          <a:p>
            <a:r>
              <a:rPr lang="en-GB" sz="2400" dirty="0">
                <a:latin typeface="Myriad Pro Semibold"/>
              </a:rPr>
              <a:t>Leah gets £5 to spend on lunch each day. On Monday she spends £3.50, so she is left with £1.50 to put in her savings. On Wednesday Leah spends 70p less than she did on Monday. How much does she have left on Wednesday to put in her savings?</a:t>
            </a:r>
          </a:p>
        </p:txBody>
      </p:sp>
    </p:spTree>
    <p:extLst>
      <p:ext uri="{BB962C8B-B14F-4D97-AF65-F5344CB8AC3E}">
        <p14:creationId xmlns:p14="http://schemas.microsoft.com/office/powerpoint/2010/main" val="1252322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grpSp>
        <p:nvGrpSpPr>
          <p:cNvPr id="7" name="Group 6">
            <a:extLst>
              <a:ext uri="{FF2B5EF4-FFF2-40B4-BE49-F238E27FC236}">
                <a16:creationId xmlns:a16="http://schemas.microsoft.com/office/drawing/2014/main" id="{DFE1EAF8-3898-4A9B-A9D0-3309AC30EE9A}"/>
              </a:ext>
            </a:extLst>
          </p:cNvPr>
          <p:cNvGrpSpPr/>
          <p:nvPr/>
        </p:nvGrpSpPr>
        <p:grpSpPr>
          <a:xfrm>
            <a:off x="468151" y="1918583"/>
            <a:ext cx="3314700" cy="2997200"/>
            <a:chOff x="2932080" y="1086813"/>
            <a:chExt cx="3314700" cy="2997200"/>
          </a:xfrm>
        </p:grpSpPr>
        <p:sp>
          <p:nvSpPr>
            <p:cNvPr id="8" name="Oval 7">
              <a:extLst>
                <a:ext uri="{FF2B5EF4-FFF2-40B4-BE49-F238E27FC236}">
                  <a16:creationId xmlns:a16="http://schemas.microsoft.com/office/drawing/2014/main" id="{EFEC2D18-23DF-4F70-AB03-C258D2584E87}"/>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9" name="Oval 8">
              <a:extLst>
                <a:ext uri="{FF2B5EF4-FFF2-40B4-BE49-F238E27FC236}">
                  <a16:creationId xmlns:a16="http://schemas.microsoft.com/office/drawing/2014/main" id="{62C3FD51-4FFB-4B05-9BEE-91752D4C71F3}"/>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Oval 9">
              <a:extLst>
                <a:ext uri="{FF2B5EF4-FFF2-40B4-BE49-F238E27FC236}">
                  <a16:creationId xmlns:a16="http://schemas.microsoft.com/office/drawing/2014/main" id="{42C16E52-1AFE-4C18-998C-3EF6BA45D616}"/>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1" name="Straight Connector 10">
              <a:extLst>
                <a:ext uri="{FF2B5EF4-FFF2-40B4-BE49-F238E27FC236}">
                  <a16:creationId xmlns:a16="http://schemas.microsoft.com/office/drawing/2014/main" id="{83A0DDF5-9579-455D-99F7-87391BD6E000}"/>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32E22B02-06FA-46B7-8150-9CEB1800705C}"/>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1A018F97-1504-4170-A03B-0870D4B3894D}"/>
              </a:ext>
            </a:extLst>
          </p:cNvPr>
          <p:cNvSpPr txBox="1"/>
          <p:nvPr/>
        </p:nvSpPr>
        <p:spPr bwMode="auto">
          <a:xfrm>
            <a:off x="2477612"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£1.50</a:t>
            </a:r>
          </a:p>
        </p:txBody>
      </p:sp>
      <p:sp>
        <p:nvSpPr>
          <p:cNvPr id="14" name="TextBox 13">
            <a:extLst>
              <a:ext uri="{FF2B5EF4-FFF2-40B4-BE49-F238E27FC236}">
                <a16:creationId xmlns:a16="http://schemas.microsoft.com/office/drawing/2014/main" id="{C731C8B9-16E4-45AB-A396-BE9D723352CC}"/>
              </a:ext>
            </a:extLst>
          </p:cNvPr>
          <p:cNvSpPr txBox="1"/>
          <p:nvPr/>
        </p:nvSpPr>
        <p:spPr bwMode="auto">
          <a:xfrm>
            <a:off x="3053371" y="4071211"/>
            <a:ext cx="788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59595"/>
                </a:solidFill>
                <a:latin typeface="Comic Sans MS" panose="030F0702030302020204" pitchFamily="66" charset="0"/>
                <a:ea typeface="Myriad Pro Semibold" charset="0"/>
                <a:cs typeface="Arial" panose="020B0604020202020204" pitchFamily="34" charset="0"/>
              </a:rPr>
              <a:t>+</a:t>
            </a:r>
            <a:r>
              <a:rPr lang="en-GB" sz="14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7</a:t>
            </a:r>
            <a:r>
              <a:rPr lang="en-GB" sz="1800" dirty="0">
                <a:solidFill>
                  <a:srgbClr val="959595"/>
                </a:solidFill>
                <a:latin typeface="Comic Sans MS" panose="030F0702030302020204" pitchFamily="66" charset="0"/>
                <a:ea typeface="Myriad Pro Semibold" charset="0"/>
                <a:cs typeface="Arial" panose="020B0604020202020204" pitchFamily="34" charset="0"/>
              </a:rPr>
              <a:t>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p</a:t>
            </a:r>
            <a:endParaRPr lang="en-GB" sz="18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FF1DB5C4-A5E6-4025-AE3A-069C7FDC768D}"/>
              </a:ext>
            </a:extLst>
          </p:cNvPr>
          <p:cNvSpPr txBox="1"/>
          <p:nvPr/>
        </p:nvSpPr>
        <p:spPr bwMode="auto">
          <a:xfrm>
            <a:off x="400618"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£3.50</a:t>
            </a:r>
          </a:p>
        </p:txBody>
      </p:sp>
      <p:sp>
        <p:nvSpPr>
          <p:cNvPr id="16" name="TextBox 15">
            <a:extLst>
              <a:ext uri="{FF2B5EF4-FFF2-40B4-BE49-F238E27FC236}">
                <a16:creationId xmlns:a16="http://schemas.microsoft.com/office/drawing/2014/main" id="{D9288D99-61D0-4A45-928F-E3427D7DBE95}"/>
              </a:ext>
            </a:extLst>
          </p:cNvPr>
          <p:cNvSpPr txBox="1"/>
          <p:nvPr/>
        </p:nvSpPr>
        <p:spPr bwMode="auto">
          <a:xfrm>
            <a:off x="979387" y="4071211"/>
            <a:ext cx="7970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59595"/>
                </a:solidFill>
                <a:latin typeface="Comic Sans MS" panose="030F0702030302020204" pitchFamily="66" charset="0"/>
                <a:ea typeface="Myriad Pro Semibold" charset="0"/>
                <a:cs typeface="Arial" panose="020B0604020202020204" pitchFamily="34" charset="0"/>
              </a:rPr>
              <a:t>−</a:t>
            </a:r>
            <a:r>
              <a:rPr lang="en-GB" sz="16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7</a:t>
            </a:r>
            <a:r>
              <a:rPr lang="en-GB" sz="1800" dirty="0">
                <a:solidFill>
                  <a:srgbClr val="959595"/>
                </a:solidFill>
                <a:latin typeface="Comic Sans MS" panose="030F0702030302020204" pitchFamily="66" charset="0"/>
                <a:ea typeface="Myriad Pro Semibold" charset="0"/>
                <a:cs typeface="Arial" panose="020B0604020202020204" pitchFamily="34" charset="0"/>
              </a:rPr>
              <a:t>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sz="1800" dirty="0">
                <a:solidFill>
                  <a:srgbClr val="959595"/>
                </a:solidFill>
                <a:latin typeface="Comic Sans MS" panose="030F0702030302020204" pitchFamily="66" charset="0"/>
                <a:ea typeface="Myriad Pro Semibold" charset="0"/>
                <a:cs typeface="Arial" panose="020B0604020202020204" pitchFamily="34" charset="0"/>
              </a:rPr>
              <a:t>p</a:t>
            </a:r>
            <a:endParaRPr lang="en-GB" sz="18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CDEA7ED9-0469-48B4-9CA0-DCB4C42DD404}"/>
              </a:ext>
            </a:extLst>
          </p:cNvPr>
          <p:cNvSpPr txBox="1"/>
          <p:nvPr/>
        </p:nvSpPr>
        <p:spPr bwMode="auto">
          <a:xfrm>
            <a:off x="1908132" y="2344340"/>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£5</a:t>
            </a:r>
          </a:p>
        </p:txBody>
      </p:sp>
      <p:sp>
        <p:nvSpPr>
          <p:cNvPr id="18" name="TextBox 17">
            <a:extLst>
              <a:ext uri="{FF2B5EF4-FFF2-40B4-BE49-F238E27FC236}">
                <a16:creationId xmlns:a16="http://schemas.microsoft.com/office/drawing/2014/main" id="{3D0723B3-81C2-45ED-9ED1-D6BE1B1F3A98}"/>
              </a:ext>
            </a:extLst>
          </p:cNvPr>
          <p:cNvSpPr txBox="1"/>
          <p:nvPr/>
        </p:nvSpPr>
        <p:spPr bwMode="auto">
          <a:xfrm>
            <a:off x="2803053"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£2.20</a:t>
            </a:r>
          </a:p>
        </p:txBody>
      </p:sp>
      <p:grpSp>
        <p:nvGrpSpPr>
          <p:cNvPr id="21" name="Group 20">
            <a:extLst>
              <a:ext uri="{FF2B5EF4-FFF2-40B4-BE49-F238E27FC236}">
                <a16:creationId xmlns:a16="http://schemas.microsoft.com/office/drawing/2014/main" id="{2151ABD2-B8E0-4DEB-93BC-15C7A1AA654E}"/>
              </a:ext>
            </a:extLst>
          </p:cNvPr>
          <p:cNvGrpSpPr/>
          <p:nvPr/>
        </p:nvGrpSpPr>
        <p:grpSpPr>
          <a:xfrm>
            <a:off x="4240913" y="2147914"/>
            <a:ext cx="4309367" cy="461665"/>
            <a:chOff x="2530351" y="3429000"/>
            <a:chExt cx="4309367" cy="461665"/>
          </a:xfrm>
        </p:grpSpPr>
        <p:grpSp>
          <p:nvGrpSpPr>
            <p:cNvPr id="22" name="Group 21">
              <a:extLst>
                <a:ext uri="{FF2B5EF4-FFF2-40B4-BE49-F238E27FC236}">
                  <a16:creationId xmlns:a16="http://schemas.microsoft.com/office/drawing/2014/main" id="{495EB619-9683-45BC-9D78-5C3C8AF69825}"/>
                </a:ext>
              </a:extLst>
            </p:cNvPr>
            <p:cNvGrpSpPr/>
            <p:nvPr/>
          </p:nvGrpSpPr>
          <p:grpSpPr>
            <a:xfrm>
              <a:off x="5318690" y="3429000"/>
              <a:ext cx="1521028" cy="461665"/>
              <a:chOff x="5318690" y="3834642"/>
              <a:chExt cx="1521028" cy="461665"/>
            </a:xfrm>
          </p:grpSpPr>
          <p:sp>
            <p:nvSpPr>
              <p:cNvPr id="27" name="TextBox 26">
                <a:extLst>
                  <a:ext uri="{FF2B5EF4-FFF2-40B4-BE49-F238E27FC236}">
                    <a16:creationId xmlns:a16="http://schemas.microsoft.com/office/drawing/2014/main" id="{A988ADB2-5ACA-4034-953A-CE6B7FBC7AB4}"/>
                  </a:ext>
                </a:extLst>
              </p:cNvPr>
              <p:cNvSpPr txBox="1"/>
              <p:nvPr/>
            </p:nvSpPr>
            <p:spPr bwMode="auto">
              <a:xfrm>
                <a:off x="5920877"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28" name="TextBox 27">
                <a:extLst>
                  <a:ext uri="{FF2B5EF4-FFF2-40B4-BE49-F238E27FC236}">
                    <a16:creationId xmlns:a16="http://schemas.microsoft.com/office/drawing/2014/main" id="{BFB38B3E-B2EC-47B8-A3FA-0DFBDF72640A}"/>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3" name="Group 22">
              <a:extLst>
                <a:ext uri="{FF2B5EF4-FFF2-40B4-BE49-F238E27FC236}">
                  <a16:creationId xmlns:a16="http://schemas.microsoft.com/office/drawing/2014/main" id="{E9F6624C-7BDD-4B6C-A296-4E6B6365029F}"/>
                </a:ext>
              </a:extLst>
            </p:cNvPr>
            <p:cNvGrpSpPr/>
            <p:nvPr/>
          </p:nvGrpSpPr>
          <p:grpSpPr>
            <a:xfrm>
              <a:off x="2530351" y="3429000"/>
              <a:ext cx="2614214" cy="461665"/>
              <a:chOff x="2530351" y="3834642"/>
              <a:chExt cx="2614214" cy="461665"/>
            </a:xfrm>
          </p:grpSpPr>
          <p:sp>
            <p:nvSpPr>
              <p:cNvPr id="24" name="TextBox 23">
                <a:extLst>
                  <a:ext uri="{FF2B5EF4-FFF2-40B4-BE49-F238E27FC236}">
                    <a16:creationId xmlns:a16="http://schemas.microsoft.com/office/drawing/2014/main" id="{AC106DA0-E791-4428-9D6B-8760D7E5A08D}"/>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a:t>
                </a:r>
              </a:p>
            </p:txBody>
          </p:sp>
          <p:sp>
            <p:nvSpPr>
              <p:cNvPr id="25" name="TextBox 24">
                <a:extLst>
                  <a:ext uri="{FF2B5EF4-FFF2-40B4-BE49-F238E27FC236}">
                    <a16:creationId xmlns:a16="http://schemas.microsoft.com/office/drawing/2014/main" id="{5778A73C-E86B-4E14-8469-4CA818DA22A8}"/>
                  </a:ext>
                </a:extLst>
              </p:cNvPr>
              <p:cNvSpPr txBox="1"/>
              <p:nvPr/>
            </p:nvSpPr>
            <p:spPr bwMode="auto">
              <a:xfrm>
                <a:off x="4225724"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26" name="TextBox 25">
                <a:extLst>
                  <a:ext uri="{FF2B5EF4-FFF2-40B4-BE49-F238E27FC236}">
                    <a16:creationId xmlns:a16="http://schemas.microsoft.com/office/drawing/2014/main" id="{1F11F549-04F9-4176-8754-38B6148606C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9" name="TextBox 28">
            <a:extLst>
              <a:ext uri="{FF2B5EF4-FFF2-40B4-BE49-F238E27FC236}">
                <a16:creationId xmlns:a16="http://schemas.microsoft.com/office/drawing/2014/main" id="{96BD26FE-0FCA-4BC9-9F25-71ADC9837CBB}"/>
              </a:ext>
            </a:extLst>
          </p:cNvPr>
          <p:cNvSpPr txBox="1"/>
          <p:nvPr/>
        </p:nvSpPr>
        <p:spPr bwMode="auto">
          <a:xfrm>
            <a:off x="6379511" y="3417184"/>
            <a:ext cx="1042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70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0" name="TextBox 29">
            <a:extLst>
              <a:ext uri="{FF2B5EF4-FFF2-40B4-BE49-F238E27FC236}">
                <a16:creationId xmlns:a16="http://schemas.microsoft.com/office/drawing/2014/main" id="{1935E7E0-3B68-4655-BADC-69CCD9B33F78}"/>
              </a:ext>
            </a:extLst>
          </p:cNvPr>
          <p:cNvSpPr txBox="1"/>
          <p:nvPr/>
        </p:nvSpPr>
        <p:spPr bwMode="auto">
          <a:xfrm>
            <a:off x="8076757" y="3417184"/>
            <a:ext cx="10102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+ 70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1" name="Picture 30" descr="A close up of a logo  Description generated with high confidence">
            <a:extLst>
              <a:ext uri="{FF2B5EF4-FFF2-40B4-BE49-F238E27FC236}">
                <a16:creationId xmlns:a16="http://schemas.microsoft.com/office/drawing/2014/main" id="{4960AE0F-51CB-478F-AEE4-54EC859F3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6913" y="2952581"/>
            <a:ext cx="194527" cy="1390870"/>
          </a:xfrm>
          <a:prstGeom prst="rect">
            <a:avLst/>
          </a:prstGeom>
        </p:spPr>
      </p:pic>
      <p:pic>
        <p:nvPicPr>
          <p:cNvPr id="32" name="Picture 31" descr="A close up of a logo  Description generated with high confidence">
            <a:extLst>
              <a:ext uri="{FF2B5EF4-FFF2-40B4-BE49-F238E27FC236}">
                <a16:creationId xmlns:a16="http://schemas.microsoft.com/office/drawing/2014/main" id="{1532902E-9BDA-48F0-A828-F94AAC385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179" y="2952581"/>
            <a:ext cx="194527" cy="1390870"/>
          </a:xfrm>
          <a:prstGeom prst="rect">
            <a:avLst/>
          </a:prstGeom>
        </p:spPr>
      </p:pic>
      <p:pic>
        <p:nvPicPr>
          <p:cNvPr id="33" name="Picture 32" descr="A close up of a logo  Description generated with high confidence">
            <a:extLst>
              <a:ext uri="{FF2B5EF4-FFF2-40B4-BE49-F238E27FC236}">
                <a16:creationId xmlns:a16="http://schemas.microsoft.com/office/drawing/2014/main" id="{FE101D8D-DD7D-4590-8A2E-34EAD86276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695" y="2952581"/>
            <a:ext cx="194527" cy="1390870"/>
          </a:xfrm>
          <a:prstGeom prst="rect">
            <a:avLst/>
          </a:prstGeom>
        </p:spPr>
      </p:pic>
      <p:sp>
        <p:nvSpPr>
          <p:cNvPr id="41" name="TextBox 40">
            <a:extLst>
              <a:ext uri="{FF2B5EF4-FFF2-40B4-BE49-F238E27FC236}">
                <a16:creationId xmlns:a16="http://schemas.microsoft.com/office/drawing/2014/main" id="{7F13AB39-FD66-4AEA-AF21-E61373F8C125}"/>
              </a:ext>
            </a:extLst>
          </p:cNvPr>
          <p:cNvSpPr txBox="1"/>
          <p:nvPr/>
        </p:nvSpPr>
        <p:spPr bwMode="auto">
          <a:xfrm>
            <a:off x="4044338" y="4686452"/>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same</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E812DBFB-7C5E-4FE5-B783-60DDF228BF9C}"/>
              </a:ext>
            </a:extLst>
          </p:cNvPr>
          <p:cNvSpPr txBox="1"/>
          <p:nvPr/>
        </p:nvSpPr>
        <p:spPr bwMode="auto">
          <a:xfrm>
            <a:off x="7539057" y="4686452"/>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£2.20</a:t>
            </a:r>
          </a:p>
        </p:txBody>
      </p:sp>
      <p:sp>
        <p:nvSpPr>
          <p:cNvPr id="3" name="TextBox 2">
            <a:extLst>
              <a:ext uri="{FF2B5EF4-FFF2-40B4-BE49-F238E27FC236}">
                <a16:creationId xmlns:a16="http://schemas.microsoft.com/office/drawing/2014/main" id="{E645ABC5-8C29-4F5A-8DE0-28A1D67D692C}"/>
              </a:ext>
            </a:extLst>
          </p:cNvPr>
          <p:cNvSpPr txBox="1"/>
          <p:nvPr/>
        </p:nvSpPr>
        <p:spPr>
          <a:xfrm>
            <a:off x="4240913" y="1698956"/>
            <a:ext cx="2788339" cy="461665"/>
          </a:xfrm>
          <a:prstGeom prst="rect">
            <a:avLst/>
          </a:prstGeom>
          <a:noFill/>
        </p:spPr>
        <p:txBody>
          <a:bodyPr wrap="square" rtlCol="0">
            <a:spAutoFit/>
          </a:bodyPr>
          <a:lstStyle/>
          <a:p>
            <a:r>
              <a:rPr lang="en-GB" sz="2400" dirty="0">
                <a:solidFill>
                  <a:srgbClr val="FF0000"/>
                </a:solidFill>
                <a:latin typeface="Myriad Pro Semibold"/>
              </a:rPr>
              <a:t>Monday</a:t>
            </a:r>
          </a:p>
        </p:txBody>
      </p:sp>
    </p:spTree>
    <p:custDataLst>
      <p:tags r:id="rId1"/>
    </p:custDataLst>
    <p:extLst>
      <p:ext uri="{BB962C8B-B14F-4D97-AF65-F5344CB8AC3E}">
        <p14:creationId xmlns:p14="http://schemas.microsoft.com/office/powerpoint/2010/main" val="33391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22" presetClass="entr" presetSubtype="1"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6" grpId="0"/>
      <p:bldP spid="18" grpId="0"/>
      <p:bldP spid="29" grpId="0"/>
      <p:bldP spid="30" grpId="0"/>
      <p:bldP spid="41"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3EFCFE-8DA9-442D-8356-042D0541AEA3}"/>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DB29C592-23BB-4B69-9616-F94509940E99}"/>
              </a:ext>
            </a:extLst>
          </p:cNvPr>
          <p:cNvSpPr txBox="1"/>
          <p:nvPr/>
        </p:nvSpPr>
        <p:spPr>
          <a:xfrm>
            <a:off x="818925" y="2114926"/>
            <a:ext cx="734132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If the minuend is kept the same and the subtrahend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decreases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the difference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increases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by the same amount.</a:t>
            </a:r>
          </a:p>
        </p:txBody>
      </p:sp>
      <p:sp>
        <p:nvSpPr>
          <p:cNvPr id="4" name="TextBox 3">
            <a:extLst>
              <a:ext uri="{FF2B5EF4-FFF2-40B4-BE49-F238E27FC236}">
                <a16:creationId xmlns:a16="http://schemas.microsoft.com/office/drawing/2014/main" id="{B14BBCE4-72D5-45E1-9B7E-AC6D601D3D47}"/>
              </a:ext>
            </a:extLst>
          </p:cNvPr>
          <p:cNvSpPr txBox="1"/>
          <p:nvPr/>
        </p:nvSpPr>
        <p:spPr>
          <a:xfrm>
            <a:off x="736148" y="3648702"/>
            <a:ext cx="765855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Myriad Pro Semibold"/>
                <a:ea typeface="+mn-ea"/>
                <a:cs typeface="+mn-cs"/>
              </a:rPr>
              <a:t>If the minuend is kept the same and the subtrahend is</a:t>
            </a:r>
            <a:r>
              <a:rPr kumimoji="0" lang="en-GB" sz="2400" b="1" i="0" u="none" strike="noStrike" kern="1200" cap="none" spc="0" normalizeH="0" noProof="0" dirty="0">
                <a:ln>
                  <a:noFill/>
                </a:ln>
                <a:solidFill>
                  <a:prstClr val="black"/>
                </a:solidFill>
                <a:effectLst/>
                <a:uLnTx/>
                <a:uFillTx/>
                <a:latin typeface="Myriad Pro Semibold"/>
                <a:ea typeface="+mn-ea"/>
                <a:cs typeface="+mn-cs"/>
              </a:rPr>
              <a:t> increased (or decreased), the difference decreases (or increases) by the same amount</a:t>
            </a:r>
            <a:r>
              <a:rPr kumimoji="0" lang="en-GB" sz="2400" b="1" i="0" u="none" strike="noStrike" kern="1200" cap="none" spc="0" normalizeH="0" baseline="0" noProof="0" dirty="0">
                <a:ln>
                  <a:noFill/>
                </a:ln>
                <a:solidFill>
                  <a:prstClr val="black"/>
                </a:solidFill>
                <a:effectLst/>
                <a:uLnTx/>
                <a:uFillTx/>
                <a:latin typeface="Myriad Pro Semibold"/>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Myriad Pro Semibold"/>
              <a:ea typeface="+mn-ea"/>
              <a:cs typeface="+mn-cs"/>
            </a:endParaRPr>
          </a:p>
        </p:txBody>
      </p:sp>
      <p:sp>
        <p:nvSpPr>
          <p:cNvPr id="5" name="TextBox 4">
            <a:extLst>
              <a:ext uri="{FF2B5EF4-FFF2-40B4-BE49-F238E27FC236}">
                <a16:creationId xmlns:a16="http://schemas.microsoft.com/office/drawing/2014/main" id="{FF01D93C-45CE-4ECF-A248-5F909C3A1C90}"/>
              </a:ext>
            </a:extLst>
          </p:cNvPr>
          <p:cNvSpPr txBox="1"/>
          <p:nvPr/>
        </p:nvSpPr>
        <p:spPr>
          <a:xfrm>
            <a:off x="901337" y="831774"/>
            <a:ext cx="734132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If the minuend is kept the same and the subtrahend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increases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the difference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decreases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by the same amount.</a:t>
            </a:r>
          </a:p>
        </p:txBody>
      </p:sp>
    </p:spTree>
    <p:custDataLst>
      <p:tags r:id="rId1"/>
    </p:custDataLst>
    <p:extLst>
      <p:ext uri="{BB962C8B-B14F-4D97-AF65-F5344CB8AC3E}">
        <p14:creationId xmlns:p14="http://schemas.microsoft.com/office/powerpoint/2010/main" val="23607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976977-DD6B-46C7-A126-0D299A3315EA}"/>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C6253E53-8601-40A0-A863-A5E92A17AEA2}"/>
              </a:ext>
            </a:extLst>
          </p:cNvPr>
          <p:cNvSpPr txBox="1"/>
          <p:nvPr/>
        </p:nvSpPr>
        <p:spPr>
          <a:xfrm>
            <a:off x="358588" y="850900"/>
            <a:ext cx="8480612"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What stays the same? What changes?</a:t>
            </a:r>
          </a:p>
        </p:txBody>
      </p:sp>
      <p:sp>
        <p:nvSpPr>
          <p:cNvPr id="4" name="TextBox 3">
            <a:extLst>
              <a:ext uri="{FF2B5EF4-FFF2-40B4-BE49-F238E27FC236}">
                <a16:creationId xmlns:a16="http://schemas.microsoft.com/office/drawing/2014/main" id="{7565A002-090C-4799-803E-9D87F622DF46}"/>
              </a:ext>
            </a:extLst>
          </p:cNvPr>
          <p:cNvSpPr txBox="1"/>
          <p:nvPr/>
        </p:nvSpPr>
        <p:spPr>
          <a:xfrm>
            <a:off x="5041900" y="2042453"/>
            <a:ext cx="3657600" cy="2123658"/>
          </a:xfrm>
          <a:prstGeom prst="rect">
            <a:avLst/>
          </a:prstGeom>
          <a:noFill/>
        </p:spPr>
        <p:txBody>
          <a:bodyPr wrap="square" rtlCol="0">
            <a:spAutoFit/>
          </a:bodyPr>
          <a:lstStyle/>
          <a:p>
            <a:r>
              <a:rPr lang="en-GB" sz="2400" dirty="0">
                <a:latin typeface="Myriad Pro Semibold"/>
              </a:rPr>
              <a:t>498 – 56 = 442</a:t>
            </a:r>
          </a:p>
          <a:p>
            <a:endParaRPr lang="en-GB" sz="1200" dirty="0">
              <a:latin typeface="Myriad Pro Semibold"/>
            </a:endParaRPr>
          </a:p>
          <a:p>
            <a:r>
              <a:rPr lang="en-GB" sz="2400" dirty="0">
                <a:latin typeface="Myriad Pro Semibold"/>
              </a:rPr>
              <a:t>498 – 55 = 443</a:t>
            </a:r>
          </a:p>
          <a:p>
            <a:endParaRPr lang="en-GB" sz="1200" dirty="0">
              <a:latin typeface="Myriad Pro Semibold"/>
            </a:endParaRPr>
          </a:p>
          <a:p>
            <a:r>
              <a:rPr lang="en-GB" sz="2400" dirty="0">
                <a:latin typeface="Myriad Pro Semibold"/>
              </a:rPr>
              <a:t>498 – 54 = 444</a:t>
            </a:r>
          </a:p>
          <a:p>
            <a:endParaRPr lang="en-GB" sz="1200" dirty="0">
              <a:latin typeface="Myriad Pro Semibold"/>
            </a:endParaRPr>
          </a:p>
          <a:p>
            <a:r>
              <a:rPr lang="en-GB" sz="2400" dirty="0">
                <a:latin typeface="Myriad Pro Semibold"/>
              </a:rPr>
              <a:t>498 – 53 = 445</a:t>
            </a:r>
          </a:p>
        </p:txBody>
      </p:sp>
      <p:sp>
        <p:nvSpPr>
          <p:cNvPr id="5" name="Rectangle: Rounded Corners 4">
            <a:extLst>
              <a:ext uri="{FF2B5EF4-FFF2-40B4-BE49-F238E27FC236}">
                <a16:creationId xmlns:a16="http://schemas.microsoft.com/office/drawing/2014/main" id="{8CE4F691-28E6-480C-ADF5-337A0B85FB90}"/>
              </a:ext>
            </a:extLst>
          </p:cNvPr>
          <p:cNvSpPr/>
          <p:nvPr/>
        </p:nvSpPr>
        <p:spPr>
          <a:xfrm>
            <a:off x="762000" y="1773029"/>
            <a:ext cx="2324100" cy="259080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669023E-1175-4EBD-8FED-66A7B5C8F2BB}"/>
              </a:ext>
            </a:extLst>
          </p:cNvPr>
          <p:cNvSpPr/>
          <p:nvPr/>
        </p:nvSpPr>
        <p:spPr>
          <a:xfrm>
            <a:off x="914400" y="1970747"/>
            <a:ext cx="2844800" cy="2195364"/>
          </a:xfrm>
          <a:prstGeom prst="rect">
            <a:avLst/>
          </a:prstGeom>
        </p:spPr>
        <p:txBody>
          <a:bodyPr wrap="square">
            <a:spAutoFit/>
          </a:bodyPr>
          <a:lstStyle/>
          <a:p>
            <a:pPr lvl="0"/>
            <a:r>
              <a:rPr lang="en-GB" sz="2400" dirty="0">
                <a:solidFill>
                  <a:prstClr val="black"/>
                </a:solidFill>
                <a:latin typeface="Myriad Pro Semibold"/>
              </a:rPr>
              <a:t>156 – 79 = 77</a:t>
            </a:r>
          </a:p>
          <a:p>
            <a:pPr lvl="0"/>
            <a:endParaRPr lang="en-GB" sz="1200" dirty="0">
              <a:solidFill>
                <a:prstClr val="black"/>
              </a:solidFill>
              <a:latin typeface="Myriad Pro Semibold"/>
            </a:endParaRPr>
          </a:p>
          <a:p>
            <a:pPr lvl="0"/>
            <a:r>
              <a:rPr lang="en-GB" sz="2400" dirty="0">
                <a:solidFill>
                  <a:prstClr val="black"/>
                </a:solidFill>
                <a:latin typeface="Myriad Pro Semibold"/>
              </a:rPr>
              <a:t>156 – 80 = 76</a:t>
            </a:r>
          </a:p>
          <a:p>
            <a:pPr lvl="0"/>
            <a:endParaRPr lang="en-GB" sz="1200" dirty="0">
              <a:solidFill>
                <a:prstClr val="black"/>
              </a:solidFill>
              <a:latin typeface="Myriad Pro Semibold"/>
            </a:endParaRPr>
          </a:p>
          <a:p>
            <a:pPr lvl="0"/>
            <a:r>
              <a:rPr lang="en-GB" sz="2400" dirty="0">
                <a:solidFill>
                  <a:prstClr val="black"/>
                </a:solidFill>
                <a:latin typeface="Myriad Pro Semibold"/>
              </a:rPr>
              <a:t>156 – 81 = 75</a:t>
            </a:r>
          </a:p>
          <a:p>
            <a:pPr lvl="0"/>
            <a:endParaRPr lang="en-GB" sz="1200" dirty="0">
              <a:solidFill>
                <a:prstClr val="black"/>
              </a:solidFill>
              <a:latin typeface="Myriad Pro Semibold"/>
            </a:endParaRPr>
          </a:p>
          <a:p>
            <a:pPr lvl="0"/>
            <a:r>
              <a:rPr lang="en-GB" sz="2400" dirty="0">
                <a:solidFill>
                  <a:prstClr val="black"/>
                </a:solidFill>
                <a:latin typeface="Myriad Pro Semibold"/>
              </a:rPr>
              <a:t>156 – 82 = 74</a:t>
            </a:r>
          </a:p>
        </p:txBody>
      </p:sp>
      <p:sp>
        <p:nvSpPr>
          <p:cNvPr id="7" name="Rectangle: Rounded Corners 6">
            <a:extLst>
              <a:ext uri="{FF2B5EF4-FFF2-40B4-BE49-F238E27FC236}">
                <a16:creationId xmlns:a16="http://schemas.microsoft.com/office/drawing/2014/main" id="{C1C0159C-1B5C-4F55-8B5C-BB871152C2F6}"/>
              </a:ext>
            </a:extLst>
          </p:cNvPr>
          <p:cNvSpPr/>
          <p:nvPr/>
        </p:nvSpPr>
        <p:spPr>
          <a:xfrm>
            <a:off x="5022850" y="1808882"/>
            <a:ext cx="2324100" cy="259080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A23C849-FFE4-4268-BF0D-4ED6C63CBA45}"/>
              </a:ext>
            </a:extLst>
          </p:cNvPr>
          <p:cNvSpPr/>
          <p:nvPr/>
        </p:nvSpPr>
        <p:spPr>
          <a:xfrm>
            <a:off x="585537" y="4978399"/>
            <a:ext cx="4572000" cy="1323439"/>
          </a:xfrm>
          <a:prstGeom prst="rect">
            <a:avLst/>
          </a:prstGeom>
        </p:spPr>
        <p:txBody>
          <a:bodyPr>
            <a:spAutoFit/>
          </a:bodyPr>
          <a:lstStyle/>
          <a:p>
            <a:pPr lvl="0">
              <a:defRPr/>
            </a:pPr>
            <a:r>
              <a:rPr lang="en-GB" sz="2000" b="1" dirty="0">
                <a:solidFill>
                  <a:prstClr val="black"/>
                </a:solidFill>
                <a:latin typeface="Myriad Pro Semibold"/>
              </a:rPr>
              <a:t>If the minuend is kept the same and the subtrahend is increased (or decreased), the difference decreases (or increases) by the same amount.</a:t>
            </a:r>
          </a:p>
        </p:txBody>
      </p:sp>
      <p:sp>
        <p:nvSpPr>
          <p:cNvPr id="9" name="Rectangle: Rounded Corners 8">
            <a:extLst>
              <a:ext uri="{FF2B5EF4-FFF2-40B4-BE49-F238E27FC236}">
                <a16:creationId xmlns:a16="http://schemas.microsoft.com/office/drawing/2014/main" id="{F99C0DA5-15FE-4CC4-B2F3-AB5A6B0F5311}"/>
              </a:ext>
            </a:extLst>
          </p:cNvPr>
          <p:cNvSpPr/>
          <p:nvPr/>
        </p:nvSpPr>
        <p:spPr>
          <a:xfrm>
            <a:off x="560137" y="4860146"/>
            <a:ext cx="4622800" cy="149196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F21A313F-955E-411C-BC1D-1FC8B5C799AA}"/>
              </a:ext>
            </a:extLst>
          </p:cNvPr>
          <p:cNvSpPr/>
          <p:nvPr/>
        </p:nvSpPr>
        <p:spPr>
          <a:xfrm>
            <a:off x="526968" y="1366393"/>
            <a:ext cx="2794163" cy="307777"/>
          </a:xfrm>
          <a:prstGeom prst="rect">
            <a:avLst/>
          </a:prstGeom>
        </p:spPr>
        <p:txBody>
          <a:bodyPr wrap="none">
            <a:spAutoFit/>
          </a:bodyPr>
          <a:lstStyle/>
          <a:p>
            <a:r>
              <a:rPr lang="en-GB" sz="1400" dirty="0"/>
              <a:t>minuend – subtrahend = difference </a:t>
            </a:r>
          </a:p>
        </p:txBody>
      </p:sp>
      <p:sp>
        <p:nvSpPr>
          <p:cNvPr id="13" name="Rectangle 12">
            <a:extLst>
              <a:ext uri="{FF2B5EF4-FFF2-40B4-BE49-F238E27FC236}">
                <a16:creationId xmlns:a16="http://schemas.microsoft.com/office/drawing/2014/main" id="{2902E6DA-5193-4DE8-9CE8-8BF1BA1215FB}"/>
              </a:ext>
            </a:extLst>
          </p:cNvPr>
          <p:cNvSpPr/>
          <p:nvPr/>
        </p:nvSpPr>
        <p:spPr>
          <a:xfrm>
            <a:off x="4787818" y="1421422"/>
            <a:ext cx="2794163" cy="307777"/>
          </a:xfrm>
          <a:prstGeom prst="rect">
            <a:avLst/>
          </a:prstGeom>
        </p:spPr>
        <p:txBody>
          <a:bodyPr wrap="none">
            <a:spAutoFit/>
          </a:bodyPr>
          <a:lstStyle/>
          <a:p>
            <a:r>
              <a:rPr lang="en-GB" sz="1400" dirty="0"/>
              <a:t>minuend – subtrahend = difference </a:t>
            </a:r>
          </a:p>
        </p:txBody>
      </p:sp>
    </p:spTree>
    <p:custDataLst>
      <p:tags r:id="rId1"/>
    </p:custDataLst>
    <p:extLst>
      <p:ext uri="{BB962C8B-B14F-4D97-AF65-F5344CB8AC3E}">
        <p14:creationId xmlns:p14="http://schemas.microsoft.com/office/powerpoint/2010/main" val="3750332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832A2B-80C8-486F-B36C-A19356EA0A07}"/>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09087BD5-E1D2-42EC-A4B4-1363C792669D}"/>
              </a:ext>
            </a:extLst>
          </p:cNvPr>
          <p:cNvSpPr txBox="1"/>
          <p:nvPr/>
        </p:nvSpPr>
        <p:spPr>
          <a:xfrm>
            <a:off x="317500" y="714261"/>
            <a:ext cx="5950565" cy="3785652"/>
          </a:xfrm>
          <a:prstGeom prst="rect">
            <a:avLst/>
          </a:prstGeom>
          <a:noFill/>
        </p:spPr>
        <p:txBody>
          <a:bodyPr wrap="square" rtlCol="0">
            <a:spAutoFit/>
          </a:bodyPr>
          <a:lstStyle/>
          <a:p>
            <a:endParaRPr lang="en-GB" sz="2400" dirty="0">
              <a:latin typeface="Myriad Pro Semibold"/>
            </a:endParaRPr>
          </a:p>
          <a:p>
            <a:endParaRPr lang="en-GB" sz="2400" dirty="0">
              <a:latin typeface="Myriad Pro Semibold"/>
            </a:endParaRPr>
          </a:p>
          <a:p>
            <a:r>
              <a:rPr lang="en-GB" sz="2400" dirty="0">
                <a:latin typeface="Myriad Pro Semibold"/>
              </a:rPr>
              <a:t>Create your own sequence where the change in the subtrahend is balanced by a change in the difference. Then ask someone at home to explain your pattern to you. If you need to help them, use our generalisation:</a:t>
            </a:r>
          </a:p>
          <a:p>
            <a:endParaRPr lang="en-GB" sz="1200" dirty="0">
              <a:latin typeface="Myriad Pro Semibold"/>
            </a:endParaRPr>
          </a:p>
          <a:p>
            <a:endParaRPr lang="en-GB" sz="1200" dirty="0">
              <a:latin typeface="Myriad Pro Semibold"/>
            </a:endParaRPr>
          </a:p>
          <a:p>
            <a:endParaRPr lang="en-GB" sz="2400" dirty="0">
              <a:latin typeface="Myriad Pro Semibold"/>
            </a:endParaRPr>
          </a:p>
        </p:txBody>
      </p:sp>
      <p:sp>
        <p:nvSpPr>
          <p:cNvPr id="4" name="Rectangle 3">
            <a:extLst>
              <a:ext uri="{FF2B5EF4-FFF2-40B4-BE49-F238E27FC236}">
                <a16:creationId xmlns:a16="http://schemas.microsoft.com/office/drawing/2014/main" id="{087CE562-ACCC-4956-9AA5-A5E50ED20F3F}"/>
              </a:ext>
            </a:extLst>
          </p:cNvPr>
          <p:cNvSpPr/>
          <p:nvPr/>
        </p:nvSpPr>
        <p:spPr>
          <a:xfrm>
            <a:off x="509229" y="3896801"/>
            <a:ext cx="5029200" cy="1323439"/>
          </a:xfrm>
          <a:prstGeom prst="rect">
            <a:avLst/>
          </a:prstGeom>
        </p:spPr>
        <p:txBody>
          <a:bodyPr wrap="square">
            <a:spAutoFit/>
          </a:bodyPr>
          <a:lstStyle/>
          <a:p>
            <a:pPr lvl="0"/>
            <a:r>
              <a:rPr lang="en-GB" sz="2000" b="1" dirty="0">
                <a:solidFill>
                  <a:prstClr val="black"/>
                </a:solidFill>
                <a:latin typeface="Myriad Pro Semibold"/>
              </a:rPr>
              <a:t>If the minuend is kept the same and the subtrahend is increased (or decreased), the difference decreases (or increases) by the same amount.</a:t>
            </a:r>
          </a:p>
        </p:txBody>
      </p:sp>
      <p:sp>
        <p:nvSpPr>
          <p:cNvPr id="5" name="Rectangle: Rounded Corners 4">
            <a:extLst>
              <a:ext uri="{FF2B5EF4-FFF2-40B4-BE49-F238E27FC236}">
                <a16:creationId xmlns:a16="http://schemas.microsoft.com/office/drawing/2014/main" id="{DC3AAA73-6227-4664-AA8A-555A4452B28A}"/>
              </a:ext>
            </a:extLst>
          </p:cNvPr>
          <p:cNvSpPr/>
          <p:nvPr/>
        </p:nvSpPr>
        <p:spPr>
          <a:xfrm>
            <a:off x="302671" y="3917395"/>
            <a:ext cx="5331134" cy="149196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2C3A70AF-7DB0-4A9F-A171-FC7AD242954C}"/>
              </a:ext>
            </a:extLst>
          </p:cNvPr>
          <p:cNvSpPr/>
          <p:nvPr/>
        </p:nvSpPr>
        <p:spPr>
          <a:xfrm>
            <a:off x="247650" y="5682074"/>
            <a:ext cx="5552358" cy="923330"/>
          </a:xfrm>
          <a:prstGeom prst="rect">
            <a:avLst/>
          </a:prstGeom>
        </p:spPr>
        <p:txBody>
          <a:bodyPr wrap="square">
            <a:spAutoFit/>
          </a:bodyPr>
          <a:lstStyle/>
          <a:p>
            <a:r>
              <a:rPr lang="en-GB" dirty="0">
                <a:latin typeface="Myriad Pro Semibold"/>
              </a:rPr>
              <a:t>Don’t just change the subtrahend by one each time – explore what happens if it changes by a different amount – what happens to the difference then?</a:t>
            </a:r>
          </a:p>
        </p:txBody>
      </p:sp>
      <p:grpSp>
        <p:nvGrpSpPr>
          <p:cNvPr id="10" name="Group 9">
            <a:extLst>
              <a:ext uri="{FF2B5EF4-FFF2-40B4-BE49-F238E27FC236}">
                <a16:creationId xmlns:a16="http://schemas.microsoft.com/office/drawing/2014/main" id="{6C0CF4BB-ABAE-4B9C-9425-07526EFC7A82}"/>
              </a:ext>
            </a:extLst>
          </p:cNvPr>
          <p:cNvGrpSpPr/>
          <p:nvPr/>
        </p:nvGrpSpPr>
        <p:grpSpPr>
          <a:xfrm>
            <a:off x="6858000" y="1630160"/>
            <a:ext cx="1809134" cy="1953853"/>
            <a:chOff x="10166556" y="1575311"/>
            <a:chExt cx="2324100" cy="2590800"/>
          </a:xfrm>
        </p:grpSpPr>
        <p:sp>
          <p:nvSpPr>
            <p:cNvPr id="8" name="TextBox 7">
              <a:extLst>
                <a:ext uri="{FF2B5EF4-FFF2-40B4-BE49-F238E27FC236}">
                  <a16:creationId xmlns:a16="http://schemas.microsoft.com/office/drawing/2014/main" id="{33BC2A20-3BAA-4553-8AB5-E1691388450D}"/>
                </a:ext>
              </a:extLst>
            </p:cNvPr>
            <p:cNvSpPr txBox="1"/>
            <p:nvPr/>
          </p:nvSpPr>
          <p:spPr>
            <a:xfrm>
              <a:off x="10166556" y="1769652"/>
              <a:ext cx="2305050" cy="2234404"/>
            </a:xfrm>
            <a:prstGeom prst="rect">
              <a:avLst/>
            </a:prstGeom>
            <a:noFill/>
          </p:spPr>
          <p:txBody>
            <a:bodyPr wrap="square" rtlCol="0">
              <a:spAutoFit/>
            </a:bodyPr>
            <a:lstStyle/>
            <a:p>
              <a:r>
                <a:rPr lang="en-GB" dirty="0">
                  <a:latin typeface="Myriad Pro Semibold"/>
                </a:rPr>
                <a:t>498 – 56 = 442</a:t>
              </a:r>
            </a:p>
            <a:p>
              <a:endParaRPr lang="en-GB" sz="1050" dirty="0">
                <a:latin typeface="Myriad Pro Semibold"/>
              </a:endParaRPr>
            </a:p>
            <a:p>
              <a:r>
                <a:rPr lang="en-GB" dirty="0">
                  <a:latin typeface="Myriad Pro Semibold"/>
                </a:rPr>
                <a:t>498 – 55 = 443</a:t>
              </a:r>
            </a:p>
            <a:p>
              <a:endParaRPr lang="en-GB" sz="1050" dirty="0">
                <a:latin typeface="Myriad Pro Semibold"/>
              </a:endParaRPr>
            </a:p>
            <a:p>
              <a:r>
                <a:rPr lang="en-GB" dirty="0">
                  <a:latin typeface="Myriad Pro Semibold"/>
                </a:rPr>
                <a:t>498 – 54 = 444</a:t>
              </a:r>
            </a:p>
            <a:p>
              <a:endParaRPr lang="en-GB" sz="1050" dirty="0">
                <a:latin typeface="Myriad Pro Semibold"/>
              </a:endParaRPr>
            </a:p>
            <a:p>
              <a:r>
                <a:rPr lang="en-GB" dirty="0">
                  <a:latin typeface="Myriad Pro Semibold"/>
                </a:rPr>
                <a:t>498 – 53 = 445</a:t>
              </a:r>
            </a:p>
          </p:txBody>
        </p:sp>
        <p:sp>
          <p:nvSpPr>
            <p:cNvPr id="9" name="Rectangle: Rounded Corners 8">
              <a:extLst>
                <a:ext uri="{FF2B5EF4-FFF2-40B4-BE49-F238E27FC236}">
                  <a16:creationId xmlns:a16="http://schemas.microsoft.com/office/drawing/2014/main" id="{C6C3C96C-C1D3-4103-BD79-C08D651BBAF0}"/>
                </a:ext>
              </a:extLst>
            </p:cNvPr>
            <p:cNvSpPr/>
            <p:nvPr/>
          </p:nvSpPr>
          <p:spPr>
            <a:xfrm>
              <a:off x="10166556" y="1575311"/>
              <a:ext cx="2324100" cy="259080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5DD49D21-3BA4-458B-8AA6-81234AA0729A}"/>
              </a:ext>
            </a:extLst>
          </p:cNvPr>
          <p:cNvSpPr txBox="1"/>
          <p:nvPr/>
        </p:nvSpPr>
        <p:spPr>
          <a:xfrm>
            <a:off x="317500" y="900055"/>
            <a:ext cx="8349634" cy="461665"/>
          </a:xfrm>
          <a:prstGeom prst="rect">
            <a:avLst/>
          </a:prstGeom>
          <a:noFill/>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Tree>
    <p:extLst>
      <p:ext uri="{BB962C8B-B14F-4D97-AF65-F5344CB8AC3E}">
        <p14:creationId xmlns:p14="http://schemas.microsoft.com/office/powerpoint/2010/main" val="4265081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050B1A5-8800-41DD-9611-8A14E42C8BAD}"/>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1512811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96B08D-64C7-4E41-AECE-4AC4D345CA5F}"/>
              </a:ext>
            </a:extLst>
          </p:cNvPr>
          <p:cNvSpPr>
            <a:spLocks noGrp="1"/>
          </p:cNvSpPr>
          <p:nvPr>
            <p:ph type="body" sz="quarter" idx="11"/>
          </p:nvPr>
        </p:nvSpPr>
        <p:spPr/>
        <p:txBody>
          <a:bodyPr/>
          <a:lstStyle/>
          <a:p>
            <a:pPr marL="0" indent="0">
              <a:buNone/>
            </a:pPr>
            <a:r>
              <a:rPr lang="en-GB" dirty="0"/>
              <a:t> </a:t>
            </a:r>
          </a:p>
        </p:txBody>
      </p:sp>
      <p:sp>
        <p:nvSpPr>
          <p:cNvPr id="4" name="TextBox 3">
            <a:extLst>
              <a:ext uri="{FF2B5EF4-FFF2-40B4-BE49-F238E27FC236}">
                <a16:creationId xmlns:a16="http://schemas.microsoft.com/office/drawing/2014/main" id="{41A32CF1-98C8-45C0-8C68-F09EB1A7F1E3}"/>
              </a:ext>
            </a:extLst>
          </p:cNvPr>
          <p:cNvSpPr txBox="1"/>
          <p:nvPr/>
        </p:nvSpPr>
        <p:spPr>
          <a:xfrm>
            <a:off x="512634" y="1462636"/>
            <a:ext cx="7704440"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Beth and </a:t>
            </a:r>
            <a:r>
              <a:rPr kumimoji="0" lang="en-GB" sz="2000" b="0" i="0" u="none" strike="noStrike" kern="1200" cap="none" spc="0" normalizeH="0" baseline="0" noProof="0" dirty="0" err="1">
                <a:ln>
                  <a:noFill/>
                </a:ln>
                <a:solidFill>
                  <a:prstClr val="black"/>
                </a:solidFill>
                <a:effectLst/>
                <a:uLnTx/>
                <a:uFillTx/>
                <a:latin typeface="Myriad Pro Semibold"/>
                <a:ea typeface="+mn-ea"/>
                <a:cs typeface="+mn-cs"/>
              </a:rPr>
              <a:t>Kaisley</a:t>
            </a: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 are racing to see who can cycle 5km the fastest.  After 5 minutes, Beth has cycled 1,300m.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err="1">
                <a:ln>
                  <a:noFill/>
                </a:ln>
                <a:solidFill>
                  <a:prstClr val="black"/>
                </a:solidFill>
                <a:effectLst/>
                <a:uLnTx/>
                <a:uFillTx/>
                <a:latin typeface="Myriad Pro Semibold"/>
                <a:ea typeface="+mn-ea"/>
                <a:cs typeface="+mn-cs"/>
              </a:rPr>
              <a:t>Kaisley</a:t>
            </a: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 isn’t so fast so he has cycled 240m less than Beth.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How much further has Beth left to cycle?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How much further has </a:t>
            </a:r>
            <a:r>
              <a:rPr kumimoji="0" lang="en-GB" sz="2000" b="0" i="0" u="none" strike="noStrike" kern="1200" cap="none" spc="0" normalizeH="0" baseline="0" noProof="0" dirty="0" err="1">
                <a:ln>
                  <a:noFill/>
                </a:ln>
                <a:solidFill>
                  <a:prstClr val="black"/>
                </a:solidFill>
                <a:effectLst/>
                <a:uLnTx/>
                <a:uFillTx/>
                <a:latin typeface="Myriad Pro Semibold"/>
                <a:ea typeface="+mn-ea"/>
                <a:cs typeface="+mn-cs"/>
              </a:rPr>
              <a:t>Kaisley</a:t>
            </a: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 left to cycle? </a:t>
            </a:r>
          </a:p>
        </p:txBody>
      </p:sp>
      <p:sp>
        <p:nvSpPr>
          <p:cNvPr id="3" name="TextBox 2">
            <a:extLst>
              <a:ext uri="{FF2B5EF4-FFF2-40B4-BE49-F238E27FC236}">
                <a16:creationId xmlns:a16="http://schemas.microsoft.com/office/drawing/2014/main" id="{3E0F322C-A303-4C1C-ADBC-326A8B5BA24B}"/>
              </a:ext>
            </a:extLst>
          </p:cNvPr>
          <p:cNvSpPr txBox="1"/>
          <p:nvPr/>
        </p:nvSpPr>
        <p:spPr>
          <a:xfrm>
            <a:off x="344070" y="717707"/>
            <a:ext cx="85489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Practice activity</a:t>
            </a:r>
          </a:p>
        </p:txBody>
      </p:sp>
      <p:sp>
        <p:nvSpPr>
          <p:cNvPr id="5" name="TextBox 4">
            <a:extLst>
              <a:ext uri="{FF2B5EF4-FFF2-40B4-BE49-F238E27FC236}">
                <a16:creationId xmlns:a16="http://schemas.microsoft.com/office/drawing/2014/main" id="{56BFC6CE-5F8B-42B6-9BAF-7DC79AEE7C87}"/>
              </a:ext>
            </a:extLst>
          </p:cNvPr>
          <p:cNvSpPr txBox="1"/>
          <p:nvPr/>
        </p:nvSpPr>
        <p:spPr>
          <a:xfrm>
            <a:off x="363928" y="3603348"/>
            <a:ext cx="6361861"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To win a computer game, Alex needs 25,000 points.  She has scored 5,400 points. How many more points does she need to win the game?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yriad Pro Semibold"/>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yriad Pro Semibold"/>
                <a:ea typeface="+mn-ea"/>
                <a:cs typeface="+mn-cs"/>
              </a:rPr>
              <a:t>Having scored 5,400 points, she is then defeated in a battle and loses 2,000 points. How many points does she now need to win the game?</a:t>
            </a:r>
          </a:p>
        </p:txBody>
      </p:sp>
      <p:sp>
        <p:nvSpPr>
          <p:cNvPr id="6" name="Rectangle: Rounded Corners 5">
            <a:extLst>
              <a:ext uri="{FF2B5EF4-FFF2-40B4-BE49-F238E27FC236}">
                <a16:creationId xmlns:a16="http://schemas.microsoft.com/office/drawing/2014/main" id="{5952C707-5DED-47F3-B179-2111111F590A}"/>
              </a:ext>
            </a:extLst>
          </p:cNvPr>
          <p:cNvSpPr/>
          <p:nvPr/>
        </p:nvSpPr>
        <p:spPr>
          <a:xfrm>
            <a:off x="214303" y="1283166"/>
            <a:ext cx="7808943" cy="1990157"/>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ectangle: Rounded Corners 6">
            <a:extLst>
              <a:ext uri="{FF2B5EF4-FFF2-40B4-BE49-F238E27FC236}">
                <a16:creationId xmlns:a16="http://schemas.microsoft.com/office/drawing/2014/main" id="{70765C8E-4647-46F6-AB7E-0AA473977262}"/>
              </a:ext>
            </a:extLst>
          </p:cNvPr>
          <p:cNvSpPr/>
          <p:nvPr/>
        </p:nvSpPr>
        <p:spPr>
          <a:xfrm>
            <a:off x="311676" y="3434043"/>
            <a:ext cx="6414113" cy="2699338"/>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268310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96B08D-64C7-4E41-AECE-4AC4D345CA5F}"/>
              </a:ext>
            </a:extLst>
          </p:cNvPr>
          <p:cNvSpPr>
            <a:spLocks noGrp="1"/>
          </p:cNvSpPr>
          <p:nvPr>
            <p:ph type="body" sz="quarter" idx="11"/>
          </p:nvPr>
        </p:nvSpPr>
        <p:spPr/>
        <p:txBody>
          <a:bodyPr/>
          <a:lstStyle/>
          <a:p>
            <a:pPr marL="0" indent="0">
              <a:buNone/>
            </a:pPr>
            <a:r>
              <a:rPr lang="en-GB" dirty="0"/>
              <a:t> </a:t>
            </a:r>
          </a:p>
        </p:txBody>
      </p:sp>
      <p:sp>
        <p:nvSpPr>
          <p:cNvPr id="4" name="TextBox 3">
            <a:extLst>
              <a:ext uri="{FF2B5EF4-FFF2-40B4-BE49-F238E27FC236}">
                <a16:creationId xmlns:a16="http://schemas.microsoft.com/office/drawing/2014/main" id="{41A32CF1-98C8-45C0-8C68-F09EB1A7F1E3}"/>
              </a:ext>
            </a:extLst>
          </p:cNvPr>
          <p:cNvSpPr txBox="1"/>
          <p:nvPr/>
        </p:nvSpPr>
        <p:spPr>
          <a:xfrm>
            <a:off x="500743" y="1365754"/>
            <a:ext cx="8643257" cy="1938992"/>
          </a:xfrm>
          <a:prstGeom prst="rect">
            <a:avLst/>
          </a:prstGeom>
          <a:noFill/>
        </p:spPr>
        <p:txBody>
          <a:bodyPr wrap="square" rtlCol="0">
            <a:spAutoFit/>
          </a:bodyPr>
          <a:lstStyle/>
          <a:p>
            <a:pPr lvl="0">
              <a:defRPr/>
            </a:pPr>
            <a:r>
              <a:rPr lang="en-GB" sz="2000" dirty="0">
                <a:solidFill>
                  <a:prstClr val="black"/>
                </a:solidFill>
                <a:latin typeface="Myriad Pro Semibold"/>
              </a:rPr>
              <a:t>Beth and </a:t>
            </a:r>
            <a:r>
              <a:rPr lang="en-GB" sz="2000" dirty="0" err="1">
                <a:solidFill>
                  <a:prstClr val="black"/>
                </a:solidFill>
                <a:latin typeface="Myriad Pro Semibold"/>
              </a:rPr>
              <a:t>Kaisley</a:t>
            </a:r>
            <a:r>
              <a:rPr lang="en-GB" sz="2000" dirty="0">
                <a:solidFill>
                  <a:prstClr val="black"/>
                </a:solidFill>
                <a:latin typeface="Myriad Pro Semibold"/>
              </a:rPr>
              <a:t> are racing to see who can cycle 5km the fastest.  After 5 minutes, Beth has cycled 1,300m.  </a:t>
            </a:r>
          </a:p>
          <a:p>
            <a:pPr lvl="0">
              <a:defRPr/>
            </a:pPr>
            <a:r>
              <a:rPr lang="en-GB" sz="2000" dirty="0" err="1">
                <a:solidFill>
                  <a:prstClr val="black"/>
                </a:solidFill>
                <a:latin typeface="Myriad Pro Semibold"/>
              </a:rPr>
              <a:t>Kaisley</a:t>
            </a:r>
            <a:r>
              <a:rPr lang="en-GB" sz="2000" dirty="0">
                <a:solidFill>
                  <a:prstClr val="black"/>
                </a:solidFill>
                <a:latin typeface="Myriad Pro Semibold"/>
              </a:rPr>
              <a:t> isn’t so fast so he has cycled 240m less than Beth.  </a:t>
            </a:r>
          </a:p>
          <a:p>
            <a:pPr lvl="0">
              <a:defRPr/>
            </a:pPr>
            <a:r>
              <a:rPr lang="en-GB" sz="2000" dirty="0">
                <a:solidFill>
                  <a:prstClr val="black"/>
                </a:solidFill>
                <a:latin typeface="Myriad Pro Semibold"/>
              </a:rPr>
              <a:t>How much further has Beth left to cycle?</a:t>
            </a:r>
          </a:p>
          <a:p>
            <a:pPr lvl="0">
              <a:defRPr/>
            </a:pPr>
            <a:r>
              <a:rPr lang="en-GB" sz="2000" dirty="0">
                <a:solidFill>
                  <a:prstClr val="black"/>
                </a:solidFill>
                <a:latin typeface="Myriad Pro Semibold"/>
              </a:rPr>
              <a:t>How much further has </a:t>
            </a:r>
            <a:r>
              <a:rPr lang="en-GB" sz="2000" dirty="0" err="1">
                <a:solidFill>
                  <a:prstClr val="black"/>
                </a:solidFill>
                <a:latin typeface="Myriad Pro Semibold"/>
              </a:rPr>
              <a:t>Kaisley</a:t>
            </a:r>
            <a:r>
              <a:rPr lang="en-GB" sz="2000" dirty="0">
                <a:solidFill>
                  <a:prstClr val="black"/>
                </a:solidFill>
                <a:latin typeface="Myriad Pro Semibold"/>
              </a:rPr>
              <a:t> left to cycle? </a:t>
            </a:r>
          </a:p>
          <a:p>
            <a:endParaRPr lang="en-GB" sz="2000" dirty="0">
              <a:latin typeface="Myriad Pro Semibold"/>
            </a:endParaRPr>
          </a:p>
        </p:txBody>
      </p:sp>
      <p:sp>
        <p:nvSpPr>
          <p:cNvPr id="3" name="TextBox 2">
            <a:extLst>
              <a:ext uri="{FF2B5EF4-FFF2-40B4-BE49-F238E27FC236}">
                <a16:creationId xmlns:a16="http://schemas.microsoft.com/office/drawing/2014/main" id="{3E0F322C-A303-4C1C-ADBC-326A8B5BA24B}"/>
              </a:ext>
            </a:extLst>
          </p:cNvPr>
          <p:cNvSpPr txBox="1"/>
          <p:nvPr/>
        </p:nvSpPr>
        <p:spPr>
          <a:xfrm>
            <a:off x="239487" y="649932"/>
            <a:ext cx="8797702"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6" name="Rectangle: Rounded Corners 5">
            <a:extLst>
              <a:ext uri="{FF2B5EF4-FFF2-40B4-BE49-F238E27FC236}">
                <a16:creationId xmlns:a16="http://schemas.microsoft.com/office/drawing/2014/main" id="{5952C707-5DED-47F3-B179-2111111F590A}"/>
              </a:ext>
            </a:extLst>
          </p:cNvPr>
          <p:cNvSpPr/>
          <p:nvPr/>
        </p:nvSpPr>
        <p:spPr>
          <a:xfrm>
            <a:off x="239487" y="1258262"/>
            <a:ext cx="8797702" cy="1990157"/>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D0E10F4-FEAC-4F10-A93F-248228831802}"/>
              </a:ext>
            </a:extLst>
          </p:cNvPr>
          <p:cNvSpPr txBox="1"/>
          <p:nvPr/>
        </p:nvSpPr>
        <p:spPr>
          <a:xfrm>
            <a:off x="239487" y="3522508"/>
            <a:ext cx="2340875" cy="461665"/>
          </a:xfrm>
          <a:prstGeom prst="rect">
            <a:avLst/>
          </a:prstGeom>
          <a:noFill/>
        </p:spPr>
        <p:txBody>
          <a:bodyPr wrap="square" rtlCol="0">
            <a:spAutoFit/>
          </a:bodyPr>
          <a:lstStyle/>
          <a:p>
            <a:r>
              <a:rPr lang="en-GB" sz="2400" dirty="0">
                <a:latin typeface="Myriad Pro Semibold"/>
              </a:rPr>
              <a:t>5,000 – 1,300 = </a:t>
            </a:r>
          </a:p>
        </p:txBody>
      </p:sp>
      <p:sp>
        <p:nvSpPr>
          <p:cNvPr id="9" name="TextBox 8">
            <a:extLst>
              <a:ext uri="{FF2B5EF4-FFF2-40B4-BE49-F238E27FC236}">
                <a16:creationId xmlns:a16="http://schemas.microsoft.com/office/drawing/2014/main" id="{A978604C-E7C6-45ED-8459-F10F96EE4068}"/>
              </a:ext>
            </a:extLst>
          </p:cNvPr>
          <p:cNvSpPr txBox="1"/>
          <p:nvPr/>
        </p:nvSpPr>
        <p:spPr>
          <a:xfrm>
            <a:off x="5781017" y="1201935"/>
            <a:ext cx="2558143" cy="369332"/>
          </a:xfrm>
          <a:prstGeom prst="rect">
            <a:avLst/>
          </a:prstGeom>
          <a:noFill/>
        </p:spPr>
        <p:txBody>
          <a:bodyPr wrap="square" rtlCol="0">
            <a:spAutoFit/>
          </a:bodyPr>
          <a:lstStyle/>
          <a:p>
            <a:r>
              <a:rPr lang="en-GB" b="1" dirty="0">
                <a:solidFill>
                  <a:srgbClr val="FF0000"/>
                </a:solidFill>
                <a:latin typeface="Myriad Pro Semibold"/>
              </a:rPr>
              <a:t>minuend</a:t>
            </a:r>
          </a:p>
        </p:txBody>
      </p:sp>
      <p:sp>
        <p:nvSpPr>
          <p:cNvPr id="10" name="Rectangle 9">
            <a:extLst>
              <a:ext uri="{FF2B5EF4-FFF2-40B4-BE49-F238E27FC236}">
                <a16:creationId xmlns:a16="http://schemas.microsoft.com/office/drawing/2014/main" id="{2E923A85-CBCA-4B27-85B5-20F53603FAB9}"/>
              </a:ext>
            </a:extLst>
          </p:cNvPr>
          <p:cNvSpPr/>
          <p:nvPr/>
        </p:nvSpPr>
        <p:spPr>
          <a:xfrm>
            <a:off x="4201311" y="1629880"/>
            <a:ext cx="1418978" cy="369332"/>
          </a:xfrm>
          <a:prstGeom prst="rect">
            <a:avLst/>
          </a:prstGeom>
        </p:spPr>
        <p:txBody>
          <a:bodyPr wrap="none">
            <a:spAutoFit/>
          </a:bodyPr>
          <a:lstStyle/>
          <a:p>
            <a:r>
              <a:rPr lang="en-GB" b="1" dirty="0">
                <a:solidFill>
                  <a:srgbClr val="FF0000"/>
                </a:solidFill>
                <a:latin typeface="Myriad Pro Semibold"/>
              </a:rPr>
              <a:t>subtrahend</a:t>
            </a:r>
          </a:p>
        </p:txBody>
      </p:sp>
      <p:sp>
        <p:nvSpPr>
          <p:cNvPr id="34" name="Rectangle 33">
            <a:extLst>
              <a:ext uri="{FF2B5EF4-FFF2-40B4-BE49-F238E27FC236}">
                <a16:creationId xmlns:a16="http://schemas.microsoft.com/office/drawing/2014/main" id="{4958D2EA-2EDA-4B25-8297-6401050D36F2}"/>
              </a:ext>
            </a:extLst>
          </p:cNvPr>
          <p:cNvSpPr/>
          <p:nvPr/>
        </p:nvSpPr>
        <p:spPr>
          <a:xfrm>
            <a:off x="2417523" y="3429000"/>
            <a:ext cx="1340285" cy="65448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801F04DC-0D03-47F8-9A35-D10D371442A8}"/>
              </a:ext>
            </a:extLst>
          </p:cNvPr>
          <p:cNvSpPr/>
          <p:nvPr/>
        </p:nvSpPr>
        <p:spPr>
          <a:xfrm>
            <a:off x="2628244" y="3522507"/>
            <a:ext cx="918841" cy="461665"/>
          </a:xfrm>
          <a:prstGeom prst="rect">
            <a:avLst/>
          </a:prstGeom>
        </p:spPr>
        <p:txBody>
          <a:bodyPr wrap="none">
            <a:spAutoFit/>
          </a:bodyPr>
          <a:lstStyle/>
          <a:p>
            <a:pPr lvl="0"/>
            <a:r>
              <a:rPr lang="en-GB" sz="2400" dirty="0">
                <a:solidFill>
                  <a:prstClr val="black"/>
                </a:solidFill>
                <a:latin typeface="Myriad Pro Semibold"/>
              </a:rPr>
              <a:t>3,700</a:t>
            </a:r>
          </a:p>
        </p:txBody>
      </p:sp>
    </p:spTree>
    <p:custDataLst>
      <p:tags r:id="rId1"/>
    </p:custDataLst>
    <p:extLst>
      <p:ext uri="{BB962C8B-B14F-4D97-AF65-F5344CB8AC3E}">
        <p14:creationId xmlns:p14="http://schemas.microsoft.com/office/powerpoint/2010/main" val="389695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4"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996824-964D-4BF6-8D6C-884E48066312}"/>
              </a:ext>
            </a:extLst>
          </p:cNvPr>
          <p:cNvSpPr>
            <a:spLocks noGrp="1"/>
          </p:cNvSpPr>
          <p:nvPr>
            <p:ph type="body" sz="quarter" idx="11"/>
          </p:nvPr>
        </p:nvSpPr>
        <p:spPr/>
        <p:txBody>
          <a:bodyPr/>
          <a:lstStyle/>
          <a:p>
            <a:pPr marL="0" indent="0">
              <a:buNone/>
            </a:pPr>
            <a:r>
              <a:rPr lang="en-GB" dirty="0"/>
              <a:t> </a:t>
            </a:r>
          </a:p>
        </p:txBody>
      </p:sp>
      <p:sp>
        <p:nvSpPr>
          <p:cNvPr id="6" name="TextBox 5">
            <a:extLst>
              <a:ext uri="{FF2B5EF4-FFF2-40B4-BE49-F238E27FC236}">
                <a16:creationId xmlns:a16="http://schemas.microsoft.com/office/drawing/2014/main" id="{7ECFAF22-02C7-4FE5-AE58-0FBF714779D9}"/>
              </a:ext>
            </a:extLst>
          </p:cNvPr>
          <p:cNvSpPr txBox="1"/>
          <p:nvPr/>
        </p:nvSpPr>
        <p:spPr bwMode="auto">
          <a:xfrm>
            <a:off x="3725917" y="832684"/>
            <a:ext cx="11047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solidFill>
                  <a:srgbClr val="04658F"/>
                </a:solidFill>
                <a:latin typeface="Myriad Pro Semibold" charset="0"/>
                <a:ea typeface="Myriad Pro Semibold" charset="0"/>
                <a:cs typeface="Myriad Pro Semibold" charset="0"/>
              </a:rPr>
              <a:t>3,700</a:t>
            </a:r>
          </a:p>
          <a:p>
            <a:pPr algn="ctr">
              <a:buClr>
                <a:srgbClr val="82CBDD"/>
              </a:buClr>
              <a:buNone/>
            </a:pPr>
            <a:endParaRPr lang="en-GB" sz="1400" dirty="0">
              <a:solidFill>
                <a:srgbClr val="04658F"/>
              </a:solidFill>
              <a:latin typeface="Myriad Pro Semibold" charset="0"/>
              <a:ea typeface="Myriad Pro Semibold" charset="0"/>
              <a:cs typeface="Myriad Pro Semibold" charset="0"/>
            </a:endParaRPr>
          </a:p>
        </p:txBody>
      </p:sp>
      <p:cxnSp>
        <p:nvCxnSpPr>
          <p:cNvPr id="9" name="Straight Connector 8">
            <a:extLst>
              <a:ext uri="{FF2B5EF4-FFF2-40B4-BE49-F238E27FC236}">
                <a16:creationId xmlns:a16="http://schemas.microsoft.com/office/drawing/2014/main" id="{93A0643B-65F9-422D-B01A-5FF3997DBF36}"/>
              </a:ext>
            </a:extLst>
          </p:cNvPr>
          <p:cNvCxnSpPr>
            <a:cxnSpLocks/>
          </p:cNvCxnSpPr>
          <p:nvPr/>
        </p:nvCxnSpPr>
        <p:spPr>
          <a:xfrm>
            <a:off x="998550" y="2145035"/>
            <a:ext cx="57694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8511E4D-E82B-4555-8E97-D8CD22EAB808}"/>
              </a:ext>
            </a:extLst>
          </p:cNvPr>
          <p:cNvSpPr txBox="1"/>
          <p:nvPr/>
        </p:nvSpPr>
        <p:spPr>
          <a:xfrm>
            <a:off x="3538803" y="2320743"/>
            <a:ext cx="1023257" cy="307777"/>
          </a:xfrm>
          <a:prstGeom prst="rect">
            <a:avLst/>
          </a:prstGeom>
          <a:noFill/>
        </p:spPr>
        <p:txBody>
          <a:bodyPr wrap="square" rtlCol="0">
            <a:spAutoFit/>
          </a:bodyPr>
          <a:lstStyle/>
          <a:p>
            <a:r>
              <a:rPr lang="en-GB" sz="1400" dirty="0">
                <a:latin typeface="Myriad Pro Semibold"/>
              </a:rPr>
              <a:t>3,000</a:t>
            </a:r>
          </a:p>
        </p:txBody>
      </p:sp>
      <p:cxnSp>
        <p:nvCxnSpPr>
          <p:cNvPr id="13" name="Straight Connector 12">
            <a:extLst>
              <a:ext uri="{FF2B5EF4-FFF2-40B4-BE49-F238E27FC236}">
                <a16:creationId xmlns:a16="http://schemas.microsoft.com/office/drawing/2014/main" id="{57DFE4DF-8F72-4465-B620-390EC0C7CC6C}"/>
              </a:ext>
            </a:extLst>
          </p:cNvPr>
          <p:cNvCxnSpPr>
            <a:cxnSpLocks/>
          </p:cNvCxnSpPr>
          <p:nvPr/>
        </p:nvCxnSpPr>
        <p:spPr>
          <a:xfrm>
            <a:off x="5293182" y="2145035"/>
            <a:ext cx="0" cy="123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DE4EB3B-39CD-4D33-A7F8-C8569A56A5D2}"/>
              </a:ext>
            </a:extLst>
          </p:cNvPr>
          <p:cNvCxnSpPr>
            <a:cxnSpLocks/>
          </p:cNvCxnSpPr>
          <p:nvPr/>
        </p:nvCxnSpPr>
        <p:spPr>
          <a:xfrm>
            <a:off x="6749444" y="2145035"/>
            <a:ext cx="0" cy="123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E2EA755-F758-4359-9359-B72618D55A22}"/>
              </a:ext>
            </a:extLst>
          </p:cNvPr>
          <p:cNvCxnSpPr>
            <a:cxnSpLocks/>
          </p:cNvCxnSpPr>
          <p:nvPr/>
        </p:nvCxnSpPr>
        <p:spPr>
          <a:xfrm>
            <a:off x="3883264" y="2145035"/>
            <a:ext cx="0" cy="123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64D0D34-8660-4D04-A610-227AA1FE73DC}"/>
              </a:ext>
            </a:extLst>
          </p:cNvPr>
          <p:cNvCxnSpPr>
            <a:cxnSpLocks/>
          </p:cNvCxnSpPr>
          <p:nvPr/>
        </p:nvCxnSpPr>
        <p:spPr>
          <a:xfrm>
            <a:off x="2412822" y="2145035"/>
            <a:ext cx="0" cy="123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483C230-1BB6-4689-9220-53C3C8173EBB}"/>
              </a:ext>
            </a:extLst>
          </p:cNvPr>
          <p:cNvCxnSpPr>
            <a:cxnSpLocks/>
          </p:cNvCxnSpPr>
          <p:nvPr/>
        </p:nvCxnSpPr>
        <p:spPr>
          <a:xfrm>
            <a:off x="1016684" y="2145035"/>
            <a:ext cx="0" cy="1232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CF981544-1C1A-49AE-9F74-7354330307D8}"/>
              </a:ext>
            </a:extLst>
          </p:cNvPr>
          <p:cNvSpPr/>
          <p:nvPr/>
        </p:nvSpPr>
        <p:spPr>
          <a:xfrm>
            <a:off x="6400731" y="2273342"/>
            <a:ext cx="607859" cy="307777"/>
          </a:xfrm>
          <a:prstGeom prst="rect">
            <a:avLst/>
          </a:prstGeom>
        </p:spPr>
        <p:txBody>
          <a:bodyPr wrap="none">
            <a:spAutoFit/>
          </a:bodyPr>
          <a:lstStyle/>
          <a:p>
            <a:r>
              <a:rPr lang="en-GB" sz="1400" dirty="0">
                <a:latin typeface="Myriad Pro Semibold"/>
              </a:rPr>
              <a:t>5,000</a:t>
            </a:r>
          </a:p>
        </p:txBody>
      </p:sp>
      <p:sp>
        <p:nvSpPr>
          <p:cNvPr id="25" name="Rectangle 24">
            <a:extLst>
              <a:ext uri="{FF2B5EF4-FFF2-40B4-BE49-F238E27FC236}">
                <a16:creationId xmlns:a16="http://schemas.microsoft.com/office/drawing/2014/main" id="{9CD1DFE3-533D-44FB-824D-4F0CE152B0AD}"/>
              </a:ext>
            </a:extLst>
          </p:cNvPr>
          <p:cNvSpPr/>
          <p:nvPr/>
        </p:nvSpPr>
        <p:spPr>
          <a:xfrm>
            <a:off x="631302" y="2277178"/>
            <a:ext cx="607859" cy="307777"/>
          </a:xfrm>
          <a:prstGeom prst="rect">
            <a:avLst/>
          </a:prstGeom>
        </p:spPr>
        <p:txBody>
          <a:bodyPr wrap="none">
            <a:spAutoFit/>
          </a:bodyPr>
          <a:lstStyle/>
          <a:p>
            <a:r>
              <a:rPr lang="en-GB" sz="1400" dirty="0">
                <a:latin typeface="Myriad Pro Semibold"/>
              </a:rPr>
              <a:t>1,000</a:t>
            </a:r>
          </a:p>
        </p:txBody>
      </p:sp>
      <p:pic>
        <p:nvPicPr>
          <p:cNvPr id="29" name="Picture 28" descr="A close up of a logo  Description generated with very high confidence">
            <a:extLst>
              <a:ext uri="{FF2B5EF4-FFF2-40B4-BE49-F238E27FC236}">
                <a16:creationId xmlns:a16="http://schemas.microsoft.com/office/drawing/2014/main" id="{26C93D17-32F6-49A4-958F-E341DD06D7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2603" y="1165446"/>
            <a:ext cx="4806402" cy="364214"/>
          </a:xfrm>
          <a:prstGeom prst="rect">
            <a:avLst/>
          </a:prstGeom>
        </p:spPr>
      </p:pic>
      <p:grpSp>
        <p:nvGrpSpPr>
          <p:cNvPr id="31" name="Group 30">
            <a:extLst>
              <a:ext uri="{FF2B5EF4-FFF2-40B4-BE49-F238E27FC236}">
                <a16:creationId xmlns:a16="http://schemas.microsoft.com/office/drawing/2014/main" id="{A19D1324-EEEE-4E1D-A8F2-AC19FB812483}"/>
              </a:ext>
            </a:extLst>
          </p:cNvPr>
          <p:cNvGrpSpPr/>
          <p:nvPr/>
        </p:nvGrpSpPr>
        <p:grpSpPr>
          <a:xfrm>
            <a:off x="1402253" y="1509559"/>
            <a:ext cx="643125" cy="644272"/>
            <a:chOff x="3329046" y="2653385"/>
            <a:chExt cx="643125" cy="644272"/>
          </a:xfrm>
        </p:grpSpPr>
        <p:cxnSp>
          <p:nvCxnSpPr>
            <p:cNvPr id="32" name="Straight Connector 31">
              <a:extLst>
                <a:ext uri="{FF2B5EF4-FFF2-40B4-BE49-F238E27FC236}">
                  <a16:creationId xmlns:a16="http://schemas.microsoft.com/office/drawing/2014/main" id="{727A3381-47AF-4AC0-BED4-7694FC998E96}"/>
                </a:ext>
              </a:extLst>
            </p:cNvPr>
            <p:cNvCxnSpPr>
              <a:cxnSpLocks/>
            </p:cNvCxnSpPr>
            <p:nvPr/>
          </p:nvCxnSpPr>
          <p:spPr bwMode="auto">
            <a:xfrm>
              <a:off x="3477627" y="2945201"/>
              <a:ext cx="0" cy="352456"/>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D4DB3DD5-ABFB-4C7A-8971-05D274B45C12}"/>
                </a:ext>
              </a:extLst>
            </p:cNvPr>
            <p:cNvSpPr txBox="1"/>
            <p:nvPr/>
          </p:nvSpPr>
          <p:spPr bwMode="auto">
            <a:xfrm>
              <a:off x="3329046" y="2653385"/>
              <a:ext cx="643125" cy="307777"/>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4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1,300</a:t>
              </a:r>
            </a:p>
          </p:txBody>
        </p:sp>
      </p:grpSp>
      <p:grpSp>
        <p:nvGrpSpPr>
          <p:cNvPr id="34" name="Group 33">
            <a:extLst>
              <a:ext uri="{FF2B5EF4-FFF2-40B4-BE49-F238E27FC236}">
                <a16:creationId xmlns:a16="http://schemas.microsoft.com/office/drawing/2014/main" id="{E4C40CD4-861B-4328-8ACD-373A70480C36}"/>
              </a:ext>
            </a:extLst>
          </p:cNvPr>
          <p:cNvGrpSpPr/>
          <p:nvPr/>
        </p:nvGrpSpPr>
        <p:grpSpPr>
          <a:xfrm>
            <a:off x="6330399" y="1550105"/>
            <a:ext cx="643125" cy="606848"/>
            <a:chOff x="6161168" y="2653385"/>
            <a:chExt cx="643125" cy="606848"/>
          </a:xfrm>
        </p:grpSpPr>
        <p:cxnSp>
          <p:nvCxnSpPr>
            <p:cNvPr id="35" name="Straight Connector 34">
              <a:extLst>
                <a:ext uri="{FF2B5EF4-FFF2-40B4-BE49-F238E27FC236}">
                  <a16:creationId xmlns:a16="http://schemas.microsoft.com/office/drawing/2014/main" id="{160C4FA6-19D4-4398-B8D8-245EE9B7AE02}"/>
                </a:ext>
              </a:extLst>
            </p:cNvPr>
            <p:cNvCxnSpPr/>
            <p:nvPr/>
          </p:nvCxnSpPr>
          <p:spPr bwMode="auto">
            <a:xfrm>
              <a:off x="6571721" y="2877173"/>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66F3C6C9-4D2E-4B92-9DE9-096BAAE53D6F}"/>
                </a:ext>
              </a:extLst>
            </p:cNvPr>
            <p:cNvSpPr txBox="1"/>
            <p:nvPr/>
          </p:nvSpPr>
          <p:spPr bwMode="auto">
            <a:xfrm>
              <a:off x="6161168" y="2653385"/>
              <a:ext cx="643125" cy="307777"/>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sz="1400" b="1" dirty="0">
                  <a:solidFill>
                    <a:srgbClr val="000000"/>
                  </a:solidFill>
                  <a:latin typeface="Myriad Pro Semibold" charset="0"/>
                  <a:ea typeface="Myriad Pro Semibold" charset="0"/>
                  <a:cs typeface="Myriad Pro Semibold" charset="0"/>
                </a:rPr>
                <a:t>5,000</a:t>
              </a:r>
              <a:endParaRPr kumimoji="0" lang="en-GB" sz="14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endParaRPr>
            </a:p>
          </p:txBody>
        </p:sp>
      </p:grpSp>
      <p:sp>
        <p:nvSpPr>
          <p:cNvPr id="3" name="Rectangle 2">
            <a:extLst>
              <a:ext uri="{FF2B5EF4-FFF2-40B4-BE49-F238E27FC236}">
                <a16:creationId xmlns:a16="http://schemas.microsoft.com/office/drawing/2014/main" id="{5DC28C50-6A07-4FBF-A463-125D6F26B7B4}"/>
              </a:ext>
            </a:extLst>
          </p:cNvPr>
          <p:cNvSpPr/>
          <p:nvPr/>
        </p:nvSpPr>
        <p:spPr>
          <a:xfrm>
            <a:off x="230061" y="4863756"/>
            <a:ext cx="5938106" cy="1200329"/>
          </a:xfrm>
          <a:prstGeom prst="rect">
            <a:avLst/>
          </a:prstGeom>
        </p:spPr>
        <p:txBody>
          <a:bodyPr wrap="square">
            <a:spAutoFit/>
          </a:bodyPr>
          <a:lstStyle/>
          <a:p>
            <a:pPr lvl="0">
              <a:buClr>
                <a:srgbClr val="82CBDD"/>
              </a:buClr>
              <a:defRPr/>
            </a:pPr>
            <a:r>
              <a:rPr lang="en-GB" sz="2400" b="1" dirty="0">
                <a:solidFill>
                  <a:srgbClr val="000000"/>
                </a:solidFill>
                <a:latin typeface="Myriad Pro Semibold" charset="0"/>
                <a:ea typeface="Myriad Pro Semibold" charset="0"/>
                <a:cs typeface="Myriad Pro Semibold" charset="0"/>
              </a:rPr>
              <a:t>I’ve kept the minuend the same and subtracted </a:t>
            </a:r>
            <a:r>
              <a:rPr lang="en-GB" sz="2400" b="1" dirty="0">
                <a:solidFill>
                  <a:srgbClr val="FF0000"/>
                </a:solidFill>
                <a:latin typeface="Myriad Pro Semibold" charset="0"/>
                <a:ea typeface="Myriad Pro Semibold" charset="0"/>
                <a:cs typeface="Myriad Pro Semibold" charset="0"/>
              </a:rPr>
              <a:t>240 </a:t>
            </a:r>
            <a:r>
              <a:rPr lang="en-GB" sz="2400" b="1" dirty="0">
                <a:solidFill>
                  <a:srgbClr val="000000"/>
                </a:solidFill>
                <a:latin typeface="Myriad Pro Semibold" charset="0"/>
                <a:ea typeface="Myriad Pro Semibold" charset="0"/>
                <a:cs typeface="Myriad Pro Semibold" charset="0"/>
              </a:rPr>
              <a:t>from the subtrahend, so I must add</a:t>
            </a:r>
            <a:r>
              <a:rPr lang="en-GB" sz="2400" b="1" dirty="0">
                <a:solidFill>
                  <a:srgbClr val="FF0000"/>
                </a:solidFill>
                <a:latin typeface="Myriad Pro Semibold" charset="0"/>
                <a:ea typeface="Myriad Pro Semibold" charset="0"/>
                <a:cs typeface="Myriad Pro Semibold" charset="0"/>
              </a:rPr>
              <a:t> 240 </a:t>
            </a:r>
            <a:r>
              <a:rPr lang="en-GB" sz="2400" b="1" dirty="0">
                <a:solidFill>
                  <a:srgbClr val="000000"/>
                </a:solidFill>
                <a:latin typeface="Myriad Pro Semibold" charset="0"/>
                <a:ea typeface="Myriad Pro Semibold" charset="0"/>
                <a:cs typeface="Myriad Pro Semibold" charset="0"/>
              </a:rPr>
              <a:t>to the difference.</a:t>
            </a:r>
          </a:p>
        </p:txBody>
      </p:sp>
      <p:sp>
        <p:nvSpPr>
          <p:cNvPr id="23" name="TextBox 22">
            <a:extLst>
              <a:ext uri="{FF2B5EF4-FFF2-40B4-BE49-F238E27FC236}">
                <a16:creationId xmlns:a16="http://schemas.microsoft.com/office/drawing/2014/main" id="{9459B497-A09E-4EE6-B452-B765F8D09D56}"/>
              </a:ext>
            </a:extLst>
          </p:cNvPr>
          <p:cNvSpPr txBox="1"/>
          <p:nvPr/>
        </p:nvSpPr>
        <p:spPr bwMode="auto">
          <a:xfrm>
            <a:off x="8235112" y="1212214"/>
            <a:ext cx="8691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 3,700</a:t>
            </a:r>
          </a:p>
        </p:txBody>
      </p:sp>
      <p:sp>
        <p:nvSpPr>
          <p:cNvPr id="26" name="TextBox 25">
            <a:extLst>
              <a:ext uri="{FF2B5EF4-FFF2-40B4-BE49-F238E27FC236}">
                <a16:creationId xmlns:a16="http://schemas.microsoft.com/office/drawing/2014/main" id="{92E2BF59-B1E0-4543-A860-042CA6B4AC55}"/>
              </a:ext>
            </a:extLst>
          </p:cNvPr>
          <p:cNvSpPr txBox="1"/>
          <p:nvPr/>
        </p:nvSpPr>
        <p:spPr bwMode="auto">
          <a:xfrm>
            <a:off x="6838576" y="1191106"/>
            <a:ext cx="141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1600" dirty="0">
                <a:solidFill>
                  <a:srgbClr val="04658F"/>
                </a:solidFill>
                <a:latin typeface="Myriad Pro Semibold"/>
                <a:ea typeface="Myriad Pro Semibold" charset="0"/>
                <a:cs typeface="Myriad Pro Semibold" charset="0"/>
              </a:rPr>
              <a:t>5,000</a:t>
            </a: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 </a:t>
            </a:r>
            <a:r>
              <a:rPr kumimoji="0" lang="en-GB" sz="1600" b="0" i="0" u="none" strike="noStrike" kern="1200" cap="none" spc="0" normalizeH="0" baseline="0" noProof="0" dirty="0">
                <a:ln>
                  <a:noFill/>
                </a:ln>
                <a:solidFill>
                  <a:srgbClr val="04658F"/>
                </a:solidFill>
                <a:effectLst/>
                <a:uLnTx/>
                <a:uFillTx/>
                <a:latin typeface="Arial"/>
                <a:ea typeface="Myriad Pro Semibold" charset="0"/>
                <a:cs typeface="Arial" panose="020B0604020202020204" pitchFamily="34" charset="0"/>
              </a:rPr>
              <a:t>− 1,300</a:t>
            </a:r>
            <a:endPar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46" name="TextBox 45">
            <a:extLst>
              <a:ext uri="{FF2B5EF4-FFF2-40B4-BE49-F238E27FC236}">
                <a16:creationId xmlns:a16="http://schemas.microsoft.com/office/drawing/2014/main" id="{9D8B1F24-4677-43E4-B8FD-2BA9528D2942}"/>
              </a:ext>
            </a:extLst>
          </p:cNvPr>
          <p:cNvSpPr txBox="1"/>
          <p:nvPr/>
        </p:nvSpPr>
        <p:spPr bwMode="auto">
          <a:xfrm>
            <a:off x="6861018" y="3184707"/>
            <a:ext cx="13740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1600" dirty="0">
                <a:solidFill>
                  <a:srgbClr val="914E0E"/>
                </a:solidFill>
                <a:latin typeface="Myriad Pro Semibold"/>
                <a:ea typeface="Myriad Pro Semibold" charset="0"/>
                <a:cs typeface="Myriad Pro Semibold" charset="0"/>
              </a:rPr>
              <a:t>5,000 – 1,060</a:t>
            </a:r>
            <a:endPar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sp>
        <p:nvSpPr>
          <p:cNvPr id="47" name="TextBox 46">
            <a:extLst>
              <a:ext uri="{FF2B5EF4-FFF2-40B4-BE49-F238E27FC236}">
                <a16:creationId xmlns:a16="http://schemas.microsoft.com/office/drawing/2014/main" id="{437B74DF-81AF-494B-8FB1-C19F5402AF28}"/>
              </a:ext>
            </a:extLst>
          </p:cNvPr>
          <p:cNvSpPr txBox="1"/>
          <p:nvPr/>
        </p:nvSpPr>
        <p:spPr bwMode="auto">
          <a:xfrm>
            <a:off x="8274851" y="3184707"/>
            <a:ext cx="8691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rPr>
              <a:t>= </a:t>
            </a:r>
            <a:r>
              <a:rPr lang="en-GB" sz="1600" dirty="0">
                <a:solidFill>
                  <a:srgbClr val="914E0E"/>
                </a:solidFill>
                <a:latin typeface="Myriad Pro Semibold"/>
                <a:ea typeface="Myriad Pro Semibold" charset="0"/>
                <a:cs typeface="Myriad Pro Semibold" charset="0"/>
              </a:rPr>
              <a:t>3,940</a:t>
            </a:r>
            <a:endPar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pic>
        <p:nvPicPr>
          <p:cNvPr id="48" name="Picture 47">
            <a:extLst>
              <a:ext uri="{FF2B5EF4-FFF2-40B4-BE49-F238E27FC236}">
                <a16:creationId xmlns:a16="http://schemas.microsoft.com/office/drawing/2014/main" id="{7682ADE4-D6BD-47DE-823F-8BD4F13FED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522" y="2877735"/>
            <a:ext cx="5769429" cy="396311"/>
          </a:xfrm>
          <a:prstGeom prst="rect">
            <a:avLst/>
          </a:prstGeom>
        </p:spPr>
      </p:pic>
      <p:sp>
        <p:nvSpPr>
          <p:cNvPr id="49" name="TextBox 48">
            <a:extLst>
              <a:ext uri="{FF2B5EF4-FFF2-40B4-BE49-F238E27FC236}">
                <a16:creationId xmlns:a16="http://schemas.microsoft.com/office/drawing/2014/main" id="{4260965D-9B72-431A-82CF-A561DF02DBA7}"/>
              </a:ext>
            </a:extLst>
          </p:cNvPr>
          <p:cNvSpPr txBox="1"/>
          <p:nvPr/>
        </p:nvSpPr>
        <p:spPr bwMode="auto">
          <a:xfrm>
            <a:off x="3636428" y="3338595"/>
            <a:ext cx="6078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1400" dirty="0">
                <a:solidFill>
                  <a:srgbClr val="914E0E"/>
                </a:solidFill>
                <a:latin typeface="Myriad Pro Semibold"/>
                <a:ea typeface="Myriad Pro Semibold" charset="0"/>
                <a:cs typeface="Myriad Pro Semibold" charset="0"/>
              </a:rPr>
              <a:t>3,94</a:t>
            </a:r>
            <a:r>
              <a:rPr lang="en-GB" sz="1400" noProof="0" dirty="0">
                <a:solidFill>
                  <a:srgbClr val="914E0E"/>
                </a:solidFill>
                <a:latin typeface="Myriad Pro Semibold"/>
                <a:ea typeface="Myriad Pro Semibold" charset="0"/>
                <a:cs typeface="Myriad Pro Semibold" charset="0"/>
              </a:rPr>
              <a:t>0</a:t>
            </a:r>
            <a:endParaRPr kumimoji="0" lang="en-GB" sz="14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grpSp>
        <p:nvGrpSpPr>
          <p:cNvPr id="50" name="Group 49">
            <a:extLst>
              <a:ext uri="{FF2B5EF4-FFF2-40B4-BE49-F238E27FC236}">
                <a16:creationId xmlns:a16="http://schemas.microsoft.com/office/drawing/2014/main" id="{E09B51C7-B927-4676-BB4D-1480792FBAD6}"/>
              </a:ext>
            </a:extLst>
          </p:cNvPr>
          <p:cNvGrpSpPr/>
          <p:nvPr/>
        </p:nvGrpSpPr>
        <p:grpSpPr>
          <a:xfrm>
            <a:off x="734574" y="2168548"/>
            <a:ext cx="779381" cy="791246"/>
            <a:chOff x="74589" y="2005488"/>
            <a:chExt cx="779381" cy="829132"/>
          </a:xfrm>
        </p:grpSpPr>
        <p:sp>
          <p:nvSpPr>
            <p:cNvPr id="51" name="TextBox 50">
              <a:extLst>
                <a:ext uri="{FF2B5EF4-FFF2-40B4-BE49-F238E27FC236}">
                  <a16:creationId xmlns:a16="http://schemas.microsoft.com/office/drawing/2014/main" id="{C3234335-ED36-47AF-A1DC-7E51EC49ABBF}"/>
                </a:ext>
              </a:extLst>
            </p:cNvPr>
            <p:cNvSpPr txBox="1"/>
            <p:nvPr/>
          </p:nvSpPr>
          <p:spPr bwMode="auto">
            <a:xfrm>
              <a:off x="74589" y="2447604"/>
              <a:ext cx="779381" cy="387016"/>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1,060</a:t>
              </a:r>
            </a:p>
          </p:txBody>
        </p:sp>
        <p:cxnSp>
          <p:nvCxnSpPr>
            <p:cNvPr id="52" name="Straight Connector 51">
              <a:extLst>
                <a:ext uri="{FF2B5EF4-FFF2-40B4-BE49-F238E27FC236}">
                  <a16:creationId xmlns:a16="http://schemas.microsoft.com/office/drawing/2014/main" id="{75F51336-AF70-4286-8F80-F6584BB34AFE}"/>
                </a:ext>
              </a:extLst>
            </p:cNvPr>
            <p:cNvCxnSpPr>
              <a:cxnSpLocks/>
              <a:endCxn id="51" idx="0"/>
            </p:cNvCxnSpPr>
            <p:nvPr/>
          </p:nvCxnSpPr>
          <p:spPr bwMode="auto">
            <a:xfrm>
              <a:off x="433020" y="2005488"/>
              <a:ext cx="31260" cy="442116"/>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53" name="Group 52">
            <a:extLst>
              <a:ext uri="{FF2B5EF4-FFF2-40B4-BE49-F238E27FC236}">
                <a16:creationId xmlns:a16="http://schemas.microsoft.com/office/drawing/2014/main" id="{C8F6870D-2133-43DF-A36D-C8CF5DE4A9BB}"/>
              </a:ext>
            </a:extLst>
          </p:cNvPr>
          <p:cNvGrpSpPr/>
          <p:nvPr/>
        </p:nvGrpSpPr>
        <p:grpSpPr>
          <a:xfrm>
            <a:off x="6359753" y="2164241"/>
            <a:ext cx="779381" cy="782718"/>
            <a:chOff x="6222907" y="3283030"/>
            <a:chExt cx="779381" cy="764024"/>
          </a:xfrm>
        </p:grpSpPr>
        <p:sp>
          <p:nvSpPr>
            <p:cNvPr id="54" name="TextBox 53">
              <a:extLst>
                <a:ext uri="{FF2B5EF4-FFF2-40B4-BE49-F238E27FC236}">
                  <a16:creationId xmlns:a16="http://schemas.microsoft.com/office/drawing/2014/main" id="{CCEA4395-D622-4E41-BCE1-FE875F3043F9}"/>
                </a:ext>
              </a:extLst>
            </p:cNvPr>
            <p:cNvSpPr txBox="1"/>
            <p:nvPr/>
          </p:nvSpPr>
          <p:spPr bwMode="auto">
            <a:xfrm>
              <a:off x="6222907" y="3677722"/>
              <a:ext cx="779381"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b="1" dirty="0">
                  <a:solidFill>
                    <a:srgbClr val="000000"/>
                  </a:solidFill>
                  <a:latin typeface="Myriad Pro Semibold" charset="0"/>
                  <a:ea typeface="Myriad Pro Semibold" charset="0"/>
                  <a:cs typeface="Myriad Pro Semibold" charset="0"/>
                </a:rPr>
                <a:t>5,0</a:t>
              </a: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00</a:t>
              </a:r>
            </a:p>
          </p:txBody>
        </p:sp>
        <p:cxnSp>
          <p:nvCxnSpPr>
            <p:cNvPr id="55" name="Straight Connector 54">
              <a:extLst>
                <a:ext uri="{FF2B5EF4-FFF2-40B4-BE49-F238E27FC236}">
                  <a16:creationId xmlns:a16="http://schemas.microsoft.com/office/drawing/2014/main" id="{1C3F711C-92CF-4F04-B9E1-DF0906430C1E}"/>
                </a:ext>
              </a:extLst>
            </p:cNvPr>
            <p:cNvCxnSpPr>
              <a:cxnSpLocks/>
              <a:endCxn id="54" idx="0"/>
            </p:cNvCxnSpPr>
            <p:nvPr/>
          </p:nvCxnSpPr>
          <p:spPr bwMode="auto">
            <a:xfrm>
              <a:off x="6612598" y="3283030"/>
              <a:ext cx="0" cy="394692"/>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sp>
        <p:nvSpPr>
          <p:cNvPr id="4" name="Oval 3">
            <a:extLst>
              <a:ext uri="{FF2B5EF4-FFF2-40B4-BE49-F238E27FC236}">
                <a16:creationId xmlns:a16="http://schemas.microsoft.com/office/drawing/2014/main" id="{04424874-17B5-4FB2-BA76-C071A9D49A51}"/>
              </a:ext>
            </a:extLst>
          </p:cNvPr>
          <p:cNvSpPr/>
          <p:nvPr/>
        </p:nvSpPr>
        <p:spPr>
          <a:xfrm rot="2226424">
            <a:off x="670636" y="866593"/>
            <a:ext cx="1217057" cy="29083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40550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24" grpId="0"/>
      <p:bldP spid="25" grpId="0"/>
      <p:bldP spid="3" grpId="0"/>
      <p:bldP spid="46" grpId="0"/>
      <p:bldP spid="47" grpId="0"/>
      <p:bldP spid="49"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96B08D-64C7-4E41-AECE-4AC4D345CA5F}"/>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3E0F322C-A303-4C1C-ADBC-326A8B5BA24B}"/>
              </a:ext>
            </a:extLst>
          </p:cNvPr>
          <p:cNvSpPr txBox="1"/>
          <p:nvPr/>
        </p:nvSpPr>
        <p:spPr>
          <a:xfrm>
            <a:off x="266555" y="724619"/>
            <a:ext cx="861089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5" name="TextBox 4">
            <a:extLst>
              <a:ext uri="{FF2B5EF4-FFF2-40B4-BE49-F238E27FC236}">
                <a16:creationId xmlns:a16="http://schemas.microsoft.com/office/drawing/2014/main" id="{56BFC6CE-5F8B-42B6-9BAF-7DC79AEE7C87}"/>
              </a:ext>
            </a:extLst>
          </p:cNvPr>
          <p:cNvSpPr txBox="1"/>
          <p:nvPr/>
        </p:nvSpPr>
        <p:spPr>
          <a:xfrm>
            <a:off x="266555" y="1382662"/>
            <a:ext cx="8376702" cy="1631216"/>
          </a:xfrm>
          <a:prstGeom prst="rect">
            <a:avLst/>
          </a:prstGeom>
          <a:noFill/>
        </p:spPr>
        <p:txBody>
          <a:bodyPr wrap="square" rtlCol="0">
            <a:spAutoFit/>
          </a:bodyPr>
          <a:lstStyle/>
          <a:p>
            <a:pPr lvl="0">
              <a:defRPr/>
            </a:pPr>
            <a:r>
              <a:rPr lang="en-GB" sz="2000" dirty="0">
                <a:solidFill>
                  <a:prstClr val="black"/>
                </a:solidFill>
                <a:latin typeface="Myriad Pro Semibold"/>
              </a:rPr>
              <a:t>To win a computer game, Alex needs 25,000 points. She has scored 5,400 points. How many more points does she need to win the game?</a:t>
            </a:r>
          </a:p>
          <a:p>
            <a:pPr lvl="0">
              <a:defRPr/>
            </a:pPr>
            <a:endParaRPr lang="en-GB" sz="2000" dirty="0">
              <a:solidFill>
                <a:prstClr val="black"/>
              </a:solidFill>
              <a:latin typeface="Myriad Pro Semibold"/>
            </a:endParaRPr>
          </a:p>
          <a:p>
            <a:pPr lvl="0">
              <a:defRPr/>
            </a:pPr>
            <a:r>
              <a:rPr lang="en-GB" sz="2000" dirty="0">
                <a:solidFill>
                  <a:prstClr val="black"/>
                </a:solidFill>
                <a:latin typeface="Myriad Pro Semibold"/>
              </a:rPr>
              <a:t>Having scored 5,400 points, she is then defeated in a battle and loses 2,000 points. How many points does she now need to win the game?</a:t>
            </a:r>
          </a:p>
        </p:txBody>
      </p:sp>
      <p:sp>
        <p:nvSpPr>
          <p:cNvPr id="7" name="Rectangle: Rounded Corners 6">
            <a:extLst>
              <a:ext uri="{FF2B5EF4-FFF2-40B4-BE49-F238E27FC236}">
                <a16:creationId xmlns:a16="http://schemas.microsoft.com/office/drawing/2014/main" id="{70765C8E-4647-46F6-AB7E-0AA473977262}"/>
              </a:ext>
            </a:extLst>
          </p:cNvPr>
          <p:cNvSpPr/>
          <p:nvPr/>
        </p:nvSpPr>
        <p:spPr>
          <a:xfrm>
            <a:off x="214303" y="1280903"/>
            <a:ext cx="8663142" cy="1930383"/>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03A9785-018B-49BB-AE4E-39A353EA997F}"/>
              </a:ext>
            </a:extLst>
          </p:cNvPr>
          <p:cNvSpPr/>
          <p:nvPr/>
        </p:nvSpPr>
        <p:spPr>
          <a:xfrm>
            <a:off x="4340864" y="1195577"/>
            <a:ext cx="1148071" cy="369332"/>
          </a:xfrm>
          <a:prstGeom prst="rect">
            <a:avLst/>
          </a:prstGeom>
        </p:spPr>
        <p:txBody>
          <a:bodyPr wrap="none">
            <a:spAutoFit/>
          </a:bodyPr>
          <a:lstStyle/>
          <a:p>
            <a:pPr lvl="0"/>
            <a:r>
              <a:rPr lang="en-GB" b="1" dirty="0">
                <a:solidFill>
                  <a:srgbClr val="FF0000"/>
                </a:solidFill>
                <a:latin typeface="Myriad Pro Semibold"/>
              </a:rPr>
              <a:t>minuend</a:t>
            </a:r>
          </a:p>
        </p:txBody>
      </p:sp>
      <p:sp>
        <p:nvSpPr>
          <p:cNvPr id="9" name="Rectangle 8">
            <a:extLst>
              <a:ext uri="{FF2B5EF4-FFF2-40B4-BE49-F238E27FC236}">
                <a16:creationId xmlns:a16="http://schemas.microsoft.com/office/drawing/2014/main" id="{6D08299C-BC08-4A30-AE24-D306EECFB403}"/>
              </a:ext>
            </a:extLst>
          </p:cNvPr>
          <p:cNvSpPr/>
          <p:nvPr/>
        </p:nvSpPr>
        <p:spPr>
          <a:xfrm>
            <a:off x="214303" y="1900558"/>
            <a:ext cx="1418978" cy="369332"/>
          </a:xfrm>
          <a:prstGeom prst="rect">
            <a:avLst/>
          </a:prstGeom>
        </p:spPr>
        <p:txBody>
          <a:bodyPr wrap="none">
            <a:spAutoFit/>
          </a:bodyPr>
          <a:lstStyle/>
          <a:p>
            <a:pPr lvl="0"/>
            <a:r>
              <a:rPr lang="en-GB" b="1" dirty="0">
                <a:solidFill>
                  <a:srgbClr val="FF0000"/>
                </a:solidFill>
                <a:latin typeface="Myriad Pro Semibold"/>
              </a:rPr>
              <a:t>subtrahend</a:t>
            </a:r>
          </a:p>
        </p:txBody>
      </p:sp>
      <p:sp>
        <p:nvSpPr>
          <p:cNvPr id="10" name="TextBox 9">
            <a:extLst>
              <a:ext uri="{FF2B5EF4-FFF2-40B4-BE49-F238E27FC236}">
                <a16:creationId xmlns:a16="http://schemas.microsoft.com/office/drawing/2014/main" id="{2DEF958B-F734-44CE-AB9E-4631DD312404}"/>
              </a:ext>
            </a:extLst>
          </p:cNvPr>
          <p:cNvSpPr txBox="1"/>
          <p:nvPr/>
        </p:nvSpPr>
        <p:spPr>
          <a:xfrm>
            <a:off x="995423" y="3795386"/>
            <a:ext cx="7284281" cy="461665"/>
          </a:xfrm>
          <a:prstGeom prst="rect">
            <a:avLst/>
          </a:prstGeom>
          <a:noFill/>
        </p:spPr>
        <p:txBody>
          <a:bodyPr wrap="square" rtlCol="0">
            <a:spAutoFit/>
          </a:bodyPr>
          <a:lstStyle/>
          <a:p>
            <a:r>
              <a:rPr lang="en-GB" sz="2400" dirty="0">
                <a:latin typeface="Myriad Pro Semibold"/>
              </a:rPr>
              <a:t>25,000 – 5,400 = 19,600</a:t>
            </a:r>
          </a:p>
        </p:txBody>
      </p:sp>
      <p:sp>
        <p:nvSpPr>
          <p:cNvPr id="27" name="TextBox 26">
            <a:extLst>
              <a:ext uri="{FF2B5EF4-FFF2-40B4-BE49-F238E27FC236}">
                <a16:creationId xmlns:a16="http://schemas.microsoft.com/office/drawing/2014/main" id="{0808AF9B-D33B-4D82-94FD-8BCB67B605CA}"/>
              </a:ext>
            </a:extLst>
          </p:cNvPr>
          <p:cNvSpPr txBox="1"/>
          <p:nvPr/>
        </p:nvSpPr>
        <p:spPr bwMode="auto">
          <a:xfrm>
            <a:off x="2608180" y="4682129"/>
            <a:ext cx="1239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8" name="TextBox 27">
            <a:extLst>
              <a:ext uri="{FF2B5EF4-FFF2-40B4-BE49-F238E27FC236}">
                <a16:creationId xmlns:a16="http://schemas.microsoft.com/office/drawing/2014/main" id="{DE7090FA-DED1-44BD-93A1-D21CAA31BE20}"/>
              </a:ext>
            </a:extLst>
          </p:cNvPr>
          <p:cNvSpPr txBox="1"/>
          <p:nvPr/>
        </p:nvSpPr>
        <p:spPr bwMode="auto">
          <a:xfrm>
            <a:off x="3915218" y="4682128"/>
            <a:ext cx="1290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9" name="Picture 28" descr="A close up of a logo  Description generated with high confidence">
            <a:extLst>
              <a:ext uri="{FF2B5EF4-FFF2-40B4-BE49-F238E27FC236}">
                <a16:creationId xmlns:a16="http://schemas.microsoft.com/office/drawing/2014/main" id="{C79CC29B-8A71-418A-81C0-B1D84F4E9F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8558" y="4371160"/>
            <a:ext cx="194527" cy="1390870"/>
          </a:xfrm>
          <a:prstGeom prst="rect">
            <a:avLst/>
          </a:prstGeom>
        </p:spPr>
      </p:pic>
      <p:pic>
        <p:nvPicPr>
          <p:cNvPr id="30" name="Picture 29" descr="A close up of a logo  Description generated with high confidence">
            <a:extLst>
              <a:ext uri="{FF2B5EF4-FFF2-40B4-BE49-F238E27FC236}">
                <a16:creationId xmlns:a16="http://schemas.microsoft.com/office/drawing/2014/main" id="{A323CCA7-DE18-469A-A4F6-2DC3164057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2543" y="4371160"/>
            <a:ext cx="194527" cy="1390870"/>
          </a:xfrm>
          <a:prstGeom prst="rect">
            <a:avLst/>
          </a:prstGeom>
        </p:spPr>
      </p:pic>
      <p:sp>
        <p:nvSpPr>
          <p:cNvPr id="6" name="TextBox 5">
            <a:extLst>
              <a:ext uri="{FF2B5EF4-FFF2-40B4-BE49-F238E27FC236}">
                <a16:creationId xmlns:a16="http://schemas.microsoft.com/office/drawing/2014/main" id="{A6E47B03-136C-47E0-84F6-D72C5B3BFFCE}"/>
              </a:ext>
            </a:extLst>
          </p:cNvPr>
          <p:cNvSpPr txBox="1"/>
          <p:nvPr/>
        </p:nvSpPr>
        <p:spPr>
          <a:xfrm>
            <a:off x="995423" y="5905500"/>
            <a:ext cx="3919477" cy="461665"/>
          </a:xfrm>
          <a:prstGeom prst="rect">
            <a:avLst/>
          </a:prstGeom>
          <a:noFill/>
        </p:spPr>
        <p:txBody>
          <a:bodyPr wrap="square" rtlCol="0">
            <a:spAutoFit/>
          </a:bodyPr>
          <a:lstStyle/>
          <a:p>
            <a:r>
              <a:rPr lang="en-GB" sz="2400" dirty="0">
                <a:latin typeface="Myriad Pro Semibold"/>
              </a:rPr>
              <a:t>25,000 – 3,400 = 21,600</a:t>
            </a:r>
          </a:p>
        </p:txBody>
      </p:sp>
    </p:spTree>
    <p:custDataLst>
      <p:tags r:id="rId1"/>
    </p:custDataLst>
    <p:extLst>
      <p:ext uri="{BB962C8B-B14F-4D97-AF65-F5344CB8AC3E}">
        <p14:creationId xmlns:p14="http://schemas.microsoft.com/office/powerpoint/2010/main" val="232053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7" grpId="0"/>
      <p:bldP spid="28"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3EFCFE-8DA9-442D-8356-042D0541AEA3}"/>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DB29C592-23BB-4B69-9616-F94509940E99}"/>
              </a:ext>
            </a:extLst>
          </p:cNvPr>
          <p:cNvSpPr txBox="1"/>
          <p:nvPr/>
        </p:nvSpPr>
        <p:spPr>
          <a:xfrm>
            <a:off x="901336" y="2448218"/>
            <a:ext cx="734132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If the minuend is kept the same and the subtrahend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decreases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the difference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increases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by the same amount.</a:t>
            </a:r>
          </a:p>
        </p:txBody>
      </p:sp>
      <p:sp>
        <p:nvSpPr>
          <p:cNvPr id="5" name="TextBox 4">
            <a:extLst>
              <a:ext uri="{FF2B5EF4-FFF2-40B4-BE49-F238E27FC236}">
                <a16:creationId xmlns:a16="http://schemas.microsoft.com/office/drawing/2014/main" id="{FF01D93C-45CE-4ECF-A248-5F909C3A1C90}"/>
              </a:ext>
            </a:extLst>
          </p:cNvPr>
          <p:cNvSpPr txBox="1"/>
          <p:nvPr/>
        </p:nvSpPr>
        <p:spPr>
          <a:xfrm>
            <a:off x="901337" y="891409"/>
            <a:ext cx="734132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If the minuend is kept the same and the subtrahend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increases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the difference </a:t>
            </a:r>
            <a:r>
              <a:rPr kumimoji="0" lang="en-GB" sz="2400" b="1" i="0" u="none" strike="noStrike" kern="1200" cap="none" spc="0" normalizeH="0" baseline="0" noProof="0" dirty="0">
                <a:ln>
                  <a:noFill/>
                </a:ln>
                <a:solidFill>
                  <a:srgbClr val="FF0000"/>
                </a:solidFill>
                <a:effectLst/>
                <a:uLnTx/>
                <a:uFillTx/>
                <a:latin typeface="Myriad Pro Semibold"/>
                <a:ea typeface="+mn-ea"/>
                <a:cs typeface="+mn-cs"/>
              </a:rPr>
              <a:t>decreases</a:t>
            </a:r>
            <a:r>
              <a:rPr kumimoji="0" lang="en-GB" sz="2400" b="0" i="0" u="none" strike="noStrike" kern="1200" cap="none" spc="0" normalizeH="0" baseline="0" noProof="0" dirty="0">
                <a:ln>
                  <a:noFill/>
                </a:ln>
                <a:solidFill>
                  <a:prstClr val="black"/>
                </a:solidFill>
                <a:effectLst/>
                <a:uLnTx/>
                <a:uFillTx/>
                <a:latin typeface="Myriad Pro Semibold"/>
                <a:ea typeface="+mn-ea"/>
                <a:cs typeface="+mn-cs"/>
              </a:rPr>
              <a:t> by the same amount.</a:t>
            </a:r>
          </a:p>
        </p:txBody>
      </p:sp>
    </p:spTree>
    <p:custDataLst>
      <p:tags r:id="rId1"/>
    </p:custDataLst>
    <p:extLst>
      <p:ext uri="{BB962C8B-B14F-4D97-AF65-F5344CB8AC3E}">
        <p14:creationId xmlns:p14="http://schemas.microsoft.com/office/powerpoint/2010/main" val="34722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33BDE3CA-F658-4419-8F91-E3AD9517E9A2}"/>
              </a:ext>
            </a:extLst>
          </p:cNvPr>
          <p:cNvSpPr/>
          <p:nvPr/>
        </p:nvSpPr>
        <p:spPr>
          <a:xfrm>
            <a:off x="726510" y="1164921"/>
            <a:ext cx="7703506" cy="2264079"/>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TextBox 2">
            <a:extLst>
              <a:ext uri="{FF2B5EF4-FFF2-40B4-BE49-F238E27FC236}">
                <a16:creationId xmlns:a16="http://schemas.microsoft.com/office/drawing/2014/main" id="{D9E77007-56CB-41B8-929B-556F7D0343F7}"/>
              </a:ext>
            </a:extLst>
          </p:cNvPr>
          <p:cNvSpPr txBox="1"/>
          <p:nvPr/>
        </p:nvSpPr>
        <p:spPr>
          <a:xfrm>
            <a:off x="926926" y="1277655"/>
            <a:ext cx="7252570" cy="1938992"/>
          </a:xfrm>
          <a:prstGeom prst="rect">
            <a:avLst/>
          </a:prstGeom>
          <a:noFill/>
        </p:spPr>
        <p:txBody>
          <a:bodyPr wrap="square" rtlCol="0">
            <a:spAutoFit/>
          </a:bodyPr>
          <a:lstStyle/>
          <a:p>
            <a:r>
              <a:rPr lang="en-GB" sz="2400" dirty="0">
                <a:latin typeface="Myriad Pro Semibold"/>
              </a:rPr>
              <a:t>Ciara has 85 marbles; 45 of them are red and the rest are blue. So she has 40 blue marbles. Arjun also has 85 marbles. Some of them are red and some of them are blue. He has ten more red marbles than Ciara. How many blue marbles does Arjun have?</a:t>
            </a:r>
          </a:p>
        </p:txBody>
      </p:sp>
      <p:sp>
        <p:nvSpPr>
          <p:cNvPr id="5" name="TextBox 4">
            <a:extLst>
              <a:ext uri="{FF2B5EF4-FFF2-40B4-BE49-F238E27FC236}">
                <a16:creationId xmlns:a16="http://schemas.microsoft.com/office/drawing/2014/main" id="{44121381-BC68-4639-81D9-7AD20734858A}"/>
              </a:ext>
            </a:extLst>
          </p:cNvPr>
          <p:cNvSpPr txBox="1"/>
          <p:nvPr/>
        </p:nvSpPr>
        <p:spPr>
          <a:xfrm>
            <a:off x="926926" y="3962400"/>
            <a:ext cx="5252201" cy="830997"/>
          </a:xfrm>
          <a:prstGeom prst="rect">
            <a:avLst/>
          </a:prstGeom>
          <a:noFill/>
        </p:spPr>
        <p:txBody>
          <a:bodyPr wrap="square" rtlCol="0">
            <a:spAutoFit/>
          </a:bodyPr>
          <a:lstStyle/>
          <a:p>
            <a:r>
              <a:rPr lang="en-GB" sz="2400" dirty="0">
                <a:latin typeface="Myriad Pro Semibold"/>
              </a:rPr>
              <a:t>Ciara</a:t>
            </a:r>
          </a:p>
          <a:p>
            <a:r>
              <a:rPr lang="en-GB" sz="2400" dirty="0">
                <a:latin typeface="Myriad Pro Semibold"/>
              </a:rPr>
              <a:t>85 – 45 = 40</a:t>
            </a:r>
          </a:p>
        </p:txBody>
      </p:sp>
      <p:sp>
        <p:nvSpPr>
          <p:cNvPr id="9" name="Rectangle 8">
            <a:extLst>
              <a:ext uri="{FF2B5EF4-FFF2-40B4-BE49-F238E27FC236}">
                <a16:creationId xmlns:a16="http://schemas.microsoft.com/office/drawing/2014/main" id="{421AEA11-9FEA-412D-8FE8-5E728C1446CA}"/>
              </a:ext>
            </a:extLst>
          </p:cNvPr>
          <p:cNvSpPr/>
          <p:nvPr/>
        </p:nvSpPr>
        <p:spPr>
          <a:xfrm>
            <a:off x="926926" y="5369913"/>
            <a:ext cx="4572000" cy="830997"/>
          </a:xfrm>
          <a:prstGeom prst="rect">
            <a:avLst/>
          </a:prstGeom>
        </p:spPr>
        <p:txBody>
          <a:bodyPr>
            <a:spAutoFit/>
          </a:bodyPr>
          <a:lstStyle/>
          <a:p>
            <a:pPr lvl="0"/>
            <a:r>
              <a:rPr lang="en-GB" sz="2400" dirty="0">
                <a:solidFill>
                  <a:prstClr val="black"/>
                </a:solidFill>
                <a:latin typeface="Myriad Pro Semibold"/>
              </a:rPr>
              <a:t>Arjun</a:t>
            </a:r>
          </a:p>
          <a:p>
            <a:pPr lvl="0"/>
            <a:r>
              <a:rPr lang="en-GB" sz="2400" dirty="0">
                <a:solidFill>
                  <a:prstClr val="black"/>
                </a:solidFill>
                <a:latin typeface="Myriad Pro Semibold"/>
              </a:rPr>
              <a:t>85 - ? red = ? blue</a:t>
            </a:r>
          </a:p>
        </p:txBody>
      </p:sp>
    </p:spTree>
    <p:custDataLst>
      <p:tags r:id="rId1"/>
    </p:custDataLst>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grpSp>
        <p:nvGrpSpPr>
          <p:cNvPr id="7" name="Group 6">
            <a:extLst>
              <a:ext uri="{FF2B5EF4-FFF2-40B4-BE49-F238E27FC236}">
                <a16:creationId xmlns:a16="http://schemas.microsoft.com/office/drawing/2014/main" id="{355AF266-FB78-49A2-9A83-186A27F782EB}"/>
              </a:ext>
            </a:extLst>
          </p:cNvPr>
          <p:cNvGrpSpPr/>
          <p:nvPr/>
        </p:nvGrpSpPr>
        <p:grpSpPr>
          <a:xfrm>
            <a:off x="468151" y="1918583"/>
            <a:ext cx="3314700" cy="2997200"/>
            <a:chOff x="2932080" y="1086813"/>
            <a:chExt cx="3314700" cy="2997200"/>
          </a:xfrm>
        </p:grpSpPr>
        <p:sp>
          <p:nvSpPr>
            <p:cNvPr id="8" name="Oval 7">
              <a:extLst>
                <a:ext uri="{FF2B5EF4-FFF2-40B4-BE49-F238E27FC236}">
                  <a16:creationId xmlns:a16="http://schemas.microsoft.com/office/drawing/2014/main" id="{36EB1CE2-8A32-4B11-B43B-270F3E8588E5}"/>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9" name="Oval 8">
              <a:extLst>
                <a:ext uri="{FF2B5EF4-FFF2-40B4-BE49-F238E27FC236}">
                  <a16:creationId xmlns:a16="http://schemas.microsoft.com/office/drawing/2014/main" id="{163E030F-177F-4C2A-98A5-BC9A8A9324C7}"/>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Oval 9">
              <a:extLst>
                <a:ext uri="{FF2B5EF4-FFF2-40B4-BE49-F238E27FC236}">
                  <a16:creationId xmlns:a16="http://schemas.microsoft.com/office/drawing/2014/main" id="{2DB35733-8069-4B93-AD36-F082401765F2}"/>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1" name="Straight Connector 10">
              <a:extLst>
                <a:ext uri="{FF2B5EF4-FFF2-40B4-BE49-F238E27FC236}">
                  <a16:creationId xmlns:a16="http://schemas.microsoft.com/office/drawing/2014/main" id="{6983278B-DBC6-48A2-B08A-F9E73FC27A65}"/>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4B252039-302D-4C18-8B21-E2BF19F5CF5F}"/>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772641D2-A0AB-4FD5-97D9-42C00E05DB4D}"/>
              </a:ext>
            </a:extLst>
          </p:cNvPr>
          <p:cNvSpPr txBox="1"/>
          <p:nvPr/>
        </p:nvSpPr>
        <p:spPr bwMode="auto">
          <a:xfrm>
            <a:off x="2593434" y="40712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40</a:t>
            </a:r>
          </a:p>
        </p:txBody>
      </p:sp>
      <p:sp>
        <p:nvSpPr>
          <p:cNvPr id="15" name="TextBox 14">
            <a:extLst>
              <a:ext uri="{FF2B5EF4-FFF2-40B4-BE49-F238E27FC236}">
                <a16:creationId xmlns:a16="http://schemas.microsoft.com/office/drawing/2014/main" id="{CA632265-2689-4C12-A308-9009C7E8D7F7}"/>
              </a:ext>
            </a:extLst>
          </p:cNvPr>
          <p:cNvSpPr txBox="1"/>
          <p:nvPr/>
        </p:nvSpPr>
        <p:spPr bwMode="auto">
          <a:xfrm>
            <a:off x="2996010" y="4071211"/>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F32EA26C-A8A9-4E9D-ACB8-9ED3FDFFF564}"/>
              </a:ext>
            </a:extLst>
          </p:cNvPr>
          <p:cNvSpPr txBox="1"/>
          <p:nvPr/>
        </p:nvSpPr>
        <p:spPr bwMode="auto">
          <a:xfrm>
            <a:off x="516440" y="40712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24" name="TextBox 23">
            <a:extLst>
              <a:ext uri="{FF2B5EF4-FFF2-40B4-BE49-F238E27FC236}">
                <a16:creationId xmlns:a16="http://schemas.microsoft.com/office/drawing/2014/main" id="{1FC774D5-597B-47EA-A8E7-C185EDE49F88}"/>
              </a:ext>
            </a:extLst>
          </p:cNvPr>
          <p:cNvSpPr txBox="1"/>
          <p:nvPr/>
        </p:nvSpPr>
        <p:spPr bwMode="auto">
          <a:xfrm>
            <a:off x="920695" y="4071211"/>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7" name="TextBox 26">
            <a:extLst>
              <a:ext uri="{FF2B5EF4-FFF2-40B4-BE49-F238E27FC236}">
                <a16:creationId xmlns:a16="http://schemas.microsoft.com/office/drawing/2014/main" id="{A6D8F01D-D6D9-4EFF-BA0F-B570A94FFD98}"/>
              </a:ext>
            </a:extLst>
          </p:cNvPr>
          <p:cNvSpPr txBox="1"/>
          <p:nvPr/>
        </p:nvSpPr>
        <p:spPr bwMode="auto">
          <a:xfrm>
            <a:off x="1866453" y="23443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a:t>
            </a:r>
          </a:p>
        </p:txBody>
      </p:sp>
      <p:sp>
        <p:nvSpPr>
          <p:cNvPr id="28" name="TextBox 27">
            <a:extLst>
              <a:ext uri="{FF2B5EF4-FFF2-40B4-BE49-F238E27FC236}">
                <a16:creationId xmlns:a16="http://schemas.microsoft.com/office/drawing/2014/main" id="{43A9B570-EB2E-44D1-A8BA-C548F896D4CE}"/>
              </a:ext>
            </a:extLst>
          </p:cNvPr>
          <p:cNvSpPr txBox="1"/>
          <p:nvPr/>
        </p:nvSpPr>
        <p:spPr bwMode="auto">
          <a:xfrm>
            <a:off x="2918875" y="40712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grpSp>
        <p:nvGrpSpPr>
          <p:cNvPr id="38" name="Group 37">
            <a:extLst>
              <a:ext uri="{FF2B5EF4-FFF2-40B4-BE49-F238E27FC236}">
                <a16:creationId xmlns:a16="http://schemas.microsoft.com/office/drawing/2014/main" id="{4997B2EC-C506-44F7-A5C4-6A52C09F24A1}"/>
              </a:ext>
            </a:extLst>
          </p:cNvPr>
          <p:cNvGrpSpPr/>
          <p:nvPr/>
        </p:nvGrpSpPr>
        <p:grpSpPr>
          <a:xfrm>
            <a:off x="4240913" y="2147914"/>
            <a:ext cx="4108992" cy="461665"/>
            <a:chOff x="2530351" y="3429000"/>
            <a:chExt cx="4108992" cy="461665"/>
          </a:xfrm>
        </p:grpSpPr>
        <p:grpSp>
          <p:nvGrpSpPr>
            <p:cNvPr id="39" name="Group 38">
              <a:extLst>
                <a:ext uri="{FF2B5EF4-FFF2-40B4-BE49-F238E27FC236}">
                  <a16:creationId xmlns:a16="http://schemas.microsoft.com/office/drawing/2014/main" id="{BC0A0D71-BB6C-4865-8F0A-1F38D2DC3116}"/>
                </a:ext>
              </a:extLst>
            </p:cNvPr>
            <p:cNvGrpSpPr/>
            <p:nvPr/>
          </p:nvGrpSpPr>
          <p:grpSpPr>
            <a:xfrm>
              <a:off x="5318690" y="3429000"/>
              <a:ext cx="1320653" cy="461665"/>
              <a:chOff x="5318690" y="3834642"/>
              <a:chExt cx="1320653" cy="461665"/>
            </a:xfrm>
          </p:grpSpPr>
          <p:sp>
            <p:nvSpPr>
              <p:cNvPr id="44" name="TextBox 43">
                <a:extLst>
                  <a:ext uri="{FF2B5EF4-FFF2-40B4-BE49-F238E27FC236}">
                    <a16:creationId xmlns:a16="http://schemas.microsoft.com/office/drawing/2014/main" id="{0AFCDC16-74D1-47A2-B762-78E06D9BDB7C}"/>
                  </a:ext>
                </a:extLst>
              </p:cNvPr>
              <p:cNvSpPr txBox="1"/>
              <p:nvPr/>
            </p:nvSpPr>
            <p:spPr bwMode="auto">
              <a:xfrm>
                <a:off x="61212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40</a:t>
                </a:r>
              </a:p>
            </p:txBody>
          </p:sp>
          <p:sp>
            <p:nvSpPr>
              <p:cNvPr id="45" name="TextBox 44">
                <a:extLst>
                  <a:ext uri="{FF2B5EF4-FFF2-40B4-BE49-F238E27FC236}">
                    <a16:creationId xmlns:a16="http://schemas.microsoft.com/office/drawing/2014/main" id="{31275AF9-66BC-4F50-B5E5-3D01899DA11E}"/>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40" name="Group 39">
              <a:extLst>
                <a:ext uri="{FF2B5EF4-FFF2-40B4-BE49-F238E27FC236}">
                  <a16:creationId xmlns:a16="http://schemas.microsoft.com/office/drawing/2014/main" id="{F825881A-A061-4BEB-B07A-0C58357457B1}"/>
                </a:ext>
              </a:extLst>
            </p:cNvPr>
            <p:cNvGrpSpPr/>
            <p:nvPr/>
          </p:nvGrpSpPr>
          <p:grpSpPr>
            <a:xfrm>
              <a:off x="2530351" y="3429000"/>
              <a:ext cx="2413839" cy="461665"/>
              <a:chOff x="2530351" y="3834642"/>
              <a:chExt cx="2413839" cy="461665"/>
            </a:xfrm>
          </p:grpSpPr>
          <p:sp>
            <p:nvSpPr>
              <p:cNvPr id="41" name="TextBox 40">
                <a:extLst>
                  <a:ext uri="{FF2B5EF4-FFF2-40B4-BE49-F238E27FC236}">
                    <a16:creationId xmlns:a16="http://schemas.microsoft.com/office/drawing/2014/main" id="{1D512188-699D-44C9-88BC-51631932E7DD}"/>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a:t>
                </a:r>
              </a:p>
            </p:txBody>
          </p:sp>
          <p:sp>
            <p:nvSpPr>
              <p:cNvPr id="42" name="TextBox 41">
                <a:extLst>
                  <a:ext uri="{FF2B5EF4-FFF2-40B4-BE49-F238E27FC236}">
                    <a16:creationId xmlns:a16="http://schemas.microsoft.com/office/drawing/2014/main" id="{E0C6E76A-C82A-4F04-9675-ECA752EB635A}"/>
                  </a:ext>
                </a:extLst>
              </p:cNvPr>
              <p:cNvSpPr txBox="1"/>
              <p:nvPr/>
            </p:nvSpPr>
            <p:spPr bwMode="auto">
              <a:xfrm>
                <a:off x="4426098"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43" name="TextBox 42">
                <a:extLst>
                  <a:ext uri="{FF2B5EF4-FFF2-40B4-BE49-F238E27FC236}">
                    <a16:creationId xmlns:a16="http://schemas.microsoft.com/office/drawing/2014/main" id="{D822DA9C-A4B3-4AB7-AB5A-3CB3C113088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46" name="TextBox 45">
            <a:extLst>
              <a:ext uri="{FF2B5EF4-FFF2-40B4-BE49-F238E27FC236}">
                <a16:creationId xmlns:a16="http://schemas.microsoft.com/office/drawing/2014/main" id="{72EFC598-3903-4AA2-B055-D24F9D617023}"/>
              </a:ext>
            </a:extLst>
          </p:cNvPr>
          <p:cNvSpPr txBox="1"/>
          <p:nvPr/>
        </p:nvSpPr>
        <p:spPr bwMode="auto">
          <a:xfrm>
            <a:off x="6379410" y="341718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7" name="TextBox 46">
            <a:extLst>
              <a:ext uri="{FF2B5EF4-FFF2-40B4-BE49-F238E27FC236}">
                <a16:creationId xmlns:a16="http://schemas.microsoft.com/office/drawing/2014/main" id="{336E21DD-9937-4D2A-9502-0834B0A635BE}"/>
              </a:ext>
            </a:extLst>
          </p:cNvPr>
          <p:cNvSpPr txBox="1"/>
          <p:nvPr/>
        </p:nvSpPr>
        <p:spPr bwMode="auto">
          <a:xfrm>
            <a:off x="8083794" y="3417184"/>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8" name="Picture 47" descr="A close up of a logo  Description generated with high confidence">
            <a:extLst>
              <a:ext uri="{FF2B5EF4-FFF2-40B4-BE49-F238E27FC236}">
                <a16:creationId xmlns:a16="http://schemas.microsoft.com/office/drawing/2014/main" id="{BEEF5649-E248-4BA6-8DC1-4652CA97F7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6913" y="2952581"/>
            <a:ext cx="194527" cy="1390870"/>
          </a:xfrm>
          <a:prstGeom prst="rect">
            <a:avLst/>
          </a:prstGeom>
        </p:spPr>
      </p:pic>
      <p:pic>
        <p:nvPicPr>
          <p:cNvPr id="49" name="Picture 48" descr="A close up of a logo  Description generated with high confidence">
            <a:extLst>
              <a:ext uri="{FF2B5EF4-FFF2-40B4-BE49-F238E27FC236}">
                <a16:creationId xmlns:a16="http://schemas.microsoft.com/office/drawing/2014/main" id="{EEF1122F-7AAB-42A9-A7C4-112647CB5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3179" y="2952581"/>
            <a:ext cx="194527" cy="1390870"/>
          </a:xfrm>
          <a:prstGeom prst="rect">
            <a:avLst/>
          </a:prstGeom>
        </p:spPr>
      </p:pic>
      <p:pic>
        <p:nvPicPr>
          <p:cNvPr id="50" name="Picture 49" descr="A close up of a logo  Description generated with high confidence">
            <a:extLst>
              <a:ext uri="{FF2B5EF4-FFF2-40B4-BE49-F238E27FC236}">
                <a16:creationId xmlns:a16="http://schemas.microsoft.com/office/drawing/2014/main" id="{AB92376E-E58B-4513-81AA-BF87BA104B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695" y="2952581"/>
            <a:ext cx="194527" cy="1390870"/>
          </a:xfrm>
          <a:prstGeom prst="rect">
            <a:avLst/>
          </a:prstGeom>
        </p:spPr>
      </p:pic>
      <p:sp>
        <p:nvSpPr>
          <p:cNvPr id="77" name="TextBox 76">
            <a:extLst>
              <a:ext uri="{FF2B5EF4-FFF2-40B4-BE49-F238E27FC236}">
                <a16:creationId xmlns:a16="http://schemas.microsoft.com/office/drawing/2014/main" id="{BB71B911-7D61-436B-BADA-98EFBA060923}"/>
              </a:ext>
            </a:extLst>
          </p:cNvPr>
          <p:cNvSpPr txBox="1"/>
          <p:nvPr/>
        </p:nvSpPr>
        <p:spPr bwMode="auto">
          <a:xfrm>
            <a:off x="4045140" y="4686452"/>
            <a:ext cx="89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same</a:t>
            </a:r>
          </a:p>
        </p:txBody>
      </p:sp>
      <p:sp>
        <p:nvSpPr>
          <p:cNvPr id="73" name="TextBox 72">
            <a:extLst>
              <a:ext uri="{FF2B5EF4-FFF2-40B4-BE49-F238E27FC236}">
                <a16:creationId xmlns:a16="http://schemas.microsoft.com/office/drawing/2014/main" id="{D684C0EC-E92D-47B0-AD0A-00D3A63DEC17}"/>
              </a:ext>
            </a:extLst>
          </p:cNvPr>
          <p:cNvSpPr txBox="1"/>
          <p:nvPr/>
        </p:nvSpPr>
        <p:spPr bwMode="auto">
          <a:xfrm>
            <a:off x="7793132" y="4686452"/>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30</a:t>
            </a:r>
          </a:p>
        </p:txBody>
      </p:sp>
      <p:sp>
        <p:nvSpPr>
          <p:cNvPr id="3" name="Rectangle 2">
            <a:extLst>
              <a:ext uri="{FF2B5EF4-FFF2-40B4-BE49-F238E27FC236}">
                <a16:creationId xmlns:a16="http://schemas.microsoft.com/office/drawing/2014/main" id="{C916593F-5603-40CF-941A-AC360E6E157A}"/>
              </a:ext>
            </a:extLst>
          </p:cNvPr>
          <p:cNvSpPr/>
          <p:nvPr/>
        </p:nvSpPr>
        <p:spPr>
          <a:xfrm>
            <a:off x="349603" y="670808"/>
            <a:ext cx="8495238" cy="1200329"/>
          </a:xfrm>
          <a:prstGeom prst="rect">
            <a:avLst/>
          </a:prstGeom>
        </p:spPr>
        <p:txBody>
          <a:bodyPr wrap="square">
            <a:spAutoFit/>
          </a:bodyPr>
          <a:lstStyle/>
          <a:p>
            <a:r>
              <a:rPr lang="en-GB" sz="2400" dirty="0">
                <a:latin typeface="Myriad Pro Semibold"/>
              </a:rPr>
              <a:t>Arjun also has 85 marbles. Some of them are red and some of them are blue. He has ten more red marbles than Ciara. How many blue marbles does Arjun have?</a:t>
            </a:r>
            <a:endParaRPr lang="en-GB" sz="2400" dirty="0"/>
          </a:p>
        </p:txBody>
      </p:sp>
      <p:sp>
        <p:nvSpPr>
          <p:cNvPr id="4" name="TextBox 3">
            <a:extLst>
              <a:ext uri="{FF2B5EF4-FFF2-40B4-BE49-F238E27FC236}">
                <a16:creationId xmlns:a16="http://schemas.microsoft.com/office/drawing/2014/main" id="{15B66CBD-1A39-42FA-89D0-071C039020C4}"/>
              </a:ext>
            </a:extLst>
          </p:cNvPr>
          <p:cNvSpPr txBox="1"/>
          <p:nvPr/>
        </p:nvSpPr>
        <p:spPr>
          <a:xfrm>
            <a:off x="516440" y="5622878"/>
            <a:ext cx="5961266" cy="461665"/>
          </a:xfrm>
          <a:prstGeom prst="rect">
            <a:avLst/>
          </a:prstGeom>
          <a:noFill/>
        </p:spPr>
        <p:txBody>
          <a:bodyPr wrap="square" rtlCol="0">
            <a:spAutoFit/>
          </a:bodyPr>
          <a:lstStyle/>
          <a:p>
            <a:r>
              <a:rPr lang="en-GB" sz="2400" dirty="0">
                <a:latin typeface="Myriad Pro Semibold"/>
              </a:rPr>
              <a:t>Arjun has 55 red and 30 blue marbles.</a:t>
            </a:r>
          </a:p>
        </p:txBody>
      </p:sp>
    </p:spTree>
    <p:custDataLst>
      <p:tags r:id="rId1"/>
    </p:custDataLst>
    <p:extLst>
      <p:ext uri="{BB962C8B-B14F-4D97-AF65-F5344CB8AC3E}">
        <p14:creationId xmlns:p14="http://schemas.microsoft.com/office/powerpoint/2010/main" val="67557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2" presetClass="entr" presetSubtype="1"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up)">
                                      <p:cBhvr>
                                        <p:cTn id="29" dur="500"/>
                                        <p:tgtEl>
                                          <p:spTgt spid="4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childTnLst>
                          </p:cTn>
                        </p:par>
                        <p:par>
                          <p:cTn id="48" fill="hold">
                            <p:stCondLst>
                              <p:cond delay="1000"/>
                            </p:stCondLst>
                            <p:childTnLst>
                              <p:par>
                                <p:cTn id="49" presetID="1" presetClass="entr" presetSubtype="0" fill="hold" nodeType="afterEffect">
                                  <p:stCondLst>
                                    <p:cond delay="1000"/>
                                  </p:stCondLst>
                                  <p:childTnLst>
                                    <p:set>
                                      <p:cBhvr>
                                        <p:cTn id="5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5" grpId="1"/>
      <p:bldP spid="24" grpId="0"/>
      <p:bldP spid="28" grpId="0"/>
      <p:bldP spid="46" grpId="0"/>
      <p:bldP spid="47" grpId="0"/>
      <p:bldP spid="77" grpId="0"/>
      <p:bldP spid="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78CD5E3D-8C00-4B39-8CFC-A75161E6580D}"/>
              </a:ext>
            </a:extLst>
          </p:cNvPr>
          <p:cNvSpPr/>
          <p:nvPr/>
        </p:nvSpPr>
        <p:spPr>
          <a:xfrm>
            <a:off x="197934" y="658576"/>
            <a:ext cx="8698416" cy="2094150"/>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p:cNvSpPr>
            <a:spLocks noGrp="1"/>
          </p:cNvSpPr>
          <p:nvPr>
            <p:ph type="body" sz="quarter" idx="11"/>
          </p:nvPr>
        </p:nvSpPr>
        <p:spPr/>
        <p:txBody>
          <a:bodyPr/>
          <a:lstStyle/>
          <a:p>
            <a:pPr marL="0" indent="0">
              <a:buNone/>
            </a:pPr>
            <a:r>
              <a:rPr lang="en-US" dirty="0"/>
              <a:t> </a:t>
            </a:r>
          </a:p>
        </p:txBody>
      </p:sp>
      <p:sp>
        <p:nvSpPr>
          <p:cNvPr id="3" name="Rectangle 2">
            <a:extLst>
              <a:ext uri="{FF2B5EF4-FFF2-40B4-BE49-F238E27FC236}">
                <a16:creationId xmlns:a16="http://schemas.microsoft.com/office/drawing/2014/main" id="{C916593F-5603-40CF-941A-AC360E6E157A}"/>
              </a:ext>
            </a:extLst>
          </p:cNvPr>
          <p:cNvSpPr/>
          <p:nvPr/>
        </p:nvSpPr>
        <p:spPr>
          <a:xfrm>
            <a:off x="653142" y="724104"/>
            <a:ext cx="8243207" cy="1938992"/>
          </a:xfrm>
          <a:prstGeom prst="rect">
            <a:avLst/>
          </a:prstGeom>
        </p:spPr>
        <p:txBody>
          <a:bodyPr wrap="square">
            <a:spAutoFit/>
          </a:bodyPr>
          <a:lstStyle/>
          <a:p>
            <a:r>
              <a:rPr lang="en-GB" sz="2400" dirty="0">
                <a:latin typeface="Myriad Pro Semibold"/>
              </a:rPr>
              <a:t>Ciara has 105 marbles; 55 of them are red and the rest are blue. So she has 50 blue marbles. Arjun also has 105 marbles. Some of them are red and some of them are blue.  He has eighteen more red marbles than Ciara. How many blue marbles does Arjun have?</a:t>
            </a:r>
          </a:p>
        </p:txBody>
      </p:sp>
    </p:spTree>
    <p:extLst>
      <p:ext uri="{BB962C8B-B14F-4D97-AF65-F5344CB8AC3E}">
        <p14:creationId xmlns:p14="http://schemas.microsoft.com/office/powerpoint/2010/main" val="293460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4.9|19.1|5.7|1.7"/>
</p:tagLst>
</file>

<file path=ppt/tags/tag10.xml><?xml version="1.0" encoding="utf-8"?>
<p:tagLst xmlns:a="http://schemas.openxmlformats.org/drawingml/2006/main" xmlns:r="http://schemas.openxmlformats.org/officeDocument/2006/relationships" xmlns:p="http://schemas.openxmlformats.org/presentationml/2006/main">
  <p:tag name="TIMING" val="|27.3|6.9|3.7|2.3"/>
</p:tagLst>
</file>

<file path=ppt/tags/tag11.xml><?xml version="1.0" encoding="utf-8"?>
<p:tagLst xmlns:a="http://schemas.openxmlformats.org/drawingml/2006/main" xmlns:r="http://schemas.openxmlformats.org/officeDocument/2006/relationships" xmlns:p="http://schemas.openxmlformats.org/presentationml/2006/main">
  <p:tag name="TIMING" val="|1.6|12.5"/>
</p:tagLst>
</file>

<file path=ppt/tags/tag12.xml><?xml version="1.0" encoding="utf-8"?>
<p:tagLst xmlns:a="http://schemas.openxmlformats.org/drawingml/2006/main" xmlns:r="http://schemas.openxmlformats.org/officeDocument/2006/relationships" xmlns:p="http://schemas.openxmlformats.org/presentationml/2006/main">
  <p:tag name="TIMING" val="|11.6|16"/>
</p:tagLst>
</file>

<file path=ppt/tags/tag2.xml><?xml version="1.0" encoding="utf-8"?>
<p:tagLst xmlns:a="http://schemas.openxmlformats.org/drawingml/2006/main" xmlns:r="http://schemas.openxmlformats.org/officeDocument/2006/relationships" xmlns:p="http://schemas.openxmlformats.org/presentationml/2006/main">
  <p:tag name="TIMING" val="|4.7|17.9|2.8|31.2"/>
</p:tagLst>
</file>

<file path=ppt/tags/tag3.xml><?xml version="1.0" encoding="utf-8"?>
<p:tagLst xmlns:a="http://schemas.openxmlformats.org/drawingml/2006/main" xmlns:r="http://schemas.openxmlformats.org/officeDocument/2006/relationships" xmlns:p="http://schemas.openxmlformats.org/presentationml/2006/main">
  <p:tag name="TIMING" val="|6.7|5.4|7.3|26.8|4.3|10.2"/>
</p:tagLst>
</file>

<file path=ppt/tags/tag4.xml><?xml version="1.0" encoding="utf-8"?>
<p:tagLst xmlns:a="http://schemas.openxmlformats.org/drawingml/2006/main" xmlns:r="http://schemas.openxmlformats.org/officeDocument/2006/relationships" xmlns:p="http://schemas.openxmlformats.org/presentationml/2006/main">
  <p:tag name="TIMING" val="|4|7.1"/>
</p:tagLst>
</file>

<file path=ppt/tags/tag5.xml><?xml version="1.0" encoding="utf-8"?>
<p:tagLst xmlns:a="http://schemas.openxmlformats.org/drawingml/2006/main" xmlns:r="http://schemas.openxmlformats.org/officeDocument/2006/relationships" xmlns:p="http://schemas.openxmlformats.org/presentationml/2006/main">
  <p:tag name="TIMING" val="|38.8|16.9"/>
</p:tagLst>
</file>

<file path=ppt/tags/tag6.xml><?xml version="1.0" encoding="utf-8"?>
<p:tagLst xmlns:a="http://schemas.openxmlformats.org/drawingml/2006/main" xmlns:r="http://schemas.openxmlformats.org/officeDocument/2006/relationships" xmlns:p="http://schemas.openxmlformats.org/presentationml/2006/main">
  <p:tag name="TIMING" val="|10.7|19.5|6.1"/>
</p:tagLst>
</file>

<file path=ppt/tags/tag7.xml><?xml version="1.0" encoding="utf-8"?>
<p:tagLst xmlns:a="http://schemas.openxmlformats.org/drawingml/2006/main" xmlns:r="http://schemas.openxmlformats.org/officeDocument/2006/relationships" xmlns:p="http://schemas.openxmlformats.org/presentationml/2006/main">
  <p:tag name="TIMING" val="|17.2|4.2|8.2|1.8"/>
</p:tagLst>
</file>

<file path=ppt/tags/tag8.xml><?xml version="1.0" encoding="utf-8"?>
<p:tagLst xmlns:a="http://schemas.openxmlformats.org/drawingml/2006/main" xmlns:r="http://schemas.openxmlformats.org/officeDocument/2006/relationships" xmlns:p="http://schemas.openxmlformats.org/presentationml/2006/main">
  <p:tag name="TIMING" val="|20.7|4.4"/>
</p:tagLst>
</file>

<file path=ppt/tags/tag9.xml><?xml version="1.0" encoding="utf-8"?>
<p:tagLst xmlns:a="http://schemas.openxmlformats.org/drawingml/2006/main" xmlns:r="http://schemas.openxmlformats.org/officeDocument/2006/relationships" xmlns:p="http://schemas.openxmlformats.org/presentationml/2006/main">
  <p:tag name="TIMING" val="|22.1|2.7|4.1|1.8|2.6|2|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7AE99F35-D5B2-4612-9BC8-BB27DC2FCA6B}"/>
</file>

<file path=customXml/itemProps3.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1131</Words>
  <Application>Microsoft Office PowerPoint</Application>
  <PresentationFormat>On-screen Show (4:3)</PresentationFormat>
  <Paragraphs>202</Paragraphs>
  <Slides>19</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Calibri</vt:lpstr>
      <vt:lpstr>Calibri Light</vt:lpstr>
      <vt:lpstr>Comic Sans MS</vt:lpstr>
      <vt:lpstr>Myriad Pro</vt:lpstr>
      <vt:lpstr>Myriad Pro Semibold</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2020-08-27T14:17:42Z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