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25"/>
  </p:notesMasterIdLst>
  <p:sldIdLst>
    <p:sldId id="256" r:id="rId6"/>
    <p:sldId id="272" r:id="rId7"/>
    <p:sldId id="271" r:id="rId8"/>
    <p:sldId id="292" r:id="rId9"/>
    <p:sldId id="273" r:id="rId10"/>
    <p:sldId id="270" r:id="rId11"/>
    <p:sldId id="274" r:id="rId12"/>
    <p:sldId id="276" r:id="rId13"/>
    <p:sldId id="275" r:id="rId14"/>
    <p:sldId id="277" r:id="rId15"/>
    <p:sldId id="291" r:id="rId16"/>
    <p:sldId id="286" r:id="rId17"/>
    <p:sldId id="279" r:id="rId18"/>
    <p:sldId id="289" r:id="rId19"/>
    <p:sldId id="282" r:id="rId20"/>
    <p:sldId id="284" r:id="rId21"/>
    <p:sldId id="290" r:id="rId22"/>
    <p:sldId id="278" r:id="rId23"/>
    <p:sldId id="293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BC2209-BBB6-4C9D-872E-21E3998236EC}" v="1" dt="2020-08-27T14:24:38.0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12" autoAdjust="0"/>
    <p:restoredTop sz="76751" autoAdjust="0"/>
  </p:normalViewPr>
  <p:slideViewPr>
    <p:cSldViewPr snapToGrid="0">
      <p:cViewPr varScale="1">
        <p:scale>
          <a:sx n="55" d="100"/>
          <a:sy n="55" d="100"/>
        </p:scale>
        <p:origin x="165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aseline="0" dirty="0">
              <a:latin typeface="Myriad Pro" panose="020B050303040302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aseline="0" dirty="0">
              <a:latin typeface="Myriad Pro" panose="020B050303040302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2994095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614489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52467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UKS2 Number, Addition and Subtraction</a:t>
            </a:r>
            <a:br>
              <a:rPr lang="en-GB" dirty="0"/>
            </a:br>
            <a:r>
              <a:rPr lang="en-GB" dirty="0"/>
              <a:t>Lesson 30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059134" y="1021075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96.5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954881" y="1017914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8.56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2211422" y="1021075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4229411" y="873768"/>
            <a:ext cx="792196" cy="7562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426347" y="1021075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46.4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236332" y="1017914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11.12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6578634" y="1021075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443407" y="1011638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&gt;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7728506" y="2764553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305623" y="2761392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&gt;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-26754" y="2301297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96.5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954561" y="2298136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8.56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668318" y="230129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068460" y="2296529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97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821200" y="2293368"/>
            <a:ext cx="356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2520990" y="2296529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1765491" y="2293368"/>
            <a:ext cx="3529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≈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269326" y="2296529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46.4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6362038" y="2293368"/>
            <a:ext cx="9328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11.12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6021550" y="2296529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7707452" y="2291761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46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8585876" y="2288600"/>
            <a:ext cx="5048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8274286" y="2291761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275891" y="2288600"/>
            <a:ext cx="3529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≈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078287" y="281668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1769708" y="2813524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&gt;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430572" y="370150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80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324268" y="367649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452927" y="3664438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&gt;</a:t>
            </a:r>
          </a:p>
        </p:txBody>
      </p:sp>
      <p:sp>
        <p:nvSpPr>
          <p:cNvPr id="53" name="Oval 52"/>
          <p:cNvSpPr/>
          <p:nvPr/>
        </p:nvSpPr>
        <p:spPr bwMode="auto">
          <a:xfrm>
            <a:off x="4229410" y="3529189"/>
            <a:ext cx="792196" cy="7562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4407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5" grpId="0"/>
      <p:bldP spid="36" grpId="0"/>
      <p:bldP spid="37" grpId="0"/>
      <p:bldP spid="38" grpId="0"/>
      <p:bldP spid="39" grpId="0"/>
      <p:bldP spid="40" grpId="0"/>
      <p:bldP spid="43" grpId="0"/>
      <p:bldP spid="49" grpId="0"/>
      <p:bldP spid="50" grpId="0"/>
      <p:bldP spid="5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 </a:t>
            </a:r>
          </a:p>
        </p:txBody>
      </p:sp>
      <p:sp>
        <p:nvSpPr>
          <p:cNvPr id="46" name="Oval 45"/>
          <p:cNvSpPr/>
          <p:nvPr/>
        </p:nvSpPr>
        <p:spPr bwMode="auto">
          <a:xfrm>
            <a:off x="4224643" y="869000"/>
            <a:ext cx="792196" cy="7562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181488" y="1019468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73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077235" y="1016307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2205538" y="1019468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438639" y="100687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&lt;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617202" y="2767714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50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194319" y="276455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≈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86261" y="2299690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1453320" y="2296529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910246" y="229969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596148" y="2294922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463159" y="2291761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3162982" y="2294922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164587" y="2291761"/>
            <a:ext cx="3529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≈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430572" y="370150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50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324268" y="367649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90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452927" y="3664438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&lt;</a:t>
            </a:r>
          </a:p>
        </p:txBody>
      </p:sp>
      <p:sp>
        <p:nvSpPr>
          <p:cNvPr id="53" name="Oval 52"/>
          <p:cNvSpPr/>
          <p:nvPr/>
        </p:nvSpPr>
        <p:spPr bwMode="auto">
          <a:xfrm>
            <a:off x="4229410" y="3529189"/>
            <a:ext cx="792196" cy="7562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511080" y="1022629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182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492587" y="1019468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93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6620890" y="1022629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515849" y="2307619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182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6582924" y="2304458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93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6168442" y="2307619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7668568" y="2302851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180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8535611" y="2299690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90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8249722" y="2302851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265615" y="2299690"/>
            <a:ext cx="3529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≈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7764155" y="2823007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90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269832" y="281984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≈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00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20" grpId="0"/>
      <p:bldP spid="21" grpId="0"/>
      <p:bldP spid="29" grpId="0"/>
      <p:bldP spid="30" grpId="0"/>
      <p:bldP spid="31" grpId="0"/>
      <p:bldP spid="35" grpId="0"/>
      <p:bldP spid="36" grpId="0"/>
      <p:bldP spid="37" grpId="0"/>
      <p:bldP spid="38" grpId="0"/>
      <p:bldP spid="43" grpId="0"/>
      <p:bldP spid="49" grpId="0"/>
      <p:bldP spid="50" grpId="0"/>
      <p:bldP spid="53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302470" y="1025826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21.267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369739" y="1022665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2.99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6626281" y="10258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4219875" y="878520"/>
            <a:ext cx="792196" cy="7562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953934" y="1025827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24.267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021202" y="1022666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5.99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2277744" y="102582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755" y="2301297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24.267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1283184" y="2298136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5.99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1025518" y="230129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211340" y="2296529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064096" y="2293368"/>
            <a:ext cx="356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2678158" y="2296529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1936947" y="2293368"/>
            <a:ext cx="3529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≈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206572" y="283470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1932179" y="2831544"/>
            <a:ext cx="3529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≈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7386508" y="2781119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126403" y="2777958"/>
            <a:ext cx="3529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≈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430572" y="370150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324268" y="367649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452927" y="3664438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86" name="Oval 85"/>
          <p:cNvSpPr/>
          <p:nvPr/>
        </p:nvSpPr>
        <p:spPr bwMode="auto">
          <a:xfrm>
            <a:off x="4229410" y="3529189"/>
            <a:ext cx="792196" cy="7562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177348" y="2270553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21.267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6458777" y="2267392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2.99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6201111" y="227055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7386933" y="226578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21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8239689" y="2262624"/>
            <a:ext cx="356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7853751" y="2265785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112540" y="2262624"/>
            <a:ext cx="3529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≈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443407" y="102582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17511" y="3935498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24.267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184779" y="3932337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5.99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1441321" y="3935498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55951" y="5778801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21.267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206572" y="5775640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2.99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1335449" y="5778801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1821957" y="4852878"/>
            <a:ext cx="5437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Myriad Pro"/>
                <a:ea typeface="Myriad Pro Semibold" charset="0"/>
                <a:cs typeface="Arial" panose="020B0604020202020204" pitchFamily="34" charset="0"/>
              </a:rPr>
              <a:t>- 3</a:t>
            </a:r>
            <a:endParaRPr lang="en-GB" sz="2400" dirty="0">
              <a:solidFill>
                <a:srgbClr val="959595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pic>
        <p:nvPicPr>
          <p:cNvPr id="103" name="Picture 102" descr="A close up of a logo  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689" y="4402563"/>
            <a:ext cx="194527" cy="1390870"/>
          </a:xfrm>
          <a:prstGeom prst="rect">
            <a:avLst/>
          </a:prstGeom>
        </p:spPr>
      </p:pic>
      <p:sp>
        <p:nvSpPr>
          <p:cNvPr id="104" name="TextBox 103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-54538" y="4848110"/>
            <a:ext cx="5437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Myriad Pro"/>
                <a:ea typeface="Myriad Pro Semibold" charset="0"/>
                <a:cs typeface="Arial" panose="020B0604020202020204" pitchFamily="34" charset="0"/>
              </a:rPr>
              <a:t>- 3</a:t>
            </a:r>
            <a:endParaRPr lang="en-GB" sz="2400" dirty="0">
              <a:solidFill>
                <a:srgbClr val="959595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pic>
        <p:nvPicPr>
          <p:cNvPr id="105" name="Picture 104" descr="A close up of a logo  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81" y="4397795"/>
            <a:ext cx="194527" cy="1390870"/>
          </a:xfrm>
          <a:prstGeom prst="rect">
            <a:avLst/>
          </a:prstGeom>
        </p:spPr>
      </p:pic>
      <p:sp>
        <p:nvSpPr>
          <p:cNvPr id="106" name="TextBox 10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6298" y="2154868"/>
            <a:ext cx="67595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If the minuend and subtrahend are changed by the same amount, the difference stays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866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5" grpId="1"/>
      <p:bldP spid="48" grpId="0"/>
      <p:bldP spid="48" grpId="1"/>
      <p:bldP spid="67" grpId="0"/>
      <p:bldP spid="67" grpId="1"/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9" grpId="0"/>
      <p:bldP spid="79" grpId="1"/>
      <p:bldP spid="80" grpId="0"/>
      <p:bldP spid="80" grpId="1"/>
      <p:bldP spid="81" grpId="0"/>
      <p:bldP spid="81" grpId="1"/>
      <p:bldP spid="82" grpId="0"/>
      <p:bldP spid="82" grpId="1"/>
      <p:bldP spid="83" grpId="0"/>
      <p:bldP spid="83" grpId="1"/>
      <p:bldP spid="84" grpId="0"/>
      <p:bldP spid="84" grpId="1"/>
      <p:bldP spid="85" grpId="0"/>
      <p:bldP spid="85" grpId="1"/>
      <p:bldP spid="86" grpId="0" animBg="1"/>
      <p:bldP spid="86" grpId="1" animBg="1"/>
      <p:bldP spid="87" grpId="0"/>
      <p:bldP spid="87" grpId="1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  <p:bldP spid="92" grpId="0"/>
      <p:bldP spid="92" grpId="1"/>
      <p:bldP spid="93" grpId="0"/>
      <p:bldP spid="93" grpId="1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4" grpId="0"/>
      <p:bldP spid="10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CF5B57D-89A0-423A-BEF5-B2CE9F551B0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74" y="2043079"/>
            <a:ext cx="6150053" cy="17582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3D03CB9-B07D-4BCD-BC37-46222AF75C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73" y="2052042"/>
            <a:ext cx="6150053" cy="1758227"/>
          </a:xfrm>
          <a:prstGeom prst="rect">
            <a:avLst/>
          </a:prstGeom>
        </p:spPr>
      </p:pic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0" y="6033472"/>
            <a:ext cx="6286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The value of the expressions on each side of an equals symbol must be the same.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4302147" y="1393540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9702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5401526" y="1392276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Myriad Pro"/>
                <a:ea typeface="Myriad Pro Semibold" charset="0"/>
                <a:cs typeface="Arial" panose="020B0604020202020204" pitchFamily="34" charset="0"/>
              </a:rPr>
              <a:t>153</a:t>
            </a:r>
            <a:endParaRPr lang="en-GB" sz="2400" dirty="0">
              <a:solidFill>
                <a:srgbClr val="959595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2C70485E-1496-43D1-82FD-3BD63CB0B3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007" y="4592349"/>
            <a:ext cx="366610" cy="4073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CF5B57D-89A0-423A-BEF5-B2CE9F551B0F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74" y="2043079"/>
            <a:ext cx="6150053" cy="17582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3D03CB9-B07D-4BCD-BC37-46222AF75C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73" y="2052042"/>
            <a:ext cx="6150053" cy="17582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4302147" y="1393540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0" y="6033472"/>
            <a:ext cx="6286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The value of the expressions on each side of an equals symbol must be the same.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71EA3AF-34E3-4721-B33E-5A890BE44440}"/>
              </a:ext>
            </a:extLst>
          </p:cNvPr>
          <p:cNvSpPr txBox="1"/>
          <p:nvPr/>
        </p:nvSpPr>
        <p:spPr bwMode="auto">
          <a:xfrm>
            <a:off x="2043844" y="1379252"/>
            <a:ext cx="15648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427 − 274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6175859" y="1390596"/>
            <a:ext cx="9797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− 385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42" name="Table 41">
            <a:extLst>
              <a:ext uri="{FF2B5EF4-FFF2-40B4-BE49-F238E27FC236}">
                <a16:creationId xmlns:a16="http://schemas.microsoft.com/office/drawing/2014/main" id="{3DC649A8-992E-4DE5-8C89-B6F95C56E9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087114"/>
              </p:ext>
            </p:extLst>
          </p:nvPr>
        </p:nvGraphicFramePr>
        <p:xfrm>
          <a:off x="133565" y="3074206"/>
          <a:ext cx="15552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00">
                  <a:extLst>
                    <a:ext uri="{9D8B030D-6E8A-4147-A177-3AD203B41FA5}">
                      <a16:colId xmlns:a16="http://schemas.microsoft.com/office/drawing/2014/main" val="3489417669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59956576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1847190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5298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yriad Pro Semibold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 Semibold" charset="0"/>
                        <a:ea typeface="Myriad Pro Semibold" charset="0"/>
                        <a:cs typeface="Myriad Pro Semibold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626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195444"/>
                  </a:ext>
                </a:extLst>
              </a:tr>
            </a:tbl>
          </a:graphicData>
        </a:graphic>
      </p:graphicFrame>
      <p:sp>
        <p:nvSpPr>
          <p:cNvPr id="43" name="TextBox 42">
            <a:extLst>
              <a:ext uri="{FF2B5EF4-FFF2-40B4-BE49-F238E27FC236}">
                <a16:creationId xmlns:a16="http://schemas.microsoft.com/office/drawing/2014/main" id="{49501F95-71EF-42CC-9A6C-BBB944777C8C}"/>
              </a:ext>
            </a:extLst>
          </p:cNvPr>
          <p:cNvSpPr txBox="1"/>
          <p:nvPr/>
        </p:nvSpPr>
        <p:spPr bwMode="auto">
          <a:xfrm>
            <a:off x="1318115" y="3993992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2F81E05-62CC-48E8-86CA-1AE050BDF04E}"/>
              </a:ext>
            </a:extLst>
          </p:cNvPr>
          <p:cNvSpPr txBox="1"/>
          <p:nvPr/>
        </p:nvSpPr>
        <p:spPr bwMode="auto">
          <a:xfrm>
            <a:off x="849202" y="2998006"/>
            <a:ext cx="30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8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DD0AC89-CD71-4EC8-9082-3D8F406D4AE0}"/>
              </a:ext>
            </a:extLst>
          </p:cNvPr>
          <p:cNvSpPr txBox="1"/>
          <p:nvPr/>
        </p:nvSpPr>
        <p:spPr bwMode="auto">
          <a:xfrm>
            <a:off x="304689" y="2821600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D212CFE-2C60-4DAB-8F76-54FEF4936EBB}"/>
              </a:ext>
            </a:extLst>
          </p:cNvPr>
          <p:cNvCxnSpPr>
            <a:cxnSpLocks/>
          </p:cNvCxnSpPr>
          <p:nvPr/>
        </p:nvCxnSpPr>
        <p:spPr bwMode="auto">
          <a:xfrm>
            <a:off x="615985" y="3182672"/>
            <a:ext cx="234950" cy="234950"/>
          </a:xfrm>
          <a:prstGeom prst="lin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D85B8834-63E2-4718-BEDC-3CB3A0728DAC}"/>
              </a:ext>
            </a:extLst>
          </p:cNvPr>
          <p:cNvSpPr txBox="1"/>
          <p:nvPr/>
        </p:nvSpPr>
        <p:spPr bwMode="auto">
          <a:xfrm>
            <a:off x="929110" y="3993992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E94CCF6-69B4-43DD-8595-96462A688AB5}"/>
              </a:ext>
            </a:extLst>
          </p:cNvPr>
          <p:cNvSpPr txBox="1"/>
          <p:nvPr/>
        </p:nvSpPr>
        <p:spPr bwMode="auto">
          <a:xfrm>
            <a:off x="538368" y="3993992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EF39A82E-4723-4085-8EE7-60B7E0A334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490" y="4182357"/>
            <a:ext cx="4288743" cy="395704"/>
          </a:xfrm>
          <a:prstGeom prst="rect">
            <a:avLst/>
          </a:prstGeom>
        </p:spPr>
      </p:pic>
      <p:pic>
        <p:nvPicPr>
          <p:cNvPr id="50" name="Picture 49" descr="A close up of a logo  Description generated with high confidence">
            <a:extLst>
              <a:ext uri="{FF2B5EF4-FFF2-40B4-BE49-F238E27FC236}">
                <a16:creationId xmlns:a16="http://schemas.microsoft.com/office/drawing/2014/main" id="{292A3157-19BC-48C3-B172-1370BEBDDD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584" y="5055284"/>
            <a:ext cx="4288743" cy="395704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D5E066B0-CAFD-49E4-AEA9-839966AE5939}"/>
              </a:ext>
            </a:extLst>
          </p:cNvPr>
          <p:cNvSpPr txBox="1"/>
          <p:nvPr/>
        </p:nvSpPr>
        <p:spPr bwMode="auto">
          <a:xfrm>
            <a:off x="4201033" y="3870108"/>
            <a:ext cx="71365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solidFill>
                  <a:srgbClr val="04658F"/>
                </a:solidFill>
                <a:latin typeface="Myriad Pro Semibold"/>
                <a:ea typeface="Myriad Pro Semibold" charset="0"/>
                <a:cs typeface="Arial" panose="020B0604020202020204" pitchFamily="34" charset="0"/>
              </a:rPr>
              <a:t>− 385</a:t>
            </a:r>
            <a:endParaRPr lang="en-GB" sz="1600" dirty="0">
              <a:solidFill>
                <a:srgbClr val="04658F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129998D-72CD-45C1-BDD2-C6DA2092F077}"/>
              </a:ext>
            </a:extLst>
          </p:cNvPr>
          <p:cNvSpPr txBox="1"/>
          <p:nvPr/>
        </p:nvSpPr>
        <p:spPr bwMode="auto">
          <a:xfrm>
            <a:off x="4189127" y="5426490"/>
            <a:ext cx="71365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solidFill>
                  <a:srgbClr val="04658F"/>
                </a:solidFill>
                <a:latin typeface="Myriad Pro Semibold"/>
                <a:ea typeface="Myriad Pro Semibold" charset="0"/>
                <a:cs typeface="Arial" panose="020B0604020202020204" pitchFamily="34" charset="0"/>
              </a:rPr>
              <a:t>+ 385</a:t>
            </a:r>
            <a:endParaRPr lang="en-GB" sz="1600" dirty="0">
              <a:solidFill>
                <a:srgbClr val="04658F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B8E87AB-6BA9-4B33-8864-EC3B39628174}"/>
              </a:ext>
            </a:extLst>
          </p:cNvPr>
          <p:cNvSpPr txBox="1"/>
          <p:nvPr/>
        </p:nvSpPr>
        <p:spPr bwMode="auto">
          <a:xfrm>
            <a:off x="2171081" y="4745672"/>
            <a:ext cx="5164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153</a:t>
            </a:r>
            <a:endParaRPr lang="en-GB" sz="16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BFE9507-DF41-4511-858B-5562B123A7FC}"/>
              </a:ext>
            </a:extLst>
          </p:cNvPr>
          <p:cNvSpPr txBox="1"/>
          <p:nvPr/>
        </p:nvSpPr>
        <p:spPr bwMode="auto">
          <a:xfrm>
            <a:off x="6429507" y="4713087"/>
            <a:ext cx="5164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538</a:t>
            </a:r>
            <a:endParaRPr lang="en-GB" sz="16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55" name="Picture 54" descr="A close up of a logo  Description generated with high confidence">
            <a:extLst>
              <a:ext uri="{FF2B5EF4-FFF2-40B4-BE49-F238E27FC236}">
                <a16:creationId xmlns:a16="http://schemas.microsoft.com/office/drawing/2014/main" id="{7B664C50-F2F2-459B-A764-6E7472BE4C3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179" y="4600263"/>
            <a:ext cx="4777555" cy="139661"/>
          </a:xfrm>
          <a:prstGeom prst="rect">
            <a:avLst/>
          </a:prstGeom>
        </p:spPr>
      </p:pic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3C39BFD8-2A5A-4B77-A8A2-491CEDF594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245339"/>
              </p:ext>
            </p:extLst>
          </p:nvPr>
        </p:nvGraphicFramePr>
        <p:xfrm>
          <a:off x="7234451" y="3112868"/>
          <a:ext cx="15552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00">
                  <a:extLst>
                    <a:ext uri="{9D8B030D-6E8A-4147-A177-3AD203B41FA5}">
                      <a16:colId xmlns:a16="http://schemas.microsoft.com/office/drawing/2014/main" val="3489417669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59956576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1847190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5298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  <a:ea typeface="Myriad Pro Semibold" charset="0"/>
                          <a:cs typeface="Arial" panose="020B0604020202020204" pitchFamily="34" charset="0"/>
                        </a:rPr>
                        <a:t>+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  <a:ea typeface="Myriad Pro Semibold" charset="0"/>
                        <a:cs typeface="Myriad Pro Semibold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626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195444"/>
                  </a:ext>
                </a:extLst>
              </a:tr>
            </a:tbl>
          </a:graphicData>
        </a:graphic>
      </p:graphicFrame>
      <p:sp>
        <p:nvSpPr>
          <p:cNvPr id="57" name="TextBox 56">
            <a:extLst>
              <a:ext uri="{FF2B5EF4-FFF2-40B4-BE49-F238E27FC236}">
                <a16:creationId xmlns:a16="http://schemas.microsoft.com/office/drawing/2014/main" id="{A94237E6-19DC-4011-A54C-E2B31E70B141}"/>
              </a:ext>
            </a:extLst>
          </p:cNvPr>
          <p:cNvSpPr txBox="1"/>
          <p:nvPr/>
        </p:nvSpPr>
        <p:spPr bwMode="auto">
          <a:xfrm>
            <a:off x="8419001" y="4032654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8B1D70E-AAB5-4D80-BDCA-84EB1FBE725F}"/>
              </a:ext>
            </a:extLst>
          </p:cNvPr>
          <p:cNvSpPr txBox="1"/>
          <p:nvPr/>
        </p:nvSpPr>
        <p:spPr bwMode="auto">
          <a:xfrm>
            <a:off x="7662498" y="4460439"/>
            <a:ext cx="30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8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6548292-B44D-4473-864C-DAD8CFAAEF11}"/>
              </a:ext>
            </a:extLst>
          </p:cNvPr>
          <p:cNvSpPr txBox="1"/>
          <p:nvPr/>
        </p:nvSpPr>
        <p:spPr bwMode="auto">
          <a:xfrm>
            <a:off x="8029996" y="4032654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5B34CBD-265A-4C76-BB96-36CA32776A09}"/>
              </a:ext>
            </a:extLst>
          </p:cNvPr>
          <p:cNvSpPr txBox="1"/>
          <p:nvPr/>
        </p:nvSpPr>
        <p:spPr bwMode="auto">
          <a:xfrm>
            <a:off x="7639254" y="4032654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5412385" y="1393539"/>
            <a:ext cx="69923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Myriad Pro"/>
                <a:ea typeface="Myriad Pro Semibold" charset="0"/>
                <a:cs typeface="Arial" panose="020B0604020202020204" pitchFamily="34" charset="0"/>
              </a:rPr>
              <a:t>538</a:t>
            </a:r>
            <a:endParaRPr lang="en-GB" sz="2400" dirty="0">
              <a:solidFill>
                <a:srgbClr val="959595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39BF98B-3FC9-49A7-9639-E7B533B84D50}"/>
              </a:ext>
            </a:extLst>
          </p:cNvPr>
          <p:cNvSpPr txBox="1"/>
          <p:nvPr/>
        </p:nvSpPr>
        <p:spPr bwMode="auto">
          <a:xfrm>
            <a:off x="2483869" y="1393540"/>
            <a:ext cx="6848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153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5432388" y="1353862"/>
            <a:ext cx="679227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614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7" grpId="1"/>
      <p:bldP spid="34" grpId="0"/>
      <p:bldP spid="43" grpId="0"/>
      <p:bldP spid="43" grpId="1"/>
      <p:bldP spid="44" grpId="0"/>
      <p:bldP spid="44" grpId="1"/>
      <p:bldP spid="45" grpId="0"/>
      <p:bldP spid="45" grpId="1"/>
      <p:bldP spid="47" grpId="0"/>
      <p:bldP spid="47" grpId="1"/>
      <p:bldP spid="48" grpId="0"/>
      <p:bldP spid="48" grpId="1"/>
      <p:bldP spid="51" grpId="0"/>
      <p:bldP spid="52" grpId="0"/>
      <p:bldP spid="53" grpId="0"/>
      <p:bldP spid="54" grpId="0"/>
      <p:bldP spid="57" grpId="0"/>
      <p:bldP spid="58" grpId="0"/>
      <p:bldP spid="59" grpId="0"/>
      <p:bldP spid="60" grpId="0"/>
      <p:bldP spid="61" grpId="0" animBg="1"/>
      <p:bldP spid="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CF5B57D-89A0-423A-BEF5-B2CE9F551B0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74" y="2043079"/>
            <a:ext cx="6150053" cy="17582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3D03CB9-B07D-4BCD-BC37-46222AF75C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73" y="2052042"/>
            <a:ext cx="6150053" cy="17582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4302147" y="1393540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0" y="5647696"/>
            <a:ext cx="62865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I’ve added ____ to the subtrahend so I need to add ____ to the minuend to keep the difference the same.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71EA3AF-34E3-4721-B33E-5A890BE44440}"/>
              </a:ext>
            </a:extLst>
          </p:cNvPr>
          <p:cNvSpPr txBox="1"/>
          <p:nvPr/>
        </p:nvSpPr>
        <p:spPr bwMode="auto">
          <a:xfrm>
            <a:off x="2043844" y="1379252"/>
            <a:ext cx="15648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427 − 274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6175859" y="1390596"/>
            <a:ext cx="9797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− 385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5432388" y="1353862"/>
            <a:ext cx="679227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1EA3AF-34E3-4721-B33E-5A890BE44440}"/>
              </a:ext>
            </a:extLst>
          </p:cNvPr>
          <p:cNvSpPr txBox="1"/>
          <p:nvPr/>
        </p:nvSpPr>
        <p:spPr bwMode="auto">
          <a:xfrm>
            <a:off x="281719" y="2862812"/>
            <a:ext cx="15648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427 − 274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852528" y="4829145"/>
            <a:ext cx="9797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− 385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173301" y="4730148"/>
            <a:ext cx="679227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863239" y="3709838"/>
            <a:ext cx="9180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Myriad Pro"/>
                <a:ea typeface="Myriad Pro Semibold" charset="0"/>
                <a:cs typeface="Arial" panose="020B0604020202020204" pitchFamily="34" charset="0"/>
              </a:rPr>
              <a:t>+ 111</a:t>
            </a:r>
            <a:endParaRPr lang="en-GB" sz="2400" dirty="0">
              <a:solidFill>
                <a:srgbClr val="959595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pic>
        <p:nvPicPr>
          <p:cNvPr id="41" name="Picture 40" descr="A close up of a logo  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865" y="3259523"/>
            <a:ext cx="194527" cy="1390870"/>
          </a:xfrm>
          <a:prstGeom prst="rect">
            <a:avLst/>
          </a:prstGeom>
        </p:spPr>
      </p:pic>
      <p:sp>
        <p:nvSpPr>
          <p:cNvPr id="15" name="Text Placeholder 3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-13097" y="3705070"/>
            <a:ext cx="9180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Myriad Pro"/>
                <a:ea typeface="Myriad Pro Semibold" charset="0"/>
                <a:cs typeface="Arial" panose="020B0604020202020204" pitchFamily="34" charset="0"/>
              </a:rPr>
              <a:t>+ 111</a:t>
            </a:r>
            <a:endParaRPr lang="en-GB" sz="2400" dirty="0">
              <a:solidFill>
                <a:srgbClr val="959595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pic>
        <p:nvPicPr>
          <p:cNvPr id="17" name="Picture 16" descr="A close up of a logo  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29" y="3254755"/>
            <a:ext cx="194527" cy="139087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5412385" y="1393539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Myriad Pro"/>
                <a:ea typeface="Myriad Pro Semibold" charset="0"/>
                <a:cs typeface="Arial" panose="020B0604020202020204" pitchFamily="34" charset="0"/>
              </a:rPr>
              <a:t>538</a:t>
            </a:r>
            <a:endParaRPr lang="en-GB" sz="2400" dirty="0">
              <a:solidFill>
                <a:srgbClr val="959595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164009" y="4766881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Myriad Pro"/>
                <a:ea typeface="Myriad Pro Semibold" charset="0"/>
                <a:cs typeface="Arial" panose="020B0604020202020204" pitchFamily="34" charset="0"/>
              </a:rPr>
              <a:t>538</a:t>
            </a:r>
            <a:endParaRPr lang="en-GB" sz="2400" dirty="0">
              <a:solidFill>
                <a:srgbClr val="959595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752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  <p:bldP spid="38" grpId="0"/>
      <p:bldP spid="39" grpId="0" animBg="1"/>
      <p:bldP spid="40" grpId="0"/>
      <p:bldP spid="16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Placeholder 3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4402163" y="1393540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71EA3AF-34E3-4721-B33E-5A890BE44440}"/>
              </a:ext>
            </a:extLst>
          </p:cNvPr>
          <p:cNvSpPr txBox="1"/>
          <p:nvPr/>
        </p:nvSpPr>
        <p:spPr bwMode="auto">
          <a:xfrm>
            <a:off x="4545429" y="1379252"/>
            <a:ext cx="27697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36.7 − 5.863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2912241" y="1376308"/>
            <a:ext cx="1391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− 26.863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2231876" y="1339574"/>
            <a:ext cx="679227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72644" y="4695312"/>
            <a:ext cx="90713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Press pause and have a go.</a:t>
            </a:r>
          </a:p>
        </p:txBody>
      </p:sp>
    </p:spTree>
    <p:extLst>
      <p:ext uri="{BB962C8B-B14F-4D97-AF65-F5344CB8AC3E}">
        <p14:creationId xmlns:p14="http://schemas.microsoft.com/office/powerpoint/2010/main" val="21289897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Placeholder 3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4402163" y="1393540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71EA3AF-34E3-4721-B33E-5A890BE44440}"/>
              </a:ext>
            </a:extLst>
          </p:cNvPr>
          <p:cNvSpPr txBox="1"/>
          <p:nvPr/>
        </p:nvSpPr>
        <p:spPr bwMode="auto">
          <a:xfrm>
            <a:off x="4545429" y="1379252"/>
            <a:ext cx="27697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36.7 − 5.863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2912241" y="1376308"/>
            <a:ext cx="1391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− 26.863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2231876" y="1339574"/>
            <a:ext cx="679227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71EA3AF-34E3-4721-B33E-5A890BE44440}"/>
              </a:ext>
            </a:extLst>
          </p:cNvPr>
          <p:cNvSpPr txBox="1"/>
          <p:nvPr/>
        </p:nvSpPr>
        <p:spPr bwMode="auto">
          <a:xfrm>
            <a:off x="111802" y="2119836"/>
            <a:ext cx="20746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36.7  −  5.863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803710" y="4086169"/>
            <a:ext cx="1391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− 26.863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173301" y="4044324"/>
            <a:ext cx="679227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926173" y="2966862"/>
            <a:ext cx="7922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Myriad Pro Semibold"/>
                <a:ea typeface="Myriad Pro Semibold" charset="0"/>
                <a:cs typeface="Arial" panose="020B0604020202020204" pitchFamily="34" charset="0"/>
              </a:rPr>
              <a:t>+ 21</a:t>
            </a:r>
            <a:endParaRPr lang="en-GB" sz="2400" dirty="0">
              <a:solidFill>
                <a:srgbClr val="959595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42" name="Picture 41" descr="A close up of a logo  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865" y="2516547"/>
            <a:ext cx="194527" cy="1390870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49837" y="2962094"/>
            <a:ext cx="7922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Myriad Pro Semibold"/>
                <a:ea typeface="Myriad Pro Semibold" charset="0"/>
                <a:cs typeface="Arial" panose="020B0604020202020204" pitchFamily="34" charset="0"/>
              </a:rPr>
              <a:t>+ 21</a:t>
            </a:r>
            <a:endParaRPr lang="en-GB" sz="2400" dirty="0">
              <a:solidFill>
                <a:srgbClr val="959595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44" name="Picture 43" descr="A close up of a logo  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29" y="2511779"/>
            <a:ext cx="194527" cy="139087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885" y="2082285"/>
            <a:ext cx="3277692" cy="255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602" y="2463370"/>
            <a:ext cx="3277692" cy="21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2523024" y="2406591"/>
            <a:ext cx="2919413" cy="535133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4972048" y="1334773"/>
            <a:ext cx="735249" cy="535133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5735873" y="1334806"/>
            <a:ext cx="1122128" cy="5351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2533522" y="3237152"/>
            <a:ext cx="2919413" cy="5351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100731" y="4066769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57.7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00731" y="4772153"/>
            <a:ext cx="90713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How did you get on?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2184291" y="1376307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57.7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6298" y="5655312"/>
            <a:ext cx="67595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If the minuend and subtrahend are changed by the same amount, the difference stays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04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 animBg="1"/>
      <p:bldP spid="41" grpId="0"/>
      <p:bldP spid="43" grpId="0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059134" y="1149667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74.4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954881" y="1146506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8.43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2211422" y="114966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4229411" y="1002360"/>
            <a:ext cx="792196" cy="7562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426347" y="1149667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36.8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236332" y="1146506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16.32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6578634" y="114966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0" y="57527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982892" y="2102195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2,365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006879" y="2099034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876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2220942" y="2102195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6" name="Oval 45"/>
          <p:cNvSpPr/>
          <p:nvPr/>
        </p:nvSpPr>
        <p:spPr bwMode="auto">
          <a:xfrm>
            <a:off x="4238931" y="1954888"/>
            <a:ext cx="792196" cy="7562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350104" y="2102195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3,647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374091" y="2099034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964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6588154" y="2102195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0" y="4914005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Ready for a challenge?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2625683" y="5489428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71EA3AF-34E3-4721-B33E-5A890BE44440}"/>
              </a:ext>
            </a:extLst>
          </p:cNvPr>
          <p:cNvSpPr txBox="1"/>
          <p:nvPr/>
        </p:nvSpPr>
        <p:spPr bwMode="auto">
          <a:xfrm>
            <a:off x="25942" y="5475140"/>
            <a:ext cx="2247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32,514 − 8,314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2936050" y="5486484"/>
            <a:ext cx="1391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48,514 −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4356020" y="5449750"/>
            <a:ext cx="1284091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4402163" y="3108100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1EA3AF-34E3-4721-B33E-5A890BE44440}"/>
              </a:ext>
            </a:extLst>
          </p:cNvPr>
          <p:cNvSpPr txBox="1"/>
          <p:nvPr/>
        </p:nvSpPr>
        <p:spPr bwMode="auto">
          <a:xfrm>
            <a:off x="4545429" y="3093812"/>
            <a:ext cx="27697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24.5 − 3.614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2912241" y="3105156"/>
            <a:ext cx="1391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− 12.467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4430739" y="4051108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71EA3AF-34E3-4721-B33E-5A890BE44440}"/>
              </a:ext>
            </a:extLst>
          </p:cNvPr>
          <p:cNvSpPr txBox="1"/>
          <p:nvPr/>
        </p:nvSpPr>
        <p:spPr bwMode="auto">
          <a:xfrm>
            <a:off x="1745237" y="4036820"/>
            <a:ext cx="24192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21,436 − 15,671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417BC12-14FD-497D-8298-FEC3FCDBDE94}"/>
              </a:ext>
            </a:extLst>
          </p:cNvPr>
          <p:cNvSpPr txBox="1"/>
          <p:nvPr/>
        </p:nvSpPr>
        <p:spPr bwMode="auto">
          <a:xfrm>
            <a:off x="6198482" y="4048164"/>
            <a:ext cx="1391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− 25,671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4832795" y="4002411"/>
            <a:ext cx="1284091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1878C15-F2E6-4608-9024-BC32C02CCF6E}"/>
              </a:ext>
            </a:extLst>
          </p:cNvPr>
          <p:cNvSpPr/>
          <p:nvPr/>
        </p:nvSpPr>
        <p:spPr bwMode="auto">
          <a:xfrm>
            <a:off x="1609095" y="3057077"/>
            <a:ext cx="1284091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31005" y="6126564"/>
            <a:ext cx="81968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Why has this problem been chosen for the challenge?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85822" y="1159187"/>
            <a:ext cx="4924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A)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81054" y="2097427"/>
            <a:ext cx="4924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B)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67470" y="3064243"/>
            <a:ext cx="510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C)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62702" y="4016771"/>
            <a:ext cx="510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D)</a:t>
            </a:r>
          </a:p>
        </p:txBody>
      </p:sp>
    </p:spTree>
    <p:extLst>
      <p:ext uri="{BB962C8B-B14F-4D97-AF65-F5344CB8AC3E}">
        <p14:creationId xmlns:p14="http://schemas.microsoft.com/office/powerpoint/2010/main" val="10100273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A76440-FCDE-4969-BADC-430E8352F0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910973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8940" y="798490"/>
            <a:ext cx="8818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8343" y="1416071"/>
            <a:ext cx="5996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a)             +  37,856 = 51,394 + 28,165  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482C947-4E22-4C28-AF0A-71F2F25AE8E4}"/>
              </a:ext>
            </a:extLst>
          </p:cNvPr>
          <p:cNvSpPr/>
          <p:nvPr/>
        </p:nvSpPr>
        <p:spPr bwMode="auto">
          <a:xfrm>
            <a:off x="811107" y="1379336"/>
            <a:ext cx="535133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8343" y="2675394"/>
            <a:ext cx="5996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b)   41.76 +  23.48 =              + 15.29  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482C947-4E22-4C28-AF0A-71F2F25AE8E4}"/>
              </a:ext>
            </a:extLst>
          </p:cNvPr>
          <p:cNvSpPr/>
          <p:nvPr/>
        </p:nvSpPr>
        <p:spPr bwMode="auto">
          <a:xfrm>
            <a:off x="3039157" y="2638659"/>
            <a:ext cx="535133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746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2480" y="1402351"/>
            <a:ext cx="5996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a)                  +  37,856 = 51,394 + 28,165  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482C947-4E22-4C28-AF0A-71F2F25AE8E4}"/>
              </a:ext>
            </a:extLst>
          </p:cNvPr>
          <p:cNvSpPr/>
          <p:nvPr/>
        </p:nvSpPr>
        <p:spPr bwMode="auto">
          <a:xfrm>
            <a:off x="1105989" y="1384180"/>
            <a:ext cx="1041439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82C947-4E22-4C28-AF0A-71F2F25AE8E4}"/>
              </a:ext>
            </a:extLst>
          </p:cNvPr>
          <p:cNvSpPr/>
          <p:nvPr/>
        </p:nvSpPr>
        <p:spPr bwMode="auto">
          <a:xfrm>
            <a:off x="1105989" y="2035902"/>
            <a:ext cx="1041439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4570" y="2051070"/>
            <a:ext cx="5996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                  +  40,000 = 50,000 + 30,000  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84570" y="2711315"/>
            <a:ext cx="5996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   </a:t>
            </a:r>
            <a:r>
              <a:rPr lang="en-US" sz="2400" dirty="0">
                <a:solidFill>
                  <a:srgbClr val="FF0000"/>
                </a:solidFill>
                <a:latin typeface="Myriad Pro" panose="020B0503030403020204"/>
              </a:rPr>
              <a:t>40,000</a:t>
            </a:r>
            <a:r>
              <a:rPr lang="en-US" sz="2400" dirty="0">
                <a:latin typeface="Myriad Pro" panose="020B0503030403020204"/>
              </a:rPr>
              <a:t> + 40,000 = 50,000 + 30,000 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84570" y="3449714"/>
            <a:ext cx="5996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                   +  37,856 = 79,559  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482C947-4E22-4C28-AF0A-71F2F25AE8E4}"/>
              </a:ext>
            </a:extLst>
          </p:cNvPr>
          <p:cNvSpPr/>
          <p:nvPr/>
        </p:nvSpPr>
        <p:spPr bwMode="auto">
          <a:xfrm>
            <a:off x="1105989" y="3451672"/>
            <a:ext cx="1062663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482C947-4E22-4C28-AF0A-71F2F25AE8E4}"/>
              </a:ext>
            </a:extLst>
          </p:cNvPr>
          <p:cNvSpPr/>
          <p:nvPr/>
        </p:nvSpPr>
        <p:spPr bwMode="auto">
          <a:xfrm>
            <a:off x="2394857" y="4188113"/>
            <a:ext cx="1005487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545712" y="4219054"/>
            <a:ext cx="4234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Myriad Pro" panose="020B0503030403020204"/>
              </a:rPr>
              <a:t>=  </a:t>
            </a:r>
            <a:r>
              <a:rPr lang="en-US" sz="2400" dirty="0">
                <a:latin typeface="Myriad Pro" panose="020B0503030403020204"/>
              </a:rPr>
              <a:t>79,559 – 37,856</a:t>
            </a:r>
            <a:r>
              <a:rPr lang="en-US" dirty="0">
                <a:latin typeface="Myriad Pro" panose="020B0503030403020204"/>
              </a:rPr>
              <a:t> </a:t>
            </a:r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82C947-4E22-4C28-AF0A-71F2F25AE8E4}"/>
              </a:ext>
            </a:extLst>
          </p:cNvPr>
          <p:cNvSpPr/>
          <p:nvPr/>
        </p:nvSpPr>
        <p:spPr bwMode="auto">
          <a:xfrm>
            <a:off x="2394857" y="4926512"/>
            <a:ext cx="1005487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545712" y="4957453"/>
            <a:ext cx="4234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Myriad Pro" panose="020B0503030403020204"/>
              </a:rPr>
              <a:t>= </a:t>
            </a:r>
            <a:r>
              <a:rPr lang="en-US" sz="2400" dirty="0">
                <a:solidFill>
                  <a:srgbClr val="3875A1"/>
                </a:solidFill>
                <a:latin typeface="Myriad Pro" panose="020B0503030403020204"/>
              </a:rPr>
              <a:t>41,703</a:t>
            </a:r>
            <a:r>
              <a:rPr lang="en-US" dirty="0">
                <a:latin typeface="Myriad Pro" panose="020B0503030403020204"/>
              </a:rPr>
              <a:t> </a:t>
            </a:r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3540EF-B437-4CE9-8A51-85107E96FB02}"/>
              </a:ext>
            </a:extLst>
          </p:cNvPr>
          <p:cNvSpPr/>
          <p:nvPr/>
        </p:nvSpPr>
        <p:spPr>
          <a:xfrm>
            <a:off x="1011819" y="1430500"/>
            <a:ext cx="4234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Myriad Pro" panose="020B0503030403020204"/>
              </a:rPr>
              <a:t> </a:t>
            </a:r>
            <a:r>
              <a:rPr lang="en-US" sz="2400" dirty="0">
                <a:solidFill>
                  <a:srgbClr val="3875A1"/>
                </a:solidFill>
                <a:latin typeface="Myriad Pro" panose="020B0503030403020204"/>
              </a:rPr>
              <a:t>41,703</a:t>
            </a:r>
            <a:r>
              <a:rPr lang="en-US" dirty="0">
                <a:latin typeface="Myriad Pro" panose="020B0503030403020204"/>
              </a:rPr>
              <a:t> 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E72AC3-DA54-4981-A800-B948DE3DA409}"/>
              </a:ext>
            </a:extLst>
          </p:cNvPr>
          <p:cNvSpPr txBox="1"/>
          <p:nvPr/>
        </p:nvSpPr>
        <p:spPr>
          <a:xfrm>
            <a:off x="162633" y="811309"/>
            <a:ext cx="8818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1690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 animBg="1"/>
      <p:bldP spid="12" grpId="0" animBg="1"/>
      <p:bldP spid="13" grpId="0"/>
      <p:bldP spid="14" grpId="0" animBg="1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8941" y="1653801"/>
            <a:ext cx="5996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b)   41.76 +  23.48 =                   + 15.29  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482C947-4E22-4C28-AF0A-71F2F25AE8E4}"/>
              </a:ext>
            </a:extLst>
          </p:cNvPr>
          <p:cNvSpPr/>
          <p:nvPr/>
        </p:nvSpPr>
        <p:spPr bwMode="auto">
          <a:xfrm>
            <a:off x="2920366" y="1618002"/>
            <a:ext cx="972365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5713" y="2395162"/>
            <a:ext cx="5996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       42    +  23  =                   + 15  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482C947-4E22-4C28-AF0A-71F2F25AE8E4}"/>
              </a:ext>
            </a:extLst>
          </p:cNvPr>
          <p:cNvSpPr/>
          <p:nvPr/>
        </p:nvSpPr>
        <p:spPr bwMode="auto">
          <a:xfrm>
            <a:off x="2930955" y="2338595"/>
            <a:ext cx="961775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30643" y="3110031"/>
            <a:ext cx="4986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       65       =                   + 15  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482C947-4E22-4C28-AF0A-71F2F25AE8E4}"/>
              </a:ext>
            </a:extLst>
          </p:cNvPr>
          <p:cNvSpPr/>
          <p:nvPr/>
        </p:nvSpPr>
        <p:spPr bwMode="auto">
          <a:xfrm>
            <a:off x="2930955" y="3048935"/>
            <a:ext cx="961774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00867" y="3093130"/>
            <a:ext cx="813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Myriad Pro" panose="020B0503030403020204"/>
              </a:rPr>
              <a:t>50</a:t>
            </a:r>
            <a:endParaRPr lang="en-GB" dirty="0">
              <a:solidFill>
                <a:srgbClr val="C00000"/>
              </a:solidFill>
              <a:latin typeface="Myriad Pro" panose="020B050303040302020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30643" y="3763977"/>
            <a:ext cx="4866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      65.24  =                   + 15.29  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482C947-4E22-4C28-AF0A-71F2F25AE8E4}"/>
              </a:ext>
            </a:extLst>
          </p:cNvPr>
          <p:cNvSpPr/>
          <p:nvPr/>
        </p:nvSpPr>
        <p:spPr bwMode="auto">
          <a:xfrm>
            <a:off x="2930955" y="3704954"/>
            <a:ext cx="961774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2569" y="4475097"/>
            <a:ext cx="4866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      65.24 - 15.29  = </a:t>
            </a:r>
            <a:endParaRPr lang="en-GB" sz="2400" dirty="0">
              <a:solidFill>
                <a:srgbClr val="3875A1"/>
              </a:solidFill>
              <a:latin typeface="Myriad Pro" panose="020B0503030403020204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482C947-4E22-4C28-AF0A-71F2F25AE8E4}"/>
              </a:ext>
            </a:extLst>
          </p:cNvPr>
          <p:cNvSpPr/>
          <p:nvPr/>
        </p:nvSpPr>
        <p:spPr bwMode="auto">
          <a:xfrm>
            <a:off x="2930956" y="4429054"/>
            <a:ext cx="961774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50566" y="5129043"/>
            <a:ext cx="4866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      </a:t>
            </a:r>
            <a:r>
              <a:rPr lang="en-US" sz="2400" dirty="0">
                <a:solidFill>
                  <a:srgbClr val="3875A1"/>
                </a:solidFill>
                <a:latin typeface="Myriad Pro" panose="020B0503030403020204"/>
              </a:rPr>
              <a:t>49.95 </a:t>
            </a:r>
            <a:r>
              <a:rPr lang="en-US" sz="2400" dirty="0">
                <a:latin typeface="Myriad Pro" panose="020B0503030403020204"/>
              </a:rPr>
              <a:t>= </a:t>
            </a:r>
            <a:endParaRPr lang="en-GB" sz="2400" dirty="0">
              <a:solidFill>
                <a:srgbClr val="3875A1"/>
              </a:solidFill>
              <a:latin typeface="Myriad Pro" panose="020B0503030403020204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482C947-4E22-4C28-AF0A-71F2F25AE8E4}"/>
              </a:ext>
            </a:extLst>
          </p:cNvPr>
          <p:cNvSpPr/>
          <p:nvPr/>
        </p:nvSpPr>
        <p:spPr bwMode="auto">
          <a:xfrm>
            <a:off x="2920366" y="5129043"/>
            <a:ext cx="972363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DDB0AD6-D1B3-4DE2-B910-69C5883BB883}"/>
              </a:ext>
            </a:extLst>
          </p:cNvPr>
          <p:cNvSpPr txBox="1"/>
          <p:nvPr/>
        </p:nvSpPr>
        <p:spPr>
          <a:xfrm>
            <a:off x="2560320" y="1650368"/>
            <a:ext cx="1469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      </a:t>
            </a:r>
            <a:r>
              <a:rPr lang="en-US" sz="2400" dirty="0">
                <a:solidFill>
                  <a:srgbClr val="3875A1"/>
                </a:solidFill>
                <a:latin typeface="Myriad Pro" panose="020B0503030403020204"/>
              </a:rPr>
              <a:t>49.95</a:t>
            </a:r>
            <a:endParaRPr lang="en-GB" sz="2400" dirty="0">
              <a:solidFill>
                <a:srgbClr val="3875A1"/>
              </a:solidFill>
              <a:latin typeface="Myriad Pro" panose="020B050303040302020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2118E6-868B-4316-84A3-5D2C784E69FE}"/>
              </a:ext>
            </a:extLst>
          </p:cNvPr>
          <p:cNvSpPr txBox="1"/>
          <p:nvPr/>
        </p:nvSpPr>
        <p:spPr>
          <a:xfrm>
            <a:off x="162633" y="811309"/>
            <a:ext cx="8818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036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/>
      <p:bldP spid="22" grpId="0" animBg="1"/>
      <p:bldP spid="23" grpId="0"/>
      <p:bldP spid="24" grpId="0"/>
      <p:bldP spid="25" grpId="0" animBg="1"/>
      <p:bldP spid="26" grpId="0"/>
      <p:bldP spid="27" grpId="0" animBg="1"/>
      <p:bldP spid="28" grpId="0"/>
      <p:bldP spid="29" grpId="0" animBg="1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0" y="721038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Language and symbols for this lesson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66020" y="2450536"/>
            <a:ext cx="5229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800" dirty="0">
                <a:latin typeface="Myriad Pro"/>
              </a:rPr>
              <a:t>≈</a:t>
            </a:r>
            <a:endParaRPr lang="en-GB" sz="48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53990" y="1518349"/>
            <a:ext cx="5437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800" dirty="0">
                <a:latin typeface="Myriad Pro"/>
              </a:rPr>
              <a:t>=</a:t>
            </a:r>
            <a:endParaRPr lang="en-GB" sz="48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66020" y="4345160"/>
            <a:ext cx="5437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800" dirty="0">
                <a:latin typeface="Myriad Pro Semibold"/>
                <a:ea typeface="Myriad Pro Semibold" charset="0"/>
                <a:cs typeface="Myriad Pro Semibold" charset="0"/>
              </a:rPr>
              <a:t>&lt;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45180" y="3450274"/>
            <a:ext cx="5437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800" dirty="0">
                <a:latin typeface="Myriad Pro Semibold"/>
                <a:ea typeface="Myriad Pro Semibold" charset="0"/>
                <a:cs typeface="Myriad Pro Semibold" charset="0"/>
              </a:rPr>
              <a:t>&gt;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809760" y="2627680"/>
            <a:ext cx="58631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is approximately equal to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4457699" y="2606625"/>
            <a:ext cx="3486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(is about)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800092" y="1532306"/>
            <a:ext cx="7786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The value of the expressions on each side of an equals symbol must be the same.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66675" y="5433384"/>
            <a:ext cx="6562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solidFill>
                  <a:schemeClr val="accent6"/>
                </a:solidFill>
                <a:latin typeface="Myriad Pro"/>
              </a:rPr>
              <a:t>minuend</a:t>
            </a:r>
            <a:r>
              <a:rPr lang="en-GB" sz="2400" dirty="0">
                <a:latin typeface="Myriad Pro"/>
              </a:rPr>
              <a:t>   </a:t>
            </a:r>
            <a:r>
              <a:rPr lang="en-GB" sz="2400" dirty="0">
                <a:solidFill>
                  <a:srgbClr val="FF0000"/>
                </a:solidFill>
                <a:latin typeface="Myriad Pro"/>
              </a:rPr>
              <a:t>subtrahend</a:t>
            </a:r>
            <a:r>
              <a:rPr lang="en-GB" sz="2400" dirty="0">
                <a:latin typeface="Myriad Pro"/>
              </a:rPr>
              <a:t>    difference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61907" y="5928696"/>
            <a:ext cx="6562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       </a:t>
            </a:r>
            <a:r>
              <a:rPr lang="en-GB" sz="2400" dirty="0">
                <a:solidFill>
                  <a:schemeClr val="accent6"/>
                </a:solidFill>
                <a:latin typeface="Myriad Pro"/>
              </a:rPr>
              <a:t>3</a:t>
            </a:r>
            <a:r>
              <a:rPr lang="en-GB" sz="2400" dirty="0">
                <a:latin typeface="Myriad Pro"/>
              </a:rPr>
              <a:t>      -        </a:t>
            </a:r>
            <a:r>
              <a:rPr lang="en-GB" sz="2400" dirty="0">
                <a:solidFill>
                  <a:srgbClr val="FF0000"/>
                </a:solidFill>
                <a:latin typeface="Myriad Pro"/>
              </a:rPr>
              <a:t>1</a:t>
            </a:r>
            <a:r>
              <a:rPr lang="en-GB" sz="2400" dirty="0">
                <a:latin typeface="Myriad Pro"/>
              </a:rPr>
              <a:t>         =       2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809760" y="3578866"/>
            <a:ext cx="77866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greater than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804992" y="4488530"/>
            <a:ext cx="77866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less than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94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187372" y="102107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89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083119" y="1017914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2211422" y="1021075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4229411" y="873768"/>
            <a:ext cx="792196" cy="7562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480237" y="1021075"/>
            <a:ext cx="6764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112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450331" y="1017914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6578634" y="1021075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01516" y="2301297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accent6"/>
                </a:solidFill>
                <a:latin typeface="Myriad Pro Semibold"/>
                <a:ea typeface="Myriad Pro Semibold" charset="0"/>
                <a:cs typeface="Myriad Pro Semibold" charset="0"/>
              </a:rPr>
              <a:t>89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1197103" y="2298136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21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839774" y="230129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068460" y="2296529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accent6"/>
                </a:solidFill>
                <a:latin typeface="Myriad Pro Semibold"/>
                <a:ea typeface="Myriad Pro Semibold" charset="0"/>
                <a:cs typeface="Myriad Pro Semibold" charset="0"/>
              </a:rPr>
              <a:t>90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978335" y="2293368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2592430" y="2296529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1679763" y="2293368"/>
            <a:ext cx="3529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≈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323217" y="2296529"/>
            <a:ext cx="6764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accent6"/>
                </a:solidFill>
                <a:latin typeface="Myriad Pro Semibold"/>
                <a:ea typeface="Myriad Pro Semibold" charset="0"/>
                <a:cs typeface="Myriad Pro Semibold" charset="0"/>
              </a:rPr>
              <a:t>112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6293151" y="2293368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72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5935822" y="2296529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7190177" y="2291761"/>
            <a:ext cx="6764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accent6"/>
                </a:solidFill>
                <a:latin typeface="Myriad Pro Semibold"/>
                <a:ea typeface="Myriad Pro Semibold" charset="0"/>
                <a:cs typeface="Myriad Pro Semibold" charset="0"/>
              </a:rPr>
              <a:t>110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8131535" y="2288600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70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7774206" y="2291761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6775811" y="2288600"/>
            <a:ext cx="3529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≈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063692" y="283470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1674995" y="2831544"/>
            <a:ext cx="3529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≈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7372220" y="2781119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6797779" y="2777958"/>
            <a:ext cx="3529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≈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443407" y="1011638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&gt;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430572" y="370150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324268" y="367649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452927" y="3664438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&gt;</a:t>
            </a:r>
          </a:p>
        </p:txBody>
      </p:sp>
      <p:sp>
        <p:nvSpPr>
          <p:cNvPr id="52" name="Oval 51"/>
          <p:cNvSpPr/>
          <p:nvPr/>
        </p:nvSpPr>
        <p:spPr bwMode="auto">
          <a:xfrm>
            <a:off x="4229410" y="3529189"/>
            <a:ext cx="792196" cy="7562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300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059133" y="1021075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42.2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869119" y="1017914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7.825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2211422" y="1021075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4229411" y="873768"/>
            <a:ext cx="792196" cy="7562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340585" y="1021075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125.7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236331" y="1017914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6.903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6578634" y="1021075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7642746" y="2764553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305623" y="2761392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&gt;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443407" y="1011638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&lt;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-26755" y="2301297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accent6"/>
                </a:solidFill>
                <a:latin typeface="Myriad Pro Semibold"/>
                <a:ea typeface="Myriad Pro Semibold" charset="0"/>
                <a:cs typeface="Myriad Pro Semibold" charset="0"/>
              </a:rPr>
              <a:t>42.2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868799" y="2298136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7.825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668318" y="230129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068460" y="2296529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accent6"/>
                </a:solidFill>
                <a:latin typeface="Myriad Pro Semibold"/>
                <a:ea typeface="Myriad Pro Semibold" charset="0"/>
                <a:cs typeface="Myriad Pro Semibold" charset="0"/>
              </a:rPr>
              <a:t>42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821200" y="2293368"/>
            <a:ext cx="356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2506702" y="2296529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1765491" y="2293368"/>
            <a:ext cx="3529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≈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183564" y="2296529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accent6"/>
                </a:solidFill>
                <a:latin typeface="Myriad Pro Semibold"/>
                <a:ea typeface="Myriad Pro Semibold" charset="0"/>
                <a:cs typeface="Myriad Pro Semibold" charset="0"/>
              </a:rPr>
              <a:t>125.7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6350623" y="2293368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6.903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6021550" y="2296529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7621692" y="2291761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accent6"/>
                </a:solidFill>
                <a:latin typeface="Myriad Pro Semibold"/>
                <a:ea typeface="Myriad Pro Semibold" charset="0"/>
                <a:cs typeface="Myriad Pro Semibold" charset="0"/>
              </a:rPr>
              <a:t>126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8660224" y="2288600"/>
            <a:ext cx="356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8274286" y="2291761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275891" y="2288600"/>
            <a:ext cx="3529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≈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078287" y="281668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1769708" y="2813524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&lt;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430572" y="3701505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238508" y="3676495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452927" y="3664438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&lt;</a:t>
            </a:r>
          </a:p>
        </p:txBody>
      </p:sp>
      <p:sp>
        <p:nvSpPr>
          <p:cNvPr id="72" name="Oval 71"/>
          <p:cNvSpPr/>
          <p:nvPr/>
        </p:nvSpPr>
        <p:spPr bwMode="auto">
          <a:xfrm>
            <a:off x="4229410" y="3529189"/>
            <a:ext cx="792196" cy="7562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7796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3" grpId="0"/>
      <p:bldP spid="48" grpId="0"/>
      <p:bldP spid="29" grpId="0"/>
      <p:bldP spid="30" grpId="0"/>
      <p:bldP spid="31" grpId="0"/>
      <p:bldP spid="35" grpId="0"/>
      <p:bldP spid="36" grpId="0"/>
      <p:bldP spid="49" grpId="0"/>
      <p:bldP spid="50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7" grpId="0"/>
      <p:bldP spid="68" grpId="0"/>
      <p:bldP spid="69" grpId="0"/>
      <p:bldP spid="70" grpId="0"/>
      <p:bldP spid="71" grpId="0"/>
      <p:bldP spid="7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054365" y="1030595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42.2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864351" y="1027434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7.825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335817" y="1030595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125.7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231563" y="1027434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6.903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059133" y="1021075"/>
            <a:ext cx="784189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accent6"/>
                </a:solidFill>
                <a:latin typeface="Myriad Pro Semibold"/>
                <a:ea typeface="Myriad Pro Semibold" charset="0"/>
                <a:cs typeface="Myriad Pro Semibold" charset="0"/>
              </a:rPr>
              <a:t>42.2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869119" y="1017914"/>
            <a:ext cx="955711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7.825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2211422" y="1021075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4229411" y="873768"/>
            <a:ext cx="792196" cy="7562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340585" y="1021075"/>
            <a:ext cx="955711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accent6"/>
                </a:solidFill>
                <a:latin typeface="Myriad Pro Semibold"/>
                <a:ea typeface="Myriad Pro Semibold" charset="0"/>
                <a:cs typeface="Myriad Pro Semibold" charset="0"/>
              </a:rPr>
              <a:t>125.7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236331" y="1017914"/>
            <a:ext cx="955711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6.903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6578634" y="1021075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443407" y="1011638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&lt;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295637" y="2504563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accent6"/>
                </a:solidFill>
                <a:latin typeface="Myriad Pro Semibold"/>
                <a:ea typeface="Myriad Pro Semibold" charset="0"/>
                <a:cs typeface="Myriad Pro Semibold" charset="0"/>
              </a:rPr>
              <a:t>42.2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5019897" y="2501402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accent6"/>
                </a:solidFill>
                <a:latin typeface="Myriad Pro Semibold"/>
                <a:ea typeface="Myriad Pro Semibold" charset="0"/>
                <a:cs typeface="Myriad Pro Semibold" charset="0"/>
              </a:rPr>
              <a:t>125.7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4390774" y="2504563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&lt;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254525" y="3557086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7.825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5064546" y="3553925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6.903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4435422" y="3557086"/>
            <a:ext cx="364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≈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83305" y="4834469"/>
            <a:ext cx="675953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The </a:t>
            </a:r>
            <a:r>
              <a:rPr lang="en-GB" sz="2400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subtrahends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 are approximately equal, so approximately the same amount is subtracted.</a:t>
            </a:r>
          </a:p>
        </p:txBody>
      </p:sp>
      <p:sp>
        <p:nvSpPr>
          <p:cNvPr id="18" name="Oval 17"/>
          <p:cNvSpPr/>
          <p:nvPr/>
        </p:nvSpPr>
        <p:spPr bwMode="auto">
          <a:xfrm>
            <a:off x="4224643" y="2354952"/>
            <a:ext cx="792196" cy="7562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4234163" y="3407496"/>
            <a:ext cx="792196" cy="7562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83305" y="5809937"/>
            <a:ext cx="640436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solidFill>
                  <a:schemeClr val="accent6"/>
                </a:solidFill>
                <a:latin typeface="Myriad Pro Semibold"/>
                <a:ea typeface="Myriad Pro Semibold" charset="0"/>
                <a:cs typeface="Myriad Pro Semibold" charset="0"/>
              </a:rPr>
              <a:t>42.2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 is a smaller </a:t>
            </a:r>
            <a:r>
              <a:rPr lang="en-GB" sz="2400" dirty="0">
                <a:solidFill>
                  <a:schemeClr val="accent6"/>
                </a:solidFill>
                <a:latin typeface="Myriad Pro Semibold"/>
                <a:ea typeface="Myriad Pro Semibold" charset="0"/>
                <a:cs typeface="Myriad Pro Semibold" charset="0"/>
              </a:rPr>
              <a:t>minuend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 so the difference between it and the </a:t>
            </a:r>
            <a:r>
              <a:rPr lang="en-GB" sz="2400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subtrahend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 will be less.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584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7" grpId="0" animBg="1"/>
      <p:bldP spid="8" grpId="0" animBg="1"/>
      <p:bldP spid="48" grpId="0"/>
      <p:bldP spid="29" grpId="0"/>
      <p:bldP spid="30" grpId="0"/>
      <p:bldP spid="31" grpId="0"/>
      <p:bldP spid="37" grpId="0"/>
      <p:bldP spid="38" grpId="0"/>
      <p:bldP spid="39" grpId="0"/>
      <p:bldP spid="41" grpId="0"/>
      <p:bldP spid="18" grpId="0" animBg="1"/>
      <p:bldP spid="19" grpId="0" animBg="1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059134" y="1021075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96.5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954881" y="1017914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8.56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2211422" y="1021075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4229411" y="873768"/>
            <a:ext cx="792196" cy="7562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426347" y="1021075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46.4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236332" y="1017914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11.12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6578634" y="1021075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72644" y="4695312"/>
            <a:ext cx="90713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Press pause and have a go.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535527" y="2487970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182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517034" y="2484809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93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6645337" y="248797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6" name="Oval 45"/>
          <p:cNvSpPr/>
          <p:nvPr/>
        </p:nvSpPr>
        <p:spPr bwMode="auto">
          <a:xfrm>
            <a:off x="4238931" y="2340664"/>
            <a:ext cx="792196" cy="7562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272750" y="2487971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73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168497" y="2484810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2296800" y="2487971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331046" y="3897714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25.267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7398315" y="3894553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1.99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6654857" y="3897714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248451" y="3750408"/>
            <a:ext cx="792196" cy="75627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982510" y="3897715"/>
            <a:ext cx="1127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21.267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049778" y="3894554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5.99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2306320" y="3897715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4291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8|25.1|7.2|16.8|4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8.9|12.4|2.3|4.8|3|5|12.9|19.5|1.4|5.4|15|4.7|5.5|2.5|6.9|3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1|2.4|5|21.6|16.4|4.7|8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9|2.9|17.1|14.6|2.9|3.9|2.9|18.7|5.9|1.4|9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|9.3|17.4|16|1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|7.7|43.4|9.7|12.2|17.7|4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4.2|8.1|4|2.6|7.1|6.7|2.4|2.7|2.7|6.3|8.9|6|8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4|9.4|1.3|1.7|1.4|43.4|9|9.4|1.7|4.8|1.5|22.8|13.1|17.2|11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8|8.7|5.8|12.5|15.4|32.1|39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3|1.6|1.2|3.7|3.6|12.7|2.4|1.5|1.6|10.1|7.8|7.6|1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|4|1.4|1.6|2.3|2.9|9.4|2.7|2.8|3.5|1.4|4.9|2.5|7.1|1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|11|0.9|3.4|2.3|10.8|2.2|2.5|1.9|2.9|9.1|0|8.2|3|2.8|5.5|9.5|14.2|3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BCBF977-8102-4222-8392-E65FE8A37502}"/>
</file>

<file path=customXml/itemProps2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D54778C-1F19-4F3F-ABC2-3B1194BCB33C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e2f7c1fb-8b39-4d5b-953e-de45d1606e4d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661</Words>
  <Application>Microsoft Office PowerPoint</Application>
  <PresentationFormat>On-screen Show (4:3)</PresentationFormat>
  <Paragraphs>344</Paragraphs>
  <Slides>19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Calibri Light</vt:lpstr>
      <vt:lpstr>Myriad Pro</vt:lpstr>
      <vt:lpstr>Myriad Pro Semibold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2019-06-21T08:46:49Z</dcterms:created>
  <dcterms:modified xsi:type="dcterms:W3CDTF">2020-08-27T14:24:39Z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