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30"/>
  </p:notesMasterIdLst>
  <p:sldIdLst>
    <p:sldId id="256" r:id="rId6"/>
    <p:sldId id="272" r:id="rId7"/>
    <p:sldId id="292" r:id="rId8"/>
    <p:sldId id="317" r:id="rId9"/>
    <p:sldId id="294" r:id="rId10"/>
    <p:sldId id="318" r:id="rId11"/>
    <p:sldId id="321" r:id="rId12"/>
    <p:sldId id="295" r:id="rId13"/>
    <p:sldId id="322" r:id="rId14"/>
    <p:sldId id="298" r:id="rId15"/>
    <p:sldId id="299" r:id="rId16"/>
    <p:sldId id="302" r:id="rId17"/>
    <p:sldId id="312" r:id="rId18"/>
    <p:sldId id="323" r:id="rId19"/>
    <p:sldId id="304" r:id="rId20"/>
    <p:sldId id="326" r:id="rId21"/>
    <p:sldId id="327" r:id="rId22"/>
    <p:sldId id="309" r:id="rId23"/>
    <p:sldId id="324" r:id="rId24"/>
    <p:sldId id="310" r:id="rId25"/>
    <p:sldId id="314" r:id="rId26"/>
    <p:sldId id="325" r:id="rId27"/>
    <p:sldId id="300" r:id="rId28"/>
    <p:sldId id="32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685452-7A9C-4077-9F79-331A5E6B47C6}" v="2" dt="2020-08-27T14:30:31.0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7794" autoAdjust="0"/>
  </p:normalViewPr>
  <p:slideViewPr>
    <p:cSldViewPr snapToGrid="0">
      <p:cViewPr varScale="1">
        <p:scale>
          <a:sx n="56" d="100"/>
          <a:sy n="56" d="100"/>
        </p:scale>
        <p:origin x="18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852973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148622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978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31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F5B57D-89A0-423A-BEF5-B2CE9F551B0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2043079"/>
            <a:ext cx="6150053" cy="1758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3" y="2052042"/>
            <a:ext cx="6150053" cy="1758227"/>
          </a:xfrm>
          <a:prstGeom prst="rect">
            <a:avLst/>
          </a:prstGeom>
        </p:spPr>
      </p:pic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0" y="4347547"/>
            <a:ext cx="6286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</a:t>
            </a:r>
            <a:r>
              <a:rPr lang="en-GB" sz="2400" u="sng" dirty="0">
                <a:latin typeface="Myriad Pro"/>
              </a:rPr>
              <a:t>same</a:t>
            </a:r>
            <a:r>
              <a:rPr lang="en-GB" sz="2400" dirty="0">
                <a:latin typeface="Myriad Pro"/>
              </a:rPr>
              <a:t>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345011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This lesson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670206" y="1356805"/>
            <a:ext cx="93012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3251360" y="1352402"/>
            <a:ext cx="93012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686059" y="1356804"/>
            <a:ext cx="471479" cy="516077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833938" y="1351678"/>
            <a:ext cx="93012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6415092" y="1347275"/>
            <a:ext cx="93012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5835503" y="1351677"/>
            <a:ext cx="471479" cy="516077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738094" y="13649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+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5888067" y="138913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+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773401" y="1345906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-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5921771" y="1370079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-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31424" y="4799787"/>
            <a:ext cx="761990" cy="25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80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9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318551" y="598705"/>
            <a:ext cx="85068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latin typeface="Myriad Pro"/>
              </a:rPr>
              <a:t>£63.56 from their cake sale and £56.44 from the walk. Year 6 raised £59.84 from their cake sale. How much did they raise from their sponsored walk?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2900" y="2800378"/>
            <a:ext cx="5829300" cy="37861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/>
          <p:cNvCxnSpPr/>
          <p:nvPr/>
        </p:nvCxnSpPr>
        <p:spPr>
          <a:xfrm>
            <a:off x="3395253" y="2800378"/>
            <a:ext cx="0" cy="378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eft Brace 22"/>
          <p:cNvSpPr/>
          <p:nvPr/>
        </p:nvSpPr>
        <p:spPr>
          <a:xfrm rot="16200000">
            <a:off x="1619028" y="1988540"/>
            <a:ext cx="500063" cy="30523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Left Brace 23"/>
          <p:cNvSpPr/>
          <p:nvPr/>
        </p:nvSpPr>
        <p:spPr>
          <a:xfrm rot="16200000">
            <a:off x="4540841" y="2133407"/>
            <a:ext cx="500063" cy="27626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Left Brace 24"/>
          <p:cNvSpPr/>
          <p:nvPr/>
        </p:nvSpPr>
        <p:spPr>
          <a:xfrm rot="5400000">
            <a:off x="3007650" y="-433483"/>
            <a:ext cx="500063" cy="58295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237528" y="3566388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4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148803" y="3553622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4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073402" y="188051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8132" y="4853082"/>
            <a:ext cx="5829300" cy="37861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3204741" y="4853082"/>
            <a:ext cx="0" cy="378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eft Brace 45"/>
          <p:cNvSpPr/>
          <p:nvPr/>
        </p:nvSpPr>
        <p:spPr>
          <a:xfrm rot="16200000">
            <a:off x="1521389" y="4134115"/>
            <a:ext cx="500063" cy="28666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Left Brace 46"/>
          <p:cNvSpPr/>
          <p:nvPr/>
        </p:nvSpPr>
        <p:spPr>
          <a:xfrm rot="16200000">
            <a:off x="4445717" y="4090722"/>
            <a:ext cx="500063" cy="2953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Left Brace 47"/>
          <p:cNvSpPr/>
          <p:nvPr/>
        </p:nvSpPr>
        <p:spPr>
          <a:xfrm rot="5400000">
            <a:off x="3002882" y="1619221"/>
            <a:ext cx="500063" cy="58295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232760" y="5747684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4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543846" y="5734918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?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082922" y="393321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14304" y="2758854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Y5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19072" y="4925862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Y6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429746" y="94661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72057" y="1275960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329197" y="1268104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-19127" y="6117534"/>
            <a:ext cx="61915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represent the problem using a part-whole diagram(s).</a:t>
            </a:r>
            <a:endParaRPr lang="en-GB" sz="2200" dirty="0">
              <a:latin typeface="Myriad Pro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-19740" y="6125883"/>
            <a:ext cx="60272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represent the problem using a bar model.</a:t>
            </a:r>
            <a:endParaRPr lang="en-GB" sz="2200" dirty="0">
              <a:latin typeface="Myriad Pro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36C6BA-CEDC-4A24-8866-2A3DDE63BB70}"/>
              </a:ext>
            </a:extLst>
          </p:cNvPr>
          <p:cNvSpPr txBox="1"/>
          <p:nvPr/>
        </p:nvSpPr>
        <p:spPr bwMode="auto">
          <a:xfrm>
            <a:off x="272057" y="1271786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74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3" grpId="0" animBg="1"/>
      <p:bldP spid="24" grpId="0" animBg="1"/>
      <p:bldP spid="25" grpId="0" animBg="1"/>
      <p:bldP spid="28" grpId="0"/>
      <p:bldP spid="29" grpId="0"/>
      <p:bldP spid="30" grpId="0"/>
      <p:bldP spid="44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26" grpId="0"/>
      <p:bldP spid="26" grpId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312824" y="555951"/>
            <a:ext cx="849756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r>
              <a:rPr lang="en-GB" sz="2200" dirty="0">
                <a:latin typeface="Myriad Pro"/>
              </a:rPr>
              <a:t> 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3072" y="2080467"/>
            <a:ext cx="3314700" cy="2997200"/>
            <a:chOff x="2932080" y="1086813"/>
            <a:chExt cx="3314700" cy="2997200"/>
          </a:xfrm>
        </p:grpSpPr>
        <p:sp>
          <p:nvSpPr>
            <p:cNvPr id="27" name="Oval 26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4" name="Straight Connector 33"/>
            <p:cNvCxnSpPr>
              <a:stCxn id="2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558006" y="2434539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6545" y="4199352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263560" y="418090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37266" y="4199353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6483877" y="4150131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50236" y="2041485"/>
            <a:ext cx="3314700" cy="2997200"/>
            <a:chOff x="2932080" y="1086813"/>
            <a:chExt cx="3314700" cy="2997200"/>
          </a:xfrm>
        </p:grpSpPr>
        <p:sp>
          <p:nvSpPr>
            <p:cNvPr id="61" name="Oval 60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>
              <a:stCxn id="61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429491" y="239903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698" y="5328382"/>
            <a:ext cx="43768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represent the problem using an equation(s).</a:t>
            </a:r>
            <a:endParaRPr lang="en-GB" sz="2200" dirty="0"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78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7" grpId="0"/>
      <p:bldP spid="58" grpId="0"/>
      <p:bldP spid="59" grpId="0"/>
      <p:bldP spid="66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243906" y="579544"/>
            <a:ext cx="86561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 </a:t>
            </a:r>
            <a:r>
              <a:rPr lang="en-GB" sz="2200" dirty="0">
                <a:latin typeface="Myriad Pro"/>
              </a:rPr>
              <a:t>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3072" y="2080467"/>
            <a:ext cx="3314700" cy="2997200"/>
            <a:chOff x="2932080" y="1086813"/>
            <a:chExt cx="3314700" cy="2997200"/>
          </a:xfrm>
        </p:grpSpPr>
        <p:sp>
          <p:nvSpPr>
            <p:cNvPr id="27" name="Oval 26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4" name="Straight Connector 33"/>
            <p:cNvCxnSpPr>
              <a:stCxn id="2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558006" y="2434539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6545" y="4199352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263560" y="418090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37266" y="4199353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6483877" y="4150131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50236" y="2041485"/>
            <a:ext cx="3314700" cy="2997200"/>
            <a:chOff x="2932080" y="1086813"/>
            <a:chExt cx="3314700" cy="2997200"/>
          </a:xfrm>
        </p:grpSpPr>
        <p:sp>
          <p:nvSpPr>
            <p:cNvPr id="61" name="Oval 60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>
              <a:stCxn id="61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429491" y="239903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9185" y="525271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5268107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20879" y="5283496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13267" y="5250909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2196" y="6019591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231782" y="602906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34249" y="5922622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8499" y="601769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770615" y="5976727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29481" y="5174878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017160" y="3790910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90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7" grpId="0"/>
      <p:bldP spid="40" grpId="0"/>
      <p:bldP spid="44" grpId="0"/>
      <p:bldP spid="46" grpId="0" animBg="1"/>
      <p:bldP spid="47" grpId="0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295224" y="657006"/>
            <a:ext cx="85535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 </a:t>
            </a:r>
            <a:r>
              <a:rPr lang="en-GB" sz="2200" dirty="0">
                <a:latin typeface="Myriad Pro"/>
              </a:rPr>
              <a:t>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9185" y="525271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5268107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20879" y="5283496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13267" y="5250909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3349" y="6016935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231782" y="602906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8499" y="601769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772090" y="5991192"/>
            <a:ext cx="997473" cy="557487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483877" y="2091261"/>
            <a:ext cx="35788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solve the problem.</a:t>
            </a:r>
            <a:endParaRPr lang="en-GB" sz="2200" dirty="0">
              <a:latin typeface="Myriad Pro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5" y="3309386"/>
            <a:ext cx="6150053" cy="175822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4417" y="5247950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3983" y="526333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16111" y="5278728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6017130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227014" y="602429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777666" y="5983494"/>
            <a:ext cx="997473" cy="562255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8499" y="5260429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3731" y="601292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34249" y="5922622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29481" y="5174878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499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2084 L -3.88889E-6 -0.36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-1.38889E-6 -0.36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2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4.72222E-6 -0.366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36094 -0.47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38" y="-237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36719 -0.47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375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35469 -0.47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-2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00625 -0.3687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3.33333E-6 L 0.00625 -0.4791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4" grpId="0"/>
      <p:bldP spid="55" grpId="0"/>
      <p:bldP spid="56" grpId="0"/>
      <p:bldP spid="67" grpId="0"/>
      <p:bldP spid="68" grpId="0"/>
      <p:bldP spid="69" grpId="0" animBg="1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41083" y="2664023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£60.16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267233" y="677788"/>
            <a:ext cx="86095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r>
              <a:rPr lang="en-GB" sz="2200" dirty="0">
                <a:latin typeface="Myriad Pro"/>
              </a:rPr>
              <a:t> 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9185" y="2666590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268197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20879" y="2697368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5292294" y="2508719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13267" y="2664781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665670" y="266186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9069" y="3852575"/>
            <a:ext cx="1735016" cy="427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6043"/>
            <a:ext cx="2471737" cy="190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387807" y="2692600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50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382804" y="577123"/>
            <a:ext cx="83576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 </a:t>
            </a:r>
            <a:r>
              <a:rPr lang="en-GB" sz="2200" dirty="0">
                <a:latin typeface="Myriad Pro"/>
              </a:rPr>
              <a:t>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3072" y="2080467"/>
            <a:ext cx="3314700" cy="2997200"/>
            <a:chOff x="2932080" y="1086813"/>
            <a:chExt cx="3314700" cy="2997200"/>
          </a:xfrm>
        </p:grpSpPr>
        <p:sp>
          <p:nvSpPr>
            <p:cNvPr id="27" name="Oval 26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4" name="Straight Connector 33"/>
            <p:cNvCxnSpPr>
              <a:stCxn id="2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300726" y="2434539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6545" y="4199352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263560" y="418090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37266" y="4199353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562327" y="2434538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50236" y="2041485"/>
            <a:ext cx="3314700" cy="2997200"/>
            <a:chOff x="2932080" y="1086813"/>
            <a:chExt cx="3314700" cy="2997200"/>
          </a:xfrm>
        </p:grpSpPr>
        <p:sp>
          <p:nvSpPr>
            <p:cNvPr id="61" name="Oval 60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>
              <a:stCxn id="61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172209" y="2399037"/>
            <a:ext cx="870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9185" y="525271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5268107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20879" y="5283496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13267" y="5250909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6484" y="6005303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231782" y="602906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34249" y="5922622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8499" y="601769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799191" y="5948151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29481" y="5174878"/>
            <a:ext cx="997473" cy="568108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017160" y="3790910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6116705" y="4209759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£60.16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773584" y="6017693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£60.16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492841" y="5228099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488430" y="5963340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429491" y="2394878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6497393" y="420340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83877" y="2091261"/>
            <a:ext cx="25361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fill in the missing numbers.</a:t>
            </a:r>
            <a:endParaRPr lang="en-GB" sz="2200" dirty="0"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660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9" grpId="0"/>
      <p:bldP spid="66" grpId="0"/>
      <p:bldP spid="38" grpId="0"/>
      <p:bldP spid="39" grpId="0"/>
      <p:bldP spid="41" grpId="0"/>
      <p:bldP spid="45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192588" y="569140"/>
            <a:ext cx="8758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Two classes raised the same amount of money each from a cake sale and a sponsored walk. Year 5 raised </a:t>
            </a:r>
            <a:r>
              <a:rPr lang="en-GB" sz="2200" dirty="0">
                <a:solidFill>
                  <a:srgbClr val="FF0000"/>
                </a:solidFill>
                <a:latin typeface="Myriad Pro"/>
              </a:rPr>
              <a:t>£63.56 </a:t>
            </a:r>
            <a:r>
              <a:rPr lang="en-GB" sz="2200" dirty="0">
                <a:latin typeface="Myriad Pro"/>
              </a:rPr>
              <a:t>from their cake sale and </a:t>
            </a: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 </a:t>
            </a:r>
            <a:r>
              <a:rPr lang="en-GB" sz="2200" dirty="0">
                <a:latin typeface="Myriad Pro"/>
              </a:rPr>
              <a:t>from the walk. Year 6 raised </a:t>
            </a: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r>
              <a:rPr lang="en-GB" sz="2200" dirty="0">
                <a:latin typeface="Myriad Pro"/>
              </a:rPr>
              <a:t> from their cake sale. How much did they raise from their sponsored walk?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3072" y="2080467"/>
            <a:ext cx="3314700" cy="2997200"/>
            <a:chOff x="2932080" y="1086813"/>
            <a:chExt cx="3314700" cy="2997200"/>
          </a:xfrm>
        </p:grpSpPr>
        <p:sp>
          <p:nvSpPr>
            <p:cNvPr id="27" name="Oval 26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4" name="Straight Connector 33"/>
            <p:cNvCxnSpPr>
              <a:stCxn id="2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300726" y="2434539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6545" y="4199352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263560" y="4180909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37266" y="4199353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50236" y="2041485"/>
            <a:ext cx="3314700" cy="2997200"/>
            <a:chOff x="2932080" y="1086813"/>
            <a:chExt cx="3314700" cy="2997200"/>
          </a:xfrm>
        </p:grpSpPr>
        <p:sp>
          <p:nvSpPr>
            <p:cNvPr id="61" name="Oval 60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>
              <a:stCxn id="61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172209" y="2399037"/>
            <a:ext cx="870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£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120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179185" y="525271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751" y="5268107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£63.56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20879" y="5283496"/>
            <a:ext cx="10486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£56.44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13267" y="5250909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017160" y="3790910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6116705" y="4209759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£60.16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6497393" y="420340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83877" y="2091261"/>
            <a:ext cx="24675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fill in the missing numbers.</a:t>
            </a:r>
            <a:endParaRPr lang="en-GB" sz="2200" dirty="0">
              <a:latin typeface="Myriad Pro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41083" y="5235863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£60.16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5292294" y="5080559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665670" y="523370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387807" y="5264440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£59.84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12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2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-14288" y="625759"/>
            <a:ext cx="9158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Year 5 had </a:t>
            </a:r>
            <a:r>
              <a:rPr lang="en-US" sz="2200" dirty="0">
                <a:solidFill>
                  <a:srgbClr val="FF0000"/>
                </a:solidFill>
                <a:latin typeface="Myriad Pro"/>
              </a:rPr>
              <a:t>10</a:t>
            </a:r>
            <a:r>
              <a:rPr lang="en-US" sz="2200" dirty="0">
                <a:latin typeface="Myriad Pro"/>
              </a:rPr>
              <a:t>m of rope for their den building project. They use </a:t>
            </a:r>
            <a:r>
              <a:rPr lang="en-US" sz="2200" dirty="0">
                <a:solidFill>
                  <a:schemeClr val="accent1"/>
                </a:solidFill>
                <a:latin typeface="Myriad Pro"/>
              </a:rPr>
              <a:t>4.63</a:t>
            </a:r>
            <a:r>
              <a:rPr lang="en-US" sz="2200" dirty="0">
                <a:latin typeface="Myriad Pro"/>
              </a:rPr>
              <a:t>m of it.  Year 6 had </a:t>
            </a:r>
            <a:r>
              <a:rPr lang="en-US" sz="2200" dirty="0">
                <a:solidFill>
                  <a:schemeClr val="accent6"/>
                </a:solidFill>
                <a:latin typeface="Myriad Pro"/>
              </a:rPr>
              <a:t>12</a:t>
            </a:r>
            <a:r>
              <a:rPr lang="en-US" sz="2200" dirty="0">
                <a:latin typeface="Myriad Pro"/>
              </a:rPr>
              <a:t>m of rope and use some of it for their den. Both classes have the same amount of rope left. How much rope did Year 6 use?</a:t>
            </a:r>
            <a:endParaRPr lang="en-GB" sz="2200" dirty="0">
              <a:latin typeface="Myriad Pro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708" y="1836463"/>
            <a:ext cx="3314700" cy="2997200"/>
            <a:chOff x="2932080" y="1086813"/>
            <a:chExt cx="3314700" cy="2997200"/>
          </a:xfrm>
        </p:grpSpPr>
        <p:sp>
          <p:nvSpPr>
            <p:cNvPr id="23" name="Oval 22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6" name="Straight Connector 25"/>
            <p:cNvCxnSpPr>
              <a:stCxn id="23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" name="Group 27"/>
          <p:cNvGrpSpPr/>
          <p:nvPr/>
        </p:nvGrpSpPr>
        <p:grpSpPr>
          <a:xfrm>
            <a:off x="4390172" y="1836463"/>
            <a:ext cx="3314700" cy="2997200"/>
            <a:chOff x="2932080" y="1086813"/>
            <a:chExt cx="3314700" cy="2997200"/>
          </a:xfrm>
        </p:grpSpPr>
        <p:sp>
          <p:nvSpPr>
            <p:cNvPr id="29" name="Oval 28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3" name="Straight Connector 32"/>
            <p:cNvCxnSpPr>
              <a:stCxn id="29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51629" y="2193822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10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00347" y="3975887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4.63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827580" y="2193821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12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19127" y="6088958"/>
            <a:ext cx="61915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represent the problem using a part-whole diagram(s).</a:t>
            </a:r>
            <a:endParaRPr lang="en-GB" sz="2200" dirty="0">
              <a:latin typeface="Myriad Pro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563640" y="3994331"/>
            <a:ext cx="34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?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843179" y="3994331"/>
            <a:ext cx="34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?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6910104" y="3994331"/>
            <a:ext cx="34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?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4149769" y="3589648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2120153" y="3581120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4390171" y="3585888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95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39" grpId="1"/>
      <p:bldP spid="35" grpId="0"/>
      <p:bldP spid="43" grpId="0"/>
      <p:bldP spid="46" grpId="0"/>
      <p:bldP spid="46" grpId="1"/>
      <p:bldP spid="47" grpId="0"/>
      <p:bldP spid="47" grpId="1"/>
      <p:bldP spid="40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-14288" y="625759"/>
            <a:ext cx="9158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Year 5 had </a:t>
            </a:r>
            <a:r>
              <a:rPr lang="en-US" sz="2200" dirty="0">
                <a:solidFill>
                  <a:srgbClr val="FF0000"/>
                </a:solidFill>
                <a:latin typeface="Myriad Pro"/>
              </a:rPr>
              <a:t>10</a:t>
            </a:r>
            <a:r>
              <a:rPr lang="en-US" sz="2200" dirty="0">
                <a:latin typeface="Myriad Pro"/>
              </a:rPr>
              <a:t>m of rope for their den building project. They use </a:t>
            </a:r>
            <a:r>
              <a:rPr lang="en-US" sz="2200" dirty="0">
                <a:solidFill>
                  <a:schemeClr val="accent1"/>
                </a:solidFill>
                <a:latin typeface="Myriad Pro"/>
              </a:rPr>
              <a:t>4.63</a:t>
            </a:r>
            <a:r>
              <a:rPr lang="en-US" sz="2200" dirty="0">
                <a:latin typeface="Myriad Pro"/>
              </a:rPr>
              <a:t>m of it.  Year 6 had </a:t>
            </a:r>
            <a:r>
              <a:rPr lang="en-US" sz="2200" dirty="0">
                <a:solidFill>
                  <a:schemeClr val="accent6"/>
                </a:solidFill>
                <a:latin typeface="Myriad Pro"/>
              </a:rPr>
              <a:t>12</a:t>
            </a:r>
            <a:r>
              <a:rPr lang="en-US" sz="2200" dirty="0">
                <a:latin typeface="Myriad Pro"/>
              </a:rPr>
              <a:t>m of rope and use some of it for their den. Both classes have the same amount of rope left. How much rope did Year 6 use?</a:t>
            </a:r>
            <a:endParaRPr lang="en-GB" sz="2200" dirty="0">
              <a:latin typeface="Myriad Pro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708" y="1836463"/>
            <a:ext cx="3314700" cy="2997200"/>
            <a:chOff x="2932080" y="1086813"/>
            <a:chExt cx="3314700" cy="2997200"/>
          </a:xfrm>
        </p:grpSpPr>
        <p:sp>
          <p:nvSpPr>
            <p:cNvPr id="23" name="Oval 22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6" name="Straight Connector 25"/>
            <p:cNvCxnSpPr>
              <a:stCxn id="23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" name="Group 27"/>
          <p:cNvGrpSpPr/>
          <p:nvPr/>
        </p:nvGrpSpPr>
        <p:grpSpPr>
          <a:xfrm>
            <a:off x="2104092" y="1836463"/>
            <a:ext cx="3314700" cy="2997200"/>
            <a:chOff x="2932080" y="1086813"/>
            <a:chExt cx="3314700" cy="2997200"/>
          </a:xfrm>
        </p:grpSpPr>
        <p:sp>
          <p:nvSpPr>
            <p:cNvPr id="29" name="Oval 28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3" name="Straight Connector 32"/>
            <p:cNvCxnSpPr>
              <a:stCxn id="29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51629" y="2193822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10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00347" y="3975887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1"/>
                </a:solidFill>
                <a:latin typeface="Myriad Pro"/>
              </a:rPr>
              <a:t>4.63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541500" y="2193821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12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563640" y="3994331"/>
            <a:ext cx="34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?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624024" y="3994331"/>
            <a:ext cx="34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?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14288" y="6073416"/>
            <a:ext cx="6643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represent the problem using an equation(s).</a:t>
            </a:r>
            <a:endParaRPr lang="en-GB" sz="2200" dirty="0">
              <a:latin typeface="Myriad Pro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576607" y="5248277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12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989049" y="5267006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-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25058" y="5282395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10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49365" y="5297784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200" dirty="0">
                <a:solidFill>
                  <a:schemeClr val="accent1"/>
                </a:solidFill>
                <a:latin typeface="Myriad Pro"/>
              </a:rPr>
              <a:t>4.63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967771" y="5121720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684659" y="526519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475534" y="5262281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-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-25975" y="6066345"/>
            <a:ext cx="6643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solve the problem.</a:t>
            </a:r>
            <a:endParaRPr lang="en-GB" sz="2200" dirty="0">
              <a:latin typeface="Myriad Pro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166249" y="3581120"/>
            <a:ext cx="1247775" cy="1247775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977291" y="5116952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81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  <p:bldP spid="41" grpId="0"/>
      <p:bldP spid="42" grpId="0"/>
      <p:bldP spid="44" grpId="0"/>
      <p:bldP spid="45" grpId="0" animBg="1"/>
      <p:bldP spid="48" grpId="0"/>
      <p:bldP spid="49" grpId="0"/>
      <p:bldP spid="50" grpId="0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44814" y="114966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74.4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740561" y="114650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8.43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997102" y="11496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015091" y="1002360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12027" y="114966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36.8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022012" y="114650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16.32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364314" y="11496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68572" y="210219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2,365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792559" y="209903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876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006622" y="210219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024611" y="195488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135784" y="210219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3,647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159771" y="209903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373834" y="210219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491400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625683" y="5489428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5942" y="5475140"/>
            <a:ext cx="2247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32,514 − 8,314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36050" y="5486484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48,514 −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356020" y="5449750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187843" y="310810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331109" y="3093812"/>
            <a:ext cx="2769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24.5 − 3.614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697921" y="3105156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− 12.467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216419" y="4051108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1530917" y="4036820"/>
            <a:ext cx="2419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21,436 − 15,671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5984162" y="4048164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618475" y="4002411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394775" y="3057077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6009413"/>
            <a:ext cx="53548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Why has this problem been chosen for the challenge?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71502" y="1159187"/>
            <a:ext cx="492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66734" y="2097427"/>
            <a:ext cx="492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B)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3150" y="3064243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C)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48382" y="4016771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89D1BD-669E-4570-B3F1-F0582BD9DC3C}"/>
              </a:ext>
            </a:extLst>
          </p:cNvPr>
          <p:cNvSpPr txBox="1"/>
          <p:nvPr/>
        </p:nvSpPr>
        <p:spPr>
          <a:xfrm>
            <a:off x="27840" y="5920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46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-14288" y="625759"/>
            <a:ext cx="9158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Year 5 had </a:t>
            </a:r>
            <a:r>
              <a:rPr lang="en-US" sz="2200" dirty="0">
                <a:solidFill>
                  <a:srgbClr val="FF0000"/>
                </a:solidFill>
                <a:latin typeface="Myriad Pro"/>
              </a:rPr>
              <a:t>10</a:t>
            </a:r>
            <a:r>
              <a:rPr lang="en-US" sz="2200" dirty="0">
                <a:latin typeface="Myriad Pro"/>
              </a:rPr>
              <a:t>m of rope for their den building project. They use </a:t>
            </a:r>
            <a:r>
              <a:rPr lang="en-US" sz="2200" dirty="0">
                <a:solidFill>
                  <a:schemeClr val="accent1"/>
                </a:solidFill>
                <a:latin typeface="Myriad Pro"/>
              </a:rPr>
              <a:t>4.63</a:t>
            </a:r>
            <a:r>
              <a:rPr lang="en-US" sz="2200" dirty="0">
                <a:latin typeface="Myriad Pro"/>
              </a:rPr>
              <a:t>m of it.  Year 6 had </a:t>
            </a:r>
            <a:r>
              <a:rPr lang="en-US" sz="2200" dirty="0">
                <a:solidFill>
                  <a:schemeClr val="accent6"/>
                </a:solidFill>
                <a:latin typeface="Myriad Pro"/>
              </a:rPr>
              <a:t>12</a:t>
            </a:r>
            <a:r>
              <a:rPr lang="en-US" sz="2200" dirty="0">
                <a:latin typeface="Myriad Pro"/>
              </a:rPr>
              <a:t>m of rope and use some of it for their den. Both classes have the same amount of rope left. How much rope did Year 6 use?</a:t>
            </a:r>
            <a:endParaRPr lang="en-GB" sz="2200" dirty="0"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576607" y="5248277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12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989049" y="5267006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-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25058" y="5282395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rgbClr val="FF0000"/>
                </a:solidFill>
                <a:latin typeface="Myriad Pro"/>
              </a:rPr>
              <a:t>10</a:t>
            </a:r>
            <a:endParaRPr lang="en-GB" sz="2200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49365" y="5297784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200" dirty="0">
                <a:solidFill>
                  <a:schemeClr val="accent1"/>
                </a:solidFill>
                <a:latin typeface="Myriad Pro"/>
              </a:rPr>
              <a:t>4.63</a:t>
            </a:r>
            <a:endParaRPr lang="en-GB" sz="2200" dirty="0">
              <a:solidFill>
                <a:schemeClr val="accent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967771" y="5121720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684659" y="526519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475534" y="5262281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-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58" y="1889158"/>
            <a:ext cx="1592220" cy="145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810" y="2072309"/>
            <a:ext cx="5740051" cy="110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03" y="3491251"/>
            <a:ext cx="1567659" cy="144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073" y="3491250"/>
            <a:ext cx="5740051" cy="141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03810" y="2857500"/>
            <a:ext cx="757263" cy="32318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7271072" y="2776535"/>
            <a:ext cx="944213" cy="3231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8185470" y="4352925"/>
            <a:ext cx="757263" cy="433388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099257" y="5267006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6.63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27652" y="6084677"/>
            <a:ext cx="4988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solidFill>
                  <a:schemeClr val="accent6"/>
                </a:solidFill>
                <a:latin typeface="Myriad Pro"/>
              </a:rPr>
              <a:t>12</a:t>
            </a:r>
            <a:endParaRPr lang="en-GB" sz="2200" dirty="0">
              <a:solidFill>
                <a:schemeClr val="accent6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518816" y="5958120"/>
            <a:ext cx="997473" cy="684000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026579" y="6098681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-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50303" y="6103406"/>
            <a:ext cx="7344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6.63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7824" y="4442445"/>
            <a:ext cx="1162462" cy="43338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-44932" y="5600740"/>
            <a:ext cx="6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1393388" y="5553108"/>
            <a:ext cx="6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4" name="Picture 43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25" y="5679164"/>
            <a:ext cx="99561" cy="474015"/>
          </a:xfrm>
          <a:prstGeom prst="rect">
            <a:avLst/>
          </a:prstGeom>
        </p:spPr>
      </p:pic>
      <p:pic>
        <p:nvPicPr>
          <p:cNvPr id="46" name="Picture 45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69" y="5602956"/>
            <a:ext cx="99561" cy="4740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083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animBg="1"/>
      <p:bldP spid="26" grpId="0"/>
      <p:bldP spid="27" grpId="0"/>
      <p:bldP spid="2" grpId="0" animBg="1"/>
      <p:bldP spid="30" grpId="0" animBg="1"/>
      <p:bldP spid="31" grpId="0" animBg="1"/>
      <p:bldP spid="33" grpId="0"/>
      <p:bldP spid="33" grpId="1"/>
      <p:bldP spid="34" grpId="0"/>
      <p:bldP spid="35" grpId="0" animBg="1"/>
      <p:bldP spid="36" grpId="0"/>
      <p:bldP spid="37" grpId="0"/>
      <p:bldP spid="38" grpId="0" animBg="1"/>
      <p:bldP spid="39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2777576" y="1298520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820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6241540" y="1298520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screen  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85" y="1839409"/>
            <a:ext cx="6390219" cy="275256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831192" y="2984856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36225" y="5024110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648" y="5039499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350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531471" y="5054888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200" dirty="0">
                <a:latin typeface="Myriad Pro"/>
              </a:rPr>
              <a:t>820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841827" y="5022301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394198" y="501938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2777974" y="3411535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820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4297925" y="2381684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6270116" y="4487505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5281813" y="2914789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4720" y="5034731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350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1274433" y="5033630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084081" y="5043150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312543" y="5050120"/>
            <a:ext cx="6559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200" dirty="0">
                <a:latin typeface="Myriad Pro"/>
              </a:rPr>
              <a:t>820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617665" y="5019342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085088" y="5034731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650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866160" y="5058539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650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729825" y="5012024"/>
            <a:ext cx="578385" cy="44882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275286" y="504319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5610913" y="5021544"/>
            <a:ext cx="578385" cy="44882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778308" y="2367396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4836661" y="4997572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5730828" y="5021544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9818" y="563240"/>
            <a:ext cx="6549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</a:rPr>
              <a:t>Both lawns have the same perimeter.</a:t>
            </a:r>
          </a:p>
          <a:p>
            <a:r>
              <a:rPr lang="en-GB" sz="2400" dirty="0">
                <a:latin typeface="Myriad Pro Semibold"/>
              </a:rPr>
              <a:t>How long is the side marked </a:t>
            </a:r>
            <a:r>
              <a:rPr lang="en-GB" sz="2400" i="1" dirty="0">
                <a:latin typeface="Myriad Pro Semibold"/>
              </a:rPr>
              <a:t>x</a:t>
            </a:r>
            <a:r>
              <a:rPr lang="en-GB" sz="2400" dirty="0">
                <a:latin typeface="Myriad Pro Semibold"/>
              </a:rPr>
              <a:t>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131713" y="5719454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599136" y="5734843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350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341119" y="5750232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200" dirty="0">
                <a:latin typeface="Myriad Pro"/>
              </a:rPr>
              <a:t>820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837059" y="571764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584321" y="571468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080320" y="5730075"/>
            <a:ext cx="655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200" dirty="0">
                <a:latin typeface="Myriad Pro"/>
              </a:rPr>
              <a:t>650</a:t>
            </a:r>
            <a:endParaRPr lang="en-GB" sz="22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882065" y="5707368"/>
            <a:ext cx="578385" cy="44882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3988901" y="5692916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-25975" y="6394969"/>
            <a:ext cx="6643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Myriad Pro"/>
              </a:rPr>
              <a:t>Pause and solve the problem.</a:t>
            </a:r>
            <a:endParaRPr lang="en-GB" sz="2200" dirty="0"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61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9" grpId="0"/>
      <p:bldP spid="21" grpId="0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  <p:bldP spid="30" grpId="1"/>
      <p:bldP spid="31" grpId="0"/>
      <p:bldP spid="31" grpId="1"/>
      <p:bldP spid="33" grpId="0"/>
      <p:bldP spid="34" grpId="0"/>
      <p:bldP spid="35" grpId="0"/>
      <p:bldP spid="35" grpId="1"/>
      <p:bldP spid="36" grpId="0" animBg="1"/>
      <p:bldP spid="37" grpId="0"/>
      <p:bldP spid="37" grpId="1"/>
      <p:bldP spid="38" grpId="0" animBg="1"/>
      <p:bldP spid="38" grpId="1" animBg="1"/>
      <p:bldP spid="39" grpId="0"/>
      <p:bldP spid="40" grpId="0"/>
      <p:bldP spid="40" grpId="1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466424-739E-4CD3-8EEB-26DD255C0017}"/>
              </a:ext>
            </a:extLst>
          </p:cNvPr>
          <p:cNvSpPr txBox="1"/>
          <p:nvPr/>
        </p:nvSpPr>
        <p:spPr bwMode="auto">
          <a:xfrm>
            <a:off x="7843663" y="2999144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520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2777576" y="1298520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820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6241540" y="1298520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screen  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85" y="1839409"/>
            <a:ext cx="6390219" cy="275256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831192" y="2984856"/>
            <a:ext cx="338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778308" y="2367396"/>
            <a:ext cx="99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350</a:t>
            </a:r>
            <a:r>
              <a:rPr lang="en-GB" sz="12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99136" y="5719454"/>
            <a:ext cx="1397933" cy="461665"/>
            <a:chOff x="1599136" y="5719454"/>
            <a:chExt cx="1397933" cy="46166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E79AF41-3A62-4EC8-8F0A-4CD1D6684B3F}"/>
                </a:ext>
              </a:extLst>
            </p:cNvPr>
            <p:cNvSpPr txBox="1"/>
            <p:nvPr/>
          </p:nvSpPr>
          <p:spPr bwMode="auto">
            <a:xfrm>
              <a:off x="2131713" y="5719454"/>
              <a:ext cx="3642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  <a:endPara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BF02CA3-764F-4BCD-AA1D-1754540C10E7}"/>
                </a:ext>
              </a:extLst>
            </p:cNvPr>
            <p:cNvSpPr txBox="1"/>
            <p:nvPr/>
          </p:nvSpPr>
          <p:spPr bwMode="auto">
            <a:xfrm>
              <a:off x="1599136" y="5734843"/>
              <a:ext cx="6559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"/>
                </a:rPr>
                <a:t>350</a:t>
              </a:r>
              <a:endParaRPr lang="en-GB" sz="22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91842F5-483F-4193-9AD7-53CC0ADB5BDB}"/>
                </a:ext>
              </a:extLst>
            </p:cNvPr>
            <p:cNvSpPr txBox="1"/>
            <p:nvPr/>
          </p:nvSpPr>
          <p:spPr bwMode="auto">
            <a:xfrm>
              <a:off x="2341119" y="5735944"/>
              <a:ext cx="6559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US" sz="2200" dirty="0">
                  <a:latin typeface="Myriad Pro"/>
                </a:rPr>
                <a:t>820</a:t>
              </a:r>
              <a:endParaRPr lang="en-GB" sz="22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837059" y="5717645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80320" y="5692916"/>
            <a:ext cx="1380130" cy="483435"/>
            <a:chOff x="3080320" y="5692916"/>
            <a:chExt cx="1380130" cy="483435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E79AF41-3A62-4EC8-8F0A-4CD1D6684B3F}"/>
                </a:ext>
              </a:extLst>
            </p:cNvPr>
            <p:cNvSpPr txBox="1"/>
            <p:nvPr/>
          </p:nvSpPr>
          <p:spPr bwMode="auto">
            <a:xfrm>
              <a:off x="3584321" y="5714686"/>
              <a:ext cx="3642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  <a:endPara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BF02CA3-764F-4BCD-AA1D-1754540C10E7}"/>
                </a:ext>
              </a:extLst>
            </p:cNvPr>
            <p:cNvSpPr txBox="1"/>
            <p:nvPr/>
          </p:nvSpPr>
          <p:spPr bwMode="auto">
            <a:xfrm>
              <a:off x="3080320" y="5730075"/>
              <a:ext cx="6559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"/>
                </a:rPr>
                <a:t>650</a:t>
              </a:r>
              <a:endParaRPr lang="en-GB" sz="22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695BB7A-3C6D-416F-9729-93F04F425D2A}"/>
                </a:ext>
              </a:extLst>
            </p:cNvPr>
            <p:cNvSpPr txBox="1"/>
            <p:nvPr/>
          </p:nvSpPr>
          <p:spPr bwMode="auto">
            <a:xfrm>
              <a:off x="4031765" y="5692916"/>
              <a:ext cx="3385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i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x</a:t>
              </a:r>
              <a:endParaRPr lang="en-GB" sz="2400" i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EBCE1AC-8CC0-441F-8C91-A4BAD414A114}"/>
                </a:ext>
              </a:extLst>
            </p:cNvPr>
            <p:cNvSpPr/>
            <p:nvPr/>
          </p:nvSpPr>
          <p:spPr bwMode="auto">
            <a:xfrm>
              <a:off x="3939217" y="5707368"/>
              <a:ext cx="521233" cy="448826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0" y="62461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55019" y="4843476"/>
            <a:ext cx="9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+ 300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68" name="Picture 6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17" y="4729172"/>
            <a:ext cx="150046" cy="714375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1860435" y="4824420"/>
            <a:ext cx="886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- 300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70" name="Picture 69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37" y="4710116"/>
            <a:ext cx="150046" cy="714375"/>
          </a:xfrm>
          <a:prstGeom prst="rect">
            <a:avLst/>
          </a:prstGeom>
        </p:spPr>
      </p:pic>
      <p:sp>
        <p:nvSpPr>
          <p:cNvPr id="71" name="Rectangle 70"/>
          <p:cNvSpPr/>
          <p:nvPr/>
        </p:nvSpPr>
        <p:spPr>
          <a:xfrm>
            <a:off x="-19818" y="563240"/>
            <a:ext cx="6549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</a:rPr>
              <a:t>Both lawns have the same perimeter.</a:t>
            </a:r>
          </a:p>
          <a:p>
            <a:r>
              <a:rPr lang="en-GB" sz="2400" dirty="0">
                <a:latin typeface="Myriad Pro Semibold"/>
              </a:rPr>
              <a:t>How long is the side marked </a:t>
            </a:r>
            <a:r>
              <a:rPr lang="en-GB" sz="2400" i="1" dirty="0">
                <a:latin typeface="Myriad Pro Semibold"/>
              </a:rPr>
              <a:t>x</a:t>
            </a:r>
            <a:r>
              <a:rPr lang="en-GB" sz="2400" dirty="0">
                <a:latin typeface="Myriad Pro Semibold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77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-0.09219 -0.227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52" grpId="0"/>
      <p:bldP spid="66" grpId="0"/>
      <p:bldP spid="67" grpId="0"/>
      <p:bldP spid="69" grpId="0"/>
      <p:bldP spid="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65843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1885139" y="1127064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56.16m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5649150" y="1127064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87.36m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987149" y="2710308"/>
            <a:ext cx="3241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sz="2400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8" name="Picture 7" descr="A close up of a screen  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47385" y="1667953"/>
            <a:ext cx="6390219" cy="27525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837303" y="2199016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37.44m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71441" y="4284783"/>
            <a:ext cx="6255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/>
              </a:rPr>
              <a:t>Both lawns have the same perimeter.  How long is the side marked </a:t>
            </a:r>
            <a:r>
              <a:rPr lang="en-GB" sz="2400" i="1" dirty="0">
                <a:latin typeface="Myriad Pro"/>
              </a:rPr>
              <a:t>x</a:t>
            </a:r>
            <a:r>
              <a:rPr lang="en-GB" sz="2400" dirty="0">
                <a:latin typeface="Myriad Pro"/>
              </a:rPr>
              <a:t>?</a:t>
            </a:r>
          </a:p>
          <a:p>
            <a:endParaRPr lang="en-GB" sz="2400" dirty="0">
              <a:latin typeface="Myriad Pro"/>
            </a:endParaRPr>
          </a:p>
          <a:p>
            <a:r>
              <a:rPr lang="en-US" sz="2400" b="1" dirty="0">
                <a:latin typeface="Myriad Pro"/>
              </a:rPr>
              <a:t>Ready for a challenge?</a:t>
            </a:r>
            <a:endParaRPr lang="en-GB" sz="2400" b="1" dirty="0">
              <a:latin typeface="Myriad Pro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Myriad Pro"/>
              </a:rPr>
              <a:t>How many different ways can you find to calculate the value of </a:t>
            </a:r>
            <a:r>
              <a:rPr lang="en-GB" sz="2400" i="1" dirty="0">
                <a:latin typeface="Myriad Pro"/>
              </a:rPr>
              <a:t>x</a:t>
            </a:r>
            <a:r>
              <a:rPr lang="en-GB" sz="2400" dirty="0">
                <a:latin typeface="Myriad Pro"/>
              </a:rPr>
              <a:t>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Myriad Pro"/>
              </a:rPr>
              <a:t>Which method do you prefer?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611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9636B-4328-4663-A995-E357563D6F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5232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44814" y="1478291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74.4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740561" y="1475130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8.43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997102" y="147829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015091" y="1330984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12027" y="1478291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36.8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022012" y="1475130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16.32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364314" y="147829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3150" y="147827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4229087" y="1478291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071" y="2386013"/>
            <a:ext cx="6150474" cy="173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5087C51-49E2-42E5-8BCE-0138231883D1}"/>
              </a:ext>
            </a:extLst>
          </p:cNvPr>
          <p:cNvSpPr txBox="1"/>
          <p:nvPr/>
        </p:nvSpPr>
        <p:spPr>
          <a:xfrm>
            <a:off x="0" y="7981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92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54284" y="1473523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2,365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778271" y="1470362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876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992334" y="14735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4010323" y="1326216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121496" y="1473523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3,647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145483" y="1470362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359546" y="14735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34094" y="148779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B)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4224320" y="148779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902" y="2338422"/>
            <a:ext cx="5616869" cy="257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AA1846-EF58-4894-8E40-7B933850E4A7}"/>
              </a:ext>
            </a:extLst>
          </p:cNvPr>
          <p:cNvSpPr txBox="1"/>
          <p:nvPr/>
        </p:nvSpPr>
        <p:spPr>
          <a:xfrm>
            <a:off x="0" y="7981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17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3" r="-1"/>
          <a:stretch/>
        </p:blipFill>
        <p:spPr bwMode="auto">
          <a:xfrm>
            <a:off x="3391765" y="2386011"/>
            <a:ext cx="3709105" cy="2628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3150" y="147827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C)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187843" y="152213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331109" y="1507844"/>
            <a:ext cx="2769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24.5 − 3.614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697921" y="151918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− 12.467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394775" y="1471109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91"/>
          <a:stretch/>
        </p:blipFill>
        <p:spPr bwMode="auto">
          <a:xfrm>
            <a:off x="122556" y="2386012"/>
            <a:ext cx="3269210" cy="2628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145893" y="3943336"/>
            <a:ext cx="272641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1473203" y="1513922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33.353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E559AF-08C6-4B13-B8C4-693AFDA5AFD6}"/>
              </a:ext>
            </a:extLst>
          </p:cNvPr>
          <p:cNvSpPr txBox="1"/>
          <p:nvPr/>
        </p:nvSpPr>
        <p:spPr>
          <a:xfrm>
            <a:off x="0" y="7981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66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6"/>
          <a:stretch/>
        </p:blipFill>
        <p:spPr bwMode="auto">
          <a:xfrm>
            <a:off x="3391765" y="2371093"/>
            <a:ext cx="3070091" cy="299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3150" y="147827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216419" y="152213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1530917" y="1507844"/>
            <a:ext cx="2419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21,436 − 15,671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5984162" y="151918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618475" y="1473435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4"/>
          <a:stretch/>
        </p:blipFill>
        <p:spPr bwMode="auto">
          <a:xfrm>
            <a:off x="153150" y="2371094"/>
            <a:ext cx="3238615" cy="299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8188" y="4357688"/>
            <a:ext cx="2606475" cy="5715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4675627" y="1522132"/>
            <a:ext cx="1155063" cy="4178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3574373" y="4329112"/>
            <a:ext cx="272641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4696903" y="1507844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31,436</a:t>
            </a:r>
            <a:endParaRPr lang="en-GB" sz="2400" dirty="0">
              <a:latin typeface="Myriad Pro Semibold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8D1C1B-B19A-410A-A6A4-1B37E5A8F69F}"/>
              </a:ext>
            </a:extLst>
          </p:cNvPr>
          <p:cNvSpPr txBox="1"/>
          <p:nvPr/>
        </p:nvSpPr>
        <p:spPr>
          <a:xfrm>
            <a:off x="0" y="7981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048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7" grpId="0" animBg="1"/>
      <p:bldP spid="17" grpId="1" animBg="1"/>
      <p:bldP spid="18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3150" y="147827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981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216419" y="152213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1530917" y="1507844"/>
            <a:ext cx="2419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21,436 − 15,671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5984162" y="151918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618475" y="1473435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66161" y="5674034"/>
            <a:ext cx="60503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If the minuend and subtrahend are changed by the same amount, the difference stays the same.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4696903" y="1507844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31,436</a:t>
            </a:r>
            <a:endParaRPr lang="en-GB" sz="2400" dirty="0">
              <a:latin typeface="Myriad Pro Semibold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50" y="2514600"/>
            <a:ext cx="5476125" cy="184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160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769006"/>
            <a:ext cx="9148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620915" y="134442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1174" y="1330141"/>
            <a:ext cx="2247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32,514 − 8,314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31282" y="1341485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48,514 −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351252" y="1304751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9536" y="1864414"/>
            <a:ext cx="53548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Why has this problem been chosen for the challenge?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66161" y="5674034"/>
            <a:ext cx="60503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If the minuend and subtrahend are changed by the same amount, the difference stays the same.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4439720" y="1336388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24,314</a:t>
            </a:r>
            <a:endParaRPr lang="en-GB" sz="2400" dirty="0">
              <a:latin typeface="Myriad Pro Semibold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3148014"/>
            <a:ext cx="5491213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032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769006"/>
            <a:ext cx="9148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620915" y="134442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1174" y="1330141"/>
            <a:ext cx="2247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32,514 − 8,314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31282" y="1341485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48,514 −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351252" y="1304751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367209" y="1949363"/>
            <a:ext cx="41576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Why has this problem been chosen for the challenge?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5" y="1945944"/>
            <a:ext cx="4301836" cy="175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4557" y="3890394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744754" y="3905675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02164" y="3891387"/>
            <a:ext cx="2419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21,436 − 15,671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4512497" y="3902731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3146810" y="3856978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8" y="4534056"/>
            <a:ext cx="4309417" cy="204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2481947" y="5826846"/>
            <a:ext cx="1704292" cy="44536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4439720" y="1336388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24,314</a:t>
            </a:r>
            <a:endParaRPr lang="en-GB" sz="2400" dirty="0">
              <a:latin typeface="Myriad Pro Semibold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3233476" y="3880736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31,436</a:t>
            </a:r>
            <a:endParaRPr lang="en-GB" sz="2400" dirty="0">
              <a:latin typeface="Myriad Pro Semibold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2452770" y="3078872"/>
            <a:ext cx="1704292" cy="44536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92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/>
      <p:bldP spid="14" grpId="0"/>
      <p:bldP spid="15" grpId="0"/>
      <p:bldP spid="22" grpId="0" animBg="1"/>
      <p:bldP spid="27" grpId="0" animBg="1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6|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5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8.4|3.9|4.6|2.5|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0.2|19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|5.8|3.9|2|3.5|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|18.4|2.8|2.4|3.8|2.8|2.2|6.7|4.7|7.1|3.5|2.6|2.4|29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1.7|47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8|17.2|21.7|17.6|1.7|10.8|9.5|10.1|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6|5|11|1.4|0.9|1.1|13.6|2.9|10.7|1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9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3.4|1.2|7.8|20.4|3.2|9.8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35.4|16.1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0.2|13.1|7.7|1.5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6.5|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8|3.7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28.7|14.8|2.6|10.8|1.6|1.9|2.5|1.6|4.5|2.2|3|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7CE374-CEAA-4CBA-99FF-E1BA34515B7A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1232</Words>
  <Application>Microsoft Office PowerPoint</Application>
  <PresentationFormat>On-screen Show (4:3)</PresentationFormat>
  <Paragraphs>329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Comic Sans MS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2020-08-27T14:30:33Z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