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663" r:id="rId5"/>
  </p:sldMasterIdLst>
  <p:notesMasterIdLst>
    <p:notesMasterId r:id="rId27"/>
  </p:notesMasterIdLst>
  <p:sldIdLst>
    <p:sldId id="256" r:id="rId6"/>
    <p:sldId id="267" r:id="rId7"/>
    <p:sldId id="294" r:id="rId8"/>
    <p:sldId id="289" r:id="rId9"/>
    <p:sldId id="259" r:id="rId10"/>
    <p:sldId id="295" r:id="rId11"/>
    <p:sldId id="269" r:id="rId12"/>
    <p:sldId id="274" r:id="rId13"/>
    <p:sldId id="297" r:id="rId14"/>
    <p:sldId id="270" r:id="rId15"/>
    <p:sldId id="293" r:id="rId16"/>
    <p:sldId id="273" r:id="rId17"/>
    <p:sldId id="280" r:id="rId18"/>
    <p:sldId id="281" r:id="rId19"/>
    <p:sldId id="282" r:id="rId20"/>
    <p:sldId id="283" r:id="rId21"/>
    <p:sldId id="284" r:id="rId22"/>
    <p:sldId id="290" r:id="rId23"/>
    <p:sldId id="279" r:id="rId24"/>
    <p:sldId id="278" r:id="rId25"/>
    <p:sldId id="298"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75A1"/>
    <a:srgbClr val="E6E6E6"/>
    <a:srgbClr val="387538"/>
    <a:srgbClr val="F26C5F"/>
    <a:srgbClr val="3E678B"/>
    <a:srgbClr val="F37A00"/>
    <a:srgbClr val="2C3034"/>
    <a:srgbClr val="AE6FAB"/>
    <a:srgbClr val="93C01F"/>
    <a:srgbClr val="FFDD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389BE6-212B-4646-AB3A-00CF45FF2089}" v="1" dt="2020-08-27T14:33:31.7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3" autoAdjust="0"/>
    <p:restoredTop sz="83029" autoAdjust="0"/>
  </p:normalViewPr>
  <p:slideViewPr>
    <p:cSldViewPr snapToGrid="0">
      <p:cViewPr varScale="1">
        <p:scale>
          <a:sx n="60" d="100"/>
          <a:sy n="60" d="100"/>
        </p:scale>
        <p:origin x="168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52D06B-DE50-4717-A6BE-46171233ACDE}"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81BCF098-CECF-47F0-B1E1-28208F57A302}">
      <dgm:prSet phldrT="[Text]" custT="1"/>
      <dgm:spPr>
        <a:solidFill>
          <a:srgbClr val="82CBDD"/>
        </a:solidFill>
        <a:ln>
          <a:solidFill>
            <a:srgbClr val="7030A0"/>
          </a:solidFill>
        </a:ln>
      </dgm:spPr>
      <dgm:t>
        <a:bodyPr/>
        <a:lstStyle/>
        <a:p>
          <a:r>
            <a:rPr lang="en-US" sz="2400" dirty="0">
              <a:solidFill>
                <a:srgbClr val="7030A0"/>
              </a:solidFill>
              <a:latin typeface="Myriad Pro" panose="020B0503030403020204"/>
            </a:rPr>
            <a:t>Calculation strategies</a:t>
          </a:r>
        </a:p>
      </dgm:t>
    </dgm:pt>
    <dgm:pt modelId="{749CE7B1-A729-4CD1-B9C0-19C7AEC1741C}" type="parTrans" cxnId="{9349EB26-8A1F-400F-ADB7-F71720150EFF}">
      <dgm:prSet/>
      <dgm:spPr/>
      <dgm:t>
        <a:bodyPr/>
        <a:lstStyle/>
        <a:p>
          <a:endParaRPr lang="en-US"/>
        </a:p>
      </dgm:t>
    </dgm:pt>
    <dgm:pt modelId="{6B4979EC-F381-421D-BAF1-FBA80D1F5D32}" type="sibTrans" cxnId="{9349EB26-8A1F-400F-ADB7-F71720150EFF}">
      <dgm:prSet/>
      <dgm:spPr/>
      <dgm:t>
        <a:bodyPr/>
        <a:lstStyle/>
        <a:p>
          <a:endParaRPr lang="en-US"/>
        </a:p>
      </dgm:t>
    </dgm:pt>
    <dgm:pt modelId="{2E8CA8EC-70E7-4AD2-AEE8-98760A5CE573}">
      <dgm:prSet phldrT="[Text]" phldr="1"/>
      <dgm:spPr>
        <a:solidFill>
          <a:srgbClr val="82CBDD"/>
        </a:solidFill>
      </dgm:spPr>
      <dgm:t>
        <a:bodyPr/>
        <a:lstStyle/>
        <a:p>
          <a:endParaRPr lang="en-US" dirty="0"/>
        </a:p>
      </dgm:t>
    </dgm:pt>
    <dgm:pt modelId="{99082794-BCCA-4094-98B6-AD597CF9E50F}" type="parTrans" cxnId="{0C079EBD-AC47-484C-B572-47B207CC6AAE}">
      <dgm:prSet/>
      <dgm:spPr/>
      <dgm:t>
        <a:bodyPr/>
        <a:lstStyle/>
        <a:p>
          <a:endParaRPr lang="en-US"/>
        </a:p>
      </dgm:t>
    </dgm:pt>
    <dgm:pt modelId="{D2A8E93D-1701-4AA6-80D8-FCD89121FEBC}" type="sibTrans" cxnId="{0C079EBD-AC47-484C-B572-47B207CC6AAE}">
      <dgm:prSet/>
      <dgm:spPr/>
      <dgm:t>
        <a:bodyPr/>
        <a:lstStyle/>
        <a:p>
          <a:endParaRPr lang="en-US"/>
        </a:p>
      </dgm:t>
    </dgm:pt>
    <dgm:pt modelId="{FF743CBD-EAF3-486C-92B1-71ABC479BC55}">
      <dgm:prSet phldrT="[Text]" phldr="1"/>
      <dgm:spPr>
        <a:solidFill>
          <a:srgbClr val="82CBDD"/>
        </a:solidFill>
      </dgm:spPr>
      <dgm:t>
        <a:bodyPr/>
        <a:lstStyle/>
        <a:p>
          <a:endParaRPr lang="en-US"/>
        </a:p>
      </dgm:t>
    </dgm:pt>
    <dgm:pt modelId="{A381B539-5627-459D-9CCF-45F12904B989}" type="parTrans" cxnId="{47E57F35-C576-4E0B-8487-E7508DE603C2}">
      <dgm:prSet/>
      <dgm:spPr/>
      <dgm:t>
        <a:bodyPr/>
        <a:lstStyle/>
        <a:p>
          <a:endParaRPr lang="en-US"/>
        </a:p>
      </dgm:t>
    </dgm:pt>
    <dgm:pt modelId="{FDAA195F-0033-4D7C-A127-8CF5A361D796}" type="sibTrans" cxnId="{47E57F35-C576-4E0B-8487-E7508DE603C2}">
      <dgm:prSet/>
      <dgm:spPr/>
      <dgm:t>
        <a:bodyPr/>
        <a:lstStyle/>
        <a:p>
          <a:endParaRPr lang="en-US"/>
        </a:p>
      </dgm:t>
    </dgm:pt>
    <dgm:pt modelId="{D2DAB2DC-1293-47EE-A514-E339584B183C}">
      <dgm:prSet phldrT="[Text]" phldr="1"/>
      <dgm:spPr>
        <a:solidFill>
          <a:srgbClr val="82CBDD"/>
        </a:solidFill>
      </dgm:spPr>
      <dgm:t>
        <a:bodyPr/>
        <a:lstStyle/>
        <a:p>
          <a:endParaRPr lang="en-US" dirty="0"/>
        </a:p>
      </dgm:t>
    </dgm:pt>
    <dgm:pt modelId="{CFC42481-9A48-4A1E-9642-99A0A645CB55}" type="parTrans" cxnId="{B3C3DE85-2D49-4CA4-AB38-ADBA7B54A389}">
      <dgm:prSet/>
      <dgm:spPr/>
      <dgm:t>
        <a:bodyPr/>
        <a:lstStyle/>
        <a:p>
          <a:endParaRPr lang="en-US"/>
        </a:p>
      </dgm:t>
    </dgm:pt>
    <dgm:pt modelId="{4F198A55-C9CA-4EBA-B88B-E292B12A12C1}" type="sibTrans" cxnId="{B3C3DE85-2D49-4CA4-AB38-ADBA7B54A389}">
      <dgm:prSet/>
      <dgm:spPr/>
      <dgm:t>
        <a:bodyPr/>
        <a:lstStyle/>
        <a:p>
          <a:endParaRPr lang="en-US"/>
        </a:p>
      </dgm:t>
    </dgm:pt>
    <dgm:pt modelId="{FFAE0659-2258-46BF-BDD3-D8D3F4481690}">
      <dgm:prSet/>
      <dgm:spPr/>
      <dgm:t>
        <a:bodyPr/>
        <a:lstStyle/>
        <a:p>
          <a:endParaRPr lang="en-US"/>
        </a:p>
      </dgm:t>
    </dgm:pt>
    <dgm:pt modelId="{3AA80A13-A868-48CE-B683-4D7E9632C99D}" type="parTrans" cxnId="{49467FF5-FCF6-46D0-AE91-E28C3CE569AF}">
      <dgm:prSet/>
      <dgm:spPr/>
      <dgm:t>
        <a:bodyPr/>
        <a:lstStyle/>
        <a:p>
          <a:endParaRPr lang="en-US"/>
        </a:p>
      </dgm:t>
    </dgm:pt>
    <dgm:pt modelId="{A7D9C26D-492E-4534-AA70-F88CA9F01589}" type="sibTrans" cxnId="{49467FF5-FCF6-46D0-AE91-E28C3CE569AF}">
      <dgm:prSet/>
      <dgm:spPr/>
      <dgm:t>
        <a:bodyPr/>
        <a:lstStyle/>
        <a:p>
          <a:endParaRPr lang="en-US"/>
        </a:p>
      </dgm:t>
    </dgm:pt>
    <dgm:pt modelId="{6DBED7B0-26E7-4C4D-99F8-B458839B4735}" type="pres">
      <dgm:prSet presAssocID="{8E52D06B-DE50-4717-A6BE-46171233ACDE}" presName="Name0" presStyleCnt="0">
        <dgm:presLayoutVars>
          <dgm:chMax val="1"/>
          <dgm:chPref val="1"/>
          <dgm:dir/>
          <dgm:animOne val="branch"/>
          <dgm:animLvl val="lvl"/>
        </dgm:presLayoutVars>
      </dgm:prSet>
      <dgm:spPr/>
    </dgm:pt>
    <dgm:pt modelId="{3DD984CA-F073-4D9F-BE24-4D26904EF2A0}" type="pres">
      <dgm:prSet presAssocID="{81BCF098-CECF-47F0-B1E1-28208F57A302}" presName="singleCycle" presStyleCnt="0"/>
      <dgm:spPr/>
    </dgm:pt>
    <dgm:pt modelId="{C6837D20-48A2-4EAF-B201-E3EE6A283ACA}" type="pres">
      <dgm:prSet presAssocID="{81BCF098-CECF-47F0-B1E1-28208F57A302}" presName="singleCenter" presStyleLbl="node1" presStyleIdx="0" presStyleCnt="4" custScaleX="128228" custLinFactNeighborX="-963" custLinFactNeighborY="-5138">
        <dgm:presLayoutVars>
          <dgm:chMax val="7"/>
          <dgm:chPref val="7"/>
        </dgm:presLayoutVars>
      </dgm:prSet>
      <dgm:spPr/>
    </dgm:pt>
    <dgm:pt modelId="{BA7EA29A-8BB1-4B6D-AE1B-D3DD3B38F476}" type="pres">
      <dgm:prSet presAssocID="{99082794-BCCA-4094-98B6-AD597CF9E50F}" presName="Name56" presStyleLbl="parChTrans1D2" presStyleIdx="0" presStyleCnt="3"/>
      <dgm:spPr/>
    </dgm:pt>
    <dgm:pt modelId="{288660DA-A2B3-4D02-9792-FCDED4C00F87}" type="pres">
      <dgm:prSet presAssocID="{2E8CA8EC-70E7-4AD2-AEE8-98760A5CE573}" presName="text0" presStyleLbl="node1" presStyleIdx="1" presStyleCnt="4" custScaleX="220355">
        <dgm:presLayoutVars>
          <dgm:bulletEnabled val="1"/>
        </dgm:presLayoutVars>
      </dgm:prSet>
      <dgm:spPr/>
    </dgm:pt>
    <dgm:pt modelId="{9B0581B3-D108-4E21-9F63-DAD7497A3FC0}" type="pres">
      <dgm:prSet presAssocID="{A381B539-5627-459D-9CCF-45F12904B989}" presName="Name56" presStyleLbl="parChTrans1D2" presStyleIdx="1" presStyleCnt="3"/>
      <dgm:spPr/>
    </dgm:pt>
    <dgm:pt modelId="{433A56C7-34CC-463A-A831-4ACD158FC007}" type="pres">
      <dgm:prSet presAssocID="{FF743CBD-EAF3-486C-92B1-71ABC479BC55}" presName="text0" presStyleLbl="node1" presStyleIdx="2" presStyleCnt="4" custScaleX="220355">
        <dgm:presLayoutVars>
          <dgm:bulletEnabled val="1"/>
        </dgm:presLayoutVars>
      </dgm:prSet>
      <dgm:spPr/>
    </dgm:pt>
    <dgm:pt modelId="{57D25307-E163-4202-987F-7CDD0F762019}" type="pres">
      <dgm:prSet presAssocID="{CFC42481-9A48-4A1E-9642-99A0A645CB55}" presName="Name56" presStyleLbl="parChTrans1D2" presStyleIdx="2" presStyleCnt="3"/>
      <dgm:spPr/>
    </dgm:pt>
    <dgm:pt modelId="{DE7072EE-8B42-4029-B92F-98FCF5CD1AF3}" type="pres">
      <dgm:prSet presAssocID="{D2DAB2DC-1293-47EE-A514-E339584B183C}" presName="text0" presStyleLbl="node1" presStyleIdx="3" presStyleCnt="4" custScaleX="220355">
        <dgm:presLayoutVars>
          <dgm:bulletEnabled val="1"/>
        </dgm:presLayoutVars>
      </dgm:prSet>
      <dgm:spPr/>
    </dgm:pt>
  </dgm:ptLst>
  <dgm:cxnLst>
    <dgm:cxn modelId="{59C34608-EF02-480B-A702-A9147D68A674}" type="presOf" srcId="{D2DAB2DC-1293-47EE-A514-E339584B183C}" destId="{DE7072EE-8B42-4029-B92F-98FCF5CD1AF3}" srcOrd="0" destOrd="0" presId="urn:microsoft.com/office/officeart/2008/layout/RadialCluster"/>
    <dgm:cxn modelId="{9349EB26-8A1F-400F-ADB7-F71720150EFF}" srcId="{8E52D06B-DE50-4717-A6BE-46171233ACDE}" destId="{81BCF098-CECF-47F0-B1E1-28208F57A302}" srcOrd="0" destOrd="0" parTransId="{749CE7B1-A729-4CD1-B9C0-19C7AEC1741C}" sibTransId="{6B4979EC-F381-421D-BAF1-FBA80D1F5D32}"/>
    <dgm:cxn modelId="{5365C22A-651D-4E8E-A562-EF5DAD4E4627}" type="presOf" srcId="{81BCF098-CECF-47F0-B1E1-28208F57A302}" destId="{C6837D20-48A2-4EAF-B201-E3EE6A283ACA}" srcOrd="0" destOrd="0" presId="urn:microsoft.com/office/officeart/2008/layout/RadialCluster"/>
    <dgm:cxn modelId="{47E57F35-C576-4E0B-8487-E7508DE603C2}" srcId="{81BCF098-CECF-47F0-B1E1-28208F57A302}" destId="{FF743CBD-EAF3-486C-92B1-71ABC479BC55}" srcOrd="1" destOrd="0" parTransId="{A381B539-5627-459D-9CCF-45F12904B989}" sibTransId="{FDAA195F-0033-4D7C-A127-8CF5A361D796}"/>
    <dgm:cxn modelId="{EA116E71-4FFC-4A6B-B632-D7BB89A31B98}" type="presOf" srcId="{8E52D06B-DE50-4717-A6BE-46171233ACDE}" destId="{6DBED7B0-26E7-4C4D-99F8-B458839B4735}" srcOrd="0" destOrd="0" presId="urn:microsoft.com/office/officeart/2008/layout/RadialCluster"/>
    <dgm:cxn modelId="{BE67B57D-4FF1-4A9F-AE1E-75F2B4A12495}" type="presOf" srcId="{99082794-BCCA-4094-98B6-AD597CF9E50F}" destId="{BA7EA29A-8BB1-4B6D-AE1B-D3DD3B38F476}" srcOrd="0" destOrd="0" presId="urn:microsoft.com/office/officeart/2008/layout/RadialCluster"/>
    <dgm:cxn modelId="{A1CDD180-31B2-496D-AC3E-53387DAEFBC3}" type="presOf" srcId="{FF743CBD-EAF3-486C-92B1-71ABC479BC55}" destId="{433A56C7-34CC-463A-A831-4ACD158FC007}" srcOrd="0" destOrd="0" presId="urn:microsoft.com/office/officeart/2008/layout/RadialCluster"/>
    <dgm:cxn modelId="{B3C3DE85-2D49-4CA4-AB38-ADBA7B54A389}" srcId="{81BCF098-CECF-47F0-B1E1-28208F57A302}" destId="{D2DAB2DC-1293-47EE-A514-E339584B183C}" srcOrd="2" destOrd="0" parTransId="{CFC42481-9A48-4A1E-9642-99A0A645CB55}" sibTransId="{4F198A55-C9CA-4EBA-B88B-E292B12A12C1}"/>
    <dgm:cxn modelId="{A4DDD98B-2069-41BF-9D68-F4A2A4C1C1EE}" type="presOf" srcId="{2E8CA8EC-70E7-4AD2-AEE8-98760A5CE573}" destId="{288660DA-A2B3-4D02-9792-FCDED4C00F87}" srcOrd="0" destOrd="0" presId="urn:microsoft.com/office/officeart/2008/layout/RadialCluster"/>
    <dgm:cxn modelId="{A0FC8DA5-F745-480D-9ABB-4DEA40BCB9D5}" type="presOf" srcId="{A381B539-5627-459D-9CCF-45F12904B989}" destId="{9B0581B3-D108-4E21-9F63-DAD7497A3FC0}" srcOrd="0" destOrd="0" presId="urn:microsoft.com/office/officeart/2008/layout/RadialCluster"/>
    <dgm:cxn modelId="{C4E977B4-84CB-42A9-A47A-C5B3109625CF}" type="presOf" srcId="{CFC42481-9A48-4A1E-9642-99A0A645CB55}" destId="{57D25307-E163-4202-987F-7CDD0F762019}" srcOrd="0" destOrd="0" presId="urn:microsoft.com/office/officeart/2008/layout/RadialCluster"/>
    <dgm:cxn modelId="{0C079EBD-AC47-484C-B572-47B207CC6AAE}" srcId="{81BCF098-CECF-47F0-B1E1-28208F57A302}" destId="{2E8CA8EC-70E7-4AD2-AEE8-98760A5CE573}" srcOrd="0" destOrd="0" parTransId="{99082794-BCCA-4094-98B6-AD597CF9E50F}" sibTransId="{D2A8E93D-1701-4AA6-80D8-FCD89121FEBC}"/>
    <dgm:cxn modelId="{49467FF5-FCF6-46D0-AE91-E28C3CE569AF}" srcId="{8E52D06B-DE50-4717-A6BE-46171233ACDE}" destId="{FFAE0659-2258-46BF-BDD3-D8D3F4481690}" srcOrd="1" destOrd="0" parTransId="{3AA80A13-A868-48CE-B683-4D7E9632C99D}" sibTransId="{A7D9C26D-492E-4534-AA70-F88CA9F01589}"/>
    <dgm:cxn modelId="{0B99DB65-DF48-4D48-B140-B0B4A5498DC3}" type="presParOf" srcId="{6DBED7B0-26E7-4C4D-99F8-B458839B4735}" destId="{3DD984CA-F073-4D9F-BE24-4D26904EF2A0}" srcOrd="0" destOrd="0" presId="urn:microsoft.com/office/officeart/2008/layout/RadialCluster"/>
    <dgm:cxn modelId="{6A4CFDED-35DA-4653-BA1B-729C102EAB46}" type="presParOf" srcId="{3DD984CA-F073-4D9F-BE24-4D26904EF2A0}" destId="{C6837D20-48A2-4EAF-B201-E3EE6A283ACA}" srcOrd="0" destOrd="0" presId="urn:microsoft.com/office/officeart/2008/layout/RadialCluster"/>
    <dgm:cxn modelId="{EEB1C91A-DB4C-40C4-87DE-7AD9557D5C8D}" type="presParOf" srcId="{3DD984CA-F073-4D9F-BE24-4D26904EF2A0}" destId="{BA7EA29A-8BB1-4B6D-AE1B-D3DD3B38F476}" srcOrd="1" destOrd="0" presId="urn:microsoft.com/office/officeart/2008/layout/RadialCluster"/>
    <dgm:cxn modelId="{5154D09B-2B9B-43DC-ADEB-283C005E7762}" type="presParOf" srcId="{3DD984CA-F073-4D9F-BE24-4D26904EF2A0}" destId="{288660DA-A2B3-4D02-9792-FCDED4C00F87}" srcOrd="2" destOrd="0" presId="urn:microsoft.com/office/officeart/2008/layout/RadialCluster"/>
    <dgm:cxn modelId="{560A5188-F37F-4FD0-BF86-2DFF441269F2}" type="presParOf" srcId="{3DD984CA-F073-4D9F-BE24-4D26904EF2A0}" destId="{9B0581B3-D108-4E21-9F63-DAD7497A3FC0}" srcOrd="3" destOrd="0" presId="urn:microsoft.com/office/officeart/2008/layout/RadialCluster"/>
    <dgm:cxn modelId="{42A4AFED-3AB7-444D-B457-4A64430621B1}" type="presParOf" srcId="{3DD984CA-F073-4D9F-BE24-4D26904EF2A0}" destId="{433A56C7-34CC-463A-A831-4ACD158FC007}" srcOrd="4" destOrd="0" presId="urn:microsoft.com/office/officeart/2008/layout/RadialCluster"/>
    <dgm:cxn modelId="{9AE99FE2-407E-4C2F-80ED-7840269032A4}" type="presParOf" srcId="{3DD984CA-F073-4D9F-BE24-4D26904EF2A0}" destId="{57D25307-E163-4202-987F-7CDD0F762019}" srcOrd="5" destOrd="0" presId="urn:microsoft.com/office/officeart/2008/layout/RadialCluster"/>
    <dgm:cxn modelId="{DC3A5C91-E623-47B3-8E82-365952B89735}" type="presParOf" srcId="{3DD984CA-F073-4D9F-BE24-4D26904EF2A0}" destId="{DE7072EE-8B42-4029-B92F-98FCF5CD1AF3}" srcOrd="6"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837D20-48A2-4EAF-B201-E3EE6A283ACA}">
      <dsp:nvSpPr>
        <dsp:cNvPr id="0" name=""/>
        <dsp:cNvSpPr/>
      </dsp:nvSpPr>
      <dsp:spPr>
        <a:xfrm>
          <a:off x="2308591" y="1955272"/>
          <a:ext cx="1799997" cy="1403747"/>
        </a:xfrm>
        <a:prstGeom prst="roundRect">
          <a:avLst/>
        </a:prstGeom>
        <a:solidFill>
          <a:srgbClr val="82CBDD"/>
        </a:solidFill>
        <a:ln w="12700" cap="flat" cmpd="sng" algn="ctr">
          <a:solidFill>
            <a:srgbClr val="7030A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7030A0"/>
              </a:solidFill>
              <a:latin typeface="Myriad Pro" panose="020B0503030403020204"/>
            </a:rPr>
            <a:t>Calculation strategies</a:t>
          </a:r>
        </a:p>
      </dsp:txBody>
      <dsp:txXfrm>
        <a:off x="2377116" y="2023797"/>
        <a:ext cx="1662947" cy="1266697"/>
      </dsp:txXfrm>
    </dsp:sp>
    <dsp:sp modelId="{BA7EA29A-8BB1-4B6D-AE1B-D3DD3B38F476}">
      <dsp:nvSpPr>
        <dsp:cNvPr id="0" name=""/>
        <dsp:cNvSpPr/>
      </dsp:nvSpPr>
      <dsp:spPr>
        <a:xfrm rot="16273783">
          <a:off x="2850239" y="1573753"/>
          <a:ext cx="763213" cy="0"/>
        </a:xfrm>
        <a:custGeom>
          <a:avLst/>
          <a:gdLst/>
          <a:ahLst/>
          <a:cxnLst/>
          <a:rect l="0" t="0" r="0" b="0"/>
          <a:pathLst>
            <a:path>
              <a:moveTo>
                <a:pt x="0" y="0"/>
              </a:moveTo>
              <a:lnTo>
                <a:pt x="763213"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8660DA-A2B3-4D02-9792-FCDED4C00F87}">
      <dsp:nvSpPr>
        <dsp:cNvPr id="0" name=""/>
        <dsp:cNvSpPr/>
      </dsp:nvSpPr>
      <dsp:spPr>
        <a:xfrm>
          <a:off x="2213898" y="251724"/>
          <a:ext cx="2072462" cy="940510"/>
        </a:xfrm>
        <a:prstGeom prst="roundRect">
          <a:avLst/>
        </a:prstGeom>
        <a:solidFill>
          <a:srgbClr val="82CBD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360" tIns="86360" rIns="86360" bIns="86360" numCol="1" spcCol="1270" anchor="ctr" anchorCtr="0">
          <a:noAutofit/>
        </a:bodyPr>
        <a:lstStyle/>
        <a:p>
          <a:pPr marL="0" lvl="0" indent="0" algn="ctr" defTabSz="1511300">
            <a:lnSpc>
              <a:spcPct val="90000"/>
            </a:lnSpc>
            <a:spcBef>
              <a:spcPct val="0"/>
            </a:spcBef>
            <a:spcAft>
              <a:spcPct val="35000"/>
            </a:spcAft>
            <a:buNone/>
          </a:pPr>
          <a:endParaRPr lang="en-US" sz="3400" kern="1200" dirty="0"/>
        </a:p>
      </dsp:txBody>
      <dsp:txXfrm>
        <a:off x="2259810" y="297636"/>
        <a:ext cx="1980638" cy="848686"/>
      </dsp:txXfrm>
    </dsp:sp>
    <dsp:sp modelId="{9B0581B3-D108-4E21-9F63-DAD7497A3FC0}">
      <dsp:nvSpPr>
        <dsp:cNvPr id="0" name=""/>
        <dsp:cNvSpPr/>
      </dsp:nvSpPr>
      <dsp:spPr>
        <a:xfrm rot="2054975">
          <a:off x="4075158" y="3378423"/>
          <a:ext cx="385571" cy="0"/>
        </a:xfrm>
        <a:custGeom>
          <a:avLst/>
          <a:gdLst/>
          <a:ahLst/>
          <a:cxnLst/>
          <a:rect l="0" t="0" r="0" b="0"/>
          <a:pathLst>
            <a:path>
              <a:moveTo>
                <a:pt x="0" y="0"/>
              </a:moveTo>
              <a:lnTo>
                <a:pt x="385571"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33A56C7-34CC-463A-A831-4ACD158FC007}">
      <dsp:nvSpPr>
        <dsp:cNvPr id="0" name=""/>
        <dsp:cNvSpPr/>
      </dsp:nvSpPr>
      <dsp:spPr>
        <a:xfrm>
          <a:off x="4081741" y="3486923"/>
          <a:ext cx="2072462" cy="940510"/>
        </a:xfrm>
        <a:prstGeom prst="roundRect">
          <a:avLst/>
        </a:prstGeom>
        <a:solidFill>
          <a:srgbClr val="82CBD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360" tIns="86360" rIns="86360" bIns="8636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a:off x="4127653" y="3532835"/>
        <a:ext cx="1980638" cy="848686"/>
      </dsp:txXfrm>
    </dsp:sp>
    <dsp:sp modelId="{57D25307-E163-4202-987F-7CDD0F762019}">
      <dsp:nvSpPr>
        <dsp:cNvPr id="0" name=""/>
        <dsp:cNvSpPr/>
      </dsp:nvSpPr>
      <dsp:spPr>
        <a:xfrm rot="8673317">
          <a:off x="2012688" y="3392361"/>
          <a:ext cx="326121" cy="0"/>
        </a:xfrm>
        <a:custGeom>
          <a:avLst/>
          <a:gdLst/>
          <a:ahLst/>
          <a:cxnLst/>
          <a:rect l="0" t="0" r="0" b="0"/>
          <a:pathLst>
            <a:path>
              <a:moveTo>
                <a:pt x="0" y="0"/>
              </a:moveTo>
              <a:lnTo>
                <a:pt x="326121"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E7072EE-8B42-4029-B92F-98FCF5CD1AF3}">
      <dsp:nvSpPr>
        <dsp:cNvPr id="0" name=""/>
        <dsp:cNvSpPr/>
      </dsp:nvSpPr>
      <dsp:spPr>
        <a:xfrm>
          <a:off x="346055" y="3486923"/>
          <a:ext cx="2072462" cy="940510"/>
        </a:xfrm>
        <a:prstGeom prst="roundRect">
          <a:avLst/>
        </a:prstGeom>
        <a:solidFill>
          <a:srgbClr val="82CBD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360" tIns="86360" rIns="86360" bIns="86360" numCol="1" spcCol="1270" anchor="ctr" anchorCtr="0">
          <a:noAutofit/>
        </a:bodyPr>
        <a:lstStyle/>
        <a:p>
          <a:pPr marL="0" lvl="0" indent="0" algn="ctr" defTabSz="1511300">
            <a:lnSpc>
              <a:spcPct val="90000"/>
            </a:lnSpc>
            <a:spcBef>
              <a:spcPct val="0"/>
            </a:spcBef>
            <a:spcAft>
              <a:spcPct val="35000"/>
            </a:spcAft>
            <a:buNone/>
          </a:pPr>
          <a:endParaRPr lang="en-US" sz="3400" kern="1200" dirty="0"/>
        </a:p>
      </dsp:txBody>
      <dsp:txXfrm>
        <a:off x="391967" y="3532835"/>
        <a:ext cx="1980638" cy="848686"/>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EA5C6-5C5E-4449-B4C3-BA826E36E879}" type="datetimeFigureOut">
              <a:rPr lang="en-GB" smtClean="0"/>
              <a:t>27/08/2020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7C8E8A-85C7-47BD-AFEA-C0DF946DDB8F}" type="slidenum">
              <a:rPr lang="en-GB" smtClean="0"/>
              <a:t>‹#›</a:t>
            </a:fld>
            <a:endParaRPr lang="en-GB" dirty="0"/>
          </a:p>
        </p:txBody>
      </p:sp>
    </p:spTree>
    <p:extLst>
      <p:ext uri="{BB962C8B-B14F-4D97-AF65-F5344CB8AC3E}">
        <p14:creationId xmlns:p14="http://schemas.microsoft.com/office/powerpoint/2010/main" val="51456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11</a:t>
            </a:fld>
            <a:endParaRPr lang="en-US" dirty="0"/>
          </a:p>
        </p:txBody>
      </p:sp>
    </p:spTree>
    <p:extLst>
      <p:ext uri="{BB962C8B-B14F-4D97-AF65-F5344CB8AC3E}">
        <p14:creationId xmlns:p14="http://schemas.microsoft.com/office/powerpoint/2010/main" val="2001364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12</a:t>
            </a:fld>
            <a:endParaRPr lang="en-US" dirty="0"/>
          </a:p>
        </p:txBody>
      </p:sp>
    </p:spTree>
    <p:extLst>
      <p:ext uri="{BB962C8B-B14F-4D97-AF65-F5344CB8AC3E}">
        <p14:creationId xmlns:p14="http://schemas.microsoft.com/office/powerpoint/2010/main" val="2332855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13</a:t>
            </a:fld>
            <a:endParaRPr lang="en-US" dirty="0"/>
          </a:p>
        </p:txBody>
      </p:sp>
    </p:spTree>
    <p:extLst>
      <p:ext uri="{BB962C8B-B14F-4D97-AF65-F5344CB8AC3E}">
        <p14:creationId xmlns:p14="http://schemas.microsoft.com/office/powerpoint/2010/main" val="4992337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2FB016-E555-47FF-81AC-70A7236D70BC}" type="slidenum">
              <a:rPr lang="en-GB" smtClean="0"/>
              <a:t>14</a:t>
            </a:fld>
            <a:endParaRPr lang="en-GB"/>
          </a:p>
        </p:txBody>
      </p:sp>
    </p:spTree>
    <p:extLst>
      <p:ext uri="{BB962C8B-B14F-4D97-AF65-F5344CB8AC3E}">
        <p14:creationId xmlns:p14="http://schemas.microsoft.com/office/powerpoint/2010/main" val="925560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2FB016-E555-47FF-81AC-70A7236D70BC}" type="slidenum">
              <a:rPr lang="en-GB" smtClean="0"/>
              <a:t>15</a:t>
            </a:fld>
            <a:endParaRPr lang="en-GB"/>
          </a:p>
        </p:txBody>
      </p:sp>
    </p:spTree>
    <p:extLst>
      <p:ext uri="{BB962C8B-B14F-4D97-AF65-F5344CB8AC3E}">
        <p14:creationId xmlns:p14="http://schemas.microsoft.com/office/powerpoint/2010/main" val="272341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16</a:t>
            </a:fld>
            <a:endParaRPr lang="en-GB" dirty="0"/>
          </a:p>
        </p:txBody>
      </p:sp>
    </p:spTree>
    <p:extLst>
      <p:ext uri="{BB962C8B-B14F-4D97-AF65-F5344CB8AC3E}">
        <p14:creationId xmlns:p14="http://schemas.microsoft.com/office/powerpoint/2010/main" val="328371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2FB016-E555-47FF-81AC-70A7236D70BC}" type="slidenum">
              <a:rPr lang="en-GB" smtClean="0"/>
              <a:t>17</a:t>
            </a:fld>
            <a:endParaRPr lang="en-GB"/>
          </a:p>
        </p:txBody>
      </p:sp>
    </p:spTree>
    <p:extLst>
      <p:ext uri="{BB962C8B-B14F-4D97-AF65-F5344CB8AC3E}">
        <p14:creationId xmlns:p14="http://schemas.microsoft.com/office/powerpoint/2010/main" val="1085184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2FB016-E555-47FF-81AC-70A7236D70BC}" type="slidenum">
              <a:rPr lang="en-GB" smtClean="0"/>
              <a:t>18</a:t>
            </a:fld>
            <a:endParaRPr lang="en-GB"/>
          </a:p>
        </p:txBody>
      </p:sp>
    </p:spTree>
    <p:extLst>
      <p:ext uri="{BB962C8B-B14F-4D97-AF65-F5344CB8AC3E}">
        <p14:creationId xmlns:p14="http://schemas.microsoft.com/office/powerpoint/2010/main" val="18133644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19</a:t>
            </a:fld>
            <a:endParaRPr lang="en-US" dirty="0"/>
          </a:p>
        </p:txBody>
      </p:sp>
    </p:spTree>
    <p:extLst>
      <p:ext uri="{BB962C8B-B14F-4D97-AF65-F5344CB8AC3E}">
        <p14:creationId xmlns:p14="http://schemas.microsoft.com/office/powerpoint/2010/main" val="2779550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20</a:t>
            </a:fld>
            <a:endParaRPr lang="en-US" dirty="0"/>
          </a:p>
        </p:txBody>
      </p:sp>
    </p:spTree>
    <p:extLst>
      <p:ext uri="{BB962C8B-B14F-4D97-AF65-F5344CB8AC3E}">
        <p14:creationId xmlns:p14="http://schemas.microsoft.com/office/powerpoint/2010/main" val="4144772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3</a:t>
            </a:fld>
            <a:endParaRPr lang="en-US" dirty="0"/>
          </a:p>
        </p:txBody>
      </p:sp>
    </p:spTree>
    <p:extLst>
      <p:ext uri="{BB962C8B-B14F-4D97-AF65-F5344CB8AC3E}">
        <p14:creationId xmlns:p14="http://schemas.microsoft.com/office/powerpoint/2010/main" val="2337380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4</a:t>
            </a:fld>
            <a:endParaRPr lang="en-US" dirty="0"/>
          </a:p>
        </p:txBody>
      </p:sp>
    </p:spTree>
    <p:extLst>
      <p:ext uri="{BB962C8B-B14F-4D97-AF65-F5344CB8AC3E}">
        <p14:creationId xmlns:p14="http://schemas.microsoft.com/office/powerpoint/2010/main" val="1757635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5</a:t>
            </a:fld>
            <a:endParaRPr lang="en-US" dirty="0"/>
          </a:p>
        </p:txBody>
      </p:sp>
    </p:spTree>
    <p:extLst>
      <p:ext uri="{BB962C8B-B14F-4D97-AF65-F5344CB8AC3E}">
        <p14:creationId xmlns:p14="http://schemas.microsoft.com/office/powerpoint/2010/main" val="23834152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6</a:t>
            </a:fld>
            <a:endParaRPr lang="en-US" dirty="0"/>
          </a:p>
        </p:txBody>
      </p:sp>
    </p:spTree>
    <p:extLst>
      <p:ext uri="{BB962C8B-B14F-4D97-AF65-F5344CB8AC3E}">
        <p14:creationId xmlns:p14="http://schemas.microsoft.com/office/powerpoint/2010/main" val="4202821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7</a:t>
            </a:fld>
            <a:endParaRPr lang="en-US" dirty="0"/>
          </a:p>
        </p:txBody>
      </p:sp>
    </p:spTree>
    <p:extLst>
      <p:ext uri="{BB962C8B-B14F-4D97-AF65-F5344CB8AC3E}">
        <p14:creationId xmlns:p14="http://schemas.microsoft.com/office/powerpoint/2010/main" val="203331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8</a:t>
            </a:fld>
            <a:endParaRPr lang="en-US" dirty="0"/>
          </a:p>
        </p:txBody>
      </p:sp>
    </p:spTree>
    <p:extLst>
      <p:ext uri="{BB962C8B-B14F-4D97-AF65-F5344CB8AC3E}">
        <p14:creationId xmlns:p14="http://schemas.microsoft.com/office/powerpoint/2010/main" val="1401549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9</a:t>
            </a:fld>
            <a:endParaRPr lang="en-US" dirty="0"/>
          </a:p>
        </p:txBody>
      </p:sp>
    </p:spTree>
    <p:extLst>
      <p:ext uri="{BB962C8B-B14F-4D97-AF65-F5344CB8AC3E}">
        <p14:creationId xmlns:p14="http://schemas.microsoft.com/office/powerpoint/2010/main" val="856693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10</a:t>
            </a:fld>
            <a:endParaRPr lang="en-US" dirty="0"/>
          </a:p>
        </p:txBody>
      </p:sp>
    </p:spTree>
    <p:extLst>
      <p:ext uri="{BB962C8B-B14F-4D97-AF65-F5344CB8AC3E}">
        <p14:creationId xmlns:p14="http://schemas.microsoft.com/office/powerpoint/2010/main" val="2891230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C9B7B-869C-40A4-8114-696A3E00140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E7612E7-ED90-46E6-A960-40810AED490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6F59438-3C48-45D7-9B94-F2CFAC4ACAC4}"/>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6962E869-3027-485A-9412-972BD5E4317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6E33EE4-C6B8-46F0-AE04-3205F2CB2E1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755266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9A472-A2B8-472E-A481-4DC11CD677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723D6B-177A-47FD-A0F8-F4A8672B96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58F784-2E95-435B-B5E4-CC78C0B24AC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71E95D0E-7568-4EB4-88DE-1DAA5CBFF6C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2ED6CF1-8FD3-457D-96CD-5D4021D07583}"/>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402648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89ABD8-382B-4470-9B4B-F472D8630950}"/>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B3F0AF9-DDA5-4276-8F20-FD7DDD74AAA3}"/>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0AAFA6-5AF3-4B92-8F84-B2E4A7BC5825}"/>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BE0D617A-00ED-4A10-A86C-7CA5FB507D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DC02729-4627-437F-A61F-CFF1F63B539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5836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80177622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3702780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395787811"/>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4205057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9015-8DA1-40A2-A90C-130F8A5C6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DB2DEF7-9C11-458F-9736-788A34A609E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1FA307-D125-4D1A-9384-DFB6696F167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A76D6E95-1427-4470-A263-0B79F9BA048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498A505-4530-4EA2-8445-C1BAB7A23F6D}"/>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61370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2D4C8-B06E-4811-8228-2AF3161A46BD}"/>
              </a:ext>
            </a:extLst>
          </p:cNvPr>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C7EBA5B-2AE6-44DC-A9D2-C60CA8667D82}"/>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AF7B8F2-E6C6-41CF-B7CA-A082BF7E0101}"/>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9797D4-1B60-43DD-93EE-7A57493C6BE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C1BCD5D-F5CE-4A9D-9C13-CA48F2936714}"/>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65057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EC325-6A0C-4A37-94E0-487CE370D3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50B050-CE5C-44C9-955C-A8E2070A839F}"/>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C56558-E2E0-4D95-91E7-634582F7E3B4}"/>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3F91CDE-BF66-42CB-A69B-581436B4034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163ADCA5-E1CF-4371-B809-36655AC9C7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99BB80C-C658-4407-B846-CCEED8AA34A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984615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68D2C-9D3A-4BAD-8612-5F9EDA11D6DF}"/>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427535-14A0-4996-A685-A80C9F3F95AE}"/>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2FAE7AD-EAC5-49BE-A75D-EE6419304341}"/>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6E81F4-D3AF-4DB9-9064-875629C10D9A}"/>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46AD350-D719-4881-9FA1-45CEB477F349}"/>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08C8973-E3F1-4857-8CA6-8A95FFAC420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8" name="Footer Placeholder 7">
            <a:extLst>
              <a:ext uri="{FF2B5EF4-FFF2-40B4-BE49-F238E27FC236}">
                <a16:creationId xmlns:a16="http://schemas.microsoft.com/office/drawing/2014/main" id="{E28DE002-323A-4B7E-BCD5-0332AA723D9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5CE99863-AC10-41DA-AE7F-192332FC026F}"/>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801843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180A9-5DFE-45D5-8FAA-B7498636FD1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722BBC9-3286-44B9-AB6B-4B0DC8733733}"/>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4" name="Footer Placeholder 3">
            <a:extLst>
              <a:ext uri="{FF2B5EF4-FFF2-40B4-BE49-F238E27FC236}">
                <a16:creationId xmlns:a16="http://schemas.microsoft.com/office/drawing/2014/main" id="{BB57860C-E126-47D6-8E5E-BFA126E439E1}"/>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B95F689-E745-42FE-B8F8-4F60BDC9313C}"/>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159184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3F2DFC-8AC9-491A-B182-C0C24B3F809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3" name="Footer Placeholder 2">
            <a:extLst>
              <a:ext uri="{FF2B5EF4-FFF2-40B4-BE49-F238E27FC236}">
                <a16:creationId xmlns:a16="http://schemas.microsoft.com/office/drawing/2014/main" id="{46DC1E7D-339A-416E-9C57-7C8EDE44000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255C5059-128E-4A74-BCF4-788A7C0E97EA}"/>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28637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9BE1B-5F9C-4ACF-AB34-2CECB3C0FD77}"/>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C626D7D-AE2B-4BFB-8757-C7BFE67991AB}"/>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3DC9A12-125F-460B-9AB1-CDE51568B0F9}"/>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3D27ED-C43C-419C-BDF3-74AEF70C21A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00D05B8-EEA2-429A-9A8A-2EFB54499CD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CF1B8855-CE81-46A3-ADE5-AAF6EFD43226}"/>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566076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DB3E2-5575-4457-9333-CEB286779266}"/>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ABC147A-8A5F-4BE0-9A42-A47FE469B19E}"/>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ADA87D19-79B4-412E-A903-86B8974E9C7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E63680-3C79-49DB-8B06-B773AC50CD9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FAD00A8-32E6-43BF-8BF0-53DAFF884646}"/>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7AD97C8-961F-4070-88C0-0F210B3D221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494749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904020-F667-4813-A3B0-1E0D6DB094B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12F75B-AB48-412C-A17D-C9D87A9BA94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3EB188-2311-4943-9D78-36EB8CAB164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BFDF1F-E66C-40E5-80AD-A6A185622BE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E3FFEF28-D3D0-4CAA-9B24-905EE38B7DD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F70F-9C44-4160-96D5-E913D38E0A5C}" type="slidenum">
              <a:rPr lang="en-GB" smtClean="0"/>
              <a:t>‹#›</a:t>
            </a:fld>
            <a:endParaRPr lang="en-GB" dirty="0"/>
          </a:p>
        </p:txBody>
      </p:sp>
    </p:spTree>
    <p:extLst>
      <p:ext uri="{BB962C8B-B14F-4D97-AF65-F5344CB8AC3E}">
        <p14:creationId xmlns:p14="http://schemas.microsoft.com/office/powerpoint/2010/main" val="1429775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961689692"/>
      </p:ext>
    </p:extLst>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9.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10.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13.xml"/><Relationship Id="rId7" Type="http://schemas.openxmlformats.org/officeDocument/2006/relationships/image" Target="../media/image16.png"/><Relationship Id="rId2" Type="http://schemas.openxmlformats.org/officeDocument/2006/relationships/slideLayout" Target="../slideLayouts/slideLayout13.xml"/><Relationship Id="rId1" Type="http://schemas.openxmlformats.org/officeDocument/2006/relationships/tags" Target="../tags/tag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9.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0.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16.xml"/><Relationship Id="rId7" Type="http://schemas.openxmlformats.org/officeDocument/2006/relationships/image" Target="../media/image24.png"/><Relationship Id="rId2" Type="http://schemas.openxmlformats.org/officeDocument/2006/relationships/slideLayout" Target="../slideLayouts/slideLayout13.xml"/><Relationship Id="rId1" Type="http://schemas.openxmlformats.org/officeDocument/2006/relationships/tags" Target="../tags/tag1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17.xml"/><Relationship Id="rId7" Type="http://schemas.openxmlformats.org/officeDocument/2006/relationships/image" Target="../media/image27.png"/><Relationship Id="rId2" Type="http://schemas.openxmlformats.org/officeDocument/2006/relationships/slideLayout" Target="../slideLayouts/slideLayout13.xml"/><Relationship Id="rId1" Type="http://schemas.openxmlformats.org/officeDocument/2006/relationships/tags" Target="../tags/tag14.xml"/><Relationship Id="rId6" Type="http://schemas.openxmlformats.org/officeDocument/2006/relationships/image" Target="../media/image12.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5.xml"/><Relationship Id="rId5" Type="http://schemas.openxmlformats.org/officeDocument/2006/relationships/image" Target="../media/image12.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2" Type="http://schemas.openxmlformats.org/officeDocument/2006/relationships/hyperlink" Target="https://www.ncetm.org.uk/classroom-resources/vl-upper-key-stage-2-number-addition-and-subtraction-video-lessons/" TargetMode="Externa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3.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7.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8.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subTitle" idx="1"/>
          </p:nvPr>
        </p:nvSpPr>
        <p:spPr/>
        <p:txBody>
          <a:bodyPr>
            <a:normAutofit/>
          </a:bodyPr>
          <a:lstStyle/>
          <a:p>
            <a:pPr marL="0" indent="0">
              <a:buNone/>
            </a:pPr>
            <a:r>
              <a:rPr lang="en-GB" dirty="0"/>
              <a:t>KS2 Number, Addition and Subtraction</a:t>
            </a:r>
            <a:br>
              <a:rPr lang="en-GB" dirty="0"/>
            </a:br>
            <a:r>
              <a:rPr lang="en-GB" dirty="0"/>
              <a:t>Lesson 33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 y="0"/>
            <a:ext cx="9144000" cy="630000"/>
          </a:xfrm>
        </p:spPr>
        <p:txBody>
          <a:bodyPr>
            <a:normAutofit/>
          </a:bodyPr>
          <a:lstStyle/>
          <a:p>
            <a:pPr marL="0" indent="0">
              <a:buNone/>
            </a:pPr>
            <a:r>
              <a:rPr lang="en-US" sz="2000" dirty="0">
                <a:solidFill>
                  <a:srgbClr val="3875A1"/>
                </a:solidFill>
              </a:rPr>
              <a:t> </a:t>
            </a:r>
          </a:p>
        </p:txBody>
      </p:sp>
      <p:sp>
        <p:nvSpPr>
          <p:cNvPr id="3" name="TextBox 2"/>
          <p:cNvSpPr txBox="1"/>
          <p:nvPr/>
        </p:nvSpPr>
        <p:spPr>
          <a:xfrm>
            <a:off x="1716375" y="1469037"/>
            <a:ext cx="6024134" cy="461665"/>
          </a:xfrm>
          <a:prstGeom prst="rect">
            <a:avLst/>
          </a:prstGeom>
          <a:noFill/>
        </p:spPr>
        <p:txBody>
          <a:bodyPr wrap="square" rtlCol="0">
            <a:spAutoFit/>
          </a:bodyPr>
          <a:lstStyle/>
          <a:p>
            <a:r>
              <a:rPr lang="en-US" sz="2400" dirty="0">
                <a:latin typeface="Myriad Pro" panose="020B0503030403020204"/>
              </a:rPr>
              <a:t>4,924  +                  =     2,447   +   5,472            </a:t>
            </a:r>
          </a:p>
        </p:txBody>
      </p:sp>
      <p:sp>
        <p:nvSpPr>
          <p:cNvPr id="6" name="Rectangle 5"/>
          <p:cNvSpPr/>
          <p:nvPr/>
        </p:nvSpPr>
        <p:spPr>
          <a:xfrm>
            <a:off x="3006436" y="1469037"/>
            <a:ext cx="1205346" cy="4567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3100461" y="1478855"/>
            <a:ext cx="1205346"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2,995</a:t>
            </a:r>
          </a:p>
        </p:txBody>
      </p:sp>
      <p:sp>
        <p:nvSpPr>
          <p:cNvPr id="5" name="TextBox 4"/>
          <p:cNvSpPr txBox="1"/>
          <p:nvPr/>
        </p:nvSpPr>
        <p:spPr>
          <a:xfrm>
            <a:off x="95693" y="754912"/>
            <a:ext cx="4476308" cy="461665"/>
          </a:xfrm>
          <a:prstGeom prst="rect">
            <a:avLst/>
          </a:prstGeom>
          <a:noFill/>
        </p:spPr>
        <p:txBody>
          <a:bodyPr wrap="square" rtlCol="0">
            <a:spAutoFit/>
          </a:bodyPr>
          <a:lstStyle/>
          <a:p>
            <a:r>
              <a:rPr lang="en-GB" sz="2400" dirty="0">
                <a:latin typeface="Myriad Pro" panose="020B0503030403020204"/>
              </a:rPr>
              <a:t>Fill in the missing numbers.</a:t>
            </a:r>
          </a:p>
        </p:txBody>
      </p:sp>
      <p:sp>
        <p:nvSpPr>
          <p:cNvPr id="11" name="TextBox 10"/>
          <p:cNvSpPr txBox="1"/>
          <p:nvPr/>
        </p:nvSpPr>
        <p:spPr>
          <a:xfrm>
            <a:off x="7400260" y="1469037"/>
            <a:ext cx="1541721" cy="1200329"/>
          </a:xfrm>
          <a:prstGeom prst="rect">
            <a:avLst/>
          </a:prstGeom>
          <a:noFill/>
        </p:spPr>
        <p:txBody>
          <a:bodyPr wrap="square" rtlCol="0">
            <a:spAutoFit/>
          </a:bodyPr>
          <a:lstStyle/>
          <a:p>
            <a:r>
              <a:rPr lang="en-GB" sz="2400" dirty="0">
                <a:latin typeface="Myriad Pro" panose="020B0503030403020204"/>
              </a:rPr>
              <a:t>  2 4 4 7</a:t>
            </a:r>
          </a:p>
          <a:p>
            <a:r>
              <a:rPr lang="en-GB" sz="2400" u="sng" dirty="0">
                <a:latin typeface="Myriad Pro" panose="020B0503030403020204"/>
              </a:rPr>
              <a:t>+5 4 7 2</a:t>
            </a:r>
          </a:p>
          <a:p>
            <a:r>
              <a:rPr lang="en-GB" sz="2400" dirty="0">
                <a:latin typeface="Myriad Pro" panose="020B0503030403020204"/>
              </a:rPr>
              <a:t>  _______</a:t>
            </a:r>
          </a:p>
        </p:txBody>
      </p:sp>
      <p:sp>
        <p:nvSpPr>
          <p:cNvPr id="12" name="TextBox 11"/>
          <p:cNvSpPr txBox="1"/>
          <p:nvPr/>
        </p:nvSpPr>
        <p:spPr>
          <a:xfrm>
            <a:off x="8357191" y="2207701"/>
            <a:ext cx="308344" cy="461665"/>
          </a:xfrm>
          <a:prstGeom prst="rect">
            <a:avLst/>
          </a:prstGeom>
          <a:noFill/>
        </p:spPr>
        <p:txBody>
          <a:bodyPr wrap="square" rtlCol="0">
            <a:spAutoFit/>
          </a:bodyPr>
          <a:lstStyle/>
          <a:p>
            <a:r>
              <a:rPr lang="en-GB" sz="2400" dirty="0">
                <a:latin typeface="Myriad Pro" panose="020B0503030403020204"/>
              </a:rPr>
              <a:t>9</a:t>
            </a:r>
          </a:p>
        </p:txBody>
      </p:sp>
      <p:sp>
        <p:nvSpPr>
          <p:cNvPr id="13" name="TextBox 12"/>
          <p:cNvSpPr txBox="1"/>
          <p:nvPr/>
        </p:nvSpPr>
        <p:spPr>
          <a:xfrm>
            <a:off x="8094034" y="2207700"/>
            <a:ext cx="308344" cy="461665"/>
          </a:xfrm>
          <a:prstGeom prst="rect">
            <a:avLst/>
          </a:prstGeom>
          <a:noFill/>
        </p:spPr>
        <p:txBody>
          <a:bodyPr wrap="square" rtlCol="0">
            <a:spAutoFit/>
          </a:bodyPr>
          <a:lstStyle/>
          <a:p>
            <a:r>
              <a:rPr lang="en-GB" sz="2400" dirty="0">
                <a:latin typeface="Myriad Pro" panose="020B0503030403020204"/>
              </a:rPr>
              <a:t>1</a:t>
            </a:r>
          </a:p>
        </p:txBody>
      </p:sp>
      <p:sp>
        <p:nvSpPr>
          <p:cNvPr id="14" name="TextBox 13"/>
          <p:cNvSpPr txBox="1"/>
          <p:nvPr/>
        </p:nvSpPr>
        <p:spPr>
          <a:xfrm>
            <a:off x="7825561" y="2623199"/>
            <a:ext cx="345559" cy="369332"/>
          </a:xfrm>
          <a:prstGeom prst="rect">
            <a:avLst/>
          </a:prstGeom>
          <a:noFill/>
        </p:spPr>
        <p:txBody>
          <a:bodyPr wrap="square" rtlCol="0">
            <a:spAutoFit/>
          </a:bodyPr>
          <a:lstStyle/>
          <a:p>
            <a:r>
              <a:rPr lang="en-GB" dirty="0">
                <a:solidFill>
                  <a:srgbClr val="FF0000"/>
                </a:solidFill>
                <a:latin typeface="Myriad Pro" panose="020B0503030403020204"/>
              </a:rPr>
              <a:t>1</a:t>
            </a:r>
          </a:p>
        </p:txBody>
      </p:sp>
      <p:sp>
        <p:nvSpPr>
          <p:cNvPr id="15" name="TextBox 14"/>
          <p:cNvSpPr txBox="1"/>
          <p:nvPr/>
        </p:nvSpPr>
        <p:spPr>
          <a:xfrm>
            <a:off x="7840183" y="2207700"/>
            <a:ext cx="308344" cy="461665"/>
          </a:xfrm>
          <a:prstGeom prst="rect">
            <a:avLst/>
          </a:prstGeom>
          <a:noFill/>
        </p:spPr>
        <p:txBody>
          <a:bodyPr wrap="square" rtlCol="0">
            <a:spAutoFit/>
          </a:bodyPr>
          <a:lstStyle/>
          <a:p>
            <a:r>
              <a:rPr lang="en-GB" sz="2400" dirty="0">
                <a:latin typeface="Myriad Pro" panose="020B0503030403020204"/>
              </a:rPr>
              <a:t>9</a:t>
            </a:r>
          </a:p>
        </p:txBody>
      </p:sp>
      <p:sp>
        <p:nvSpPr>
          <p:cNvPr id="16" name="TextBox 15"/>
          <p:cNvSpPr txBox="1"/>
          <p:nvPr/>
        </p:nvSpPr>
        <p:spPr>
          <a:xfrm>
            <a:off x="7586332" y="2207700"/>
            <a:ext cx="308344" cy="461665"/>
          </a:xfrm>
          <a:prstGeom prst="rect">
            <a:avLst/>
          </a:prstGeom>
          <a:noFill/>
        </p:spPr>
        <p:txBody>
          <a:bodyPr wrap="square" rtlCol="0">
            <a:spAutoFit/>
          </a:bodyPr>
          <a:lstStyle/>
          <a:p>
            <a:r>
              <a:rPr lang="en-GB" sz="2400" dirty="0">
                <a:latin typeface="Myriad Pro" panose="020B0503030403020204"/>
              </a:rPr>
              <a:t>7</a:t>
            </a:r>
          </a:p>
        </p:txBody>
      </p:sp>
      <p:sp>
        <p:nvSpPr>
          <p:cNvPr id="17" name="TextBox 16"/>
          <p:cNvSpPr txBox="1"/>
          <p:nvPr/>
        </p:nvSpPr>
        <p:spPr>
          <a:xfrm>
            <a:off x="5689892" y="1922661"/>
            <a:ext cx="1205346"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7,919</a:t>
            </a:r>
          </a:p>
        </p:txBody>
      </p:sp>
      <p:sp>
        <p:nvSpPr>
          <p:cNvPr id="18" name="TextBox 17"/>
          <p:cNvSpPr txBox="1"/>
          <p:nvPr/>
        </p:nvSpPr>
        <p:spPr>
          <a:xfrm>
            <a:off x="986024" y="1976867"/>
            <a:ext cx="2201682"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7,919 – 4,924</a:t>
            </a:r>
          </a:p>
        </p:txBody>
      </p:sp>
      <p:pic>
        <p:nvPicPr>
          <p:cNvPr id="19" name="Picture 18" descr="A close up of a logo  Description generated with high confidence">
            <a:extLst>
              <a:ext uri="{FF2B5EF4-FFF2-40B4-BE49-F238E27FC236}">
                <a16:creationId xmlns:a16="http://schemas.microsoft.com/office/drawing/2014/main" id="{1594AB88-824F-41B7-8CA8-DD0EA87CE490}"/>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1350625" y="2384326"/>
            <a:ext cx="194527" cy="390772"/>
          </a:xfrm>
          <a:prstGeom prst="rect">
            <a:avLst/>
          </a:prstGeom>
        </p:spPr>
      </p:pic>
      <p:sp>
        <p:nvSpPr>
          <p:cNvPr id="20" name="TextBox 19"/>
          <p:cNvSpPr txBox="1"/>
          <p:nvPr/>
        </p:nvSpPr>
        <p:spPr>
          <a:xfrm>
            <a:off x="981625" y="2417308"/>
            <a:ext cx="563527" cy="369332"/>
          </a:xfrm>
          <a:prstGeom prst="rect">
            <a:avLst/>
          </a:prstGeom>
          <a:noFill/>
        </p:spPr>
        <p:txBody>
          <a:bodyPr wrap="square" rtlCol="0">
            <a:spAutoFit/>
          </a:bodyPr>
          <a:lstStyle/>
          <a:p>
            <a:r>
              <a:rPr lang="en-GB" dirty="0">
                <a:solidFill>
                  <a:schemeClr val="bg2">
                    <a:lumMod val="50000"/>
                  </a:schemeClr>
                </a:solidFill>
                <a:latin typeface="Myriad Pro" panose="020B0503030403020204"/>
              </a:rPr>
              <a:t>+5</a:t>
            </a:r>
          </a:p>
        </p:txBody>
      </p:sp>
      <p:sp>
        <p:nvSpPr>
          <p:cNvPr id="21" name="TextBox 20"/>
          <p:cNvSpPr txBox="1"/>
          <p:nvPr/>
        </p:nvSpPr>
        <p:spPr>
          <a:xfrm>
            <a:off x="986023" y="2830947"/>
            <a:ext cx="3319783"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7,924 – 4,924 = 3,000</a:t>
            </a:r>
          </a:p>
        </p:txBody>
      </p:sp>
      <p:sp>
        <p:nvSpPr>
          <p:cNvPr id="22" name="TextBox 21"/>
          <p:cNvSpPr txBox="1"/>
          <p:nvPr/>
        </p:nvSpPr>
        <p:spPr>
          <a:xfrm>
            <a:off x="3747122" y="2225726"/>
            <a:ext cx="563527" cy="369332"/>
          </a:xfrm>
          <a:prstGeom prst="rect">
            <a:avLst/>
          </a:prstGeom>
          <a:noFill/>
        </p:spPr>
        <p:txBody>
          <a:bodyPr wrap="square" rtlCol="0">
            <a:spAutoFit/>
          </a:bodyPr>
          <a:lstStyle/>
          <a:p>
            <a:r>
              <a:rPr lang="en-GB" dirty="0">
                <a:solidFill>
                  <a:schemeClr val="bg2">
                    <a:lumMod val="50000"/>
                  </a:schemeClr>
                </a:solidFill>
                <a:latin typeface="Myriad Pro" panose="020B0503030403020204"/>
              </a:rPr>
              <a:t>-5</a:t>
            </a:r>
          </a:p>
        </p:txBody>
      </p:sp>
      <p:pic>
        <p:nvPicPr>
          <p:cNvPr id="24" name="Picture 23" descr="A close up of a logo  Description generated with high confidence">
            <a:extLst>
              <a:ext uri="{FF2B5EF4-FFF2-40B4-BE49-F238E27FC236}">
                <a16:creationId xmlns:a16="http://schemas.microsoft.com/office/drawing/2014/main" id="{1594AB88-824F-41B7-8CA8-DD0EA87CE490}"/>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flipV="1">
            <a:off x="3640852" y="2013540"/>
            <a:ext cx="127052" cy="807535"/>
          </a:xfrm>
          <a:prstGeom prst="rect">
            <a:avLst/>
          </a:prstGeom>
        </p:spPr>
      </p:pic>
      <p:sp>
        <p:nvSpPr>
          <p:cNvPr id="26" name="TextBox 25"/>
          <p:cNvSpPr txBox="1"/>
          <p:nvPr/>
        </p:nvSpPr>
        <p:spPr>
          <a:xfrm>
            <a:off x="362747" y="3218411"/>
            <a:ext cx="7994444" cy="408623"/>
          </a:xfrm>
          <a:prstGeom prst="wedgeRoundRectCallout">
            <a:avLst>
              <a:gd name="adj1" fmla="val -52372"/>
              <a:gd name="adj2" fmla="val 33877"/>
              <a:gd name="adj3" fmla="val 16667"/>
            </a:avLst>
          </a:prstGeom>
          <a:noFill/>
          <a:ln>
            <a:solidFill>
              <a:srgbClr val="3875A1"/>
            </a:solidFill>
          </a:ln>
        </p:spPr>
        <p:txBody>
          <a:bodyPr wrap="square" rtlCol="0">
            <a:spAutoFit/>
          </a:bodyPr>
          <a:lstStyle/>
          <a:p>
            <a:r>
              <a:rPr lang="en-GB" dirty="0">
                <a:solidFill>
                  <a:srgbClr val="3875A1"/>
                </a:solidFill>
                <a:latin typeface="Myriad Pro" panose="020B0503030403020204"/>
              </a:rPr>
              <a:t>I will transform the minuend, then adjust the difference by the same amount.</a:t>
            </a:r>
          </a:p>
        </p:txBody>
      </p:sp>
      <p:sp>
        <p:nvSpPr>
          <p:cNvPr id="27" name="TextBox 26"/>
          <p:cNvSpPr txBox="1"/>
          <p:nvPr/>
        </p:nvSpPr>
        <p:spPr>
          <a:xfrm>
            <a:off x="2843705" y="3669372"/>
            <a:ext cx="5050971" cy="461665"/>
          </a:xfrm>
          <a:prstGeom prst="rect">
            <a:avLst/>
          </a:prstGeom>
          <a:noFill/>
        </p:spPr>
        <p:txBody>
          <a:bodyPr wrap="square" rtlCol="0">
            <a:spAutoFit/>
          </a:bodyPr>
          <a:lstStyle/>
          <a:p>
            <a:r>
              <a:rPr lang="en-US" sz="2400" dirty="0">
                <a:latin typeface="Myriad Pro" panose="020B0503030403020204"/>
              </a:rPr>
              <a:t>    - £4.90   =  £23.25  +  £6.72 </a:t>
            </a:r>
          </a:p>
        </p:txBody>
      </p:sp>
      <p:sp>
        <p:nvSpPr>
          <p:cNvPr id="28" name="Rectangle 27"/>
          <p:cNvSpPr/>
          <p:nvPr/>
        </p:nvSpPr>
        <p:spPr>
          <a:xfrm>
            <a:off x="1869484" y="3681362"/>
            <a:ext cx="1205346" cy="4567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48371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0-#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par>
                                <p:cTn id="51" presetID="1"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up)">
                                      <p:cBhvr>
                                        <p:cTn id="62" dur="500"/>
                                        <p:tgtEl>
                                          <p:spTgt spid="24"/>
                                        </p:tgtEl>
                                      </p:cBhvr>
                                    </p:animEffect>
                                  </p:childTnLst>
                                </p:cTn>
                              </p:par>
                              <p:par>
                                <p:cTn id="63" presetID="1"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grpId="0" nodeType="click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dissolve">
                                      <p:cBhvr>
                                        <p:cTn id="6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P spid="15" grpId="0"/>
      <p:bldP spid="16" grpId="0"/>
      <p:bldP spid="17" grpId="0"/>
      <p:bldP spid="18" grpId="0"/>
      <p:bldP spid="20" grpId="0"/>
      <p:bldP spid="21" grpId="0"/>
      <p:bldP spid="22" grpId="0"/>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 y="0"/>
            <a:ext cx="9144000" cy="630000"/>
          </a:xfrm>
        </p:spPr>
        <p:txBody>
          <a:bodyPr>
            <a:normAutofit/>
          </a:bodyPr>
          <a:lstStyle/>
          <a:p>
            <a:pPr marL="0" indent="0">
              <a:buNone/>
            </a:pPr>
            <a:r>
              <a:rPr lang="en-US" sz="2000" dirty="0">
                <a:solidFill>
                  <a:srgbClr val="3875A1"/>
                </a:solidFill>
              </a:rPr>
              <a:t> </a:t>
            </a:r>
          </a:p>
        </p:txBody>
      </p:sp>
      <p:sp>
        <p:nvSpPr>
          <p:cNvPr id="6" name="Rectangle 5"/>
          <p:cNvSpPr/>
          <p:nvPr/>
        </p:nvSpPr>
        <p:spPr>
          <a:xfrm>
            <a:off x="3006436" y="1469037"/>
            <a:ext cx="1205346" cy="4567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869484" y="3681362"/>
            <a:ext cx="1205346" cy="4567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3100461" y="1478855"/>
            <a:ext cx="1205346"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2,995</a:t>
            </a:r>
          </a:p>
        </p:txBody>
      </p:sp>
      <p:sp>
        <p:nvSpPr>
          <p:cNvPr id="9" name="TextBox 8"/>
          <p:cNvSpPr txBox="1"/>
          <p:nvPr/>
        </p:nvSpPr>
        <p:spPr>
          <a:xfrm>
            <a:off x="5480640" y="4171238"/>
            <a:ext cx="1623849"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£29.97</a:t>
            </a:r>
          </a:p>
        </p:txBody>
      </p:sp>
      <p:sp>
        <p:nvSpPr>
          <p:cNvPr id="10" name="TextBox 9"/>
          <p:cNvSpPr txBox="1"/>
          <p:nvPr/>
        </p:nvSpPr>
        <p:spPr>
          <a:xfrm>
            <a:off x="1895115" y="3676442"/>
            <a:ext cx="1205346"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£34.87</a:t>
            </a:r>
          </a:p>
        </p:txBody>
      </p:sp>
      <p:sp>
        <p:nvSpPr>
          <p:cNvPr id="4" name="TextBox 3"/>
          <p:cNvSpPr txBox="1"/>
          <p:nvPr/>
        </p:nvSpPr>
        <p:spPr>
          <a:xfrm>
            <a:off x="2843705" y="3669372"/>
            <a:ext cx="5050971" cy="461665"/>
          </a:xfrm>
          <a:prstGeom prst="rect">
            <a:avLst/>
          </a:prstGeom>
          <a:noFill/>
        </p:spPr>
        <p:txBody>
          <a:bodyPr wrap="square" rtlCol="0">
            <a:spAutoFit/>
          </a:bodyPr>
          <a:lstStyle/>
          <a:p>
            <a:r>
              <a:rPr lang="en-US" sz="2400" dirty="0">
                <a:latin typeface="Myriad Pro" panose="020B0503030403020204"/>
              </a:rPr>
              <a:t>    - £4.90   =  £23.25  +  £6.72 </a:t>
            </a:r>
          </a:p>
        </p:txBody>
      </p:sp>
      <p:sp>
        <p:nvSpPr>
          <p:cNvPr id="5" name="TextBox 4"/>
          <p:cNvSpPr txBox="1"/>
          <p:nvPr/>
        </p:nvSpPr>
        <p:spPr>
          <a:xfrm>
            <a:off x="95693" y="754912"/>
            <a:ext cx="4476308" cy="461665"/>
          </a:xfrm>
          <a:prstGeom prst="rect">
            <a:avLst/>
          </a:prstGeom>
          <a:noFill/>
        </p:spPr>
        <p:txBody>
          <a:bodyPr wrap="square" rtlCol="0">
            <a:spAutoFit/>
          </a:bodyPr>
          <a:lstStyle/>
          <a:p>
            <a:r>
              <a:rPr lang="en-GB" sz="2400" dirty="0">
                <a:latin typeface="Myriad Pro" panose="020B0503030403020204"/>
              </a:rPr>
              <a:t>Fill in the missing numbers.</a:t>
            </a:r>
          </a:p>
        </p:txBody>
      </p:sp>
      <p:sp>
        <p:nvSpPr>
          <p:cNvPr id="11" name="TextBox 10"/>
          <p:cNvSpPr txBox="1"/>
          <p:nvPr/>
        </p:nvSpPr>
        <p:spPr>
          <a:xfrm>
            <a:off x="7400260" y="1469037"/>
            <a:ext cx="1541721" cy="1200329"/>
          </a:xfrm>
          <a:prstGeom prst="rect">
            <a:avLst/>
          </a:prstGeom>
          <a:noFill/>
        </p:spPr>
        <p:txBody>
          <a:bodyPr wrap="square" rtlCol="0">
            <a:spAutoFit/>
          </a:bodyPr>
          <a:lstStyle/>
          <a:p>
            <a:r>
              <a:rPr lang="en-GB" sz="2400" dirty="0">
                <a:latin typeface="Myriad Pro" panose="020B0503030403020204"/>
              </a:rPr>
              <a:t>  2 4 4 7</a:t>
            </a:r>
          </a:p>
          <a:p>
            <a:r>
              <a:rPr lang="en-GB" sz="2400" u="sng" dirty="0">
                <a:latin typeface="Myriad Pro" panose="020B0503030403020204"/>
              </a:rPr>
              <a:t>+5 4 7 2</a:t>
            </a:r>
          </a:p>
          <a:p>
            <a:r>
              <a:rPr lang="en-GB" sz="2400" dirty="0">
                <a:latin typeface="Myriad Pro" panose="020B0503030403020204"/>
              </a:rPr>
              <a:t>  _______</a:t>
            </a:r>
          </a:p>
        </p:txBody>
      </p:sp>
      <p:sp>
        <p:nvSpPr>
          <p:cNvPr id="12" name="TextBox 11"/>
          <p:cNvSpPr txBox="1"/>
          <p:nvPr/>
        </p:nvSpPr>
        <p:spPr>
          <a:xfrm>
            <a:off x="8357191" y="2207701"/>
            <a:ext cx="308344" cy="461665"/>
          </a:xfrm>
          <a:prstGeom prst="rect">
            <a:avLst/>
          </a:prstGeom>
          <a:noFill/>
        </p:spPr>
        <p:txBody>
          <a:bodyPr wrap="square" rtlCol="0">
            <a:spAutoFit/>
          </a:bodyPr>
          <a:lstStyle/>
          <a:p>
            <a:r>
              <a:rPr lang="en-GB" sz="2400" dirty="0">
                <a:latin typeface="Myriad Pro" panose="020B0503030403020204"/>
              </a:rPr>
              <a:t>9</a:t>
            </a:r>
          </a:p>
        </p:txBody>
      </p:sp>
      <p:sp>
        <p:nvSpPr>
          <p:cNvPr id="13" name="TextBox 12"/>
          <p:cNvSpPr txBox="1"/>
          <p:nvPr/>
        </p:nvSpPr>
        <p:spPr>
          <a:xfrm>
            <a:off x="8094034" y="2207700"/>
            <a:ext cx="308344" cy="461665"/>
          </a:xfrm>
          <a:prstGeom prst="rect">
            <a:avLst/>
          </a:prstGeom>
          <a:noFill/>
        </p:spPr>
        <p:txBody>
          <a:bodyPr wrap="square" rtlCol="0">
            <a:spAutoFit/>
          </a:bodyPr>
          <a:lstStyle/>
          <a:p>
            <a:r>
              <a:rPr lang="en-GB" sz="2400" dirty="0">
                <a:latin typeface="Myriad Pro" panose="020B0503030403020204"/>
              </a:rPr>
              <a:t>1</a:t>
            </a:r>
          </a:p>
        </p:txBody>
      </p:sp>
      <p:sp>
        <p:nvSpPr>
          <p:cNvPr id="14" name="TextBox 13"/>
          <p:cNvSpPr txBox="1"/>
          <p:nvPr/>
        </p:nvSpPr>
        <p:spPr>
          <a:xfrm>
            <a:off x="7825561" y="2623199"/>
            <a:ext cx="345559" cy="369332"/>
          </a:xfrm>
          <a:prstGeom prst="rect">
            <a:avLst/>
          </a:prstGeom>
          <a:noFill/>
        </p:spPr>
        <p:txBody>
          <a:bodyPr wrap="square" rtlCol="0">
            <a:spAutoFit/>
          </a:bodyPr>
          <a:lstStyle/>
          <a:p>
            <a:r>
              <a:rPr lang="en-GB" dirty="0">
                <a:solidFill>
                  <a:srgbClr val="FF0000"/>
                </a:solidFill>
                <a:latin typeface="Myriad Pro" panose="020B0503030403020204"/>
              </a:rPr>
              <a:t>1</a:t>
            </a:r>
          </a:p>
        </p:txBody>
      </p:sp>
      <p:sp>
        <p:nvSpPr>
          <p:cNvPr id="15" name="TextBox 14"/>
          <p:cNvSpPr txBox="1"/>
          <p:nvPr/>
        </p:nvSpPr>
        <p:spPr>
          <a:xfrm>
            <a:off x="7840183" y="2207700"/>
            <a:ext cx="308344" cy="461665"/>
          </a:xfrm>
          <a:prstGeom prst="rect">
            <a:avLst/>
          </a:prstGeom>
          <a:noFill/>
        </p:spPr>
        <p:txBody>
          <a:bodyPr wrap="square" rtlCol="0">
            <a:spAutoFit/>
          </a:bodyPr>
          <a:lstStyle/>
          <a:p>
            <a:r>
              <a:rPr lang="en-GB" sz="2400" dirty="0">
                <a:latin typeface="Myriad Pro" panose="020B0503030403020204"/>
              </a:rPr>
              <a:t>9</a:t>
            </a:r>
          </a:p>
        </p:txBody>
      </p:sp>
      <p:sp>
        <p:nvSpPr>
          <p:cNvPr id="16" name="TextBox 15"/>
          <p:cNvSpPr txBox="1"/>
          <p:nvPr/>
        </p:nvSpPr>
        <p:spPr>
          <a:xfrm>
            <a:off x="7586332" y="2207700"/>
            <a:ext cx="308344" cy="461665"/>
          </a:xfrm>
          <a:prstGeom prst="rect">
            <a:avLst/>
          </a:prstGeom>
          <a:noFill/>
        </p:spPr>
        <p:txBody>
          <a:bodyPr wrap="square" rtlCol="0">
            <a:spAutoFit/>
          </a:bodyPr>
          <a:lstStyle/>
          <a:p>
            <a:r>
              <a:rPr lang="en-GB" sz="2400" dirty="0">
                <a:latin typeface="Myriad Pro" panose="020B0503030403020204"/>
              </a:rPr>
              <a:t>7</a:t>
            </a:r>
          </a:p>
        </p:txBody>
      </p:sp>
      <p:sp>
        <p:nvSpPr>
          <p:cNvPr id="18" name="TextBox 17"/>
          <p:cNvSpPr txBox="1"/>
          <p:nvPr/>
        </p:nvSpPr>
        <p:spPr>
          <a:xfrm>
            <a:off x="986024" y="1976867"/>
            <a:ext cx="2201682"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7,919 – 4,924</a:t>
            </a:r>
          </a:p>
        </p:txBody>
      </p:sp>
      <p:pic>
        <p:nvPicPr>
          <p:cNvPr id="19" name="Picture 18" descr="A close up of a logo  Description generated with high confidence">
            <a:extLst>
              <a:ext uri="{FF2B5EF4-FFF2-40B4-BE49-F238E27FC236}">
                <a16:creationId xmlns:a16="http://schemas.microsoft.com/office/drawing/2014/main" id="{1594AB88-824F-41B7-8CA8-DD0EA87CE490}"/>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1350625" y="2384326"/>
            <a:ext cx="194527" cy="390772"/>
          </a:xfrm>
          <a:prstGeom prst="rect">
            <a:avLst/>
          </a:prstGeom>
        </p:spPr>
      </p:pic>
      <p:sp>
        <p:nvSpPr>
          <p:cNvPr id="20" name="TextBox 19"/>
          <p:cNvSpPr txBox="1"/>
          <p:nvPr/>
        </p:nvSpPr>
        <p:spPr>
          <a:xfrm>
            <a:off x="1005248" y="2405740"/>
            <a:ext cx="563527" cy="369332"/>
          </a:xfrm>
          <a:prstGeom prst="rect">
            <a:avLst/>
          </a:prstGeom>
          <a:noFill/>
        </p:spPr>
        <p:txBody>
          <a:bodyPr wrap="square" rtlCol="0">
            <a:spAutoFit/>
          </a:bodyPr>
          <a:lstStyle/>
          <a:p>
            <a:r>
              <a:rPr lang="en-GB" dirty="0">
                <a:solidFill>
                  <a:schemeClr val="bg2">
                    <a:lumMod val="50000"/>
                  </a:schemeClr>
                </a:solidFill>
                <a:latin typeface="Myriad Pro" panose="020B0503030403020204"/>
              </a:rPr>
              <a:t>+5</a:t>
            </a:r>
          </a:p>
        </p:txBody>
      </p:sp>
      <p:sp>
        <p:nvSpPr>
          <p:cNvPr id="21" name="TextBox 20"/>
          <p:cNvSpPr txBox="1"/>
          <p:nvPr/>
        </p:nvSpPr>
        <p:spPr>
          <a:xfrm>
            <a:off x="986023" y="2830947"/>
            <a:ext cx="3319783"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7,924 – 4,924 = 3,000</a:t>
            </a:r>
          </a:p>
        </p:txBody>
      </p:sp>
      <p:sp>
        <p:nvSpPr>
          <p:cNvPr id="22" name="TextBox 21"/>
          <p:cNvSpPr txBox="1"/>
          <p:nvPr/>
        </p:nvSpPr>
        <p:spPr>
          <a:xfrm>
            <a:off x="3747122" y="2225726"/>
            <a:ext cx="563527" cy="369332"/>
          </a:xfrm>
          <a:prstGeom prst="rect">
            <a:avLst/>
          </a:prstGeom>
          <a:noFill/>
        </p:spPr>
        <p:txBody>
          <a:bodyPr wrap="square" rtlCol="0">
            <a:spAutoFit/>
          </a:bodyPr>
          <a:lstStyle/>
          <a:p>
            <a:r>
              <a:rPr lang="en-GB" dirty="0">
                <a:solidFill>
                  <a:schemeClr val="bg2">
                    <a:lumMod val="50000"/>
                  </a:schemeClr>
                </a:solidFill>
                <a:latin typeface="Myriad Pro" panose="020B0503030403020204"/>
              </a:rPr>
              <a:t>-5</a:t>
            </a:r>
          </a:p>
        </p:txBody>
      </p:sp>
      <p:pic>
        <p:nvPicPr>
          <p:cNvPr id="24" name="Picture 23" descr="A close up of a logo  Description generated with high confidence">
            <a:extLst>
              <a:ext uri="{FF2B5EF4-FFF2-40B4-BE49-F238E27FC236}">
                <a16:creationId xmlns:a16="http://schemas.microsoft.com/office/drawing/2014/main" id="{1594AB88-824F-41B7-8CA8-DD0EA87CE490}"/>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flipV="1">
            <a:off x="3640852" y="2013540"/>
            <a:ext cx="127052" cy="807535"/>
          </a:xfrm>
          <a:prstGeom prst="rect">
            <a:avLst/>
          </a:prstGeom>
        </p:spPr>
      </p:pic>
      <p:sp>
        <p:nvSpPr>
          <p:cNvPr id="25" name="TextBox 24"/>
          <p:cNvSpPr txBox="1"/>
          <p:nvPr/>
        </p:nvSpPr>
        <p:spPr>
          <a:xfrm>
            <a:off x="10631" y="4170382"/>
            <a:ext cx="2296756"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29.97 + 4.90</a:t>
            </a:r>
          </a:p>
        </p:txBody>
      </p:sp>
      <p:sp>
        <p:nvSpPr>
          <p:cNvPr id="26" name="TextBox 25"/>
          <p:cNvSpPr txBox="1"/>
          <p:nvPr/>
        </p:nvSpPr>
        <p:spPr>
          <a:xfrm>
            <a:off x="56340" y="4612109"/>
            <a:ext cx="808074" cy="369332"/>
          </a:xfrm>
          <a:prstGeom prst="rect">
            <a:avLst/>
          </a:prstGeom>
          <a:noFill/>
        </p:spPr>
        <p:txBody>
          <a:bodyPr wrap="square" rtlCol="0">
            <a:spAutoFit/>
          </a:bodyPr>
          <a:lstStyle/>
          <a:p>
            <a:r>
              <a:rPr lang="en-GB" dirty="0">
                <a:solidFill>
                  <a:schemeClr val="bg2">
                    <a:lumMod val="50000"/>
                  </a:schemeClr>
                </a:solidFill>
                <a:latin typeface="Myriad Pro" panose="020B0503030403020204"/>
              </a:rPr>
              <a:t>+0.03</a:t>
            </a:r>
          </a:p>
        </p:txBody>
      </p:sp>
      <p:pic>
        <p:nvPicPr>
          <p:cNvPr id="27" name="Picture 26" descr="A close up of a logo  Description generated with high confidence">
            <a:extLst>
              <a:ext uri="{FF2B5EF4-FFF2-40B4-BE49-F238E27FC236}">
                <a16:creationId xmlns:a16="http://schemas.microsoft.com/office/drawing/2014/main" id="{1594AB88-824F-41B7-8CA8-DD0EA87CE490}"/>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669887" y="4559038"/>
            <a:ext cx="194527" cy="498215"/>
          </a:xfrm>
          <a:prstGeom prst="rect">
            <a:avLst/>
          </a:prstGeom>
        </p:spPr>
      </p:pic>
      <p:sp>
        <p:nvSpPr>
          <p:cNvPr id="28" name="TextBox 27"/>
          <p:cNvSpPr txBox="1"/>
          <p:nvPr/>
        </p:nvSpPr>
        <p:spPr>
          <a:xfrm>
            <a:off x="37090" y="5057254"/>
            <a:ext cx="3063371"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30.00 + 4.90 = 34.90</a:t>
            </a:r>
          </a:p>
        </p:txBody>
      </p:sp>
      <p:pic>
        <p:nvPicPr>
          <p:cNvPr id="29" name="Picture 28" descr="A close up of a logo  Description generated with high confidence">
            <a:extLst>
              <a:ext uri="{FF2B5EF4-FFF2-40B4-BE49-F238E27FC236}">
                <a16:creationId xmlns:a16="http://schemas.microsoft.com/office/drawing/2014/main" id="{1594AB88-824F-41B7-8CA8-DD0EA87CE490}"/>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flipV="1">
            <a:off x="2527088" y="4195918"/>
            <a:ext cx="127052" cy="807535"/>
          </a:xfrm>
          <a:prstGeom prst="rect">
            <a:avLst/>
          </a:prstGeom>
        </p:spPr>
      </p:pic>
      <p:sp>
        <p:nvSpPr>
          <p:cNvPr id="30" name="TextBox 29"/>
          <p:cNvSpPr txBox="1"/>
          <p:nvPr/>
        </p:nvSpPr>
        <p:spPr>
          <a:xfrm>
            <a:off x="2617336" y="4558191"/>
            <a:ext cx="808074" cy="369332"/>
          </a:xfrm>
          <a:prstGeom prst="rect">
            <a:avLst/>
          </a:prstGeom>
          <a:noFill/>
        </p:spPr>
        <p:txBody>
          <a:bodyPr wrap="square" rtlCol="0">
            <a:spAutoFit/>
          </a:bodyPr>
          <a:lstStyle/>
          <a:p>
            <a:r>
              <a:rPr lang="en-GB" dirty="0">
                <a:solidFill>
                  <a:schemeClr val="bg2">
                    <a:lumMod val="50000"/>
                  </a:schemeClr>
                </a:solidFill>
                <a:latin typeface="Myriad Pro" panose="020B0503030403020204"/>
              </a:rPr>
              <a:t>-0.03</a:t>
            </a:r>
          </a:p>
        </p:txBody>
      </p:sp>
      <p:sp>
        <p:nvSpPr>
          <p:cNvPr id="31" name="TextBox 30"/>
          <p:cNvSpPr txBox="1"/>
          <p:nvPr/>
        </p:nvSpPr>
        <p:spPr>
          <a:xfrm>
            <a:off x="362747" y="3218411"/>
            <a:ext cx="7994444" cy="408623"/>
          </a:xfrm>
          <a:prstGeom prst="wedgeRoundRectCallout">
            <a:avLst>
              <a:gd name="adj1" fmla="val -52372"/>
              <a:gd name="adj2" fmla="val 33877"/>
              <a:gd name="adj3" fmla="val 16667"/>
            </a:avLst>
          </a:prstGeom>
          <a:noFill/>
          <a:ln>
            <a:solidFill>
              <a:srgbClr val="3875A1"/>
            </a:solidFill>
          </a:ln>
        </p:spPr>
        <p:txBody>
          <a:bodyPr wrap="square" rtlCol="0">
            <a:spAutoFit/>
          </a:bodyPr>
          <a:lstStyle/>
          <a:p>
            <a:r>
              <a:rPr lang="en-GB" dirty="0">
                <a:solidFill>
                  <a:srgbClr val="3875A1"/>
                </a:solidFill>
                <a:latin typeface="Myriad Pro" panose="020B0503030403020204"/>
              </a:rPr>
              <a:t>I will transform the minuend, then adjust the difference by the same amount.</a:t>
            </a:r>
          </a:p>
        </p:txBody>
      </p:sp>
      <p:sp>
        <p:nvSpPr>
          <p:cNvPr id="32" name="TextBox 31"/>
          <p:cNvSpPr txBox="1"/>
          <p:nvPr/>
        </p:nvSpPr>
        <p:spPr>
          <a:xfrm>
            <a:off x="1716375" y="1469037"/>
            <a:ext cx="6024134" cy="461665"/>
          </a:xfrm>
          <a:prstGeom prst="rect">
            <a:avLst/>
          </a:prstGeom>
          <a:noFill/>
        </p:spPr>
        <p:txBody>
          <a:bodyPr wrap="square" rtlCol="0">
            <a:spAutoFit/>
          </a:bodyPr>
          <a:lstStyle/>
          <a:p>
            <a:r>
              <a:rPr lang="en-US" sz="2400" dirty="0">
                <a:latin typeface="Myriad Pro" panose="020B0503030403020204"/>
              </a:rPr>
              <a:t>4,924  +                  	=     2,447   +   5,472            </a:t>
            </a:r>
          </a:p>
        </p:txBody>
      </p:sp>
      <p:sp>
        <p:nvSpPr>
          <p:cNvPr id="33" name="TextBox 32"/>
          <p:cNvSpPr txBox="1"/>
          <p:nvPr/>
        </p:nvSpPr>
        <p:spPr>
          <a:xfrm>
            <a:off x="5689892" y="1922661"/>
            <a:ext cx="1205346"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7,919</a:t>
            </a:r>
          </a:p>
        </p:txBody>
      </p:sp>
    </p:spTree>
    <p:custDataLst>
      <p:tags r:id="rId1"/>
    </p:custDataLst>
    <p:extLst>
      <p:ext uri="{BB962C8B-B14F-4D97-AF65-F5344CB8AC3E}">
        <p14:creationId xmlns:p14="http://schemas.microsoft.com/office/powerpoint/2010/main" val="3934078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500"/>
                                        <p:tgtEl>
                                          <p:spTgt spid="27"/>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ssolv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25" grpId="0"/>
      <p:bldP spid="26" grpId="0"/>
      <p:bldP spid="28"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marL="0" indent="0">
              <a:buNone/>
            </a:pPr>
            <a:r>
              <a:rPr lang="en-US" dirty="0"/>
              <a:t> </a:t>
            </a:r>
          </a:p>
        </p:txBody>
      </p:sp>
      <p:graphicFrame>
        <p:nvGraphicFramePr>
          <p:cNvPr id="3" name="Table 2">
            <a:extLst>
              <a:ext uri="{FF2B5EF4-FFF2-40B4-BE49-F238E27FC236}">
                <a16:creationId xmlns:a16="http://schemas.microsoft.com/office/drawing/2014/main" id="{15E2F2F5-6ADE-4269-AD16-9BE0944211C9}"/>
              </a:ext>
            </a:extLst>
          </p:cNvPr>
          <p:cNvGraphicFramePr>
            <a:graphicFrameLocks noGrp="1"/>
          </p:cNvGraphicFramePr>
          <p:nvPr>
            <p:extLst>
              <p:ext uri="{D42A27DB-BD31-4B8C-83A1-F6EECF244321}">
                <p14:modId xmlns:p14="http://schemas.microsoft.com/office/powerpoint/2010/main" val="520170969"/>
              </p:ext>
            </p:extLst>
          </p:nvPr>
        </p:nvGraphicFramePr>
        <p:xfrm>
          <a:off x="2584595" y="1260000"/>
          <a:ext cx="3974811" cy="2448000"/>
        </p:xfrm>
        <a:graphic>
          <a:graphicData uri="http://schemas.openxmlformats.org/drawingml/2006/table">
            <a:tbl>
              <a:tblPr firstRow="1" firstCol="1" bandRow="1">
                <a:tableStyleId>{5C22544A-7EE6-4342-B048-85BDC9FD1C3A}</a:tableStyleId>
              </a:tblPr>
              <a:tblGrid>
                <a:gridCol w="1548000">
                  <a:extLst>
                    <a:ext uri="{9D8B030D-6E8A-4147-A177-3AD203B41FA5}">
                      <a16:colId xmlns:a16="http://schemas.microsoft.com/office/drawing/2014/main" val="20000"/>
                    </a:ext>
                  </a:extLst>
                </a:gridCol>
                <a:gridCol w="2426811">
                  <a:extLst>
                    <a:ext uri="{9D8B030D-6E8A-4147-A177-3AD203B41FA5}">
                      <a16:colId xmlns:a16="http://schemas.microsoft.com/office/drawing/2014/main" val="20001"/>
                    </a:ext>
                  </a:extLst>
                </a:gridCol>
              </a:tblGrid>
              <a:tr h="576000">
                <a:tc>
                  <a:txBody>
                    <a:bodyPr/>
                    <a:lstStyle/>
                    <a:p>
                      <a:pPr algn="ctr">
                        <a:spcBef>
                          <a:spcPts val="400"/>
                        </a:spcBef>
                        <a:spcAft>
                          <a:spcPts val="400"/>
                        </a:spcAft>
                      </a:pPr>
                      <a:r>
                        <a:rPr lang="en-GB" sz="2400" b="1" dirty="0">
                          <a:solidFill>
                            <a:schemeClr val="tx1"/>
                          </a:solidFill>
                          <a:effectLst/>
                          <a:latin typeface="Myriad Pro Semibold"/>
                          <a:ea typeface="Calibri"/>
                          <a:cs typeface="Times New Roman"/>
                        </a:rPr>
                        <a:t>Month</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l">
                        <a:spcBef>
                          <a:spcPts val="400"/>
                        </a:spcBef>
                        <a:spcAft>
                          <a:spcPts val="400"/>
                        </a:spcAft>
                      </a:pPr>
                      <a:r>
                        <a:rPr lang="en-GB" sz="2400" b="1" dirty="0">
                          <a:solidFill>
                            <a:schemeClr val="tx1"/>
                          </a:solidFill>
                          <a:effectLst/>
                          <a:latin typeface="Myriad Pro Semibold"/>
                        </a:rPr>
                        <a:t>Rainfall (mm)</a:t>
                      </a:r>
                      <a:endParaRPr lang="en-GB" sz="2400" b="1" dirty="0">
                        <a:solidFill>
                          <a:schemeClr val="tx1"/>
                        </a:solidFill>
                        <a:effectLst/>
                        <a:latin typeface="Myriad Pro Semibold"/>
                        <a:ea typeface="Calibri"/>
                        <a:cs typeface="Times New Roman"/>
                      </a:endParaRP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10000"/>
                  </a:ext>
                </a:extLst>
              </a:tr>
              <a:tr h="468000">
                <a:tc>
                  <a:txBody>
                    <a:bodyPr/>
                    <a:lstStyle/>
                    <a:p>
                      <a:pPr algn="l">
                        <a:spcBef>
                          <a:spcPts val="400"/>
                        </a:spcBef>
                        <a:spcAft>
                          <a:spcPts val="400"/>
                        </a:spcAft>
                      </a:pPr>
                      <a:r>
                        <a:rPr lang="en-GB" sz="2400" b="0" dirty="0">
                          <a:solidFill>
                            <a:schemeClr val="tx1"/>
                          </a:solidFill>
                          <a:effectLst/>
                          <a:latin typeface="Myriad Pro Semibold"/>
                          <a:ea typeface="Calibri"/>
                          <a:cs typeface="Times New Roman"/>
                        </a:rPr>
                        <a:t>Jun</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tx1"/>
                          </a:solidFill>
                          <a:effectLst/>
                          <a:latin typeface="Myriad Pro Semibold"/>
                          <a:ea typeface="Calibri"/>
                          <a:cs typeface="Times New Roman"/>
                        </a:rPr>
                        <a:t>87</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68000">
                <a:tc>
                  <a:txBody>
                    <a:bodyPr/>
                    <a:lstStyle/>
                    <a:p>
                      <a:pPr algn="l">
                        <a:spcBef>
                          <a:spcPts val="400"/>
                        </a:spcBef>
                        <a:spcAft>
                          <a:spcPts val="400"/>
                        </a:spcAft>
                      </a:pPr>
                      <a:r>
                        <a:rPr lang="en-GB" sz="2400" b="0" dirty="0">
                          <a:solidFill>
                            <a:schemeClr val="tx1"/>
                          </a:solidFill>
                          <a:effectLst/>
                          <a:latin typeface="Myriad Pro Semibold"/>
                          <a:ea typeface="Calibri"/>
                          <a:cs typeface="Times New Roman"/>
                        </a:rPr>
                        <a:t>Jul</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tx1"/>
                          </a:solidFill>
                          <a:effectLst/>
                          <a:latin typeface="Myriad Pro Semibold"/>
                          <a:ea typeface="Calibri"/>
                          <a:cs typeface="Times New Roman"/>
                        </a:rPr>
                        <a:t>67</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68000">
                <a:tc>
                  <a:txBody>
                    <a:bodyPr/>
                    <a:lstStyle/>
                    <a:p>
                      <a:pPr algn="l">
                        <a:spcBef>
                          <a:spcPts val="400"/>
                        </a:spcBef>
                        <a:spcAft>
                          <a:spcPts val="400"/>
                        </a:spcAft>
                      </a:pPr>
                      <a:r>
                        <a:rPr lang="en-GB" sz="2400" b="0" dirty="0">
                          <a:solidFill>
                            <a:schemeClr val="tx1"/>
                          </a:solidFill>
                          <a:effectLst/>
                          <a:latin typeface="Myriad Pro Semibold"/>
                          <a:ea typeface="Calibri"/>
                          <a:cs typeface="Times New Roman"/>
                        </a:rPr>
                        <a:t>Aug</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tx1"/>
                          </a:solidFill>
                          <a:effectLst/>
                          <a:latin typeface="Myriad Pro Semibold"/>
                          <a:ea typeface="Calibri"/>
                          <a:cs typeface="Times New Roman"/>
                        </a:rPr>
                        <a:t>28</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68000">
                <a:tc>
                  <a:txBody>
                    <a:bodyPr/>
                    <a:lstStyle/>
                    <a:p>
                      <a:pPr algn="l">
                        <a:spcBef>
                          <a:spcPts val="400"/>
                        </a:spcBef>
                        <a:spcAft>
                          <a:spcPts val="400"/>
                        </a:spcAft>
                      </a:pPr>
                      <a:r>
                        <a:rPr lang="en-GB" sz="2400" b="0" dirty="0">
                          <a:solidFill>
                            <a:schemeClr val="tx1"/>
                          </a:solidFill>
                          <a:effectLst/>
                          <a:latin typeface="Myriad Pro Semibold"/>
                          <a:ea typeface="Calibri"/>
                          <a:cs typeface="Times New Roman"/>
                        </a:rPr>
                        <a:t>Sep</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tx1"/>
                          </a:solidFill>
                          <a:effectLst/>
                          <a:latin typeface="Myriad Pro Semibold"/>
                          <a:ea typeface="Calibri"/>
                          <a:cs typeface="Times New Roman"/>
                        </a:rPr>
                        <a:t>48</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4" name="TextBox 3"/>
          <p:cNvSpPr txBox="1"/>
          <p:nvPr/>
        </p:nvSpPr>
        <p:spPr>
          <a:xfrm>
            <a:off x="1" y="630000"/>
            <a:ext cx="9144000" cy="461665"/>
          </a:xfrm>
          <a:prstGeom prst="rect">
            <a:avLst/>
          </a:prstGeom>
          <a:noFill/>
        </p:spPr>
        <p:txBody>
          <a:bodyPr wrap="square" rtlCol="0">
            <a:spAutoFit/>
          </a:bodyPr>
          <a:lstStyle/>
          <a:p>
            <a:r>
              <a:rPr lang="en-US" sz="2400" dirty="0">
                <a:latin typeface="Myriad Pro" panose="020B0503030403020204"/>
              </a:rPr>
              <a:t>The table shows rainfall measured in a garden for four months.</a:t>
            </a:r>
            <a:endParaRPr lang="en-GB" sz="2400" dirty="0">
              <a:latin typeface="Myriad Pro" panose="020B0503030403020204"/>
            </a:endParaRPr>
          </a:p>
        </p:txBody>
      </p:sp>
      <p:sp>
        <p:nvSpPr>
          <p:cNvPr id="5" name="Rectangle 4"/>
          <p:cNvSpPr/>
          <p:nvPr/>
        </p:nvSpPr>
        <p:spPr>
          <a:xfrm>
            <a:off x="215952" y="3295310"/>
            <a:ext cx="8506918" cy="1938992"/>
          </a:xfrm>
          <a:prstGeom prst="rect">
            <a:avLst/>
          </a:prstGeom>
        </p:spPr>
        <p:txBody>
          <a:bodyPr wrap="square">
            <a:spAutoFit/>
          </a:bodyPr>
          <a:lstStyle/>
          <a:p>
            <a:pPr lvl="0"/>
            <a:r>
              <a:rPr lang="en-GB" sz="2400" dirty="0">
                <a:latin typeface="Myriad Pro" panose="020B0503030403020204"/>
              </a:rPr>
              <a:t>True or false? </a:t>
            </a:r>
          </a:p>
          <a:p>
            <a:pPr lvl="0"/>
            <a:r>
              <a:rPr lang="en-GB" sz="2400" dirty="0">
                <a:latin typeface="Myriad Pro" panose="020B0503030403020204"/>
              </a:rPr>
              <a:t>The difference between the amount of rain that fell in July compared to June is the same as the difference between the amount of rain that fell in September compared to August. Write calculations to explain your answer.</a:t>
            </a:r>
          </a:p>
        </p:txBody>
      </p:sp>
    </p:spTree>
    <p:extLst>
      <p:ext uri="{BB962C8B-B14F-4D97-AF65-F5344CB8AC3E}">
        <p14:creationId xmlns:p14="http://schemas.microsoft.com/office/powerpoint/2010/main" val="10417934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marL="0" indent="0">
              <a:buNone/>
            </a:pPr>
            <a:r>
              <a:rPr lang="en-US" dirty="0"/>
              <a:t> </a:t>
            </a:r>
          </a:p>
        </p:txBody>
      </p:sp>
      <p:graphicFrame>
        <p:nvGraphicFramePr>
          <p:cNvPr id="3" name="Table 2">
            <a:extLst>
              <a:ext uri="{FF2B5EF4-FFF2-40B4-BE49-F238E27FC236}">
                <a16:creationId xmlns:a16="http://schemas.microsoft.com/office/drawing/2014/main" id="{15E2F2F5-6ADE-4269-AD16-9BE0944211C9}"/>
              </a:ext>
            </a:extLst>
          </p:cNvPr>
          <p:cNvGraphicFramePr>
            <a:graphicFrameLocks noGrp="1"/>
          </p:cNvGraphicFramePr>
          <p:nvPr>
            <p:extLst>
              <p:ext uri="{D42A27DB-BD31-4B8C-83A1-F6EECF244321}">
                <p14:modId xmlns:p14="http://schemas.microsoft.com/office/powerpoint/2010/main" val="520170969"/>
              </p:ext>
            </p:extLst>
          </p:nvPr>
        </p:nvGraphicFramePr>
        <p:xfrm>
          <a:off x="2584595" y="1260000"/>
          <a:ext cx="3974811" cy="2448000"/>
        </p:xfrm>
        <a:graphic>
          <a:graphicData uri="http://schemas.openxmlformats.org/drawingml/2006/table">
            <a:tbl>
              <a:tblPr firstRow="1" firstCol="1" bandRow="1">
                <a:tableStyleId>{5C22544A-7EE6-4342-B048-85BDC9FD1C3A}</a:tableStyleId>
              </a:tblPr>
              <a:tblGrid>
                <a:gridCol w="1548000">
                  <a:extLst>
                    <a:ext uri="{9D8B030D-6E8A-4147-A177-3AD203B41FA5}">
                      <a16:colId xmlns:a16="http://schemas.microsoft.com/office/drawing/2014/main" val="20000"/>
                    </a:ext>
                  </a:extLst>
                </a:gridCol>
                <a:gridCol w="2426811">
                  <a:extLst>
                    <a:ext uri="{9D8B030D-6E8A-4147-A177-3AD203B41FA5}">
                      <a16:colId xmlns:a16="http://schemas.microsoft.com/office/drawing/2014/main" val="20001"/>
                    </a:ext>
                  </a:extLst>
                </a:gridCol>
              </a:tblGrid>
              <a:tr h="576000">
                <a:tc>
                  <a:txBody>
                    <a:bodyPr/>
                    <a:lstStyle/>
                    <a:p>
                      <a:pPr algn="ctr">
                        <a:spcBef>
                          <a:spcPts val="400"/>
                        </a:spcBef>
                        <a:spcAft>
                          <a:spcPts val="400"/>
                        </a:spcAft>
                      </a:pPr>
                      <a:r>
                        <a:rPr lang="en-GB" sz="2400" b="1" dirty="0">
                          <a:solidFill>
                            <a:schemeClr val="tx1"/>
                          </a:solidFill>
                          <a:effectLst/>
                          <a:latin typeface="Myriad Pro Semibold"/>
                          <a:ea typeface="Calibri"/>
                          <a:cs typeface="Times New Roman"/>
                        </a:rPr>
                        <a:t>Month</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l">
                        <a:spcBef>
                          <a:spcPts val="400"/>
                        </a:spcBef>
                        <a:spcAft>
                          <a:spcPts val="400"/>
                        </a:spcAft>
                      </a:pPr>
                      <a:r>
                        <a:rPr lang="en-GB" sz="2400" b="1" dirty="0">
                          <a:solidFill>
                            <a:schemeClr val="tx1"/>
                          </a:solidFill>
                          <a:effectLst/>
                          <a:latin typeface="Myriad Pro Semibold"/>
                        </a:rPr>
                        <a:t>Rainfall (mm)</a:t>
                      </a:r>
                      <a:endParaRPr lang="en-GB" sz="2400" b="1" dirty="0">
                        <a:solidFill>
                          <a:schemeClr val="tx1"/>
                        </a:solidFill>
                        <a:effectLst/>
                        <a:latin typeface="Myriad Pro Semibold"/>
                        <a:ea typeface="Calibri"/>
                        <a:cs typeface="Times New Roman"/>
                      </a:endParaRP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10000"/>
                  </a:ext>
                </a:extLst>
              </a:tr>
              <a:tr h="468000">
                <a:tc>
                  <a:txBody>
                    <a:bodyPr/>
                    <a:lstStyle/>
                    <a:p>
                      <a:pPr algn="l">
                        <a:spcBef>
                          <a:spcPts val="400"/>
                        </a:spcBef>
                        <a:spcAft>
                          <a:spcPts val="400"/>
                        </a:spcAft>
                      </a:pPr>
                      <a:r>
                        <a:rPr lang="en-GB" sz="2400" b="0" dirty="0">
                          <a:solidFill>
                            <a:schemeClr val="tx1"/>
                          </a:solidFill>
                          <a:effectLst/>
                          <a:latin typeface="Myriad Pro Semibold"/>
                          <a:ea typeface="Calibri"/>
                          <a:cs typeface="Times New Roman"/>
                        </a:rPr>
                        <a:t>Jun</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tx1"/>
                          </a:solidFill>
                          <a:effectLst/>
                          <a:latin typeface="Myriad Pro Semibold"/>
                          <a:ea typeface="Calibri"/>
                          <a:cs typeface="Times New Roman"/>
                        </a:rPr>
                        <a:t>87</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68000">
                <a:tc>
                  <a:txBody>
                    <a:bodyPr/>
                    <a:lstStyle/>
                    <a:p>
                      <a:pPr algn="l">
                        <a:spcBef>
                          <a:spcPts val="400"/>
                        </a:spcBef>
                        <a:spcAft>
                          <a:spcPts val="400"/>
                        </a:spcAft>
                      </a:pPr>
                      <a:r>
                        <a:rPr lang="en-GB" sz="2400" b="0" dirty="0">
                          <a:solidFill>
                            <a:schemeClr val="tx1"/>
                          </a:solidFill>
                          <a:effectLst/>
                          <a:latin typeface="Myriad Pro Semibold"/>
                          <a:ea typeface="Calibri"/>
                          <a:cs typeface="Times New Roman"/>
                        </a:rPr>
                        <a:t>Jul</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tx1"/>
                          </a:solidFill>
                          <a:effectLst/>
                          <a:latin typeface="Myriad Pro Semibold"/>
                          <a:ea typeface="Calibri"/>
                          <a:cs typeface="Times New Roman"/>
                        </a:rPr>
                        <a:t>67</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68000">
                <a:tc>
                  <a:txBody>
                    <a:bodyPr/>
                    <a:lstStyle/>
                    <a:p>
                      <a:pPr algn="l">
                        <a:spcBef>
                          <a:spcPts val="400"/>
                        </a:spcBef>
                        <a:spcAft>
                          <a:spcPts val="400"/>
                        </a:spcAft>
                      </a:pPr>
                      <a:r>
                        <a:rPr lang="en-GB" sz="2400" b="0" dirty="0">
                          <a:solidFill>
                            <a:schemeClr val="tx1"/>
                          </a:solidFill>
                          <a:effectLst/>
                          <a:latin typeface="Myriad Pro Semibold"/>
                          <a:ea typeface="Calibri"/>
                          <a:cs typeface="Times New Roman"/>
                        </a:rPr>
                        <a:t>Aug</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tx1"/>
                          </a:solidFill>
                          <a:effectLst/>
                          <a:latin typeface="Myriad Pro Semibold"/>
                          <a:ea typeface="Calibri"/>
                          <a:cs typeface="Times New Roman"/>
                        </a:rPr>
                        <a:t>28</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68000">
                <a:tc>
                  <a:txBody>
                    <a:bodyPr/>
                    <a:lstStyle/>
                    <a:p>
                      <a:pPr algn="l">
                        <a:spcBef>
                          <a:spcPts val="400"/>
                        </a:spcBef>
                        <a:spcAft>
                          <a:spcPts val="400"/>
                        </a:spcAft>
                      </a:pPr>
                      <a:r>
                        <a:rPr lang="en-GB" sz="2400" b="0" dirty="0">
                          <a:solidFill>
                            <a:schemeClr val="tx1"/>
                          </a:solidFill>
                          <a:effectLst/>
                          <a:latin typeface="Myriad Pro Semibold"/>
                          <a:ea typeface="Calibri"/>
                          <a:cs typeface="Times New Roman"/>
                        </a:rPr>
                        <a:t>Sep</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tx1"/>
                          </a:solidFill>
                          <a:effectLst/>
                          <a:latin typeface="Myriad Pro Semibold"/>
                          <a:ea typeface="Calibri"/>
                          <a:cs typeface="Times New Roman"/>
                        </a:rPr>
                        <a:t>48</a:t>
                      </a:r>
                    </a:p>
                  </a:txBody>
                  <a:tcPr marL="18000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4" name="TextBox 3"/>
          <p:cNvSpPr txBox="1"/>
          <p:nvPr/>
        </p:nvSpPr>
        <p:spPr>
          <a:xfrm>
            <a:off x="1" y="630000"/>
            <a:ext cx="9144000" cy="461665"/>
          </a:xfrm>
          <a:prstGeom prst="rect">
            <a:avLst/>
          </a:prstGeom>
          <a:noFill/>
        </p:spPr>
        <p:txBody>
          <a:bodyPr wrap="square" rtlCol="0">
            <a:spAutoFit/>
          </a:bodyPr>
          <a:lstStyle/>
          <a:p>
            <a:r>
              <a:rPr lang="en-US" sz="2400" dirty="0">
                <a:latin typeface="Myriad Pro" panose="020B0503030403020204"/>
              </a:rPr>
              <a:t>The table shows rainfall measured in a garden for four months.</a:t>
            </a:r>
            <a:endParaRPr lang="en-GB" sz="2400" dirty="0">
              <a:latin typeface="Myriad Pro" panose="020B0503030403020204"/>
            </a:endParaRPr>
          </a:p>
        </p:txBody>
      </p:sp>
      <p:sp>
        <p:nvSpPr>
          <p:cNvPr id="5" name="Rectangle 4"/>
          <p:cNvSpPr/>
          <p:nvPr/>
        </p:nvSpPr>
        <p:spPr>
          <a:xfrm>
            <a:off x="194268" y="3744975"/>
            <a:ext cx="8506918" cy="461665"/>
          </a:xfrm>
          <a:prstGeom prst="rect">
            <a:avLst/>
          </a:prstGeom>
        </p:spPr>
        <p:txBody>
          <a:bodyPr wrap="square">
            <a:spAutoFit/>
          </a:bodyPr>
          <a:lstStyle/>
          <a:p>
            <a:pPr lvl="0"/>
            <a:r>
              <a:rPr lang="en-US" sz="2400" dirty="0">
                <a:latin typeface="Myriad Pro" panose="020B0503030403020204"/>
              </a:rPr>
              <a:t>True – Can you write a balanced equation?</a:t>
            </a:r>
          </a:p>
        </p:txBody>
      </p:sp>
      <p:sp>
        <p:nvSpPr>
          <p:cNvPr id="6" name="Rectangle 5"/>
          <p:cNvSpPr/>
          <p:nvPr/>
        </p:nvSpPr>
        <p:spPr>
          <a:xfrm>
            <a:off x="3234128" y="4267822"/>
            <a:ext cx="2675744" cy="461665"/>
          </a:xfrm>
          <a:prstGeom prst="rect">
            <a:avLst/>
          </a:prstGeom>
        </p:spPr>
        <p:txBody>
          <a:bodyPr wrap="square">
            <a:spAutoFit/>
          </a:bodyPr>
          <a:lstStyle/>
          <a:p>
            <a:pPr lvl="0"/>
            <a:r>
              <a:rPr lang="en-GB" sz="2400" dirty="0">
                <a:latin typeface="Myriad Pro" panose="020B0503030403020204"/>
              </a:rPr>
              <a:t>87 - 67 =  48 - 28</a:t>
            </a:r>
          </a:p>
        </p:txBody>
      </p:sp>
      <p:sp>
        <p:nvSpPr>
          <p:cNvPr id="7" name="TextBox 6"/>
          <p:cNvSpPr txBox="1"/>
          <p:nvPr/>
        </p:nvSpPr>
        <p:spPr>
          <a:xfrm>
            <a:off x="194268" y="4879373"/>
            <a:ext cx="8755464" cy="830997"/>
          </a:xfrm>
          <a:prstGeom prst="rect">
            <a:avLst/>
          </a:prstGeom>
          <a:noFill/>
        </p:spPr>
        <p:txBody>
          <a:bodyPr wrap="square" rtlCol="0">
            <a:spAutoFit/>
          </a:bodyPr>
          <a:lstStyle/>
          <a:p>
            <a:r>
              <a:rPr lang="en-US" sz="2400" dirty="0">
                <a:latin typeface="Myriad Pro" panose="020B0503030403020204"/>
              </a:rPr>
              <a:t>Which difference shows an increase in rainfall, </a:t>
            </a:r>
          </a:p>
          <a:p>
            <a:r>
              <a:rPr lang="en-US" sz="2400" dirty="0">
                <a:latin typeface="Myriad Pro" panose="020B0503030403020204"/>
              </a:rPr>
              <a:t>which shows a decrease? Explain.</a:t>
            </a:r>
          </a:p>
        </p:txBody>
      </p:sp>
      <p:sp>
        <p:nvSpPr>
          <p:cNvPr id="9" name="Oval 8"/>
          <p:cNvSpPr/>
          <p:nvPr/>
        </p:nvSpPr>
        <p:spPr>
          <a:xfrm>
            <a:off x="3629456" y="4835761"/>
            <a:ext cx="1289154" cy="538668"/>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p:cNvSpPr/>
          <p:nvPr/>
        </p:nvSpPr>
        <p:spPr>
          <a:xfrm>
            <a:off x="2125188" y="5242219"/>
            <a:ext cx="1289154" cy="53866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ounded Rectangle 12"/>
          <p:cNvSpPr/>
          <p:nvPr/>
        </p:nvSpPr>
        <p:spPr>
          <a:xfrm>
            <a:off x="5111646" y="1888761"/>
            <a:ext cx="509665" cy="824459"/>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ounded Rectangle 13"/>
          <p:cNvSpPr/>
          <p:nvPr/>
        </p:nvSpPr>
        <p:spPr>
          <a:xfrm>
            <a:off x="5111646" y="2798380"/>
            <a:ext cx="509665" cy="824459"/>
          </a:xfrm>
          <a:prstGeom prst="round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ounded Rectangle 14"/>
          <p:cNvSpPr/>
          <p:nvPr/>
        </p:nvSpPr>
        <p:spPr>
          <a:xfrm>
            <a:off x="4492699" y="4207453"/>
            <a:ext cx="1089930" cy="601403"/>
          </a:xfrm>
          <a:prstGeom prst="round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ounded Rectangle 15"/>
          <p:cNvSpPr/>
          <p:nvPr/>
        </p:nvSpPr>
        <p:spPr>
          <a:xfrm>
            <a:off x="3184103" y="4207453"/>
            <a:ext cx="1089930" cy="60140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943168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1" grpId="0" animBg="1"/>
      <p:bldP spid="13" grpId="0" animBg="1"/>
      <p:bldP spid="14" grpId="0" animBg="1"/>
      <p:bldP spid="15"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6028627D-5892-448E-9F7D-C15D77C91EC0}"/>
              </a:ext>
            </a:extLst>
          </p:cNvPr>
          <p:cNvSpPr>
            <a:spLocks noGrp="1"/>
          </p:cNvSpPr>
          <p:nvPr>
            <p:ph type="body" sz="quarter" idx="11"/>
          </p:nvPr>
        </p:nvSpPr>
        <p:spPr/>
        <p:txBody>
          <a:bodyPr/>
          <a:lstStyle/>
          <a:p>
            <a:pPr marL="0" indent="0">
              <a:buNone/>
            </a:pPr>
            <a:r>
              <a:rPr lang="en-GB" dirty="0"/>
              <a:t> </a:t>
            </a:r>
          </a:p>
        </p:txBody>
      </p:sp>
      <p:pic>
        <p:nvPicPr>
          <p:cNvPr id="5" name="Content Placeholder 4">
            <a:extLst>
              <a:ext uri="{FF2B5EF4-FFF2-40B4-BE49-F238E27FC236}">
                <a16:creationId xmlns:a16="http://schemas.microsoft.com/office/drawing/2014/main" id="{DB9A55F3-451D-4C34-9C7F-2CB20B5AB849}"/>
              </a:ext>
            </a:extLst>
          </p:cNvPr>
          <p:cNvPicPr>
            <a:picLocks noGrp="1" noChangeAspect="1"/>
          </p:cNvPicPr>
          <p:nvPr>
            <p:ph idx="4294967295"/>
          </p:nvPr>
        </p:nvPicPr>
        <p:blipFill rotWithShape="1">
          <a:blip r:embed="rId4"/>
          <a:srcRect l="7561" t="1824" r="7561" b="327"/>
          <a:stretch/>
        </p:blipFill>
        <p:spPr>
          <a:xfrm>
            <a:off x="4972886" y="1695450"/>
            <a:ext cx="1657350" cy="1733550"/>
          </a:xfrm>
          <a:prstGeom prst="rect">
            <a:avLst/>
          </a:prstGeom>
        </p:spPr>
      </p:pic>
      <p:grpSp>
        <p:nvGrpSpPr>
          <p:cNvPr id="10" name="Group 9">
            <a:extLst>
              <a:ext uri="{FF2B5EF4-FFF2-40B4-BE49-F238E27FC236}">
                <a16:creationId xmlns:a16="http://schemas.microsoft.com/office/drawing/2014/main" id="{F9EE2121-8505-4A27-A687-A60725F11F89}"/>
              </a:ext>
            </a:extLst>
          </p:cNvPr>
          <p:cNvGrpSpPr/>
          <p:nvPr/>
        </p:nvGrpSpPr>
        <p:grpSpPr>
          <a:xfrm>
            <a:off x="240235" y="1690689"/>
            <a:ext cx="4314347" cy="3676081"/>
            <a:chOff x="1339819" y="2052479"/>
            <a:chExt cx="4362450" cy="3676650"/>
          </a:xfrm>
        </p:grpSpPr>
        <p:pic>
          <p:nvPicPr>
            <p:cNvPr id="4" name="Picture 3">
              <a:extLst>
                <a:ext uri="{FF2B5EF4-FFF2-40B4-BE49-F238E27FC236}">
                  <a16:creationId xmlns:a16="http://schemas.microsoft.com/office/drawing/2014/main" id="{E565E28C-9D52-4DF1-8DE5-4BD5B5AC53E0}"/>
                </a:ext>
              </a:extLst>
            </p:cNvPr>
            <p:cNvPicPr>
              <a:picLocks noChangeAspect="1"/>
            </p:cNvPicPr>
            <p:nvPr/>
          </p:nvPicPr>
          <p:blipFill>
            <a:blip r:embed="rId5"/>
            <a:stretch>
              <a:fillRect/>
            </a:stretch>
          </p:blipFill>
          <p:spPr>
            <a:xfrm>
              <a:off x="1339819" y="2052479"/>
              <a:ext cx="4362450" cy="3676650"/>
            </a:xfrm>
            <a:prstGeom prst="rect">
              <a:avLst/>
            </a:prstGeom>
          </p:spPr>
        </p:pic>
        <p:pic>
          <p:nvPicPr>
            <p:cNvPr id="6" name="Picture 5">
              <a:extLst>
                <a:ext uri="{FF2B5EF4-FFF2-40B4-BE49-F238E27FC236}">
                  <a16:creationId xmlns:a16="http://schemas.microsoft.com/office/drawing/2014/main" id="{70CC61B4-327B-4B2D-B2EE-F493D4EBBEF8}"/>
                </a:ext>
              </a:extLst>
            </p:cNvPr>
            <p:cNvPicPr>
              <a:picLocks noChangeAspect="1"/>
            </p:cNvPicPr>
            <p:nvPr/>
          </p:nvPicPr>
          <p:blipFill>
            <a:blip r:embed="rId6"/>
            <a:stretch>
              <a:fillRect/>
            </a:stretch>
          </p:blipFill>
          <p:spPr>
            <a:xfrm>
              <a:off x="1451610" y="2052479"/>
              <a:ext cx="342900" cy="419100"/>
            </a:xfrm>
            <a:prstGeom prst="rect">
              <a:avLst/>
            </a:prstGeom>
          </p:spPr>
        </p:pic>
        <p:pic>
          <p:nvPicPr>
            <p:cNvPr id="7" name="Picture 6">
              <a:extLst>
                <a:ext uri="{FF2B5EF4-FFF2-40B4-BE49-F238E27FC236}">
                  <a16:creationId xmlns:a16="http://schemas.microsoft.com/office/drawing/2014/main" id="{8DB1BC00-356B-46B8-B276-E1141DDE4DBC}"/>
                </a:ext>
              </a:extLst>
            </p:cNvPr>
            <p:cNvPicPr>
              <a:picLocks noChangeAspect="1"/>
            </p:cNvPicPr>
            <p:nvPr/>
          </p:nvPicPr>
          <p:blipFill>
            <a:blip r:embed="rId7"/>
            <a:stretch>
              <a:fillRect/>
            </a:stretch>
          </p:blipFill>
          <p:spPr>
            <a:xfrm>
              <a:off x="1451610" y="4947285"/>
              <a:ext cx="361950" cy="438150"/>
            </a:xfrm>
            <a:prstGeom prst="rect">
              <a:avLst/>
            </a:prstGeom>
          </p:spPr>
        </p:pic>
        <p:pic>
          <p:nvPicPr>
            <p:cNvPr id="8" name="Picture 7">
              <a:extLst>
                <a:ext uri="{FF2B5EF4-FFF2-40B4-BE49-F238E27FC236}">
                  <a16:creationId xmlns:a16="http://schemas.microsoft.com/office/drawing/2014/main" id="{F9AEF766-A431-4CE1-A44F-4861FECC7CEE}"/>
                </a:ext>
              </a:extLst>
            </p:cNvPr>
            <p:cNvPicPr>
              <a:picLocks noChangeAspect="1"/>
            </p:cNvPicPr>
            <p:nvPr/>
          </p:nvPicPr>
          <p:blipFill>
            <a:blip r:embed="rId8"/>
            <a:stretch>
              <a:fillRect/>
            </a:stretch>
          </p:blipFill>
          <p:spPr>
            <a:xfrm>
              <a:off x="5120640" y="4947285"/>
              <a:ext cx="342900" cy="495300"/>
            </a:xfrm>
            <a:prstGeom prst="rect">
              <a:avLst/>
            </a:prstGeom>
          </p:spPr>
        </p:pic>
      </p:grpSp>
      <p:pic>
        <p:nvPicPr>
          <p:cNvPr id="9" name="Picture 8">
            <a:extLst>
              <a:ext uri="{FF2B5EF4-FFF2-40B4-BE49-F238E27FC236}">
                <a16:creationId xmlns:a16="http://schemas.microsoft.com/office/drawing/2014/main" id="{0C6FFFAA-CCA8-47E2-B92D-B0DBC655AFF5}"/>
              </a:ext>
            </a:extLst>
          </p:cNvPr>
          <p:cNvPicPr>
            <a:picLocks noChangeAspect="1"/>
          </p:cNvPicPr>
          <p:nvPr/>
        </p:nvPicPr>
        <p:blipFill>
          <a:blip r:embed="rId9"/>
          <a:stretch>
            <a:fillRect/>
          </a:stretch>
        </p:blipFill>
        <p:spPr>
          <a:xfrm>
            <a:off x="6779464" y="1690689"/>
            <a:ext cx="1657350" cy="1733550"/>
          </a:xfrm>
          <a:prstGeom prst="rect">
            <a:avLst/>
          </a:prstGeom>
        </p:spPr>
      </p:pic>
      <p:sp>
        <p:nvSpPr>
          <p:cNvPr id="2" name="Rectangle 1"/>
          <p:cNvSpPr/>
          <p:nvPr/>
        </p:nvSpPr>
        <p:spPr>
          <a:xfrm>
            <a:off x="776792" y="4234427"/>
            <a:ext cx="426297" cy="426297"/>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917626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1B61FA8-0F39-482B-9665-636EFADCEC43}"/>
              </a:ext>
            </a:extLst>
          </p:cNvPr>
          <p:cNvSpPr>
            <a:spLocks noGrp="1"/>
          </p:cNvSpPr>
          <p:nvPr>
            <p:ph type="body" sz="quarter" idx="11"/>
          </p:nvPr>
        </p:nvSpPr>
        <p:spPr/>
        <p:txBody>
          <a:bodyPr/>
          <a:lstStyle/>
          <a:p>
            <a:pPr marL="0" indent="0">
              <a:buNone/>
            </a:pPr>
            <a:r>
              <a:rPr lang="en-GB" dirty="0"/>
              <a:t> </a:t>
            </a:r>
          </a:p>
        </p:txBody>
      </p:sp>
      <p:pic>
        <p:nvPicPr>
          <p:cNvPr id="13" name="Screen Recording 12">
            <a:hlinkClick r:id="" action="ppaction://media"/>
            <a:extLst>
              <a:ext uri="{FF2B5EF4-FFF2-40B4-BE49-F238E27FC236}">
                <a16:creationId xmlns:a16="http://schemas.microsoft.com/office/drawing/2014/main" id="{BD873A14-5D26-459F-BD46-7EC65D5E6ED5}"/>
              </a:ext>
            </a:extLst>
          </p:cNvPr>
          <p:cNvPicPr>
            <a:picLocks noGrp="1" noChangeAspect="1"/>
          </p:cNvPicPr>
          <p:nvPr>
            <p:ph idx="4294967295"/>
            <a:videoFile r:link="rId2"/>
            <p:extLst>
              <p:ext uri="{DAA4B4D4-6D71-4841-9C94-3DE7FCFB9230}">
                <p14:media xmlns:p14="http://schemas.microsoft.com/office/powerpoint/2010/main" r:embed="rId1"/>
              </p:ext>
            </p:extLst>
          </p:nvPr>
        </p:nvPicPr>
        <p:blipFill>
          <a:blip r:embed="rId5"/>
          <a:stretch>
            <a:fillRect/>
          </a:stretch>
        </p:blipFill>
        <p:spPr>
          <a:xfrm>
            <a:off x="487680" y="630000"/>
            <a:ext cx="7886700" cy="3454400"/>
          </a:xfrm>
        </p:spPr>
      </p:pic>
      <p:sp>
        <p:nvSpPr>
          <p:cNvPr id="4" name="Rectangle 3"/>
          <p:cNvSpPr/>
          <p:nvPr/>
        </p:nvSpPr>
        <p:spPr>
          <a:xfrm>
            <a:off x="1077582" y="3476438"/>
            <a:ext cx="426297" cy="426297"/>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94001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629"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3"/>
                </p:tgtEl>
              </p:cMediaNode>
            </p:vide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D88A481F-6B74-4CE6-A2D4-CEA7A5A61A44}"/>
              </a:ext>
            </a:extLst>
          </p:cNvPr>
          <p:cNvSpPr>
            <a:spLocks noGrp="1"/>
          </p:cNvSpPr>
          <p:nvPr>
            <p:ph type="body" sz="quarter" idx="11"/>
          </p:nvPr>
        </p:nvSpPr>
        <p:spPr/>
        <p:txBody>
          <a:bodyPr/>
          <a:lstStyle/>
          <a:p>
            <a:pPr marL="0" indent="0">
              <a:buNone/>
            </a:pPr>
            <a:r>
              <a:rPr lang="en-GB" dirty="0"/>
              <a:t> </a:t>
            </a:r>
          </a:p>
        </p:txBody>
      </p:sp>
      <p:pic>
        <p:nvPicPr>
          <p:cNvPr id="4" name="Screen Recording 3">
            <a:hlinkClick r:id="" action="ppaction://media"/>
            <a:extLst>
              <a:ext uri="{FF2B5EF4-FFF2-40B4-BE49-F238E27FC236}">
                <a16:creationId xmlns:a16="http://schemas.microsoft.com/office/drawing/2014/main" id="{71CCDAAB-7E38-4823-A4CA-1ECB1A61E81B}"/>
              </a:ext>
            </a:extLst>
          </p:cNvPr>
          <p:cNvPicPr>
            <a:picLocks noGrp="1" noChangeAspect="1"/>
          </p:cNvPicPr>
          <p:nvPr>
            <p:ph idx="4294967295"/>
            <a:videoFile r:link="rId2"/>
            <p:extLst>
              <p:ext uri="{DAA4B4D4-6D71-4841-9C94-3DE7FCFB9230}">
                <p14:media xmlns:p14="http://schemas.microsoft.com/office/powerpoint/2010/main" r:embed="rId1"/>
              </p:ext>
            </p:extLst>
          </p:nvPr>
        </p:nvPicPr>
        <p:blipFill>
          <a:blip r:embed="rId5"/>
          <a:stretch>
            <a:fillRect/>
          </a:stretch>
        </p:blipFill>
        <p:spPr>
          <a:xfrm>
            <a:off x="255815" y="630000"/>
            <a:ext cx="7886700" cy="3454400"/>
          </a:xfrm>
        </p:spPr>
      </p:pic>
      <p:sp>
        <p:nvSpPr>
          <p:cNvPr id="5" name="Rectangle 4"/>
          <p:cNvSpPr/>
          <p:nvPr/>
        </p:nvSpPr>
        <p:spPr>
          <a:xfrm>
            <a:off x="848982" y="3488469"/>
            <a:ext cx="426297" cy="426297"/>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91562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A34EC1B-6C8C-4684-A063-A72701E8A33A}"/>
              </a:ext>
            </a:extLst>
          </p:cNvPr>
          <p:cNvPicPr>
            <a:picLocks noChangeAspect="1"/>
          </p:cNvPicPr>
          <p:nvPr/>
        </p:nvPicPr>
        <p:blipFill rotWithShape="1">
          <a:blip r:embed="rId4"/>
          <a:srcRect t="1" b="45350"/>
          <a:stretch/>
        </p:blipFill>
        <p:spPr>
          <a:xfrm>
            <a:off x="1472508" y="824138"/>
            <a:ext cx="4505325" cy="1748987"/>
          </a:xfrm>
          <a:prstGeom prst="rect">
            <a:avLst/>
          </a:prstGeom>
        </p:spPr>
      </p:pic>
      <p:sp>
        <p:nvSpPr>
          <p:cNvPr id="2" name="Text Placeholder 1">
            <a:extLst>
              <a:ext uri="{FF2B5EF4-FFF2-40B4-BE49-F238E27FC236}">
                <a16:creationId xmlns:a16="http://schemas.microsoft.com/office/drawing/2014/main" id="{8B13DC3B-C532-4A46-AB1C-AD1A429331B2}"/>
              </a:ext>
            </a:extLst>
          </p:cNvPr>
          <p:cNvSpPr>
            <a:spLocks noGrp="1"/>
          </p:cNvSpPr>
          <p:nvPr>
            <p:ph type="body" sz="quarter" idx="11"/>
          </p:nvPr>
        </p:nvSpPr>
        <p:spPr/>
        <p:txBody>
          <a:bodyPr/>
          <a:lstStyle/>
          <a:p>
            <a:pPr marL="0" indent="0">
              <a:buNone/>
            </a:pPr>
            <a:r>
              <a:rPr lang="en-GB" dirty="0"/>
              <a:t> </a:t>
            </a:r>
          </a:p>
        </p:txBody>
      </p:sp>
      <p:pic>
        <p:nvPicPr>
          <p:cNvPr id="3" name="Picture 2">
            <a:extLst>
              <a:ext uri="{FF2B5EF4-FFF2-40B4-BE49-F238E27FC236}">
                <a16:creationId xmlns:a16="http://schemas.microsoft.com/office/drawing/2014/main" id="{2D6BB5D2-6251-48E5-B25F-66609FE7A366}"/>
              </a:ext>
            </a:extLst>
          </p:cNvPr>
          <p:cNvPicPr>
            <a:picLocks noChangeAspect="1"/>
          </p:cNvPicPr>
          <p:nvPr/>
        </p:nvPicPr>
        <p:blipFill>
          <a:blip r:embed="rId5"/>
          <a:stretch>
            <a:fillRect/>
          </a:stretch>
        </p:blipFill>
        <p:spPr>
          <a:xfrm>
            <a:off x="1531791" y="1131022"/>
            <a:ext cx="1349110" cy="1365365"/>
          </a:xfrm>
          <a:prstGeom prst="rect">
            <a:avLst/>
          </a:prstGeom>
        </p:spPr>
      </p:pic>
      <p:pic>
        <p:nvPicPr>
          <p:cNvPr id="4" name="Picture 3">
            <a:extLst>
              <a:ext uri="{FF2B5EF4-FFF2-40B4-BE49-F238E27FC236}">
                <a16:creationId xmlns:a16="http://schemas.microsoft.com/office/drawing/2014/main" id="{CDC447D7-8BE4-4F94-8393-F7E6C74E867D}"/>
              </a:ext>
            </a:extLst>
          </p:cNvPr>
          <p:cNvPicPr>
            <a:picLocks noChangeAspect="1"/>
          </p:cNvPicPr>
          <p:nvPr/>
        </p:nvPicPr>
        <p:blipFill rotWithShape="1">
          <a:blip r:embed="rId6"/>
          <a:srcRect r="14657" b="10383"/>
          <a:stretch/>
        </p:blipFill>
        <p:spPr>
          <a:xfrm>
            <a:off x="2880900" y="1103933"/>
            <a:ext cx="1344043" cy="1353239"/>
          </a:xfrm>
          <a:prstGeom prst="rect">
            <a:avLst/>
          </a:prstGeom>
        </p:spPr>
      </p:pic>
      <p:pic>
        <p:nvPicPr>
          <p:cNvPr id="7" name="Picture 6">
            <a:extLst>
              <a:ext uri="{FF2B5EF4-FFF2-40B4-BE49-F238E27FC236}">
                <a16:creationId xmlns:a16="http://schemas.microsoft.com/office/drawing/2014/main" id="{8A365297-9F22-4FD0-8F7D-910CFE2457DA}"/>
              </a:ext>
            </a:extLst>
          </p:cNvPr>
          <p:cNvPicPr>
            <a:picLocks noChangeAspect="1"/>
          </p:cNvPicPr>
          <p:nvPr/>
        </p:nvPicPr>
        <p:blipFill>
          <a:blip r:embed="rId7"/>
          <a:stretch>
            <a:fillRect/>
          </a:stretch>
        </p:blipFill>
        <p:spPr>
          <a:xfrm>
            <a:off x="4393418" y="1103933"/>
            <a:ext cx="1415941" cy="1299880"/>
          </a:xfrm>
          <a:prstGeom prst="rect">
            <a:avLst/>
          </a:prstGeom>
        </p:spPr>
      </p:pic>
      <p:pic>
        <p:nvPicPr>
          <p:cNvPr id="9" name="Picture 8">
            <a:extLst>
              <a:ext uri="{FF2B5EF4-FFF2-40B4-BE49-F238E27FC236}">
                <a16:creationId xmlns:a16="http://schemas.microsoft.com/office/drawing/2014/main" id="{DA34EC1B-6C8C-4684-A063-A72701E8A33A}"/>
              </a:ext>
            </a:extLst>
          </p:cNvPr>
          <p:cNvPicPr>
            <a:picLocks noChangeAspect="1"/>
          </p:cNvPicPr>
          <p:nvPr/>
        </p:nvPicPr>
        <p:blipFill rotWithShape="1">
          <a:blip r:embed="rId4"/>
          <a:srcRect t="1" b="45350"/>
          <a:stretch/>
        </p:blipFill>
        <p:spPr>
          <a:xfrm>
            <a:off x="4377410" y="830750"/>
            <a:ext cx="1584415" cy="1742375"/>
          </a:xfrm>
          <a:prstGeom prst="rect">
            <a:avLst/>
          </a:prstGeom>
        </p:spPr>
      </p:pic>
      <p:sp>
        <p:nvSpPr>
          <p:cNvPr id="5" name="TextBox 4"/>
          <p:cNvSpPr txBox="1"/>
          <p:nvPr/>
        </p:nvSpPr>
        <p:spPr>
          <a:xfrm>
            <a:off x="919056" y="2767263"/>
            <a:ext cx="4651565" cy="461665"/>
          </a:xfrm>
          <a:prstGeom prst="rect">
            <a:avLst/>
          </a:prstGeom>
          <a:noFill/>
        </p:spPr>
        <p:txBody>
          <a:bodyPr wrap="square" rtlCol="0">
            <a:spAutoFit/>
          </a:bodyPr>
          <a:lstStyle/>
          <a:p>
            <a:r>
              <a:rPr lang="en-GB" sz="2400" dirty="0">
                <a:latin typeface="Myriad Pro" panose="020B0503030403020204"/>
              </a:rPr>
              <a:t>45 + 90 + 45 = 50 + 90 + 40</a:t>
            </a:r>
          </a:p>
        </p:txBody>
      </p:sp>
      <p:sp>
        <p:nvSpPr>
          <p:cNvPr id="10" name="TextBox 9"/>
          <p:cNvSpPr txBox="1"/>
          <p:nvPr/>
        </p:nvSpPr>
        <p:spPr>
          <a:xfrm>
            <a:off x="1640104" y="2780148"/>
            <a:ext cx="2753313" cy="461665"/>
          </a:xfrm>
          <a:prstGeom prst="rect">
            <a:avLst/>
          </a:prstGeom>
          <a:noFill/>
        </p:spPr>
        <p:txBody>
          <a:bodyPr wrap="square" rtlCol="0">
            <a:spAutoFit/>
          </a:bodyPr>
          <a:lstStyle/>
          <a:p>
            <a:r>
              <a:rPr lang="en-GB" sz="2400" dirty="0">
                <a:latin typeface="Myriad Pro" panose="020B0503030403020204"/>
              </a:rPr>
              <a:t>45 + 45 = 50 + 40</a:t>
            </a:r>
          </a:p>
        </p:txBody>
      </p:sp>
      <p:sp>
        <p:nvSpPr>
          <p:cNvPr id="6" name="TextBox 5"/>
          <p:cNvSpPr txBox="1"/>
          <p:nvPr/>
        </p:nvSpPr>
        <p:spPr>
          <a:xfrm>
            <a:off x="3093839" y="3879539"/>
            <a:ext cx="2686050" cy="461665"/>
          </a:xfrm>
          <a:prstGeom prst="rect">
            <a:avLst/>
          </a:prstGeom>
          <a:noFill/>
        </p:spPr>
        <p:txBody>
          <a:bodyPr wrap="square" rtlCol="0">
            <a:spAutoFit/>
          </a:bodyPr>
          <a:lstStyle/>
          <a:p>
            <a:r>
              <a:rPr lang="en-GB" sz="2400" dirty="0">
                <a:latin typeface="Myriad Pro" panose="020B0503030403020204"/>
              </a:rPr>
              <a:t>50 + 40  = 60 +</a:t>
            </a:r>
          </a:p>
        </p:txBody>
      </p:sp>
      <p:pic>
        <p:nvPicPr>
          <p:cNvPr id="11" name="Picture 10" descr="A close up of a logo  Description generated with high confidence">
            <a:extLst>
              <a:ext uri="{FF2B5EF4-FFF2-40B4-BE49-F238E27FC236}">
                <a16:creationId xmlns:a16="http://schemas.microsoft.com/office/drawing/2014/main" id="{62554AD4-39F1-4362-8D1D-07ADD9E5F2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89198" y="4341204"/>
            <a:ext cx="1310415" cy="246545"/>
          </a:xfrm>
          <a:prstGeom prst="rect">
            <a:avLst/>
          </a:prstGeom>
        </p:spPr>
      </p:pic>
      <p:pic>
        <p:nvPicPr>
          <p:cNvPr id="12" name="Picture 11" descr="A close up of a logo  Description generated with high confidence">
            <a:extLst>
              <a:ext uri="{FF2B5EF4-FFF2-40B4-BE49-F238E27FC236}">
                <a16:creationId xmlns:a16="http://schemas.microsoft.com/office/drawing/2014/main" id="{62554AD4-39F1-4362-8D1D-07ADD9E5F2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4144405" y="3645879"/>
            <a:ext cx="1310415" cy="246545"/>
          </a:xfrm>
          <a:prstGeom prst="rect">
            <a:avLst/>
          </a:prstGeom>
        </p:spPr>
      </p:pic>
      <p:sp>
        <p:nvSpPr>
          <p:cNvPr id="13" name="TextBox 12"/>
          <p:cNvSpPr txBox="1"/>
          <p:nvPr/>
        </p:nvSpPr>
        <p:spPr>
          <a:xfrm>
            <a:off x="3831353" y="4558856"/>
            <a:ext cx="853960" cy="369332"/>
          </a:xfrm>
          <a:prstGeom prst="rect">
            <a:avLst/>
          </a:prstGeom>
          <a:noFill/>
        </p:spPr>
        <p:txBody>
          <a:bodyPr wrap="square" rtlCol="0">
            <a:spAutoFit/>
          </a:bodyPr>
          <a:lstStyle/>
          <a:p>
            <a:r>
              <a:rPr lang="en-GB" dirty="0">
                <a:solidFill>
                  <a:schemeClr val="bg2">
                    <a:lumMod val="50000"/>
                  </a:schemeClr>
                </a:solidFill>
                <a:latin typeface="Myriad Pro" panose="020B0503030403020204"/>
              </a:rPr>
              <a:t>+10</a:t>
            </a:r>
          </a:p>
        </p:txBody>
      </p:sp>
      <p:sp>
        <p:nvSpPr>
          <p:cNvPr id="14" name="TextBox 13"/>
          <p:cNvSpPr txBox="1"/>
          <p:nvPr/>
        </p:nvSpPr>
        <p:spPr>
          <a:xfrm>
            <a:off x="4572001" y="3340895"/>
            <a:ext cx="571499" cy="369332"/>
          </a:xfrm>
          <a:prstGeom prst="rect">
            <a:avLst/>
          </a:prstGeom>
          <a:noFill/>
        </p:spPr>
        <p:txBody>
          <a:bodyPr wrap="square" rtlCol="0">
            <a:spAutoFit/>
          </a:bodyPr>
          <a:lstStyle/>
          <a:p>
            <a:r>
              <a:rPr lang="en-GB" dirty="0">
                <a:solidFill>
                  <a:schemeClr val="bg2">
                    <a:lumMod val="50000"/>
                  </a:schemeClr>
                </a:solidFill>
                <a:latin typeface="Myriad Pro" panose="020B0503030403020204"/>
              </a:rPr>
              <a:t>-10</a:t>
            </a:r>
          </a:p>
        </p:txBody>
      </p:sp>
      <p:sp>
        <p:nvSpPr>
          <p:cNvPr id="15" name="TextBox 14"/>
          <p:cNvSpPr txBox="1"/>
          <p:nvPr/>
        </p:nvSpPr>
        <p:spPr>
          <a:xfrm>
            <a:off x="5251078" y="3879539"/>
            <a:ext cx="407484" cy="461665"/>
          </a:xfrm>
          <a:prstGeom prst="rect">
            <a:avLst/>
          </a:prstGeom>
          <a:noFill/>
        </p:spPr>
        <p:txBody>
          <a:bodyPr wrap="none" rtlCol="0">
            <a:spAutoFit/>
          </a:bodyPr>
          <a:lstStyle/>
          <a:p>
            <a:r>
              <a:rPr lang="en-GB" sz="2400" dirty="0">
                <a:latin typeface="Myriad Pro" panose="020B0503030403020204"/>
              </a:rPr>
              <a:t>C</a:t>
            </a:r>
            <a:endParaRPr lang="en-GB" dirty="0"/>
          </a:p>
        </p:txBody>
      </p:sp>
      <p:sp>
        <p:nvSpPr>
          <p:cNvPr id="16" name="TextBox 15"/>
          <p:cNvSpPr txBox="1"/>
          <p:nvPr/>
        </p:nvSpPr>
        <p:spPr>
          <a:xfrm>
            <a:off x="5214058" y="3879539"/>
            <a:ext cx="527709" cy="461665"/>
          </a:xfrm>
          <a:prstGeom prst="rect">
            <a:avLst/>
          </a:prstGeom>
          <a:noFill/>
        </p:spPr>
        <p:txBody>
          <a:bodyPr wrap="none" rtlCol="0">
            <a:spAutoFit/>
          </a:bodyPr>
          <a:lstStyle/>
          <a:p>
            <a:r>
              <a:rPr lang="en-GB" sz="2400" dirty="0">
                <a:latin typeface="Myriad Pro" panose="020B0503030403020204"/>
              </a:rPr>
              <a:t>30</a:t>
            </a:r>
            <a:endParaRPr lang="en-GB" dirty="0"/>
          </a:p>
        </p:txBody>
      </p:sp>
      <p:sp>
        <p:nvSpPr>
          <p:cNvPr id="17" name="TextBox 16"/>
          <p:cNvSpPr txBox="1"/>
          <p:nvPr/>
        </p:nvSpPr>
        <p:spPr>
          <a:xfrm>
            <a:off x="331532" y="4991815"/>
            <a:ext cx="4768406" cy="1464231"/>
          </a:xfrm>
          <a:prstGeom prst="wedgeRoundRectCallout">
            <a:avLst>
              <a:gd name="adj1" fmla="val 55586"/>
              <a:gd name="adj2" fmla="val 70889"/>
              <a:gd name="adj3" fmla="val 16667"/>
            </a:avLst>
          </a:prstGeom>
          <a:noFill/>
          <a:ln>
            <a:solidFill>
              <a:srgbClr val="3875A1"/>
            </a:solidFill>
          </a:ln>
        </p:spPr>
        <p:txBody>
          <a:bodyPr wrap="square" rtlCol="0">
            <a:spAutoFit/>
          </a:bodyPr>
          <a:lstStyle/>
          <a:p>
            <a:r>
              <a:rPr lang="en-US" sz="2000" dirty="0">
                <a:latin typeface="Myriad Pro" panose="020B0503030403020204"/>
              </a:rPr>
              <a:t>If one addend is increased by an amount and the other addend is decreased by the same amount, the sum remains the same.</a:t>
            </a:r>
            <a:endParaRPr lang="en-GB" sz="2000" dirty="0">
              <a:latin typeface="Myriad Pro" panose="020B0503030403020204"/>
            </a:endParaRPr>
          </a:p>
        </p:txBody>
      </p:sp>
    </p:spTree>
    <p:custDataLst>
      <p:tags r:id="rId1"/>
    </p:custDataLst>
    <p:extLst>
      <p:ext uri="{BB962C8B-B14F-4D97-AF65-F5344CB8AC3E}">
        <p14:creationId xmlns:p14="http://schemas.microsoft.com/office/powerpoint/2010/main" val="4258870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1" nodeType="clickEffect">
                                  <p:stCondLst>
                                    <p:cond delay="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par>
                                <p:cTn id="12" presetID="9"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dissolv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5" presetClass="path" presetSubtype="0" accel="50000" decel="50000" fill="hold" nodeType="clickEffect">
                                  <p:stCondLst>
                                    <p:cond delay="0"/>
                                  </p:stCondLst>
                                  <p:childTnLst>
                                    <p:animMotion origin="layout" path="M 2.22222E-6 1.85185E-6 L -0.31788 -0.00255 " pathEditMode="relative" rAng="0" ptsTypes="AA">
                                      <p:cBhvr>
                                        <p:cTn id="22" dur="2000" fill="hold"/>
                                        <p:tgtEl>
                                          <p:spTgt spid="9"/>
                                        </p:tgtEl>
                                        <p:attrNameLst>
                                          <p:attrName>ppt_x</p:attrName>
                                          <p:attrName>ppt_y</p:attrName>
                                        </p:attrNameLst>
                                      </p:cBhvr>
                                      <p:rCtr x="-15903" y="-139"/>
                                    </p:animMotion>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par>
                                <p:cTn id="34" presetID="1"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par>
                                <p:cTn id="48" presetID="1"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0" grpId="0"/>
      <p:bldP spid="6" grpId="0"/>
      <p:bldP spid="13" grpId="0"/>
      <p:bldP spid="14" grpId="0"/>
      <p:bldP spid="15" grpId="0"/>
      <p:bldP spid="15" grpId="1"/>
      <p:bldP spid="16" grpId="0"/>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B13DC3B-C532-4A46-AB1C-AD1A429331B2}"/>
              </a:ext>
            </a:extLst>
          </p:cNvPr>
          <p:cNvSpPr>
            <a:spLocks noGrp="1"/>
          </p:cNvSpPr>
          <p:nvPr>
            <p:ph type="body" sz="quarter" idx="11"/>
          </p:nvPr>
        </p:nvSpPr>
        <p:spPr/>
        <p:txBody>
          <a:bodyPr/>
          <a:lstStyle/>
          <a:p>
            <a:pPr marL="0" indent="0">
              <a:buNone/>
            </a:pPr>
            <a:r>
              <a:rPr lang="en-GB" dirty="0"/>
              <a:t> </a:t>
            </a:r>
          </a:p>
        </p:txBody>
      </p:sp>
      <p:pic>
        <p:nvPicPr>
          <p:cNvPr id="9" name="Picture 8"/>
          <p:cNvPicPr>
            <a:picLocks noChangeAspect="1"/>
          </p:cNvPicPr>
          <p:nvPr/>
        </p:nvPicPr>
        <p:blipFill rotWithShape="1">
          <a:blip r:embed="rId4"/>
          <a:srcRect b="4238"/>
          <a:stretch/>
        </p:blipFill>
        <p:spPr>
          <a:xfrm>
            <a:off x="334821" y="723626"/>
            <a:ext cx="3037849" cy="2520000"/>
          </a:xfrm>
          <a:prstGeom prst="rect">
            <a:avLst/>
          </a:prstGeom>
        </p:spPr>
      </p:pic>
      <p:pic>
        <p:nvPicPr>
          <p:cNvPr id="10" name="Picture 9"/>
          <p:cNvPicPr>
            <a:picLocks noChangeAspect="1"/>
          </p:cNvPicPr>
          <p:nvPr/>
        </p:nvPicPr>
        <p:blipFill>
          <a:blip r:embed="rId5"/>
          <a:stretch>
            <a:fillRect/>
          </a:stretch>
        </p:blipFill>
        <p:spPr>
          <a:xfrm>
            <a:off x="2068371" y="806596"/>
            <a:ext cx="1257300" cy="1066800"/>
          </a:xfrm>
          <a:prstGeom prst="rect">
            <a:avLst/>
          </a:prstGeom>
        </p:spPr>
      </p:pic>
      <p:sp>
        <p:nvSpPr>
          <p:cNvPr id="11" name="Rectangle 10"/>
          <p:cNvSpPr/>
          <p:nvPr/>
        </p:nvSpPr>
        <p:spPr>
          <a:xfrm>
            <a:off x="737024" y="2636404"/>
            <a:ext cx="317324" cy="317324"/>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1443789" y="3525253"/>
            <a:ext cx="6063916" cy="461665"/>
          </a:xfrm>
          <a:prstGeom prst="rect">
            <a:avLst/>
          </a:prstGeom>
          <a:noFill/>
        </p:spPr>
        <p:txBody>
          <a:bodyPr wrap="square" rtlCol="0">
            <a:spAutoFit/>
          </a:bodyPr>
          <a:lstStyle/>
          <a:p>
            <a:endParaRPr lang="en-GB" sz="2400" dirty="0">
              <a:latin typeface="Myriad Pro" panose="020B0503030403020204"/>
            </a:endParaRPr>
          </a:p>
        </p:txBody>
      </p:sp>
      <p:sp>
        <p:nvSpPr>
          <p:cNvPr id="15" name="TextBox 14"/>
          <p:cNvSpPr txBox="1"/>
          <p:nvPr/>
        </p:nvSpPr>
        <p:spPr>
          <a:xfrm>
            <a:off x="3093839" y="3879539"/>
            <a:ext cx="2686050" cy="461665"/>
          </a:xfrm>
          <a:prstGeom prst="rect">
            <a:avLst/>
          </a:prstGeom>
          <a:noFill/>
        </p:spPr>
        <p:txBody>
          <a:bodyPr wrap="square" rtlCol="0">
            <a:spAutoFit/>
          </a:bodyPr>
          <a:lstStyle/>
          <a:p>
            <a:r>
              <a:rPr lang="en-GB" sz="2400" dirty="0">
                <a:latin typeface="Myriad Pro" panose="020B0503030403020204"/>
              </a:rPr>
              <a:t>40 + 50  = 65+</a:t>
            </a:r>
          </a:p>
        </p:txBody>
      </p:sp>
      <p:pic>
        <p:nvPicPr>
          <p:cNvPr id="16" name="Picture 15" descr="A close up of a logo  Description generated with high confidence">
            <a:extLst>
              <a:ext uri="{FF2B5EF4-FFF2-40B4-BE49-F238E27FC236}">
                <a16:creationId xmlns:a16="http://schemas.microsoft.com/office/drawing/2014/main" id="{62554AD4-39F1-4362-8D1D-07ADD9E5F2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89198" y="4341204"/>
            <a:ext cx="1310415" cy="246545"/>
          </a:xfrm>
          <a:prstGeom prst="rect">
            <a:avLst/>
          </a:prstGeom>
        </p:spPr>
      </p:pic>
      <p:pic>
        <p:nvPicPr>
          <p:cNvPr id="17" name="Picture 16" descr="A close up of a logo  Description generated with high confidence">
            <a:extLst>
              <a:ext uri="{FF2B5EF4-FFF2-40B4-BE49-F238E27FC236}">
                <a16:creationId xmlns:a16="http://schemas.microsoft.com/office/drawing/2014/main" id="{62554AD4-39F1-4362-8D1D-07ADD9E5F2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4144405" y="3645879"/>
            <a:ext cx="1310415" cy="246545"/>
          </a:xfrm>
          <a:prstGeom prst="rect">
            <a:avLst/>
          </a:prstGeom>
        </p:spPr>
      </p:pic>
      <p:sp>
        <p:nvSpPr>
          <p:cNvPr id="18" name="TextBox 17"/>
          <p:cNvSpPr txBox="1"/>
          <p:nvPr/>
        </p:nvSpPr>
        <p:spPr>
          <a:xfrm>
            <a:off x="5251078" y="3879539"/>
            <a:ext cx="407484" cy="461665"/>
          </a:xfrm>
          <a:prstGeom prst="rect">
            <a:avLst/>
          </a:prstGeom>
          <a:noFill/>
        </p:spPr>
        <p:txBody>
          <a:bodyPr wrap="none" rtlCol="0">
            <a:spAutoFit/>
          </a:bodyPr>
          <a:lstStyle/>
          <a:p>
            <a:r>
              <a:rPr lang="en-GB" sz="2400" dirty="0">
                <a:latin typeface="Myriad Pro" panose="020B0503030403020204"/>
              </a:rPr>
              <a:t>C</a:t>
            </a:r>
            <a:endParaRPr lang="en-GB" dirty="0"/>
          </a:p>
        </p:txBody>
      </p:sp>
      <p:sp>
        <p:nvSpPr>
          <p:cNvPr id="19" name="TextBox 18"/>
          <p:cNvSpPr txBox="1"/>
          <p:nvPr/>
        </p:nvSpPr>
        <p:spPr>
          <a:xfrm>
            <a:off x="5149244" y="3879539"/>
            <a:ext cx="518091" cy="461665"/>
          </a:xfrm>
          <a:prstGeom prst="rect">
            <a:avLst/>
          </a:prstGeom>
          <a:noFill/>
        </p:spPr>
        <p:txBody>
          <a:bodyPr wrap="none" rtlCol="0">
            <a:spAutoFit/>
          </a:bodyPr>
          <a:lstStyle/>
          <a:p>
            <a:r>
              <a:rPr lang="en-GB" sz="2400" dirty="0">
                <a:latin typeface="Myriad Pro" panose="020B0503030403020204"/>
              </a:rPr>
              <a:t>25</a:t>
            </a:r>
            <a:endParaRPr lang="en-GB" dirty="0"/>
          </a:p>
        </p:txBody>
      </p:sp>
      <p:sp>
        <p:nvSpPr>
          <p:cNvPr id="20" name="TextBox 19"/>
          <p:cNvSpPr txBox="1"/>
          <p:nvPr/>
        </p:nvSpPr>
        <p:spPr>
          <a:xfrm>
            <a:off x="4572001" y="3340895"/>
            <a:ext cx="571499" cy="369332"/>
          </a:xfrm>
          <a:prstGeom prst="rect">
            <a:avLst/>
          </a:prstGeom>
          <a:noFill/>
        </p:spPr>
        <p:txBody>
          <a:bodyPr wrap="square" rtlCol="0">
            <a:spAutoFit/>
          </a:bodyPr>
          <a:lstStyle/>
          <a:p>
            <a:r>
              <a:rPr lang="en-GB" dirty="0">
                <a:solidFill>
                  <a:schemeClr val="bg2">
                    <a:lumMod val="50000"/>
                  </a:schemeClr>
                </a:solidFill>
                <a:latin typeface="Myriad Pro" panose="020B0503030403020204"/>
              </a:rPr>
              <a:t>-25</a:t>
            </a:r>
          </a:p>
        </p:txBody>
      </p:sp>
      <p:sp>
        <p:nvSpPr>
          <p:cNvPr id="21" name="TextBox 20"/>
          <p:cNvSpPr txBox="1"/>
          <p:nvPr/>
        </p:nvSpPr>
        <p:spPr>
          <a:xfrm>
            <a:off x="3831353" y="4558856"/>
            <a:ext cx="853960" cy="369332"/>
          </a:xfrm>
          <a:prstGeom prst="rect">
            <a:avLst/>
          </a:prstGeom>
          <a:noFill/>
        </p:spPr>
        <p:txBody>
          <a:bodyPr wrap="square" rtlCol="0">
            <a:spAutoFit/>
          </a:bodyPr>
          <a:lstStyle/>
          <a:p>
            <a:r>
              <a:rPr lang="en-GB" dirty="0">
                <a:solidFill>
                  <a:schemeClr val="bg2">
                    <a:lumMod val="50000"/>
                  </a:schemeClr>
                </a:solidFill>
                <a:latin typeface="Myriad Pro" panose="020B0503030403020204"/>
              </a:rPr>
              <a:t>+25</a:t>
            </a:r>
          </a:p>
        </p:txBody>
      </p:sp>
      <p:sp>
        <p:nvSpPr>
          <p:cNvPr id="22" name="Rounded Rectangular Callout 21"/>
          <p:cNvSpPr/>
          <p:nvPr/>
        </p:nvSpPr>
        <p:spPr>
          <a:xfrm>
            <a:off x="175082" y="5277457"/>
            <a:ext cx="4510231" cy="1328023"/>
          </a:xfrm>
          <a:prstGeom prst="wedgeRoundRectCallout">
            <a:avLst>
              <a:gd name="adj1" fmla="val 57237"/>
              <a:gd name="adj2" fmla="val 63528"/>
              <a:gd name="adj3" fmla="val 16667"/>
            </a:avLst>
          </a:prstGeom>
          <a:ln>
            <a:solidFill>
              <a:srgbClr val="3875A1"/>
            </a:solidFill>
          </a:ln>
        </p:spPr>
        <p:txBody>
          <a:bodyPr wrap="square">
            <a:spAutoFit/>
          </a:bodyPr>
          <a:lstStyle/>
          <a:p>
            <a:pPr defTabSz="966064"/>
            <a:r>
              <a:rPr lang="en-GB" sz="2400" dirty="0">
                <a:solidFill>
                  <a:srgbClr val="3875A1"/>
                </a:solidFill>
                <a:latin typeface="Myriad Pro"/>
              </a:rPr>
              <a:t>The value of the expressions on each side of an equals symbol must be the same.</a:t>
            </a:r>
            <a:endParaRPr lang="en-GB" sz="2400" dirty="0">
              <a:solidFill>
                <a:srgbClr val="3875A1"/>
              </a:solidFill>
              <a:latin typeface="Myriad Pro"/>
              <a:ea typeface="Myriad Pro Semibold" charset="0"/>
              <a:cs typeface="Myriad Pro Semibold" charset="0"/>
            </a:endParaRPr>
          </a:p>
        </p:txBody>
      </p:sp>
      <p:pic>
        <p:nvPicPr>
          <p:cNvPr id="3" name="Picture 2">
            <a:extLst>
              <a:ext uri="{FF2B5EF4-FFF2-40B4-BE49-F238E27FC236}">
                <a16:creationId xmlns:a16="http://schemas.microsoft.com/office/drawing/2014/main" id="{016DB386-A9E8-42A2-BE5B-7628893FD8D1}"/>
              </a:ext>
            </a:extLst>
          </p:cNvPr>
          <p:cNvPicPr>
            <a:picLocks noChangeAspect="1"/>
          </p:cNvPicPr>
          <p:nvPr/>
        </p:nvPicPr>
        <p:blipFill>
          <a:blip r:embed="rId7"/>
          <a:stretch>
            <a:fillRect/>
          </a:stretch>
        </p:blipFill>
        <p:spPr>
          <a:xfrm>
            <a:off x="3795149" y="757476"/>
            <a:ext cx="1419519" cy="2520000"/>
          </a:xfrm>
          <a:prstGeom prst="rect">
            <a:avLst/>
          </a:prstGeom>
        </p:spPr>
      </p:pic>
      <p:sp>
        <p:nvSpPr>
          <p:cNvPr id="12" name="Rectangle 11"/>
          <p:cNvSpPr/>
          <p:nvPr/>
        </p:nvSpPr>
        <p:spPr>
          <a:xfrm>
            <a:off x="4055845" y="2703962"/>
            <a:ext cx="317324" cy="317324"/>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D59D9911-0A4F-49B3-81C2-CBA8FBB72D7C}"/>
              </a:ext>
            </a:extLst>
          </p:cNvPr>
          <p:cNvPicPr>
            <a:picLocks noChangeAspect="1"/>
          </p:cNvPicPr>
          <p:nvPr/>
        </p:nvPicPr>
        <p:blipFill>
          <a:blip r:embed="rId8"/>
          <a:stretch>
            <a:fillRect/>
          </a:stretch>
        </p:blipFill>
        <p:spPr>
          <a:xfrm>
            <a:off x="4422030" y="847652"/>
            <a:ext cx="792638" cy="885524"/>
          </a:xfrm>
          <a:prstGeom prst="rect">
            <a:avLst/>
          </a:prstGeom>
        </p:spPr>
      </p:pic>
      <p:pic>
        <p:nvPicPr>
          <p:cNvPr id="5" name="Picture 4">
            <a:extLst>
              <a:ext uri="{FF2B5EF4-FFF2-40B4-BE49-F238E27FC236}">
                <a16:creationId xmlns:a16="http://schemas.microsoft.com/office/drawing/2014/main" id="{1D05480A-A325-4FA9-B2A7-07630AD5AEB1}"/>
              </a:ext>
            </a:extLst>
          </p:cNvPr>
          <p:cNvPicPr>
            <a:picLocks noChangeAspect="1"/>
          </p:cNvPicPr>
          <p:nvPr/>
        </p:nvPicPr>
        <p:blipFill rotWithShape="1">
          <a:blip r:embed="rId9"/>
          <a:srcRect b="7303"/>
          <a:stretch/>
        </p:blipFill>
        <p:spPr>
          <a:xfrm>
            <a:off x="4421043" y="814358"/>
            <a:ext cx="783334" cy="885524"/>
          </a:xfrm>
          <a:prstGeom prst="rect">
            <a:avLst/>
          </a:prstGeom>
        </p:spPr>
      </p:pic>
    </p:spTree>
    <p:custDataLst>
      <p:tags r:id="rId1"/>
    </p:custDataLst>
    <p:extLst>
      <p:ext uri="{BB962C8B-B14F-4D97-AF65-F5344CB8AC3E}">
        <p14:creationId xmlns:p14="http://schemas.microsoft.com/office/powerpoint/2010/main" val="1525711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18" grpId="1"/>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3" name="TextBox 2"/>
          <p:cNvSpPr txBox="1"/>
          <p:nvPr/>
        </p:nvSpPr>
        <p:spPr>
          <a:xfrm>
            <a:off x="239843" y="666073"/>
            <a:ext cx="8664315" cy="461665"/>
          </a:xfrm>
          <a:prstGeom prst="rect">
            <a:avLst/>
          </a:prstGeom>
          <a:noFill/>
        </p:spPr>
        <p:txBody>
          <a:bodyPr wrap="square" rtlCol="0">
            <a:spAutoFit/>
          </a:bodyPr>
          <a:lstStyle/>
          <a:p>
            <a:r>
              <a:rPr lang="en-US" sz="2400" dirty="0">
                <a:latin typeface="Myriad Pro" panose="020B0503030403020204"/>
              </a:rPr>
              <a:t>Look at this balanced equation. What does </a:t>
            </a:r>
            <a:r>
              <a:rPr lang="en-US" sz="2400" i="1" dirty="0">
                <a:latin typeface="Myriad Pro" panose="020B0503030403020204"/>
              </a:rPr>
              <a:t>n</a:t>
            </a:r>
            <a:r>
              <a:rPr lang="en-US" sz="2400" dirty="0">
                <a:latin typeface="Myriad Pro" panose="020B0503030403020204"/>
              </a:rPr>
              <a:t> represent?</a:t>
            </a:r>
          </a:p>
        </p:txBody>
      </p:sp>
      <p:sp>
        <p:nvSpPr>
          <p:cNvPr id="4" name="TextBox 3"/>
          <p:cNvSpPr txBox="1"/>
          <p:nvPr/>
        </p:nvSpPr>
        <p:spPr>
          <a:xfrm>
            <a:off x="3057995" y="2565816"/>
            <a:ext cx="4437088" cy="461665"/>
          </a:xfrm>
          <a:prstGeom prst="rect">
            <a:avLst/>
          </a:prstGeom>
          <a:noFill/>
        </p:spPr>
        <p:txBody>
          <a:bodyPr wrap="square" rtlCol="0">
            <a:spAutoFit/>
          </a:bodyPr>
          <a:lstStyle/>
          <a:p>
            <a:r>
              <a:rPr lang="en-US" sz="2400" dirty="0">
                <a:latin typeface="Myriad Pro" panose="020B0503030403020204"/>
              </a:rPr>
              <a:t>– 43,750 = 95,400 – 56,750</a:t>
            </a:r>
          </a:p>
        </p:txBody>
      </p:sp>
      <p:sp>
        <p:nvSpPr>
          <p:cNvPr id="5" name="TextBox 4"/>
          <p:cNvSpPr txBox="1"/>
          <p:nvPr/>
        </p:nvSpPr>
        <p:spPr>
          <a:xfrm>
            <a:off x="2683241" y="2565816"/>
            <a:ext cx="524654" cy="461665"/>
          </a:xfrm>
          <a:prstGeom prst="rect">
            <a:avLst/>
          </a:prstGeom>
          <a:noFill/>
        </p:spPr>
        <p:txBody>
          <a:bodyPr wrap="square" rtlCol="0">
            <a:spAutoFit/>
          </a:bodyPr>
          <a:lstStyle/>
          <a:p>
            <a:r>
              <a:rPr lang="en-US" sz="2400" dirty="0">
                <a:latin typeface="Myriad Pro" panose="020B0503030403020204"/>
              </a:rPr>
              <a:t>n</a:t>
            </a:r>
          </a:p>
        </p:txBody>
      </p:sp>
      <p:sp>
        <p:nvSpPr>
          <p:cNvPr id="6" name="TextBox 5"/>
          <p:cNvSpPr txBox="1"/>
          <p:nvPr/>
        </p:nvSpPr>
        <p:spPr>
          <a:xfrm>
            <a:off x="2683241" y="2523915"/>
            <a:ext cx="524654" cy="461665"/>
          </a:xfrm>
          <a:prstGeom prst="rect">
            <a:avLst/>
          </a:prstGeom>
          <a:noFill/>
        </p:spPr>
        <p:txBody>
          <a:bodyPr wrap="square" rtlCol="0">
            <a:spAutoFit/>
          </a:bodyPr>
          <a:lstStyle/>
          <a:p>
            <a:r>
              <a:rPr lang="en-US" sz="2400" dirty="0">
                <a:latin typeface="Myriad Pro" panose="020B0503030403020204"/>
              </a:rPr>
              <a:t>t</a:t>
            </a:r>
          </a:p>
        </p:txBody>
      </p:sp>
      <p:sp>
        <p:nvSpPr>
          <p:cNvPr id="7" name="TextBox 6"/>
          <p:cNvSpPr txBox="1"/>
          <p:nvPr/>
        </p:nvSpPr>
        <p:spPr>
          <a:xfrm>
            <a:off x="2683241" y="2537882"/>
            <a:ext cx="524654" cy="461665"/>
          </a:xfrm>
          <a:prstGeom prst="rect">
            <a:avLst/>
          </a:prstGeom>
          <a:noFill/>
        </p:spPr>
        <p:txBody>
          <a:bodyPr wrap="square" rtlCol="0">
            <a:spAutoFit/>
          </a:bodyPr>
          <a:lstStyle/>
          <a:p>
            <a:r>
              <a:rPr lang="en-US" sz="2400" dirty="0">
                <a:latin typeface="Myriad Pro" panose="020B0503030403020204"/>
              </a:rPr>
              <a:t>b</a:t>
            </a:r>
          </a:p>
        </p:txBody>
      </p:sp>
      <p:sp>
        <p:nvSpPr>
          <p:cNvPr id="8" name="TextBox 7"/>
          <p:cNvSpPr txBox="1"/>
          <p:nvPr/>
        </p:nvSpPr>
        <p:spPr>
          <a:xfrm>
            <a:off x="2683241" y="2551849"/>
            <a:ext cx="524654" cy="461665"/>
          </a:xfrm>
          <a:prstGeom prst="rect">
            <a:avLst/>
          </a:prstGeom>
          <a:noFill/>
        </p:spPr>
        <p:txBody>
          <a:bodyPr wrap="square" rtlCol="0">
            <a:spAutoFit/>
          </a:bodyPr>
          <a:lstStyle/>
          <a:p>
            <a:r>
              <a:rPr lang="en-US" sz="2400" dirty="0">
                <a:latin typeface="Myriad Pro" panose="020B0503030403020204"/>
              </a:rPr>
              <a:t>a</a:t>
            </a:r>
          </a:p>
        </p:txBody>
      </p:sp>
      <p:pic>
        <p:nvPicPr>
          <p:cNvPr id="12" name="Picture 11">
            <a:extLst>
              <a:ext uri="{FF2B5EF4-FFF2-40B4-BE49-F238E27FC236}">
                <a16:creationId xmlns:a16="http://schemas.microsoft.com/office/drawing/2014/main" id="{6C6EBEDE-7216-4810-96BC-4D28FED8EE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9056" y="1943972"/>
            <a:ext cx="2200162" cy="544114"/>
          </a:xfrm>
          <a:prstGeom prst="rect">
            <a:avLst/>
          </a:prstGeom>
        </p:spPr>
      </p:pic>
      <p:pic>
        <p:nvPicPr>
          <p:cNvPr id="13" name="Picture 12" descr="A close up of a logo  Description generated with high confidence">
            <a:extLst>
              <a:ext uri="{FF2B5EF4-FFF2-40B4-BE49-F238E27FC236}">
                <a16:creationId xmlns:a16="http://schemas.microsoft.com/office/drawing/2014/main" id="{62554AD4-39F1-4362-8D1D-07ADD9E5F2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0897" y="3091245"/>
            <a:ext cx="2196000" cy="472796"/>
          </a:xfrm>
          <a:prstGeom prst="rect">
            <a:avLst/>
          </a:prstGeom>
        </p:spPr>
      </p:pic>
      <p:sp>
        <p:nvSpPr>
          <p:cNvPr id="14" name="TextBox 13">
            <a:extLst>
              <a:ext uri="{FF2B5EF4-FFF2-40B4-BE49-F238E27FC236}">
                <a16:creationId xmlns:a16="http://schemas.microsoft.com/office/drawing/2014/main" id="{656BBE86-5AAA-46F3-A1E5-AFCEFEEFE863}"/>
              </a:ext>
            </a:extLst>
          </p:cNvPr>
          <p:cNvSpPr txBox="1"/>
          <p:nvPr/>
        </p:nvSpPr>
        <p:spPr bwMode="auto">
          <a:xfrm>
            <a:off x="4293331" y="3653778"/>
            <a:ext cx="13917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panose="020B0503030403020204"/>
                <a:ea typeface="Myriad Pro Semibold" charset="0"/>
                <a:cs typeface="Arial" panose="020B0604020202020204" pitchFamily="34" charset="0"/>
              </a:rPr>
              <a:t>+ 13,000</a:t>
            </a:r>
            <a:endParaRPr lang="en-GB" sz="2400" dirty="0">
              <a:solidFill>
                <a:srgbClr val="959595"/>
              </a:solidFill>
              <a:latin typeface="Myriad Pro" panose="020B0503030403020204"/>
              <a:ea typeface="Myriad Pro Semibold" charset="0"/>
              <a:cs typeface="Myriad Pro Semibold" charset="0"/>
            </a:endParaRPr>
          </a:p>
        </p:txBody>
      </p:sp>
      <p:sp>
        <p:nvSpPr>
          <p:cNvPr id="15" name="TextBox 14">
            <a:extLst>
              <a:ext uri="{FF2B5EF4-FFF2-40B4-BE49-F238E27FC236}">
                <a16:creationId xmlns:a16="http://schemas.microsoft.com/office/drawing/2014/main" id="{656BBE86-5AAA-46F3-A1E5-AFCEFEEFE863}"/>
              </a:ext>
            </a:extLst>
          </p:cNvPr>
          <p:cNvSpPr txBox="1"/>
          <p:nvPr/>
        </p:nvSpPr>
        <p:spPr bwMode="auto">
          <a:xfrm>
            <a:off x="3207895" y="1423032"/>
            <a:ext cx="13917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panose="020B0503030403020204"/>
                <a:ea typeface="Myriad Pro Semibold" charset="0"/>
                <a:cs typeface="Arial" panose="020B0604020202020204" pitchFamily="34" charset="0"/>
              </a:rPr>
              <a:t>+ 13,000</a:t>
            </a:r>
            <a:endParaRPr lang="en-GB" sz="2400" dirty="0">
              <a:solidFill>
                <a:srgbClr val="959595"/>
              </a:solidFill>
              <a:latin typeface="Myriad Pro" panose="020B0503030403020204"/>
              <a:ea typeface="Myriad Pro Semibold" charset="0"/>
              <a:cs typeface="Myriad Pro Semibold" charset="0"/>
            </a:endParaRPr>
          </a:p>
        </p:txBody>
      </p:sp>
      <p:sp>
        <p:nvSpPr>
          <p:cNvPr id="16" name="Rounded Rectangular Callout 15"/>
          <p:cNvSpPr/>
          <p:nvPr/>
        </p:nvSpPr>
        <p:spPr>
          <a:xfrm>
            <a:off x="716115" y="5368885"/>
            <a:ext cx="4683760" cy="1123712"/>
          </a:xfrm>
          <a:prstGeom prst="wedgeRoundRectCallout">
            <a:avLst>
              <a:gd name="adj1" fmla="val 54636"/>
              <a:gd name="adj2" fmla="val 69787"/>
              <a:gd name="adj3" fmla="val 16667"/>
            </a:avLst>
          </a:prstGeom>
          <a:ln>
            <a:solidFill>
              <a:srgbClr val="3875A1"/>
            </a:solidFill>
          </a:ln>
        </p:spPr>
        <p:txBody>
          <a:bodyPr wrap="square">
            <a:spAutoFit/>
          </a:bodyPr>
          <a:lstStyle/>
          <a:p>
            <a:r>
              <a:rPr lang="en-GB" sz="2000" dirty="0">
                <a:solidFill>
                  <a:srgbClr val="3875A1"/>
                </a:solidFill>
                <a:latin typeface="Myriad Pro" panose="020B0503030403020204"/>
              </a:rPr>
              <a:t>If we change the minuend and subtrahend by the same amount, the difference stays the same.</a:t>
            </a:r>
          </a:p>
        </p:txBody>
      </p:sp>
      <p:pic>
        <p:nvPicPr>
          <p:cNvPr id="17" name="Picture 16">
            <a:extLst>
              <a:ext uri="{FF2B5EF4-FFF2-40B4-BE49-F238E27FC236}">
                <a16:creationId xmlns:a16="http://schemas.microsoft.com/office/drawing/2014/main" id="{6C6EBEDE-7216-4810-96BC-4D28FED8EE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909056" y="1943795"/>
            <a:ext cx="2200162" cy="544114"/>
          </a:xfrm>
          <a:prstGeom prst="rect">
            <a:avLst/>
          </a:prstGeom>
        </p:spPr>
      </p:pic>
      <p:sp>
        <p:nvSpPr>
          <p:cNvPr id="18" name="TextBox 17">
            <a:extLst>
              <a:ext uri="{FF2B5EF4-FFF2-40B4-BE49-F238E27FC236}">
                <a16:creationId xmlns:a16="http://schemas.microsoft.com/office/drawing/2014/main" id="{656BBE86-5AAA-46F3-A1E5-AFCEFEEFE863}"/>
              </a:ext>
            </a:extLst>
          </p:cNvPr>
          <p:cNvSpPr txBox="1"/>
          <p:nvPr/>
        </p:nvSpPr>
        <p:spPr bwMode="auto">
          <a:xfrm>
            <a:off x="3285792" y="1421201"/>
            <a:ext cx="1314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panose="020B0503030403020204"/>
                <a:ea typeface="Myriad Pro Semibold" charset="0"/>
                <a:cs typeface="Arial" panose="020B0604020202020204" pitchFamily="34" charset="0"/>
              </a:rPr>
              <a:t>- 13,000</a:t>
            </a:r>
            <a:endParaRPr lang="en-GB" sz="2400" dirty="0">
              <a:solidFill>
                <a:srgbClr val="959595"/>
              </a:solidFill>
              <a:latin typeface="Myriad Pro" panose="020B0503030403020204"/>
              <a:ea typeface="Myriad Pro Semibold" charset="0"/>
              <a:cs typeface="Myriad Pro Semibold" charset="0"/>
            </a:endParaRPr>
          </a:p>
        </p:txBody>
      </p:sp>
      <p:sp>
        <p:nvSpPr>
          <p:cNvPr id="19" name="TextBox 18">
            <a:extLst>
              <a:ext uri="{FF2B5EF4-FFF2-40B4-BE49-F238E27FC236}">
                <a16:creationId xmlns:a16="http://schemas.microsoft.com/office/drawing/2014/main" id="{656BBE86-5AAA-46F3-A1E5-AFCEFEEFE863}"/>
              </a:ext>
            </a:extLst>
          </p:cNvPr>
          <p:cNvSpPr txBox="1"/>
          <p:nvPr/>
        </p:nvSpPr>
        <p:spPr bwMode="auto">
          <a:xfrm>
            <a:off x="2080662" y="2577714"/>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panose="020B0503030403020204"/>
                <a:ea typeface="Myriad Pro Semibold" charset="0"/>
                <a:cs typeface="Arial" panose="020B0604020202020204" pitchFamily="34" charset="0"/>
              </a:rPr>
              <a:t>82,400</a:t>
            </a:r>
            <a:endParaRPr lang="en-GB" sz="2400" dirty="0">
              <a:solidFill>
                <a:srgbClr val="959595"/>
              </a:solidFill>
              <a:latin typeface="Myriad Pro" panose="020B0503030403020204"/>
              <a:ea typeface="Myriad Pro Semibold" charset="0"/>
              <a:cs typeface="Myriad Pro Semibold" charset="0"/>
            </a:endParaRPr>
          </a:p>
        </p:txBody>
      </p:sp>
    </p:spTree>
    <p:custDataLst>
      <p:tags r:id="rId1"/>
    </p:custDataLst>
    <p:extLst>
      <p:ext uri="{BB962C8B-B14F-4D97-AF65-F5344CB8AC3E}">
        <p14:creationId xmlns:p14="http://schemas.microsoft.com/office/powerpoint/2010/main" val="1788334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1" nodeType="clickEffect">
                                  <p:stCondLst>
                                    <p:cond delay="0"/>
                                  </p:stCondLst>
                                  <p:childTnLst>
                                    <p:set>
                                      <p:cBhvr>
                                        <p:cTn id="13" dur="1" fill="hold">
                                          <p:stCondLst>
                                            <p:cond delay="0"/>
                                          </p:stCondLst>
                                        </p:cTn>
                                        <p:tgtEl>
                                          <p:spTgt spid="8"/>
                                        </p:tgtEl>
                                        <p:attrNameLst>
                                          <p:attrName>style.visibility</p:attrName>
                                        </p:attrNameLst>
                                      </p:cBhvr>
                                      <p:to>
                                        <p:strVal val="hidden"/>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7"/>
                                        </p:tgtEl>
                                        <p:attrNameLst>
                                          <p:attrName>style.visibility</p:attrName>
                                        </p:attrNameLst>
                                      </p:cBhvr>
                                      <p:to>
                                        <p:strVal val="hidden"/>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6"/>
                                        </p:tgtEl>
                                        <p:attrNameLst>
                                          <p:attrName>style.visibility</p:attrName>
                                        </p:attrNameLst>
                                      </p:cBhvr>
                                      <p:to>
                                        <p:strVal val="hidden"/>
                                      </p:to>
                                    </p:set>
                                  </p:childTnLst>
                                </p:cTn>
                              </p:par>
                            </p:childTnLst>
                          </p:cTn>
                        </p:par>
                        <p:par>
                          <p:cTn id="28" fill="hold">
                            <p:stCondLst>
                              <p:cond delay="0"/>
                            </p:stCondLst>
                            <p:childTnLst>
                              <p:par>
                                <p:cTn id="29" presetID="1" presetClass="entr" presetSubtype="0" fill="hold" grpId="1" nodeType="after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dissolv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nodeType="clickEffect">
                                  <p:stCondLst>
                                    <p:cond delay="0"/>
                                  </p:stCondLst>
                                  <p:childTnLst>
                                    <p:set>
                                      <p:cBhvr>
                                        <p:cTn id="59" dur="1" fill="hold">
                                          <p:stCondLst>
                                            <p:cond delay="0"/>
                                          </p:stCondLst>
                                        </p:cTn>
                                        <p:tgtEl>
                                          <p:spTgt spid="12"/>
                                        </p:tgtEl>
                                        <p:attrNameLst>
                                          <p:attrName>style.visibility</p:attrName>
                                        </p:attrNameLst>
                                      </p:cBhvr>
                                      <p:to>
                                        <p:strVal val="hidden"/>
                                      </p:to>
                                    </p:set>
                                  </p:childTnLst>
                                </p:cTn>
                              </p:par>
                              <p:par>
                                <p:cTn id="60" presetID="1" presetClass="exit" presetSubtype="0" fill="hold" grpId="1" nodeType="withEffect">
                                  <p:stCondLst>
                                    <p:cond delay="0"/>
                                  </p:stCondLst>
                                  <p:childTnLst>
                                    <p:set>
                                      <p:cBhvr>
                                        <p:cTn id="61" dur="1" fill="hold">
                                          <p:stCondLst>
                                            <p:cond delay="0"/>
                                          </p:stCondLst>
                                        </p:cTn>
                                        <p:tgtEl>
                                          <p:spTgt spid="15"/>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ipe(left)">
                                      <p:cBhvr>
                                        <p:cTn id="66" dur="500"/>
                                        <p:tgtEl>
                                          <p:spTgt spid="17"/>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500"/>
                                        <p:tgtEl>
                                          <p:spTgt spid="19"/>
                                        </p:tgtEl>
                                      </p:cBhvr>
                                    </p:animEffec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17"/>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2" nodeType="clickEffect">
                                  <p:stCondLst>
                                    <p:cond delay="0"/>
                                  </p:stCondLst>
                                  <p:childTnLst>
                                    <p:animEffect transition="out" filter="fade">
                                      <p:cBhvr>
                                        <p:cTn id="84" dur="500"/>
                                        <p:tgtEl>
                                          <p:spTgt spid="5"/>
                                        </p:tgtEl>
                                      </p:cBhvr>
                                    </p:animEffect>
                                    <p:set>
                                      <p:cBhvr>
                                        <p:cTn id="85"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6" grpId="0"/>
      <p:bldP spid="6" grpId="1"/>
      <p:bldP spid="7" grpId="0"/>
      <p:bldP spid="7" grpId="1"/>
      <p:bldP spid="8" grpId="0"/>
      <p:bldP spid="8" grpId="1"/>
      <p:bldP spid="14" grpId="0"/>
      <p:bldP spid="15" grpId="0"/>
      <p:bldP spid="15" grpId="1"/>
      <p:bldP spid="16" grpId="0" animBg="1"/>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 name="TextBox 3"/>
          <p:cNvSpPr txBox="1"/>
          <p:nvPr/>
        </p:nvSpPr>
        <p:spPr>
          <a:xfrm>
            <a:off x="298252" y="1249368"/>
            <a:ext cx="7687626" cy="646331"/>
          </a:xfrm>
          <a:prstGeom prst="rect">
            <a:avLst/>
          </a:prstGeom>
          <a:noFill/>
        </p:spPr>
        <p:txBody>
          <a:bodyPr wrap="square" rtlCol="0">
            <a:spAutoFit/>
          </a:bodyPr>
          <a:lstStyle/>
          <a:p>
            <a:r>
              <a:rPr lang="en-GB" sz="3600" dirty="0">
                <a:latin typeface="Myriad Pro Semibold"/>
              </a:rPr>
              <a:t>50,000 + 25,000 = 150,000 – 75,000</a:t>
            </a:r>
          </a:p>
        </p:txBody>
      </p:sp>
      <p:sp>
        <p:nvSpPr>
          <p:cNvPr id="5" name="Rectangle 4"/>
          <p:cNvSpPr/>
          <p:nvPr/>
        </p:nvSpPr>
        <p:spPr>
          <a:xfrm>
            <a:off x="3227372" y="2304767"/>
            <a:ext cx="1829386" cy="646331"/>
          </a:xfrm>
          <a:prstGeom prst="rect">
            <a:avLst/>
          </a:prstGeom>
        </p:spPr>
        <p:txBody>
          <a:bodyPr wrap="square">
            <a:spAutoFit/>
          </a:bodyPr>
          <a:lstStyle/>
          <a:p>
            <a:r>
              <a:rPr lang="en-GB" sz="3600" dirty="0">
                <a:latin typeface="Myriad Pro Semibold"/>
              </a:rPr>
              <a:t>??????</a:t>
            </a:r>
          </a:p>
        </p:txBody>
      </p:sp>
      <p:sp>
        <p:nvSpPr>
          <p:cNvPr id="6" name="TextBox 5"/>
          <p:cNvSpPr txBox="1"/>
          <p:nvPr/>
        </p:nvSpPr>
        <p:spPr>
          <a:xfrm>
            <a:off x="3572276" y="1736026"/>
            <a:ext cx="1434662" cy="646331"/>
          </a:xfrm>
          <a:prstGeom prst="rect">
            <a:avLst/>
          </a:prstGeom>
          <a:noFill/>
        </p:spPr>
        <p:txBody>
          <a:bodyPr wrap="square" rtlCol="0">
            <a:spAutoFit/>
          </a:bodyPr>
          <a:lstStyle/>
          <a:p>
            <a:r>
              <a:rPr lang="en-GB" sz="3600" dirty="0">
                <a:latin typeface="Myriad Pro Semibold"/>
              </a:rPr>
              <a:t>so</a:t>
            </a:r>
            <a:endParaRPr lang="en-GB" dirty="0">
              <a:latin typeface="Myriad Pro Semibold"/>
            </a:endParaRPr>
          </a:p>
        </p:txBody>
      </p:sp>
      <p:sp>
        <p:nvSpPr>
          <p:cNvPr id="7" name="Rectangle 6"/>
          <p:cNvSpPr/>
          <p:nvPr/>
        </p:nvSpPr>
        <p:spPr>
          <a:xfrm>
            <a:off x="387456" y="1242903"/>
            <a:ext cx="8207904" cy="1632576"/>
          </a:xfrm>
          <a:prstGeom prst="rect">
            <a:avLst/>
          </a:prstGeom>
          <a:no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8" name="Rectangle 7"/>
          <p:cNvSpPr/>
          <p:nvPr/>
        </p:nvSpPr>
        <p:spPr>
          <a:xfrm>
            <a:off x="298252" y="705619"/>
            <a:ext cx="8404314" cy="461665"/>
          </a:xfrm>
          <a:prstGeom prst="rect">
            <a:avLst/>
          </a:prstGeom>
        </p:spPr>
        <p:txBody>
          <a:bodyPr wrap="square">
            <a:spAutoFit/>
          </a:bodyPr>
          <a:lstStyle/>
          <a:p>
            <a:r>
              <a:rPr lang="en-GB" sz="2400" dirty="0">
                <a:latin typeface="Myriad Pro" panose="020B0503030403020204"/>
              </a:rPr>
              <a:t>Create a related balanced equation because you know that:</a:t>
            </a:r>
          </a:p>
        </p:txBody>
      </p:sp>
      <p:sp>
        <p:nvSpPr>
          <p:cNvPr id="9" name="Speech Bubble: Rectangle with Corners Rounded 8"/>
          <p:cNvSpPr/>
          <p:nvPr/>
        </p:nvSpPr>
        <p:spPr>
          <a:xfrm>
            <a:off x="387456" y="5281153"/>
            <a:ext cx="4510231" cy="1328023"/>
          </a:xfrm>
          <a:prstGeom prst="wedgeRoundRectCallout">
            <a:avLst>
              <a:gd name="adj1" fmla="val 62648"/>
              <a:gd name="adj2" fmla="val 63310"/>
              <a:gd name="adj3" fmla="val 16667"/>
            </a:avLst>
          </a:prstGeom>
          <a:ln>
            <a:solidFill>
              <a:srgbClr val="3875A1"/>
            </a:solidFill>
          </a:ln>
        </p:spPr>
        <p:txBody>
          <a:bodyPr wrap="square">
            <a:spAutoFit/>
          </a:bodyPr>
          <a:lstStyle/>
          <a:p>
            <a:pPr defTabSz="966064"/>
            <a:r>
              <a:rPr lang="en-GB" sz="2400" dirty="0">
                <a:latin typeface="Myriad Pro"/>
              </a:rPr>
              <a:t>The </a:t>
            </a:r>
            <a:r>
              <a:rPr lang="en-GB" sz="2400" b="1" dirty="0">
                <a:latin typeface="Myriad Pro"/>
              </a:rPr>
              <a:t>value</a:t>
            </a:r>
            <a:r>
              <a:rPr lang="en-GB" sz="2400" dirty="0">
                <a:latin typeface="Myriad Pro"/>
              </a:rPr>
              <a:t> of the expressions on each side of an equals symbol must be the same.</a:t>
            </a:r>
            <a:endParaRPr lang="en-GB" sz="2400" dirty="0">
              <a:latin typeface="Myriad Pro"/>
              <a:ea typeface="Myriad Pro Semibold" charset="0"/>
              <a:cs typeface="Myriad Pro Semibold" charset="0"/>
            </a:endParaRPr>
          </a:p>
        </p:txBody>
      </p:sp>
    </p:spTree>
    <p:custDataLst>
      <p:tags r:id="rId1"/>
    </p:custDataLst>
    <p:extLst>
      <p:ext uri="{BB962C8B-B14F-4D97-AF65-F5344CB8AC3E}">
        <p14:creationId xmlns:p14="http://schemas.microsoft.com/office/powerpoint/2010/main" val="24147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graphicFrame>
        <p:nvGraphicFramePr>
          <p:cNvPr id="4" name="Diagram 3"/>
          <p:cNvGraphicFramePr/>
          <p:nvPr>
            <p:extLst>
              <p:ext uri="{D42A27DB-BD31-4B8C-83A1-F6EECF244321}">
                <p14:modId xmlns:p14="http://schemas.microsoft.com/office/powerpoint/2010/main" val="3080881687"/>
              </p:ext>
            </p:extLst>
          </p:nvPr>
        </p:nvGraphicFramePr>
        <p:xfrm>
          <a:off x="85597" y="1144699"/>
          <a:ext cx="6500260" cy="46791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80847" y="715511"/>
            <a:ext cx="9058404" cy="830997"/>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What strategies have you learnt to calculate flexibly and efficiently?</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140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9EA50EF-E38B-47B5-A6C1-B664E58A579D}"/>
              </a:ext>
            </a:extLst>
          </p:cNvPr>
          <p:cNvSpPr>
            <a:spLocks noGrp="1"/>
          </p:cNvSpPr>
          <p:nvPr>
            <p:ph type="body" sz="quarter" idx="12"/>
          </p:nvPr>
        </p:nvSpPr>
        <p:spPr/>
        <p:txBody>
          <a:bodyPr>
            <a:noAutofit/>
          </a:bodyPr>
          <a:lstStyle/>
          <a:p>
            <a:r>
              <a:rPr lang="en-GB" sz="1400" dirty="0">
                <a:hlinkClick r:id="rId2">
                  <a:extLst>
                    <a:ext uri="{A12FA001-AC4F-418D-AE19-62706E023703}">
                      <ahyp:hlinkClr xmlns:ahyp="http://schemas.microsoft.com/office/drawing/2018/hyperlinkcolor" val="tx"/>
                    </a:ext>
                  </a:extLst>
                </a:hlinkClick>
              </a:rPr>
              <a:t>https://www.ncetm.org.uk/classroom-resources/vl-upper-key-stage-2-number-addition-and-subtraction-video-lessons/</a:t>
            </a:r>
            <a:endParaRPr lang="en-GB" sz="1400" dirty="0"/>
          </a:p>
        </p:txBody>
      </p:sp>
    </p:spTree>
    <p:extLst>
      <p:ext uri="{BB962C8B-B14F-4D97-AF65-F5344CB8AC3E}">
        <p14:creationId xmlns:p14="http://schemas.microsoft.com/office/powerpoint/2010/main" val="3445921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 name="TextBox 3"/>
          <p:cNvSpPr txBox="1"/>
          <p:nvPr/>
        </p:nvSpPr>
        <p:spPr>
          <a:xfrm>
            <a:off x="298252" y="1249368"/>
            <a:ext cx="7687626" cy="646331"/>
          </a:xfrm>
          <a:prstGeom prst="rect">
            <a:avLst/>
          </a:prstGeom>
          <a:noFill/>
        </p:spPr>
        <p:txBody>
          <a:bodyPr wrap="square" rtlCol="0">
            <a:spAutoFit/>
          </a:bodyPr>
          <a:lstStyle/>
          <a:p>
            <a:r>
              <a:rPr lang="en-GB" sz="3600" dirty="0">
                <a:latin typeface="Myriad Pro Semibold"/>
              </a:rPr>
              <a:t>50,000 + 25,000 = 150,000 – 75,000</a:t>
            </a:r>
          </a:p>
        </p:txBody>
      </p:sp>
      <p:sp>
        <p:nvSpPr>
          <p:cNvPr id="7" name="Rectangle 6"/>
          <p:cNvSpPr/>
          <p:nvPr/>
        </p:nvSpPr>
        <p:spPr>
          <a:xfrm>
            <a:off x="387454" y="1242903"/>
            <a:ext cx="8208000" cy="1632576"/>
          </a:xfrm>
          <a:prstGeom prst="rect">
            <a:avLst/>
          </a:prstGeom>
          <a:no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8" name="Rectangle 7"/>
          <p:cNvSpPr/>
          <p:nvPr/>
        </p:nvSpPr>
        <p:spPr>
          <a:xfrm>
            <a:off x="298252" y="705619"/>
            <a:ext cx="8404314" cy="461665"/>
          </a:xfrm>
          <a:prstGeom prst="rect">
            <a:avLst/>
          </a:prstGeom>
        </p:spPr>
        <p:txBody>
          <a:bodyPr wrap="square">
            <a:spAutoFit/>
          </a:bodyPr>
          <a:lstStyle/>
          <a:p>
            <a:r>
              <a:rPr lang="en-GB" sz="2400" dirty="0">
                <a:latin typeface="Myriad Pro" panose="020B0503030403020204"/>
              </a:rPr>
              <a:t>Create a related balanced equation because you know that:</a:t>
            </a:r>
          </a:p>
        </p:txBody>
      </p:sp>
      <p:pic>
        <p:nvPicPr>
          <p:cNvPr id="10" name="Picture 9" descr="A close up of a logo  Description generated with high confidence">
            <a:extLst>
              <a:ext uri="{FF2B5EF4-FFF2-40B4-BE49-F238E27FC236}">
                <a16:creationId xmlns:a16="http://schemas.microsoft.com/office/drawing/2014/main" id="{1594AB88-824F-41B7-8CA8-DD0EA87CE490}"/>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983379" y="1902164"/>
            <a:ext cx="194527" cy="792000"/>
          </a:xfrm>
          <a:prstGeom prst="rect">
            <a:avLst/>
          </a:prstGeom>
        </p:spPr>
      </p:pic>
      <p:sp>
        <p:nvSpPr>
          <p:cNvPr id="11" name="TextBox 10"/>
          <p:cNvSpPr txBox="1"/>
          <p:nvPr/>
        </p:nvSpPr>
        <p:spPr>
          <a:xfrm>
            <a:off x="1177906" y="2059191"/>
            <a:ext cx="1464665"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+20,000</a:t>
            </a:r>
          </a:p>
        </p:txBody>
      </p:sp>
      <p:sp>
        <p:nvSpPr>
          <p:cNvPr id="12" name="TextBox 11"/>
          <p:cNvSpPr txBox="1"/>
          <p:nvPr/>
        </p:nvSpPr>
        <p:spPr>
          <a:xfrm>
            <a:off x="387456" y="3074276"/>
            <a:ext cx="2255115" cy="646331"/>
          </a:xfrm>
          <a:prstGeom prst="rect">
            <a:avLst/>
          </a:prstGeom>
          <a:noFill/>
        </p:spPr>
        <p:txBody>
          <a:bodyPr wrap="square" rtlCol="0">
            <a:spAutoFit/>
          </a:bodyPr>
          <a:lstStyle/>
          <a:p>
            <a:r>
              <a:rPr lang="en-GB" sz="3600" dirty="0">
                <a:solidFill>
                  <a:srgbClr val="FF0000"/>
                </a:solidFill>
                <a:latin typeface="Myriad Pro" panose="020B0503030403020204"/>
              </a:rPr>
              <a:t>70,000</a:t>
            </a:r>
          </a:p>
        </p:txBody>
      </p:sp>
      <p:sp>
        <p:nvSpPr>
          <p:cNvPr id="14" name="TextBox 13"/>
          <p:cNvSpPr txBox="1"/>
          <p:nvPr/>
        </p:nvSpPr>
        <p:spPr>
          <a:xfrm>
            <a:off x="351622" y="3077077"/>
            <a:ext cx="7875967" cy="646331"/>
          </a:xfrm>
          <a:prstGeom prst="rect">
            <a:avLst/>
          </a:prstGeom>
          <a:noFill/>
        </p:spPr>
        <p:txBody>
          <a:bodyPr wrap="square" rtlCol="0">
            <a:spAutoFit/>
          </a:bodyPr>
          <a:lstStyle/>
          <a:p>
            <a:r>
              <a:rPr lang="en-GB" sz="3600" dirty="0">
                <a:latin typeface="Myriad Pro Semibold"/>
              </a:rPr>
              <a:t>            + 25,000 =                – 75,000</a:t>
            </a:r>
          </a:p>
        </p:txBody>
      </p:sp>
      <p:sp>
        <p:nvSpPr>
          <p:cNvPr id="15" name="TextBox 14"/>
          <p:cNvSpPr txBox="1"/>
          <p:nvPr/>
        </p:nvSpPr>
        <p:spPr>
          <a:xfrm>
            <a:off x="351621" y="3079604"/>
            <a:ext cx="7875967" cy="646331"/>
          </a:xfrm>
          <a:prstGeom prst="rect">
            <a:avLst/>
          </a:prstGeom>
          <a:noFill/>
        </p:spPr>
        <p:txBody>
          <a:bodyPr wrap="square" rtlCol="0">
            <a:spAutoFit/>
          </a:bodyPr>
          <a:lstStyle/>
          <a:p>
            <a:r>
              <a:rPr lang="en-GB" sz="3600" dirty="0">
                <a:solidFill>
                  <a:srgbClr val="FF0000"/>
                </a:solidFill>
                <a:latin typeface="Myriad Pro Semibold"/>
              </a:rPr>
              <a:t>70,000</a:t>
            </a:r>
            <a:r>
              <a:rPr lang="en-GB" sz="3600" dirty="0">
                <a:latin typeface="Myriad Pro Semibold"/>
              </a:rPr>
              <a:t> + 25,000 = 150,000 –  </a:t>
            </a:r>
            <a:r>
              <a:rPr lang="en-GB" sz="3600" dirty="0">
                <a:solidFill>
                  <a:srgbClr val="FF0000"/>
                </a:solidFill>
                <a:latin typeface="Myriad Pro Semibold"/>
              </a:rPr>
              <a:t>55,000</a:t>
            </a:r>
          </a:p>
        </p:txBody>
      </p:sp>
      <p:pic>
        <p:nvPicPr>
          <p:cNvPr id="16" name="Picture 15" descr="A close up of a logo  Description generated with high confidence">
            <a:extLst>
              <a:ext uri="{FF2B5EF4-FFF2-40B4-BE49-F238E27FC236}">
                <a16:creationId xmlns:a16="http://schemas.microsoft.com/office/drawing/2014/main" id="{1594AB88-824F-41B7-8CA8-DD0EA87CE490}"/>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5064397" y="1895699"/>
            <a:ext cx="194527" cy="792000"/>
          </a:xfrm>
          <a:prstGeom prst="rect">
            <a:avLst/>
          </a:prstGeom>
        </p:spPr>
      </p:pic>
      <p:sp>
        <p:nvSpPr>
          <p:cNvPr id="17" name="TextBox 16"/>
          <p:cNvSpPr txBox="1"/>
          <p:nvPr/>
        </p:nvSpPr>
        <p:spPr>
          <a:xfrm>
            <a:off x="5161660" y="2087353"/>
            <a:ext cx="1464665"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+20,000</a:t>
            </a:r>
          </a:p>
        </p:txBody>
      </p:sp>
      <p:sp>
        <p:nvSpPr>
          <p:cNvPr id="18" name="TextBox 17"/>
          <p:cNvSpPr txBox="1"/>
          <p:nvPr/>
        </p:nvSpPr>
        <p:spPr>
          <a:xfrm>
            <a:off x="4289607" y="3071749"/>
            <a:ext cx="1858946" cy="646331"/>
          </a:xfrm>
          <a:prstGeom prst="rect">
            <a:avLst/>
          </a:prstGeom>
          <a:noFill/>
        </p:spPr>
        <p:txBody>
          <a:bodyPr wrap="square" rtlCol="0">
            <a:spAutoFit/>
          </a:bodyPr>
          <a:lstStyle/>
          <a:p>
            <a:r>
              <a:rPr lang="en-GB" sz="3600" dirty="0">
                <a:solidFill>
                  <a:srgbClr val="FF0000"/>
                </a:solidFill>
                <a:latin typeface="Myriad Pro" panose="020B0503030403020204"/>
              </a:rPr>
              <a:t>170,000</a:t>
            </a:r>
          </a:p>
        </p:txBody>
      </p:sp>
      <p:pic>
        <p:nvPicPr>
          <p:cNvPr id="19" name="Picture 18" descr="A close up of a logo  Description generated with high confidence">
            <a:extLst>
              <a:ext uri="{FF2B5EF4-FFF2-40B4-BE49-F238E27FC236}">
                <a16:creationId xmlns:a16="http://schemas.microsoft.com/office/drawing/2014/main" id="{1594AB88-824F-41B7-8CA8-DD0EA87CE490}"/>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6905770" y="1874078"/>
            <a:ext cx="194527" cy="792000"/>
          </a:xfrm>
          <a:prstGeom prst="rect">
            <a:avLst/>
          </a:prstGeom>
        </p:spPr>
      </p:pic>
      <p:sp>
        <p:nvSpPr>
          <p:cNvPr id="20" name="TextBox 19"/>
          <p:cNvSpPr txBox="1"/>
          <p:nvPr/>
        </p:nvSpPr>
        <p:spPr>
          <a:xfrm>
            <a:off x="7003034" y="2039246"/>
            <a:ext cx="1464665"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-20,000</a:t>
            </a:r>
          </a:p>
        </p:txBody>
      </p:sp>
      <p:sp>
        <p:nvSpPr>
          <p:cNvPr id="21" name="Speech Bubble: Rectangle with Corners Rounded 20">
            <a:extLst>
              <a:ext uri="{FF2B5EF4-FFF2-40B4-BE49-F238E27FC236}">
                <a16:creationId xmlns:a16="http://schemas.microsoft.com/office/drawing/2014/main" id="{1F49D3A0-38E1-437E-89DF-7DA723F48F02}"/>
              </a:ext>
            </a:extLst>
          </p:cNvPr>
          <p:cNvSpPr/>
          <p:nvPr/>
        </p:nvSpPr>
        <p:spPr>
          <a:xfrm>
            <a:off x="387456" y="5281153"/>
            <a:ext cx="4510231" cy="1328023"/>
          </a:xfrm>
          <a:prstGeom prst="wedgeRoundRectCallout">
            <a:avLst>
              <a:gd name="adj1" fmla="val 62648"/>
              <a:gd name="adj2" fmla="val 63310"/>
              <a:gd name="adj3" fmla="val 16667"/>
            </a:avLst>
          </a:prstGeom>
          <a:ln>
            <a:solidFill>
              <a:srgbClr val="3875A1"/>
            </a:solidFill>
          </a:ln>
        </p:spPr>
        <p:txBody>
          <a:bodyPr wrap="square">
            <a:spAutoFit/>
          </a:bodyPr>
          <a:lstStyle/>
          <a:p>
            <a:pPr defTabSz="966064"/>
            <a:r>
              <a:rPr lang="en-GB" sz="2400" dirty="0">
                <a:latin typeface="Myriad Pro"/>
              </a:rPr>
              <a:t>The </a:t>
            </a:r>
            <a:r>
              <a:rPr lang="en-GB" sz="2400" b="1" dirty="0">
                <a:latin typeface="Myriad Pro"/>
              </a:rPr>
              <a:t>value</a:t>
            </a:r>
            <a:r>
              <a:rPr lang="en-GB" sz="2400" dirty="0">
                <a:latin typeface="Myriad Pro"/>
              </a:rPr>
              <a:t> of the expressions on each side of an equals symbol must be the same.</a:t>
            </a:r>
            <a:endParaRPr lang="en-GB" sz="2400" dirty="0">
              <a:latin typeface="Myriad Pro"/>
              <a:ea typeface="Myriad Pro Semibold" charset="0"/>
              <a:cs typeface="Myriad Pro Semibold" charset="0"/>
            </a:endParaRPr>
          </a:p>
        </p:txBody>
      </p:sp>
    </p:spTree>
    <p:custDataLst>
      <p:tags r:id="rId1"/>
    </p:custDataLst>
    <p:extLst>
      <p:ext uri="{BB962C8B-B14F-4D97-AF65-F5344CB8AC3E}">
        <p14:creationId xmlns:p14="http://schemas.microsoft.com/office/powerpoint/2010/main" val="3437746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1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7"/>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8"/>
                                        </p:tgtEl>
                                      </p:cBhvr>
                                    </p:animEffect>
                                    <p:set>
                                      <p:cBhvr>
                                        <p:cTn id="48" dur="1" fill="hold">
                                          <p:stCondLst>
                                            <p:cond delay="499"/>
                                          </p:stCondLst>
                                        </p:cTn>
                                        <p:tgtEl>
                                          <p:spTgt spid="18"/>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up)">
                                      <p:cBhvr>
                                        <p:cTn id="56" dur="500"/>
                                        <p:tgtEl>
                                          <p:spTgt spid="19"/>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4" grpId="0"/>
      <p:bldP spid="14" grpId="1"/>
      <p:bldP spid="17" grpId="0"/>
      <p:bldP spid="17" grpId="1"/>
      <p:bldP spid="18" grpId="0"/>
      <p:bldP spid="18" grpId="1"/>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 name="TextBox 3"/>
          <p:cNvSpPr txBox="1"/>
          <p:nvPr/>
        </p:nvSpPr>
        <p:spPr>
          <a:xfrm>
            <a:off x="298252" y="1249368"/>
            <a:ext cx="7687626" cy="646331"/>
          </a:xfrm>
          <a:prstGeom prst="rect">
            <a:avLst/>
          </a:prstGeom>
          <a:noFill/>
        </p:spPr>
        <p:txBody>
          <a:bodyPr wrap="square" rtlCol="0">
            <a:spAutoFit/>
          </a:bodyPr>
          <a:lstStyle/>
          <a:p>
            <a:r>
              <a:rPr lang="en-GB" sz="3600" dirty="0">
                <a:latin typeface="Myriad Pro Semibold"/>
              </a:rPr>
              <a:t>50,000 + 25,000 = 150,000 – 75,000</a:t>
            </a:r>
          </a:p>
        </p:txBody>
      </p:sp>
      <p:sp>
        <p:nvSpPr>
          <p:cNvPr id="7" name="Rectangle 6"/>
          <p:cNvSpPr/>
          <p:nvPr/>
        </p:nvSpPr>
        <p:spPr>
          <a:xfrm>
            <a:off x="387456" y="1242903"/>
            <a:ext cx="8208000" cy="1632576"/>
          </a:xfrm>
          <a:prstGeom prst="rect">
            <a:avLst/>
          </a:prstGeom>
          <a:no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8" name="Rectangle 7"/>
          <p:cNvSpPr/>
          <p:nvPr/>
        </p:nvSpPr>
        <p:spPr>
          <a:xfrm>
            <a:off x="298252" y="705619"/>
            <a:ext cx="8404314" cy="461665"/>
          </a:xfrm>
          <a:prstGeom prst="rect">
            <a:avLst/>
          </a:prstGeom>
        </p:spPr>
        <p:txBody>
          <a:bodyPr wrap="square">
            <a:spAutoFit/>
          </a:bodyPr>
          <a:lstStyle/>
          <a:p>
            <a:r>
              <a:rPr lang="en-GB" sz="2400" dirty="0">
                <a:latin typeface="Myriad Pro" panose="020B0503030403020204"/>
              </a:rPr>
              <a:t>Create a related balanced equation because you know that:</a:t>
            </a:r>
          </a:p>
        </p:txBody>
      </p:sp>
      <p:pic>
        <p:nvPicPr>
          <p:cNvPr id="10" name="Picture 9" descr="A close up of a logo  Description generated with high confidence">
            <a:extLst>
              <a:ext uri="{FF2B5EF4-FFF2-40B4-BE49-F238E27FC236}">
                <a16:creationId xmlns:a16="http://schemas.microsoft.com/office/drawing/2014/main" id="{1594AB88-824F-41B7-8CA8-DD0EA87CE490}"/>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983379" y="1902164"/>
            <a:ext cx="194527" cy="792000"/>
          </a:xfrm>
          <a:prstGeom prst="rect">
            <a:avLst/>
          </a:prstGeom>
        </p:spPr>
      </p:pic>
      <p:sp>
        <p:nvSpPr>
          <p:cNvPr id="11" name="TextBox 10"/>
          <p:cNvSpPr txBox="1"/>
          <p:nvPr/>
        </p:nvSpPr>
        <p:spPr>
          <a:xfrm>
            <a:off x="1177906" y="2059191"/>
            <a:ext cx="1464665"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+20,000</a:t>
            </a:r>
          </a:p>
        </p:txBody>
      </p:sp>
      <p:sp>
        <p:nvSpPr>
          <p:cNvPr id="12" name="TextBox 11"/>
          <p:cNvSpPr txBox="1"/>
          <p:nvPr/>
        </p:nvSpPr>
        <p:spPr>
          <a:xfrm>
            <a:off x="384580" y="2836288"/>
            <a:ext cx="2255115" cy="646331"/>
          </a:xfrm>
          <a:prstGeom prst="rect">
            <a:avLst/>
          </a:prstGeom>
          <a:noFill/>
        </p:spPr>
        <p:txBody>
          <a:bodyPr wrap="square" rtlCol="0">
            <a:spAutoFit/>
          </a:bodyPr>
          <a:lstStyle/>
          <a:p>
            <a:r>
              <a:rPr lang="en-GB" sz="3600" dirty="0">
                <a:solidFill>
                  <a:srgbClr val="FF0000"/>
                </a:solidFill>
                <a:latin typeface="Myriad Pro" panose="020B0503030403020204"/>
              </a:rPr>
              <a:t>70,000</a:t>
            </a:r>
          </a:p>
        </p:txBody>
      </p:sp>
      <p:sp>
        <p:nvSpPr>
          <p:cNvPr id="14" name="TextBox 13"/>
          <p:cNvSpPr txBox="1"/>
          <p:nvPr/>
        </p:nvSpPr>
        <p:spPr>
          <a:xfrm>
            <a:off x="384580" y="2857656"/>
            <a:ext cx="7875967" cy="646331"/>
          </a:xfrm>
          <a:prstGeom prst="rect">
            <a:avLst/>
          </a:prstGeom>
          <a:noFill/>
        </p:spPr>
        <p:txBody>
          <a:bodyPr wrap="square" rtlCol="0">
            <a:spAutoFit/>
          </a:bodyPr>
          <a:lstStyle/>
          <a:p>
            <a:r>
              <a:rPr lang="en-GB" sz="3600" dirty="0">
                <a:latin typeface="Myriad Pro Semibold"/>
              </a:rPr>
              <a:t>            + 25,000 =                – </a:t>
            </a:r>
            <a:r>
              <a:rPr lang="en-GB" sz="3600" dirty="0">
                <a:solidFill>
                  <a:srgbClr val="FF0000"/>
                </a:solidFill>
                <a:latin typeface="Myriad Pro Semibold"/>
              </a:rPr>
              <a:t>65,000</a:t>
            </a:r>
          </a:p>
        </p:txBody>
      </p:sp>
      <p:pic>
        <p:nvPicPr>
          <p:cNvPr id="16" name="Picture 15" descr="A close up of a logo  Description generated with high confidence">
            <a:extLst>
              <a:ext uri="{FF2B5EF4-FFF2-40B4-BE49-F238E27FC236}">
                <a16:creationId xmlns:a16="http://schemas.microsoft.com/office/drawing/2014/main" id="{1594AB88-824F-41B7-8CA8-DD0EA87CE490}"/>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5064397" y="1895699"/>
            <a:ext cx="194527" cy="792000"/>
          </a:xfrm>
          <a:prstGeom prst="rect">
            <a:avLst/>
          </a:prstGeom>
        </p:spPr>
      </p:pic>
      <p:sp>
        <p:nvSpPr>
          <p:cNvPr id="17" name="TextBox 16"/>
          <p:cNvSpPr txBox="1"/>
          <p:nvPr/>
        </p:nvSpPr>
        <p:spPr>
          <a:xfrm>
            <a:off x="5161660" y="2087353"/>
            <a:ext cx="1464665"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+10,000</a:t>
            </a:r>
          </a:p>
        </p:txBody>
      </p:sp>
      <p:sp>
        <p:nvSpPr>
          <p:cNvPr id="18" name="TextBox 17"/>
          <p:cNvSpPr txBox="1"/>
          <p:nvPr/>
        </p:nvSpPr>
        <p:spPr>
          <a:xfrm>
            <a:off x="4286729" y="2836287"/>
            <a:ext cx="1858946" cy="646331"/>
          </a:xfrm>
          <a:prstGeom prst="rect">
            <a:avLst/>
          </a:prstGeom>
          <a:noFill/>
        </p:spPr>
        <p:txBody>
          <a:bodyPr wrap="square" rtlCol="0">
            <a:spAutoFit/>
          </a:bodyPr>
          <a:lstStyle/>
          <a:p>
            <a:r>
              <a:rPr lang="en-GB" sz="3600" dirty="0">
                <a:solidFill>
                  <a:srgbClr val="FF0000"/>
                </a:solidFill>
                <a:latin typeface="Myriad Pro" panose="020B0503030403020204"/>
              </a:rPr>
              <a:t>160,000</a:t>
            </a:r>
          </a:p>
        </p:txBody>
      </p:sp>
      <p:pic>
        <p:nvPicPr>
          <p:cNvPr id="19" name="Picture 18" descr="A close up of a logo  Description generated with high confidence">
            <a:extLst>
              <a:ext uri="{FF2B5EF4-FFF2-40B4-BE49-F238E27FC236}">
                <a16:creationId xmlns:a16="http://schemas.microsoft.com/office/drawing/2014/main" id="{1594AB88-824F-41B7-8CA8-DD0EA87CE490}"/>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6905770" y="1874078"/>
            <a:ext cx="194527" cy="792000"/>
          </a:xfrm>
          <a:prstGeom prst="rect">
            <a:avLst/>
          </a:prstGeom>
        </p:spPr>
      </p:pic>
      <p:sp>
        <p:nvSpPr>
          <p:cNvPr id="20" name="TextBox 19"/>
          <p:cNvSpPr txBox="1"/>
          <p:nvPr/>
        </p:nvSpPr>
        <p:spPr>
          <a:xfrm>
            <a:off x="7003034" y="2039246"/>
            <a:ext cx="1464665"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-10,000</a:t>
            </a:r>
          </a:p>
        </p:txBody>
      </p:sp>
      <p:sp>
        <p:nvSpPr>
          <p:cNvPr id="21" name="Speech Bubble: Rectangle with Corners Rounded 20">
            <a:extLst>
              <a:ext uri="{FF2B5EF4-FFF2-40B4-BE49-F238E27FC236}">
                <a16:creationId xmlns:a16="http://schemas.microsoft.com/office/drawing/2014/main" id="{BDAB51F8-F704-432C-B752-5D9C1EBD7B1D}"/>
              </a:ext>
            </a:extLst>
          </p:cNvPr>
          <p:cNvSpPr/>
          <p:nvPr/>
        </p:nvSpPr>
        <p:spPr>
          <a:xfrm>
            <a:off x="387456" y="5281153"/>
            <a:ext cx="4510231" cy="1328023"/>
          </a:xfrm>
          <a:prstGeom prst="wedgeRoundRectCallout">
            <a:avLst>
              <a:gd name="adj1" fmla="val 62648"/>
              <a:gd name="adj2" fmla="val 63310"/>
              <a:gd name="adj3" fmla="val 16667"/>
            </a:avLst>
          </a:prstGeom>
          <a:ln>
            <a:solidFill>
              <a:srgbClr val="3875A1"/>
            </a:solidFill>
          </a:ln>
        </p:spPr>
        <p:txBody>
          <a:bodyPr wrap="square">
            <a:spAutoFit/>
          </a:bodyPr>
          <a:lstStyle/>
          <a:p>
            <a:pPr defTabSz="966064"/>
            <a:r>
              <a:rPr lang="en-GB" sz="2400" dirty="0">
                <a:latin typeface="Myriad Pro"/>
              </a:rPr>
              <a:t>The </a:t>
            </a:r>
            <a:r>
              <a:rPr lang="en-GB" sz="2400" b="1" dirty="0">
                <a:latin typeface="Myriad Pro"/>
              </a:rPr>
              <a:t>value</a:t>
            </a:r>
            <a:r>
              <a:rPr lang="en-GB" sz="2400" dirty="0">
                <a:latin typeface="Myriad Pro"/>
              </a:rPr>
              <a:t> of the expressions on each side of an equals symbol must be the same.</a:t>
            </a:r>
            <a:endParaRPr lang="en-GB" sz="2400" dirty="0">
              <a:latin typeface="Myriad Pro"/>
              <a:ea typeface="Myriad Pro Semibold" charset="0"/>
              <a:cs typeface="Myriad Pro Semibold" charset="0"/>
            </a:endParaRPr>
          </a:p>
        </p:txBody>
      </p:sp>
    </p:spTree>
    <p:custDataLst>
      <p:tags r:id="rId1"/>
    </p:custDataLst>
    <p:extLst>
      <p:ext uri="{BB962C8B-B14F-4D97-AF65-F5344CB8AC3E}">
        <p14:creationId xmlns:p14="http://schemas.microsoft.com/office/powerpoint/2010/main" val="2472893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8" grpId="0"/>
      <p:bldP spid="20" grpId="0"/>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4" name="Picture 3"/>
          <p:cNvPicPr>
            <a:picLocks noChangeAspect="1"/>
          </p:cNvPicPr>
          <p:nvPr/>
        </p:nvPicPr>
        <p:blipFill>
          <a:blip r:embed="rId4"/>
          <a:stretch>
            <a:fillRect/>
          </a:stretch>
        </p:blipFill>
        <p:spPr>
          <a:xfrm>
            <a:off x="6030990" y="702011"/>
            <a:ext cx="3113010" cy="1020063"/>
          </a:xfrm>
          <a:prstGeom prst="rect">
            <a:avLst/>
          </a:prstGeom>
        </p:spPr>
      </p:pic>
      <p:pic>
        <p:nvPicPr>
          <p:cNvPr id="5" name="Picture 4"/>
          <p:cNvPicPr>
            <a:picLocks noChangeAspect="1"/>
          </p:cNvPicPr>
          <p:nvPr/>
        </p:nvPicPr>
        <p:blipFill>
          <a:blip r:embed="rId5"/>
          <a:stretch>
            <a:fillRect/>
          </a:stretch>
        </p:blipFill>
        <p:spPr>
          <a:xfrm>
            <a:off x="157655" y="1748666"/>
            <a:ext cx="4060967" cy="3056964"/>
          </a:xfrm>
          <a:prstGeom prst="rect">
            <a:avLst/>
          </a:prstGeom>
        </p:spPr>
      </p:pic>
      <p:pic>
        <p:nvPicPr>
          <p:cNvPr id="6" name="Picture 5"/>
          <p:cNvPicPr>
            <a:picLocks noChangeAspect="1"/>
          </p:cNvPicPr>
          <p:nvPr/>
        </p:nvPicPr>
        <p:blipFill>
          <a:blip r:embed="rId6"/>
          <a:stretch>
            <a:fillRect/>
          </a:stretch>
        </p:blipFill>
        <p:spPr>
          <a:xfrm>
            <a:off x="4218622" y="1748665"/>
            <a:ext cx="4026744" cy="2219689"/>
          </a:xfrm>
          <a:prstGeom prst="rect">
            <a:avLst/>
          </a:prstGeom>
        </p:spPr>
      </p:pic>
      <p:sp>
        <p:nvSpPr>
          <p:cNvPr id="7" name="TextBox 6"/>
          <p:cNvSpPr txBox="1"/>
          <p:nvPr/>
        </p:nvSpPr>
        <p:spPr>
          <a:xfrm>
            <a:off x="0" y="675420"/>
            <a:ext cx="6733956" cy="830997"/>
          </a:xfrm>
          <a:prstGeom prst="rect">
            <a:avLst/>
          </a:prstGeom>
          <a:noFill/>
        </p:spPr>
        <p:txBody>
          <a:bodyPr wrap="square" rtlCol="0">
            <a:spAutoFit/>
          </a:bodyPr>
          <a:lstStyle/>
          <a:p>
            <a:r>
              <a:rPr lang="en-GB" sz="2400" dirty="0">
                <a:latin typeface="Myriad Pro Semibold"/>
              </a:rPr>
              <a:t>What are the ? values? How did you solve it? </a:t>
            </a:r>
          </a:p>
          <a:p>
            <a:r>
              <a:rPr lang="en-GB" sz="2400" dirty="0">
                <a:latin typeface="Myriad Pro Semibold"/>
              </a:rPr>
              <a:t>Write a story for the representations below. </a:t>
            </a:r>
          </a:p>
        </p:txBody>
      </p:sp>
      <p:sp>
        <p:nvSpPr>
          <p:cNvPr id="8" name="TextBox 7"/>
          <p:cNvSpPr txBox="1"/>
          <p:nvPr/>
        </p:nvSpPr>
        <p:spPr>
          <a:xfrm>
            <a:off x="4414345" y="2648421"/>
            <a:ext cx="2319611" cy="461665"/>
          </a:xfrm>
          <a:prstGeom prst="rect">
            <a:avLst/>
          </a:prstGeom>
          <a:solidFill>
            <a:srgbClr val="3875A1"/>
          </a:solidFill>
        </p:spPr>
        <p:txBody>
          <a:bodyPr wrap="square" rtlCol="0">
            <a:spAutoFit/>
          </a:bodyPr>
          <a:lstStyle/>
          <a:p>
            <a:pPr algn="ctr"/>
            <a:r>
              <a:rPr lang="en-GB" sz="2400" dirty="0">
                <a:latin typeface="Myriad Pro" panose="020B0503030403020204"/>
              </a:rPr>
              <a:t>?</a:t>
            </a:r>
          </a:p>
        </p:txBody>
      </p:sp>
      <p:sp>
        <p:nvSpPr>
          <p:cNvPr id="10" name="TextBox 9"/>
          <p:cNvSpPr txBox="1"/>
          <p:nvPr/>
        </p:nvSpPr>
        <p:spPr>
          <a:xfrm>
            <a:off x="0" y="5747074"/>
            <a:ext cx="5344510" cy="923330"/>
          </a:xfrm>
          <a:prstGeom prst="rect">
            <a:avLst/>
          </a:prstGeom>
          <a:noFill/>
        </p:spPr>
        <p:txBody>
          <a:bodyPr wrap="square" rtlCol="0">
            <a:spAutoFit/>
          </a:bodyPr>
          <a:lstStyle/>
          <a:p>
            <a:r>
              <a:rPr lang="en-GB" dirty="0">
                <a:latin typeface="Myriad Pro" panose="020B0503030403020204"/>
              </a:rPr>
              <a:t>There are three sisters. Anna is 150cm tall. </a:t>
            </a:r>
          </a:p>
          <a:p>
            <a:r>
              <a:rPr lang="en-GB" dirty="0">
                <a:latin typeface="Myriad Pro" panose="020B0503030403020204"/>
              </a:rPr>
              <a:t>Faith is 76cm tall. Ellen is 36cm shorter than Anna. How much taller is Ellen than Faith?</a:t>
            </a:r>
          </a:p>
        </p:txBody>
      </p:sp>
      <p:sp>
        <p:nvSpPr>
          <p:cNvPr id="11" name="TextBox 10"/>
          <p:cNvSpPr txBox="1"/>
          <p:nvPr/>
        </p:nvSpPr>
        <p:spPr>
          <a:xfrm>
            <a:off x="871717" y="4574947"/>
            <a:ext cx="2670909" cy="461665"/>
          </a:xfrm>
          <a:prstGeom prst="rect">
            <a:avLst/>
          </a:prstGeom>
          <a:noFill/>
        </p:spPr>
        <p:txBody>
          <a:bodyPr wrap="square" rtlCol="0">
            <a:spAutoFit/>
          </a:bodyPr>
          <a:lstStyle/>
          <a:p>
            <a:r>
              <a:rPr lang="en-GB" sz="2400" dirty="0">
                <a:latin typeface="Myriad Pro" panose="020B0503030403020204"/>
              </a:rPr>
              <a:t>150 – 36 = 76 + </a:t>
            </a:r>
            <a:r>
              <a:rPr lang="en-GB" sz="2400" dirty="0">
                <a:solidFill>
                  <a:srgbClr val="FF0000"/>
                </a:solidFill>
                <a:latin typeface="Myriad Pro" panose="020B0503030403020204"/>
              </a:rPr>
              <a:t>?</a:t>
            </a:r>
          </a:p>
        </p:txBody>
      </p:sp>
      <p:sp>
        <p:nvSpPr>
          <p:cNvPr id="12" name="TextBox 11"/>
          <p:cNvSpPr txBox="1"/>
          <p:nvPr/>
        </p:nvSpPr>
        <p:spPr>
          <a:xfrm>
            <a:off x="1266896" y="2878198"/>
            <a:ext cx="1120540" cy="649188"/>
          </a:xfrm>
          <a:prstGeom prst="ellipse">
            <a:avLst/>
          </a:prstGeom>
          <a:solidFill>
            <a:srgbClr val="3875A1"/>
          </a:solidFill>
        </p:spPr>
        <p:txBody>
          <a:bodyPr wrap="square" rtlCol="0">
            <a:spAutoFit/>
          </a:bodyPr>
          <a:lstStyle/>
          <a:p>
            <a:r>
              <a:rPr lang="en-GB" dirty="0">
                <a:latin typeface="Myriad Pro" panose="020B0503030403020204"/>
              </a:rPr>
              <a:t>    </a:t>
            </a:r>
            <a:r>
              <a:rPr lang="en-GB" sz="2400" dirty="0">
                <a:latin typeface="Myriad Pro" panose="020B0503030403020204"/>
              </a:rPr>
              <a:t>?</a:t>
            </a:r>
            <a:endParaRPr lang="en-GB" dirty="0">
              <a:latin typeface="Myriad Pro" panose="020B0503030403020204"/>
            </a:endParaRPr>
          </a:p>
        </p:txBody>
      </p:sp>
      <p:sp>
        <p:nvSpPr>
          <p:cNvPr id="13" name="TextBox 12"/>
          <p:cNvSpPr txBox="1"/>
          <p:nvPr/>
        </p:nvSpPr>
        <p:spPr>
          <a:xfrm>
            <a:off x="6132786" y="3270207"/>
            <a:ext cx="601170" cy="461665"/>
          </a:xfrm>
          <a:prstGeom prst="rect">
            <a:avLst/>
          </a:prstGeom>
          <a:solidFill>
            <a:srgbClr val="FF0000"/>
          </a:solidFill>
        </p:spPr>
        <p:txBody>
          <a:bodyPr wrap="square" rtlCol="0">
            <a:spAutoFit/>
          </a:bodyPr>
          <a:lstStyle/>
          <a:p>
            <a:r>
              <a:rPr lang="en-GB" sz="2400" dirty="0">
                <a:latin typeface="Myriad Pro" panose="020B0503030403020204"/>
              </a:rPr>
              <a:t>  ?</a:t>
            </a:r>
          </a:p>
        </p:txBody>
      </p:sp>
      <p:sp>
        <p:nvSpPr>
          <p:cNvPr id="15" name="TextBox 14"/>
          <p:cNvSpPr txBox="1"/>
          <p:nvPr/>
        </p:nvSpPr>
        <p:spPr>
          <a:xfrm>
            <a:off x="2116153" y="3947339"/>
            <a:ext cx="1043793" cy="649188"/>
          </a:xfrm>
          <a:prstGeom prst="ellipse">
            <a:avLst/>
          </a:prstGeom>
          <a:solidFill>
            <a:srgbClr val="FF0000"/>
          </a:solidFill>
        </p:spPr>
        <p:txBody>
          <a:bodyPr wrap="square" rtlCol="0">
            <a:spAutoFit/>
          </a:bodyPr>
          <a:lstStyle/>
          <a:p>
            <a:r>
              <a:rPr lang="en-GB" sz="2400" dirty="0">
                <a:latin typeface="Myriad Pro" panose="020B0503030403020204"/>
              </a:rPr>
              <a:t>  ?</a:t>
            </a:r>
          </a:p>
        </p:txBody>
      </p:sp>
      <p:sp>
        <p:nvSpPr>
          <p:cNvPr id="16" name="TextBox 15"/>
          <p:cNvSpPr txBox="1"/>
          <p:nvPr/>
        </p:nvSpPr>
        <p:spPr>
          <a:xfrm>
            <a:off x="871717" y="4919173"/>
            <a:ext cx="2670909" cy="461665"/>
          </a:xfrm>
          <a:prstGeom prst="rect">
            <a:avLst/>
          </a:prstGeom>
          <a:noFill/>
        </p:spPr>
        <p:txBody>
          <a:bodyPr wrap="square" rtlCol="0">
            <a:spAutoFit/>
          </a:bodyPr>
          <a:lstStyle/>
          <a:p>
            <a:r>
              <a:rPr lang="en-GB" sz="2400" dirty="0">
                <a:latin typeface="Myriad Pro" panose="020B0503030403020204"/>
              </a:rPr>
              <a:t>        114 = 76 + </a:t>
            </a:r>
            <a:r>
              <a:rPr lang="en-GB" sz="2400" dirty="0">
                <a:solidFill>
                  <a:srgbClr val="FF0000"/>
                </a:solidFill>
                <a:latin typeface="Myriad Pro" panose="020B0503030403020204"/>
              </a:rPr>
              <a:t>?</a:t>
            </a:r>
          </a:p>
        </p:txBody>
      </p:sp>
      <p:sp>
        <p:nvSpPr>
          <p:cNvPr id="17" name="TextBox 16"/>
          <p:cNvSpPr txBox="1"/>
          <p:nvPr/>
        </p:nvSpPr>
        <p:spPr>
          <a:xfrm>
            <a:off x="796831" y="5224135"/>
            <a:ext cx="2782613" cy="461665"/>
          </a:xfrm>
          <a:prstGeom prst="rect">
            <a:avLst/>
          </a:prstGeom>
          <a:noFill/>
        </p:spPr>
        <p:txBody>
          <a:bodyPr wrap="square" rtlCol="0">
            <a:spAutoFit/>
          </a:bodyPr>
          <a:lstStyle/>
          <a:p>
            <a:r>
              <a:rPr lang="en-GB" sz="2400" dirty="0">
                <a:latin typeface="Myriad Pro" panose="020B0503030403020204"/>
              </a:rPr>
              <a:t>114 – 76  = </a:t>
            </a:r>
            <a:r>
              <a:rPr lang="en-GB" sz="2400" dirty="0">
                <a:solidFill>
                  <a:srgbClr val="FF0000"/>
                </a:solidFill>
                <a:latin typeface="Myriad Pro" panose="020B0503030403020204"/>
              </a:rPr>
              <a:t>?</a:t>
            </a:r>
          </a:p>
        </p:txBody>
      </p:sp>
      <p:sp>
        <p:nvSpPr>
          <p:cNvPr id="21" name="TextBox 20"/>
          <p:cNvSpPr txBox="1"/>
          <p:nvPr/>
        </p:nvSpPr>
        <p:spPr>
          <a:xfrm>
            <a:off x="1229275" y="2965761"/>
            <a:ext cx="1158161" cy="476071"/>
          </a:xfrm>
          <a:prstGeom prst="ellipse">
            <a:avLst/>
          </a:prstGeom>
          <a:solidFill>
            <a:srgbClr val="3875A1"/>
          </a:solidFill>
        </p:spPr>
        <p:txBody>
          <a:bodyPr wrap="square" rtlCol="0">
            <a:spAutoFit/>
          </a:bodyPr>
          <a:lstStyle/>
          <a:p>
            <a:r>
              <a:rPr lang="en-GB" sz="1600" dirty="0">
                <a:latin typeface="Myriad Pro" panose="020B0503030403020204"/>
              </a:rPr>
              <a:t>114cm</a:t>
            </a:r>
            <a:endParaRPr lang="en-GB" sz="1200" dirty="0">
              <a:latin typeface="Myriad Pro" panose="020B0503030403020204"/>
            </a:endParaRPr>
          </a:p>
        </p:txBody>
      </p:sp>
      <p:sp>
        <p:nvSpPr>
          <p:cNvPr id="22" name="TextBox 21"/>
          <p:cNvSpPr txBox="1"/>
          <p:nvPr/>
        </p:nvSpPr>
        <p:spPr>
          <a:xfrm>
            <a:off x="2123594" y="3992759"/>
            <a:ext cx="1043793" cy="476071"/>
          </a:xfrm>
          <a:prstGeom prst="ellipse">
            <a:avLst/>
          </a:prstGeom>
          <a:solidFill>
            <a:srgbClr val="FF0000"/>
          </a:solidFill>
        </p:spPr>
        <p:txBody>
          <a:bodyPr wrap="square" rtlCol="0">
            <a:spAutoFit/>
          </a:bodyPr>
          <a:lstStyle/>
          <a:p>
            <a:r>
              <a:rPr lang="en-GB" sz="1600" dirty="0">
                <a:latin typeface="Myriad Pro" panose="020B0503030403020204"/>
              </a:rPr>
              <a:t>38cm</a:t>
            </a:r>
          </a:p>
        </p:txBody>
      </p:sp>
    </p:spTree>
    <p:custDataLst>
      <p:tags r:id="rId1"/>
    </p:custDataLst>
    <p:extLst>
      <p:ext uri="{BB962C8B-B14F-4D97-AF65-F5344CB8AC3E}">
        <p14:creationId xmlns:p14="http://schemas.microsoft.com/office/powerpoint/2010/main" val="4118179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P spid="12" grpId="0" animBg="1"/>
      <p:bldP spid="13" grpId="0" animBg="1"/>
      <p:bldP spid="13" grpId="1" animBg="1"/>
      <p:bldP spid="15" grpId="0" animBg="1"/>
      <p:bldP spid="16" grpId="0"/>
      <p:bldP spid="17" grpId="0"/>
      <p:bldP spid="21" grpId="0" animBg="1"/>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4" name="Picture 3"/>
          <p:cNvPicPr>
            <a:picLocks noChangeAspect="1"/>
          </p:cNvPicPr>
          <p:nvPr/>
        </p:nvPicPr>
        <p:blipFill>
          <a:blip r:embed="rId4"/>
          <a:stretch>
            <a:fillRect/>
          </a:stretch>
        </p:blipFill>
        <p:spPr>
          <a:xfrm>
            <a:off x="6030990" y="702011"/>
            <a:ext cx="3113010" cy="1020063"/>
          </a:xfrm>
          <a:prstGeom prst="rect">
            <a:avLst/>
          </a:prstGeom>
        </p:spPr>
      </p:pic>
      <p:pic>
        <p:nvPicPr>
          <p:cNvPr id="5" name="Picture 4"/>
          <p:cNvPicPr>
            <a:picLocks noChangeAspect="1"/>
          </p:cNvPicPr>
          <p:nvPr/>
        </p:nvPicPr>
        <p:blipFill>
          <a:blip r:embed="rId5"/>
          <a:stretch>
            <a:fillRect/>
          </a:stretch>
        </p:blipFill>
        <p:spPr>
          <a:xfrm>
            <a:off x="157655" y="1748666"/>
            <a:ext cx="4060967" cy="3056964"/>
          </a:xfrm>
          <a:prstGeom prst="rect">
            <a:avLst/>
          </a:prstGeom>
        </p:spPr>
      </p:pic>
      <p:pic>
        <p:nvPicPr>
          <p:cNvPr id="6" name="Picture 5"/>
          <p:cNvPicPr>
            <a:picLocks noChangeAspect="1"/>
          </p:cNvPicPr>
          <p:nvPr/>
        </p:nvPicPr>
        <p:blipFill>
          <a:blip r:embed="rId6"/>
          <a:stretch>
            <a:fillRect/>
          </a:stretch>
        </p:blipFill>
        <p:spPr>
          <a:xfrm>
            <a:off x="4218622" y="1748665"/>
            <a:ext cx="4026744" cy="2219689"/>
          </a:xfrm>
          <a:prstGeom prst="rect">
            <a:avLst/>
          </a:prstGeom>
        </p:spPr>
      </p:pic>
      <p:sp>
        <p:nvSpPr>
          <p:cNvPr id="8" name="TextBox 7"/>
          <p:cNvSpPr txBox="1"/>
          <p:nvPr/>
        </p:nvSpPr>
        <p:spPr>
          <a:xfrm>
            <a:off x="4414345" y="2648421"/>
            <a:ext cx="2319611" cy="461665"/>
          </a:xfrm>
          <a:prstGeom prst="rect">
            <a:avLst/>
          </a:prstGeom>
          <a:solidFill>
            <a:srgbClr val="3875A1"/>
          </a:solidFill>
        </p:spPr>
        <p:txBody>
          <a:bodyPr wrap="square" rtlCol="0">
            <a:spAutoFit/>
          </a:bodyPr>
          <a:lstStyle/>
          <a:p>
            <a:pPr algn="ctr"/>
            <a:r>
              <a:rPr lang="en-GB" sz="2400" dirty="0">
                <a:latin typeface="Myriad Pro" panose="020B0503030403020204"/>
              </a:rPr>
              <a:t>?</a:t>
            </a:r>
          </a:p>
        </p:txBody>
      </p:sp>
      <p:sp>
        <p:nvSpPr>
          <p:cNvPr id="10" name="TextBox 9"/>
          <p:cNvSpPr txBox="1"/>
          <p:nvPr/>
        </p:nvSpPr>
        <p:spPr>
          <a:xfrm>
            <a:off x="0" y="5747074"/>
            <a:ext cx="5344510" cy="923330"/>
          </a:xfrm>
          <a:prstGeom prst="rect">
            <a:avLst/>
          </a:prstGeom>
          <a:noFill/>
        </p:spPr>
        <p:txBody>
          <a:bodyPr wrap="square" rtlCol="0">
            <a:spAutoFit/>
          </a:bodyPr>
          <a:lstStyle/>
          <a:p>
            <a:r>
              <a:rPr lang="en-GB" dirty="0">
                <a:latin typeface="Myriad Pro" panose="020B0503030403020204"/>
              </a:rPr>
              <a:t>There are three sisters. Anna is 150cm tall. </a:t>
            </a:r>
          </a:p>
          <a:p>
            <a:r>
              <a:rPr lang="en-GB" dirty="0">
                <a:latin typeface="Myriad Pro" panose="020B0503030403020204"/>
              </a:rPr>
              <a:t>Faith is 76cm tall. Ellen is 36cm shorter than Anna. How much taller is Ellen than Faith?</a:t>
            </a:r>
          </a:p>
        </p:txBody>
      </p:sp>
      <p:sp>
        <p:nvSpPr>
          <p:cNvPr id="11" name="TextBox 10"/>
          <p:cNvSpPr txBox="1"/>
          <p:nvPr/>
        </p:nvSpPr>
        <p:spPr>
          <a:xfrm>
            <a:off x="871717" y="4574947"/>
            <a:ext cx="2670909" cy="461665"/>
          </a:xfrm>
          <a:prstGeom prst="rect">
            <a:avLst/>
          </a:prstGeom>
          <a:noFill/>
        </p:spPr>
        <p:txBody>
          <a:bodyPr wrap="square" rtlCol="0">
            <a:spAutoFit/>
          </a:bodyPr>
          <a:lstStyle/>
          <a:p>
            <a:r>
              <a:rPr lang="en-GB" sz="2400" dirty="0">
                <a:latin typeface="Myriad Pro" panose="020B0503030403020204"/>
              </a:rPr>
              <a:t>150 – 36 = 76 + </a:t>
            </a:r>
            <a:r>
              <a:rPr lang="en-GB" sz="2400" dirty="0">
                <a:solidFill>
                  <a:srgbClr val="FF0000"/>
                </a:solidFill>
                <a:latin typeface="Myriad Pro" panose="020B0503030403020204"/>
              </a:rPr>
              <a:t>?</a:t>
            </a:r>
          </a:p>
        </p:txBody>
      </p:sp>
      <p:sp>
        <p:nvSpPr>
          <p:cNvPr id="12" name="TextBox 11"/>
          <p:cNvSpPr txBox="1"/>
          <p:nvPr/>
        </p:nvSpPr>
        <p:spPr>
          <a:xfrm>
            <a:off x="1266896" y="2878198"/>
            <a:ext cx="1120540" cy="649188"/>
          </a:xfrm>
          <a:prstGeom prst="ellipse">
            <a:avLst/>
          </a:prstGeom>
          <a:solidFill>
            <a:srgbClr val="3875A1"/>
          </a:solidFill>
        </p:spPr>
        <p:txBody>
          <a:bodyPr wrap="square" rtlCol="0">
            <a:spAutoFit/>
          </a:bodyPr>
          <a:lstStyle/>
          <a:p>
            <a:r>
              <a:rPr lang="en-GB" dirty="0">
                <a:latin typeface="Myriad Pro" panose="020B0503030403020204"/>
              </a:rPr>
              <a:t>    </a:t>
            </a:r>
            <a:r>
              <a:rPr lang="en-GB" sz="2400" dirty="0">
                <a:latin typeface="Myriad Pro" panose="020B0503030403020204"/>
              </a:rPr>
              <a:t>?</a:t>
            </a:r>
            <a:endParaRPr lang="en-GB" dirty="0">
              <a:latin typeface="Myriad Pro" panose="020B0503030403020204"/>
            </a:endParaRPr>
          </a:p>
        </p:txBody>
      </p:sp>
      <p:sp>
        <p:nvSpPr>
          <p:cNvPr id="13" name="TextBox 12"/>
          <p:cNvSpPr txBox="1"/>
          <p:nvPr/>
        </p:nvSpPr>
        <p:spPr>
          <a:xfrm>
            <a:off x="6132786" y="3270207"/>
            <a:ext cx="601170" cy="461665"/>
          </a:xfrm>
          <a:prstGeom prst="rect">
            <a:avLst/>
          </a:prstGeom>
          <a:solidFill>
            <a:srgbClr val="FF0000"/>
          </a:solidFill>
        </p:spPr>
        <p:txBody>
          <a:bodyPr wrap="square" rtlCol="0">
            <a:spAutoFit/>
          </a:bodyPr>
          <a:lstStyle/>
          <a:p>
            <a:r>
              <a:rPr lang="en-GB" sz="2400" dirty="0">
                <a:latin typeface="Myriad Pro" panose="020B0503030403020204"/>
              </a:rPr>
              <a:t>  ?</a:t>
            </a:r>
          </a:p>
        </p:txBody>
      </p:sp>
      <p:sp>
        <p:nvSpPr>
          <p:cNvPr id="15" name="TextBox 14"/>
          <p:cNvSpPr txBox="1"/>
          <p:nvPr/>
        </p:nvSpPr>
        <p:spPr>
          <a:xfrm>
            <a:off x="2116153" y="3947339"/>
            <a:ext cx="1043793" cy="649188"/>
          </a:xfrm>
          <a:prstGeom prst="ellipse">
            <a:avLst/>
          </a:prstGeom>
          <a:solidFill>
            <a:srgbClr val="FF0000"/>
          </a:solidFill>
        </p:spPr>
        <p:txBody>
          <a:bodyPr wrap="square" rtlCol="0">
            <a:spAutoFit/>
          </a:bodyPr>
          <a:lstStyle/>
          <a:p>
            <a:r>
              <a:rPr lang="en-GB" sz="2400" dirty="0">
                <a:latin typeface="Myriad Pro" panose="020B0503030403020204"/>
              </a:rPr>
              <a:t>  ?</a:t>
            </a:r>
          </a:p>
        </p:txBody>
      </p:sp>
      <p:sp>
        <p:nvSpPr>
          <p:cNvPr id="16" name="TextBox 15"/>
          <p:cNvSpPr txBox="1"/>
          <p:nvPr/>
        </p:nvSpPr>
        <p:spPr>
          <a:xfrm>
            <a:off x="871717" y="4919173"/>
            <a:ext cx="2670909" cy="461665"/>
          </a:xfrm>
          <a:prstGeom prst="rect">
            <a:avLst/>
          </a:prstGeom>
          <a:noFill/>
        </p:spPr>
        <p:txBody>
          <a:bodyPr wrap="square" rtlCol="0">
            <a:spAutoFit/>
          </a:bodyPr>
          <a:lstStyle/>
          <a:p>
            <a:r>
              <a:rPr lang="en-GB" sz="2400" dirty="0">
                <a:latin typeface="Myriad Pro" panose="020B0503030403020204"/>
              </a:rPr>
              <a:t>        114 = 76 + </a:t>
            </a:r>
            <a:r>
              <a:rPr lang="en-GB" sz="2400" dirty="0">
                <a:solidFill>
                  <a:srgbClr val="FF0000"/>
                </a:solidFill>
                <a:latin typeface="Myriad Pro" panose="020B0503030403020204"/>
              </a:rPr>
              <a:t>?</a:t>
            </a:r>
          </a:p>
        </p:txBody>
      </p:sp>
      <p:sp>
        <p:nvSpPr>
          <p:cNvPr id="17" name="TextBox 16"/>
          <p:cNvSpPr txBox="1"/>
          <p:nvPr/>
        </p:nvSpPr>
        <p:spPr>
          <a:xfrm>
            <a:off x="796831" y="5224135"/>
            <a:ext cx="2782613" cy="461665"/>
          </a:xfrm>
          <a:prstGeom prst="rect">
            <a:avLst/>
          </a:prstGeom>
          <a:noFill/>
        </p:spPr>
        <p:txBody>
          <a:bodyPr wrap="square" rtlCol="0">
            <a:spAutoFit/>
          </a:bodyPr>
          <a:lstStyle/>
          <a:p>
            <a:r>
              <a:rPr lang="en-GB" sz="2400" dirty="0">
                <a:latin typeface="Myriad Pro" panose="020B0503030403020204"/>
              </a:rPr>
              <a:t>114 – 76  = </a:t>
            </a:r>
            <a:r>
              <a:rPr lang="en-GB" sz="2400" dirty="0">
                <a:solidFill>
                  <a:srgbClr val="FF0000"/>
                </a:solidFill>
                <a:latin typeface="Myriad Pro" panose="020B0503030403020204"/>
              </a:rPr>
              <a:t>?</a:t>
            </a:r>
          </a:p>
        </p:txBody>
      </p:sp>
      <p:sp>
        <p:nvSpPr>
          <p:cNvPr id="18" name="TextBox 17"/>
          <p:cNvSpPr txBox="1"/>
          <p:nvPr/>
        </p:nvSpPr>
        <p:spPr>
          <a:xfrm>
            <a:off x="4763091" y="3815909"/>
            <a:ext cx="3263462" cy="461665"/>
          </a:xfrm>
          <a:prstGeom prst="rect">
            <a:avLst/>
          </a:prstGeom>
          <a:noFill/>
        </p:spPr>
        <p:txBody>
          <a:bodyPr wrap="square" rtlCol="0">
            <a:spAutoFit/>
          </a:bodyPr>
          <a:lstStyle/>
          <a:p>
            <a:r>
              <a:rPr lang="en-GB" sz="2400" dirty="0">
                <a:latin typeface="Myriad Pro" panose="020B0503030403020204"/>
              </a:rPr>
              <a:t>76 + </a:t>
            </a:r>
            <a:r>
              <a:rPr lang="en-GB" sz="2400" dirty="0">
                <a:solidFill>
                  <a:srgbClr val="FF0000"/>
                </a:solidFill>
                <a:latin typeface="Myriad Pro" panose="020B0503030403020204"/>
              </a:rPr>
              <a:t>?</a:t>
            </a:r>
            <a:r>
              <a:rPr lang="en-GB" sz="2400" dirty="0">
                <a:latin typeface="Myriad Pro" panose="020B0503030403020204"/>
              </a:rPr>
              <a:t> + 36 = 150</a:t>
            </a:r>
          </a:p>
        </p:txBody>
      </p:sp>
      <p:sp>
        <p:nvSpPr>
          <p:cNvPr id="19" name="TextBox 18"/>
          <p:cNvSpPr txBox="1"/>
          <p:nvPr/>
        </p:nvSpPr>
        <p:spPr>
          <a:xfrm>
            <a:off x="4787062" y="4172286"/>
            <a:ext cx="3443726" cy="461665"/>
          </a:xfrm>
          <a:prstGeom prst="rect">
            <a:avLst/>
          </a:prstGeom>
          <a:noFill/>
        </p:spPr>
        <p:txBody>
          <a:bodyPr wrap="square" rtlCol="0">
            <a:spAutoFit/>
          </a:bodyPr>
          <a:lstStyle/>
          <a:p>
            <a:r>
              <a:rPr lang="en-GB" sz="2400" dirty="0">
                <a:latin typeface="Myriad Pro" panose="020B0503030403020204"/>
              </a:rPr>
              <a:t>      </a:t>
            </a:r>
            <a:r>
              <a:rPr lang="en-GB" sz="2400" dirty="0">
                <a:solidFill>
                  <a:srgbClr val="FF0000"/>
                </a:solidFill>
                <a:latin typeface="Myriad Pro" panose="020B0503030403020204"/>
              </a:rPr>
              <a:t>?</a:t>
            </a:r>
            <a:r>
              <a:rPr lang="en-GB" sz="2400" dirty="0">
                <a:latin typeface="Myriad Pro" panose="020B0503030403020204"/>
              </a:rPr>
              <a:t> + 112 = 150</a:t>
            </a:r>
          </a:p>
        </p:txBody>
      </p:sp>
      <p:sp>
        <p:nvSpPr>
          <p:cNvPr id="20" name="TextBox 19"/>
          <p:cNvSpPr txBox="1"/>
          <p:nvPr/>
        </p:nvSpPr>
        <p:spPr>
          <a:xfrm>
            <a:off x="4828557" y="4481506"/>
            <a:ext cx="3443726" cy="461665"/>
          </a:xfrm>
          <a:prstGeom prst="rect">
            <a:avLst/>
          </a:prstGeom>
          <a:noFill/>
        </p:spPr>
        <p:txBody>
          <a:bodyPr wrap="square" rtlCol="0">
            <a:spAutoFit/>
          </a:bodyPr>
          <a:lstStyle/>
          <a:p>
            <a:r>
              <a:rPr lang="en-GB" sz="2400" dirty="0">
                <a:latin typeface="Myriad Pro" panose="020B0503030403020204"/>
              </a:rPr>
              <a:t>                </a:t>
            </a:r>
            <a:r>
              <a:rPr lang="en-GB" sz="2400" dirty="0">
                <a:solidFill>
                  <a:srgbClr val="FF0000"/>
                </a:solidFill>
                <a:latin typeface="Myriad Pro" panose="020B0503030403020204"/>
              </a:rPr>
              <a:t>?</a:t>
            </a:r>
            <a:r>
              <a:rPr lang="en-GB" sz="2400" dirty="0">
                <a:latin typeface="Myriad Pro" panose="020B0503030403020204"/>
              </a:rPr>
              <a:t> = 150 – 112 </a:t>
            </a:r>
          </a:p>
        </p:txBody>
      </p:sp>
      <p:sp>
        <p:nvSpPr>
          <p:cNvPr id="21" name="TextBox 20"/>
          <p:cNvSpPr txBox="1"/>
          <p:nvPr/>
        </p:nvSpPr>
        <p:spPr>
          <a:xfrm>
            <a:off x="1229275" y="2965761"/>
            <a:ext cx="1158161" cy="476071"/>
          </a:xfrm>
          <a:prstGeom prst="ellipse">
            <a:avLst/>
          </a:prstGeom>
          <a:solidFill>
            <a:srgbClr val="3875A1"/>
          </a:solidFill>
        </p:spPr>
        <p:txBody>
          <a:bodyPr wrap="square" rtlCol="0">
            <a:spAutoFit/>
          </a:bodyPr>
          <a:lstStyle/>
          <a:p>
            <a:r>
              <a:rPr lang="en-GB" sz="1600" dirty="0">
                <a:latin typeface="Myriad Pro" panose="020B0503030403020204"/>
              </a:rPr>
              <a:t>114cm</a:t>
            </a:r>
            <a:endParaRPr lang="en-GB" sz="1200" dirty="0">
              <a:latin typeface="Myriad Pro" panose="020B0503030403020204"/>
            </a:endParaRPr>
          </a:p>
        </p:txBody>
      </p:sp>
      <p:sp>
        <p:nvSpPr>
          <p:cNvPr id="22" name="TextBox 21"/>
          <p:cNvSpPr txBox="1"/>
          <p:nvPr/>
        </p:nvSpPr>
        <p:spPr>
          <a:xfrm>
            <a:off x="2123594" y="3992759"/>
            <a:ext cx="1043793" cy="476071"/>
          </a:xfrm>
          <a:prstGeom prst="ellipse">
            <a:avLst/>
          </a:prstGeom>
          <a:solidFill>
            <a:srgbClr val="FF0000"/>
          </a:solidFill>
        </p:spPr>
        <p:txBody>
          <a:bodyPr wrap="square" rtlCol="0">
            <a:spAutoFit/>
          </a:bodyPr>
          <a:lstStyle/>
          <a:p>
            <a:r>
              <a:rPr lang="en-GB" sz="1600" dirty="0">
                <a:latin typeface="Myriad Pro" panose="020B0503030403020204"/>
              </a:rPr>
              <a:t>38cm</a:t>
            </a:r>
          </a:p>
        </p:txBody>
      </p:sp>
      <p:sp>
        <p:nvSpPr>
          <p:cNvPr id="23" name="TextBox 22"/>
          <p:cNvSpPr txBox="1"/>
          <p:nvPr/>
        </p:nvSpPr>
        <p:spPr>
          <a:xfrm>
            <a:off x="6102278" y="3188257"/>
            <a:ext cx="655545" cy="646331"/>
          </a:xfrm>
          <a:prstGeom prst="rect">
            <a:avLst/>
          </a:prstGeom>
          <a:solidFill>
            <a:srgbClr val="FF0000"/>
          </a:solidFill>
        </p:spPr>
        <p:txBody>
          <a:bodyPr wrap="square" rtlCol="0">
            <a:spAutoFit/>
          </a:bodyPr>
          <a:lstStyle/>
          <a:p>
            <a:r>
              <a:rPr lang="en-GB" dirty="0">
                <a:latin typeface="Myriad Pro" panose="020B0503030403020204"/>
              </a:rPr>
              <a:t>38</a:t>
            </a:r>
          </a:p>
          <a:p>
            <a:r>
              <a:rPr lang="en-GB" dirty="0">
                <a:latin typeface="Myriad Pro" panose="020B0503030403020204"/>
              </a:rPr>
              <a:t>cm</a:t>
            </a:r>
          </a:p>
        </p:txBody>
      </p:sp>
      <p:sp>
        <p:nvSpPr>
          <p:cNvPr id="24" name="TextBox 23"/>
          <p:cNvSpPr txBox="1"/>
          <p:nvPr/>
        </p:nvSpPr>
        <p:spPr>
          <a:xfrm>
            <a:off x="5468546" y="3816653"/>
            <a:ext cx="2585194" cy="461665"/>
          </a:xfrm>
          <a:prstGeom prst="rect">
            <a:avLst/>
          </a:prstGeom>
          <a:noFill/>
        </p:spPr>
        <p:txBody>
          <a:bodyPr wrap="square" rtlCol="0">
            <a:spAutoFit/>
          </a:bodyPr>
          <a:lstStyle/>
          <a:p>
            <a:r>
              <a:rPr lang="en-GB" sz="2400" dirty="0">
                <a:latin typeface="Myriad Pro" panose="020B0503030403020204"/>
              </a:rPr>
              <a:t>76 + </a:t>
            </a:r>
            <a:r>
              <a:rPr lang="en-GB" sz="2400" dirty="0">
                <a:solidFill>
                  <a:srgbClr val="FF0000"/>
                </a:solidFill>
                <a:latin typeface="Myriad Pro" panose="020B0503030403020204"/>
              </a:rPr>
              <a:t>?</a:t>
            </a:r>
            <a:r>
              <a:rPr lang="en-GB" sz="2400" dirty="0">
                <a:latin typeface="Myriad Pro" panose="020B0503030403020204"/>
              </a:rPr>
              <a:t> = 150 - 36</a:t>
            </a:r>
          </a:p>
        </p:txBody>
      </p:sp>
      <p:sp>
        <p:nvSpPr>
          <p:cNvPr id="3" name="TextBox 2">
            <a:extLst>
              <a:ext uri="{FF2B5EF4-FFF2-40B4-BE49-F238E27FC236}">
                <a16:creationId xmlns:a16="http://schemas.microsoft.com/office/drawing/2014/main" id="{FFEC3C0D-DDE3-425C-A585-F066A4BE0C4E}"/>
              </a:ext>
            </a:extLst>
          </p:cNvPr>
          <p:cNvSpPr txBox="1"/>
          <p:nvPr/>
        </p:nvSpPr>
        <p:spPr>
          <a:xfrm>
            <a:off x="0" y="675420"/>
            <a:ext cx="6733956" cy="830997"/>
          </a:xfrm>
          <a:prstGeom prst="rect">
            <a:avLst/>
          </a:prstGeom>
          <a:noFill/>
        </p:spPr>
        <p:txBody>
          <a:bodyPr wrap="square" rtlCol="0">
            <a:spAutoFit/>
          </a:bodyPr>
          <a:lstStyle/>
          <a:p>
            <a:r>
              <a:rPr lang="en-GB" sz="2400" dirty="0">
                <a:latin typeface="Myriad Pro Semibold"/>
              </a:rPr>
              <a:t>What are the ? values? How did you solve it? </a:t>
            </a:r>
          </a:p>
          <a:p>
            <a:r>
              <a:rPr lang="en-GB" sz="2400" dirty="0">
                <a:latin typeface="Myriad Pro Semibold"/>
              </a:rPr>
              <a:t>Write a story for the representations below. </a:t>
            </a:r>
          </a:p>
        </p:txBody>
      </p:sp>
    </p:spTree>
    <p:custDataLst>
      <p:tags r:id="rId1"/>
    </p:custDataLst>
    <p:extLst>
      <p:ext uri="{BB962C8B-B14F-4D97-AF65-F5344CB8AC3E}">
        <p14:creationId xmlns:p14="http://schemas.microsoft.com/office/powerpoint/2010/main" val="427730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24"/>
                                        </p:tgtEl>
                                      </p:cBhvr>
                                    </p:animEffect>
                                    <p:set>
                                      <p:cBhvr>
                                        <p:cTn id="15" dur="1" fill="hold">
                                          <p:stCondLst>
                                            <p:cond delay="499"/>
                                          </p:stCondLst>
                                        </p:cTn>
                                        <p:tgtEl>
                                          <p:spTgt spid="24"/>
                                        </p:tgtEl>
                                        <p:attrNameLst>
                                          <p:attrName>style.visibility</p:attrName>
                                        </p:attrNameLst>
                                      </p:cBhvr>
                                      <p:to>
                                        <p:strVal val="hidden"/>
                                      </p:to>
                                    </p:se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p:bldP spid="19" grpId="0"/>
      <p:bldP spid="20" grpId="0"/>
      <p:bldP spid="23" grpId="0" animBg="1"/>
      <p:bldP spid="24" grpId="0"/>
      <p:bldP spid="2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 name="TextBox 3"/>
          <p:cNvSpPr txBox="1"/>
          <p:nvPr/>
        </p:nvSpPr>
        <p:spPr>
          <a:xfrm>
            <a:off x="1978702" y="1499016"/>
            <a:ext cx="5486400" cy="461665"/>
          </a:xfrm>
          <a:prstGeom prst="rect">
            <a:avLst/>
          </a:prstGeom>
          <a:noFill/>
        </p:spPr>
        <p:txBody>
          <a:bodyPr wrap="square" rtlCol="0">
            <a:spAutoFit/>
          </a:bodyPr>
          <a:lstStyle/>
          <a:p>
            <a:r>
              <a:rPr lang="en-US" sz="2400" dirty="0">
                <a:latin typeface="Myriad Pro"/>
              </a:rPr>
              <a:t>7.12  +  0.78                  		2.54  + 3.6</a:t>
            </a:r>
            <a:endParaRPr lang="en-GB" sz="2400" dirty="0">
              <a:latin typeface="Myriad Pro"/>
            </a:endParaRPr>
          </a:p>
        </p:txBody>
      </p:sp>
      <p:sp>
        <p:nvSpPr>
          <p:cNvPr id="5" name="Oval 4"/>
          <p:cNvSpPr/>
          <p:nvPr/>
        </p:nvSpPr>
        <p:spPr>
          <a:xfrm>
            <a:off x="4224271" y="1382118"/>
            <a:ext cx="695460" cy="695460"/>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2013222" y="3045500"/>
            <a:ext cx="5316968" cy="461665"/>
          </a:xfrm>
          <a:prstGeom prst="rect">
            <a:avLst/>
          </a:prstGeom>
          <a:noFill/>
        </p:spPr>
        <p:txBody>
          <a:bodyPr wrap="square" rtlCol="0">
            <a:spAutoFit/>
          </a:bodyPr>
          <a:lstStyle/>
          <a:p>
            <a:r>
              <a:rPr lang="en-US" sz="2400" dirty="0">
                <a:latin typeface="Myriad Pro"/>
              </a:rPr>
              <a:t>7.12  -  0.78                   		2.54  + 3.6</a:t>
            </a:r>
            <a:endParaRPr lang="en-GB" sz="2400" dirty="0">
              <a:latin typeface="Myriad Pro"/>
            </a:endParaRPr>
          </a:p>
        </p:txBody>
      </p:sp>
      <p:sp>
        <p:nvSpPr>
          <p:cNvPr id="8" name="Oval 7"/>
          <p:cNvSpPr/>
          <p:nvPr/>
        </p:nvSpPr>
        <p:spPr>
          <a:xfrm>
            <a:off x="4224271" y="2928603"/>
            <a:ext cx="695460" cy="695460"/>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1978702" y="4475087"/>
            <a:ext cx="5111646" cy="461665"/>
          </a:xfrm>
          <a:prstGeom prst="rect">
            <a:avLst/>
          </a:prstGeom>
          <a:noFill/>
        </p:spPr>
        <p:txBody>
          <a:bodyPr wrap="square" rtlCol="0">
            <a:spAutoFit/>
          </a:bodyPr>
          <a:lstStyle/>
          <a:p>
            <a:r>
              <a:rPr lang="en-US" sz="2400" dirty="0">
                <a:latin typeface="Myriad Pro" panose="020B0503030403020204"/>
              </a:rPr>
              <a:t>What’s the same, what’s different?</a:t>
            </a:r>
            <a:endParaRPr lang="en-GB" sz="2400" dirty="0">
              <a:latin typeface="Myriad Pro" panose="020B0503030403020204"/>
            </a:endParaRPr>
          </a:p>
        </p:txBody>
      </p:sp>
      <p:sp>
        <p:nvSpPr>
          <p:cNvPr id="3" name="TextBox 2"/>
          <p:cNvSpPr txBox="1"/>
          <p:nvPr/>
        </p:nvSpPr>
        <p:spPr>
          <a:xfrm>
            <a:off x="5353298" y="1927491"/>
            <a:ext cx="2111804"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3    +   4</a:t>
            </a:r>
          </a:p>
        </p:txBody>
      </p:sp>
      <p:sp>
        <p:nvSpPr>
          <p:cNvPr id="10" name="TextBox 9"/>
          <p:cNvSpPr txBox="1"/>
          <p:nvPr/>
        </p:nvSpPr>
        <p:spPr>
          <a:xfrm>
            <a:off x="4389937" y="1437460"/>
            <a:ext cx="663930" cy="584775"/>
          </a:xfrm>
          <a:prstGeom prst="rect">
            <a:avLst/>
          </a:prstGeom>
          <a:noFill/>
        </p:spPr>
        <p:txBody>
          <a:bodyPr wrap="square" rtlCol="0">
            <a:spAutoFit/>
          </a:bodyPr>
          <a:lstStyle/>
          <a:p>
            <a:r>
              <a:rPr lang="en-GB" sz="3200" dirty="0">
                <a:latin typeface="Myriad Pro" panose="020B0503030403020204"/>
              </a:rPr>
              <a:t>&gt;</a:t>
            </a:r>
          </a:p>
        </p:txBody>
      </p:sp>
      <p:sp>
        <p:nvSpPr>
          <p:cNvPr id="11" name="TextBox 10"/>
          <p:cNvSpPr txBox="1"/>
          <p:nvPr/>
        </p:nvSpPr>
        <p:spPr>
          <a:xfrm>
            <a:off x="5810498" y="3609699"/>
            <a:ext cx="874081"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6.14</a:t>
            </a:r>
          </a:p>
        </p:txBody>
      </p:sp>
      <p:sp>
        <p:nvSpPr>
          <p:cNvPr id="12" name="TextBox 11"/>
          <p:cNvSpPr txBox="1"/>
          <p:nvPr/>
        </p:nvSpPr>
        <p:spPr>
          <a:xfrm>
            <a:off x="205729" y="3045499"/>
            <a:ext cx="1608083" cy="1200329"/>
          </a:xfrm>
          <a:prstGeom prst="rect">
            <a:avLst/>
          </a:prstGeom>
          <a:noFill/>
        </p:spPr>
        <p:txBody>
          <a:bodyPr wrap="square" rtlCol="0">
            <a:spAutoFit/>
          </a:bodyPr>
          <a:lstStyle/>
          <a:p>
            <a:r>
              <a:rPr lang="en-GB" sz="2400" dirty="0">
                <a:latin typeface="Myriad Pro" panose="020B0503030403020204"/>
              </a:rPr>
              <a:t>  7. 1 2</a:t>
            </a:r>
          </a:p>
          <a:p>
            <a:r>
              <a:rPr lang="en-GB" sz="2400" u="sng" dirty="0">
                <a:latin typeface="Myriad Pro" panose="020B0503030403020204"/>
              </a:rPr>
              <a:t>- 0. 7 8</a:t>
            </a:r>
          </a:p>
          <a:p>
            <a:r>
              <a:rPr lang="en-GB" sz="2400" u="sng" dirty="0">
                <a:latin typeface="Myriad Pro" panose="020B0503030403020204"/>
              </a:rPr>
              <a:t>  ______</a:t>
            </a:r>
          </a:p>
        </p:txBody>
      </p:sp>
      <p:cxnSp>
        <p:nvCxnSpPr>
          <p:cNvPr id="14" name="Straight Connector 13"/>
          <p:cNvCxnSpPr/>
          <p:nvPr/>
        </p:nvCxnSpPr>
        <p:spPr>
          <a:xfrm flipH="1" flipV="1">
            <a:off x="761403" y="3045499"/>
            <a:ext cx="267236" cy="4616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95021" y="2928603"/>
            <a:ext cx="133618" cy="338554"/>
          </a:xfrm>
          <a:prstGeom prst="rect">
            <a:avLst/>
          </a:prstGeom>
          <a:noFill/>
        </p:spPr>
        <p:txBody>
          <a:bodyPr wrap="square" rtlCol="0">
            <a:spAutoFit/>
          </a:bodyPr>
          <a:lstStyle/>
          <a:p>
            <a:r>
              <a:rPr lang="en-GB" sz="1600" dirty="0">
                <a:solidFill>
                  <a:srgbClr val="FF0000"/>
                </a:solidFill>
                <a:latin typeface="Myriad Pro" panose="020B0503030403020204"/>
              </a:rPr>
              <a:t>1</a:t>
            </a:r>
          </a:p>
        </p:txBody>
      </p:sp>
      <p:sp>
        <p:nvSpPr>
          <p:cNvPr id="16" name="TextBox 15"/>
          <p:cNvSpPr txBox="1"/>
          <p:nvPr/>
        </p:nvSpPr>
        <p:spPr>
          <a:xfrm>
            <a:off x="680582" y="2697770"/>
            <a:ext cx="361051" cy="461665"/>
          </a:xfrm>
          <a:prstGeom prst="rect">
            <a:avLst/>
          </a:prstGeom>
          <a:noFill/>
        </p:spPr>
        <p:txBody>
          <a:bodyPr wrap="square" rtlCol="0">
            <a:spAutoFit/>
          </a:bodyPr>
          <a:lstStyle/>
          <a:p>
            <a:r>
              <a:rPr lang="en-GB" sz="2400" dirty="0">
                <a:solidFill>
                  <a:srgbClr val="FF0000"/>
                </a:solidFill>
                <a:latin typeface="Myriad Pro" panose="020B0503030403020204"/>
              </a:rPr>
              <a:t>0</a:t>
            </a:r>
          </a:p>
        </p:txBody>
      </p:sp>
      <p:cxnSp>
        <p:nvCxnSpPr>
          <p:cNvPr id="17" name="Straight Connector 16"/>
          <p:cNvCxnSpPr/>
          <p:nvPr/>
        </p:nvCxnSpPr>
        <p:spPr>
          <a:xfrm flipH="1" flipV="1">
            <a:off x="394462" y="3045499"/>
            <a:ext cx="267236" cy="4616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94889" y="2648497"/>
            <a:ext cx="133618" cy="338554"/>
          </a:xfrm>
          <a:prstGeom prst="rect">
            <a:avLst/>
          </a:prstGeom>
          <a:noFill/>
        </p:spPr>
        <p:txBody>
          <a:bodyPr wrap="square" rtlCol="0">
            <a:spAutoFit/>
          </a:bodyPr>
          <a:lstStyle/>
          <a:p>
            <a:r>
              <a:rPr lang="en-GB" sz="1600" dirty="0">
                <a:solidFill>
                  <a:srgbClr val="FF0000"/>
                </a:solidFill>
                <a:latin typeface="Myriad Pro" panose="020B0503030403020204"/>
              </a:rPr>
              <a:t>1</a:t>
            </a:r>
          </a:p>
        </p:txBody>
      </p:sp>
      <p:sp>
        <p:nvSpPr>
          <p:cNvPr id="20" name="TextBox 19"/>
          <p:cNvSpPr txBox="1"/>
          <p:nvPr/>
        </p:nvSpPr>
        <p:spPr>
          <a:xfrm>
            <a:off x="366121" y="2722322"/>
            <a:ext cx="361051" cy="461665"/>
          </a:xfrm>
          <a:prstGeom prst="rect">
            <a:avLst/>
          </a:prstGeom>
          <a:noFill/>
        </p:spPr>
        <p:txBody>
          <a:bodyPr wrap="square" rtlCol="0">
            <a:spAutoFit/>
          </a:bodyPr>
          <a:lstStyle/>
          <a:p>
            <a:r>
              <a:rPr lang="en-GB" sz="2400" dirty="0">
                <a:solidFill>
                  <a:srgbClr val="FF0000"/>
                </a:solidFill>
                <a:latin typeface="Myriad Pro" panose="020B0503030403020204"/>
              </a:rPr>
              <a:t>6</a:t>
            </a:r>
          </a:p>
        </p:txBody>
      </p:sp>
      <p:sp>
        <p:nvSpPr>
          <p:cNvPr id="21" name="TextBox 20"/>
          <p:cNvSpPr txBox="1"/>
          <p:nvPr/>
        </p:nvSpPr>
        <p:spPr>
          <a:xfrm>
            <a:off x="371940" y="3760800"/>
            <a:ext cx="445897" cy="461665"/>
          </a:xfrm>
          <a:prstGeom prst="rect">
            <a:avLst/>
          </a:prstGeom>
          <a:noFill/>
        </p:spPr>
        <p:txBody>
          <a:bodyPr wrap="square" rtlCol="0">
            <a:spAutoFit/>
          </a:bodyPr>
          <a:lstStyle/>
          <a:p>
            <a:r>
              <a:rPr lang="en-GB" sz="2400" dirty="0">
                <a:latin typeface="Myriad Pro" panose="020B0503030403020204"/>
              </a:rPr>
              <a:t>6.</a:t>
            </a:r>
          </a:p>
        </p:txBody>
      </p:sp>
      <p:sp>
        <p:nvSpPr>
          <p:cNvPr id="23" name="TextBox 22"/>
          <p:cNvSpPr txBox="1"/>
          <p:nvPr/>
        </p:nvSpPr>
        <p:spPr>
          <a:xfrm>
            <a:off x="1009770" y="3760800"/>
            <a:ext cx="361051" cy="461665"/>
          </a:xfrm>
          <a:prstGeom prst="rect">
            <a:avLst/>
          </a:prstGeom>
          <a:noFill/>
        </p:spPr>
        <p:txBody>
          <a:bodyPr wrap="square" rtlCol="0">
            <a:spAutoFit/>
          </a:bodyPr>
          <a:lstStyle/>
          <a:p>
            <a:r>
              <a:rPr lang="en-GB" sz="2400" dirty="0">
                <a:latin typeface="Myriad Pro" panose="020B0503030403020204"/>
              </a:rPr>
              <a:t>4</a:t>
            </a:r>
          </a:p>
        </p:txBody>
      </p:sp>
      <p:sp>
        <p:nvSpPr>
          <p:cNvPr id="24" name="TextBox 23"/>
          <p:cNvSpPr txBox="1"/>
          <p:nvPr/>
        </p:nvSpPr>
        <p:spPr>
          <a:xfrm>
            <a:off x="714495" y="3760800"/>
            <a:ext cx="361051" cy="461665"/>
          </a:xfrm>
          <a:prstGeom prst="rect">
            <a:avLst/>
          </a:prstGeom>
          <a:noFill/>
        </p:spPr>
        <p:txBody>
          <a:bodyPr wrap="square" rtlCol="0">
            <a:spAutoFit/>
          </a:bodyPr>
          <a:lstStyle/>
          <a:p>
            <a:r>
              <a:rPr lang="en-GB" sz="2400" dirty="0">
                <a:latin typeface="Myriad Pro" panose="020B0503030403020204"/>
              </a:rPr>
              <a:t>3</a:t>
            </a:r>
          </a:p>
        </p:txBody>
      </p:sp>
      <p:sp>
        <p:nvSpPr>
          <p:cNvPr id="25" name="TextBox 24"/>
          <p:cNvSpPr txBox="1"/>
          <p:nvPr/>
        </p:nvSpPr>
        <p:spPr>
          <a:xfrm>
            <a:off x="4396005" y="2983944"/>
            <a:ext cx="663930" cy="584775"/>
          </a:xfrm>
          <a:prstGeom prst="rect">
            <a:avLst/>
          </a:prstGeom>
          <a:noFill/>
        </p:spPr>
        <p:txBody>
          <a:bodyPr wrap="square" rtlCol="0">
            <a:spAutoFit/>
          </a:bodyPr>
          <a:lstStyle/>
          <a:p>
            <a:r>
              <a:rPr lang="en-GB" sz="3200" dirty="0">
                <a:latin typeface="Myriad Pro" panose="020B0503030403020204"/>
              </a:rPr>
              <a:t>&gt;</a:t>
            </a:r>
          </a:p>
        </p:txBody>
      </p:sp>
      <p:sp>
        <p:nvSpPr>
          <p:cNvPr id="13" name="TextBox 12">
            <a:extLst>
              <a:ext uri="{FF2B5EF4-FFF2-40B4-BE49-F238E27FC236}">
                <a16:creationId xmlns:a16="http://schemas.microsoft.com/office/drawing/2014/main" id="{6775CC0B-43DA-45F2-9ACF-117C196794E4}"/>
              </a:ext>
            </a:extLst>
          </p:cNvPr>
          <p:cNvSpPr txBox="1"/>
          <p:nvPr/>
        </p:nvSpPr>
        <p:spPr>
          <a:xfrm>
            <a:off x="0" y="684807"/>
            <a:ext cx="9143999" cy="461665"/>
          </a:xfrm>
          <a:prstGeom prst="rect">
            <a:avLst/>
          </a:prstGeom>
          <a:noFill/>
        </p:spPr>
        <p:txBody>
          <a:bodyPr wrap="square" rtlCol="0">
            <a:spAutoFit/>
          </a:bodyPr>
          <a:lstStyle/>
          <a:p>
            <a:r>
              <a:rPr lang="en-GB" sz="2400" dirty="0">
                <a:latin typeface="Myriad Pro Semibold"/>
              </a:rPr>
              <a:t>Look at these expressions. What symbol should go in the circle?</a:t>
            </a:r>
          </a:p>
        </p:txBody>
      </p:sp>
    </p:spTree>
    <p:custDataLst>
      <p:tags r:id="rId1"/>
    </p:custDataLst>
    <p:extLst>
      <p:ext uri="{BB962C8B-B14F-4D97-AF65-F5344CB8AC3E}">
        <p14:creationId xmlns:p14="http://schemas.microsoft.com/office/powerpoint/2010/main" val="215842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dissolve">
                                      <p:cBhvr>
                                        <p:cTn id="6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2" grpId="0"/>
      <p:bldP spid="15" grpId="0"/>
      <p:bldP spid="16" grpId="0"/>
      <p:bldP spid="19" grpId="0"/>
      <p:bldP spid="20" grpId="0"/>
      <p:bldP spid="21"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 name="TextBox 3"/>
          <p:cNvSpPr txBox="1"/>
          <p:nvPr/>
        </p:nvSpPr>
        <p:spPr>
          <a:xfrm>
            <a:off x="2564868" y="1862054"/>
            <a:ext cx="5486400" cy="461665"/>
          </a:xfrm>
          <a:prstGeom prst="rect">
            <a:avLst/>
          </a:prstGeom>
          <a:noFill/>
        </p:spPr>
        <p:txBody>
          <a:bodyPr wrap="square" rtlCol="0">
            <a:spAutoFit/>
          </a:bodyPr>
          <a:lstStyle/>
          <a:p>
            <a:r>
              <a:rPr lang="en-US" sz="2400" dirty="0">
                <a:latin typeface="Myriad Pro"/>
              </a:rPr>
              <a:t>392  -  74               	482  -  154</a:t>
            </a:r>
            <a:endParaRPr lang="en-GB" sz="2400" dirty="0">
              <a:latin typeface="Myriad Pro"/>
            </a:endParaRPr>
          </a:p>
        </p:txBody>
      </p:sp>
      <p:sp>
        <p:nvSpPr>
          <p:cNvPr id="5" name="Oval 4"/>
          <p:cNvSpPr/>
          <p:nvPr/>
        </p:nvSpPr>
        <p:spPr>
          <a:xfrm>
            <a:off x="4224271" y="1807630"/>
            <a:ext cx="695460" cy="695460"/>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1821393" y="4329845"/>
            <a:ext cx="5903710" cy="461665"/>
          </a:xfrm>
          <a:prstGeom prst="rect">
            <a:avLst/>
          </a:prstGeom>
          <a:noFill/>
        </p:spPr>
        <p:txBody>
          <a:bodyPr wrap="square" rtlCol="0">
            <a:spAutoFit/>
          </a:bodyPr>
          <a:lstStyle/>
          <a:p>
            <a:r>
              <a:rPr lang="en-US" sz="2400" dirty="0">
                <a:latin typeface="Myriad Pro"/>
              </a:rPr>
              <a:t>43,216 -  5,412                 	32,216 +  5,588</a:t>
            </a:r>
            <a:endParaRPr lang="en-GB" sz="2400" dirty="0">
              <a:latin typeface="Myriad Pro"/>
            </a:endParaRPr>
          </a:p>
        </p:txBody>
      </p:sp>
      <p:sp>
        <p:nvSpPr>
          <p:cNvPr id="8" name="Oval 7"/>
          <p:cNvSpPr/>
          <p:nvPr/>
        </p:nvSpPr>
        <p:spPr>
          <a:xfrm>
            <a:off x="4255801" y="4212948"/>
            <a:ext cx="695460" cy="695460"/>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2016178" y="5684626"/>
            <a:ext cx="5111646" cy="461665"/>
          </a:xfrm>
          <a:prstGeom prst="rect">
            <a:avLst/>
          </a:prstGeom>
          <a:noFill/>
        </p:spPr>
        <p:txBody>
          <a:bodyPr wrap="square" rtlCol="0">
            <a:spAutoFit/>
          </a:bodyPr>
          <a:lstStyle/>
          <a:p>
            <a:r>
              <a:rPr lang="en-US" sz="2400" dirty="0">
                <a:latin typeface="Myriad Pro" panose="020B0503030403020204"/>
              </a:rPr>
              <a:t>What’s the same, what’s different?</a:t>
            </a:r>
            <a:endParaRPr lang="en-GB" sz="2400" dirty="0">
              <a:latin typeface="Myriad Pro" panose="020B0503030403020204"/>
            </a:endParaRPr>
          </a:p>
        </p:txBody>
      </p:sp>
      <p:pic>
        <p:nvPicPr>
          <p:cNvPr id="10" name="Picture 9" descr="A close up of a logo  Description generated with high confidence">
            <a:extLst>
              <a:ext uri="{FF2B5EF4-FFF2-40B4-BE49-F238E27FC236}">
                <a16:creationId xmlns:a16="http://schemas.microsoft.com/office/drawing/2014/main" id="{62554AD4-39F1-4362-8D1D-07ADD9E5F2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7788" y="2315850"/>
            <a:ext cx="2512965" cy="472796"/>
          </a:xfrm>
          <a:prstGeom prst="rect">
            <a:avLst/>
          </a:prstGeom>
        </p:spPr>
      </p:pic>
      <p:pic>
        <p:nvPicPr>
          <p:cNvPr id="11" name="Picture 10" descr="A close up of a logo  Description generated with high confidence">
            <a:extLst>
              <a:ext uri="{FF2B5EF4-FFF2-40B4-BE49-F238E27FC236}">
                <a16:creationId xmlns:a16="http://schemas.microsoft.com/office/drawing/2014/main" id="{62554AD4-39F1-4362-8D1D-07ADD9E5F2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819516" y="1368846"/>
            <a:ext cx="2512965" cy="472796"/>
          </a:xfrm>
          <a:prstGeom prst="rect">
            <a:avLst/>
          </a:prstGeom>
        </p:spPr>
      </p:pic>
      <p:sp>
        <p:nvSpPr>
          <p:cNvPr id="3" name="TextBox 2"/>
          <p:cNvSpPr txBox="1"/>
          <p:nvPr/>
        </p:nvSpPr>
        <p:spPr>
          <a:xfrm>
            <a:off x="3704897" y="2819070"/>
            <a:ext cx="740980"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+90</a:t>
            </a:r>
          </a:p>
        </p:txBody>
      </p:sp>
      <p:sp>
        <p:nvSpPr>
          <p:cNvPr id="12" name="TextBox 11"/>
          <p:cNvSpPr txBox="1"/>
          <p:nvPr/>
        </p:nvSpPr>
        <p:spPr>
          <a:xfrm>
            <a:off x="4919731" y="907181"/>
            <a:ext cx="740980"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+80</a:t>
            </a:r>
          </a:p>
        </p:txBody>
      </p:sp>
      <p:sp>
        <p:nvSpPr>
          <p:cNvPr id="19" name="TextBox 18"/>
          <p:cNvSpPr txBox="1"/>
          <p:nvPr/>
        </p:nvSpPr>
        <p:spPr>
          <a:xfrm>
            <a:off x="4334566" y="1862054"/>
            <a:ext cx="663930" cy="584775"/>
          </a:xfrm>
          <a:prstGeom prst="rect">
            <a:avLst/>
          </a:prstGeom>
          <a:noFill/>
        </p:spPr>
        <p:txBody>
          <a:bodyPr wrap="square" rtlCol="0">
            <a:spAutoFit/>
          </a:bodyPr>
          <a:lstStyle/>
          <a:p>
            <a:r>
              <a:rPr lang="en-GB" sz="3200" dirty="0">
                <a:latin typeface="Myriad Pro" panose="020B0503030403020204"/>
              </a:rPr>
              <a:t>&lt;</a:t>
            </a:r>
          </a:p>
        </p:txBody>
      </p:sp>
      <p:sp>
        <p:nvSpPr>
          <p:cNvPr id="13" name="TextBox 12">
            <a:extLst>
              <a:ext uri="{FF2B5EF4-FFF2-40B4-BE49-F238E27FC236}">
                <a16:creationId xmlns:a16="http://schemas.microsoft.com/office/drawing/2014/main" id="{0FBB5ED9-1B18-47E4-8C38-99E8220CAEC6}"/>
              </a:ext>
            </a:extLst>
          </p:cNvPr>
          <p:cNvSpPr txBox="1"/>
          <p:nvPr/>
        </p:nvSpPr>
        <p:spPr>
          <a:xfrm>
            <a:off x="0" y="684807"/>
            <a:ext cx="9143999" cy="461665"/>
          </a:xfrm>
          <a:prstGeom prst="rect">
            <a:avLst/>
          </a:prstGeom>
          <a:noFill/>
        </p:spPr>
        <p:txBody>
          <a:bodyPr wrap="square" rtlCol="0">
            <a:spAutoFit/>
          </a:bodyPr>
          <a:lstStyle/>
          <a:p>
            <a:r>
              <a:rPr lang="en-GB" sz="2400" dirty="0">
                <a:latin typeface="Myriad Pro Semibold"/>
              </a:rPr>
              <a:t>Look at these expressions. What symbol should go in the circle?</a:t>
            </a:r>
          </a:p>
        </p:txBody>
      </p:sp>
    </p:spTree>
    <p:custDataLst>
      <p:tags r:id="rId1"/>
    </p:custDataLst>
    <p:extLst>
      <p:ext uri="{BB962C8B-B14F-4D97-AF65-F5344CB8AC3E}">
        <p14:creationId xmlns:p14="http://schemas.microsoft.com/office/powerpoint/2010/main" val="3350564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dissolve">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12"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 name="TextBox 3"/>
          <p:cNvSpPr txBox="1"/>
          <p:nvPr/>
        </p:nvSpPr>
        <p:spPr>
          <a:xfrm>
            <a:off x="2564868" y="1862054"/>
            <a:ext cx="5486400" cy="461665"/>
          </a:xfrm>
          <a:prstGeom prst="rect">
            <a:avLst/>
          </a:prstGeom>
          <a:noFill/>
        </p:spPr>
        <p:txBody>
          <a:bodyPr wrap="square" rtlCol="0">
            <a:spAutoFit/>
          </a:bodyPr>
          <a:lstStyle/>
          <a:p>
            <a:r>
              <a:rPr lang="en-US" sz="2400" dirty="0">
                <a:latin typeface="Myriad Pro"/>
              </a:rPr>
              <a:t>392  -  74               	482  -  154</a:t>
            </a:r>
            <a:endParaRPr lang="en-GB" sz="2400" dirty="0">
              <a:latin typeface="Myriad Pro"/>
            </a:endParaRPr>
          </a:p>
        </p:txBody>
      </p:sp>
      <p:sp>
        <p:nvSpPr>
          <p:cNvPr id="5" name="Oval 4"/>
          <p:cNvSpPr/>
          <p:nvPr/>
        </p:nvSpPr>
        <p:spPr>
          <a:xfrm>
            <a:off x="4224271" y="1807630"/>
            <a:ext cx="695460" cy="695460"/>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1821393" y="4329845"/>
            <a:ext cx="5903710" cy="461665"/>
          </a:xfrm>
          <a:prstGeom prst="rect">
            <a:avLst/>
          </a:prstGeom>
          <a:noFill/>
        </p:spPr>
        <p:txBody>
          <a:bodyPr wrap="square" rtlCol="0">
            <a:spAutoFit/>
          </a:bodyPr>
          <a:lstStyle/>
          <a:p>
            <a:r>
              <a:rPr lang="en-US" sz="2400" dirty="0">
                <a:latin typeface="Myriad Pro"/>
              </a:rPr>
              <a:t>43,216 -  5,412                 	32,216 +  5,588</a:t>
            </a:r>
            <a:endParaRPr lang="en-GB" sz="2400" dirty="0">
              <a:latin typeface="Myriad Pro"/>
            </a:endParaRPr>
          </a:p>
        </p:txBody>
      </p:sp>
      <p:sp>
        <p:nvSpPr>
          <p:cNvPr id="8" name="Oval 7"/>
          <p:cNvSpPr/>
          <p:nvPr/>
        </p:nvSpPr>
        <p:spPr>
          <a:xfrm>
            <a:off x="4255801" y="4212948"/>
            <a:ext cx="695460" cy="695460"/>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2016178" y="5684626"/>
            <a:ext cx="5111646" cy="461665"/>
          </a:xfrm>
          <a:prstGeom prst="rect">
            <a:avLst/>
          </a:prstGeom>
          <a:noFill/>
        </p:spPr>
        <p:txBody>
          <a:bodyPr wrap="square" rtlCol="0">
            <a:spAutoFit/>
          </a:bodyPr>
          <a:lstStyle/>
          <a:p>
            <a:r>
              <a:rPr lang="en-US" sz="2400" dirty="0">
                <a:latin typeface="Myriad Pro" panose="020B0503030403020204"/>
              </a:rPr>
              <a:t>What’s the same, what’s different?</a:t>
            </a:r>
            <a:endParaRPr lang="en-GB" sz="2400" dirty="0">
              <a:latin typeface="Myriad Pro" panose="020B0503030403020204"/>
            </a:endParaRPr>
          </a:p>
        </p:txBody>
      </p:sp>
      <p:pic>
        <p:nvPicPr>
          <p:cNvPr id="10" name="Picture 9" descr="A close up of a logo  Description generated with high confidence">
            <a:extLst>
              <a:ext uri="{FF2B5EF4-FFF2-40B4-BE49-F238E27FC236}">
                <a16:creationId xmlns:a16="http://schemas.microsoft.com/office/drawing/2014/main" id="{62554AD4-39F1-4362-8D1D-07ADD9E5F2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7788" y="2315850"/>
            <a:ext cx="2512965" cy="472796"/>
          </a:xfrm>
          <a:prstGeom prst="rect">
            <a:avLst/>
          </a:prstGeom>
        </p:spPr>
      </p:pic>
      <p:pic>
        <p:nvPicPr>
          <p:cNvPr id="11" name="Picture 10" descr="A close up of a logo  Description generated with high confidence">
            <a:extLst>
              <a:ext uri="{FF2B5EF4-FFF2-40B4-BE49-F238E27FC236}">
                <a16:creationId xmlns:a16="http://schemas.microsoft.com/office/drawing/2014/main" id="{62554AD4-39F1-4362-8D1D-07ADD9E5F2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819516" y="1368846"/>
            <a:ext cx="2512965" cy="472796"/>
          </a:xfrm>
          <a:prstGeom prst="rect">
            <a:avLst/>
          </a:prstGeom>
        </p:spPr>
      </p:pic>
      <p:sp>
        <p:nvSpPr>
          <p:cNvPr id="3" name="TextBox 2"/>
          <p:cNvSpPr txBox="1"/>
          <p:nvPr/>
        </p:nvSpPr>
        <p:spPr>
          <a:xfrm>
            <a:off x="3704897" y="2819070"/>
            <a:ext cx="740980"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+90</a:t>
            </a:r>
          </a:p>
        </p:txBody>
      </p:sp>
      <p:sp>
        <p:nvSpPr>
          <p:cNvPr id="12" name="TextBox 11"/>
          <p:cNvSpPr txBox="1"/>
          <p:nvPr/>
        </p:nvSpPr>
        <p:spPr>
          <a:xfrm>
            <a:off x="4919731" y="907181"/>
            <a:ext cx="740980" cy="461665"/>
          </a:xfrm>
          <a:prstGeom prst="rect">
            <a:avLst/>
          </a:prstGeom>
          <a:noFill/>
        </p:spPr>
        <p:txBody>
          <a:bodyPr wrap="square" rtlCol="0">
            <a:spAutoFit/>
          </a:bodyPr>
          <a:lstStyle/>
          <a:p>
            <a:r>
              <a:rPr lang="en-GB" sz="2400" dirty="0">
                <a:solidFill>
                  <a:schemeClr val="bg2">
                    <a:lumMod val="50000"/>
                  </a:schemeClr>
                </a:solidFill>
                <a:latin typeface="Myriad Pro" panose="020B0503030403020204"/>
              </a:rPr>
              <a:t>+80</a:t>
            </a:r>
          </a:p>
        </p:txBody>
      </p:sp>
      <p:pic>
        <p:nvPicPr>
          <p:cNvPr id="13" name="Picture 12" descr="A close up of a logo  Description generated with high confidence">
            <a:extLst>
              <a:ext uri="{FF2B5EF4-FFF2-40B4-BE49-F238E27FC236}">
                <a16:creationId xmlns:a16="http://schemas.microsoft.com/office/drawing/2014/main" id="{62554AD4-39F1-4362-8D1D-07ADD9E5F2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4201" y="4730459"/>
            <a:ext cx="3700138" cy="472796"/>
          </a:xfrm>
          <a:prstGeom prst="rect">
            <a:avLst/>
          </a:prstGeom>
        </p:spPr>
      </p:pic>
      <p:sp>
        <p:nvSpPr>
          <p:cNvPr id="19" name="TextBox 18"/>
          <p:cNvSpPr txBox="1"/>
          <p:nvPr/>
        </p:nvSpPr>
        <p:spPr>
          <a:xfrm>
            <a:off x="4334566" y="1862054"/>
            <a:ext cx="663930" cy="584775"/>
          </a:xfrm>
          <a:prstGeom prst="rect">
            <a:avLst/>
          </a:prstGeom>
          <a:noFill/>
        </p:spPr>
        <p:txBody>
          <a:bodyPr wrap="square" rtlCol="0">
            <a:spAutoFit/>
          </a:bodyPr>
          <a:lstStyle/>
          <a:p>
            <a:r>
              <a:rPr lang="en-GB" sz="3200" dirty="0">
                <a:latin typeface="Myriad Pro" panose="020B0503030403020204"/>
              </a:rPr>
              <a:t>&lt;</a:t>
            </a:r>
          </a:p>
        </p:txBody>
      </p:sp>
      <p:sp>
        <p:nvSpPr>
          <p:cNvPr id="20" name="TextBox 19"/>
          <p:cNvSpPr txBox="1"/>
          <p:nvPr/>
        </p:nvSpPr>
        <p:spPr>
          <a:xfrm>
            <a:off x="4381099" y="4268794"/>
            <a:ext cx="663930" cy="584775"/>
          </a:xfrm>
          <a:prstGeom prst="rect">
            <a:avLst/>
          </a:prstGeom>
          <a:noFill/>
        </p:spPr>
        <p:txBody>
          <a:bodyPr wrap="square" rtlCol="0">
            <a:spAutoFit/>
          </a:bodyPr>
          <a:lstStyle/>
          <a:p>
            <a:r>
              <a:rPr lang="en-GB" sz="3200" dirty="0">
                <a:latin typeface="Myriad Pro" panose="020B0503030403020204"/>
              </a:rPr>
              <a:t>=</a:t>
            </a:r>
          </a:p>
        </p:txBody>
      </p:sp>
      <p:sp>
        <p:nvSpPr>
          <p:cNvPr id="14" name="TextBox 13">
            <a:extLst>
              <a:ext uri="{FF2B5EF4-FFF2-40B4-BE49-F238E27FC236}">
                <a16:creationId xmlns:a16="http://schemas.microsoft.com/office/drawing/2014/main" id="{36EA3AD7-5266-4D4B-AD4D-57360BE9CDDE}"/>
              </a:ext>
            </a:extLst>
          </p:cNvPr>
          <p:cNvSpPr txBox="1"/>
          <p:nvPr/>
        </p:nvSpPr>
        <p:spPr>
          <a:xfrm>
            <a:off x="7127824" y="2906486"/>
            <a:ext cx="1881661" cy="1200329"/>
          </a:xfrm>
          <a:prstGeom prst="rect">
            <a:avLst/>
          </a:prstGeom>
          <a:noFill/>
        </p:spPr>
        <p:txBody>
          <a:bodyPr wrap="square" rtlCol="0">
            <a:spAutoFit/>
          </a:bodyPr>
          <a:lstStyle/>
          <a:p>
            <a:r>
              <a:rPr lang="en-GB" dirty="0"/>
              <a:t>    </a:t>
            </a:r>
            <a:r>
              <a:rPr lang="en-GB" sz="2400" dirty="0">
                <a:latin typeface="Myriad Pro" panose="020B0503030403020204"/>
              </a:rPr>
              <a:t>3 2 2 1 6</a:t>
            </a:r>
          </a:p>
          <a:p>
            <a:r>
              <a:rPr lang="en-GB" sz="2400" u="sng" dirty="0">
                <a:latin typeface="Myriad Pro" panose="020B0503030403020204"/>
              </a:rPr>
              <a:t>+   5 5 8 8</a:t>
            </a:r>
          </a:p>
          <a:p>
            <a:r>
              <a:rPr lang="en-GB" sz="2400" u="sng" dirty="0">
                <a:latin typeface="Myriad Pro" panose="020B0503030403020204"/>
              </a:rPr>
              <a:t>                </a:t>
            </a:r>
          </a:p>
        </p:txBody>
      </p:sp>
      <p:sp>
        <p:nvSpPr>
          <p:cNvPr id="15" name="TextBox 14">
            <a:extLst>
              <a:ext uri="{FF2B5EF4-FFF2-40B4-BE49-F238E27FC236}">
                <a16:creationId xmlns:a16="http://schemas.microsoft.com/office/drawing/2014/main" id="{5563785E-675D-4DA6-8D03-6847D7438D6A}"/>
              </a:ext>
            </a:extLst>
          </p:cNvPr>
          <p:cNvSpPr txBox="1"/>
          <p:nvPr/>
        </p:nvSpPr>
        <p:spPr>
          <a:xfrm>
            <a:off x="8316685" y="3690257"/>
            <a:ext cx="195943" cy="461665"/>
          </a:xfrm>
          <a:prstGeom prst="rect">
            <a:avLst/>
          </a:prstGeom>
          <a:noFill/>
        </p:spPr>
        <p:txBody>
          <a:bodyPr wrap="square" rtlCol="0">
            <a:spAutoFit/>
          </a:bodyPr>
          <a:lstStyle/>
          <a:p>
            <a:r>
              <a:rPr lang="en-GB" sz="2400" dirty="0">
                <a:latin typeface="Myriad Pro" panose="020B0503030403020204"/>
              </a:rPr>
              <a:t>4</a:t>
            </a:r>
          </a:p>
        </p:txBody>
      </p:sp>
      <p:sp>
        <p:nvSpPr>
          <p:cNvPr id="16" name="TextBox 15">
            <a:extLst>
              <a:ext uri="{FF2B5EF4-FFF2-40B4-BE49-F238E27FC236}">
                <a16:creationId xmlns:a16="http://schemas.microsoft.com/office/drawing/2014/main" id="{AFB23EE6-F847-46F4-B488-26865826DE21}"/>
              </a:ext>
            </a:extLst>
          </p:cNvPr>
          <p:cNvSpPr txBox="1"/>
          <p:nvPr/>
        </p:nvSpPr>
        <p:spPr>
          <a:xfrm>
            <a:off x="8068654" y="4268794"/>
            <a:ext cx="248031" cy="369332"/>
          </a:xfrm>
          <a:prstGeom prst="rect">
            <a:avLst/>
          </a:prstGeom>
          <a:noFill/>
        </p:spPr>
        <p:txBody>
          <a:bodyPr wrap="square" rtlCol="0">
            <a:spAutoFit/>
          </a:bodyPr>
          <a:lstStyle/>
          <a:p>
            <a:r>
              <a:rPr lang="en-GB" dirty="0">
                <a:solidFill>
                  <a:srgbClr val="FF0000"/>
                </a:solidFill>
                <a:latin typeface="Myriad Pro" panose="020B0503030403020204"/>
              </a:rPr>
              <a:t>1</a:t>
            </a:r>
          </a:p>
        </p:txBody>
      </p:sp>
      <p:sp>
        <p:nvSpPr>
          <p:cNvPr id="21" name="TextBox 20">
            <a:extLst>
              <a:ext uri="{FF2B5EF4-FFF2-40B4-BE49-F238E27FC236}">
                <a16:creationId xmlns:a16="http://schemas.microsoft.com/office/drawing/2014/main" id="{06A3AC83-D9F9-4EE7-A098-58F77B457DAE}"/>
              </a:ext>
            </a:extLst>
          </p:cNvPr>
          <p:cNvSpPr txBox="1"/>
          <p:nvPr/>
        </p:nvSpPr>
        <p:spPr>
          <a:xfrm>
            <a:off x="8094697" y="3702938"/>
            <a:ext cx="195943" cy="461665"/>
          </a:xfrm>
          <a:prstGeom prst="rect">
            <a:avLst/>
          </a:prstGeom>
          <a:noFill/>
        </p:spPr>
        <p:txBody>
          <a:bodyPr wrap="square" rtlCol="0">
            <a:spAutoFit/>
          </a:bodyPr>
          <a:lstStyle/>
          <a:p>
            <a:r>
              <a:rPr lang="en-GB" sz="2400" dirty="0">
                <a:latin typeface="Myriad Pro" panose="020B0503030403020204"/>
              </a:rPr>
              <a:t>0</a:t>
            </a:r>
          </a:p>
        </p:txBody>
      </p:sp>
      <p:sp>
        <p:nvSpPr>
          <p:cNvPr id="22" name="TextBox 21">
            <a:extLst>
              <a:ext uri="{FF2B5EF4-FFF2-40B4-BE49-F238E27FC236}">
                <a16:creationId xmlns:a16="http://schemas.microsoft.com/office/drawing/2014/main" id="{A3C71BCE-6A98-4157-B0C7-C58CCD46EF47}"/>
              </a:ext>
            </a:extLst>
          </p:cNvPr>
          <p:cNvSpPr txBox="1"/>
          <p:nvPr/>
        </p:nvSpPr>
        <p:spPr>
          <a:xfrm>
            <a:off x="7835240" y="4268794"/>
            <a:ext cx="248031" cy="369332"/>
          </a:xfrm>
          <a:prstGeom prst="rect">
            <a:avLst/>
          </a:prstGeom>
          <a:noFill/>
        </p:spPr>
        <p:txBody>
          <a:bodyPr wrap="square" rtlCol="0">
            <a:spAutoFit/>
          </a:bodyPr>
          <a:lstStyle/>
          <a:p>
            <a:r>
              <a:rPr lang="en-GB" dirty="0">
                <a:solidFill>
                  <a:srgbClr val="FF0000"/>
                </a:solidFill>
                <a:latin typeface="Myriad Pro" panose="020B0503030403020204"/>
              </a:rPr>
              <a:t>1</a:t>
            </a:r>
          </a:p>
        </p:txBody>
      </p:sp>
      <p:sp>
        <p:nvSpPr>
          <p:cNvPr id="23" name="TextBox 22">
            <a:extLst>
              <a:ext uri="{FF2B5EF4-FFF2-40B4-BE49-F238E27FC236}">
                <a16:creationId xmlns:a16="http://schemas.microsoft.com/office/drawing/2014/main" id="{D934ED39-9087-4865-BE52-B59E5A092A68}"/>
              </a:ext>
            </a:extLst>
          </p:cNvPr>
          <p:cNvSpPr txBox="1"/>
          <p:nvPr/>
        </p:nvSpPr>
        <p:spPr>
          <a:xfrm>
            <a:off x="7837376" y="3702938"/>
            <a:ext cx="195943" cy="461665"/>
          </a:xfrm>
          <a:prstGeom prst="rect">
            <a:avLst/>
          </a:prstGeom>
          <a:noFill/>
        </p:spPr>
        <p:txBody>
          <a:bodyPr wrap="square" rtlCol="0">
            <a:spAutoFit/>
          </a:bodyPr>
          <a:lstStyle/>
          <a:p>
            <a:r>
              <a:rPr lang="en-GB" sz="2400" dirty="0">
                <a:latin typeface="Myriad Pro" panose="020B0503030403020204"/>
              </a:rPr>
              <a:t>8</a:t>
            </a:r>
          </a:p>
        </p:txBody>
      </p:sp>
      <p:sp>
        <p:nvSpPr>
          <p:cNvPr id="25" name="TextBox 24">
            <a:extLst>
              <a:ext uri="{FF2B5EF4-FFF2-40B4-BE49-F238E27FC236}">
                <a16:creationId xmlns:a16="http://schemas.microsoft.com/office/drawing/2014/main" id="{C42F7CEB-496E-45FF-98D2-3C09CA013B3C}"/>
              </a:ext>
            </a:extLst>
          </p:cNvPr>
          <p:cNvSpPr txBox="1"/>
          <p:nvPr/>
        </p:nvSpPr>
        <p:spPr>
          <a:xfrm>
            <a:off x="7570229" y="3702937"/>
            <a:ext cx="195943" cy="461665"/>
          </a:xfrm>
          <a:prstGeom prst="rect">
            <a:avLst/>
          </a:prstGeom>
          <a:noFill/>
        </p:spPr>
        <p:txBody>
          <a:bodyPr wrap="square" rtlCol="0">
            <a:spAutoFit/>
          </a:bodyPr>
          <a:lstStyle/>
          <a:p>
            <a:r>
              <a:rPr lang="en-GB" sz="2400" dirty="0">
                <a:latin typeface="Myriad Pro" panose="020B0503030403020204"/>
              </a:rPr>
              <a:t>7</a:t>
            </a:r>
          </a:p>
        </p:txBody>
      </p:sp>
      <p:sp>
        <p:nvSpPr>
          <p:cNvPr id="26" name="TextBox 25">
            <a:extLst>
              <a:ext uri="{FF2B5EF4-FFF2-40B4-BE49-F238E27FC236}">
                <a16:creationId xmlns:a16="http://schemas.microsoft.com/office/drawing/2014/main" id="{5D67F165-FA36-462C-9E29-509855CA3B52}"/>
              </a:ext>
            </a:extLst>
          </p:cNvPr>
          <p:cNvSpPr txBox="1"/>
          <p:nvPr/>
        </p:nvSpPr>
        <p:spPr>
          <a:xfrm>
            <a:off x="7310770" y="3690257"/>
            <a:ext cx="195943" cy="461665"/>
          </a:xfrm>
          <a:prstGeom prst="rect">
            <a:avLst/>
          </a:prstGeom>
          <a:noFill/>
        </p:spPr>
        <p:txBody>
          <a:bodyPr wrap="square" rtlCol="0">
            <a:spAutoFit/>
          </a:bodyPr>
          <a:lstStyle/>
          <a:p>
            <a:r>
              <a:rPr lang="en-GB" sz="2400" dirty="0">
                <a:latin typeface="Myriad Pro" panose="020B0503030403020204"/>
              </a:rPr>
              <a:t>3</a:t>
            </a:r>
          </a:p>
        </p:txBody>
      </p:sp>
      <p:cxnSp>
        <p:nvCxnSpPr>
          <p:cNvPr id="18" name="Straight Connector 17">
            <a:extLst>
              <a:ext uri="{FF2B5EF4-FFF2-40B4-BE49-F238E27FC236}">
                <a16:creationId xmlns:a16="http://schemas.microsoft.com/office/drawing/2014/main" id="{FC387621-5481-430D-B3F9-6A1318A46AAA}"/>
              </a:ext>
            </a:extLst>
          </p:cNvPr>
          <p:cNvCxnSpPr/>
          <p:nvPr/>
        </p:nvCxnSpPr>
        <p:spPr>
          <a:xfrm>
            <a:off x="7212799" y="4151922"/>
            <a:ext cx="1371600" cy="0"/>
          </a:xfrm>
          <a:prstGeom prst="line">
            <a:avLst/>
          </a:prstGeom>
          <a:ln w="28575"/>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71EE8591-F748-4AEE-A870-7AE4D6672D29}"/>
              </a:ext>
            </a:extLst>
          </p:cNvPr>
          <p:cNvSpPr txBox="1"/>
          <p:nvPr/>
        </p:nvSpPr>
        <p:spPr>
          <a:xfrm>
            <a:off x="358071" y="3005248"/>
            <a:ext cx="1658107" cy="1107996"/>
          </a:xfrm>
          <a:prstGeom prst="rect">
            <a:avLst/>
          </a:prstGeom>
          <a:noFill/>
        </p:spPr>
        <p:txBody>
          <a:bodyPr wrap="square" rtlCol="0">
            <a:spAutoFit/>
          </a:bodyPr>
          <a:lstStyle/>
          <a:p>
            <a:r>
              <a:rPr lang="en-GB" sz="2400" dirty="0">
                <a:latin typeface="Myriad Pro" panose="020B0503030403020204"/>
              </a:rPr>
              <a:t> 4 3 2 1 6</a:t>
            </a:r>
          </a:p>
          <a:p>
            <a:r>
              <a:rPr lang="en-GB" sz="2400" u="sng" dirty="0">
                <a:latin typeface="Myriad Pro" panose="020B0503030403020204"/>
              </a:rPr>
              <a:t>    5 4 1 2</a:t>
            </a:r>
          </a:p>
          <a:p>
            <a:endParaRPr lang="en-GB" dirty="0"/>
          </a:p>
        </p:txBody>
      </p:sp>
      <p:sp>
        <p:nvSpPr>
          <p:cNvPr id="37" name="TextBox 36">
            <a:extLst>
              <a:ext uri="{FF2B5EF4-FFF2-40B4-BE49-F238E27FC236}">
                <a16:creationId xmlns:a16="http://schemas.microsoft.com/office/drawing/2014/main" id="{FA17AA63-DF21-4A95-8F02-A0572CCEE3AF}"/>
              </a:ext>
            </a:extLst>
          </p:cNvPr>
          <p:cNvSpPr txBox="1"/>
          <p:nvPr/>
        </p:nvSpPr>
        <p:spPr>
          <a:xfrm>
            <a:off x="163286" y="3429000"/>
            <a:ext cx="194785" cy="461665"/>
          </a:xfrm>
          <a:prstGeom prst="rect">
            <a:avLst/>
          </a:prstGeom>
          <a:noFill/>
        </p:spPr>
        <p:txBody>
          <a:bodyPr wrap="square" rtlCol="0">
            <a:spAutoFit/>
          </a:bodyPr>
          <a:lstStyle/>
          <a:p>
            <a:r>
              <a:rPr lang="en-GB" sz="2400" dirty="0">
                <a:latin typeface="Myriad Pro" panose="020B0503030403020204"/>
              </a:rPr>
              <a:t>-</a:t>
            </a:r>
          </a:p>
        </p:txBody>
      </p:sp>
      <p:cxnSp>
        <p:nvCxnSpPr>
          <p:cNvPr id="38" name="Straight Connector 37">
            <a:extLst>
              <a:ext uri="{FF2B5EF4-FFF2-40B4-BE49-F238E27FC236}">
                <a16:creationId xmlns:a16="http://schemas.microsoft.com/office/drawing/2014/main" id="{94D43753-FAA9-483F-BB9F-E4BFE3156978}"/>
              </a:ext>
            </a:extLst>
          </p:cNvPr>
          <p:cNvCxnSpPr/>
          <p:nvPr/>
        </p:nvCxnSpPr>
        <p:spPr>
          <a:xfrm>
            <a:off x="358071" y="4212948"/>
            <a:ext cx="1371600" cy="0"/>
          </a:xfrm>
          <a:prstGeom prst="line">
            <a:avLst/>
          </a:prstGeom>
          <a:ln w="28575"/>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9F832E4B-8E55-48E9-A7F3-807BAED7D4A8}"/>
              </a:ext>
            </a:extLst>
          </p:cNvPr>
          <p:cNvSpPr txBox="1"/>
          <p:nvPr/>
        </p:nvSpPr>
        <p:spPr>
          <a:xfrm>
            <a:off x="1437893" y="3751283"/>
            <a:ext cx="195943" cy="461665"/>
          </a:xfrm>
          <a:prstGeom prst="rect">
            <a:avLst/>
          </a:prstGeom>
          <a:noFill/>
        </p:spPr>
        <p:txBody>
          <a:bodyPr wrap="square" rtlCol="0">
            <a:spAutoFit/>
          </a:bodyPr>
          <a:lstStyle/>
          <a:p>
            <a:r>
              <a:rPr lang="en-GB" sz="2400" dirty="0">
                <a:latin typeface="Myriad Pro" panose="020B0503030403020204"/>
              </a:rPr>
              <a:t>4</a:t>
            </a:r>
          </a:p>
        </p:txBody>
      </p:sp>
      <p:sp>
        <p:nvSpPr>
          <p:cNvPr id="40" name="TextBox 39">
            <a:extLst>
              <a:ext uri="{FF2B5EF4-FFF2-40B4-BE49-F238E27FC236}">
                <a16:creationId xmlns:a16="http://schemas.microsoft.com/office/drawing/2014/main" id="{4B58E784-FF3D-4978-A8B6-56493532A2D2}"/>
              </a:ext>
            </a:extLst>
          </p:cNvPr>
          <p:cNvSpPr txBox="1"/>
          <p:nvPr/>
        </p:nvSpPr>
        <p:spPr>
          <a:xfrm>
            <a:off x="1195283" y="3759879"/>
            <a:ext cx="195943" cy="461665"/>
          </a:xfrm>
          <a:prstGeom prst="rect">
            <a:avLst/>
          </a:prstGeom>
          <a:noFill/>
        </p:spPr>
        <p:txBody>
          <a:bodyPr wrap="square" rtlCol="0">
            <a:spAutoFit/>
          </a:bodyPr>
          <a:lstStyle/>
          <a:p>
            <a:r>
              <a:rPr lang="en-GB" sz="2400" dirty="0">
                <a:latin typeface="Myriad Pro" panose="020B0503030403020204"/>
              </a:rPr>
              <a:t>0</a:t>
            </a:r>
          </a:p>
        </p:txBody>
      </p:sp>
      <p:cxnSp>
        <p:nvCxnSpPr>
          <p:cNvPr id="41" name="Straight Connector 40">
            <a:extLst>
              <a:ext uri="{FF2B5EF4-FFF2-40B4-BE49-F238E27FC236}">
                <a16:creationId xmlns:a16="http://schemas.microsoft.com/office/drawing/2014/main" id="{D4465E75-7AE6-468C-9F17-47024FF844CA}"/>
              </a:ext>
            </a:extLst>
          </p:cNvPr>
          <p:cNvCxnSpPr/>
          <p:nvPr/>
        </p:nvCxnSpPr>
        <p:spPr>
          <a:xfrm flipH="1" flipV="1">
            <a:off x="708778" y="2967334"/>
            <a:ext cx="267236" cy="4616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0F8FD24E-6320-4037-92DC-F7CEDE43CA86}"/>
              </a:ext>
            </a:extLst>
          </p:cNvPr>
          <p:cNvSpPr txBox="1"/>
          <p:nvPr/>
        </p:nvSpPr>
        <p:spPr>
          <a:xfrm>
            <a:off x="682820" y="2636797"/>
            <a:ext cx="361051" cy="461665"/>
          </a:xfrm>
          <a:prstGeom prst="rect">
            <a:avLst/>
          </a:prstGeom>
          <a:noFill/>
        </p:spPr>
        <p:txBody>
          <a:bodyPr wrap="square" rtlCol="0">
            <a:spAutoFit/>
          </a:bodyPr>
          <a:lstStyle/>
          <a:p>
            <a:r>
              <a:rPr lang="en-GB" sz="2400" dirty="0">
                <a:solidFill>
                  <a:srgbClr val="FF0000"/>
                </a:solidFill>
                <a:latin typeface="Myriad Pro" panose="020B0503030403020204"/>
              </a:rPr>
              <a:t>2</a:t>
            </a:r>
          </a:p>
        </p:txBody>
      </p:sp>
      <p:sp>
        <p:nvSpPr>
          <p:cNvPr id="43" name="TextBox 42">
            <a:extLst>
              <a:ext uri="{FF2B5EF4-FFF2-40B4-BE49-F238E27FC236}">
                <a16:creationId xmlns:a16="http://schemas.microsoft.com/office/drawing/2014/main" id="{B8D446CC-6212-4287-97E5-51AE22C75D7C}"/>
              </a:ext>
            </a:extLst>
          </p:cNvPr>
          <p:cNvSpPr txBox="1"/>
          <p:nvPr/>
        </p:nvSpPr>
        <p:spPr>
          <a:xfrm>
            <a:off x="877605" y="2880511"/>
            <a:ext cx="361051" cy="369332"/>
          </a:xfrm>
          <a:prstGeom prst="rect">
            <a:avLst/>
          </a:prstGeom>
          <a:noFill/>
        </p:spPr>
        <p:txBody>
          <a:bodyPr wrap="square" rtlCol="0">
            <a:spAutoFit/>
          </a:bodyPr>
          <a:lstStyle/>
          <a:p>
            <a:r>
              <a:rPr lang="en-GB" dirty="0">
                <a:solidFill>
                  <a:srgbClr val="FF0000"/>
                </a:solidFill>
                <a:latin typeface="Myriad Pro" panose="020B0503030403020204"/>
              </a:rPr>
              <a:t>1</a:t>
            </a:r>
          </a:p>
        </p:txBody>
      </p:sp>
      <p:sp>
        <p:nvSpPr>
          <p:cNvPr id="44" name="TextBox 43">
            <a:extLst>
              <a:ext uri="{FF2B5EF4-FFF2-40B4-BE49-F238E27FC236}">
                <a16:creationId xmlns:a16="http://schemas.microsoft.com/office/drawing/2014/main" id="{76FDFA44-8123-4B7A-A676-B309C41E5EEF}"/>
              </a:ext>
            </a:extLst>
          </p:cNvPr>
          <p:cNvSpPr txBox="1"/>
          <p:nvPr/>
        </p:nvSpPr>
        <p:spPr>
          <a:xfrm>
            <a:off x="935824" y="3746656"/>
            <a:ext cx="195943" cy="461665"/>
          </a:xfrm>
          <a:prstGeom prst="rect">
            <a:avLst/>
          </a:prstGeom>
          <a:noFill/>
        </p:spPr>
        <p:txBody>
          <a:bodyPr wrap="square" rtlCol="0">
            <a:spAutoFit/>
          </a:bodyPr>
          <a:lstStyle/>
          <a:p>
            <a:r>
              <a:rPr lang="en-GB" sz="2400" dirty="0">
                <a:latin typeface="Myriad Pro" panose="020B0503030403020204"/>
              </a:rPr>
              <a:t>8</a:t>
            </a:r>
          </a:p>
        </p:txBody>
      </p:sp>
      <p:cxnSp>
        <p:nvCxnSpPr>
          <p:cNvPr id="45" name="Straight Connector 44">
            <a:extLst>
              <a:ext uri="{FF2B5EF4-FFF2-40B4-BE49-F238E27FC236}">
                <a16:creationId xmlns:a16="http://schemas.microsoft.com/office/drawing/2014/main" id="{597EAE8B-5253-4438-8B76-E6D2236E71ED}"/>
              </a:ext>
            </a:extLst>
          </p:cNvPr>
          <p:cNvCxnSpPr/>
          <p:nvPr/>
        </p:nvCxnSpPr>
        <p:spPr>
          <a:xfrm flipH="1" flipV="1">
            <a:off x="479596" y="2963095"/>
            <a:ext cx="267236" cy="4616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75381583-1CE3-4F09-951C-7AAF63C0CC43}"/>
              </a:ext>
            </a:extLst>
          </p:cNvPr>
          <p:cNvSpPr txBox="1"/>
          <p:nvPr/>
        </p:nvSpPr>
        <p:spPr>
          <a:xfrm>
            <a:off x="454728" y="2649678"/>
            <a:ext cx="361051" cy="461665"/>
          </a:xfrm>
          <a:prstGeom prst="rect">
            <a:avLst/>
          </a:prstGeom>
          <a:noFill/>
        </p:spPr>
        <p:txBody>
          <a:bodyPr wrap="square" rtlCol="0">
            <a:spAutoFit/>
          </a:bodyPr>
          <a:lstStyle/>
          <a:p>
            <a:r>
              <a:rPr lang="en-GB" sz="2400" dirty="0">
                <a:solidFill>
                  <a:srgbClr val="FF0000"/>
                </a:solidFill>
                <a:latin typeface="Myriad Pro" panose="020B0503030403020204"/>
              </a:rPr>
              <a:t>3</a:t>
            </a:r>
          </a:p>
        </p:txBody>
      </p:sp>
      <p:sp>
        <p:nvSpPr>
          <p:cNvPr id="48" name="TextBox 47">
            <a:extLst>
              <a:ext uri="{FF2B5EF4-FFF2-40B4-BE49-F238E27FC236}">
                <a16:creationId xmlns:a16="http://schemas.microsoft.com/office/drawing/2014/main" id="{B81B4ECF-D1F6-444D-8E18-3703F9FF5C28}"/>
              </a:ext>
            </a:extLst>
          </p:cNvPr>
          <p:cNvSpPr txBox="1"/>
          <p:nvPr/>
        </p:nvSpPr>
        <p:spPr>
          <a:xfrm>
            <a:off x="613214" y="2605190"/>
            <a:ext cx="361051" cy="369332"/>
          </a:xfrm>
          <a:prstGeom prst="rect">
            <a:avLst/>
          </a:prstGeom>
          <a:noFill/>
        </p:spPr>
        <p:txBody>
          <a:bodyPr wrap="square" rtlCol="0">
            <a:spAutoFit/>
          </a:bodyPr>
          <a:lstStyle/>
          <a:p>
            <a:r>
              <a:rPr lang="en-GB" dirty="0">
                <a:solidFill>
                  <a:srgbClr val="FF0000"/>
                </a:solidFill>
                <a:latin typeface="Myriad Pro" panose="020B0503030403020204"/>
              </a:rPr>
              <a:t>1</a:t>
            </a:r>
          </a:p>
        </p:txBody>
      </p:sp>
      <p:sp>
        <p:nvSpPr>
          <p:cNvPr id="49" name="TextBox 48">
            <a:extLst>
              <a:ext uri="{FF2B5EF4-FFF2-40B4-BE49-F238E27FC236}">
                <a16:creationId xmlns:a16="http://schemas.microsoft.com/office/drawing/2014/main" id="{51095C0E-3DA3-462F-9C99-3B0E2711129A}"/>
              </a:ext>
            </a:extLst>
          </p:cNvPr>
          <p:cNvSpPr txBox="1"/>
          <p:nvPr/>
        </p:nvSpPr>
        <p:spPr>
          <a:xfrm>
            <a:off x="708123" y="3746656"/>
            <a:ext cx="195943" cy="461665"/>
          </a:xfrm>
          <a:prstGeom prst="rect">
            <a:avLst/>
          </a:prstGeom>
          <a:noFill/>
        </p:spPr>
        <p:txBody>
          <a:bodyPr wrap="square" rtlCol="0">
            <a:spAutoFit/>
          </a:bodyPr>
          <a:lstStyle/>
          <a:p>
            <a:r>
              <a:rPr lang="en-GB" sz="2400" dirty="0">
                <a:latin typeface="Myriad Pro" panose="020B0503030403020204"/>
              </a:rPr>
              <a:t>7</a:t>
            </a:r>
          </a:p>
        </p:txBody>
      </p:sp>
      <p:sp>
        <p:nvSpPr>
          <p:cNvPr id="50" name="TextBox 49">
            <a:extLst>
              <a:ext uri="{FF2B5EF4-FFF2-40B4-BE49-F238E27FC236}">
                <a16:creationId xmlns:a16="http://schemas.microsoft.com/office/drawing/2014/main" id="{AD4110E6-6DD4-4889-B406-096F5ABBF5E3}"/>
              </a:ext>
            </a:extLst>
          </p:cNvPr>
          <p:cNvSpPr txBox="1"/>
          <p:nvPr/>
        </p:nvSpPr>
        <p:spPr>
          <a:xfrm>
            <a:off x="468912" y="3736622"/>
            <a:ext cx="207453" cy="461665"/>
          </a:xfrm>
          <a:prstGeom prst="rect">
            <a:avLst/>
          </a:prstGeom>
          <a:noFill/>
        </p:spPr>
        <p:txBody>
          <a:bodyPr wrap="square" rtlCol="0">
            <a:spAutoFit/>
          </a:bodyPr>
          <a:lstStyle/>
          <a:p>
            <a:r>
              <a:rPr lang="en-GB" sz="2400" dirty="0">
                <a:latin typeface="Myriad Pro" panose="020B0503030403020204"/>
              </a:rPr>
              <a:t>3</a:t>
            </a:r>
          </a:p>
        </p:txBody>
      </p:sp>
      <p:sp>
        <p:nvSpPr>
          <p:cNvPr id="17" name="TextBox 16">
            <a:extLst>
              <a:ext uri="{FF2B5EF4-FFF2-40B4-BE49-F238E27FC236}">
                <a16:creationId xmlns:a16="http://schemas.microsoft.com/office/drawing/2014/main" id="{73A6F9B5-4483-4152-9DC9-90965EC261F5}"/>
              </a:ext>
            </a:extLst>
          </p:cNvPr>
          <p:cNvSpPr txBox="1"/>
          <p:nvPr/>
        </p:nvSpPr>
        <p:spPr>
          <a:xfrm>
            <a:off x="0" y="641943"/>
            <a:ext cx="9143999" cy="461665"/>
          </a:xfrm>
          <a:prstGeom prst="rect">
            <a:avLst/>
          </a:prstGeom>
          <a:noFill/>
        </p:spPr>
        <p:txBody>
          <a:bodyPr wrap="square" rtlCol="0">
            <a:spAutoFit/>
          </a:bodyPr>
          <a:lstStyle/>
          <a:p>
            <a:r>
              <a:rPr lang="en-GB" sz="2400" dirty="0">
                <a:latin typeface="Myriad Pro Semibold"/>
              </a:rPr>
              <a:t>Look at these expressions. What symbol should go in the circle?</a:t>
            </a:r>
          </a:p>
        </p:txBody>
      </p:sp>
    </p:spTree>
    <p:custDataLst>
      <p:tags r:id="rId1"/>
    </p:custDataLst>
    <p:extLst>
      <p:ext uri="{BB962C8B-B14F-4D97-AF65-F5344CB8AC3E}">
        <p14:creationId xmlns:p14="http://schemas.microsoft.com/office/powerpoint/2010/main" val="2758544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47"/>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4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4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50"/>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9" presetClass="entr" presetSubtype="0" fill="hold" grpId="0" nodeType="click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dissolve">
                                      <p:cBhvr>
                                        <p:cTn id="9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4" grpId="0"/>
      <p:bldP spid="15" grpId="0"/>
      <p:bldP spid="16" grpId="0"/>
      <p:bldP spid="21" grpId="0"/>
      <p:bldP spid="22" grpId="0"/>
      <p:bldP spid="23" grpId="0"/>
      <p:bldP spid="25" grpId="0"/>
      <p:bldP spid="26" grpId="0"/>
      <p:bldP spid="36" grpId="0"/>
      <p:bldP spid="37" grpId="0"/>
      <p:bldP spid="39" grpId="0"/>
      <p:bldP spid="40" grpId="0"/>
      <p:bldP spid="42" grpId="0"/>
      <p:bldP spid="43" grpId="0"/>
      <p:bldP spid="44" grpId="0"/>
      <p:bldP spid="47" grpId="0"/>
      <p:bldP spid="48" grpId="0"/>
      <p:bldP spid="49" grpId="0"/>
      <p:bldP spid="50"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6.5|0.5"/>
</p:tagLst>
</file>

<file path=ppt/tags/tag10.xml><?xml version="1.0" encoding="utf-8"?>
<p:tagLst xmlns:a="http://schemas.openxmlformats.org/drawingml/2006/main" xmlns:r="http://schemas.openxmlformats.org/officeDocument/2006/relationships" xmlns:p="http://schemas.openxmlformats.org/presentationml/2006/main">
  <p:tag name="TIMING" val="|5.9|15.2|9.3|4.3|14.9|0.7"/>
</p:tagLst>
</file>

<file path=ppt/tags/tag11.xml><?xml version="1.0" encoding="utf-8"?>
<p:tagLst xmlns:a="http://schemas.openxmlformats.org/drawingml/2006/main" xmlns:r="http://schemas.openxmlformats.org/officeDocument/2006/relationships" xmlns:p="http://schemas.openxmlformats.org/presentationml/2006/main">
  <p:tag name="TIMING" val="|4.9|10.1|3|4.6|1.2|2.8|2.8"/>
</p:tagLst>
</file>

<file path=ppt/tags/tag12.xml><?xml version="1.0" encoding="utf-8"?>
<p:tagLst xmlns:a="http://schemas.openxmlformats.org/drawingml/2006/main" xmlns:r="http://schemas.openxmlformats.org/officeDocument/2006/relationships" xmlns:p="http://schemas.openxmlformats.org/presentationml/2006/main">
  <p:tag name="TIMING" val="|65.4"/>
</p:tagLst>
</file>

<file path=ppt/tags/tag13.xml><?xml version="1.0" encoding="utf-8"?>
<p:tagLst xmlns:a="http://schemas.openxmlformats.org/drawingml/2006/main" xmlns:r="http://schemas.openxmlformats.org/officeDocument/2006/relationships" xmlns:p="http://schemas.openxmlformats.org/presentationml/2006/main">
  <p:tag name="TIMING" val="|9.7|5.4|11.9|34.7|8.3|12.3|5.5|5.5"/>
</p:tagLst>
</file>

<file path=ppt/tags/tag14.xml><?xml version="1.0" encoding="utf-8"?>
<p:tagLst xmlns:a="http://schemas.openxmlformats.org/drawingml/2006/main" xmlns:r="http://schemas.openxmlformats.org/officeDocument/2006/relationships" xmlns:p="http://schemas.openxmlformats.org/presentationml/2006/main">
  <p:tag name="TIMING" val="|31.5|11.2|4.8|8.2|2.4"/>
</p:tagLst>
</file>

<file path=ppt/tags/tag15.xml><?xml version="1.0" encoding="utf-8"?>
<p:tagLst xmlns:a="http://schemas.openxmlformats.org/drawingml/2006/main" xmlns:r="http://schemas.openxmlformats.org/officeDocument/2006/relationships" xmlns:p="http://schemas.openxmlformats.org/presentationml/2006/main">
  <p:tag name="TIMING" val="|16.9|1.7|1.5|2.3|29.8|28.3|1.8|2.1|6.8|13.3|1|2.2|11.5|1.6|1.4"/>
</p:tagLst>
</file>

<file path=ppt/tags/tag2.xml><?xml version="1.0" encoding="utf-8"?>
<p:tagLst xmlns:a="http://schemas.openxmlformats.org/drawingml/2006/main" xmlns:r="http://schemas.openxmlformats.org/officeDocument/2006/relationships" xmlns:p="http://schemas.openxmlformats.org/presentationml/2006/main">
  <p:tag name="TIMING" val="|8.9|0.9|0.6|23.1|1.2|1.2|2.3|10.3|0.6|1.5|0.9|2.6|2.1"/>
</p:tagLst>
</file>

<file path=ppt/tags/tag3.xml><?xml version="1.0" encoding="utf-8"?>
<p:tagLst xmlns:a="http://schemas.openxmlformats.org/drawingml/2006/main" xmlns:r="http://schemas.openxmlformats.org/officeDocument/2006/relationships" xmlns:p="http://schemas.openxmlformats.org/presentationml/2006/main">
  <p:tag name="TIMING" val="|4.6|0.9|2|0.5|0.6|0.5"/>
</p:tagLst>
</file>

<file path=ppt/tags/tag4.xml><?xml version="1.0" encoding="utf-8"?>
<p:tagLst xmlns:a="http://schemas.openxmlformats.org/drawingml/2006/main" xmlns:r="http://schemas.openxmlformats.org/officeDocument/2006/relationships" xmlns:p="http://schemas.openxmlformats.org/presentationml/2006/main">
  <p:tag name="TIMING" val="|13.6|35.6|19.8|20.2|3.3|14.4|14.8"/>
</p:tagLst>
</file>

<file path=ppt/tags/tag5.xml><?xml version="1.0" encoding="utf-8"?>
<p:tagLst xmlns:a="http://schemas.openxmlformats.org/drawingml/2006/main" xmlns:r="http://schemas.openxmlformats.org/officeDocument/2006/relationships" xmlns:p="http://schemas.openxmlformats.org/presentationml/2006/main">
  <p:tag name="TIMING" val="|24.2|57.5|14.5|11.3|6.9"/>
</p:tagLst>
</file>

<file path=ppt/tags/tag6.xml><?xml version="1.0" encoding="utf-8"?>
<p:tagLst xmlns:a="http://schemas.openxmlformats.org/drawingml/2006/main" xmlns:r="http://schemas.openxmlformats.org/officeDocument/2006/relationships" xmlns:p="http://schemas.openxmlformats.org/presentationml/2006/main">
  <p:tag name="TIMING" val="|52.4|27.9|78.4|17.1|18.9|5.6|1.1|4.5|15|0.7|1.3|4.9|6.2|3.3"/>
</p:tagLst>
</file>

<file path=ppt/tags/tag7.xml><?xml version="1.0" encoding="utf-8"?>
<p:tagLst xmlns:a="http://schemas.openxmlformats.org/drawingml/2006/main" xmlns:r="http://schemas.openxmlformats.org/officeDocument/2006/relationships" xmlns:p="http://schemas.openxmlformats.org/presentationml/2006/main">
  <p:tag name="TIMING" val="|40.7|1.4|1.6|1.1|6.2|5.4"/>
</p:tagLst>
</file>

<file path=ppt/tags/tag8.xml><?xml version="1.0" encoding="utf-8"?>
<p:tagLst xmlns:a="http://schemas.openxmlformats.org/drawingml/2006/main" xmlns:r="http://schemas.openxmlformats.org/officeDocument/2006/relationships" xmlns:p="http://schemas.openxmlformats.org/presentationml/2006/main">
  <p:tag name="TIMING" val="|6.8|13.4|5.6|9.5|28.5|13.1|7|3|9.1|9|5.5|11.4|5.3|3.9|3.7|8.5|5.4|2.4|5.2|3.3|10.4"/>
</p:tagLst>
</file>

<file path=ppt/tags/tag9.xml><?xml version="1.0" encoding="utf-8"?>
<p:tagLst xmlns:a="http://schemas.openxmlformats.org/drawingml/2006/main" xmlns:r="http://schemas.openxmlformats.org/officeDocument/2006/relationships" xmlns:p="http://schemas.openxmlformats.org/presentationml/2006/main">
  <p:tag name="TIMING" val="|31.6|0.9|0.8|0.5|0.8|1|6.8|18.9|10.5|3.6|13.2|2.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A68EE12-5FC6-40F1-8D99-76337DFEA8A8}">
  <ds:schemaRefs>
    <ds:schemaRef ds:uri="http://schemas.microsoft.com/sharepoint/v3/contenttype/forms"/>
  </ds:schemaRefs>
</ds:datastoreItem>
</file>

<file path=customXml/itemProps2.xml><?xml version="1.0" encoding="utf-8"?>
<ds:datastoreItem xmlns:ds="http://schemas.openxmlformats.org/officeDocument/2006/customXml" ds:itemID="{20959975-3C4A-41C3-A1B4-7F0F5EC6AC08}"/>
</file>

<file path=customXml/itemProps3.xml><?xml version="1.0" encoding="utf-8"?>
<ds:datastoreItem xmlns:ds="http://schemas.openxmlformats.org/officeDocument/2006/customXml" ds:itemID="{AD54778C-1F19-4F3F-ABC2-3B1194BCB33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984</Words>
  <Application>Microsoft Office PowerPoint</Application>
  <PresentationFormat>On-screen Show (4:3)</PresentationFormat>
  <Paragraphs>248</Paragraphs>
  <Slides>21</Slides>
  <Notes>19</Notes>
  <HiddenSlides>0</HiddenSlides>
  <MMClips>2</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21</vt:i4>
      </vt:variant>
    </vt:vector>
  </HeadingPairs>
  <TitlesOfParts>
    <vt:vector size="28" baseType="lpstr">
      <vt:lpstr>Arial</vt:lpstr>
      <vt:lpstr>Calibri</vt:lpstr>
      <vt:lpstr>Calibri Light</vt:lpstr>
      <vt:lpstr>Myriad Pro</vt:lpstr>
      <vt:lpstr>Myriad Pro Semibold</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2019-06-21T08:46:49Z</dcterms:created>
  <dcterms:modified xsi:type="dcterms:W3CDTF">2020-08-27T14:33:33Z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