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ppt/tags/tag8.xml" ContentType="application/vnd.openxmlformats-officedocument.presentationml.tags+xml"/>
  <Override PartName="/ppt/notesSlides/notesSlide10.xml" ContentType="application/vnd.openxmlformats-officedocument.presentationml.notesSlide+xml"/>
  <Override PartName="/ppt/tags/tag9.xml" ContentType="application/vnd.openxmlformats-officedocument.presentationml.tags+xml"/>
  <Override PartName="/ppt/notesSlides/notesSlide11.xml" ContentType="application/vnd.openxmlformats-officedocument.presentationml.notesSlide+xml"/>
  <Override PartName="/ppt/tags/tag10.xml" ContentType="application/vnd.openxmlformats-officedocument.presentationml.tags+xml"/>
  <Override PartName="/ppt/notesSlides/notesSlide12.xml" ContentType="application/vnd.openxmlformats-officedocument.presentationml.notesSlide+xml"/>
  <Override PartName="/ppt/tags/tag11.xml" ContentType="application/vnd.openxmlformats-officedocument.presentationml.tags+xml"/>
  <Override PartName="/ppt/notesSlides/notesSlide13.xml" ContentType="application/vnd.openxmlformats-officedocument.presentationml.notesSlide+xml"/>
  <Override PartName="/ppt/tags/tag12.xml" ContentType="application/vnd.openxmlformats-officedocument.presentationml.tags+xml"/>
  <Override PartName="/ppt/notesSlides/notesSlide14.xml" ContentType="application/vnd.openxmlformats-officedocument.presentationml.notesSlide+xml"/>
  <Override PartName="/ppt/tags/tag13.xml" ContentType="application/vnd.openxmlformats-officedocument.presentationml.tags+xml"/>
  <Override PartName="/ppt/notesSlides/notesSlide15.xml" ContentType="application/vnd.openxmlformats-officedocument.presentationml.notesSlide+xml"/>
  <Override PartName="/ppt/tags/tag14.xml" ContentType="application/vnd.openxmlformats-officedocument.presentationml.tags+xml"/>
  <Override PartName="/ppt/notesSlides/notesSlide16.xml" ContentType="application/vnd.openxmlformats-officedocument.presentationml.notesSlide+xml"/>
  <Override PartName="/ppt/tags/tag15.xml" ContentType="application/vnd.openxmlformats-officedocument.presentationml.tags+xml"/>
  <Override PartName="/ppt/notesSlides/notesSlide17.xml" ContentType="application/vnd.openxmlformats-officedocument.presentationml.notesSlide+xml"/>
  <Override PartName="/ppt/tags/tag16.xml" ContentType="application/vnd.openxmlformats-officedocument.presentationml.tags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665" r:id="rId2"/>
    <p:sldMasterId id="2147483679" r:id="rId3"/>
  </p:sldMasterIdLst>
  <p:notesMasterIdLst>
    <p:notesMasterId r:id="rId23"/>
  </p:notesMasterIdLst>
  <p:sldIdLst>
    <p:sldId id="257" r:id="rId4"/>
    <p:sldId id="259" r:id="rId5"/>
    <p:sldId id="273" r:id="rId6"/>
    <p:sldId id="274" r:id="rId7"/>
    <p:sldId id="275" r:id="rId8"/>
    <p:sldId id="258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6" r:id="rId22"/>
  </p:sldIdLst>
  <p:sldSz cx="9144000" cy="6858000" type="screen4x3"/>
  <p:notesSz cx="6888163" cy="100187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2B1CABE-E9C3-460B-9CE6-B8CC6FC1A0AB}" v="9" dt="2020-08-28T13:14:17.09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59" autoAdjust="0"/>
    <p:restoredTop sz="92208" autoAdjust="0"/>
  </p:normalViewPr>
  <p:slideViewPr>
    <p:cSldViewPr snapToGrid="0">
      <p:cViewPr varScale="1">
        <p:scale>
          <a:sx n="66" d="100"/>
          <a:sy n="66" d="100"/>
        </p:scale>
        <p:origin x="1368" y="72"/>
      </p:cViewPr>
      <p:guideLst/>
    </p:cSldViewPr>
  </p:slideViewPr>
  <p:notesTextViewPr>
    <p:cViewPr>
      <p:scale>
        <a:sx n="150" d="100"/>
        <a:sy n="1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32" Type="http://schemas.openxmlformats.org/officeDocument/2006/relationships/customXml" Target="../customXml/item3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customXml" Target="../customXml/item2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ableStyles" Target="tableStyles.xml"/><Relationship Id="rId30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E2B1CABE-E9C3-460B-9CE6-B8CC6FC1A0AB}"/>
    <pc:docChg chg="undo custSel modSld">
      <pc:chgData name="Andrew Young" userId="3d7dab09-352b-4858-b937-4a4f8b94e613" providerId="ADAL" clId="{E2B1CABE-E9C3-460B-9CE6-B8CC6FC1A0AB}" dt="2020-08-28T13:14:17.090" v="16" actId="207"/>
      <pc:docMkLst>
        <pc:docMk/>
      </pc:docMkLst>
      <pc:sldChg chg="modSp">
        <pc:chgData name="Andrew Young" userId="3d7dab09-352b-4858-b937-4a4f8b94e613" providerId="ADAL" clId="{E2B1CABE-E9C3-460B-9CE6-B8CC6FC1A0AB}" dt="2020-08-28T13:13:54.584" v="12" actId="20577"/>
        <pc:sldMkLst>
          <pc:docMk/>
          <pc:sldMk cId="4288388433" sldId="270"/>
        </pc:sldMkLst>
        <pc:spChg chg="mod">
          <ac:chgData name="Andrew Young" userId="3d7dab09-352b-4858-b937-4a4f8b94e613" providerId="ADAL" clId="{E2B1CABE-E9C3-460B-9CE6-B8CC6FC1A0AB}" dt="2020-08-28T13:13:54.584" v="12" actId="20577"/>
          <ac:spMkLst>
            <pc:docMk/>
            <pc:sldMk cId="4288388433" sldId="270"/>
            <ac:spMk id="5" creationId="{00000000-0000-0000-0000-000000000000}"/>
          </ac:spMkLst>
        </pc:spChg>
      </pc:sldChg>
      <pc:sldChg chg="modSp">
        <pc:chgData name="Andrew Young" userId="3d7dab09-352b-4858-b937-4a4f8b94e613" providerId="ADAL" clId="{E2B1CABE-E9C3-460B-9CE6-B8CC6FC1A0AB}" dt="2020-08-28T13:12:14.877" v="0" actId="114"/>
        <pc:sldMkLst>
          <pc:docMk/>
          <pc:sldMk cId="3343400624" sldId="273"/>
        </pc:sldMkLst>
        <pc:spChg chg="mod">
          <ac:chgData name="Andrew Young" userId="3d7dab09-352b-4858-b937-4a4f8b94e613" providerId="ADAL" clId="{E2B1CABE-E9C3-460B-9CE6-B8CC6FC1A0AB}" dt="2020-08-28T13:12:14.877" v="0" actId="114"/>
          <ac:spMkLst>
            <pc:docMk/>
            <pc:sldMk cId="3343400624" sldId="273"/>
            <ac:spMk id="15" creationId="{00000000-0000-0000-0000-000000000000}"/>
          </ac:spMkLst>
        </pc:spChg>
      </pc:sldChg>
      <pc:sldChg chg="modSp mod">
        <pc:chgData name="Andrew Young" userId="3d7dab09-352b-4858-b937-4a4f8b94e613" providerId="ADAL" clId="{E2B1CABE-E9C3-460B-9CE6-B8CC6FC1A0AB}" dt="2020-08-28T13:12:44.087" v="5" actId="114"/>
        <pc:sldMkLst>
          <pc:docMk/>
          <pc:sldMk cId="1947313337" sldId="274"/>
        </pc:sldMkLst>
        <pc:spChg chg="mod">
          <ac:chgData name="Andrew Young" userId="3d7dab09-352b-4858-b937-4a4f8b94e613" providerId="ADAL" clId="{E2B1CABE-E9C3-460B-9CE6-B8CC6FC1A0AB}" dt="2020-08-28T13:12:33.527" v="3" actId="14100"/>
          <ac:spMkLst>
            <pc:docMk/>
            <pc:sldMk cId="1947313337" sldId="274"/>
            <ac:spMk id="19" creationId="{CDE1AE0B-C8DD-410C-965F-966A27916F50}"/>
          </ac:spMkLst>
        </pc:spChg>
        <pc:spChg chg="mod">
          <ac:chgData name="Andrew Young" userId="3d7dab09-352b-4858-b937-4a4f8b94e613" providerId="ADAL" clId="{E2B1CABE-E9C3-460B-9CE6-B8CC6FC1A0AB}" dt="2020-08-28T13:12:39.364" v="4" actId="114"/>
          <ac:spMkLst>
            <pc:docMk/>
            <pc:sldMk cId="1947313337" sldId="274"/>
            <ac:spMk id="20" creationId="{98D7A00F-7696-4126-BF8D-B582B373BC26}"/>
          </ac:spMkLst>
        </pc:spChg>
        <pc:spChg chg="mod">
          <ac:chgData name="Andrew Young" userId="3d7dab09-352b-4858-b937-4a4f8b94e613" providerId="ADAL" clId="{E2B1CABE-E9C3-460B-9CE6-B8CC6FC1A0AB}" dt="2020-08-28T13:12:44.087" v="5" actId="114"/>
          <ac:spMkLst>
            <pc:docMk/>
            <pc:sldMk cId="1947313337" sldId="274"/>
            <ac:spMk id="32" creationId="{5CBBB075-1873-4F4C-91A7-6EE0DE9B0284}"/>
          </ac:spMkLst>
        </pc:spChg>
      </pc:sldChg>
      <pc:sldChg chg="modSp mod">
        <pc:chgData name="Andrew Young" userId="3d7dab09-352b-4858-b937-4a4f8b94e613" providerId="ADAL" clId="{E2B1CABE-E9C3-460B-9CE6-B8CC6FC1A0AB}" dt="2020-08-28T13:13:01.405" v="8" actId="114"/>
        <pc:sldMkLst>
          <pc:docMk/>
          <pc:sldMk cId="1770630423" sldId="275"/>
        </pc:sldMkLst>
        <pc:spChg chg="mod">
          <ac:chgData name="Andrew Young" userId="3d7dab09-352b-4858-b937-4a4f8b94e613" providerId="ADAL" clId="{E2B1CABE-E9C3-460B-9CE6-B8CC6FC1A0AB}" dt="2020-08-28T13:12:52.350" v="6" actId="114"/>
          <ac:spMkLst>
            <pc:docMk/>
            <pc:sldMk cId="1770630423" sldId="275"/>
            <ac:spMk id="13" creationId="{00000000-0000-0000-0000-000000000000}"/>
          </ac:spMkLst>
        </pc:spChg>
        <pc:spChg chg="mod">
          <ac:chgData name="Andrew Young" userId="3d7dab09-352b-4858-b937-4a4f8b94e613" providerId="ADAL" clId="{E2B1CABE-E9C3-460B-9CE6-B8CC6FC1A0AB}" dt="2020-08-28T13:12:56.877" v="7" actId="114"/>
          <ac:spMkLst>
            <pc:docMk/>
            <pc:sldMk cId="1770630423" sldId="275"/>
            <ac:spMk id="15" creationId="{00000000-0000-0000-0000-000000000000}"/>
          </ac:spMkLst>
        </pc:spChg>
        <pc:spChg chg="mod">
          <ac:chgData name="Andrew Young" userId="3d7dab09-352b-4858-b937-4a4f8b94e613" providerId="ADAL" clId="{E2B1CABE-E9C3-460B-9CE6-B8CC6FC1A0AB}" dt="2020-08-28T13:13:01.405" v="8" actId="114"/>
          <ac:spMkLst>
            <pc:docMk/>
            <pc:sldMk cId="1770630423" sldId="275"/>
            <ac:spMk id="16" creationId="{00000000-0000-0000-0000-000000000000}"/>
          </ac:spMkLst>
        </pc:spChg>
      </pc:sldChg>
      <pc:sldChg chg="modSp mod">
        <pc:chgData name="Andrew Young" userId="3d7dab09-352b-4858-b937-4a4f8b94e613" providerId="ADAL" clId="{E2B1CABE-E9C3-460B-9CE6-B8CC6FC1A0AB}" dt="2020-08-28T13:14:17.090" v="16" actId="207"/>
        <pc:sldMkLst>
          <pc:docMk/>
          <pc:sldMk cId="3333785270" sldId="276"/>
        </pc:sldMkLst>
        <pc:spChg chg="mod">
          <ac:chgData name="Andrew Young" userId="3d7dab09-352b-4858-b937-4a4f8b94e613" providerId="ADAL" clId="{E2B1CABE-E9C3-460B-9CE6-B8CC6FC1A0AB}" dt="2020-08-28T13:14:17.090" v="16" actId="207"/>
          <ac:spMkLst>
            <pc:docMk/>
            <pc:sldMk cId="3333785270" sldId="276"/>
            <ac:spMk id="3" creationId="{FA335E8E-63B7-4172-BE74-D17EC0FDCAAA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676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2676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r">
              <a:defRPr sz="1300"/>
            </a:lvl1pPr>
          </a:lstStyle>
          <a:p>
            <a:fld id="{006A6B0F-191A-4812-8878-5D3FA9EAD3E6}" type="datetimeFigureOut">
              <a:rPr lang="en-GB" smtClean="0"/>
              <a:t>28/08/2020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9038" y="1252538"/>
            <a:ext cx="4510087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06" tIns="48303" rIns="96606" bIns="48303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821506"/>
            <a:ext cx="5510530" cy="3944868"/>
          </a:xfrm>
          <a:prstGeom prst="rect">
            <a:avLst/>
          </a:prstGeom>
        </p:spPr>
        <p:txBody>
          <a:bodyPr vert="horz" lIns="96606" tIns="48303" rIns="96606" bIns="48303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6039"/>
            <a:ext cx="2984871" cy="502674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8" y="9516039"/>
            <a:ext cx="2984871" cy="502674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r">
              <a:defRPr sz="1300"/>
            </a:lvl1pPr>
          </a:lstStyle>
          <a:p>
            <a:fld id="{365D8FAD-ED30-4315-939B-90436AD45E2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9106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9038" y="1252538"/>
            <a:ext cx="4510087" cy="33813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5D8FAD-ED30-4315-939B-90436AD45E2C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58988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9038" y="1252538"/>
            <a:ext cx="4510087" cy="33813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5D8FAD-ED30-4315-939B-90436AD45E2C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23728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9038" y="1252538"/>
            <a:ext cx="4510087" cy="33813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3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46479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9038" y="1252538"/>
            <a:ext cx="4510087" cy="33813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3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26957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9038" y="1252538"/>
            <a:ext cx="4510087" cy="33813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3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16987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9038" y="1252538"/>
            <a:ext cx="4510087" cy="33813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300" b="0" u="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8217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9038" y="1252538"/>
            <a:ext cx="4510087" cy="33813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="0" u="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5D8FAD-ED30-4315-939B-90436AD45E2C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53842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9038" y="1252538"/>
            <a:ext cx="4510087" cy="33813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400" b="1" u="sng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29317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9038" y="1252538"/>
            <a:ext cx="4510087" cy="33813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3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93425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9038" y="1252538"/>
            <a:ext cx="4510087" cy="33813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3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08749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9038" y="1252538"/>
            <a:ext cx="4510087" cy="33813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3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23048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9038" y="1252538"/>
            <a:ext cx="4510087" cy="33813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3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1036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9038" y="1252538"/>
            <a:ext cx="4510087" cy="33813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3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27497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9038" y="1252538"/>
            <a:ext cx="4510087" cy="33813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3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51531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9038" y="1252538"/>
            <a:ext cx="4510087" cy="33813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3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82902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9038" y="1252538"/>
            <a:ext cx="4510087" cy="33813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5D8FAD-ED30-4315-939B-90436AD45E2C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55810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9038" y="1252538"/>
            <a:ext cx="4510087" cy="33813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5D8FAD-ED30-4315-939B-90436AD45E2C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7444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9038" y="1252538"/>
            <a:ext cx="4510087" cy="33813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5D8FAD-ED30-4315-939B-90436AD45E2C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82215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cetm.org.uk/masterypd" TargetMode="External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1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1" y="1237880"/>
            <a:ext cx="4546847" cy="3121056"/>
          </a:xfrm>
        </p:spPr>
        <p:txBody>
          <a:bodyPr/>
          <a:lstStyle>
            <a:lvl1pPr marL="0" indent="0">
              <a:buNone/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4" y="381099"/>
            <a:ext cx="4546847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725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725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40705284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28/08/2020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692037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28/08/2020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355451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28/08/2020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626859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28/08/2020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932275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1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1" y="1237880"/>
            <a:ext cx="4546847" cy="3121056"/>
          </a:xfrm>
        </p:spPr>
        <p:txBody>
          <a:bodyPr/>
          <a:lstStyle>
            <a:lvl1pPr marL="0" indent="0">
              <a:buNone/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4" y="381099"/>
            <a:ext cx="4546847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725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725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17042939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1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5" y="2191818"/>
            <a:ext cx="421301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15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278606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40999-8255-4D17-B3B7-B64BC7A098A6}" type="datetimeFigureOut">
              <a:rPr lang="en-GB" smtClean="0"/>
              <a:t>28/08/2020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873BE-3883-4529-9FC5-A2135721EEC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92899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40999-8255-4D17-B3B7-B64BC7A098A6}" type="datetimeFigureOut">
              <a:rPr lang="en-GB" smtClean="0"/>
              <a:t>28/08/2020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873BE-3883-4529-9FC5-A2135721EEC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24264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40999-8255-4D17-B3B7-B64BC7A098A6}" type="datetimeFigureOut">
              <a:rPr lang="en-GB" smtClean="0"/>
              <a:t>28/08/2020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873BE-3883-4529-9FC5-A2135721EEC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85854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40999-8255-4D17-B3B7-B64BC7A098A6}" type="datetimeFigureOut">
              <a:rPr lang="en-GB" smtClean="0"/>
              <a:t>28/08/2020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873BE-3883-4529-9FC5-A2135721EEC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26383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1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5" y="2191818"/>
            <a:ext cx="421301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15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38960892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40999-8255-4D17-B3B7-B64BC7A098A6}" type="datetimeFigureOut">
              <a:rPr lang="en-GB" smtClean="0"/>
              <a:t>28/08/2020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873BE-3883-4529-9FC5-A2135721EEC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08435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40999-8255-4D17-B3B7-B64BC7A098A6}" type="datetimeFigureOut">
              <a:rPr lang="en-GB" smtClean="0"/>
              <a:t>28/08/2020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873BE-3883-4529-9FC5-A2135721EEC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80437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40999-8255-4D17-B3B7-B64BC7A098A6}" type="datetimeFigureOut">
              <a:rPr lang="en-GB" smtClean="0"/>
              <a:t>28/08/2020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873BE-3883-4529-9FC5-A2135721EEC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60135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40999-8255-4D17-B3B7-B64BC7A098A6}" type="datetimeFigureOut">
              <a:rPr lang="en-GB" smtClean="0"/>
              <a:t>28/08/2020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873BE-3883-4529-9FC5-A2135721EEC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984093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40999-8255-4D17-B3B7-B64BC7A098A6}" type="datetimeFigureOut">
              <a:rPr lang="en-GB" smtClean="0"/>
              <a:t>28/08/2020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873BE-3883-4529-9FC5-A2135721EEC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08598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40999-8255-4D17-B3B7-B64BC7A098A6}" type="datetimeFigureOut">
              <a:rPr lang="en-GB" smtClean="0"/>
              <a:t>28/08/2020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873BE-3883-4529-9FC5-A2135721EEC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232411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40999-8255-4D17-B3B7-B64BC7A098A6}" type="datetimeFigureOut">
              <a:rPr lang="en-GB" smtClean="0"/>
              <a:t>28/08/2020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873BE-3883-4529-9FC5-A2135721EEC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238455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1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47828909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9" y="2618343"/>
            <a:ext cx="7740352" cy="1621314"/>
          </a:xfrm>
          <a:prstGeom prst="rect">
            <a:avLst/>
          </a:prstGeom>
        </p:spPr>
      </p:pic>
      <p:sp>
        <p:nvSpPr>
          <p:cNvPr id="44036" name="Rectangle 4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2483769" y="2803103"/>
            <a:ext cx="6279232" cy="758825"/>
          </a:xfrm>
        </p:spPr>
        <p:txBody>
          <a:bodyPr anchor="ctr" anchorCtr="0"/>
          <a:lstStyle>
            <a:lvl1pPr algn="r">
              <a:defRPr sz="2100" b="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GB" noProof="0" dirty="0"/>
              <a:t>Segment title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2483769" y="3746683"/>
            <a:ext cx="6279232" cy="355600"/>
          </a:xfrm>
        </p:spPr>
        <p:txBody>
          <a:bodyPr anchor="ctr" anchorCtr="0"/>
          <a:lstStyle>
            <a:lvl1pPr marL="0" indent="0" algn="r">
              <a:defRPr sz="135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GB" noProof="0" dirty="0"/>
              <a:t>Representations | Year X</a:t>
            </a:r>
          </a:p>
        </p:txBody>
      </p:sp>
      <p:sp>
        <p:nvSpPr>
          <p:cNvPr id="11" name="Rectangle 4"/>
          <p:cNvSpPr txBox="1">
            <a:spLocks noChangeArrowheads="1"/>
          </p:cNvSpPr>
          <p:nvPr userDrawn="1"/>
        </p:nvSpPr>
        <p:spPr bwMode="auto">
          <a:xfrm>
            <a:off x="1492297" y="4877634"/>
            <a:ext cx="7239000" cy="436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400" b="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9pPr>
          </a:lstStyle>
          <a:p>
            <a:pPr algn="l">
              <a:buClrTx/>
              <a:buFontTx/>
              <a:buNone/>
            </a:pPr>
            <a:r>
              <a:rPr lang="en-GB" sz="1800" b="1" kern="0" dirty="0">
                <a:solidFill>
                  <a:srgbClr val="00628C"/>
                </a:solidFill>
              </a:rPr>
              <a:t>Mastery Professional Development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060" y="520876"/>
            <a:ext cx="2969940" cy="114433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78908"/>
            <a:ext cx="3068836" cy="14863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66570" cy="688538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55" y="2618345"/>
            <a:ext cx="312794" cy="162131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935440"/>
            <a:ext cx="899160" cy="978408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492298" y="5246954"/>
            <a:ext cx="5583460" cy="510635"/>
          </a:xfrm>
        </p:spPr>
        <p:txBody>
          <a:bodyPr/>
          <a:lstStyle>
            <a:lvl1pPr>
              <a:defRPr sz="1800" i="1">
                <a:solidFill>
                  <a:srgbClr val="00628C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Spine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4191000" y="6073157"/>
            <a:ext cx="4572000" cy="611706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buFontTx/>
              <a:buNone/>
            </a:pPr>
            <a:r>
              <a:rPr lang="en-US" sz="1125" dirty="0">
                <a:solidFill>
                  <a:srgbClr val="00628C"/>
                </a:solidFill>
                <a:effectLst/>
                <a:latin typeface="Myriad Pro" charset="0"/>
                <a:hlinkClick r:id="rId8"/>
              </a:rPr>
              <a:t>www.ncetm.org.uk/masterypd</a:t>
            </a:r>
            <a:br>
              <a:rPr lang="en-US" sz="1125" dirty="0">
                <a:solidFill>
                  <a:srgbClr val="00628C"/>
                </a:solidFill>
                <a:effectLst/>
                <a:latin typeface="Myriad Pro" charset="0"/>
              </a:rPr>
            </a:br>
            <a:r>
              <a:rPr lang="en-US" sz="1125" dirty="0">
                <a:solidFill>
                  <a:srgbClr val="00628C"/>
                </a:solidFill>
                <a:effectLst/>
                <a:latin typeface="Myriad Pro" charset="0"/>
              </a:rPr>
              <a:t>© Crown Copyright 2019</a:t>
            </a:r>
            <a:br>
              <a:rPr lang="en-US" sz="1125" dirty="0">
                <a:solidFill>
                  <a:srgbClr val="00628C"/>
                </a:solidFill>
                <a:effectLst/>
                <a:latin typeface="Myriad Pro" charset="0"/>
              </a:rPr>
            </a:br>
            <a:r>
              <a:rPr lang="en-US" sz="1125" dirty="0">
                <a:solidFill>
                  <a:schemeClr val="bg1">
                    <a:lumMod val="50000"/>
                  </a:schemeClr>
                </a:solidFill>
                <a:effectLst/>
                <a:latin typeface="Myriad Pro" charset="0"/>
              </a:rPr>
              <a:t>2019 pilot</a:t>
            </a:r>
            <a:endParaRPr lang="en-US" sz="1125" dirty="0">
              <a:solidFill>
                <a:srgbClr val="00628C"/>
              </a:solidFill>
              <a:effectLst/>
              <a:latin typeface="Myriad Pr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67698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28/08/2020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35665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28/08/2020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65206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28/08/2020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36832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28/08/2020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926881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28/08/2020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46474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28/08/2020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48249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28/08/2020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761648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Clr>
                <a:srgbClr val="000000"/>
              </a:buClr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28/08/2020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Clr>
                <a:srgbClr val="000000"/>
              </a:buClr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Clr>
                <a:srgbClr val="000000"/>
              </a:buClr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99633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025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585858"/>
        </a:buClr>
        <a:buFont typeface="Arial" panose="020B0604020202020204" pitchFamily="34" charset="0"/>
        <a:buChar char="•"/>
        <a:defRPr sz="15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585858"/>
        </a:buClr>
        <a:buFont typeface="Arial" panose="020B0604020202020204" pitchFamily="34" charset="0"/>
        <a:buChar char="•"/>
        <a:defRPr sz="135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585858"/>
        </a:buClr>
        <a:buFont typeface="Arial" panose="020B0604020202020204" pitchFamily="34" charset="0"/>
        <a:buChar char="•"/>
        <a:defRPr sz="12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585858"/>
        </a:buClr>
        <a:buFont typeface="Arial" panose="020B0604020202020204" pitchFamily="34" charset="0"/>
        <a:buChar char="•"/>
        <a:defRPr sz="12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A40999-8255-4D17-B3B7-B64BC7A098A6}" type="datetimeFigureOut">
              <a:rPr lang="en-GB" smtClean="0"/>
              <a:t>28/08/2020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D873BE-3883-4529-9FC5-A2135721EEC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8906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A40999-8255-4D17-B3B7-B64BC7A098A6}" type="datetimeFigureOut">
              <a:rPr lang="en-GB" smtClean="0"/>
              <a:t>28/08/2020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D873BE-3883-4529-9FC5-A2135721EEC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3915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60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8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9.xml"/><Relationship Id="rId5" Type="http://schemas.openxmlformats.org/officeDocument/2006/relationships/image" Target="../media/image11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10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1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14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15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16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upper-key-stage-2-number-addition-and-subtraction-video-lessons/" TargetMode="Externa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5.xml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6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KS2 Number, Addition and Subtraction</a:t>
            </a:r>
            <a:b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Lesson 32</a:t>
            </a:r>
          </a:p>
        </p:txBody>
      </p:sp>
    </p:spTree>
    <p:extLst>
      <p:ext uri="{BB962C8B-B14F-4D97-AF65-F5344CB8AC3E}">
        <p14:creationId xmlns:p14="http://schemas.microsoft.com/office/powerpoint/2010/main" val="6264053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9854" y="831216"/>
            <a:ext cx="9144000" cy="4725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36482" y="1189498"/>
            <a:ext cx="55218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700" dirty="0">
              <a:latin typeface="Myriad Pro Semibold"/>
            </a:endParaRPr>
          </a:p>
          <a:p>
            <a:r>
              <a:rPr lang="en-GB" sz="2700" dirty="0">
                <a:latin typeface="Myriad Pro Semibold"/>
              </a:rPr>
              <a:t>49,000 + 5,000 = 100,000 – 46,000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36988" y="2791726"/>
            <a:ext cx="56637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700" dirty="0">
              <a:latin typeface="Myriad Pro Semibold"/>
            </a:endParaRPr>
          </a:p>
          <a:p>
            <a:r>
              <a:rPr lang="en-GB" sz="2700" dirty="0">
                <a:latin typeface="Myriad Pro Semibold"/>
              </a:rPr>
              <a:t>48,000 + 5,000 = 100,000 – 45,000</a:t>
            </a:r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1010964" y="2138659"/>
            <a:ext cx="11825" cy="110319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36988" y="2458926"/>
            <a:ext cx="85133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50" dirty="0"/>
              <a:t>-1,000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5255830" y="2138659"/>
            <a:ext cx="11825" cy="110319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581855" y="2458926"/>
            <a:ext cx="85133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50" dirty="0"/>
              <a:t>-1,000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FE1EAF8-3898-4A9B-A9D0-3309AC30EE9A}"/>
              </a:ext>
            </a:extLst>
          </p:cNvPr>
          <p:cNvGrpSpPr/>
          <p:nvPr/>
        </p:nvGrpSpPr>
        <p:grpSpPr>
          <a:xfrm>
            <a:off x="236482" y="3711953"/>
            <a:ext cx="2932387" cy="2205744"/>
            <a:chOff x="2932080" y="1086813"/>
            <a:chExt cx="3314700" cy="2997200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EFEC2D18-23DF-4F70-AB03-C258D2584E87}"/>
                </a:ext>
              </a:extLst>
            </p:cNvPr>
            <p:cNvSpPr/>
            <p:nvPr/>
          </p:nvSpPr>
          <p:spPr bwMode="auto">
            <a:xfrm>
              <a:off x="3965542" y="1086813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557213" indent="-214313" defTabSz="68580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100" dirty="0">
                <a:latin typeface="Arial" charset="0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62C3FD51-4FFB-4B05-9BEE-91752D4C71F3}"/>
                </a:ext>
              </a:extLst>
            </p:cNvPr>
            <p:cNvSpPr/>
            <p:nvPr/>
          </p:nvSpPr>
          <p:spPr bwMode="auto">
            <a:xfrm>
              <a:off x="2932080" y="2836238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557213" indent="-214313" defTabSz="68580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100" dirty="0">
                <a:latin typeface="Arial" charset="0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42C16E52-1AFE-4C18-998C-3EF6BA45D616}"/>
                </a:ext>
              </a:extLst>
            </p:cNvPr>
            <p:cNvSpPr/>
            <p:nvPr/>
          </p:nvSpPr>
          <p:spPr bwMode="auto">
            <a:xfrm>
              <a:off x="4999005" y="2836238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557213" indent="-214313" defTabSz="68580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100" dirty="0">
                <a:latin typeface="Arial" charset="0"/>
              </a:endParaRPr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83A0DDF5-9579-455D-99F7-87391BD6E000}"/>
                </a:ext>
              </a:extLst>
            </p:cNvPr>
            <p:cNvCxnSpPr>
              <a:stCxn id="16" idx="3"/>
            </p:cNvCxnSpPr>
            <p:nvPr/>
          </p:nvCxnSpPr>
          <p:spPr bwMode="auto">
            <a:xfrm flipH="1">
              <a:off x="3684562" y="2151856"/>
              <a:ext cx="463712" cy="684382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32E22B02-06FA-46B7-8150-9CEB1800705C}"/>
                </a:ext>
              </a:extLst>
            </p:cNvPr>
            <p:cNvCxnSpPr/>
            <p:nvPr/>
          </p:nvCxnSpPr>
          <p:spPr bwMode="auto">
            <a:xfrm>
              <a:off x="5030585" y="2151856"/>
              <a:ext cx="463712" cy="684382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6" name="TextBox 5"/>
          <p:cNvSpPr txBox="1"/>
          <p:nvPr/>
        </p:nvSpPr>
        <p:spPr>
          <a:xfrm>
            <a:off x="275339" y="5237809"/>
            <a:ext cx="103706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>
                <a:latin typeface="Myriad Pro Semibold"/>
              </a:rPr>
              <a:t>49,000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199209" y="5267085"/>
            <a:ext cx="103706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>
                <a:latin typeface="Myriad Pro Semibold"/>
              </a:rPr>
              <a:t>5,000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225236" y="3953278"/>
            <a:ext cx="103706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>
                <a:latin typeface="Myriad Pro Semibold"/>
              </a:rPr>
              <a:t>54,000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01514" y="5246441"/>
            <a:ext cx="975414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100" dirty="0">
                <a:solidFill>
                  <a:srgbClr val="FF0000"/>
                </a:solidFill>
                <a:latin typeface="Myriad Pro Semibold"/>
              </a:rPr>
              <a:t>48,000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838476EE-E6DA-4487-B2AD-83EDF6B863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65500">
            <a:off x="22964" y="4321638"/>
            <a:ext cx="1189925" cy="387184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68571" y="4057133"/>
            <a:ext cx="85133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50" dirty="0"/>
              <a:t>-1,000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225237" y="3984799"/>
            <a:ext cx="973973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100" dirty="0">
                <a:solidFill>
                  <a:srgbClr val="FF0000"/>
                </a:solidFill>
                <a:latin typeface="Myriad Pro Semibold"/>
              </a:rPr>
              <a:t>53,000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082419" y="1756869"/>
            <a:ext cx="112212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>
                <a:latin typeface="Myriad Pro Semibold"/>
              </a:rPr>
              <a:t>100,000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244510" y="3045641"/>
            <a:ext cx="112212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>
                <a:latin typeface="Myriad Pro Semibold"/>
              </a:rPr>
              <a:t>46,000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8126900" y="3045641"/>
            <a:ext cx="112212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>
                <a:latin typeface="Myriad Pro Semibold"/>
              </a:rPr>
              <a:t>54,000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297187" y="3045642"/>
            <a:ext cx="1061294" cy="40395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025" dirty="0">
                <a:solidFill>
                  <a:srgbClr val="FF0000"/>
                </a:solidFill>
                <a:latin typeface="Myriad Pro Semibold"/>
              </a:rPr>
              <a:t>45,000</a:t>
            </a:r>
          </a:p>
        </p:txBody>
      </p:sp>
      <p:grpSp>
        <p:nvGrpSpPr>
          <p:cNvPr id="44" name="Group 43"/>
          <p:cNvGrpSpPr/>
          <p:nvPr/>
        </p:nvGrpSpPr>
        <p:grpSpPr>
          <a:xfrm>
            <a:off x="7332567" y="2855854"/>
            <a:ext cx="853382" cy="427329"/>
            <a:chOff x="9776755" y="2664805"/>
            <a:chExt cx="1137843" cy="569772"/>
          </a:xfrm>
        </p:grpSpPr>
        <p:cxnSp>
          <p:nvCxnSpPr>
            <p:cNvPr id="42" name="Straight Arrow Connector 41"/>
            <p:cNvCxnSpPr/>
            <p:nvPr/>
          </p:nvCxnSpPr>
          <p:spPr>
            <a:xfrm flipV="1">
              <a:off x="9776755" y="3230249"/>
              <a:ext cx="908882" cy="432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/>
            <p:cNvSpPr txBox="1"/>
            <p:nvPr/>
          </p:nvSpPr>
          <p:spPr>
            <a:xfrm>
              <a:off x="9779480" y="2664805"/>
              <a:ext cx="1135118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350" dirty="0"/>
                <a:t>+1,000</a:t>
              </a:r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8123134" y="3031539"/>
            <a:ext cx="1079989" cy="40395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025" dirty="0">
                <a:solidFill>
                  <a:srgbClr val="FF0000"/>
                </a:solidFill>
                <a:latin typeface="Myriad Pro Semibold"/>
              </a:rPr>
              <a:t>55,000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DFE1EAF8-3898-4A9B-A9D0-3309AC30EE9A}"/>
              </a:ext>
            </a:extLst>
          </p:cNvPr>
          <p:cNvGrpSpPr/>
          <p:nvPr/>
        </p:nvGrpSpPr>
        <p:grpSpPr>
          <a:xfrm>
            <a:off x="6211614" y="1486229"/>
            <a:ext cx="2932387" cy="2205744"/>
            <a:chOff x="2932080" y="1086813"/>
            <a:chExt cx="3314700" cy="2997200"/>
          </a:xfrm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EFEC2D18-23DF-4F70-AB03-C258D2584E87}"/>
                </a:ext>
              </a:extLst>
            </p:cNvPr>
            <p:cNvSpPr/>
            <p:nvPr/>
          </p:nvSpPr>
          <p:spPr bwMode="auto">
            <a:xfrm>
              <a:off x="3965542" y="1086813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557213" indent="-214313" defTabSz="68580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100" dirty="0">
                <a:latin typeface="Arial" charset="0"/>
              </a:endParaRP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62C3FD51-4FFB-4B05-9BEE-91752D4C71F3}"/>
                </a:ext>
              </a:extLst>
            </p:cNvPr>
            <p:cNvSpPr/>
            <p:nvPr/>
          </p:nvSpPr>
          <p:spPr bwMode="auto">
            <a:xfrm>
              <a:off x="2932080" y="2836238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557213" indent="-214313" defTabSz="68580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100" dirty="0">
                <a:latin typeface="Arial" charset="0"/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42C16E52-1AFE-4C18-998C-3EF6BA45D616}"/>
                </a:ext>
              </a:extLst>
            </p:cNvPr>
            <p:cNvSpPr/>
            <p:nvPr/>
          </p:nvSpPr>
          <p:spPr bwMode="auto">
            <a:xfrm>
              <a:off x="4999005" y="2836238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557213" indent="-214313" defTabSz="68580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100" dirty="0">
                <a:latin typeface="Arial" charset="0"/>
              </a:endParaRPr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83A0DDF5-9579-455D-99F7-87391BD6E000}"/>
                </a:ext>
              </a:extLst>
            </p:cNvPr>
            <p:cNvCxnSpPr>
              <a:stCxn id="29" idx="3"/>
            </p:cNvCxnSpPr>
            <p:nvPr/>
          </p:nvCxnSpPr>
          <p:spPr bwMode="auto">
            <a:xfrm flipH="1">
              <a:off x="3684562" y="2151856"/>
              <a:ext cx="463712" cy="684382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32E22B02-06FA-46B7-8150-9CEB1800705C}"/>
                </a:ext>
              </a:extLst>
            </p:cNvPr>
            <p:cNvCxnSpPr/>
            <p:nvPr/>
          </p:nvCxnSpPr>
          <p:spPr bwMode="auto">
            <a:xfrm>
              <a:off x="5030585" y="2151856"/>
              <a:ext cx="463712" cy="684382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27623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6" grpId="0"/>
      <p:bldP spid="22" grpId="0"/>
      <p:bldP spid="23" grpId="0"/>
      <p:bldP spid="24" grpId="0" animBg="1"/>
      <p:bldP spid="26" grpId="0"/>
      <p:bldP spid="27" grpId="0" animBg="1"/>
      <p:bldP spid="35" grpId="0"/>
      <p:bldP spid="36" grpId="0"/>
      <p:bldP spid="37" grpId="0"/>
      <p:bldP spid="40" grpId="0" animBg="1"/>
      <p:bldP spid="4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40"/>
          <a:stretch/>
        </p:blipFill>
        <p:spPr>
          <a:xfrm>
            <a:off x="230981" y="2298519"/>
            <a:ext cx="3056694" cy="91750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66544" y="1673979"/>
            <a:ext cx="59645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50" dirty="0"/>
              <a:t>=</a:t>
            </a:r>
            <a:endParaRPr lang="en-GB" sz="3300" dirty="0"/>
          </a:p>
        </p:txBody>
      </p:sp>
      <p:sp>
        <p:nvSpPr>
          <p:cNvPr id="7" name="TextBox 6"/>
          <p:cNvSpPr txBox="1"/>
          <p:nvPr/>
        </p:nvSpPr>
        <p:spPr>
          <a:xfrm>
            <a:off x="116681" y="1697262"/>
            <a:ext cx="2149857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50" dirty="0"/>
              <a:t>10 – 6 </a:t>
            </a:r>
            <a:endParaRPr lang="en-GB" sz="3300" dirty="0"/>
          </a:p>
        </p:txBody>
      </p:sp>
      <p:sp>
        <p:nvSpPr>
          <p:cNvPr id="6" name="AutoShape 2" descr="File:Twemoji2 1f914.svg - Wikimedia Commons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22087" y="1363279"/>
            <a:ext cx="1607143" cy="160714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982973" y="1685621"/>
            <a:ext cx="180893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50" dirty="0"/>
              <a:t>3 + 1 </a:t>
            </a:r>
            <a:endParaRPr lang="en-GB" sz="3300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FE1EAF8-3898-4A9B-A9D0-3309AC30EE9A}"/>
              </a:ext>
            </a:extLst>
          </p:cNvPr>
          <p:cNvGrpSpPr/>
          <p:nvPr/>
        </p:nvGrpSpPr>
        <p:grpSpPr>
          <a:xfrm>
            <a:off x="3755655" y="2113152"/>
            <a:ext cx="2932387" cy="2205744"/>
            <a:chOff x="2932080" y="1086813"/>
            <a:chExt cx="3314700" cy="2997200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EFEC2D18-23DF-4F70-AB03-C258D2584E87}"/>
                </a:ext>
              </a:extLst>
            </p:cNvPr>
            <p:cNvSpPr/>
            <p:nvPr/>
          </p:nvSpPr>
          <p:spPr bwMode="auto">
            <a:xfrm>
              <a:off x="3965542" y="1086813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557213" indent="-214313" defTabSz="68580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100" dirty="0">
                <a:latin typeface="Arial" charset="0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62C3FD51-4FFB-4B05-9BEE-91752D4C71F3}"/>
                </a:ext>
              </a:extLst>
            </p:cNvPr>
            <p:cNvSpPr/>
            <p:nvPr/>
          </p:nvSpPr>
          <p:spPr bwMode="auto">
            <a:xfrm>
              <a:off x="2932080" y="2836238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557213" indent="-214313" defTabSz="68580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100" dirty="0">
                <a:latin typeface="Arial" charset="0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42C16E52-1AFE-4C18-998C-3EF6BA45D616}"/>
                </a:ext>
              </a:extLst>
            </p:cNvPr>
            <p:cNvSpPr/>
            <p:nvPr/>
          </p:nvSpPr>
          <p:spPr bwMode="auto">
            <a:xfrm>
              <a:off x="4999005" y="2836238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557213" indent="-214313" defTabSz="68580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100" dirty="0">
                <a:latin typeface="Arial" charset="0"/>
              </a:endParaRP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83A0DDF5-9579-455D-99F7-87391BD6E000}"/>
                </a:ext>
              </a:extLst>
            </p:cNvPr>
            <p:cNvCxnSpPr>
              <a:stCxn id="12" idx="3"/>
            </p:cNvCxnSpPr>
            <p:nvPr/>
          </p:nvCxnSpPr>
          <p:spPr bwMode="auto">
            <a:xfrm flipH="1">
              <a:off x="3684562" y="2151856"/>
              <a:ext cx="463712" cy="684382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32E22B02-06FA-46B7-8150-9CEB1800705C}"/>
                </a:ext>
              </a:extLst>
            </p:cNvPr>
            <p:cNvCxnSpPr/>
            <p:nvPr/>
          </p:nvCxnSpPr>
          <p:spPr bwMode="auto">
            <a:xfrm>
              <a:off x="5030585" y="2151856"/>
              <a:ext cx="463712" cy="684382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FE1EAF8-3898-4A9B-A9D0-3309AC30EE9A}"/>
              </a:ext>
            </a:extLst>
          </p:cNvPr>
          <p:cNvGrpSpPr/>
          <p:nvPr/>
        </p:nvGrpSpPr>
        <p:grpSpPr>
          <a:xfrm>
            <a:off x="2841392" y="3400615"/>
            <a:ext cx="2932387" cy="2205744"/>
            <a:chOff x="2932080" y="1086813"/>
            <a:chExt cx="3314700" cy="2997200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EFEC2D18-23DF-4F70-AB03-C258D2584E87}"/>
                </a:ext>
              </a:extLst>
            </p:cNvPr>
            <p:cNvSpPr/>
            <p:nvPr/>
          </p:nvSpPr>
          <p:spPr bwMode="auto">
            <a:xfrm>
              <a:off x="3965542" y="1086813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557213" indent="-214313" defTabSz="68580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100" dirty="0">
                <a:latin typeface="Arial" charset="0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62C3FD51-4FFB-4B05-9BEE-91752D4C71F3}"/>
                </a:ext>
              </a:extLst>
            </p:cNvPr>
            <p:cNvSpPr/>
            <p:nvPr/>
          </p:nvSpPr>
          <p:spPr bwMode="auto">
            <a:xfrm>
              <a:off x="2932080" y="2836238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557213" indent="-214313" defTabSz="68580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100" dirty="0">
                <a:latin typeface="Arial" charset="0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42C16E52-1AFE-4C18-998C-3EF6BA45D616}"/>
                </a:ext>
              </a:extLst>
            </p:cNvPr>
            <p:cNvSpPr/>
            <p:nvPr/>
          </p:nvSpPr>
          <p:spPr bwMode="auto">
            <a:xfrm>
              <a:off x="4999005" y="2836238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557213" indent="-214313" defTabSz="68580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100" dirty="0">
                <a:latin typeface="Arial" charset="0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83A0DDF5-9579-455D-99F7-87391BD6E000}"/>
                </a:ext>
              </a:extLst>
            </p:cNvPr>
            <p:cNvCxnSpPr>
              <a:stCxn id="18" idx="3"/>
            </p:cNvCxnSpPr>
            <p:nvPr/>
          </p:nvCxnSpPr>
          <p:spPr bwMode="auto">
            <a:xfrm flipH="1">
              <a:off x="3684562" y="2151856"/>
              <a:ext cx="463712" cy="684382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32E22B02-06FA-46B7-8150-9CEB1800705C}"/>
                </a:ext>
              </a:extLst>
            </p:cNvPr>
            <p:cNvCxnSpPr/>
            <p:nvPr/>
          </p:nvCxnSpPr>
          <p:spPr bwMode="auto">
            <a:xfrm>
              <a:off x="5030585" y="2151856"/>
              <a:ext cx="463712" cy="684382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3" name="TextBox 2"/>
          <p:cNvSpPr txBox="1"/>
          <p:nvPr/>
        </p:nvSpPr>
        <p:spPr>
          <a:xfrm>
            <a:off x="4859513" y="2239596"/>
            <a:ext cx="78054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>
                <a:latin typeface="Myriad Pro Semibold"/>
              </a:rPr>
              <a:t>10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990740" y="3594298"/>
            <a:ext cx="78054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>
                <a:latin typeface="Myriad Pro Semibold"/>
              </a:rPr>
              <a:t>6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130327" y="3594298"/>
            <a:ext cx="78054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>
                <a:latin typeface="Myriad Pro Semibold"/>
              </a:rPr>
              <a:t>?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173891" y="4837241"/>
            <a:ext cx="78054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>
                <a:latin typeface="Myriad Pro Semibold"/>
              </a:rPr>
              <a:t>3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036689" y="4881760"/>
            <a:ext cx="78054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>
                <a:latin typeface="Myriad Pro Semibold"/>
              </a:rPr>
              <a:t>1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29098" y="4184418"/>
            <a:ext cx="23417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 Semibold"/>
              </a:rPr>
              <a:t>How else could we represent this balanced equation?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08080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3" grpId="0"/>
      <p:bldP spid="24" grpId="0"/>
      <p:bldP spid="25" grpId="0"/>
      <p:bldP spid="26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40"/>
          <a:stretch/>
        </p:blipFill>
        <p:spPr>
          <a:xfrm>
            <a:off x="230981" y="2211903"/>
            <a:ext cx="3056694" cy="91750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66544" y="1673979"/>
            <a:ext cx="59645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50" dirty="0"/>
              <a:t>=</a:t>
            </a:r>
            <a:endParaRPr lang="en-GB" sz="3300" dirty="0"/>
          </a:p>
        </p:txBody>
      </p:sp>
      <p:sp>
        <p:nvSpPr>
          <p:cNvPr id="7" name="TextBox 6"/>
          <p:cNvSpPr txBox="1"/>
          <p:nvPr/>
        </p:nvSpPr>
        <p:spPr>
          <a:xfrm>
            <a:off x="116682" y="1610646"/>
            <a:ext cx="1449863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50" dirty="0"/>
              <a:t>10 – 6 </a:t>
            </a:r>
            <a:endParaRPr lang="en-GB" sz="3300" dirty="0"/>
          </a:p>
        </p:txBody>
      </p:sp>
      <p:sp>
        <p:nvSpPr>
          <p:cNvPr id="6" name="AutoShape 2" descr="File:Twemoji2 1f914.svg - Wikimedia Commons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10" name="TextBox 9"/>
          <p:cNvSpPr txBox="1"/>
          <p:nvPr/>
        </p:nvSpPr>
        <p:spPr>
          <a:xfrm>
            <a:off x="2010873" y="1610646"/>
            <a:ext cx="180893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50" dirty="0"/>
              <a:t>3 + 1 </a:t>
            </a:r>
            <a:endParaRPr lang="en-GB" sz="3300" dirty="0"/>
          </a:p>
        </p:txBody>
      </p:sp>
      <p:sp>
        <p:nvSpPr>
          <p:cNvPr id="9" name="Rectangle 8"/>
          <p:cNvSpPr/>
          <p:nvPr/>
        </p:nvSpPr>
        <p:spPr>
          <a:xfrm>
            <a:off x="4451909" y="1610646"/>
            <a:ext cx="3089590" cy="56755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28" name="TextBox 27"/>
          <p:cNvSpPr txBox="1"/>
          <p:nvPr/>
        </p:nvSpPr>
        <p:spPr>
          <a:xfrm>
            <a:off x="5576766" y="1610646"/>
            <a:ext cx="78054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>
                <a:latin typeface="Myriad Pro Semibold"/>
              </a:rPr>
              <a:t>10</a:t>
            </a:r>
          </a:p>
        </p:txBody>
      </p:sp>
      <p:sp>
        <p:nvSpPr>
          <p:cNvPr id="29" name="Rectangle 28"/>
          <p:cNvSpPr/>
          <p:nvPr/>
        </p:nvSpPr>
        <p:spPr>
          <a:xfrm>
            <a:off x="4451909" y="2174138"/>
            <a:ext cx="2025329" cy="55645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30" name="TextBox 29"/>
          <p:cNvSpPr txBox="1"/>
          <p:nvPr/>
        </p:nvSpPr>
        <p:spPr>
          <a:xfrm>
            <a:off x="5186493" y="2202185"/>
            <a:ext cx="78054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>
                <a:latin typeface="Myriad Pro Semibold"/>
              </a:rPr>
              <a:t>6</a:t>
            </a:r>
          </a:p>
        </p:txBody>
      </p:sp>
      <p:sp>
        <p:nvSpPr>
          <p:cNvPr id="31" name="Rectangle 30"/>
          <p:cNvSpPr/>
          <p:nvPr/>
        </p:nvSpPr>
        <p:spPr>
          <a:xfrm>
            <a:off x="6465260" y="2173744"/>
            <a:ext cx="1076238" cy="54794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32" name="TextBox 31"/>
          <p:cNvSpPr txBox="1"/>
          <p:nvPr/>
        </p:nvSpPr>
        <p:spPr>
          <a:xfrm>
            <a:off x="6821549" y="2163031"/>
            <a:ext cx="78054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>
                <a:latin typeface="Myriad Pro Semibold"/>
              </a:rPr>
              <a:t>?</a:t>
            </a:r>
          </a:p>
        </p:txBody>
      </p:sp>
      <p:sp>
        <p:nvSpPr>
          <p:cNvPr id="33" name="Rectangle 32"/>
          <p:cNvSpPr/>
          <p:nvPr/>
        </p:nvSpPr>
        <p:spPr>
          <a:xfrm>
            <a:off x="6468332" y="2730591"/>
            <a:ext cx="746563" cy="56755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34" name="Rectangle 33"/>
          <p:cNvSpPr/>
          <p:nvPr/>
        </p:nvSpPr>
        <p:spPr>
          <a:xfrm>
            <a:off x="7223801" y="2730591"/>
            <a:ext cx="317698" cy="56755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35" name="TextBox 34"/>
          <p:cNvSpPr txBox="1"/>
          <p:nvPr/>
        </p:nvSpPr>
        <p:spPr>
          <a:xfrm>
            <a:off x="6625085" y="2758721"/>
            <a:ext cx="78054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>
                <a:latin typeface="Myriad Pro Semibold"/>
              </a:rPr>
              <a:t>3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211822" y="2758328"/>
            <a:ext cx="78054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>
                <a:latin typeface="Myriad Pro Semibold"/>
              </a:rPr>
              <a:t>1</a:t>
            </a:r>
          </a:p>
        </p:txBody>
      </p:sp>
      <p:grpSp>
        <p:nvGrpSpPr>
          <p:cNvPr id="41" name="Group 40"/>
          <p:cNvGrpSpPr/>
          <p:nvPr/>
        </p:nvGrpSpPr>
        <p:grpSpPr>
          <a:xfrm>
            <a:off x="174571" y="3729787"/>
            <a:ext cx="3909584" cy="1594970"/>
            <a:chOff x="232761" y="3830049"/>
            <a:chExt cx="5212779" cy="2126626"/>
          </a:xfrm>
        </p:grpSpPr>
        <p:pic>
          <p:nvPicPr>
            <p:cNvPr id="37" name="Picture 3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940"/>
            <a:stretch/>
          </p:blipFill>
          <p:spPr>
            <a:xfrm>
              <a:off x="307975" y="4733335"/>
              <a:ext cx="4075592" cy="1223340"/>
            </a:xfrm>
            <a:prstGeom prst="rect">
              <a:avLst/>
            </a:prstGeom>
          </p:spPr>
        </p:pic>
        <p:sp>
          <p:nvSpPr>
            <p:cNvPr id="38" name="TextBox 37"/>
            <p:cNvSpPr txBox="1"/>
            <p:nvPr/>
          </p:nvSpPr>
          <p:spPr>
            <a:xfrm>
              <a:off x="232761" y="3850093"/>
              <a:ext cx="2411909" cy="954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4050" dirty="0"/>
                <a:t>3 + 1 </a:t>
              </a:r>
              <a:endParaRPr lang="en-GB" sz="3300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2579064" y="3850093"/>
              <a:ext cx="2866476" cy="954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4050" dirty="0"/>
                <a:t>10 – 6 </a:t>
              </a:r>
              <a:endParaRPr lang="en-GB" sz="3300" dirty="0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970625" y="3830049"/>
              <a:ext cx="795265" cy="954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4050" dirty="0"/>
                <a:t>=</a:t>
              </a:r>
              <a:endParaRPr lang="en-GB" sz="3300" dirty="0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86291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8" grpId="0"/>
      <p:bldP spid="29" grpId="0" animBg="1"/>
      <p:bldP spid="30" grpId="0"/>
      <p:bldP spid="31" grpId="0" animBg="1"/>
      <p:bldP spid="32" grpId="0"/>
      <p:bldP spid="33" grpId="0" animBg="1"/>
      <p:bldP spid="34" grpId="0" animBg="1"/>
      <p:bldP spid="35" grpId="0"/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6" name="AutoShape 2" descr="File:Twemoji2 1f914.svg - Wikimedia Commons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50" name="TextBox 49"/>
          <p:cNvSpPr txBox="1"/>
          <p:nvPr/>
        </p:nvSpPr>
        <p:spPr>
          <a:xfrm>
            <a:off x="3526239" y="1387383"/>
            <a:ext cx="552187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dirty="0">
                <a:latin typeface="Myriad Pro Semibold"/>
              </a:rPr>
              <a:t>49,000 + 5,000 = 100,000 – 46,000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2164673" y="2583342"/>
            <a:ext cx="112212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>
                <a:latin typeface="Myriad Pro Semibold"/>
              </a:rPr>
              <a:t>100,000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3116011" y="3938044"/>
            <a:ext cx="112212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>
                <a:latin typeface="Myriad Pro Semibold"/>
              </a:rPr>
              <a:t>46,000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1640683" y="3893524"/>
            <a:ext cx="112212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>
                <a:latin typeface="Myriad Pro Semibold"/>
              </a:rPr>
              <a:t>?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449909" y="5225506"/>
            <a:ext cx="112212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>
                <a:latin typeface="Myriad Pro Semibold"/>
              </a:rPr>
              <a:t>49,000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2335465" y="5218832"/>
            <a:ext cx="112212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>
                <a:latin typeface="Myriad Pro Semibold"/>
              </a:rPr>
              <a:t>5,000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526239" y="2241313"/>
            <a:ext cx="551273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700" dirty="0">
                <a:latin typeface="Myriad Pro Semibold"/>
              </a:rPr>
              <a:t>100,000 – 46,000 = 49,000 + 5,000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959366" y="1765852"/>
            <a:ext cx="107599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dirty="0">
                <a:latin typeface="Myriad Pro Semibold"/>
              </a:rPr>
              <a:t>so</a:t>
            </a:r>
            <a:endParaRPr lang="en-GB" sz="1350" dirty="0">
              <a:latin typeface="Myriad Pro Semibold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481243" y="1424346"/>
            <a:ext cx="5590517" cy="157403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56" name="TextBox 55"/>
          <p:cNvSpPr txBox="1"/>
          <p:nvPr/>
        </p:nvSpPr>
        <p:spPr>
          <a:xfrm>
            <a:off x="1343961" y="3924389"/>
            <a:ext cx="984570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100" dirty="0">
                <a:latin typeface="Myriad Pro Semibold"/>
              </a:rPr>
              <a:t>54,000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345282" y="2387649"/>
            <a:ext cx="3846650" cy="3493207"/>
            <a:chOff x="460375" y="2040531"/>
            <a:chExt cx="5128867" cy="4657609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DFE1EAF8-3898-4A9B-A9D0-3309AC30EE9A}"/>
                </a:ext>
              </a:extLst>
            </p:cNvPr>
            <p:cNvGrpSpPr/>
            <p:nvPr/>
          </p:nvGrpSpPr>
          <p:grpSpPr>
            <a:xfrm>
              <a:off x="1679393" y="2040531"/>
              <a:ext cx="3909849" cy="2940992"/>
              <a:chOff x="2932080" y="1086813"/>
              <a:chExt cx="3314700" cy="2997200"/>
            </a:xfrm>
          </p:grpSpPr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EFEC2D18-23DF-4F70-AB03-C258D2584E87}"/>
                  </a:ext>
                </a:extLst>
              </p:cNvPr>
              <p:cNvSpPr/>
              <p:nvPr/>
            </p:nvSpPr>
            <p:spPr bwMode="auto">
              <a:xfrm>
                <a:off x="3965542" y="1086813"/>
                <a:ext cx="1247775" cy="1247775"/>
              </a:xfrm>
              <a:prstGeom prst="ellipse">
                <a:avLst/>
              </a:pr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68580" tIns="34290" rIns="68580" bIns="3429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557213" indent="-214313" defTabSz="68580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charset="0"/>
                  <a:buChar char="●"/>
                </a:pPr>
                <a:endParaRPr lang="en-GB" sz="2100" dirty="0">
                  <a:latin typeface="Arial" charset="0"/>
                </a:endParaRPr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62C3FD51-4FFB-4B05-9BEE-91752D4C71F3}"/>
                  </a:ext>
                </a:extLst>
              </p:cNvPr>
              <p:cNvSpPr/>
              <p:nvPr/>
            </p:nvSpPr>
            <p:spPr bwMode="auto">
              <a:xfrm>
                <a:off x="2932080" y="2836238"/>
                <a:ext cx="1247775" cy="1247775"/>
              </a:xfrm>
              <a:prstGeom prst="ellipse">
                <a:avLst/>
              </a:pr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68580" tIns="34290" rIns="68580" bIns="3429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557213" indent="-214313" defTabSz="68580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charset="0"/>
                  <a:buChar char="●"/>
                </a:pPr>
                <a:endParaRPr lang="en-GB" sz="2100" dirty="0">
                  <a:latin typeface="Arial" charset="0"/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42C16E52-1AFE-4C18-998C-3EF6BA45D616}"/>
                  </a:ext>
                </a:extLst>
              </p:cNvPr>
              <p:cNvSpPr/>
              <p:nvPr/>
            </p:nvSpPr>
            <p:spPr bwMode="auto">
              <a:xfrm>
                <a:off x="4999005" y="2836238"/>
                <a:ext cx="1247775" cy="1247775"/>
              </a:xfrm>
              <a:prstGeom prst="ellipse">
                <a:avLst/>
              </a:pr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68580" tIns="34290" rIns="68580" bIns="3429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557213" indent="-214313" defTabSz="68580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charset="0"/>
                  <a:buChar char="●"/>
                </a:pPr>
                <a:endParaRPr lang="en-GB" sz="2100" dirty="0">
                  <a:latin typeface="Arial" charset="0"/>
                </a:endParaRPr>
              </a:p>
            </p:txBody>
          </p:sp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83A0DDF5-9579-455D-99F7-87391BD6E000}"/>
                  </a:ext>
                </a:extLst>
              </p:cNvPr>
              <p:cNvCxnSpPr>
                <a:stCxn id="25" idx="3"/>
              </p:cNvCxnSpPr>
              <p:nvPr/>
            </p:nvCxnSpPr>
            <p:spPr bwMode="auto">
              <a:xfrm flipH="1">
                <a:off x="3684562" y="2151856"/>
                <a:ext cx="463712" cy="684382"/>
              </a:xfrm>
              <a:prstGeom prst="line">
                <a:avLst/>
              </a:pr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32E22B02-06FA-46B7-8150-9CEB1800705C}"/>
                  </a:ext>
                </a:extLst>
              </p:cNvPr>
              <p:cNvCxnSpPr/>
              <p:nvPr/>
            </p:nvCxnSpPr>
            <p:spPr bwMode="auto">
              <a:xfrm>
                <a:off x="5030585" y="2151856"/>
                <a:ext cx="463712" cy="684382"/>
              </a:xfrm>
              <a:prstGeom prst="line">
                <a:avLst/>
              </a:pr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DFE1EAF8-3898-4A9B-A9D0-3309AC30EE9A}"/>
                </a:ext>
              </a:extLst>
            </p:cNvPr>
            <p:cNvGrpSpPr/>
            <p:nvPr/>
          </p:nvGrpSpPr>
          <p:grpSpPr>
            <a:xfrm>
              <a:off x="460375" y="3757148"/>
              <a:ext cx="3909849" cy="2940992"/>
              <a:chOff x="2932080" y="1086813"/>
              <a:chExt cx="3314700" cy="2997200"/>
            </a:xfrm>
          </p:grpSpPr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EFEC2D18-23DF-4F70-AB03-C258D2584E87}"/>
                  </a:ext>
                </a:extLst>
              </p:cNvPr>
              <p:cNvSpPr/>
              <p:nvPr/>
            </p:nvSpPr>
            <p:spPr bwMode="auto">
              <a:xfrm>
                <a:off x="3965542" y="1086813"/>
                <a:ext cx="1247775" cy="1247775"/>
              </a:xfrm>
              <a:prstGeom prst="ellipse">
                <a:avLst/>
              </a:pr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68580" tIns="34290" rIns="68580" bIns="3429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557213" indent="-214313" defTabSz="68580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charset="0"/>
                  <a:buChar char="●"/>
                </a:pPr>
                <a:endParaRPr lang="en-GB" sz="2100" dirty="0">
                  <a:latin typeface="Arial" charset="0"/>
                </a:endParaRPr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62C3FD51-4FFB-4B05-9BEE-91752D4C71F3}"/>
                  </a:ext>
                </a:extLst>
              </p:cNvPr>
              <p:cNvSpPr/>
              <p:nvPr/>
            </p:nvSpPr>
            <p:spPr bwMode="auto">
              <a:xfrm>
                <a:off x="2932080" y="2836238"/>
                <a:ext cx="1247775" cy="1247775"/>
              </a:xfrm>
              <a:prstGeom prst="ellipse">
                <a:avLst/>
              </a:pr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68580" tIns="34290" rIns="68580" bIns="3429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557213" indent="-214313" defTabSz="68580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charset="0"/>
                  <a:buChar char="●"/>
                </a:pPr>
                <a:endParaRPr lang="en-GB" sz="2100" dirty="0">
                  <a:latin typeface="Arial" charset="0"/>
                </a:endParaRPr>
              </a:p>
            </p:txBody>
          </p:sp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42C16E52-1AFE-4C18-998C-3EF6BA45D616}"/>
                  </a:ext>
                </a:extLst>
              </p:cNvPr>
              <p:cNvSpPr/>
              <p:nvPr/>
            </p:nvSpPr>
            <p:spPr bwMode="auto">
              <a:xfrm>
                <a:off x="4999005" y="2836238"/>
                <a:ext cx="1247775" cy="1247775"/>
              </a:xfrm>
              <a:prstGeom prst="ellipse">
                <a:avLst/>
              </a:pr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68580" tIns="34290" rIns="68580" bIns="3429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557213" indent="-214313" defTabSz="68580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charset="0"/>
                  <a:buChar char="●"/>
                </a:pPr>
                <a:endParaRPr lang="en-GB" sz="2100" dirty="0">
                  <a:latin typeface="Arial" charset="0"/>
                </a:endParaRPr>
              </a:p>
            </p:txBody>
          </p:sp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id="{83A0DDF5-9579-455D-99F7-87391BD6E000}"/>
                  </a:ext>
                </a:extLst>
              </p:cNvPr>
              <p:cNvCxnSpPr>
                <a:stCxn id="45" idx="3"/>
              </p:cNvCxnSpPr>
              <p:nvPr/>
            </p:nvCxnSpPr>
            <p:spPr bwMode="auto">
              <a:xfrm flipH="1">
                <a:off x="3684562" y="2151856"/>
                <a:ext cx="463712" cy="684382"/>
              </a:xfrm>
              <a:prstGeom prst="line">
                <a:avLst/>
              </a:pr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32E22B02-06FA-46B7-8150-9CEB1800705C}"/>
                  </a:ext>
                </a:extLst>
              </p:cNvPr>
              <p:cNvCxnSpPr/>
              <p:nvPr/>
            </p:nvCxnSpPr>
            <p:spPr bwMode="auto">
              <a:xfrm>
                <a:off x="5030585" y="2151856"/>
                <a:ext cx="463712" cy="684382"/>
              </a:xfrm>
              <a:prstGeom prst="line">
                <a:avLst/>
              </a:pr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18303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54" grpId="0"/>
      <p:bldP spid="55" grpId="0"/>
      <p:bldP spid="5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6" name="AutoShape 2" descr="File:Twemoji2 1f914.svg - Wikimedia Commons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50" name="TextBox 49"/>
          <p:cNvSpPr txBox="1"/>
          <p:nvPr/>
        </p:nvSpPr>
        <p:spPr>
          <a:xfrm>
            <a:off x="3526239" y="1387383"/>
            <a:ext cx="552187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dirty="0">
                <a:latin typeface="Myriad Pro Semibold"/>
              </a:rPr>
              <a:t>48,000 + 5,000 = 100,000 – 45,000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2164673" y="2583342"/>
            <a:ext cx="112212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>
                <a:latin typeface="Myriad Pro Semibold"/>
              </a:rPr>
              <a:t>100,000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3116011" y="3938044"/>
            <a:ext cx="112212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>
                <a:latin typeface="Myriad Pro Semibold"/>
              </a:rPr>
              <a:t>45,000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1640683" y="3893524"/>
            <a:ext cx="112212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>
                <a:latin typeface="Myriad Pro Semibold"/>
              </a:rPr>
              <a:t>?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449909" y="5225506"/>
            <a:ext cx="112212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>
                <a:latin typeface="Myriad Pro Semibold"/>
              </a:rPr>
              <a:t>48,000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2335465" y="5218832"/>
            <a:ext cx="112212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>
                <a:latin typeface="Myriad Pro Semibold"/>
              </a:rPr>
              <a:t>5,000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526239" y="2241313"/>
            <a:ext cx="551273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700" dirty="0">
                <a:latin typeface="Myriad Pro Semibold"/>
              </a:rPr>
              <a:t>100,000 – 45,000 = 48,000 + 5,000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959366" y="1765852"/>
            <a:ext cx="107599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dirty="0">
                <a:latin typeface="Myriad Pro Semibold"/>
              </a:rPr>
              <a:t>so</a:t>
            </a:r>
            <a:endParaRPr lang="en-GB" sz="1350" dirty="0">
              <a:latin typeface="Myriad Pro Semibold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481243" y="1424346"/>
            <a:ext cx="5590517" cy="157403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28" name="TextBox 27"/>
          <p:cNvSpPr txBox="1"/>
          <p:nvPr/>
        </p:nvSpPr>
        <p:spPr>
          <a:xfrm>
            <a:off x="1353624" y="3819697"/>
            <a:ext cx="992105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100" dirty="0">
                <a:latin typeface="Myriad Pro Semibold"/>
              </a:rPr>
              <a:t>55,000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334573" y="4145398"/>
            <a:ext cx="992105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100" dirty="0">
                <a:solidFill>
                  <a:srgbClr val="FF0000"/>
                </a:solidFill>
                <a:latin typeface="Myriad Pro Semibold"/>
              </a:rPr>
              <a:t>53,000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345282" y="2387649"/>
            <a:ext cx="3846650" cy="3493207"/>
            <a:chOff x="460375" y="2040531"/>
            <a:chExt cx="5128867" cy="4657609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DFE1EAF8-3898-4A9B-A9D0-3309AC30EE9A}"/>
                </a:ext>
              </a:extLst>
            </p:cNvPr>
            <p:cNvGrpSpPr/>
            <p:nvPr/>
          </p:nvGrpSpPr>
          <p:grpSpPr>
            <a:xfrm>
              <a:off x="1679393" y="2040531"/>
              <a:ext cx="3909849" cy="2940992"/>
              <a:chOff x="2932080" y="1086813"/>
              <a:chExt cx="3314700" cy="2997200"/>
            </a:xfrm>
          </p:grpSpPr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EFEC2D18-23DF-4F70-AB03-C258D2584E87}"/>
                  </a:ext>
                </a:extLst>
              </p:cNvPr>
              <p:cNvSpPr/>
              <p:nvPr/>
            </p:nvSpPr>
            <p:spPr bwMode="auto">
              <a:xfrm>
                <a:off x="3965542" y="1086813"/>
                <a:ext cx="1247775" cy="1247775"/>
              </a:xfrm>
              <a:prstGeom prst="ellipse">
                <a:avLst/>
              </a:pr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68580" tIns="34290" rIns="68580" bIns="3429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557213" indent="-214313" defTabSz="68580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charset="0"/>
                  <a:buChar char="●"/>
                </a:pPr>
                <a:endParaRPr lang="en-GB" sz="2100" dirty="0">
                  <a:latin typeface="Arial" charset="0"/>
                </a:endParaRPr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62C3FD51-4FFB-4B05-9BEE-91752D4C71F3}"/>
                  </a:ext>
                </a:extLst>
              </p:cNvPr>
              <p:cNvSpPr/>
              <p:nvPr/>
            </p:nvSpPr>
            <p:spPr bwMode="auto">
              <a:xfrm>
                <a:off x="2932080" y="2836238"/>
                <a:ext cx="1247775" cy="1247775"/>
              </a:xfrm>
              <a:prstGeom prst="ellipse">
                <a:avLst/>
              </a:pr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68580" tIns="34290" rIns="68580" bIns="3429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557213" indent="-214313" defTabSz="68580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charset="0"/>
                  <a:buChar char="●"/>
                </a:pPr>
                <a:endParaRPr lang="en-GB" sz="2100" dirty="0">
                  <a:latin typeface="Arial" charset="0"/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42C16E52-1AFE-4C18-998C-3EF6BA45D616}"/>
                  </a:ext>
                </a:extLst>
              </p:cNvPr>
              <p:cNvSpPr/>
              <p:nvPr/>
            </p:nvSpPr>
            <p:spPr bwMode="auto">
              <a:xfrm>
                <a:off x="4999005" y="2836238"/>
                <a:ext cx="1247775" cy="1247775"/>
              </a:xfrm>
              <a:prstGeom prst="ellipse">
                <a:avLst/>
              </a:pr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68580" tIns="34290" rIns="68580" bIns="3429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557213" indent="-214313" defTabSz="68580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charset="0"/>
                  <a:buChar char="●"/>
                </a:pPr>
                <a:endParaRPr lang="en-GB" sz="2100" dirty="0">
                  <a:latin typeface="Arial" charset="0"/>
                </a:endParaRPr>
              </a:p>
            </p:txBody>
          </p:sp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83A0DDF5-9579-455D-99F7-87391BD6E000}"/>
                  </a:ext>
                </a:extLst>
              </p:cNvPr>
              <p:cNvCxnSpPr>
                <a:stCxn id="25" idx="3"/>
              </p:cNvCxnSpPr>
              <p:nvPr/>
            </p:nvCxnSpPr>
            <p:spPr bwMode="auto">
              <a:xfrm flipH="1">
                <a:off x="3684562" y="2151856"/>
                <a:ext cx="463712" cy="684382"/>
              </a:xfrm>
              <a:prstGeom prst="line">
                <a:avLst/>
              </a:pr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32E22B02-06FA-46B7-8150-9CEB1800705C}"/>
                  </a:ext>
                </a:extLst>
              </p:cNvPr>
              <p:cNvCxnSpPr/>
              <p:nvPr/>
            </p:nvCxnSpPr>
            <p:spPr bwMode="auto">
              <a:xfrm>
                <a:off x="5030585" y="2151856"/>
                <a:ext cx="463712" cy="684382"/>
              </a:xfrm>
              <a:prstGeom prst="line">
                <a:avLst/>
              </a:pr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DFE1EAF8-3898-4A9B-A9D0-3309AC30EE9A}"/>
                </a:ext>
              </a:extLst>
            </p:cNvPr>
            <p:cNvGrpSpPr/>
            <p:nvPr/>
          </p:nvGrpSpPr>
          <p:grpSpPr>
            <a:xfrm>
              <a:off x="460375" y="3757148"/>
              <a:ext cx="3909849" cy="2940992"/>
              <a:chOff x="2932080" y="1086813"/>
              <a:chExt cx="3314700" cy="2997200"/>
            </a:xfrm>
          </p:grpSpPr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EFEC2D18-23DF-4F70-AB03-C258D2584E87}"/>
                  </a:ext>
                </a:extLst>
              </p:cNvPr>
              <p:cNvSpPr/>
              <p:nvPr/>
            </p:nvSpPr>
            <p:spPr bwMode="auto">
              <a:xfrm>
                <a:off x="3965542" y="1086813"/>
                <a:ext cx="1247775" cy="1247775"/>
              </a:xfrm>
              <a:prstGeom prst="ellipse">
                <a:avLst/>
              </a:pr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68580" tIns="34290" rIns="68580" bIns="3429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557213" indent="-214313" defTabSz="68580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charset="0"/>
                  <a:buChar char="●"/>
                </a:pPr>
                <a:endParaRPr lang="en-GB" sz="2100" dirty="0">
                  <a:latin typeface="Arial" charset="0"/>
                </a:endParaRPr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62C3FD51-4FFB-4B05-9BEE-91752D4C71F3}"/>
                  </a:ext>
                </a:extLst>
              </p:cNvPr>
              <p:cNvSpPr/>
              <p:nvPr/>
            </p:nvSpPr>
            <p:spPr bwMode="auto">
              <a:xfrm>
                <a:off x="2932080" y="2836238"/>
                <a:ext cx="1247775" cy="1247775"/>
              </a:xfrm>
              <a:prstGeom prst="ellipse">
                <a:avLst/>
              </a:pr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68580" tIns="34290" rIns="68580" bIns="3429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557213" indent="-214313" defTabSz="68580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charset="0"/>
                  <a:buChar char="●"/>
                </a:pPr>
                <a:endParaRPr lang="en-GB" sz="2100" dirty="0">
                  <a:latin typeface="Arial" charset="0"/>
                </a:endParaRPr>
              </a:p>
            </p:txBody>
          </p:sp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42C16E52-1AFE-4C18-998C-3EF6BA45D616}"/>
                  </a:ext>
                </a:extLst>
              </p:cNvPr>
              <p:cNvSpPr/>
              <p:nvPr/>
            </p:nvSpPr>
            <p:spPr bwMode="auto">
              <a:xfrm>
                <a:off x="4999005" y="2836238"/>
                <a:ext cx="1247775" cy="1247775"/>
              </a:xfrm>
              <a:prstGeom prst="ellipse">
                <a:avLst/>
              </a:pr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68580" tIns="34290" rIns="68580" bIns="3429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557213" indent="-214313" defTabSz="68580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charset="0"/>
                  <a:buChar char="●"/>
                </a:pPr>
                <a:endParaRPr lang="en-GB" sz="2100" dirty="0">
                  <a:latin typeface="Arial" charset="0"/>
                </a:endParaRPr>
              </a:p>
            </p:txBody>
          </p:sp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id="{83A0DDF5-9579-455D-99F7-87391BD6E000}"/>
                  </a:ext>
                </a:extLst>
              </p:cNvPr>
              <p:cNvCxnSpPr>
                <a:stCxn id="45" idx="3"/>
              </p:cNvCxnSpPr>
              <p:nvPr/>
            </p:nvCxnSpPr>
            <p:spPr bwMode="auto">
              <a:xfrm flipH="1">
                <a:off x="3684562" y="2151856"/>
                <a:ext cx="463712" cy="684382"/>
              </a:xfrm>
              <a:prstGeom prst="line">
                <a:avLst/>
              </a:pr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32E22B02-06FA-46B7-8150-9CEB1800705C}"/>
                  </a:ext>
                </a:extLst>
              </p:cNvPr>
              <p:cNvCxnSpPr/>
              <p:nvPr/>
            </p:nvCxnSpPr>
            <p:spPr bwMode="auto">
              <a:xfrm>
                <a:off x="5030585" y="2151856"/>
                <a:ext cx="463712" cy="684382"/>
              </a:xfrm>
              <a:prstGeom prst="line">
                <a:avLst/>
              </a:pr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</p:grpSp>
      <p:sp>
        <p:nvSpPr>
          <p:cNvPr id="5" name="AutoShape 4" descr="Not Equal To 1 | Free SVG"/>
          <p:cNvSpPr>
            <a:spLocks noChangeAspect="1" noChangeArrowheads="1"/>
          </p:cNvSpPr>
          <p:nvPr/>
        </p:nvSpPr>
        <p:spPr bwMode="auto">
          <a:xfrm>
            <a:off x="230981" y="8632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472" y="1504488"/>
            <a:ext cx="1007476" cy="1007476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 flipH="1">
            <a:off x="5989183" y="1467935"/>
            <a:ext cx="197926" cy="297917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6276501" y="2339371"/>
            <a:ext cx="197926" cy="297917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/>
          <a:srcRect t="31547"/>
          <a:stretch/>
        </p:blipFill>
        <p:spPr>
          <a:xfrm>
            <a:off x="5908321" y="1459615"/>
            <a:ext cx="385937" cy="3732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V="1">
            <a:off x="6160785" y="2304415"/>
            <a:ext cx="350643" cy="35854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03744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54" grpId="0"/>
      <p:bldP spid="55" grpId="0"/>
      <p:bldP spid="28" grpId="0" animBg="1"/>
      <p:bldP spid="2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0" y="857250"/>
            <a:ext cx="9144000" cy="4725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92217" y="1317666"/>
            <a:ext cx="55218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700" dirty="0">
              <a:latin typeface="Myriad Pro Semibold"/>
            </a:endParaRPr>
          </a:p>
          <a:p>
            <a:r>
              <a:rPr lang="en-GB" sz="2700" dirty="0">
                <a:latin typeface="Myriad Pro Semibold"/>
              </a:rPr>
              <a:t>49,000 + 5,000 = 100,000 – 46,000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92217" y="3054574"/>
            <a:ext cx="56637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700" dirty="0">
              <a:latin typeface="Myriad Pro Semibold"/>
            </a:endParaRPr>
          </a:p>
          <a:p>
            <a:r>
              <a:rPr lang="en-GB" sz="2700" dirty="0">
                <a:latin typeface="Myriad Pro Semibold"/>
              </a:rPr>
              <a:t>48,000 + 5,000 = 100,000 – 47,000</a:t>
            </a:r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1531226" y="2330735"/>
            <a:ext cx="11825" cy="110319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833602" y="2504773"/>
            <a:ext cx="85133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50" dirty="0"/>
              <a:t>-1,000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5752444" y="2329105"/>
            <a:ext cx="11825" cy="110319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912932" y="2576900"/>
            <a:ext cx="85133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50" dirty="0"/>
              <a:t>+1,000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833602" y="3958048"/>
            <a:ext cx="851338" cy="1103190"/>
            <a:chOff x="1111469" y="4134397"/>
            <a:chExt cx="1135117" cy="1470920"/>
          </a:xfrm>
        </p:grpSpPr>
        <p:cxnSp>
          <p:nvCxnSpPr>
            <p:cNvPr id="39" name="Straight Arrow Connector 38"/>
            <p:cNvCxnSpPr/>
            <p:nvPr/>
          </p:nvCxnSpPr>
          <p:spPr>
            <a:xfrm>
              <a:off x="2041634" y="4134397"/>
              <a:ext cx="15767" cy="1470920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40"/>
            <p:cNvSpPr txBox="1"/>
            <p:nvPr/>
          </p:nvSpPr>
          <p:spPr>
            <a:xfrm>
              <a:off x="1111469" y="4366449"/>
              <a:ext cx="1135117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350" dirty="0"/>
                <a:t>-1,000</a:t>
              </a:r>
            </a:p>
          </p:txBody>
        </p:sp>
      </p:grpSp>
      <p:cxnSp>
        <p:nvCxnSpPr>
          <p:cNvPr id="46" name="Straight Arrow Connector 45"/>
          <p:cNvCxnSpPr/>
          <p:nvPr/>
        </p:nvCxnSpPr>
        <p:spPr>
          <a:xfrm>
            <a:off x="5752444" y="3951308"/>
            <a:ext cx="11825" cy="110319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4912932" y="4199103"/>
            <a:ext cx="85133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50" dirty="0"/>
              <a:t>+1,000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33602" y="4596529"/>
            <a:ext cx="56637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700" dirty="0">
              <a:latin typeface="Myriad Pro Semibold"/>
            </a:endParaRPr>
          </a:p>
          <a:p>
            <a:r>
              <a:rPr lang="en-GB" sz="2700" dirty="0">
                <a:latin typeface="Myriad Pro Semibold"/>
              </a:rPr>
              <a:t>47,000 + 5,000 = 100,000 – 48,000</a:t>
            </a:r>
          </a:p>
        </p:txBody>
      </p:sp>
      <p:sp>
        <p:nvSpPr>
          <p:cNvPr id="9" name="Rectangle 8"/>
          <p:cNvSpPr/>
          <p:nvPr/>
        </p:nvSpPr>
        <p:spPr>
          <a:xfrm>
            <a:off x="5046418" y="5074975"/>
            <a:ext cx="1123292" cy="3668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17398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47" grpId="0"/>
      <p:bldP spid="38" grpId="0"/>
      <p:bldP spid="9" grpId="0" animBg="1"/>
      <p:bldP spid="9" grpId="1" animBg="1"/>
      <p:bldP spid="9" grpId="2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6" name="AutoShape 2" descr="File:Twemoji2 1f914.svg - Wikimedia Commons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FE1EAF8-3898-4A9B-A9D0-3309AC30EE9A}"/>
              </a:ext>
            </a:extLst>
          </p:cNvPr>
          <p:cNvGrpSpPr/>
          <p:nvPr/>
        </p:nvGrpSpPr>
        <p:grpSpPr>
          <a:xfrm>
            <a:off x="1259545" y="2203146"/>
            <a:ext cx="2932387" cy="2205744"/>
            <a:chOff x="2932080" y="1086813"/>
            <a:chExt cx="3314700" cy="2997200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EFEC2D18-23DF-4F70-AB03-C258D2584E87}"/>
                </a:ext>
              </a:extLst>
            </p:cNvPr>
            <p:cNvSpPr/>
            <p:nvPr/>
          </p:nvSpPr>
          <p:spPr bwMode="auto">
            <a:xfrm>
              <a:off x="3965542" y="1086813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557213" indent="-214313" defTabSz="68580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100" dirty="0">
                <a:latin typeface="Arial" charset="0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62C3FD51-4FFB-4B05-9BEE-91752D4C71F3}"/>
                </a:ext>
              </a:extLst>
            </p:cNvPr>
            <p:cNvSpPr/>
            <p:nvPr/>
          </p:nvSpPr>
          <p:spPr bwMode="auto">
            <a:xfrm>
              <a:off x="2932080" y="2836238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557213" indent="-214313" defTabSz="68580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100" dirty="0">
                <a:latin typeface="Arial" charset="0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42C16E52-1AFE-4C18-998C-3EF6BA45D616}"/>
                </a:ext>
              </a:extLst>
            </p:cNvPr>
            <p:cNvSpPr/>
            <p:nvPr/>
          </p:nvSpPr>
          <p:spPr bwMode="auto">
            <a:xfrm>
              <a:off x="4999005" y="2836238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557213" indent="-214313" defTabSz="68580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100" dirty="0">
                <a:latin typeface="Arial" charset="0"/>
              </a:endParaRP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83A0DDF5-9579-455D-99F7-87391BD6E000}"/>
                </a:ext>
              </a:extLst>
            </p:cNvPr>
            <p:cNvCxnSpPr>
              <a:stCxn id="12" idx="3"/>
            </p:cNvCxnSpPr>
            <p:nvPr/>
          </p:nvCxnSpPr>
          <p:spPr bwMode="auto">
            <a:xfrm flipH="1">
              <a:off x="3684562" y="2151856"/>
              <a:ext cx="463712" cy="684382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32E22B02-06FA-46B7-8150-9CEB1800705C}"/>
                </a:ext>
              </a:extLst>
            </p:cNvPr>
            <p:cNvCxnSpPr/>
            <p:nvPr/>
          </p:nvCxnSpPr>
          <p:spPr bwMode="auto">
            <a:xfrm>
              <a:off x="5030585" y="2151856"/>
              <a:ext cx="463712" cy="684382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FE1EAF8-3898-4A9B-A9D0-3309AC30EE9A}"/>
              </a:ext>
            </a:extLst>
          </p:cNvPr>
          <p:cNvGrpSpPr/>
          <p:nvPr/>
        </p:nvGrpSpPr>
        <p:grpSpPr>
          <a:xfrm>
            <a:off x="345282" y="3490609"/>
            <a:ext cx="2932387" cy="2205744"/>
            <a:chOff x="2932080" y="1086813"/>
            <a:chExt cx="3314700" cy="2997200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EFEC2D18-23DF-4F70-AB03-C258D2584E87}"/>
                </a:ext>
              </a:extLst>
            </p:cNvPr>
            <p:cNvSpPr/>
            <p:nvPr/>
          </p:nvSpPr>
          <p:spPr bwMode="auto">
            <a:xfrm>
              <a:off x="3965542" y="1086813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557213" indent="-214313" defTabSz="68580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100" dirty="0">
                <a:latin typeface="Arial" charset="0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62C3FD51-4FFB-4B05-9BEE-91752D4C71F3}"/>
                </a:ext>
              </a:extLst>
            </p:cNvPr>
            <p:cNvSpPr/>
            <p:nvPr/>
          </p:nvSpPr>
          <p:spPr bwMode="auto">
            <a:xfrm>
              <a:off x="2932080" y="2836238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557213" indent="-214313" defTabSz="68580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100" dirty="0">
                <a:latin typeface="Arial" charset="0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42C16E52-1AFE-4C18-998C-3EF6BA45D616}"/>
                </a:ext>
              </a:extLst>
            </p:cNvPr>
            <p:cNvSpPr/>
            <p:nvPr/>
          </p:nvSpPr>
          <p:spPr bwMode="auto">
            <a:xfrm>
              <a:off x="4999005" y="2836238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557213" indent="-214313" defTabSz="68580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100" dirty="0">
                <a:latin typeface="Arial" charset="0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83A0DDF5-9579-455D-99F7-87391BD6E000}"/>
                </a:ext>
              </a:extLst>
            </p:cNvPr>
            <p:cNvCxnSpPr>
              <a:stCxn id="18" idx="3"/>
            </p:cNvCxnSpPr>
            <p:nvPr/>
          </p:nvCxnSpPr>
          <p:spPr bwMode="auto">
            <a:xfrm flipH="1">
              <a:off x="3684562" y="2151856"/>
              <a:ext cx="463712" cy="684382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32E22B02-06FA-46B7-8150-9CEB1800705C}"/>
                </a:ext>
              </a:extLst>
            </p:cNvPr>
            <p:cNvCxnSpPr/>
            <p:nvPr/>
          </p:nvCxnSpPr>
          <p:spPr bwMode="auto">
            <a:xfrm>
              <a:off x="5030585" y="2151856"/>
              <a:ext cx="463712" cy="684382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0001" y="1474608"/>
            <a:ext cx="1164074" cy="923868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4899986" y="1487566"/>
            <a:ext cx="39610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>
                <a:latin typeface="Myriad Pro Semibold"/>
              </a:rPr>
              <a:t>Emma had £50 then bought a new toy for £15. 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899986" y="2228805"/>
            <a:ext cx="39610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>
                <a:latin typeface="Myriad Pro Semibold"/>
              </a:rPr>
              <a:t>Louie had £10 and was given an extra £25 for his birthday.  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390182" y="2398476"/>
            <a:ext cx="724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 Semibold"/>
              </a:rPr>
              <a:t>£50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277667" y="3697330"/>
            <a:ext cx="724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 Semibold"/>
              </a:rPr>
              <a:t>£15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655350" y="3697330"/>
            <a:ext cx="724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 Semibold"/>
              </a:rPr>
              <a:t>?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23459" y="5017921"/>
            <a:ext cx="724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 Semibold"/>
              </a:rPr>
              <a:t>£10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363402" y="4984793"/>
            <a:ext cx="724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 Semibold"/>
              </a:rPr>
              <a:t>£25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480095" y="3949749"/>
            <a:ext cx="43809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£50.00 - £15.00 = £10.00 + £25.00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899986" y="3057126"/>
            <a:ext cx="39610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>
                <a:latin typeface="Myriad Pro Semibold"/>
              </a:rPr>
              <a:t>Emma and Louie now have the same amount of money.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8592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6" name="AutoShape 2" descr="File:Twemoji2 1f914.svg - Wikimedia Commons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FE1EAF8-3898-4A9B-A9D0-3309AC30EE9A}"/>
              </a:ext>
            </a:extLst>
          </p:cNvPr>
          <p:cNvGrpSpPr/>
          <p:nvPr/>
        </p:nvGrpSpPr>
        <p:grpSpPr>
          <a:xfrm>
            <a:off x="525807" y="2712099"/>
            <a:ext cx="2932387" cy="2205744"/>
            <a:chOff x="2932080" y="1086813"/>
            <a:chExt cx="3314700" cy="2997200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EFEC2D18-23DF-4F70-AB03-C258D2584E87}"/>
                </a:ext>
              </a:extLst>
            </p:cNvPr>
            <p:cNvSpPr/>
            <p:nvPr/>
          </p:nvSpPr>
          <p:spPr bwMode="auto">
            <a:xfrm>
              <a:off x="3965542" y="1086813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557213" indent="-214313" defTabSz="68580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100" dirty="0">
                <a:latin typeface="Arial" charset="0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62C3FD51-4FFB-4B05-9BEE-91752D4C71F3}"/>
                </a:ext>
              </a:extLst>
            </p:cNvPr>
            <p:cNvSpPr/>
            <p:nvPr/>
          </p:nvSpPr>
          <p:spPr bwMode="auto">
            <a:xfrm>
              <a:off x="2932080" y="2836238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557213" indent="-214313" defTabSz="68580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100" dirty="0">
                <a:latin typeface="Arial" charset="0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42C16E52-1AFE-4C18-998C-3EF6BA45D616}"/>
                </a:ext>
              </a:extLst>
            </p:cNvPr>
            <p:cNvSpPr/>
            <p:nvPr/>
          </p:nvSpPr>
          <p:spPr bwMode="auto">
            <a:xfrm>
              <a:off x="4999005" y="2836238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557213" indent="-214313" defTabSz="68580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100" dirty="0">
                <a:latin typeface="Arial" charset="0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83A0DDF5-9579-455D-99F7-87391BD6E000}"/>
                </a:ext>
              </a:extLst>
            </p:cNvPr>
            <p:cNvCxnSpPr>
              <a:stCxn id="18" idx="3"/>
            </p:cNvCxnSpPr>
            <p:nvPr/>
          </p:nvCxnSpPr>
          <p:spPr bwMode="auto">
            <a:xfrm flipH="1">
              <a:off x="3684562" y="2151856"/>
              <a:ext cx="463712" cy="684382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32E22B02-06FA-46B7-8150-9CEB1800705C}"/>
                </a:ext>
              </a:extLst>
            </p:cNvPr>
            <p:cNvCxnSpPr/>
            <p:nvPr/>
          </p:nvCxnSpPr>
          <p:spPr bwMode="auto">
            <a:xfrm>
              <a:off x="5030585" y="2151856"/>
              <a:ext cx="463712" cy="684382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7399" y="1424637"/>
            <a:ext cx="1349656" cy="1180949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DFE1EAF8-3898-4A9B-A9D0-3309AC30EE9A}"/>
              </a:ext>
            </a:extLst>
          </p:cNvPr>
          <p:cNvGrpSpPr/>
          <p:nvPr/>
        </p:nvGrpSpPr>
        <p:grpSpPr>
          <a:xfrm>
            <a:off x="1449140" y="1424636"/>
            <a:ext cx="2932387" cy="2205744"/>
            <a:chOff x="2932080" y="1086813"/>
            <a:chExt cx="3314700" cy="2997200"/>
          </a:xfrm>
        </p:grpSpPr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EFEC2D18-23DF-4F70-AB03-C258D2584E87}"/>
                </a:ext>
              </a:extLst>
            </p:cNvPr>
            <p:cNvSpPr/>
            <p:nvPr/>
          </p:nvSpPr>
          <p:spPr bwMode="auto">
            <a:xfrm>
              <a:off x="3965542" y="1086813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557213" indent="-214313" defTabSz="68580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100" dirty="0">
                <a:latin typeface="Arial" charset="0"/>
              </a:endParaRP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62C3FD51-4FFB-4B05-9BEE-91752D4C71F3}"/>
                </a:ext>
              </a:extLst>
            </p:cNvPr>
            <p:cNvSpPr/>
            <p:nvPr/>
          </p:nvSpPr>
          <p:spPr bwMode="auto">
            <a:xfrm>
              <a:off x="2932080" y="2836238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557213" indent="-214313" defTabSz="68580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100" dirty="0">
                <a:latin typeface="Arial" charset="0"/>
              </a:endParaRPr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42C16E52-1AFE-4C18-998C-3EF6BA45D616}"/>
                </a:ext>
              </a:extLst>
            </p:cNvPr>
            <p:cNvSpPr/>
            <p:nvPr/>
          </p:nvSpPr>
          <p:spPr bwMode="auto">
            <a:xfrm>
              <a:off x="4999005" y="2836238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557213" indent="-214313" defTabSz="68580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100" dirty="0">
                <a:latin typeface="Arial" charset="0"/>
              </a:endParaRPr>
            </a:p>
          </p:txBody>
        </p: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3A0DDF5-9579-455D-99F7-87391BD6E000}"/>
                </a:ext>
              </a:extLst>
            </p:cNvPr>
            <p:cNvCxnSpPr>
              <a:stCxn id="37" idx="3"/>
            </p:cNvCxnSpPr>
            <p:nvPr/>
          </p:nvCxnSpPr>
          <p:spPr bwMode="auto">
            <a:xfrm flipH="1">
              <a:off x="3684562" y="2151856"/>
              <a:ext cx="463712" cy="684382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32E22B02-06FA-46B7-8150-9CEB1800705C}"/>
                </a:ext>
              </a:extLst>
            </p:cNvPr>
            <p:cNvCxnSpPr/>
            <p:nvPr/>
          </p:nvCxnSpPr>
          <p:spPr bwMode="auto">
            <a:xfrm>
              <a:off x="5030585" y="2151856"/>
              <a:ext cx="463712" cy="684382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4" name="TextBox 3"/>
          <p:cNvSpPr txBox="1"/>
          <p:nvPr/>
        </p:nvSpPr>
        <p:spPr>
          <a:xfrm>
            <a:off x="4672790" y="2523514"/>
            <a:ext cx="4367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 Semibold"/>
              </a:rPr>
              <a:t>Caleb had £2.34 in his piggy bank, he then found 33p in the sofa. </a:t>
            </a:r>
          </a:p>
        </p:txBody>
      </p:sp>
      <p:sp>
        <p:nvSpPr>
          <p:cNvPr id="5" name="Rectangle 4"/>
          <p:cNvSpPr/>
          <p:nvPr/>
        </p:nvSpPr>
        <p:spPr>
          <a:xfrm>
            <a:off x="116681" y="4917844"/>
            <a:ext cx="51844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latin typeface="Myriad Pro Semibold"/>
              </a:rPr>
              <a:t>Can you create a balanced expression for this story?</a:t>
            </a:r>
          </a:p>
          <a:p>
            <a:r>
              <a:rPr lang="en-GB" dirty="0">
                <a:latin typeface="Myriad Pro Semibold"/>
              </a:rPr>
              <a:t>Prove it using the part-part-whole model. 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672790" y="3096634"/>
            <a:ext cx="4367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 Semibold"/>
              </a:rPr>
              <a:t>George had £3.66 in his piggy bank, he then spent 99p on a magazine. 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672790" y="3683789"/>
            <a:ext cx="4367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 Semibold"/>
              </a:rPr>
              <a:t>Caleb and George have the same amount of money.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88388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42" grpId="0"/>
      <p:bldP spid="4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6" name="AutoShape 2" descr="File:Twemoji2 1f914.svg - Wikimedia Commons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FE1EAF8-3898-4A9B-A9D0-3309AC30EE9A}"/>
              </a:ext>
            </a:extLst>
          </p:cNvPr>
          <p:cNvGrpSpPr/>
          <p:nvPr/>
        </p:nvGrpSpPr>
        <p:grpSpPr>
          <a:xfrm>
            <a:off x="525807" y="2712099"/>
            <a:ext cx="2932387" cy="2205744"/>
            <a:chOff x="2932080" y="1086813"/>
            <a:chExt cx="3314700" cy="2997200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EFEC2D18-23DF-4F70-AB03-C258D2584E87}"/>
                </a:ext>
              </a:extLst>
            </p:cNvPr>
            <p:cNvSpPr/>
            <p:nvPr/>
          </p:nvSpPr>
          <p:spPr bwMode="auto">
            <a:xfrm>
              <a:off x="3965542" y="1086813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557213" indent="-214313" defTabSz="68580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100" dirty="0">
                <a:latin typeface="Arial" charset="0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62C3FD51-4FFB-4B05-9BEE-91752D4C71F3}"/>
                </a:ext>
              </a:extLst>
            </p:cNvPr>
            <p:cNvSpPr/>
            <p:nvPr/>
          </p:nvSpPr>
          <p:spPr bwMode="auto">
            <a:xfrm>
              <a:off x="2932080" y="2836238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557213" indent="-214313" defTabSz="68580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100" dirty="0">
                <a:latin typeface="Arial" charset="0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42C16E52-1AFE-4C18-998C-3EF6BA45D616}"/>
                </a:ext>
              </a:extLst>
            </p:cNvPr>
            <p:cNvSpPr/>
            <p:nvPr/>
          </p:nvSpPr>
          <p:spPr bwMode="auto">
            <a:xfrm>
              <a:off x="4999005" y="2836238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557213" indent="-214313" defTabSz="68580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100" dirty="0">
                <a:latin typeface="Arial" charset="0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83A0DDF5-9579-455D-99F7-87391BD6E000}"/>
                </a:ext>
              </a:extLst>
            </p:cNvPr>
            <p:cNvCxnSpPr>
              <a:stCxn id="18" idx="3"/>
            </p:cNvCxnSpPr>
            <p:nvPr/>
          </p:nvCxnSpPr>
          <p:spPr bwMode="auto">
            <a:xfrm flipH="1">
              <a:off x="3684562" y="2151856"/>
              <a:ext cx="463712" cy="684382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32E22B02-06FA-46B7-8150-9CEB1800705C}"/>
                </a:ext>
              </a:extLst>
            </p:cNvPr>
            <p:cNvCxnSpPr/>
            <p:nvPr/>
          </p:nvCxnSpPr>
          <p:spPr bwMode="auto">
            <a:xfrm>
              <a:off x="5030585" y="2151856"/>
              <a:ext cx="463712" cy="684382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7399" y="1424637"/>
            <a:ext cx="1349656" cy="1180949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DFE1EAF8-3898-4A9B-A9D0-3309AC30EE9A}"/>
              </a:ext>
            </a:extLst>
          </p:cNvPr>
          <p:cNvGrpSpPr/>
          <p:nvPr/>
        </p:nvGrpSpPr>
        <p:grpSpPr>
          <a:xfrm>
            <a:off x="1449140" y="1424636"/>
            <a:ext cx="2932387" cy="2205744"/>
            <a:chOff x="2932080" y="1086813"/>
            <a:chExt cx="3314700" cy="2997200"/>
          </a:xfrm>
        </p:grpSpPr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EFEC2D18-23DF-4F70-AB03-C258D2584E87}"/>
                </a:ext>
              </a:extLst>
            </p:cNvPr>
            <p:cNvSpPr/>
            <p:nvPr/>
          </p:nvSpPr>
          <p:spPr bwMode="auto">
            <a:xfrm>
              <a:off x="3965542" y="1086813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557213" indent="-214313" defTabSz="68580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100" dirty="0">
                <a:latin typeface="Arial" charset="0"/>
              </a:endParaRP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62C3FD51-4FFB-4B05-9BEE-91752D4C71F3}"/>
                </a:ext>
              </a:extLst>
            </p:cNvPr>
            <p:cNvSpPr/>
            <p:nvPr/>
          </p:nvSpPr>
          <p:spPr bwMode="auto">
            <a:xfrm>
              <a:off x="2932080" y="2836238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557213" indent="-214313" defTabSz="68580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100" dirty="0">
                <a:latin typeface="Arial" charset="0"/>
              </a:endParaRPr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42C16E52-1AFE-4C18-998C-3EF6BA45D616}"/>
                </a:ext>
              </a:extLst>
            </p:cNvPr>
            <p:cNvSpPr/>
            <p:nvPr/>
          </p:nvSpPr>
          <p:spPr bwMode="auto">
            <a:xfrm>
              <a:off x="4999005" y="2836238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557213" indent="-214313" defTabSz="68580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100" dirty="0">
                <a:latin typeface="Arial" charset="0"/>
              </a:endParaRPr>
            </a:p>
          </p:txBody>
        </p: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3A0DDF5-9579-455D-99F7-87391BD6E000}"/>
                </a:ext>
              </a:extLst>
            </p:cNvPr>
            <p:cNvCxnSpPr>
              <a:stCxn id="37" idx="3"/>
            </p:cNvCxnSpPr>
            <p:nvPr/>
          </p:nvCxnSpPr>
          <p:spPr bwMode="auto">
            <a:xfrm flipH="1">
              <a:off x="3684562" y="2151856"/>
              <a:ext cx="463712" cy="684382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32E22B02-06FA-46B7-8150-9CEB1800705C}"/>
                </a:ext>
              </a:extLst>
            </p:cNvPr>
            <p:cNvCxnSpPr/>
            <p:nvPr/>
          </p:nvCxnSpPr>
          <p:spPr bwMode="auto">
            <a:xfrm>
              <a:off x="5030585" y="2151856"/>
              <a:ext cx="463712" cy="684382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4" name="TextBox 3"/>
          <p:cNvSpPr txBox="1"/>
          <p:nvPr/>
        </p:nvSpPr>
        <p:spPr>
          <a:xfrm>
            <a:off x="4672791" y="2652380"/>
            <a:ext cx="4367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 Semibold"/>
              </a:rPr>
              <a:t>Caleb had £2.34 in his piggy bank, he then found 33p in the sofa. 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672791" y="3396834"/>
            <a:ext cx="4367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 Semibold"/>
              </a:rPr>
              <a:t>George had £3.66 in his piggy bank, he then spent 99p on a magazine.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54181" y="4241058"/>
            <a:ext cx="885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 Semibold"/>
              </a:rPr>
              <a:t>£2.34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543928" y="4285577"/>
            <a:ext cx="885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 Semibold"/>
              </a:rPr>
              <a:t>£0.33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813237" y="2950385"/>
            <a:ext cx="770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 Semibold"/>
              </a:rPr>
              <a:t>?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552998" y="1656578"/>
            <a:ext cx="885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 Semibold"/>
              </a:rPr>
              <a:t>£3.66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448032" y="3001059"/>
            <a:ext cx="885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 Semibold"/>
              </a:rPr>
              <a:t>£0.99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" y="5311784"/>
            <a:ext cx="448134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dirty="0">
                <a:latin typeface="Myriad Pro Semibold"/>
              </a:rPr>
              <a:t>£2.34 + £0.33 =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543929" y="5313889"/>
            <a:ext cx="448134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dirty="0">
                <a:latin typeface="Myriad Pro Semibold"/>
              </a:rPr>
              <a:t>£3.66 - £0.99 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672791" y="4043736"/>
            <a:ext cx="4367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 Semibold"/>
              </a:rPr>
              <a:t>Caleb and George have the same amount of money. 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2534851" y="4220541"/>
            <a:ext cx="975869" cy="425926"/>
            <a:chOff x="5187832" y="5277997"/>
            <a:chExt cx="1301159" cy="567901"/>
          </a:xfrm>
        </p:grpSpPr>
        <p:sp>
          <p:nvSpPr>
            <p:cNvPr id="5" name="Rectangle 4"/>
            <p:cNvSpPr/>
            <p:nvPr/>
          </p:nvSpPr>
          <p:spPr>
            <a:xfrm>
              <a:off x="5187832" y="5277997"/>
              <a:ext cx="1003478" cy="56790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461273" y="5331114"/>
              <a:ext cx="1027718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Myriad Pro Semibold"/>
                </a:rPr>
                <a:t>?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288000" y="5309680"/>
            <a:ext cx="1094273" cy="480095"/>
            <a:chOff x="5229380" y="5299345"/>
            <a:chExt cx="1259611" cy="567901"/>
          </a:xfrm>
        </p:grpSpPr>
        <p:sp>
          <p:nvSpPr>
            <p:cNvPr id="32" name="Rectangle 31"/>
            <p:cNvSpPr/>
            <p:nvPr/>
          </p:nvSpPr>
          <p:spPr>
            <a:xfrm>
              <a:off x="5229380" y="5299345"/>
              <a:ext cx="1003478" cy="56790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461272" y="5331114"/>
              <a:ext cx="1027719" cy="436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Myriad Pro Semibold"/>
                </a:rPr>
                <a:t>?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452144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2" grpId="0"/>
      <p:bldP spid="7" grpId="0"/>
      <p:bldP spid="23" grpId="0"/>
      <p:bldP spid="24" grpId="0"/>
      <p:bldP spid="25" grpId="0"/>
      <p:bldP spid="26" grpId="0"/>
      <p:bldP spid="9" grpId="0"/>
      <p:bldP spid="28" grpId="0"/>
      <p:bldP spid="2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335E8E-63B7-4172-BE74-D17EC0FDCAA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GB" sz="14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https://www.ncetm.org.uk/classroom-resources/vl-upper-key-stage-2-number-addition-and-subtraction-video-lessons/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3337852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0A6FE81-EAF6-42AE-A603-F8D52F501269}"/>
              </a:ext>
            </a:extLst>
          </p:cNvPr>
          <p:cNvSpPr txBox="1"/>
          <p:nvPr/>
        </p:nvSpPr>
        <p:spPr bwMode="auto">
          <a:xfrm>
            <a:off x="3141226" y="2174053"/>
            <a:ext cx="919162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87.36</a:t>
            </a:r>
            <a:r>
              <a:rPr lang="en-GB" sz="9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 </a:t>
            </a:r>
            <a:r>
              <a:rPr lang="en-GB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m</a:t>
            </a:r>
            <a:endParaRPr lang="en-GB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4100257-1A43-42A5-86CE-25F7FAFF3998}"/>
              </a:ext>
            </a:extLst>
          </p:cNvPr>
          <p:cNvSpPr txBox="1"/>
          <p:nvPr/>
        </p:nvSpPr>
        <p:spPr bwMode="auto">
          <a:xfrm>
            <a:off x="5739198" y="2174053"/>
            <a:ext cx="919162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56.16</a:t>
            </a:r>
            <a:r>
              <a:rPr lang="en-GB" sz="9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 </a:t>
            </a:r>
            <a:r>
              <a:rPr lang="en-GB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m</a:t>
            </a:r>
            <a:endParaRPr lang="en-GB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67C5CC8-8082-4AA5-8758-7597F8F6C431}"/>
              </a:ext>
            </a:extLst>
          </p:cNvPr>
          <p:cNvSpPr txBox="1"/>
          <p:nvPr/>
        </p:nvSpPr>
        <p:spPr bwMode="auto">
          <a:xfrm>
            <a:off x="1309578" y="2975710"/>
            <a:ext cx="919162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37.44</a:t>
            </a:r>
            <a:r>
              <a:rPr lang="en-GB" sz="9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 </a:t>
            </a:r>
            <a:r>
              <a:rPr lang="en-GB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m</a:t>
            </a:r>
            <a:endParaRPr lang="en-GB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pic>
        <p:nvPicPr>
          <p:cNvPr id="10" name="Picture 9" descr="A close up of a screen&#10;&#10;Description generated with high confidence">
            <a:extLst>
              <a:ext uri="{FF2B5EF4-FFF2-40B4-BE49-F238E27FC236}">
                <a16:creationId xmlns:a16="http://schemas.microsoft.com/office/drawing/2014/main" id="{DAFEADCD-2E68-4E3C-A5C0-AFA9D8C6FD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540" y="2579720"/>
            <a:ext cx="4792664" cy="206442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95BB7A-3C6D-416F-9729-93F04F425D2A}"/>
              </a:ext>
            </a:extLst>
          </p:cNvPr>
          <p:cNvSpPr txBox="1"/>
          <p:nvPr/>
        </p:nvSpPr>
        <p:spPr bwMode="auto">
          <a:xfrm>
            <a:off x="7021204" y="3438805"/>
            <a:ext cx="244298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i="1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x</a:t>
            </a:r>
            <a:endParaRPr lang="en-GB" i="1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7241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0A6FE81-EAF6-42AE-A603-F8D52F501269}"/>
              </a:ext>
            </a:extLst>
          </p:cNvPr>
          <p:cNvSpPr txBox="1"/>
          <p:nvPr/>
        </p:nvSpPr>
        <p:spPr bwMode="auto">
          <a:xfrm>
            <a:off x="2986245" y="1677536"/>
            <a:ext cx="919162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87.36</a:t>
            </a:r>
            <a:r>
              <a:rPr lang="en-GB" sz="9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 </a:t>
            </a:r>
            <a:r>
              <a:rPr lang="en-GB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m</a:t>
            </a:r>
            <a:endParaRPr lang="en-GB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4100257-1A43-42A5-86CE-25F7FAFF3998}"/>
              </a:ext>
            </a:extLst>
          </p:cNvPr>
          <p:cNvSpPr txBox="1"/>
          <p:nvPr/>
        </p:nvSpPr>
        <p:spPr bwMode="auto">
          <a:xfrm>
            <a:off x="5739198" y="1655978"/>
            <a:ext cx="919162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56.16</a:t>
            </a:r>
            <a:r>
              <a:rPr lang="en-GB" sz="9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 </a:t>
            </a:r>
            <a:r>
              <a:rPr lang="en-GB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m</a:t>
            </a:r>
            <a:endParaRPr lang="en-GB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67C5CC8-8082-4AA5-8758-7597F8F6C431}"/>
              </a:ext>
            </a:extLst>
          </p:cNvPr>
          <p:cNvSpPr txBox="1"/>
          <p:nvPr/>
        </p:nvSpPr>
        <p:spPr bwMode="auto">
          <a:xfrm>
            <a:off x="1353920" y="2487441"/>
            <a:ext cx="919162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37.44</a:t>
            </a:r>
            <a:r>
              <a:rPr lang="en-GB" sz="9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 </a:t>
            </a:r>
            <a:r>
              <a:rPr lang="en-GB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m</a:t>
            </a:r>
            <a:endParaRPr lang="en-GB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pic>
        <p:nvPicPr>
          <p:cNvPr id="10" name="Picture 9" descr="A close up of a screen&#10;&#10;Description generated with high confidence">
            <a:extLst>
              <a:ext uri="{FF2B5EF4-FFF2-40B4-BE49-F238E27FC236}">
                <a16:creationId xmlns:a16="http://schemas.microsoft.com/office/drawing/2014/main" id="{DAFEADCD-2E68-4E3C-A5C0-AFA9D8C6FD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539" y="2101521"/>
            <a:ext cx="4792664" cy="206442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95BB7A-3C6D-416F-9729-93F04F425D2A}"/>
              </a:ext>
            </a:extLst>
          </p:cNvPr>
          <p:cNvSpPr txBox="1"/>
          <p:nvPr/>
        </p:nvSpPr>
        <p:spPr bwMode="auto">
          <a:xfrm>
            <a:off x="7064650" y="2926022"/>
            <a:ext cx="244298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i="1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x</a:t>
            </a:r>
            <a:endParaRPr lang="en-GB" i="1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4E98378-8136-4578-8E33-3938A35D4873}"/>
              </a:ext>
            </a:extLst>
          </p:cNvPr>
          <p:cNvSpPr txBox="1"/>
          <p:nvPr/>
        </p:nvSpPr>
        <p:spPr>
          <a:xfrm>
            <a:off x="3435155" y="2371571"/>
            <a:ext cx="64126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>
                <a:latin typeface="Myriad Pro Semibold"/>
              </a:rPr>
              <a:t>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E1604D8-4EEC-401F-B638-76617CAF42EE}"/>
              </a:ext>
            </a:extLst>
          </p:cNvPr>
          <p:cNvSpPr txBox="1"/>
          <p:nvPr/>
        </p:nvSpPr>
        <p:spPr>
          <a:xfrm>
            <a:off x="5983535" y="2660565"/>
            <a:ext cx="64126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>
                <a:latin typeface="Myriad Pro Semibold"/>
              </a:rPr>
              <a:t>B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367563D-0523-437D-902D-FEE5BCA4B6FC}"/>
              </a:ext>
            </a:extLst>
          </p:cNvPr>
          <p:cNvSpPr txBox="1"/>
          <p:nvPr/>
        </p:nvSpPr>
        <p:spPr>
          <a:xfrm>
            <a:off x="314128" y="3683038"/>
            <a:ext cx="135307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1350" dirty="0"/>
          </a:p>
        </p:txBody>
      </p:sp>
      <p:sp>
        <p:nvSpPr>
          <p:cNvPr id="3" name="Rectangle 2"/>
          <p:cNvSpPr/>
          <p:nvPr/>
        </p:nvSpPr>
        <p:spPr>
          <a:xfrm>
            <a:off x="196128" y="3794243"/>
            <a:ext cx="295465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000" dirty="0">
                <a:latin typeface="Myriad Pro Semibold"/>
              </a:rPr>
              <a:t>37.44 + 87.36 = </a:t>
            </a:r>
            <a:endParaRPr lang="en-GB" sz="3000" dirty="0"/>
          </a:p>
        </p:txBody>
      </p:sp>
      <p:sp>
        <p:nvSpPr>
          <p:cNvPr id="15" name="Rectangle 14"/>
          <p:cNvSpPr/>
          <p:nvPr/>
        </p:nvSpPr>
        <p:spPr>
          <a:xfrm>
            <a:off x="3001593" y="3794243"/>
            <a:ext cx="185178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000" dirty="0">
                <a:latin typeface="Myriad Pro Semibold"/>
              </a:rPr>
              <a:t>56.16 + </a:t>
            </a:r>
            <a:r>
              <a:rPr lang="en-GB" sz="3000" i="1" dirty="0">
                <a:latin typeface="Myriad Pro Semibold"/>
              </a:rPr>
              <a:t>x</a:t>
            </a:r>
            <a:r>
              <a:rPr lang="en-GB" sz="3000" dirty="0">
                <a:latin typeface="Myriad Pro Semibold"/>
              </a:rPr>
              <a:t> </a:t>
            </a:r>
            <a:endParaRPr lang="en-GB" sz="3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43400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8466424-739E-4CD3-8EEB-26DD255C0017}"/>
              </a:ext>
            </a:extLst>
          </p:cNvPr>
          <p:cNvSpPr txBox="1"/>
          <p:nvPr/>
        </p:nvSpPr>
        <p:spPr bwMode="auto">
          <a:xfrm>
            <a:off x="6967178" y="2926022"/>
            <a:ext cx="919162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68.64</a:t>
            </a:r>
            <a:r>
              <a:rPr lang="en-GB" sz="9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 </a:t>
            </a:r>
            <a:r>
              <a:rPr lang="en-GB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m</a:t>
            </a:r>
            <a:endParaRPr lang="en-GB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0A6FE81-EAF6-42AE-A603-F8D52F501269}"/>
              </a:ext>
            </a:extLst>
          </p:cNvPr>
          <p:cNvSpPr txBox="1"/>
          <p:nvPr/>
        </p:nvSpPr>
        <p:spPr bwMode="auto">
          <a:xfrm>
            <a:off x="2986245" y="1677536"/>
            <a:ext cx="919162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87.36</a:t>
            </a:r>
            <a:r>
              <a:rPr lang="en-GB" sz="9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 </a:t>
            </a:r>
            <a:r>
              <a:rPr lang="en-GB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m</a:t>
            </a:r>
            <a:endParaRPr lang="en-GB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4100257-1A43-42A5-86CE-25F7FAFF3998}"/>
              </a:ext>
            </a:extLst>
          </p:cNvPr>
          <p:cNvSpPr txBox="1"/>
          <p:nvPr/>
        </p:nvSpPr>
        <p:spPr bwMode="auto">
          <a:xfrm>
            <a:off x="5739198" y="1655978"/>
            <a:ext cx="919162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56.16</a:t>
            </a:r>
            <a:r>
              <a:rPr lang="en-GB" sz="9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 </a:t>
            </a:r>
            <a:r>
              <a:rPr lang="en-GB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m</a:t>
            </a:r>
            <a:endParaRPr lang="en-GB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67C5CC8-8082-4AA5-8758-7597F8F6C431}"/>
              </a:ext>
            </a:extLst>
          </p:cNvPr>
          <p:cNvSpPr txBox="1"/>
          <p:nvPr/>
        </p:nvSpPr>
        <p:spPr bwMode="auto">
          <a:xfrm>
            <a:off x="1353920" y="2487441"/>
            <a:ext cx="919162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37.44</a:t>
            </a:r>
            <a:r>
              <a:rPr lang="en-GB" sz="9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 </a:t>
            </a:r>
            <a:r>
              <a:rPr lang="en-GB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m</a:t>
            </a:r>
            <a:endParaRPr lang="en-GB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pic>
        <p:nvPicPr>
          <p:cNvPr id="10" name="Picture 9" descr="A close up of a screen&#10;&#10;Description generated with high confidence">
            <a:extLst>
              <a:ext uri="{FF2B5EF4-FFF2-40B4-BE49-F238E27FC236}">
                <a16:creationId xmlns:a16="http://schemas.microsoft.com/office/drawing/2014/main" id="{DAFEADCD-2E68-4E3C-A5C0-AFA9D8C6FD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539" y="2101521"/>
            <a:ext cx="4792664" cy="206442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95BB7A-3C6D-416F-9729-93F04F425D2A}"/>
              </a:ext>
            </a:extLst>
          </p:cNvPr>
          <p:cNvSpPr txBox="1"/>
          <p:nvPr/>
        </p:nvSpPr>
        <p:spPr bwMode="auto">
          <a:xfrm>
            <a:off x="7064650" y="2926022"/>
            <a:ext cx="244298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i="1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x</a:t>
            </a:r>
            <a:endParaRPr lang="en-GB" i="1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4E98378-8136-4578-8E33-3938A35D4873}"/>
              </a:ext>
            </a:extLst>
          </p:cNvPr>
          <p:cNvSpPr txBox="1"/>
          <p:nvPr/>
        </p:nvSpPr>
        <p:spPr>
          <a:xfrm>
            <a:off x="3435155" y="2371571"/>
            <a:ext cx="64126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>
                <a:latin typeface="Myriad Pro Semibold"/>
              </a:rPr>
              <a:t>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E1604D8-4EEC-401F-B638-76617CAF42EE}"/>
              </a:ext>
            </a:extLst>
          </p:cNvPr>
          <p:cNvSpPr txBox="1"/>
          <p:nvPr/>
        </p:nvSpPr>
        <p:spPr>
          <a:xfrm>
            <a:off x="5983535" y="2660565"/>
            <a:ext cx="64126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>
                <a:latin typeface="Myriad Pro Semibold"/>
              </a:rPr>
              <a:t>B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367563D-0523-437D-902D-FEE5BCA4B6FC}"/>
              </a:ext>
            </a:extLst>
          </p:cNvPr>
          <p:cNvSpPr txBox="1"/>
          <p:nvPr/>
        </p:nvSpPr>
        <p:spPr>
          <a:xfrm>
            <a:off x="314128" y="3609267"/>
            <a:ext cx="431074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dirty="0">
                <a:latin typeface="Myriad Pro Semibold"/>
              </a:rPr>
              <a:t>37.44 + 87.36 = 56.16 +  </a:t>
            </a:r>
          </a:p>
          <a:p>
            <a:endParaRPr lang="en-GB" sz="135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DDAC31C-A0DC-44F7-9CCC-E3E27BD8BDF3}"/>
              </a:ext>
            </a:extLst>
          </p:cNvPr>
          <p:cNvSpPr/>
          <p:nvPr/>
        </p:nvSpPr>
        <p:spPr>
          <a:xfrm>
            <a:off x="4076418" y="3609266"/>
            <a:ext cx="876583" cy="482903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DE1AE0B-C8DD-410C-965F-966A27916F50}"/>
              </a:ext>
            </a:extLst>
          </p:cNvPr>
          <p:cNvSpPr txBox="1"/>
          <p:nvPr/>
        </p:nvSpPr>
        <p:spPr>
          <a:xfrm>
            <a:off x="4327072" y="3607855"/>
            <a:ext cx="48985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i="1" dirty="0">
                <a:latin typeface="Myriad Pro Semibold"/>
              </a:rPr>
              <a:t>X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E6BFC37-A9FA-4548-A7A7-3615F953B7C8}"/>
              </a:ext>
            </a:extLst>
          </p:cNvPr>
          <p:cNvSpPr txBox="1"/>
          <p:nvPr/>
        </p:nvSpPr>
        <p:spPr>
          <a:xfrm>
            <a:off x="3153416" y="4920789"/>
            <a:ext cx="48985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100" dirty="0">
              <a:latin typeface="Myriad Pro Semibold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C144547-ABDF-4519-8864-7198B2A0C2A6}"/>
              </a:ext>
            </a:extLst>
          </p:cNvPr>
          <p:cNvSpPr/>
          <p:nvPr/>
        </p:nvSpPr>
        <p:spPr>
          <a:xfrm>
            <a:off x="4076418" y="4158679"/>
            <a:ext cx="876583" cy="482903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31D7195-C77A-4378-B493-D2994EA9EE30}"/>
              </a:ext>
            </a:extLst>
          </p:cNvPr>
          <p:cNvSpPr txBox="1"/>
          <p:nvPr/>
        </p:nvSpPr>
        <p:spPr>
          <a:xfrm>
            <a:off x="1568457" y="4137413"/>
            <a:ext cx="259973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dirty="0">
                <a:latin typeface="Myriad Pro Semibold"/>
              </a:rPr>
              <a:t>124.8 = 56.16 </a:t>
            </a:r>
            <a:r>
              <a:rPr lang="en-GB" sz="2700" i="1" dirty="0">
                <a:latin typeface="Myriad Pro Semibold"/>
              </a:rPr>
              <a:t>+  </a:t>
            </a:r>
          </a:p>
          <a:p>
            <a:endParaRPr lang="en-GB" sz="135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8D7A00F-7696-4126-BF8D-B582B373BC26}"/>
              </a:ext>
            </a:extLst>
          </p:cNvPr>
          <p:cNvSpPr txBox="1"/>
          <p:nvPr/>
        </p:nvSpPr>
        <p:spPr>
          <a:xfrm>
            <a:off x="4327071" y="4187207"/>
            <a:ext cx="48985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i="1" dirty="0">
                <a:latin typeface="Myriad Pro Semibold"/>
              </a:rPr>
              <a:t>X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71BC555-9CD2-4FFF-9C44-3BCE9208730F}"/>
              </a:ext>
            </a:extLst>
          </p:cNvPr>
          <p:cNvGrpSpPr/>
          <p:nvPr/>
        </p:nvGrpSpPr>
        <p:grpSpPr>
          <a:xfrm>
            <a:off x="369080" y="4587536"/>
            <a:ext cx="3799115" cy="536948"/>
            <a:chOff x="492107" y="5152538"/>
            <a:chExt cx="5065486" cy="715931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022E444F-CD0B-495A-B787-770F39CC0839}"/>
                </a:ext>
              </a:extLst>
            </p:cNvPr>
            <p:cNvSpPr txBox="1"/>
            <p:nvPr/>
          </p:nvSpPr>
          <p:spPr>
            <a:xfrm>
              <a:off x="492107" y="5152538"/>
              <a:ext cx="5065486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700" dirty="0">
                  <a:latin typeface="Myriad Pro Semibold"/>
                </a:rPr>
                <a:t>124.8 – 56.16 = 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9785586C-64F5-4433-B3B9-6FE32B23DD0E}"/>
                </a:ext>
              </a:extLst>
            </p:cNvPr>
            <p:cNvSpPr/>
            <p:nvPr/>
          </p:nvSpPr>
          <p:spPr>
            <a:xfrm>
              <a:off x="3922200" y="5224599"/>
              <a:ext cx="1168777" cy="643870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sz="1350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CBBB075-1873-4F4C-91A7-6EE0DE9B0284}"/>
                </a:ext>
              </a:extLst>
            </p:cNvPr>
            <p:cNvSpPr txBox="1"/>
            <p:nvPr/>
          </p:nvSpPr>
          <p:spPr>
            <a:xfrm>
              <a:off x="4180016" y="5228193"/>
              <a:ext cx="65314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100" i="1" dirty="0">
                  <a:latin typeface="Myriad Pro Semibold"/>
                </a:rPr>
                <a:t>X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947313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6" grpId="0" animBg="1"/>
      <p:bldP spid="15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0A6FE81-EAF6-42AE-A603-F8D52F501269}"/>
              </a:ext>
            </a:extLst>
          </p:cNvPr>
          <p:cNvSpPr txBox="1"/>
          <p:nvPr/>
        </p:nvSpPr>
        <p:spPr bwMode="auto">
          <a:xfrm>
            <a:off x="3141226" y="1435361"/>
            <a:ext cx="919162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87.36</a:t>
            </a:r>
            <a:r>
              <a:rPr lang="en-GB" sz="9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 </a:t>
            </a:r>
            <a:r>
              <a:rPr lang="en-GB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m</a:t>
            </a:r>
            <a:endParaRPr lang="en-GB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4100257-1A43-42A5-86CE-25F7FAFF3998}"/>
              </a:ext>
            </a:extLst>
          </p:cNvPr>
          <p:cNvSpPr txBox="1"/>
          <p:nvPr/>
        </p:nvSpPr>
        <p:spPr bwMode="auto">
          <a:xfrm>
            <a:off x="5775938" y="1435361"/>
            <a:ext cx="919162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56.16</a:t>
            </a:r>
            <a:r>
              <a:rPr lang="en-GB" sz="9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 </a:t>
            </a:r>
            <a:r>
              <a:rPr lang="en-GB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m</a:t>
            </a:r>
            <a:endParaRPr lang="en-GB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67C5CC8-8082-4AA5-8758-7597F8F6C431}"/>
              </a:ext>
            </a:extLst>
          </p:cNvPr>
          <p:cNvSpPr txBox="1"/>
          <p:nvPr/>
        </p:nvSpPr>
        <p:spPr bwMode="auto">
          <a:xfrm>
            <a:off x="1420306" y="2347177"/>
            <a:ext cx="919162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37.44</a:t>
            </a:r>
            <a:r>
              <a:rPr lang="en-GB" sz="9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 </a:t>
            </a:r>
            <a:r>
              <a:rPr lang="en-GB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m</a:t>
            </a:r>
            <a:endParaRPr lang="en-GB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pic>
        <p:nvPicPr>
          <p:cNvPr id="10" name="Picture 9" descr="A close up of a screen&#10;&#10;Description generated with high confidence">
            <a:extLst>
              <a:ext uri="{FF2B5EF4-FFF2-40B4-BE49-F238E27FC236}">
                <a16:creationId xmlns:a16="http://schemas.microsoft.com/office/drawing/2014/main" id="{DAFEADCD-2E68-4E3C-A5C0-AFA9D8C6FD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1864" y="1887222"/>
            <a:ext cx="4792664" cy="206442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95BB7A-3C6D-416F-9729-93F04F425D2A}"/>
              </a:ext>
            </a:extLst>
          </p:cNvPr>
          <p:cNvSpPr txBox="1"/>
          <p:nvPr/>
        </p:nvSpPr>
        <p:spPr bwMode="auto">
          <a:xfrm>
            <a:off x="7250008" y="2684698"/>
            <a:ext cx="244298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i="1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x</a:t>
            </a:r>
            <a:endParaRPr lang="en-GB" i="1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07207" y="3475933"/>
            <a:ext cx="2130711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100" dirty="0">
                <a:latin typeface="Myriad Pro Semibold"/>
              </a:rPr>
              <a:t>87.36 + 37.44 </a:t>
            </a:r>
            <a:r>
              <a:rPr lang="en-GB" sz="2100" i="1" dirty="0">
                <a:latin typeface="Myriad Pro Semibold"/>
              </a:rPr>
              <a:t>= </a:t>
            </a:r>
            <a:endParaRPr lang="en-GB" sz="2100" dirty="0"/>
          </a:p>
        </p:txBody>
      </p:sp>
      <p:sp>
        <p:nvSpPr>
          <p:cNvPr id="13" name="Rectangle 12"/>
          <p:cNvSpPr/>
          <p:nvPr/>
        </p:nvSpPr>
        <p:spPr>
          <a:xfrm>
            <a:off x="2559884" y="3475933"/>
            <a:ext cx="1390124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100" dirty="0">
                <a:latin typeface="Myriad Pro Semibold"/>
              </a:rPr>
              <a:t>56.16 + </a:t>
            </a:r>
            <a:r>
              <a:rPr lang="en-GB" sz="2100" i="1" dirty="0">
                <a:latin typeface="Myriad Pro Semibold"/>
              </a:rPr>
              <a:t>X</a:t>
            </a:r>
            <a:r>
              <a:rPr lang="en-GB" sz="2100" dirty="0">
                <a:latin typeface="Myriad Pro Semibold"/>
              </a:rPr>
              <a:t> </a:t>
            </a:r>
            <a:endParaRPr lang="en-GB" sz="21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38476EE-E6DA-4487-B2AD-83EDF6B863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070213" y="3799697"/>
            <a:ext cx="2020623" cy="38718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37226" y="4217448"/>
            <a:ext cx="336570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>
                <a:latin typeface="Myriad Pro Semibold"/>
              </a:rPr>
              <a:t>87.36  –  56.16 =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91215" y="4233634"/>
            <a:ext cx="16878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>
                <a:latin typeface="Myriad Pro Semibold"/>
              </a:rPr>
              <a:t>31.2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35497" y="4732189"/>
            <a:ext cx="343038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i="1" dirty="0">
                <a:latin typeface="Myriad Pro Semibold"/>
              </a:rPr>
              <a:t> </a:t>
            </a:r>
            <a:r>
              <a:rPr lang="en-GB" sz="2100" dirty="0">
                <a:latin typeface="Myriad Pro Semibold"/>
              </a:rPr>
              <a:t>37.44 + 31.2 = </a:t>
            </a:r>
            <a:r>
              <a:rPr lang="en-GB" sz="2100" i="1" dirty="0">
                <a:latin typeface="Myriad Pro Semibold"/>
              </a:rPr>
              <a:t>X</a:t>
            </a:r>
            <a:r>
              <a:rPr lang="en-GB" sz="2100" dirty="0">
                <a:latin typeface="Myriad Pro Semibold"/>
              </a:rPr>
              <a:t>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035421" y="5188708"/>
            <a:ext cx="211083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i="1" dirty="0">
                <a:latin typeface="Myriad Pro Semibold"/>
              </a:rPr>
              <a:t>X</a:t>
            </a:r>
            <a:r>
              <a:rPr lang="en-GB" sz="2100" dirty="0">
                <a:latin typeface="Myriad Pro Semibold"/>
              </a:rPr>
              <a:t> = 68.64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8466424-739E-4CD3-8EEB-26DD255C0017}"/>
              </a:ext>
            </a:extLst>
          </p:cNvPr>
          <p:cNvSpPr txBox="1"/>
          <p:nvPr/>
        </p:nvSpPr>
        <p:spPr bwMode="auto">
          <a:xfrm>
            <a:off x="7240558" y="2685855"/>
            <a:ext cx="919162" cy="34624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68.64</a:t>
            </a:r>
            <a:r>
              <a:rPr lang="en-GB" sz="9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 </a:t>
            </a:r>
            <a:r>
              <a:rPr lang="en-GB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m</a:t>
            </a:r>
            <a:endParaRPr lang="en-GB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4E98378-8136-4578-8E33-3938A35D4873}"/>
              </a:ext>
            </a:extLst>
          </p:cNvPr>
          <p:cNvSpPr txBox="1"/>
          <p:nvPr/>
        </p:nvSpPr>
        <p:spPr>
          <a:xfrm>
            <a:off x="3435155" y="2162511"/>
            <a:ext cx="64126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>
                <a:latin typeface="Myriad Pro Semibold"/>
              </a:rPr>
              <a:t>A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4E98378-8136-4578-8E33-3938A35D4873}"/>
              </a:ext>
            </a:extLst>
          </p:cNvPr>
          <p:cNvSpPr txBox="1"/>
          <p:nvPr/>
        </p:nvSpPr>
        <p:spPr>
          <a:xfrm>
            <a:off x="6227262" y="2595059"/>
            <a:ext cx="64126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>
                <a:latin typeface="Myriad Pro Semibold"/>
              </a:rPr>
              <a:t>B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838476EE-E6DA-4487-B2AD-83EDF6B863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9159" y="3157399"/>
            <a:ext cx="1761797" cy="32376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70630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5" grpId="0"/>
      <p:bldP spid="16" grpId="0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40"/>
          <a:stretch/>
        </p:blipFill>
        <p:spPr>
          <a:xfrm>
            <a:off x="1223644" y="3316671"/>
            <a:ext cx="6696713" cy="20101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50624" y="2685596"/>
            <a:ext cx="130672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50" dirty="0"/>
              <a:t>=</a:t>
            </a:r>
            <a:endParaRPr lang="en-GB" sz="3300" dirty="0"/>
          </a:p>
        </p:txBody>
      </p:sp>
      <p:sp>
        <p:nvSpPr>
          <p:cNvPr id="7" name="TextBox 6"/>
          <p:cNvSpPr txBox="1"/>
          <p:nvPr/>
        </p:nvSpPr>
        <p:spPr>
          <a:xfrm>
            <a:off x="2130481" y="2655250"/>
            <a:ext cx="217989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50" dirty="0"/>
              <a:t>10 – 6 </a:t>
            </a:r>
            <a:endParaRPr lang="en-GB" sz="3300" dirty="0"/>
          </a:p>
        </p:txBody>
      </p:sp>
      <p:sp>
        <p:nvSpPr>
          <p:cNvPr id="6" name="AutoShape 2" descr="File:Twemoji2 1f914.svg - Wikimedia Commons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22087" y="1363279"/>
            <a:ext cx="1607143" cy="160714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025419" y="2654885"/>
            <a:ext cx="217989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50" dirty="0"/>
              <a:t>3 + 1 </a:t>
            </a:r>
            <a:endParaRPr lang="en-GB" sz="3300" dirty="0"/>
          </a:p>
        </p:txBody>
      </p:sp>
      <p:sp>
        <p:nvSpPr>
          <p:cNvPr id="9" name="Rectangle 8"/>
          <p:cNvSpPr/>
          <p:nvPr/>
        </p:nvSpPr>
        <p:spPr>
          <a:xfrm>
            <a:off x="116681" y="3788091"/>
            <a:ext cx="348968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/>
              </a:rPr>
              <a:t>The value of the expressions on each side of an equals symbol must be the same.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79340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40"/>
          <a:stretch/>
        </p:blipFill>
        <p:spPr>
          <a:xfrm>
            <a:off x="277713" y="2294764"/>
            <a:ext cx="4061746" cy="121918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40"/>
          <a:stretch/>
        </p:blipFill>
        <p:spPr>
          <a:xfrm>
            <a:off x="277713" y="4608449"/>
            <a:ext cx="4061746" cy="121918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73475" y="1723304"/>
            <a:ext cx="130672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50" dirty="0"/>
              <a:t>=</a:t>
            </a:r>
            <a:endParaRPr lang="en-GB" sz="3300" dirty="0"/>
          </a:p>
        </p:txBody>
      </p:sp>
      <p:sp>
        <p:nvSpPr>
          <p:cNvPr id="6" name="TextBox 5"/>
          <p:cNvSpPr txBox="1"/>
          <p:nvPr/>
        </p:nvSpPr>
        <p:spPr>
          <a:xfrm>
            <a:off x="323049" y="1732952"/>
            <a:ext cx="217989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50" dirty="0"/>
              <a:t>76 – 32 </a:t>
            </a:r>
            <a:endParaRPr lang="en-GB" sz="3300" dirty="0"/>
          </a:p>
        </p:txBody>
      </p:sp>
      <p:sp>
        <p:nvSpPr>
          <p:cNvPr id="7" name="TextBox 6"/>
          <p:cNvSpPr txBox="1"/>
          <p:nvPr/>
        </p:nvSpPr>
        <p:spPr>
          <a:xfrm>
            <a:off x="2598196" y="1705973"/>
            <a:ext cx="217989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50" dirty="0"/>
              <a:t>19 + 25 </a:t>
            </a:r>
            <a:endParaRPr lang="en-GB" sz="3300" dirty="0"/>
          </a:p>
        </p:txBody>
      </p:sp>
      <p:sp>
        <p:nvSpPr>
          <p:cNvPr id="8" name="TextBox 7"/>
          <p:cNvSpPr txBox="1"/>
          <p:nvPr/>
        </p:nvSpPr>
        <p:spPr>
          <a:xfrm>
            <a:off x="2036186" y="3986969"/>
            <a:ext cx="130672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50" dirty="0"/>
              <a:t>=</a:t>
            </a:r>
            <a:endParaRPr lang="en-GB" sz="3300" dirty="0"/>
          </a:p>
        </p:txBody>
      </p:sp>
      <p:sp>
        <p:nvSpPr>
          <p:cNvPr id="9" name="TextBox 8"/>
          <p:cNvSpPr txBox="1"/>
          <p:nvPr/>
        </p:nvSpPr>
        <p:spPr>
          <a:xfrm>
            <a:off x="128694" y="3978696"/>
            <a:ext cx="217989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50" dirty="0"/>
              <a:t>22.2 +22 </a:t>
            </a:r>
            <a:endParaRPr lang="en-GB" sz="3300" dirty="0"/>
          </a:p>
        </p:txBody>
      </p:sp>
      <p:sp>
        <p:nvSpPr>
          <p:cNvPr id="10" name="TextBox 9"/>
          <p:cNvSpPr txBox="1"/>
          <p:nvPr/>
        </p:nvSpPr>
        <p:spPr>
          <a:xfrm>
            <a:off x="2457604" y="3987375"/>
            <a:ext cx="283232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50" dirty="0"/>
              <a:t>56.5 – 12.5</a:t>
            </a:r>
            <a:endParaRPr lang="en-GB" sz="3300" dirty="0"/>
          </a:p>
        </p:txBody>
      </p:sp>
      <p:sp>
        <p:nvSpPr>
          <p:cNvPr id="13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" y="857250"/>
            <a:ext cx="9144000" cy="4725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3875A1"/>
                </a:solidFill>
              </a:rPr>
              <a:t> </a:t>
            </a:r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2100300" y="4162700"/>
            <a:ext cx="293192" cy="358839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976245" y="1517499"/>
            <a:ext cx="48479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50" dirty="0">
                <a:latin typeface="Myriad Pro Semibold"/>
              </a:rPr>
              <a:t>44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233057" y="1525772"/>
            <a:ext cx="48479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50" dirty="0">
                <a:latin typeface="Myriad Pro Semibold"/>
              </a:rPr>
              <a:t>44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26265" y="3840196"/>
            <a:ext cx="48479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50" dirty="0">
                <a:latin typeface="Myriad Pro Semibold"/>
              </a:rPr>
              <a:t>44.2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536933" y="3817115"/>
            <a:ext cx="48479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50" dirty="0">
                <a:latin typeface="Myriad Pro Semibold"/>
              </a:rPr>
              <a:t>44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130623" y="1431383"/>
            <a:ext cx="3878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True or False?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73475" y="4143701"/>
            <a:ext cx="394877" cy="40377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80113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" y="857250"/>
            <a:ext cx="9144000" cy="4725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63" y="1500028"/>
            <a:ext cx="1180045" cy="132476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277007" y="1567319"/>
            <a:ext cx="552187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dirty="0">
                <a:latin typeface="Myriad Pro Semibold"/>
              </a:rPr>
              <a:t>I know that: </a:t>
            </a:r>
          </a:p>
          <a:p>
            <a:endParaRPr lang="en-GB" sz="2700" dirty="0">
              <a:latin typeface="Myriad Pro Semibold"/>
            </a:endParaRPr>
          </a:p>
          <a:p>
            <a:r>
              <a:rPr lang="en-GB" sz="2700" dirty="0">
                <a:latin typeface="Myriad Pro Semibold"/>
              </a:rPr>
              <a:t>49,000 + 5,000 = 100,000 – 46,000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312480" y="3120633"/>
            <a:ext cx="566376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dirty="0">
                <a:latin typeface="Myriad Pro Semibold"/>
              </a:rPr>
              <a:t>so </a:t>
            </a:r>
          </a:p>
          <a:p>
            <a:endParaRPr lang="en-GB" sz="2700" dirty="0">
              <a:latin typeface="Myriad Pro Semibold"/>
            </a:endParaRPr>
          </a:p>
          <a:p>
            <a:r>
              <a:rPr lang="en-GB" sz="2700" dirty="0">
                <a:latin typeface="Myriad Pro Semibold"/>
              </a:rPr>
              <a:t>48,000 + 5,000 = 100,000 – 45,000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632842" y="4839485"/>
            <a:ext cx="3878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True or False?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48460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" y="857250"/>
            <a:ext cx="9144000" cy="4725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1399033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Was she correct? Why?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0939" y="2580331"/>
            <a:ext cx="552187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dirty="0">
                <a:latin typeface="Myriad Pro Semibold"/>
              </a:rPr>
              <a:t>49,000 + 5,000 = 100,000 – 46,000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40"/>
          <a:stretch/>
        </p:blipFill>
        <p:spPr>
          <a:xfrm>
            <a:off x="955463" y="3030159"/>
            <a:ext cx="4061746" cy="891656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428702" y="4371643"/>
            <a:ext cx="5663762" cy="1450418"/>
            <a:chOff x="2005275" y="4256690"/>
            <a:chExt cx="7551682" cy="1933891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210816" y="5134664"/>
              <a:ext cx="2409275" cy="1055917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 rot="864757">
              <a:off x="2005275" y="4571179"/>
              <a:ext cx="7551682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700" dirty="0">
                  <a:latin typeface="Myriad Pro Semibold"/>
                </a:rPr>
                <a:t>48,000 + 5,000 = 100,000 – 45,000</a:t>
              </a:r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2043669" y="4256690"/>
              <a:ext cx="7273751" cy="1905858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13"/>
          <p:cNvSpPr txBox="1"/>
          <p:nvPr/>
        </p:nvSpPr>
        <p:spPr>
          <a:xfrm>
            <a:off x="1408882" y="2282306"/>
            <a:ext cx="67397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50" dirty="0">
                <a:latin typeface="Myriad Pro Semibold"/>
              </a:rPr>
              <a:t>54,000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235013" y="2347692"/>
            <a:ext cx="67397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50" dirty="0">
                <a:latin typeface="Myriad Pro Semibold"/>
              </a:rPr>
              <a:t>54,000</a:t>
            </a:r>
          </a:p>
        </p:txBody>
      </p:sp>
      <p:cxnSp>
        <p:nvCxnSpPr>
          <p:cNvPr id="17" name="Straight Connector 16"/>
          <p:cNvCxnSpPr/>
          <p:nvPr/>
        </p:nvCxnSpPr>
        <p:spPr>
          <a:xfrm flipH="1">
            <a:off x="2832336" y="4715622"/>
            <a:ext cx="266786" cy="125858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 rot="978820">
            <a:off x="1570479" y="3934867"/>
            <a:ext cx="67397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50" dirty="0">
                <a:latin typeface="Myriad Pro Semibold"/>
              </a:rPr>
              <a:t>53,000</a:t>
            </a:r>
          </a:p>
        </p:txBody>
      </p:sp>
      <p:sp>
        <p:nvSpPr>
          <p:cNvPr id="19" name="TextBox 18"/>
          <p:cNvSpPr txBox="1"/>
          <p:nvPr/>
        </p:nvSpPr>
        <p:spPr>
          <a:xfrm rot="978820">
            <a:off x="4343867" y="4602668"/>
            <a:ext cx="67397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50" dirty="0">
                <a:latin typeface="Myriad Pro Semibold"/>
              </a:rPr>
              <a:t>55,000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712549">
            <a:off x="2811537" y="4604171"/>
            <a:ext cx="412334" cy="3996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55856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8" grpId="0"/>
      <p:bldP spid="1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7.4|23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3|2.8|1.9|2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5.6|3|3.6|5.2|1.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8|1.6|1|2.2|1.7|5.6|4.8|8.7|11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4.9|6.5|5.1|10.8|12|9.3|0.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8|8.5|3.6|3.8|1.8|5|4.1|44.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|8.7|10.5|8.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9|11.1|4|10.6|2.2|14|9.1|6|1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5.6|17.6|24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7|9.3|1.8|5.1|7|13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8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7|39.4|9.3|15.2|7.9|9.8|11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0.6|14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4|8.4|19.6|2.7|4.2|3.9|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6|28.3|4|8.6|4.3|3.3|6.3|1.1|6.6|2.3|2.7|2.3|4.6|5.7|7.7|8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|3.2|12.2|42.9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4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B2E496B-1E52-452A-9CC8-18EBAC18A1AC}"/>
</file>

<file path=customXml/itemProps2.xml><?xml version="1.0" encoding="utf-8"?>
<ds:datastoreItem xmlns:ds="http://schemas.openxmlformats.org/officeDocument/2006/customXml" ds:itemID="{A1A8510F-43F4-4F58-A39E-653CBB0ACE09}"/>
</file>

<file path=customXml/itemProps3.xml><?xml version="1.0" encoding="utf-8"?>
<ds:datastoreItem xmlns:ds="http://schemas.openxmlformats.org/officeDocument/2006/customXml" ds:itemID="{7F44347F-089E-4604-8E01-0A525A77E6B4}"/>
</file>

<file path=docProps/app.xml><?xml version="1.0" encoding="utf-8"?>
<Properties xmlns="http://schemas.openxmlformats.org/officeDocument/2006/extended-properties" xmlns:vt="http://schemas.openxmlformats.org/officeDocument/2006/docPropsVTypes">
  <TotalTime>1218</TotalTime>
  <Words>564</Words>
  <Application>Microsoft Office PowerPoint</Application>
  <PresentationFormat>On-screen Show (4:3)</PresentationFormat>
  <Paragraphs>197</Paragraphs>
  <Slides>19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Calibri</vt:lpstr>
      <vt:lpstr>Calibri Light</vt:lpstr>
      <vt:lpstr>Myriad Pro</vt:lpstr>
      <vt:lpstr>Myriad Pro Semibold</vt:lpstr>
      <vt:lpstr>Custom Design</vt:lpstr>
      <vt:lpstr>1_Custom Design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Key Stage: 2 Topics Number, Addition and Subtraction Lesson Number: 32</dc:title>
  <dc:creator>Coombs, John</dc:creator>
  <cp:lastModifiedBy>Andrew Young</cp:lastModifiedBy>
  <cp:revision>79</cp:revision>
  <cp:lastPrinted>2020-06-24T08:43:18Z</cp:lastPrinted>
  <dcterms:created xsi:type="dcterms:W3CDTF">2020-06-23T08:14:19Z</dcterms:created>
  <dcterms:modified xsi:type="dcterms:W3CDTF">2020-08-28T13:14:18Z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