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5"/>
  </p:sldMasterIdLst>
  <p:notesMasterIdLst>
    <p:notesMasterId r:id="rId13"/>
  </p:notesMasterIdLst>
  <p:sldIdLst>
    <p:sldId id="257" r:id="rId6"/>
    <p:sldId id="256" r:id="rId7"/>
    <p:sldId id="269" r:id="rId8"/>
    <p:sldId id="266" r:id="rId9"/>
    <p:sldId id="267" r:id="rId10"/>
    <p:sldId id="268" r:id="rId11"/>
    <p:sldId id="265" r:id="rId12"/>
  </p:sldIdLst>
  <p:sldSz cx="12192000" cy="6858000"/>
  <p:notesSz cx="6858000" cy="9144000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wen Tresidder" initials="GT" lastIdx="11" clrIdx="0">
    <p:extLst>
      <p:ext uri="{19B8F6BF-5375-455C-9EA6-DF929625EA0E}">
        <p15:presenceInfo xmlns:p15="http://schemas.microsoft.com/office/powerpoint/2012/main" userId="S::gwen.tresidder@ncetm.org.uk::b74a9380-12d1-408f-ae76-78178213c8e6" providerId="AD"/>
      </p:ext>
    </p:extLst>
  </p:cmAuthor>
  <p:cmAuthor id="2" name="Pete Griffin" initials="PG" lastIdx="9" clrIdx="1">
    <p:extLst>
      <p:ext uri="{19B8F6BF-5375-455C-9EA6-DF929625EA0E}">
        <p15:presenceInfo xmlns:p15="http://schemas.microsoft.com/office/powerpoint/2012/main" userId="S::pete.griffin@ncetm.org.uk::c7ebdc85-10aa-4607-9641-92114c84e317" providerId="AD"/>
      </p:ext>
    </p:extLst>
  </p:cmAuthor>
  <p:cmAuthor id="3" name="Bethanie Goodliff" initials="BG" lastIdx="1" clrIdx="2">
    <p:extLst>
      <p:ext uri="{19B8F6BF-5375-455C-9EA6-DF929625EA0E}">
        <p15:presenceInfo xmlns:p15="http://schemas.microsoft.com/office/powerpoint/2012/main" userId="S::bethanie.goodliff@ncetm.org.uk::8525f53f-a5d4-49a0-b205-476dc8a76e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858"/>
    <a:srgbClr val="C8E2E8"/>
    <a:srgbClr val="82CBDD"/>
    <a:srgbClr val="006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4A7EF2-6890-4887-B6EE-FF6105E07530}" v="3" dt="2020-08-27T12:34:46.9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94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DD315-CABA-48C9-B8B8-E7F4A7C4E8FE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C6D43-B330-470E-9514-C837501A6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225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070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42129DB-7CCB-4DFF-A799-E554B53301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2" y="1268758"/>
            <a:ext cx="6062463" cy="1152130"/>
          </a:xfrm>
        </p:spPr>
        <p:txBody>
          <a:bodyPr/>
          <a:lstStyle>
            <a:lvl1pPr marL="0" indent="0">
              <a:defRPr sz="2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26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86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511F86-0498-45AC-91EB-811F623B6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3256F-83C8-4422-BB4B-79DB90083B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800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FB39D9A-8B44-421F-82E0-5688E36905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729FEB22-335A-41BD-B17B-784C9EEF9A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785812D-06FB-4137-82DA-4C8636188B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35DD14D-38EC-424C-AF0C-03BA91A64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A271E-C960-4C09-B05F-FB20100B09A9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DD91F02-38ED-4B06-B867-E4F68C54E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115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E8007C0-F29A-4315-965C-24C897F134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49080"/>
            <a:ext cx="10972800" cy="426170"/>
          </a:xfrm>
        </p:spPr>
        <p:txBody>
          <a:bodyPr/>
          <a:lstStyle>
            <a:lvl1pPr algn="l">
              <a:defRPr sz="2000" b="1">
                <a:solidFill>
                  <a:srgbClr val="58585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444954"/>
            <a:ext cx="10972800" cy="3560111"/>
          </a:xfrm>
        </p:spPr>
        <p:txBody>
          <a:bodyPr/>
          <a:lstStyle>
            <a:lvl1pPr marL="0" indent="0">
              <a:buNone/>
              <a:defRPr sz="3200">
                <a:solidFill>
                  <a:srgbClr val="58585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4725144"/>
            <a:ext cx="10972800" cy="720080"/>
          </a:xfrm>
        </p:spPr>
        <p:txBody>
          <a:bodyPr/>
          <a:lstStyle>
            <a:lvl1pPr marL="0" indent="0">
              <a:buNone/>
              <a:defRPr sz="1400">
                <a:solidFill>
                  <a:srgbClr val="585858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AF0D3A-200E-48B8-9EF9-7859E1660C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CEB8E3-53AE-439B-9428-72B81BD3B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8C543D-1B00-4E11-9615-CDD988110A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6FDD3-8659-4DF6-9C22-A70505F52D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8752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AD10152-7721-41A0-A6C5-8721C8D0EB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Thank you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806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>
            <a:extLst>
              <a:ext uri="{FF2B5EF4-FFF2-40B4-BE49-F238E27FC236}">
                <a16:creationId xmlns:a16="http://schemas.microsoft.com/office/drawing/2014/main" id="{8813D3F6-AFE0-4E9D-851A-B5716B58B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437" y="301625"/>
            <a:ext cx="109729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5">
            <a:extLst>
              <a:ext uri="{FF2B5EF4-FFF2-40B4-BE49-F238E27FC236}">
                <a16:creationId xmlns:a16="http://schemas.microsoft.com/office/drawing/2014/main" id="{F919EB2E-C910-4BD3-AA6E-D874436CD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556793"/>
            <a:ext cx="10968567" cy="438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BBF75FAD-1C64-49A9-AABE-8F0A65128F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86566B38-4A46-43A1-8FF2-24E49E84A1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956C52DF-8098-4560-A757-D09AC7C6906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AE284E3E-0734-4C1C-8A10-2A7D3F5CEAF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61" r:id="rId2"/>
    <p:sldLayoutId id="2147483953" r:id="rId3"/>
    <p:sldLayoutId id="2147483957" r:id="rId4"/>
    <p:sldLayoutId id="2147483960" r:id="rId5"/>
    <p:sldLayoutId id="2147483962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8585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defRPr sz="3200">
          <a:solidFill>
            <a:srgbClr val="585858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85858"/>
        </a:buClr>
        <a:buFont typeface="Arial" panose="020B0604020202020204" pitchFamily="34" charset="0"/>
        <a:buChar char="•"/>
        <a:defRPr sz="2800">
          <a:solidFill>
            <a:srgbClr val="585858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85858"/>
        </a:buClr>
        <a:buFont typeface="Arial" panose="020B0604020202020204" pitchFamily="34" charset="0"/>
        <a:buChar char="•"/>
        <a:defRPr sz="2400">
          <a:solidFill>
            <a:srgbClr val="585858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publications/teaching-mathematics-in-primary-schools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ts.publishing.service.gov.uk/government/uploads/system/uploads/attachment_data/file/897805/Maths_guidance_year_6.pdf" TargetMode="External"/><Relationship Id="rId2" Type="http://schemas.openxmlformats.org/officeDocument/2006/relationships/hyperlink" Target="https://www.youtube.com/watch?v=k0Q7Po_aRCo&amp;list=PL6gGtLyXoeq-FMWk00AlcIPo3fhGmi03D&amp;index=7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ncetm.org.uk/media/8d84e81afcda06b/shaping_the_y7_curriculum_intro_and_appendix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0Q7Po_aRCo&amp;list=PL6gGtLyXoeq-FMWk00AlcIPo3fhGmi03D&amp;index=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ncetm.org.uk/classroom-resources/shaping-the-year-7-curriculum-building-on-year-6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9543D-8384-41BB-B46D-810782EC5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2" y="1953496"/>
            <a:ext cx="5545707" cy="2085704"/>
          </a:xfrm>
        </p:spPr>
        <p:txBody>
          <a:bodyPr/>
          <a:lstStyle/>
          <a:p>
            <a:r>
              <a:rPr lang="en-GB" sz="4000" dirty="0"/>
              <a:t>Shaping the Year 7 Curriculum: Building on Year 6</a:t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5" name="Subtitle 8">
            <a:extLst>
              <a:ext uri="{FF2B5EF4-FFF2-40B4-BE49-F238E27FC236}">
                <a16:creationId xmlns:a16="http://schemas.microsoft.com/office/drawing/2014/main" id="{0736C424-00A3-4961-9FFB-229E0F2AD71B}"/>
              </a:ext>
            </a:extLst>
          </p:cNvPr>
          <p:cNvSpPr txBox="1">
            <a:spLocks/>
          </p:cNvSpPr>
          <p:nvPr/>
        </p:nvSpPr>
        <p:spPr>
          <a:xfrm>
            <a:off x="609592" y="404664"/>
            <a:ext cx="6220976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rgbClr val="FBF5D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FBF5D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DfE </a:t>
            </a:r>
            <a:r>
              <a:rPr lang="en-GB" dirty="0"/>
              <a:t>Primary National Curriculum Guidance 2020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Support for KS3 teachers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BF5D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76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9A92BA6-1E25-47EA-9498-96C048E42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/>
          <a:lstStyle/>
          <a:p>
            <a:r>
              <a:rPr lang="en-US" dirty="0"/>
              <a:t>Aims and outline of the session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BF30780-506D-416B-B622-5F4ED603C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196752"/>
            <a:ext cx="11233248" cy="5230588"/>
          </a:xfrm>
        </p:spPr>
        <p:txBody>
          <a:bodyPr/>
          <a:lstStyle/>
          <a:p>
            <a:pPr marL="0" indent="0"/>
            <a:r>
              <a:rPr lang="en-GB" sz="2400" dirty="0"/>
              <a:t>This set of slides offers a possible structure for a department meeting introducing the 2020 DfE guidance document ‘</a:t>
            </a:r>
            <a:r>
              <a:rPr lang="en-GB" sz="2400" dirty="0">
                <a:hlinkClick r:id="rId2"/>
              </a:rPr>
              <a:t>Teaching Mathematics in Primary School</a:t>
            </a:r>
            <a:r>
              <a:rPr lang="en-GB" sz="2400" dirty="0"/>
              <a:t>’ and considering its implications for Year 7 teaching and beyond.</a:t>
            </a:r>
          </a:p>
          <a:p>
            <a:pPr marL="0" indent="0"/>
            <a:endParaRPr lang="en-GB" sz="2400" dirty="0"/>
          </a:p>
          <a:p>
            <a:pPr marL="0" indent="0"/>
            <a:r>
              <a:rPr lang="en-GB" sz="2400" dirty="0"/>
              <a:t>The aims of the session are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inform colleagues about the July 2020 maths guidance and its content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provide an opportunity for discussion about your current Year 7 teaching and schemes of work (part one of the meeting)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explore the Year 6 ready-to-progress criteria in depth and implications for your Year 7 curriculum (part two of the meeting)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identify and prioritise issues arising from the meeting to set an agenda for more long-term change and development (next steps).</a:t>
            </a:r>
          </a:p>
          <a:p>
            <a:pPr marL="0" indent="0"/>
            <a:endParaRPr lang="en-GB" sz="2800" dirty="0"/>
          </a:p>
          <a:p>
            <a:pPr marL="0" indent="0"/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9A92BA6-1E25-47EA-9498-96C048E42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/>
          <a:lstStyle/>
          <a:p>
            <a:r>
              <a:rPr lang="en-US" dirty="0"/>
              <a:t>In preparation for this professional development session …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BF30780-506D-416B-B622-5F4ED603C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556792"/>
            <a:ext cx="10972800" cy="410445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View the video “</a:t>
            </a:r>
            <a:r>
              <a:rPr lang="en-GB" sz="2800" b="0" i="0" dirty="0">
                <a:effectLst/>
              </a:rPr>
              <a:t>Overview of mathematics guidance for key stages 1 and 2 – Year 6” (14 mins long) [</a:t>
            </a:r>
            <a:r>
              <a:rPr lang="en-GB" sz="2800" b="0" i="0" dirty="0">
                <a:effectLst/>
                <a:hlinkClick r:id="rId2"/>
              </a:rPr>
              <a:t>Link here</a:t>
            </a:r>
            <a:r>
              <a:rPr lang="en-GB" sz="2800" b="0" i="0" dirty="0">
                <a:effectLst/>
              </a:rPr>
              <a:t>]</a:t>
            </a:r>
          </a:p>
          <a:p>
            <a:pPr marL="511175" indent="0"/>
            <a:r>
              <a:rPr lang="en-GB" sz="2000" dirty="0">
                <a:latin typeface="Roboto"/>
              </a:rPr>
              <a:t>[N.B. Optional as preparation: this could be viewed together in part two of the session]</a:t>
            </a:r>
            <a:endParaRPr lang="en-GB" sz="2000" b="0" i="0" dirty="0">
              <a:effectLst/>
              <a:latin typeface="Roboto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/>
              <a:t>Download and/or print out the document “Mathematics Guidance: Year 6” </a:t>
            </a:r>
            <a:r>
              <a:rPr lang="en-GB" sz="2800" b="0" i="0" dirty="0">
                <a:effectLst/>
              </a:rPr>
              <a:t>[</a:t>
            </a:r>
            <a:r>
              <a:rPr lang="en-GB" sz="2800" b="0" i="0" dirty="0">
                <a:effectLst/>
                <a:hlinkClick r:id="rId3"/>
              </a:rPr>
              <a:t>Link here</a:t>
            </a:r>
            <a:r>
              <a:rPr lang="en-GB" sz="2800" b="0" i="0" dirty="0">
                <a:effectLst/>
              </a:rPr>
              <a:t>]</a:t>
            </a:r>
            <a:endParaRPr lang="en-US" sz="28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/>
              <a:t>Have a quick look at the ready-to-progress criteria (pages 9 – 12) from the “Mathematics Guidance: Year 6” document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/>
              <a:t>Read the </a:t>
            </a:r>
            <a:r>
              <a:rPr lang="en-US" sz="2800" dirty="0">
                <a:hlinkClick r:id="rId4"/>
              </a:rPr>
              <a:t>one-page introduction </a:t>
            </a:r>
            <a:r>
              <a:rPr lang="en-US" sz="2800" dirty="0"/>
              <a:t>to “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Shaping the Year 7 Curriculum: Building on Year 6”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599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C0728-6106-4B64-A2F1-7B6F57155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405710"/>
            <a:ext cx="10972800" cy="622076"/>
          </a:xfrm>
        </p:spPr>
        <p:txBody>
          <a:bodyPr/>
          <a:lstStyle/>
          <a:p>
            <a:r>
              <a:rPr lang="en-US" dirty="0"/>
              <a:t>Part One: Taking stock (15 mins)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C3AC-0B8F-44F4-8656-0EF6CB816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035" y="1268760"/>
            <a:ext cx="10972800" cy="4536504"/>
          </a:xfrm>
        </p:spPr>
        <p:txBody>
          <a:bodyPr/>
          <a:lstStyle/>
          <a:p>
            <a:r>
              <a:rPr lang="en-US" dirty="0"/>
              <a:t>Points for discussion: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do we mean by ‘secondary ready’?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aspects of knowledge, skills and understanding do we want students to have in order to be ready for our Year 7 curriculum?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How do we find out whether these aspects are in place?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Is our Year 7 curriculum structured in such a way that we build on students’ existing knowledge and fill any gaps if they exist?</a:t>
            </a:r>
          </a:p>
          <a:p>
            <a:pPr marL="1882775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What works well?</a:t>
            </a:r>
          </a:p>
          <a:p>
            <a:pPr marL="1882775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What changes might we need to make?</a:t>
            </a:r>
          </a:p>
        </p:txBody>
      </p:sp>
    </p:spTree>
    <p:extLst>
      <p:ext uri="{BB962C8B-B14F-4D97-AF65-F5344CB8AC3E}">
        <p14:creationId xmlns:p14="http://schemas.microsoft.com/office/powerpoint/2010/main" val="400336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5EE9-37C3-4A62-B6C3-E796747C3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10988"/>
            <a:ext cx="10972800" cy="1270148"/>
          </a:xfrm>
        </p:spPr>
        <p:txBody>
          <a:bodyPr/>
          <a:lstStyle/>
          <a:p>
            <a:r>
              <a:rPr lang="en-US" dirty="0"/>
              <a:t>Part Two: Exploring the ready-to-progress (RTP) criteria (45 mins/30 mins)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0635C-21F4-4FF2-9C64-391165C02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043" y="1281136"/>
            <a:ext cx="11778210" cy="4765526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400" dirty="0"/>
              <a:t>View the video “</a:t>
            </a:r>
            <a:r>
              <a:rPr lang="en-GB" sz="2400" b="0" i="0" dirty="0">
                <a:effectLst/>
              </a:rPr>
              <a:t>Overview of mathematics guidance for key stages 1 and 2 – Year 6” (14 mins long) [</a:t>
            </a:r>
            <a:r>
              <a:rPr lang="en-GB" sz="2400" b="0" i="0" dirty="0">
                <a:effectLst/>
                <a:hlinkClick r:id="rId3"/>
              </a:rPr>
              <a:t>Link here</a:t>
            </a:r>
            <a:r>
              <a:rPr lang="en-GB" sz="2400" b="0" i="0" dirty="0">
                <a:effectLst/>
              </a:rPr>
              <a:t>]</a:t>
            </a:r>
          </a:p>
          <a:p>
            <a:pPr marL="511175" indent="0"/>
            <a:r>
              <a:rPr lang="en-GB" sz="2000" dirty="0">
                <a:latin typeface="Roboto"/>
              </a:rPr>
              <a:t>[N.B. Optional in this part of the session: this could be done as preparation.]</a:t>
            </a:r>
            <a:endParaRPr lang="en-GB" sz="2000" b="0" i="0" dirty="0">
              <a:effectLst/>
              <a:latin typeface="Robot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Form groups of two or three. Each group to take a different key idea comprised of a cluster of the RTP criteria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For your chosen key idea, read the relevant “Shaping the Year 7 curriculum” document (available </a:t>
            </a:r>
            <a:r>
              <a:rPr lang="en-US" sz="2400" dirty="0">
                <a:hlinkClick r:id="rId4"/>
              </a:rPr>
              <a:t>here</a:t>
            </a:r>
            <a:r>
              <a:rPr lang="en-US" sz="2400" dirty="0"/>
              <a:t>) together and discuss:</a:t>
            </a:r>
          </a:p>
          <a:p>
            <a:pPr marL="1262063" lvl="1">
              <a:buFont typeface="Arial" panose="020B0604020202020204" pitchFamily="34" charset="0"/>
              <a:buChar char="•"/>
            </a:pPr>
            <a:r>
              <a:rPr lang="en-GB" sz="2000" dirty="0">
                <a:ea typeface="Times New Roman" panose="02020603050405020304" pitchFamily="18" charset="0"/>
              </a:rPr>
              <a:t>w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here and when in our curriculum have we built in teaching and learning opportunities related to this idea?</a:t>
            </a:r>
          </a:p>
          <a:p>
            <a:pPr marL="1262063" lvl="1">
              <a:buFont typeface="Arial" panose="020B0604020202020204" pitchFamily="34" charset="0"/>
              <a:buChar char="•"/>
            </a:pPr>
            <a:r>
              <a:rPr lang="en-GB" sz="2000" dirty="0">
                <a:ea typeface="Times New Roman" panose="02020603050405020304" pitchFamily="18" charset="0"/>
              </a:rPr>
              <a:t>i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s it a coherent journey for the </a:t>
            </a:r>
            <a:r>
              <a:rPr lang="en-GB" sz="2000" dirty="0">
                <a:ea typeface="Times New Roman" panose="02020603050405020304" pitchFamily="18" charset="0"/>
              </a:rPr>
              <a:t>student,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 finding </a:t>
            </a:r>
            <a:r>
              <a:rPr lang="en-GB" sz="2000" dirty="0">
                <a:ea typeface="Times New Roman" panose="02020603050405020304" pitchFamily="18" charset="0"/>
              </a:rPr>
              <a:t>out about what they already know and 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building on it?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GB" sz="2400" dirty="0">
                <a:ea typeface="Calibri" panose="020F0502020204030204" pitchFamily="34" charset="0"/>
              </a:rPr>
              <a:t>Re-convene and feedback to your colleagues on your conclusions, giving examples where you might make changes to your provision.</a:t>
            </a:r>
            <a:endParaRPr lang="en-US" sz="2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0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1C347-9520-48B2-B36C-BC63E8135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/>
          <a:lstStyle/>
          <a:p>
            <a:r>
              <a:rPr lang="en-US" dirty="0"/>
              <a:t>Part 3: Next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D7ABC-8B8A-4A81-AC29-E6AE4863E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Choose a key idea for which you have identified a need for development (in your schemes of work and/or your teaching)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Use the links to the Secondary Mastery Professional Development Materials offered in the relevant “Shaping the Year 7 curriculum” document to develop activities and teaching approaches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Identify sections of your current scheme of work which might be adapted and make necessary changes</a:t>
            </a:r>
          </a:p>
        </p:txBody>
      </p:sp>
    </p:spTree>
    <p:extLst>
      <p:ext uri="{BB962C8B-B14F-4D97-AF65-F5344CB8AC3E}">
        <p14:creationId xmlns:p14="http://schemas.microsoft.com/office/powerpoint/2010/main" val="2783045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799256"/>
      </p:ext>
    </p:extLst>
  </p:cSld>
  <p:clrMapOvr>
    <a:masterClrMapping/>
  </p:clrMapOvr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4AF5EC72D8DB4BBD68844986FCC4F3" ma:contentTypeVersion="10" ma:contentTypeDescription="Create a new document." ma:contentTypeScope="" ma:versionID="56daa28109d0c9ebe9cc30e7b0cf1625">
  <xsd:schema xmlns:xsd="http://www.w3.org/2001/XMLSchema" xmlns:xs="http://www.w3.org/2001/XMLSchema" xmlns:p="http://schemas.microsoft.com/office/2006/metadata/properties" xmlns:ns3="4682f752-cf74-438a-bebb-9c890ba775ba" targetNamespace="http://schemas.microsoft.com/office/2006/metadata/properties" ma:root="true" ma:fieldsID="f23371f4aef352ff593220449162b12d" ns3:_="">
    <xsd:import namespace="4682f752-cf74-438a-bebb-9c890ba775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2f752-cf74-438a-bebb-9c890ba775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614D725-2C21-4C66-9CD4-8D38560013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8CACB2-14AB-4A32-ABF9-3839FEA154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82f752-cf74-438a-bebb-9c890ba775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B18B3D-5C68-4030-BEF3-6F927E24DA37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4682f752-cf74-438a-bebb-9c890ba775ba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85CA48D5-CF87-4E62-9CFA-B8134F07C6D3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</TotalTime>
  <Words>609</Words>
  <Application>Microsoft Office PowerPoint</Application>
  <PresentationFormat>Widescreen</PresentationFormat>
  <Paragraphs>38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Roboto</vt:lpstr>
      <vt:lpstr>nctem1</vt:lpstr>
      <vt:lpstr>Shaping the Year 7 Curriculum: Building on Year 6 </vt:lpstr>
      <vt:lpstr>Aims and outline of the session</vt:lpstr>
      <vt:lpstr>In preparation for this professional development session …</vt:lpstr>
      <vt:lpstr>Part One: Taking stock (15 mins)</vt:lpstr>
      <vt:lpstr>Part Two: Exploring the ready-to-progress (RTP) criteria (45 mins/30 mins)</vt:lpstr>
      <vt:lpstr>Part 3: Next steps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Hubs PowerPoint Template</dc:title>
  <dc:creator>Stephen Peto</dc:creator>
  <cp:lastModifiedBy>Steve McCormack</cp:lastModifiedBy>
  <cp:revision>42</cp:revision>
  <dcterms:created xsi:type="dcterms:W3CDTF">2008-01-11T09:41:35Z</dcterms:created>
  <dcterms:modified xsi:type="dcterms:W3CDTF">2020-09-01T16:31:24Z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Natasha Chippendale</vt:lpwstr>
  </property>
  <property fmtid="{D5CDD505-2E9C-101B-9397-08002B2CF9AE}" pid="3" name="display_urn:schemas-microsoft-com:office:office#Author">
    <vt:lpwstr>Natasha Chippendale</vt:lpwstr>
  </property>
  <property fmtid="{D5CDD505-2E9C-101B-9397-08002B2CF9AE}" pid="4" name="Order">
    <vt:lpwstr>148500.000000000</vt:lpwstr>
  </property>
  <property fmtid="{D5CDD505-2E9C-101B-9397-08002B2CF9AE}" pid="5" name="ContentTypeId">
    <vt:lpwstr>0x010100B74AF5EC72D8DB4BBD68844986FCC4F3</vt:lpwstr>
  </property>
</Properties>
</file>