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1"/>
  </p:notesMasterIdLst>
  <p:sldIdLst>
    <p:sldId id="332" r:id="rId6"/>
    <p:sldId id="337" r:id="rId7"/>
    <p:sldId id="341" r:id="rId8"/>
    <p:sldId id="338" r:id="rId9"/>
    <p:sldId id="366" r:id="rId10"/>
    <p:sldId id="339" r:id="rId11"/>
    <p:sldId id="258" r:id="rId12"/>
    <p:sldId id="340" r:id="rId13"/>
    <p:sldId id="343" r:id="rId14"/>
    <p:sldId id="362" r:id="rId15"/>
    <p:sldId id="363" r:id="rId16"/>
    <p:sldId id="364" r:id="rId17"/>
    <p:sldId id="365" r:id="rId18"/>
    <p:sldId id="333" r:id="rId19"/>
    <p:sldId id="352" r:id="rId20"/>
    <p:sldId id="348" r:id="rId21"/>
    <p:sldId id="349" r:id="rId22"/>
    <p:sldId id="350" r:id="rId23"/>
    <p:sldId id="351" r:id="rId24"/>
    <p:sldId id="367" r:id="rId25"/>
    <p:sldId id="487" r:id="rId26"/>
    <p:sldId id="488" r:id="rId27"/>
    <p:sldId id="346" r:id="rId28"/>
    <p:sldId id="347" r:id="rId29"/>
    <p:sldId id="260" r:id="rId3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46524"/>
    <a:srgbClr val="757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3135" autoAdjust="0"/>
  </p:normalViewPr>
  <p:slideViewPr>
    <p:cSldViewPr snapToGrid="0" showGuides="1">
      <p:cViewPr varScale="1">
        <p:scale>
          <a:sx n="67" d="100"/>
          <a:sy n="67" d="100"/>
        </p:scale>
        <p:origin x="1320" y="66"/>
      </p:cViewPr>
      <p:guideLst>
        <p:guide orient="horz" pos="482"/>
        <p:guide pos="2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961BB910-C74B-4E13-9ED1-2B447E532406}"/>
    <pc:docChg chg="custSel modSld">
      <pc:chgData name="Bethanie Goodliff" userId="8525f53f-a5d4-49a0-b205-476dc8a76e72" providerId="ADAL" clId="{961BB910-C74B-4E13-9ED1-2B447E532406}" dt="2020-09-17T16:47:54.260" v="9" actId="20577"/>
      <pc:docMkLst>
        <pc:docMk/>
      </pc:docMkLst>
      <pc:sldChg chg="delSp mod">
        <pc:chgData name="Bethanie Goodliff" userId="8525f53f-a5d4-49a0-b205-476dc8a76e72" providerId="ADAL" clId="{961BB910-C74B-4E13-9ED1-2B447E532406}" dt="2020-09-17T16:47:25.174" v="0" actId="478"/>
        <pc:sldMkLst>
          <pc:docMk/>
          <pc:sldMk cId="3371611203" sldId="340"/>
        </pc:sldMkLst>
        <pc:spChg chg="del">
          <ac:chgData name="Bethanie Goodliff" userId="8525f53f-a5d4-49a0-b205-476dc8a76e72" providerId="ADAL" clId="{961BB910-C74B-4E13-9ED1-2B447E532406}" dt="2020-09-17T16:47:25.174" v="0" actId="478"/>
          <ac:spMkLst>
            <pc:docMk/>
            <pc:sldMk cId="3371611203" sldId="340"/>
            <ac:spMk id="2" creationId="{263E2A52-FE64-47A5-93F5-D6DB0BF163DF}"/>
          </ac:spMkLst>
        </pc:spChg>
      </pc:sldChg>
      <pc:sldChg chg="modSp mod">
        <pc:chgData name="Bethanie Goodliff" userId="8525f53f-a5d4-49a0-b205-476dc8a76e72" providerId="ADAL" clId="{961BB910-C74B-4E13-9ED1-2B447E532406}" dt="2020-09-17T16:47:44.113" v="3" actId="5793"/>
        <pc:sldMkLst>
          <pc:docMk/>
          <pc:sldMk cId="597661010" sldId="346"/>
        </pc:sldMkLst>
        <pc:spChg chg="mod">
          <ac:chgData name="Bethanie Goodliff" userId="8525f53f-a5d4-49a0-b205-476dc8a76e72" providerId="ADAL" clId="{961BB910-C74B-4E13-9ED1-2B447E532406}" dt="2020-09-17T16:47:40.808" v="1" actId="12"/>
          <ac:spMkLst>
            <pc:docMk/>
            <pc:sldMk cId="597661010" sldId="346"/>
            <ac:spMk id="2" creationId="{C0AA7D52-E711-4B81-A1EE-A144518FBD99}"/>
          </ac:spMkLst>
        </pc:spChg>
        <pc:spChg chg="mod">
          <ac:chgData name="Bethanie Goodliff" userId="8525f53f-a5d4-49a0-b205-476dc8a76e72" providerId="ADAL" clId="{961BB910-C74B-4E13-9ED1-2B447E532406}" dt="2020-09-17T16:47:44.113" v="3" actId="5793"/>
          <ac:spMkLst>
            <pc:docMk/>
            <pc:sldMk cId="597661010" sldId="346"/>
            <ac:spMk id="5" creationId="{8657E87D-B74C-4C1F-812D-CFCDACC575B0}"/>
          </ac:spMkLst>
        </pc:spChg>
      </pc:sldChg>
      <pc:sldChg chg="modSp mod">
        <pc:chgData name="Bethanie Goodliff" userId="8525f53f-a5d4-49a0-b205-476dc8a76e72" providerId="ADAL" clId="{961BB910-C74B-4E13-9ED1-2B447E532406}" dt="2020-09-17T16:47:54.260" v="9" actId="20577"/>
        <pc:sldMkLst>
          <pc:docMk/>
          <pc:sldMk cId="1347674716" sldId="347"/>
        </pc:sldMkLst>
        <pc:spChg chg="mod">
          <ac:chgData name="Bethanie Goodliff" userId="8525f53f-a5d4-49a0-b205-476dc8a76e72" providerId="ADAL" clId="{961BB910-C74B-4E13-9ED1-2B447E532406}" dt="2020-09-17T16:47:54.260" v="9" actId="20577"/>
          <ac:spMkLst>
            <pc:docMk/>
            <pc:sldMk cId="1347674716" sldId="347"/>
            <ac:spMk id="2" creationId="{07ED65A6-7F6F-4E90-BC34-5A97B64BBB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E550BE8-D1CA-49D9-B2F8-3106CD28B014}" type="datetimeFigureOut">
              <a:rPr lang="en-GB" smtClean="0"/>
              <a:t>17/09/2020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385F9E8-66F2-43ED-BF9C-01A3D25CCF13}" type="slidenum">
              <a:rPr lang="en-GB" smtClean="0"/>
              <a:t>‹#›</a:t>
            </a:fld>
            <a:endParaRPr lang="en-GB"/>
          </a:p>
        </p:txBody>
      </p:sp>
    </p:spTree>
    <p:extLst>
      <p:ext uri="{BB962C8B-B14F-4D97-AF65-F5344CB8AC3E}">
        <p14:creationId xmlns:p14="http://schemas.microsoft.com/office/powerpoint/2010/main" val="222335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etm.org.uk/teaching-for-mastery/mastery-explained/five-big-ideas-in-teaching-for-master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etm.org.uk/teaching-for-mastery/mastery-explained/supporting-research-evidence-and-argum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ma.org.uk/Downloads/Five%20Myths%20about%20Mathematics%20Mastery.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etm.org.uk/teaching-for-mastery/mastery-explain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1</a:t>
            </a:fld>
            <a:endParaRPr lang="en-GB"/>
          </a:p>
        </p:txBody>
      </p:sp>
    </p:spTree>
    <p:extLst>
      <p:ext uri="{BB962C8B-B14F-4D97-AF65-F5344CB8AC3E}">
        <p14:creationId xmlns:p14="http://schemas.microsoft.com/office/powerpoint/2010/main" val="192930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A17D120-CE6F-46F1-90C1-AF611AA9DC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68CE242-0F16-44D5-94F5-4E29D47684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2060"/>
                </a:solidFill>
                <a:latin typeface="Arial" panose="020B0604020202020204" pitchFamily="34" charset="0"/>
                <a:cs typeface="Arial" panose="020B0604020202020204" pitchFamily="34" charset="0"/>
              </a:rPr>
              <a:t>One set of mathematical concepts and big ideas for all.</a:t>
            </a:r>
          </a:p>
          <a:p>
            <a:r>
              <a:rPr lang="en-US" altLang="en-US" dirty="0">
                <a:solidFill>
                  <a:srgbClr val="002060"/>
                </a:solidFill>
                <a:latin typeface="Arial" panose="020B0604020202020204" pitchFamily="34" charset="0"/>
                <a:cs typeface="Arial" panose="020B0604020202020204" pitchFamily="34" charset="0"/>
              </a:rPr>
              <a:t>All pupils need access to these concepts and big ideas.</a:t>
            </a:r>
            <a:endParaRPr lang="en-GB" altLang="en-US" dirty="0">
              <a:solidFill>
                <a:srgbClr val="002060"/>
              </a:solidFill>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35CC3B22-68E9-4288-98A8-0DA3EE50D5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50888" indent="-287338">
              <a:defRPr sz="2800">
                <a:solidFill>
                  <a:schemeClr val="tx1"/>
                </a:solidFill>
                <a:latin typeface="Arial" panose="020B0604020202020204" pitchFamily="34" charset="0"/>
              </a:defRPr>
            </a:lvl2pPr>
            <a:lvl3pPr marL="1154113" indent="-230188">
              <a:defRPr sz="2800">
                <a:solidFill>
                  <a:schemeClr val="tx1"/>
                </a:solidFill>
                <a:latin typeface="Arial" panose="020B0604020202020204" pitchFamily="34" charset="0"/>
              </a:defRPr>
            </a:lvl3pPr>
            <a:lvl4pPr marL="1616075" indent="-230188">
              <a:defRPr sz="2800">
                <a:solidFill>
                  <a:schemeClr val="tx1"/>
                </a:solidFill>
                <a:latin typeface="Arial" panose="020B0604020202020204" pitchFamily="34" charset="0"/>
              </a:defRPr>
            </a:lvl4pPr>
            <a:lvl5pPr marL="2078038" indent="-230188">
              <a:defRPr sz="2800">
                <a:solidFill>
                  <a:schemeClr val="tx1"/>
                </a:solidFill>
                <a:latin typeface="Arial" panose="020B0604020202020204" pitchFamily="34" charset="0"/>
              </a:defRPr>
            </a:lvl5pPr>
            <a:lvl6pPr marL="2535238" indent="-230188" eaLnBrk="0" fontAlgn="base" hangingPunct="0">
              <a:spcBef>
                <a:spcPct val="0"/>
              </a:spcBef>
              <a:spcAft>
                <a:spcPct val="0"/>
              </a:spcAft>
              <a:defRPr sz="2800">
                <a:solidFill>
                  <a:schemeClr val="tx1"/>
                </a:solidFill>
                <a:latin typeface="Arial" panose="020B0604020202020204" pitchFamily="34" charset="0"/>
              </a:defRPr>
            </a:lvl6pPr>
            <a:lvl7pPr marL="2992438" indent="-230188" eaLnBrk="0" fontAlgn="base" hangingPunct="0">
              <a:spcBef>
                <a:spcPct val="0"/>
              </a:spcBef>
              <a:spcAft>
                <a:spcPct val="0"/>
              </a:spcAft>
              <a:defRPr sz="2800">
                <a:solidFill>
                  <a:schemeClr val="tx1"/>
                </a:solidFill>
                <a:latin typeface="Arial" panose="020B0604020202020204" pitchFamily="34" charset="0"/>
              </a:defRPr>
            </a:lvl7pPr>
            <a:lvl8pPr marL="3449638" indent="-230188" eaLnBrk="0" fontAlgn="base" hangingPunct="0">
              <a:spcBef>
                <a:spcPct val="0"/>
              </a:spcBef>
              <a:spcAft>
                <a:spcPct val="0"/>
              </a:spcAft>
              <a:defRPr sz="2800">
                <a:solidFill>
                  <a:schemeClr val="tx1"/>
                </a:solidFill>
                <a:latin typeface="Arial" panose="020B0604020202020204" pitchFamily="34" charset="0"/>
              </a:defRPr>
            </a:lvl8pPr>
            <a:lvl9pPr marL="3906838" indent="-230188" eaLnBrk="0" fontAlgn="base" hangingPunct="0">
              <a:spcBef>
                <a:spcPct val="0"/>
              </a:spcBef>
              <a:spcAft>
                <a:spcPct val="0"/>
              </a:spcAft>
              <a:defRPr sz="2800">
                <a:solidFill>
                  <a:schemeClr val="tx1"/>
                </a:solidFill>
                <a:latin typeface="Arial" panose="020B0604020202020204" pitchFamily="34" charset="0"/>
              </a:defRPr>
            </a:lvl9pPr>
          </a:lstStyle>
          <a:p>
            <a:fld id="{96E8955B-67A2-4A75-A3A3-378B6D720CD5}" type="slidenum">
              <a:rPr lang="en-GB" altLang="en-US" sz="1200" smtClean="0"/>
              <a:pPr/>
              <a:t>11</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3A37145-788F-40F5-9C49-0788B9E653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786883F-42E7-4274-9234-B4603C4E2E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2060"/>
                </a:solidFill>
                <a:latin typeface="Arial" panose="020B0604020202020204" pitchFamily="34" charset="0"/>
                <a:cs typeface="Arial" panose="020B0604020202020204" pitchFamily="34" charset="0"/>
              </a:rPr>
              <a:t>Everybody working on the same topic.</a:t>
            </a:r>
          </a:p>
          <a:p>
            <a:r>
              <a:rPr lang="en-US" altLang="en-US" dirty="0">
                <a:solidFill>
                  <a:srgbClr val="002060"/>
                </a:solidFill>
                <a:latin typeface="Arial" panose="020B0604020202020204" pitchFamily="34" charset="0"/>
                <a:cs typeface="Arial" panose="020B0604020202020204" pitchFamily="34" charset="0"/>
              </a:rPr>
              <a:t>Challenge through depth, not acceleration.</a:t>
            </a:r>
          </a:p>
          <a:p>
            <a:r>
              <a:rPr lang="en-US" altLang="en-US" dirty="0">
                <a:solidFill>
                  <a:srgbClr val="002060"/>
                </a:solidFill>
                <a:latin typeface="Arial" panose="020B0604020202020204" pitchFamily="34" charset="0"/>
                <a:cs typeface="Arial" panose="020B0604020202020204" pitchFamily="34" charset="0"/>
              </a:rPr>
              <a:t>More time.</a:t>
            </a:r>
          </a:p>
          <a:p>
            <a:r>
              <a:rPr lang="en-US" altLang="en-US" dirty="0">
                <a:solidFill>
                  <a:srgbClr val="002060"/>
                </a:solidFill>
                <a:latin typeface="Arial" panose="020B0604020202020204" pitchFamily="34" charset="0"/>
                <a:cs typeface="Arial" panose="020B0604020202020204" pitchFamily="34" charset="0"/>
              </a:rPr>
              <a:t>Scaffolding.</a:t>
            </a:r>
          </a:p>
          <a:p>
            <a:r>
              <a:rPr lang="en-US" altLang="en-US" dirty="0">
                <a:solidFill>
                  <a:srgbClr val="002060"/>
                </a:solidFill>
                <a:latin typeface="Arial" panose="020B0604020202020204" pitchFamily="34" charset="0"/>
                <a:cs typeface="Arial" panose="020B0604020202020204" pitchFamily="34" charset="0"/>
              </a:rPr>
              <a:t>Conceptual journey.</a:t>
            </a:r>
          </a:p>
          <a:p>
            <a:r>
              <a:rPr lang="en-US" altLang="en-US" dirty="0">
                <a:solidFill>
                  <a:srgbClr val="002060"/>
                </a:solidFill>
                <a:latin typeface="Arial" panose="020B0604020202020204" pitchFamily="34" charset="0"/>
                <a:cs typeface="Arial" panose="020B0604020202020204" pitchFamily="34" charset="0"/>
              </a:rPr>
              <a:t>Reasoning and mathematical thinking.</a:t>
            </a:r>
            <a:endParaRPr lang="en-GB" altLang="en-US" dirty="0"/>
          </a:p>
        </p:txBody>
      </p:sp>
      <p:sp>
        <p:nvSpPr>
          <p:cNvPr id="24580" name="Slide Number Placeholder 3">
            <a:extLst>
              <a:ext uri="{FF2B5EF4-FFF2-40B4-BE49-F238E27FC236}">
                <a16:creationId xmlns:a16="http://schemas.microsoft.com/office/drawing/2014/main" id="{53E2A7F9-7E99-4347-B6DD-BBBCD068A4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50888" indent="-287338">
              <a:defRPr sz="2800">
                <a:solidFill>
                  <a:schemeClr val="tx1"/>
                </a:solidFill>
                <a:latin typeface="Arial" panose="020B0604020202020204" pitchFamily="34" charset="0"/>
              </a:defRPr>
            </a:lvl2pPr>
            <a:lvl3pPr marL="1154113" indent="-230188">
              <a:defRPr sz="2800">
                <a:solidFill>
                  <a:schemeClr val="tx1"/>
                </a:solidFill>
                <a:latin typeface="Arial" panose="020B0604020202020204" pitchFamily="34" charset="0"/>
              </a:defRPr>
            </a:lvl3pPr>
            <a:lvl4pPr marL="1616075" indent="-230188">
              <a:defRPr sz="2800">
                <a:solidFill>
                  <a:schemeClr val="tx1"/>
                </a:solidFill>
                <a:latin typeface="Arial" panose="020B0604020202020204" pitchFamily="34" charset="0"/>
              </a:defRPr>
            </a:lvl4pPr>
            <a:lvl5pPr marL="2078038" indent="-230188">
              <a:defRPr sz="2800">
                <a:solidFill>
                  <a:schemeClr val="tx1"/>
                </a:solidFill>
                <a:latin typeface="Arial" panose="020B0604020202020204" pitchFamily="34" charset="0"/>
              </a:defRPr>
            </a:lvl5pPr>
            <a:lvl6pPr marL="2535238" indent="-230188" eaLnBrk="0" fontAlgn="base" hangingPunct="0">
              <a:spcBef>
                <a:spcPct val="0"/>
              </a:spcBef>
              <a:spcAft>
                <a:spcPct val="0"/>
              </a:spcAft>
              <a:defRPr sz="2800">
                <a:solidFill>
                  <a:schemeClr val="tx1"/>
                </a:solidFill>
                <a:latin typeface="Arial" panose="020B0604020202020204" pitchFamily="34" charset="0"/>
              </a:defRPr>
            </a:lvl6pPr>
            <a:lvl7pPr marL="2992438" indent="-230188" eaLnBrk="0" fontAlgn="base" hangingPunct="0">
              <a:spcBef>
                <a:spcPct val="0"/>
              </a:spcBef>
              <a:spcAft>
                <a:spcPct val="0"/>
              </a:spcAft>
              <a:defRPr sz="2800">
                <a:solidFill>
                  <a:schemeClr val="tx1"/>
                </a:solidFill>
                <a:latin typeface="Arial" panose="020B0604020202020204" pitchFamily="34" charset="0"/>
              </a:defRPr>
            </a:lvl7pPr>
            <a:lvl8pPr marL="3449638" indent="-230188" eaLnBrk="0" fontAlgn="base" hangingPunct="0">
              <a:spcBef>
                <a:spcPct val="0"/>
              </a:spcBef>
              <a:spcAft>
                <a:spcPct val="0"/>
              </a:spcAft>
              <a:defRPr sz="2800">
                <a:solidFill>
                  <a:schemeClr val="tx1"/>
                </a:solidFill>
                <a:latin typeface="Arial" panose="020B0604020202020204" pitchFamily="34" charset="0"/>
              </a:defRPr>
            </a:lvl8pPr>
            <a:lvl9pPr marL="3906838" indent="-230188" eaLnBrk="0" fontAlgn="base" hangingPunct="0">
              <a:spcBef>
                <a:spcPct val="0"/>
              </a:spcBef>
              <a:spcAft>
                <a:spcPct val="0"/>
              </a:spcAft>
              <a:defRPr sz="2800">
                <a:solidFill>
                  <a:schemeClr val="tx1"/>
                </a:solidFill>
                <a:latin typeface="Arial" panose="020B0604020202020204" pitchFamily="34" charset="0"/>
              </a:defRPr>
            </a:lvl9pPr>
          </a:lstStyle>
          <a:p>
            <a:fld id="{D8C80DB7-8CA5-41F8-8748-16C3F01CAB87}" type="slidenum">
              <a:rPr lang="en-GB" altLang="en-US" sz="1200" smtClean="0"/>
              <a:pPr/>
              <a:t>12</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8496F53-DFC1-4CCA-8B18-27920F9C63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B98D3F6-6302-47F1-A589-C12055103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2060"/>
                </a:solidFill>
                <a:latin typeface="Arial" panose="020B0604020202020204" pitchFamily="34" charset="0"/>
                <a:cs typeface="Arial" panose="020B0604020202020204" pitchFamily="34" charset="0"/>
              </a:rPr>
              <a:t>Knowing ‘why’ as well as knowing ‘that’ and knowing ‘how’.</a:t>
            </a:r>
          </a:p>
          <a:p>
            <a:r>
              <a:rPr lang="en-US" altLang="en-US" dirty="0">
                <a:solidFill>
                  <a:srgbClr val="002060"/>
                </a:solidFill>
                <a:latin typeface="Arial" panose="020B0604020202020204" pitchFamily="34" charset="0"/>
                <a:cs typeface="Arial" panose="020B0604020202020204" pitchFamily="34" charset="0"/>
              </a:rPr>
              <a:t>Ability to use one’s knowledge in new and unfamiliar situations.</a:t>
            </a:r>
            <a:endParaRPr lang="en-GB" altLang="en-US" dirty="0">
              <a:solidFill>
                <a:srgbClr val="002060"/>
              </a:solidFill>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46C14C79-C789-43EE-91CA-F573A133E7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50888" indent="-287338">
              <a:defRPr sz="2800">
                <a:solidFill>
                  <a:schemeClr val="tx1"/>
                </a:solidFill>
                <a:latin typeface="Arial" panose="020B0604020202020204" pitchFamily="34" charset="0"/>
              </a:defRPr>
            </a:lvl2pPr>
            <a:lvl3pPr marL="1154113" indent="-230188">
              <a:defRPr sz="2800">
                <a:solidFill>
                  <a:schemeClr val="tx1"/>
                </a:solidFill>
                <a:latin typeface="Arial" panose="020B0604020202020204" pitchFamily="34" charset="0"/>
              </a:defRPr>
            </a:lvl3pPr>
            <a:lvl4pPr marL="1616075" indent="-230188">
              <a:defRPr sz="2800">
                <a:solidFill>
                  <a:schemeClr val="tx1"/>
                </a:solidFill>
                <a:latin typeface="Arial" panose="020B0604020202020204" pitchFamily="34" charset="0"/>
              </a:defRPr>
            </a:lvl4pPr>
            <a:lvl5pPr marL="2078038" indent="-230188">
              <a:defRPr sz="2800">
                <a:solidFill>
                  <a:schemeClr val="tx1"/>
                </a:solidFill>
                <a:latin typeface="Arial" panose="020B0604020202020204" pitchFamily="34" charset="0"/>
              </a:defRPr>
            </a:lvl5pPr>
            <a:lvl6pPr marL="2535238" indent="-230188" eaLnBrk="0" fontAlgn="base" hangingPunct="0">
              <a:spcBef>
                <a:spcPct val="0"/>
              </a:spcBef>
              <a:spcAft>
                <a:spcPct val="0"/>
              </a:spcAft>
              <a:defRPr sz="2800">
                <a:solidFill>
                  <a:schemeClr val="tx1"/>
                </a:solidFill>
                <a:latin typeface="Arial" panose="020B0604020202020204" pitchFamily="34" charset="0"/>
              </a:defRPr>
            </a:lvl6pPr>
            <a:lvl7pPr marL="2992438" indent="-230188" eaLnBrk="0" fontAlgn="base" hangingPunct="0">
              <a:spcBef>
                <a:spcPct val="0"/>
              </a:spcBef>
              <a:spcAft>
                <a:spcPct val="0"/>
              </a:spcAft>
              <a:defRPr sz="2800">
                <a:solidFill>
                  <a:schemeClr val="tx1"/>
                </a:solidFill>
                <a:latin typeface="Arial" panose="020B0604020202020204" pitchFamily="34" charset="0"/>
              </a:defRPr>
            </a:lvl7pPr>
            <a:lvl8pPr marL="3449638" indent="-230188" eaLnBrk="0" fontAlgn="base" hangingPunct="0">
              <a:spcBef>
                <a:spcPct val="0"/>
              </a:spcBef>
              <a:spcAft>
                <a:spcPct val="0"/>
              </a:spcAft>
              <a:defRPr sz="2800">
                <a:solidFill>
                  <a:schemeClr val="tx1"/>
                </a:solidFill>
                <a:latin typeface="Arial" panose="020B0604020202020204" pitchFamily="34" charset="0"/>
              </a:defRPr>
            </a:lvl8pPr>
            <a:lvl9pPr marL="3906838" indent="-230188" eaLnBrk="0" fontAlgn="base" hangingPunct="0">
              <a:spcBef>
                <a:spcPct val="0"/>
              </a:spcBef>
              <a:spcAft>
                <a:spcPct val="0"/>
              </a:spcAft>
              <a:defRPr sz="2800">
                <a:solidFill>
                  <a:schemeClr val="tx1"/>
                </a:solidFill>
                <a:latin typeface="Arial" panose="020B0604020202020204" pitchFamily="34" charset="0"/>
              </a:defRPr>
            </a:lvl9pPr>
          </a:lstStyle>
          <a:p>
            <a:fld id="{40739CD4-96A9-4120-936D-8097AA7BE404}" type="slidenum">
              <a:rPr lang="en-GB" altLang="en-US" sz="1200" smtClean="0"/>
              <a:pPr/>
              <a:t>13</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www.ncetm.org.uk/teaching-for-mastery/mastery-explained/five-big-ideas-in-teaching-for-mastery/</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central component in the NCETM/Maths Hubs programmes to develop Mastery Specialists has been discussion of 5 Big Ideas, drawn from research evidence, underpinning teaching for mastery. This is the diagram used to help bind these ideas together. These ideas will be examined in the other five ITE units, but here’s a flavour of what lies behind them.</a:t>
            </a:r>
            <a:endParaRPr lang="en-GB" i="1" dirty="0"/>
          </a:p>
        </p:txBody>
      </p:sp>
      <p:sp>
        <p:nvSpPr>
          <p:cNvPr id="4" name="Slide Number Placeholder 3"/>
          <p:cNvSpPr>
            <a:spLocks noGrp="1"/>
          </p:cNvSpPr>
          <p:nvPr>
            <p:ph type="sldNum" sz="quarter" idx="10"/>
          </p:nvPr>
        </p:nvSpPr>
        <p:spPr/>
        <p:txBody>
          <a:bodyPr/>
          <a:lstStyle/>
          <a:p>
            <a:fld id="{5E7E5CE8-4D9B-4B90-B04D-856B84F69FD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067054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15</a:t>
            </a:fld>
            <a:endParaRPr lang="en-GB"/>
          </a:p>
        </p:txBody>
      </p:sp>
    </p:spTree>
    <p:extLst>
      <p:ext uri="{BB962C8B-B14F-4D97-AF65-F5344CB8AC3E}">
        <p14:creationId xmlns:p14="http://schemas.microsoft.com/office/powerpoint/2010/main" val="335843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www.ncetm.org.uk/teaching-for-mastery/mastery-explained/supporting-research-evidence-and-argument/</a:t>
            </a:r>
            <a:endParaRPr lang="en-GB" sz="1200" dirty="0"/>
          </a:p>
          <a:p>
            <a:endParaRPr lang="en-GB" dirty="0"/>
          </a:p>
          <a:p>
            <a:r>
              <a:rPr lang="en-GB" dirty="0"/>
              <a:t>Jain &amp; Hyde (2020) Myths and Legends of Mastery in the Mathematics Curriculum.</a:t>
            </a:r>
          </a:p>
        </p:txBody>
      </p:sp>
      <p:sp>
        <p:nvSpPr>
          <p:cNvPr id="4" name="Slide Number Placeholder 3"/>
          <p:cNvSpPr>
            <a:spLocks noGrp="1"/>
          </p:cNvSpPr>
          <p:nvPr>
            <p:ph type="sldNum" sz="quarter" idx="5"/>
          </p:nvPr>
        </p:nvSpPr>
        <p:spPr/>
        <p:txBody>
          <a:bodyPr/>
          <a:lstStyle/>
          <a:p>
            <a:fld id="{F385F9E8-66F2-43ED-BF9C-01A3D25CCF13}" type="slidenum">
              <a:rPr lang="en-GB" smtClean="0"/>
              <a:t>20</a:t>
            </a:fld>
            <a:endParaRPr lang="en-GB"/>
          </a:p>
        </p:txBody>
      </p:sp>
    </p:spTree>
    <p:extLst>
      <p:ext uri="{BB962C8B-B14F-4D97-AF65-F5344CB8AC3E}">
        <p14:creationId xmlns:p14="http://schemas.microsoft.com/office/powerpoint/2010/main" val="1475400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21</a:t>
            </a:fld>
            <a:endParaRPr lang="en-GB"/>
          </a:p>
        </p:txBody>
      </p:sp>
    </p:spTree>
    <p:extLst>
      <p:ext uri="{BB962C8B-B14F-4D97-AF65-F5344CB8AC3E}">
        <p14:creationId xmlns:p14="http://schemas.microsoft.com/office/powerpoint/2010/main" val="248358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22</a:t>
            </a:fld>
            <a:endParaRPr lang="en-GB"/>
          </a:p>
        </p:txBody>
      </p:sp>
    </p:spTree>
    <p:extLst>
      <p:ext uri="{BB962C8B-B14F-4D97-AF65-F5344CB8AC3E}">
        <p14:creationId xmlns:p14="http://schemas.microsoft.com/office/powerpoint/2010/main" val="1548717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23</a:t>
            </a:fld>
            <a:endParaRPr lang="en-GB"/>
          </a:p>
        </p:txBody>
      </p:sp>
    </p:spTree>
    <p:extLst>
      <p:ext uri="{BB962C8B-B14F-4D97-AF65-F5344CB8AC3E}">
        <p14:creationId xmlns:p14="http://schemas.microsoft.com/office/powerpoint/2010/main" val="2476491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24</a:t>
            </a:fld>
            <a:endParaRPr lang="en-GB"/>
          </a:p>
        </p:txBody>
      </p:sp>
    </p:spTree>
    <p:extLst>
      <p:ext uri="{BB962C8B-B14F-4D97-AF65-F5344CB8AC3E}">
        <p14:creationId xmlns:p14="http://schemas.microsoft.com/office/powerpoint/2010/main" val="6053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5F9E8-66F2-43ED-BF9C-01A3D25CCF13}" type="slidenum">
              <a:rPr lang="en-GB" smtClean="0"/>
              <a:t>2</a:t>
            </a:fld>
            <a:endParaRPr lang="en-GB"/>
          </a:p>
        </p:txBody>
      </p:sp>
    </p:spTree>
    <p:extLst>
      <p:ext uri="{BB962C8B-B14F-4D97-AF65-F5344CB8AC3E}">
        <p14:creationId xmlns:p14="http://schemas.microsoft.com/office/powerpoint/2010/main" val="1279265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0E99A16F-9D1E-4A4E-B7FA-7FE4797419E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571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4</a:t>
            </a:fld>
            <a:endParaRPr lang="en-GB"/>
          </a:p>
        </p:txBody>
      </p:sp>
    </p:spTree>
    <p:extLst>
      <p:ext uri="{BB962C8B-B14F-4D97-AF65-F5344CB8AC3E}">
        <p14:creationId xmlns:p14="http://schemas.microsoft.com/office/powerpoint/2010/main" val="92873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NAMA (2015) Five Myths of Mastery in Mathematics </a:t>
            </a:r>
            <a:r>
              <a:rPr lang="en-GB" sz="1200" dirty="0">
                <a:hlinkClick r:id="rId3"/>
              </a:rPr>
              <a:t>http://www.nama.org.uk/Downloads/Five%20Myths%20about%20Mathematics%20Mastery.pdf</a:t>
            </a:r>
            <a:endParaRPr lang="en-GB" sz="1200" dirty="0"/>
          </a:p>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5</a:t>
            </a:fld>
            <a:endParaRPr lang="en-GB"/>
          </a:p>
        </p:txBody>
      </p:sp>
    </p:spTree>
    <p:extLst>
      <p:ext uri="{BB962C8B-B14F-4D97-AF65-F5344CB8AC3E}">
        <p14:creationId xmlns:p14="http://schemas.microsoft.com/office/powerpoint/2010/main" val="132933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https://www.ncetm.org.uk/teaching-for-mastery/mastery-explained/</a:t>
            </a:r>
            <a:endParaRPr lang="en-GB" dirty="0"/>
          </a:p>
        </p:txBody>
      </p:sp>
      <p:sp>
        <p:nvSpPr>
          <p:cNvPr id="4" name="Slide Number Placeholder 3"/>
          <p:cNvSpPr>
            <a:spLocks noGrp="1"/>
          </p:cNvSpPr>
          <p:nvPr>
            <p:ph type="sldNum" sz="quarter" idx="10"/>
          </p:nvPr>
        </p:nvSpPr>
        <p:spPr/>
        <p:txBody>
          <a:bodyPr/>
          <a:lstStyle/>
          <a:p>
            <a:fld id="{F385F9E8-66F2-43ED-BF9C-01A3D25CCF13}" type="slidenum">
              <a:rPr lang="en-GB" smtClean="0"/>
              <a:t>6</a:t>
            </a:fld>
            <a:endParaRPr lang="en-GB"/>
          </a:p>
        </p:txBody>
      </p:sp>
    </p:spTree>
    <p:extLst>
      <p:ext uri="{BB962C8B-B14F-4D97-AF65-F5344CB8AC3E}">
        <p14:creationId xmlns:p14="http://schemas.microsoft.com/office/powerpoint/2010/main" val="112263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Lato"/>
              </a:rPr>
              <a:t>Mastery analogy: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Lato"/>
              </a:rPr>
              <a:t>A project manager gives workers two weeks to build the foundations. The workers do what they can in that time. Maybe it rains, maybe some of the supplies don’t show up. After two weeks the inspector comes to check on the foundations and says “Ok, the concrete is still wet right over here, and that part is not quite up to code. I’ll give it an 80%.” The project manager says “Great! That’s quite good. Let’s build the first floor.” And so the story goes on. After the 4th floor the whole structure collapses.</a:t>
            </a:r>
            <a:endParaRPr lang="en-GB" i="0" dirty="0"/>
          </a:p>
        </p:txBody>
      </p:sp>
      <p:sp>
        <p:nvSpPr>
          <p:cNvPr id="4" name="Slide Number Placeholder 3"/>
          <p:cNvSpPr>
            <a:spLocks noGrp="1"/>
          </p:cNvSpPr>
          <p:nvPr>
            <p:ph type="sldNum" sz="quarter" idx="10"/>
          </p:nvPr>
        </p:nvSpPr>
        <p:spPr/>
        <p:txBody>
          <a:bodyPr/>
          <a:lstStyle/>
          <a:p>
            <a:fld id="{F385F9E8-66F2-43ED-BF9C-01A3D25CCF13}" type="slidenum">
              <a:rPr lang="en-GB" smtClean="0"/>
              <a:t>7</a:t>
            </a:fld>
            <a:endParaRPr lang="en-GB"/>
          </a:p>
        </p:txBody>
      </p:sp>
    </p:spTree>
    <p:extLst>
      <p:ext uri="{BB962C8B-B14F-4D97-AF65-F5344CB8AC3E}">
        <p14:creationId xmlns:p14="http://schemas.microsoft.com/office/powerpoint/2010/main" val="425734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videos to TT. Ask them to make</a:t>
            </a:r>
            <a:r>
              <a:rPr lang="en-GB" baseline="0" dirty="0"/>
              <a:t> notes about what it means to ‘teach for mastery’</a:t>
            </a:r>
            <a:endParaRPr lang="en-GB" dirty="0"/>
          </a:p>
        </p:txBody>
      </p:sp>
      <p:sp>
        <p:nvSpPr>
          <p:cNvPr id="4" name="Slide Number Placeholder 3"/>
          <p:cNvSpPr>
            <a:spLocks noGrp="1"/>
          </p:cNvSpPr>
          <p:nvPr>
            <p:ph type="sldNum" sz="quarter" idx="10"/>
          </p:nvPr>
        </p:nvSpPr>
        <p:spPr/>
        <p:txBody>
          <a:bodyPr/>
          <a:lstStyle/>
          <a:p>
            <a:fld id="{F385F9E8-66F2-43ED-BF9C-01A3D25CCF13}" type="slidenum">
              <a:rPr lang="en-GB" smtClean="0"/>
              <a:t>8</a:t>
            </a:fld>
            <a:endParaRPr lang="en-GB"/>
          </a:p>
        </p:txBody>
      </p:sp>
    </p:spTree>
    <p:extLst>
      <p:ext uri="{BB962C8B-B14F-4D97-AF65-F5344CB8AC3E}">
        <p14:creationId xmlns:p14="http://schemas.microsoft.com/office/powerpoint/2010/main" val="275244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watched the video clip, revise your list about what you think mastery is and what it is not.</a:t>
            </a:r>
          </a:p>
        </p:txBody>
      </p:sp>
      <p:sp>
        <p:nvSpPr>
          <p:cNvPr id="4" name="Slide Number Placeholder 3"/>
          <p:cNvSpPr>
            <a:spLocks noGrp="1"/>
          </p:cNvSpPr>
          <p:nvPr>
            <p:ph type="sldNum" sz="quarter" idx="5"/>
          </p:nvPr>
        </p:nvSpPr>
        <p:spPr/>
        <p:txBody>
          <a:bodyPr/>
          <a:lstStyle/>
          <a:p>
            <a:fld id="{F385F9E8-66F2-43ED-BF9C-01A3D25CCF13}" type="slidenum">
              <a:rPr lang="en-GB" smtClean="0"/>
              <a:t>9</a:t>
            </a:fld>
            <a:endParaRPr lang="en-GB"/>
          </a:p>
        </p:txBody>
      </p:sp>
    </p:spTree>
    <p:extLst>
      <p:ext uri="{BB962C8B-B14F-4D97-AF65-F5344CB8AC3E}">
        <p14:creationId xmlns:p14="http://schemas.microsoft.com/office/powerpoint/2010/main" val="45641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7847387-C039-42F5-9362-5A17919C4A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353AB2E-4191-40C8-95FE-206E3F371A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2060"/>
                </a:solidFill>
              </a:rPr>
              <a:t>All are capable of understanding and doing mathematics, given sufficient time.</a:t>
            </a:r>
          </a:p>
          <a:p>
            <a:r>
              <a:rPr lang="en-US" altLang="en-US" dirty="0">
                <a:solidFill>
                  <a:srgbClr val="002060"/>
                </a:solidFill>
              </a:rPr>
              <a:t>Dismiss “can’t do maths”.</a:t>
            </a:r>
          </a:p>
          <a:p>
            <a:r>
              <a:rPr lang="en-US" altLang="en-US" dirty="0">
                <a:solidFill>
                  <a:srgbClr val="002060"/>
                </a:solidFill>
              </a:rPr>
              <a:t>All can achieve with good teaching, planning, resources, effort and attitude.</a:t>
            </a:r>
            <a:endParaRPr lang="en-GB" altLang="en-US" dirty="0">
              <a:solidFill>
                <a:srgbClr val="002060"/>
              </a:solidFill>
            </a:endParaRPr>
          </a:p>
        </p:txBody>
      </p:sp>
      <p:sp>
        <p:nvSpPr>
          <p:cNvPr id="20484" name="Slide Number Placeholder 3">
            <a:extLst>
              <a:ext uri="{FF2B5EF4-FFF2-40B4-BE49-F238E27FC236}">
                <a16:creationId xmlns:a16="http://schemas.microsoft.com/office/drawing/2014/main" id="{E63AEB1F-7966-421F-B76F-C68AE6573A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50888" indent="-287338">
              <a:defRPr sz="2800">
                <a:solidFill>
                  <a:schemeClr val="tx1"/>
                </a:solidFill>
                <a:latin typeface="Arial" panose="020B0604020202020204" pitchFamily="34" charset="0"/>
              </a:defRPr>
            </a:lvl2pPr>
            <a:lvl3pPr marL="1154113" indent="-230188">
              <a:defRPr sz="2800">
                <a:solidFill>
                  <a:schemeClr val="tx1"/>
                </a:solidFill>
                <a:latin typeface="Arial" panose="020B0604020202020204" pitchFamily="34" charset="0"/>
              </a:defRPr>
            </a:lvl3pPr>
            <a:lvl4pPr marL="1616075" indent="-230188">
              <a:defRPr sz="2800">
                <a:solidFill>
                  <a:schemeClr val="tx1"/>
                </a:solidFill>
                <a:latin typeface="Arial" panose="020B0604020202020204" pitchFamily="34" charset="0"/>
              </a:defRPr>
            </a:lvl4pPr>
            <a:lvl5pPr marL="2078038" indent="-230188">
              <a:defRPr sz="2800">
                <a:solidFill>
                  <a:schemeClr val="tx1"/>
                </a:solidFill>
                <a:latin typeface="Arial" panose="020B0604020202020204" pitchFamily="34" charset="0"/>
              </a:defRPr>
            </a:lvl5pPr>
            <a:lvl6pPr marL="2535238" indent="-230188" eaLnBrk="0" fontAlgn="base" hangingPunct="0">
              <a:spcBef>
                <a:spcPct val="0"/>
              </a:spcBef>
              <a:spcAft>
                <a:spcPct val="0"/>
              </a:spcAft>
              <a:defRPr sz="2800">
                <a:solidFill>
                  <a:schemeClr val="tx1"/>
                </a:solidFill>
                <a:latin typeface="Arial" panose="020B0604020202020204" pitchFamily="34" charset="0"/>
              </a:defRPr>
            </a:lvl6pPr>
            <a:lvl7pPr marL="2992438" indent="-230188" eaLnBrk="0" fontAlgn="base" hangingPunct="0">
              <a:spcBef>
                <a:spcPct val="0"/>
              </a:spcBef>
              <a:spcAft>
                <a:spcPct val="0"/>
              </a:spcAft>
              <a:defRPr sz="2800">
                <a:solidFill>
                  <a:schemeClr val="tx1"/>
                </a:solidFill>
                <a:latin typeface="Arial" panose="020B0604020202020204" pitchFamily="34" charset="0"/>
              </a:defRPr>
            </a:lvl7pPr>
            <a:lvl8pPr marL="3449638" indent="-230188" eaLnBrk="0" fontAlgn="base" hangingPunct="0">
              <a:spcBef>
                <a:spcPct val="0"/>
              </a:spcBef>
              <a:spcAft>
                <a:spcPct val="0"/>
              </a:spcAft>
              <a:defRPr sz="2800">
                <a:solidFill>
                  <a:schemeClr val="tx1"/>
                </a:solidFill>
                <a:latin typeface="Arial" panose="020B0604020202020204" pitchFamily="34" charset="0"/>
              </a:defRPr>
            </a:lvl8pPr>
            <a:lvl9pPr marL="3906838" indent="-230188" eaLnBrk="0" fontAlgn="base" hangingPunct="0">
              <a:spcBef>
                <a:spcPct val="0"/>
              </a:spcBef>
              <a:spcAft>
                <a:spcPct val="0"/>
              </a:spcAft>
              <a:defRPr sz="2800">
                <a:solidFill>
                  <a:schemeClr val="tx1"/>
                </a:solidFill>
                <a:latin typeface="Arial" panose="020B0604020202020204" pitchFamily="34" charset="0"/>
              </a:defRPr>
            </a:lvl9pPr>
          </a:lstStyle>
          <a:p>
            <a:fld id="{897B9662-E85E-4BD2-B170-713D3E1BCB32}" type="slidenum">
              <a:rPr lang="en-GB" altLang="en-US" sz="1200" smtClean="0"/>
              <a:pPr/>
              <a:t>10</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3BE1E5-2745-4857-975D-511EF3061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E16886AD-E80A-4037-B17C-E3C887FEF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06850"/>
            <a:ext cx="32226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6" name="Date Placeholder 6">
            <a:extLst>
              <a:ext uri="{FF2B5EF4-FFF2-40B4-BE49-F238E27FC236}">
                <a16:creationId xmlns:a16="http://schemas.microsoft.com/office/drawing/2014/main" id="{EFAB30C6-CBDE-4890-BA0D-C93690637E27}"/>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solidFill>
                <a:srgbClr val="99CCCC"/>
              </a:solidFill>
            </a:endParaRPr>
          </a:p>
        </p:txBody>
      </p:sp>
    </p:spTree>
    <p:extLst>
      <p:ext uri="{BB962C8B-B14F-4D97-AF65-F5344CB8AC3E}">
        <p14:creationId xmlns:p14="http://schemas.microsoft.com/office/powerpoint/2010/main" val="15379581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a:buNone/>
            </a:pPr>
            <a:r>
              <a:rPr lang="en-GB" sz="3600" b="1" dirty="0">
                <a:solidFill>
                  <a:schemeClr val="bg1"/>
                </a:solidFill>
              </a:rPr>
              <a:t>Thank you</a:t>
            </a:r>
          </a:p>
        </p:txBody>
      </p:sp>
    </p:spTree>
    <p:extLst>
      <p:ext uri="{BB962C8B-B14F-4D97-AF65-F5344CB8AC3E}">
        <p14:creationId xmlns:p14="http://schemas.microsoft.com/office/powerpoint/2010/main" val="1421719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itle 6">
            <a:extLst>
              <a:ext uri="{FF2B5EF4-FFF2-40B4-BE49-F238E27FC236}">
                <a16:creationId xmlns:a16="http://schemas.microsoft.com/office/drawing/2014/main" id="{C19AE59B-998B-4334-8888-5BACDCD98A04}"/>
              </a:ext>
            </a:extLst>
          </p:cNvPr>
          <p:cNvSpPr>
            <a:spLocks noGrp="1"/>
          </p:cNvSpPr>
          <p:nvPr>
            <p:ph type="title"/>
          </p:nvPr>
        </p:nvSpPr>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5A6EFB07-56BE-4440-9BF9-03083489C5FB}"/>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6B1E6CFB-3E69-445D-A002-CC35F7441EBC}"/>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FF4113BB-055E-477B-BCED-E1D61874A941}"/>
              </a:ext>
            </a:extLst>
          </p:cNvPr>
          <p:cNvSpPr>
            <a:spLocks noGrp="1" noChangeArrowheads="1"/>
          </p:cNvSpPr>
          <p:nvPr>
            <p:ph type="sldNum" sz="quarter" idx="12"/>
          </p:nvPr>
        </p:nvSpPr>
        <p:spPr>
          <a:ln/>
        </p:spPr>
        <p:txBody>
          <a:bodyPr/>
          <a:lstStyle>
            <a:lvl1pPr>
              <a:defRPr/>
            </a:lvl1pPr>
          </a:lstStyle>
          <a:p>
            <a:pPr>
              <a:defRPr/>
            </a:pPr>
            <a:fld id="{CDC9229A-3137-4274-9D93-ABCF68FD201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5835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5B9C98FE-BC97-47B8-BA72-96FC2D0D884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a:extLst>
              <a:ext uri="{FF2B5EF4-FFF2-40B4-BE49-F238E27FC236}">
                <a16:creationId xmlns:a16="http://schemas.microsoft.com/office/drawing/2014/main" id="{766D46BD-DA1A-4EDF-87A5-8A5D225047E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7" name="Rectangle 8">
            <a:extLst>
              <a:ext uri="{FF2B5EF4-FFF2-40B4-BE49-F238E27FC236}">
                <a16:creationId xmlns:a16="http://schemas.microsoft.com/office/drawing/2014/main" id="{731D8F59-136D-4764-96F4-F88910757688}"/>
              </a:ext>
            </a:extLst>
          </p:cNvPr>
          <p:cNvSpPr>
            <a:spLocks noGrp="1" noChangeArrowheads="1"/>
          </p:cNvSpPr>
          <p:nvPr>
            <p:ph type="sldNum" sz="quarter" idx="12"/>
          </p:nvPr>
        </p:nvSpPr>
        <p:spPr>
          <a:ln/>
        </p:spPr>
        <p:txBody>
          <a:bodyPr/>
          <a:lstStyle>
            <a:lvl1pPr>
              <a:defRPr/>
            </a:lvl1pPr>
          </a:lstStyle>
          <a:p>
            <a:pPr>
              <a:defRPr/>
            </a:pPr>
            <a:fld id="{DE849092-7741-4545-8207-60E9F086A6F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7589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5FCD3F7-323D-49C4-8F98-2473FAD6027A}"/>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7">
            <a:extLst>
              <a:ext uri="{FF2B5EF4-FFF2-40B4-BE49-F238E27FC236}">
                <a16:creationId xmlns:a16="http://schemas.microsoft.com/office/drawing/2014/main" id="{15614566-BD81-4C21-9982-3CAB1E46C753}"/>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9" name="Rectangle 8">
            <a:extLst>
              <a:ext uri="{FF2B5EF4-FFF2-40B4-BE49-F238E27FC236}">
                <a16:creationId xmlns:a16="http://schemas.microsoft.com/office/drawing/2014/main" id="{BA44A0A9-33A1-402A-918B-715DD9095B04}"/>
              </a:ext>
            </a:extLst>
          </p:cNvPr>
          <p:cNvSpPr>
            <a:spLocks noGrp="1" noChangeArrowheads="1"/>
          </p:cNvSpPr>
          <p:nvPr>
            <p:ph type="sldNum" sz="quarter" idx="12"/>
          </p:nvPr>
        </p:nvSpPr>
        <p:spPr>
          <a:ln/>
        </p:spPr>
        <p:txBody>
          <a:bodyPr/>
          <a:lstStyle>
            <a:lvl1pPr>
              <a:defRPr/>
            </a:lvl1pPr>
          </a:lstStyle>
          <a:p>
            <a:pPr>
              <a:defRPr/>
            </a:pPr>
            <a:fld id="{E2DC6105-1C76-4516-94C4-62DA3D05EC2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0201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ECD51F2-A4CD-4C8F-8B38-4BE7D05498E1}"/>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7">
            <a:extLst>
              <a:ext uri="{FF2B5EF4-FFF2-40B4-BE49-F238E27FC236}">
                <a16:creationId xmlns:a16="http://schemas.microsoft.com/office/drawing/2014/main" id="{5A1DFB55-3611-4D6B-9910-58FAA1E721F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5" name="Rectangle 8">
            <a:extLst>
              <a:ext uri="{FF2B5EF4-FFF2-40B4-BE49-F238E27FC236}">
                <a16:creationId xmlns:a16="http://schemas.microsoft.com/office/drawing/2014/main" id="{CA01AD62-20EC-4928-AD8B-9EF4D5401B05}"/>
              </a:ext>
            </a:extLst>
          </p:cNvPr>
          <p:cNvSpPr>
            <a:spLocks noGrp="1" noChangeArrowheads="1"/>
          </p:cNvSpPr>
          <p:nvPr>
            <p:ph type="sldNum" sz="quarter" idx="12"/>
          </p:nvPr>
        </p:nvSpPr>
        <p:spPr>
          <a:ln/>
        </p:spPr>
        <p:txBody>
          <a:bodyPr/>
          <a:lstStyle>
            <a:lvl1pPr>
              <a:defRPr/>
            </a:lvl1pPr>
          </a:lstStyle>
          <a:p>
            <a:pPr>
              <a:defRPr/>
            </a:pPr>
            <a:fld id="{6847DCF0-4009-4510-911B-005F4769A9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94390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1829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FDCBD66-44BB-46F5-BB2C-2DED1FE25423}"/>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a:extLst>
              <a:ext uri="{FF2B5EF4-FFF2-40B4-BE49-F238E27FC236}">
                <a16:creationId xmlns:a16="http://schemas.microsoft.com/office/drawing/2014/main" id="{E1971CAA-BA05-4F54-ABE0-9AA0E159B0D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7" name="Rectangle 8">
            <a:extLst>
              <a:ext uri="{FF2B5EF4-FFF2-40B4-BE49-F238E27FC236}">
                <a16:creationId xmlns:a16="http://schemas.microsoft.com/office/drawing/2014/main" id="{37DD1C58-4CEA-460B-9B87-18AEE38368FF}"/>
              </a:ext>
            </a:extLst>
          </p:cNvPr>
          <p:cNvSpPr>
            <a:spLocks noGrp="1" noChangeArrowheads="1"/>
          </p:cNvSpPr>
          <p:nvPr>
            <p:ph type="sldNum" sz="quarter" idx="12"/>
          </p:nvPr>
        </p:nvSpPr>
        <p:spPr>
          <a:ln/>
        </p:spPr>
        <p:txBody>
          <a:bodyPr/>
          <a:lstStyle>
            <a:lvl1pPr>
              <a:defRPr/>
            </a:lvl1pPr>
          </a:lstStyle>
          <a:p>
            <a:pPr>
              <a:defRPr/>
            </a:pPr>
            <a:fld id="{70C164AE-0B08-4751-89DC-130DA3C1294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97265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D234CFE-451C-48CF-B79C-BD33958A56B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a:extLst>
              <a:ext uri="{FF2B5EF4-FFF2-40B4-BE49-F238E27FC236}">
                <a16:creationId xmlns:a16="http://schemas.microsoft.com/office/drawing/2014/main" id="{B9652177-4A3C-4FBF-BAC5-BF08ECAACB4D}"/>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7" name="Rectangle 8">
            <a:extLst>
              <a:ext uri="{FF2B5EF4-FFF2-40B4-BE49-F238E27FC236}">
                <a16:creationId xmlns:a16="http://schemas.microsoft.com/office/drawing/2014/main" id="{6835A411-629A-40A9-AA34-D99DEB1D6C67}"/>
              </a:ext>
            </a:extLst>
          </p:cNvPr>
          <p:cNvSpPr>
            <a:spLocks noGrp="1" noChangeArrowheads="1"/>
          </p:cNvSpPr>
          <p:nvPr>
            <p:ph type="sldNum" sz="quarter" idx="12"/>
          </p:nvPr>
        </p:nvSpPr>
        <p:spPr>
          <a:ln/>
        </p:spPr>
        <p:txBody>
          <a:bodyPr/>
          <a:lstStyle>
            <a:lvl1pPr>
              <a:defRPr/>
            </a:lvl1pPr>
          </a:lstStyle>
          <a:p>
            <a:pPr>
              <a:defRPr/>
            </a:pPr>
            <a:fld id="{1078B513-7274-4366-AB13-00D94C29F60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23690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B8279A9-DECC-468D-BE71-6BBE90221F16}"/>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5F8063D9-E96D-4C4A-A684-759E4DB362B2}"/>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70203947-55D6-47EA-8060-AE9FC30F0BDC}"/>
              </a:ext>
            </a:extLst>
          </p:cNvPr>
          <p:cNvSpPr>
            <a:spLocks noGrp="1" noChangeArrowheads="1"/>
          </p:cNvSpPr>
          <p:nvPr>
            <p:ph type="sldNum" sz="quarter" idx="12"/>
          </p:nvPr>
        </p:nvSpPr>
        <p:spPr>
          <a:ln/>
        </p:spPr>
        <p:txBody>
          <a:bodyPr/>
          <a:lstStyle>
            <a:lvl1pPr>
              <a:defRPr/>
            </a:lvl1pPr>
          </a:lstStyle>
          <a:p>
            <a:pPr>
              <a:defRPr/>
            </a:pPr>
            <a:fld id="{E0CBC374-778D-4931-A40C-9E15304F89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85219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1625"/>
            <a:ext cx="1981200"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BF16853E-8FC9-4B0E-8A18-EA8B19D918AF}"/>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7823056D-1BA0-4DBB-A338-98868335144C}"/>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1DFA6299-32B6-41B3-AE74-FCE6E005AC15}"/>
              </a:ext>
            </a:extLst>
          </p:cNvPr>
          <p:cNvSpPr>
            <a:spLocks noGrp="1" noChangeArrowheads="1"/>
          </p:cNvSpPr>
          <p:nvPr>
            <p:ph type="sldNum" sz="quarter" idx="12"/>
          </p:nvPr>
        </p:nvSpPr>
        <p:spPr>
          <a:ln/>
        </p:spPr>
        <p:txBody>
          <a:bodyPr/>
          <a:lstStyle>
            <a:lvl1pPr>
              <a:defRPr/>
            </a:lvl1pPr>
          </a:lstStyle>
          <a:p>
            <a:pPr>
              <a:defRPr/>
            </a:pPr>
            <a:fld id="{0A5942E6-53C6-46EC-8DE6-5865CFA5D75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5511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DA87E1A0-1BED-4169-9FEC-80C591B7C429}"/>
              </a:ext>
            </a:extLst>
          </p:cNvPr>
          <p:cNvSpPr>
            <a:spLocks noGrp="1"/>
          </p:cNvSpPr>
          <p:nvPr>
            <p:ph type="title"/>
          </p:nvPr>
        </p:nvSpPr>
        <p:spPr>
          <a:xfrm>
            <a:off x="762000" y="301625"/>
            <a:ext cx="5826224" cy="1143000"/>
          </a:xfrm>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32A7C652-0F5E-421E-8927-4DC66438BE81}"/>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66AD9309-AAC7-4D25-AA99-6948C87133A4}"/>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25F95844-3D1C-4000-98AE-723720EBA284}"/>
              </a:ext>
            </a:extLst>
          </p:cNvPr>
          <p:cNvSpPr>
            <a:spLocks noGrp="1" noChangeArrowheads="1"/>
          </p:cNvSpPr>
          <p:nvPr>
            <p:ph type="sldNum" sz="quarter" idx="12"/>
          </p:nvPr>
        </p:nvSpPr>
        <p:spPr>
          <a:ln/>
        </p:spPr>
        <p:txBody>
          <a:bodyPr/>
          <a:lstStyle>
            <a:lvl1pPr>
              <a:defRPr/>
            </a:lvl1pPr>
          </a:lstStyle>
          <a:p>
            <a:pPr>
              <a:defRPr/>
            </a:pPr>
            <a:fld id="{6807EF34-7700-4485-B5E9-76D79DF1A2F5}" type="slidenum">
              <a:rPr lang="en-GB" altLang="en-US">
                <a:solidFill>
                  <a:srgbClr val="000000"/>
                </a:solidFill>
              </a:rPr>
              <a:pPr>
                <a:defRPr/>
              </a:pPr>
              <a:t>‹#›</a:t>
            </a:fld>
            <a:endParaRPr lang="en-GB" altLang="en-US">
              <a:solidFill>
                <a:srgbClr val="000000"/>
              </a:solidFill>
            </a:endParaRPr>
          </a:p>
        </p:txBody>
      </p:sp>
      <p:pic>
        <p:nvPicPr>
          <p:cNvPr id="2" name="Picture 1">
            <a:extLst>
              <a:ext uri="{FF2B5EF4-FFF2-40B4-BE49-F238E27FC236}">
                <a16:creationId xmlns:a16="http://schemas.microsoft.com/office/drawing/2014/main" id="{C2E1C0B2-4517-4985-84A8-2748F7390C7F}"/>
              </a:ext>
            </a:extLst>
          </p:cNvPr>
          <p:cNvPicPr>
            <a:picLocks noChangeAspect="1"/>
          </p:cNvPicPr>
          <p:nvPr userDrawn="1"/>
        </p:nvPicPr>
        <p:blipFill>
          <a:blip r:embed="rId2"/>
          <a:stretch>
            <a:fillRect/>
          </a:stretch>
        </p:blipFill>
        <p:spPr>
          <a:xfrm>
            <a:off x="6948264" y="188640"/>
            <a:ext cx="2000928" cy="1028833"/>
          </a:xfrm>
          <a:prstGeom prst="rect">
            <a:avLst/>
          </a:prstGeom>
        </p:spPr>
      </p:pic>
    </p:spTree>
    <p:extLst>
      <p:ext uri="{BB962C8B-B14F-4D97-AF65-F5344CB8AC3E}">
        <p14:creationId xmlns:p14="http://schemas.microsoft.com/office/powerpoint/2010/main" val="1554029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a:extLst>
              <a:ext uri="{FF2B5EF4-FFF2-40B4-BE49-F238E27FC236}">
                <a16:creationId xmlns:a16="http://schemas.microsoft.com/office/drawing/2014/main" id="{E0FEF57C-8C68-4FB6-913A-20F7C62A68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03850" y="5564188"/>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4A343D4-4BE1-4345-8B2C-956B63DA041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32588" y="4564063"/>
            <a:ext cx="2286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r>
              <a:rPr lang="en-GB"/>
              <a:t>Pilot materials 2018/19</a:t>
            </a:r>
          </a:p>
        </p:txBody>
      </p:sp>
    </p:spTree>
    <p:extLst>
      <p:ext uri="{BB962C8B-B14F-4D97-AF65-F5344CB8AC3E}">
        <p14:creationId xmlns:p14="http://schemas.microsoft.com/office/powerpoint/2010/main" val="10512582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4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911068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E93419B-185E-4F6C-8440-3B2C30B59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5400" y="1889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5442E28-1A40-4653-B701-67D88759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916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941168"/>
            <a:ext cx="54864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1027913"/>
            <a:ext cx="54864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59356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3940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2815550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2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43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4606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25422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5941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13790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6B1E6282-2550-4152-B45C-E2FC6CE067D7}"/>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1" name="Rectangle 5">
            <a:extLst>
              <a:ext uri="{FF2B5EF4-FFF2-40B4-BE49-F238E27FC236}">
                <a16:creationId xmlns:a16="http://schemas.microsoft.com/office/drawing/2014/main" id="{52F9BF63-0129-428B-BDC3-E60A4F2D345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93C826A3-F0CE-411F-AD84-0E3622B3B948}"/>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Arial" charset="0"/>
              </a:defRPr>
            </a:lvl1pPr>
          </a:lstStyle>
          <a:p>
            <a:pPr fontAlgn="base">
              <a:spcAft>
                <a:spcPct val="0"/>
              </a:spcAft>
              <a:defRPr/>
            </a:pPr>
            <a:endParaRPr lang="en-GB">
              <a:solidFill>
                <a:srgbClr val="000000"/>
              </a:solidFill>
            </a:endParaRPr>
          </a:p>
        </p:txBody>
      </p:sp>
      <p:sp>
        <p:nvSpPr>
          <p:cNvPr id="43015" name="Rectangle 7">
            <a:extLst>
              <a:ext uri="{FF2B5EF4-FFF2-40B4-BE49-F238E27FC236}">
                <a16:creationId xmlns:a16="http://schemas.microsoft.com/office/drawing/2014/main" id="{48056DF2-B010-43D6-AA3B-67D9491B03C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fontAlgn="base">
              <a:spcAft>
                <a:spcPct val="0"/>
              </a:spcAft>
              <a:defRPr/>
            </a:pPr>
            <a:r>
              <a:rPr lang="en-GB">
                <a:solidFill>
                  <a:srgbClr val="000000"/>
                </a:solidFill>
              </a:rPr>
              <a:t>Pilot materials 2018/19</a:t>
            </a:r>
          </a:p>
        </p:txBody>
      </p:sp>
      <p:sp>
        <p:nvSpPr>
          <p:cNvPr id="43016" name="Rectangle 8">
            <a:extLst>
              <a:ext uri="{FF2B5EF4-FFF2-40B4-BE49-F238E27FC236}">
                <a16:creationId xmlns:a16="http://schemas.microsoft.com/office/drawing/2014/main" id="{C74E58CC-2F08-4695-9372-DA97F131ECAB}"/>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F4FF6AA8-BF96-4683-8FBD-C3A51988EBAC}" type="slidenum">
              <a:rPr lang="en-GB" altLang="en-US">
                <a:solidFill>
                  <a:srgbClr val="000000"/>
                </a:solidFill>
              </a:rPr>
              <a:pPr fontAlgn="base">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475490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r>
              <a:rPr lang="en-GB"/>
              <a:t>Pilot materials 2018/19</a:t>
            </a: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716221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ncetm.org.uk/teaching-for-mastery/mastery-explained/five-big-ideas-in-teaching-for-mastery/"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etm.org.uk/"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ncetm.org.uk/maths-hubs/find-your-hu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cambridgemaths.org/Images/espresso_16_mastery_in_mathematics.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ncetm.org.uk/teaching-for-mastery/" TargetMode="External"/><Relationship Id="rId5" Type="http://schemas.openxmlformats.org/officeDocument/2006/relationships/hyperlink" Target="https://www.ncetm.org.uk/media/q0ykgtje/secondary-teaching-for-mastery-december-2017.pdf" TargetMode="External"/><Relationship Id="rId4" Type="http://schemas.openxmlformats.org/officeDocument/2006/relationships/hyperlink" Target="http://www.nama.org.uk/Downloads/Five%20Myths%20about%20Mathematics%20Mastery.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ncetm.org.uk/classroom-resources/assessment-materials-secondary/" TargetMode="External"/><Relationship Id="rId7" Type="http://schemas.openxmlformats.org/officeDocument/2006/relationships/hyperlink" Target="http://www.aft.org/periodical/american-educator/spring-2004/ask-cognitive-scientist-practice-makes-perfec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www.ncetm.org.uk/teaching-for-mastery/mastery-explained/supporting-research-evidence-and-argument/" TargetMode="External"/><Relationship Id="rId5" Type="http://schemas.openxmlformats.org/officeDocument/2006/relationships/hyperlink" Target="http://www.ncetm.org.uk/classroom-resources/marking-guidance/" TargetMode="External"/><Relationship Id="rId4" Type="http://schemas.openxmlformats.org/officeDocument/2006/relationships/hyperlink" Target="http://www.ncetm.org.uk/teaching-for-mastery/mastery-materials/secondary-mastery-professional-developmen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player.vimeo.com/video/306771359?color=4598b6&amp;title=0&amp;byline=0&amp;portrait=0"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E303B44-0589-42A8-84B7-70FB98081DE8}"/>
              </a:ext>
            </a:extLst>
          </p:cNvPr>
          <p:cNvSpPr>
            <a:spLocks noGrp="1" noChangeArrowheads="1"/>
          </p:cNvSpPr>
          <p:nvPr>
            <p:ph type="ctrTitle"/>
          </p:nvPr>
        </p:nvSpPr>
        <p:spPr/>
        <p:txBody>
          <a:bodyPr/>
          <a:lstStyle/>
          <a:p>
            <a:r>
              <a:rPr lang="en-US" altLang="en-US" sz="3400" dirty="0"/>
              <a:t>Secondary Teaching for Mastery</a:t>
            </a:r>
            <a:br>
              <a:rPr lang="en-US" altLang="en-US" sz="3400" dirty="0"/>
            </a:br>
            <a:br>
              <a:rPr lang="en-US" altLang="en-US" sz="3400" dirty="0"/>
            </a:br>
            <a:r>
              <a:rPr lang="en-US" altLang="en-US" sz="3400" dirty="0"/>
              <a:t>Initial Teacher Education units</a:t>
            </a:r>
          </a:p>
        </p:txBody>
      </p:sp>
      <p:sp>
        <p:nvSpPr>
          <p:cNvPr id="7171" name="Subtitle 2">
            <a:extLst>
              <a:ext uri="{FF2B5EF4-FFF2-40B4-BE49-F238E27FC236}">
                <a16:creationId xmlns:a16="http://schemas.microsoft.com/office/drawing/2014/main" id="{043DD5DA-23E9-4B2E-AA53-D82F77D10147}"/>
              </a:ext>
            </a:extLst>
          </p:cNvPr>
          <p:cNvSpPr>
            <a:spLocks noGrp="1" noChangeArrowheads="1"/>
          </p:cNvSpPr>
          <p:nvPr>
            <p:ph type="subTitle" idx="1"/>
          </p:nvPr>
        </p:nvSpPr>
        <p:spPr>
          <a:xfrm>
            <a:off x="466725" y="3183214"/>
            <a:ext cx="4546847" cy="1152130"/>
          </a:xfrm>
        </p:spPr>
        <p:txBody>
          <a:bodyPr/>
          <a:lstStyle/>
          <a:p>
            <a:endParaRPr lang="en-US" altLang="en-US" dirty="0"/>
          </a:p>
          <a:p>
            <a:r>
              <a:rPr lang="en-US" altLang="en-US" dirty="0"/>
              <a:t>Introduction to teaching for mastery</a:t>
            </a:r>
            <a:endParaRPr lang="en-US" dirty="0"/>
          </a:p>
        </p:txBody>
      </p:sp>
    </p:spTree>
    <p:extLst>
      <p:ext uri="{BB962C8B-B14F-4D97-AF65-F5344CB8AC3E}">
        <p14:creationId xmlns:p14="http://schemas.microsoft.com/office/powerpoint/2010/main" val="22186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E566FE6-90E8-4555-96A3-DE700A1E9916}"/>
              </a:ext>
            </a:extLst>
          </p:cNvPr>
          <p:cNvSpPr>
            <a:spLocks noGrp="1" noChangeArrowheads="1"/>
          </p:cNvSpPr>
          <p:nvPr>
            <p:ph type="title"/>
          </p:nvPr>
        </p:nvSpPr>
        <p:spPr/>
        <p:txBody>
          <a:bodyPr/>
          <a:lstStyle/>
          <a:p>
            <a:r>
              <a:rPr lang="en-GB" altLang="en-US" sz="3200" dirty="0"/>
              <a:t>Four ways in which the term mastery is being used:</a:t>
            </a:r>
          </a:p>
        </p:txBody>
      </p:sp>
      <p:sp>
        <p:nvSpPr>
          <p:cNvPr id="3" name="Content Placeholder 2">
            <a:extLst>
              <a:ext uri="{FF2B5EF4-FFF2-40B4-BE49-F238E27FC236}">
                <a16:creationId xmlns:a16="http://schemas.microsoft.com/office/drawing/2014/main" id="{6F31D9CF-75E0-40A5-9362-A1898C4B1B81}"/>
              </a:ext>
            </a:extLst>
          </p:cNvPr>
          <p:cNvSpPr>
            <a:spLocks noGrp="1"/>
          </p:cNvSpPr>
          <p:nvPr>
            <p:ph idx="1"/>
          </p:nvPr>
        </p:nvSpPr>
        <p:spPr>
          <a:xfrm>
            <a:off x="445655" y="1602974"/>
            <a:ext cx="8241145" cy="3842250"/>
          </a:xfrm>
        </p:spPr>
        <p:txBody>
          <a:bodyPr/>
          <a:lstStyle/>
          <a:p>
            <a:pPr marL="514350" indent="-514350">
              <a:buFont typeface="Arial" panose="020B0604020202020204" pitchFamily="34" charset="0"/>
              <a:buAutoNum type="arabicPeriod"/>
              <a:defRPr/>
            </a:pPr>
            <a:r>
              <a:rPr lang="en-GB" sz="2800" b="1" dirty="0">
                <a:solidFill>
                  <a:srgbClr val="008080"/>
                </a:solidFill>
              </a:rPr>
              <a:t>A mastery approach; a set of principles and beliefs.</a:t>
            </a:r>
          </a:p>
          <a:p>
            <a:pPr marL="0" indent="0">
              <a:buNone/>
              <a:defRPr/>
            </a:pPr>
            <a:r>
              <a:rPr lang="en-GB" sz="2800" dirty="0"/>
              <a:t>This includes a belief that all pupils are capable of understanding and doing mathematics, given sufficient time. Pupils are neither ‘born with the maths gene’ nor ‘just no good at maths.’ With good teaching, appropriate resources, effort and a ‘can do’ attitude, all children can achieve in and enjoy mathematics.</a:t>
            </a:r>
          </a:p>
        </p:txBody>
      </p:sp>
      <p:grpSp>
        <p:nvGrpSpPr>
          <p:cNvPr id="8" name="Group 7">
            <a:extLst>
              <a:ext uri="{FF2B5EF4-FFF2-40B4-BE49-F238E27FC236}">
                <a16:creationId xmlns:a16="http://schemas.microsoft.com/office/drawing/2014/main" id="{1F6B91C8-867E-484B-B069-0C44E7A20A5E}"/>
              </a:ext>
            </a:extLst>
          </p:cNvPr>
          <p:cNvGrpSpPr>
            <a:grpSpLocks/>
          </p:cNvGrpSpPr>
          <p:nvPr/>
        </p:nvGrpSpPr>
        <p:grpSpPr bwMode="auto">
          <a:xfrm>
            <a:off x="573606" y="2981090"/>
            <a:ext cx="7796736" cy="447911"/>
            <a:chOff x="1022442" y="2980831"/>
            <a:chExt cx="7798029" cy="448168"/>
          </a:xfrm>
        </p:grpSpPr>
        <p:cxnSp>
          <p:nvCxnSpPr>
            <p:cNvPr id="19461" name="Straight Connector 3">
              <a:extLst>
                <a:ext uri="{FF2B5EF4-FFF2-40B4-BE49-F238E27FC236}">
                  <a16:creationId xmlns:a16="http://schemas.microsoft.com/office/drawing/2014/main" id="{18FDC66D-83C7-4EF6-AF02-F2AB8CA1C2EC}"/>
                </a:ext>
              </a:extLst>
            </p:cNvPr>
            <p:cNvCxnSpPr>
              <a:cxnSpLocks/>
            </p:cNvCxnSpPr>
            <p:nvPr/>
          </p:nvCxnSpPr>
          <p:spPr bwMode="auto">
            <a:xfrm>
              <a:off x="5076055" y="2980831"/>
              <a:ext cx="3744416"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2" name="Straight Connector 8">
              <a:extLst>
                <a:ext uri="{FF2B5EF4-FFF2-40B4-BE49-F238E27FC236}">
                  <a16:creationId xmlns:a16="http://schemas.microsoft.com/office/drawing/2014/main" id="{904E12A6-A301-41D9-A1B9-B403FE9EC9AA}"/>
                </a:ext>
              </a:extLst>
            </p:cNvPr>
            <p:cNvCxnSpPr>
              <a:cxnSpLocks/>
            </p:cNvCxnSpPr>
            <p:nvPr/>
          </p:nvCxnSpPr>
          <p:spPr bwMode="auto">
            <a:xfrm>
              <a:off x="1022442" y="3428999"/>
              <a:ext cx="6048672"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27110-630A-43BD-A818-E2743A18D599}"/>
              </a:ext>
            </a:extLst>
          </p:cNvPr>
          <p:cNvSpPr>
            <a:spLocks noGrp="1"/>
          </p:cNvSpPr>
          <p:nvPr>
            <p:ph idx="1"/>
          </p:nvPr>
        </p:nvSpPr>
        <p:spPr/>
        <p:txBody>
          <a:bodyPr/>
          <a:lstStyle/>
          <a:p>
            <a:pPr marL="0" indent="0">
              <a:buNone/>
              <a:defRPr/>
            </a:pPr>
            <a:r>
              <a:rPr lang="en-GB" sz="2800" b="1" dirty="0">
                <a:solidFill>
                  <a:srgbClr val="008080"/>
                </a:solidFill>
              </a:rPr>
              <a:t>2. A mastery curriculum</a:t>
            </a:r>
          </a:p>
          <a:p>
            <a:pPr marL="358775" indent="0">
              <a:buNone/>
              <a:defRPr/>
            </a:pPr>
            <a:r>
              <a:rPr lang="en-GB" sz="2800" dirty="0"/>
              <a:t>One set of mathematical concepts and big ideas for all. All pupils need access to these concepts and ideas and to the rich connections between them. There is no such thing as ‘special needs mathematics’ or ‘gifted and talented mathematics’. Mathematics is mathematics and the key ideas and building blocks are important for everyone.</a:t>
            </a:r>
          </a:p>
        </p:txBody>
      </p:sp>
      <p:grpSp>
        <p:nvGrpSpPr>
          <p:cNvPr id="9" name="Group 8">
            <a:extLst>
              <a:ext uri="{FF2B5EF4-FFF2-40B4-BE49-F238E27FC236}">
                <a16:creationId xmlns:a16="http://schemas.microsoft.com/office/drawing/2014/main" id="{45BCD3E6-7BFC-4D91-BE86-DFDC7713E1A9}"/>
              </a:ext>
            </a:extLst>
          </p:cNvPr>
          <p:cNvGrpSpPr>
            <a:grpSpLocks/>
          </p:cNvGrpSpPr>
          <p:nvPr/>
        </p:nvGrpSpPr>
        <p:grpSpPr bwMode="auto">
          <a:xfrm>
            <a:off x="827881" y="2997200"/>
            <a:ext cx="7488238" cy="431800"/>
            <a:chOff x="755576" y="2564904"/>
            <a:chExt cx="7488832" cy="432048"/>
          </a:xfrm>
        </p:grpSpPr>
        <p:cxnSp>
          <p:nvCxnSpPr>
            <p:cNvPr id="21508" name="Straight Connector 4">
              <a:extLst>
                <a:ext uri="{FF2B5EF4-FFF2-40B4-BE49-F238E27FC236}">
                  <a16:creationId xmlns:a16="http://schemas.microsoft.com/office/drawing/2014/main" id="{FFC59EDF-F954-4A92-8FF3-D53B98C4B9EF}"/>
                </a:ext>
              </a:extLst>
            </p:cNvPr>
            <p:cNvCxnSpPr>
              <a:cxnSpLocks/>
            </p:cNvCxnSpPr>
            <p:nvPr/>
          </p:nvCxnSpPr>
          <p:spPr bwMode="auto">
            <a:xfrm>
              <a:off x="1835696" y="2564904"/>
              <a:ext cx="6408712"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9" name="Straight Connector 5">
              <a:extLst>
                <a:ext uri="{FF2B5EF4-FFF2-40B4-BE49-F238E27FC236}">
                  <a16:creationId xmlns:a16="http://schemas.microsoft.com/office/drawing/2014/main" id="{37CC13BB-4033-414F-BB2C-4C89CA1E23F3}"/>
                </a:ext>
              </a:extLst>
            </p:cNvPr>
            <p:cNvCxnSpPr>
              <a:cxnSpLocks/>
            </p:cNvCxnSpPr>
            <p:nvPr/>
          </p:nvCxnSpPr>
          <p:spPr bwMode="auto">
            <a:xfrm>
              <a:off x="755576" y="2996952"/>
              <a:ext cx="5977012"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D87172F6-D620-48A4-B0F8-A85641596BC4}"/>
              </a:ext>
            </a:extLst>
          </p:cNvPr>
          <p:cNvSpPr>
            <a:spLocks noGrp="1" noChangeArrowheads="1"/>
          </p:cNvSpPr>
          <p:nvPr>
            <p:ph idx="1"/>
          </p:nvPr>
        </p:nvSpPr>
        <p:spPr>
          <a:xfrm>
            <a:off x="457200" y="817710"/>
            <a:ext cx="8229600" cy="3876887"/>
          </a:xfrm>
        </p:spPr>
        <p:txBody>
          <a:bodyPr/>
          <a:lstStyle/>
          <a:p>
            <a:pPr marL="0" indent="0">
              <a:buNone/>
            </a:pPr>
            <a:r>
              <a:rPr lang="en-GB" altLang="en-US" sz="2800" b="1" dirty="0">
                <a:solidFill>
                  <a:srgbClr val="008080"/>
                </a:solidFill>
              </a:rPr>
              <a:t>3. Teaching for mastery: a set of pedagogic practices </a:t>
            </a:r>
            <a:r>
              <a:rPr lang="en-GB" altLang="en-US" sz="2800" dirty="0"/>
              <a:t>that keep the class working together on the same topic, whilst at the same time addressing the need for all pupils to master the curriculum. Challenge is provided through depth rather than acceleration into new content. More time is spent on teaching topics to allow for the development of depth. Carefully crafted lesson design provides a scaffolded, conceptual journey through the mathematics, engaging pupils in reasoning and the development of mathematical thinking.</a:t>
            </a:r>
          </a:p>
        </p:txBody>
      </p:sp>
      <p:grpSp>
        <p:nvGrpSpPr>
          <p:cNvPr id="4" name="Group 3">
            <a:extLst>
              <a:ext uri="{FF2B5EF4-FFF2-40B4-BE49-F238E27FC236}">
                <a16:creationId xmlns:a16="http://schemas.microsoft.com/office/drawing/2014/main" id="{C2640688-8E3F-4B20-AF3F-0CAB7BBFF78F}"/>
              </a:ext>
            </a:extLst>
          </p:cNvPr>
          <p:cNvGrpSpPr>
            <a:grpSpLocks/>
          </p:cNvGrpSpPr>
          <p:nvPr/>
        </p:nvGrpSpPr>
        <p:grpSpPr bwMode="auto">
          <a:xfrm>
            <a:off x="573205" y="3010848"/>
            <a:ext cx="7615452" cy="418152"/>
            <a:chOff x="755576" y="3226632"/>
            <a:chExt cx="5760640" cy="418392"/>
          </a:xfrm>
        </p:grpSpPr>
        <p:cxnSp>
          <p:nvCxnSpPr>
            <p:cNvPr id="23556" name="Straight Connector 4">
              <a:extLst>
                <a:ext uri="{FF2B5EF4-FFF2-40B4-BE49-F238E27FC236}">
                  <a16:creationId xmlns:a16="http://schemas.microsoft.com/office/drawing/2014/main" id="{FA0F01D3-46C8-4400-B992-C8FB560A2D29}"/>
                </a:ext>
              </a:extLst>
            </p:cNvPr>
            <p:cNvCxnSpPr>
              <a:cxnSpLocks/>
            </p:cNvCxnSpPr>
            <p:nvPr/>
          </p:nvCxnSpPr>
          <p:spPr bwMode="auto">
            <a:xfrm>
              <a:off x="755576" y="3226632"/>
              <a:ext cx="5760640"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7" name="Straight Connector 5">
              <a:extLst>
                <a:ext uri="{FF2B5EF4-FFF2-40B4-BE49-F238E27FC236}">
                  <a16:creationId xmlns:a16="http://schemas.microsoft.com/office/drawing/2014/main" id="{EDD0ABAD-1014-415F-B91C-2258A6040082}"/>
                </a:ext>
              </a:extLst>
            </p:cNvPr>
            <p:cNvCxnSpPr>
              <a:cxnSpLocks/>
            </p:cNvCxnSpPr>
            <p:nvPr/>
          </p:nvCxnSpPr>
          <p:spPr bwMode="auto">
            <a:xfrm>
              <a:off x="755576" y="3645024"/>
              <a:ext cx="3489421"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534A7-494D-453C-BA24-4A3649E820B1}"/>
              </a:ext>
            </a:extLst>
          </p:cNvPr>
          <p:cNvSpPr>
            <a:spLocks noGrp="1"/>
          </p:cNvSpPr>
          <p:nvPr>
            <p:ph idx="1"/>
          </p:nvPr>
        </p:nvSpPr>
        <p:spPr>
          <a:xfrm>
            <a:off x="443552" y="1065472"/>
            <a:ext cx="8229600" cy="3888432"/>
          </a:xfrm>
        </p:spPr>
        <p:txBody>
          <a:bodyPr/>
          <a:lstStyle/>
          <a:p>
            <a:pPr>
              <a:defRPr/>
            </a:pPr>
            <a:endParaRPr lang="en-GB" sz="2800" b="1" dirty="0">
              <a:solidFill>
                <a:srgbClr val="00628C"/>
              </a:solidFill>
            </a:endParaRPr>
          </a:p>
          <a:p>
            <a:pPr marL="0" indent="0">
              <a:buNone/>
              <a:defRPr/>
            </a:pPr>
            <a:r>
              <a:rPr lang="en-GB" sz="2800" b="1" dirty="0">
                <a:solidFill>
                  <a:srgbClr val="008080"/>
                </a:solidFill>
              </a:rPr>
              <a:t>4. Achieving mastery of particular topics and areas of mathematics</a:t>
            </a:r>
          </a:p>
          <a:p>
            <a:pPr marL="358775" indent="0">
              <a:buNone/>
              <a:defRPr/>
            </a:pPr>
            <a:r>
              <a:rPr lang="en-GB" sz="2800" dirty="0"/>
              <a:t>Mastery is not just being able to memorise key facts and procedures and answer test questions accurately and quickly. It involves knowing ‘why’ as well as knowing ‘that’ and knowing ‘how.’ It means being able to use one’s knowledge appropriately, flexibly and creatively and to apply it in new and unfamiliar situations.</a:t>
            </a:r>
          </a:p>
        </p:txBody>
      </p:sp>
      <p:grpSp>
        <p:nvGrpSpPr>
          <p:cNvPr id="4" name="Group 3">
            <a:extLst>
              <a:ext uri="{FF2B5EF4-FFF2-40B4-BE49-F238E27FC236}">
                <a16:creationId xmlns:a16="http://schemas.microsoft.com/office/drawing/2014/main" id="{C8DBB2D7-BEEC-405D-B869-FB27E7DE7889}"/>
              </a:ext>
            </a:extLst>
          </p:cNvPr>
          <p:cNvGrpSpPr>
            <a:grpSpLocks/>
          </p:cNvGrpSpPr>
          <p:nvPr/>
        </p:nvGrpSpPr>
        <p:grpSpPr bwMode="auto">
          <a:xfrm>
            <a:off x="793750" y="3422533"/>
            <a:ext cx="7556500" cy="431800"/>
            <a:chOff x="759892" y="3212976"/>
            <a:chExt cx="7556524" cy="432048"/>
          </a:xfrm>
        </p:grpSpPr>
        <p:cxnSp>
          <p:nvCxnSpPr>
            <p:cNvPr id="25604" name="Straight Connector 4">
              <a:extLst>
                <a:ext uri="{FF2B5EF4-FFF2-40B4-BE49-F238E27FC236}">
                  <a16:creationId xmlns:a16="http://schemas.microsoft.com/office/drawing/2014/main" id="{F71060B3-5210-4E52-9BC9-5289D2C7CA1A}"/>
                </a:ext>
              </a:extLst>
            </p:cNvPr>
            <p:cNvCxnSpPr>
              <a:cxnSpLocks/>
            </p:cNvCxnSpPr>
            <p:nvPr/>
          </p:nvCxnSpPr>
          <p:spPr bwMode="auto">
            <a:xfrm>
              <a:off x="4427984" y="3212976"/>
              <a:ext cx="3888432"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05" name="Straight Connector 5">
              <a:extLst>
                <a:ext uri="{FF2B5EF4-FFF2-40B4-BE49-F238E27FC236}">
                  <a16:creationId xmlns:a16="http://schemas.microsoft.com/office/drawing/2014/main" id="{E41FE572-0004-48A0-89B3-5703994E3193}"/>
                </a:ext>
              </a:extLst>
            </p:cNvPr>
            <p:cNvCxnSpPr>
              <a:cxnSpLocks/>
            </p:cNvCxnSpPr>
            <p:nvPr/>
          </p:nvCxnSpPr>
          <p:spPr bwMode="auto">
            <a:xfrm>
              <a:off x="759892" y="3645024"/>
              <a:ext cx="6768752" cy="0"/>
            </a:xfrm>
            <a:prstGeom prst="line">
              <a:avLst/>
            </a:prstGeom>
            <a:noFill/>
            <a:ln w="50800"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0707" y="615042"/>
            <a:ext cx="9022585" cy="6200850"/>
          </a:xfrm>
          <a:prstGeom prst="rect">
            <a:avLst/>
          </a:prstGeom>
        </p:spPr>
      </p:pic>
      <p:sp>
        <p:nvSpPr>
          <p:cNvPr id="2" name="Title 1"/>
          <p:cNvSpPr>
            <a:spLocks noGrp="1"/>
          </p:cNvSpPr>
          <p:nvPr>
            <p:ph type="title"/>
          </p:nvPr>
        </p:nvSpPr>
        <p:spPr>
          <a:xfrm>
            <a:off x="457199" y="186124"/>
            <a:ext cx="8229600" cy="982117"/>
          </a:xfrm>
        </p:spPr>
        <p:txBody>
          <a:bodyPr>
            <a:normAutofit/>
          </a:bodyPr>
          <a:lstStyle/>
          <a:p>
            <a:r>
              <a:rPr lang="en-GB" dirty="0"/>
              <a:t>Five Big Ideas</a:t>
            </a:r>
          </a:p>
        </p:txBody>
      </p:sp>
    </p:spTree>
    <p:extLst>
      <p:ext uri="{BB962C8B-B14F-4D97-AF65-F5344CB8AC3E}">
        <p14:creationId xmlns:p14="http://schemas.microsoft.com/office/powerpoint/2010/main" val="194393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E1292-247A-4375-8205-C6555986CBF9}"/>
              </a:ext>
            </a:extLst>
          </p:cNvPr>
          <p:cNvSpPr>
            <a:spLocks noGrp="1"/>
          </p:cNvSpPr>
          <p:nvPr>
            <p:ph type="title"/>
          </p:nvPr>
        </p:nvSpPr>
        <p:spPr/>
        <p:txBody>
          <a:bodyPr/>
          <a:lstStyle/>
          <a:p>
            <a:r>
              <a:rPr lang="en-GB" dirty="0"/>
              <a:t>Five Big Ideas: Coherence</a:t>
            </a:r>
          </a:p>
        </p:txBody>
      </p:sp>
      <p:sp>
        <p:nvSpPr>
          <p:cNvPr id="2" name="Content Placeholder 1">
            <a:extLst>
              <a:ext uri="{FF2B5EF4-FFF2-40B4-BE49-F238E27FC236}">
                <a16:creationId xmlns:a16="http://schemas.microsoft.com/office/drawing/2014/main" id="{8031E0E6-44D0-49EA-82DC-18612A5AF489}"/>
              </a:ext>
            </a:extLst>
          </p:cNvPr>
          <p:cNvSpPr>
            <a:spLocks noGrp="1"/>
          </p:cNvSpPr>
          <p:nvPr>
            <p:ph idx="1"/>
          </p:nvPr>
        </p:nvSpPr>
        <p:spPr>
          <a:xfrm>
            <a:off x="450776" y="1497927"/>
            <a:ext cx="8229600" cy="3957705"/>
          </a:xfrm>
        </p:spPr>
        <p:txBody>
          <a:bodyPr/>
          <a:lstStyle/>
          <a:p>
            <a:pPr marL="179705" indent="0">
              <a:buNone/>
            </a:pPr>
            <a:r>
              <a:rPr lang="en-GB" dirty="0"/>
              <a:t>Lessons are broken down into small connected steps that gradually unfold the concept, providing access for all children and leading to a generalisation of the concept and the ability to apply the concept to a range of contexts.</a:t>
            </a:r>
            <a:endParaRPr lang="en-US" dirty="0"/>
          </a:p>
          <a:p>
            <a:pPr marL="179705" indent="0">
              <a:buNone/>
            </a:pPr>
            <a:endParaRPr lang="en-GB" dirty="0">
              <a:cs typeface="Arial"/>
            </a:endParaRPr>
          </a:p>
          <a:p>
            <a:pPr marL="179705" indent="0">
              <a:buNone/>
            </a:pPr>
            <a:r>
              <a:rPr lang="en-GB" dirty="0"/>
              <a:t>Planning and sequencing of ideas across lessons provides a connected, coherent mathematical journey.</a:t>
            </a:r>
            <a:endParaRPr lang="en-GB" dirty="0">
              <a:cs typeface="Arial"/>
            </a:endParaRPr>
          </a:p>
          <a:p>
            <a:pPr marL="179705" indent="0">
              <a:buNone/>
            </a:pPr>
            <a:endParaRPr lang="en-GB" sz="1400" dirty="0"/>
          </a:p>
          <a:p>
            <a:pPr marL="179705" indent="0">
              <a:buNone/>
            </a:pPr>
            <a:endParaRPr lang="en-GB" sz="1400" dirty="0"/>
          </a:p>
          <a:p>
            <a:pPr marL="179705" indent="0">
              <a:buNone/>
            </a:pPr>
            <a:r>
              <a:rPr lang="en-GB" sz="1400" dirty="0">
                <a:hlinkClick r:id="rId3"/>
              </a:rPr>
              <a:t>www.ncetm.org.uk/teaching-for-mastery/mastery-explained/five-big-ideas-in-teaching-for-mastery/</a:t>
            </a:r>
            <a:endParaRPr lang="en-GB" sz="1400" dirty="0">
              <a:cs typeface="Arial"/>
            </a:endParaRPr>
          </a:p>
          <a:p>
            <a:pPr indent="0"/>
            <a:endParaRPr lang="en-GB" sz="2800" dirty="0"/>
          </a:p>
          <a:p>
            <a:pPr marL="0" indent="0">
              <a:buNone/>
            </a:pPr>
            <a:endParaRPr lang="en-GB" i="1" dirty="0"/>
          </a:p>
          <a:p>
            <a:endParaRPr lang="en-GB" dirty="0"/>
          </a:p>
          <a:p>
            <a:endParaRPr lang="en-GB" dirty="0"/>
          </a:p>
          <a:p>
            <a:endParaRPr lang="en-GB" dirty="0"/>
          </a:p>
        </p:txBody>
      </p:sp>
    </p:spTree>
    <p:extLst>
      <p:ext uri="{BB962C8B-B14F-4D97-AF65-F5344CB8AC3E}">
        <p14:creationId xmlns:p14="http://schemas.microsoft.com/office/powerpoint/2010/main" val="421121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68BEB-A1C9-402E-9D74-CD52886EAEAE}"/>
              </a:ext>
            </a:extLst>
          </p:cNvPr>
          <p:cNvSpPr>
            <a:spLocks noGrp="1"/>
          </p:cNvSpPr>
          <p:nvPr>
            <p:ph type="title"/>
          </p:nvPr>
        </p:nvSpPr>
        <p:spPr/>
        <p:txBody>
          <a:bodyPr/>
          <a:lstStyle/>
          <a:p>
            <a:r>
              <a:rPr lang="en-GB" dirty="0"/>
              <a:t>Five Big Ideas: Representation and Structure</a:t>
            </a:r>
          </a:p>
        </p:txBody>
      </p:sp>
      <p:sp>
        <p:nvSpPr>
          <p:cNvPr id="2" name="Content Placeholder 1">
            <a:extLst>
              <a:ext uri="{FF2B5EF4-FFF2-40B4-BE49-F238E27FC236}">
                <a16:creationId xmlns:a16="http://schemas.microsoft.com/office/drawing/2014/main" id="{68F5AD2F-9682-42AC-A8E0-4F79D0790602}"/>
              </a:ext>
            </a:extLst>
          </p:cNvPr>
          <p:cNvSpPr>
            <a:spLocks noGrp="1"/>
          </p:cNvSpPr>
          <p:nvPr>
            <p:ph idx="1"/>
          </p:nvPr>
        </p:nvSpPr>
        <p:spPr/>
        <p:txBody>
          <a:bodyPr/>
          <a:lstStyle/>
          <a:p>
            <a:pPr marL="0" indent="0">
              <a:buNone/>
            </a:pPr>
            <a:endParaRPr lang="en-GB" i="1" dirty="0"/>
          </a:p>
          <a:p>
            <a:pPr marL="179705" indent="0">
              <a:buNone/>
            </a:pPr>
            <a:endParaRPr lang="en-GB" dirty="0"/>
          </a:p>
          <a:p>
            <a:pPr marL="179705" indent="0">
              <a:buNone/>
            </a:pPr>
            <a:r>
              <a:rPr lang="en-GB" dirty="0"/>
              <a:t>Representations used in lessons expose the mathematical structure being taught, to help students to achieve deep understanding.  </a:t>
            </a:r>
            <a:endParaRPr lang="en-GB"/>
          </a:p>
        </p:txBody>
      </p:sp>
    </p:spTree>
    <p:extLst>
      <p:ext uri="{BB962C8B-B14F-4D97-AF65-F5344CB8AC3E}">
        <p14:creationId xmlns:p14="http://schemas.microsoft.com/office/powerpoint/2010/main" val="139788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5EF9D-528B-46A6-BF34-215828AB4403}"/>
              </a:ext>
            </a:extLst>
          </p:cNvPr>
          <p:cNvSpPr>
            <a:spLocks noGrp="1"/>
          </p:cNvSpPr>
          <p:nvPr>
            <p:ph type="title"/>
          </p:nvPr>
        </p:nvSpPr>
        <p:spPr>
          <a:xfrm>
            <a:off x="457200" y="430659"/>
            <a:ext cx="8229600" cy="982117"/>
          </a:xfrm>
        </p:spPr>
        <p:txBody>
          <a:bodyPr/>
          <a:lstStyle/>
          <a:p>
            <a:r>
              <a:rPr lang="en-GB" dirty="0"/>
              <a:t>Five Big Ideas: Mathematical Thinking</a:t>
            </a:r>
          </a:p>
        </p:txBody>
      </p:sp>
      <p:sp>
        <p:nvSpPr>
          <p:cNvPr id="2" name="Content Placeholder 1">
            <a:extLst>
              <a:ext uri="{FF2B5EF4-FFF2-40B4-BE49-F238E27FC236}">
                <a16:creationId xmlns:a16="http://schemas.microsoft.com/office/drawing/2014/main" id="{3FF90B92-195A-464B-BB3F-0124A105FC6B}"/>
              </a:ext>
            </a:extLst>
          </p:cNvPr>
          <p:cNvSpPr>
            <a:spLocks noGrp="1"/>
          </p:cNvSpPr>
          <p:nvPr>
            <p:ph idx="1"/>
          </p:nvPr>
        </p:nvSpPr>
        <p:spPr/>
        <p:txBody>
          <a:bodyPr/>
          <a:lstStyle/>
          <a:p>
            <a:pPr marL="0" indent="0">
              <a:buNone/>
            </a:pPr>
            <a:br>
              <a:rPr lang="en-GB" dirty="0"/>
            </a:br>
            <a:endParaRPr lang="en-GB" dirty="0"/>
          </a:p>
          <a:p>
            <a:pPr marL="0" indent="0">
              <a:spcBef>
                <a:spcPts val="0"/>
              </a:spcBef>
              <a:buNone/>
            </a:pPr>
            <a:endParaRPr lang="en-GB" dirty="0"/>
          </a:p>
          <a:p>
            <a:pPr marL="0" indent="0">
              <a:spcBef>
                <a:spcPts val="0"/>
              </a:spcBef>
              <a:buNone/>
            </a:pPr>
            <a:r>
              <a:rPr lang="en-GB" dirty="0"/>
              <a:t>If taught ideas are to be understood deeply, they must not merely be passively received but must be worked on by the student: thought about, reasoned with and discussed with others</a:t>
            </a:r>
            <a:endParaRPr lang="en-GB"/>
          </a:p>
          <a:p>
            <a:endParaRPr lang="en-GB" dirty="0"/>
          </a:p>
        </p:txBody>
      </p:sp>
    </p:spTree>
    <p:extLst>
      <p:ext uri="{BB962C8B-B14F-4D97-AF65-F5344CB8AC3E}">
        <p14:creationId xmlns:p14="http://schemas.microsoft.com/office/powerpoint/2010/main" val="154535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1DA1E-A375-4446-8774-0C7514BEAD79}"/>
              </a:ext>
            </a:extLst>
          </p:cNvPr>
          <p:cNvSpPr>
            <a:spLocks noGrp="1"/>
          </p:cNvSpPr>
          <p:nvPr>
            <p:ph type="title"/>
          </p:nvPr>
        </p:nvSpPr>
        <p:spPr/>
        <p:txBody>
          <a:bodyPr/>
          <a:lstStyle/>
          <a:p>
            <a:r>
              <a:rPr lang="en-GB" dirty="0"/>
              <a:t>Five Big Ideas: Fluency</a:t>
            </a:r>
          </a:p>
        </p:txBody>
      </p:sp>
      <p:sp>
        <p:nvSpPr>
          <p:cNvPr id="2" name="Content Placeholder 1">
            <a:extLst>
              <a:ext uri="{FF2B5EF4-FFF2-40B4-BE49-F238E27FC236}">
                <a16:creationId xmlns:a16="http://schemas.microsoft.com/office/drawing/2014/main" id="{CFF634B6-34BD-43BE-8106-93ED945378E0}"/>
              </a:ext>
            </a:extLst>
          </p:cNvPr>
          <p:cNvSpPr>
            <a:spLocks noGrp="1"/>
          </p:cNvSpPr>
          <p:nvPr>
            <p:ph idx="1"/>
          </p:nvPr>
        </p:nvSpPr>
        <p:spPr>
          <a:xfrm>
            <a:off x="450776" y="1324298"/>
            <a:ext cx="8229600" cy="3888432"/>
          </a:xfrm>
        </p:spPr>
        <p:txBody>
          <a:bodyPr/>
          <a:lstStyle/>
          <a:p>
            <a:pPr marL="0" indent="0">
              <a:spcBef>
                <a:spcPts val="0"/>
              </a:spcBef>
            </a:pPr>
            <a:endParaRPr lang="en-GB" dirty="0"/>
          </a:p>
          <a:p>
            <a:pPr marL="0" indent="0">
              <a:spcBef>
                <a:spcPts val="0"/>
              </a:spcBef>
              <a:buNone/>
            </a:pPr>
            <a:endParaRPr lang="en-GB" dirty="0"/>
          </a:p>
          <a:p>
            <a:pPr marL="0" indent="0">
              <a:spcBef>
                <a:spcPts val="0"/>
              </a:spcBef>
              <a:buNone/>
            </a:pPr>
            <a:r>
              <a:rPr lang="en-GB" dirty="0"/>
              <a:t>Quick and efficient recall of facts and procedures and the flexibility to move between different contexts and representations of mathematics.</a:t>
            </a:r>
            <a:endParaRPr lang="en-GB"/>
          </a:p>
          <a:p>
            <a:endParaRPr lang="en-GB" dirty="0"/>
          </a:p>
        </p:txBody>
      </p:sp>
    </p:spTree>
    <p:extLst>
      <p:ext uri="{BB962C8B-B14F-4D97-AF65-F5344CB8AC3E}">
        <p14:creationId xmlns:p14="http://schemas.microsoft.com/office/powerpoint/2010/main" val="236696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3B7B8-06A4-489D-A4D2-C6B418C52A31}"/>
              </a:ext>
            </a:extLst>
          </p:cNvPr>
          <p:cNvSpPr>
            <a:spLocks noGrp="1"/>
          </p:cNvSpPr>
          <p:nvPr>
            <p:ph type="title"/>
          </p:nvPr>
        </p:nvSpPr>
        <p:spPr/>
        <p:txBody>
          <a:bodyPr/>
          <a:lstStyle/>
          <a:p>
            <a:r>
              <a:rPr lang="en-GB" dirty="0"/>
              <a:t>Five Big Ideas: Variation</a:t>
            </a:r>
          </a:p>
        </p:txBody>
      </p:sp>
      <p:sp>
        <p:nvSpPr>
          <p:cNvPr id="2" name="Content Placeholder 1">
            <a:extLst>
              <a:ext uri="{FF2B5EF4-FFF2-40B4-BE49-F238E27FC236}">
                <a16:creationId xmlns:a16="http://schemas.microsoft.com/office/drawing/2014/main" id="{E65846F1-39C1-4084-8589-64F9F109EE7A}"/>
              </a:ext>
            </a:extLst>
          </p:cNvPr>
          <p:cNvSpPr>
            <a:spLocks noGrp="1"/>
          </p:cNvSpPr>
          <p:nvPr>
            <p:ph idx="1"/>
          </p:nvPr>
        </p:nvSpPr>
        <p:spPr/>
        <p:txBody>
          <a:bodyPr/>
          <a:lstStyle/>
          <a:p>
            <a:pPr marL="144000" indent="0">
              <a:buNone/>
            </a:pPr>
            <a:r>
              <a:rPr lang="en-GB" dirty="0"/>
              <a:t>Variation is twofold. It is firstly about how the teacher represents the concept being taught, often in more than one way, to draw attention to critical aspects, and to develop deep and holistic understanding. </a:t>
            </a:r>
          </a:p>
          <a:p>
            <a:pPr marL="144000" indent="0">
              <a:buNone/>
            </a:pPr>
            <a:endParaRPr lang="en-GB" dirty="0"/>
          </a:p>
          <a:p>
            <a:pPr marL="144000" indent="0">
              <a:buNone/>
            </a:pPr>
            <a:r>
              <a:rPr lang="en-GB" dirty="0"/>
              <a:t>It is also about the sequencing of the episodes, activities and exercises used within a lesson and follow-up practice, paying attention to what is kept the same and what changes, to connect the mathematics and draw attention to mathematical relationships and structure.</a:t>
            </a:r>
          </a:p>
        </p:txBody>
      </p:sp>
    </p:spTree>
    <p:extLst>
      <p:ext uri="{BB962C8B-B14F-4D97-AF65-F5344CB8AC3E}">
        <p14:creationId xmlns:p14="http://schemas.microsoft.com/office/powerpoint/2010/main" val="92141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1999" y="1827213"/>
            <a:ext cx="7921626" cy="3416320"/>
          </a:xfrm>
          <a:prstGeom prst="rect">
            <a:avLst/>
          </a:prstGeom>
        </p:spPr>
        <p:txBody>
          <a:bodyPr wrap="square" lIns="91440" tIns="45720" rIns="91440" bIns="45720" anchor="t">
            <a:spAutoFit/>
          </a:bodyPr>
          <a:lstStyle/>
          <a:p>
            <a:pPr eaLnBrk="0" fontAlgn="base" hangingPunct="0">
              <a:spcBef>
                <a:spcPct val="20000"/>
              </a:spcBef>
              <a:spcAft>
                <a:spcPct val="0"/>
              </a:spcAft>
              <a:buClr>
                <a:srgbClr val="585858"/>
              </a:buClr>
              <a:buFont typeface="Arial" panose="020B0604020202020204" pitchFamily="34" charset="0"/>
            </a:pPr>
            <a:r>
              <a:rPr lang="en-GB" sz="2400" dirty="0">
                <a:solidFill>
                  <a:srgbClr val="585858"/>
                </a:solidFill>
                <a:latin typeface="+mj-lt"/>
              </a:rPr>
              <a:t>A mathematical concept or skill has been mastered when, through exploration, clarification, practice and application over time, a person can represent it in multiple ways, has the mathematical language to be able to communicate related ideas, and can think mathematically with the concept so that they can independently apply it to a totally new problem in an unfamiliar situation.  </a:t>
            </a:r>
          </a:p>
          <a:p>
            <a:r>
              <a:rPr lang="en-GB" sz="2400" dirty="0">
                <a:solidFill>
                  <a:srgbClr val="333333"/>
                </a:solidFill>
                <a:latin typeface="Arial"/>
                <a:cs typeface="Arial"/>
              </a:rPr>
              <a:t>						</a:t>
            </a:r>
            <a:r>
              <a:rPr lang="en-GB" sz="2000" dirty="0">
                <a:solidFill>
                  <a:srgbClr val="585858"/>
                </a:solidFill>
                <a:latin typeface="+mj-lt"/>
              </a:rPr>
              <a:t>Drury, 2018, p.1</a:t>
            </a:r>
            <a:endParaRPr lang="en-GB" sz="2000" dirty="0">
              <a:solidFill>
                <a:srgbClr val="585858"/>
              </a:solidFill>
              <a:latin typeface="+mj-lt"/>
              <a:cs typeface="Arial"/>
            </a:endParaRPr>
          </a:p>
        </p:txBody>
      </p:sp>
      <p:sp>
        <p:nvSpPr>
          <p:cNvPr id="3" name="Title 2"/>
          <p:cNvSpPr>
            <a:spLocks noGrp="1"/>
          </p:cNvSpPr>
          <p:nvPr>
            <p:ph type="title"/>
          </p:nvPr>
        </p:nvSpPr>
        <p:spPr/>
        <p:txBody>
          <a:bodyPr/>
          <a:lstStyle/>
          <a:p>
            <a:r>
              <a:rPr lang="en-GB" dirty="0"/>
              <a:t>What does it mean to have mastered something in maths?</a:t>
            </a:r>
          </a:p>
        </p:txBody>
      </p:sp>
    </p:spTree>
    <p:extLst>
      <p:ext uri="{BB962C8B-B14F-4D97-AF65-F5344CB8AC3E}">
        <p14:creationId xmlns:p14="http://schemas.microsoft.com/office/powerpoint/2010/main" val="30398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345496-65A2-4749-99AA-24DDA4FD92DB}"/>
              </a:ext>
            </a:extLst>
          </p:cNvPr>
          <p:cNvSpPr>
            <a:spLocks noGrp="1"/>
          </p:cNvSpPr>
          <p:nvPr>
            <p:ph type="title"/>
          </p:nvPr>
        </p:nvSpPr>
        <p:spPr/>
        <p:txBody>
          <a:bodyPr/>
          <a:lstStyle/>
          <a:p>
            <a:r>
              <a:rPr lang="en-GB" dirty="0"/>
              <a:t>But where’s the evidence?</a:t>
            </a:r>
          </a:p>
        </p:txBody>
      </p:sp>
      <p:sp>
        <p:nvSpPr>
          <p:cNvPr id="2" name="Content Placeholder 1">
            <a:extLst>
              <a:ext uri="{FF2B5EF4-FFF2-40B4-BE49-F238E27FC236}">
                <a16:creationId xmlns:a16="http://schemas.microsoft.com/office/drawing/2014/main" id="{D92100D8-D920-448F-A60B-585C5EBFF9EF}"/>
              </a:ext>
            </a:extLst>
          </p:cNvPr>
          <p:cNvSpPr>
            <a:spLocks noGrp="1"/>
          </p:cNvSpPr>
          <p:nvPr>
            <p:ph idx="1"/>
          </p:nvPr>
        </p:nvSpPr>
        <p:spPr/>
        <p:txBody>
          <a:bodyPr/>
          <a:lstStyle/>
          <a:p>
            <a:pPr marL="0" indent="0">
              <a:buNone/>
            </a:pPr>
            <a:r>
              <a:rPr lang="en-GB" dirty="0"/>
              <a:t>“Pedagogy underpinning mastery approaches is grounded in theory and action research that has been espoused by those in mathematics teacher education for many years”  					(Jain &amp; Hyde, 2020, p.2)</a:t>
            </a:r>
            <a:endParaRPr lang="en-GB" sz="2800" dirty="0"/>
          </a:p>
          <a:p>
            <a:pPr marL="0" indent="0"/>
            <a:endParaRPr lang="en-GB" sz="2800" dirty="0"/>
          </a:p>
          <a:p>
            <a:pPr marL="0" indent="0">
              <a:buNone/>
            </a:pPr>
            <a:r>
              <a:rPr lang="en-GB" dirty="0"/>
              <a:t>The NCETM’s ‘Supporting Research, Evidence and Argument’ webpage provides an overview and links.</a:t>
            </a:r>
          </a:p>
          <a:p>
            <a:pPr marL="0" indent="0"/>
            <a:endParaRPr lang="en-GB" sz="2800" dirty="0"/>
          </a:p>
        </p:txBody>
      </p:sp>
    </p:spTree>
    <p:extLst>
      <p:ext uri="{BB962C8B-B14F-4D97-AF65-F5344CB8AC3E}">
        <p14:creationId xmlns:p14="http://schemas.microsoft.com/office/powerpoint/2010/main" val="44329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711D-E73A-45E6-912E-63BA3CE3D081}"/>
              </a:ext>
            </a:extLst>
          </p:cNvPr>
          <p:cNvSpPr>
            <a:spLocks noGrp="1"/>
          </p:cNvSpPr>
          <p:nvPr>
            <p:ph type="title"/>
          </p:nvPr>
        </p:nvSpPr>
        <p:spPr/>
        <p:txBody>
          <a:bodyPr>
            <a:normAutofit fontScale="90000"/>
          </a:bodyPr>
          <a:lstStyle/>
          <a:p>
            <a:r>
              <a:rPr lang="en-GB" sz="4000" dirty="0"/>
              <a:t>Connect with the NCETM and your local Maths Hub</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0F46E3-45F4-4777-86EE-178C1E8EE55E}"/>
              </a:ext>
            </a:extLst>
          </p:cNvPr>
          <p:cNvSpPr>
            <a:spLocks noGrp="1"/>
          </p:cNvSpPr>
          <p:nvPr>
            <p:ph idx="1"/>
          </p:nvPr>
        </p:nvSpPr>
        <p:spPr>
          <a:xfrm>
            <a:off x="444976" y="2058000"/>
            <a:ext cx="8217375" cy="3374999"/>
          </a:xfrm>
        </p:spPr>
        <p:txBody>
          <a:bodyPr/>
          <a:lstStyle/>
          <a:p>
            <a:pPr marL="457200" indent="-457200">
              <a:buFont typeface="Arial" panose="020B0604020202020204" pitchFamily="34" charset="0"/>
              <a:buChar char="•"/>
            </a:pPr>
            <a:r>
              <a:rPr lang="en-GB" dirty="0">
                <a:latin typeface="Arial"/>
                <a:cs typeface="Arial"/>
              </a:rPr>
              <a:t>Check out the NCETM at </a:t>
            </a:r>
            <a:r>
              <a:rPr lang="en-GB" dirty="0">
                <a:latin typeface="Arial"/>
                <a:cs typeface="Arial"/>
                <a:hlinkClick r:id="rId3"/>
              </a:rPr>
              <a:t>ncetm.org.uk</a:t>
            </a:r>
            <a:r>
              <a:rPr lang="en-GB" dirty="0">
                <a:latin typeface="Arial"/>
                <a:cs typeface="Arial"/>
              </a:rPr>
              <a:t> for full access to all content and resources, plus a monthly mailing – the Secondary Round-up – sent straight to your inbox.</a:t>
            </a:r>
          </a:p>
          <a:p>
            <a:pPr>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a:cs typeface="Arial"/>
              </a:rPr>
              <a:t>Find your local Maths Hub via </a:t>
            </a:r>
            <a:r>
              <a:rPr lang="en-GB" dirty="0">
                <a:latin typeface="Arial"/>
                <a:cs typeface="Arial"/>
                <a:hlinkClick r:id="rId4"/>
              </a:rPr>
              <a:t>ncetm.org.uk/maths-hubs/find-your-hub/</a:t>
            </a:r>
            <a:r>
              <a:rPr lang="en-GB" dirty="0">
                <a:latin typeface="Arial"/>
                <a:cs typeface="Arial"/>
              </a:rPr>
              <a:t>. Click through to your local hub’s page to subscribe to their mailing list and follow them on Twitter.</a:t>
            </a:r>
          </a:p>
          <a:p>
            <a:endParaRPr lang="en-GB" dirty="0"/>
          </a:p>
        </p:txBody>
      </p:sp>
    </p:spTree>
    <p:extLst>
      <p:ext uri="{BB962C8B-B14F-4D97-AF65-F5344CB8AC3E}">
        <p14:creationId xmlns:p14="http://schemas.microsoft.com/office/powerpoint/2010/main" val="66390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C58-316F-41ED-85E1-F8F8C79B4D75}"/>
              </a:ext>
            </a:extLst>
          </p:cNvPr>
          <p:cNvSpPr>
            <a:spLocks noGrp="1"/>
          </p:cNvSpPr>
          <p:nvPr>
            <p:ph type="title"/>
          </p:nvPr>
        </p:nvSpPr>
        <p:spPr/>
        <p:txBody>
          <a:bodyPr/>
          <a:lstStyle/>
          <a:p>
            <a:r>
              <a:rPr lang="en-GB" dirty="0"/>
              <a:t>Connect with the NCETM and your local Maths Hub</a:t>
            </a:r>
          </a:p>
        </p:txBody>
      </p:sp>
      <p:pic>
        <p:nvPicPr>
          <p:cNvPr id="5" name="Content Placeholder 4">
            <a:extLst>
              <a:ext uri="{FF2B5EF4-FFF2-40B4-BE49-F238E27FC236}">
                <a16:creationId xmlns:a16="http://schemas.microsoft.com/office/drawing/2014/main" id="{CEC65573-F541-4751-91CC-CD47730DC7F9}"/>
              </a:ext>
            </a:extLst>
          </p:cNvPr>
          <p:cNvPicPr>
            <a:picLocks noGrp="1" noChangeAspect="1"/>
          </p:cNvPicPr>
          <p:nvPr>
            <p:ph idx="1"/>
          </p:nvPr>
        </p:nvPicPr>
        <p:blipFill>
          <a:blip r:embed="rId3"/>
          <a:stretch>
            <a:fillRect/>
          </a:stretch>
        </p:blipFill>
        <p:spPr>
          <a:xfrm>
            <a:off x="3148173" y="1557338"/>
            <a:ext cx="2847653" cy="3887787"/>
          </a:xfrm>
          <a:prstGeom prst="rect">
            <a:avLst/>
          </a:prstGeom>
        </p:spPr>
      </p:pic>
    </p:spTree>
    <p:extLst>
      <p:ext uri="{BB962C8B-B14F-4D97-AF65-F5344CB8AC3E}">
        <p14:creationId xmlns:p14="http://schemas.microsoft.com/office/powerpoint/2010/main" val="369243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8DCE55-4174-402E-A55A-1C98B993C4CF}"/>
              </a:ext>
            </a:extLst>
          </p:cNvPr>
          <p:cNvSpPr>
            <a:spLocks noGrp="1"/>
          </p:cNvSpPr>
          <p:nvPr>
            <p:ph type="title"/>
          </p:nvPr>
        </p:nvSpPr>
        <p:spPr/>
        <p:txBody>
          <a:bodyPr/>
          <a:lstStyle/>
          <a:p>
            <a:r>
              <a:rPr lang="en-GB" dirty="0"/>
              <a:t>References and more info…</a:t>
            </a:r>
          </a:p>
        </p:txBody>
      </p:sp>
      <p:sp>
        <p:nvSpPr>
          <p:cNvPr id="2" name="Content Placeholder 1">
            <a:extLst>
              <a:ext uri="{FF2B5EF4-FFF2-40B4-BE49-F238E27FC236}">
                <a16:creationId xmlns:a16="http://schemas.microsoft.com/office/drawing/2014/main" id="{C0AA7D52-E711-4B81-A1EE-A144518FBD99}"/>
              </a:ext>
            </a:extLst>
          </p:cNvPr>
          <p:cNvSpPr>
            <a:spLocks noGrp="1"/>
          </p:cNvSpPr>
          <p:nvPr>
            <p:ph idx="1"/>
          </p:nvPr>
        </p:nvSpPr>
        <p:spPr>
          <a:xfrm>
            <a:off x="273355" y="1252319"/>
            <a:ext cx="7874358" cy="4580426"/>
          </a:xfrm>
        </p:spPr>
        <p:txBody>
          <a:bodyPr>
            <a:normAutofit fontScale="25000" lnSpcReduction="20000"/>
          </a:bodyPr>
          <a:lstStyle/>
          <a:p>
            <a:pPr indent="0">
              <a:lnSpc>
                <a:spcPct val="120000"/>
              </a:lnSpc>
              <a:spcBef>
                <a:spcPts val="0"/>
              </a:spcBef>
              <a:buNone/>
            </a:pPr>
            <a:endParaRPr lang="en-GB" sz="1800" i="1" dirty="0"/>
          </a:p>
          <a:p>
            <a:pPr marL="0" indent="0">
              <a:lnSpc>
                <a:spcPct val="120000"/>
              </a:lnSpc>
              <a:spcBef>
                <a:spcPts val="0"/>
              </a:spcBef>
              <a:buNone/>
            </a:pPr>
            <a:r>
              <a:rPr lang="en-GB" sz="6400" dirty="0"/>
              <a:t>Cambridge Mathematics Espresso: Mastery in mathematics </a:t>
            </a:r>
            <a:r>
              <a:rPr lang="en-GB" sz="6400" u="sng" dirty="0">
                <a:hlinkClick r:id="rId3"/>
              </a:rPr>
              <a:t>www.cambridgemaths.org/Images/espresso_16_mastery_in_mathematics.pdf</a:t>
            </a:r>
            <a:endParaRPr lang="en-GB" sz="6400" dirty="0"/>
          </a:p>
          <a:p>
            <a:pPr marL="0" indent="0">
              <a:lnSpc>
                <a:spcPct val="120000"/>
              </a:lnSpc>
              <a:spcBef>
                <a:spcPts val="0"/>
              </a:spcBef>
              <a:buNone/>
            </a:pPr>
            <a:endParaRPr lang="en-GB" sz="6400" dirty="0"/>
          </a:p>
          <a:p>
            <a:pPr marL="0" indent="0">
              <a:lnSpc>
                <a:spcPct val="120000"/>
              </a:lnSpc>
              <a:spcBef>
                <a:spcPts val="0"/>
              </a:spcBef>
              <a:buNone/>
            </a:pPr>
            <a:r>
              <a:rPr lang="en-GB" sz="6400" dirty="0"/>
              <a:t>Drury, H. (2018) </a:t>
            </a:r>
            <a:r>
              <a:rPr lang="en-GB" sz="6400" i="1" dirty="0"/>
              <a:t>How to Teach Mathematics for Mastery: secondary school edition</a:t>
            </a:r>
            <a:r>
              <a:rPr lang="en-GB" sz="6400" dirty="0"/>
              <a:t>. OUP</a:t>
            </a:r>
          </a:p>
          <a:p>
            <a:pPr indent="0">
              <a:lnSpc>
                <a:spcPct val="120000"/>
              </a:lnSpc>
              <a:spcBef>
                <a:spcPts val="0"/>
              </a:spcBef>
              <a:buNone/>
            </a:pPr>
            <a:endParaRPr lang="en-GB" sz="6400" dirty="0"/>
          </a:p>
          <a:p>
            <a:pPr marL="0" indent="0">
              <a:lnSpc>
                <a:spcPct val="120000"/>
              </a:lnSpc>
              <a:spcBef>
                <a:spcPts val="0"/>
              </a:spcBef>
              <a:buNone/>
            </a:pPr>
            <a:r>
              <a:rPr lang="en-GB" sz="6400" dirty="0"/>
              <a:t>NAMA (2015) Five Myths of Mastery in Mathematics </a:t>
            </a:r>
            <a:r>
              <a:rPr lang="en-GB" sz="6400" dirty="0">
                <a:hlinkClick r:id="rId4"/>
              </a:rPr>
              <a:t>www.nama.org.uk/Downloads/Five%20Myths%20about%20Mathematics%20Mastery.pdf</a:t>
            </a:r>
            <a:endParaRPr lang="en-GB" sz="6400" dirty="0"/>
          </a:p>
          <a:p>
            <a:pPr marL="0" indent="0">
              <a:lnSpc>
                <a:spcPct val="120000"/>
              </a:lnSpc>
              <a:spcBef>
                <a:spcPts val="0"/>
              </a:spcBef>
              <a:buNone/>
            </a:pPr>
            <a:endParaRPr lang="en-GB" sz="6400" dirty="0"/>
          </a:p>
          <a:p>
            <a:pPr marL="0" indent="0">
              <a:lnSpc>
                <a:spcPct val="120000"/>
              </a:lnSpc>
              <a:spcBef>
                <a:spcPts val="0"/>
              </a:spcBef>
              <a:buNone/>
            </a:pPr>
            <a:r>
              <a:rPr lang="en-GB" sz="6400" dirty="0"/>
              <a:t>Jain, P. &amp; Hyde, R. (2020) </a:t>
            </a:r>
            <a:r>
              <a:rPr lang="en-GB" sz="6400" i="1" dirty="0"/>
              <a:t>Myths and Legends of Mastery in the Mathematics Curriculum</a:t>
            </a:r>
            <a:r>
              <a:rPr lang="en-GB" sz="6400" dirty="0"/>
              <a:t>.  Sage</a:t>
            </a:r>
          </a:p>
          <a:p>
            <a:pPr marL="0" indent="0">
              <a:lnSpc>
                <a:spcPct val="120000"/>
              </a:lnSpc>
              <a:spcBef>
                <a:spcPts val="0"/>
              </a:spcBef>
              <a:buNone/>
            </a:pPr>
            <a:endParaRPr lang="en-GB" sz="6400" i="1" dirty="0">
              <a:solidFill>
                <a:srgbClr val="FF0000"/>
              </a:solidFill>
            </a:endParaRPr>
          </a:p>
          <a:p>
            <a:pPr marL="0" indent="0">
              <a:lnSpc>
                <a:spcPct val="120000"/>
              </a:lnSpc>
              <a:spcBef>
                <a:spcPts val="0"/>
              </a:spcBef>
              <a:buNone/>
            </a:pPr>
            <a:r>
              <a:rPr lang="en-GB" sz="6400" dirty="0"/>
              <a:t>NCETM Secondary Mathematics Teaching for Mastery: Some themes and key principles </a:t>
            </a:r>
            <a:r>
              <a:rPr lang="en-GB" sz="6400" dirty="0">
                <a:hlinkClick r:id="rId5"/>
              </a:rPr>
              <a:t>www.ncetm.org.uk/media/q0ykgtje/secondary-teaching-for-mastery-december-2017.pdf</a:t>
            </a:r>
            <a:endParaRPr lang="en-GB" sz="6400" u="sng" dirty="0"/>
          </a:p>
          <a:p>
            <a:pPr marL="0" indent="0">
              <a:lnSpc>
                <a:spcPct val="120000"/>
              </a:lnSpc>
              <a:spcBef>
                <a:spcPts val="0"/>
              </a:spcBef>
              <a:buNone/>
            </a:pPr>
            <a:endParaRPr lang="en-GB" sz="6400" dirty="0"/>
          </a:p>
          <a:p>
            <a:pPr marL="0" indent="0">
              <a:lnSpc>
                <a:spcPct val="120000"/>
              </a:lnSpc>
              <a:spcBef>
                <a:spcPts val="0"/>
              </a:spcBef>
              <a:buNone/>
            </a:pPr>
            <a:endParaRPr lang="en-GB" sz="3300" dirty="0"/>
          </a:p>
        </p:txBody>
      </p:sp>
      <p:sp>
        <p:nvSpPr>
          <p:cNvPr id="5" name="TextBox 4">
            <a:extLst>
              <a:ext uri="{FF2B5EF4-FFF2-40B4-BE49-F238E27FC236}">
                <a16:creationId xmlns:a16="http://schemas.microsoft.com/office/drawing/2014/main" id="{8657E87D-B74C-4C1F-812D-CFCDACC575B0}"/>
              </a:ext>
            </a:extLst>
          </p:cNvPr>
          <p:cNvSpPr txBox="1"/>
          <p:nvPr/>
        </p:nvSpPr>
        <p:spPr>
          <a:xfrm>
            <a:off x="307992" y="5356348"/>
            <a:ext cx="7313386" cy="951543"/>
          </a:xfrm>
          <a:prstGeom prst="rect">
            <a:avLst/>
          </a:prstGeom>
          <a:noFill/>
        </p:spPr>
        <p:txBody>
          <a:bodyPr wrap="square" lIns="91440" tIns="45720" rIns="91440" bIns="45720" anchor="t">
            <a:spAutoFit/>
          </a:bodyPr>
          <a:lstStyle/>
          <a:p>
            <a:pPr>
              <a:lnSpc>
                <a:spcPct val="120000"/>
              </a:lnSpc>
            </a:pPr>
            <a:r>
              <a:rPr lang="en-GB" sz="1600" dirty="0">
                <a:solidFill>
                  <a:srgbClr val="585858"/>
                </a:solidFill>
                <a:latin typeface="+mj-lt"/>
              </a:rPr>
              <a:t>NCETM mastery pages </a:t>
            </a:r>
            <a:r>
              <a:rPr lang="en-GB" sz="1600" dirty="0">
                <a:hlinkClick r:id="rId6"/>
              </a:rPr>
              <a:t>www.ncetm.org.uk/teaching-for-mastery/</a:t>
            </a:r>
            <a:endParaRPr lang="en-GB" sz="1600" dirty="0"/>
          </a:p>
          <a:p>
            <a:pPr>
              <a:lnSpc>
                <a:spcPct val="120000"/>
              </a:lnSpc>
              <a:spcBef>
                <a:spcPts val="0"/>
              </a:spcBef>
            </a:pPr>
            <a:endParaRPr lang="en-GB" sz="1600" dirty="0"/>
          </a:p>
          <a:p>
            <a:pPr marL="285750" indent="-285750">
              <a:lnSpc>
                <a:spcPct val="120000"/>
              </a:lnSpc>
              <a:buFont typeface="Arial" panose="020B0604020202020204" pitchFamily="34" charset="0"/>
              <a:buChar char="•"/>
            </a:pPr>
            <a:endParaRPr lang="en-GB" sz="1600" dirty="0">
              <a:cs typeface="Arial"/>
            </a:endParaRPr>
          </a:p>
        </p:txBody>
      </p:sp>
    </p:spTree>
    <p:extLst>
      <p:ext uri="{BB962C8B-B14F-4D97-AF65-F5344CB8AC3E}">
        <p14:creationId xmlns:p14="http://schemas.microsoft.com/office/powerpoint/2010/main" val="59766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04B7-59DF-4E48-B4CE-D2D1677FB74A}"/>
              </a:ext>
            </a:extLst>
          </p:cNvPr>
          <p:cNvSpPr>
            <a:spLocks noGrp="1"/>
          </p:cNvSpPr>
          <p:nvPr>
            <p:ph type="title"/>
          </p:nvPr>
        </p:nvSpPr>
        <p:spPr/>
        <p:txBody>
          <a:bodyPr/>
          <a:lstStyle/>
          <a:p>
            <a:r>
              <a:rPr lang="en-GB" dirty="0"/>
              <a:t>References and more info…</a:t>
            </a:r>
          </a:p>
        </p:txBody>
      </p:sp>
      <p:sp>
        <p:nvSpPr>
          <p:cNvPr id="2" name="Content Placeholder 1">
            <a:extLst>
              <a:ext uri="{FF2B5EF4-FFF2-40B4-BE49-F238E27FC236}">
                <a16:creationId xmlns:a16="http://schemas.microsoft.com/office/drawing/2014/main" id="{07ED65A6-7F6F-4E90-BC34-5A97B64BBB66}"/>
              </a:ext>
            </a:extLst>
          </p:cNvPr>
          <p:cNvSpPr>
            <a:spLocks noGrp="1"/>
          </p:cNvSpPr>
          <p:nvPr>
            <p:ph idx="1"/>
          </p:nvPr>
        </p:nvSpPr>
        <p:spPr>
          <a:xfrm>
            <a:off x="445655" y="1372065"/>
            <a:ext cx="8241145" cy="4073159"/>
          </a:xfrm>
        </p:spPr>
        <p:txBody>
          <a:bodyPr/>
          <a:lstStyle/>
          <a:p>
            <a:pPr marL="0" indent="0">
              <a:buNone/>
            </a:pPr>
            <a:r>
              <a:rPr lang="en-GB" sz="1600" dirty="0">
                <a:cs typeface="Arial"/>
              </a:rPr>
              <a:t>NCETM Secondary Assessment Materials </a:t>
            </a:r>
            <a:r>
              <a:rPr lang="en-GB" sz="1600" dirty="0">
                <a:ea typeface="+mj-lt"/>
                <a:cs typeface="+mj-lt"/>
                <a:hlinkClick r:id="rId3"/>
              </a:rPr>
              <a:t>www.ncetm.org.uk/classroom-resources/assessment-materials-secondary/</a:t>
            </a:r>
            <a:endParaRPr lang="en-GB" sz="1600" dirty="0">
              <a:ea typeface="+mj-lt"/>
              <a:cs typeface="+mj-lt"/>
            </a:endParaRPr>
          </a:p>
          <a:p>
            <a:pPr marL="0" indent="0">
              <a:buNone/>
            </a:pPr>
            <a:endParaRPr lang="en-GB" sz="1600" dirty="0">
              <a:cs typeface="Arial"/>
            </a:endParaRPr>
          </a:p>
          <a:p>
            <a:pPr marL="0" indent="0">
              <a:buNone/>
            </a:pPr>
            <a:r>
              <a:rPr lang="en-GB" sz="1600" dirty="0"/>
              <a:t>NCETM Secondary Mastery Professional Development Materials</a:t>
            </a:r>
          </a:p>
          <a:p>
            <a:pPr marL="0" indent="0">
              <a:buNone/>
            </a:pPr>
            <a:r>
              <a:rPr lang="en-GB" sz="1600" dirty="0">
                <a:hlinkClick r:id="rId4"/>
              </a:rPr>
              <a:t>www.ncetm.org.uk/teaching-for-mastery/mastery-materials/secondary-mastery-professional-development/</a:t>
            </a:r>
            <a:endParaRPr lang="en-GB" sz="1600" u="sng" dirty="0"/>
          </a:p>
          <a:p>
            <a:pPr marL="0" indent="0">
              <a:buNone/>
            </a:pPr>
            <a:endParaRPr lang="en-GB" sz="1600" dirty="0"/>
          </a:p>
          <a:p>
            <a:pPr marL="0" indent="0">
              <a:buNone/>
            </a:pPr>
            <a:r>
              <a:rPr lang="en-GB" sz="1600" dirty="0"/>
              <a:t>NCETM marking guidance </a:t>
            </a:r>
            <a:r>
              <a:rPr lang="en-GB" sz="1600" dirty="0">
                <a:hlinkClick r:id="rId5"/>
              </a:rPr>
              <a:t>www.ncetm.org.uk/classroom-resources/marking-guidance/</a:t>
            </a:r>
            <a:endParaRPr lang="en-GB" sz="1600" u="sng" dirty="0"/>
          </a:p>
          <a:p>
            <a:pPr marL="0" indent="0">
              <a:buNone/>
            </a:pPr>
            <a:endParaRPr lang="en-GB" sz="1600" dirty="0"/>
          </a:p>
          <a:p>
            <a:pPr marL="0" indent="0">
              <a:buNone/>
            </a:pPr>
            <a:r>
              <a:rPr lang="en-GB" sz="1600" dirty="0"/>
              <a:t>Mastery research </a:t>
            </a:r>
            <a:r>
              <a:rPr lang="en-GB" sz="1600" dirty="0">
                <a:hlinkClick r:id="rId6"/>
              </a:rPr>
              <a:t>www.ncetm.org.uk/teaching-for-mastery/mastery-explained/supporting-research-evidence-and-argument/</a:t>
            </a:r>
            <a:endParaRPr lang="en-GB" sz="1600" u="sng" dirty="0"/>
          </a:p>
          <a:p>
            <a:pPr marL="0" indent="0">
              <a:buNone/>
            </a:pPr>
            <a:endParaRPr lang="en-GB" sz="1600" u="sng" dirty="0"/>
          </a:p>
          <a:p>
            <a:pPr marL="0" indent="0">
              <a:buNone/>
            </a:pPr>
            <a:r>
              <a:rPr lang="en-GB" sz="1600" dirty="0"/>
              <a:t>Willingham, D. (2004) Practice Makes Perfect</a:t>
            </a:r>
            <a:endParaRPr lang="en-GB" sz="1600" u="sng" dirty="0"/>
          </a:p>
          <a:p>
            <a:pPr marL="0" indent="0">
              <a:buNone/>
            </a:pPr>
            <a:r>
              <a:rPr lang="en-GB" sz="1600" dirty="0">
                <a:hlinkClick r:id="rId7"/>
              </a:rPr>
              <a:t>www.aft.org/periodical/american-educator/spring-2004/ask-cognitive-scientist-practice-makes-perfect</a:t>
            </a:r>
            <a:endParaRPr lang="en-GB" sz="1600" dirty="0"/>
          </a:p>
        </p:txBody>
      </p:sp>
    </p:spTree>
    <p:extLst>
      <p:ext uri="{BB962C8B-B14F-4D97-AF65-F5344CB8AC3E}">
        <p14:creationId xmlns:p14="http://schemas.microsoft.com/office/powerpoint/2010/main" val="1347674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are the features of ‘teaching for mastery’?</a:t>
            </a:r>
          </a:p>
        </p:txBody>
      </p:sp>
      <p:sp>
        <p:nvSpPr>
          <p:cNvPr id="4" name="Rectangle 3"/>
          <p:cNvSpPr/>
          <p:nvPr/>
        </p:nvSpPr>
        <p:spPr>
          <a:xfrm>
            <a:off x="611187" y="2250294"/>
            <a:ext cx="7921626" cy="1717393"/>
          </a:xfrm>
          <a:prstGeom prst="rect">
            <a:avLst/>
          </a:prstGeom>
        </p:spPr>
        <p:txBody>
          <a:bodyPr wrap="square">
            <a:spAutoFit/>
          </a:bodyPr>
          <a:lstStyle/>
          <a:p>
            <a:pPr eaLnBrk="0" fontAlgn="base" hangingPunct="0">
              <a:spcBef>
                <a:spcPct val="20000"/>
              </a:spcBef>
              <a:spcAft>
                <a:spcPct val="0"/>
              </a:spcAft>
              <a:buClr>
                <a:srgbClr val="585858"/>
              </a:buClr>
              <a:buFont typeface="Arial" panose="020B0604020202020204" pitchFamily="34" charset="0"/>
            </a:pPr>
            <a:r>
              <a:rPr lang="en-GB" sz="2400" dirty="0">
                <a:solidFill>
                  <a:srgbClr val="585858"/>
                </a:solidFill>
                <a:latin typeface="+mj-lt"/>
              </a:rPr>
              <a:t>Take a moment to reflect on your understanding of teaching for mastery.</a:t>
            </a:r>
          </a:p>
          <a:p>
            <a:pPr eaLnBrk="0" fontAlgn="base" hangingPunct="0">
              <a:spcBef>
                <a:spcPct val="20000"/>
              </a:spcBef>
              <a:spcAft>
                <a:spcPct val="0"/>
              </a:spcAft>
              <a:buClr>
                <a:srgbClr val="585858"/>
              </a:buClr>
              <a:buFont typeface="Arial" panose="020B0604020202020204" pitchFamily="34" charset="0"/>
            </a:pPr>
            <a:endParaRPr lang="en-GB" sz="2400" dirty="0">
              <a:solidFill>
                <a:srgbClr val="585858"/>
              </a:solidFill>
              <a:latin typeface="+mj-lt"/>
            </a:endParaRPr>
          </a:p>
          <a:p>
            <a:pPr eaLnBrk="0" fontAlgn="base" hangingPunct="0">
              <a:spcBef>
                <a:spcPct val="20000"/>
              </a:spcBef>
              <a:spcAft>
                <a:spcPct val="0"/>
              </a:spcAft>
              <a:buClr>
                <a:srgbClr val="585858"/>
              </a:buClr>
              <a:buFont typeface="Arial" panose="020B0604020202020204" pitchFamily="34" charset="0"/>
            </a:pPr>
            <a:r>
              <a:rPr lang="en-GB" sz="2400" dirty="0">
                <a:solidFill>
                  <a:srgbClr val="585858"/>
                </a:solidFill>
                <a:latin typeface="+mj-lt"/>
              </a:rPr>
              <a:t>Discuss your thoughts with your partner. </a:t>
            </a:r>
          </a:p>
        </p:txBody>
      </p:sp>
    </p:spTree>
    <p:extLst>
      <p:ext uri="{BB962C8B-B14F-4D97-AF65-F5344CB8AC3E}">
        <p14:creationId xmlns:p14="http://schemas.microsoft.com/office/powerpoint/2010/main" val="50488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does mastery mean?</a:t>
            </a:r>
          </a:p>
        </p:txBody>
      </p:sp>
      <p:sp>
        <p:nvSpPr>
          <p:cNvPr id="4" name="Rectangle 3"/>
          <p:cNvSpPr/>
          <p:nvPr/>
        </p:nvSpPr>
        <p:spPr>
          <a:xfrm>
            <a:off x="455089" y="1120388"/>
            <a:ext cx="8238135" cy="523220"/>
          </a:xfrm>
          <a:prstGeom prst="rect">
            <a:avLst/>
          </a:prstGeom>
        </p:spPr>
        <p:txBody>
          <a:bodyPr wrap="square">
            <a:spAutoFit/>
          </a:bodyPr>
          <a:lstStyle/>
          <a:p>
            <a:r>
              <a:rPr lang="en-GB" sz="2800" b="1" dirty="0">
                <a:solidFill>
                  <a:srgbClr val="585858"/>
                </a:solidFill>
                <a:latin typeface="+mj-lt"/>
                <a:ea typeface="+mj-ea"/>
                <a:cs typeface="+mj-cs"/>
              </a:rPr>
              <a:t>True or false? </a:t>
            </a:r>
          </a:p>
        </p:txBody>
      </p:sp>
      <p:graphicFrame>
        <p:nvGraphicFramePr>
          <p:cNvPr id="7" name="Table 6"/>
          <p:cNvGraphicFramePr>
            <a:graphicFrameLocks noGrp="1"/>
          </p:cNvGraphicFramePr>
          <p:nvPr>
            <p:extLst>
              <p:ext uri="{D42A27DB-BD31-4B8C-83A1-F6EECF244321}">
                <p14:modId xmlns:p14="http://schemas.microsoft.com/office/powerpoint/2010/main" val="3160662710"/>
              </p:ext>
            </p:extLst>
          </p:nvPr>
        </p:nvGraphicFramePr>
        <p:xfrm>
          <a:off x="548192" y="1705163"/>
          <a:ext cx="7707109" cy="3757456"/>
        </p:xfrm>
        <a:graphic>
          <a:graphicData uri="http://schemas.openxmlformats.org/drawingml/2006/table">
            <a:tbl>
              <a:tblPr/>
              <a:tblGrid>
                <a:gridCol w="7707109">
                  <a:extLst>
                    <a:ext uri="{9D8B030D-6E8A-4147-A177-3AD203B41FA5}">
                      <a16:colId xmlns:a16="http://schemas.microsoft.com/office/drawing/2014/main" val="20000"/>
                    </a:ext>
                  </a:extLst>
                </a:gridCol>
              </a:tblGrid>
              <a:tr h="380510">
                <a:tc>
                  <a:txBody>
                    <a:bodyPr/>
                    <a:lstStyle/>
                    <a:p>
                      <a:pPr marL="0" indent="0">
                        <a:spcAft>
                          <a:spcPts val="0"/>
                        </a:spcAft>
                        <a:buFont typeface="+mj-lt"/>
                        <a:buNone/>
                      </a:pPr>
                      <a:r>
                        <a:rPr lang="en-GB" sz="2000" kern="1200" dirty="0">
                          <a:solidFill>
                            <a:srgbClr val="585858"/>
                          </a:solidFill>
                          <a:latin typeface="+mj-lt"/>
                          <a:ea typeface="+mn-ea"/>
                          <a:cs typeface="+mn-cs"/>
                        </a:rPr>
                        <a:t> 1. Mastery in mathematics has a single clear definition</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0510">
                <a:tc>
                  <a:txBody>
                    <a:bodyPr/>
                    <a:lstStyle/>
                    <a:p>
                      <a:pPr marL="0" indent="0">
                        <a:spcAft>
                          <a:spcPts val="0"/>
                        </a:spcAft>
                        <a:buFont typeface="+mj-lt"/>
                        <a:buNone/>
                      </a:pPr>
                      <a:r>
                        <a:rPr lang="en-GB" sz="2000" kern="1200" dirty="0">
                          <a:solidFill>
                            <a:srgbClr val="585858"/>
                          </a:solidFill>
                          <a:latin typeface="+mj-lt"/>
                          <a:ea typeface="+mn-ea"/>
                          <a:cs typeface="+mn-cs"/>
                        </a:rPr>
                        <a:t> 2. Mastery in mathematics allows for differentiation</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0510">
                <a:tc>
                  <a:txBody>
                    <a:bodyPr/>
                    <a:lstStyle/>
                    <a:p>
                      <a:pPr marL="0" indent="0">
                        <a:spcAft>
                          <a:spcPts val="0"/>
                        </a:spcAft>
                        <a:buFont typeface="+mj-lt"/>
                        <a:buNone/>
                      </a:pPr>
                      <a:r>
                        <a:rPr lang="en-GB" sz="2000" kern="1200" dirty="0">
                          <a:solidFill>
                            <a:srgbClr val="585858"/>
                          </a:solidFill>
                          <a:latin typeface="+mj-lt"/>
                          <a:ea typeface="+mn-ea"/>
                          <a:cs typeface="+mn-cs"/>
                        </a:rPr>
                        <a:t> 3. There is a mastery curriculum</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0510">
                <a:tc>
                  <a:txBody>
                    <a:bodyPr/>
                    <a:lstStyle/>
                    <a:p>
                      <a:pPr marL="0" indent="0">
                        <a:spcAft>
                          <a:spcPts val="0"/>
                        </a:spcAft>
                        <a:buFont typeface="+mj-lt"/>
                        <a:buNone/>
                      </a:pPr>
                      <a:r>
                        <a:rPr lang="en-GB" sz="2000" kern="1200" dirty="0">
                          <a:solidFill>
                            <a:srgbClr val="585858"/>
                          </a:solidFill>
                          <a:latin typeface="+mj-lt"/>
                          <a:ea typeface="+mn-ea"/>
                          <a:cs typeface="+mn-cs"/>
                        </a:rPr>
                        <a:t> 4. Mastery in mathematics involves repetitive practice </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0510">
                <a:tc>
                  <a:txBody>
                    <a:bodyPr/>
                    <a:lstStyle/>
                    <a:p>
                      <a:pPr marL="0" indent="0">
                        <a:spcAft>
                          <a:spcPts val="0"/>
                        </a:spcAft>
                        <a:buFont typeface="+mj-lt"/>
                        <a:buNone/>
                      </a:pPr>
                      <a:r>
                        <a:rPr lang="en-GB" sz="2000" kern="1200" dirty="0">
                          <a:solidFill>
                            <a:srgbClr val="585858"/>
                          </a:solidFill>
                          <a:latin typeface="+mj-lt"/>
                          <a:ea typeface="+mn-ea"/>
                          <a:cs typeface="+mn-cs"/>
                        </a:rPr>
                        <a:t> 5. Mastery in mathematics means using specific textbooks</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82344">
                <a:tc>
                  <a:txBody>
                    <a:bodyPr/>
                    <a:lstStyle/>
                    <a:p>
                      <a:pPr marL="0" indent="0">
                        <a:spcAft>
                          <a:spcPts val="0"/>
                        </a:spcAft>
                        <a:buFont typeface="+mj-lt"/>
                        <a:buNone/>
                      </a:pPr>
                      <a:r>
                        <a:rPr lang="en-GB" sz="2000" kern="1200" dirty="0">
                          <a:solidFill>
                            <a:srgbClr val="585858"/>
                          </a:solidFill>
                          <a:latin typeface="+mj-lt"/>
                          <a:ea typeface="+mn-ea"/>
                          <a:cs typeface="+mn-cs"/>
                        </a:rPr>
                        <a:t> 6. For a new skill to become automatic or for new knowledge to become long-lasting, sustained practice, beyond the point of mastery, is necessary</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0510">
                <a:tc>
                  <a:txBody>
                    <a:bodyPr/>
                    <a:lstStyle/>
                    <a:p>
                      <a:pPr marL="0" indent="0">
                        <a:spcAft>
                          <a:spcPts val="0"/>
                        </a:spcAft>
                        <a:buFont typeface="+mj-lt"/>
                        <a:buNone/>
                      </a:pPr>
                      <a:r>
                        <a:rPr lang="en-GB" sz="2000" kern="1200" dirty="0">
                          <a:solidFill>
                            <a:srgbClr val="585858"/>
                          </a:solidFill>
                          <a:latin typeface="+mj-lt"/>
                          <a:ea typeface="+mn-ea"/>
                          <a:cs typeface="+mn-cs"/>
                        </a:rPr>
                        <a:t> 7. Mastery means staying on a topic for much longer</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0510">
                <a:tc>
                  <a:txBody>
                    <a:bodyPr/>
                    <a:lstStyle/>
                    <a:p>
                      <a:pPr marL="0" indent="0">
                        <a:spcAft>
                          <a:spcPts val="0"/>
                        </a:spcAft>
                        <a:buFont typeface="+mj-lt"/>
                        <a:buNone/>
                      </a:pPr>
                      <a:r>
                        <a:rPr lang="en-GB" sz="2000" kern="1200" dirty="0">
                          <a:solidFill>
                            <a:srgbClr val="585858"/>
                          </a:solidFill>
                          <a:latin typeface="+mj-lt"/>
                          <a:ea typeface="+mn-ea"/>
                          <a:cs typeface="+mn-cs"/>
                        </a:rPr>
                        <a:t> 8. Mastery is a new approach to teaching</a:t>
                      </a:r>
                    </a:p>
                  </a:txBody>
                  <a:tcPr marL="44341" marR="44341" marT="44341" marB="443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9373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1668AA-B7BF-43FB-BDD5-ABDADCF6F71C}"/>
              </a:ext>
            </a:extLst>
          </p:cNvPr>
          <p:cNvSpPr>
            <a:spLocks noGrp="1"/>
          </p:cNvSpPr>
          <p:nvPr>
            <p:ph type="title"/>
          </p:nvPr>
        </p:nvSpPr>
        <p:spPr/>
        <p:txBody>
          <a:bodyPr/>
          <a:lstStyle/>
          <a:p>
            <a:r>
              <a:rPr lang="en-GB" dirty="0"/>
              <a:t>Myths about mastery</a:t>
            </a:r>
          </a:p>
        </p:txBody>
      </p:sp>
      <p:sp>
        <p:nvSpPr>
          <p:cNvPr id="2" name="Content Placeholder 1">
            <a:extLst>
              <a:ext uri="{FF2B5EF4-FFF2-40B4-BE49-F238E27FC236}">
                <a16:creationId xmlns:a16="http://schemas.microsoft.com/office/drawing/2014/main" id="{FC6A62FC-3594-40FD-ABA9-FB465875D0BE}"/>
              </a:ext>
            </a:extLst>
          </p:cNvPr>
          <p:cNvSpPr>
            <a:spLocks noGrp="1"/>
          </p:cNvSpPr>
          <p:nvPr>
            <p:ph idx="1"/>
          </p:nvPr>
        </p:nvSpPr>
        <p:spPr/>
        <p:txBody>
          <a:bodyPr/>
          <a:lstStyle/>
          <a:p>
            <a:pPr marL="0" indent="0">
              <a:buNone/>
            </a:pPr>
            <a:r>
              <a:rPr lang="en-GB" kern="1200" dirty="0"/>
              <a:t>We have been discussing – and debunking – some common myths and misconceptions about mastery.</a:t>
            </a:r>
          </a:p>
          <a:p>
            <a:pPr marL="0" indent="0"/>
            <a:endParaRPr lang="en-GB" kern="1200" dirty="0"/>
          </a:p>
          <a:p>
            <a:pPr marL="0" indent="0">
              <a:buNone/>
            </a:pPr>
            <a:r>
              <a:rPr lang="en-GB" kern="1200" dirty="0"/>
              <a:t>NAMA (National Association of Mathematics Advisors) has produced a helpful document on this.</a:t>
            </a:r>
          </a:p>
        </p:txBody>
      </p:sp>
    </p:spTree>
    <p:extLst>
      <p:ext uri="{BB962C8B-B14F-4D97-AF65-F5344CB8AC3E}">
        <p14:creationId xmlns:p14="http://schemas.microsoft.com/office/powerpoint/2010/main" val="114632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Mastery explained</a:t>
            </a:r>
          </a:p>
        </p:txBody>
      </p:sp>
      <p:sp>
        <p:nvSpPr>
          <p:cNvPr id="4" name="Rectangle 3"/>
          <p:cNvSpPr/>
          <p:nvPr/>
        </p:nvSpPr>
        <p:spPr>
          <a:xfrm>
            <a:off x="611187" y="1030638"/>
            <a:ext cx="7921626" cy="4893647"/>
          </a:xfrm>
          <a:prstGeom prst="rect">
            <a:avLst/>
          </a:prstGeom>
        </p:spPr>
        <p:txBody>
          <a:bodyPr wrap="square">
            <a:spAutoFit/>
          </a:bodyPr>
          <a:lstStyle/>
          <a:p>
            <a:r>
              <a:rPr lang="en-GB" sz="2400" dirty="0">
                <a:solidFill>
                  <a:srgbClr val="585858"/>
                </a:solidFill>
                <a:latin typeface="+mj-lt"/>
              </a:rPr>
              <a:t>Mastering maths means pupils acquiring a deep, long-term, secure and adaptable understanding of the subject.</a:t>
            </a:r>
          </a:p>
          <a:p>
            <a:endParaRPr lang="en-GB" sz="2400" dirty="0">
              <a:solidFill>
                <a:srgbClr val="585858"/>
              </a:solidFill>
              <a:latin typeface="+mj-lt"/>
            </a:endParaRPr>
          </a:p>
          <a:p>
            <a:r>
              <a:rPr lang="en-GB" sz="2400" dirty="0">
                <a:solidFill>
                  <a:srgbClr val="585858"/>
                </a:solidFill>
                <a:latin typeface="+mj-lt"/>
              </a:rPr>
              <a:t>The phrase ‘teaching for mastery’ describes the elements of classroom practice and school organisation that combine to give pupils the best chances of mastering maths.</a:t>
            </a:r>
          </a:p>
          <a:p>
            <a:endParaRPr lang="en-GB" sz="2400" dirty="0">
              <a:solidFill>
                <a:srgbClr val="585858"/>
              </a:solidFill>
              <a:latin typeface="+mj-lt"/>
            </a:endParaRPr>
          </a:p>
          <a:p>
            <a:r>
              <a:rPr lang="en-GB" sz="2400" dirty="0">
                <a:solidFill>
                  <a:srgbClr val="585858"/>
                </a:solidFill>
                <a:latin typeface="+mj-lt"/>
              </a:rPr>
              <a:t>Achieving mastery means acquiring a solid enough understanding of the maths that’s been taught to enable pupils to move on to more advanced material.</a:t>
            </a:r>
          </a:p>
          <a:p>
            <a:endParaRPr lang="en-GB" sz="1400" dirty="0">
              <a:solidFill>
                <a:srgbClr val="585858"/>
              </a:solidFill>
              <a:latin typeface="+mj-lt"/>
            </a:endParaRPr>
          </a:p>
          <a:p>
            <a:r>
              <a:rPr lang="en-GB" sz="2000" dirty="0">
                <a:solidFill>
                  <a:srgbClr val="333333"/>
                </a:solidFill>
                <a:latin typeface="Arial" panose="020B0604020202020204" pitchFamily="34" charset="0"/>
              </a:rPr>
              <a:t>						    </a:t>
            </a:r>
            <a:r>
              <a:rPr lang="en-GB" sz="2400" dirty="0">
                <a:solidFill>
                  <a:srgbClr val="585858"/>
                </a:solidFill>
                <a:latin typeface="+mj-lt"/>
              </a:rPr>
              <a:t>NCETM, 2016</a:t>
            </a:r>
          </a:p>
        </p:txBody>
      </p:sp>
    </p:spTree>
    <p:extLst>
      <p:ext uri="{BB962C8B-B14F-4D97-AF65-F5344CB8AC3E}">
        <p14:creationId xmlns:p14="http://schemas.microsoft.com/office/powerpoint/2010/main" val="207259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9332"/>
          </a:xfrm>
          <a:prstGeom prst="rect">
            <a:avLst/>
          </a:prstGeom>
        </p:spPr>
        <p:txBody>
          <a:bodyPr wrap="square">
            <a:spAutoFit/>
          </a:bodyPr>
          <a:lstStyle/>
          <a:p>
            <a:endParaRPr lang="en-GB" dirty="0"/>
          </a:p>
        </p:txBody>
      </p:sp>
      <p:pic>
        <p:nvPicPr>
          <p:cNvPr id="1028" name="Picture 4" descr="Image result for building 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46" y="0"/>
            <a:ext cx="10325813" cy="686666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E5C608E-4750-4AEF-A43A-0499D18581A1}"/>
              </a:ext>
            </a:extLst>
          </p:cNvPr>
          <p:cNvSpPr>
            <a:spLocks noGrp="1"/>
          </p:cNvSpPr>
          <p:nvPr>
            <p:ph type="ftr" sz="quarter" idx="11"/>
          </p:nvPr>
        </p:nvSpPr>
        <p:spPr/>
        <p:txBody>
          <a:bodyPr/>
          <a:lstStyle/>
          <a:p>
            <a:r>
              <a:rPr lang="en-GB"/>
              <a:t>Pilot materials 2018/19</a:t>
            </a:r>
          </a:p>
        </p:txBody>
      </p:sp>
    </p:spTree>
    <p:extLst>
      <p:ext uri="{BB962C8B-B14F-4D97-AF65-F5344CB8AC3E}">
        <p14:creationId xmlns:p14="http://schemas.microsoft.com/office/powerpoint/2010/main" val="415386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06771359"/>
          <p:cNvPicPr>
            <a:picLocks noGrp="1" noRot="1" noChangeAspect="1"/>
          </p:cNvPicPr>
          <p:nvPr>
            <p:ph idx="1"/>
            <a:videoFile r:link="rId1"/>
          </p:nvPr>
        </p:nvPicPr>
        <p:blipFill>
          <a:blip r:embed="rId4"/>
          <a:stretch>
            <a:fillRect/>
          </a:stretch>
        </p:blipFill>
        <p:spPr>
          <a:xfrm>
            <a:off x="2285206" y="2142331"/>
            <a:ext cx="4573588" cy="2573338"/>
          </a:xfrm>
          <a:prstGeom prst="rect">
            <a:avLst/>
          </a:prstGeom>
        </p:spPr>
      </p:pic>
    </p:spTree>
    <p:extLst>
      <p:ext uri="{BB962C8B-B14F-4D97-AF65-F5344CB8AC3E}">
        <p14:creationId xmlns:p14="http://schemas.microsoft.com/office/powerpoint/2010/main" val="337161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teaching for mastery and what is it not?</a:t>
            </a:r>
          </a:p>
        </p:txBody>
      </p:sp>
      <p:sp>
        <p:nvSpPr>
          <p:cNvPr id="2" name="Content Placeholder 1"/>
          <p:cNvSpPr>
            <a:spLocks noGrp="1"/>
          </p:cNvSpPr>
          <p:nvPr>
            <p:ph idx="1"/>
          </p:nvPr>
        </p:nvSpPr>
        <p:spPr>
          <a:xfrm>
            <a:off x="457200" y="1829747"/>
            <a:ext cx="8229600" cy="3888432"/>
          </a:xfrm>
        </p:spPr>
        <p:txBody>
          <a:bodyPr/>
          <a:lstStyle/>
          <a:p>
            <a:pPr marL="0" indent="0">
              <a:buNone/>
            </a:pPr>
            <a:endParaRPr lang="en-GB" dirty="0"/>
          </a:p>
          <a:p>
            <a:pPr marL="0" indent="0">
              <a:buNone/>
            </a:pPr>
            <a:r>
              <a:rPr lang="en-GB" dirty="0"/>
              <a:t>Create a list with your partner. </a:t>
            </a:r>
            <a:endParaRPr lang="en-US" dirty="0">
              <a:cs typeface="Arial"/>
            </a:endParaRPr>
          </a:p>
        </p:txBody>
      </p:sp>
    </p:spTree>
    <p:extLst>
      <p:ext uri="{BB962C8B-B14F-4D97-AF65-F5344CB8AC3E}">
        <p14:creationId xmlns:p14="http://schemas.microsoft.com/office/powerpoint/2010/main" val="3918563640"/>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B39C307D21F458C20E198345B198F" ma:contentTypeVersion="4" ma:contentTypeDescription="Create a new document." ma:contentTypeScope="" ma:versionID="37955e700cc25c2411c404ca145db21b">
  <xsd:schema xmlns:xsd="http://www.w3.org/2001/XMLSchema" xmlns:xs="http://www.w3.org/2001/XMLSchema" xmlns:p="http://schemas.microsoft.com/office/2006/metadata/properties" xmlns:ns2="eea14ec3-fece-44f1-a7de-10e3506c821b" targetNamespace="http://schemas.microsoft.com/office/2006/metadata/properties" ma:root="true" ma:fieldsID="4f732e2c8e2e69e31e0ab17ded1fd732" ns2:_="">
    <xsd:import namespace="eea14ec3-fece-44f1-a7de-10e3506c82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14ec3-fece-44f1-a7de-10e3506c8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309C3-92DC-465D-BD8B-DF54AD38D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14ec3-fece-44f1-a7de-10e3506c8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BB15C-2394-4305-8BE3-8B887BCE740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251502-D222-4629-9FDC-CA40A4A0A1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994</TotalTime>
  <Words>1784</Words>
  <Application>Microsoft Office PowerPoint</Application>
  <PresentationFormat>On-screen Show (4:3)</PresentationFormat>
  <Paragraphs>149</Paragraphs>
  <Slides>25</Slides>
  <Notes>20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Lato</vt:lpstr>
      <vt:lpstr>nctem1</vt:lpstr>
      <vt:lpstr>1_nctem1</vt:lpstr>
      <vt:lpstr>Secondary Teaching for Mastery  Initial Teacher Education units</vt:lpstr>
      <vt:lpstr>What does it mean to have mastered something in maths?</vt:lpstr>
      <vt:lpstr>What are the features of ‘teaching for mastery’?</vt:lpstr>
      <vt:lpstr>What does mastery mean?</vt:lpstr>
      <vt:lpstr>Myths about mastery</vt:lpstr>
      <vt:lpstr>Mastery explained</vt:lpstr>
      <vt:lpstr>PowerPoint Presentation</vt:lpstr>
      <vt:lpstr>PowerPoint Presentation</vt:lpstr>
      <vt:lpstr>What is teaching for mastery and what is it not?</vt:lpstr>
      <vt:lpstr>Four ways in which the term mastery is being used:</vt:lpstr>
      <vt:lpstr>PowerPoint Presentation</vt:lpstr>
      <vt:lpstr>PowerPoint Presentation</vt:lpstr>
      <vt:lpstr>PowerPoint Presentation</vt:lpstr>
      <vt:lpstr>Five Big Ideas</vt:lpstr>
      <vt:lpstr>Five Big Ideas: Coherence</vt:lpstr>
      <vt:lpstr>Five Big Ideas: Representation and Structure</vt:lpstr>
      <vt:lpstr>Five Big Ideas: Mathematical Thinking</vt:lpstr>
      <vt:lpstr>Five Big Ideas: Fluency</vt:lpstr>
      <vt:lpstr>Five Big Ideas: Variation</vt:lpstr>
      <vt:lpstr>But where’s the evidence?</vt:lpstr>
      <vt:lpstr>Connect with the NCETM and your local Maths Hub </vt:lpstr>
      <vt:lpstr>Connect with the NCETM and your local Maths Hub</vt:lpstr>
      <vt:lpstr>References and more info…</vt:lpstr>
      <vt:lpstr>References and more info…</vt:lpstr>
      <vt:lpstr>PowerPoint Presentation</vt:lpstr>
    </vt:vector>
  </TitlesOfParts>
  <Company>University of Brighton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Mccrea</dc:creator>
  <cp:lastModifiedBy>Bethanie</cp:lastModifiedBy>
  <cp:revision>83</cp:revision>
  <cp:lastPrinted>2018-10-09T14:36:59Z</cp:lastPrinted>
  <dcterms:created xsi:type="dcterms:W3CDTF">2018-10-09T14:27:55Z</dcterms:created>
  <dcterms:modified xsi:type="dcterms:W3CDTF">2020-09-17T16:47:57Z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0x0101008F1B39C307D21F458C20E198345B198F</vt:lpwstr>
  </property>
</Properties>
</file>