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Override4.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9" r:id="rId5"/>
    <p:sldMasterId id="2147483684" r:id="rId6"/>
    <p:sldMasterId id="2147483698" r:id="rId7"/>
  </p:sldMasterIdLst>
  <p:notesMasterIdLst>
    <p:notesMasterId r:id="rId23"/>
  </p:notesMasterIdLst>
  <p:handoutMasterIdLst>
    <p:handoutMasterId r:id="rId24"/>
  </p:handoutMasterIdLst>
  <p:sldIdLst>
    <p:sldId id="355" r:id="rId8"/>
    <p:sldId id="369" r:id="rId9"/>
    <p:sldId id="382" r:id="rId10"/>
    <p:sldId id="384" r:id="rId11"/>
    <p:sldId id="380" r:id="rId12"/>
    <p:sldId id="385" r:id="rId13"/>
    <p:sldId id="381" r:id="rId14"/>
    <p:sldId id="487" r:id="rId15"/>
    <p:sldId id="488" r:id="rId16"/>
    <p:sldId id="388" r:id="rId17"/>
    <p:sldId id="397" r:id="rId18"/>
    <p:sldId id="486" r:id="rId19"/>
    <p:sldId id="386" r:id="rId20"/>
    <p:sldId id="489" r:id="rId21"/>
    <p:sldId id="260" r:id="rId22"/>
  </p:sldIdLst>
  <p:sldSz cx="9144000" cy="6858000" type="screen4x3"/>
  <p:notesSz cx="6858000" cy="1352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2880" userDrawn="1">
          <p15:clr>
            <a:srgbClr val="A4A3A4"/>
          </p15:clr>
        </p15:guide>
        <p15:guide id="3" orient="horz" pos="19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F46524"/>
    <a:srgbClr val="7575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D6A7D-97C6-45C7-BB4B-DC2FB3CF2057}" v="1" dt="2020-09-15T09:54:32.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28" autoAdjust="0"/>
    <p:restoredTop sz="80179" autoAdjust="0"/>
  </p:normalViewPr>
  <p:slideViewPr>
    <p:cSldViewPr snapToGrid="0" showGuides="1">
      <p:cViewPr varScale="1">
        <p:scale>
          <a:sx n="58" d="100"/>
          <a:sy n="58" d="100"/>
        </p:scale>
        <p:origin x="1500" y="60"/>
      </p:cViewPr>
      <p:guideLst>
        <p:guide orient="horz" pos="4320"/>
        <p:guide pos="2880"/>
        <p:guide orient="horz" pos="195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ie Goodliff" userId="8525f53f-a5d4-49a0-b205-476dc8a76e72" providerId="ADAL" clId="{897D6A7D-97C6-45C7-BB4B-DC2FB3CF2057}"/>
    <pc:docChg chg="modSld">
      <pc:chgData name="Bethanie Goodliff" userId="8525f53f-a5d4-49a0-b205-476dc8a76e72" providerId="ADAL" clId="{897D6A7D-97C6-45C7-BB4B-DC2FB3CF2057}" dt="2020-09-15T09:54:32.245" v="0" actId="478"/>
      <pc:docMkLst>
        <pc:docMk/>
      </pc:docMkLst>
      <pc:sldChg chg="delSp">
        <pc:chgData name="Bethanie Goodliff" userId="8525f53f-a5d4-49a0-b205-476dc8a76e72" providerId="ADAL" clId="{897D6A7D-97C6-45C7-BB4B-DC2FB3CF2057}" dt="2020-09-15T09:54:32.245" v="0" actId="478"/>
        <pc:sldMkLst>
          <pc:docMk/>
          <pc:sldMk cId="1518647304" sldId="369"/>
        </pc:sldMkLst>
        <pc:spChg chg="del">
          <ac:chgData name="Bethanie Goodliff" userId="8525f53f-a5d4-49a0-b205-476dc8a76e72" providerId="ADAL" clId="{897D6A7D-97C6-45C7-BB4B-DC2FB3CF2057}" dt="2020-09-15T09:54:32.245" v="0" actId="478"/>
          <ac:spMkLst>
            <pc:docMk/>
            <pc:sldMk cId="1518647304" sldId="369"/>
            <ac:spMk id="3" creationId="{F5529CDC-591F-4C34-A5E2-961A462BE001}"/>
          </ac:spMkLst>
        </pc:spChg>
      </pc:sldChg>
    </pc:docChg>
  </pc:docChgLst>
  <pc:docChgLst>
    <pc:chgData name="Bethanie" userId="8525f53f-a5d4-49a0-b205-476dc8a76e72" providerId="ADAL" clId="{897D6A7D-97C6-45C7-BB4B-DC2FB3CF2057}"/>
    <pc:docChg chg="custSel modSld">
      <pc:chgData name="Bethanie" userId="8525f53f-a5d4-49a0-b205-476dc8a76e72" providerId="ADAL" clId="{897D6A7D-97C6-45C7-BB4B-DC2FB3CF2057}" dt="2020-09-17T16:52:45.309" v="0" actId="478"/>
      <pc:docMkLst>
        <pc:docMk/>
      </pc:docMkLst>
      <pc:sldChg chg="delSp mod">
        <pc:chgData name="Bethanie" userId="8525f53f-a5d4-49a0-b205-476dc8a76e72" providerId="ADAL" clId="{897D6A7D-97C6-45C7-BB4B-DC2FB3CF2057}" dt="2020-09-17T16:52:45.309" v="0" actId="478"/>
        <pc:sldMkLst>
          <pc:docMk/>
          <pc:sldMk cId="3598961980" sldId="489"/>
        </pc:sldMkLst>
        <pc:spChg chg="del">
          <ac:chgData name="Bethanie" userId="8525f53f-a5d4-49a0-b205-476dc8a76e72" providerId="ADAL" clId="{897D6A7D-97C6-45C7-BB4B-DC2FB3CF2057}" dt="2020-09-17T16:52:45.309" v="0" actId="478"/>
          <ac:spMkLst>
            <pc:docMk/>
            <pc:sldMk cId="3598961980" sldId="489"/>
            <ac:spMk id="4" creationId="{164969F4-D715-4054-B65D-094352078AC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DC61AB1-1B69-49FE-8BC2-A98B9985A360}" type="datetimeFigureOut">
              <a:rPr lang="en-GB" smtClean="0"/>
              <a:t>17/09/2020</a:t>
            </a:fld>
            <a:endParaRPr lang="en-GB"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31BB88A4-6843-4F32-98D4-23ED355BA4A6}" type="slidenum">
              <a:rPr lang="en-GB" smtClean="0"/>
              <a:t>‹#›</a:t>
            </a:fld>
            <a:endParaRPr lang="en-GB" dirty="0"/>
          </a:p>
        </p:txBody>
      </p:sp>
    </p:spTree>
    <p:extLst>
      <p:ext uri="{BB962C8B-B14F-4D97-AF65-F5344CB8AC3E}">
        <p14:creationId xmlns:p14="http://schemas.microsoft.com/office/powerpoint/2010/main" val="4261398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E550BE8-D1CA-49D9-B2F8-3106CD28B014}" type="datetimeFigureOut">
              <a:rPr lang="en-GB" smtClean="0"/>
              <a:t>17/09/2020</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385F9E8-66F2-43ED-BF9C-01A3D25CCF13}" type="slidenum">
              <a:rPr lang="en-GB" smtClean="0"/>
              <a:t>‹#›</a:t>
            </a:fld>
            <a:endParaRPr lang="en-GB" dirty="0"/>
          </a:p>
        </p:txBody>
      </p:sp>
    </p:spTree>
    <p:extLst>
      <p:ext uri="{BB962C8B-B14F-4D97-AF65-F5344CB8AC3E}">
        <p14:creationId xmlns:p14="http://schemas.microsoft.com/office/powerpoint/2010/main" val="222335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etm.org.uk/teaching-for-mastery/mastery-explained/five-big-ideas-in-teaching-for-master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https://www.ncetm.org.uk/teaching-for-mastery/mastery-explained/five-big-ideas-in-teaching-for-mastery/</a:t>
            </a:r>
            <a:endParaRPr lang="en-GB"/>
          </a:p>
          <a:p>
            <a:endParaRPr lang="en-GB" baseline="0" dirty="0">
              <a:cs typeface="Calibri"/>
            </a:endParaRPr>
          </a:p>
        </p:txBody>
      </p:sp>
      <p:sp>
        <p:nvSpPr>
          <p:cNvPr id="4" name="Slide Number Placeholder 3"/>
          <p:cNvSpPr>
            <a:spLocks noGrp="1"/>
          </p:cNvSpPr>
          <p:nvPr>
            <p:ph type="sldNum" sz="quarter" idx="10"/>
          </p:nvPr>
        </p:nvSpPr>
        <p:spPr/>
        <p:txBody>
          <a:bodyPr/>
          <a:lstStyle/>
          <a:p>
            <a:fld id="{5E7E5CE8-4D9B-4B90-B04D-856B84F69FD8}" type="slidenum">
              <a:rPr lang="en-GB" smtClean="0"/>
              <a:t>2</a:t>
            </a:fld>
            <a:endParaRPr lang="en-GB" dirty="0"/>
          </a:p>
        </p:txBody>
      </p:sp>
    </p:spTree>
    <p:extLst>
      <p:ext uri="{BB962C8B-B14F-4D97-AF65-F5344CB8AC3E}">
        <p14:creationId xmlns:p14="http://schemas.microsoft.com/office/powerpoint/2010/main" val="274541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0288D-C24C-4B36-8822-8F2174DE76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58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0E99A16F-9D1E-4A4E-B7FA-7FE4797419E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871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1FC4403-A360-4787-8090-A1E4C69397F7}" type="slidenum">
              <a:rPr lang="en-GB" smtClean="0"/>
              <a:t>13</a:t>
            </a:fld>
            <a:endParaRPr lang="en-GB"/>
          </a:p>
        </p:txBody>
      </p:sp>
    </p:spTree>
    <p:extLst>
      <p:ext uri="{BB962C8B-B14F-4D97-AF65-F5344CB8AC3E}">
        <p14:creationId xmlns:p14="http://schemas.microsoft.com/office/powerpoint/2010/main" val="539926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0E99A16F-9D1E-4A4E-B7FA-7FE4797419E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6571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TTs think-pair-share</a:t>
            </a:r>
            <a:r>
              <a:rPr lang="en-GB" baseline="0" dirty="0"/>
              <a:t> </a:t>
            </a:r>
            <a:r>
              <a:rPr lang="en-GB" dirty="0"/>
              <a:t>discussion</a:t>
            </a:r>
          </a:p>
        </p:txBody>
      </p:sp>
      <p:sp>
        <p:nvSpPr>
          <p:cNvPr id="4" name="Slide Number Placeholder 3"/>
          <p:cNvSpPr>
            <a:spLocks noGrp="1"/>
          </p:cNvSpPr>
          <p:nvPr>
            <p:ph type="sldNum" sz="quarter" idx="10"/>
          </p:nvPr>
        </p:nvSpPr>
        <p:spPr/>
        <p:txBody>
          <a:bodyPr/>
          <a:lstStyle/>
          <a:p>
            <a:fld id="{F385F9E8-66F2-43ED-BF9C-01A3D25CCF13}" type="slidenum">
              <a:rPr lang="en-GB" smtClean="0"/>
              <a:t>3</a:t>
            </a:fld>
            <a:endParaRPr lang="en-GB" dirty="0"/>
          </a:p>
        </p:txBody>
      </p:sp>
    </p:spTree>
    <p:extLst>
      <p:ext uri="{BB962C8B-B14F-4D97-AF65-F5344CB8AC3E}">
        <p14:creationId xmlns:p14="http://schemas.microsoft.com/office/powerpoint/2010/main" val="234823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Thinking about the peculiar can help with thinking about the general. To create more and more peculiar examples we need to double any number for the numerator and treble it for the denominator. For example 2 billion over 3 billion or 2 × 3.22 over 3 × 3.22 or 2π over 3π. In the classroom learners can compete to make the examples more and more peculiar – numerator and denominator can be integers, decimals, fractions, algebraic expressions…</a:t>
            </a:r>
          </a:p>
          <a:p>
            <a:endParaRPr lang="en-GB" dirty="0"/>
          </a:p>
          <a:p>
            <a:r>
              <a:rPr lang="en-GB" dirty="0"/>
              <a:t>From here it is a short step to an expression of the general: ‘2 times something over 3 times something is a fraction equivalent to 2⁄3’ or ‘2x ⁄3x is equivalent to 2⁄3 for any value of x other than zero’.</a:t>
            </a:r>
          </a:p>
          <a:p>
            <a:endParaRPr lang="en-GB" dirty="0"/>
          </a:p>
          <a:p>
            <a:r>
              <a:rPr lang="en-GB" dirty="0"/>
              <a:t>Taken from</a:t>
            </a:r>
            <a:r>
              <a:rPr lang="en-GB" baseline="0" dirty="0"/>
              <a:t> </a:t>
            </a:r>
            <a:r>
              <a:rPr lang="en-GB" dirty="0"/>
              <a:t>https://www.atm.org.uk/write/MediaUploads/Shop%20Images/Look%20Inside/ATM_Thinkers_blue_look_inside.pdf</a:t>
            </a:r>
          </a:p>
        </p:txBody>
      </p:sp>
      <p:sp>
        <p:nvSpPr>
          <p:cNvPr id="4" name="Slide Number Placeholder 3"/>
          <p:cNvSpPr>
            <a:spLocks noGrp="1"/>
          </p:cNvSpPr>
          <p:nvPr>
            <p:ph type="sldNum" sz="quarter" idx="10"/>
          </p:nvPr>
        </p:nvSpPr>
        <p:spPr/>
        <p:txBody>
          <a:bodyPr/>
          <a:lstStyle/>
          <a:p>
            <a:fld id="{F385F9E8-66F2-43ED-BF9C-01A3D25CCF13}" type="slidenum">
              <a:rPr lang="en-GB" smtClean="0"/>
              <a:t>4</a:t>
            </a:fld>
            <a:endParaRPr lang="en-GB" dirty="0"/>
          </a:p>
        </p:txBody>
      </p:sp>
    </p:spTree>
    <p:extLst>
      <p:ext uri="{BB962C8B-B14F-4D97-AF65-F5344CB8AC3E}">
        <p14:creationId xmlns:p14="http://schemas.microsoft.com/office/powerpoint/2010/main" val="508702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https://nrich.maths.org/mathematically</a:t>
            </a:r>
          </a:p>
        </p:txBody>
      </p:sp>
      <p:sp>
        <p:nvSpPr>
          <p:cNvPr id="4" name="Slide Number Placeholder 3"/>
          <p:cNvSpPr>
            <a:spLocks noGrp="1"/>
          </p:cNvSpPr>
          <p:nvPr>
            <p:ph type="sldNum" sz="quarter" idx="10"/>
          </p:nvPr>
        </p:nvSpPr>
        <p:spPr/>
        <p:txBody>
          <a:bodyPr/>
          <a:lstStyle/>
          <a:p>
            <a:fld id="{F385F9E8-66F2-43ED-BF9C-01A3D25CCF13}" type="slidenum">
              <a:rPr lang="en-GB" smtClean="0"/>
              <a:t>5</a:t>
            </a:fld>
            <a:endParaRPr lang="en-GB" dirty="0"/>
          </a:p>
        </p:txBody>
      </p:sp>
    </p:spTree>
    <p:extLst>
      <p:ext uri="{BB962C8B-B14F-4D97-AF65-F5344CB8AC3E}">
        <p14:creationId xmlns:p14="http://schemas.microsoft.com/office/powerpoint/2010/main" val="423450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TTs time to read</a:t>
            </a:r>
          </a:p>
        </p:txBody>
      </p:sp>
      <p:sp>
        <p:nvSpPr>
          <p:cNvPr id="4" name="Slide Number Placeholder 3"/>
          <p:cNvSpPr>
            <a:spLocks noGrp="1"/>
          </p:cNvSpPr>
          <p:nvPr>
            <p:ph type="sldNum" sz="quarter" idx="10"/>
          </p:nvPr>
        </p:nvSpPr>
        <p:spPr/>
        <p:txBody>
          <a:bodyPr/>
          <a:lstStyle/>
          <a:p>
            <a:fld id="{F385F9E8-66F2-43ED-BF9C-01A3D25CCF13}" type="slidenum">
              <a:rPr lang="en-GB" smtClean="0"/>
              <a:t>6</a:t>
            </a:fld>
            <a:endParaRPr lang="en-GB" dirty="0"/>
          </a:p>
        </p:txBody>
      </p:sp>
    </p:spTree>
    <p:extLst>
      <p:ext uri="{BB962C8B-B14F-4D97-AF65-F5344CB8AC3E}">
        <p14:creationId xmlns:p14="http://schemas.microsoft.com/office/powerpoint/2010/main" val="361784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late, great, Malcolm Swan led a project that sought to design better learning experiences to foster conceptual understanding. The outcomes of this project were twofold. Firstly, five task ‘types’ were proposed to inform the design of practice tasks. Secondly, a suite of materials, called the Standards Unit: Improving Learning in Mathematics, were created that not only exemplified these task types for various topics but also described how they might be used with students – providing materials that are ripe for use as part of a learning episode. We can also use these five task types to create our own tasks.</a:t>
            </a:r>
          </a:p>
        </p:txBody>
      </p:sp>
      <p:sp>
        <p:nvSpPr>
          <p:cNvPr id="4" name="Slide Number Placeholder 3"/>
          <p:cNvSpPr>
            <a:spLocks noGrp="1"/>
          </p:cNvSpPr>
          <p:nvPr>
            <p:ph type="sldNum" sz="quarter" idx="10"/>
          </p:nvPr>
        </p:nvSpPr>
        <p:spPr/>
        <p:txBody>
          <a:bodyPr/>
          <a:lstStyle/>
          <a:p>
            <a:fld id="{F385F9E8-66F2-43ED-BF9C-01A3D25CCF13}" type="slidenum">
              <a:rPr lang="en-GB" smtClean="0"/>
              <a:t>7</a:t>
            </a:fld>
            <a:endParaRPr lang="en-GB" dirty="0"/>
          </a:p>
        </p:txBody>
      </p:sp>
    </p:spTree>
    <p:extLst>
      <p:ext uri="{BB962C8B-B14F-4D97-AF65-F5344CB8AC3E}">
        <p14:creationId xmlns:p14="http://schemas.microsoft.com/office/powerpoint/2010/main" val="290832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our ultimate goal – to help students learn to think.</a:t>
            </a:r>
          </a:p>
        </p:txBody>
      </p:sp>
      <p:sp>
        <p:nvSpPr>
          <p:cNvPr id="4" name="Slide Number Placeholder 3"/>
          <p:cNvSpPr>
            <a:spLocks noGrp="1"/>
          </p:cNvSpPr>
          <p:nvPr>
            <p:ph type="sldNum" sz="quarter" idx="5"/>
          </p:nvPr>
        </p:nvSpPr>
        <p:spPr/>
        <p:txBody>
          <a:bodyPr/>
          <a:lstStyle/>
          <a:p>
            <a:fld id="{F385F9E8-66F2-43ED-BF9C-01A3D25CCF13}" type="slidenum">
              <a:rPr lang="en-GB" smtClean="0"/>
              <a:t>8</a:t>
            </a:fld>
            <a:endParaRPr lang="en-GB" dirty="0"/>
          </a:p>
        </p:txBody>
      </p:sp>
    </p:spTree>
    <p:extLst>
      <p:ext uri="{BB962C8B-B14F-4D97-AF65-F5344CB8AC3E}">
        <p14:creationId xmlns:p14="http://schemas.microsoft.com/office/powerpoint/2010/main" val="2927946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possible student responses to this question.</a:t>
            </a:r>
          </a:p>
          <a:p>
            <a:r>
              <a:rPr lang="en-GB" dirty="0"/>
              <a:t>Watch the short video.</a:t>
            </a:r>
          </a:p>
          <a:p>
            <a:r>
              <a:rPr lang="en-GB" dirty="0"/>
              <a:t>Use the associated PowerPoint slides to explore students’ mathematical thinking.</a:t>
            </a:r>
          </a:p>
        </p:txBody>
      </p:sp>
      <p:sp>
        <p:nvSpPr>
          <p:cNvPr id="4" name="Slide Number Placeholder 3"/>
          <p:cNvSpPr>
            <a:spLocks noGrp="1"/>
          </p:cNvSpPr>
          <p:nvPr>
            <p:ph type="sldNum" sz="quarter" idx="5"/>
          </p:nvPr>
        </p:nvSpPr>
        <p:spPr/>
        <p:txBody>
          <a:bodyPr/>
          <a:lstStyle/>
          <a:p>
            <a:fld id="{F385F9E8-66F2-43ED-BF9C-01A3D25CCF13}" type="slidenum">
              <a:rPr lang="en-GB" smtClean="0"/>
              <a:t>9</a:t>
            </a:fld>
            <a:endParaRPr lang="en-GB" dirty="0"/>
          </a:p>
        </p:txBody>
      </p:sp>
    </p:spTree>
    <p:extLst>
      <p:ext uri="{BB962C8B-B14F-4D97-AF65-F5344CB8AC3E}">
        <p14:creationId xmlns:p14="http://schemas.microsoft.com/office/powerpoint/2010/main" val="586546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TTs time to read</a:t>
            </a:r>
          </a:p>
        </p:txBody>
      </p:sp>
      <p:sp>
        <p:nvSpPr>
          <p:cNvPr id="4" name="Slide Number Placeholder 3"/>
          <p:cNvSpPr>
            <a:spLocks noGrp="1"/>
          </p:cNvSpPr>
          <p:nvPr>
            <p:ph type="sldNum" sz="quarter" idx="10"/>
          </p:nvPr>
        </p:nvSpPr>
        <p:spPr/>
        <p:txBody>
          <a:bodyPr/>
          <a:lstStyle/>
          <a:p>
            <a:fld id="{F385F9E8-66F2-43ED-BF9C-01A3D25CCF13}" type="slidenum">
              <a:rPr lang="en-GB" smtClean="0"/>
              <a:t>10</a:t>
            </a:fld>
            <a:endParaRPr lang="en-GB" dirty="0"/>
          </a:p>
        </p:txBody>
      </p:sp>
    </p:spTree>
    <p:extLst>
      <p:ext uri="{BB962C8B-B14F-4D97-AF65-F5344CB8AC3E}">
        <p14:creationId xmlns:p14="http://schemas.microsoft.com/office/powerpoint/2010/main" val="205844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hemeOverride" Target="../theme/themeOverride4.xml"/><Relationship Id="rId5" Type="http://schemas.openxmlformats.org/officeDocument/2006/relationships/image" Target="../media/image2.png"/><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D3BE1E5-2745-4857-975D-511EF3061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42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E16886AD-E80A-4037-B17C-E3C887FEF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006850"/>
            <a:ext cx="32226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341313"/>
            <a:ext cx="7239000" cy="758825"/>
          </a:xfrm>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pPr lvl="0"/>
            <a:r>
              <a:rPr lang="en-GB" noProof="0"/>
              <a:t>Click to edit Master subtitle style</a:t>
            </a:r>
          </a:p>
        </p:txBody>
      </p:sp>
      <p:sp>
        <p:nvSpPr>
          <p:cNvPr id="6" name="Date Placeholder 6">
            <a:extLst>
              <a:ext uri="{FF2B5EF4-FFF2-40B4-BE49-F238E27FC236}">
                <a16:creationId xmlns:a16="http://schemas.microsoft.com/office/drawing/2014/main" id="{EFAB30C6-CBDE-4890-BA0D-C93690637E27}"/>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solidFill>
                <a:srgbClr val="99CCCC"/>
              </a:solidFill>
            </a:endParaRPr>
          </a:p>
        </p:txBody>
      </p:sp>
    </p:spTree>
    <p:extLst>
      <p:ext uri="{BB962C8B-B14F-4D97-AF65-F5344CB8AC3E}">
        <p14:creationId xmlns:p14="http://schemas.microsoft.com/office/powerpoint/2010/main" val="30196926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8B8279A9-DECC-468D-BE71-6BBE90221F16}"/>
              </a:ext>
            </a:extLst>
          </p:cNvPr>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7">
            <a:extLst>
              <a:ext uri="{FF2B5EF4-FFF2-40B4-BE49-F238E27FC236}">
                <a16:creationId xmlns:a16="http://schemas.microsoft.com/office/drawing/2014/main" id="{5F8063D9-E96D-4C4A-A684-759E4DB362B2}"/>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endParaRPr lang="en-GB" dirty="0">
              <a:solidFill>
                <a:srgbClr val="000000"/>
              </a:solidFill>
            </a:endParaRPr>
          </a:p>
        </p:txBody>
      </p:sp>
      <p:sp>
        <p:nvSpPr>
          <p:cNvPr id="6" name="Rectangle 8">
            <a:extLst>
              <a:ext uri="{FF2B5EF4-FFF2-40B4-BE49-F238E27FC236}">
                <a16:creationId xmlns:a16="http://schemas.microsoft.com/office/drawing/2014/main" id="{70203947-55D6-47EA-8060-AE9FC30F0BDC}"/>
              </a:ext>
            </a:extLst>
          </p:cNvPr>
          <p:cNvSpPr>
            <a:spLocks noGrp="1" noChangeArrowheads="1"/>
          </p:cNvSpPr>
          <p:nvPr>
            <p:ph type="sldNum" sz="quarter" idx="12"/>
          </p:nvPr>
        </p:nvSpPr>
        <p:spPr>
          <a:ln/>
        </p:spPr>
        <p:txBody>
          <a:bodyPr/>
          <a:lstStyle>
            <a:lvl1pPr>
              <a:defRPr/>
            </a:lvl1pPr>
          </a:lstStyle>
          <a:p>
            <a:pPr>
              <a:defRPr/>
            </a:pPr>
            <a:fld id="{E0CBC374-778D-4931-A40C-9E15304F89F9}"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84604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1625"/>
            <a:ext cx="1981200" cy="56403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62000" y="301625"/>
            <a:ext cx="57912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BF16853E-8FC9-4B0E-8A18-EA8B19D918AF}"/>
              </a:ext>
            </a:extLst>
          </p:cNvPr>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7">
            <a:extLst>
              <a:ext uri="{FF2B5EF4-FFF2-40B4-BE49-F238E27FC236}">
                <a16:creationId xmlns:a16="http://schemas.microsoft.com/office/drawing/2014/main" id="{7823056D-1BA0-4DBB-A338-98868335144C}"/>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endParaRPr lang="en-GB" dirty="0">
              <a:solidFill>
                <a:srgbClr val="000000"/>
              </a:solidFill>
            </a:endParaRPr>
          </a:p>
        </p:txBody>
      </p:sp>
      <p:sp>
        <p:nvSpPr>
          <p:cNvPr id="6" name="Rectangle 8">
            <a:extLst>
              <a:ext uri="{FF2B5EF4-FFF2-40B4-BE49-F238E27FC236}">
                <a16:creationId xmlns:a16="http://schemas.microsoft.com/office/drawing/2014/main" id="{1DFA6299-32B6-41B3-AE74-FCE6E005AC15}"/>
              </a:ext>
            </a:extLst>
          </p:cNvPr>
          <p:cNvSpPr>
            <a:spLocks noGrp="1" noChangeArrowheads="1"/>
          </p:cNvSpPr>
          <p:nvPr>
            <p:ph type="sldNum" sz="quarter" idx="12"/>
          </p:nvPr>
        </p:nvSpPr>
        <p:spPr>
          <a:ln/>
        </p:spPr>
        <p:txBody>
          <a:bodyPr/>
          <a:lstStyle>
            <a:lvl1pPr>
              <a:defRPr/>
            </a:lvl1pPr>
          </a:lstStyle>
          <a:p>
            <a:pPr>
              <a:defRPr/>
            </a:pPr>
            <a:fld id="{0A5942E6-53C6-46EC-8DE6-5865CFA5D75D}"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06543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663DE1-590C-40ED-B873-62182479FAC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476673"/>
            <a:ext cx="4537323" cy="720080"/>
          </a:xfrm>
        </p:spPr>
        <p:txBody>
          <a:bodyPr anchor="t"/>
          <a:lstStyle>
            <a:lvl1pPr>
              <a:defRPr>
                <a:solidFill>
                  <a:schemeClr val="bg1"/>
                </a:solidFill>
                <a:latin typeface="+mj-lt"/>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1" y="1340766"/>
            <a:ext cx="4546847" cy="1152130"/>
          </a:xfrm>
        </p:spPr>
        <p:txBody>
          <a:bodyPr/>
          <a:lstStyle>
            <a:lvl1pPr marL="0" indent="0">
              <a:defRPr sz="2400">
                <a:solidFill>
                  <a:schemeClr val="bg1"/>
                </a:solidFill>
                <a:latin typeface="+mj-lt"/>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82912577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85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B3EF4-4F4B-4258-AE3A-15F18F2407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421622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07321-1670-4760-A597-DAD22FB78B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Content Placeholder 2"/>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053688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2B524-CEE3-4ED8-BA0C-482FFF0BC0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745196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2CC845-5A4A-439D-9C3A-6DEEE61C79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996174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7DEB3-D5D7-45EB-AB49-79EC04A2C4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7200" y="4149080"/>
            <a:ext cx="8229600" cy="426170"/>
          </a:xfrm>
        </p:spPr>
        <p:txBody>
          <a:bodyPr/>
          <a:lstStyle>
            <a:lvl1pPr algn="l">
              <a:defRPr sz="2000" b="1">
                <a:solidFill>
                  <a:srgbClr val="585858"/>
                </a:solidFill>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457200" y="444953"/>
            <a:ext cx="8229600" cy="3560111"/>
          </a:xfrm>
        </p:spPr>
        <p:txBody>
          <a:bodyPr/>
          <a:lstStyle>
            <a:lvl1pPr marL="0" indent="0">
              <a:buNone/>
              <a:defRPr sz="3200">
                <a:solidFill>
                  <a:srgbClr val="585858"/>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457200" y="4725144"/>
            <a:ext cx="8229600" cy="720080"/>
          </a:xfrm>
        </p:spPr>
        <p:txBody>
          <a:bodyPr/>
          <a:lstStyle>
            <a:lvl1pPr marL="0" indent="0">
              <a:buNone/>
              <a:defRPr sz="1400">
                <a:solidFill>
                  <a:srgbClr val="585858"/>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709302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p>
        </p:txBody>
      </p:sp>
      <p:sp>
        <p:nvSpPr>
          <p:cNvPr id="2" name="TextBox 1">
            <a:extLst>
              <a:ext uri="{FF2B5EF4-FFF2-40B4-BE49-F238E27FC236}">
                <a16:creationId xmlns:a16="http://schemas.microsoft.com/office/drawing/2014/main" id="{8BE71806-9D7F-4205-92BE-A0AF78483934}"/>
              </a:ext>
            </a:extLst>
          </p:cNvPr>
          <p:cNvSpPr txBox="1"/>
          <p:nvPr userDrawn="1"/>
        </p:nvSpPr>
        <p:spPr>
          <a:xfrm>
            <a:off x="457200" y="2278613"/>
            <a:ext cx="4537323" cy="646331"/>
          </a:xfrm>
          <a:prstGeom prst="rect">
            <a:avLst/>
          </a:prstGeom>
          <a:noFill/>
        </p:spPr>
        <p:txBody>
          <a:bodyPr wrap="square" rtlCol="0">
            <a:spAutoFit/>
          </a:bodyPr>
          <a:lstStyle/>
          <a:p>
            <a:pPr>
              <a:buNone/>
            </a:pPr>
            <a:r>
              <a:rPr lang="en-GB" sz="3600" b="1" dirty="0">
                <a:solidFill>
                  <a:schemeClr val="bg1"/>
                </a:solidFill>
              </a:rPr>
              <a:t>Thank you</a:t>
            </a:r>
          </a:p>
        </p:txBody>
      </p:sp>
    </p:spTree>
    <p:extLst>
      <p:ext uri="{BB962C8B-B14F-4D97-AF65-F5344CB8AC3E}">
        <p14:creationId xmlns:p14="http://schemas.microsoft.com/office/powerpoint/2010/main" val="28139491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a:extLst>
              <a:ext uri="{FF2B5EF4-FFF2-40B4-BE49-F238E27FC236}">
                <a16:creationId xmlns:a16="http://schemas.microsoft.com/office/drawing/2014/main" id="{DA87E1A0-1BED-4169-9FEC-80C591B7C429}"/>
              </a:ext>
            </a:extLst>
          </p:cNvPr>
          <p:cNvSpPr>
            <a:spLocks noGrp="1"/>
          </p:cNvSpPr>
          <p:nvPr>
            <p:ph type="title"/>
          </p:nvPr>
        </p:nvSpPr>
        <p:spPr>
          <a:xfrm>
            <a:off x="762000" y="301625"/>
            <a:ext cx="5826224" cy="1143000"/>
          </a:xfrm>
        </p:spPr>
        <p:txBody>
          <a:bodyPr/>
          <a:lstStyle/>
          <a:p>
            <a:r>
              <a:rPr lang="en-US"/>
              <a:t>Click to edit Master title style</a:t>
            </a:r>
            <a:endParaRPr lang="en-GB"/>
          </a:p>
        </p:txBody>
      </p:sp>
      <p:sp>
        <p:nvSpPr>
          <p:cNvPr id="4" name="Rectangle 6">
            <a:extLst>
              <a:ext uri="{FF2B5EF4-FFF2-40B4-BE49-F238E27FC236}">
                <a16:creationId xmlns:a16="http://schemas.microsoft.com/office/drawing/2014/main" id="{32A7C652-0F5E-421E-8927-4DC66438BE81}"/>
              </a:ext>
            </a:extLst>
          </p:cNvPr>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7">
            <a:extLst>
              <a:ext uri="{FF2B5EF4-FFF2-40B4-BE49-F238E27FC236}">
                <a16:creationId xmlns:a16="http://schemas.microsoft.com/office/drawing/2014/main" id="{66AD9309-AAC7-4D25-AA99-6948C87133A4}"/>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endParaRPr lang="en-GB" dirty="0">
              <a:solidFill>
                <a:srgbClr val="000000"/>
              </a:solidFill>
            </a:endParaRPr>
          </a:p>
        </p:txBody>
      </p:sp>
      <p:sp>
        <p:nvSpPr>
          <p:cNvPr id="6" name="Rectangle 8">
            <a:extLst>
              <a:ext uri="{FF2B5EF4-FFF2-40B4-BE49-F238E27FC236}">
                <a16:creationId xmlns:a16="http://schemas.microsoft.com/office/drawing/2014/main" id="{25F95844-3D1C-4000-98AE-723720EBA284}"/>
              </a:ext>
            </a:extLst>
          </p:cNvPr>
          <p:cNvSpPr>
            <a:spLocks noGrp="1" noChangeArrowheads="1"/>
          </p:cNvSpPr>
          <p:nvPr>
            <p:ph type="sldNum" sz="quarter" idx="12"/>
          </p:nvPr>
        </p:nvSpPr>
        <p:spPr>
          <a:ln/>
        </p:spPr>
        <p:txBody>
          <a:bodyPr/>
          <a:lstStyle>
            <a:lvl1pPr>
              <a:defRPr/>
            </a:lvl1pPr>
          </a:lstStyle>
          <a:p>
            <a:pPr>
              <a:defRPr/>
            </a:pPr>
            <a:fld id="{6807EF34-7700-4485-B5E9-76D79DF1A2F5}" type="slidenum">
              <a:rPr lang="en-GB" altLang="en-US">
                <a:solidFill>
                  <a:srgbClr val="000000"/>
                </a:solidFill>
              </a:rPr>
              <a:pPr>
                <a:defRPr/>
              </a:pPr>
              <a:t>‹#›</a:t>
            </a:fld>
            <a:endParaRPr lang="en-GB" altLang="en-US" dirty="0">
              <a:solidFill>
                <a:srgbClr val="000000"/>
              </a:solidFill>
            </a:endParaRPr>
          </a:p>
        </p:txBody>
      </p:sp>
      <p:pic>
        <p:nvPicPr>
          <p:cNvPr id="2" name="Picture 1">
            <a:extLst>
              <a:ext uri="{FF2B5EF4-FFF2-40B4-BE49-F238E27FC236}">
                <a16:creationId xmlns:a16="http://schemas.microsoft.com/office/drawing/2014/main" id="{C2E1C0B2-4517-4985-84A8-2748F7390C7F}"/>
              </a:ext>
            </a:extLst>
          </p:cNvPr>
          <p:cNvPicPr>
            <a:picLocks noChangeAspect="1"/>
          </p:cNvPicPr>
          <p:nvPr userDrawn="1"/>
        </p:nvPicPr>
        <p:blipFill>
          <a:blip r:embed="rId2"/>
          <a:stretch>
            <a:fillRect/>
          </a:stretch>
        </p:blipFill>
        <p:spPr>
          <a:xfrm>
            <a:off x="6948264" y="188640"/>
            <a:ext cx="2000928" cy="1028833"/>
          </a:xfrm>
          <a:prstGeom prst="rect">
            <a:avLst/>
          </a:prstGeom>
        </p:spPr>
      </p:pic>
    </p:spTree>
    <p:extLst>
      <p:ext uri="{BB962C8B-B14F-4D97-AF65-F5344CB8AC3E}">
        <p14:creationId xmlns:p14="http://schemas.microsoft.com/office/powerpoint/2010/main" val="2433364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06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mary.mackirdy\Documents\Maths hubs website\maths_hubs_logo.jpg">
            <a:extLst>
              <a:ext uri="{FF2B5EF4-FFF2-40B4-BE49-F238E27FC236}">
                <a16:creationId xmlns:a16="http://schemas.microsoft.com/office/drawing/2014/main" id="{E0FEF57C-8C68-4FB6-913A-20F7C62A687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03850" y="5564188"/>
            <a:ext cx="373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14A343D4-4BE1-4345-8B2C-956B63DA041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32588" y="4564063"/>
            <a:ext cx="2286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341313"/>
            <a:ext cx="7239000" cy="758825"/>
          </a:xfrm>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r>
              <a:rPr lang="en-GB"/>
              <a:t>Pilot materials 2018/19</a:t>
            </a:r>
          </a:p>
        </p:txBody>
      </p:sp>
    </p:spTree>
    <p:extLst>
      <p:ext uri="{BB962C8B-B14F-4D97-AF65-F5344CB8AC3E}">
        <p14:creationId xmlns:p14="http://schemas.microsoft.com/office/powerpoint/2010/main" val="352420765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9248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r>
              <a:rPr lang="en-GB"/>
              <a:t>Pilot materials 2018/19</a:t>
            </a: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86763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mary.mackirdy\Documents\Maths hubs website\maths_hubs_logo.jpg">
            <a:extLst>
              <a:ext uri="{FF2B5EF4-FFF2-40B4-BE49-F238E27FC236}">
                <a16:creationId xmlns:a16="http://schemas.microsoft.com/office/drawing/2014/main" id="{AE93419B-185E-4F6C-8440-3B2C30B594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5400" y="188913"/>
            <a:ext cx="27828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5442E28-1A40-4653-B701-67D8875956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450"/>
            <a:ext cx="19161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941168"/>
            <a:ext cx="5486400" cy="426170"/>
          </a:xfrm>
        </p:spPr>
        <p:txBody>
          <a:bodyPr/>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1027913"/>
            <a:ext cx="5486400" cy="3913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r>
              <a:rPr lang="en-GB"/>
              <a:t>Pilot materials 2018/19</a:t>
            </a:r>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115440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9935C0-9269-4D97-8C12-BDF2D38F96B9}"/>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7">
            <a:extLst>
              <a:ext uri="{FF2B5EF4-FFF2-40B4-BE49-F238E27FC236}">
                <a16:creationId xmlns:a16="http://schemas.microsoft.com/office/drawing/2014/main" id="{32F4D89C-122B-43E3-932A-9E4056E7592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4" name="Rectangle 8">
            <a:extLst>
              <a:ext uri="{FF2B5EF4-FFF2-40B4-BE49-F238E27FC236}">
                <a16:creationId xmlns:a16="http://schemas.microsoft.com/office/drawing/2014/main" id="{FEC8C6F7-F5B5-4DC3-9C78-CFAD4D617160}"/>
              </a:ext>
            </a:extLst>
          </p:cNvPr>
          <p:cNvSpPr>
            <a:spLocks noGrp="1" noChangeArrowheads="1"/>
          </p:cNvSpPr>
          <p:nvPr>
            <p:ph type="sldNum" sz="quarter" idx="12"/>
          </p:nvPr>
        </p:nvSpPr>
        <p:spPr>
          <a:ln/>
        </p:spPr>
        <p:txBody>
          <a:bodyPr/>
          <a:lstStyle>
            <a:lvl1pPr>
              <a:defRPr/>
            </a:lvl1pPr>
          </a:lstStyle>
          <a:p>
            <a:pPr>
              <a:defRPr/>
            </a:pPr>
            <a:fld id="{13CB8B3C-9D83-45EC-A1E3-1F6D595C922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75601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663DE1-590C-40ED-B873-62182479FAC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476673"/>
            <a:ext cx="4537323" cy="720080"/>
          </a:xfrm>
        </p:spPr>
        <p:txBody>
          <a:bodyPr anchor="t"/>
          <a:lstStyle>
            <a:lvl1pPr>
              <a:defRPr>
                <a:solidFill>
                  <a:schemeClr val="bg1"/>
                </a:solidFill>
                <a:latin typeface="+mj-lt"/>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1" y="1340766"/>
            <a:ext cx="4546847" cy="1152130"/>
          </a:xfrm>
        </p:spPr>
        <p:txBody>
          <a:bodyPr/>
          <a:lstStyle>
            <a:lvl1pPr marL="0" indent="0">
              <a:defRPr sz="2400">
                <a:solidFill>
                  <a:schemeClr val="bg1"/>
                </a:solidFill>
                <a:latin typeface="+mj-lt"/>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Tree>
    <p:extLst>
      <p:ext uri="{BB962C8B-B14F-4D97-AF65-F5344CB8AC3E}">
        <p14:creationId xmlns:p14="http://schemas.microsoft.com/office/powerpoint/2010/main" val="395611387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160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B3EF4-4F4B-4258-AE3A-15F18F2407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B3256F-83C8-4422-BB4B-79DB90083B87}"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3587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07321-1670-4760-A597-DAD22FB78B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Content Placeholder 2"/>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28FB64-8E98-4372-891D-01B9A57CE849}"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4294540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2B524-CEE3-4ED8-BA0C-482FFF0BC0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C5C1D8-5F3C-45E3-A862-3FEB8F838978}"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21064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2CC845-5A4A-439D-9C3A-6DEEE61C79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5A271E-C960-4C09-B05F-FB20100B09A9}"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08572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Title 6">
            <a:extLst>
              <a:ext uri="{FF2B5EF4-FFF2-40B4-BE49-F238E27FC236}">
                <a16:creationId xmlns:a16="http://schemas.microsoft.com/office/drawing/2014/main" id="{C19AE59B-998B-4334-8888-5BACDCD98A04}"/>
              </a:ext>
            </a:extLst>
          </p:cNvPr>
          <p:cNvSpPr>
            <a:spLocks noGrp="1"/>
          </p:cNvSpPr>
          <p:nvPr>
            <p:ph type="title"/>
          </p:nvPr>
        </p:nvSpPr>
        <p:spPr/>
        <p:txBody>
          <a:bodyPr/>
          <a:lstStyle/>
          <a:p>
            <a:r>
              <a:rPr lang="en-US"/>
              <a:t>Click to edit Master title style</a:t>
            </a:r>
            <a:endParaRPr lang="en-GB"/>
          </a:p>
        </p:txBody>
      </p:sp>
      <p:sp>
        <p:nvSpPr>
          <p:cNvPr id="4" name="Rectangle 6">
            <a:extLst>
              <a:ext uri="{FF2B5EF4-FFF2-40B4-BE49-F238E27FC236}">
                <a16:creationId xmlns:a16="http://schemas.microsoft.com/office/drawing/2014/main" id="{5A6EFB07-56BE-4440-9BF9-03083489C5FB}"/>
              </a:ext>
            </a:extLst>
          </p:cNvPr>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7">
            <a:extLst>
              <a:ext uri="{FF2B5EF4-FFF2-40B4-BE49-F238E27FC236}">
                <a16:creationId xmlns:a16="http://schemas.microsoft.com/office/drawing/2014/main" id="{6B1E6CFB-3E69-445D-A002-CC35F7441EBC}"/>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endParaRPr lang="en-GB" dirty="0">
              <a:solidFill>
                <a:srgbClr val="000000"/>
              </a:solidFill>
            </a:endParaRPr>
          </a:p>
        </p:txBody>
      </p:sp>
      <p:sp>
        <p:nvSpPr>
          <p:cNvPr id="6" name="Rectangle 8">
            <a:extLst>
              <a:ext uri="{FF2B5EF4-FFF2-40B4-BE49-F238E27FC236}">
                <a16:creationId xmlns:a16="http://schemas.microsoft.com/office/drawing/2014/main" id="{FF4113BB-055E-477B-BCED-E1D61874A941}"/>
              </a:ext>
            </a:extLst>
          </p:cNvPr>
          <p:cNvSpPr>
            <a:spLocks noGrp="1" noChangeArrowheads="1"/>
          </p:cNvSpPr>
          <p:nvPr>
            <p:ph type="sldNum" sz="quarter" idx="12"/>
          </p:nvPr>
        </p:nvSpPr>
        <p:spPr>
          <a:ln/>
        </p:spPr>
        <p:txBody>
          <a:bodyPr/>
          <a:lstStyle>
            <a:lvl1pPr>
              <a:defRPr/>
            </a:lvl1pPr>
          </a:lstStyle>
          <a:p>
            <a:pPr>
              <a:defRPr/>
            </a:pPr>
            <a:fld id="{CDC9229A-3137-4274-9D93-ABCF68FD201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611624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7DEB3-D5D7-45EB-AB49-79EC04A2C4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7200" y="4149080"/>
            <a:ext cx="8229600" cy="426170"/>
          </a:xfrm>
        </p:spPr>
        <p:txBody>
          <a:bodyPr/>
          <a:lstStyle>
            <a:lvl1pPr algn="l">
              <a:defRPr sz="2000" b="1">
                <a:solidFill>
                  <a:srgbClr val="585858"/>
                </a:solidFill>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457200" y="444953"/>
            <a:ext cx="8229600" cy="3560111"/>
          </a:xfrm>
        </p:spPr>
        <p:txBody>
          <a:bodyPr/>
          <a:lstStyle>
            <a:lvl1pPr marL="0" indent="0">
              <a:buNone/>
              <a:defRPr sz="3200">
                <a:solidFill>
                  <a:srgbClr val="585858"/>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457200" y="4725144"/>
            <a:ext cx="8229600" cy="720080"/>
          </a:xfrm>
        </p:spPr>
        <p:txBody>
          <a:bodyPr/>
          <a:lstStyle>
            <a:lvl1pPr marL="0" indent="0">
              <a:buNone/>
              <a:defRPr sz="1400">
                <a:solidFill>
                  <a:srgbClr val="585858"/>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86FDD3-8659-4DF6-9C22-A70505F52DFB}"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0233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8BE71806-9D7F-4205-92BE-A0AF78483934}"/>
              </a:ext>
            </a:extLst>
          </p:cNvPr>
          <p:cNvSpPr txBox="1"/>
          <p:nvPr userDrawn="1"/>
        </p:nvSpPr>
        <p:spPr>
          <a:xfrm>
            <a:off x="457200" y="2278613"/>
            <a:ext cx="4537323"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Thank you</a:t>
            </a:r>
          </a:p>
        </p:txBody>
      </p:sp>
    </p:spTree>
    <p:extLst>
      <p:ext uri="{BB962C8B-B14F-4D97-AF65-F5344CB8AC3E}">
        <p14:creationId xmlns:p14="http://schemas.microsoft.com/office/powerpoint/2010/main" val="14784991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62000" y="1827213"/>
            <a:ext cx="38846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99013" y="1827213"/>
            <a:ext cx="3884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5B9C98FE-BC97-47B8-BA72-96FC2D0D8842}"/>
              </a:ext>
            </a:extLst>
          </p:cNvPr>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7">
            <a:extLst>
              <a:ext uri="{FF2B5EF4-FFF2-40B4-BE49-F238E27FC236}">
                <a16:creationId xmlns:a16="http://schemas.microsoft.com/office/drawing/2014/main" id="{766D46BD-DA1A-4EDF-87A5-8A5D225047E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endParaRPr lang="en-GB" dirty="0">
              <a:solidFill>
                <a:srgbClr val="000000"/>
              </a:solidFill>
            </a:endParaRPr>
          </a:p>
        </p:txBody>
      </p:sp>
      <p:sp>
        <p:nvSpPr>
          <p:cNvPr id="7" name="Rectangle 8">
            <a:extLst>
              <a:ext uri="{FF2B5EF4-FFF2-40B4-BE49-F238E27FC236}">
                <a16:creationId xmlns:a16="http://schemas.microsoft.com/office/drawing/2014/main" id="{731D8F59-136D-4764-96F4-F88910757688}"/>
              </a:ext>
            </a:extLst>
          </p:cNvPr>
          <p:cNvSpPr>
            <a:spLocks noGrp="1" noChangeArrowheads="1"/>
          </p:cNvSpPr>
          <p:nvPr>
            <p:ph type="sldNum" sz="quarter" idx="12"/>
          </p:nvPr>
        </p:nvSpPr>
        <p:spPr>
          <a:ln/>
        </p:spPr>
        <p:txBody>
          <a:bodyPr/>
          <a:lstStyle>
            <a:lvl1pPr>
              <a:defRPr/>
            </a:lvl1pPr>
          </a:lstStyle>
          <a:p>
            <a:pPr>
              <a:defRPr/>
            </a:pPr>
            <a:fld id="{DE849092-7741-4545-8207-60E9F086A6F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87598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E5FCD3F7-323D-49C4-8F98-2473FAD6027A}"/>
              </a:ext>
            </a:extLst>
          </p:cNvPr>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7">
            <a:extLst>
              <a:ext uri="{FF2B5EF4-FFF2-40B4-BE49-F238E27FC236}">
                <a16:creationId xmlns:a16="http://schemas.microsoft.com/office/drawing/2014/main" id="{15614566-BD81-4C21-9982-3CAB1E46C753}"/>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endParaRPr lang="en-GB" dirty="0">
              <a:solidFill>
                <a:srgbClr val="000000"/>
              </a:solidFill>
            </a:endParaRPr>
          </a:p>
        </p:txBody>
      </p:sp>
      <p:sp>
        <p:nvSpPr>
          <p:cNvPr id="9" name="Rectangle 8">
            <a:extLst>
              <a:ext uri="{FF2B5EF4-FFF2-40B4-BE49-F238E27FC236}">
                <a16:creationId xmlns:a16="http://schemas.microsoft.com/office/drawing/2014/main" id="{BA44A0A9-33A1-402A-918B-715DD9095B04}"/>
              </a:ext>
            </a:extLst>
          </p:cNvPr>
          <p:cNvSpPr>
            <a:spLocks noGrp="1" noChangeArrowheads="1"/>
          </p:cNvSpPr>
          <p:nvPr>
            <p:ph type="sldNum" sz="quarter" idx="12"/>
          </p:nvPr>
        </p:nvSpPr>
        <p:spPr>
          <a:ln/>
        </p:spPr>
        <p:txBody>
          <a:bodyPr/>
          <a:lstStyle>
            <a:lvl1pPr>
              <a:defRPr/>
            </a:lvl1pPr>
          </a:lstStyle>
          <a:p>
            <a:pPr>
              <a:defRPr/>
            </a:pPr>
            <a:fld id="{E2DC6105-1C76-4516-94C4-62DA3D05EC2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22917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3ECD51F2-A4CD-4C8F-8B38-4BE7D05498E1}"/>
              </a:ext>
            </a:extLst>
          </p:cNvPr>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7">
            <a:extLst>
              <a:ext uri="{FF2B5EF4-FFF2-40B4-BE49-F238E27FC236}">
                <a16:creationId xmlns:a16="http://schemas.microsoft.com/office/drawing/2014/main" id="{5A1DFB55-3611-4D6B-9910-58FAA1E721F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endParaRPr lang="en-GB" dirty="0">
              <a:solidFill>
                <a:srgbClr val="000000"/>
              </a:solidFill>
            </a:endParaRPr>
          </a:p>
        </p:txBody>
      </p:sp>
      <p:sp>
        <p:nvSpPr>
          <p:cNvPr id="5" name="Rectangle 8">
            <a:extLst>
              <a:ext uri="{FF2B5EF4-FFF2-40B4-BE49-F238E27FC236}">
                <a16:creationId xmlns:a16="http://schemas.microsoft.com/office/drawing/2014/main" id="{CA01AD62-20EC-4928-AD8B-9EF4D5401B05}"/>
              </a:ext>
            </a:extLst>
          </p:cNvPr>
          <p:cNvSpPr>
            <a:spLocks noGrp="1" noChangeArrowheads="1"/>
          </p:cNvSpPr>
          <p:nvPr>
            <p:ph type="sldNum" sz="quarter" idx="12"/>
          </p:nvPr>
        </p:nvSpPr>
        <p:spPr>
          <a:ln/>
        </p:spPr>
        <p:txBody>
          <a:bodyPr/>
          <a:lstStyle>
            <a:lvl1pPr>
              <a:defRPr/>
            </a:lvl1pPr>
          </a:lstStyle>
          <a:p>
            <a:pPr>
              <a:defRPr/>
            </a:pPr>
            <a:fld id="{6847DCF0-4009-4510-911B-005F4769A93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01956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9935C0-9269-4D97-8C12-BDF2D38F96B9}"/>
              </a:ext>
            </a:extLst>
          </p:cNvPr>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7">
            <a:extLst>
              <a:ext uri="{FF2B5EF4-FFF2-40B4-BE49-F238E27FC236}">
                <a16:creationId xmlns:a16="http://schemas.microsoft.com/office/drawing/2014/main" id="{32F4D89C-122B-43E3-932A-9E4056E7592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endParaRPr lang="en-GB" dirty="0">
              <a:solidFill>
                <a:srgbClr val="000000"/>
              </a:solidFill>
            </a:endParaRPr>
          </a:p>
        </p:txBody>
      </p:sp>
      <p:sp>
        <p:nvSpPr>
          <p:cNvPr id="4" name="Rectangle 8">
            <a:extLst>
              <a:ext uri="{FF2B5EF4-FFF2-40B4-BE49-F238E27FC236}">
                <a16:creationId xmlns:a16="http://schemas.microsoft.com/office/drawing/2014/main" id="{FEC8C6F7-F5B5-4DC3-9C78-CFAD4D617160}"/>
              </a:ext>
            </a:extLst>
          </p:cNvPr>
          <p:cNvSpPr>
            <a:spLocks noGrp="1" noChangeArrowheads="1"/>
          </p:cNvSpPr>
          <p:nvPr>
            <p:ph type="sldNum" sz="quarter" idx="12"/>
          </p:nvPr>
        </p:nvSpPr>
        <p:spPr>
          <a:ln/>
        </p:spPr>
        <p:txBody>
          <a:bodyPr/>
          <a:lstStyle>
            <a:lvl1pPr>
              <a:defRPr/>
            </a:lvl1pPr>
          </a:lstStyle>
          <a:p>
            <a:pPr>
              <a:defRPr/>
            </a:pPr>
            <a:fld id="{13CB8B3C-9D83-45EC-A1E3-1F6D595C922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00521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8FDCBD66-44BB-46F5-BB2C-2DED1FE25423}"/>
              </a:ext>
            </a:extLst>
          </p:cNvPr>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7">
            <a:extLst>
              <a:ext uri="{FF2B5EF4-FFF2-40B4-BE49-F238E27FC236}">
                <a16:creationId xmlns:a16="http://schemas.microsoft.com/office/drawing/2014/main" id="{E1971CAA-BA05-4F54-ABE0-9AA0E159B0D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endParaRPr lang="en-GB" dirty="0">
              <a:solidFill>
                <a:srgbClr val="000000"/>
              </a:solidFill>
            </a:endParaRPr>
          </a:p>
        </p:txBody>
      </p:sp>
      <p:sp>
        <p:nvSpPr>
          <p:cNvPr id="7" name="Rectangle 8">
            <a:extLst>
              <a:ext uri="{FF2B5EF4-FFF2-40B4-BE49-F238E27FC236}">
                <a16:creationId xmlns:a16="http://schemas.microsoft.com/office/drawing/2014/main" id="{37DD1C58-4CEA-460B-9B87-18AEE38368FF}"/>
              </a:ext>
            </a:extLst>
          </p:cNvPr>
          <p:cNvSpPr>
            <a:spLocks noGrp="1" noChangeArrowheads="1"/>
          </p:cNvSpPr>
          <p:nvPr>
            <p:ph type="sldNum" sz="quarter" idx="12"/>
          </p:nvPr>
        </p:nvSpPr>
        <p:spPr>
          <a:ln/>
        </p:spPr>
        <p:txBody>
          <a:bodyPr/>
          <a:lstStyle>
            <a:lvl1pPr>
              <a:defRPr/>
            </a:lvl1pPr>
          </a:lstStyle>
          <a:p>
            <a:pPr>
              <a:defRPr/>
            </a:pPr>
            <a:fld id="{70C164AE-0B08-4751-89DC-130DA3C1294D}"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47310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FD234CFE-451C-48CF-B79C-BD33958A56BE}"/>
              </a:ext>
            </a:extLst>
          </p:cNvPr>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7">
            <a:extLst>
              <a:ext uri="{FF2B5EF4-FFF2-40B4-BE49-F238E27FC236}">
                <a16:creationId xmlns:a16="http://schemas.microsoft.com/office/drawing/2014/main" id="{B9652177-4A3C-4FBF-BAC5-BF08ECAACB4D}"/>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endParaRPr lang="en-GB" dirty="0">
              <a:solidFill>
                <a:srgbClr val="000000"/>
              </a:solidFill>
            </a:endParaRPr>
          </a:p>
        </p:txBody>
      </p:sp>
      <p:sp>
        <p:nvSpPr>
          <p:cNvPr id="7" name="Rectangle 8">
            <a:extLst>
              <a:ext uri="{FF2B5EF4-FFF2-40B4-BE49-F238E27FC236}">
                <a16:creationId xmlns:a16="http://schemas.microsoft.com/office/drawing/2014/main" id="{6835A411-629A-40A9-AA34-D99DEB1D6C67}"/>
              </a:ext>
            </a:extLst>
          </p:cNvPr>
          <p:cNvSpPr>
            <a:spLocks noGrp="1" noChangeArrowheads="1"/>
          </p:cNvSpPr>
          <p:nvPr>
            <p:ph type="sldNum" sz="quarter" idx="12"/>
          </p:nvPr>
        </p:nvSpPr>
        <p:spPr>
          <a:ln/>
        </p:spPr>
        <p:txBody>
          <a:bodyPr/>
          <a:lstStyle>
            <a:lvl1pPr>
              <a:defRPr/>
            </a:lvl1pPr>
          </a:lstStyle>
          <a:p>
            <a:pPr>
              <a:defRPr/>
            </a:pPr>
            <a:fld id="{1078B513-7274-4366-AB13-00D94C29F60C}"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00491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6B1E6282-2550-4152-B45C-E2FC6CE067D7}"/>
              </a:ext>
            </a:extLst>
          </p:cNvPr>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2051" name="Rectangle 5">
            <a:extLst>
              <a:ext uri="{FF2B5EF4-FFF2-40B4-BE49-F238E27FC236}">
                <a16:creationId xmlns:a16="http://schemas.microsoft.com/office/drawing/2014/main" id="{52F9BF63-0129-428B-BDC3-E60A4F2D3455}"/>
              </a:ext>
            </a:extLst>
          </p:cNvPr>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93C826A3-F0CE-411F-AD84-0E3622B3B948}"/>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a:latin typeface="Arial" charset="0"/>
              </a:defRPr>
            </a:lvl1pPr>
          </a:lstStyle>
          <a:p>
            <a:pPr fontAlgn="base">
              <a:spcAft>
                <a:spcPct val="0"/>
              </a:spcAft>
              <a:defRPr/>
            </a:pPr>
            <a:endParaRPr lang="en-GB" dirty="0">
              <a:solidFill>
                <a:srgbClr val="000000"/>
              </a:solidFill>
            </a:endParaRPr>
          </a:p>
        </p:txBody>
      </p:sp>
      <p:sp>
        <p:nvSpPr>
          <p:cNvPr id="43015" name="Rectangle 7">
            <a:extLst>
              <a:ext uri="{FF2B5EF4-FFF2-40B4-BE49-F238E27FC236}">
                <a16:creationId xmlns:a16="http://schemas.microsoft.com/office/drawing/2014/main" id="{48056DF2-B010-43D6-AA3B-67D9491B03C4}"/>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a:latin typeface="Arial" charset="0"/>
              </a:defRPr>
            </a:lvl1pPr>
          </a:lstStyle>
          <a:p>
            <a:pPr fontAlgn="base">
              <a:spcAft>
                <a:spcPct val="0"/>
              </a:spcAft>
              <a:defRPr/>
            </a:pPr>
            <a:r>
              <a:rPr lang="en-GB">
                <a:solidFill>
                  <a:srgbClr val="000000"/>
                </a:solidFill>
              </a:rPr>
              <a:t>Pilot materials 2018/19</a:t>
            </a:r>
            <a:endParaRPr lang="en-GB" dirty="0">
              <a:solidFill>
                <a:srgbClr val="000000"/>
              </a:solidFill>
            </a:endParaRPr>
          </a:p>
        </p:txBody>
      </p:sp>
      <p:sp>
        <p:nvSpPr>
          <p:cNvPr id="43016" name="Rectangle 8">
            <a:extLst>
              <a:ext uri="{FF2B5EF4-FFF2-40B4-BE49-F238E27FC236}">
                <a16:creationId xmlns:a16="http://schemas.microsoft.com/office/drawing/2014/main" id="{C74E58CC-2F08-4695-9372-DA97F131ECAB}"/>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vl1pPr>
          </a:lstStyle>
          <a:p>
            <a:pPr fontAlgn="base">
              <a:spcAft>
                <a:spcPct val="0"/>
              </a:spcAft>
              <a:defRPr/>
            </a:pPr>
            <a:fld id="{F4FF6AA8-BF96-4683-8FBD-C3A51988EBAC}" type="slidenum">
              <a:rPr lang="en-GB" altLang="en-US">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180405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457078" y="301625"/>
            <a:ext cx="822972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457200" y="1556792"/>
            <a:ext cx="8226425"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69171780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xStyles>
    <p:titleStyle>
      <a:lvl1pPr algn="l" rtl="0" eaLnBrk="0" fontAlgn="base" hangingPunct="0">
        <a:spcBef>
          <a:spcPct val="0"/>
        </a:spcBef>
        <a:spcAft>
          <a:spcPct val="0"/>
        </a:spcAft>
        <a:defRPr sz="3600" b="1">
          <a:solidFill>
            <a:srgbClr val="585858"/>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j-lt"/>
          <a:ea typeface="+mn-ea"/>
          <a:cs typeface="+mn-cs"/>
        </a:defRPr>
      </a:lvl1pPr>
      <a:lvl2pPr marL="742950" indent="-285750" algn="l" rtl="0" eaLnBrk="0" fontAlgn="base" hangingPunct="0">
        <a:spcBef>
          <a:spcPct val="20000"/>
        </a:spcBef>
        <a:spcAft>
          <a:spcPct val="0"/>
        </a:spcAft>
        <a:buClr>
          <a:srgbClr val="585858"/>
        </a:buClr>
        <a:buFont typeface="Arial" panose="020B0604020202020204" pitchFamily="34" charset="0"/>
        <a:buChar char="•"/>
        <a:defRPr sz="2000">
          <a:solidFill>
            <a:srgbClr val="585858"/>
          </a:solidFill>
          <a:latin typeface="+mj-lt"/>
        </a:defRPr>
      </a:lvl2pPr>
      <a:lvl3pPr marL="1143000" indent="-228600" algn="l" rtl="0" eaLnBrk="0" fontAlgn="base" hangingPunct="0">
        <a:spcBef>
          <a:spcPct val="20000"/>
        </a:spcBef>
        <a:spcAft>
          <a:spcPct val="0"/>
        </a:spcAft>
        <a:buClr>
          <a:srgbClr val="585858"/>
        </a:buClr>
        <a:buFont typeface="Arial" panose="020B0604020202020204" pitchFamily="34" charset="0"/>
        <a:buChar char="•"/>
        <a:defRPr sz="1800">
          <a:solidFill>
            <a:srgbClr val="585858"/>
          </a:solidFill>
          <a:latin typeface="+mj-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r>
              <a:rPr lang="en-GB"/>
              <a:t>Pilot materials 2018/19</a:t>
            </a:r>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20189944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sldNum="0" hdr="0" dt="0"/>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457078" y="301625"/>
            <a:ext cx="822972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457200" y="1556792"/>
            <a:ext cx="8226425"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284E3E-0734-4C1C-8A10-2A7D3F5CEAFB}"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272208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xStyles>
    <p:titleStyle>
      <a:lvl1pPr algn="l" rtl="0" eaLnBrk="0" fontAlgn="base" hangingPunct="0">
        <a:spcBef>
          <a:spcPct val="0"/>
        </a:spcBef>
        <a:spcAft>
          <a:spcPct val="0"/>
        </a:spcAft>
        <a:defRPr sz="3600" b="1">
          <a:solidFill>
            <a:srgbClr val="585858"/>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j-lt"/>
          <a:ea typeface="+mn-ea"/>
          <a:cs typeface="+mn-cs"/>
        </a:defRPr>
      </a:lvl1pPr>
      <a:lvl2pPr marL="742950" indent="-285750" algn="l" rtl="0" eaLnBrk="0" fontAlgn="base" hangingPunct="0">
        <a:spcBef>
          <a:spcPct val="20000"/>
        </a:spcBef>
        <a:spcAft>
          <a:spcPct val="0"/>
        </a:spcAft>
        <a:buClr>
          <a:srgbClr val="585858"/>
        </a:buClr>
        <a:buFont typeface="Arial" panose="020B0604020202020204" pitchFamily="34" charset="0"/>
        <a:buChar char="•"/>
        <a:defRPr sz="2000">
          <a:solidFill>
            <a:srgbClr val="585858"/>
          </a:solidFill>
          <a:latin typeface="+mj-lt"/>
        </a:defRPr>
      </a:lvl2pPr>
      <a:lvl3pPr marL="1143000" indent="-228600" algn="l" rtl="0" eaLnBrk="0" fontAlgn="base" hangingPunct="0">
        <a:spcBef>
          <a:spcPct val="20000"/>
        </a:spcBef>
        <a:spcAft>
          <a:spcPct val="0"/>
        </a:spcAft>
        <a:buClr>
          <a:srgbClr val="585858"/>
        </a:buClr>
        <a:buFont typeface="Arial" panose="020B0604020202020204" pitchFamily="34" charset="0"/>
        <a:buChar char="•"/>
        <a:defRPr sz="1800">
          <a:solidFill>
            <a:srgbClr val="585858"/>
          </a:solidFill>
          <a:latin typeface="+mj-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etm.org.uk/"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hyperlink" Target="https://www.ncetm.org.uk/maths-hubs/find-your-hu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www.ncetm.org.uk/teaching-for-mastery/mastery-explained/five-big-ideas-in-teaching-for-mastery/"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s://nrich.maths.org/mathematically" TargetMode="External"/><Relationship Id="rId4" Type="http://schemas.openxmlformats.org/officeDocument/2006/relationships/hyperlink" Target="https://www.ncetm.org.uk/classroom-resources/secmm-mathematical-prompts-for-deeper-thinking-video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piremaths.co.uk/ilim/" TargetMode="External"/><Relationship Id="rId2" Type="http://schemas.openxmlformats.org/officeDocument/2006/relationships/hyperlink" Target="https://www.stem.org.uk/elibrary/collection/2933"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ncetm.org.uk/classroom-resources/secmm-mathematical-prompts-for-deeper-thinking-video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E303B44-0589-42A8-84B7-70FB98081DE8}"/>
              </a:ext>
            </a:extLst>
          </p:cNvPr>
          <p:cNvSpPr>
            <a:spLocks noGrp="1" noChangeArrowheads="1"/>
          </p:cNvSpPr>
          <p:nvPr>
            <p:ph type="ctrTitle"/>
          </p:nvPr>
        </p:nvSpPr>
        <p:spPr>
          <a:xfrm>
            <a:off x="466725" y="476673"/>
            <a:ext cx="5205205" cy="720080"/>
          </a:xfrm>
        </p:spPr>
        <p:txBody>
          <a:bodyPr/>
          <a:lstStyle/>
          <a:p>
            <a:r>
              <a:rPr lang="en-US" altLang="en-US" dirty="0"/>
              <a:t>Secondary Teaching for Mastery</a:t>
            </a:r>
          </a:p>
        </p:txBody>
      </p:sp>
      <p:sp>
        <p:nvSpPr>
          <p:cNvPr id="7171" name="Subtitle 2">
            <a:extLst>
              <a:ext uri="{FF2B5EF4-FFF2-40B4-BE49-F238E27FC236}">
                <a16:creationId xmlns:a16="http://schemas.microsoft.com/office/drawing/2014/main" id="{043DD5DA-23E9-4B2E-AA53-D82F77D10147}"/>
              </a:ext>
            </a:extLst>
          </p:cNvPr>
          <p:cNvSpPr>
            <a:spLocks noGrp="1" noChangeArrowheads="1"/>
          </p:cNvSpPr>
          <p:nvPr>
            <p:ph type="subTitle" idx="1"/>
          </p:nvPr>
        </p:nvSpPr>
        <p:spPr>
          <a:xfrm>
            <a:off x="472048" y="1977848"/>
            <a:ext cx="4634289" cy="515049"/>
          </a:xfrm>
        </p:spPr>
        <p:txBody>
          <a:bodyPr/>
          <a:lstStyle/>
          <a:p>
            <a:r>
              <a:rPr lang="en-US" altLang="en-US" sz="3600" dirty="0">
                <a:cs typeface="Arial"/>
              </a:rPr>
              <a:t>Initial Teacher Education units</a:t>
            </a:r>
            <a:endParaRPr lang="en-US" altLang="en-US" sz="3600">
              <a:cs typeface="Arial"/>
            </a:endParaRPr>
          </a:p>
          <a:p>
            <a:endParaRPr lang="en-US" altLang="en-US" dirty="0">
              <a:cs typeface="Arial"/>
            </a:endParaRPr>
          </a:p>
          <a:p>
            <a:r>
              <a:rPr lang="en-US" altLang="en-US" dirty="0"/>
              <a:t>Mathematical Thinking</a:t>
            </a:r>
            <a:endParaRPr lang="en-US" dirty="0"/>
          </a:p>
        </p:txBody>
      </p:sp>
    </p:spTree>
    <p:extLst>
      <p:ext uri="{BB962C8B-B14F-4D97-AF65-F5344CB8AC3E}">
        <p14:creationId xmlns:p14="http://schemas.microsoft.com/office/powerpoint/2010/main" val="97190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 Mathematical Thinking</a:t>
            </a:r>
          </a:p>
        </p:txBody>
      </p:sp>
      <p:sp>
        <p:nvSpPr>
          <p:cNvPr id="3" name="Content Placeholder 2"/>
          <p:cNvSpPr>
            <a:spLocks noGrp="1"/>
          </p:cNvSpPr>
          <p:nvPr>
            <p:ph idx="1"/>
          </p:nvPr>
        </p:nvSpPr>
        <p:spPr>
          <a:xfrm>
            <a:off x="457200" y="1412776"/>
            <a:ext cx="8229600" cy="3888432"/>
          </a:xfrm>
        </p:spPr>
        <p:txBody>
          <a:bodyPr/>
          <a:lstStyle/>
          <a:p>
            <a:pPr marL="0" indent="0">
              <a:buNone/>
            </a:pPr>
            <a:r>
              <a:rPr lang="en-GB" sz="2400" b="1" dirty="0"/>
              <a:t>Key Messages</a:t>
            </a:r>
            <a:endParaRPr lang="en-GB" sz="2400" dirty="0"/>
          </a:p>
          <a:p>
            <a:pPr marL="457200" lvl="0" indent="-457200">
              <a:buFont typeface="+mj-lt"/>
              <a:buAutoNum type="arabicPeriod"/>
            </a:pPr>
            <a:r>
              <a:rPr lang="en-GB" sz="2400" dirty="0"/>
              <a:t>Mathematical thinking is central to deep and sustainable learning of mathematics.</a:t>
            </a:r>
            <a:endParaRPr lang="en-GB" sz="3600" dirty="0"/>
          </a:p>
          <a:p>
            <a:pPr marL="457200" lvl="0" indent="-457200">
              <a:buFont typeface="+mj-lt"/>
              <a:buAutoNum type="arabicPeriod"/>
            </a:pPr>
            <a:r>
              <a:rPr lang="en-GB" sz="2400" dirty="0"/>
              <a:t>Taught ideas that are understood deeply are </a:t>
            </a:r>
            <a:r>
              <a:rPr lang="en-GB" sz="2400" b="1" dirty="0"/>
              <a:t>not just ‘received’ passively but worked on by the student</a:t>
            </a:r>
            <a:r>
              <a:rPr lang="en-GB" sz="2400" dirty="0"/>
              <a:t>. They need to be thought about, reasoned with and discussed.</a:t>
            </a:r>
            <a:endParaRPr lang="en-GB" sz="3600" dirty="0"/>
          </a:p>
          <a:p>
            <a:pPr marL="457200" lvl="0" indent="-457200">
              <a:buFont typeface="+mj-lt"/>
              <a:buAutoNum type="arabicPeriod"/>
            </a:pPr>
            <a:r>
              <a:rPr lang="en-GB" sz="2400" dirty="0"/>
              <a:t>Mathematical thinking involves</a:t>
            </a:r>
            <a:endParaRPr lang="en-GB" sz="3600" dirty="0"/>
          </a:p>
          <a:p>
            <a:pPr marL="914400" lvl="1" indent="-457200">
              <a:buFont typeface="+mj-lt"/>
              <a:buAutoNum type="alphaLcPeriod"/>
            </a:pPr>
            <a:r>
              <a:rPr lang="en-GB" sz="2000" dirty="0"/>
              <a:t>looking for </a:t>
            </a:r>
            <a:r>
              <a:rPr lang="en-GB" sz="2000" b="1" dirty="0"/>
              <a:t>pattern</a:t>
            </a:r>
            <a:r>
              <a:rPr lang="en-GB" sz="2000" dirty="0"/>
              <a:t> in order to discern </a:t>
            </a:r>
            <a:r>
              <a:rPr lang="en-GB" sz="2000" b="1" dirty="0"/>
              <a:t>structure</a:t>
            </a:r>
            <a:endParaRPr lang="en-GB" sz="3200" dirty="0"/>
          </a:p>
          <a:p>
            <a:pPr marL="914400" lvl="1" indent="-457200">
              <a:buFont typeface="+mj-lt"/>
              <a:buAutoNum type="alphaLcPeriod"/>
            </a:pPr>
            <a:r>
              <a:rPr lang="en-GB" sz="2000" dirty="0"/>
              <a:t>looking for </a:t>
            </a:r>
            <a:r>
              <a:rPr lang="en-GB" sz="2000" b="1" dirty="0"/>
              <a:t>relationships</a:t>
            </a:r>
            <a:r>
              <a:rPr lang="en-GB" sz="2000" dirty="0"/>
              <a:t> and </a:t>
            </a:r>
            <a:r>
              <a:rPr lang="en-GB" sz="2000" b="1" dirty="0"/>
              <a:t>connecting ideas</a:t>
            </a:r>
            <a:endParaRPr lang="en-GB" sz="3200" dirty="0"/>
          </a:p>
          <a:p>
            <a:pPr marL="914400" lvl="1" indent="-457200">
              <a:buFont typeface="+mj-lt"/>
              <a:buAutoNum type="alphaLcPeriod"/>
            </a:pPr>
            <a:r>
              <a:rPr lang="en-GB" sz="2000" b="1" dirty="0"/>
              <a:t>reasoning logically</a:t>
            </a:r>
            <a:r>
              <a:rPr lang="en-GB" sz="2000" dirty="0"/>
              <a:t>, </a:t>
            </a:r>
            <a:r>
              <a:rPr lang="en-GB" sz="2000" b="1" dirty="0"/>
              <a:t>explaining</a:t>
            </a:r>
            <a:r>
              <a:rPr lang="en-GB" sz="2000" dirty="0"/>
              <a:t>, </a:t>
            </a:r>
            <a:r>
              <a:rPr lang="en-GB" sz="2000" b="1" dirty="0"/>
              <a:t>conjecturing</a:t>
            </a:r>
            <a:r>
              <a:rPr lang="en-GB" sz="2000" dirty="0"/>
              <a:t> and </a:t>
            </a:r>
            <a:r>
              <a:rPr lang="en-GB" sz="2000" b="1" dirty="0"/>
              <a:t>proving</a:t>
            </a:r>
            <a:r>
              <a:rPr lang="en-GB" sz="2000" dirty="0"/>
              <a:t>.</a:t>
            </a:r>
            <a:endParaRPr lang="en-GB" sz="7600" dirty="0"/>
          </a:p>
        </p:txBody>
      </p:sp>
    </p:spTree>
    <p:extLst>
      <p:ext uri="{BB962C8B-B14F-4D97-AF65-F5344CB8AC3E}">
        <p14:creationId xmlns:p14="http://schemas.microsoft.com/office/powerpoint/2010/main" val="187034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711D-E73A-45E6-912E-63BA3CE3D081}"/>
              </a:ext>
            </a:extLst>
          </p:cNvPr>
          <p:cNvSpPr>
            <a:spLocks noGrp="1"/>
          </p:cNvSpPr>
          <p:nvPr>
            <p:ph type="title"/>
          </p:nvPr>
        </p:nvSpPr>
        <p:spPr/>
        <p:txBody>
          <a:bodyPr>
            <a:normAutofit fontScale="90000"/>
          </a:bodyPr>
          <a:lstStyle/>
          <a:p>
            <a:r>
              <a:rPr lang="en-GB" sz="4000" dirty="0"/>
              <a:t>Connect with the NCETM and your local Maths Hub</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50F46E3-45F4-4777-86EE-178C1E8EE55E}"/>
              </a:ext>
            </a:extLst>
          </p:cNvPr>
          <p:cNvSpPr>
            <a:spLocks noGrp="1"/>
          </p:cNvSpPr>
          <p:nvPr>
            <p:ph idx="1"/>
          </p:nvPr>
        </p:nvSpPr>
        <p:spPr>
          <a:xfrm>
            <a:off x="444976" y="2058000"/>
            <a:ext cx="8217375" cy="3374999"/>
          </a:xfrm>
        </p:spPr>
        <p:txBody>
          <a:bodyPr/>
          <a:lstStyle/>
          <a:p>
            <a:pPr marL="457200" indent="-457200">
              <a:buFont typeface="Arial" panose="020B0604020202020204" pitchFamily="34" charset="0"/>
              <a:buChar char="•"/>
            </a:pPr>
            <a:r>
              <a:rPr lang="en-GB" dirty="0">
                <a:latin typeface="Arial"/>
                <a:cs typeface="Arial"/>
              </a:rPr>
              <a:t>Check out the NCETM at </a:t>
            </a:r>
            <a:r>
              <a:rPr lang="en-GB" dirty="0">
                <a:latin typeface="Arial"/>
                <a:cs typeface="Arial"/>
                <a:hlinkClick r:id="rId3"/>
              </a:rPr>
              <a:t>ncetm.org.uk</a:t>
            </a:r>
            <a:r>
              <a:rPr lang="en-GB" dirty="0">
                <a:latin typeface="Arial"/>
                <a:cs typeface="Arial"/>
              </a:rPr>
              <a:t> for full access to all content and resources, plus a monthly mailing – the Secondary Round-up – sent straight to your inbox.</a:t>
            </a:r>
          </a:p>
          <a:p>
            <a:pPr>
              <a:buFont typeface="+mj-lt"/>
              <a:buAutoNum type="arabicPeriod"/>
            </a:pPr>
            <a:endParaRPr lang="en-GB"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latin typeface="Arial"/>
                <a:cs typeface="Arial"/>
              </a:rPr>
              <a:t>Find your local Maths Hub via </a:t>
            </a:r>
            <a:r>
              <a:rPr lang="en-GB" dirty="0">
                <a:latin typeface="Arial"/>
                <a:cs typeface="Arial"/>
                <a:hlinkClick r:id="rId4"/>
              </a:rPr>
              <a:t>ncetm.org.uk/maths-hubs/find-your-hub/</a:t>
            </a:r>
            <a:r>
              <a:rPr lang="en-GB" dirty="0">
                <a:latin typeface="Arial"/>
                <a:cs typeface="Arial"/>
              </a:rPr>
              <a:t>. Click through to your local hub’s page to subscribe to their mailing list and follow them on Twitter.</a:t>
            </a:r>
          </a:p>
          <a:p>
            <a:endParaRPr lang="en-GB" dirty="0"/>
          </a:p>
        </p:txBody>
      </p:sp>
    </p:spTree>
    <p:extLst>
      <p:ext uri="{BB962C8B-B14F-4D97-AF65-F5344CB8AC3E}">
        <p14:creationId xmlns:p14="http://schemas.microsoft.com/office/powerpoint/2010/main" val="6229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AC58-316F-41ED-85E1-F8F8C79B4D75}"/>
              </a:ext>
            </a:extLst>
          </p:cNvPr>
          <p:cNvSpPr>
            <a:spLocks noGrp="1"/>
          </p:cNvSpPr>
          <p:nvPr>
            <p:ph type="title"/>
          </p:nvPr>
        </p:nvSpPr>
        <p:spPr/>
        <p:txBody>
          <a:bodyPr/>
          <a:lstStyle/>
          <a:p>
            <a:r>
              <a:rPr lang="en-GB" dirty="0"/>
              <a:t>Connect with the NCETM and </a:t>
            </a:r>
            <a:br>
              <a:rPr lang="en-GB" dirty="0"/>
            </a:br>
            <a:r>
              <a:rPr lang="en-GB" dirty="0"/>
              <a:t>your </a:t>
            </a:r>
            <a:r>
              <a:rPr lang="en-GB"/>
              <a:t>local Maths Hub</a:t>
            </a:r>
            <a:endParaRPr lang="en-GB" dirty="0"/>
          </a:p>
        </p:txBody>
      </p:sp>
      <p:pic>
        <p:nvPicPr>
          <p:cNvPr id="5" name="Content Placeholder 4">
            <a:extLst>
              <a:ext uri="{FF2B5EF4-FFF2-40B4-BE49-F238E27FC236}">
                <a16:creationId xmlns:a16="http://schemas.microsoft.com/office/drawing/2014/main" id="{CEC65573-F541-4751-91CC-CD47730DC7F9}"/>
              </a:ext>
            </a:extLst>
          </p:cNvPr>
          <p:cNvPicPr>
            <a:picLocks noGrp="1" noChangeAspect="1"/>
          </p:cNvPicPr>
          <p:nvPr>
            <p:ph idx="1"/>
          </p:nvPr>
        </p:nvPicPr>
        <p:blipFill>
          <a:blip r:embed="rId3"/>
          <a:stretch>
            <a:fillRect/>
          </a:stretch>
        </p:blipFill>
        <p:spPr>
          <a:xfrm>
            <a:off x="3254190" y="1795877"/>
            <a:ext cx="2847653" cy="3887787"/>
          </a:xfrm>
          <a:prstGeom prst="rect">
            <a:avLst/>
          </a:prstGeom>
        </p:spPr>
      </p:pic>
    </p:spTree>
    <p:extLst>
      <p:ext uri="{BB962C8B-B14F-4D97-AF65-F5344CB8AC3E}">
        <p14:creationId xmlns:p14="http://schemas.microsoft.com/office/powerpoint/2010/main" val="495591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D3F3-1E34-4F9E-B14E-62F2FBA29B8C}"/>
              </a:ext>
            </a:extLst>
          </p:cNvPr>
          <p:cNvSpPr>
            <a:spLocks noGrp="1"/>
          </p:cNvSpPr>
          <p:nvPr>
            <p:ph type="title"/>
          </p:nvPr>
        </p:nvSpPr>
        <p:spPr/>
        <p:txBody>
          <a:bodyPr/>
          <a:lstStyle/>
          <a:p>
            <a:r>
              <a:rPr lang="en-GB" dirty="0"/>
              <a:t>References and more info…</a:t>
            </a:r>
          </a:p>
        </p:txBody>
      </p:sp>
      <p:sp>
        <p:nvSpPr>
          <p:cNvPr id="3" name="Content Placeholder 2">
            <a:extLst>
              <a:ext uri="{FF2B5EF4-FFF2-40B4-BE49-F238E27FC236}">
                <a16:creationId xmlns:a16="http://schemas.microsoft.com/office/drawing/2014/main" id="{C3187A7D-261B-4FCE-A6B7-F90DA476218B}"/>
              </a:ext>
            </a:extLst>
          </p:cNvPr>
          <p:cNvSpPr>
            <a:spLocks noGrp="1"/>
          </p:cNvSpPr>
          <p:nvPr>
            <p:ph idx="1"/>
          </p:nvPr>
        </p:nvSpPr>
        <p:spPr>
          <a:xfrm>
            <a:off x="457200" y="1556791"/>
            <a:ext cx="8229600" cy="4499451"/>
          </a:xfrm>
        </p:spPr>
        <p:txBody>
          <a:bodyPr/>
          <a:lstStyle/>
          <a:p>
            <a:pPr marL="0" indent="0">
              <a:buNone/>
            </a:pPr>
            <a:r>
              <a:rPr lang="en-GB" sz="2000" dirty="0">
                <a:latin typeface="Arial" panose="020B0604020202020204" pitchFamily="34" charset="0"/>
                <a:cs typeface="Arial" panose="020B0604020202020204" pitchFamily="34" charset="0"/>
              </a:rPr>
              <a:t>Bills, C., Bills, L., Watson, A. &amp; Mason, J. (2004) </a:t>
            </a:r>
            <a:r>
              <a:rPr lang="en-GB" sz="2000" i="1" dirty="0">
                <a:latin typeface="Arial" panose="020B0604020202020204" pitchFamily="34" charset="0"/>
                <a:cs typeface="Arial" panose="020B0604020202020204" pitchFamily="34" charset="0"/>
              </a:rPr>
              <a:t>Thinkers: A Collection of Activities to Provoke Mathematical Thinking. </a:t>
            </a:r>
            <a:r>
              <a:rPr lang="en-GB" sz="2000" dirty="0">
                <a:latin typeface="Arial" panose="020B0604020202020204" pitchFamily="34" charset="0"/>
                <a:cs typeface="Arial" panose="020B0604020202020204" pitchFamily="34" charset="0"/>
              </a:rPr>
              <a:t>Association of Teachers of Mathematics</a:t>
            </a:r>
            <a:endParaRPr lang="en-US" dirty="0"/>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NCETM Five Big Ideas </a:t>
            </a:r>
            <a:r>
              <a:rPr lang="en-GB" sz="2000" dirty="0">
                <a:latin typeface="Arial" panose="020B0604020202020204" pitchFamily="34" charset="0"/>
                <a:cs typeface="Arial" panose="020B0604020202020204" pitchFamily="34" charset="0"/>
                <a:hlinkClick r:id="rId3"/>
              </a:rPr>
              <a:t>www.ncetm.org.uk/teaching-for-mastery/mastery-explained/five-big-ideas-in-teaching-for-mastery/</a:t>
            </a: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NCETM Mathematical Prompts for Deeper Thinking </a:t>
            </a:r>
            <a:r>
              <a:rPr lang="en-GB" sz="2000" dirty="0">
                <a:latin typeface="Arial" panose="020B0604020202020204" pitchFamily="34" charset="0"/>
                <a:cs typeface="Arial" panose="020B0604020202020204" pitchFamily="34" charset="0"/>
                <a:hlinkClick r:id="rId4"/>
              </a:rPr>
              <a:t>www.ncetm.org.uk/classroom-resources/secmm-mathematical-prompts-for-deeper-thinking-videos/</a:t>
            </a:r>
            <a:endParaRPr lang="en-GB" sz="2000" dirty="0">
              <a:latin typeface="Arial" panose="020B0604020202020204" pitchFamily="34" charset="0"/>
              <a:cs typeface="Arial" panose="020B0604020202020204" pitchFamily="34" charset="0"/>
            </a:endParaRPr>
          </a:p>
          <a:p>
            <a:pPr marL="0" indent="0">
              <a:buNone/>
            </a:pPr>
            <a:endParaRPr lang="en-GB" sz="2000" i="1"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NRICH </a:t>
            </a:r>
            <a:r>
              <a:rPr lang="en-GB" sz="2000" dirty="0">
                <a:latin typeface="Arial" panose="020B0604020202020204" pitchFamily="34" charset="0"/>
                <a:cs typeface="Arial" panose="020B0604020202020204" pitchFamily="34" charset="0"/>
                <a:hlinkClick r:id="rId5"/>
              </a:rPr>
              <a:t>https://nrich.maths.org/mathematically</a:t>
            </a:r>
            <a:r>
              <a:rPr lang="en-GB" sz="2000" dirty="0">
                <a:latin typeface="Arial" panose="020B0604020202020204" pitchFamily="34" charset="0"/>
                <a:cs typeface="Arial" panose="020B0604020202020204" pitchFamily="34" charset="0"/>
              </a:rPr>
              <a:t> </a:t>
            </a:r>
          </a:p>
          <a:p>
            <a:endParaRPr lang="en-GB" sz="2000" dirty="0"/>
          </a:p>
        </p:txBody>
      </p:sp>
    </p:spTree>
    <p:extLst>
      <p:ext uri="{BB962C8B-B14F-4D97-AF65-F5344CB8AC3E}">
        <p14:creationId xmlns:p14="http://schemas.microsoft.com/office/powerpoint/2010/main" val="46697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EC9EF-3521-46F9-93DB-87943C4E45B2}"/>
              </a:ext>
            </a:extLst>
          </p:cNvPr>
          <p:cNvSpPr>
            <a:spLocks noGrp="1"/>
          </p:cNvSpPr>
          <p:nvPr>
            <p:ph type="title"/>
          </p:nvPr>
        </p:nvSpPr>
        <p:spPr/>
        <p:txBody>
          <a:bodyPr/>
          <a:lstStyle/>
          <a:p>
            <a:r>
              <a:rPr lang="en-GB" dirty="0"/>
              <a:t>References and more info…</a:t>
            </a:r>
            <a:br>
              <a:rPr lang="en-GB" sz="4400" dirty="0">
                <a:solidFill>
                  <a:srgbClr val="00628C"/>
                </a:solidFill>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95902F00-4689-4036-8B65-E8D10711ED18}"/>
              </a:ext>
            </a:extLst>
          </p:cNvPr>
          <p:cNvSpPr>
            <a:spLocks noGrp="1"/>
          </p:cNvSpPr>
          <p:nvPr>
            <p:ph idx="1"/>
          </p:nvPr>
        </p:nvSpPr>
        <p:spPr/>
        <p:txBody>
          <a:bodyPr>
            <a:normAutofit/>
          </a:bodyPr>
          <a:lstStyle/>
          <a:p>
            <a:pPr marL="0" indent="0">
              <a:buNone/>
            </a:pPr>
            <a:r>
              <a:rPr lang="en-GB" sz="2000" dirty="0">
                <a:latin typeface="Arial" panose="020B0604020202020204" pitchFamily="34" charset="0"/>
                <a:cs typeface="Arial" panose="020B0604020202020204" pitchFamily="34" charset="0"/>
              </a:rPr>
              <a:t>Swan, M. (2005) Standards Unit Improving learning in mathematics </a:t>
            </a:r>
            <a:r>
              <a:rPr lang="en-GB" sz="2000" dirty="0">
                <a:latin typeface="Arial" panose="020B0604020202020204" pitchFamily="34" charset="0"/>
                <a:cs typeface="Arial" panose="020B0604020202020204" pitchFamily="34" charset="0"/>
                <a:hlinkClick r:id="rId2"/>
              </a:rPr>
              <a:t>www.stem.org.uk/elibrary/collection/2933</a:t>
            </a: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Watson, A. &amp; Mason, J. (1998) </a:t>
            </a:r>
            <a:r>
              <a:rPr lang="en-GB" sz="2000" i="1" dirty="0">
                <a:latin typeface="Arial" panose="020B0604020202020204" pitchFamily="34" charset="0"/>
                <a:cs typeface="Arial" panose="020B0604020202020204" pitchFamily="34" charset="0"/>
              </a:rPr>
              <a:t>Questions and prompts for mathematical thinking</a:t>
            </a:r>
            <a:r>
              <a:rPr lang="en-GB" sz="2000" dirty="0">
                <a:latin typeface="Arial" panose="020B0604020202020204" pitchFamily="34" charset="0"/>
                <a:cs typeface="Arial" panose="020B0604020202020204" pitchFamily="34" charset="0"/>
              </a:rPr>
              <a:t>. Association of Teachers of Mathematics</a:t>
            </a:r>
          </a:p>
          <a:p>
            <a:pPr marL="0" indent="0">
              <a:buNone/>
            </a:pPr>
            <a:endParaRPr lang="en-GB" sz="2000" b="1" dirty="0">
              <a:latin typeface="Arial" panose="020B0604020202020204" pitchFamily="34" charset="0"/>
              <a:cs typeface="Arial" panose="020B0604020202020204" pitchFamily="34" charset="0"/>
            </a:endParaRPr>
          </a:p>
          <a:p>
            <a:pPr marL="0" indent="0">
              <a:buNone/>
            </a:pPr>
            <a:r>
              <a:rPr lang="en-GB" sz="2000" b="1" dirty="0">
                <a:latin typeface="Arial" panose="020B0604020202020204" pitchFamily="34" charset="0"/>
                <a:cs typeface="Arial" panose="020B0604020202020204" pitchFamily="34" charset="0"/>
              </a:rPr>
              <a:t>Resources</a:t>
            </a: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Standards Unit Improving learning in mathematics: resources for teaching </a:t>
            </a:r>
            <a:r>
              <a:rPr lang="en-GB" sz="2000" u="sng" dirty="0">
                <a:latin typeface="Arial" panose="020B0604020202020204" pitchFamily="34" charset="0"/>
                <a:cs typeface="Arial" panose="020B0604020202020204" pitchFamily="34" charset="0"/>
                <a:hlinkClick r:id="rId3"/>
              </a:rPr>
              <a:t>https://spiremaths.co.uk/ilim/</a:t>
            </a:r>
            <a:r>
              <a:rPr lang="en-GB" sz="2000"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3598961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65547" y="904757"/>
            <a:ext cx="7362586" cy="4830796"/>
          </a:xfrm>
          <a:prstGeom prst="rect">
            <a:avLst/>
          </a:prstGeom>
        </p:spPr>
      </p:pic>
      <p:sp>
        <p:nvSpPr>
          <p:cNvPr id="2" name="Title 1"/>
          <p:cNvSpPr>
            <a:spLocks noGrp="1"/>
          </p:cNvSpPr>
          <p:nvPr>
            <p:ph type="title"/>
          </p:nvPr>
        </p:nvSpPr>
        <p:spPr>
          <a:xfrm>
            <a:off x="543339" y="337107"/>
            <a:ext cx="6632803" cy="777961"/>
          </a:xfrm>
        </p:spPr>
        <p:txBody>
          <a:bodyPr>
            <a:normAutofit/>
          </a:bodyPr>
          <a:lstStyle/>
          <a:p>
            <a:r>
              <a:rPr lang="en-GB" sz="2800" dirty="0"/>
              <a:t>Five Big Ideas</a:t>
            </a:r>
          </a:p>
        </p:txBody>
      </p:sp>
    </p:spTree>
    <p:extLst>
      <p:ext uri="{BB962C8B-B14F-4D97-AF65-F5344CB8AC3E}">
        <p14:creationId xmlns:p14="http://schemas.microsoft.com/office/powerpoint/2010/main" val="151864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9813" y="1195831"/>
            <a:ext cx="7921625" cy="1569660"/>
          </a:xfrm>
          <a:prstGeom prst="rect">
            <a:avLst/>
          </a:prstGeom>
          <a:noFill/>
        </p:spPr>
        <p:txBody>
          <a:bodyPr wrap="square" lIns="91440" tIns="45720" rIns="91440" bIns="45720" rtlCol="0" anchor="t">
            <a:spAutoFit/>
          </a:bodyPr>
          <a:lstStyle/>
          <a:p>
            <a:endParaRPr lang="en-GB" sz="3200" dirty="0">
              <a:solidFill>
                <a:srgbClr val="585858"/>
              </a:solidFill>
              <a:latin typeface="+mj-lt"/>
            </a:endParaRPr>
          </a:p>
          <a:p>
            <a:r>
              <a:rPr lang="en-GB" sz="3200" dirty="0">
                <a:solidFill>
                  <a:srgbClr val="585858"/>
                </a:solidFill>
                <a:latin typeface="+mj-lt"/>
              </a:rPr>
              <a:t>What does it mean to ‘think mathematically’? </a:t>
            </a:r>
            <a:endParaRPr lang="en-GB"/>
          </a:p>
        </p:txBody>
      </p:sp>
    </p:spTree>
    <p:extLst>
      <p:ext uri="{BB962C8B-B14F-4D97-AF65-F5344CB8AC3E}">
        <p14:creationId xmlns:p14="http://schemas.microsoft.com/office/powerpoint/2010/main" val="305966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Particular, Peculiar, General</a:t>
            </a:r>
          </a:p>
        </p:txBody>
      </p:sp>
      <mc:AlternateContent xmlns:mc="http://schemas.openxmlformats.org/markup-compatibility/2006" xmlns:a14="http://schemas.microsoft.com/office/drawing/2010/main">
        <mc:Choice Requires="a14">
          <p:sp>
            <p:nvSpPr>
              <p:cNvPr id="4" name="TextBox 3"/>
              <p:cNvSpPr txBox="1"/>
              <p:nvPr/>
            </p:nvSpPr>
            <p:spPr>
              <a:xfrm>
                <a:off x="450776" y="1805431"/>
                <a:ext cx="7921625" cy="2383601"/>
              </a:xfrm>
              <a:prstGeom prst="rect">
                <a:avLst/>
              </a:prstGeom>
              <a:noFill/>
            </p:spPr>
            <p:txBody>
              <a:bodyPr wrap="square" rtlCol="0">
                <a:spAutoFit/>
              </a:bodyPr>
              <a:lstStyle/>
              <a:p>
                <a:pPr lvl="1" eaLnBrk="0" fontAlgn="base" hangingPunct="0">
                  <a:spcBef>
                    <a:spcPct val="20000"/>
                  </a:spcBef>
                  <a:spcAft>
                    <a:spcPct val="0"/>
                  </a:spcAft>
                  <a:buClr>
                    <a:srgbClr val="585858"/>
                  </a:buClr>
                </a:pPr>
                <a:r>
                  <a:rPr lang="en-GB" sz="2000" dirty="0">
                    <a:solidFill>
                      <a:srgbClr val="585858"/>
                    </a:solidFill>
                    <a:latin typeface="+mj-lt"/>
                  </a:rPr>
                  <a:t>Give me an example of a fraction that is equivalent to </a:t>
                </a:r>
                <a14:m>
                  <m:oMath xmlns:m="http://schemas.openxmlformats.org/officeDocument/2006/math">
                    <m:f>
                      <m:fPr>
                        <m:ctrlPr>
                          <a:rPr lang="en-GB" sz="2000" i="1" dirty="0">
                            <a:solidFill>
                              <a:srgbClr val="585858"/>
                            </a:solidFill>
                            <a:latin typeface="Cambria Math" panose="02040503050406030204" pitchFamily="18" charset="0"/>
                          </a:rPr>
                        </m:ctrlPr>
                      </m:fPr>
                      <m:num>
                        <m:r>
                          <a:rPr lang="en-GB" sz="2000" dirty="0">
                            <a:solidFill>
                              <a:srgbClr val="585858"/>
                            </a:solidFill>
                            <a:latin typeface="Cambria Math" panose="02040503050406030204" pitchFamily="18" charset="0"/>
                          </a:rPr>
                          <m:t>2</m:t>
                        </m:r>
                      </m:num>
                      <m:den>
                        <m:r>
                          <a:rPr lang="en-GB" sz="2000" dirty="0">
                            <a:solidFill>
                              <a:srgbClr val="585858"/>
                            </a:solidFill>
                            <a:latin typeface="Cambria Math" panose="02040503050406030204" pitchFamily="18" charset="0"/>
                          </a:rPr>
                          <m:t>3</m:t>
                        </m:r>
                      </m:den>
                    </m:f>
                  </m:oMath>
                </a14:m>
                <a:endParaRPr lang="en-GB" sz="2000" dirty="0">
                  <a:solidFill>
                    <a:srgbClr val="585858"/>
                  </a:solidFill>
                  <a:latin typeface="+mj-lt"/>
                </a:endParaRPr>
              </a:p>
              <a:p>
                <a:pPr marL="742950" lvl="1" indent="-285750" eaLnBrk="0" fontAlgn="base" hangingPunct="0">
                  <a:spcBef>
                    <a:spcPct val="20000"/>
                  </a:spcBef>
                  <a:spcAft>
                    <a:spcPct val="0"/>
                  </a:spcAft>
                  <a:buClr>
                    <a:srgbClr val="585858"/>
                  </a:buClr>
                  <a:buFont typeface="Arial" panose="020B0604020202020204" pitchFamily="34" charset="0"/>
                  <a:buChar char="•"/>
                </a:pPr>
                <a:endParaRPr lang="en-GB" sz="2000" dirty="0">
                  <a:solidFill>
                    <a:srgbClr val="585858"/>
                  </a:solidFill>
                  <a:latin typeface="+mj-lt"/>
                </a:endParaRPr>
              </a:p>
              <a:p>
                <a:pPr lvl="1" eaLnBrk="0" fontAlgn="base" hangingPunct="0">
                  <a:spcBef>
                    <a:spcPct val="20000"/>
                  </a:spcBef>
                  <a:spcAft>
                    <a:spcPct val="0"/>
                  </a:spcAft>
                  <a:buClr>
                    <a:srgbClr val="585858"/>
                  </a:buClr>
                </a:pPr>
                <a:r>
                  <a:rPr lang="en-GB" sz="2000" dirty="0">
                    <a:solidFill>
                      <a:srgbClr val="585858"/>
                    </a:solidFill>
                    <a:latin typeface="+mj-lt"/>
                  </a:rPr>
                  <a:t>Give me a really peculiar example</a:t>
                </a:r>
              </a:p>
              <a:p>
                <a:pPr marL="742950" lvl="1" indent="-285750" eaLnBrk="0" fontAlgn="base" hangingPunct="0">
                  <a:spcBef>
                    <a:spcPct val="20000"/>
                  </a:spcBef>
                  <a:spcAft>
                    <a:spcPct val="0"/>
                  </a:spcAft>
                  <a:buClr>
                    <a:srgbClr val="585858"/>
                  </a:buClr>
                  <a:buFont typeface="Arial" panose="020B0604020202020204" pitchFamily="34" charset="0"/>
                  <a:buChar char="•"/>
                </a:pPr>
                <a:endParaRPr lang="en-GB" sz="2000" dirty="0">
                  <a:solidFill>
                    <a:srgbClr val="585858"/>
                  </a:solidFill>
                  <a:latin typeface="+mj-lt"/>
                </a:endParaRPr>
              </a:p>
              <a:p>
                <a:pPr lvl="1" eaLnBrk="0" fontAlgn="base" hangingPunct="0">
                  <a:spcBef>
                    <a:spcPct val="20000"/>
                  </a:spcBef>
                  <a:spcAft>
                    <a:spcPct val="0"/>
                  </a:spcAft>
                  <a:buClr>
                    <a:srgbClr val="585858"/>
                  </a:buClr>
                </a:pPr>
                <a:r>
                  <a:rPr lang="en-GB" sz="2000" dirty="0">
                    <a:solidFill>
                      <a:srgbClr val="585858"/>
                    </a:solidFill>
                    <a:latin typeface="+mj-lt"/>
                  </a:rPr>
                  <a:t>Give me a general example</a:t>
                </a:r>
                <a:endParaRPr lang="en-GB" sz="4000" i="1" dirty="0"/>
              </a:p>
              <a:p>
                <a:r>
                  <a:rPr lang="en-GB" sz="2400" dirty="0"/>
                  <a:t>                                                              	        </a:t>
                </a:r>
                <a:r>
                  <a:rPr lang="en-GB" sz="2000" i="1" dirty="0">
                    <a:solidFill>
                      <a:srgbClr val="585858"/>
                    </a:solidFill>
                    <a:latin typeface="+mj-lt"/>
                  </a:rPr>
                  <a:t>Thinkers</a:t>
                </a:r>
                <a:r>
                  <a:rPr lang="en-GB" sz="2000" dirty="0">
                    <a:solidFill>
                      <a:srgbClr val="585858"/>
                    </a:solidFill>
                    <a:latin typeface="+mj-lt"/>
                  </a:rPr>
                  <a:t> p.9</a:t>
                </a:r>
              </a:p>
            </p:txBody>
          </p:sp>
        </mc:Choice>
        <mc:Fallback xmlns="">
          <p:sp>
            <p:nvSpPr>
              <p:cNvPr id="4" name="TextBox 3"/>
              <p:cNvSpPr txBox="1">
                <a:spLocks noRot="1" noChangeAspect="1" noMove="1" noResize="1" noEditPoints="1" noAdjustHandles="1" noChangeArrowheads="1" noChangeShapeType="1" noTextEdit="1"/>
              </p:cNvSpPr>
              <p:nvPr/>
            </p:nvSpPr>
            <p:spPr>
              <a:xfrm>
                <a:off x="450776" y="1805431"/>
                <a:ext cx="7921625" cy="2383601"/>
              </a:xfrm>
              <a:prstGeom prst="rect">
                <a:avLst/>
              </a:prstGeom>
              <a:blipFill>
                <a:blip r:embed="rId3"/>
                <a:stretch>
                  <a:fillRect b="-3069"/>
                </a:stretch>
              </a:blipFill>
            </p:spPr>
            <p:txBody>
              <a:bodyPr/>
              <a:lstStyle/>
              <a:p>
                <a:r>
                  <a:rPr lang="en-GB">
                    <a:noFill/>
                  </a:rPr>
                  <a:t> </a:t>
                </a:r>
              </a:p>
            </p:txBody>
          </p:sp>
        </mc:Fallback>
      </mc:AlternateContent>
    </p:spTree>
    <p:extLst>
      <p:ext uri="{BB962C8B-B14F-4D97-AF65-F5344CB8AC3E}">
        <p14:creationId xmlns:p14="http://schemas.microsoft.com/office/powerpoint/2010/main" val="313134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447" y="1894882"/>
            <a:ext cx="7875105" cy="3416320"/>
          </a:xfrm>
          <a:prstGeom prst="rect">
            <a:avLst/>
          </a:prstGeom>
          <a:noFill/>
        </p:spPr>
        <p:txBody>
          <a:bodyPr wrap="square" lIns="91440" tIns="45720" rIns="91440" bIns="45720" rtlCol="0" anchor="t">
            <a:spAutoFit/>
          </a:bodyPr>
          <a:lstStyle/>
          <a:p>
            <a:r>
              <a:rPr lang="en-GB" sz="2400" dirty="0">
                <a:solidFill>
                  <a:srgbClr val="585858"/>
                </a:solidFill>
                <a:latin typeface="+mj-lt"/>
              </a:rPr>
              <a:t>“Exploring, questioning, working systematically, visualising, conjecturing, explaining, generalising, justifying, proving... are all at the heart of mathematical thinking.”</a:t>
            </a:r>
          </a:p>
          <a:p>
            <a:endParaRPr lang="en-GB" sz="2400" dirty="0">
              <a:solidFill>
                <a:srgbClr val="585858"/>
              </a:solidFill>
              <a:latin typeface="+mj-lt"/>
            </a:endParaRPr>
          </a:p>
          <a:p>
            <a:r>
              <a:rPr lang="en-GB" sz="2400" dirty="0">
                <a:solidFill>
                  <a:srgbClr val="585858"/>
                </a:solidFill>
                <a:latin typeface="+mj-lt"/>
              </a:rPr>
              <a:t>		       </a:t>
            </a:r>
            <a:r>
              <a:rPr lang="en-GB" sz="2000" dirty="0">
                <a:solidFill>
                  <a:srgbClr val="585858"/>
                </a:solidFill>
                <a:latin typeface="+mj-lt"/>
              </a:rPr>
              <a:t>https://nrich.maths.org/mathematically</a:t>
            </a:r>
            <a:endParaRPr lang="en-GB" sz="2000" dirty="0">
              <a:solidFill>
                <a:srgbClr val="585858"/>
              </a:solidFill>
              <a:latin typeface="+mj-lt"/>
              <a:cs typeface="Arial"/>
            </a:endParaRPr>
          </a:p>
          <a:p>
            <a:endParaRPr lang="en-GB" sz="3600" i="1" dirty="0"/>
          </a:p>
          <a:p>
            <a:endParaRPr lang="en-GB" sz="3600" i="1" dirty="0"/>
          </a:p>
        </p:txBody>
      </p:sp>
    </p:spTree>
    <p:extLst>
      <p:ext uri="{BB962C8B-B14F-4D97-AF65-F5344CB8AC3E}">
        <p14:creationId xmlns:p14="http://schemas.microsoft.com/office/powerpoint/2010/main" val="132154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 Mathematical Thinking</a:t>
            </a:r>
          </a:p>
        </p:txBody>
      </p:sp>
      <p:sp>
        <p:nvSpPr>
          <p:cNvPr id="3" name="Content Placeholder 2"/>
          <p:cNvSpPr>
            <a:spLocks noGrp="1"/>
          </p:cNvSpPr>
          <p:nvPr>
            <p:ph idx="1"/>
          </p:nvPr>
        </p:nvSpPr>
        <p:spPr>
          <a:xfrm>
            <a:off x="450776" y="1318253"/>
            <a:ext cx="8229600" cy="3888432"/>
          </a:xfrm>
        </p:spPr>
        <p:txBody>
          <a:bodyPr/>
          <a:lstStyle/>
          <a:p>
            <a:pPr marL="0" indent="0">
              <a:buNone/>
            </a:pPr>
            <a:r>
              <a:rPr lang="en-GB" sz="2400" b="1" dirty="0"/>
              <a:t>Key Messages</a:t>
            </a:r>
            <a:endParaRPr lang="en-GB" sz="2400" dirty="0"/>
          </a:p>
          <a:p>
            <a:pPr marL="457200" lvl="0" indent="-457200">
              <a:buFont typeface="+mj-lt"/>
              <a:buAutoNum type="arabicPeriod"/>
            </a:pPr>
            <a:r>
              <a:rPr lang="en-GB" sz="2400" dirty="0"/>
              <a:t>Mathematical thinking is central to deep and sustainable learning of mathematics.</a:t>
            </a:r>
            <a:endParaRPr lang="en-GB" sz="3600" dirty="0"/>
          </a:p>
          <a:p>
            <a:pPr marL="457200" lvl="0" indent="-457200">
              <a:buFont typeface="+mj-lt"/>
              <a:buAutoNum type="arabicPeriod"/>
            </a:pPr>
            <a:r>
              <a:rPr lang="en-GB" sz="2400" dirty="0"/>
              <a:t>Taught ideas that are understood deeply are </a:t>
            </a:r>
            <a:r>
              <a:rPr lang="en-GB" sz="2400" b="1" dirty="0"/>
              <a:t>not just ‘received’ passively but worked on by the student</a:t>
            </a:r>
            <a:r>
              <a:rPr lang="en-GB" sz="2400" dirty="0"/>
              <a:t>. They need to be thought about, reasoned with and discussed.</a:t>
            </a:r>
            <a:endParaRPr lang="en-GB" sz="3600" dirty="0"/>
          </a:p>
          <a:p>
            <a:pPr marL="457200" lvl="0" indent="-457200">
              <a:buFont typeface="+mj-lt"/>
              <a:buAutoNum type="arabicPeriod"/>
            </a:pPr>
            <a:r>
              <a:rPr lang="en-GB" sz="2400" dirty="0"/>
              <a:t>Mathematical thinking involves</a:t>
            </a:r>
            <a:endParaRPr lang="en-GB" sz="3600" dirty="0"/>
          </a:p>
          <a:p>
            <a:pPr marL="914400" lvl="1" indent="-457200">
              <a:buFont typeface="+mj-lt"/>
              <a:buAutoNum type="alphaLcPeriod"/>
            </a:pPr>
            <a:r>
              <a:rPr lang="en-GB" sz="2000" dirty="0"/>
              <a:t>looking for </a:t>
            </a:r>
            <a:r>
              <a:rPr lang="en-GB" sz="2000" b="1" dirty="0"/>
              <a:t>pattern</a:t>
            </a:r>
            <a:r>
              <a:rPr lang="en-GB" sz="2000" dirty="0"/>
              <a:t> in order to discern </a:t>
            </a:r>
            <a:r>
              <a:rPr lang="en-GB" sz="2000" b="1" dirty="0"/>
              <a:t>structure</a:t>
            </a:r>
            <a:endParaRPr lang="en-GB" sz="3200" dirty="0"/>
          </a:p>
          <a:p>
            <a:pPr marL="914400" lvl="1" indent="-457200">
              <a:buFont typeface="+mj-lt"/>
              <a:buAutoNum type="alphaLcPeriod"/>
            </a:pPr>
            <a:r>
              <a:rPr lang="en-GB" sz="2000" dirty="0"/>
              <a:t>looking for </a:t>
            </a:r>
            <a:r>
              <a:rPr lang="en-GB" sz="2000" b="1" dirty="0"/>
              <a:t>relationships</a:t>
            </a:r>
            <a:r>
              <a:rPr lang="en-GB" sz="2000" dirty="0"/>
              <a:t> and </a:t>
            </a:r>
            <a:r>
              <a:rPr lang="en-GB" sz="2000" b="1" dirty="0"/>
              <a:t>connecting ideas</a:t>
            </a:r>
            <a:endParaRPr lang="en-GB" sz="3200" dirty="0"/>
          </a:p>
          <a:p>
            <a:pPr marL="914400" lvl="1" indent="-457200">
              <a:buFont typeface="+mj-lt"/>
              <a:buAutoNum type="alphaLcPeriod"/>
            </a:pPr>
            <a:r>
              <a:rPr lang="en-GB" sz="2000" b="1" dirty="0"/>
              <a:t>reasoning logically</a:t>
            </a:r>
            <a:r>
              <a:rPr lang="en-GB" sz="2000" dirty="0"/>
              <a:t>, </a:t>
            </a:r>
            <a:r>
              <a:rPr lang="en-GB" sz="2000" b="1" dirty="0"/>
              <a:t>explaining</a:t>
            </a:r>
            <a:r>
              <a:rPr lang="en-GB" sz="2000" dirty="0"/>
              <a:t>, </a:t>
            </a:r>
            <a:r>
              <a:rPr lang="en-GB" sz="2000" b="1" dirty="0"/>
              <a:t>conjecturing</a:t>
            </a:r>
            <a:r>
              <a:rPr lang="en-GB" sz="2000" dirty="0"/>
              <a:t> and </a:t>
            </a:r>
            <a:r>
              <a:rPr lang="en-GB" sz="2000" b="1" dirty="0"/>
              <a:t>proving</a:t>
            </a:r>
            <a:r>
              <a:rPr lang="en-GB" sz="2000" dirty="0"/>
              <a:t>.</a:t>
            </a:r>
            <a:endParaRPr lang="en-GB" sz="7600" dirty="0"/>
          </a:p>
        </p:txBody>
      </p:sp>
    </p:spTree>
    <p:extLst>
      <p:ext uri="{BB962C8B-B14F-4D97-AF65-F5344CB8AC3E}">
        <p14:creationId xmlns:p14="http://schemas.microsoft.com/office/powerpoint/2010/main" val="416175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Swan’s Top Tasks</a:t>
            </a:r>
          </a:p>
        </p:txBody>
      </p:sp>
      <p:sp>
        <p:nvSpPr>
          <p:cNvPr id="2" name="Content Placeholder 1"/>
          <p:cNvSpPr>
            <a:spLocks noGrp="1"/>
          </p:cNvSpPr>
          <p:nvPr>
            <p:ph idx="1"/>
          </p:nvPr>
        </p:nvSpPr>
        <p:spPr/>
        <p:txBody>
          <a:bodyPr/>
          <a:lstStyle/>
          <a:p>
            <a:pPr marL="742950" indent="-742950">
              <a:buAutoNum type="arabicPeriod"/>
            </a:pPr>
            <a:r>
              <a:rPr lang="en-GB" sz="2800" dirty="0"/>
              <a:t>Match the task type (T), description (D) and examples (E) cards.</a:t>
            </a:r>
            <a:endParaRPr lang="en-GB" sz="2800" dirty="0">
              <a:cs typeface="Arial"/>
            </a:endParaRPr>
          </a:p>
          <a:p>
            <a:pPr marL="742950" indent="-742950">
              <a:buAutoNum type="arabicPeriod"/>
            </a:pPr>
            <a:r>
              <a:rPr lang="en-GB" sz="2800" dirty="0"/>
              <a:t>Select one task type, complete the example task, and then create your own.</a:t>
            </a:r>
            <a:endParaRPr lang="en-GB" sz="2800" dirty="0">
              <a:cs typeface="Arial"/>
            </a:endParaRPr>
          </a:p>
        </p:txBody>
      </p:sp>
    </p:spTree>
    <p:extLst>
      <p:ext uri="{BB962C8B-B14F-4D97-AF65-F5344CB8AC3E}">
        <p14:creationId xmlns:p14="http://schemas.microsoft.com/office/powerpoint/2010/main" val="17261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60D05-C6F3-46ED-9DF8-4A3A763B2C08}"/>
              </a:ext>
            </a:extLst>
          </p:cNvPr>
          <p:cNvSpPr>
            <a:spLocks noGrp="1"/>
          </p:cNvSpPr>
          <p:nvPr>
            <p:ph type="title"/>
          </p:nvPr>
        </p:nvSpPr>
        <p:spPr/>
        <p:txBody>
          <a:bodyPr/>
          <a:lstStyle/>
          <a:p>
            <a:r>
              <a:rPr lang="en-GB" dirty="0"/>
              <a:t>Better thinkers</a:t>
            </a:r>
          </a:p>
        </p:txBody>
      </p:sp>
      <p:sp>
        <p:nvSpPr>
          <p:cNvPr id="2" name="Content Placeholder 1">
            <a:extLst>
              <a:ext uri="{FF2B5EF4-FFF2-40B4-BE49-F238E27FC236}">
                <a16:creationId xmlns:a16="http://schemas.microsoft.com/office/drawing/2014/main" id="{AD487020-9906-4B0E-833D-4ED7B5BBE0B5}"/>
              </a:ext>
            </a:extLst>
          </p:cNvPr>
          <p:cNvSpPr>
            <a:spLocks noGrp="1"/>
          </p:cNvSpPr>
          <p:nvPr>
            <p:ph idx="1"/>
          </p:nvPr>
        </p:nvSpPr>
        <p:spPr>
          <a:xfrm>
            <a:off x="450776" y="1142360"/>
            <a:ext cx="8229600" cy="3715904"/>
          </a:xfrm>
        </p:spPr>
        <p:txBody>
          <a:bodyPr/>
          <a:lstStyle/>
          <a:p>
            <a:pPr marL="0" indent="0">
              <a:buNone/>
            </a:pPr>
            <a:r>
              <a:rPr lang="en-GB" sz="2400" dirty="0"/>
              <a:t>Probing questions… are not only for the students who need ‘stretching’…</a:t>
            </a:r>
          </a:p>
          <a:p>
            <a:pPr marL="0" indent="0">
              <a:buNone/>
            </a:pPr>
            <a:endParaRPr lang="en-GB" sz="1400" dirty="0"/>
          </a:p>
          <a:p>
            <a:pPr marL="0" indent="0">
              <a:buNone/>
            </a:pPr>
            <a:r>
              <a:rPr lang="en-GB" sz="2400" dirty="0"/>
              <a:t>‘Higher order mathematical thinking can be provoked and promoted as an integral part of teaching and learning school mathematics’ (p.4)</a:t>
            </a:r>
          </a:p>
          <a:p>
            <a:pPr marL="0" indent="0">
              <a:buNone/>
            </a:pPr>
            <a:endParaRPr lang="en-GB" sz="1400" dirty="0"/>
          </a:p>
          <a:p>
            <a:pPr marL="0" indent="0">
              <a:buNone/>
            </a:pPr>
            <a:r>
              <a:rPr lang="en-GB" sz="2400" dirty="0"/>
              <a:t>‘Questions such as ours enable </a:t>
            </a:r>
            <a:r>
              <a:rPr lang="en-GB" sz="2400" i="1" dirty="0"/>
              <a:t>all</a:t>
            </a:r>
            <a:r>
              <a:rPr lang="en-GB" sz="2400" dirty="0"/>
              <a:t> children to learn mathematics, not by making it easy, relevant, accessible or rote-learnt, but by </a:t>
            </a:r>
            <a:r>
              <a:rPr lang="en-GB" sz="2400" i="1" dirty="0"/>
              <a:t>helping them become better thinkers</a:t>
            </a:r>
            <a:r>
              <a:rPr lang="en-GB" sz="2400" dirty="0"/>
              <a:t>’ (p.39).</a:t>
            </a:r>
            <a:r>
              <a:rPr lang="en-GB" sz="2000" dirty="0"/>
              <a:t>                                                          </a:t>
            </a:r>
          </a:p>
          <a:p>
            <a:pPr marL="0" indent="0">
              <a:buNone/>
            </a:pPr>
            <a:r>
              <a:rPr lang="en-GB" sz="2000" dirty="0"/>
              <a:t>					Watson and Mason (1998)</a:t>
            </a:r>
          </a:p>
        </p:txBody>
      </p:sp>
    </p:spTree>
    <p:extLst>
      <p:ext uri="{BB962C8B-B14F-4D97-AF65-F5344CB8AC3E}">
        <p14:creationId xmlns:p14="http://schemas.microsoft.com/office/powerpoint/2010/main" val="405657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C2F94-D17C-48C2-BB29-EA2B023E5302}"/>
              </a:ext>
            </a:extLst>
          </p:cNvPr>
          <p:cNvSpPr>
            <a:spLocks noGrp="1"/>
          </p:cNvSpPr>
          <p:nvPr>
            <p:ph type="title"/>
          </p:nvPr>
        </p:nvSpPr>
        <p:spPr/>
        <p:txBody>
          <a:bodyPr/>
          <a:lstStyle/>
          <a:p>
            <a:r>
              <a:rPr lang="en-GB" dirty="0"/>
              <a:t>Mathematical prompts for deeper thinking</a:t>
            </a:r>
          </a:p>
        </p:txBody>
      </p:sp>
      <p:sp>
        <p:nvSpPr>
          <p:cNvPr id="2" name="Content Placeholder 1">
            <a:extLst>
              <a:ext uri="{FF2B5EF4-FFF2-40B4-BE49-F238E27FC236}">
                <a16:creationId xmlns:a16="http://schemas.microsoft.com/office/drawing/2014/main" id="{35F11C78-D6E2-49B1-B660-877EDFB111A1}"/>
              </a:ext>
            </a:extLst>
          </p:cNvPr>
          <p:cNvSpPr>
            <a:spLocks noGrp="1"/>
          </p:cNvSpPr>
          <p:nvPr>
            <p:ph idx="1"/>
          </p:nvPr>
        </p:nvSpPr>
        <p:spPr/>
        <p:txBody>
          <a:bodyPr/>
          <a:lstStyle/>
          <a:p>
            <a:endParaRPr lang="en-GB" dirty="0"/>
          </a:p>
          <a:p>
            <a:pPr marL="0" indent="0">
              <a:buNone/>
            </a:pPr>
            <a:endParaRPr lang="en-GB" sz="3600" dirty="0"/>
          </a:p>
          <a:p>
            <a:pPr marL="0" indent="0">
              <a:buNone/>
            </a:pPr>
            <a:r>
              <a:rPr lang="en-GB" sz="3600" dirty="0"/>
              <a:t>Which is bigger: 3n or n+3 ?</a:t>
            </a:r>
            <a:endParaRPr lang="en-GB" dirty="0"/>
          </a:p>
          <a:p>
            <a:endParaRPr lang="en-GB" dirty="0"/>
          </a:p>
          <a:p>
            <a:endParaRPr lang="en-GB" dirty="0"/>
          </a:p>
          <a:p>
            <a:pPr marL="0" indent="0">
              <a:buNone/>
            </a:pPr>
            <a:r>
              <a:rPr lang="en-GB" sz="2400" dirty="0"/>
              <a:t>Video and slides:</a:t>
            </a:r>
          </a:p>
          <a:p>
            <a:pPr marL="0" indent="0">
              <a:buNone/>
            </a:pPr>
            <a:r>
              <a:rPr lang="en-GB" sz="2000" dirty="0">
                <a:hlinkClick r:id="rId3"/>
              </a:rPr>
              <a:t>www.ncetm.org.uk/classroom-resources/secmm-mathematical-prompts-for-deeper-thinking-videos/</a:t>
            </a:r>
            <a:endParaRPr lang="en-GB" sz="2000" dirty="0"/>
          </a:p>
        </p:txBody>
      </p:sp>
      <p:sp>
        <p:nvSpPr>
          <p:cNvPr id="4" name="Footer Placeholder 3">
            <a:extLst>
              <a:ext uri="{FF2B5EF4-FFF2-40B4-BE49-F238E27FC236}">
                <a16:creationId xmlns:a16="http://schemas.microsoft.com/office/drawing/2014/main" id="{666EE69E-1FB4-4E6C-94AE-A4CE1070D009}"/>
              </a:ext>
            </a:extLst>
          </p:cNvPr>
          <p:cNvSpPr>
            <a:spLocks noGrp="1"/>
          </p:cNvSpPr>
          <p:nvPr>
            <p:ph type="ftr" sz="quarter" idx="11"/>
          </p:nvPr>
        </p:nvSpPr>
        <p:spPr/>
        <p:txBody>
          <a:bodyPr/>
          <a:lstStyle/>
          <a:p>
            <a:pPr>
              <a:defRPr/>
            </a:pPr>
            <a:r>
              <a:rPr lang="en-GB">
                <a:solidFill>
                  <a:srgbClr val="000000"/>
                </a:solidFill>
              </a:rPr>
              <a:t>Pilot materials 2018/19</a:t>
            </a:r>
            <a:endParaRPr lang="en-GB" dirty="0">
              <a:solidFill>
                <a:srgbClr val="000000"/>
              </a:solidFill>
            </a:endParaRPr>
          </a:p>
        </p:txBody>
      </p:sp>
    </p:spTree>
    <p:extLst>
      <p:ext uri="{BB962C8B-B14F-4D97-AF65-F5344CB8AC3E}">
        <p14:creationId xmlns:p14="http://schemas.microsoft.com/office/powerpoint/2010/main" val="3570673060"/>
      </p:ext>
    </p:extLst>
  </p:cSld>
  <p:clrMapOvr>
    <a:masterClrMapping/>
  </p:clrMapOvr>
</p:sld>
</file>

<file path=ppt/theme/theme1.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2.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3.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4.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5.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6.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1B39C307D21F458C20E198345B198F" ma:contentTypeVersion="4" ma:contentTypeDescription="Create a new document." ma:contentTypeScope="" ma:versionID="37955e700cc25c2411c404ca145db21b">
  <xsd:schema xmlns:xsd="http://www.w3.org/2001/XMLSchema" xmlns:xs="http://www.w3.org/2001/XMLSchema" xmlns:p="http://schemas.microsoft.com/office/2006/metadata/properties" xmlns:ns2="eea14ec3-fece-44f1-a7de-10e3506c821b" targetNamespace="http://schemas.microsoft.com/office/2006/metadata/properties" ma:root="true" ma:fieldsID="4f732e2c8e2e69e31e0ab17ded1fd732" ns2:_="">
    <xsd:import namespace="eea14ec3-fece-44f1-a7de-10e3506c82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14ec3-fece-44f1-a7de-10e3506c82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2E111E-D1DC-46B8-96FD-03A3CC95E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14ec3-fece-44f1-a7de-10e3506c82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9484BB-3C79-4189-96ED-5643B8DCD465}">
  <ds:schemaRefs>
    <ds:schemaRef ds:uri="http://purl.org/dc/terms/"/>
    <ds:schemaRef ds:uri="3c072653-a566-48ef-af88-69e39a133eb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27BDCC8-4293-4CBF-821D-D9D286E23B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2407</TotalTime>
  <Words>1046</Words>
  <Application>Microsoft Office PowerPoint</Application>
  <PresentationFormat>On-screen Show (4:3)</PresentationFormat>
  <Paragraphs>100</Paragraphs>
  <Slides>15</Slides>
  <Notes>13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15</vt:i4>
      </vt:variant>
    </vt:vector>
  </HeadingPairs>
  <TitlesOfParts>
    <vt:vector size="22" baseType="lpstr">
      <vt:lpstr>Arial</vt:lpstr>
      <vt:lpstr>Calibri</vt:lpstr>
      <vt:lpstr>Cambria Math</vt:lpstr>
      <vt:lpstr>nctem1</vt:lpstr>
      <vt:lpstr>2_nctem1</vt:lpstr>
      <vt:lpstr>1_nctem1</vt:lpstr>
      <vt:lpstr>3_nctem1</vt:lpstr>
      <vt:lpstr>Secondary Teaching for Mastery</vt:lpstr>
      <vt:lpstr>Five Big Ideas</vt:lpstr>
      <vt:lpstr>PowerPoint Presentation</vt:lpstr>
      <vt:lpstr>Particular, Peculiar, General</vt:lpstr>
      <vt:lpstr>PowerPoint Presentation</vt:lpstr>
      <vt:lpstr>Big Idea: Mathematical Thinking</vt:lpstr>
      <vt:lpstr>Swan’s Top Tasks</vt:lpstr>
      <vt:lpstr>Better thinkers</vt:lpstr>
      <vt:lpstr>Mathematical prompts for deeper thinking</vt:lpstr>
      <vt:lpstr>Big Idea: Mathematical Thinking</vt:lpstr>
      <vt:lpstr>Connect with the NCETM and your local Maths Hub </vt:lpstr>
      <vt:lpstr>Connect with the NCETM and  your local Maths Hub</vt:lpstr>
      <vt:lpstr>References and more info…</vt:lpstr>
      <vt:lpstr>References and more info… </vt:lpstr>
      <vt:lpstr>PowerPoint Presentation</vt:lpstr>
    </vt:vector>
  </TitlesOfParts>
  <Company>University of Brighton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Mccrea</dc:creator>
  <cp:lastModifiedBy>Bethanie</cp:lastModifiedBy>
  <cp:revision>149</cp:revision>
  <cp:lastPrinted>2019-05-22T10:34:22Z</cp:lastPrinted>
  <dcterms:created xsi:type="dcterms:W3CDTF">2018-10-09T14:27:55Z</dcterms:created>
  <dcterms:modified xsi:type="dcterms:W3CDTF">2020-09-17T16:52:47Z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0x0101008F1B39C307D21F458C20E198345B198F</vt:lpwstr>
  </property>
</Properties>
</file>