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Override4.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9" r:id="rId5"/>
    <p:sldMasterId id="2147483684" r:id="rId6"/>
  </p:sldMasterIdLst>
  <p:notesMasterIdLst>
    <p:notesMasterId r:id="rId27"/>
  </p:notesMasterIdLst>
  <p:handoutMasterIdLst>
    <p:handoutMasterId r:id="rId28"/>
  </p:handoutMasterIdLst>
  <p:sldIdLst>
    <p:sldId id="355" r:id="rId7"/>
    <p:sldId id="369" r:id="rId8"/>
    <p:sldId id="395" r:id="rId9"/>
    <p:sldId id="399" r:id="rId10"/>
    <p:sldId id="379" r:id="rId11"/>
    <p:sldId id="380" r:id="rId12"/>
    <p:sldId id="390" r:id="rId13"/>
    <p:sldId id="383" r:id="rId14"/>
    <p:sldId id="391" r:id="rId15"/>
    <p:sldId id="398" r:id="rId16"/>
    <p:sldId id="386" r:id="rId17"/>
    <p:sldId id="387" r:id="rId18"/>
    <p:sldId id="388" r:id="rId19"/>
    <p:sldId id="389" r:id="rId20"/>
    <p:sldId id="384" r:id="rId21"/>
    <p:sldId id="392" r:id="rId22"/>
    <p:sldId id="397" r:id="rId23"/>
    <p:sldId id="486" r:id="rId24"/>
    <p:sldId id="394" r:id="rId25"/>
    <p:sldId id="260"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3" orient="horz" pos="119" userDrawn="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F46524"/>
    <a:srgbClr val="757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9916F-09BE-4A52-8010-B7ACB31A99E8}" v="7" dt="2020-09-09T12:27:16.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9" autoAdjust="0"/>
    <p:restoredTop sz="93135" autoAdjust="0"/>
  </p:normalViewPr>
  <p:slideViewPr>
    <p:cSldViewPr snapToGrid="0" showGuides="1">
      <p:cViewPr>
        <p:scale>
          <a:sx n="70" d="100"/>
          <a:sy n="70" d="100"/>
        </p:scale>
        <p:origin x="1254" y="-60"/>
      </p:cViewPr>
      <p:guideLst>
        <p:guide orient="horz" pos="4320"/>
        <p:guide orient="horz" pos="119"/>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2FB9916F-09BE-4A52-8010-B7ACB31A99E8}"/>
    <pc:docChg chg="undo custSel addSld delSld modSld">
      <pc:chgData name="Bethanie Goodliff" userId="8525f53f-a5d4-49a0-b205-476dc8a76e72" providerId="ADAL" clId="{2FB9916F-09BE-4A52-8010-B7ACB31A99E8}" dt="2020-09-09T12:28:22.639" v="23" actId="114"/>
      <pc:docMkLst>
        <pc:docMk/>
      </pc:docMkLst>
      <pc:sldChg chg="modSp mod">
        <pc:chgData name="Bethanie Goodliff" userId="8525f53f-a5d4-49a0-b205-476dc8a76e72" providerId="ADAL" clId="{2FB9916F-09BE-4A52-8010-B7ACB31A99E8}" dt="2020-09-09T12:25:36.421" v="7" actId="1076"/>
        <pc:sldMkLst>
          <pc:docMk/>
          <pc:sldMk cId="794946262" sldId="388"/>
        </pc:sldMkLst>
        <pc:spChg chg="mod">
          <ac:chgData name="Bethanie Goodliff" userId="8525f53f-a5d4-49a0-b205-476dc8a76e72" providerId="ADAL" clId="{2FB9916F-09BE-4A52-8010-B7ACB31A99E8}" dt="2020-09-09T12:25:25.935" v="5" actId="20577"/>
          <ac:spMkLst>
            <pc:docMk/>
            <pc:sldMk cId="794946262" sldId="388"/>
            <ac:spMk id="4" creationId="{DD6A631A-F33E-4118-93F7-E11B3E9ACE83}"/>
          </ac:spMkLst>
        </pc:spChg>
        <pc:spChg chg="mod">
          <ac:chgData name="Bethanie Goodliff" userId="8525f53f-a5d4-49a0-b205-476dc8a76e72" providerId="ADAL" clId="{2FB9916F-09BE-4A52-8010-B7ACB31A99E8}" dt="2020-09-09T12:25:36.421" v="7" actId="1076"/>
          <ac:spMkLst>
            <pc:docMk/>
            <pc:sldMk cId="794946262" sldId="388"/>
            <ac:spMk id="11" creationId="{2EBD4C5F-E0B1-2948-AB81-2931E70C7F9E}"/>
          </ac:spMkLst>
        </pc:spChg>
        <pc:picChg chg="mod">
          <ac:chgData name="Bethanie Goodliff" userId="8525f53f-a5d4-49a0-b205-476dc8a76e72" providerId="ADAL" clId="{2FB9916F-09BE-4A52-8010-B7ACB31A99E8}" dt="2020-09-09T12:25:29.992" v="6" actId="1076"/>
          <ac:picMkLst>
            <pc:docMk/>
            <pc:sldMk cId="794946262" sldId="388"/>
            <ac:picMk id="3" creationId="{137D8AFC-0FCC-7940-B2CD-1441D90D984C}"/>
          </ac:picMkLst>
        </pc:picChg>
      </pc:sldChg>
      <pc:sldChg chg="modSp">
        <pc:chgData name="Bethanie Goodliff" userId="8525f53f-a5d4-49a0-b205-476dc8a76e72" providerId="ADAL" clId="{2FB9916F-09BE-4A52-8010-B7ACB31A99E8}" dt="2020-09-09T12:25:04.075" v="3" actId="12"/>
        <pc:sldMkLst>
          <pc:docMk/>
          <pc:sldMk cId="3971125244" sldId="391"/>
        </pc:sldMkLst>
        <pc:spChg chg="mod">
          <ac:chgData name="Bethanie Goodliff" userId="8525f53f-a5d4-49a0-b205-476dc8a76e72" providerId="ADAL" clId="{2FB9916F-09BE-4A52-8010-B7ACB31A99E8}" dt="2020-09-09T12:25:04.075" v="3" actId="12"/>
          <ac:spMkLst>
            <pc:docMk/>
            <pc:sldMk cId="3971125244" sldId="391"/>
            <ac:spMk id="2" creationId="{00000000-0000-0000-0000-000000000000}"/>
          </ac:spMkLst>
        </pc:spChg>
      </pc:sldChg>
      <pc:sldChg chg="modSp mod">
        <pc:chgData name="Bethanie Goodliff" userId="8525f53f-a5d4-49a0-b205-476dc8a76e72" providerId="ADAL" clId="{2FB9916F-09BE-4A52-8010-B7ACB31A99E8}" dt="2020-09-09T12:26:11.940" v="12" actId="404"/>
        <pc:sldMkLst>
          <pc:docMk/>
          <pc:sldMk cId="4186548490" sldId="392"/>
        </pc:sldMkLst>
        <pc:spChg chg="mod">
          <ac:chgData name="Bethanie Goodliff" userId="8525f53f-a5d4-49a0-b205-476dc8a76e72" providerId="ADAL" clId="{2FB9916F-09BE-4A52-8010-B7ACB31A99E8}" dt="2020-09-09T12:26:11.940" v="12" actId="404"/>
          <ac:spMkLst>
            <pc:docMk/>
            <pc:sldMk cId="4186548490" sldId="392"/>
            <ac:spMk id="3" creationId="{00000000-0000-0000-0000-000000000000}"/>
          </ac:spMkLst>
        </pc:spChg>
      </pc:sldChg>
      <pc:sldChg chg="modSp mod">
        <pc:chgData name="Bethanie Goodliff" userId="8525f53f-a5d4-49a0-b205-476dc8a76e72" providerId="ADAL" clId="{2FB9916F-09BE-4A52-8010-B7ACB31A99E8}" dt="2020-09-09T12:28:22.639" v="23" actId="114"/>
        <pc:sldMkLst>
          <pc:docMk/>
          <pc:sldMk cId="2929910298" sldId="394"/>
        </pc:sldMkLst>
        <pc:spChg chg="mod">
          <ac:chgData name="Bethanie Goodliff" userId="8525f53f-a5d4-49a0-b205-476dc8a76e72" providerId="ADAL" clId="{2FB9916F-09BE-4A52-8010-B7ACB31A99E8}" dt="2020-09-09T12:28:22.639" v="23" actId="114"/>
          <ac:spMkLst>
            <pc:docMk/>
            <pc:sldMk cId="2929910298" sldId="394"/>
            <ac:spMk id="3" creationId="{00000000-0000-0000-0000-000000000000}"/>
          </ac:spMkLst>
        </pc:spChg>
      </pc:sldChg>
      <pc:sldChg chg="add del">
        <pc:chgData name="Bethanie Goodliff" userId="8525f53f-a5d4-49a0-b205-476dc8a76e72" providerId="ADAL" clId="{2FB9916F-09BE-4A52-8010-B7ACB31A99E8}" dt="2020-09-09T12:26:43.307" v="15"/>
        <pc:sldMkLst>
          <pc:docMk/>
          <pc:sldMk cId="62292169" sldId="397"/>
        </pc:sldMkLst>
      </pc:sldChg>
      <pc:sldChg chg="add del">
        <pc:chgData name="Bethanie Goodliff" userId="8525f53f-a5d4-49a0-b205-476dc8a76e72" providerId="ADAL" clId="{2FB9916F-09BE-4A52-8010-B7ACB31A99E8}" dt="2020-09-09T12:26:43.307" v="15"/>
        <pc:sldMkLst>
          <pc:docMk/>
          <pc:sldMk cId="495591349" sldId="4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DC61AB1-1B69-49FE-8BC2-A98B9985A360}" type="datetimeFigureOut">
              <a:rPr lang="en-GB" smtClean="0"/>
              <a:t>09/09/2020</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1BB88A4-6843-4F32-98D4-23ED355BA4A6}" type="slidenum">
              <a:rPr lang="en-GB" smtClean="0"/>
              <a:t>‹#›</a:t>
            </a:fld>
            <a:endParaRPr lang="en-GB"/>
          </a:p>
        </p:txBody>
      </p:sp>
    </p:spTree>
    <p:extLst>
      <p:ext uri="{BB962C8B-B14F-4D97-AF65-F5344CB8AC3E}">
        <p14:creationId xmlns:p14="http://schemas.microsoft.com/office/powerpoint/2010/main" val="4261398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E550BE8-D1CA-49D9-B2F8-3106CD28B014}" type="datetimeFigureOut">
              <a:rPr lang="en-GB" smtClean="0"/>
              <a:t>09/09/2020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385F9E8-66F2-43ED-BF9C-01A3D25CCF13}" type="slidenum">
              <a:rPr lang="en-GB" smtClean="0"/>
              <a:t>‹#›</a:t>
            </a:fld>
            <a:endParaRPr lang="en-GB"/>
          </a:p>
        </p:txBody>
      </p:sp>
    </p:spTree>
    <p:extLst>
      <p:ext uri="{BB962C8B-B14F-4D97-AF65-F5344CB8AC3E}">
        <p14:creationId xmlns:p14="http://schemas.microsoft.com/office/powerpoint/2010/main" val="222335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etm.org.uk/teaching-for-mastery/mastery-explained/five-big-ideas-in-teaching-for-maste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https://www.ncetm.org.uk/teaching-for-mastery/mastery-explained/five-big-ideas-in-teaching-for-mastery/</a:t>
            </a:r>
            <a:endParaRPr lang="en-US"/>
          </a:p>
          <a:p>
            <a:endParaRPr lang="en-GB" baseline="0" dirty="0">
              <a:cs typeface="Calibri"/>
            </a:endParaRPr>
          </a:p>
        </p:txBody>
      </p:sp>
      <p:sp>
        <p:nvSpPr>
          <p:cNvPr id="4" name="Slide Number Placeholder 3"/>
          <p:cNvSpPr>
            <a:spLocks noGrp="1"/>
          </p:cNvSpPr>
          <p:nvPr>
            <p:ph type="sldNum" sz="quarter" idx="10"/>
          </p:nvPr>
        </p:nvSpPr>
        <p:spPr/>
        <p:txBody>
          <a:bodyPr/>
          <a:lstStyle/>
          <a:p>
            <a:fld id="{5E7E5CE8-4D9B-4B90-B04D-856B84F69FD8}" type="slidenum">
              <a:rPr lang="en-GB" smtClean="0"/>
              <a:t>2</a:t>
            </a:fld>
            <a:endParaRPr lang="en-GB"/>
          </a:p>
        </p:txBody>
      </p:sp>
    </p:spTree>
    <p:extLst>
      <p:ext uri="{BB962C8B-B14F-4D97-AF65-F5344CB8AC3E}">
        <p14:creationId xmlns:p14="http://schemas.microsoft.com/office/powerpoint/2010/main" val="274541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13</a:t>
            </a:fld>
            <a:endParaRPr lang="en-GB"/>
          </a:p>
        </p:txBody>
      </p:sp>
    </p:spTree>
    <p:extLst>
      <p:ext uri="{BB962C8B-B14F-4D97-AF65-F5344CB8AC3E}">
        <p14:creationId xmlns:p14="http://schemas.microsoft.com/office/powerpoint/2010/main" val="328372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14</a:t>
            </a:fld>
            <a:endParaRPr lang="en-GB"/>
          </a:p>
        </p:txBody>
      </p:sp>
    </p:spTree>
    <p:extLst>
      <p:ext uri="{BB962C8B-B14F-4D97-AF65-F5344CB8AC3E}">
        <p14:creationId xmlns:p14="http://schemas.microsoft.com/office/powerpoint/2010/main" val="403565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F385F9E8-66F2-43ED-BF9C-01A3D25CCF13}" type="slidenum">
              <a:rPr lang="en-GB" smtClean="0"/>
              <a:t>15</a:t>
            </a:fld>
            <a:endParaRPr lang="en-GB"/>
          </a:p>
        </p:txBody>
      </p:sp>
    </p:spTree>
    <p:extLst>
      <p:ext uri="{BB962C8B-B14F-4D97-AF65-F5344CB8AC3E}">
        <p14:creationId xmlns:p14="http://schemas.microsoft.com/office/powerpoint/2010/main" val="422904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the two strategies help</a:t>
            </a:r>
            <a:r>
              <a:rPr lang="en-GB" baseline="0" dirty="0"/>
              <a:t> students build fluency?</a:t>
            </a:r>
            <a:endParaRPr lang="en-GB" dirty="0"/>
          </a:p>
        </p:txBody>
      </p:sp>
      <p:sp>
        <p:nvSpPr>
          <p:cNvPr id="4" name="Slide Number Placeholder 3"/>
          <p:cNvSpPr>
            <a:spLocks noGrp="1"/>
          </p:cNvSpPr>
          <p:nvPr>
            <p:ph type="sldNum" sz="quarter" idx="10"/>
          </p:nvPr>
        </p:nvSpPr>
        <p:spPr/>
        <p:txBody>
          <a:bodyPr/>
          <a:lstStyle/>
          <a:p>
            <a:fld id="{F385F9E8-66F2-43ED-BF9C-01A3D25CCF13}" type="slidenum">
              <a:rPr lang="en-GB" smtClean="0"/>
              <a:t>16</a:t>
            </a:fld>
            <a:endParaRPr lang="en-GB"/>
          </a:p>
        </p:txBody>
      </p:sp>
    </p:spTree>
    <p:extLst>
      <p:ext uri="{BB962C8B-B14F-4D97-AF65-F5344CB8AC3E}">
        <p14:creationId xmlns:p14="http://schemas.microsoft.com/office/powerpoint/2010/main" val="216765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690288D-C24C-4B36-8822-8F2174DE7646}" type="slidenum">
              <a:rPr lang="en-GB" smtClean="0"/>
              <a:pPr>
                <a:defRPr/>
              </a:pPr>
              <a:t>17</a:t>
            </a:fld>
            <a:endParaRPr lang="en-GB"/>
          </a:p>
        </p:txBody>
      </p:sp>
    </p:spTree>
    <p:extLst>
      <p:ext uri="{BB962C8B-B14F-4D97-AF65-F5344CB8AC3E}">
        <p14:creationId xmlns:p14="http://schemas.microsoft.com/office/powerpoint/2010/main" val="248358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18</a:t>
            </a:fld>
            <a:endParaRPr lang="en-GB"/>
          </a:p>
        </p:txBody>
      </p:sp>
    </p:spTree>
    <p:extLst>
      <p:ext uri="{BB962C8B-B14F-4D97-AF65-F5344CB8AC3E}">
        <p14:creationId xmlns:p14="http://schemas.microsoft.com/office/powerpoint/2010/main" val="154871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19</a:t>
            </a:fld>
            <a:endParaRPr lang="en-GB"/>
          </a:p>
        </p:txBody>
      </p:sp>
    </p:spTree>
    <p:extLst>
      <p:ext uri="{BB962C8B-B14F-4D97-AF65-F5344CB8AC3E}">
        <p14:creationId xmlns:p14="http://schemas.microsoft.com/office/powerpoint/2010/main" val="118496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0E99A16F-9D1E-4A4E-B7FA-7FE4797419E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57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to start with an understanding of fluency that is more familiar – e.g. speaking a language.</a:t>
            </a:r>
          </a:p>
          <a:p>
            <a:endParaRPr lang="en-GB" dirty="0"/>
          </a:p>
          <a:p>
            <a:r>
              <a:rPr lang="en-GB" dirty="0"/>
              <a:t>Someone who is fluent in a spoken language:</a:t>
            </a:r>
          </a:p>
          <a:p>
            <a:pPr marL="171450" indent="-171450">
              <a:buFontTx/>
              <a:buChar char="-"/>
            </a:pPr>
            <a:r>
              <a:rPr lang="en-GB" dirty="0"/>
              <a:t>uses words and phrases efficiently and ‘automatically’ without having to think hard and give explicit attention</a:t>
            </a:r>
          </a:p>
          <a:p>
            <a:pPr marL="171450" indent="-171450">
              <a:buFontTx/>
              <a:buChar char="-"/>
            </a:pPr>
            <a:r>
              <a:rPr lang="en-GB" dirty="0"/>
              <a:t>has flexible ways of expressing themselves, knows lots of connections.</a:t>
            </a:r>
          </a:p>
          <a:p>
            <a:pPr marL="171450" indent="-171450">
              <a:buFontTx/>
              <a:buChar char="-"/>
            </a:pPr>
            <a:endParaRPr lang="en-GB" dirty="0"/>
          </a:p>
          <a:p>
            <a:pPr marL="0" indent="0">
              <a:buFontTx/>
              <a:buNone/>
            </a:pPr>
            <a:r>
              <a:rPr lang="en-GB" dirty="0"/>
              <a:t>Consider the difference between early stages of learning to (play the guitar/ride a bike/drive a car… etc.) and developing fluency and automaticity in these skills.</a:t>
            </a:r>
          </a:p>
        </p:txBody>
      </p:sp>
      <p:sp>
        <p:nvSpPr>
          <p:cNvPr id="4" name="Slide Number Placeholder 3"/>
          <p:cNvSpPr>
            <a:spLocks noGrp="1"/>
          </p:cNvSpPr>
          <p:nvPr>
            <p:ph type="sldNum" sz="quarter" idx="5"/>
          </p:nvPr>
        </p:nvSpPr>
        <p:spPr/>
        <p:txBody>
          <a:bodyPr/>
          <a:lstStyle/>
          <a:p>
            <a:fld id="{F385F9E8-66F2-43ED-BF9C-01A3D25CCF13}" type="slidenum">
              <a:rPr lang="en-GB" smtClean="0"/>
              <a:t>3</a:t>
            </a:fld>
            <a:endParaRPr lang="en-GB"/>
          </a:p>
        </p:txBody>
      </p:sp>
    </p:spTree>
    <p:extLst>
      <p:ext uri="{BB962C8B-B14F-4D97-AF65-F5344CB8AC3E}">
        <p14:creationId xmlns:p14="http://schemas.microsoft.com/office/powerpoint/2010/main" val="215435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 What do we understand by efficiency? Accuracy? Flexibility?</a:t>
            </a:r>
          </a:p>
        </p:txBody>
      </p:sp>
      <p:sp>
        <p:nvSpPr>
          <p:cNvPr id="4" name="Slide Number Placeholder 3"/>
          <p:cNvSpPr>
            <a:spLocks noGrp="1"/>
          </p:cNvSpPr>
          <p:nvPr>
            <p:ph type="sldNum" sz="quarter" idx="10"/>
          </p:nvPr>
        </p:nvSpPr>
        <p:spPr/>
        <p:txBody>
          <a:bodyPr/>
          <a:lstStyle/>
          <a:p>
            <a:fld id="{F385F9E8-66F2-43ED-BF9C-01A3D25CCF13}" type="slidenum">
              <a:rPr lang="en-GB" smtClean="0"/>
              <a:t>5</a:t>
            </a:fld>
            <a:endParaRPr lang="en-GB"/>
          </a:p>
        </p:txBody>
      </p:sp>
    </p:spTree>
    <p:extLst>
      <p:ext uri="{BB962C8B-B14F-4D97-AF65-F5344CB8AC3E}">
        <p14:creationId xmlns:p14="http://schemas.microsoft.com/office/powerpoint/2010/main" val="146369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Task TTs with discussing this in pairs. Share suggestions from</a:t>
            </a:r>
            <a:r>
              <a:rPr lang="en-GB" sz="1200" baseline="0" dirty="0"/>
              <a:t> Bay-William &amp; Stokes-Levine.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i="1" dirty="0"/>
              <a:t>“By ‘fluency’ we mean the ability to calculate accurately (find correct solutions), efficiently (using an appropriate strategy or algorithm with speed) and flexibly (adapting strategy and transferring across contexts).”</a:t>
            </a:r>
            <a:endParaRPr lang="en-GB" sz="1200" i="1" dirty="0"/>
          </a:p>
        </p:txBody>
      </p:sp>
      <p:sp>
        <p:nvSpPr>
          <p:cNvPr id="4" name="Slide Number Placeholder 3"/>
          <p:cNvSpPr>
            <a:spLocks noGrp="1"/>
          </p:cNvSpPr>
          <p:nvPr>
            <p:ph type="sldNum" sz="quarter" idx="10"/>
          </p:nvPr>
        </p:nvSpPr>
        <p:spPr/>
        <p:txBody>
          <a:bodyPr/>
          <a:lstStyle/>
          <a:p>
            <a:fld id="{F385F9E8-66F2-43ED-BF9C-01A3D25CCF13}" type="slidenum">
              <a:rPr lang="en-GB" smtClean="0"/>
              <a:t>6</a:t>
            </a:fld>
            <a:endParaRPr lang="en-GB"/>
          </a:p>
        </p:txBody>
      </p:sp>
    </p:spTree>
    <p:extLst>
      <p:ext uri="{BB962C8B-B14F-4D97-AF65-F5344CB8AC3E}">
        <p14:creationId xmlns:p14="http://schemas.microsoft.com/office/powerpoint/2010/main" val="31182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a:t>
            </a:r>
            <a:r>
              <a:rPr lang="en-GB" baseline="0" dirty="0"/>
              <a:t> McCourt ‘Teaching for Mastery’</a:t>
            </a:r>
            <a:endParaRPr lang="en-GB" dirty="0"/>
          </a:p>
        </p:txBody>
      </p:sp>
      <p:sp>
        <p:nvSpPr>
          <p:cNvPr id="4" name="Slide Number Placeholder 3"/>
          <p:cNvSpPr>
            <a:spLocks noGrp="1"/>
          </p:cNvSpPr>
          <p:nvPr>
            <p:ph type="sldNum" sz="quarter" idx="10"/>
          </p:nvPr>
        </p:nvSpPr>
        <p:spPr/>
        <p:txBody>
          <a:bodyPr/>
          <a:lstStyle/>
          <a:p>
            <a:fld id="{F385F9E8-66F2-43ED-BF9C-01A3D25CCF13}" type="slidenum">
              <a:rPr lang="en-GB" smtClean="0"/>
              <a:t>7</a:t>
            </a:fld>
            <a:endParaRPr lang="en-GB"/>
          </a:p>
        </p:txBody>
      </p:sp>
    </p:spTree>
    <p:extLst>
      <p:ext uri="{BB962C8B-B14F-4D97-AF65-F5344CB8AC3E}">
        <p14:creationId xmlns:p14="http://schemas.microsoft.com/office/powerpoint/2010/main" val="386412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 TTs that this is</a:t>
            </a:r>
            <a:r>
              <a:rPr lang="en-GB" baseline="0" dirty="0"/>
              <a:t> a sequence of questions being posed to students to retrieve and practise the short division algorithm that they have been taught previously. Ask TT to answer the questions using this algorithm.</a:t>
            </a:r>
          </a:p>
          <a:p>
            <a:endParaRPr lang="en-GB" baseline="0" dirty="0"/>
          </a:p>
          <a:p>
            <a:r>
              <a:rPr lang="en-GB" baseline="0" dirty="0"/>
              <a:t>One method for building fluency is to insert questions into practice question sequences in which a different method is more appropriate.</a:t>
            </a:r>
          </a:p>
          <a:p>
            <a:endParaRPr lang="en-GB" baseline="0" dirty="0"/>
          </a:p>
          <a:p>
            <a:r>
              <a:rPr lang="en-GB" baseline="0" dirty="0"/>
              <a:t>Ask TT how this sequence might help build fluency i.e. specific selection of an appropriate strategy (e.g. Q2 can be done by repeated halving, Q3 does not require short division algorithm).</a:t>
            </a:r>
          </a:p>
          <a:p>
            <a:endParaRPr lang="en-GB" baseline="0" dirty="0"/>
          </a:p>
          <a:p>
            <a:r>
              <a:rPr lang="en-GB" baseline="0" dirty="0"/>
              <a:t>(Q4 can be written as a fraction and simplified in two steps – do students think about that? If not, why not? Do they see this representation often enough?)</a:t>
            </a:r>
          </a:p>
        </p:txBody>
      </p:sp>
      <p:sp>
        <p:nvSpPr>
          <p:cNvPr id="4" name="Slide Number Placeholder 3"/>
          <p:cNvSpPr>
            <a:spLocks noGrp="1"/>
          </p:cNvSpPr>
          <p:nvPr>
            <p:ph type="sldNum" sz="quarter" idx="10"/>
          </p:nvPr>
        </p:nvSpPr>
        <p:spPr/>
        <p:txBody>
          <a:bodyPr/>
          <a:lstStyle/>
          <a:p>
            <a:fld id="{F385F9E8-66F2-43ED-BF9C-01A3D25CCF13}" type="slidenum">
              <a:rPr lang="en-GB" smtClean="0"/>
              <a:t>8</a:t>
            </a:fld>
            <a:endParaRPr lang="en-GB"/>
          </a:p>
        </p:txBody>
      </p:sp>
    </p:spTree>
    <p:extLst>
      <p:ext uri="{BB962C8B-B14F-4D97-AF65-F5344CB8AC3E}">
        <p14:creationId xmlns:p14="http://schemas.microsoft.com/office/powerpoint/2010/main" val="40815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Another example (Q3 is halving)</a:t>
            </a:r>
          </a:p>
        </p:txBody>
      </p:sp>
      <p:sp>
        <p:nvSpPr>
          <p:cNvPr id="4" name="Slide Number Placeholder 3"/>
          <p:cNvSpPr>
            <a:spLocks noGrp="1"/>
          </p:cNvSpPr>
          <p:nvPr>
            <p:ph type="sldNum" sz="quarter" idx="10"/>
          </p:nvPr>
        </p:nvSpPr>
        <p:spPr/>
        <p:txBody>
          <a:bodyPr/>
          <a:lstStyle/>
          <a:p>
            <a:fld id="{F385F9E8-66F2-43ED-BF9C-01A3D25CCF13}" type="slidenum">
              <a:rPr lang="en-GB" smtClean="0"/>
              <a:t>9</a:t>
            </a:fld>
            <a:endParaRPr lang="en-GB"/>
          </a:p>
        </p:txBody>
      </p:sp>
    </p:spTree>
    <p:extLst>
      <p:ext uri="{BB962C8B-B14F-4D97-AF65-F5344CB8AC3E}">
        <p14:creationId xmlns:p14="http://schemas.microsoft.com/office/powerpoint/2010/main" val="404287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11</a:t>
            </a:fld>
            <a:endParaRPr lang="en-GB"/>
          </a:p>
        </p:txBody>
      </p:sp>
    </p:spTree>
    <p:extLst>
      <p:ext uri="{BB962C8B-B14F-4D97-AF65-F5344CB8AC3E}">
        <p14:creationId xmlns:p14="http://schemas.microsoft.com/office/powerpoint/2010/main" val="28147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12</a:t>
            </a:fld>
            <a:endParaRPr lang="en-GB"/>
          </a:p>
        </p:txBody>
      </p:sp>
    </p:spTree>
    <p:extLst>
      <p:ext uri="{BB962C8B-B14F-4D97-AF65-F5344CB8AC3E}">
        <p14:creationId xmlns:p14="http://schemas.microsoft.com/office/powerpoint/2010/main" val="192481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3BE1E5-2745-4857-975D-511EF3061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E16886AD-E80A-4037-B17C-E3C887FEF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06850"/>
            <a:ext cx="32226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6" name="Date Placeholder 6">
            <a:extLst>
              <a:ext uri="{FF2B5EF4-FFF2-40B4-BE49-F238E27FC236}">
                <a16:creationId xmlns:a16="http://schemas.microsoft.com/office/drawing/2014/main" id="{EFAB30C6-CBDE-4890-BA0D-C93690637E27}"/>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solidFill>
                <a:srgbClr val="99CCCC"/>
              </a:solidFill>
            </a:endParaRPr>
          </a:p>
        </p:txBody>
      </p:sp>
    </p:spTree>
    <p:extLst>
      <p:ext uri="{BB962C8B-B14F-4D97-AF65-F5344CB8AC3E}">
        <p14:creationId xmlns:p14="http://schemas.microsoft.com/office/powerpoint/2010/main" val="30196926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B8279A9-DECC-468D-BE71-6BBE90221F16}"/>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5F8063D9-E96D-4C4A-A684-759E4DB362B2}"/>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70203947-55D6-47EA-8060-AE9FC30F0BDC}"/>
              </a:ext>
            </a:extLst>
          </p:cNvPr>
          <p:cNvSpPr>
            <a:spLocks noGrp="1" noChangeArrowheads="1"/>
          </p:cNvSpPr>
          <p:nvPr>
            <p:ph type="sldNum" sz="quarter" idx="12"/>
          </p:nvPr>
        </p:nvSpPr>
        <p:spPr>
          <a:ln/>
        </p:spPr>
        <p:txBody>
          <a:bodyPr/>
          <a:lstStyle>
            <a:lvl1pPr>
              <a:defRPr/>
            </a:lvl1pPr>
          </a:lstStyle>
          <a:p>
            <a:pPr>
              <a:defRPr/>
            </a:pPr>
            <a:fld id="{E0CBC374-778D-4931-A40C-9E15304F89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4604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1625"/>
            <a:ext cx="1981200"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BF16853E-8FC9-4B0E-8A18-EA8B19D918AF}"/>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7823056D-1BA0-4DBB-A338-98868335144C}"/>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1DFA6299-32B6-41B3-AE74-FCE6E005AC15}"/>
              </a:ext>
            </a:extLst>
          </p:cNvPr>
          <p:cNvSpPr>
            <a:spLocks noGrp="1" noChangeArrowheads="1"/>
          </p:cNvSpPr>
          <p:nvPr>
            <p:ph type="sldNum" sz="quarter" idx="12"/>
          </p:nvPr>
        </p:nvSpPr>
        <p:spPr>
          <a:ln/>
        </p:spPr>
        <p:txBody>
          <a:bodyPr/>
          <a:lstStyle>
            <a:lvl1pPr>
              <a:defRPr/>
            </a:lvl1pPr>
          </a:lstStyle>
          <a:p>
            <a:pPr>
              <a:defRPr/>
            </a:pPr>
            <a:fld id="{0A5942E6-53C6-46EC-8DE6-5865CFA5D75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6543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Tree>
    <p:extLst>
      <p:ext uri="{BB962C8B-B14F-4D97-AF65-F5344CB8AC3E}">
        <p14:creationId xmlns:p14="http://schemas.microsoft.com/office/powerpoint/2010/main" val="200387090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35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B3256F-83C8-4422-BB4B-79DB90083B87}"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783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28FB64-8E98-4372-891D-01B9A57CE84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77233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C5C1D8-5F3C-45E3-A862-3FEB8F838978}"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43670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5A271E-C960-4C09-B05F-FB20100B09A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997796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86FDD3-8659-4DF6-9C22-A70505F52D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9292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Thank you</a:t>
            </a:r>
          </a:p>
        </p:txBody>
      </p:sp>
    </p:spTree>
    <p:extLst>
      <p:ext uri="{BB962C8B-B14F-4D97-AF65-F5344CB8AC3E}">
        <p14:creationId xmlns:p14="http://schemas.microsoft.com/office/powerpoint/2010/main" val="25786847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DA87E1A0-1BED-4169-9FEC-80C591B7C429}"/>
              </a:ext>
            </a:extLst>
          </p:cNvPr>
          <p:cNvSpPr>
            <a:spLocks noGrp="1"/>
          </p:cNvSpPr>
          <p:nvPr>
            <p:ph type="title"/>
          </p:nvPr>
        </p:nvSpPr>
        <p:spPr>
          <a:xfrm>
            <a:off x="762000" y="301625"/>
            <a:ext cx="5826224" cy="1143000"/>
          </a:xfrm>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32A7C652-0F5E-421E-8927-4DC66438BE81}"/>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66AD9309-AAC7-4D25-AA99-6948C87133A4}"/>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25F95844-3D1C-4000-98AE-723720EBA284}"/>
              </a:ext>
            </a:extLst>
          </p:cNvPr>
          <p:cNvSpPr>
            <a:spLocks noGrp="1" noChangeArrowheads="1"/>
          </p:cNvSpPr>
          <p:nvPr>
            <p:ph type="sldNum" sz="quarter" idx="12"/>
          </p:nvPr>
        </p:nvSpPr>
        <p:spPr>
          <a:ln/>
        </p:spPr>
        <p:txBody>
          <a:bodyPr/>
          <a:lstStyle>
            <a:lvl1pPr>
              <a:defRPr/>
            </a:lvl1pPr>
          </a:lstStyle>
          <a:p>
            <a:pPr>
              <a:defRPr/>
            </a:pPr>
            <a:fld id="{6807EF34-7700-4485-B5E9-76D79DF1A2F5}" type="slidenum">
              <a:rPr lang="en-GB" altLang="en-US">
                <a:solidFill>
                  <a:srgbClr val="000000"/>
                </a:solidFill>
              </a:rPr>
              <a:pPr>
                <a:defRPr/>
              </a:pPr>
              <a:t>‹#›</a:t>
            </a:fld>
            <a:endParaRPr lang="en-GB" altLang="en-US">
              <a:solidFill>
                <a:srgbClr val="000000"/>
              </a:solidFill>
            </a:endParaRPr>
          </a:p>
        </p:txBody>
      </p:sp>
      <p:pic>
        <p:nvPicPr>
          <p:cNvPr id="2" name="Picture 1">
            <a:extLst>
              <a:ext uri="{FF2B5EF4-FFF2-40B4-BE49-F238E27FC236}">
                <a16:creationId xmlns:a16="http://schemas.microsoft.com/office/drawing/2014/main" id="{C2E1C0B2-4517-4985-84A8-2748F7390C7F}"/>
              </a:ext>
            </a:extLst>
          </p:cNvPr>
          <p:cNvPicPr>
            <a:picLocks noChangeAspect="1"/>
          </p:cNvPicPr>
          <p:nvPr userDrawn="1"/>
        </p:nvPicPr>
        <p:blipFill>
          <a:blip r:embed="rId2"/>
          <a:stretch>
            <a:fillRect/>
          </a:stretch>
        </p:blipFill>
        <p:spPr>
          <a:xfrm>
            <a:off x="6948264" y="188640"/>
            <a:ext cx="2000928" cy="1028833"/>
          </a:xfrm>
          <a:prstGeom prst="rect">
            <a:avLst/>
          </a:prstGeom>
        </p:spPr>
      </p:pic>
    </p:spTree>
    <p:extLst>
      <p:ext uri="{BB962C8B-B14F-4D97-AF65-F5344CB8AC3E}">
        <p14:creationId xmlns:p14="http://schemas.microsoft.com/office/powerpoint/2010/main" val="2433364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a:extLst>
              <a:ext uri="{FF2B5EF4-FFF2-40B4-BE49-F238E27FC236}">
                <a16:creationId xmlns:a16="http://schemas.microsoft.com/office/drawing/2014/main" id="{E0FEF57C-8C68-4FB6-913A-20F7C62A68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03850" y="5564188"/>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4A343D4-4BE1-4345-8B2C-956B63DA041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32588" y="4564063"/>
            <a:ext cx="2286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r>
              <a:rPr lang="en-GB"/>
              <a:t>Pilot materials 2018/19</a:t>
            </a:r>
          </a:p>
        </p:txBody>
      </p:sp>
    </p:spTree>
    <p:extLst>
      <p:ext uri="{BB962C8B-B14F-4D97-AF65-F5344CB8AC3E}">
        <p14:creationId xmlns:p14="http://schemas.microsoft.com/office/powerpoint/2010/main" val="20715272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4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020446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E93419B-185E-4F6C-8440-3B2C30B59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5400" y="1889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5442E28-1A40-4653-B701-67D88759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916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941168"/>
            <a:ext cx="54864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1027913"/>
            <a:ext cx="54864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86956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8033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itle 6">
            <a:extLst>
              <a:ext uri="{FF2B5EF4-FFF2-40B4-BE49-F238E27FC236}">
                <a16:creationId xmlns:a16="http://schemas.microsoft.com/office/drawing/2014/main" id="{C19AE59B-998B-4334-8888-5BACDCD98A04}"/>
              </a:ext>
            </a:extLst>
          </p:cNvPr>
          <p:cNvSpPr>
            <a:spLocks noGrp="1"/>
          </p:cNvSpPr>
          <p:nvPr>
            <p:ph type="title"/>
          </p:nvPr>
        </p:nvSpPr>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5A6EFB07-56BE-4440-9BF9-03083489C5FB}"/>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a:extLst>
              <a:ext uri="{FF2B5EF4-FFF2-40B4-BE49-F238E27FC236}">
                <a16:creationId xmlns:a16="http://schemas.microsoft.com/office/drawing/2014/main" id="{6B1E6CFB-3E69-445D-A002-CC35F7441EBC}"/>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6" name="Rectangle 8">
            <a:extLst>
              <a:ext uri="{FF2B5EF4-FFF2-40B4-BE49-F238E27FC236}">
                <a16:creationId xmlns:a16="http://schemas.microsoft.com/office/drawing/2014/main" id="{FF4113BB-055E-477B-BCED-E1D61874A941}"/>
              </a:ext>
            </a:extLst>
          </p:cNvPr>
          <p:cNvSpPr>
            <a:spLocks noGrp="1" noChangeArrowheads="1"/>
          </p:cNvSpPr>
          <p:nvPr>
            <p:ph type="sldNum" sz="quarter" idx="12"/>
          </p:nvPr>
        </p:nvSpPr>
        <p:spPr>
          <a:ln/>
        </p:spPr>
        <p:txBody>
          <a:bodyPr/>
          <a:lstStyle>
            <a:lvl1pPr>
              <a:defRPr/>
            </a:lvl1pPr>
          </a:lstStyle>
          <a:p>
            <a:pPr>
              <a:defRPr/>
            </a:pPr>
            <a:fld id="{CDC9229A-3137-4274-9D93-ABCF68FD201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1162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5B9C98FE-BC97-47B8-BA72-96FC2D0D8842}"/>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a:extLst>
              <a:ext uri="{FF2B5EF4-FFF2-40B4-BE49-F238E27FC236}">
                <a16:creationId xmlns:a16="http://schemas.microsoft.com/office/drawing/2014/main" id="{766D46BD-DA1A-4EDF-87A5-8A5D225047E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7" name="Rectangle 8">
            <a:extLst>
              <a:ext uri="{FF2B5EF4-FFF2-40B4-BE49-F238E27FC236}">
                <a16:creationId xmlns:a16="http://schemas.microsoft.com/office/drawing/2014/main" id="{731D8F59-136D-4764-96F4-F88910757688}"/>
              </a:ext>
            </a:extLst>
          </p:cNvPr>
          <p:cNvSpPr>
            <a:spLocks noGrp="1" noChangeArrowheads="1"/>
          </p:cNvSpPr>
          <p:nvPr>
            <p:ph type="sldNum" sz="quarter" idx="12"/>
          </p:nvPr>
        </p:nvSpPr>
        <p:spPr>
          <a:ln/>
        </p:spPr>
        <p:txBody>
          <a:bodyPr/>
          <a:lstStyle>
            <a:lvl1pPr>
              <a:defRPr/>
            </a:lvl1pPr>
          </a:lstStyle>
          <a:p>
            <a:pPr>
              <a:defRPr/>
            </a:pPr>
            <a:fld id="{DE849092-7741-4545-8207-60E9F086A6F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7598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5FCD3F7-323D-49C4-8F98-2473FAD6027A}"/>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7">
            <a:extLst>
              <a:ext uri="{FF2B5EF4-FFF2-40B4-BE49-F238E27FC236}">
                <a16:creationId xmlns:a16="http://schemas.microsoft.com/office/drawing/2014/main" id="{15614566-BD81-4C21-9982-3CAB1E46C753}"/>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9" name="Rectangle 8">
            <a:extLst>
              <a:ext uri="{FF2B5EF4-FFF2-40B4-BE49-F238E27FC236}">
                <a16:creationId xmlns:a16="http://schemas.microsoft.com/office/drawing/2014/main" id="{BA44A0A9-33A1-402A-918B-715DD9095B04}"/>
              </a:ext>
            </a:extLst>
          </p:cNvPr>
          <p:cNvSpPr>
            <a:spLocks noGrp="1" noChangeArrowheads="1"/>
          </p:cNvSpPr>
          <p:nvPr>
            <p:ph type="sldNum" sz="quarter" idx="12"/>
          </p:nvPr>
        </p:nvSpPr>
        <p:spPr>
          <a:ln/>
        </p:spPr>
        <p:txBody>
          <a:bodyPr/>
          <a:lstStyle>
            <a:lvl1pPr>
              <a:defRPr/>
            </a:lvl1pPr>
          </a:lstStyle>
          <a:p>
            <a:pPr>
              <a:defRPr/>
            </a:pPr>
            <a:fld id="{E2DC6105-1C76-4516-94C4-62DA3D05EC2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917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ECD51F2-A4CD-4C8F-8B38-4BE7D05498E1}"/>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7">
            <a:extLst>
              <a:ext uri="{FF2B5EF4-FFF2-40B4-BE49-F238E27FC236}">
                <a16:creationId xmlns:a16="http://schemas.microsoft.com/office/drawing/2014/main" id="{5A1DFB55-3611-4D6B-9910-58FAA1E721F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5" name="Rectangle 8">
            <a:extLst>
              <a:ext uri="{FF2B5EF4-FFF2-40B4-BE49-F238E27FC236}">
                <a16:creationId xmlns:a16="http://schemas.microsoft.com/office/drawing/2014/main" id="{CA01AD62-20EC-4928-AD8B-9EF4D5401B05}"/>
              </a:ext>
            </a:extLst>
          </p:cNvPr>
          <p:cNvSpPr>
            <a:spLocks noGrp="1" noChangeArrowheads="1"/>
          </p:cNvSpPr>
          <p:nvPr>
            <p:ph type="sldNum" sz="quarter" idx="12"/>
          </p:nvPr>
        </p:nvSpPr>
        <p:spPr>
          <a:ln/>
        </p:spPr>
        <p:txBody>
          <a:bodyPr/>
          <a:lstStyle>
            <a:lvl1pPr>
              <a:defRPr/>
            </a:lvl1pPr>
          </a:lstStyle>
          <a:p>
            <a:pPr>
              <a:defRPr/>
            </a:pPr>
            <a:fld id="{6847DCF0-4009-4510-911B-005F4769A9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1956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521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FDCBD66-44BB-46F5-BB2C-2DED1FE25423}"/>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a:extLst>
              <a:ext uri="{FF2B5EF4-FFF2-40B4-BE49-F238E27FC236}">
                <a16:creationId xmlns:a16="http://schemas.microsoft.com/office/drawing/2014/main" id="{E1971CAA-BA05-4F54-ABE0-9AA0E159B0D7}"/>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7" name="Rectangle 8">
            <a:extLst>
              <a:ext uri="{FF2B5EF4-FFF2-40B4-BE49-F238E27FC236}">
                <a16:creationId xmlns:a16="http://schemas.microsoft.com/office/drawing/2014/main" id="{37DD1C58-4CEA-460B-9B87-18AEE38368FF}"/>
              </a:ext>
            </a:extLst>
          </p:cNvPr>
          <p:cNvSpPr>
            <a:spLocks noGrp="1" noChangeArrowheads="1"/>
          </p:cNvSpPr>
          <p:nvPr>
            <p:ph type="sldNum" sz="quarter" idx="12"/>
          </p:nvPr>
        </p:nvSpPr>
        <p:spPr>
          <a:ln/>
        </p:spPr>
        <p:txBody>
          <a:bodyPr/>
          <a:lstStyle>
            <a:lvl1pPr>
              <a:defRPr/>
            </a:lvl1pPr>
          </a:lstStyle>
          <a:p>
            <a:pPr>
              <a:defRPr/>
            </a:pPr>
            <a:fld id="{70C164AE-0B08-4751-89DC-130DA3C1294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7310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D234CFE-451C-48CF-B79C-BD33958A56BE}"/>
              </a:ext>
            </a:extLst>
          </p:cNvPr>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a:extLst>
              <a:ext uri="{FF2B5EF4-FFF2-40B4-BE49-F238E27FC236}">
                <a16:creationId xmlns:a16="http://schemas.microsoft.com/office/drawing/2014/main" id="{B9652177-4A3C-4FBF-BAC5-BF08ECAACB4D}"/>
              </a:ext>
            </a:extLst>
          </p:cNvPr>
          <p:cNvSpPr>
            <a:spLocks noGrp="1" noChangeArrowheads="1"/>
          </p:cNvSpPr>
          <p:nvPr>
            <p:ph type="ftr" sz="quarter" idx="11"/>
          </p:nvPr>
        </p:nvSpPr>
        <p:spPr>
          <a:ln/>
        </p:spPr>
        <p:txBody>
          <a:bodyPr/>
          <a:lstStyle>
            <a:lvl1pPr>
              <a:defRPr/>
            </a:lvl1pPr>
          </a:lstStyle>
          <a:p>
            <a:pPr>
              <a:defRPr/>
            </a:pPr>
            <a:r>
              <a:rPr lang="en-GB">
                <a:solidFill>
                  <a:srgbClr val="000000"/>
                </a:solidFill>
              </a:rPr>
              <a:t>Pilot materials 2018/19</a:t>
            </a:r>
          </a:p>
        </p:txBody>
      </p:sp>
      <p:sp>
        <p:nvSpPr>
          <p:cNvPr id="7" name="Rectangle 8">
            <a:extLst>
              <a:ext uri="{FF2B5EF4-FFF2-40B4-BE49-F238E27FC236}">
                <a16:creationId xmlns:a16="http://schemas.microsoft.com/office/drawing/2014/main" id="{6835A411-629A-40A9-AA34-D99DEB1D6C67}"/>
              </a:ext>
            </a:extLst>
          </p:cNvPr>
          <p:cNvSpPr>
            <a:spLocks noGrp="1" noChangeArrowheads="1"/>
          </p:cNvSpPr>
          <p:nvPr>
            <p:ph type="sldNum" sz="quarter" idx="12"/>
          </p:nvPr>
        </p:nvSpPr>
        <p:spPr>
          <a:ln/>
        </p:spPr>
        <p:txBody>
          <a:bodyPr/>
          <a:lstStyle>
            <a:lvl1pPr>
              <a:defRPr/>
            </a:lvl1pPr>
          </a:lstStyle>
          <a:p>
            <a:pPr>
              <a:defRPr/>
            </a:pPr>
            <a:fld id="{1078B513-7274-4366-AB13-00D94C29F60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0491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6B1E6282-2550-4152-B45C-E2FC6CE067D7}"/>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1" name="Rectangle 5">
            <a:extLst>
              <a:ext uri="{FF2B5EF4-FFF2-40B4-BE49-F238E27FC236}">
                <a16:creationId xmlns:a16="http://schemas.microsoft.com/office/drawing/2014/main" id="{52F9BF63-0129-428B-BDC3-E60A4F2D345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93C826A3-F0CE-411F-AD84-0E3622B3B948}"/>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Arial" charset="0"/>
              </a:defRPr>
            </a:lvl1pPr>
          </a:lstStyle>
          <a:p>
            <a:pPr fontAlgn="base">
              <a:spcAft>
                <a:spcPct val="0"/>
              </a:spcAft>
              <a:defRPr/>
            </a:pPr>
            <a:endParaRPr lang="en-GB">
              <a:solidFill>
                <a:srgbClr val="000000"/>
              </a:solidFill>
            </a:endParaRPr>
          </a:p>
        </p:txBody>
      </p:sp>
      <p:sp>
        <p:nvSpPr>
          <p:cNvPr id="43015" name="Rectangle 7">
            <a:extLst>
              <a:ext uri="{FF2B5EF4-FFF2-40B4-BE49-F238E27FC236}">
                <a16:creationId xmlns:a16="http://schemas.microsoft.com/office/drawing/2014/main" id="{48056DF2-B010-43D6-AA3B-67D9491B03C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fontAlgn="base">
              <a:spcAft>
                <a:spcPct val="0"/>
              </a:spcAft>
              <a:defRPr/>
            </a:pPr>
            <a:r>
              <a:rPr lang="en-GB">
                <a:solidFill>
                  <a:srgbClr val="000000"/>
                </a:solidFill>
              </a:rPr>
              <a:t>Pilot materials 2018/19</a:t>
            </a:r>
          </a:p>
        </p:txBody>
      </p:sp>
      <p:sp>
        <p:nvSpPr>
          <p:cNvPr id="43016" name="Rectangle 8">
            <a:extLst>
              <a:ext uri="{FF2B5EF4-FFF2-40B4-BE49-F238E27FC236}">
                <a16:creationId xmlns:a16="http://schemas.microsoft.com/office/drawing/2014/main" id="{C74E58CC-2F08-4695-9372-DA97F131ECAB}"/>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F4FF6AA8-BF96-4683-8FBD-C3A51988EBAC}" type="slidenum">
              <a:rPr lang="en-GB" altLang="en-US">
                <a:solidFill>
                  <a:srgbClr val="000000"/>
                </a:solidFill>
              </a:rPr>
              <a:pPr fontAlgn="base">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2180405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457078" y="301625"/>
            <a:ext cx="82297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457200" y="1556792"/>
            <a:ext cx="8226425"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284E3E-0734-4C1C-8A10-2A7D3F5CEA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57296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r>
              <a:rPr lang="en-GB"/>
              <a:t>Pilot materials 2018/19</a:t>
            </a: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563289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etm.org.uk/"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ncetm.org.uk/maths-hubs/find-your-hub/"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31882/KS4_maths_PoS_FINAL_170714.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www.ncetm.org.uk/teaching-for-mastery/mastery-explained/five-big-ideas-in-teaching-for-maste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E303B44-0589-42A8-84B7-70FB98081DE8}"/>
              </a:ext>
            </a:extLst>
          </p:cNvPr>
          <p:cNvSpPr>
            <a:spLocks noGrp="1" noChangeArrowheads="1"/>
          </p:cNvSpPr>
          <p:nvPr>
            <p:ph type="ctrTitle"/>
          </p:nvPr>
        </p:nvSpPr>
        <p:spPr>
          <a:xfrm>
            <a:off x="466725" y="476673"/>
            <a:ext cx="5060016" cy="720080"/>
          </a:xfrm>
        </p:spPr>
        <p:txBody>
          <a:bodyPr/>
          <a:lstStyle/>
          <a:p>
            <a:r>
              <a:rPr lang="en-US" altLang="en-US" dirty="0"/>
              <a:t>Secondary Teaching for Mastery</a:t>
            </a:r>
          </a:p>
        </p:txBody>
      </p:sp>
      <p:sp>
        <p:nvSpPr>
          <p:cNvPr id="7171" name="Subtitle 2">
            <a:extLst>
              <a:ext uri="{FF2B5EF4-FFF2-40B4-BE49-F238E27FC236}">
                <a16:creationId xmlns:a16="http://schemas.microsoft.com/office/drawing/2014/main" id="{043DD5DA-23E9-4B2E-AA53-D82F77D10147}"/>
              </a:ext>
            </a:extLst>
          </p:cNvPr>
          <p:cNvSpPr>
            <a:spLocks noGrp="1" noChangeArrowheads="1"/>
          </p:cNvSpPr>
          <p:nvPr>
            <p:ph type="subTitle" idx="1"/>
          </p:nvPr>
        </p:nvSpPr>
        <p:spPr>
          <a:xfrm>
            <a:off x="464905" y="2046472"/>
            <a:ext cx="4696584" cy="473318"/>
          </a:xfrm>
        </p:spPr>
        <p:txBody>
          <a:bodyPr/>
          <a:lstStyle/>
          <a:p>
            <a:r>
              <a:rPr lang="en-US" altLang="en-US" sz="3600" dirty="0">
                <a:cs typeface="Arial"/>
              </a:rPr>
              <a:t>Initial Teacher Education units</a:t>
            </a:r>
            <a:endParaRPr lang="en-US" altLang="en-US" sz="3600">
              <a:cs typeface="Arial"/>
            </a:endParaRPr>
          </a:p>
          <a:p>
            <a:endParaRPr lang="en-US" altLang="en-US" dirty="0">
              <a:cs typeface="Arial"/>
            </a:endParaRPr>
          </a:p>
          <a:p>
            <a:r>
              <a:rPr lang="en-US" altLang="en-US" dirty="0"/>
              <a:t> Fluency</a:t>
            </a:r>
            <a:endParaRPr lang="en-US" dirty="0"/>
          </a:p>
        </p:txBody>
      </p:sp>
    </p:spTree>
    <p:extLst>
      <p:ext uri="{BB962C8B-B14F-4D97-AF65-F5344CB8AC3E}">
        <p14:creationId xmlns:p14="http://schemas.microsoft.com/office/powerpoint/2010/main" val="97190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14FF9-BDC8-49C7-8291-9DB2327D3CBC}"/>
              </a:ext>
            </a:extLst>
          </p:cNvPr>
          <p:cNvSpPr>
            <a:spLocks noGrp="1"/>
          </p:cNvSpPr>
          <p:nvPr>
            <p:ph type="title"/>
          </p:nvPr>
        </p:nvSpPr>
        <p:spPr/>
        <p:txBody>
          <a:bodyPr/>
          <a:lstStyle/>
          <a:p>
            <a:r>
              <a:rPr lang="en-GB" dirty="0"/>
              <a:t>‘Best’ strategy?</a:t>
            </a:r>
          </a:p>
        </p:txBody>
      </p:sp>
      <p:sp>
        <p:nvSpPr>
          <p:cNvPr id="2" name="Content Placeholder 1">
            <a:extLst>
              <a:ext uri="{FF2B5EF4-FFF2-40B4-BE49-F238E27FC236}">
                <a16:creationId xmlns:a16="http://schemas.microsoft.com/office/drawing/2014/main" id="{CBC2367A-2532-4DB7-9238-E48890137AA9}"/>
              </a:ext>
            </a:extLst>
          </p:cNvPr>
          <p:cNvSpPr>
            <a:spLocks noGrp="1"/>
          </p:cNvSpPr>
          <p:nvPr>
            <p:ph idx="1"/>
          </p:nvPr>
        </p:nvSpPr>
        <p:spPr>
          <a:xfrm>
            <a:off x="450776" y="1484784"/>
            <a:ext cx="7974106" cy="3888432"/>
          </a:xfrm>
        </p:spPr>
        <p:txBody>
          <a:bodyPr/>
          <a:lstStyle/>
          <a:p>
            <a:pPr marL="0" indent="0">
              <a:buNone/>
            </a:pPr>
            <a:r>
              <a:rPr lang="en-GB" kern="1200" dirty="0"/>
              <a:t>What do we mean by ‘best’ strategy?</a:t>
            </a:r>
          </a:p>
          <a:p>
            <a:endParaRPr lang="en-GB" kern="1200" dirty="0"/>
          </a:p>
          <a:p>
            <a:pPr marL="0" indent="0">
              <a:buNone/>
            </a:pPr>
            <a:r>
              <a:rPr lang="en-GB" kern="1200" dirty="0"/>
              <a:t>Different strategies might be ‘better’ (i.e. more appropriate/effective/efficient)</a:t>
            </a:r>
          </a:p>
          <a:p>
            <a:r>
              <a:rPr lang="en-GB" kern="1200" dirty="0"/>
              <a:t> for different students </a:t>
            </a:r>
          </a:p>
          <a:p>
            <a:r>
              <a:rPr lang="en-GB" kern="1200" dirty="0"/>
              <a:t> in different contexts</a:t>
            </a:r>
          </a:p>
          <a:p>
            <a:r>
              <a:rPr lang="en-GB" kern="1200" dirty="0"/>
              <a:t> and at different times! </a:t>
            </a:r>
          </a:p>
          <a:p>
            <a:endParaRPr lang="en-GB" kern="1200" dirty="0"/>
          </a:p>
          <a:p>
            <a:pPr marL="0" indent="0">
              <a:buNone/>
            </a:pPr>
            <a:r>
              <a:rPr lang="en-GB" kern="1200" dirty="0"/>
              <a:t>Can you say why, and give examples?</a:t>
            </a:r>
          </a:p>
        </p:txBody>
      </p:sp>
    </p:spTree>
    <p:extLst>
      <p:ext uri="{BB962C8B-B14F-4D97-AF65-F5344CB8AC3E}">
        <p14:creationId xmlns:p14="http://schemas.microsoft.com/office/powerpoint/2010/main" val="399573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15876E-EB7A-9B42-B28E-276600749959}"/>
              </a:ext>
            </a:extLst>
          </p:cNvPr>
          <p:cNvSpPr txBox="1"/>
          <p:nvPr/>
        </p:nvSpPr>
        <p:spPr>
          <a:xfrm>
            <a:off x="450776" y="6102744"/>
            <a:ext cx="5143200" cy="461665"/>
          </a:xfrm>
          <a:prstGeom prst="rect">
            <a:avLst/>
          </a:prstGeom>
          <a:noFill/>
        </p:spPr>
        <p:txBody>
          <a:bodyPr wrap="square" rtlCol="0">
            <a:spAutoFit/>
          </a:bodyPr>
          <a:lstStyle/>
          <a:p>
            <a:r>
              <a:rPr lang="en-GB" sz="2400" dirty="0">
                <a:solidFill>
                  <a:srgbClr val="585858"/>
                </a:solidFill>
                <a:latin typeface="+mj-lt"/>
              </a:rPr>
              <a:t>Whose strategy is better and why?</a:t>
            </a:r>
          </a:p>
        </p:txBody>
      </p:sp>
      <p:pic>
        <p:nvPicPr>
          <p:cNvPr id="10" name="Picture 9"/>
          <p:cNvPicPr>
            <a:picLocks noChangeAspect="1"/>
          </p:cNvPicPr>
          <p:nvPr/>
        </p:nvPicPr>
        <p:blipFill>
          <a:blip r:embed="rId4"/>
          <a:stretch>
            <a:fillRect/>
          </a:stretch>
        </p:blipFill>
        <p:spPr>
          <a:xfrm>
            <a:off x="727953" y="1057657"/>
            <a:ext cx="7234853" cy="4675255"/>
          </a:xfrm>
          <a:prstGeom prst="rect">
            <a:avLst/>
          </a:prstGeom>
        </p:spPr>
      </p:pic>
      <p:sp>
        <p:nvSpPr>
          <p:cNvPr id="7" name="Title 2"/>
          <p:cNvSpPr txBox="1">
            <a:spLocks/>
          </p:cNvSpPr>
          <p:nvPr/>
        </p:nvSpPr>
        <p:spPr>
          <a:xfrm>
            <a:off x="0" y="1946"/>
            <a:ext cx="7394713" cy="940766"/>
          </a:xfrm>
          <a:prstGeom prst="rect">
            <a:avLst/>
          </a:prstGeom>
        </p:spPr>
        <p:txBody>
          <a:bodyPr/>
          <a:lst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endParaRPr lang="en-GB" b="0" kern="0" dirty="0"/>
          </a:p>
        </p:txBody>
      </p:sp>
      <p:sp>
        <p:nvSpPr>
          <p:cNvPr id="11" name="TextBox 10">
            <a:extLst>
              <a:ext uri="{FF2B5EF4-FFF2-40B4-BE49-F238E27FC236}">
                <a16:creationId xmlns:a16="http://schemas.microsoft.com/office/drawing/2014/main" id="{2EBD4C5F-E0B1-2948-AB81-2931E70C7F9E}"/>
              </a:ext>
            </a:extLst>
          </p:cNvPr>
          <p:cNvSpPr txBox="1"/>
          <p:nvPr/>
        </p:nvSpPr>
        <p:spPr>
          <a:xfrm>
            <a:off x="10383" y="5732912"/>
            <a:ext cx="3810990" cy="338554"/>
          </a:xfrm>
          <a:prstGeom prst="rect">
            <a:avLst/>
          </a:prstGeom>
          <a:noFill/>
        </p:spPr>
        <p:txBody>
          <a:bodyPr wrap="square" rtlCol="0">
            <a:spAutoFit/>
          </a:bodyPr>
          <a:lstStyle/>
          <a:p>
            <a:pPr algn="r"/>
            <a:r>
              <a:rPr lang="en-GB" sz="1600" dirty="0">
                <a:solidFill>
                  <a:prstClr val="black"/>
                </a:solidFill>
                <a:latin typeface="Calibri" panose="020F0502020204030204"/>
              </a:rPr>
              <a:t>© Making Every Maths Lesson Count, 2019</a:t>
            </a:r>
          </a:p>
        </p:txBody>
      </p:sp>
      <p:sp>
        <p:nvSpPr>
          <p:cNvPr id="2" name="Title 1">
            <a:extLst>
              <a:ext uri="{FF2B5EF4-FFF2-40B4-BE49-F238E27FC236}">
                <a16:creationId xmlns:a16="http://schemas.microsoft.com/office/drawing/2014/main" id="{0212DC1A-46D6-4FE7-890D-D429175537CC}"/>
              </a:ext>
            </a:extLst>
          </p:cNvPr>
          <p:cNvSpPr>
            <a:spLocks noGrp="1"/>
          </p:cNvSpPr>
          <p:nvPr>
            <p:ph type="title"/>
          </p:nvPr>
        </p:nvSpPr>
        <p:spPr/>
        <p:txBody>
          <a:bodyPr/>
          <a:lstStyle/>
          <a:p>
            <a:r>
              <a:rPr lang="en-GB" kern="0" dirty="0"/>
              <a:t>Comparing worked examples</a:t>
            </a:r>
            <a:endParaRPr lang="en-GB" dirty="0"/>
          </a:p>
        </p:txBody>
      </p:sp>
    </p:spTree>
    <p:extLst>
      <p:ext uri="{BB962C8B-B14F-4D97-AF65-F5344CB8AC3E}">
        <p14:creationId xmlns:p14="http://schemas.microsoft.com/office/powerpoint/2010/main" val="259893338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F239D3-E081-4B87-A611-B38B95AEA6B1}"/>
              </a:ext>
            </a:extLst>
          </p:cNvPr>
          <p:cNvPicPr>
            <a:picLocks noChangeAspect="1"/>
          </p:cNvPicPr>
          <p:nvPr/>
        </p:nvPicPr>
        <p:blipFill rotWithShape="1">
          <a:blip r:embed="rId3"/>
          <a:srcRect t="5197" r="16339" b="6606"/>
          <a:stretch/>
        </p:blipFill>
        <p:spPr>
          <a:xfrm>
            <a:off x="809624" y="1774209"/>
            <a:ext cx="1346722" cy="3429576"/>
          </a:xfrm>
          <a:prstGeom prst="rect">
            <a:avLst/>
          </a:prstGeom>
        </p:spPr>
      </p:pic>
      <p:pic>
        <p:nvPicPr>
          <p:cNvPr id="22" name="Picture 21">
            <a:extLst>
              <a:ext uri="{FF2B5EF4-FFF2-40B4-BE49-F238E27FC236}">
                <a16:creationId xmlns:a16="http://schemas.microsoft.com/office/drawing/2014/main" id="{EBBA6493-407B-48BA-9BC9-C06426E77D30}"/>
              </a:ext>
            </a:extLst>
          </p:cNvPr>
          <p:cNvPicPr>
            <a:picLocks noChangeAspect="1"/>
          </p:cNvPicPr>
          <p:nvPr/>
        </p:nvPicPr>
        <p:blipFill>
          <a:blip r:embed="rId4"/>
          <a:stretch>
            <a:fillRect/>
          </a:stretch>
        </p:blipFill>
        <p:spPr>
          <a:xfrm>
            <a:off x="4733927" y="2402703"/>
            <a:ext cx="2986868" cy="2801082"/>
          </a:xfrm>
          <a:prstGeom prst="rect">
            <a:avLst/>
          </a:prstGeom>
        </p:spPr>
      </p:pic>
      <p:sp>
        <p:nvSpPr>
          <p:cNvPr id="2" name="Title 1">
            <a:extLst>
              <a:ext uri="{FF2B5EF4-FFF2-40B4-BE49-F238E27FC236}">
                <a16:creationId xmlns:a16="http://schemas.microsoft.com/office/drawing/2014/main" id="{872E1C21-962E-4EB6-A74E-1A68E6B66DB9}"/>
              </a:ext>
            </a:extLst>
          </p:cNvPr>
          <p:cNvSpPr>
            <a:spLocks noGrp="1"/>
          </p:cNvSpPr>
          <p:nvPr>
            <p:ph type="title"/>
          </p:nvPr>
        </p:nvSpPr>
        <p:spPr/>
        <p:txBody>
          <a:bodyPr/>
          <a:lstStyle/>
          <a:p>
            <a:r>
              <a:rPr lang="en-GB" kern="0" dirty="0"/>
              <a:t>Comparing worked examples</a:t>
            </a:r>
            <a:endParaRPr lang="en-GB" dirty="0"/>
          </a:p>
        </p:txBody>
      </p:sp>
      <p:sp>
        <p:nvSpPr>
          <p:cNvPr id="3" name="Content Placeholder 2">
            <a:extLst>
              <a:ext uri="{FF2B5EF4-FFF2-40B4-BE49-F238E27FC236}">
                <a16:creationId xmlns:a16="http://schemas.microsoft.com/office/drawing/2014/main" id="{77AADAEE-C2EE-480C-B4F0-7F594C5DCA96}"/>
              </a:ext>
            </a:extLst>
          </p:cNvPr>
          <p:cNvSpPr>
            <a:spLocks noGrp="1"/>
          </p:cNvSpPr>
          <p:nvPr>
            <p:ph idx="1"/>
          </p:nvPr>
        </p:nvSpPr>
        <p:spPr>
          <a:xfrm>
            <a:off x="380691" y="1435415"/>
            <a:ext cx="8229600" cy="4991926"/>
          </a:xfrm>
        </p:spPr>
        <p:txBody>
          <a:bodyPr/>
          <a:lstStyle/>
          <a:p>
            <a:pPr marL="0" indent="0">
              <a:buNone/>
            </a:pPr>
            <a:r>
              <a:rPr lang="en-GB" sz="2400" dirty="0"/>
              <a:t>Calculate 23 x 17</a:t>
            </a:r>
          </a:p>
          <a:p>
            <a:pPr marL="0" indent="0">
              <a:buNone/>
            </a:pPr>
            <a:endParaRPr lang="en-GB" dirty="0"/>
          </a:p>
          <a:p>
            <a:pPr marL="0" indent="0">
              <a:buNone/>
            </a:pPr>
            <a:endParaRPr lang="en-GB" sz="2400" dirty="0"/>
          </a:p>
          <a:p>
            <a:pPr marL="0" indent="0">
              <a:buNone/>
            </a:pPr>
            <a:endParaRPr lang="en-GB" dirty="0"/>
          </a:p>
          <a:p>
            <a:pPr marL="0" indent="0">
              <a:buNone/>
            </a:pPr>
            <a:endParaRPr lang="en-GB" sz="2400" dirty="0"/>
          </a:p>
          <a:p>
            <a:pPr marL="0" indent="0">
              <a:buNone/>
            </a:pPr>
            <a:endParaRPr lang="en-GB"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dirty="0"/>
              <a:t>What is the same and what is different?</a:t>
            </a:r>
          </a:p>
          <a:p>
            <a:endParaRPr lang="en-GB" dirty="0"/>
          </a:p>
        </p:txBody>
      </p:sp>
    </p:spTree>
    <p:extLst>
      <p:ext uri="{BB962C8B-B14F-4D97-AF65-F5344CB8AC3E}">
        <p14:creationId xmlns:p14="http://schemas.microsoft.com/office/powerpoint/2010/main" val="203834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D8AFC-0FCC-7940-B2CD-1441D90D984C}"/>
              </a:ext>
            </a:extLst>
          </p:cNvPr>
          <p:cNvPicPr>
            <a:picLocks noChangeAspect="1"/>
          </p:cNvPicPr>
          <p:nvPr/>
        </p:nvPicPr>
        <p:blipFill>
          <a:blip r:embed="rId3"/>
          <a:stretch>
            <a:fillRect/>
          </a:stretch>
        </p:blipFill>
        <p:spPr>
          <a:xfrm>
            <a:off x="531696" y="1748745"/>
            <a:ext cx="7782529" cy="2796846"/>
          </a:xfrm>
          <a:prstGeom prst="rect">
            <a:avLst/>
          </a:prstGeom>
        </p:spPr>
      </p:pic>
      <p:sp>
        <p:nvSpPr>
          <p:cNvPr id="10" name="Title 2"/>
          <p:cNvSpPr txBox="1">
            <a:spLocks/>
          </p:cNvSpPr>
          <p:nvPr/>
        </p:nvSpPr>
        <p:spPr>
          <a:xfrm>
            <a:off x="0" y="1946"/>
            <a:ext cx="7394713" cy="940766"/>
          </a:xfrm>
          <a:prstGeom prst="rect">
            <a:avLst/>
          </a:prstGeom>
        </p:spPr>
        <p:txBody>
          <a:bodyPr/>
          <a:lst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endParaRPr lang="en-GB" b="0" kern="0" dirty="0"/>
          </a:p>
        </p:txBody>
      </p:sp>
      <p:sp>
        <p:nvSpPr>
          <p:cNvPr id="11" name="TextBox 10">
            <a:extLst>
              <a:ext uri="{FF2B5EF4-FFF2-40B4-BE49-F238E27FC236}">
                <a16:creationId xmlns:a16="http://schemas.microsoft.com/office/drawing/2014/main" id="{2EBD4C5F-E0B1-2948-AB81-2931E70C7F9E}"/>
              </a:ext>
            </a:extLst>
          </p:cNvPr>
          <p:cNvSpPr txBox="1"/>
          <p:nvPr/>
        </p:nvSpPr>
        <p:spPr>
          <a:xfrm>
            <a:off x="3181431" y="4687075"/>
            <a:ext cx="5498945" cy="338554"/>
          </a:xfrm>
          <a:prstGeom prst="rect">
            <a:avLst/>
          </a:prstGeom>
          <a:noFill/>
        </p:spPr>
        <p:txBody>
          <a:bodyPr wrap="square" rtlCol="0">
            <a:spAutoFit/>
          </a:bodyPr>
          <a:lstStyle/>
          <a:p>
            <a:pPr algn="r"/>
            <a:r>
              <a:rPr lang="en-GB" sz="1600" dirty="0">
                <a:solidFill>
                  <a:prstClr val="black"/>
                </a:solidFill>
                <a:latin typeface="Calibri" panose="020F0502020204030204"/>
              </a:rPr>
              <a:t>© Making Every Maths Lesson Count, 2019</a:t>
            </a:r>
          </a:p>
        </p:txBody>
      </p:sp>
      <p:sp>
        <p:nvSpPr>
          <p:cNvPr id="2" name="Title 1">
            <a:extLst>
              <a:ext uri="{FF2B5EF4-FFF2-40B4-BE49-F238E27FC236}">
                <a16:creationId xmlns:a16="http://schemas.microsoft.com/office/drawing/2014/main" id="{D1936F10-63F8-464A-874A-D73474643C20}"/>
              </a:ext>
            </a:extLst>
          </p:cNvPr>
          <p:cNvSpPr>
            <a:spLocks noGrp="1"/>
          </p:cNvSpPr>
          <p:nvPr>
            <p:ph type="title"/>
          </p:nvPr>
        </p:nvSpPr>
        <p:spPr/>
        <p:txBody>
          <a:bodyPr/>
          <a:lstStyle/>
          <a:p>
            <a:r>
              <a:rPr lang="en-GB" kern="0" dirty="0"/>
              <a:t>Comparing worked examples</a:t>
            </a:r>
            <a:endParaRPr lang="en-GB"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DD6A631A-F33E-4118-93F7-E11B3E9ACE83}"/>
                  </a:ext>
                </a:extLst>
              </p:cNvPr>
              <p:cNvSpPr>
                <a:spLocks noGrp="1"/>
              </p:cNvSpPr>
              <p:nvPr>
                <p:ph idx="1"/>
              </p:nvPr>
            </p:nvSpPr>
            <p:spPr>
              <a:xfrm>
                <a:off x="531696" y="1278681"/>
                <a:ext cx="5748080" cy="3888432"/>
              </a:xfrm>
            </p:spPr>
            <p:txBody>
              <a:bodyPr/>
              <a:lstStyle/>
              <a:p>
                <a:pPr marL="0" indent="0">
                  <a:buNone/>
                </a:pPr>
                <a:r>
                  <a:rPr lang="en-GB" sz="2400" dirty="0"/>
                  <a:t>Solve </a:t>
                </a:r>
                <a14:m>
                  <m:oMath xmlns:m="http://schemas.openxmlformats.org/officeDocument/2006/math">
                    <m:r>
                      <a:rPr lang="en-GB" sz="2400" i="1" dirty="0">
                        <a:latin typeface="Cambria Math" panose="02040503050406030204" pitchFamily="18" charset="0"/>
                      </a:rPr>
                      <m:t>3(</m:t>
                    </m:r>
                    <m:r>
                      <a:rPr lang="en-GB" sz="2400" i="1" dirty="0">
                        <a:latin typeface="Cambria Math" panose="02040503050406030204" pitchFamily="18" charset="0"/>
                      </a:rPr>
                      <m:t>𝑥</m:t>
                    </m:r>
                    <m:r>
                      <a:rPr lang="en-GB" sz="2400" i="1" dirty="0">
                        <a:latin typeface="Cambria Math" panose="02040503050406030204" pitchFamily="18" charset="0"/>
                      </a:rPr>
                      <m:t>+1)=15</m:t>
                    </m:r>
                  </m:oMath>
                </a14:m>
                <a:endParaRPr lang="en-GB" sz="4000" dirty="0"/>
              </a:p>
              <a:p>
                <a:pPr marL="0" indent="0">
                  <a:buNone/>
                </a:pPr>
                <a:endParaRPr lang="en-GB" sz="4000" dirty="0"/>
              </a:p>
              <a:p>
                <a:pPr marL="0" indent="0">
                  <a:buNone/>
                </a:pPr>
                <a:endParaRPr lang="en-GB" sz="4000" dirty="0"/>
              </a:p>
              <a:p>
                <a:endParaRPr lang="en-GB" dirty="0"/>
              </a:p>
              <a:p>
                <a:endParaRPr lang="en-GB" dirty="0"/>
              </a:p>
              <a:p>
                <a:endParaRPr lang="en-GB" dirty="0"/>
              </a:p>
              <a:p>
                <a:endParaRPr lang="en-GB" dirty="0"/>
              </a:p>
              <a:p>
                <a:pPr marL="0" indent="0">
                  <a:buNone/>
                </a:pPr>
                <a:r>
                  <a:rPr lang="en-GB" sz="2400" dirty="0"/>
                  <a:t>Give an example of an equation where it would be better to use Mullen’s strategy.</a:t>
                </a:r>
              </a:p>
              <a:p>
                <a:r>
                  <a:rPr lang="en-GB" sz="2400" dirty="0"/>
                  <a:t>What makes one strategy better than another?</a:t>
                </a:r>
              </a:p>
              <a:p>
                <a:endParaRPr lang="en-GB" dirty="0"/>
              </a:p>
            </p:txBody>
          </p:sp>
        </mc:Choice>
        <mc:Fallback>
          <p:sp>
            <p:nvSpPr>
              <p:cNvPr id="4" name="Content Placeholder 3">
                <a:extLst>
                  <a:ext uri="{FF2B5EF4-FFF2-40B4-BE49-F238E27FC236}">
                    <a16:creationId xmlns:a16="http://schemas.microsoft.com/office/drawing/2014/main" id="{DD6A631A-F33E-4118-93F7-E11B3E9ACE83}"/>
                  </a:ext>
                </a:extLst>
              </p:cNvPr>
              <p:cNvSpPr>
                <a:spLocks noGrp="1" noRot="1" noChangeAspect="1" noMove="1" noResize="1" noEditPoints="1" noAdjustHandles="1" noChangeArrowheads="1" noChangeShapeType="1" noTextEdit="1"/>
              </p:cNvSpPr>
              <p:nvPr>
                <p:ph idx="1"/>
              </p:nvPr>
            </p:nvSpPr>
            <p:spPr>
              <a:xfrm>
                <a:off x="531696" y="1278681"/>
                <a:ext cx="5748080" cy="3888432"/>
              </a:xfrm>
              <a:blipFill>
                <a:blip r:embed="rId4"/>
                <a:stretch>
                  <a:fillRect l="-1591" t="-1097" r="-1273" b="-39655"/>
                </a:stretch>
              </a:blipFill>
            </p:spPr>
            <p:txBody>
              <a:bodyPr/>
              <a:lstStyle/>
              <a:p>
                <a:r>
                  <a:rPr lang="en-GB">
                    <a:noFill/>
                  </a:rPr>
                  <a:t> </a:t>
                </a:r>
              </a:p>
            </p:txBody>
          </p:sp>
        </mc:Fallback>
      </mc:AlternateContent>
    </p:spTree>
    <p:extLst>
      <p:ext uri="{BB962C8B-B14F-4D97-AF65-F5344CB8AC3E}">
        <p14:creationId xmlns:p14="http://schemas.microsoft.com/office/powerpoint/2010/main" val="79494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084553-CCFC-144A-8159-E7356CE01F63}"/>
              </a:ext>
            </a:extLst>
          </p:cNvPr>
          <p:cNvPicPr>
            <a:picLocks noChangeAspect="1"/>
          </p:cNvPicPr>
          <p:nvPr/>
        </p:nvPicPr>
        <p:blipFill>
          <a:blip r:embed="rId3"/>
          <a:stretch>
            <a:fillRect/>
          </a:stretch>
        </p:blipFill>
        <p:spPr>
          <a:xfrm>
            <a:off x="656442" y="1988691"/>
            <a:ext cx="7831116" cy="2871409"/>
          </a:xfrm>
          <a:prstGeom prst="rect">
            <a:avLst/>
          </a:prstGeom>
        </p:spPr>
      </p:pic>
      <p:sp>
        <p:nvSpPr>
          <p:cNvPr id="11" name="TextBox 10">
            <a:extLst>
              <a:ext uri="{FF2B5EF4-FFF2-40B4-BE49-F238E27FC236}">
                <a16:creationId xmlns:a16="http://schemas.microsoft.com/office/drawing/2014/main" id="{2EBD4C5F-E0B1-2948-AB81-2931E70C7F9E}"/>
              </a:ext>
            </a:extLst>
          </p:cNvPr>
          <p:cNvSpPr txBox="1"/>
          <p:nvPr/>
        </p:nvSpPr>
        <p:spPr>
          <a:xfrm>
            <a:off x="3645055" y="6518242"/>
            <a:ext cx="5498945" cy="338554"/>
          </a:xfrm>
          <a:prstGeom prst="rect">
            <a:avLst/>
          </a:prstGeom>
          <a:noFill/>
        </p:spPr>
        <p:txBody>
          <a:bodyPr wrap="square" rtlCol="0">
            <a:spAutoFit/>
          </a:bodyPr>
          <a:lstStyle/>
          <a:p>
            <a:pPr algn="r"/>
            <a:r>
              <a:rPr lang="en-GB" sz="1600" dirty="0">
                <a:solidFill>
                  <a:prstClr val="black"/>
                </a:solidFill>
                <a:latin typeface="Calibri" panose="020F0502020204030204"/>
              </a:rPr>
              <a:t>© Making Every Maths Lesson Count, 2019</a:t>
            </a:r>
          </a:p>
        </p:txBody>
      </p:sp>
      <p:sp>
        <p:nvSpPr>
          <p:cNvPr id="3" name="Title 2">
            <a:extLst>
              <a:ext uri="{FF2B5EF4-FFF2-40B4-BE49-F238E27FC236}">
                <a16:creationId xmlns:a16="http://schemas.microsoft.com/office/drawing/2014/main" id="{334E1282-0375-4C98-B660-2EB48CA24040}"/>
              </a:ext>
            </a:extLst>
          </p:cNvPr>
          <p:cNvSpPr>
            <a:spLocks noGrp="1"/>
          </p:cNvSpPr>
          <p:nvPr>
            <p:ph type="title"/>
          </p:nvPr>
        </p:nvSpPr>
        <p:spPr/>
        <p:txBody>
          <a:bodyPr/>
          <a:lstStyle/>
          <a:p>
            <a:r>
              <a:rPr lang="en-GB" kern="0" dirty="0"/>
              <a:t>Comparing worked examples</a:t>
            </a:r>
            <a:br>
              <a:rPr lang="en-GB" kern="0" dirty="0"/>
            </a:br>
            <a:endParaRPr lang="en-GB" dirty="0"/>
          </a:p>
        </p:txBody>
      </p:sp>
      <p:sp>
        <p:nvSpPr>
          <p:cNvPr id="4" name="Content Placeholder 3">
            <a:extLst>
              <a:ext uri="{FF2B5EF4-FFF2-40B4-BE49-F238E27FC236}">
                <a16:creationId xmlns:a16="http://schemas.microsoft.com/office/drawing/2014/main" id="{1D62C91E-89D9-4238-9BD1-8087E9EE9FF9}"/>
              </a:ext>
            </a:extLst>
          </p:cNvPr>
          <p:cNvSpPr>
            <a:spLocks noGrp="1"/>
          </p:cNvSpPr>
          <p:nvPr>
            <p:ph idx="1"/>
          </p:nvPr>
        </p:nvSpPr>
        <p:spPr>
          <a:xfrm>
            <a:off x="656442" y="1209675"/>
            <a:ext cx="5398695" cy="3888432"/>
          </a:xfrm>
        </p:spPr>
        <p:txBody>
          <a:bodyPr/>
          <a:lstStyle/>
          <a:p>
            <a:pPr marL="0" indent="0">
              <a:buNone/>
            </a:pPr>
            <a:r>
              <a:rPr lang="en-GB" dirty="0"/>
              <a:t>Increase £16 by 15%</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dirty="0"/>
              <a:t>Whose strategy is better and why?</a:t>
            </a:r>
          </a:p>
          <a:p>
            <a:r>
              <a:rPr lang="en-GB" dirty="0"/>
              <a:t>Can you think of a scenario when Louise’s strategy might be better?</a:t>
            </a:r>
          </a:p>
          <a:p>
            <a:pPr marL="0" indent="0">
              <a:buNone/>
            </a:pPr>
            <a:endParaRPr lang="en-GB" dirty="0"/>
          </a:p>
          <a:p>
            <a:endParaRPr lang="en-GB" dirty="0"/>
          </a:p>
        </p:txBody>
      </p:sp>
    </p:spTree>
    <p:extLst>
      <p:ext uri="{BB962C8B-B14F-4D97-AF65-F5344CB8AC3E}">
        <p14:creationId xmlns:p14="http://schemas.microsoft.com/office/powerpoint/2010/main" val="409535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7AAD-4BF0-4F43-BF2D-34DAC6D7339B}"/>
              </a:ext>
            </a:extLst>
          </p:cNvPr>
          <p:cNvSpPr>
            <a:spLocks noGrp="1"/>
          </p:cNvSpPr>
          <p:nvPr>
            <p:ph type="title"/>
          </p:nvPr>
        </p:nvSpPr>
        <p:spPr/>
        <p:txBody>
          <a:bodyPr/>
          <a:lstStyle/>
          <a:p>
            <a:r>
              <a:rPr lang="en-GB" dirty="0"/>
              <a:t>How?</a:t>
            </a:r>
          </a:p>
        </p:txBody>
      </p:sp>
      <p:sp>
        <p:nvSpPr>
          <p:cNvPr id="3" name="Content Placeholder 2">
            <a:extLst>
              <a:ext uri="{FF2B5EF4-FFF2-40B4-BE49-F238E27FC236}">
                <a16:creationId xmlns:a16="http://schemas.microsoft.com/office/drawing/2014/main" id="{CE268591-FB87-4C77-B7AA-F50F3463E343}"/>
              </a:ext>
            </a:extLst>
          </p:cNvPr>
          <p:cNvSpPr>
            <a:spLocks noGrp="1"/>
          </p:cNvSpPr>
          <p:nvPr>
            <p:ph idx="1"/>
          </p:nvPr>
        </p:nvSpPr>
        <p:spPr/>
        <p:txBody>
          <a:bodyPr/>
          <a:lstStyle/>
          <a:p>
            <a:pPr marL="0" indent="0">
              <a:buNone/>
            </a:pPr>
            <a:r>
              <a:rPr lang="en-GB" sz="2400" dirty="0"/>
              <a:t>Two strategies</a:t>
            </a:r>
          </a:p>
          <a:p>
            <a:endParaRPr lang="en-GB" sz="2400" dirty="0"/>
          </a:p>
          <a:p>
            <a:pPr marL="742950" indent="-742950">
              <a:buAutoNum type="arabicPeriod"/>
            </a:pPr>
            <a:r>
              <a:rPr lang="en-GB" sz="2400" dirty="0"/>
              <a:t>Opportunities to select appropriate strategies</a:t>
            </a:r>
          </a:p>
          <a:p>
            <a:pPr marL="742950" indent="-742950">
              <a:buAutoNum type="arabicPeriod"/>
            </a:pPr>
            <a:endParaRPr lang="en-GB" sz="2400" dirty="0"/>
          </a:p>
          <a:p>
            <a:pPr marL="742950" indent="-742950">
              <a:buAutoNum type="arabicPeriod"/>
            </a:pPr>
            <a:r>
              <a:rPr lang="en-GB" sz="2400" dirty="0"/>
              <a:t>Comparing strategies using worked example</a:t>
            </a:r>
          </a:p>
          <a:p>
            <a:endParaRPr lang="en-GB" dirty="0"/>
          </a:p>
        </p:txBody>
      </p:sp>
    </p:spTree>
    <p:extLst>
      <p:ext uri="{BB962C8B-B14F-4D97-AF65-F5344CB8AC3E}">
        <p14:creationId xmlns:p14="http://schemas.microsoft.com/office/powerpoint/2010/main" val="402565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Fluency</a:t>
            </a:r>
          </a:p>
        </p:txBody>
      </p:sp>
      <p:sp>
        <p:nvSpPr>
          <p:cNvPr id="3" name="Content Placeholder 2"/>
          <p:cNvSpPr>
            <a:spLocks noGrp="1"/>
          </p:cNvSpPr>
          <p:nvPr>
            <p:ph idx="1"/>
          </p:nvPr>
        </p:nvSpPr>
        <p:spPr>
          <a:xfrm>
            <a:off x="225388" y="1055438"/>
            <a:ext cx="8680376" cy="3888432"/>
          </a:xfrm>
        </p:spPr>
        <p:txBody>
          <a:bodyPr/>
          <a:lstStyle/>
          <a:p>
            <a:pPr marL="0" indent="0">
              <a:buNone/>
            </a:pPr>
            <a:r>
              <a:rPr lang="en-GB" sz="2400" b="1" dirty="0"/>
              <a:t>Key Messages</a:t>
            </a:r>
          </a:p>
          <a:p>
            <a:pPr marL="0" indent="0">
              <a:buNone/>
            </a:pPr>
            <a:endParaRPr lang="en-GB" sz="1600" dirty="0"/>
          </a:p>
          <a:p>
            <a:pPr marL="457200" lvl="0" indent="-457200">
              <a:buFont typeface="+mj-lt"/>
              <a:buAutoNum type="arabicPeriod"/>
            </a:pPr>
            <a:r>
              <a:rPr lang="en-GB" sz="2400" b="1" dirty="0"/>
              <a:t>Fluency demands more of students than memorisation</a:t>
            </a:r>
            <a:r>
              <a:rPr lang="en-GB" sz="2400" dirty="0"/>
              <a:t> of a single procedure or collection of facts. It encompasses </a:t>
            </a:r>
            <a:r>
              <a:rPr lang="en-GB" sz="2400" b="1" dirty="0"/>
              <a:t>a mixture of efficiency, accuracy and flexibility</a:t>
            </a:r>
            <a:r>
              <a:rPr lang="en-GB" sz="2400" dirty="0"/>
              <a:t>.</a:t>
            </a:r>
          </a:p>
          <a:p>
            <a:pPr marL="457200" lvl="0" indent="-457200">
              <a:buFont typeface="+mj-lt"/>
              <a:buAutoNum type="arabicPeriod"/>
            </a:pPr>
            <a:r>
              <a:rPr lang="en-GB" sz="2400" dirty="0"/>
              <a:t>Quick and efficient recall of facts and procedures is important in order for students to keep track of sub-problems, think strategically and solve problems.  </a:t>
            </a:r>
          </a:p>
          <a:p>
            <a:pPr marL="457200" indent="-457200">
              <a:buFont typeface="+mj-lt"/>
              <a:buAutoNum type="arabicPeriod"/>
            </a:pPr>
            <a:r>
              <a:rPr lang="en-GB" sz="2400" dirty="0"/>
              <a:t>Fluency also demands the </a:t>
            </a:r>
            <a:r>
              <a:rPr lang="en-GB" sz="2400" b="1" dirty="0"/>
              <a:t>flexibility to move between different contexts and representations of mathematics</a:t>
            </a:r>
            <a:r>
              <a:rPr lang="en-GB" sz="2400" dirty="0"/>
              <a:t>, to recognise relationships and make connections, and to make appropriate choices from a whole toolkit of methods, strategies and approaches.</a:t>
            </a:r>
            <a:endParaRPr lang="en-GB" sz="3600" dirty="0"/>
          </a:p>
        </p:txBody>
      </p:sp>
    </p:spTree>
    <p:extLst>
      <p:ext uri="{BB962C8B-B14F-4D97-AF65-F5344CB8AC3E}">
        <p14:creationId xmlns:p14="http://schemas.microsoft.com/office/powerpoint/2010/main" val="418654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711D-E73A-45E6-912E-63BA3CE3D081}"/>
              </a:ext>
            </a:extLst>
          </p:cNvPr>
          <p:cNvSpPr>
            <a:spLocks noGrp="1"/>
          </p:cNvSpPr>
          <p:nvPr>
            <p:ph type="title"/>
          </p:nvPr>
        </p:nvSpPr>
        <p:spPr/>
        <p:txBody>
          <a:bodyPr>
            <a:normAutofit fontScale="90000"/>
          </a:bodyPr>
          <a:lstStyle/>
          <a:p>
            <a:r>
              <a:rPr lang="en-GB" sz="4000" dirty="0"/>
              <a:t>Connect with the NCETM and your local Maths Hub</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0F46E3-45F4-4777-86EE-178C1E8EE55E}"/>
              </a:ext>
            </a:extLst>
          </p:cNvPr>
          <p:cNvSpPr>
            <a:spLocks noGrp="1"/>
          </p:cNvSpPr>
          <p:nvPr>
            <p:ph idx="1"/>
          </p:nvPr>
        </p:nvSpPr>
        <p:spPr>
          <a:xfrm>
            <a:off x="444976" y="2058000"/>
            <a:ext cx="8217375" cy="3374999"/>
          </a:xfrm>
        </p:spPr>
        <p:txBody>
          <a:bodyPr/>
          <a:lstStyle/>
          <a:p>
            <a:pPr marL="457200" indent="-457200">
              <a:buFont typeface="Arial" panose="020B0604020202020204" pitchFamily="34" charset="0"/>
              <a:buChar char="•"/>
            </a:pPr>
            <a:r>
              <a:rPr lang="en-GB" dirty="0">
                <a:latin typeface="Arial"/>
                <a:cs typeface="Arial"/>
              </a:rPr>
              <a:t>Check out the NCETM at </a:t>
            </a:r>
            <a:r>
              <a:rPr lang="en-GB" dirty="0">
                <a:latin typeface="Arial"/>
                <a:cs typeface="Arial"/>
                <a:hlinkClick r:id="rId3"/>
              </a:rPr>
              <a:t>ncetm.org.uk</a:t>
            </a:r>
            <a:r>
              <a:rPr lang="en-GB" dirty="0">
                <a:latin typeface="Arial"/>
                <a:cs typeface="Arial"/>
              </a:rPr>
              <a:t> for full access to all content and resources, plus a monthly mailing – the Secondary Round-up – sent straight to your inbox.</a:t>
            </a:r>
          </a:p>
          <a:p>
            <a:pPr>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a:cs typeface="Arial"/>
              </a:rPr>
              <a:t>Find your local Maths Hub via </a:t>
            </a:r>
            <a:r>
              <a:rPr lang="en-GB" dirty="0">
                <a:latin typeface="Arial"/>
                <a:cs typeface="Arial"/>
                <a:hlinkClick r:id="rId4"/>
              </a:rPr>
              <a:t>ncetm.org.uk/maths-hubs/find-your-hub/</a:t>
            </a:r>
            <a:r>
              <a:rPr lang="en-GB" dirty="0">
                <a:latin typeface="Arial"/>
                <a:cs typeface="Arial"/>
              </a:rPr>
              <a:t>. Click through to your local hub’s page to subscribe to their mailing list and follow them on Twitter.</a:t>
            </a:r>
          </a:p>
          <a:p>
            <a:endParaRPr lang="en-GB" dirty="0"/>
          </a:p>
        </p:txBody>
      </p:sp>
    </p:spTree>
    <p:extLst>
      <p:ext uri="{BB962C8B-B14F-4D97-AF65-F5344CB8AC3E}">
        <p14:creationId xmlns:p14="http://schemas.microsoft.com/office/powerpoint/2010/main" val="6229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C58-316F-41ED-85E1-F8F8C79B4D75}"/>
              </a:ext>
            </a:extLst>
          </p:cNvPr>
          <p:cNvSpPr>
            <a:spLocks noGrp="1"/>
          </p:cNvSpPr>
          <p:nvPr>
            <p:ph type="title"/>
          </p:nvPr>
        </p:nvSpPr>
        <p:spPr/>
        <p:txBody>
          <a:bodyPr/>
          <a:lstStyle/>
          <a:p>
            <a:r>
              <a:rPr lang="en-GB" dirty="0"/>
              <a:t>Connect with the NCETM and your local Maths Hub</a:t>
            </a:r>
          </a:p>
        </p:txBody>
      </p:sp>
      <p:pic>
        <p:nvPicPr>
          <p:cNvPr id="5" name="Content Placeholder 4">
            <a:extLst>
              <a:ext uri="{FF2B5EF4-FFF2-40B4-BE49-F238E27FC236}">
                <a16:creationId xmlns:a16="http://schemas.microsoft.com/office/drawing/2014/main" id="{CEC65573-F541-4751-91CC-CD47730DC7F9}"/>
              </a:ext>
            </a:extLst>
          </p:cNvPr>
          <p:cNvPicPr>
            <a:picLocks noGrp="1" noChangeAspect="1"/>
          </p:cNvPicPr>
          <p:nvPr>
            <p:ph idx="1"/>
          </p:nvPr>
        </p:nvPicPr>
        <p:blipFill>
          <a:blip r:embed="rId3"/>
          <a:stretch>
            <a:fillRect/>
          </a:stretch>
        </p:blipFill>
        <p:spPr>
          <a:xfrm>
            <a:off x="3148173" y="1557338"/>
            <a:ext cx="2847653" cy="3887787"/>
          </a:xfrm>
          <a:prstGeom prst="rect">
            <a:avLst/>
          </a:prstGeom>
        </p:spPr>
      </p:pic>
    </p:spTree>
    <p:extLst>
      <p:ext uri="{BB962C8B-B14F-4D97-AF65-F5344CB8AC3E}">
        <p14:creationId xmlns:p14="http://schemas.microsoft.com/office/powerpoint/2010/main" val="495591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222" y="1087675"/>
            <a:ext cx="8837778" cy="5416868"/>
          </a:xfrm>
          <a:prstGeom prst="rect">
            <a:avLst/>
          </a:prstGeom>
        </p:spPr>
        <p:txBody>
          <a:bodyPr wrap="square" lIns="91440" tIns="45720" rIns="91440" bIns="45720" anchor="t">
            <a:spAutoFit/>
          </a:bodyPr>
          <a:lstStyle/>
          <a:p>
            <a:r>
              <a:rPr lang="en-GB" sz="2000" dirty="0">
                <a:solidFill>
                  <a:srgbClr val="585858"/>
                </a:solidFill>
                <a:latin typeface="Arial"/>
                <a:cs typeface="Arial"/>
              </a:rPr>
              <a:t>D</a:t>
            </a:r>
            <a:r>
              <a:rPr lang="en-GB" dirty="0">
                <a:solidFill>
                  <a:srgbClr val="585858"/>
                </a:solidFill>
                <a:latin typeface="Arial"/>
                <a:cs typeface="Arial"/>
              </a:rPr>
              <a:t>epartment for Education (2014) Mathematics programmes of study: Key Stage 4 National Curriculum in England </a:t>
            </a:r>
            <a:r>
              <a:rPr lang="en-GB" dirty="0">
                <a:latin typeface="Arial"/>
                <a:cs typeface="Arial"/>
                <a:hlinkClick r:id="rId3"/>
              </a:rPr>
              <a:t>https://assets.publishing.service.gov.uk/government/uploads/system/uploads/attachment_data/file/331882/KS4_maths_PoS_FINAL_170714.pdf</a:t>
            </a:r>
            <a:endParaRPr lang="en-GB" i="1" dirty="0">
              <a:latin typeface="Arial"/>
              <a:cs typeface="Arial"/>
            </a:endParaRPr>
          </a:p>
          <a:p>
            <a:endParaRPr lang="en-GB" i="1" dirty="0">
              <a:latin typeface="Arial" panose="020B0604020202020204" pitchFamily="34" charset="0"/>
              <a:cs typeface="Arial" panose="020B0604020202020204" pitchFamily="34" charset="0"/>
            </a:endParaRPr>
          </a:p>
          <a:p>
            <a:pPr lvl="0">
              <a:defRPr/>
            </a:pPr>
            <a:r>
              <a:rPr lang="en-GB" dirty="0">
                <a:solidFill>
                  <a:srgbClr val="585858"/>
                </a:solidFill>
                <a:latin typeface="Arial"/>
                <a:cs typeface="Arial"/>
              </a:rPr>
              <a:t>Bay-William, J. M. &amp; Stokes-Levine, A. (2017) ‘The Role of Concepts and Procedures in Developing Fluency’. In D. Spangler and J. J. Wanko (eds), </a:t>
            </a:r>
            <a:r>
              <a:rPr lang="en-GB" i="1" dirty="0">
                <a:solidFill>
                  <a:srgbClr val="585858"/>
                </a:solidFill>
                <a:latin typeface="Arial"/>
                <a:cs typeface="Arial"/>
              </a:rPr>
              <a:t>Enhancing Professional Practice with Research Behind Principles to Actions NCTM</a:t>
            </a:r>
            <a:r>
              <a:rPr lang="en-GB" dirty="0">
                <a:solidFill>
                  <a:srgbClr val="585858"/>
                </a:solidFill>
                <a:latin typeface="Arial"/>
                <a:cs typeface="Arial"/>
              </a:rPr>
              <a:t>: Reston, VA pp. 61–72.</a:t>
            </a:r>
          </a:p>
          <a:p>
            <a:endParaRPr lang="en-GB" dirty="0">
              <a:solidFill>
                <a:srgbClr val="585858"/>
              </a:solidFill>
              <a:latin typeface="Arial" panose="020B0604020202020204" pitchFamily="34" charset="0"/>
              <a:cs typeface="Arial" panose="020B0604020202020204" pitchFamily="34" charset="0"/>
            </a:endParaRPr>
          </a:p>
          <a:p>
            <a:r>
              <a:rPr lang="en-GB" dirty="0">
                <a:solidFill>
                  <a:srgbClr val="585858"/>
                </a:solidFill>
                <a:latin typeface="Arial"/>
                <a:cs typeface="Arial"/>
              </a:rPr>
              <a:t>McCourt, M. (2019) </a:t>
            </a:r>
            <a:r>
              <a:rPr lang="en-GB" i="1" dirty="0">
                <a:solidFill>
                  <a:srgbClr val="585858"/>
                </a:solidFill>
                <a:latin typeface="Arial"/>
                <a:cs typeface="Arial"/>
              </a:rPr>
              <a:t>Teaching For Mastery</a:t>
            </a:r>
            <a:r>
              <a:rPr lang="en-GB" dirty="0">
                <a:solidFill>
                  <a:srgbClr val="585858"/>
                </a:solidFill>
                <a:latin typeface="Arial"/>
                <a:cs typeface="Arial"/>
              </a:rPr>
              <a:t>, John Catt</a:t>
            </a:r>
          </a:p>
          <a:p>
            <a:endParaRPr lang="en-GB" dirty="0">
              <a:solidFill>
                <a:srgbClr val="585858"/>
              </a:solidFill>
              <a:latin typeface="Arial"/>
              <a:cs typeface="Arial"/>
            </a:endParaRPr>
          </a:p>
          <a:p>
            <a:r>
              <a:rPr lang="en-GB" dirty="0">
                <a:solidFill>
                  <a:srgbClr val="585858"/>
                </a:solidFill>
                <a:latin typeface="Arial"/>
                <a:cs typeface="Arial"/>
              </a:rPr>
              <a:t>McCrea, E. (2019) </a:t>
            </a:r>
            <a:r>
              <a:rPr lang="en-GB" i="1" dirty="0">
                <a:solidFill>
                  <a:srgbClr val="585858"/>
                </a:solidFill>
                <a:latin typeface="Arial"/>
                <a:cs typeface="Arial"/>
              </a:rPr>
              <a:t>Making Every Maths Lesson Count</a:t>
            </a:r>
            <a:r>
              <a:rPr lang="en-GB" dirty="0">
                <a:solidFill>
                  <a:srgbClr val="585858"/>
                </a:solidFill>
                <a:latin typeface="Arial"/>
                <a:cs typeface="Arial"/>
              </a:rPr>
              <a:t>, Crown House</a:t>
            </a:r>
          </a:p>
          <a:p>
            <a:endParaRPr lang="en-GB" dirty="0">
              <a:solidFill>
                <a:srgbClr val="585858"/>
              </a:solidFill>
              <a:latin typeface="Arial" panose="020B0604020202020204" pitchFamily="34" charset="0"/>
              <a:cs typeface="Arial" panose="020B0604020202020204" pitchFamily="34" charset="0"/>
            </a:endParaRPr>
          </a:p>
          <a:p>
            <a:r>
              <a:rPr lang="en-GB" dirty="0">
                <a:solidFill>
                  <a:srgbClr val="585858"/>
                </a:solidFill>
                <a:latin typeface="Arial"/>
                <a:cs typeface="Arial"/>
              </a:rPr>
              <a:t>NCETM Five Big Ideas </a:t>
            </a:r>
            <a:r>
              <a:rPr lang="en-GB" dirty="0">
                <a:latin typeface="Arial"/>
                <a:cs typeface="Arial"/>
                <a:hlinkClick r:id="rId4"/>
              </a:rPr>
              <a:t>www.ncetm.org.uk/teaching-for-mastery/mastery-explained/five-big-ideas-in-teaching-for-mastery/</a:t>
            </a:r>
            <a:endParaRPr lang="en-GB" dirty="0">
              <a:latin typeface="Arial"/>
              <a:cs typeface="Arial"/>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1239415-F4C3-44A4-BADF-D3A6EA96BC58}"/>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292991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8520" y="721210"/>
            <a:ext cx="8864443" cy="6092165"/>
          </a:xfrm>
          <a:prstGeom prst="rect">
            <a:avLst/>
          </a:prstGeom>
        </p:spPr>
      </p:pic>
      <p:sp>
        <p:nvSpPr>
          <p:cNvPr id="2" name="Title 1"/>
          <p:cNvSpPr>
            <a:spLocks noGrp="1"/>
          </p:cNvSpPr>
          <p:nvPr>
            <p:ph type="title"/>
          </p:nvPr>
        </p:nvSpPr>
        <p:spPr>
          <a:xfrm>
            <a:off x="457200" y="230151"/>
            <a:ext cx="8229600" cy="982117"/>
          </a:xfrm>
        </p:spPr>
        <p:txBody>
          <a:bodyPr>
            <a:normAutofit/>
          </a:bodyPr>
          <a:lstStyle/>
          <a:p>
            <a:r>
              <a:rPr lang="en-GB" dirty="0"/>
              <a:t>Five Big Ideas</a:t>
            </a:r>
          </a:p>
        </p:txBody>
      </p:sp>
    </p:spTree>
    <p:extLst>
      <p:ext uri="{BB962C8B-B14F-4D97-AF65-F5344CB8AC3E}">
        <p14:creationId xmlns:p14="http://schemas.microsoft.com/office/powerpoint/2010/main" val="151864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1DEC0D-BA55-4549-8728-AF74E5C9B818}"/>
              </a:ext>
            </a:extLst>
          </p:cNvPr>
          <p:cNvSpPr>
            <a:spLocks noGrp="1"/>
          </p:cNvSpPr>
          <p:nvPr>
            <p:ph type="title"/>
          </p:nvPr>
        </p:nvSpPr>
        <p:spPr/>
        <p:txBody>
          <a:bodyPr/>
          <a:lstStyle/>
          <a:p>
            <a:r>
              <a:rPr lang="en-GB" dirty="0"/>
              <a:t>What do you understand by ‘fluency’?</a:t>
            </a:r>
          </a:p>
        </p:txBody>
      </p:sp>
      <p:sp>
        <p:nvSpPr>
          <p:cNvPr id="2" name="Content Placeholder 1">
            <a:extLst>
              <a:ext uri="{FF2B5EF4-FFF2-40B4-BE49-F238E27FC236}">
                <a16:creationId xmlns:a16="http://schemas.microsoft.com/office/drawing/2014/main" id="{2830087E-ADBF-4E0E-AE5E-37C3F29D8A46}"/>
              </a:ext>
            </a:extLst>
          </p:cNvPr>
          <p:cNvSpPr>
            <a:spLocks noGrp="1"/>
          </p:cNvSpPr>
          <p:nvPr>
            <p:ph idx="1"/>
          </p:nvPr>
        </p:nvSpPr>
        <p:spPr/>
        <p:txBody>
          <a:bodyPr/>
          <a:lstStyle/>
          <a:p>
            <a:endParaRPr lang="en-GB" dirty="0"/>
          </a:p>
          <a:p>
            <a:pPr marL="0" indent="0">
              <a:buNone/>
            </a:pPr>
            <a:r>
              <a:rPr lang="en-GB" dirty="0"/>
              <a:t>What does it mean to be fluent…</a:t>
            </a:r>
          </a:p>
          <a:p>
            <a:endParaRPr lang="en-GB" dirty="0"/>
          </a:p>
          <a:p>
            <a:pPr marL="457200" indent="-457200">
              <a:buFont typeface="Arial" panose="020B0604020202020204" pitchFamily="34" charset="0"/>
              <a:buChar char="•"/>
            </a:pPr>
            <a:r>
              <a:rPr lang="en-GB" dirty="0"/>
              <a:t>in speaking a language?</a:t>
            </a:r>
          </a:p>
          <a:p>
            <a:pPr marL="457200" indent="-457200">
              <a:buFont typeface="Arial" panose="020B0604020202020204" pitchFamily="34" charset="0"/>
              <a:buChar char="•"/>
            </a:pPr>
            <a:r>
              <a:rPr lang="en-GB" dirty="0"/>
              <a:t>in playing a musical instrument?</a:t>
            </a:r>
          </a:p>
          <a:p>
            <a:pPr marL="457200" indent="-457200">
              <a:buFont typeface="Arial" panose="020B0604020202020204" pitchFamily="34" charset="0"/>
              <a:buChar char="•"/>
            </a:pPr>
            <a:r>
              <a:rPr lang="en-GB" dirty="0"/>
              <a:t>in working mathematically?</a:t>
            </a:r>
          </a:p>
        </p:txBody>
      </p:sp>
    </p:spTree>
    <p:extLst>
      <p:ext uri="{BB962C8B-B14F-4D97-AF65-F5344CB8AC3E}">
        <p14:creationId xmlns:p14="http://schemas.microsoft.com/office/powerpoint/2010/main" val="427774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39B74-8347-465D-9E38-7C3ADE9AD32D}"/>
              </a:ext>
            </a:extLst>
          </p:cNvPr>
          <p:cNvSpPr>
            <a:spLocks noGrp="1"/>
          </p:cNvSpPr>
          <p:nvPr>
            <p:ph type="title"/>
          </p:nvPr>
        </p:nvSpPr>
        <p:spPr/>
        <p:txBody>
          <a:bodyPr/>
          <a:lstStyle/>
          <a:p>
            <a:r>
              <a:rPr lang="en-GB" dirty="0"/>
              <a:t>Fluency in the National Curriculum</a:t>
            </a:r>
          </a:p>
        </p:txBody>
      </p:sp>
      <p:sp>
        <p:nvSpPr>
          <p:cNvPr id="2" name="Content Placeholder 1">
            <a:extLst>
              <a:ext uri="{FF2B5EF4-FFF2-40B4-BE49-F238E27FC236}">
                <a16:creationId xmlns:a16="http://schemas.microsoft.com/office/drawing/2014/main" id="{E6BDC02D-836B-4939-9DA6-2A2F429D6147}"/>
              </a:ext>
            </a:extLst>
          </p:cNvPr>
          <p:cNvSpPr>
            <a:spLocks noGrp="1"/>
          </p:cNvSpPr>
          <p:nvPr>
            <p:ph idx="1"/>
          </p:nvPr>
        </p:nvSpPr>
        <p:spPr>
          <a:xfrm>
            <a:off x="445041" y="1287851"/>
            <a:ext cx="8241759" cy="3718198"/>
          </a:xfrm>
        </p:spPr>
        <p:txBody>
          <a:bodyPr/>
          <a:lstStyle/>
          <a:p>
            <a:pPr marL="0" indent="0">
              <a:buNone/>
            </a:pPr>
            <a:r>
              <a:rPr lang="en-GB" sz="2400" b="1" dirty="0"/>
              <a:t>Aims</a:t>
            </a:r>
          </a:p>
          <a:p>
            <a:pPr marL="0" indent="0">
              <a:buNone/>
            </a:pPr>
            <a:r>
              <a:rPr lang="en-GB" sz="2400" dirty="0"/>
              <a:t>The national curriculum for mathematics aims to ensure that all pupils:</a:t>
            </a:r>
          </a:p>
          <a:p>
            <a:pPr marL="0" indent="0">
              <a:buNone/>
            </a:pPr>
            <a:endParaRPr lang="en-GB" sz="2400" dirty="0"/>
          </a:p>
          <a:p>
            <a:pPr marL="0" indent="0">
              <a:buNone/>
            </a:pPr>
            <a:r>
              <a:rPr lang="en-GB" sz="2400" dirty="0"/>
              <a:t>Become fluent in the fundamentals of mathematics, including through varied and frequent practice with increasingly complex problems over time, so that pupils develop conceptual understanding and the ability to recall and apply knowledge rapidly and accurately.  </a:t>
            </a:r>
          </a:p>
          <a:p>
            <a:pPr marL="0" indent="0" algn="r">
              <a:buNone/>
            </a:pPr>
            <a:endParaRPr lang="en-GB" sz="1800" dirty="0"/>
          </a:p>
          <a:p>
            <a:pPr marL="0" indent="0" algn="r">
              <a:buNone/>
            </a:pPr>
            <a:r>
              <a:rPr lang="en-GB" sz="1800" dirty="0"/>
              <a:t>(Department for Education, 2014)</a:t>
            </a:r>
            <a:endParaRPr lang="en-GB" sz="1800" dirty="0">
              <a:cs typeface="Arial"/>
            </a:endParaRPr>
          </a:p>
        </p:txBody>
      </p:sp>
    </p:spTree>
    <p:extLst>
      <p:ext uri="{BB962C8B-B14F-4D97-AF65-F5344CB8AC3E}">
        <p14:creationId xmlns:p14="http://schemas.microsoft.com/office/powerpoint/2010/main" val="199711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Fluency</a:t>
            </a:r>
          </a:p>
        </p:txBody>
      </p:sp>
      <p:sp>
        <p:nvSpPr>
          <p:cNvPr id="3" name="Content Placeholder 2"/>
          <p:cNvSpPr>
            <a:spLocks noGrp="1"/>
          </p:cNvSpPr>
          <p:nvPr>
            <p:ph idx="1"/>
          </p:nvPr>
        </p:nvSpPr>
        <p:spPr>
          <a:xfrm>
            <a:off x="457200" y="1484784"/>
            <a:ext cx="8229600" cy="3888432"/>
          </a:xfrm>
        </p:spPr>
        <p:txBody>
          <a:bodyPr/>
          <a:lstStyle/>
          <a:p>
            <a:pPr marL="0" indent="0">
              <a:buNone/>
            </a:pPr>
            <a:r>
              <a:rPr lang="en-GB" sz="2000" b="1" dirty="0"/>
              <a:t>Key Messages</a:t>
            </a:r>
          </a:p>
          <a:p>
            <a:pPr marL="0" indent="0">
              <a:buNone/>
            </a:pPr>
            <a:endParaRPr lang="en-GB" sz="2000" dirty="0"/>
          </a:p>
          <a:p>
            <a:pPr marL="457200" lvl="0" indent="-457200">
              <a:buFont typeface="+mj-lt"/>
              <a:buAutoNum type="arabicPeriod"/>
            </a:pPr>
            <a:r>
              <a:rPr lang="en-GB" sz="2000" b="1" dirty="0"/>
              <a:t>Fluency demands more of students than memorisation</a:t>
            </a:r>
            <a:r>
              <a:rPr lang="en-GB" sz="2000" dirty="0"/>
              <a:t> of a single procedure or collection of facts. It encompasses </a:t>
            </a:r>
            <a:r>
              <a:rPr lang="en-GB" sz="2000" b="1" dirty="0"/>
              <a:t>a mixture of efficiency, accuracy and flexibility</a:t>
            </a:r>
            <a:r>
              <a:rPr lang="en-GB" sz="2000" dirty="0"/>
              <a:t>.</a:t>
            </a:r>
          </a:p>
          <a:p>
            <a:pPr marL="457200" lvl="0" indent="-457200">
              <a:buFont typeface="+mj-lt"/>
              <a:buAutoNum type="arabicPeriod"/>
            </a:pPr>
            <a:r>
              <a:rPr lang="en-GB" sz="2000" dirty="0"/>
              <a:t>Quick and efficient recall of facts and procedures is important in order for students to keep track of sub-problems, think strategically and solve problems.  </a:t>
            </a:r>
          </a:p>
          <a:p>
            <a:pPr marL="457200" indent="-457200">
              <a:buFont typeface="+mj-lt"/>
              <a:buAutoNum type="arabicPeriod"/>
            </a:pPr>
            <a:r>
              <a:rPr lang="en-GB" sz="2000" dirty="0"/>
              <a:t>Fluency also demands the </a:t>
            </a:r>
            <a:r>
              <a:rPr lang="en-GB" sz="2000" b="1" dirty="0"/>
              <a:t>flexibility to move between different contexts and representations of mathematics</a:t>
            </a:r>
            <a:r>
              <a:rPr lang="en-GB" sz="2000" dirty="0"/>
              <a:t>, to recognise relationships and make connections, and to make appropriate choices from a whole toolkit of methods, strategies and approaches.</a:t>
            </a:r>
          </a:p>
        </p:txBody>
      </p:sp>
    </p:spTree>
    <p:extLst>
      <p:ext uri="{BB962C8B-B14F-4D97-AF65-F5344CB8AC3E}">
        <p14:creationId xmlns:p14="http://schemas.microsoft.com/office/powerpoint/2010/main" val="289737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t>What do we mean by “</a:t>
            </a:r>
            <a:r>
              <a:rPr lang="en-GB" sz="3200" i="1" dirty="0"/>
              <a:t>efficiency, accuracy and flexibility”</a:t>
            </a:r>
            <a:r>
              <a:rPr lang="en-GB" sz="3200" dirty="0"/>
              <a:t>?</a:t>
            </a:r>
          </a:p>
        </p:txBody>
      </p:sp>
      <p:sp>
        <p:nvSpPr>
          <p:cNvPr id="2" name="Content Placeholder 1">
            <a:extLst>
              <a:ext uri="{FF2B5EF4-FFF2-40B4-BE49-F238E27FC236}">
                <a16:creationId xmlns:a16="http://schemas.microsoft.com/office/drawing/2014/main" id="{49628DD7-FF49-4934-A6DF-8BF3D4CBC322}"/>
              </a:ext>
            </a:extLst>
          </p:cNvPr>
          <p:cNvSpPr>
            <a:spLocks noGrp="1"/>
          </p:cNvSpPr>
          <p:nvPr>
            <p:ph idx="1"/>
          </p:nvPr>
        </p:nvSpPr>
        <p:spPr>
          <a:xfrm>
            <a:off x="450776" y="1852627"/>
            <a:ext cx="8229600" cy="3888432"/>
          </a:xfrm>
        </p:spPr>
        <p:txBody>
          <a:bodyPr/>
          <a:lstStyle/>
          <a:p>
            <a:r>
              <a:rPr lang="en-GB" sz="2400" dirty="0"/>
              <a:t>Efficiency – using an appropriate strategy or algorithm (with speed)</a:t>
            </a:r>
          </a:p>
          <a:p>
            <a:endParaRPr lang="en-GB" sz="2400" dirty="0"/>
          </a:p>
          <a:p>
            <a:r>
              <a:rPr lang="en-GB" sz="2400" dirty="0"/>
              <a:t>Accuracy – finding correct solutions</a:t>
            </a:r>
          </a:p>
          <a:p>
            <a:endParaRPr lang="en-GB" sz="2400" dirty="0"/>
          </a:p>
          <a:p>
            <a:r>
              <a:rPr lang="en-GB" sz="2400" dirty="0"/>
              <a:t>Flexibility – adapting strategy and transferring across contexts</a:t>
            </a:r>
          </a:p>
          <a:p>
            <a:endParaRPr lang="en-GB" sz="2800" dirty="0"/>
          </a:p>
          <a:p>
            <a:pPr marL="0" indent="0" algn="r">
              <a:buNone/>
            </a:pPr>
            <a:r>
              <a:rPr lang="en-GB" sz="1800" dirty="0"/>
              <a:t>(Adapted from Bay-William and Stokes-Levine, 2017)</a:t>
            </a:r>
          </a:p>
          <a:p>
            <a:endParaRPr lang="en-GB" dirty="0"/>
          </a:p>
        </p:txBody>
      </p:sp>
    </p:spTree>
    <p:extLst>
      <p:ext uri="{BB962C8B-B14F-4D97-AF65-F5344CB8AC3E}">
        <p14:creationId xmlns:p14="http://schemas.microsoft.com/office/powerpoint/2010/main" val="337736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EC56CF-B7DA-41B9-A98E-F875E2500D1B}"/>
              </a:ext>
            </a:extLst>
          </p:cNvPr>
          <p:cNvSpPr>
            <a:spLocks noGrp="1"/>
          </p:cNvSpPr>
          <p:nvPr>
            <p:ph idx="1"/>
          </p:nvPr>
        </p:nvSpPr>
        <p:spPr>
          <a:xfrm>
            <a:off x="658907" y="1484784"/>
            <a:ext cx="8229600" cy="3888432"/>
          </a:xfrm>
        </p:spPr>
        <p:txBody>
          <a:bodyPr/>
          <a:lstStyle/>
          <a:p>
            <a:pPr marL="0" indent="0">
              <a:buNone/>
            </a:pPr>
            <a:r>
              <a:rPr lang="en-GB" sz="2800" dirty="0"/>
              <a:t>“We consider someone to be fluent in a technique, procedure, idea, concept or facts at the point at which they no longer </a:t>
            </a:r>
            <a:r>
              <a:rPr lang="en-GB" sz="2800" b="1" dirty="0"/>
              <a:t>need to </a:t>
            </a:r>
            <a:r>
              <a:rPr lang="en-GB" sz="2800" dirty="0"/>
              <a:t>give it attention.”</a:t>
            </a:r>
          </a:p>
          <a:p>
            <a:pPr marL="0" indent="0" algn="r">
              <a:buNone/>
            </a:pPr>
            <a:endParaRPr lang="en-GB" sz="2800" dirty="0"/>
          </a:p>
          <a:p>
            <a:pPr marL="0" indent="0" algn="r">
              <a:buNone/>
            </a:pPr>
            <a:endParaRPr lang="en-GB" sz="2800" dirty="0"/>
          </a:p>
          <a:p>
            <a:pPr marL="0" indent="0" algn="r">
              <a:buNone/>
            </a:pPr>
            <a:r>
              <a:rPr lang="en-GB" sz="2000" dirty="0"/>
              <a:t>McCourt, 2019, p.43</a:t>
            </a:r>
            <a:endParaRPr lang="en-GB" sz="2000" dirty="0">
              <a:cs typeface="Arial"/>
            </a:endParaRPr>
          </a:p>
          <a:p>
            <a:endParaRPr lang="en-GB" sz="2800" dirty="0"/>
          </a:p>
        </p:txBody>
      </p:sp>
    </p:spTree>
    <p:extLst>
      <p:ext uri="{BB962C8B-B14F-4D97-AF65-F5344CB8AC3E}">
        <p14:creationId xmlns:p14="http://schemas.microsoft.com/office/powerpoint/2010/main" val="75836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Calculate</a:t>
            </a:r>
          </a:p>
        </p:txBody>
      </p:sp>
      <p:sp>
        <p:nvSpPr>
          <p:cNvPr id="2" name="Content Placeholder 1"/>
          <p:cNvSpPr>
            <a:spLocks noGrp="1"/>
          </p:cNvSpPr>
          <p:nvPr>
            <p:ph idx="1"/>
          </p:nvPr>
        </p:nvSpPr>
        <p:spPr/>
        <p:txBody>
          <a:bodyPr/>
          <a:lstStyle/>
          <a:p>
            <a:pPr marL="0" indent="0">
              <a:buNone/>
            </a:pPr>
            <a:r>
              <a:rPr lang="en-GB" sz="4000" dirty="0"/>
              <a:t>1)  174 ÷ 3</a:t>
            </a:r>
            <a:endParaRPr lang="en-US"/>
          </a:p>
          <a:p>
            <a:pPr marL="0" indent="0">
              <a:buNone/>
            </a:pPr>
            <a:endParaRPr lang="en-GB" sz="2400" dirty="0">
              <a:cs typeface="Arial"/>
            </a:endParaRPr>
          </a:p>
          <a:p>
            <a:pPr marL="0" indent="0">
              <a:buNone/>
            </a:pPr>
            <a:r>
              <a:rPr lang="en-GB" sz="4000" dirty="0"/>
              <a:t>2)  272 ÷ 8</a:t>
            </a:r>
            <a:endParaRPr lang="en-GB" sz="4000" dirty="0">
              <a:cs typeface="Arial"/>
            </a:endParaRPr>
          </a:p>
          <a:p>
            <a:pPr marL="0" indent="0">
              <a:buNone/>
            </a:pPr>
            <a:endParaRPr lang="en-GB" sz="2400" dirty="0">
              <a:cs typeface="Arial"/>
            </a:endParaRPr>
          </a:p>
          <a:p>
            <a:pPr marL="0" indent="0">
              <a:buNone/>
            </a:pPr>
            <a:r>
              <a:rPr lang="en-GB" sz="4000" dirty="0"/>
              <a:t>3)  810 ÷ 10</a:t>
            </a:r>
            <a:endParaRPr lang="en-GB" sz="4000" dirty="0">
              <a:cs typeface="Arial"/>
            </a:endParaRPr>
          </a:p>
          <a:p>
            <a:pPr marL="0" indent="0">
              <a:buNone/>
            </a:pPr>
            <a:endParaRPr lang="en-GB" sz="2400" dirty="0">
              <a:cs typeface="Arial"/>
            </a:endParaRPr>
          </a:p>
          <a:p>
            <a:pPr marL="0" indent="0">
              <a:buNone/>
            </a:pPr>
            <a:r>
              <a:rPr lang="en-GB" sz="4000" dirty="0"/>
              <a:t>4)  906 ÷ 6</a:t>
            </a:r>
            <a:endParaRPr lang="en-GB" sz="4000" dirty="0">
              <a:cs typeface="Arial"/>
            </a:endParaRPr>
          </a:p>
        </p:txBody>
      </p:sp>
      <p:sp>
        <p:nvSpPr>
          <p:cNvPr id="4" name="TextBox 3"/>
          <p:cNvSpPr txBox="1"/>
          <p:nvPr/>
        </p:nvSpPr>
        <p:spPr>
          <a:xfrm>
            <a:off x="4572000" y="1827213"/>
            <a:ext cx="4111625" cy="2246769"/>
          </a:xfrm>
          <a:prstGeom prst="rect">
            <a:avLst/>
          </a:prstGeom>
          <a:noFill/>
        </p:spPr>
        <p:txBody>
          <a:bodyPr wrap="square" rtlCol="0">
            <a:spAutoFit/>
          </a:bodyPr>
          <a:lstStyle/>
          <a:p>
            <a:r>
              <a:rPr lang="en-GB" sz="2800" dirty="0">
                <a:solidFill>
                  <a:srgbClr val="585858"/>
                </a:solidFill>
                <a:latin typeface="+mj-lt"/>
              </a:rPr>
              <a:t>In pairs, create a similar sequence of questions where students are required to select appropriate strategies.</a:t>
            </a:r>
          </a:p>
        </p:txBody>
      </p:sp>
    </p:spTree>
    <p:extLst>
      <p:ext uri="{BB962C8B-B14F-4D97-AF65-F5344CB8AC3E}">
        <p14:creationId xmlns:p14="http://schemas.microsoft.com/office/powerpoint/2010/main" val="101188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0" dirty="0"/>
              <a:t>Selecting an </a:t>
            </a:r>
            <a:r>
              <a:rPr lang="en-GB" dirty="0"/>
              <a:t>appropriate</a:t>
            </a:r>
            <a:r>
              <a:rPr lang="en-GB" b="0" dirty="0"/>
              <a:t> strategy</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08562" y="1641909"/>
                <a:ext cx="8229600" cy="3888432"/>
              </a:xfrm>
            </p:spPr>
            <p:txBody>
              <a:bodyPr/>
              <a:lstStyle/>
              <a:p>
                <a:pPr marL="0" indent="0">
                  <a:buNone/>
                </a:pPr>
                <a:r>
                  <a:rPr lang="en-GB" sz="4000" dirty="0"/>
                  <a:t>1)  </a:t>
                </a:r>
                <a14:m>
                  <m:oMath xmlns:m="http://schemas.openxmlformats.org/officeDocument/2006/math">
                    <m:f>
                      <m:fPr>
                        <m:ctrlPr>
                          <a:rPr lang="en-GB" sz="4000" i="1" dirty="0" smtClean="0">
                            <a:latin typeface="Cambria Math" panose="02040503050406030204" pitchFamily="18" charset="0"/>
                          </a:rPr>
                        </m:ctrlPr>
                      </m:fPr>
                      <m:num>
                        <m:r>
                          <a:rPr lang="en-GB" sz="4000" b="0" i="1" dirty="0" smtClean="0">
                            <a:latin typeface="Cambria Math" panose="02040503050406030204" pitchFamily="18" charset="0"/>
                          </a:rPr>
                          <m:t>2</m:t>
                        </m:r>
                      </m:num>
                      <m:den>
                        <m:r>
                          <a:rPr lang="en-GB" sz="4000" b="0" i="1" dirty="0" smtClean="0">
                            <a:latin typeface="Cambria Math" panose="02040503050406030204" pitchFamily="18" charset="0"/>
                          </a:rPr>
                          <m:t>3</m:t>
                        </m:r>
                      </m:den>
                    </m:f>
                  </m:oMath>
                </a14:m>
                <a:r>
                  <a:rPr lang="en-GB" sz="4000" dirty="0"/>
                  <a:t> of 24</a:t>
                </a:r>
              </a:p>
              <a:p>
                <a:endParaRPr lang="en-GB" sz="800" dirty="0"/>
              </a:p>
              <a:p>
                <a:pPr marL="0" indent="0">
                  <a:buNone/>
                </a:pPr>
                <a:r>
                  <a:rPr lang="en-GB" sz="4000" dirty="0"/>
                  <a:t>2)  </a:t>
                </a:r>
                <a14:m>
                  <m:oMath xmlns:m="http://schemas.openxmlformats.org/officeDocument/2006/math">
                    <m:f>
                      <m:fPr>
                        <m:ctrlPr>
                          <a:rPr lang="en-GB" sz="4000" i="1" dirty="0">
                            <a:latin typeface="Cambria Math" panose="02040503050406030204" pitchFamily="18" charset="0"/>
                          </a:rPr>
                        </m:ctrlPr>
                      </m:fPr>
                      <m:num>
                        <m:r>
                          <a:rPr lang="en-GB" sz="4000" i="1" dirty="0">
                            <a:latin typeface="Cambria Math" panose="02040503050406030204" pitchFamily="18" charset="0"/>
                          </a:rPr>
                          <m:t>7</m:t>
                        </m:r>
                      </m:num>
                      <m:den>
                        <m:r>
                          <a:rPr lang="en-GB" sz="4000" i="1" dirty="0">
                            <a:latin typeface="Cambria Math" panose="02040503050406030204" pitchFamily="18" charset="0"/>
                          </a:rPr>
                          <m:t>8</m:t>
                        </m:r>
                      </m:den>
                    </m:f>
                  </m:oMath>
                </a14:m>
                <a:r>
                  <a:rPr lang="en-GB" sz="4000" dirty="0"/>
                  <a:t> of 24</a:t>
                </a:r>
              </a:p>
              <a:p>
                <a:endParaRPr lang="en-GB" sz="800" dirty="0"/>
              </a:p>
              <a:p>
                <a:pPr marL="0" indent="0">
                  <a:buNone/>
                </a:pPr>
                <a:r>
                  <a:rPr lang="en-GB" sz="4000" dirty="0"/>
                  <a:t>3) </a:t>
                </a:r>
                <a14:m>
                  <m:oMath xmlns:m="http://schemas.openxmlformats.org/officeDocument/2006/math">
                    <m:f>
                      <m:fPr>
                        <m:ctrlPr>
                          <a:rPr lang="en-GB" sz="4000" i="1" dirty="0">
                            <a:latin typeface="Cambria Math" panose="02040503050406030204" pitchFamily="18" charset="0"/>
                          </a:rPr>
                        </m:ctrlPr>
                      </m:fPr>
                      <m:num>
                        <m:r>
                          <a:rPr lang="en-GB" sz="4000" b="0" i="1" dirty="0" smtClean="0">
                            <a:latin typeface="Cambria Math" panose="02040503050406030204" pitchFamily="18" charset="0"/>
                          </a:rPr>
                          <m:t>6</m:t>
                        </m:r>
                      </m:num>
                      <m:den>
                        <m:r>
                          <a:rPr lang="en-GB" sz="4000" b="0" i="1" dirty="0" smtClean="0">
                            <a:latin typeface="Cambria Math" panose="02040503050406030204" pitchFamily="18" charset="0"/>
                          </a:rPr>
                          <m:t>12</m:t>
                        </m:r>
                      </m:den>
                    </m:f>
                  </m:oMath>
                </a14:m>
                <a:r>
                  <a:rPr lang="en-GB" sz="4000" dirty="0"/>
                  <a:t> of 24</a:t>
                </a:r>
              </a:p>
              <a:p>
                <a:endParaRPr lang="en-GB" sz="800" dirty="0"/>
              </a:p>
              <a:p>
                <a:pPr marL="0" indent="0">
                  <a:buNone/>
                </a:pPr>
                <a:r>
                  <a:rPr lang="en-GB" sz="4000" dirty="0"/>
                  <a:t>4) </a:t>
                </a:r>
                <a14:m>
                  <m:oMath xmlns:m="http://schemas.openxmlformats.org/officeDocument/2006/math">
                    <m:f>
                      <m:fPr>
                        <m:ctrlPr>
                          <a:rPr lang="en-GB" sz="4000" i="1" dirty="0">
                            <a:latin typeface="Cambria Math" panose="02040503050406030204" pitchFamily="18" charset="0"/>
                          </a:rPr>
                        </m:ctrlPr>
                      </m:fPr>
                      <m:num>
                        <m:r>
                          <a:rPr lang="en-GB" sz="4000" i="1" dirty="0">
                            <a:latin typeface="Cambria Math" panose="02040503050406030204" pitchFamily="18" charset="0"/>
                          </a:rPr>
                          <m:t>7</m:t>
                        </m:r>
                      </m:num>
                      <m:den>
                        <m:r>
                          <a:rPr lang="en-GB" sz="4000" b="0" i="1" dirty="0" smtClean="0">
                            <a:latin typeface="Cambria Math" panose="02040503050406030204" pitchFamily="18" charset="0"/>
                          </a:rPr>
                          <m:t>12</m:t>
                        </m:r>
                      </m:den>
                    </m:f>
                  </m:oMath>
                </a14:m>
                <a:r>
                  <a:rPr lang="en-GB" sz="4000" dirty="0"/>
                  <a:t> of 24</a:t>
                </a:r>
              </a:p>
              <a:p>
                <a:endParaRPr lang="en-GB" sz="4000" dirty="0"/>
              </a:p>
              <a:p>
                <a:endParaRPr lang="en-GB" sz="24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08562" y="1641909"/>
                <a:ext cx="8229600" cy="3888432"/>
              </a:xfrm>
              <a:blipFill>
                <a:blip r:embed="rId3"/>
                <a:stretch>
                  <a:fillRect l="-2593" b="-18809"/>
                </a:stretch>
              </a:blipFill>
            </p:spPr>
            <p:txBody>
              <a:bodyPr/>
              <a:lstStyle/>
              <a:p>
                <a:r>
                  <a:rPr lang="en-GB">
                    <a:noFill/>
                  </a:rPr>
                  <a:t> </a:t>
                </a:r>
              </a:p>
            </p:txBody>
          </p:sp>
        </mc:Fallback>
      </mc:AlternateContent>
    </p:spTree>
    <p:extLst>
      <p:ext uri="{BB962C8B-B14F-4D97-AF65-F5344CB8AC3E}">
        <p14:creationId xmlns:p14="http://schemas.microsoft.com/office/powerpoint/2010/main" val="3971125244"/>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5.xml><?xml version="1.0" encoding="utf-8"?>
<a:themeOverride xmlns:a="http://schemas.openxmlformats.org/drawingml/2006/main">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B39C307D21F458C20E198345B198F" ma:contentTypeVersion="4" ma:contentTypeDescription="Create a new document." ma:contentTypeScope="" ma:versionID="37955e700cc25c2411c404ca145db21b">
  <xsd:schema xmlns:xsd="http://www.w3.org/2001/XMLSchema" xmlns:xs="http://www.w3.org/2001/XMLSchema" xmlns:p="http://schemas.microsoft.com/office/2006/metadata/properties" xmlns:ns2="eea14ec3-fece-44f1-a7de-10e3506c821b" targetNamespace="http://schemas.microsoft.com/office/2006/metadata/properties" ma:root="true" ma:fieldsID="4f732e2c8e2e69e31e0ab17ded1fd732" ns2:_="">
    <xsd:import namespace="eea14ec3-fece-44f1-a7de-10e3506c82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14ec3-fece-44f1-a7de-10e3506c8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2F18F-133E-44A0-9CBD-52864C7F0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14ec3-fece-44f1-a7de-10e3506c8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74229D-A797-47E4-8719-2B3A64448258}">
  <ds:schemaRefs>
    <ds:schemaRef ds:uri="http://schemas.microsoft.com/office/2006/metadata/properties"/>
    <ds:schemaRef ds:uri="http://schemas.microsoft.com/office/2006/documentManagement/types"/>
    <ds:schemaRef ds:uri="http://purl.org/dc/terms/"/>
    <ds:schemaRef ds:uri="3c072653-a566-48ef-af88-69e39a133ebb"/>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FA85E4D-AED5-4B51-818C-33EA351AB5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2541</TotalTime>
  <Words>1238</Words>
  <Application>Microsoft Office PowerPoint</Application>
  <PresentationFormat>On-screen Show (4:3)</PresentationFormat>
  <Paragraphs>168</Paragraphs>
  <Slides>20</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Cambria Math</vt:lpstr>
      <vt:lpstr>nctem1</vt:lpstr>
      <vt:lpstr>2_nctem1</vt:lpstr>
      <vt:lpstr>1_nctem1</vt:lpstr>
      <vt:lpstr>Secondary Teaching for Mastery</vt:lpstr>
      <vt:lpstr>Five Big Ideas</vt:lpstr>
      <vt:lpstr>What do you understand by ‘fluency’?</vt:lpstr>
      <vt:lpstr>Fluency in the National Curriculum</vt:lpstr>
      <vt:lpstr>Big Idea: Fluency</vt:lpstr>
      <vt:lpstr>What do we mean by “efficiency, accuracy and flexibility”?</vt:lpstr>
      <vt:lpstr>PowerPoint Presentation</vt:lpstr>
      <vt:lpstr>Calculate</vt:lpstr>
      <vt:lpstr>Selecting an appropriate strategy</vt:lpstr>
      <vt:lpstr>‘Best’ strategy?</vt:lpstr>
      <vt:lpstr>Comparing worked examples</vt:lpstr>
      <vt:lpstr>Comparing worked examples</vt:lpstr>
      <vt:lpstr>Comparing worked examples</vt:lpstr>
      <vt:lpstr>Comparing worked examples </vt:lpstr>
      <vt:lpstr>How?</vt:lpstr>
      <vt:lpstr>Big Idea: Fluency</vt:lpstr>
      <vt:lpstr>Connect with the NCETM and your local Maths Hub </vt:lpstr>
      <vt:lpstr>Connect with the NCETM and your local Maths Hub</vt:lpstr>
      <vt:lpstr>References</vt:lpstr>
      <vt:lpstr>PowerPoint Presentation</vt:lpstr>
    </vt:vector>
  </TitlesOfParts>
  <Company>University of Brighton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Mccrea</dc:creator>
  <cp:lastModifiedBy>Bethanie Goodliff</cp:lastModifiedBy>
  <cp:revision>160</cp:revision>
  <cp:lastPrinted>2019-01-15T12:33:59Z</cp:lastPrinted>
  <dcterms:created xsi:type="dcterms:W3CDTF">2018-10-09T14:27:55Z</dcterms:created>
  <dcterms:modified xsi:type="dcterms:W3CDTF">2020-09-09T12:28:43Z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0x0101008F1B39C307D21F458C20E198345B198F</vt:lpwstr>
  </property>
</Properties>
</file>