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4.xml" ContentType="application/vnd.openxmlformats-officedocument.themeOverride+xml"/>
  <Override PartName="/ppt/theme/themeOverride5.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5"/>
    <p:sldMasterId id="2147483981" r:id="rId6"/>
  </p:sldMasterIdLst>
  <p:notesMasterIdLst>
    <p:notesMasterId r:id="rId35"/>
  </p:notesMasterIdLst>
  <p:sldIdLst>
    <p:sldId id="355" r:id="rId7"/>
    <p:sldId id="369" r:id="rId8"/>
    <p:sldId id="381" r:id="rId9"/>
    <p:sldId id="477" r:id="rId10"/>
    <p:sldId id="475" r:id="rId11"/>
    <p:sldId id="356" r:id="rId12"/>
    <p:sldId id="478" r:id="rId13"/>
    <p:sldId id="495" r:id="rId14"/>
    <p:sldId id="479" r:id="rId15"/>
    <p:sldId id="360" r:id="rId16"/>
    <p:sldId id="494" r:id="rId17"/>
    <p:sldId id="332" r:id="rId18"/>
    <p:sldId id="326" r:id="rId19"/>
    <p:sldId id="492" r:id="rId20"/>
    <p:sldId id="493" r:id="rId21"/>
    <p:sldId id="363" r:id="rId22"/>
    <p:sldId id="480" r:id="rId23"/>
    <p:sldId id="376" r:id="rId24"/>
    <p:sldId id="366" r:id="rId25"/>
    <p:sldId id="483" r:id="rId26"/>
    <p:sldId id="379" r:id="rId27"/>
    <p:sldId id="484" r:id="rId28"/>
    <p:sldId id="361" r:id="rId29"/>
    <p:sldId id="496" r:id="rId30"/>
    <p:sldId id="490" r:id="rId31"/>
    <p:sldId id="487" r:id="rId32"/>
    <p:sldId id="488" r:id="rId33"/>
    <p:sldId id="260" r:id="rId34"/>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Allan (NCETM)" initials="FA(" lastIdx="9" clrIdx="0">
    <p:extLst>
      <p:ext uri="{19B8F6BF-5375-455C-9EA6-DF929625EA0E}">
        <p15:presenceInfo xmlns:p15="http://schemas.microsoft.com/office/powerpoint/2012/main" userId="S::fiona.allan@ncetm.org.uk::d3095f92-ad4a-4160-be4a-4e8792c22c00" providerId="AD"/>
      </p:ext>
    </p:extLst>
  </p:cmAuthor>
  <p:cmAuthor id="2" name="Mary Stevenson" initials="MS" lastIdx="8" clrIdx="1">
    <p:extLst>
      <p:ext uri="{19B8F6BF-5375-455C-9EA6-DF929625EA0E}">
        <p15:presenceInfo xmlns:p15="http://schemas.microsoft.com/office/powerpoint/2012/main" userId="S::Mary.Stevenson@ncetm.org.uk::f6438378-3887-49aa-8b3c-bcaf7c6b32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40DF56-DA93-4D43-AFB6-B84B8F76A074}" v="4" dt="2020-09-15T14:38:32.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6" autoAdjust="0"/>
    <p:restoredTop sz="81371" autoAdjust="0"/>
  </p:normalViewPr>
  <p:slideViewPr>
    <p:cSldViewPr>
      <p:cViewPr varScale="1">
        <p:scale>
          <a:sx n="59" d="100"/>
          <a:sy n="59" d="100"/>
        </p:scale>
        <p:origin x="1560"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ie Goodliff" userId="8525f53f-a5d4-49a0-b205-476dc8a76e72" providerId="ADAL" clId="{2740DF56-DA93-4D43-AFB6-B84B8F76A074}"/>
    <pc:docChg chg="custSel delSld modSld">
      <pc:chgData name="Bethanie Goodliff" userId="8525f53f-a5d4-49a0-b205-476dc8a76e72" providerId="ADAL" clId="{2740DF56-DA93-4D43-AFB6-B84B8F76A074}" dt="2020-09-15T14:38:49.096" v="53" actId="20577"/>
      <pc:docMkLst>
        <pc:docMk/>
      </pc:docMkLst>
      <pc:sldChg chg="modSp mod modNotesTx">
        <pc:chgData name="Bethanie Goodliff" userId="8525f53f-a5d4-49a0-b205-476dc8a76e72" providerId="ADAL" clId="{2740DF56-DA93-4D43-AFB6-B84B8F76A074}" dt="2020-09-15T14:35:11.199" v="21" actId="20577"/>
        <pc:sldMkLst>
          <pc:docMk/>
          <pc:sldMk cId="303993401" sldId="326"/>
        </pc:sldMkLst>
        <pc:spChg chg="mod">
          <ac:chgData name="Bethanie Goodliff" userId="8525f53f-a5d4-49a0-b205-476dc8a76e72" providerId="ADAL" clId="{2740DF56-DA93-4D43-AFB6-B84B8F76A074}" dt="2020-09-15T14:35:06.997" v="19" actId="1076"/>
          <ac:spMkLst>
            <pc:docMk/>
            <pc:sldMk cId="303993401" sldId="326"/>
            <ac:spMk id="7" creationId="{00000000-0000-0000-0000-000000000000}"/>
          </ac:spMkLst>
        </pc:spChg>
      </pc:sldChg>
      <pc:sldChg chg="modSp mod">
        <pc:chgData name="Bethanie Goodliff" userId="8525f53f-a5d4-49a0-b205-476dc8a76e72" providerId="ADAL" clId="{2740DF56-DA93-4D43-AFB6-B84B8F76A074}" dt="2020-09-15T14:34:53.834" v="18" actId="20577"/>
        <pc:sldMkLst>
          <pc:docMk/>
          <pc:sldMk cId="2826103204" sldId="332"/>
        </pc:sldMkLst>
        <pc:spChg chg="mod">
          <ac:chgData name="Bethanie Goodliff" userId="8525f53f-a5d4-49a0-b205-476dc8a76e72" providerId="ADAL" clId="{2740DF56-DA93-4D43-AFB6-B84B8F76A074}" dt="2020-09-15T14:34:53.834" v="18" actId="20577"/>
          <ac:spMkLst>
            <pc:docMk/>
            <pc:sldMk cId="2826103204" sldId="332"/>
            <ac:spMk id="6" creationId="{3ADF4829-7D63-4186-B94C-8BBE05224AA5}"/>
          </ac:spMkLst>
        </pc:spChg>
      </pc:sldChg>
      <pc:sldChg chg="modSp mod">
        <pc:chgData name="Bethanie Goodliff" userId="8525f53f-a5d4-49a0-b205-476dc8a76e72" providerId="ADAL" clId="{2740DF56-DA93-4D43-AFB6-B84B8F76A074}" dt="2020-09-15T14:36:58.877" v="38" actId="20577"/>
        <pc:sldMkLst>
          <pc:docMk/>
          <pc:sldMk cId="1175627865" sldId="361"/>
        </pc:sldMkLst>
        <pc:spChg chg="mod">
          <ac:chgData name="Bethanie Goodliff" userId="8525f53f-a5d4-49a0-b205-476dc8a76e72" providerId="ADAL" clId="{2740DF56-DA93-4D43-AFB6-B84B8F76A074}" dt="2020-09-15T14:36:58.877" v="38" actId="20577"/>
          <ac:spMkLst>
            <pc:docMk/>
            <pc:sldMk cId="1175627865" sldId="361"/>
            <ac:spMk id="2" creationId="{287EFB3A-317E-1342-AF5E-9182CFDAE58B}"/>
          </ac:spMkLst>
        </pc:spChg>
      </pc:sldChg>
      <pc:sldChg chg="modSp mod">
        <pc:chgData name="Bethanie Goodliff" userId="8525f53f-a5d4-49a0-b205-476dc8a76e72" providerId="ADAL" clId="{2740DF56-DA93-4D43-AFB6-B84B8F76A074}" dt="2020-09-15T14:35:46.571" v="27" actId="20577"/>
        <pc:sldMkLst>
          <pc:docMk/>
          <pc:sldMk cId="1050759551" sldId="363"/>
        </pc:sldMkLst>
        <pc:spChg chg="mod">
          <ac:chgData name="Bethanie Goodliff" userId="8525f53f-a5d4-49a0-b205-476dc8a76e72" providerId="ADAL" clId="{2740DF56-DA93-4D43-AFB6-B84B8F76A074}" dt="2020-09-15T14:35:46.571" v="27" actId="20577"/>
          <ac:spMkLst>
            <pc:docMk/>
            <pc:sldMk cId="1050759551" sldId="363"/>
            <ac:spMk id="7" creationId="{4B5BF7C5-5C63-4675-B47A-3F89248E7AF5}"/>
          </ac:spMkLst>
        </pc:spChg>
      </pc:sldChg>
      <pc:sldChg chg="modNotesTx">
        <pc:chgData name="Bethanie Goodliff" userId="8525f53f-a5d4-49a0-b205-476dc8a76e72" providerId="ADAL" clId="{2740DF56-DA93-4D43-AFB6-B84B8F76A074}" dt="2020-09-15T14:36:37.796" v="32" actId="20577"/>
        <pc:sldMkLst>
          <pc:docMk/>
          <pc:sldMk cId="1411171214" sldId="379"/>
        </pc:sldMkLst>
      </pc:sldChg>
      <pc:sldChg chg="del">
        <pc:chgData name="Bethanie Goodliff" userId="8525f53f-a5d4-49a0-b205-476dc8a76e72" providerId="ADAL" clId="{2740DF56-DA93-4D43-AFB6-B84B8F76A074}" dt="2020-09-15T14:37:31.387" v="39" actId="47"/>
        <pc:sldMkLst>
          <pc:docMk/>
          <pc:sldMk cId="62292169" sldId="397"/>
        </pc:sldMkLst>
      </pc:sldChg>
      <pc:sldChg chg="modNotesTx">
        <pc:chgData name="Bethanie Goodliff" userId="8525f53f-a5d4-49a0-b205-476dc8a76e72" providerId="ADAL" clId="{2740DF56-DA93-4D43-AFB6-B84B8F76A074}" dt="2020-09-15T14:33:43.754" v="3" actId="114"/>
        <pc:sldMkLst>
          <pc:docMk/>
          <pc:sldMk cId="329127426" sldId="479"/>
        </pc:sldMkLst>
      </pc:sldChg>
      <pc:sldChg chg="modNotesTx">
        <pc:chgData name="Bethanie Goodliff" userId="8525f53f-a5d4-49a0-b205-476dc8a76e72" providerId="ADAL" clId="{2740DF56-DA93-4D43-AFB6-B84B8F76A074}" dt="2020-09-15T14:36:01.569" v="30" actId="20577"/>
        <pc:sldMkLst>
          <pc:docMk/>
          <pc:sldMk cId="2743115298" sldId="480"/>
        </pc:sldMkLst>
      </pc:sldChg>
      <pc:sldChg chg="modNotesTx">
        <pc:chgData name="Bethanie Goodliff" userId="8525f53f-a5d4-49a0-b205-476dc8a76e72" providerId="ADAL" clId="{2740DF56-DA93-4D43-AFB6-B84B8F76A074}" dt="2020-09-15T14:36:28.469" v="31" actId="20577"/>
        <pc:sldMkLst>
          <pc:docMk/>
          <pc:sldMk cId="2945257535" sldId="483"/>
        </pc:sldMkLst>
      </pc:sldChg>
      <pc:sldChg chg="modNotesTx">
        <pc:chgData name="Bethanie Goodliff" userId="8525f53f-a5d4-49a0-b205-476dc8a76e72" providerId="ADAL" clId="{2740DF56-DA93-4D43-AFB6-B84B8F76A074}" dt="2020-09-15T14:36:43.567" v="33" actId="20577"/>
        <pc:sldMkLst>
          <pc:docMk/>
          <pc:sldMk cId="3675668231" sldId="484"/>
        </pc:sldMkLst>
      </pc:sldChg>
      <pc:sldChg chg="modSp mod">
        <pc:chgData name="Bethanie Goodliff" userId="8525f53f-a5d4-49a0-b205-476dc8a76e72" providerId="ADAL" clId="{2740DF56-DA93-4D43-AFB6-B84B8F76A074}" dt="2020-09-15T14:38:00.769" v="43" actId="114"/>
        <pc:sldMkLst>
          <pc:docMk/>
          <pc:sldMk cId="74053179" sldId="487"/>
        </pc:sldMkLst>
        <pc:spChg chg="mod">
          <ac:chgData name="Bethanie Goodliff" userId="8525f53f-a5d4-49a0-b205-476dc8a76e72" providerId="ADAL" clId="{2740DF56-DA93-4D43-AFB6-B84B8F76A074}" dt="2020-09-15T14:38:00.769" v="43" actId="114"/>
          <ac:spMkLst>
            <pc:docMk/>
            <pc:sldMk cId="74053179" sldId="487"/>
            <ac:spMk id="3" creationId="{220AD368-5EA8-4E0B-9DEB-F7D07FCF46EB}"/>
          </ac:spMkLst>
        </pc:spChg>
      </pc:sldChg>
      <pc:sldChg chg="modSp mod">
        <pc:chgData name="Bethanie Goodliff" userId="8525f53f-a5d4-49a0-b205-476dc8a76e72" providerId="ADAL" clId="{2740DF56-DA93-4D43-AFB6-B84B8F76A074}" dt="2020-09-15T14:38:49.096" v="53" actId="20577"/>
        <pc:sldMkLst>
          <pc:docMk/>
          <pc:sldMk cId="75310262" sldId="488"/>
        </pc:sldMkLst>
        <pc:spChg chg="mod">
          <ac:chgData name="Bethanie Goodliff" userId="8525f53f-a5d4-49a0-b205-476dc8a76e72" providerId="ADAL" clId="{2740DF56-DA93-4D43-AFB6-B84B8F76A074}" dt="2020-09-15T14:38:49.096" v="53" actId="20577"/>
          <ac:spMkLst>
            <pc:docMk/>
            <pc:sldMk cId="75310262" sldId="488"/>
            <ac:spMk id="3" creationId="{B0F710AD-3913-40BB-B533-A06B8FB9974E}"/>
          </ac:spMkLst>
        </pc:spChg>
      </pc:sldChg>
      <pc:sldChg chg="modSp">
        <pc:chgData name="Bethanie Goodliff" userId="8525f53f-a5d4-49a0-b205-476dc8a76e72" providerId="ADAL" clId="{2740DF56-DA93-4D43-AFB6-B84B8F76A074}" dt="2020-09-15T14:35:22.213" v="22" actId="1076"/>
        <pc:sldMkLst>
          <pc:docMk/>
          <pc:sldMk cId="974730356" sldId="492"/>
        </pc:sldMkLst>
        <pc:spChg chg="mod">
          <ac:chgData name="Bethanie Goodliff" userId="8525f53f-a5d4-49a0-b205-476dc8a76e72" providerId="ADAL" clId="{2740DF56-DA93-4D43-AFB6-B84B8F76A074}" dt="2020-09-15T14:35:22.213" v="22" actId="1076"/>
          <ac:spMkLst>
            <pc:docMk/>
            <pc:sldMk cId="974730356" sldId="492"/>
            <ac:spMk id="3" creationId="{B854ED9F-AFD5-4341-9B0B-E849FEEC183C}"/>
          </ac:spMkLst>
        </pc:spChg>
      </pc:sldChg>
      <pc:sldChg chg="modSp mod">
        <pc:chgData name="Bethanie Goodliff" userId="8525f53f-a5d4-49a0-b205-476dc8a76e72" providerId="ADAL" clId="{2740DF56-DA93-4D43-AFB6-B84B8F76A074}" dt="2020-09-15T14:35:32.599" v="25" actId="313"/>
        <pc:sldMkLst>
          <pc:docMk/>
          <pc:sldMk cId="1433484438" sldId="493"/>
        </pc:sldMkLst>
        <pc:spChg chg="mod">
          <ac:chgData name="Bethanie Goodliff" userId="8525f53f-a5d4-49a0-b205-476dc8a76e72" providerId="ADAL" clId="{2740DF56-DA93-4D43-AFB6-B84B8F76A074}" dt="2020-09-15T14:35:32.599" v="25" actId="313"/>
          <ac:spMkLst>
            <pc:docMk/>
            <pc:sldMk cId="1433484438" sldId="493"/>
            <ac:spMk id="3" creationId="{2E434F9B-A15A-4BA7-BEC6-9A5A24CCD5DF}"/>
          </ac:spMkLst>
        </pc:spChg>
      </pc:sldChg>
      <pc:sldChg chg="modSp mod">
        <pc:chgData name="Bethanie Goodliff" userId="8525f53f-a5d4-49a0-b205-476dc8a76e72" providerId="ADAL" clId="{2740DF56-DA93-4D43-AFB6-B84B8F76A074}" dt="2020-09-15T14:34:42.446" v="17" actId="313"/>
        <pc:sldMkLst>
          <pc:docMk/>
          <pc:sldMk cId="19971753" sldId="494"/>
        </pc:sldMkLst>
        <pc:spChg chg="mod">
          <ac:chgData name="Bethanie Goodliff" userId="8525f53f-a5d4-49a0-b205-476dc8a76e72" providerId="ADAL" clId="{2740DF56-DA93-4D43-AFB6-B84B8F76A074}" dt="2020-09-15T14:34:42.446" v="17" actId="313"/>
          <ac:spMkLst>
            <pc:docMk/>
            <pc:sldMk cId="19971753" sldId="494"/>
            <ac:spMk id="3" creationId="{69418B27-5DFA-4FD1-8DD6-EA5F4C5FC028}"/>
          </ac:spMkLst>
        </pc:spChg>
      </pc:sldChg>
      <pc:sldChg chg="modSp mod">
        <pc:chgData name="Bethanie Goodliff" userId="8525f53f-a5d4-49a0-b205-476dc8a76e72" providerId="ADAL" clId="{2740DF56-DA93-4D43-AFB6-B84B8F76A074}" dt="2020-09-15T14:33:26.128" v="2" actId="403"/>
        <pc:sldMkLst>
          <pc:docMk/>
          <pc:sldMk cId="598197750" sldId="495"/>
        </pc:sldMkLst>
        <pc:spChg chg="mod">
          <ac:chgData name="Bethanie Goodliff" userId="8525f53f-a5d4-49a0-b205-476dc8a76e72" providerId="ADAL" clId="{2740DF56-DA93-4D43-AFB6-B84B8F76A074}" dt="2020-09-15T14:33:26.128" v="2" actId="403"/>
          <ac:spMkLst>
            <pc:docMk/>
            <pc:sldMk cId="598197750" sldId="495"/>
            <ac:spMk id="14" creationId="{C55B8F0B-350C-4A05-80CC-5A7986519F7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ED29E-6ECA-49B1-86B3-FDC2DCBD9483}" type="datetimeFigureOut">
              <a:rPr lang="en-GB" smtClean="0"/>
              <a:t>15/09/2020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9A16F-9D1E-4A4E-B7FA-7FE4797419E8}" type="slidenum">
              <a:rPr lang="en-GB" smtClean="0"/>
              <a:t>‹#›</a:t>
            </a:fld>
            <a:endParaRPr lang="en-GB"/>
          </a:p>
        </p:txBody>
      </p:sp>
    </p:spTree>
    <p:extLst>
      <p:ext uri="{BB962C8B-B14F-4D97-AF65-F5344CB8AC3E}">
        <p14:creationId xmlns:p14="http://schemas.microsoft.com/office/powerpoint/2010/main" val="193929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ncetm.org.uk/teaching-for-mastery/mastery-explained/five-big-ideas-in-teaching-for-mastery/"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ink.springer.com/content/pdf/10.1007/s11858-017-0858-4.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etm.org.uk/teaching-for-mastery/mastery-explained/five-big-ideas-in-teaching-for-master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1</a:t>
            </a:fld>
            <a:endParaRPr lang="en-GB"/>
          </a:p>
        </p:txBody>
      </p:sp>
    </p:spTree>
    <p:extLst>
      <p:ext uri="{BB962C8B-B14F-4D97-AF65-F5344CB8AC3E}">
        <p14:creationId xmlns:p14="http://schemas.microsoft.com/office/powerpoint/2010/main" val="50043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Taken from Watson, A. and Mason, J. (2006). Seeing an exercise as a single mathematical object: using variation to structure sense-making. Mathematics thinking and learning, 8(2) pp. 91–111</a:t>
            </a:r>
          </a:p>
        </p:txBody>
      </p:sp>
      <p:sp>
        <p:nvSpPr>
          <p:cNvPr id="4" name="Slide Number Placeholder 3"/>
          <p:cNvSpPr>
            <a:spLocks noGrp="1"/>
          </p:cNvSpPr>
          <p:nvPr>
            <p:ph type="sldNum" sz="quarter" idx="10"/>
          </p:nvPr>
        </p:nvSpPr>
        <p:spPr/>
        <p:txBody>
          <a:bodyPr/>
          <a:lstStyle/>
          <a:p>
            <a:fld id="{F1FC4403-A360-4787-8090-A1E4C69397F7}" type="slidenum">
              <a:rPr lang="en-GB" smtClean="0"/>
              <a:t>10</a:t>
            </a:fld>
            <a:endParaRPr lang="en-GB"/>
          </a:p>
        </p:txBody>
      </p:sp>
    </p:spTree>
    <p:extLst>
      <p:ext uri="{BB962C8B-B14F-4D97-AF65-F5344CB8AC3E}">
        <p14:creationId xmlns:p14="http://schemas.microsoft.com/office/powerpoint/2010/main" val="261389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panose="020B0604020202020204" pitchFamily="34" charset="0"/>
                <a:cs typeface="Arial" panose="020B0604020202020204" pitchFamily="34" charset="0"/>
              </a:rPr>
              <a:t>Prompt students to attend to the variation by asking ‘What is the same and what is different?’</a:t>
            </a:r>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11</a:t>
            </a:fld>
            <a:endParaRPr lang="en-GB"/>
          </a:p>
        </p:txBody>
      </p:sp>
    </p:spTree>
    <p:extLst>
      <p:ext uri="{BB962C8B-B14F-4D97-AF65-F5344CB8AC3E}">
        <p14:creationId xmlns:p14="http://schemas.microsoft.com/office/powerpoint/2010/main" val="1877952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1FC4403-A360-4787-8090-A1E4C69397F7}" type="slidenum">
              <a:rPr lang="en-GB" smtClean="0"/>
              <a:t>12</a:t>
            </a:fld>
            <a:endParaRPr lang="en-GB"/>
          </a:p>
        </p:txBody>
      </p:sp>
    </p:spTree>
    <p:extLst>
      <p:ext uri="{BB962C8B-B14F-4D97-AF65-F5344CB8AC3E}">
        <p14:creationId xmlns:p14="http://schemas.microsoft.com/office/powerpoint/2010/main" val="654516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 and comment. What do you see?</a:t>
            </a:r>
          </a:p>
          <a:p>
            <a:endParaRPr lang="en-GB" dirty="0"/>
          </a:p>
          <a:p>
            <a:r>
              <a:rPr lang="en-GB" dirty="0"/>
              <a:t>Taken from Naveen Rizvi http://conceptionofthegood.co.uk/?p=557</a:t>
            </a:r>
          </a:p>
        </p:txBody>
      </p:sp>
      <p:sp>
        <p:nvSpPr>
          <p:cNvPr id="4" name="Slide Number Placeholder 3"/>
          <p:cNvSpPr>
            <a:spLocks noGrp="1"/>
          </p:cNvSpPr>
          <p:nvPr>
            <p:ph type="sldNum" sz="quarter" idx="10"/>
          </p:nvPr>
        </p:nvSpPr>
        <p:spPr/>
        <p:txBody>
          <a:bodyPr/>
          <a:lstStyle/>
          <a:p>
            <a:fld id="{F1FC4403-A360-4787-8090-A1E4C69397F7}" type="slidenum">
              <a:rPr lang="en-GB" smtClean="0"/>
              <a:t>13</a:t>
            </a:fld>
            <a:endParaRPr lang="en-GB"/>
          </a:p>
        </p:txBody>
      </p:sp>
    </p:spTree>
    <p:extLst>
      <p:ext uri="{BB962C8B-B14F-4D97-AF65-F5344CB8AC3E}">
        <p14:creationId xmlns:p14="http://schemas.microsoft.com/office/powerpoint/2010/main" val="28828012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https://www.ncetm.org.uk/teaching-for-mastery/mastery-explained/five-big-ideas-in-teaching-for-mastery/</a:t>
            </a:r>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15</a:t>
            </a:fld>
            <a:endParaRPr lang="en-GB"/>
          </a:p>
        </p:txBody>
      </p:sp>
    </p:spTree>
    <p:extLst>
      <p:ext uri="{BB962C8B-B14F-4D97-AF65-F5344CB8AC3E}">
        <p14:creationId xmlns:p14="http://schemas.microsoft.com/office/powerpoint/2010/main" val="2010159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 TT</a:t>
            </a:r>
            <a:r>
              <a:rPr lang="en-GB" baseline="0" dirty="0"/>
              <a:t> to discuss in pairs.</a:t>
            </a:r>
            <a:endParaRPr lang="en-GB" dirty="0"/>
          </a:p>
        </p:txBody>
      </p:sp>
      <p:sp>
        <p:nvSpPr>
          <p:cNvPr id="4" name="Slide Number Placeholder 3"/>
          <p:cNvSpPr>
            <a:spLocks noGrp="1"/>
          </p:cNvSpPr>
          <p:nvPr>
            <p:ph type="sldNum" sz="quarter" idx="10"/>
          </p:nvPr>
        </p:nvSpPr>
        <p:spPr/>
        <p:txBody>
          <a:bodyPr/>
          <a:lstStyle/>
          <a:p>
            <a:fld id="{F1FC4403-A360-4787-8090-A1E4C69397F7}" type="slidenum">
              <a:rPr lang="en-GB" smtClean="0"/>
              <a:t>16</a:t>
            </a:fld>
            <a:endParaRPr lang="en-GB"/>
          </a:p>
        </p:txBody>
      </p:sp>
    </p:spTree>
    <p:extLst>
      <p:ext uri="{BB962C8B-B14F-4D97-AF65-F5344CB8AC3E}">
        <p14:creationId xmlns:p14="http://schemas.microsoft.com/office/powerpoint/2010/main" val="3856839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Present each example stating either “This is not a radius.” or “</a:t>
            </a:r>
            <a:r>
              <a:rPr lang="en-GB" i="0" baseline="0" dirty="0"/>
              <a:t>This is a radius.”</a:t>
            </a:r>
          </a:p>
          <a:p>
            <a:endParaRPr lang="en-GB" i="0" baseline="0" dirty="0"/>
          </a:p>
          <a:p>
            <a:r>
              <a:rPr lang="en-GB" i="0" baseline="0" dirty="0"/>
              <a:t>The last example is a boundary case. A special case which is two radii with a special name – a diameter.</a:t>
            </a:r>
            <a:endParaRPr lang="en-GB" i="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Taken from </a:t>
            </a:r>
            <a:r>
              <a:rPr lang="en-GB" sz="1200" i="1" kern="1200" dirty="0">
                <a:solidFill>
                  <a:schemeClr val="tx1"/>
                </a:solidFill>
                <a:effectLst/>
                <a:latin typeface="+mn-lt"/>
                <a:ea typeface="+mn-ea"/>
                <a:cs typeface="+mn-cs"/>
              </a:rPr>
              <a:t>Making Every Maths Lesson Count </a:t>
            </a:r>
            <a:r>
              <a:rPr lang="en-GB" sz="1200" kern="1200" dirty="0">
                <a:solidFill>
                  <a:schemeClr val="tx1"/>
                </a:solidFill>
                <a:effectLst/>
                <a:latin typeface="+mn-lt"/>
                <a:ea typeface="+mn-ea"/>
                <a:cs typeface="+mn-cs"/>
              </a:rPr>
              <a:t>by Emma McCrea.</a:t>
            </a:r>
          </a:p>
        </p:txBody>
      </p:sp>
      <p:sp>
        <p:nvSpPr>
          <p:cNvPr id="4" name="Slide Number Placeholder 3"/>
          <p:cNvSpPr>
            <a:spLocks noGrp="1"/>
          </p:cNvSpPr>
          <p:nvPr>
            <p:ph type="sldNum" sz="quarter" idx="5"/>
          </p:nvPr>
        </p:nvSpPr>
        <p:spPr/>
        <p:txBody>
          <a:bodyPr/>
          <a:lstStyle/>
          <a:p>
            <a:fld id="{0E99A16F-9D1E-4A4E-B7FA-7FE4797419E8}" type="slidenum">
              <a:rPr lang="en-GB" smtClean="0"/>
              <a:t>17</a:t>
            </a:fld>
            <a:endParaRPr lang="en-GB"/>
          </a:p>
        </p:txBody>
      </p:sp>
    </p:spTree>
    <p:extLst>
      <p:ext uri="{BB962C8B-B14F-4D97-AF65-F5344CB8AC3E}">
        <p14:creationId xmlns:p14="http://schemas.microsoft.com/office/powerpoint/2010/main" val="1158341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Kullberg, A., </a:t>
            </a:r>
            <a:r>
              <a:rPr lang="en-GB" dirty="0" err="1"/>
              <a:t>Runesson</a:t>
            </a:r>
            <a:r>
              <a:rPr lang="en-GB" dirty="0"/>
              <a:t> Kempe, U., and </a:t>
            </a:r>
            <a:r>
              <a:rPr lang="en-GB" dirty="0" err="1"/>
              <a:t>Marton</a:t>
            </a:r>
            <a:r>
              <a:rPr lang="en-GB" dirty="0"/>
              <a:t>, F. (2017) What Is Made Possible to Learn When Using the Variation Theory of Learning in Teaching Mathematics? </a:t>
            </a:r>
            <a:r>
              <a:rPr lang="en-GB" i="1" dirty="0"/>
              <a:t>International Journal on Mathematics Education</a:t>
            </a:r>
            <a:r>
              <a:rPr lang="en-GB" dirty="0"/>
              <a:t> 49 (2017): 559–569. Available at: </a:t>
            </a:r>
            <a:r>
              <a:rPr lang="en-GB" u="sng" dirty="0">
                <a:hlinkClick r:id="rId3"/>
              </a:rPr>
              <a:t>https://link.springer.com/content/pdf/10.1007%2Fs11858-017-0858-4.pdf</a:t>
            </a:r>
            <a:r>
              <a:rPr lang="en-GB" dirty="0"/>
              <a:t>.</a:t>
            </a:r>
          </a:p>
        </p:txBody>
      </p:sp>
      <p:sp>
        <p:nvSpPr>
          <p:cNvPr id="4" name="Slide Number Placeholder 3"/>
          <p:cNvSpPr>
            <a:spLocks noGrp="1"/>
          </p:cNvSpPr>
          <p:nvPr>
            <p:ph type="sldNum" sz="quarter" idx="10"/>
          </p:nvPr>
        </p:nvSpPr>
        <p:spPr/>
        <p:txBody>
          <a:bodyPr/>
          <a:lstStyle/>
          <a:p>
            <a:fld id="{F1FC4403-A360-4787-8090-A1E4C69397F7}" type="slidenum">
              <a:rPr lang="en-GB" smtClean="0"/>
              <a:t>18</a:t>
            </a:fld>
            <a:endParaRPr lang="en-GB"/>
          </a:p>
        </p:txBody>
      </p:sp>
    </p:spTree>
    <p:extLst>
      <p:ext uri="{BB962C8B-B14F-4D97-AF65-F5344CB8AC3E}">
        <p14:creationId xmlns:p14="http://schemas.microsoft.com/office/powerpoint/2010/main" val="3725699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Best done in pairs</a:t>
            </a:r>
          </a:p>
        </p:txBody>
      </p:sp>
      <p:sp>
        <p:nvSpPr>
          <p:cNvPr id="4" name="Slide Number Placeholder 3"/>
          <p:cNvSpPr>
            <a:spLocks noGrp="1"/>
          </p:cNvSpPr>
          <p:nvPr>
            <p:ph type="sldNum" sz="quarter" idx="10"/>
          </p:nvPr>
        </p:nvSpPr>
        <p:spPr/>
        <p:txBody>
          <a:bodyPr/>
          <a:lstStyle/>
          <a:p>
            <a:fld id="{F1FC4403-A360-4787-8090-A1E4C69397F7}" type="slidenum">
              <a:rPr lang="en-GB" smtClean="0"/>
              <a:t>19</a:t>
            </a:fld>
            <a:endParaRPr lang="en-GB"/>
          </a:p>
        </p:txBody>
      </p:sp>
    </p:spTree>
    <p:extLst>
      <p:ext uri="{BB962C8B-B14F-4D97-AF65-F5344CB8AC3E}">
        <p14:creationId xmlns:p14="http://schemas.microsoft.com/office/powerpoint/2010/main" val="115588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Taken from </a:t>
            </a:r>
            <a:r>
              <a:rPr lang="en-GB" sz="1200" i="1" kern="1200" dirty="0">
                <a:solidFill>
                  <a:schemeClr val="tx1"/>
                </a:solidFill>
                <a:effectLst/>
                <a:latin typeface="+mn-lt"/>
                <a:ea typeface="+mn-ea"/>
                <a:cs typeface="+mn-cs"/>
              </a:rPr>
              <a:t>Making Every Maths Lesson Count </a:t>
            </a:r>
            <a:r>
              <a:rPr lang="en-GB" sz="1200" kern="1200" dirty="0">
                <a:solidFill>
                  <a:schemeClr val="tx1"/>
                </a:solidFill>
                <a:effectLst/>
                <a:latin typeface="+mn-lt"/>
                <a:ea typeface="+mn-ea"/>
                <a:cs typeface="+mn-cs"/>
              </a:rPr>
              <a:t>by Emma McCrea.</a:t>
            </a:r>
          </a:p>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20</a:t>
            </a:fld>
            <a:endParaRPr lang="en-GB"/>
          </a:p>
        </p:txBody>
      </p:sp>
    </p:spTree>
    <p:extLst>
      <p:ext uri="{BB962C8B-B14F-4D97-AF65-F5344CB8AC3E}">
        <p14:creationId xmlns:p14="http://schemas.microsoft.com/office/powerpoint/2010/main" val="379585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https://www.ncetm.org.uk/teaching-for-mastery/mastery-explained/five-big-ideas-in-teaching-for-mastery/</a:t>
            </a:r>
            <a:endParaRPr lang="en-GB" baseline="0" dirty="0"/>
          </a:p>
        </p:txBody>
      </p:sp>
      <p:sp>
        <p:nvSpPr>
          <p:cNvPr id="4" name="Slide Number Placeholder 3"/>
          <p:cNvSpPr>
            <a:spLocks noGrp="1"/>
          </p:cNvSpPr>
          <p:nvPr>
            <p:ph type="sldNum" sz="quarter" idx="10"/>
          </p:nvPr>
        </p:nvSpPr>
        <p:spPr/>
        <p:txBody>
          <a:bodyPr/>
          <a:lstStyle/>
          <a:p>
            <a:fld id="{5E7E5CE8-4D9B-4B90-B04D-856B84F69FD8}" type="slidenum">
              <a:rPr lang="en-GB" smtClean="0"/>
              <a:t>2</a:t>
            </a:fld>
            <a:endParaRPr lang="en-GB"/>
          </a:p>
        </p:txBody>
      </p:sp>
    </p:spTree>
    <p:extLst>
      <p:ext uri="{BB962C8B-B14F-4D97-AF65-F5344CB8AC3E}">
        <p14:creationId xmlns:p14="http://schemas.microsoft.com/office/powerpoint/2010/main" val="27454151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We</a:t>
            </a:r>
            <a:r>
              <a:rPr lang="en-GB" i="0" baseline="0" dirty="0"/>
              <a:t> use concept/non-concept to help us understand what procedural variation is!</a:t>
            </a:r>
            <a:endParaRPr lang="en-GB" i="0" dirty="0"/>
          </a:p>
        </p:txBody>
      </p:sp>
      <p:sp>
        <p:nvSpPr>
          <p:cNvPr id="4" name="Slide Number Placeholder 3"/>
          <p:cNvSpPr>
            <a:spLocks noGrp="1"/>
          </p:cNvSpPr>
          <p:nvPr>
            <p:ph type="sldNum" sz="quarter" idx="10"/>
          </p:nvPr>
        </p:nvSpPr>
        <p:spPr/>
        <p:txBody>
          <a:bodyPr/>
          <a:lstStyle/>
          <a:p>
            <a:fld id="{F385F9E8-66F2-43ED-BF9C-01A3D25CCF13}" type="slidenum">
              <a:rPr lang="en-GB" smtClean="0"/>
              <a:t>21</a:t>
            </a:fld>
            <a:endParaRPr lang="en-GB"/>
          </a:p>
        </p:txBody>
      </p:sp>
    </p:spTree>
    <p:extLst>
      <p:ext uri="{BB962C8B-B14F-4D97-AF65-F5344CB8AC3E}">
        <p14:creationId xmlns:p14="http://schemas.microsoft.com/office/powerpoint/2010/main" val="3310840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TT time to read.  </a:t>
            </a:r>
          </a:p>
        </p:txBody>
      </p:sp>
      <p:sp>
        <p:nvSpPr>
          <p:cNvPr id="4" name="Slide Number Placeholder 3"/>
          <p:cNvSpPr>
            <a:spLocks noGrp="1"/>
          </p:cNvSpPr>
          <p:nvPr>
            <p:ph type="sldNum" sz="quarter" idx="10"/>
          </p:nvPr>
        </p:nvSpPr>
        <p:spPr/>
        <p:txBody>
          <a:bodyPr/>
          <a:lstStyle/>
          <a:p>
            <a:fld id="{F385F9E8-66F2-43ED-BF9C-01A3D25CCF13}" type="slidenum">
              <a:rPr lang="en-GB" smtClean="0"/>
              <a:t>22</a:t>
            </a:fld>
            <a:endParaRPr lang="en-GB"/>
          </a:p>
        </p:txBody>
      </p:sp>
    </p:spTree>
    <p:extLst>
      <p:ext uri="{BB962C8B-B14F-4D97-AF65-F5344CB8AC3E}">
        <p14:creationId xmlns:p14="http://schemas.microsoft.com/office/powerpoint/2010/main" val="690929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Craig Barton,</a:t>
            </a:r>
            <a:r>
              <a:rPr lang="en-GB" baseline="0" dirty="0"/>
              <a:t> </a:t>
            </a:r>
            <a:r>
              <a:rPr lang="en-GB" i="1" baseline="0" dirty="0"/>
              <a:t>How I wish I’d taught maths</a:t>
            </a:r>
            <a:endParaRPr lang="en-GB" i="1" dirty="0"/>
          </a:p>
        </p:txBody>
      </p:sp>
      <p:sp>
        <p:nvSpPr>
          <p:cNvPr id="4" name="Slide Number Placeholder 3"/>
          <p:cNvSpPr>
            <a:spLocks noGrp="1"/>
          </p:cNvSpPr>
          <p:nvPr>
            <p:ph type="sldNum" sz="quarter" idx="10"/>
          </p:nvPr>
        </p:nvSpPr>
        <p:spPr/>
        <p:txBody>
          <a:bodyPr/>
          <a:lstStyle/>
          <a:p>
            <a:fld id="{F1FC4403-A360-4787-8090-A1E4C69397F7}" type="slidenum">
              <a:rPr lang="en-GB" smtClean="0"/>
              <a:t>23</a:t>
            </a:fld>
            <a:endParaRPr lang="en-GB"/>
          </a:p>
        </p:txBody>
      </p:sp>
    </p:spTree>
    <p:extLst>
      <p:ext uri="{BB962C8B-B14F-4D97-AF65-F5344CB8AC3E}">
        <p14:creationId xmlns:p14="http://schemas.microsoft.com/office/powerpoint/2010/main" val="3172300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0288D-C24C-4B36-8822-8F2174DE76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582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0E99A16F-9D1E-4A4E-B7FA-7FE4797419E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8717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26</a:t>
            </a:fld>
            <a:endParaRPr lang="en-GB"/>
          </a:p>
        </p:txBody>
      </p:sp>
    </p:spTree>
    <p:extLst>
      <p:ext uri="{BB962C8B-B14F-4D97-AF65-F5344CB8AC3E}">
        <p14:creationId xmlns:p14="http://schemas.microsoft.com/office/powerpoint/2010/main" val="2366140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27</a:t>
            </a:fld>
            <a:endParaRPr lang="en-GB"/>
          </a:p>
        </p:txBody>
      </p:sp>
    </p:spTree>
    <p:extLst>
      <p:ext uri="{BB962C8B-B14F-4D97-AF65-F5344CB8AC3E}">
        <p14:creationId xmlns:p14="http://schemas.microsoft.com/office/powerpoint/2010/main" val="2769717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28</a:t>
            </a:fld>
            <a:endParaRPr lang="en-GB"/>
          </a:p>
        </p:txBody>
      </p:sp>
    </p:spTree>
    <p:extLst>
      <p:ext uri="{BB962C8B-B14F-4D97-AF65-F5344CB8AC3E}">
        <p14:creationId xmlns:p14="http://schemas.microsoft.com/office/powerpoint/2010/main" val="146571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Show the ‘monkey business’ enhanced video to provide rationale</a:t>
            </a:r>
            <a:r>
              <a:rPr lang="en-GB" i="0" baseline="0" dirty="0"/>
              <a:t> for variation.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If we do not focus, we miss things.</a:t>
            </a:r>
            <a:endParaRPr lang="en-GB" i="0" dirty="0"/>
          </a:p>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3</a:t>
            </a:fld>
            <a:endParaRPr lang="en-GB"/>
          </a:p>
        </p:txBody>
      </p:sp>
    </p:spTree>
    <p:extLst>
      <p:ext uri="{BB962C8B-B14F-4D97-AF65-F5344CB8AC3E}">
        <p14:creationId xmlns:p14="http://schemas.microsoft.com/office/powerpoint/2010/main" val="161092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Mike Askew, Transforming Primary Mathematics, 2011, Chapter 6 “Variation Theory”</a:t>
            </a:r>
          </a:p>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4</a:t>
            </a:fld>
            <a:endParaRPr lang="en-GB"/>
          </a:p>
        </p:txBody>
      </p:sp>
    </p:spTree>
    <p:extLst>
      <p:ext uri="{BB962C8B-B14F-4D97-AF65-F5344CB8AC3E}">
        <p14:creationId xmlns:p14="http://schemas.microsoft.com/office/powerpoint/2010/main" val="961281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What we attend to is what we learn</a:t>
            </a:r>
          </a:p>
          <a:p>
            <a:r>
              <a:rPr lang="en-GB" sz="1200" dirty="0"/>
              <a:t>Peps McCrea, Memorable Teaching, 2017 https://ift.education/learning-paper/</a:t>
            </a:r>
          </a:p>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5</a:t>
            </a:fld>
            <a:endParaRPr lang="en-GB"/>
          </a:p>
        </p:txBody>
      </p:sp>
    </p:spTree>
    <p:extLst>
      <p:ext uri="{BB962C8B-B14F-4D97-AF65-F5344CB8AC3E}">
        <p14:creationId xmlns:p14="http://schemas.microsoft.com/office/powerpoint/2010/main" val="76502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TT time to read.  </a:t>
            </a:r>
          </a:p>
        </p:txBody>
      </p:sp>
      <p:sp>
        <p:nvSpPr>
          <p:cNvPr id="4" name="Slide Number Placeholder 3"/>
          <p:cNvSpPr>
            <a:spLocks noGrp="1"/>
          </p:cNvSpPr>
          <p:nvPr>
            <p:ph type="sldNum" sz="quarter" idx="10"/>
          </p:nvPr>
        </p:nvSpPr>
        <p:spPr/>
        <p:txBody>
          <a:bodyPr/>
          <a:lstStyle/>
          <a:p>
            <a:fld id="{F385F9E8-66F2-43ED-BF9C-01A3D25CCF13}" type="slidenum">
              <a:rPr lang="en-GB" smtClean="0"/>
              <a:t>6</a:t>
            </a:fld>
            <a:endParaRPr lang="en-GB"/>
          </a:p>
        </p:txBody>
      </p:sp>
    </p:spTree>
    <p:extLst>
      <p:ext uri="{BB962C8B-B14F-4D97-AF65-F5344CB8AC3E}">
        <p14:creationId xmlns:p14="http://schemas.microsoft.com/office/powerpoint/2010/main" val="236975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Exploring one aspect of procedural</a:t>
            </a:r>
            <a:r>
              <a:rPr lang="en-GB" baseline="0" dirty="0"/>
              <a:t> variation (sometimes referred to as variation theory in itself or intelligent practice).</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Concept/non-concept</a:t>
            </a:r>
            <a:r>
              <a:rPr lang="en-GB" sz="1200" baseline="0" dirty="0"/>
              <a:t> is sometimes (incorrectly) referred to as example/non-example.</a:t>
            </a:r>
            <a:endParaRPr lang="en-GB" sz="1200" dirty="0"/>
          </a:p>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7</a:t>
            </a:fld>
            <a:endParaRPr lang="en-GB"/>
          </a:p>
        </p:txBody>
      </p:sp>
    </p:spTree>
    <p:extLst>
      <p:ext uri="{BB962C8B-B14F-4D97-AF65-F5344CB8AC3E}">
        <p14:creationId xmlns:p14="http://schemas.microsoft.com/office/powerpoint/2010/main" val="140932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i="0" dirty="0"/>
              <a:t>“In the first exercise, the variation of signs is controlled so that all possible pairs occur, but numbers and relative values vary, and there is little apparent system even in the variation of signs. A diagram would add little sense to the variety that is produced and it is not clear that the concept of gradient, as a slope property, would be the focus of attention. It is more likely, because the variation is in the signs, that subtracting and dividing directed numbers will be the focus.</a:t>
            </a:r>
          </a:p>
          <a:p>
            <a:r>
              <a:rPr lang="en-GB" i="0" dirty="0"/>
              <a:t> </a:t>
            </a:r>
          </a:p>
          <a:p>
            <a:r>
              <a:rPr lang="en-GB" i="0" dirty="0"/>
              <a:t>In the second exercise, there is selective practice of various possibilities followed quickly by an invitation to write gradient as a formula, expressing a generality that the learner must already know in order to do the earlier questions. This is then followed by questions about special cases of the formula, so that we can see the author is intending generalization of gradient calculations to be the focus. </a:t>
            </a:r>
          </a:p>
          <a:p>
            <a:endParaRPr lang="en-GB" i="0" dirty="0"/>
          </a:p>
          <a:p>
            <a:r>
              <a:rPr lang="en-GB" i="0" dirty="0"/>
              <a:t>In the last exercise, variation is tightly controlled by only varying the x-coordinate of the second point. Some have found the third exercise too constrained for the development of technical fluency, even boring, while others have found that it is the most interesting of the three because it invites questions and further exploration, and includes a little shock that does not yield to an algorithmic approach. The focus is on varying gradient in a controlled way so that gradient changes from being a name for the answer to a calculation, to being a relationship, to being a property and also an arena for conjecture. By asking the highly mathematical question ‘what changes and what stays the same?’, and by examining the nature of the changes offered, we can be precise about what an exercise together with an established way of working (collection of social practices) affords the learner, and with what constraints.</a:t>
            </a:r>
            <a:r>
              <a:rPr lang="en-GB" i="0" baseline="0" dirty="0"/>
              <a:t> </a:t>
            </a:r>
            <a:r>
              <a:rPr lang="en-GB" i="0" dirty="0"/>
              <a:t>Each of the exercises above affords a different kind of generalization, and learners’ engagement with gradient as a concept will be influenced by what they can easily generalize from the exercise.”</a:t>
            </a:r>
          </a:p>
          <a:p>
            <a:endParaRPr lang="en-GB"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Taken from Watson, Anne and Mason, John (2006). Seeing an exercise as a single mathematical object: using variation to structure sense-making. Mathematics thinking and learning, 8(2) pp. 91–111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http://oro.open.ac.uk/9764/1/06_MTL_Watson_&amp;_Mason.pdf </a:t>
            </a:r>
          </a:p>
          <a:p>
            <a:endParaRPr lang="en-GB" i="0" dirty="0"/>
          </a:p>
        </p:txBody>
      </p:sp>
      <p:sp>
        <p:nvSpPr>
          <p:cNvPr id="4" name="Slide Number Placeholder 3"/>
          <p:cNvSpPr>
            <a:spLocks noGrp="1"/>
          </p:cNvSpPr>
          <p:nvPr>
            <p:ph type="sldNum" sz="quarter" idx="10"/>
          </p:nvPr>
        </p:nvSpPr>
        <p:spPr/>
        <p:txBody>
          <a:bodyPr/>
          <a:lstStyle/>
          <a:p>
            <a:fld id="{F385F9E8-66F2-43ED-BF9C-01A3D25CCF13}" type="slidenum">
              <a:rPr lang="en-GB" smtClean="0"/>
              <a:t>8</a:t>
            </a:fld>
            <a:endParaRPr lang="en-GB"/>
          </a:p>
        </p:txBody>
      </p:sp>
    </p:spTree>
    <p:extLst>
      <p:ext uri="{BB962C8B-B14F-4D97-AF65-F5344CB8AC3E}">
        <p14:creationId xmlns:p14="http://schemas.microsoft.com/office/powerpoint/2010/main" val="2994937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Gu, L., Huang, R., &amp; </a:t>
            </a:r>
            <a:r>
              <a:rPr lang="en-GB" dirty="0" err="1"/>
              <a:t>Marton</a:t>
            </a:r>
            <a:r>
              <a:rPr lang="en-GB" dirty="0"/>
              <a:t>, F. (2004). Teaching with variation: A Chinese way of promoting effective Mathematics learning. In L. Fan, N. Y. Wong, J. Cai &amp; S. Li (Eds.), </a:t>
            </a:r>
            <a:r>
              <a:rPr lang="en-GB" i="1" dirty="0"/>
              <a:t>How Chinese learn Mathematics: Perspectives from insiders</a:t>
            </a:r>
            <a:r>
              <a:rPr lang="en-GB" dirty="0"/>
              <a:t>. Singapore: World Scientific Publishing.</a:t>
            </a:r>
          </a:p>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9</a:t>
            </a:fld>
            <a:endParaRPr lang="en-GB"/>
          </a:p>
        </p:txBody>
      </p:sp>
    </p:spTree>
    <p:extLst>
      <p:ext uri="{BB962C8B-B14F-4D97-AF65-F5344CB8AC3E}">
        <p14:creationId xmlns:p14="http://schemas.microsoft.com/office/powerpoint/2010/main" val="327444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mary.mackirdy\Documents\Maths hubs website\maths_hubs_logo.jpg">
            <a:extLst>
              <a:ext uri="{FF2B5EF4-FFF2-40B4-BE49-F238E27FC236}">
                <a16:creationId xmlns:a16="http://schemas.microsoft.com/office/drawing/2014/main" id="{E0FEF57C-8C68-4FB6-913A-20F7C62A687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03850" y="5564188"/>
            <a:ext cx="373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4A343D4-4BE1-4345-8B2C-956B63DA041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32588" y="4564063"/>
            <a:ext cx="2286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r>
              <a:rPr lang="en-GB"/>
              <a:t>Pilot materials 2018/19</a:t>
            </a:r>
          </a:p>
        </p:txBody>
      </p:sp>
    </p:spTree>
    <p:extLst>
      <p:ext uri="{BB962C8B-B14F-4D97-AF65-F5344CB8AC3E}">
        <p14:creationId xmlns:p14="http://schemas.microsoft.com/office/powerpoint/2010/main" val="5356266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8BE71806-9D7F-4205-92BE-A0AF78483934}"/>
              </a:ext>
            </a:extLst>
          </p:cNvPr>
          <p:cNvSpPr txBox="1"/>
          <p:nvPr userDrawn="1"/>
        </p:nvSpPr>
        <p:spPr>
          <a:xfrm>
            <a:off x="457200" y="2278613"/>
            <a:ext cx="4537323" cy="646331"/>
          </a:xfrm>
          <a:prstGeom prst="rect">
            <a:avLst/>
          </a:prstGeom>
          <a:noFill/>
        </p:spPr>
        <p:txBody>
          <a:bodyPr wrap="square" rtlCol="0">
            <a:spAutoFit/>
          </a:bodyPr>
          <a:lstStyle/>
          <a:p>
            <a:pPr>
              <a:buNone/>
            </a:pPr>
            <a:r>
              <a:rPr lang="en-GB" sz="3600" b="1" dirty="0">
                <a:solidFill>
                  <a:schemeClr val="bg1"/>
                </a:solidFill>
              </a:rPr>
              <a:t>Thank you</a:t>
            </a:r>
          </a:p>
        </p:txBody>
      </p:sp>
    </p:spTree>
    <p:extLst>
      <p:ext uri="{BB962C8B-B14F-4D97-AF65-F5344CB8AC3E}">
        <p14:creationId xmlns:p14="http://schemas.microsoft.com/office/powerpoint/2010/main" val="118265565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a:extLst>
              <a:ext uri="{FF2B5EF4-FFF2-40B4-BE49-F238E27FC236}">
                <a16:creationId xmlns:a16="http://schemas.microsoft.com/office/drawing/2014/main" id="{AE93419B-185E-4F6C-8440-3B2C30B594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5400" y="188913"/>
            <a:ext cx="27828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5442E28-1A40-4653-B701-67D8875956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19161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941168"/>
            <a:ext cx="5486400" cy="426170"/>
          </a:xfrm>
        </p:spPr>
        <p:txBody>
          <a:bodyPr/>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1027913"/>
            <a:ext cx="5486400" cy="3913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r>
              <a:rPr lang="en-GB"/>
              <a:t>Pilot materials 2018/19</a:t>
            </a:r>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61875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663DE1-590C-40ED-B873-62182479FAC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476673"/>
            <a:ext cx="4537323" cy="720080"/>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1" y="1340766"/>
            <a:ext cx="4546847" cy="1152130"/>
          </a:xfrm>
        </p:spPr>
        <p:txBody>
          <a:bodyPr/>
          <a:lstStyle>
            <a:lvl1pPr marL="0" indent="0">
              <a:defRPr sz="240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Tree>
    <p:extLst>
      <p:ext uri="{BB962C8B-B14F-4D97-AF65-F5344CB8AC3E}">
        <p14:creationId xmlns:p14="http://schemas.microsoft.com/office/powerpoint/2010/main" val="19854630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08876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B3EF4-4F4B-4258-AE3A-15F18F2407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B3256F-83C8-4422-BB4B-79DB90083B87}"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4508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07321-1670-4760-A597-DAD22FB78B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28FB64-8E98-4372-891D-01B9A57CE849}"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887268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2B524-CEE3-4ED8-BA0C-482FFF0BC0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C5C1D8-5F3C-45E3-A862-3FEB8F838978}"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794371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CC845-5A4A-439D-9C3A-6DEEE61C79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5A271E-C960-4C09-B05F-FB20100B09A9}"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078447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7DEB3-D5D7-45EB-AB49-79EC04A2C4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7200" y="4149080"/>
            <a:ext cx="8229600" cy="426170"/>
          </a:xfrm>
        </p:spPr>
        <p:txBody>
          <a:bodyPr/>
          <a:lstStyle>
            <a:lvl1pPr algn="l">
              <a:defRPr sz="2000" b="1">
                <a:solidFill>
                  <a:srgbClr val="585858"/>
                </a:solidFill>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457200" y="444953"/>
            <a:ext cx="8229600" cy="3560111"/>
          </a:xfrm>
        </p:spPr>
        <p:txBody>
          <a:bodyPr/>
          <a:lstStyle>
            <a:lvl1pPr marL="0" indent="0">
              <a:buNone/>
              <a:defRPr sz="3200">
                <a:solidFill>
                  <a:srgbClr val="585858"/>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457200" y="4725144"/>
            <a:ext cx="82296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86FDD3-8659-4DF6-9C22-A70505F52DFB}"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6997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8BE71806-9D7F-4205-92BE-A0AF78483934}"/>
              </a:ext>
            </a:extLst>
          </p:cNvPr>
          <p:cNvSpPr txBox="1"/>
          <p:nvPr userDrawn="1"/>
        </p:nvSpPr>
        <p:spPr>
          <a:xfrm>
            <a:off x="457200" y="2278613"/>
            <a:ext cx="4537323"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Thank you</a:t>
            </a:r>
          </a:p>
        </p:txBody>
      </p:sp>
    </p:spTree>
    <p:extLst>
      <p:ext uri="{BB962C8B-B14F-4D97-AF65-F5344CB8AC3E}">
        <p14:creationId xmlns:p14="http://schemas.microsoft.com/office/powerpoint/2010/main" val="115198184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9248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r>
              <a:rPr lang="en-GB"/>
              <a:t>Pilot materials 2018/19</a:t>
            </a: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76800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663DE1-590C-40ED-B873-62182479FA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476673"/>
            <a:ext cx="4537323" cy="720080"/>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1" y="1340766"/>
            <a:ext cx="4546847" cy="1152130"/>
          </a:xfrm>
        </p:spPr>
        <p:txBody>
          <a:bodyPr/>
          <a:lstStyle>
            <a:lvl1pPr marL="0" indent="0">
              <a:defRPr sz="240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7925276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510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B3EF4-4F4B-4258-AE3A-15F18F2407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56503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07321-1670-4760-A597-DAD22FB78B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99056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2B524-CEE3-4ED8-BA0C-482FFF0BC0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426844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CC845-5A4A-439D-9C3A-6DEEE61C79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21269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7DEB3-D5D7-45EB-AB49-79EC04A2C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7200" y="4149080"/>
            <a:ext cx="8229600" cy="426170"/>
          </a:xfrm>
        </p:spPr>
        <p:txBody>
          <a:bodyPr/>
          <a:lstStyle>
            <a:lvl1pPr algn="l">
              <a:defRPr sz="2000" b="1">
                <a:solidFill>
                  <a:srgbClr val="585858"/>
                </a:solidFill>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457200" y="444953"/>
            <a:ext cx="8229600" cy="3560111"/>
          </a:xfrm>
        </p:spPr>
        <p:txBody>
          <a:bodyPr/>
          <a:lstStyle>
            <a:lvl1pPr marL="0" indent="0">
              <a:buNone/>
              <a:defRPr sz="3200">
                <a:solidFill>
                  <a:srgbClr val="585858"/>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457200" y="4725144"/>
            <a:ext cx="82296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4139121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r>
              <a:rPr lang="en-GB"/>
              <a:t>Pilot materials 2018/19</a:t>
            </a:r>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60" r:id="rId11"/>
  </p:sldLayoutIdLst>
  <p:hf sldNum="0" hdr="0" dt="0"/>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457078" y="301625"/>
            <a:ext cx="822972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457200" y="1556792"/>
            <a:ext cx="8226425"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284E3E-0734-4C1C-8A10-2A7D3F5CEAFB}"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0037800"/>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Lst>
  <p:txStyles>
    <p:titleStyle>
      <a:lvl1pPr algn="l" rtl="0" eaLnBrk="0" fontAlgn="base" hangingPunct="0">
        <a:spcBef>
          <a:spcPct val="0"/>
        </a:spcBef>
        <a:spcAft>
          <a:spcPct val="0"/>
        </a:spcAft>
        <a:defRPr sz="3600" b="1">
          <a:solidFill>
            <a:srgbClr val="585858"/>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j-lt"/>
          <a:ea typeface="+mn-ea"/>
          <a:cs typeface="+mn-cs"/>
        </a:defRPr>
      </a:lvl1pPr>
      <a:lvl2pPr marL="742950" indent="-285750" algn="l" rtl="0" eaLnBrk="0" fontAlgn="base" hangingPunct="0">
        <a:spcBef>
          <a:spcPct val="20000"/>
        </a:spcBef>
        <a:spcAft>
          <a:spcPct val="0"/>
        </a:spcAft>
        <a:buClr>
          <a:srgbClr val="585858"/>
        </a:buClr>
        <a:buFont typeface="Arial" panose="020B0604020202020204" pitchFamily="34" charset="0"/>
        <a:buChar char="•"/>
        <a:defRPr sz="2000">
          <a:solidFill>
            <a:srgbClr val="585858"/>
          </a:solidFill>
          <a:latin typeface="+mj-lt"/>
        </a:defRPr>
      </a:lvl2pPr>
      <a:lvl3pPr marL="1143000" indent="-228600" algn="l" rtl="0" eaLnBrk="0" fontAlgn="base" hangingPunct="0">
        <a:spcBef>
          <a:spcPct val="20000"/>
        </a:spcBef>
        <a:spcAft>
          <a:spcPct val="0"/>
        </a:spcAft>
        <a:buClr>
          <a:srgbClr val="585858"/>
        </a:buClr>
        <a:buFont typeface="Arial" panose="020B0604020202020204" pitchFamily="34" charset="0"/>
        <a:buChar char="•"/>
        <a:defRPr sz="1800">
          <a:solidFill>
            <a:srgbClr val="585858"/>
          </a:solidFill>
          <a:latin typeface="+mj-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ncetm.org.uk/"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https://www.ncetm.org.uk/maths-hubs/find-your-hub/"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variationtheory.com/"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link.springer.com/content/pdf/10.1007%2Fs11858-017-0858-4.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conceptionofthegood.co.uk/?p=557" TargetMode="External"/><Relationship Id="rId5" Type="http://schemas.openxmlformats.org/officeDocument/2006/relationships/hyperlink" Target="https://www.ncetm.org.uk/teaching-for-mastery/mastery-explained/five-big-ideas-in-teaching-for-mastery/" TargetMode="External"/><Relationship Id="rId4" Type="http://schemas.openxmlformats.org/officeDocument/2006/relationships/hyperlink" Target="https://ift.education/learning-paper"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IGQmdoK_ZfY"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E303B44-0589-42A8-84B7-70FB98081DE8}"/>
              </a:ext>
            </a:extLst>
          </p:cNvPr>
          <p:cNvSpPr>
            <a:spLocks noGrp="1" noChangeArrowheads="1"/>
          </p:cNvSpPr>
          <p:nvPr>
            <p:ph type="ctrTitle"/>
          </p:nvPr>
        </p:nvSpPr>
        <p:spPr>
          <a:xfrm>
            <a:off x="466725" y="476673"/>
            <a:ext cx="4694205" cy="720080"/>
          </a:xfrm>
        </p:spPr>
        <p:txBody>
          <a:bodyPr/>
          <a:lstStyle/>
          <a:p>
            <a:r>
              <a:rPr lang="en-US" altLang="en-US" dirty="0"/>
              <a:t>Secondary Teaching for Mastery</a:t>
            </a:r>
          </a:p>
        </p:txBody>
      </p:sp>
      <p:sp>
        <p:nvSpPr>
          <p:cNvPr id="7171" name="Subtitle 2">
            <a:extLst>
              <a:ext uri="{FF2B5EF4-FFF2-40B4-BE49-F238E27FC236}">
                <a16:creationId xmlns:a16="http://schemas.microsoft.com/office/drawing/2014/main" id="{043DD5DA-23E9-4B2E-AA53-D82F77D10147}"/>
              </a:ext>
            </a:extLst>
          </p:cNvPr>
          <p:cNvSpPr>
            <a:spLocks noGrp="1" noChangeArrowheads="1"/>
          </p:cNvSpPr>
          <p:nvPr>
            <p:ph type="subTitle" idx="1"/>
          </p:nvPr>
        </p:nvSpPr>
        <p:spPr>
          <a:xfrm>
            <a:off x="468406" y="2132856"/>
            <a:ext cx="4535642" cy="1678806"/>
          </a:xfrm>
        </p:spPr>
        <p:txBody>
          <a:bodyPr/>
          <a:lstStyle/>
          <a:p>
            <a:r>
              <a:rPr lang="en-US" altLang="en-US" sz="3600" dirty="0">
                <a:cs typeface="Arial"/>
              </a:rPr>
              <a:t>Initial Teacher Education units</a:t>
            </a:r>
            <a:endParaRPr lang="en-US" sz="3600">
              <a:cs typeface="Arial"/>
            </a:endParaRPr>
          </a:p>
          <a:p>
            <a:endParaRPr lang="en-US" altLang="en-US" dirty="0">
              <a:cs typeface="Arial"/>
            </a:endParaRPr>
          </a:p>
          <a:p>
            <a:r>
              <a:rPr lang="en-US" altLang="en-US" dirty="0"/>
              <a:t>Variation</a:t>
            </a:r>
            <a:endParaRPr lang="en-US">
              <a:cs typeface="Arial"/>
            </a:endParaRPr>
          </a:p>
        </p:txBody>
      </p:sp>
    </p:spTree>
    <p:extLst>
      <p:ext uri="{BB962C8B-B14F-4D97-AF65-F5344CB8AC3E}">
        <p14:creationId xmlns:p14="http://schemas.microsoft.com/office/powerpoint/2010/main" val="97190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9E8BD46-6313-4D61-A254-1BE34FEF4959}"/>
              </a:ext>
            </a:extLst>
          </p:cNvPr>
          <p:cNvSpPr>
            <a:spLocks noGrp="1"/>
          </p:cNvSpPr>
          <p:nvPr>
            <p:ph idx="1"/>
          </p:nvPr>
        </p:nvSpPr>
        <p:spPr/>
        <p:txBody>
          <a:bodyPr/>
          <a:lstStyle/>
          <a:p>
            <a:pPr indent="0">
              <a:buNone/>
            </a:pPr>
            <a:r>
              <a:rPr lang="en-GB" sz="2400" dirty="0">
                <a:latin typeface="Arial"/>
                <a:cs typeface="Arial"/>
              </a:rPr>
              <a:t>“</a:t>
            </a:r>
            <a:r>
              <a:rPr lang="en-GB" sz="2800" dirty="0">
                <a:latin typeface="Arial"/>
                <a:cs typeface="Arial"/>
              </a:rPr>
              <a:t>All we need to know is that learners discern differences between and within objects through attending to variation. Teachers can therefore aim to constrain the number and nature of the differences they present to learners and thus increase the likelihood that attention will be focused on mathematically crucial variables.”</a:t>
            </a:r>
            <a:endParaRPr lang="en-US" sz="2800">
              <a:latin typeface="Arial"/>
              <a:cs typeface="Arial"/>
            </a:endParaRPr>
          </a:p>
          <a:p>
            <a:pPr algn="r">
              <a:buNone/>
            </a:pPr>
            <a:endParaRPr lang="en-GB" sz="1600" dirty="0">
              <a:latin typeface="Arial" panose="020B0604020202020204" pitchFamily="34" charset="0"/>
              <a:cs typeface="Arial" panose="020B0604020202020204" pitchFamily="34" charset="0"/>
            </a:endParaRPr>
          </a:p>
          <a:p>
            <a:pPr algn="r">
              <a:buNone/>
            </a:pPr>
            <a:endParaRPr lang="en-GB" sz="1600" dirty="0">
              <a:latin typeface="Arial" panose="020B0604020202020204" pitchFamily="34" charset="0"/>
              <a:cs typeface="Arial" panose="020B0604020202020204" pitchFamily="34" charset="0"/>
            </a:endParaRPr>
          </a:p>
          <a:p>
            <a:pPr algn="r">
              <a:buNone/>
            </a:pPr>
            <a:r>
              <a:rPr lang="en-GB" sz="2000" dirty="0">
                <a:latin typeface="Arial"/>
                <a:cs typeface="Arial"/>
              </a:rPr>
              <a:t>Watson and Mason, 2006 </a:t>
            </a:r>
            <a:endParaRPr lang="en-GB" sz="2000" dirty="0">
              <a:latin typeface="Arial" panose="020B0604020202020204" pitchFamily="34" charset="0"/>
              <a:cs typeface="Arial" panose="020B0604020202020204" pitchFamily="34" charset="0"/>
            </a:endParaRPr>
          </a:p>
          <a:p>
            <a:pPr algn="r">
              <a:buNone/>
            </a:pPr>
            <a:r>
              <a:rPr lang="en-GB" sz="1600" dirty="0">
                <a:latin typeface="Arial" panose="020B0604020202020204" pitchFamily="34" charset="0"/>
                <a:cs typeface="Arial" panose="020B0604020202020204" pitchFamily="34" charset="0"/>
              </a:rPr>
              <a:t> </a:t>
            </a:r>
          </a:p>
          <a:p>
            <a:endParaRPr lang="en-GB" dirty="0"/>
          </a:p>
        </p:txBody>
      </p:sp>
    </p:spTree>
    <p:extLst>
      <p:ext uri="{BB962C8B-B14F-4D97-AF65-F5344CB8AC3E}">
        <p14:creationId xmlns:p14="http://schemas.microsoft.com/office/powerpoint/2010/main" val="1626049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D21BA-2200-4A8F-8DBD-A504CE697888}"/>
              </a:ext>
            </a:extLst>
          </p:cNvPr>
          <p:cNvSpPr>
            <a:spLocks noGrp="1"/>
          </p:cNvSpPr>
          <p:nvPr>
            <p:ph type="title"/>
          </p:nvPr>
        </p:nvSpPr>
        <p:spPr/>
        <p:txBody>
          <a:bodyPr/>
          <a:lstStyle/>
          <a:p>
            <a:r>
              <a:rPr lang="en-GB" dirty="0"/>
              <a:t>Variation vs variety</a:t>
            </a:r>
          </a:p>
        </p:txBody>
      </p:sp>
      <p:sp>
        <p:nvSpPr>
          <p:cNvPr id="3" name="Content Placeholder 2">
            <a:extLst>
              <a:ext uri="{FF2B5EF4-FFF2-40B4-BE49-F238E27FC236}">
                <a16:creationId xmlns:a16="http://schemas.microsoft.com/office/drawing/2014/main" id="{69418B27-5DFA-4FD1-8DD6-EA5F4C5FC028}"/>
              </a:ext>
            </a:extLst>
          </p:cNvPr>
          <p:cNvSpPr>
            <a:spLocks noGrp="1"/>
          </p:cNvSpPr>
          <p:nvPr>
            <p:ph idx="1"/>
          </p:nvPr>
        </p:nvSpPr>
        <p:spPr>
          <a:xfrm>
            <a:off x="450776" y="1124744"/>
            <a:ext cx="8229600" cy="3888432"/>
          </a:xfrm>
        </p:spPr>
        <p:txBody>
          <a:bodyPr/>
          <a:lstStyle/>
          <a:p>
            <a:pPr marL="0" indent="0">
              <a:buNone/>
            </a:pPr>
            <a:r>
              <a:rPr lang="en-GB" dirty="0">
                <a:cs typeface="Arial" panose="020B0604020202020204" pitchFamily="34" charset="0"/>
              </a:rPr>
              <a:t>Variety</a:t>
            </a:r>
          </a:p>
          <a:p>
            <a:pPr>
              <a:buFont typeface="Arial" panose="020B0604020202020204" pitchFamily="34" charset="0"/>
              <a:buChar char="•"/>
            </a:pPr>
            <a:r>
              <a:rPr lang="en-GB" dirty="0">
                <a:ea typeface="+mn-ea"/>
                <a:cs typeface="Arial"/>
              </a:rPr>
              <a:t>‘Pick and mix’</a:t>
            </a:r>
            <a:endParaRPr lang="en-GB" dirty="0">
              <a:cs typeface="Arial"/>
            </a:endParaRPr>
          </a:p>
          <a:p>
            <a:pPr>
              <a:buFont typeface="Arial" panose="020B0604020202020204" pitchFamily="34" charset="0"/>
              <a:buChar char="•"/>
            </a:pPr>
            <a:r>
              <a:rPr lang="en-GB" dirty="0">
                <a:ea typeface="+mn-ea"/>
                <a:cs typeface="Arial"/>
              </a:rPr>
              <a:t>Most practice exercises contain variety</a:t>
            </a:r>
            <a:endParaRPr lang="en-GB" dirty="0">
              <a:cs typeface="Arial"/>
            </a:endParaRPr>
          </a:p>
          <a:p>
            <a:pPr marL="0" indent="0">
              <a:buNone/>
            </a:pPr>
            <a:endParaRPr lang="en-GB" dirty="0">
              <a:cs typeface="Arial" panose="020B0604020202020204" pitchFamily="34" charset="0"/>
            </a:endParaRPr>
          </a:p>
          <a:p>
            <a:pPr marL="0" indent="0">
              <a:buNone/>
            </a:pPr>
            <a:r>
              <a:rPr lang="en-GB" dirty="0">
                <a:cs typeface="Arial" panose="020B0604020202020204" pitchFamily="34" charset="0"/>
              </a:rPr>
              <a:t>Variation</a:t>
            </a:r>
          </a:p>
          <a:p>
            <a:pPr>
              <a:buFont typeface="Arial" panose="020B0604020202020204" pitchFamily="34" charset="0"/>
              <a:buChar char="•"/>
            </a:pPr>
            <a:r>
              <a:rPr lang="en-GB" dirty="0">
                <a:ea typeface="+mn-ea"/>
                <a:cs typeface="Arial"/>
              </a:rPr>
              <a:t>Careful choice of what to vary</a:t>
            </a:r>
            <a:endParaRPr lang="en-GB" dirty="0">
              <a:cs typeface="Arial"/>
            </a:endParaRPr>
          </a:p>
          <a:p>
            <a:pPr>
              <a:buFont typeface="Arial" panose="020B0604020202020204" pitchFamily="34" charset="0"/>
              <a:buChar char="•"/>
            </a:pPr>
            <a:r>
              <a:rPr lang="en-GB" dirty="0">
                <a:ea typeface="+mn-ea"/>
                <a:cs typeface="Arial"/>
              </a:rPr>
              <a:t>Careful choice of what the variation will draw attention to.</a:t>
            </a:r>
            <a:endParaRPr lang="en-GB" dirty="0">
              <a:cs typeface="Arial"/>
            </a:endParaRPr>
          </a:p>
          <a:p>
            <a:pPr marL="57150" indent="0" algn="r">
              <a:buNone/>
            </a:pPr>
            <a:r>
              <a:rPr lang="en-GB" dirty="0">
                <a:cs typeface="Arial"/>
              </a:rPr>
              <a:t>(Askew, 2011)</a:t>
            </a:r>
          </a:p>
          <a:p>
            <a:pPr marL="57150" indent="0">
              <a:buNone/>
            </a:pPr>
            <a:r>
              <a:rPr lang="en-GB" dirty="0">
                <a:cs typeface="Arial" panose="020B0604020202020204" pitchFamily="34" charset="0"/>
              </a:rPr>
              <a:t>Strategically varying one thing at a time so that the underlying structure of the mathematics is exposed</a:t>
            </a:r>
          </a:p>
          <a:p>
            <a:pPr marL="57150" indent="0">
              <a:buNone/>
            </a:pPr>
            <a:endParaRPr lang="en-GB" dirty="0">
              <a:cs typeface="Arial"/>
            </a:endParaRPr>
          </a:p>
          <a:p>
            <a:pPr marL="57150" indent="0">
              <a:buNone/>
            </a:pPr>
            <a:r>
              <a:rPr lang="en-GB" dirty="0">
                <a:cs typeface="Arial"/>
              </a:rPr>
              <a:t>Might sometimes appear ‘easy’</a:t>
            </a:r>
          </a:p>
        </p:txBody>
      </p:sp>
    </p:spTree>
    <p:extLst>
      <p:ext uri="{BB962C8B-B14F-4D97-AF65-F5344CB8AC3E}">
        <p14:creationId xmlns:p14="http://schemas.microsoft.com/office/powerpoint/2010/main" val="19971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ADF4829-7D63-4186-B94C-8BBE05224AA5}"/>
              </a:ext>
            </a:extLst>
          </p:cNvPr>
          <p:cNvSpPr>
            <a:spLocks noGrp="1"/>
          </p:cNvSpPr>
          <p:nvPr>
            <p:ph idx="1"/>
          </p:nvPr>
        </p:nvSpPr>
        <p:spPr>
          <a:xfrm>
            <a:off x="586596" y="1009725"/>
            <a:ext cx="8229600" cy="3888432"/>
          </a:xfrm>
        </p:spPr>
        <p:txBody>
          <a:bodyPr/>
          <a:lstStyle/>
          <a:p>
            <a:pPr marL="0" indent="0">
              <a:buNone/>
            </a:pPr>
            <a:r>
              <a:rPr lang="en-GB" dirty="0">
                <a:cs typeface="Arial" panose="020B0604020202020204" pitchFamily="34" charset="0"/>
              </a:rPr>
              <a:t>Imagine you are planning a lesson on expanding quadratics.  </a:t>
            </a:r>
            <a:endParaRPr lang="en-US" dirty="0">
              <a:cs typeface="Arial"/>
            </a:endParaRPr>
          </a:p>
          <a:p>
            <a:pPr>
              <a:buNone/>
            </a:pPr>
            <a:endParaRPr lang="en-GB" dirty="0">
              <a:cs typeface="Arial" panose="020B0604020202020204" pitchFamily="34" charset="0"/>
            </a:endParaRPr>
          </a:p>
          <a:p>
            <a:pPr marL="0" indent="0">
              <a:buNone/>
            </a:pPr>
            <a:r>
              <a:rPr lang="en-GB" dirty="0">
                <a:cs typeface="Arial" panose="020B0604020202020204" pitchFamily="34" charset="0"/>
              </a:rPr>
              <a:t>Discuss – what is it that you want students to attend to?</a:t>
            </a:r>
          </a:p>
          <a:p>
            <a:pPr>
              <a:buNone/>
            </a:pPr>
            <a:endParaRPr lang="en-GB" dirty="0">
              <a:cs typeface="Arial" panose="020B0604020202020204" pitchFamily="34" charset="0"/>
            </a:endParaRPr>
          </a:p>
          <a:p>
            <a:pPr marL="0" indent="0">
              <a:buNone/>
            </a:pPr>
            <a:r>
              <a:rPr lang="en-GB" dirty="0">
                <a:cs typeface="Arial" panose="020B0604020202020204" pitchFamily="34" charset="0"/>
              </a:rPr>
              <a:t>In pairs, design a sequence of questions using procedural variation which might support this</a:t>
            </a:r>
          </a:p>
          <a:p>
            <a:r>
              <a:rPr lang="en-GB" dirty="0">
                <a:cs typeface="Arial" panose="020B0604020202020204" pitchFamily="34" charset="0"/>
              </a:rPr>
              <a:t> What will you vary?</a:t>
            </a:r>
          </a:p>
          <a:p>
            <a:r>
              <a:rPr lang="en-GB" dirty="0">
                <a:cs typeface="Arial" panose="020B0604020202020204" pitchFamily="34" charset="0"/>
              </a:rPr>
              <a:t> What will you leave invariant?</a:t>
            </a:r>
          </a:p>
          <a:p>
            <a:endParaRPr lang="en-GB" sz="2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826103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246976" y="1323808"/>
                <a:ext cx="4176464" cy="3742563"/>
              </a:xfrm>
              <a:prstGeom prst="rect">
                <a:avLst/>
              </a:prstGeom>
              <a:noFill/>
            </p:spPr>
            <p:txBody>
              <a:bodyPr wrap="square" lIns="0" tIns="0" rIns="0" bIns="0" rtlCol="0">
                <a:spAutoFit/>
              </a:bodyPr>
              <a:lstStyle/>
              <a:p>
                <a:pPr>
                  <a:buNone/>
                </a:pPr>
                <a14:m>
                  <m:oMathPara xmlns:m="http://schemas.openxmlformats.org/officeDocument/2006/math">
                    <m:oMathParaPr>
                      <m:jc m:val="centerGroup"/>
                    </m:oMathParaPr>
                    <m:oMath xmlns:m="http://schemas.openxmlformats.org/officeDocument/2006/math">
                      <m:d>
                        <m:dPr>
                          <m:ctrlPr>
                            <a:rPr lang="en-GB" sz="3200" i="1" smtClean="0">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+1</m:t>
                          </m:r>
                        </m:e>
                      </m:d>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+24</m:t>
                          </m:r>
                        </m:e>
                      </m:d>
                    </m:oMath>
                  </m:oMathPara>
                </a14:m>
                <a:endParaRPr lang="en-GB" sz="3200" dirty="0">
                  <a:solidFill>
                    <a:schemeClr val="tx1">
                      <a:lumMod val="75000"/>
                      <a:lumOff val="25000"/>
                    </a:schemeClr>
                  </a:solidFill>
                </a:endParaRPr>
              </a:p>
              <a:p>
                <a:pPr>
                  <a:buNone/>
                </a:pPr>
                <a:endParaRPr lang="en-GB" sz="3200" dirty="0">
                  <a:solidFill>
                    <a:schemeClr val="tx1">
                      <a:lumMod val="75000"/>
                      <a:lumOff val="25000"/>
                    </a:schemeClr>
                  </a:solidFill>
                </a:endParaRPr>
              </a:p>
              <a:p>
                <a:pPr>
                  <a:buNone/>
                </a:pPr>
                <a14:m>
                  <m:oMathPara xmlns:m="http://schemas.openxmlformats.org/officeDocument/2006/math">
                    <m:oMathParaPr>
                      <m:jc m:val="centerGroup"/>
                    </m:oMathParaPr>
                    <m:oMath xmlns:m="http://schemas.openxmlformats.org/officeDocument/2006/math">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+2</m:t>
                          </m:r>
                        </m:e>
                      </m:d>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+12</m:t>
                          </m:r>
                        </m:e>
                      </m:d>
                    </m:oMath>
                  </m:oMathPara>
                </a14:m>
                <a:endParaRPr lang="en-GB" sz="3200" dirty="0">
                  <a:solidFill>
                    <a:schemeClr val="tx1">
                      <a:lumMod val="75000"/>
                      <a:lumOff val="25000"/>
                    </a:schemeClr>
                  </a:solidFill>
                </a:endParaRPr>
              </a:p>
              <a:p>
                <a:pPr>
                  <a:buNone/>
                </a:pPr>
                <a:endParaRPr lang="en-GB" sz="3200" dirty="0">
                  <a:solidFill>
                    <a:schemeClr val="tx1">
                      <a:lumMod val="75000"/>
                      <a:lumOff val="25000"/>
                    </a:schemeClr>
                  </a:solidFill>
                </a:endParaRPr>
              </a:p>
              <a:p>
                <a:pPr>
                  <a:buNone/>
                </a:pPr>
                <a14:m>
                  <m:oMathPara xmlns:m="http://schemas.openxmlformats.org/officeDocument/2006/math">
                    <m:oMathParaPr>
                      <m:jc m:val="centerGroup"/>
                    </m:oMathParaPr>
                    <m:oMath xmlns:m="http://schemas.openxmlformats.org/officeDocument/2006/math">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+3</m:t>
                          </m:r>
                        </m:e>
                      </m:d>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+8</m:t>
                          </m:r>
                        </m:e>
                      </m:d>
                    </m:oMath>
                  </m:oMathPara>
                </a14:m>
                <a:endParaRPr lang="en-GB" sz="3200" dirty="0">
                  <a:solidFill>
                    <a:schemeClr val="tx1">
                      <a:lumMod val="75000"/>
                      <a:lumOff val="25000"/>
                    </a:schemeClr>
                  </a:solidFill>
                </a:endParaRPr>
              </a:p>
              <a:p>
                <a:pPr>
                  <a:buNone/>
                </a:pPr>
                <a:endParaRPr lang="en-GB" sz="3200" dirty="0">
                  <a:solidFill>
                    <a:schemeClr val="tx1">
                      <a:lumMod val="75000"/>
                      <a:lumOff val="25000"/>
                    </a:schemeClr>
                  </a:solidFill>
                </a:endParaRPr>
              </a:p>
              <a:p>
                <a:pPr>
                  <a:buNone/>
                </a:pPr>
                <a14:m>
                  <m:oMathPara xmlns:m="http://schemas.openxmlformats.org/officeDocument/2006/math">
                    <m:oMathParaPr>
                      <m:jc m:val="centerGroup"/>
                    </m:oMathParaPr>
                    <m:oMath xmlns:m="http://schemas.openxmlformats.org/officeDocument/2006/math">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+4</m:t>
                          </m:r>
                        </m:e>
                      </m:d>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+6</m:t>
                          </m:r>
                        </m:e>
                      </m:d>
                    </m:oMath>
                  </m:oMathPara>
                </a14:m>
                <a:endParaRPr lang="en-GB" sz="3200" dirty="0">
                  <a:solidFill>
                    <a:schemeClr val="tx1">
                      <a:lumMod val="75000"/>
                      <a:lumOff val="25000"/>
                    </a:schemeClr>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46976" y="1323808"/>
                <a:ext cx="4176464" cy="3742563"/>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5508104" y="332656"/>
                <a:ext cx="3796597" cy="4825937"/>
              </a:xfrm>
              <a:prstGeom prst="rect">
                <a:avLst/>
              </a:prstGeom>
              <a:noFill/>
            </p:spPr>
            <p:txBody>
              <a:bodyPr wrap="square" lIns="0" tIns="0" rIns="0" bIns="0" rtlCol="0">
                <a:spAutoFit/>
              </a:bodyPr>
              <a:lstStyle/>
              <a:p>
                <a:pPr>
                  <a:buNone/>
                </a:pPr>
                <a14:m>
                  <m:oMathPara xmlns:m="http://schemas.openxmlformats.org/officeDocument/2006/math">
                    <m:oMathParaPr>
                      <m:jc m:val="centerGroup"/>
                    </m:oMathParaPr>
                    <m:oMath xmlns:m="http://schemas.openxmlformats.org/officeDocument/2006/math">
                      <m:d>
                        <m:dPr>
                          <m:ctrlPr>
                            <a:rPr lang="en-GB" sz="3200" i="1" smtClean="0">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+1</m:t>
                          </m:r>
                        </m:e>
                      </m:d>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+9</m:t>
                          </m:r>
                        </m:e>
                      </m:d>
                    </m:oMath>
                  </m:oMathPara>
                </a14:m>
                <a:endParaRPr lang="en-GB" sz="3200" dirty="0">
                  <a:solidFill>
                    <a:schemeClr val="tx1">
                      <a:lumMod val="75000"/>
                      <a:lumOff val="25000"/>
                    </a:schemeClr>
                  </a:solidFill>
                </a:endParaRPr>
              </a:p>
              <a:p>
                <a:pPr>
                  <a:buNone/>
                </a:pPr>
                <a:endParaRPr lang="en-GB" sz="3200" dirty="0">
                  <a:solidFill>
                    <a:schemeClr val="tx1">
                      <a:lumMod val="75000"/>
                      <a:lumOff val="25000"/>
                    </a:schemeClr>
                  </a:solidFill>
                </a:endParaRPr>
              </a:p>
              <a:p>
                <a:pPr>
                  <a:buNone/>
                </a:pPr>
                <a14:m>
                  <m:oMathPara xmlns:m="http://schemas.openxmlformats.org/officeDocument/2006/math">
                    <m:oMathParaPr>
                      <m:jc m:val="centerGroup"/>
                    </m:oMathParaPr>
                    <m:oMath xmlns:m="http://schemas.openxmlformats.org/officeDocument/2006/math">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+2</m:t>
                          </m:r>
                        </m:e>
                      </m:d>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+8</m:t>
                          </m:r>
                        </m:e>
                      </m:d>
                    </m:oMath>
                  </m:oMathPara>
                </a14:m>
                <a:endParaRPr lang="en-GB" sz="3200" dirty="0">
                  <a:solidFill>
                    <a:schemeClr val="tx1">
                      <a:lumMod val="75000"/>
                      <a:lumOff val="25000"/>
                    </a:schemeClr>
                  </a:solidFill>
                </a:endParaRPr>
              </a:p>
              <a:p>
                <a:pPr>
                  <a:buNone/>
                </a:pPr>
                <a:endParaRPr lang="en-GB" sz="3200" dirty="0">
                  <a:solidFill>
                    <a:schemeClr val="tx1">
                      <a:lumMod val="75000"/>
                      <a:lumOff val="25000"/>
                    </a:schemeClr>
                  </a:solidFill>
                </a:endParaRPr>
              </a:p>
              <a:p>
                <a:pPr>
                  <a:buNone/>
                </a:pPr>
                <a14:m>
                  <m:oMathPara xmlns:m="http://schemas.openxmlformats.org/officeDocument/2006/math">
                    <m:oMathParaPr>
                      <m:jc m:val="centerGroup"/>
                    </m:oMathParaPr>
                    <m:oMath xmlns:m="http://schemas.openxmlformats.org/officeDocument/2006/math">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+3</m:t>
                          </m:r>
                        </m:e>
                      </m:d>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+7</m:t>
                          </m:r>
                        </m:e>
                      </m:d>
                    </m:oMath>
                  </m:oMathPara>
                </a14:m>
                <a:endParaRPr lang="en-GB" sz="3200" dirty="0">
                  <a:solidFill>
                    <a:schemeClr val="tx1">
                      <a:lumMod val="75000"/>
                      <a:lumOff val="25000"/>
                    </a:schemeClr>
                  </a:solidFill>
                </a:endParaRPr>
              </a:p>
              <a:p>
                <a:pPr>
                  <a:buNone/>
                </a:pPr>
                <a:endParaRPr lang="en-GB" sz="3200" dirty="0">
                  <a:solidFill>
                    <a:schemeClr val="tx1">
                      <a:lumMod val="75000"/>
                      <a:lumOff val="25000"/>
                    </a:schemeClr>
                  </a:solidFill>
                </a:endParaRPr>
              </a:p>
              <a:p>
                <a:pPr>
                  <a:buNone/>
                </a:pPr>
                <a14:m>
                  <m:oMathPara xmlns:m="http://schemas.openxmlformats.org/officeDocument/2006/math">
                    <m:oMathParaPr>
                      <m:jc m:val="centerGroup"/>
                    </m:oMathParaPr>
                    <m:oMath xmlns:m="http://schemas.openxmlformats.org/officeDocument/2006/math">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+4</m:t>
                          </m:r>
                        </m:e>
                      </m:d>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+6</m:t>
                          </m:r>
                        </m:e>
                      </m:d>
                    </m:oMath>
                  </m:oMathPara>
                </a14:m>
                <a:endParaRPr lang="en-GB" sz="3200" dirty="0">
                  <a:solidFill>
                    <a:schemeClr val="tx1">
                      <a:lumMod val="75000"/>
                      <a:lumOff val="25000"/>
                    </a:schemeClr>
                  </a:solidFill>
                </a:endParaRPr>
              </a:p>
              <a:p>
                <a:pPr>
                  <a:buNone/>
                </a:pPr>
                <a:endParaRPr lang="en-GB" sz="3200" dirty="0">
                  <a:solidFill>
                    <a:schemeClr val="tx1">
                      <a:lumMod val="75000"/>
                      <a:lumOff val="25000"/>
                    </a:schemeClr>
                  </a:solidFill>
                </a:endParaRPr>
              </a:p>
              <a:p>
                <a:pPr>
                  <a:buNone/>
                </a:pPr>
                <a14:m>
                  <m:oMathPara xmlns:m="http://schemas.openxmlformats.org/officeDocument/2006/math">
                    <m:oMathParaPr>
                      <m:jc m:val="centerGroup"/>
                    </m:oMathParaPr>
                    <m:oMath xmlns:m="http://schemas.openxmlformats.org/officeDocument/2006/math">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+5</m:t>
                          </m:r>
                        </m:e>
                      </m:d>
                      <m:d>
                        <m:dPr>
                          <m:ctrlPr>
                            <a:rPr lang="en-GB" sz="3200" i="1">
                              <a:solidFill>
                                <a:schemeClr val="tx1">
                                  <a:lumMod val="75000"/>
                                  <a:lumOff val="25000"/>
                                </a:schemeClr>
                              </a:solidFill>
                              <a:latin typeface="Cambria Math" panose="02040503050406030204" pitchFamily="18" charset="0"/>
                            </a:rPr>
                          </m:ctrlPr>
                        </m:dPr>
                        <m:e>
                          <m:r>
                            <a:rPr lang="en-GB" sz="3200" b="0" i="1" smtClean="0">
                              <a:solidFill>
                                <a:schemeClr val="tx1">
                                  <a:lumMod val="75000"/>
                                  <a:lumOff val="25000"/>
                                </a:schemeClr>
                              </a:solidFill>
                              <a:latin typeface="Cambria Math" panose="02040503050406030204" pitchFamily="18" charset="0"/>
                            </a:rPr>
                            <m:t>𝑦</m:t>
                          </m:r>
                          <m:r>
                            <a:rPr lang="en-GB" sz="3200" i="1">
                              <a:solidFill>
                                <a:schemeClr val="tx1">
                                  <a:lumMod val="75000"/>
                                  <a:lumOff val="25000"/>
                                </a:schemeClr>
                              </a:solidFill>
                              <a:latin typeface="Cambria Math" panose="02040503050406030204" pitchFamily="18" charset="0"/>
                            </a:rPr>
                            <m:t>+5</m:t>
                          </m:r>
                        </m:e>
                      </m:d>
                    </m:oMath>
                  </m:oMathPara>
                </a14:m>
                <a:endParaRPr lang="en-GB" sz="3200" dirty="0">
                  <a:solidFill>
                    <a:schemeClr val="tx1">
                      <a:lumMod val="75000"/>
                      <a:lumOff val="25000"/>
                    </a:schemeClr>
                  </a:solidFill>
                </a:endParaRPr>
              </a:p>
            </p:txBody>
          </p:sp>
        </mc:Choice>
        <mc:Fallback>
          <p:sp>
            <p:nvSpPr>
              <p:cNvPr id="7" name="TextBox 6"/>
              <p:cNvSpPr txBox="1">
                <a:spLocks noRot="1" noChangeAspect="1" noMove="1" noResize="1" noEditPoints="1" noAdjustHandles="1" noChangeArrowheads="1" noChangeShapeType="1" noTextEdit="1"/>
              </p:cNvSpPr>
              <p:nvPr/>
            </p:nvSpPr>
            <p:spPr>
              <a:xfrm>
                <a:off x="5508104" y="332656"/>
                <a:ext cx="3796597" cy="4825937"/>
              </a:xfrm>
              <a:prstGeom prst="rect">
                <a:avLst/>
              </a:prstGeom>
              <a:blipFill>
                <a:blip r:embed="rId4"/>
                <a:stretch>
                  <a:fillRect/>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696F0883-7C5B-4CB3-84C0-9B35D49C67AF}"/>
              </a:ext>
            </a:extLst>
          </p:cNvPr>
          <p:cNvSpPr txBox="1"/>
          <p:nvPr/>
        </p:nvSpPr>
        <p:spPr>
          <a:xfrm>
            <a:off x="251520" y="332656"/>
            <a:ext cx="5768280" cy="646331"/>
          </a:xfrm>
          <a:prstGeom prst="rect">
            <a:avLst/>
          </a:prstGeom>
          <a:noFill/>
        </p:spPr>
        <p:txBody>
          <a:bodyPr wrap="square" rtlCol="0">
            <a:spAutoFit/>
          </a:bodyPr>
          <a:lstStyle/>
          <a:p>
            <a:pPr>
              <a:buNone/>
            </a:pPr>
            <a:r>
              <a:rPr lang="en-GB" sz="3600" b="1" dirty="0">
                <a:solidFill>
                  <a:srgbClr val="585858"/>
                </a:solidFill>
                <a:latin typeface="+mj-lt"/>
                <a:ea typeface="+mj-ea"/>
                <a:cs typeface="+mj-cs"/>
              </a:rPr>
              <a:t>Complete and comment</a:t>
            </a:r>
          </a:p>
        </p:txBody>
      </p:sp>
    </p:spTree>
    <p:extLst>
      <p:ext uri="{BB962C8B-B14F-4D97-AF65-F5344CB8AC3E}">
        <p14:creationId xmlns:p14="http://schemas.microsoft.com/office/powerpoint/2010/main" val="30399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5772F-55D2-4D3C-88C7-17F0DB15D898}"/>
              </a:ext>
            </a:extLst>
          </p:cNvPr>
          <p:cNvSpPr>
            <a:spLocks noGrp="1"/>
          </p:cNvSpPr>
          <p:nvPr>
            <p:ph type="title"/>
          </p:nvPr>
        </p:nvSpPr>
        <p:spPr/>
        <p:txBody>
          <a:bodyPr/>
          <a:lstStyle/>
          <a:p>
            <a:r>
              <a:rPr lang="en-GB" dirty="0"/>
              <a:t>Variation is in the hands of the teacher</a:t>
            </a:r>
          </a:p>
        </p:txBody>
      </p:sp>
      <p:sp>
        <p:nvSpPr>
          <p:cNvPr id="3" name="Content Placeholder 2">
            <a:extLst>
              <a:ext uri="{FF2B5EF4-FFF2-40B4-BE49-F238E27FC236}">
                <a16:creationId xmlns:a16="http://schemas.microsoft.com/office/drawing/2014/main" id="{B854ED9F-AFD5-4341-9B0B-E849FEEC183C}"/>
              </a:ext>
            </a:extLst>
          </p:cNvPr>
          <p:cNvSpPr>
            <a:spLocks noGrp="1"/>
          </p:cNvSpPr>
          <p:nvPr>
            <p:ph idx="1"/>
          </p:nvPr>
        </p:nvSpPr>
        <p:spPr>
          <a:xfrm>
            <a:off x="457200" y="1700808"/>
            <a:ext cx="8229600" cy="3888432"/>
          </a:xfrm>
        </p:spPr>
        <p:txBody>
          <a:bodyPr/>
          <a:lstStyle/>
          <a:p>
            <a:pPr marL="0" indent="0">
              <a:buNone/>
            </a:pPr>
            <a:r>
              <a:rPr lang="en-GB" sz="3000" dirty="0"/>
              <a:t>A well planned lesson and carefully designed set of questions are only likely to be effective if used well! </a:t>
            </a:r>
          </a:p>
          <a:p>
            <a:pPr marL="0" indent="0"/>
            <a:endParaRPr lang="en-GB" sz="3000" dirty="0"/>
          </a:p>
          <a:p>
            <a:pPr marL="0" indent="0">
              <a:buNone/>
            </a:pPr>
            <a:r>
              <a:rPr lang="en-GB" sz="3000" dirty="0"/>
              <a:t>The way that the teacher sequences questions and tasks, responds to students’ ideas, makes connections, and draws attention to key relationships and structures </a:t>
            </a:r>
            <a:r>
              <a:rPr lang="en-GB" sz="3000" i="1" dirty="0"/>
              <a:t>is itself a key part of variation.</a:t>
            </a:r>
          </a:p>
        </p:txBody>
      </p:sp>
    </p:spTree>
    <p:extLst>
      <p:ext uri="{BB962C8B-B14F-4D97-AF65-F5344CB8AC3E}">
        <p14:creationId xmlns:p14="http://schemas.microsoft.com/office/powerpoint/2010/main" val="974730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34F9B-A15A-4BA7-BEC6-9A5A24CCD5DF}"/>
              </a:ext>
            </a:extLst>
          </p:cNvPr>
          <p:cNvSpPr>
            <a:spLocks noGrp="1"/>
          </p:cNvSpPr>
          <p:nvPr>
            <p:ph idx="1"/>
          </p:nvPr>
        </p:nvSpPr>
        <p:spPr/>
        <p:txBody>
          <a:bodyPr/>
          <a:lstStyle/>
          <a:p>
            <a:pPr marL="0" indent="0">
              <a:buNone/>
            </a:pPr>
            <a:r>
              <a:rPr lang="en-GB" sz="2800" dirty="0"/>
              <a:t>‘Variation is </a:t>
            </a:r>
            <a:r>
              <a:rPr lang="en-GB" sz="2800" b="0" i="0" dirty="0">
                <a:effectLst/>
                <a:latin typeface="Arial"/>
                <a:cs typeface="Arial"/>
              </a:rPr>
              <a:t>about the sequencing of the episodes, activities and exercises used… paying attention to what is kept the same and what changes, to connect the mathematics and draw attention to mathematical relationships and structure’</a:t>
            </a:r>
            <a:r>
              <a:rPr lang="en-GB" sz="2800" b="0" i="0" dirty="0">
                <a:solidFill>
                  <a:srgbClr val="585858"/>
                </a:solidFill>
                <a:effectLst/>
                <a:latin typeface="Arial"/>
                <a:cs typeface="Arial"/>
              </a:rPr>
              <a:t>.</a:t>
            </a:r>
            <a:endParaRPr lang="en-GB" sz="2800" dirty="0">
              <a:latin typeface="Arial"/>
              <a:cs typeface="Arial"/>
            </a:endParaRPr>
          </a:p>
          <a:p>
            <a:pPr marL="0" indent="0"/>
            <a:endParaRPr lang="en-GB" dirty="0"/>
          </a:p>
          <a:p>
            <a:pPr marL="0" indent="0" algn="r">
              <a:buNone/>
            </a:pPr>
            <a:r>
              <a:rPr lang="en-GB" dirty="0"/>
              <a:t>NCETM</a:t>
            </a:r>
          </a:p>
          <a:p>
            <a:pPr marL="0" indent="0"/>
            <a:endParaRPr lang="en-GB" dirty="0"/>
          </a:p>
        </p:txBody>
      </p:sp>
    </p:spTree>
    <p:extLst>
      <p:ext uri="{BB962C8B-B14F-4D97-AF65-F5344CB8AC3E}">
        <p14:creationId xmlns:p14="http://schemas.microsoft.com/office/powerpoint/2010/main" val="1433484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D9F755-8FAF-4E46-8391-A1F1776536FA}"/>
              </a:ext>
            </a:extLst>
          </p:cNvPr>
          <p:cNvSpPr txBox="1"/>
          <p:nvPr/>
        </p:nvSpPr>
        <p:spPr>
          <a:xfrm>
            <a:off x="344793" y="405370"/>
            <a:ext cx="8403671" cy="646331"/>
          </a:xfrm>
          <a:prstGeom prst="rect">
            <a:avLst/>
          </a:prstGeom>
          <a:noFill/>
        </p:spPr>
        <p:txBody>
          <a:bodyPr wrap="square" rtlCol="0">
            <a:spAutoFit/>
          </a:bodyPr>
          <a:lstStyle/>
          <a:p>
            <a:pPr>
              <a:buNone/>
            </a:pPr>
            <a:r>
              <a:rPr lang="en-GB" sz="3600" b="1" dirty="0">
                <a:solidFill>
                  <a:srgbClr val="585858"/>
                </a:solidFill>
                <a:ea typeface="+mj-ea"/>
                <a:cs typeface="Arial" panose="020B0604020202020204" pitchFamily="34" charset="0"/>
              </a:rPr>
              <a:t>Strategy 2. Concept/non-concept</a:t>
            </a:r>
          </a:p>
        </p:txBody>
      </p:sp>
      <p:sp>
        <p:nvSpPr>
          <p:cNvPr id="7" name="Content Placeholder 6">
            <a:extLst>
              <a:ext uri="{FF2B5EF4-FFF2-40B4-BE49-F238E27FC236}">
                <a16:creationId xmlns:a16="http://schemas.microsoft.com/office/drawing/2014/main" id="{4B5BF7C5-5C63-4675-B47A-3F89248E7AF5}"/>
              </a:ext>
            </a:extLst>
          </p:cNvPr>
          <p:cNvSpPr>
            <a:spLocks noGrp="1"/>
          </p:cNvSpPr>
          <p:nvPr>
            <p:ph idx="1"/>
          </p:nvPr>
        </p:nvSpPr>
        <p:spPr>
          <a:xfrm>
            <a:off x="683568" y="1484784"/>
            <a:ext cx="8229600" cy="3888432"/>
          </a:xfrm>
        </p:spPr>
        <p:txBody>
          <a:bodyPr/>
          <a:lstStyle/>
          <a:p>
            <a:pPr>
              <a:buNone/>
            </a:pPr>
            <a:endParaRPr lang="en-GB" sz="3200" dirty="0">
              <a:latin typeface="Arial"/>
              <a:cs typeface="Arial"/>
            </a:endParaRPr>
          </a:p>
          <a:p>
            <a:pPr>
              <a:buNone/>
            </a:pPr>
            <a:r>
              <a:rPr lang="en-GB" sz="3200" dirty="0">
                <a:latin typeface="Arial"/>
                <a:cs typeface="Arial"/>
              </a:rPr>
              <a:t>A student asks you what a radius is.</a:t>
            </a:r>
            <a:endParaRPr lang="en-GB" dirty="0">
              <a:latin typeface="Arial"/>
              <a:cs typeface="Arial"/>
            </a:endParaRPr>
          </a:p>
          <a:p>
            <a:pPr>
              <a:buNone/>
            </a:pPr>
            <a:endParaRPr lang="en-GB" sz="3200" dirty="0">
              <a:cs typeface="Arial" panose="020B0604020202020204" pitchFamily="34" charset="0"/>
            </a:endParaRPr>
          </a:p>
          <a:p>
            <a:pPr>
              <a:buNone/>
            </a:pPr>
            <a:r>
              <a:rPr lang="en-GB" sz="3200" dirty="0">
                <a:latin typeface="Arial" panose="020B0604020202020204" pitchFamily="34" charset="0"/>
                <a:cs typeface="Arial" panose="020B0604020202020204" pitchFamily="34" charset="0"/>
              </a:rPr>
              <a:t>What do you say/do?</a:t>
            </a:r>
          </a:p>
          <a:p>
            <a:endParaRPr lang="en-GB" dirty="0"/>
          </a:p>
        </p:txBody>
      </p:sp>
    </p:spTree>
    <p:extLst>
      <p:ext uri="{BB962C8B-B14F-4D97-AF65-F5344CB8AC3E}">
        <p14:creationId xmlns:p14="http://schemas.microsoft.com/office/powerpoint/2010/main" val="1050759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57399-5CA4-4718-A1AC-55B5D37397C8}"/>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Concept/non-concept</a:t>
            </a:r>
            <a:br>
              <a:rPr lang="en-GB" dirty="0">
                <a:latin typeface="Arial" panose="020B0604020202020204" pitchFamily="34" charset="0"/>
                <a:cs typeface="Arial" panose="020B0604020202020204" pitchFamily="34" charset="0"/>
              </a:rPr>
            </a:br>
            <a:endParaRPr lang="en-GB" dirty="0"/>
          </a:p>
        </p:txBody>
      </p:sp>
      <p:sp>
        <p:nvSpPr>
          <p:cNvPr id="6" name="TextBox 5">
            <a:extLst>
              <a:ext uri="{FF2B5EF4-FFF2-40B4-BE49-F238E27FC236}">
                <a16:creationId xmlns:a16="http://schemas.microsoft.com/office/drawing/2014/main" id="{E65B1BEE-F030-4F25-BF4F-F16A6494686E}"/>
              </a:ext>
            </a:extLst>
          </p:cNvPr>
          <p:cNvSpPr txBox="1"/>
          <p:nvPr/>
        </p:nvSpPr>
        <p:spPr>
          <a:xfrm>
            <a:off x="251520" y="6027231"/>
            <a:ext cx="5914255" cy="400110"/>
          </a:xfrm>
          <a:prstGeom prst="rect">
            <a:avLst/>
          </a:prstGeom>
          <a:noFill/>
        </p:spPr>
        <p:txBody>
          <a:bodyPr wrap="square" rtlCol="0">
            <a:spAutoFit/>
          </a:bodyPr>
          <a:lstStyle/>
          <a:p>
            <a:pPr>
              <a:buNone/>
            </a:pPr>
            <a:r>
              <a:rPr lang="en-GB" sz="2000" dirty="0"/>
              <a:t>                                                      </a:t>
            </a:r>
            <a:r>
              <a:rPr lang="en-GB" sz="2000" dirty="0">
                <a:solidFill>
                  <a:srgbClr val="585858"/>
                </a:solidFill>
                <a:cs typeface="Arial" panose="020B0604020202020204" pitchFamily="34" charset="0"/>
              </a:rPr>
              <a:t>McCrea, 2019 </a:t>
            </a:r>
            <a:endParaRPr lang="en-GB" dirty="0">
              <a:solidFill>
                <a:srgbClr val="585858"/>
              </a:solidFill>
              <a:cs typeface="Arial" panose="020B0604020202020204" pitchFamily="34" charset="0"/>
            </a:endParaRPr>
          </a:p>
        </p:txBody>
      </p:sp>
      <p:pic>
        <p:nvPicPr>
          <p:cNvPr id="7" name="Picture 7" descr="A picture containing person&#10;&#10;Description automatically generated">
            <a:extLst>
              <a:ext uri="{FF2B5EF4-FFF2-40B4-BE49-F238E27FC236}">
                <a16:creationId xmlns:a16="http://schemas.microsoft.com/office/drawing/2014/main" id="{A0439A4F-66E3-4B21-B260-1CE5996AF2E9}"/>
              </a:ext>
            </a:extLst>
          </p:cNvPr>
          <p:cNvPicPr>
            <a:picLocks noGrp="1" noChangeAspect="1"/>
          </p:cNvPicPr>
          <p:nvPr>
            <p:ph idx="1"/>
          </p:nvPr>
        </p:nvPicPr>
        <p:blipFill>
          <a:blip r:embed="rId3"/>
          <a:stretch>
            <a:fillRect/>
          </a:stretch>
        </p:blipFill>
        <p:spPr>
          <a:xfrm>
            <a:off x="1923096" y="1556792"/>
            <a:ext cx="5297808" cy="3888432"/>
          </a:xfrm>
        </p:spPr>
      </p:pic>
    </p:spTree>
    <p:extLst>
      <p:ext uri="{BB962C8B-B14F-4D97-AF65-F5344CB8AC3E}">
        <p14:creationId xmlns:p14="http://schemas.microsoft.com/office/powerpoint/2010/main" val="2743115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7EFB3A-317E-1342-AF5E-9182CFDAE58B}"/>
              </a:ext>
            </a:extLst>
          </p:cNvPr>
          <p:cNvSpPr txBox="1"/>
          <p:nvPr/>
        </p:nvSpPr>
        <p:spPr>
          <a:xfrm>
            <a:off x="467544" y="836712"/>
            <a:ext cx="8496944" cy="5102935"/>
          </a:xfrm>
          <a:prstGeom prst="rect">
            <a:avLst/>
          </a:prstGeom>
          <a:noFill/>
        </p:spPr>
        <p:txBody>
          <a:bodyPr wrap="square" rtlCol="0">
            <a:spAutoFit/>
          </a:bodyPr>
          <a:lstStyle/>
          <a:p>
            <a:pPr>
              <a:buNone/>
            </a:pPr>
            <a:r>
              <a:rPr lang="en-GB" dirty="0">
                <a:solidFill>
                  <a:srgbClr val="585858"/>
                </a:solidFill>
                <a:cs typeface="Arial" panose="020B0604020202020204" pitchFamily="34" charset="0"/>
              </a:rPr>
              <a:t>“The variation theory of learning points to variation as being a necessary component in teaching in order for students to notice what is to be learned. One of the principles of variation theory is that seeing differences precedes seeing sameness: if you have never heard another language, you cannot possibly understand what Chinese is simply by listening to different people speaking Chinese. Nor can you understand what a linear equation is by looking only at linear equations.”</a:t>
            </a:r>
          </a:p>
          <a:p>
            <a:pPr algn="r">
              <a:buNone/>
            </a:pPr>
            <a:endParaRPr lang="en-GB" sz="1000" dirty="0"/>
          </a:p>
          <a:p>
            <a:pPr algn="r">
              <a:buNone/>
            </a:pPr>
            <a:r>
              <a:rPr lang="en-GB" sz="2000" dirty="0">
                <a:solidFill>
                  <a:srgbClr val="585858"/>
                </a:solidFill>
                <a:cs typeface="Arial" panose="020B0604020202020204" pitchFamily="34" charset="0"/>
              </a:rPr>
              <a:t>Kullberg, Kempe &amp; </a:t>
            </a:r>
            <a:r>
              <a:rPr lang="en-GB" sz="2000" dirty="0" err="1">
                <a:solidFill>
                  <a:srgbClr val="585858"/>
                </a:solidFill>
                <a:cs typeface="Arial" panose="020B0604020202020204" pitchFamily="34" charset="0"/>
              </a:rPr>
              <a:t>Marton</a:t>
            </a:r>
            <a:r>
              <a:rPr lang="en-GB" sz="2000" dirty="0">
                <a:solidFill>
                  <a:srgbClr val="585858"/>
                </a:solidFill>
                <a:cs typeface="Arial" panose="020B0604020202020204" pitchFamily="34" charset="0"/>
              </a:rPr>
              <a:t>, 2017</a:t>
            </a:r>
          </a:p>
        </p:txBody>
      </p:sp>
    </p:spTree>
    <p:extLst>
      <p:ext uri="{BB962C8B-B14F-4D97-AF65-F5344CB8AC3E}">
        <p14:creationId xmlns:p14="http://schemas.microsoft.com/office/powerpoint/2010/main" val="1661968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B48C52-7B18-4060-AB90-1B7D9317B326}"/>
              </a:ext>
            </a:extLst>
          </p:cNvPr>
          <p:cNvSpPr>
            <a:spLocks noGrp="1"/>
          </p:cNvSpPr>
          <p:nvPr>
            <p:ph type="title"/>
          </p:nvPr>
        </p:nvSpPr>
        <p:spPr>
          <a:xfrm>
            <a:off x="421196" y="409359"/>
            <a:ext cx="8229600" cy="982117"/>
          </a:xfrm>
        </p:spPr>
        <p:txBody>
          <a:bodyPr/>
          <a:lstStyle/>
          <a:p>
            <a:r>
              <a:rPr lang="en-GB" dirty="0">
                <a:latin typeface="Arial" panose="020B0604020202020204" pitchFamily="34" charset="0"/>
                <a:cs typeface="Arial" panose="020B0604020202020204" pitchFamily="34" charset="0"/>
              </a:rPr>
              <a:t>Concept/non-concept</a:t>
            </a:r>
            <a:br>
              <a:rPr lang="en-GB" dirty="0">
                <a:latin typeface="Arial" panose="020B0604020202020204" pitchFamily="34" charset="0"/>
                <a:cs typeface="Arial" panose="020B0604020202020204" pitchFamily="34" charset="0"/>
              </a:rPr>
            </a:br>
            <a:endParaRPr lang="en-GB" dirty="0"/>
          </a:p>
        </p:txBody>
      </p:sp>
      <p:sp>
        <p:nvSpPr>
          <p:cNvPr id="6" name="Content Placeholder 5">
            <a:extLst>
              <a:ext uri="{FF2B5EF4-FFF2-40B4-BE49-F238E27FC236}">
                <a16:creationId xmlns:a16="http://schemas.microsoft.com/office/drawing/2014/main" id="{A9ED10B4-E3E6-4A7D-A857-73EA643C21BE}"/>
              </a:ext>
            </a:extLst>
          </p:cNvPr>
          <p:cNvSpPr>
            <a:spLocks noGrp="1"/>
          </p:cNvSpPr>
          <p:nvPr>
            <p:ph idx="1"/>
          </p:nvPr>
        </p:nvSpPr>
        <p:spPr>
          <a:xfrm>
            <a:off x="611560" y="1484784"/>
            <a:ext cx="8229600" cy="3888432"/>
          </a:xfrm>
        </p:spPr>
        <p:txBody>
          <a:bodyPr/>
          <a:lstStyle/>
          <a:p>
            <a:pPr marL="0" indent="0">
              <a:buNone/>
            </a:pPr>
            <a:r>
              <a:rPr lang="en-GB" sz="2800" dirty="0">
                <a:latin typeface="Arial" panose="020B0604020202020204" pitchFamily="34" charset="0"/>
                <a:cs typeface="Arial" panose="020B0604020202020204" pitchFamily="34" charset="0"/>
              </a:rPr>
              <a:t>Imagine you are planning a lesson on prime numbers.</a:t>
            </a:r>
            <a:endParaRPr lang="en-US"/>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Create a set of examples using concept/non-concept.</a:t>
            </a:r>
          </a:p>
          <a:p>
            <a:pPr marL="0" indent="0">
              <a:buNone/>
            </a:pPr>
            <a:endParaRPr lang="en-GB" sz="2800" dirty="0">
              <a:cs typeface="Arial"/>
            </a:endParaRPr>
          </a:p>
        </p:txBody>
      </p:sp>
    </p:spTree>
    <p:extLst>
      <p:ext uri="{BB962C8B-B14F-4D97-AF65-F5344CB8AC3E}">
        <p14:creationId xmlns:p14="http://schemas.microsoft.com/office/powerpoint/2010/main" val="784364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63624" y="764704"/>
            <a:ext cx="7210611" cy="4955555"/>
          </a:xfrm>
          <a:prstGeom prst="rect">
            <a:avLst/>
          </a:prstGeom>
        </p:spPr>
      </p:pic>
      <p:sp>
        <p:nvSpPr>
          <p:cNvPr id="2" name="Title 1"/>
          <p:cNvSpPr>
            <a:spLocks noGrp="1"/>
          </p:cNvSpPr>
          <p:nvPr>
            <p:ph type="title"/>
          </p:nvPr>
        </p:nvSpPr>
        <p:spPr/>
        <p:txBody>
          <a:bodyPr>
            <a:normAutofit/>
          </a:bodyPr>
          <a:lstStyle/>
          <a:p>
            <a:r>
              <a:rPr lang="en-GB" sz="2800" dirty="0"/>
              <a:t>Five Big Ideas</a:t>
            </a:r>
          </a:p>
        </p:txBody>
      </p:sp>
    </p:spTree>
    <p:extLst>
      <p:ext uri="{BB962C8B-B14F-4D97-AF65-F5344CB8AC3E}">
        <p14:creationId xmlns:p14="http://schemas.microsoft.com/office/powerpoint/2010/main" val="151864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E138-666E-43AA-B071-5F87736EE54C}"/>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Concept/non-concept</a:t>
            </a:r>
            <a:br>
              <a:rPr lang="en-GB" dirty="0">
                <a:latin typeface="Arial" panose="020B0604020202020204" pitchFamily="34" charset="0"/>
                <a:cs typeface="Arial" panose="020B0604020202020204" pitchFamily="34" charset="0"/>
              </a:rPr>
            </a:br>
            <a:endParaRPr lang="en-GB" dirty="0"/>
          </a:p>
        </p:txBody>
      </p:sp>
      <p:sp>
        <p:nvSpPr>
          <p:cNvPr id="7" name="TextBox 6">
            <a:extLst>
              <a:ext uri="{FF2B5EF4-FFF2-40B4-BE49-F238E27FC236}">
                <a16:creationId xmlns:a16="http://schemas.microsoft.com/office/drawing/2014/main" id="{59D2F133-706C-4197-8FE7-AE1F89D6A8E7}"/>
              </a:ext>
            </a:extLst>
          </p:cNvPr>
          <p:cNvSpPr txBox="1"/>
          <p:nvPr/>
        </p:nvSpPr>
        <p:spPr>
          <a:xfrm>
            <a:off x="-492345" y="6058474"/>
            <a:ext cx="8241741" cy="400110"/>
          </a:xfrm>
          <a:prstGeom prst="rect">
            <a:avLst/>
          </a:prstGeom>
          <a:noFill/>
        </p:spPr>
        <p:txBody>
          <a:bodyPr wrap="square" rtlCol="0">
            <a:spAutoFit/>
          </a:bodyPr>
          <a:lstStyle/>
          <a:p>
            <a:pPr>
              <a:buNone/>
            </a:pPr>
            <a:r>
              <a:rPr lang="en-GB" sz="2000" dirty="0"/>
              <a:t>                                                                 McCrea, 2019</a:t>
            </a:r>
          </a:p>
        </p:txBody>
      </p:sp>
      <p:pic>
        <p:nvPicPr>
          <p:cNvPr id="6" name="Picture 7" descr="A close up of text on a white background&#10;&#10;Description automatically generated">
            <a:extLst>
              <a:ext uri="{FF2B5EF4-FFF2-40B4-BE49-F238E27FC236}">
                <a16:creationId xmlns:a16="http://schemas.microsoft.com/office/drawing/2014/main" id="{EDAACC55-CDA1-4A56-B914-D10FE9E34390}"/>
              </a:ext>
            </a:extLst>
          </p:cNvPr>
          <p:cNvPicPr>
            <a:picLocks noGrp="1" noChangeAspect="1"/>
          </p:cNvPicPr>
          <p:nvPr>
            <p:ph idx="1"/>
          </p:nvPr>
        </p:nvPicPr>
        <p:blipFill>
          <a:blip r:embed="rId3"/>
          <a:stretch>
            <a:fillRect/>
          </a:stretch>
        </p:blipFill>
        <p:spPr>
          <a:xfrm>
            <a:off x="1388784" y="1556792"/>
            <a:ext cx="6366431" cy="3888432"/>
          </a:xfrm>
        </p:spPr>
      </p:pic>
    </p:spTree>
    <p:extLst>
      <p:ext uri="{BB962C8B-B14F-4D97-AF65-F5344CB8AC3E}">
        <p14:creationId xmlns:p14="http://schemas.microsoft.com/office/powerpoint/2010/main" val="2945257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F34FCAB-380F-4B41-9E14-155B0C3BC5EA}"/>
              </a:ext>
            </a:extLst>
          </p:cNvPr>
          <p:cNvSpPr txBox="1"/>
          <p:nvPr/>
        </p:nvSpPr>
        <p:spPr>
          <a:xfrm>
            <a:off x="817969" y="1270798"/>
            <a:ext cx="1848881" cy="400110"/>
          </a:xfrm>
          <a:prstGeom prst="rect">
            <a:avLst/>
          </a:prstGeom>
          <a:noFill/>
        </p:spPr>
        <p:txBody>
          <a:bodyPr wrap="square" rtlCol="0">
            <a:spAutoFit/>
          </a:bodyPr>
          <a:lstStyle/>
          <a:p>
            <a:pPr>
              <a:buNone/>
            </a:pPr>
            <a:r>
              <a:rPr lang="en-GB" sz="2000" b="1" dirty="0">
                <a:solidFill>
                  <a:schemeClr val="tx1">
                    <a:lumMod val="75000"/>
                    <a:lumOff val="25000"/>
                  </a:schemeClr>
                </a:solidFill>
              </a:rPr>
              <a:t>Exercise A</a:t>
            </a:r>
          </a:p>
        </p:txBody>
      </p:sp>
      <p:sp>
        <p:nvSpPr>
          <p:cNvPr id="12" name="TextBox 11">
            <a:extLst>
              <a:ext uri="{FF2B5EF4-FFF2-40B4-BE49-F238E27FC236}">
                <a16:creationId xmlns:a16="http://schemas.microsoft.com/office/drawing/2014/main" id="{2496AABF-8F95-5F46-99CA-5A9163BF60B5}"/>
              </a:ext>
            </a:extLst>
          </p:cNvPr>
          <p:cNvSpPr txBox="1"/>
          <p:nvPr/>
        </p:nvSpPr>
        <p:spPr>
          <a:xfrm>
            <a:off x="5152239" y="771239"/>
            <a:ext cx="2071165" cy="1336841"/>
          </a:xfrm>
          <a:prstGeom prst="rect">
            <a:avLst/>
          </a:prstGeom>
          <a:noFill/>
        </p:spPr>
        <p:txBody>
          <a:bodyPr wrap="square" rtlCol="0">
            <a:spAutoFit/>
          </a:bodyPr>
          <a:lstStyle/>
          <a:p>
            <a:pPr>
              <a:buNone/>
            </a:pPr>
            <a:endParaRPr lang="en-GB" sz="2585" b="1" dirty="0">
              <a:solidFill>
                <a:schemeClr val="tx1">
                  <a:lumMod val="75000"/>
                  <a:lumOff val="25000"/>
                </a:schemeClr>
              </a:solidFill>
            </a:endParaRPr>
          </a:p>
          <a:p>
            <a:pPr>
              <a:buNone/>
            </a:pPr>
            <a:endParaRPr lang="en-GB" sz="2585" b="1" dirty="0">
              <a:solidFill>
                <a:schemeClr val="tx1">
                  <a:lumMod val="75000"/>
                  <a:lumOff val="25000"/>
                </a:schemeClr>
              </a:solidFill>
            </a:endParaRPr>
          </a:p>
          <a:p>
            <a:pPr>
              <a:buNone/>
            </a:pPr>
            <a:r>
              <a:rPr lang="en-GB" sz="2000" b="1" dirty="0">
                <a:solidFill>
                  <a:schemeClr val="tx1">
                    <a:lumMod val="75000"/>
                    <a:lumOff val="25000"/>
                  </a:schemeClr>
                </a:solidFill>
              </a:rPr>
              <a:t>Exercise C</a:t>
            </a:r>
          </a:p>
        </p:txBody>
      </p:sp>
      <p:sp>
        <p:nvSpPr>
          <p:cNvPr id="13" name="TextBox 12">
            <a:extLst>
              <a:ext uri="{FF2B5EF4-FFF2-40B4-BE49-F238E27FC236}">
                <a16:creationId xmlns:a16="http://schemas.microsoft.com/office/drawing/2014/main" id="{B17A0C0E-DDF2-6A42-A5D4-9562B0D1569E}"/>
              </a:ext>
            </a:extLst>
          </p:cNvPr>
          <p:cNvSpPr txBox="1"/>
          <p:nvPr/>
        </p:nvSpPr>
        <p:spPr>
          <a:xfrm>
            <a:off x="815940" y="3429000"/>
            <a:ext cx="1962179" cy="769441"/>
          </a:xfrm>
          <a:prstGeom prst="rect">
            <a:avLst/>
          </a:prstGeom>
          <a:noFill/>
        </p:spPr>
        <p:txBody>
          <a:bodyPr wrap="square" rtlCol="0">
            <a:spAutoFit/>
          </a:bodyPr>
          <a:lstStyle/>
          <a:p>
            <a:pPr>
              <a:buNone/>
            </a:pPr>
            <a:endParaRPr lang="en-GB" sz="2000" b="1" dirty="0">
              <a:solidFill>
                <a:schemeClr val="tx1">
                  <a:lumMod val="75000"/>
                  <a:lumOff val="25000"/>
                </a:schemeClr>
              </a:solidFill>
            </a:endParaRPr>
          </a:p>
          <a:p>
            <a:pPr>
              <a:buNone/>
            </a:pPr>
            <a:r>
              <a:rPr lang="en-GB" sz="2000" b="1" dirty="0">
                <a:solidFill>
                  <a:schemeClr val="tx1">
                    <a:lumMod val="75000"/>
                    <a:lumOff val="25000"/>
                  </a:schemeClr>
                </a:solidFill>
              </a:rPr>
              <a:t>Exercise B</a:t>
            </a:r>
          </a:p>
        </p:txBody>
      </p:sp>
      <p:pic>
        <p:nvPicPr>
          <p:cNvPr id="3" name="Picture 2">
            <a:extLst>
              <a:ext uri="{FF2B5EF4-FFF2-40B4-BE49-F238E27FC236}">
                <a16:creationId xmlns:a16="http://schemas.microsoft.com/office/drawing/2014/main" id="{65E6301E-0F4A-AD45-A01A-BC17F2318DD3}"/>
              </a:ext>
            </a:extLst>
          </p:cNvPr>
          <p:cNvPicPr>
            <a:picLocks noChangeAspect="1"/>
          </p:cNvPicPr>
          <p:nvPr/>
        </p:nvPicPr>
        <p:blipFill>
          <a:blip r:embed="rId3"/>
          <a:stretch>
            <a:fillRect/>
          </a:stretch>
        </p:blipFill>
        <p:spPr>
          <a:xfrm>
            <a:off x="971600" y="1971169"/>
            <a:ext cx="3456384" cy="1457831"/>
          </a:xfrm>
          <a:prstGeom prst="rect">
            <a:avLst/>
          </a:prstGeom>
          <a:ln w="25400">
            <a:solidFill>
              <a:schemeClr val="tx1"/>
            </a:solidFill>
          </a:ln>
        </p:spPr>
      </p:pic>
      <p:pic>
        <p:nvPicPr>
          <p:cNvPr id="26" name="Picture 25">
            <a:extLst>
              <a:ext uri="{FF2B5EF4-FFF2-40B4-BE49-F238E27FC236}">
                <a16:creationId xmlns:a16="http://schemas.microsoft.com/office/drawing/2014/main" id="{C74ABF33-820C-CA47-BFE5-4C1B655E6DA9}"/>
              </a:ext>
            </a:extLst>
          </p:cNvPr>
          <p:cNvPicPr>
            <a:picLocks noChangeAspect="1"/>
          </p:cNvPicPr>
          <p:nvPr/>
        </p:nvPicPr>
        <p:blipFill>
          <a:blip r:embed="rId4"/>
          <a:stretch>
            <a:fillRect/>
          </a:stretch>
        </p:blipFill>
        <p:spPr>
          <a:xfrm>
            <a:off x="971600" y="4314594"/>
            <a:ext cx="3312368" cy="1770763"/>
          </a:xfrm>
          <a:prstGeom prst="rect">
            <a:avLst/>
          </a:prstGeom>
          <a:ln w="25400">
            <a:solidFill>
              <a:schemeClr val="tx1"/>
            </a:solidFill>
          </a:ln>
        </p:spPr>
      </p:pic>
      <p:pic>
        <p:nvPicPr>
          <p:cNvPr id="38" name="Picture 37">
            <a:extLst>
              <a:ext uri="{FF2B5EF4-FFF2-40B4-BE49-F238E27FC236}">
                <a16:creationId xmlns:a16="http://schemas.microsoft.com/office/drawing/2014/main" id="{159C1DAD-A485-9B42-B589-D2E93B42056C}"/>
              </a:ext>
            </a:extLst>
          </p:cNvPr>
          <p:cNvPicPr>
            <a:picLocks noChangeAspect="1"/>
          </p:cNvPicPr>
          <p:nvPr/>
        </p:nvPicPr>
        <p:blipFill>
          <a:blip r:embed="rId5"/>
          <a:stretch>
            <a:fillRect/>
          </a:stretch>
        </p:blipFill>
        <p:spPr>
          <a:xfrm>
            <a:off x="5152239" y="2323187"/>
            <a:ext cx="3668234" cy="1727142"/>
          </a:xfrm>
          <a:prstGeom prst="rect">
            <a:avLst/>
          </a:prstGeom>
          <a:ln w="25400">
            <a:solidFill>
              <a:schemeClr val="tx1"/>
            </a:solidFill>
          </a:ln>
        </p:spPr>
      </p:pic>
      <p:sp>
        <p:nvSpPr>
          <p:cNvPr id="5" name="Title 4">
            <a:extLst>
              <a:ext uri="{FF2B5EF4-FFF2-40B4-BE49-F238E27FC236}">
                <a16:creationId xmlns:a16="http://schemas.microsoft.com/office/drawing/2014/main" id="{93A1C283-D301-4145-8F3C-00814ACB3780}"/>
              </a:ext>
            </a:extLst>
          </p:cNvPr>
          <p:cNvSpPr>
            <a:spLocks noGrp="1"/>
          </p:cNvSpPr>
          <p:nvPr>
            <p:ph type="title"/>
          </p:nvPr>
        </p:nvSpPr>
        <p:spPr/>
        <p:txBody>
          <a:bodyPr/>
          <a:lstStyle/>
          <a:p>
            <a:r>
              <a:rPr lang="en-GB" sz="3600" b="1" dirty="0">
                <a:solidFill>
                  <a:srgbClr val="585858"/>
                </a:solidFill>
                <a:latin typeface="+mj-lt"/>
                <a:ea typeface="+mj-ea"/>
                <a:cs typeface="+mj-cs"/>
              </a:rPr>
              <a:t> Concept/non-concept!</a:t>
            </a:r>
            <a:endParaRPr lang="en-GB" dirty="0"/>
          </a:p>
        </p:txBody>
      </p:sp>
    </p:spTree>
    <p:extLst>
      <p:ext uri="{BB962C8B-B14F-4D97-AF65-F5344CB8AC3E}">
        <p14:creationId xmlns:p14="http://schemas.microsoft.com/office/powerpoint/2010/main" val="1411171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 Variation</a:t>
            </a:r>
          </a:p>
        </p:txBody>
      </p:sp>
      <p:sp>
        <p:nvSpPr>
          <p:cNvPr id="3" name="Content Placeholder 2"/>
          <p:cNvSpPr>
            <a:spLocks noGrp="1"/>
          </p:cNvSpPr>
          <p:nvPr>
            <p:ph idx="1"/>
          </p:nvPr>
        </p:nvSpPr>
        <p:spPr>
          <a:xfrm>
            <a:off x="457200" y="1412776"/>
            <a:ext cx="8229600" cy="3888432"/>
          </a:xfrm>
        </p:spPr>
        <p:txBody>
          <a:bodyPr/>
          <a:lstStyle/>
          <a:p>
            <a:pPr marL="0" indent="0">
              <a:buNone/>
            </a:pPr>
            <a:r>
              <a:rPr lang="en-GB" sz="1800" b="1" dirty="0"/>
              <a:t>Key Messages</a:t>
            </a:r>
            <a:endParaRPr lang="en-GB" sz="1800" dirty="0"/>
          </a:p>
          <a:p>
            <a:pPr marL="457200" lvl="0" indent="-457200">
              <a:buFont typeface="+mj-lt"/>
              <a:buAutoNum type="arabicPeriod"/>
            </a:pPr>
            <a:r>
              <a:rPr lang="en-GB" sz="1800" dirty="0"/>
              <a:t>The central idea of teaching with variation is to </a:t>
            </a:r>
            <a:r>
              <a:rPr lang="en-GB" sz="1800" b="1" dirty="0"/>
              <a:t>highlight the essential features of a concept or idea</a:t>
            </a:r>
            <a:r>
              <a:rPr lang="en-GB" sz="1800" dirty="0"/>
              <a:t> through varying the non-essential features.</a:t>
            </a:r>
          </a:p>
          <a:p>
            <a:pPr marL="457200" lvl="0" indent="-457200">
              <a:buFont typeface="+mj-lt"/>
              <a:buAutoNum type="arabicPeriod"/>
            </a:pPr>
            <a:r>
              <a:rPr lang="en-GB" sz="1800" b="1" dirty="0"/>
              <a:t>Variation is not the same as variety</a:t>
            </a:r>
            <a:r>
              <a:rPr lang="en-GB" sz="1800" dirty="0"/>
              <a:t> – careful attention needs to be paid to what aspects are being varied (and what is not being varied) and for what purpose.</a:t>
            </a:r>
          </a:p>
          <a:p>
            <a:pPr marL="457200" lvl="0" indent="-457200">
              <a:buFont typeface="+mj-lt"/>
              <a:buAutoNum type="arabicPeriod"/>
            </a:pPr>
            <a:r>
              <a:rPr lang="en-GB" sz="1800" dirty="0"/>
              <a:t>When giving examples of a mathematical concept, it is useful to add variation to emphasise</a:t>
            </a:r>
          </a:p>
          <a:p>
            <a:pPr marL="800100" lvl="1" indent="-342900">
              <a:buFont typeface="+mj-lt"/>
              <a:buAutoNum type="alphaLcParenR"/>
            </a:pPr>
            <a:r>
              <a:rPr lang="en-GB" sz="1800" b="1" dirty="0"/>
              <a:t>What it is (both standard and non-standard examples</a:t>
            </a:r>
            <a:r>
              <a:rPr lang="en-GB" sz="1800" dirty="0"/>
              <a:t>)</a:t>
            </a:r>
          </a:p>
          <a:p>
            <a:pPr marL="800100" lvl="1" indent="-342900">
              <a:buFont typeface="+mj-lt"/>
              <a:buAutoNum type="alphaLcParenR"/>
            </a:pPr>
            <a:r>
              <a:rPr lang="en-GB" sz="1800" b="1" dirty="0"/>
              <a:t>What it is not</a:t>
            </a:r>
            <a:r>
              <a:rPr lang="en-GB" sz="1800" dirty="0"/>
              <a:t>.</a:t>
            </a:r>
          </a:p>
          <a:p>
            <a:pPr marL="457200" lvl="0" indent="-457200">
              <a:buFont typeface="+mj-lt"/>
              <a:buAutoNum type="arabicPeriod"/>
            </a:pPr>
            <a:r>
              <a:rPr lang="en-GB" sz="1800" dirty="0"/>
              <a:t>When constructing a set of activities or questions it is important to consider what connects the examples; what mathematical structures are being highlighted? Students are encouraged to avoid mechanical practice and, instead, </a:t>
            </a:r>
            <a:r>
              <a:rPr lang="en-GB" sz="1800" b="1" dirty="0"/>
              <a:t>to practise the thinking process (intelligent practice).</a:t>
            </a:r>
            <a:endParaRPr lang="en-GB" sz="1800" dirty="0"/>
          </a:p>
        </p:txBody>
      </p:sp>
    </p:spTree>
    <p:extLst>
      <p:ext uri="{BB962C8B-B14F-4D97-AF65-F5344CB8AC3E}">
        <p14:creationId xmlns:p14="http://schemas.microsoft.com/office/powerpoint/2010/main" val="3675668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7EFB3A-317E-1342-AF5E-9182CFDAE58B}"/>
              </a:ext>
            </a:extLst>
          </p:cNvPr>
          <p:cNvSpPr txBox="1"/>
          <p:nvPr/>
        </p:nvSpPr>
        <p:spPr>
          <a:xfrm>
            <a:off x="542417" y="1700808"/>
            <a:ext cx="8059166" cy="3613297"/>
          </a:xfrm>
          <a:prstGeom prst="rect">
            <a:avLst/>
          </a:prstGeom>
          <a:noFill/>
        </p:spPr>
        <p:txBody>
          <a:bodyPr wrap="square" rtlCol="0">
            <a:spAutoFit/>
          </a:bodyPr>
          <a:lstStyle/>
          <a:p>
            <a:pPr>
              <a:buNone/>
            </a:pPr>
            <a:r>
              <a:rPr lang="en-GB" dirty="0">
                <a:solidFill>
                  <a:srgbClr val="585858"/>
                </a:solidFill>
                <a:cs typeface="Arial" panose="020B0604020202020204" pitchFamily="34" charset="0"/>
              </a:rPr>
              <a:t>“My choice of examples and exercises is the single most important part of my planning.”</a:t>
            </a:r>
          </a:p>
          <a:p>
            <a:pPr algn="r"/>
            <a:endParaRPr lang="en-GB" sz="2800" dirty="0">
              <a:latin typeface="Arial" panose="020B0604020202020204" pitchFamily="34" charset="0"/>
              <a:cs typeface="Arial" panose="020B0604020202020204" pitchFamily="34" charset="0"/>
            </a:endParaRPr>
          </a:p>
          <a:p>
            <a:pPr algn="r"/>
            <a:endParaRPr lang="en-GB" sz="2800" dirty="0">
              <a:latin typeface="Arial" panose="020B0604020202020204" pitchFamily="34" charset="0"/>
              <a:cs typeface="Arial" panose="020B0604020202020204" pitchFamily="34" charset="0"/>
            </a:endParaRPr>
          </a:p>
          <a:p>
            <a:pPr algn="r">
              <a:buNone/>
            </a:pPr>
            <a:endParaRPr lang="en-GB" sz="2000" dirty="0">
              <a:latin typeface="Arial" panose="020B0604020202020204" pitchFamily="34" charset="0"/>
              <a:cs typeface="Arial" panose="020B0604020202020204" pitchFamily="34" charset="0"/>
            </a:endParaRPr>
          </a:p>
          <a:p>
            <a:pPr algn="r">
              <a:buNone/>
            </a:pPr>
            <a:endParaRPr lang="en-GB" sz="2000" dirty="0">
              <a:cs typeface="Arial" panose="020B0604020202020204" pitchFamily="34" charset="0"/>
            </a:endParaRPr>
          </a:p>
          <a:p>
            <a:pPr algn="r">
              <a:buNone/>
            </a:pPr>
            <a:endParaRPr lang="en-GB" sz="2000" dirty="0">
              <a:latin typeface="Arial" panose="020B0604020202020204" pitchFamily="34" charset="0"/>
              <a:cs typeface="Arial" panose="020B0604020202020204" pitchFamily="34" charset="0"/>
            </a:endParaRPr>
          </a:p>
          <a:p>
            <a:pPr algn="r">
              <a:buNone/>
            </a:pPr>
            <a:r>
              <a:rPr lang="en-GB" sz="2400" dirty="0">
                <a:solidFill>
                  <a:srgbClr val="585858"/>
                </a:solidFill>
                <a:cs typeface="Arial" panose="020B0604020202020204" pitchFamily="34" charset="0"/>
              </a:rPr>
              <a:t>Barton (2018, p.448)</a:t>
            </a:r>
          </a:p>
        </p:txBody>
      </p:sp>
    </p:spTree>
    <p:extLst>
      <p:ext uri="{BB962C8B-B14F-4D97-AF65-F5344CB8AC3E}">
        <p14:creationId xmlns:p14="http://schemas.microsoft.com/office/powerpoint/2010/main" val="1175627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711D-E73A-45E6-912E-63BA3CE3D081}"/>
              </a:ext>
            </a:extLst>
          </p:cNvPr>
          <p:cNvSpPr>
            <a:spLocks noGrp="1"/>
          </p:cNvSpPr>
          <p:nvPr>
            <p:ph type="title"/>
          </p:nvPr>
        </p:nvSpPr>
        <p:spPr/>
        <p:txBody>
          <a:bodyPr>
            <a:normAutofit fontScale="90000"/>
          </a:bodyPr>
          <a:lstStyle/>
          <a:p>
            <a:r>
              <a:rPr lang="en-GB" sz="4000" dirty="0"/>
              <a:t>Connect with the NCETM and your local Maths Hub</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50F46E3-45F4-4777-86EE-178C1E8EE55E}"/>
              </a:ext>
            </a:extLst>
          </p:cNvPr>
          <p:cNvSpPr>
            <a:spLocks noGrp="1"/>
          </p:cNvSpPr>
          <p:nvPr>
            <p:ph idx="1"/>
          </p:nvPr>
        </p:nvSpPr>
        <p:spPr>
          <a:xfrm>
            <a:off x="444976" y="2058000"/>
            <a:ext cx="8217375" cy="3374999"/>
          </a:xfrm>
        </p:spPr>
        <p:txBody>
          <a:bodyPr/>
          <a:lstStyle/>
          <a:p>
            <a:pPr marL="457200" indent="-457200">
              <a:buFont typeface="Arial" panose="020B0604020202020204" pitchFamily="34" charset="0"/>
              <a:buChar char="•"/>
            </a:pPr>
            <a:r>
              <a:rPr lang="en-GB" dirty="0">
                <a:latin typeface="Arial"/>
                <a:cs typeface="Arial"/>
              </a:rPr>
              <a:t>Check out the NCETM at </a:t>
            </a:r>
            <a:r>
              <a:rPr lang="en-GB" dirty="0">
                <a:latin typeface="Arial"/>
                <a:cs typeface="Arial"/>
                <a:hlinkClick r:id="rId3"/>
              </a:rPr>
              <a:t>ncetm.org.uk</a:t>
            </a:r>
            <a:r>
              <a:rPr lang="en-GB" dirty="0">
                <a:latin typeface="Arial"/>
                <a:cs typeface="Arial"/>
              </a:rPr>
              <a:t> for full access to all content and resources, plus a monthly mailing – the Secondary Round-up – sent straight to your inbox.</a:t>
            </a:r>
          </a:p>
          <a:p>
            <a:pPr>
              <a:buFont typeface="+mj-lt"/>
              <a:buAutoNum type="arabicPeriod"/>
            </a:pPr>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a:cs typeface="Arial"/>
              </a:rPr>
              <a:t>Find your local Maths Hub via </a:t>
            </a:r>
            <a:r>
              <a:rPr lang="en-GB" dirty="0">
                <a:latin typeface="Arial"/>
                <a:cs typeface="Arial"/>
                <a:hlinkClick r:id="rId4"/>
              </a:rPr>
              <a:t>ncetm.org.uk/maths-hubs/find-your-hub/</a:t>
            </a:r>
            <a:r>
              <a:rPr lang="en-GB" dirty="0">
                <a:latin typeface="Arial"/>
                <a:cs typeface="Arial"/>
              </a:rPr>
              <a:t>. Click through to your local hub’s page to subscribe to their mailing list and follow them on Twitter.</a:t>
            </a:r>
          </a:p>
          <a:p>
            <a:endParaRPr lang="en-GB" dirty="0"/>
          </a:p>
        </p:txBody>
      </p:sp>
    </p:spTree>
    <p:extLst>
      <p:ext uri="{BB962C8B-B14F-4D97-AF65-F5344CB8AC3E}">
        <p14:creationId xmlns:p14="http://schemas.microsoft.com/office/powerpoint/2010/main" val="3006190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AC58-316F-41ED-85E1-F8F8C79B4D75}"/>
              </a:ext>
            </a:extLst>
          </p:cNvPr>
          <p:cNvSpPr>
            <a:spLocks noGrp="1"/>
          </p:cNvSpPr>
          <p:nvPr>
            <p:ph type="title"/>
          </p:nvPr>
        </p:nvSpPr>
        <p:spPr/>
        <p:txBody>
          <a:bodyPr/>
          <a:lstStyle/>
          <a:p>
            <a:r>
              <a:rPr lang="en-GB" dirty="0"/>
              <a:t>Connect with the NCETM and </a:t>
            </a:r>
            <a:br>
              <a:rPr lang="en-GB" dirty="0"/>
            </a:br>
            <a:r>
              <a:rPr lang="en-GB" dirty="0"/>
              <a:t>your local Maths Hub</a:t>
            </a:r>
          </a:p>
        </p:txBody>
      </p:sp>
      <p:pic>
        <p:nvPicPr>
          <p:cNvPr id="5" name="Content Placeholder 4">
            <a:extLst>
              <a:ext uri="{FF2B5EF4-FFF2-40B4-BE49-F238E27FC236}">
                <a16:creationId xmlns:a16="http://schemas.microsoft.com/office/drawing/2014/main" id="{CEC65573-F541-4751-91CC-CD47730DC7F9}"/>
              </a:ext>
            </a:extLst>
          </p:cNvPr>
          <p:cNvPicPr>
            <a:picLocks noGrp="1" noChangeAspect="1"/>
          </p:cNvPicPr>
          <p:nvPr>
            <p:ph idx="1"/>
          </p:nvPr>
        </p:nvPicPr>
        <p:blipFill>
          <a:blip r:embed="rId3"/>
          <a:stretch>
            <a:fillRect/>
          </a:stretch>
        </p:blipFill>
        <p:spPr>
          <a:xfrm>
            <a:off x="3148173" y="1916832"/>
            <a:ext cx="2847653" cy="3887787"/>
          </a:xfrm>
          <a:prstGeom prst="rect">
            <a:avLst/>
          </a:prstGeom>
        </p:spPr>
      </p:pic>
    </p:spTree>
    <p:extLst>
      <p:ext uri="{BB962C8B-B14F-4D97-AF65-F5344CB8AC3E}">
        <p14:creationId xmlns:p14="http://schemas.microsoft.com/office/powerpoint/2010/main" val="1006806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9C674-5360-4FA9-9C71-F7D949486879}"/>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References and more info…</a:t>
            </a:r>
            <a:br>
              <a:rPr lang="en-GB"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220AD368-5EA8-4E0B-9DEB-F7D07FCF46EB}"/>
              </a:ext>
            </a:extLst>
          </p:cNvPr>
          <p:cNvSpPr>
            <a:spLocks noGrp="1"/>
          </p:cNvSpPr>
          <p:nvPr>
            <p:ph idx="1"/>
          </p:nvPr>
        </p:nvSpPr>
        <p:spPr>
          <a:xfrm>
            <a:off x="463624" y="1124744"/>
            <a:ext cx="8229600" cy="3888432"/>
          </a:xfrm>
        </p:spPr>
        <p:txBody>
          <a:bodyPr/>
          <a:lstStyle/>
          <a:p>
            <a:pPr marL="0" indent="0"/>
            <a:endParaRPr lang="en-GB" sz="20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Askew, M. (2011) </a:t>
            </a:r>
            <a:r>
              <a:rPr lang="en-GB" sz="1800" i="1" dirty="0">
                <a:latin typeface="Arial" panose="020B0604020202020204" pitchFamily="34" charset="0"/>
                <a:cs typeface="Arial" panose="020B0604020202020204" pitchFamily="34" charset="0"/>
              </a:rPr>
              <a:t>Transforming Primary Mathematics</a:t>
            </a:r>
            <a:r>
              <a:rPr lang="en-GB" sz="1800" dirty="0">
                <a:latin typeface="Arial" panose="020B0604020202020204" pitchFamily="34" charset="0"/>
                <a:cs typeface="Arial" panose="020B0604020202020204" pitchFamily="34" charset="0"/>
              </a:rPr>
              <a:t>, Routledge</a:t>
            </a:r>
          </a:p>
          <a:p>
            <a:pPr marL="0" indent="0"/>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Barton, C. (2018) </a:t>
            </a:r>
            <a:r>
              <a:rPr lang="en-GB" sz="1800" i="1" dirty="0">
                <a:latin typeface="Arial" panose="020B0604020202020204" pitchFamily="34" charset="0"/>
                <a:cs typeface="Arial" panose="020B0604020202020204" pitchFamily="34" charset="0"/>
              </a:rPr>
              <a:t>How I Wish I’d Taught Maths</a:t>
            </a:r>
            <a:r>
              <a:rPr lang="en-GB" sz="1800" dirty="0">
                <a:latin typeface="Arial" panose="020B0604020202020204" pitchFamily="34" charset="0"/>
                <a:cs typeface="Arial" panose="020B0604020202020204" pitchFamily="34" charset="0"/>
              </a:rPr>
              <a:t>, John Catt</a:t>
            </a:r>
          </a:p>
          <a:p>
            <a:pPr marL="0" indent="0"/>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Barton, C. </a:t>
            </a:r>
            <a:r>
              <a:rPr lang="en-GB" sz="1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https://variationtheory.com/</a:t>
            </a:r>
            <a:r>
              <a:rPr lang="en-GB" sz="1800" dirty="0">
                <a:latin typeface="Arial" panose="020B0604020202020204" pitchFamily="34" charset="0"/>
                <a:cs typeface="Arial" panose="020B0604020202020204" pitchFamily="34" charset="0"/>
              </a:rPr>
              <a:t> </a:t>
            </a:r>
          </a:p>
          <a:p>
            <a:pPr marL="0" indent="0"/>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Friis, D. &amp; McCrea, E. (forthcoming) </a:t>
            </a:r>
            <a:r>
              <a:rPr lang="en-GB" sz="1800" i="1" dirty="0">
                <a:latin typeface="Arial" panose="020B0604020202020204" pitchFamily="34" charset="0"/>
                <a:cs typeface="Arial" panose="020B0604020202020204" pitchFamily="34" charset="0"/>
              </a:rPr>
              <a:t>Deliberate Maths: Expertly Designed Practice Sets </a:t>
            </a:r>
          </a:p>
          <a:p>
            <a:pPr marL="0" indent="0"/>
            <a:endParaRPr lang="en-GB" sz="1800" dirty="0">
              <a:latin typeface="Arial" panose="020B0604020202020204" pitchFamily="34" charset="0"/>
              <a:cs typeface="Arial" panose="020B0604020202020204" pitchFamily="34" charset="0"/>
            </a:endParaRPr>
          </a:p>
          <a:p>
            <a:pPr marL="0" indent="0">
              <a:buNone/>
            </a:pPr>
            <a:r>
              <a:rPr lang="en-GB" sz="1800" dirty="0">
                <a:latin typeface="Arial" panose="020B0604020202020204" pitchFamily="34" charset="0"/>
                <a:cs typeface="Arial" panose="020B0604020202020204" pitchFamily="34" charset="0"/>
              </a:rPr>
              <a:t>Gu, L., Huang, R., &amp; </a:t>
            </a:r>
            <a:r>
              <a:rPr lang="en-GB" sz="1800" dirty="0" err="1">
                <a:latin typeface="Arial" panose="020B0604020202020204" pitchFamily="34" charset="0"/>
                <a:cs typeface="Arial" panose="020B0604020202020204" pitchFamily="34" charset="0"/>
              </a:rPr>
              <a:t>Marton</a:t>
            </a:r>
            <a:r>
              <a:rPr lang="en-GB" sz="1800" dirty="0">
                <a:latin typeface="Arial" panose="020B0604020202020204" pitchFamily="34" charset="0"/>
                <a:cs typeface="Arial" panose="020B0604020202020204" pitchFamily="34" charset="0"/>
              </a:rPr>
              <a:t>, F. (2004). ‘Teaching with variation: A Chinese way of promoting effective Mathematics learning’. In L. Fan, N. Y. Wong, J. Cai &amp; S. Li (Eds.), </a:t>
            </a:r>
            <a:r>
              <a:rPr lang="en-GB" sz="1800" i="1" dirty="0">
                <a:latin typeface="Arial" panose="020B0604020202020204" pitchFamily="34" charset="0"/>
                <a:cs typeface="Arial" panose="020B0604020202020204" pitchFamily="34" charset="0"/>
              </a:rPr>
              <a:t>How Chinese learn Mathematics: Perspectives from insiders</a:t>
            </a:r>
            <a:r>
              <a:rPr lang="en-GB" sz="1800" dirty="0">
                <a:latin typeface="Arial" panose="020B0604020202020204" pitchFamily="34" charset="0"/>
                <a:cs typeface="Arial" panose="020B0604020202020204" pitchFamily="34" charset="0"/>
              </a:rPr>
              <a:t>. Singapore: World Scientific Publishing</a:t>
            </a:r>
          </a:p>
          <a:p>
            <a:pPr marL="0" indent="0"/>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53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692AE-2476-49C2-A925-D516994110F5}"/>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References and more info…</a:t>
            </a:r>
            <a:br>
              <a:rPr lang="en-GB" dirty="0">
                <a:latin typeface="Arial" panose="020B0604020202020204" pitchFamily="34" charset="0"/>
                <a:cs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B0F710AD-3913-40BB-B533-A06B8FB9974E}"/>
              </a:ext>
            </a:extLst>
          </p:cNvPr>
          <p:cNvSpPr>
            <a:spLocks noGrp="1"/>
          </p:cNvSpPr>
          <p:nvPr>
            <p:ph idx="1"/>
          </p:nvPr>
        </p:nvSpPr>
        <p:spPr>
          <a:xfrm>
            <a:off x="450776" y="1052736"/>
            <a:ext cx="8229600" cy="3888432"/>
          </a:xfrm>
        </p:spPr>
        <p:txBody>
          <a:bodyPr/>
          <a:lstStyle/>
          <a:p>
            <a:pPr marL="0" indent="0">
              <a:buNone/>
            </a:pPr>
            <a:r>
              <a:rPr lang="en-GB" sz="1600" dirty="0">
                <a:latin typeface="Arial" panose="020B0604020202020204" pitchFamily="34" charset="0"/>
                <a:cs typeface="Arial" panose="020B0604020202020204" pitchFamily="34" charset="0"/>
              </a:rPr>
              <a:t>Kullberg, A., </a:t>
            </a:r>
            <a:r>
              <a:rPr lang="en-GB" sz="1600" dirty="0" err="1">
                <a:latin typeface="Arial" panose="020B0604020202020204" pitchFamily="34" charset="0"/>
                <a:cs typeface="Arial" panose="020B0604020202020204" pitchFamily="34" charset="0"/>
              </a:rPr>
              <a:t>Runesson</a:t>
            </a:r>
            <a:r>
              <a:rPr lang="en-GB" sz="1600" dirty="0">
                <a:latin typeface="Arial" panose="020B0604020202020204" pitchFamily="34" charset="0"/>
                <a:cs typeface="Arial" panose="020B0604020202020204" pitchFamily="34" charset="0"/>
              </a:rPr>
              <a:t> Kempe, U., and </a:t>
            </a:r>
            <a:r>
              <a:rPr lang="en-GB" sz="1600" dirty="0" err="1">
                <a:latin typeface="Arial" panose="020B0604020202020204" pitchFamily="34" charset="0"/>
                <a:cs typeface="Arial" panose="020B0604020202020204" pitchFamily="34" charset="0"/>
              </a:rPr>
              <a:t>Marton</a:t>
            </a:r>
            <a:r>
              <a:rPr lang="en-GB" sz="1600" dirty="0">
                <a:latin typeface="Arial" panose="020B0604020202020204" pitchFamily="34" charset="0"/>
                <a:cs typeface="Arial" panose="020B0604020202020204" pitchFamily="34" charset="0"/>
              </a:rPr>
              <a:t>, F. (2017) What Is Made Possible to Learn When Using the Variation Theory of Learning in Teaching Mathematics? </a:t>
            </a:r>
            <a:r>
              <a:rPr lang="en-GB" sz="1600" i="1" dirty="0">
                <a:latin typeface="Arial" panose="020B0604020202020204" pitchFamily="34" charset="0"/>
                <a:cs typeface="Arial" panose="020B0604020202020204" pitchFamily="34" charset="0"/>
              </a:rPr>
              <a:t>International Journal on Mathematics Education</a:t>
            </a:r>
            <a:r>
              <a:rPr lang="en-GB" sz="1600" dirty="0">
                <a:latin typeface="Arial" panose="020B0604020202020204" pitchFamily="34" charset="0"/>
                <a:cs typeface="Arial" panose="020B0604020202020204" pitchFamily="34" charset="0"/>
              </a:rPr>
              <a:t> 49 (2017): 559–569. Available at: </a:t>
            </a:r>
            <a:r>
              <a:rPr lang="en-GB" sz="1600" u="sng" dirty="0">
                <a:latin typeface="Arial" panose="020B0604020202020204" pitchFamily="34" charset="0"/>
                <a:cs typeface="Arial" panose="020B0604020202020204" pitchFamily="34" charset="0"/>
                <a:hlinkClick r:id="rId3"/>
              </a:rPr>
              <a:t>https://link.springer.com/content/pdf/10.1007%2Fs11858-017-0858-4.pdf</a:t>
            </a:r>
            <a:endParaRPr lang="en-GB" sz="1600" u="sng" dirty="0">
              <a:latin typeface="Arial" panose="020B0604020202020204" pitchFamily="34" charset="0"/>
              <a:cs typeface="Arial" panose="020B0604020202020204" pitchFamily="34" charset="0"/>
            </a:endParaRPr>
          </a:p>
          <a:p>
            <a:pPr marL="0" indent="0"/>
            <a:endParaRPr lang="en-GB" sz="1600" u="sng"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McCrea, E. (2019) </a:t>
            </a:r>
            <a:r>
              <a:rPr lang="en-GB" sz="1600" i="1" dirty="0">
                <a:latin typeface="Arial" panose="020B0604020202020204" pitchFamily="34" charset="0"/>
                <a:cs typeface="Arial" panose="020B0604020202020204" pitchFamily="34" charset="0"/>
              </a:rPr>
              <a:t>Making Every Maths Lesson Count, </a:t>
            </a:r>
            <a:r>
              <a:rPr lang="en-GB" sz="1600" dirty="0">
                <a:latin typeface="Arial" panose="020B0604020202020204" pitchFamily="34" charset="0"/>
                <a:cs typeface="Arial" panose="020B0604020202020204" pitchFamily="34" charset="0"/>
              </a:rPr>
              <a:t>Crown House</a:t>
            </a:r>
          </a:p>
          <a:p>
            <a:pPr marL="0" indent="0"/>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McCrea, P. (2017) </a:t>
            </a:r>
            <a:r>
              <a:rPr lang="en-GB" sz="1600" i="1" dirty="0">
                <a:latin typeface="Arial" panose="020B0604020202020204" pitchFamily="34" charset="0"/>
                <a:cs typeface="Arial" panose="020B0604020202020204" pitchFamily="34" charset="0"/>
              </a:rPr>
              <a:t>Memorable Teaching  </a:t>
            </a:r>
            <a:r>
              <a:rPr lang="en-GB" sz="1600" dirty="0">
                <a:latin typeface="Arial" panose="020B0604020202020204" pitchFamily="34" charset="0"/>
                <a:cs typeface="Arial" panose="020B0604020202020204" pitchFamily="34" charset="0"/>
                <a:hlinkClick r:id="rId4"/>
              </a:rPr>
              <a:t>https://ift.education/learning-paper</a:t>
            </a:r>
            <a:endParaRPr lang="en-GB" sz="1600" dirty="0">
              <a:latin typeface="Arial" panose="020B0604020202020204" pitchFamily="34" charset="0"/>
              <a:cs typeface="Arial" panose="020B0604020202020204" pitchFamily="34" charset="0"/>
            </a:endParaRPr>
          </a:p>
          <a:p>
            <a:pPr marL="0" indent="0"/>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NCETM Five Big Ideas </a:t>
            </a:r>
            <a:r>
              <a:rPr lang="en-GB" sz="1600" dirty="0">
                <a:hlinkClick r:id="rId5"/>
              </a:rPr>
              <a:t>www.ncetm.org.uk/teaching-for-mastery/mastery-explained/five-big-ideas-in-teaching-for-mastery/</a:t>
            </a:r>
            <a:endParaRPr lang="en-GB" sz="1600" dirty="0">
              <a:latin typeface="Arial" panose="020B0604020202020204" pitchFamily="34" charset="0"/>
              <a:cs typeface="Arial" panose="020B0604020202020204" pitchFamily="34" charset="0"/>
            </a:endParaRPr>
          </a:p>
          <a:p>
            <a:pPr marL="0" indent="0"/>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Rizvi, N. (2018) Resourcing: Applying Variation Theory </a:t>
            </a:r>
            <a:r>
              <a:rPr lang="en-GB" sz="1600" dirty="0">
                <a:latin typeface="Arial" panose="020B0604020202020204" pitchFamily="34" charset="0"/>
                <a:cs typeface="Arial" panose="020B0604020202020204" pitchFamily="34" charset="0"/>
                <a:hlinkClick r:id="rId6"/>
              </a:rPr>
              <a:t>http://conceptionofthegood.co.uk/?p=557</a:t>
            </a:r>
            <a:r>
              <a:rPr lang="en-GB" sz="1600" dirty="0">
                <a:latin typeface="Arial" panose="020B0604020202020204" pitchFamily="34" charset="0"/>
                <a:cs typeface="Arial" panose="020B0604020202020204" pitchFamily="34" charset="0"/>
              </a:rPr>
              <a:t> </a:t>
            </a:r>
          </a:p>
          <a:p>
            <a:pPr marL="0" indent="0"/>
            <a:endParaRPr lang="en-GB" sz="1600" dirty="0">
              <a:latin typeface="Arial" panose="020B0604020202020204" pitchFamily="34" charset="0"/>
              <a:cs typeface="Arial" panose="020B0604020202020204" pitchFamily="34" charset="0"/>
            </a:endParaRPr>
          </a:p>
          <a:p>
            <a:pPr marL="0" indent="0">
              <a:buNone/>
            </a:pPr>
            <a:r>
              <a:rPr lang="en-GB" sz="1600" dirty="0">
                <a:latin typeface="Arial" panose="020B0604020202020204" pitchFamily="34" charset="0"/>
                <a:cs typeface="Arial" panose="020B0604020202020204" pitchFamily="34" charset="0"/>
              </a:rPr>
              <a:t>Watson, A. &amp; Mason, J. (2006) Seeing an exercise as a single mathematical object: using variation to structure sense-making. </a:t>
            </a:r>
            <a:r>
              <a:rPr lang="en-GB" sz="1600" i="1" dirty="0">
                <a:latin typeface="Arial" panose="020B0604020202020204" pitchFamily="34" charset="0"/>
                <a:cs typeface="Arial" panose="020B0604020202020204" pitchFamily="34" charset="0"/>
              </a:rPr>
              <a:t>Mathematics thinking and learning</a:t>
            </a:r>
            <a:r>
              <a:rPr lang="en-GB" sz="1600" dirty="0">
                <a:latin typeface="Arial" panose="020B0604020202020204" pitchFamily="34" charset="0"/>
                <a:cs typeface="Arial" panose="020B0604020202020204" pitchFamily="34" charset="0"/>
              </a:rPr>
              <a:t>, </a:t>
            </a:r>
            <a:r>
              <a:rPr lang="en-GB" sz="1600" i="1" dirty="0">
                <a:latin typeface="Arial" panose="020B0604020202020204" pitchFamily="34" charset="0"/>
                <a:cs typeface="Arial" panose="020B0604020202020204" pitchFamily="34" charset="0"/>
              </a:rPr>
              <a:t>8(2) pp. 91–111</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310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3BB3F34-82B4-444B-B9E1-0FC6FBCEABFA}"/>
              </a:ext>
            </a:extLst>
          </p:cNvPr>
          <p:cNvSpPr>
            <a:spLocks noGrp="1"/>
          </p:cNvSpPr>
          <p:nvPr>
            <p:ph type="title"/>
          </p:nvPr>
        </p:nvSpPr>
        <p:spPr/>
        <p:txBody>
          <a:bodyPr/>
          <a:lstStyle/>
          <a:p>
            <a:r>
              <a:rPr lang="en-GB" dirty="0"/>
              <a:t>Variation</a:t>
            </a:r>
          </a:p>
        </p:txBody>
      </p:sp>
      <p:sp>
        <p:nvSpPr>
          <p:cNvPr id="2" name="Content Placeholder 1">
            <a:extLst>
              <a:ext uri="{FF2B5EF4-FFF2-40B4-BE49-F238E27FC236}">
                <a16:creationId xmlns:a16="http://schemas.microsoft.com/office/drawing/2014/main" id="{F6BC8DD4-3687-410C-A90D-A7A63C028989}"/>
              </a:ext>
            </a:extLst>
          </p:cNvPr>
          <p:cNvSpPr>
            <a:spLocks noGrp="1"/>
          </p:cNvSpPr>
          <p:nvPr>
            <p:ph idx="1"/>
          </p:nvPr>
        </p:nvSpPr>
        <p:spPr/>
        <p:txBody>
          <a:bodyPr/>
          <a:lstStyle/>
          <a:p>
            <a:endParaRPr lang="en-GB" u="sng" dirty="0">
              <a:hlinkClick r:id="rId3"/>
            </a:endParaRPr>
          </a:p>
          <a:p>
            <a:endParaRPr lang="en-GB" sz="2700" u="sng" dirty="0">
              <a:hlinkClick r:id="rId3"/>
            </a:endParaRPr>
          </a:p>
          <a:p>
            <a:endParaRPr lang="en-GB" sz="2700" u="sng" dirty="0">
              <a:hlinkClick r:id="rId3"/>
            </a:endParaRPr>
          </a:p>
          <a:p>
            <a:pPr marL="0" indent="0">
              <a:buNone/>
            </a:pPr>
            <a:r>
              <a:rPr lang="en-GB" sz="2700" u="sng" dirty="0">
                <a:hlinkClick r:id="rId3"/>
              </a:rPr>
              <a:t>www.youtube.com/watch?v=IGQmdoK_ZfY</a:t>
            </a:r>
            <a:endParaRPr lang="en-GB" sz="2700" dirty="0"/>
          </a:p>
        </p:txBody>
      </p:sp>
    </p:spTree>
    <p:extLst>
      <p:ext uri="{BB962C8B-B14F-4D97-AF65-F5344CB8AC3E}">
        <p14:creationId xmlns:p14="http://schemas.microsoft.com/office/powerpoint/2010/main" val="61102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192AE-88D6-4A98-9829-81CE17A8543C}"/>
              </a:ext>
            </a:extLst>
          </p:cNvPr>
          <p:cNvSpPr>
            <a:spLocks noGrp="1"/>
          </p:cNvSpPr>
          <p:nvPr>
            <p:ph type="title"/>
          </p:nvPr>
        </p:nvSpPr>
        <p:spPr/>
        <p:txBody>
          <a:bodyPr/>
          <a:lstStyle/>
          <a:p>
            <a:r>
              <a:rPr lang="en-GB" dirty="0"/>
              <a:t>Variation</a:t>
            </a:r>
          </a:p>
        </p:txBody>
      </p:sp>
      <p:sp>
        <p:nvSpPr>
          <p:cNvPr id="3" name="Content Placeholder 2">
            <a:extLst>
              <a:ext uri="{FF2B5EF4-FFF2-40B4-BE49-F238E27FC236}">
                <a16:creationId xmlns:a16="http://schemas.microsoft.com/office/drawing/2014/main" id="{EF1D824A-61B8-4C94-B13A-65367017A084}"/>
              </a:ext>
            </a:extLst>
          </p:cNvPr>
          <p:cNvSpPr>
            <a:spLocks noGrp="1"/>
          </p:cNvSpPr>
          <p:nvPr>
            <p:ph idx="1"/>
          </p:nvPr>
        </p:nvSpPr>
        <p:spPr/>
        <p:txBody>
          <a:bodyPr/>
          <a:lstStyle/>
          <a:p>
            <a:pPr marL="0" indent="0">
              <a:buNone/>
            </a:pPr>
            <a:r>
              <a:rPr lang="en-GB" sz="2800" dirty="0">
                <a:latin typeface="Arial" panose="020B0604020202020204" pitchFamily="34" charset="0"/>
                <a:cs typeface="Arial" panose="020B0604020202020204" pitchFamily="34" charset="0"/>
              </a:rPr>
              <a:t>“Variation helps us to better focus student attention. Awareness, has a structure to it. By this we mean that the amount of sensory data that we are subject to cannot all be dealt with at once; some things have to be to the foreground of our awareness, others will not. We must try and help learners focus their awareness on critical features.”</a:t>
            </a:r>
          </a:p>
          <a:p>
            <a:pPr marL="0" indent="0" algn="r">
              <a:buNone/>
            </a:pPr>
            <a:r>
              <a:rPr lang="en-GB" sz="2000" dirty="0"/>
              <a:t>Askew, 2011</a:t>
            </a:r>
            <a:endParaRPr lang="en-GB" sz="20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252055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04B02-CB8F-4C0A-8D36-C110A4BD8A8B}"/>
              </a:ext>
            </a:extLst>
          </p:cNvPr>
          <p:cNvSpPr>
            <a:spLocks noGrp="1"/>
          </p:cNvSpPr>
          <p:nvPr>
            <p:ph type="title"/>
          </p:nvPr>
        </p:nvSpPr>
        <p:spPr/>
        <p:txBody>
          <a:bodyPr/>
          <a:lstStyle/>
          <a:p>
            <a:r>
              <a:rPr lang="en-GB" dirty="0"/>
              <a:t>Variation</a:t>
            </a:r>
          </a:p>
        </p:txBody>
      </p:sp>
      <p:sp>
        <p:nvSpPr>
          <p:cNvPr id="3" name="Content Placeholder 2">
            <a:extLst>
              <a:ext uri="{FF2B5EF4-FFF2-40B4-BE49-F238E27FC236}">
                <a16:creationId xmlns:a16="http://schemas.microsoft.com/office/drawing/2014/main" id="{D520A97A-4339-4C80-91BB-544E73CF87D5}"/>
              </a:ext>
            </a:extLst>
          </p:cNvPr>
          <p:cNvSpPr>
            <a:spLocks noGrp="1"/>
          </p:cNvSpPr>
          <p:nvPr>
            <p:ph idx="1"/>
          </p:nvPr>
        </p:nvSpPr>
        <p:spPr/>
        <p:txBody>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lgn="ctr">
              <a:buNone/>
            </a:pPr>
            <a:r>
              <a:rPr lang="en-GB" dirty="0">
                <a:latin typeface="Arial" panose="020B0604020202020204" pitchFamily="34" charset="0"/>
                <a:cs typeface="Arial" panose="020B0604020202020204" pitchFamily="34" charset="0"/>
              </a:rPr>
              <a:t>“What we attend to is what we learn.”</a:t>
            </a: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algn="ctr"/>
            <a:endParaRPr lang="en-GB" dirty="0">
              <a:latin typeface="Arial" panose="020B0604020202020204" pitchFamily="34" charset="0"/>
              <a:cs typeface="Arial" panose="020B0604020202020204" pitchFamily="34" charset="0"/>
            </a:endParaRPr>
          </a:p>
          <a:p>
            <a:pPr marL="0" indent="0" algn="r">
              <a:buNone/>
            </a:pPr>
            <a:r>
              <a:rPr lang="en-GB" sz="2000" dirty="0">
                <a:latin typeface="Arial" panose="020B0604020202020204" pitchFamily="34" charset="0"/>
                <a:cs typeface="Arial" panose="020B0604020202020204" pitchFamily="34" charset="0"/>
              </a:rPr>
              <a:t>McCrea, 2017</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364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Big Idea: Variation</a:t>
            </a:r>
          </a:p>
        </p:txBody>
      </p:sp>
      <p:sp>
        <p:nvSpPr>
          <p:cNvPr id="3" name="Content Placeholder 2"/>
          <p:cNvSpPr>
            <a:spLocks noGrp="1"/>
          </p:cNvSpPr>
          <p:nvPr>
            <p:ph idx="1"/>
          </p:nvPr>
        </p:nvSpPr>
        <p:spPr>
          <a:xfrm>
            <a:off x="485421" y="1268760"/>
            <a:ext cx="8229600" cy="3888432"/>
          </a:xfrm>
        </p:spPr>
        <p:txBody>
          <a:bodyPr/>
          <a:lstStyle/>
          <a:p>
            <a:pPr marL="0" indent="0">
              <a:buNone/>
            </a:pPr>
            <a:r>
              <a:rPr lang="en-GB" sz="1800" b="1" dirty="0"/>
              <a:t>Key Messages</a:t>
            </a:r>
            <a:endParaRPr lang="en-GB" sz="1800" dirty="0"/>
          </a:p>
          <a:p>
            <a:pPr marL="457200" lvl="0" indent="-457200">
              <a:buFont typeface="+mj-lt"/>
              <a:buAutoNum type="arabicPeriod"/>
            </a:pPr>
            <a:r>
              <a:rPr lang="en-GB" sz="1800" dirty="0"/>
              <a:t>The central idea of teaching with variation is to </a:t>
            </a:r>
            <a:r>
              <a:rPr lang="en-GB" sz="1800" b="1" dirty="0"/>
              <a:t>highlight the essential features of a concept or idea</a:t>
            </a:r>
            <a:r>
              <a:rPr lang="en-GB" sz="1800" dirty="0"/>
              <a:t> through varying the non-essential features.</a:t>
            </a:r>
          </a:p>
          <a:p>
            <a:pPr marL="457200" lvl="0" indent="-457200">
              <a:buFont typeface="+mj-lt"/>
              <a:buAutoNum type="arabicPeriod"/>
            </a:pPr>
            <a:r>
              <a:rPr lang="en-GB" sz="1800" b="1" dirty="0"/>
              <a:t>Variation is not the same as variety</a:t>
            </a:r>
            <a:r>
              <a:rPr lang="en-GB" sz="1800" dirty="0"/>
              <a:t> – careful attention needs to be paid to what aspects are being varied (and what is not being varied) and for what purpose.</a:t>
            </a:r>
          </a:p>
          <a:p>
            <a:pPr marL="457200" lvl="0" indent="-457200">
              <a:buFont typeface="+mj-lt"/>
              <a:buAutoNum type="arabicPeriod"/>
            </a:pPr>
            <a:r>
              <a:rPr lang="en-GB" sz="1800" dirty="0"/>
              <a:t>When giving examples of a mathematical concept, it is useful to add variation to emphasise</a:t>
            </a:r>
          </a:p>
          <a:p>
            <a:pPr marL="800100" lvl="1" indent="-342900">
              <a:buFont typeface="+mj-lt"/>
              <a:buAutoNum type="alphaLcParenR"/>
            </a:pPr>
            <a:r>
              <a:rPr lang="en-GB" sz="1800" b="1" dirty="0"/>
              <a:t>What it is (both standard and non-standard examples</a:t>
            </a:r>
            <a:r>
              <a:rPr lang="en-GB" sz="1800" dirty="0"/>
              <a:t>)</a:t>
            </a:r>
          </a:p>
          <a:p>
            <a:pPr marL="800100" lvl="1" indent="-342900">
              <a:buFont typeface="+mj-lt"/>
              <a:buAutoNum type="alphaLcParenR"/>
            </a:pPr>
            <a:r>
              <a:rPr lang="en-GB" sz="1800" b="1" dirty="0"/>
              <a:t>What it is not</a:t>
            </a:r>
            <a:r>
              <a:rPr lang="en-GB" sz="1800" dirty="0"/>
              <a:t>.</a:t>
            </a:r>
          </a:p>
          <a:p>
            <a:pPr marL="457200" lvl="0" indent="-457200">
              <a:buFont typeface="+mj-lt"/>
              <a:buAutoNum type="arabicPeriod"/>
            </a:pPr>
            <a:r>
              <a:rPr lang="en-GB" sz="1800" dirty="0"/>
              <a:t>When constructing a set of activities or questions it is important to consider what connects the examples; what mathematical structures are being highlighted? Students are encouraged to avoid mechanical practice and, instead, </a:t>
            </a:r>
            <a:r>
              <a:rPr lang="en-GB" sz="1800" b="1" dirty="0"/>
              <a:t>to practise the thinking process (intelligent practice).</a:t>
            </a:r>
            <a:endParaRPr lang="en-GB" sz="1800" dirty="0"/>
          </a:p>
        </p:txBody>
      </p:sp>
    </p:spTree>
    <p:extLst>
      <p:ext uri="{BB962C8B-B14F-4D97-AF65-F5344CB8AC3E}">
        <p14:creationId xmlns:p14="http://schemas.microsoft.com/office/powerpoint/2010/main" val="2772606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43A9-5CC1-4E0B-870E-169DFF1FF825}"/>
              </a:ext>
            </a:extLst>
          </p:cNvPr>
          <p:cNvSpPr>
            <a:spLocks noGrp="1"/>
          </p:cNvSpPr>
          <p:nvPr>
            <p:ph type="title"/>
          </p:nvPr>
        </p:nvSpPr>
        <p:spPr/>
        <p:txBody>
          <a:bodyPr/>
          <a:lstStyle/>
          <a:p>
            <a:r>
              <a:rPr lang="en-GB" dirty="0"/>
              <a:t>How?</a:t>
            </a:r>
          </a:p>
        </p:txBody>
      </p:sp>
      <p:sp>
        <p:nvSpPr>
          <p:cNvPr id="3" name="Content Placeholder 2">
            <a:extLst>
              <a:ext uri="{FF2B5EF4-FFF2-40B4-BE49-F238E27FC236}">
                <a16:creationId xmlns:a16="http://schemas.microsoft.com/office/drawing/2014/main" id="{F72E67E5-5C9F-478C-B05B-C3B4062D40F0}"/>
              </a:ext>
            </a:extLst>
          </p:cNvPr>
          <p:cNvSpPr>
            <a:spLocks noGrp="1"/>
          </p:cNvSpPr>
          <p:nvPr>
            <p:ph idx="1"/>
          </p:nvPr>
        </p:nvSpPr>
        <p:spPr/>
        <p:txBody>
          <a:bodyPr/>
          <a:lstStyle/>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Two strategies</a:t>
            </a:r>
          </a:p>
          <a:p>
            <a:endParaRPr lang="en-GB" dirty="0">
              <a:latin typeface="Arial" panose="020B0604020202020204" pitchFamily="34" charset="0"/>
              <a:cs typeface="Arial" panose="020B0604020202020204" pitchFamily="34" charset="0"/>
            </a:endParaRPr>
          </a:p>
          <a:p>
            <a:pPr marL="742950" indent="-742950">
              <a:buAutoNum type="arabicPeriod"/>
            </a:pPr>
            <a:r>
              <a:rPr lang="en-GB" dirty="0">
                <a:latin typeface="Arial" panose="020B0604020202020204" pitchFamily="34" charset="0"/>
                <a:cs typeface="Arial" panose="020B0604020202020204" pitchFamily="34" charset="0"/>
              </a:rPr>
              <a:t>Procedural variation</a:t>
            </a:r>
          </a:p>
          <a:p>
            <a:pPr marL="742950" indent="-742950">
              <a:buAutoNum type="arabicPeriod"/>
            </a:pPr>
            <a:endParaRPr lang="en-GB" dirty="0">
              <a:latin typeface="Arial" panose="020B0604020202020204" pitchFamily="34" charset="0"/>
              <a:cs typeface="Arial" panose="020B0604020202020204" pitchFamily="34" charset="0"/>
            </a:endParaRPr>
          </a:p>
          <a:p>
            <a:pPr marL="742950" indent="-742950">
              <a:buAutoNum type="arabicPeriod"/>
            </a:pPr>
            <a:r>
              <a:rPr lang="en-GB" dirty="0">
                <a:latin typeface="Arial" panose="020B0604020202020204" pitchFamily="34" charset="0"/>
                <a:cs typeface="Arial" panose="020B0604020202020204" pitchFamily="34" charset="0"/>
              </a:rPr>
              <a:t>Concept/non-concept</a:t>
            </a:r>
          </a:p>
          <a:p>
            <a:endParaRPr lang="en-GB" dirty="0"/>
          </a:p>
        </p:txBody>
      </p:sp>
    </p:spTree>
    <p:extLst>
      <p:ext uri="{BB962C8B-B14F-4D97-AF65-F5344CB8AC3E}">
        <p14:creationId xmlns:p14="http://schemas.microsoft.com/office/powerpoint/2010/main" val="25258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F34FCAB-380F-4B41-9E14-155B0C3BC5EA}"/>
              </a:ext>
            </a:extLst>
          </p:cNvPr>
          <p:cNvSpPr txBox="1"/>
          <p:nvPr/>
        </p:nvSpPr>
        <p:spPr>
          <a:xfrm>
            <a:off x="815940" y="971697"/>
            <a:ext cx="1848881" cy="490134"/>
          </a:xfrm>
          <a:prstGeom prst="rect">
            <a:avLst/>
          </a:prstGeom>
          <a:noFill/>
        </p:spPr>
        <p:txBody>
          <a:bodyPr wrap="square" rtlCol="0">
            <a:spAutoFit/>
          </a:bodyPr>
          <a:lstStyle/>
          <a:p>
            <a:pPr>
              <a:buNone/>
            </a:pPr>
            <a:r>
              <a:rPr lang="en-GB" sz="2585" b="1" dirty="0">
                <a:solidFill>
                  <a:schemeClr val="tx1">
                    <a:lumMod val="75000"/>
                    <a:lumOff val="25000"/>
                  </a:schemeClr>
                </a:solidFill>
              </a:rPr>
              <a:t>Exercise A</a:t>
            </a:r>
          </a:p>
        </p:txBody>
      </p:sp>
      <p:sp>
        <p:nvSpPr>
          <p:cNvPr id="12" name="TextBox 11">
            <a:extLst>
              <a:ext uri="{FF2B5EF4-FFF2-40B4-BE49-F238E27FC236}">
                <a16:creationId xmlns:a16="http://schemas.microsoft.com/office/drawing/2014/main" id="{2496AABF-8F95-5F46-99CA-5A9163BF60B5}"/>
              </a:ext>
            </a:extLst>
          </p:cNvPr>
          <p:cNvSpPr txBox="1"/>
          <p:nvPr/>
        </p:nvSpPr>
        <p:spPr>
          <a:xfrm>
            <a:off x="5220072" y="332599"/>
            <a:ext cx="2071165" cy="967509"/>
          </a:xfrm>
          <a:prstGeom prst="rect">
            <a:avLst/>
          </a:prstGeom>
          <a:noFill/>
        </p:spPr>
        <p:txBody>
          <a:bodyPr wrap="square" rtlCol="0">
            <a:spAutoFit/>
          </a:bodyPr>
          <a:lstStyle/>
          <a:p>
            <a:pPr>
              <a:buNone/>
            </a:pPr>
            <a:endParaRPr lang="en-GB" sz="2585" b="1" dirty="0">
              <a:solidFill>
                <a:schemeClr val="tx1">
                  <a:lumMod val="75000"/>
                  <a:lumOff val="25000"/>
                </a:schemeClr>
              </a:solidFill>
            </a:endParaRPr>
          </a:p>
          <a:p>
            <a:pPr>
              <a:buNone/>
            </a:pPr>
            <a:r>
              <a:rPr lang="en-GB" sz="2585" b="1" dirty="0">
                <a:solidFill>
                  <a:schemeClr val="tx1">
                    <a:lumMod val="75000"/>
                    <a:lumOff val="25000"/>
                  </a:schemeClr>
                </a:solidFill>
              </a:rPr>
              <a:t>Exercise C</a:t>
            </a:r>
          </a:p>
        </p:txBody>
      </p:sp>
      <p:sp>
        <p:nvSpPr>
          <p:cNvPr id="13" name="TextBox 12">
            <a:extLst>
              <a:ext uri="{FF2B5EF4-FFF2-40B4-BE49-F238E27FC236}">
                <a16:creationId xmlns:a16="http://schemas.microsoft.com/office/drawing/2014/main" id="{B17A0C0E-DDF2-6A42-A5D4-9562B0D1569E}"/>
              </a:ext>
            </a:extLst>
          </p:cNvPr>
          <p:cNvSpPr txBox="1"/>
          <p:nvPr/>
        </p:nvSpPr>
        <p:spPr>
          <a:xfrm>
            <a:off x="815940" y="3429000"/>
            <a:ext cx="1962179" cy="490134"/>
          </a:xfrm>
          <a:prstGeom prst="rect">
            <a:avLst/>
          </a:prstGeom>
          <a:noFill/>
        </p:spPr>
        <p:txBody>
          <a:bodyPr wrap="square" rtlCol="0">
            <a:spAutoFit/>
          </a:bodyPr>
          <a:lstStyle/>
          <a:p>
            <a:pPr>
              <a:buNone/>
            </a:pPr>
            <a:r>
              <a:rPr lang="en-GB" sz="2585" b="1" dirty="0">
                <a:solidFill>
                  <a:schemeClr val="tx1">
                    <a:lumMod val="75000"/>
                    <a:lumOff val="25000"/>
                  </a:schemeClr>
                </a:solidFill>
              </a:rPr>
              <a:t>Exercise B</a:t>
            </a:r>
          </a:p>
        </p:txBody>
      </p:sp>
      <p:pic>
        <p:nvPicPr>
          <p:cNvPr id="3" name="Picture 2">
            <a:extLst>
              <a:ext uri="{FF2B5EF4-FFF2-40B4-BE49-F238E27FC236}">
                <a16:creationId xmlns:a16="http://schemas.microsoft.com/office/drawing/2014/main" id="{65E6301E-0F4A-AD45-A01A-BC17F2318DD3}"/>
              </a:ext>
            </a:extLst>
          </p:cNvPr>
          <p:cNvPicPr>
            <a:picLocks noChangeAspect="1"/>
          </p:cNvPicPr>
          <p:nvPr/>
        </p:nvPicPr>
        <p:blipFill>
          <a:blip r:embed="rId3"/>
          <a:stretch>
            <a:fillRect/>
          </a:stretch>
        </p:blipFill>
        <p:spPr>
          <a:xfrm>
            <a:off x="323527" y="1510836"/>
            <a:ext cx="4248473" cy="1869158"/>
          </a:xfrm>
          <a:prstGeom prst="rect">
            <a:avLst/>
          </a:prstGeom>
          <a:ln w="25400">
            <a:solidFill>
              <a:schemeClr val="tx1"/>
            </a:solidFill>
          </a:ln>
        </p:spPr>
      </p:pic>
      <p:pic>
        <p:nvPicPr>
          <p:cNvPr id="26" name="Picture 25">
            <a:extLst>
              <a:ext uri="{FF2B5EF4-FFF2-40B4-BE49-F238E27FC236}">
                <a16:creationId xmlns:a16="http://schemas.microsoft.com/office/drawing/2014/main" id="{C74ABF33-820C-CA47-BFE5-4C1B655E6DA9}"/>
              </a:ext>
            </a:extLst>
          </p:cNvPr>
          <p:cNvPicPr>
            <a:picLocks noChangeAspect="1"/>
          </p:cNvPicPr>
          <p:nvPr/>
        </p:nvPicPr>
        <p:blipFill>
          <a:blip r:embed="rId4"/>
          <a:stretch>
            <a:fillRect/>
          </a:stretch>
        </p:blipFill>
        <p:spPr>
          <a:xfrm>
            <a:off x="323527" y="3968140"/>
            <a:ext cx="4248473" cy="2271196"/>
          </a:xfrm>
          <a:prstGeom prst="rect">
            <a:avLst/>
          </a:prstGeom>
          <a:ln w="25400">
            <a:solidFill>
              <a:schemeClr val="tx1"/>
            </a:solidFill>
          </a:ln>
        </p:spPr>
      </p:pic>
      <p:pic>
        <p:nvPicPr>
          <p:cNvPr id="38" name="Picture 37">
            <a:extLst>
              <a:ext uri="{FF2B5EF4-FFF2-40B4-BE49-F238E27FC236}">
                <a16:creationId xmlns:a16="http://schemas.microsoft.com/office/drawing/2014/main" id="{159C1DAD-A485-9B42-B589-D2E93B42056C}"/>
              </a:ext>
            </a:extLst>
          </p:cNvPr>
          <p:cNvPicPr>
            <a:picLocks noChangeAspect="1"/>
          </p:cNvPicPr>
          <p:nvPr/>
        </p:nvPicPr>
        <p:blipFill>
          <a:blip r:embed="rId5"/>
          <a:stretch>
            <a:fillRect/>
          </a:stretch>
        </p:blipFill>
        <p:spPr>
          <a:xfrm>
            <a:off x="4817709" y="1252545"/>
            <a:ext cx="4002963" cy="1924213"/>
          </a:xfrm>
          <a:prstGeom prst="rect">
            <a:avLst/>
          </a:prstGeom>
          <a:ln w="25400">
            <a:solidFill>
              <a:schemeClr val="tx1"/>
            </a:solidFill>
          </a:ln>
        </p:spPr>
      </p:pic>
      <p:sp>
        <p:nvSpPr>
          <p:cNvPr id="14" name="TextBox 13">
            <a:extLst>
              <a:ext uri="{FF2B5EF4-FFF2-40B4-BE49-F238E27FC236}">
                <a16:creationId xmlns:a16="http://schemas.microsoft.com/office/drawing/2014/main" id="{C55B8F0B-350C-4A05-80CC-5A7986519F7B}"/>
              </a:ext>
            </a:extLst>
          </p:cNvPr>
          <p:cNvSpPr txBox="1"/>
          <p:nvPr/>
        </p:nvSpPr>
        <p:spPr>
          <a:xfrm>
            <a:off x="4716017" y="3429000"/>
            <a:ext cx="4104456" cy="2382191"/>
          </a:xfrm>
          <a:prstGeom prst="rect">
            <a:avLst/>
          </a:prstGeom>
          <a:noFill/>
        </p:spPr>
        <p:txBody>
          <a:bodyPr wrap="square">
            <a:spAutoFit/>
          </a:bodyPr>
          <a:lstStyle/>
          <a:p>
            <a:pPr>
              <a:buNone/>
            </a:pPr>
            <a:r>
              <a:rPr lang="en-GB" sz="2400" dirty="0">
                <a:solidFill>
                  <a:srgbClr val="585858"/>
                </a:solidFill>
                <a:cs typeface="Arial" panose="020B0604020202020204" pitchFamily="34" charset="0"/>
              </a:rPr>
              <a:t>Complete each of the exercises.</a:t>
            </a:r>
          </a:p>
          <a:p>
            <a:pPr>
              <a:buNone/>
            </a:pPr>
            <a:r>
              <a:rPr lang="en-GB" sz="2400" dirty="0">
                <a:solidFill>
                  <a:srgbClr val="585858"/>
                </a:solidFill>
                <a:cs typeface="Arial" panose="020B0604020202020204" pitchFamily="34" charset="0"/>
              </a:rPr>
              <a:t>Which would be most effective with a class and which would be least effective?</a:t>
            </a:r>
          </a:p>
        </p:txBody>
      </p:sp>
      <p:sp>
        <p:nvSpPr>
          <p:cNvPr id="5" name="Title 4">
            <a:extLst>
              <a:ext uri="{FF2B5EF4-FFF2-40B4-BE49-F238E27FC236}">
                <a16:creationId xmlns:a16="http://schemas.microsoft.com/office/drawing/2014/main" id="{861A4F83-4B47-4064-80B5-BBF2380DB858}"/>
              </a:ext>
            </a:extLst>
          </p:cNvPr>
          <p:cNvSpPr>
            <a:spLocks noGrp="1"/>
          </p:cNvSpPr>
          <p:nvPr>
            <p:ph type="title"/>
          </p:nvPr>
        </p:nvSpPr>
        <p:spPr/>
        <p:txBody>
          <a:bodyPr/>
          <a:lstStyle/>
          <a:p>
            <a:r>
              <a:rPr lang="en-GB" sz="3600" b="1" dirty="0">
                <a:solidFill>
                  <a:srgbClr val="00628C"/>
                </a:solidFill>
                <a:latin typeface="Arial" panose="020B0604020202020204" pitchFamily="34" charset="0"/>
                <a:cs typeface="Arial" panose="020B0604020202020204" pitchFamily="34" charset="0"/>
              </a:rPr>
              <a:t> </a:t>
            </a:r>
            <a:r>
              <a:rPr lang="en-GB" dirty="0"/>
              <a:t>Procedural variation</a:t>
            </a:r>
          </a:p>
        </p:txBody>
      </p:sp>
    </p:spTree>
    <p:extLst>
      <p:ext uri="{BB962C8B-B14F-4D97-AF65-F5344CB8AC3E}">
        <p14:creationId xmlns:p14="http://schemas.microsoft.com/office/powerpoint/2010/main" val="598197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1326F-4337-4943-A5E3-E334D8F091D0}"/>
              </a:ext>
            </a:extLst>
          </p:cNvPr>
          <p:cNvSpPr>
            <a:spLocks noGrp="1"/>
          </p:cNvSpPr>
          <p:nvPr>
            <p:ph type="title"/>
          </p:nvPr>
        </p:nvSpPr>
        <p:spPr/>
        <p:txBody>
          <a:bodyPr/>
          <a:lstStyle/>
          <a:p>
            <a:r>
              <a:rPr lang="en-GB" dirty="0"/>
              <a:t>Variation</a:t>
            </a:r>
          </a:p>
        </p:txBody>
      </p:sp>
      <p:sp>
        <p:nvSpPr>
          <p:cNvPr id="3" name="Content Placeholder 2">
            <a:extLst>
              <a:ext uri="{FF2B5EF4-FFF2-40B4-BE49-F238E27FC236}">
                <a16:creationId xmlns:a16="http://schemas.microsoft.com/office/drawing/2014/main" id="{E5CF3AD1-7BED-48D6-A331-6EF56E29F5D5}"/>
              </a:ext>
            </a:extLst>
          </p:cNvPr>
          <p:cNvSpPr>
            <a:spLocks noGrp="1"/>
          </p:cNvSpPr>
          <p:nvPr>
            <p:ph idx="1"/>
          </p:nvPr>
        </p:nvSpPr>
        <p:spPr>
          <a:xfrm>
            <a:off x="457200" y="950155"/>
            <a:ext cx="8229600" cy="3888432"/>
          </a:xfrm>
        </p:spPr>
        <p:txBody>
          <a:bodyPr/>
          <a:lstStyle/>
          <a:p>
            <a:pPr marL="0" indent="0"/>
            <a:endParaRPr lang="en-GB" sz="3600" i="1" dirty="0"/>
          </a:p>
          <a:p>
            <a:pPr marL="0" indent="0">
              <a:buNone/>
            </a:pPr>
            <a:endParaRPr lang="en-GB" sz="2800" kern="1200" dirty="0">
              <a:latin typeface="Arial"/>
              <a:cs typeface="Arial"/>
            </a:endParaRPr>
          </a:p>
          <a:p>
            <a:pPr marL="0" indent="0">
              <a:buNone/>
            </a:pPr>
            <a:r>
              <a:rPr lang="en-GB" sz="2800" kern="1200" dirty="0">
                <a:latin typeface="Arial"/>
                <a:cs typeface="Arial"/>
              </a:rPr>
              <a:t>“The central idea of teaching with variation is to highlight the essential features of the concepts through varying the non-essential features.”</a:t>
            </a:r>
            <a:endParaRPr lang="en-GB">
              <a:latin typeface="Arial"/>
              <a:cs typeface="Arial"/>
            </a:endParaRPr>
          </a:p>
          <a:p>
            <a:endParaRPr lang="en-GB" dirty="0"/>
          </a:p>
        </p:txBody>
      </p:sp>
      <p:sp>
        <p:nvSpPr>
          <p:cNvPr id="5" name="Rectangle 4">
            <a:extLst>
              <a:ext uri="{FF2B5EF4-FFF2-40B4-BE49-F238E27FC236}">
                <a16:creationId xmlns:a16="http://schemas.microsoft.com/office/drawing/2014/main" id="{AB7CE48C-36C0-4457-9550-3B07BD1F88DD}"/>
              </a:ext>
            </a:extLst>
          </p:cNvPr>
          <p:cNvSpPr/>
          <p:nvPr/>
        </p:nvSpPr>
        <p:spPr>
          <a:xfrm>
            <a:off x="1691680" y="4368565"/>
            <a:ext cx="7921625" cy="400110"/>
          </a:xfrm>
          <a:prstGeom prst="rect">
            <a:avLst/>
          </a:prstGeom>
        </p:spPr>
        <p:txBody>
          <a:bodyPr wrap="square" lIns="91440" tIns="45720" rIns="91440" bIns="45720" anchor="t">
            <a:spAutoFit/>
          </a:bodyPr>
          <a:lstStyle/>
          <a:p>
            <a:pPr>
              <a:buNone/>
            </a:pPr>
            <a:r>
              <a:rPr lang="en-GB" sz="2000" dirty="0">
                <a:latin typeface="Arial"/>
                <a:cs typeface="Arial"/>
              </a:rPr>
              <a:t>                                                 </a:t>
            </a:r>
            <a:r>
              <a:rPr lang="en-GB" sz="2000" dirty="0">
                <a:solidFill>
                  <a:srgbClr val="585858"/>
                </a:solidFill>
                <a:latin typeface="Arial"/>
                <a:cs typeface="Arial"/>
              </a:rPr>
              <a:t>Gu, Huang &amp; Marton, 2004 </a:t>
            </a:r>
            <a:endParaRPr lang="en-GB" sz="2000" dirty="0">
              <a:solidFill>
                <a:srgbClr val="585858"/>
              </a:solidFill>
              <a:cs typeface="Arial" panose="020B0604020202020204" pitchFamily="34" charset="0"/>
            </a:endParaRPr>
          </a:p>
        </p:txBody>
      </p:sp>
    </p:spTree>
    <p:extLst>
      <p:ext uri="{BB962C8B-B14F-4D97-AF65-F5344CB8AC3E}">
        <p14:creationId xmlns:p14="http://schemas.microsoft.com/office/powerpoint/2010/main" val="329127426"/>
      </p:ext>
    </p:extLst>
  </p:cSld>
  <p:clrMapOvr>
    <a:masterClrMapping/>
  </p:clrMapOvr>
</p:sld>
</file>

<file path=ppt/theme/theme1.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3.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4.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5.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F1B39C307D21F458C20E198345B198F" ma:contentTypeVersion="4" ma:contentTypeDescription="Create a new document." ma:contentTypeScope="" ma:versionID="37955e700cc25c2411c404ca145db21b">
  <xsd:schema xmlns:xsd="http://www.w3.org/2001/XMLSchema" xmlns:xs="http://www.w3.org/2001/XMLSchema" xmlns:p="http://schemas.microsoft.com/office/2006/metadata/properties" xmlns:ns2="eea14ec3-fece-44f1-a7de-10e3506c821b" targetNamespace="http://schemas.microsoft.com/office/2006/metadata/properties" ma:root="true" ma:fieldsID="4f732e2c8e2e69e31e0ab17ded1fd732" ns2:_="">
    <xsd:import namespace="eea14ec3-fece-44f1-a7de-10e3506c82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14ec3-fece-44f1-a7de-10e3506c82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B1B18B3D-5C68-4030-BEF3-6F927E24DA37}">
  <ds:schemaRefs>
    <ds:schemaRef ds:uri="http://purl.org/dc/terms/"/>
    <ds:schemaRef ds:uri="3c072653-a566-48ef-af88-69e39a133ebb"/>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EC636CD4-E998-4749-89A3-1042A543B5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14ec3-fece-44f1-a7de-10e3506c82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5248</TotalTime>
  <Words>2293</Words>
  <Application>Microsoft Office PowerPoint</Application>
  <PresentationFormat>On-screen Show (4:3)</PresentationFormat>
  <Paragraphs>226</Paragraphs>
  <Slides>28</Slides>
  <Notes>27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Arial</vt:lpstr>
      <vt:lpstr>Calibri</vt:lpstr>
      <vt:lpstr>Cambria Math</vt:lpstr>
      <vt:lpstr>nctem1</vt:lpstr>
      <vt:lpstr>3_nctem1</vt:lpstr>
      <vt:lpstr>Secondary Teaching for Mastery</vt:lpstr>
      <vt:lpstr>Five Big Ideas</vt:lpstr>
      <vt:lpstr>Variation</vt:lpstr>
      <vt:lpstr>Variation</vt:lpstr>
      <vt:lpstr>Variation</vt:lpstr>
      <vt:lpstr>Big Idea: Variation</vt:lpstr>
      <vt:lpstr>How?</vt:lpstr>
      <vt:lpstr> Procedural variation</vt:lpstr>
      <vt:lpstr>Variation</vt:lpstr>
      <vt:lpstr>PowerPoint Presentation</vt:lpstr>
      <vt:lpstr>Variation vs variety</vt:lpstr>
      <vt:lpstr>PowerPoint Presentation</vt:lpstr>
      <vt:lpstr>PowerPoint Presentation</vt:lpstr>
      <vt:lpstr>Variation is in the hands of the teacher</vt:lpstr>
      <vt:lpstr>PowerPoint Presentation</vt:lpstr>
      <vt:lpstr>PowerPoint Presentation</vt:lpstr>
      <vt:lpstr>Concept/non-concept </vt:lpstr>
      <vt:lpstr>PowerPoint Presentation</vt:lpstr>
      <vt:lpstr>Concept/non-concept </vt:lpstr>
      <vt:lpstr>Concept/non-concept </vt:lpstr>
      <vt:lpstr> Concept/non-concept!</vt:lpstr>
      <vt:lpstr>Big Idea: Variation</vt:lpstr>
      <vt:lpstr>PowerPoint Presentation</vt:lpstr>
      <vt:lpstr>Connect with the NCETM and your local Maths Hub </vt:lpstr>
      <vt:lpstr>Connect with the NCETM and  your local Maths Hub</vt:lpstr>
      <vt:lpstr>References and more info… </vt:lpstr>
      <vt:lpstr>References and more info…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Peto</dc:creator>
  <cp:lastModifiedBy>Bethanie Goodliff</cp:lastModifiedBy>
  <cp:revision>119</cp:revision>
  <dcterms:created xsi:type="dcterms:W3CDTF">2008-01-11T09:41:35Z</dcterms:created>
  <dcterms:modified xsi:type="dcterms:W3CDTF">2020-09-15T14:38:58Z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0x0101008F1B39C307D21F458C20E198345B198F</vt:lpwstr>
  </property>
</Properties>
</file>