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3"/>
  </p:notesMasterIdLst>
  <p:handoutMasterIdLst>
    <p:handoutMasterId r:id="rId14"/>
  </p:handoutMasterIdLst>
  <p:sldIdLst>
    <p:sldId id="271" r:id="rId5"/>
    <p:sldId id="261" r:id="rId6"/>
    <p:sldId id="267" r:id="rId7"/>
    <p:sldId id="266" r:id="rId8"/>
    <p:sldId id="273" r:id="rId9"/>
    <p:sldId id="268" r:id="rId10"/>
    <p:sldId id="274"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10" clrIdx="0">
    <p:extLst>
      <p:ext uri="{19B8F6BF-5375-455C-9EA6-DF929625EA0E}">
        <p15:presenceInfo xmlns:p15="http://schemas.microsoft.com/office/powerpoint/2012/main" userId="S::pete.griffin@ncetm.org.uk::c7ebdc85-10aa-4607-9641-92114c84e3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DD755-3C83-45F2-8303-5D812E9B1AA9}" v="1" dt="2020-09-24T11:57:38.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1" autoAdjust="0"/>
    <p:restoredTop sz="77100" autoAdjust="0"/>
  </p:normalViewPr>
  <p:slideViewPr>
    <p:cSldViewPr snapToGrid="0">
      <p:cViewPr varScale="1">
        <p:scale>
          <a:sx n="55" d="100"/>
          <a:sy n="55" d="100"/>
        </p:scale>
        <p:origin x="193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etm.org.uk/media/mqfp3xb3/ncetm_ks3_cc_3_1.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ccams-maths.org/wp-content/uploads/2016/01/BCME-2014-The-use-of-alternative-double-number-lines-as-models-of-ratio-tasks-and-as-models-for-ratio-relations-and-scaling.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nsteward.blogspot.com/2019/02/boxes-resource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endowmentfoundation.org.uk/tools/guidance-reports/maths-ks-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PD session focusing on an element of mathematics that students find challenging.</a:t>
            </a:r>
          </a:p>
          <a:p>
            <a:r>
              <a:rPr lang="en-US" dirty="0"/>
              <a:t>This presentation accompanies Video 3 (https://vimeo.com/425039877) from the NCETM’s Mathematical Prompts for Deeper Thinking pages and focuses on students working to interpret a double number line.</a:t>
            </a:r>
          </a:p>
          <a:p>
            <a:endParaRPr lang="en-US" dirty="0"/>
          </a:p>
          <a:p>
            <a:pPr marL="0" indent="0">
              <a:buFontTx/>
              <a:buNone/>
            </a:pPr>
            <a:r>
              <a:rPr lang="en-US" dirty="0"/>
              <a:t>This workshop might be a part of an input at a department meeting, at a PD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40 minutes, including the video (which is 7</a:t>
            </a:r>
            <a:r>
              <a:rPr lang="en-US" dirty="0">
                <a:highlight>
                  <a:srgbClr val="FFFF00"/>
                </a:highlight>
              </a:rPr>
              <a:t> minutes and 57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PD.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4 and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optional slides (Slides 6 and 7) that offer prompts to focus and </a:t>
            </a:r>
            <a:r>
              <a:rPr lang="en-US" dirty="0" err="1"/>
              <a:t>catalyse</a:t>
            </a:r>
            <a:r>
              <a:rPr lang="en-US" dirty="0"/>
              <a:t> discussion and conversation around some of the points that are likely to have been raised by the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6 includes a task from the ICCAMS project which considers different multipliers that can be used when working in multiplicative situations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7 features text from the Secondary PD Materials section exploring different representations and considers the link between the double number line and the ratio table. You might like to have copies of this document available for participants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3.1 Understanding multiplicative relationships from the Secondary PD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https://www.ncetm.org.uk/media/mqfp3xb3/ncetm_ks3_cc_3_1.pdf</a:t>
            </a:r>
            <a:endParaRPr lang="en-US"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r>
              <a:rPr lang="en-US" b="1" dirty="0"/>
              <a:t>This slide is animated – </a:t>
            </a:r>
            <a:r>
              <a:rPr lang="en-US" b="0" dirty="0"/>
              <a:t>the second paragraph will be revealed on a click.</a:t>
            </a:r>
            <a:endParaRPr lang="en-US" b="1" dirty="0"/>
          </a:p>
          <a:p>
            <a:r>
              <a:rPr lang="en-US" dirty="0"/>
              <a:t>Make sure that sufficient time is given for participants to explore the task themselves.</a:t>
            </a:r>
          </a:p>
          <a:p>
            <a:r>
              <a:rPr lang="en-US" dirty="0"/>
              <a:t>You might like to wait until all participants have agreed on a solution before clicking to reveal the text box.</a:t>
            </a:r>
          </a:p>
          <a:p>
            <a:endParaRPr lang="en-US" dirty="0"/>
          </a:p>
          <a:p>
            <a:r>
              <a:rPr lang="en-US" dirty="0"/>
              <a:t>It is important that time is given to discussing and predicting possible misconceptions so that participants are able to watch the video with that as a focus.</a:t>
            </a:r>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slide text </a:t>
            </a:r>
            <a:r>
              <a:rPr lang="en-GB" i="0" dirty="0"/>
              <a:t>Watch the video</a:t>
            </a:r>
            <a:r>
              <a:rPr lang="en-GB" i="1" dirty="0"/>
              <a:t> is hyperlinked to the video</a:t>
            </a:r>
            <a:endParaRPr lang="en-US" i="1" dirty="0"/>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endParaRPr lang="en-US" dirty="0"/>
          </a:p>
          <a:p>
            <a:r>
              <a:rPr lang="en-US" dirty="0"/>
              <a:t>The students in the video had not used a Double number line before, and it is clear from the video that they found it challenging.</a:t>
            </a:r>
          </a:p>
          <a:p>
            <a:endParaRPr lang="en-US" dirty="0"/>
          </a:p>
          <a:p>
            <a:r>
              <a:rPr lang="en-US" dirty="0"/>
              <a:t>The key focus here is on the double number line as a representation to support multiplicative reasoning.</a:t>
            </a:r>
          </a:p>
          <a:p>
            <a:endParaRPr lang="en-US" dirty="0"/>
          </a:p>
          <a:p>
            <a:r>
              <a:rPr lang="en-US" dirty="0"/>
              <a:t>Towards the end of the video (around 6:50), one of the students notes that ‘0.6 fits into six ten times’. You might like to explore with participants what they might do next if they were the teacher in that situation.</a:t>
            </a:r>
          </a:p>
          <a:p>
            <a:endParaRPr lang="en-US" dirty="0"/>
          </a:p>
          <a:p>
            <a:r>
              <a:rPr lang="en-US" dirty="0"/>
              <a:t>Some participants may not have worked along the lines but considered the relationship between the lines – an opportunity to explore this is given in the next slide.</a:t>
            </a:r>
          </a:p>
          <a:p>
            <a:endParaRPr lang="en-US" dirty="0"/>
          </a:p>
          <a:p>
            <a:r>
              <a:rPr lang="en-US" b="1" dirty="0"/>
              <a:t>You might like to have tried using a Double number line with some students so that you can share your experience with the participants </a:t>
            </a:r>
            <a:r>
              <a:rPr lang="en-US" b="1" dirty="0">
                <a:solidFill>
                  <a:srgbClr val="FF0000"/>
                </a:solidFill>
              </a:rPr>
              <a:t>at this point.</a:t>
            </a:r>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87308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endParaRPr lang="en-US" dirty="0"/>
          </a:p>
          <a:p>
            <a:r>
              <a:rPr lang="en-US" dirty="0"/>
              <a:t>The key focus here is on the double number line as a representation to support multiplicative reasoning.</a:t>
            </a:r>
          </a:p>
          <a:p>
            <a:endParaRPr lang="en-US" dirty="0"/>
          </a:p>
          <a:p>
            <a:r>
              <a:rPr lang="en-US" dirty="0"/>
              <a:t>An important use of the Double number line representation is that it allows for two different multipliers to be considered in a given situation. The previous slide considered the multiplier along the lines, but there is also a multiplier between the lines.</a:t>
            </a:r>
          </a:p>
          <a:p>
            <a:r>
              <a:rPr lang="en-US" sz="1200" kern="1200" dirty="0">
                <a:solidFill>
                  <a:schemeClr val="tx1"/>
                </a:solidFill>
                <a:effectLst/>
                <a:latin typeface="+mn-lt"/>
                <a:ea typeface="+mn-ea"/>
                <a:cs typeface="+mn-cs"/>
              </a:rPr>
              <a:t>The awareness of this multiplier </a:t>
            </a:r>
            <a:r>
              <a:rPr lang="en-US" sz="1200" b="1" i="1" kern="1200" dirty="0">
                <a:solidFill>
                  <a:schemeClr val="tx1"/>
                </a:solidFill>
                <a:effectLst/>
                <a:latin typeface="+mn-lt"/>
                <a:ea typeface="+mn-ea"/>
                <a:cs typeface="+mn-cs"/>
              </a:rPr>
              <a:t>between the lines</a:t>
            </a:r>
            <a:r>
              <a:rPr lang="en-US" sz="1200" kern="1200" dirty="0">
                <a:solidFill>
                  <a:schemeClr val="tx1"/>
                </a:solidFill>
                <a:effectLst/>
                <a:latin typeface="+mn-lt"/>
                <a:ea typeface="+mn-ea"/>
                <a:cs typeface="+mn-cs"/>
              </a:rPr>
              <a:t> is potentially very powerful because it succinctly describes the relationship between any two corresponding numbers (on the top and bottom lines) as opposed to, when working </a:t>
            </a:r>
            <a:r>
              <a:rPr lang="en-US" sz="1200" b="1" i="1" kern="1200" dirty="0">
                <a:solidFill>
                  <a:schemeClr val="tx1"/>
                </a:solidFill>
                <a:effectLst/>
                <a:latin typeface="+mn-lt"/>
                <a:ea typeface="+mn-ea"/>
                <a:cs typeface="+mn-cs"/>
              </a:rPr>
              <a:t>along the line</a:t>
            </a:r>
            <a:r>
              <a:rPr lang="en-US" sz="1200" kern="1200" dirty="0">
                <a:solidFill>
                  <a:schemeClr val="tx1"/>
                </a:solidFill>
                <a:effectLst/>
                <a:latin typeface="+mn-lt"/>
                <a:ea typeface="+mn-ea"/>
                <a:cs typeface="+mn-cs"/>
              </a:rPr>
              <a:t>, each situation needs to be considered individually.</a:t>
            </a:r>
            <a:endParaRPr lang="en-US" dirty="0"/>
          </a:p>
          <a:p>
            <a:r>
              <a:rPr lang="en-US" dirty="0"/>
              <a:t>You might like to discuss whether the numbers chosen in this example support students in working along or between the lines? Exploring the impact of different numbers on the strategies that students use might be an action for your participants to take forward into their classrooms. </a:t>
            </a:r>
          </a:p>
          <a:p>
            <a:endParaRPr lang="en-US" dirty="0"/>
          </a:p>
          <a:p>
            <a:r>
              <a:rPr lang="en-US" dirty="0"/>
              <a:t>The next (optional) slide considers research suggesting that students are likely to choose the multiplier represented by working along the lines, even when the multiplier between them offers a simpler calculation.</a:t>
            </a:r>
          </a:p>
          <a:p>
            <a:endParaRPr lang="en-US" b="1"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315901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animated </a:t>
            </a:r>
            <a:r>
              <a:rPr lang="en-US" dirty="0"/>
              <a:t>– the second paragraph and the Double number lines will be revealed on a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optional slide that uses a task from the ICCAMS project (Increasing Competence and Confidence in Algebra and Multiplicative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details of the task are linked to on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Spicy Soup is one task from a ’mini ratio test’. The ICCAMS team “</a:t>
            </a:r>
            <a:r>
              <a:rPr lang="en-GB" sz="1200" kern="1200" dirty="0">
                <a:solidFill>
                  <a:schemeClr val="tx1"/>
                </a:solidFill>
                <a:effectLst/>
                <a:latin typeface="+mn-lt"/>
                <a:ea typeface="+mn-ea"/>
                <a:cs typeface="+mn-cs"/>
              </a:rPr>
              <a:t>distributed items from the Mini Ratio Test, together with other such items, randomly to students within 29 classes, mostly Year 8, across a total of 14 schools. Each item was given to over 70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version of this task, where the scalar multiple is 3, was answered correctly by 91% of the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version, where the functional multiplier is 3, was answered correctly by 51% of the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mini-ratio test is linked to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like to discuss with participants whether they feel that the double number line gives an opportunity to address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analysis from ICCAMS about the use of the double number line, including more about the Spicy Soup task, can be found in this article </a:t>
            </a:r>
            <a:r>
              <a:rPr lang="en-GB" dirty="0">
                <a:hlinkClick r:id="rId3"/>
              </a:rPr>
              <a:t>http://iccams-maths.org/wp-content/uploads/2016/01/BCME-2014-The-use-of-alternative-double-number-lines-as-models-of-ratio-tasks-and-as-models-for-ratio-relations-and-scaling.pdf</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kern="1200" dirty="0" err="1">
                <a:solidFill>
                  <a:schemeClr val="tx1"/>
                </a:solidFill>
                <a:effectLst/>
                <a:latin typeface="+mn-lt"/>
                <a:ea typeface="+mn-ea"/>
                <a:cs typeface="+mn-cs"/>
              </a:rPr>
              <a:t>Vergnaud</a:t>
            </a:r>
            <a:r>
              <a:rPr lang="en-GB" sz="1200" kern="1200" dirty="0">
                <a:solidFill>
                  <a:schemeClr val="tx1"/>
                </a:solidFill>
                <a:effectLst/>
                <a:latin typeface="+mn-lt"/>
                <a:ea typeface="+mn-ea"/>
                <a:cs typeface="+mn-cs"/>
              </a:rPr>
              <a:t>, G. (1983) Multiplicative structures. In: R. </a:t>
            </a:r>
            <a:r>
              <a:rPr lang="en-GB" sz="1200" kern="1200" dirty="0" err="1">
                <a:solidFill>
                  <a:schemeClr val="tx1"/>
                </a:solidFill>
                <a:effectLst/>
                <a:latin typeface="+mn-lt"/>
                <a:ea typeface="+mn-ea"/>
                <a:cs typeface="+mn-cs"/>
              </a:rPr>
              <a:t>Lesh</a:t>
            </a:r>
            <a:r>
              <a:rPr lang="en-GB" sz="1200" kern="1200" dirty="0">
                <a:solidFill>
                  <a:schemeClr val="tx1"/>
                </a:solidFill>
                <a:effectLst/>
                <a:latin typeface="+mn-lt"/>
                <a:ea typeface="+mn-ea"/>
                <a:cs typeface="+mn-cs"/>
              </a:rPr>
              <a:t> and M. Landau (eds.), </a:t>
            </a:r>
            <a:r>
              <a:rPr lang="en-GB" sz="1200" i="1" kern="1200" dirty="0">
                <a:solidFill>
                  <a:schemeClr val="tx1"/>
                </a:solidFill>
                <a:effectLst/>
                <a:latin typeface="+mn-lt"/>
                <a:ea typeface="+mn-ea"/>
                <a:cs typeface="+mn-cs"/>
              </a:rPr>
              <a:t>Acquisition of Mathematics Concepts and Processes</a:t>
            </a:r>
            <a:r>
              <a:rPr lang="en-GB" sz="1200" kern="1200" dirty="0">
                <a:solidFill>
                  <a:schemeClr val="tx1"/>
                </a:solidFill>
                <a:effectLst/>
                <a:latin typeface="+mn-lt"/>
                <a:ea typeface="+mn-ea"/>
                <a:cs typeface="+mn-cs"/>
              </a:rPr>
              <a:t>. London: Academic Press, 128-175]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338808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r>
              <a:rPr lang="en-US" b="1" dirty="0"/>
              <a:t>This slide is animated – </a:t>
            </a:r>
            <a:r>
              <a:rPr lang="en-US" b="0" dirty="0"/>
              <a:t>the second paragraph and diagrams will be revealed on a click.</a:t>
            </a:r>
            <a:endParaRPr lang="en-US" b="1" dirty="0"/>
          </a:p>
          <a:p>
            <a:r>
              <a:rPr lang="en-US" dirty="0"/>
              <a:t>This is an optional slide that uses information from the NCETM Secondary PD Materials about the use of different representations. There is a link to this within the slide.</a:t>
            </a:r>
          </a:p>
          <a:p>
            <a:endParaRPr lang="en-US" dirty="0"/>
          </a:p>
          <a:p>
            <a:r>
              <a:rPr lang="en-US" dirty="0"/>
              <a:t>Participants may already be familiar with the ratio table representation (it’s known by other names, and was perhaps </a:t>
            </a:r>
            <a:r>
              <a:rPr lang="en-US" dirty="0" err="1"/>
              <a:t>popularised</a:t>
            </a:r>
            <a:r>
              <a:rPr lang="en-US" dirty="0"/>
              <a:t> in the Median task, Boxes, by Don Steward. </a:t>
            </a:r>
          </a:p>
          <a:p>
            <a:r>
              <a:rPr lang="en-GB" dirty="0">
                <a:hlinkClick r:id="rId3"/>
              </a:rPr>
              <a:t>https://donsteward.blogspot.com/2019/02/boxes-resources.html</a:t>
            </a:r>
            <a:r>
              <a:rPr lang="en-US" dirty="0"/>
              <a:t>)</a:t>
            </a:r>
          </a:p>
          <a:p>
            <a:endParaRPr lang="en-US" dirty="0"/>
          </a:p>
          <a:p>
            <a:r>
              <a:rPr lang="en-US" dirty="0"/>
              <a:t>It might be useful to discuss the ‘efficiency’ of the ratio table and compare this with the more structural representation of the Double number line.</a:t>
            </a:r>
          </a:p>
          <a:p>
            <a:r>
              <a:rPr lang="en-US" dirty="0"/>
              <a:t>Does each representation have its place? How would you balance the two representations?</a:t>
            </a:r>
          </a:p>
          <a:p>
            <a:endParaRPr lang="en-US" dirty="0"/>
          </a:p>
          <a:p>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133747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r>
              <a:rPr lang="en-US" dirty="0"/>
              <a:t> </a:t>
            </a:r>
          </a:p>
          <a:p>
            <a:r>
              <a:rPr lang="en-US" dirty="0"/>
              <a:t>Evidence of the effectiveness of representations is offered in, for example, the EEF KS2 to KS3 Guidance document (which can be found here </a:t>
            </a:r>
            <a:r>
              <a:rPr lang="en-GB" dirty="0">
                <a:hlinkClick r:id="rId3"/>
              </a:rPr>
              <a:t>https://educationendowmentfoundation.org.uk/tools/guidance-reports/maths-ks-2-3/</a:t>
            </a:r>
            <a:r>
              <a:rPr lang="en-US" dirty="0"/>
              <a:t>).</a:t>
            </a:r>
          </a:p>
          <a:p>
            <a:r>
              <a:rPr lang="en-US" dirty="0"/>
              <a:t>Offering a printed version of the relevant pages of the PD materials is recommended as it allows participants to use jottings to make sense of the Double number line (it may be worth discussing the use of jottings with the group, and whether they’d replicate this with students).</a:t>
            </a:r>
          </a:p>
          <a:p>
            <a:r>
              <a:rPr lang="en-US" dirty="0"/>
              <a:t>It should be noted that the use of a representation such as a Double number line is not a quick fix solution to a problem – rather it is likely that students will need time to explore and interact with any representation so that it can be connected with the mathematics being taught.</a:t>
            </a:r>
          </a:p>
          <a:p>
            <a:endParaRPr lang="en-US" dirty="0"/>
          </a:p>
          <a:p>
            <a:r>
              <a:rPr lang="en-US" b="1" dirty="0"/>
              <a:t>You might also like to watch Video 1 in this collection, in which students work to make sense of multiplicative situation in which a spring is being stretched.</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files/108357774/ncetm_ks3_cc_3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ncetm.org.uk/media/mqfp3xb3/ncetm_ks3_cc_3_1.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2503987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iccams-maths.org/wp-content/uploads/2015/11/MR-2AB-2013z.pdf"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cetm.org.uk/files/110720846/ncetm_ks3_double_number_lines_ratio_tabl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cetm.org.uk/media/mqfp3xb3/ncetm_ks3_cc_3_1.pd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Double number line: understanding a multiplicative relationship</a:t>
            </a:r>
          </a:p>
        </p:txBody>
      </p:sp>
    </p:spTree>
    <p:extLst>
      <p:ext uri="{BB962C8B-B14F-4D97-AF65-F5344CB8AC3E}">
        <p14:creationId xmlns:p14="http://schemas.microsoft.com/office/powerpoint/2010/main" val="334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0" y="206950"/>
            <a:ext cx="9143999" cy="1569660"/>
          </a:xfrm>
          <a:prstGeom prst="rect">
            <a:avLst/>
          </a:prstGeom>
          <a:noFill/>
        </p:spPr>
        <p:txBody>
          <a:bodyPr wrap="square" rtlCol="0">
            <a:spAutoFit/>
          </a:bodyPr>
          <a:lstStyle/>
          <a:p>
            <a:r>
              <a:rPr lang="en-US" sz="2400" dirty="0">
                <a:solidFill>
                  <a:schemeClr val="bg1"/>
                </a:solidFill>
              </a:rPr>
              <a:t>Work on this task for yourself and convince yourself of the solution.</a:t>
            </a:r>
          </a:p>
          <a:p>
            <a:endParaRPr lang="en-US" sz="2400" dirty="0">
              <a:solidFill>
                <a:schemeClr val="bg1"/>
              </a:solidFill>
            </a:endParaRPr>
          </a:p>
          <a:p>
            <a:r>
              <a:rPr lang="en-US" sz="2400" dirty="0">
                <a:solidFill>
                  <a:schemeClr val="bg1"/>
                </a:solidFill>
              </a:rPr>
              <a:t>Can you find more than one way of calculating an exact answer?</a:t>
            </a:r>
          </a:p>
        </p:txBody>
      </p:sp>
      <p:sp>
        <p:nvSpPr>
          <p:cNvPr id="6" name="TextBox 5">
            <a:extLst>
              <a:ext uri="{FF2B5EF4-FFF2-40B4-BE49-F238E27FC236}">
                <a16:creationId xmlns:a16="http://schemas.microsoft.com/office/drawing/2014/main" id="{CEC7AB68-964C-E943-83DB-1942B438E4E0}"/>
              </a:ext>
            </a:extLst>
          </p:cNvPr>
          <p:cNvSpPr txBox="1"/>
          <p:nvPr/>
        </p:nvSpPr>
        <p:spPr>
          <a:xfrm>
            <a:off x="0" y="4813051"/>
            <a:ext cx="8979107" cy="1477328"/>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convinced yourself, think about some KS3 students – what do you think they’d do with this task?</a:t>
            </a:r>
          </a:p>
          <a:p>
            <a:endParaRPr lang="en-US" sz="2000" dirty="0">
              <a:solidFill>
                <a:schemeClr val="bg1"/>
              </a:solidFill>
            </a:endParaRPr>
          </a:p>
          <a:p>
            <a:r>
              <a:rPr lang="en-US" sz="1000" dirty="0">
                <a:solidFill>
                  <a:schemeClr val="bg1">
                    <a:lumMod val="75000"/>
                  </a:schemeClr>
                </a:solidFill>
                <a:hlinkClick r:id="rId3">
                  <a:extLst>
                    <a:ext uri="{A12FA001-AC4F-418D-AE19-62706E023703}">
                      <ahyp:hlinkClr xmlns:ahyp="http://schemas.microsoft.com/office/drawing/2018/hyperlinkcolor" val="tx"/>
                    </a:ext>
                  </a:extLst>
                </a:hlinkClick>
              </a:rPr>
              <a:t>This task is from page 19 of Core Con</a:t>
            </a:r>
            <a:r>
              <a:rPr lang="en-US" sz="1000" dirty="0">
                <a:solidFill>
                  <a:schemeClr val="bg1">
                    <a:lumMod val="75000"/>
                  </a:schemeClr>
                </a:solidFill>
                <a:hlinkClick r:id="rId4">
                  <a:extLst>
                    <a:ext uri="{A12FA001-AC4F-418D-AE19-62706E023703}">
                      <ahyp:hlinkClr xmlns:ahyp="http://schemas.microsoft.com/office/drawing/2018/hyperlinkcolor" val="tx"/>
                    </a:ext>
                  </a:extLst>
                </a:hlinkClick>
              </a:rPr>
              <a:t>c</a:t>
            </a:r>
            <a:r>
              <a:rPr lang="en-US" sz="1000" dirty="0">
                <a:solidFill>
                  <a:schemeClr val="bg1">
                    <a:lumMod val="75000"/>
                  </a:schemeClr>
                </a:solidFill>
                <a:hlinkClick r:id="rId3">
                  <a:extLst>
                    <a:ext uri="{A12FA001-AC4F-418D-AE19-62706E023703}">
                      <ahyp:hlinkClr xmlns:ahyp="http://schemas.microsoft.com/office/drawing/2018/hyperlinkcolor" val="tx"/>
                    </a:ext>
                  </a:extLst>
                </a:hlinkClick>
              </a:rPr>
              <a:t>ept 3.1 </a:t>
            </a:r>
            <a:r>
              <a:rPr lang="en-US" sz="1000" i="1" dirty="0">
                <a:solidFill>
                  <a:schemeClr val="bg1">
                    <a:lumMod val="75000"/>
                  </a:schemeClr>
                </a:solidFill>
                <a:hlinkClick r:id="rId3">
                  <a:extLst>
                    <a:ext uri="{A12FA001-AC4F-418D-AE19-62706E023703}">
                      <ahyp:hlinkClr xmlns:ahyp="http://schemas.microsoft.com/office/drawing/2018/hyperlinkcolor" val="tx"/>
                    </a:ext>
                  </a:extLst>
                </a:hlinkClick>
              </a:rPr>
              <a:t>Understanding multiplicative relationships</a:t>
            </a:r>
            <a:r>
              <a:rPr lang="en-US" sz="1000" i="1" dirty="0">
                <a:solidFill>
                  <a:schemeClr val="bg1">
                    <a:lumMod val="75000"/>
                  </a:schemeClr>
                </a:solidFill>
              </a:rPr>
              <a:t> </a:t>
            </a:r>
          </a:p>
        </p:txBody>
      </p:sp>
      <p:pic>
        <p:nvPicPr>
          <p:cNvPr id="3" name="Picture 2">
            <a:extLst>
              <a:ext uri="{FF2B5EF4-FFF2-40B4-BE49-F238E27FC236}">
                <a16:creationId xmlns:a16="http://schemas.microsoft.com/office/drawing/2014/main" id="{D650F150-823F-2E4E-AE81-89FBA0FDB05A}"/>
              </a:ext>
            </a:extLst>
          </p:cNvPr>
          <p:cNvPicPr>
            <a:picLocks noChangeAspect="1"/>
          </p:cNvPicPr>
          <p:nvPr/>
        </p:nvPicPr>
        <p:blipFill>
          <a:blip r:embed="rId5"/>
          <a:stretch>
            <a:fillRect/>
          </a:stretch>
        </p:blipFill>
        <p:spPr>
          <a:xfrm>
            <a:off x="969780" y="2076216"/>
            <a:ext cx="6981837" cy="2844000"/>
          </a:xfrm>
          <a:prstGeom prst="rect">
            <a:avLst/>
          </a:prstGeom>
          <a:ln w="38100">
            <a:solidFill>
              <a:schemeClr val="bg1"/>
            </a:solidFill>
          </a:ln>
        </p:spPr>
      </p:pic>
    </p:spTree>
    <p:extLst>
      <p:ext uri="{BB962C8B-B14F-4D97-AF65-F5344CB8AC3E}">
        <p14:creationId xmlns:p14="http://schemas.microsoft.com/office/powerpoint/2010/main" val="7328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4905"/>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three Year 8 students discuss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229650"/>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2" name="Picture 1">
            <a:extLst>
              <a:ext uri="{FF2B5EF4-FFF2-40B4-BE49-F238E27FC236}">
                <a16:creationId xmlns:a16="http://schemas.microsoft.com/office/drawing/2014/main" id="{85E8B1EA-DF2E-A649-A0CC-635A74599C92}"/>
              </a:ext>
            </a:extLst>
          </p:cNvPr>
          <p:cNvPicPr>
            <a:picLocks noChangeAspect="1"/>
          </p:cNvPicPr>
          <p:nvPr/>
        </p:nvPicPr>
        <p:blipFill>
          <a:blip r:embed="rId4"/>
          <a:stretch>
            <a:fillRect/>
          </a:stretch>
        </p:blipFill>
        <p:spPr>
          <a:xfrm>
            <a:off x="-1" y="790877"/>
            <a:ext cx="9143999" cy="4346863"/>
          </a:xfrm>
          <a:prstGeom prst="rect">
            <a:avLst/>
          </a:prstGeom>
        </p:spPr>
      </p:pic>
    </p:spTree>
    <p:extLst>
      <p:ext uri="{BB962C8B-B14F-4D97-AF65-F5344CB8AC3E}">
        <p14:creationId xmlns:p14="http://schemas.microsoft.com/office/powerpoint/2010/main" val="36153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CB569A-FC5B-DE49-8604-3CE77C4AF608}"/>
              </a:ext>
            </a:extLst>
          </p:cNvPr>
          <p:cNvSpPr txBox="1"/>
          <p:nvPr/>
        </p:nvSpPr>
        <p:spPr>
          <a:xfrm>
            <a:off x="0" y="269808"/>
            <a:ext cx="9054790" cy="1938992"/>
          </a:xfrm>
          <a:prstGeom prst="rect">
            <a:avLst/>
          </a:prstGeom>
          <a:noFill/>
        </p:spPr>
        <p:txBody>
          <a:bodyPr wrap="square" rtlCol="0">
            <a:spAutoFit/>
          </a:bodyPr>
          <a:lstStyle/>
          <a:p>
            <a:r>
              <a:rPr lang="en-US" sz="2000" dirty="0">
                <a:solidFill>
                  <a:schemeClr val="bg1"/>
                </a:solidFill>
              </a:rPr>
              <a:t>The students make sensible estimates, but find it hard identify a calculation to show that their estimate is correct.</a:t>
            </a:r>
          </a:p>
          <a:p>
            <a:r>
              <a:rPr lang="en-US" sz="2000" dirty="0">
                <a:solidFill>
                  <a:schemeClr val="bg1"/>
                </a:solidFill>
              </a:rPr>
              <a:t>Although they are able to halve the 10 and 6, to identify that 5 and 3 align, they don’t consider halving again, or working multiplicatively along the lines, preferring instead to count up steps of their estimate, 0.6.</a:t>
            </a:r>
          </a:p>
          <a:p>
            <a:endParaRPr lang="en-US" sz="2000" dirty="0">
              <a:solidFill>
                <a:schemeClr val="bg1"/>
              </a:solidFill>
            </a:endParaRPr>
          </a:p>
        </p:txBody>
      </p:sp>
      <p:sp>
        <p:nvSpPr>
          <p:cNvPr id="6" name="TextBox 5">
            <a:extLst>
              <a:ext uri="{FF2B5EF4-FFF2-40B4-BE49-F238E27FC236}">
                <a16:creationId xmlns:a16="http://schemas.microsoft.com/office/drawing/2014/main" id="{93764179-405B-0F49-B338-F31392DAF50B}"/>
              </a:ext>
            </a:extLst>
          </p:cNvPr>
          <p:cNvSpPr txBox="1"/>
          <p:nvPr/>
        </p:nvSpPr>
        <p:spPr>
          <a:xfrm>
            <a:off x="0" y="1966078"/>
            <a:ext cx="9054790"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Do you recognise this tendency to not think multiplicatively in your own students? Was an additive approach one of the answers that you’d predicted might be given?</a:t>
            </a:r>
          </a:p>
          <a:p>
            <a:pPr marL="342900" indent="-342900">
              <a:buFont typeface="Arial" panose="020B0604020202020204" pitchFamily="34" charset="0"/>
              <a:buChar char="•"/>
            </a:pPr>
            <a:r>
              <a:rPr lang="en-US" sz="2000" dirty="0">
                <a:solidFill>
                  <a:schemeClr val="bg1"/>
                </a:solidFill>
              </a:rPr>
              <a:t>When you worked on the prompt, did you work multiplicatively </a:t>
            </a:r>
            <a:r>
              <a:rPr lang="en-US" sz="2000" b="1" i="1" dirty="0">
                <a:solidFill>
                  <a:schemeClr val="bg1"/>
                </a:solidFill>
              </a:rPr>
              <a:t>along the lines</a:t>
            </a:r>
            <a:r>
              <a:rPr lang="en-US" sz="2000" dirty="0">
                <a:solidFill>
                  <a:schemeClr val="bg1"/>
                </a:solidFill>
              </a:rPr>
              <a:t>, perhaps noticing that 10 ÷ 5 = 2 and so calculating 6 ÷ 5 to find the missing value?</a:t>
            </a:r>
          </a:p>
        </p:txBody>
      </p:sp>
      <p:pic>
        <p:nvPicPr>
          <p:cNvPr id="4" name="Picture 3">
            <a:extLst>
              <a:ext uri="{FF2B5EF4-FFF2-40B4-BE49-F238E27FC236}">
                <a16:creationId xmlns:a16="http://schemas.microsoft.com/office/drawing/2014/main" id="{01582FCD-33AF-EA4E-903C-EBAA55F1AACC}"/>
              </a:ext>
            </a:extLst>
          </p:cNvPr>
          <p:cNvPicPr>
            <a:picLocks noChangeAspect="1"/>
          </p:cNvPicPr>
          <p:nvPr/>
        </p:nvPicPr>
        <p:blipFill rotWithShape="1">
          <a:blip r:embed="rId3"/>
          <a:srcRect b="35451"/>
          <a:stretch/>
        </p:blipFill>
        <p:spPr>
          <a:xfrm>
            <a:off x="1081081" y="4128972"/>
            <a:ext cx="6981837" cy="1835753"/>
          </a:xfrm>
          <a:prstGeom prst="rect">
            <a:avLst/>
          </a:prstGeom>
          <a:ln w="38100">
            <a:solidFill>
              <a:schemeClr val="bg1"/>
            </a:solidFill>
          </a:ln>
        </p:spPr>
      </p:pic>
    </p:spTree>
    <p:extLst>
      <p:ext uri="{BB962C8B-B14F-4D97-AF65-F5344CB8AC3E}">
        <p14:creationId xmlns:p14="http://schemas.microsoft.com/office/powerpoint/2010/main" val="38605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CB569A-FC5B-DE49-8604-3CE77C4AF608}"/>
              </a:ext>
            </a:extLst>
          </p:cNvPr>
          <p:cNvSpPr txBox="1"/>
          <p:nvPr/>
        </p:nvSpPr>
        <p:spPr>
          <a:xfrm>
            <a:off x="0" y="1032757"/>
            <a:ext cx="9054790" cy="1323439"/>
          </a:xfrm>
          <a:prstGeom prst="rect">
            <a:avLst/>
          </a:prstGeom>
          <a:noFill/>
        </p:spPr>
        <p:txBody>
          <a:bodyPr wrap="square" rtlCol="0">
            <a:spAutoFit/>
          </a:bodyPr>
          <a:lstStyle/>
          <a:p>
            <a:r>
              <a:rPr lang="en-US" sz="2000" dirty="0">
                <a:solidFill>
                  <a:schemeClr val="bg1"/>
                </a:solidFill>
              </a:rPr>
              <a:t>An alternative approach might be to consider the multiplier </a:t>
            </a:r>
            <a:r>
              <a:rPr lang="en-US" sz="2000" b="1" i="1" dirty="0">
                <a:solidFill>
                  <a:schemeClr val="bg1"/>
                </a:solidFill>
              </a:rPr>
              <a:t>between the two lines</a:t>
            </a:r>
            <a:r>
              <a:rPr lang="en-US" sz="2000" dirty="0">
                <a:solidFill>
                  <a:schemeClr val="bg1"/>
                </a:solidFill>
              </a:rPr>
              <a:t> of the double number line, in this case the multiplier is 0.6. </a:t>
            </a:r>
          </a:p>
          <a:p>
            <a:r>
              <a:rPr lang="en-US" sz="2000" dirty="0">
                <a:solidFill>
                  <a:schemeClr val="bg1"/>
                </a:solidFill>
              </a:rPr>
              <a:t>Every value on the lower line is 0.6 times the value above it.</a:t>
            </a:r>
          </a:p>
          <a:p>
            <a:endParaRPr lang="en-US" sz="2000" dirty="0">
              <a:solidFill>
                <a:schemeClr val="bg1"/>
              </a:solidFill>
            </a:endParaRPr>
          </a:p>
        </p:txBody>
      </p:sp>
      <p:sp>
        <p:nvSpPr>
          <p:cNvPr id="6" name="TextBox 5">
            <a:extLst>
              <a:ext uri="{FF2B5EF4-FFF2-40B4-BE49-F238E27FC236}">
                <a16:creationId xmlns:a16="http://schemas.microsoft.com/office/drawing/2014/main" id="{93764179-405B-0F49-B338-F31392DAF50B}"/>
              </a:ext>
            </a:extLst>
          </p:cNvPr>
          <p:cNvSpPr txBox="1"/>
          <p:nvPr/>
        </p:nvSpPr>
        <p:spPr>
          <a:xfrm>
            <a:off x="0" y="2356196"/>
            <a:ext cx="905479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you worked on the prompt, did you work multiplicatively between the lines? </a:t>
            </a:r>
          </a:p>
        </p:txBody>
      </p:sp>
      <p:pic>
        <p:nvPicPr>
          <p:cNvPr id="7" name="Picture 6">
            <a:extLst>
              <a:ext uri="{FF2B5EF4-FFF2-40B4-BE49-F238E27FC236}">
                <a16:creationId xmlns:a16="http://schemas.microsoft.com/office/drawing/2014/main" id="{21F7D452-983B-E647-882B-CA75946E7B6B}"/>
              </a:ext>
            </a:extLst>
          </p:cNvPr>
          <p:cNvPicPr>
            <a:picLocks noChangeAspect="1"/>
          </p:cNvPicPr>
          <p:nvPr/>
        </p:nvPicPr>
        <p:blipFill rotWithShape="1">
          <a:blip r:embed="rId3"/>
          <a:srcRect b="35451"/>
          <a:stretch/>
        </p:blipFill>
        <p:spPr>
          <a:xfrm>
            <a:off x="1081081" y="4128972"/>
            <a:ext cx="6981837" cy="1835753"/>
          </a:xfrm>
          <a:prstGeom prst="rect">
            <a:avLst/>
          </a:prstGeom>
          <a:ln w="38100">
            <a:solidFill>
              <a:schemeClr val="bg1"/>
            </a:solidFill>
          </a:ln>
        </p:spPr>
      </p:pic>
    </p:spTree>
    <p:extLst>
      <p:ext uri="{BB962C8B-B14F-4D97-AF65-F5344CB8AC3E}">
        <p14:creationId xmlns:p14="http://schemas.microsoft.com/office/powerpoint/2010/main" val="165355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E6CE5B-9474-FC41-AED3-115CEC439966}"/>
              </a:ext>
            </a:extLst>
          </p:cNvPr>
          <p:cNvSpPr txBox="1"/>
          <p:nvPr/>
        </p:nvSpPr>
        <p:spPr>
          <a:xfrm>
            <a:off x="0" y="3552997"/>
            <a:ext cx="9144000" cy="1200329"/>
          </a:xfrm>
          <a:prstGeom prst="rect">
            <a:avLst/>
          </a:prstGeom>
          <a:noFill/>
        </p:spPr>
        <p:txBody>
          <a:bodyPr wrap="square" rtlCol="0">
            <a:spAutoFit/>
          </a:bodyPr>
          <a:lstStyle/>
          <a:p>
            <a:r>
              <a:rPr lang="en-US" dirty="0">
                <a:solidFill>
                  <a:schemeClr val="bg1"/>
                </a:solidFill>
              </a:rPr>
              <a:t>In the first situation the </a:t>
            </a:r>
            <a:r>
              <a:rPr lang="en-US" i="1" dirty="0">
                <a:solidFill>
                  <a:schemeClr val="bg1"/>
                </a:solidFill>
              </a:rPr>
              <a:t>scalar </a:t>
            </a:r>
            <a:r>
              <a:rPr lang="en-US" dirty="0">
                <a:solidFill>
                  <a:schemeClr val="bg1"/>
                </a:solidFill>
              </a:rPr>
              <a:t>multiplier (there are three times as many people) is straightforward, while in the second it’s the </a:t>
            </a:r>
            <a:r>
              <a:rPr lang="en-US" i="1" dirty="0">
                <a:solidFill>
                  <a:schemeClr val="bg1"/>
                </a:solidFill>
              </a:rPr>
              <a:t>functional </a:t>
            </a:r>
            <a:r>
              <a:rPr lang="en-US" dirty="0">
                <a:solidFill>
                  <a:schemeClr val="bg1"/>
                </a:solidFill>
              </a:rPr>
              <a:t>multiplier</a:t>
            </a:r>
            <a:r>
              <a:rPr lang="en-US" i="1" dirty="0">
                <a:solidFill>
                  <a:schemeClr val="bg1"/>
                </a:solidFill>
              </a:rPr>
              <a:t> </a:t>
            </a:r>
            <a:r>
              <a:rPr lang="en-US" dirty="0">
                <a:solidFill>
                  <a:schemeClr val="bg1"/>
                </a:solidFill>
              </a:rPr>
              <a:t>(there are 3 ml of tabasco sauce used per person) that offers the easier calculation.</a:t>
            </a:r>
          </a:p>
          <a:p>
            <a:r>
              <a:rPr lang="en-US" dirty="0">
                <a:solidFill>
                  <a:schemeClr val="bg1"/>
                </a:solidFill>
              </a:rPr>
              <a:t>Representing these two recipes using a double number gives </a:t>
            </a:r>
            <a:endParaRPr lang="en-US" dirty="0">
              <a:solidFill>
                <a:srgbClr val="0066FF"/>
              </a:solidFill>
            </a:endParaRPr>
          </a:p>
        </p:txBody>
      </p:sp>
      <p:sp>
        <p:nvSpPr>
          <p:cNvPr id="12" name="TextBox 11">
            <a:extLst>
              <a:ext uri="{FF2B5EF4-FFF2-40B4-BE49-F238E27FC236}">
                <a16:creationId xmlns:a16="http://schemas.microsoft.com/office/drawing/2014/main" id="{C514ED3C-D69F-B646-804C-6DD0A4ACC7F0}"/>
              </a:ext>
            </a:extLst>
          </p:cNvPr>
          <p:cNvSpPr txBox="1"/>
          <p:nvPr/>
        </p:nvSpPr>
        <p:spPr>
          <a:xfrm>
            <a:off x="44604" y="0"/>
            <a:ext cx="9054789" cy="2031325"/>
          </a:xfrm>
          <a:prstGeom prst="rect">
            <a:avLst/>
          </a:prstGeom>
          <a:noFill/>
        </p:spPr>
        <p:txBody>
          <a:bodyPr wrap="square" rtlCol="0">
            <a:spAutoFit/>
          </a:bodyPr>
          <a:lstStyle/>
          <a:p>
            <a:r>
              <a:rPr lang="en-US" dirty="0" err="1">
                <a:solidFill>
                  <a:schemeClr val="bg1"/>
                </a:solidFill>
              </a:rPr>
              <a:t>Vergnaud</a:t>
            </a:r>
            <a:r>
              <a:rPr lang="en-US" dirty="0">
                <a:solidFill>
                  <a:schemeClr val="bg1"/>
                </a:solidFill>
              </a:rPr>
              <a:t> (1983) labelled the two different multipliers that exist in a multiplicative situation as the </a:t>
            </a:r>
            <a:r>
              <a:rPr lang="en-US" i="1" dirty="0">
                <a:solidFill>
                  <a:schemeClr val="bg1"/>
                </a:solidFill>
              </a:rPr>
              <a:t>scalar</a:t>
            </a:r>
            <a:r>
              <a:rPr lang="en-US" dirty="0">
                <a:solidFill>
                  <a:schemeClr val="bg1"/>
                </a:solidFill>
              </a:rPr>
              <a:t> multiplier and the </a:t>
            </a:r>
            <a:r>
              <a:rPr lang="en-US" i="1" dirty="0">
                <a:solidFill>
                  <a:schemeClr val="bg1"/>
                </a:solidFill>
              </a:rPr>
              <a:t>functional </a:t>
            </a:r>
            <a:r>
              <a:rPr lang="en-US" dirty="0">
                <a:solidFill>
                  <a:schemeClr val="bg1"/>
                </a:solidFill>
              </a:rPr>
              <a:t>multiplier.</a:t>
            </a:r>
          </a:p>
          <a:p>
            <a:r>
              <a:rPr lang="en-US" dirty="0">
                <a:solidFill>
                  <a:schemeClr val="bg1"/>
                </a:solidFill>
              </a:rPr>
              <a:t>On a Double number line, the </a:t>
            </a:r>
            <a:r>
              <a:rPr lang="en-US" i="1" dirty="0">
                <a:solidFill>
                  <a:schemeClr val="bg1"/>
                </a:solidFill>
              </a:rPr>
              <a:t>scalar </a:t>
            </a:r>
            <a:r>
              <a:rPr lang="en-US" dirty="0">
                <a:solidFill>
                  <a:schemeClr val="bg1"/>
                </a:solidFill>
              </a:rPr>
              <a:t>multiplier usually works along the lines, while the </a:t>
            </a:r>
            <a:r>
              <a:rPr lang="en-US" i="1" dirty="0">
                <a:solidFill>
                  <a:schemeClr val="bg1"/>
                </a:solidFill>
              </a:rPr>
              <a:t>functional </a:t>
            </a:r>
            <a:r>
              <a:rPr lang="en-US" dirty="0">
                <a:solidFill>
                  <a:schemeClr val="bg1"/>
                </a:solidFill>
              </a:rPr>
              <a:t>multiplier works between the lines.</a:t>
            </a:r>
          </a:p>
          <a:p>
            <a:r>
              <a:rPr lang="en-US" dirty="0">
                <a:solidFill>
                  <a:schemeClr val="bg1"/>
                </a:solidFill>
              </a:rPr>
              <a:t>Research suggests that students are more likely to identify a scalar multiplier, even if it presents a more challenging calculation.</a:t>
            </a:r>
          </a:p>
          <a:p>
            <a:r>
              <a:rPr lang="en-US" dirty="0">
                <a:solidFill>
                  <a:schemeClr val="bg1"/>
                </a:solidFill>
              </a:rPr>
              <a:t>Consider this item from the ICCAMS project – which situation is more challenging?</a:t>
            </a:r>
          </a:p>
        </p:txBody>
      </p:sp>
      <p:pic>
        <p:nvPicPr>
          <p:cNvPr id="13" name="Picture 12">
            <a:extLst>
              <a:ext uri="{FF2B5EF4-FFF2-40B4-BE49-F238E27FC236}">
                <a16:creationId xmlns:a16="http://schemas.microsoft.com/office/drawing/2014/main" id="{75F3B508-FC4D-1144-AEBD-22F07C65A428}"/>
              </a:ext>
            </a:extLst>
          </p:cNvPr>
          <p:cNvPicPr>
            <a:picLocks noChangeAspect="1"/>
          </p:cNvPicPr>
          <p:nvPr/>
        </p:nvPicPr>
        <p:blipFill>
          <a:blip r:embed="rId3"/>
          <a:stretch>
            <a:fillRect/>
          </a:stretch>
        </p:blipFill>
        <p:spPr>
          <a:xfrm>
            <a:off x="255626" y="2046855"/>
            <a:ext cx="4256412" cy="1476323"/>
          </a:xfrm>
          <a:prstGeom prst="rect">
            <a:avLst/>
          </a:prstGeom>
        </p:spPr>
      </p:pic>
      <p:pic>
        <p:nvPicPr>
          <p:cNvPr id="14" name="Picture 13">
            <a:extLst>
              <a:ext uri="{FF2B5EF4-FFF2-40B4-BE49-F238E27FC236}">
                <a16:creationId xmlns:a16="http://schemas.microsoft.com/office/drawing/2014/main" id="{4A9BD7A6-79FB-A34F-AE9A-065DD1A376AA}"/>
              </a:ext>
            </a:extLst>
          </p:cNvPr>
          <p:cNvPicPr>
            <a:picLocks noChangeAspect="1"/>
          </p:cNvPicPr>
          <p:nvPr/>
        </p:nvPicPr>
        <p:blipFill>
          <a:blip r:embed="rId4"/>
          <a:stretch>
            <a:fillRect/>
          </a:stretch>
        </p:blipFill>
        <p:spPr>
          <a:xfrm>
            <a:off x="4647744" y="2052996"/>
            <a:ext cx="4275135" cy="1470182"/>
          </a:xfrm>
          <a:prstGeom prst="rect">
            <a:avLst/>
          </a:prstGeom>
        </p:spPr>
      </p:pic>
      <p:grpSp>
        <p:nvGrpSpPr>
          <p:cNvPr id="69" name="Group 68">
            <a:extLst>
              <a:ext uri="{FF2B5EF4-FFF2-40B4-BE49-F238E27FC236}">
                <a16:creationId xmlns:a16="http://schemas.microsoft.com/office/drawing/2014/main" id="{8C5F0112-3545-B843-8575-3FD09104C2AC}"/>
              </a:ext>
            </a:extLst>
          </p:cNvPr>
          <p:cNvGrpSpPr/>
          <p:nvPr/>
        </p:nvGrpSpPr>
        <p:grpSpPr>
          <a:xfrm>
            <a:off x="483476" y="4612655"/>
            <a:ext cx="7270838" cy="1290141"/>
            <a:chOff x="483476" y="4955566"/>
            <a:chExt cx="7270838" cy="1290141"/>
          </a:xfrm>
        </p:grpSpPr>
        <p:grpSp>
          <p:nvGrpSpPr>
            <p:cNvPr id="63" name="Group 62">
              <a:extLst>
                <a:ext uri="{FF2B5EF4-FFF2-40B4-BE49-F238E27FC236}">
                  <a16:creationId xmlns:a16="http://schemas.microsoft.com/office/drawing/2014/main" id="{6A16B76B-16AC-A64D-BEE1-39ED9071B1BA}"/>
                </a:ext>
              </a:extLst>
            </p:cNvPr>
            <p:cNvGrpSpPr/>
            <p:nvPr/>
          </p:nvGrpSpPr>
          <p:grpSpPr>
            <a:xfrm>
              <a:off x="997350" y="4960982"/>
              <a:ext cx="2854432" cy="1271224"/>
              <a:chOff x="997350" y="4960982"/>
              <a:chExt cx="2854432" cy="1271224"/>
            </a:xfrm>
          </p:grpSpPr>
          <p:grpSp>
            <p:nvGrpSpPr>
              <p:cNvPr id="33" name="Group 32">
                <a:extLst>
                  <a:ext uri="{FF2B5EF4-FFF2-40B4-BE49-F238E27FC236}">
                    <a16:creationId xmlns:a16="http://schemas.microsoft.com/office/drawing/2014/main" id="{8CD28D80-3214-DB44-B7B6-CE17C77822B7}"/>
                  </a:ext>
                </a:extLst>
              </p:cNvPr>
              <p:cNvGrpSpPr/>
              <p:nvPr/>
            </p:nvGrpSpPr>
            <p:grpSpPr>
              <a:xfrm>
                <a:off x="1006503" y="5246832"/>
                <a:ext cx="2845279" cy="678269"/>
                <a:chOff x="-242746" y="69937"/>
                <a:chExt cx="4586848" cy="386403"/>
              </a:xfrm>
            </p:grpSpPr>
            <p:cxnSp>
              <p:nvCxnSpPr>
                <p:cNvPr id="43" name="Straight Connector 42">
                  <a:extLst>
                    <a:ext uri="{FF2B5EF4-FFF2-40B4-BE49-F238E27FC236}">
                      <a16:creationId xmlns:a16="http://schemas.microsoft.com/office/drawing/2014/main" id="{8A117F63-71C1-644D-B514-60A2B353F22B}"/>
                    </a:ext>
                  </a:extLst>
                </p:cNvPr>
                <p:cNvCxnSpPr/>
                <p:nvPr/>
              </p:nvCxnSpPr>
              <p:spPr>
                <a:xfrm flipV="1">
                  <a:off x="-242746" y="191357"/>
                  <a:ext cx="4586848" cy="1119"/>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396BD2E-6B07-6C47-9287-232AE7127D25}"/>
                    </a:ext>
                  </a:extLst>
                </p:cNvPr>
                <p:cNvCxnSpPr/>
                <p:nvPr/>
              </p:nvCxnSpPr>
              <p:spPr>
                <a:xfrm>
                  <a:off x="1341" y="69937"/>
                  <a:ext cx="0" cy="1160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11B1C9-C992-3C40-9C30-CE9B7302B131}"/>
                    </a:ext>
                  </a:extLst>
                </p:cNvPr>
                <p:cNvCxnSpPr/>
                <p:nvPr/>
              </p:nvCxnSpPr>
              <p:spPr>
                <a:xfrm>
                  <a:off x="1256511" y="69937"/>
                  <a:ext cx="0" cy="1160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6A4F5F-8EE4-4A43-8A1F-E5DDA750D234}"/>
                    </a:ext>
                  </a:extLst>
                </p:cNvPr>
                <p:cNvCxnSpPr/>
                <p:nvPr/>
              </p:nvCxnSpPr>
              <p:spPr>
                <a:xfrm>
                  <a:off x="3772530" y="72348"/>
                  <a:ext cx="0" cy="11605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26DABA7-1AF6-044B-832A-2732E0CD6CA9}"/>
                    </a:ext>
                  </a:extLst>
                </p:cNvPr>
                <p:cNvCxnSpPr/>
                <p:nvPr/>
              </p:nvCxnSpPr>
              <p:spPr>
                <a:xfrm>
                  <a:off x="-242746" y="340464"/>
                  <a:ext cx="4585448" cy="134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463FCBE-548E-DB4E-A6C2-82A3BA1D2C03}"/>
                    </a:ext>
                  </a:extLst>
                </p:cNvPr>
                <p:cNvCxnSpPr/>
                <p:nvPr/>
              </p:nvCxnSpPr>
              <p:spPr>
                <a:xfrm>
                  <a:off x="134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2FFA5B3-5DB5-B348-954F-11A5B8420E0F}"/>
                    </a:ext>
                  </a:extLst>
                </p:cNvPr>
                <p:cNvCxnSpPr/>
                <p:nvPr/>
              </p:nvCxnSpPr>
              <p:spPr>
                <a:xfrm>
                  <a:off x="125651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292DB0-654A-234D-9556-BED51198B978}"/>
                    </a:ext>
                  </a:extLst>
                </p:cNvPr>
                <p:cNvCxnSpPr/>
                <p:nvPr/>
              </p:nvCxnSpPr>
              <p:spPr>
                <a:xfrm>
                  <a:off x="377253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76522C27-BCA6-8448-84FB-104B37B31F73}"/>
                  </a:ext>
                </a:extLst>
              </p:cNvPr>
              <p:cNvSpPr txBox="1"/>
              <p:nvPr/>
            </p:nvSpPr>
            <p:spPr>
              <a:xfrm>
                <a:off x="1018570" y="4960982"/>
                <a:ext cx="312906" cy="369332"/>
              </a:xfrm>
              <a:prstGeom prst="rect">
                <a:avLst/>
              </a:prstGeom>
              <a:noFill/>
            </p:spPr>
            <p:txBody>
              <a:bodyPr wrap="none" rtlCol="0">
                <a:spAutoFit/>
              </a:bodyPr>
              <a:lstStyle/>
              <a:p>
                <a:r>
                  <a:rPr lang="en-US" dirty="0">
                    <a:solidFill>
                      <a:schemeClr val="bg1"/>
                    </a:solidFill>
                  </a:rPr>
                  <a:t>0</a:t>
                </a:r>
              </a:p>
            </p:txBody>
          </p:sp>
          <p:sp>
            <p:nvSpPr>
              <p:cNvPr id="52" name="TextBox 51">
                <a:extLst>
                  <a:ext uri="{FF2B5EF4-FFF2-40B4-BE49-F238E27FC236}">
                    <a16:creationId xmlns:a16="http://schemas.microsoft.com/office/drawing/2014/main" id="{BA748BCF-0E82-254B-BCB4-4C19310BA961}"/>
                  </a:ext>
                </a:extLst>
              </p:cNvPr>
              <p:cNvSpPr txBox="1"/>
              <p:nvPr/>
            </p:nvSpPr>
            <p:spPr>
              <a:xfrm>
                <a:off x="1726555" y="4974482"/>
                <a:ext cx="424027" cy="369332"/>
              </a:xfrm>
              <a:prstGeom prst="rect">
                <a:avLst/>
              </a:prstGeom>
              <a:noFill/>
            </p:spPr>
            <p:txBody>
              <a:bodyPr wrap="none" rtlCol="0">
                <a:spAutoFit/>
              </a:bodyPr>
              <a:lstStyle/>
              <a:p>
                <a:r>
                  <a:rPr lang="en-US" dirty="0">
                    <a:solidFill>
                      <a:schemeClr val="bg1"/>
                    </a:solidFill>
                  </a:rPr>
                  <a:t>11</a:t>
                </a:r>
              </a:p>
            </p:txBody>
          </p:sp>
          <p:sp>
            <p:nvSpPr>
              <p:cNvPr id="53" name="TextBox 52">
                <a:extLst>
                  <a:ext uri="{FF2B5EF4-FFF2-40B4-BE49-F238E27FC236}">
                    <a16:creationId xmlns:a16="http://schemas.microsoft.com/office/drawing/2014/main" id="{D2665556-B19F-B541-9457-3FD924503CAA}"/>
                  </a:ext>
                </a:extLst>
              </p:cNvPr>
              <p:cNvSpPr txBox="1"/>
              <p:nvPr/>
            </p:nvSpPr>
            <p:spPr>
              <a:xfrm>
                <a:off x="3290164" y="4976715"/>
                <a:ext cx="441146" cy="369332"/>
              </a:xfrm>
              <a:prstGeom prst="rect">
                <a:avLst/>
              </a:prstGeom>
              <a:noFill/>
            </p:spPr>
            <p:txBody>
              <a:bodyPr wrap="none" rtlCol="0">
                <a:spAutoFit/>
              </a:bodyPr>
              <a:lstStyle/>
              <a:p>
                <a:r>
                  <a:rPr lang="en-US" dirty="0">
                    <a:solidFill>
                      <a:schemeClr val="bg1"/>
                    </a:solidFill>
                  </a:rPr>
                  <a:t>33</a:t>
                </a:r>
              </a:p>
            </p:txBody>
          </p:sp>
          <p:sp>
            <p:nvSpPr>
              <p:cNvPr id="54" name="TextBox 53">
                <a:extLst>
                  <a:ext uri="{FF2B5EF4-FFF2-40B4-BE49-F238E27FC236}">
                    <a16:creationId xmlns:a16="http://schemas.microsoft.com/office/drawing/2014/main" id="{CA809EE6-BFF9-054B-8C3A-D66E302FF1BB}"/>
                  </a:ext>
                </a:extLst>
              </p:cNvPr>
              <p:cNvSpPr txBox="1"/>
              <p:nvPr/>
            </p:nvSpPr>
            <p:spPr>
              <a:xfrm>
                <a:off x="997350" y="5847141"/>
                <a:ext cx="312906" cy="369332"/>
              </a:xfrm>
              <a:prstGeom prst="rect">
                <a:avLst/>
              </a:prstGeom>
              <a:noFill/>
            </p:spPr>
            <p:txBody>
              <a:bodyPr wrap="none" rtlCol="0">
                <a:spAutoFit/>
              </a:bodyPr>
              <a:lstStyle/>
              <a:p>
                <a:r>
                  <a:rPr lang="en-US" dirty="0">
                    <a:solidFill>
                      <a:schemeClr val="bg1"/>
                    </a:solidFill>
                  </a:rPr>
                  <a:t>0</a:t>
                </a:r>
              </a:p>
            </p:txBody>
          </p:sp>
          <p:sp>
            <p:nvSpPr>
              <p:cNvPr id="55" name="TextBox 54">
                <a:extLst>
                  <a:ext uri="{FF2B5EF4-FFF2-40B4-BE49-F238E27FC236}">
                    <a16:creationId xmlns:a16="http://schemas.microsoft.com/office/drawing/2014/main" id="{323E0574-7DB3-0A41-A102-55AAF659BF95}"/>
                  </a:ext>
                </a:extLst>
              </p:cNvPr>
              <p:cNvSpPr txBox="1"/>
              <p:nvPr/>
            </p:nvSpPr>
            <p:spPr>
              <a:xfrm>
                <a:off x="1716910" y="5860641"/>
                <a:ext cx="441146" cy="369332"/>
              </a:xfrm>
              <a:prstGeom prst="rect">
                <a:avLst/>
              </a:prstGeom>
              <a:noFill/>
            </p:spPr>
            <p:txBody>
              <a:bodyPr wrap="none" rtlCol="0">
                <a:spAutoFit/>
              </a:bodyPr>
              <a:lstStyle/>
              <a:p>
                <a:r>
                  <a:rPr lang="en-US" dirty="0">
                    <a:solidFill>
                      <a:schemeClr val="bg1"/>
                    </a:solidFill>
                  </a:rPr>
                  <a:t>25</a:t>
                </a:r>
              </a:p>
            </p:txBody>
          </p:sp>
          <p:sp>
            <p:nvSpPr>
              <p:cNvPr id="56" name="TextBox 55">
                <a:extLst>
                  <a:ext uri="{FF2B5EF4-FFF2-40B4-BE49-F238E27FC236}">
                    <a16:creationId xmlns:a16="http://schemas.microsoft.com/office/drawing/2014/main" id="{CDCCC6F1-503D-FE4F-9FFF-BAA3AD5CF23B}"/>
                  </a:ext>
                </a:extLst>
              </p:cNvPr>
              <p:cNvSpPr txBox="1"/>
              <p:nvPr/>
            </p:nvSpPr>
            <p:spPr>
              <a:xfrm>
                <a:off x="3280519" y="5862874"/>
                <a:ext cx="441146" cy="369332"/>
              </a:xfrm>
              <a:prstGeom prst="rect">
                <a:avLst/>
              </a:prstGeom>
              <a:noFill/>
            </p:spPr>
            <p:txBody>
              <a:bodyPr wrap="none" rtlCol="0">
                <a:spAutoFit/>
              </a:bodyPr>
              <a:lstStyle/>
              <a:p>
                <a:r>
                  <a:rPr lang="en-US" dirty="0">
                    <a:solidFill>
                      <a:schemeClr val="bg1"/>
                    </a:solidFill>
                  </a:rPr>
                  <a:t>75</a:t>
                </a:r>
              </a:p>
            </p:txBody>
          </p:sp>
        </p:grpSp>
        <p:grpSp>
          <p:nvGrpSpPr>
            <p:cNvPr id="64" name="Group 63">
              <a:extLst>
                <a:ext uri="{FF2B5EF4-FFF2-40B4-BE49-F238E27FC236}">
                  <a16:creationId xmlns:a16="http://schemas.microsoft.com/office/drawing/2014/main" id="{D454FBD5-6EDF-7143-81B8-6A31A8CC5419}"/>
                </a:ext>
              </a:extLst>
            </p:cNvPr>
            <p:cNvGrpSpPr/>
            <p:nvPr/>
          </p:nvGrpSpPr>
          <p:grpSpPr>
            <a:xfrm>
              <a:off x="4906538" y="4955566"/>
              <a:ext cx="2847776" cy="1290141"/>
              <a:chOff x="4906538" y="4955566"/>
              <a:chExt cx="2847776" cy="1290141"/>
            </a:xfrm>
          </p:grpSpPr>
          <p:grpSp>
            <p:nvGrpSpPr>
              <p:cNvPr id="34" name="Group 33">
                <a:extLst>
                  <a:ext uri="{FF2B5EF4-FFF2-40B4-BE49-F238E27FC236}">
                    <a16:creationId xmlns:a16="http://schemas.microsoft.com/office/drawing/2014/main" id="{CC12C29E-E182-4B45-A1D6-E886B40E1538}"/>
                  </a:ext>
                </a:extLst>
              </p:cNvPr>
              <p:cNvGrpSpPr/>
              <p:nvPr/>
            </p:nvGrpSpPr>
            <p:grpSpPr>
              <a:xfrm>
                <a:off x="4906538" y="5251100"/>
                <a:ext cx="2847776" cy="674003"/>
                <a:chOff x="-187706" y="72356"/>
                <a:chExt cx="3489057" cy="383984"/>
              </a:xfrm>
            </p:grpSpPr>
            <p:cxnSp>
              <p:nvCxnSpPr>
                <p:cNvPr id="35" name="Straight Connector 34">
                  <a:extLst>
                    <a:ext uri="{FF2B5EF4-FFF2-40B4-BE49-F238E27FC236}">
                      <a16:creationId xmlns:a16="http://schemas.microsoft.com/office/drawing/2014/main" id="{F72CBE6B-1D3A-1043-95A9-05B2FDAC25E4}"/>
                    </a:ext>
                  </a:extLst>
                </p:cNvPr>
                <p:cNvCxnSpPr/>
                <p:nvPr/>
              </p:nvCxnSpPr>
              <p:spPr>
                <a:xfrm>
                  <a:off x="-185553" y="187819"/>
                  <a:ext cx="3486893" cy="16148"/>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CC9A788-6F83-6642-AFA3-2363455B98BD}"/>
                    </a:ext>
                  </a:extLst>
                </p:cNvPr>
                <p:cNvCxnSpPr/>
                <p:nvPr/>
              </p:nvCxnSpPr>
              <p:spPr>
                <a:xfrm>
                  <a:off x="1342" y="72356"/>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F8D5C9-2723-F049-B31B-8944E534A968}"/>
                    </a:ext>
                  </a:extLst>
                </p:cNvPr>
                <p:cNvCxnSpPr/>
                <p:nvPr/>
              </p:nvCxnSpPr>
              <p:spPr>
                <a:xfrm>
                  <a:off x="1256511" y="72356"/>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9BC96E1-66F1-B14D-B4A9-7644217FE9DE}"/>
                    </a:ext>
                  </a:extLst>
                </p:cNvPr>
                <p:cNvCxnSpPr/>
                <p:nvPr/>
              </p:nvCxnSpPr>
              <p:spPr>
                <a:xfrm>
                  <a:off x="2858131" y="79588"/>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154648-1B9F-9645-AACE-B96025CA486E}"/>
                    </a:ext>
                  </a:extLst>
                </p:cNvPr>
                <p:cNvCxnSpPr/>
                <p:nvPr/>
              </p:nvCxnSpPr>
              <p:spPr>
                <a:xfrm>
                  <a:off x="-187706" y="340770"/>
                  <a:ext cx="3489057" cy="103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5755108-90E3-A046-AD1E-FBF7C018AAF1}"/>
                    </a:ext>
                  </a:extLst>
                </p:cNvPr>
                <p:cNvCxnSpPr/>
                <p:nvPr/>
              </p:nvCxnSpPr>
              <p:spPr>
                <a:xfrm>
                  <a:off x="134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E4961E-BF7D-CD44-BBD0-042B25D3BF0A}"/>
                    </a:ext>
                  </a:extLst>
                </p:cNvPr>
                <p:cNvCxnSpPr/>
                <p:nvPr/>
              </p:nvCxnSpPr>
              <p:spPr>
                <a:xfrm>
                  <a:off x="126219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21D514-4487-2941-A444-D9FD79CD848C}"/>
                    </a:ext>
                  </a:extLst>
                </p:cNvPr>
                <p:cNvCxnSpPr/>
                <p:nvPr/>
              </p:nvCxnSpPr>
              <p:spPr>
                <a:xfrm>
                  <a:off x="2858131" y="340770"/>
                  <a:ext cx="0" cy="11557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31CAC55-6B21-2B43-919D-C922BF7A5A77}"/>
                  </a:ext>
                </a:extLst>
              </p:cNvPr>
              <p:cNvSpPr txBox="1"/>
              <p:nvPr/>
            </p:nvSpPr>
            <p:spPr>
              <a:xfrm>
                <a:off x="4921165" y="4955566"/>
                <a:ext cx="312906" cy="369332"/>
              </a:xfrm>
              <a:prstGeom prst="rect">
                <a:avLst/>
              </a:prstGeom>
              <a:noFill/>
            </p:spPr>
            <p:txBody>
              <a:bodyPr wrap="none" rtlCol="0">
                <a:spAutoFit/>
              </a:bodyPr>
              <a:lstStyle/>
              <a:p>
                <a:r>
                  <a:rPr lang="en-US" dirty="0">
                    <a:solidFill>
                      <a:schemeClr val="bg1"/>
                    </a:solidFill>
                  </a:rPr>
                  <a:t>0</a:t>
                </a:r>
              </a:p>
            </p:txBody>
          </p:sp>
          <p:sp>
            <p:nvSpPr>
              <p:cNvPr id="58" name="TextBox 57">
                <a:extLst>
                  <a:ext uri="{FF2B5EF4-FFF2-40B4-BE49-F238E27FC236}">
                    <a16:creationId xmlns:a16="http://schemas.microsoft.com/office/drawing/2014/main" id="{6064DD83-ED0D-E24F-98C8-7010E78B84BC}"/>
                  </a:ext>
                </a:extLst>
              </p:cNvPr>
              <p:cNvSpPr txBox="1"/>
              <p:nvPr/>
            </p:nvSpPr>
            <p:spPr>
              <a:xfrm>
                <a:off x="5883793" y="4969066"/>
                <a:ext cx="424027" cy="369332"/>
              </a:xfrm>
              <a:prstGeom prst="rect">
                <a:avLst/>
              </a:prstGeom>
              <a:noFill/>
            </p:spPr>
            <p:txBody>
              <a:bodyPr wrap="none" rtlCol="0">
                <a:spAutoFit/>
              </a:bodyPr>
              <a:lstStyle/>
              <a:p>
                <a:r>
                  <a:rPr lang="en-US" dirty="0">
                    <a:solidFill>
                      <a:schemeClr val="bg1"/>
                    </a:solidFill>
                  </a:rPr>
                  <a:t>11</a:t>
                </a:r>
              </a:p>
            </p:txBody>
          </p:sp>
          <p:sp>
            <p:nvSpPr>
              <p:cNvPr id="59" name="TextBox 58">
                <a:extLst>
                  <a:ext uri="{FF2B5EF4-FFF2-40B4-BE49-F238E27FC236}">
                    <a16:creationId xmlns:a16="http://schemas.microsoft.com/office/drawing/2014/main" id="{A87B398C-B25B-BD48-9FEC-F4D5F7342A2B}"/>
                  </a:ext>
                </a:extLst>
              </p:cNvPr>
              <p:cNvSpPr txBox="1"/>
              <p:nvPr/>
            </p:nvSpPr>
            <p:spPr>
              <a:xfrm>
                <a:off x="7192759" y="4971299"/>
                <a:ext cx="441146" cy="369332"/>
              </a:xfrm>
              <a:prstGeom prst="rect">
                <a:avLst/>
              </a:prstGeom>
              <a:noFill/>
            </p:spPr>
            <p:txBody>
              <a:bodyPr wrap="none" rtlCol="0">
                <a:spAutoFit/>
              </a:bodyPr>
              <a:lstStyle/>
              <a:p>
                <a:r>
                  <a:rPr lang="en-US" dirty="0">
                    <a:solidFill>
                      <a:schemeClr val="bg1"/>
                    </a:solidFill>
                  </a:rPr>
                  <a:t>25</a:t>
                </a:r>
              </a:p>
            </p:txBody>
          </p:sp>
          <p:sp>
            <p:nvSpPr>
              <p:cNvPr id="60" name="TextBox 59">
                <a:extLst>
                  <a:ext uri="{FF2B5EF4-FFF2-40B4-BE49-F238E27FC236}">
                    <a16:creationId xmlns:a16="http://schemas.microsoft.com/office/drawing/2014/main" id="{5425028F-869B-5F4C-8E06-4AC590551F13}"/>
                  </a:ext>
                </a:extLst>
              </p:cNvPr>
              <p:cNvSpPr txBox="1"/>
              <p:nvPr/>
            </p:nvSpPr>
            <p:spPr>
              <a:xfrm>
                <a:off x="4911520" y="5860642"/>
                <a:ext cx="312906" cy="369332"/>
              </a:xfrm>
              <a:prstGeom prst="rect">
                <a:avLst/>
              </a:prstGeom>
              <a:noFill/>
            </p:spPr>
            <p:txBody>
              <a:bodyPr wrap="none" rtlCol="0">
                <a:spAutoFit/>
              </a:bodyPr>
              <a:lstStyle/>
              <a:p>
                <a:r>
                  <a:rPr lang="en-US" dirty="0">
                    <a:solidFill>
                      <a:schemeClr val="bg1"/>
                    </a:solidFill>
                  </a:rPr>
                  <a:t>0</a:t>
                </a:r>
              </a:p>
            </p:txBody>
          </p:sp>
          <p:sp>
            <p:nvSpPr>
              <p:cNvPr id="61" name="TextBox 60">
                <a:extLst>
                  <a:ext uri="{FF2B5EF4-FFF2-40B4-BE49-F238E27FC236}">
                    <a16:creationId xmlns:a16="http://schemas.microsoft.com/office/drawing/2014/main" id="{07FF94C1-D295-F548-B184-B46E4B129477}"/>
                  </a:ext>
                </a:extLst>
              </p:cNvPr>
              <p:cNvSpPr txBox="1"/>
              <p:nvPr/>
            </p:nvSpPr>
            <p:spPr>
              <a:xfrm>
                <a:off x="5874148" y="5874142"/>
                <a:ext cx="441146" cy="369332"/>
              </a:xfrm>
              <a:prstGeom prst="rect">
                <a:avLst/>
              </a:prstGeom>
              <a:noFill/>
            </p:spPr>
            <p:txBody>
              <a:bodyPr wrap="none" rtlCol="0">
                <a:spAutoFit/>
              </a:bodyPr>
              <a:lstStyle/>
              <a:p>
                <a:r>
                  <a:rPr lang="en-US" dirty="0">
                    <a:solidFill>
                      <a:schemeClr val="bg1"/>
                    </a:solidFill>
                  </a:rPr>
                  <a:t>33</a:t>
                </a:r>
              </a:p>
            </p:txBody>
          </p:sp>
          <p:sp>
            <p:nvSpPr>
              <p:cNvPr id="62" name="TextBox 61">
                <a:extLst>
                  <a:ext uri="{FF2B5EF4-FFF2-40B4-BE49-F238E27FC236}">
                    <a16:creationId xmlns:a16="http://schemas.microsoft.com/office/drawing/2014/main" id="{BB1E2ECD-8D07-8A49-A65E-1E7C8CFD962B}"/>
                  </a:ext>
                </a:extLst>
              </p:cNvPr>
              <p:cNvSpPr txBox="1"/>
              <p:nvPr/>
            </p:nvSpPr>
            <p:spPr>
              <a:xfrm>
                <a:off x="7183114" y="5876375"/>
                <a:ext cx="441146" cy="369332"/>
              </a:xfrm>
              <a:prstGeom prst="rect">
                <a:avLst/>
              </a:prstGeom>
              <a:noFill/>
            </p:spPr>
            <p:txBody>
              <a:bodyPr wrap="none" rtlCol="0">
                <a:spAutoFit/>
              </a:bodyPr>
              <a:lstStyle/>
              <a:p>
                <a:r>
                  <a:rPr lang="en-US" dirty="0">
                    <a:solidFill>
                      <a:schemeClr val="bg1"/>
                    </a:solidFill>
                  </a:rPr>
                  <a:t>75</a:t>
                </a:r>
              </a:p>
            </p:txBody>
          </p:sp>
        </p:grpSp>
        <p:sp>
          <p:nvSpPr>
            <p:cNvPr id="65" name="TextBox 64">
              <a:extLst>
                <a:ext uri="{FF2B5EF4-FFF2-40B4-BE49-F238E27FC236}">
                  <a16:creationId xmlns:a16="http://schemas.microsoft.com/office/drawing/2014/main" id="{EA85ECEC-5DEF-6741-99EE-580F8AB1E67E}"/>
                </a:ext>
              </a:extLst>
            </p:cNvPr>
            <p:cNvSpPr txBox="1"/>
            <p:nvPr/>
          </p:nvSpPr>
          <p:spPr>
            <a:xfrm>
              <a:off x="483476" y="5320403"/>
              <a:ext cx="586220" cy="246221"/>
            </a:xfrm>
            <a:prstGeom prst="rect">
              <a:avLst/>
            </a:prstGeom>
            <a:noFill/>
          </p:spPr>
          <p:txBody>
            <a:bodyPr wrap="square" rtlCol="0">
              <a:spAutoFit/>
            </a:bodyPr>
            <a:lstStyle/>
            <a:p>
              <a:r>
                <a:rPr lang="en-US" sz="1000" dirty="0">
                  <a:solidFill>
                    <a:schemeClr val="bg1"/>
                  </a:solidFill>
                </a:rPr>
                <a:t>people</a:t>
              </a:r>
            </a:p>
          </p:txBody>
        </p:sp>
        <p:sp>
          <p:nvSpPr>
            <p:cNvPr id="66" name="TextBox 65">
              <a:extLst>
                <a:ext uri="{FF2B5EF4-FFF2-40B4-BE49-F238E27FC236}">
                  <a16:creationId xmlns:a16="http://schemas.microsoft.com/office/drawing/2014/main" id="{6A3DF7B6-5D7D-2E49-B584-CE58AD4AE274}"/>
                </a:ext>
              </a:extLst>
            </p:cNvPr>
            <p:cNvSpPr txBox="1"/>
            <p:nvPr/>
          </p:nvSpPr>
          <p:spPr>
            <a:xfrm>
              <a:off x="488731" y="5588414"/>
              <a:ext cx="586220" cy="246221"/>
            </a:xfrm>
            <a:prstGeom prst="rect">
              <a:avLst/>
            </a:prstGeom>
            <a:noFill/>
          </p:spPr>
          <p:txBody>
            <a:bodyPr wrap="square" rtlCol="0">
              <a:spAutoFit/>
            </a:bodyPr>
            <a:lstStyle/>
            <a:p>
              <a:r>
                <a:rPr lang="en-US" sz="1000" dirty="0">
                  <a:solidFill>
                    <a:schemeClr val="bg1"/>
                  </a:solidFill>
                </a:rPr>
                <a:t>sauce</a:t>
              </a:r>
            </a:p>
          </p:txBody>
        </p:sp>
        <p:sp>
          <p:nvSpPr>
            <p:cNvPr id="67" name="TextBox 66">
              <a:extLst>
                <a:ext uri="{FF2B5EF4-FFF2-40B4-BE49-F238E27FC236}">
                  <a16:creationId xmlns:a16="http://schemas.microsoft.com/office/drawing/2014/main" id="{8B6D9545-10E2-3E49-A02F-23A72DC1C0E2}"/>
                </a:ext>
              </a:extLst>
            </p:cNvPr>
            <p:cNvSpPr txBox="1"/>
            <p:nvPr/>
          </p:nvSpPr>
          <p:spPr>
            <a:xfrm>
              <a:off x="4399021" y="5329323"/>
              <a:ext cx="586220" cy="246221"/>
            </a:xfrm>
            <a:prstGeom prst="rect">
              <a:avLst/>
            </a:prstGeom>
            <a:noFill/>
          </p:spPr>
          <p:txBody>
            <a:bodyPr wrap="square" rtlCol="0">
              <a:spAutoFit/>
            </a:bodyPr>
            <a:lstStyle/>
            <a:p>
              <a:r>
                <a:rPr lang="en-US" sz="1000" dirty="0">
                  <a:solidFill>
                    <a:schemeClr val="bg1"/>
                  </a:solidFill>
                </a:rPr>
                <a:t>people</a:t>
              </a:r>
            </a:p>
          </p:txBody>
        </p:sp>
        <p:sp>
          <p:nvSpPr>
            <p:cNvPr id="68" name="TextBox 67">
              <a:extLst>
                <a:ext uri="{FF2B5EF4-FFF2-40B4-BE49-F238E27FC236}">
                  <a16:creationId xmlns:a16="http://schemas.microsoft.com/office/drawing/2014/main" id="{9B112230-A128-BD42-AC64-6868E6A94218}"/>
                </a:ext>
              </a:extLst>
            </p:cNvPr>
            <p:cNvSpPr txBox="1"/>
            <p:nvPr/>
          </p:nvSpPr>
          <p:spPr>
            <a:xfrm>
              <a:off x="4404276" y="5597334"/>
              <a:ext cx="586220" cy="246221"/>
            </a:xfrm>
            <a:prstGeom prst="rect">
              <a:avLst/>
            </a:prstGeom>
            <a:noFill/>
          </p:spPr>
          <p:txBody>
            <a:bodyPr wrap="square" rtlCol="0">
              <a:spAutoFit/>
            </a:bodyPr>
            <a:lstStyle/>
            <a:p>
              <a:r>
                <a:rPr lang="en-US" sz="1000" dirty="0">
                  <a:solidFill>
                    <a:schemeClr val="bg1"/>
                  </a:solidFill>
                </a:rPr>
                <a:t>sauce</a:t>
              </a:r>
            </a:p>
          </p:txBody>
        </p:sp>
      </p:grpSp>
      <p:sp>
        <p:nvSpPr>
          <p:cNvPr id="70" name="TextBox 69">
            <a:extLst>
              <a:ext uri="{FF2B5EF4-FFF2-40B4-BE49-F238E27FC236}">
                <a16:creationId xmlns:a16="http://schemas.microsoft.com/office/drawing/2014/main" id="{CEA21160-05AF-2E49-B23C-77AFA44F58D9}"/>
              </a:ext>
            </a:extLst>
          </p:cNvPr>
          <p:cNvSpPr txBox="1"/>
          <p:nvPr/>
        </p:nvSpPr>
        <p:spPr>
          <a:xfrm>
            <a:off x="-14289" y="5760414"/>
            <a:ext cx="9069079" cy="1077218"/>
          </a:xfrm>
          <a:prstGeom prst="rect">
            <a:avLst/>
          </a:prstGeom>
          <a:noFill/>
        </p:spPr>
        <p:txBody>
          <a:bodyPr wrap="square" rtlCol="0">
            <a:spAutoFit/>
          </a:bodyPr>
          <a:lstStyle/>
          <a:p>
            <a:r>
              <a:rPr lang="en-US" dirty="0">
                <a:solidFill>
                  <a:schemeClr val="bg1"/>
                </a:solidFill>
              </a:rPr>
              <a:t>Do you think that the Double number line offers a representation that might help students to see both multipliers and make an informed choice about which to use?</a:t>
            </a:r>
          </a:p>
          <a:p>
            <a:pPr algn="r"/>
            <a:r>
              <a:rPr lang="en-US" sz="1000" dirty="0">
                <a:solidFill>
                  <a:schemeClr val="bg1">
                    <a:lumMod val="75000"/>
                  </a:schemeClr>
                </a:solidFill>
                <a:hlinkClick r:id="rId5">
                  <a:extLst>
                    <a:ext uri="{A12FA001-AC4F-418D-AE19-62706E023703}">
                      <ahyp:hlinkClr xmlns:ahyp="http://schemas.microsoft.com/office/drawing/2018/hyperlinkcolor" val="tx"/>
                    </a:ext>
                  </a:extLst>
                </a:hlinkClick>
              </a:rPr>
              <a:t>Link to mini ratio test</a:t>
            </a:r>
            <a:endParaRPr lang="en-US" sz="1000" dirty="0">
              <a:solidFill>
                <a:schemeClr val="bg1">
                  <a:lumMod val="75000"/>
                </a:schemeClr>
              </a:solidFill>
            </a:endParaRPr>
          </a:p>
          <a:p>
            <a:endParaRPr lang="en-US" dirty="0">
              <a:solidFill>
                <a:srgbClr val="0066FF"/>
              </a:solidFill>
            </a:endParaRPr>
          </a:p>
        </p:txBody>
      </p:sp>
    </p:spTree>
    <p:extLst>
      <p:ext uri="{BB962C8B-B14F-4D97-AF65-F5344CB8AC3E}">
        <p14:creationId xmlns:p14="http://schemas.microsoft.com/office/powerpoint/2010/main" val="11896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2A26C7-A527-0A4D-AD5A-92F0AEE1152C}"/>
              </a:ext>
            </a:extLst>
          </p:cNvPr>
          <p:cNvSpPr txBox="1"/>
          <p:nvPr/>
        </p:nvSpPr>
        <p:spPr>
          <a:xfrm>
            <a:off x="0" y="223443"/>
            <a:ext cx="9132280" cy="707886"/>
          </a:xfrm>
          <a:prstGeom prst="rect">
            <a:avLst/>
          </a:prstGeom>
          <a:noFill/>
        </p:spPr>
        <p:txBody>
          <a:bodyPr wrap="square" rtlCol="0">
            <a:spAutoFit/>
          </a:bodyPr>
          <a:lstStyle/>
          <a:p>
            <a:r>
              <a:rPr lang="en-US" sz="2000" dirty="0">
                <a:solidFill>
                  <a:schemeClr val="bg1"/>
                </a:solidFill>
              </a:rPr>
              <a:t>The Secondary PD Materials includes a section about different mathematical representations, and offers the following</a:t>
            </a:r>
          </a:p>
        </p:txBody>
      </p:sp>
      <p:sp>
        <p:nvSpPr>
          <p:cNvPr id="8" name="TextBox 7">
            <a:extLst>
              <a:ext uri="{FF2B5EF4-FFF2-40B4-BE49-F238E27FC236}">
                <a16:creationId xmlns:a16="http://schemas.microsoft.com/office/drawing/2014/main" id="{2C231372-6FAA-314E-BF25-88EAF504BA7B}"/>
              </a:ext>
            </a:extLst>
          </p:cNvPr>
          <p:cNvSpPr txBox="1"/>
          <p:nvPr/>
        </p:nvSpPr>
        <p:spPr>
          <a:xfrm>
            <a:off x="0" y="867025"/>
            <a:ext cx="9010340" cy="2031325"/>
          </a:xfrm>
          <a:prstGeom prst="rect">
            <a:avLst/>
          </a:prstGeom>
          <a:noFill/>
        </p:spPr>
        <p:txBody>
          <a:bodyPr wrap="square" rtlCol="0">
            <a:spAutoFit/>
          </a:bodyPr>
          <a:lstStyle/>
          <a:p>
            <a:r>
              <a:rPr lang="en-US" i="1" dirty="0">
                <a:solidFill>
                  <a:schemeClr val="bg1"/>
                </a:solidFill>
              </a:rPr>
              <a:t>Double number lines are a powerful way of representing multiplicative relationships and ratios, and can help students to </a:t>
            </a:r>
            <a:r>
              <a:rPr lang="en-US" i="1" dirty="0" err="1">
                <a:solidFill>
                  <a:schemeClr val="bg1"/>
                </a:solidFill>
              </a:rPr>
              <a:t>visualise</a:t>
            </a:r>
            <a:r>
              <a:rPr lang="en-US" i="1" dirty="0">
                <a:solidFill>
                  <a:schemeClr val="bg1"/>
                </a:solidFill>
              </a:rPr>
              <a:t> equivalent forms of the same ratio. Key to students’ success at secondary school is an ability to reason with proportions. Double number lines support such reasoning by offering a strong visual image of how proportional relationships work. When a Double number line is used to compare two different measures that are proportional, it provides a model to think with and enable conversion from one measure to the other.</a:t>
            </a:r>
          </a:p>
        </p:txBody>
      </p:sp>
      <p:sp>
        <p:nvSpPr>
          <p:cNvPr id="9" name="TextBox 8">
            <a:extLst>
              <a:ext uri="{FF2B5EF4-FFF2-40B4-BE49-F238E27FC236}">
                <a16:creationId xmlns:a16="http://schemas.microsoft.com/office/drawing/2014/main" id="{791AE37E-AB6A-7647-8FFF-886080B70266}"/>
              </a:ext>
            </a:extLst>
          </p:cNvPr>
          <p:cNvSpPr txBox="1"/>
          <p:nvPr/>
        </p:nvSpPr>
        <p:spPr>
          <a:xfrm>
            <a:off x="1" y="2916797"/>
            <a:ext cx="9044022" cy="1846659"/>
          </a:xfrm>
          <a:prstGeom prst="rect">
            <a:avLst/>
          </a:prstGeom>
          <a:noFill/>
        </p:spPr>
        <p:txBody>
          <a:bodyPr wrap="square" rtlCol="0">
            <a:spAutoFit/>
          </a:bodyPr>
          <a:lstStyle/>
          <a:p>
            <a:r>
              <a:rPr lang="en-US" sz="2000" dirty="0">
                <a:solidFill>
                  <a:schemeClr val="bg1"/>
                </a:solidFill>
              </a:rPr>
              <a:t>The Secondary PD Materials link the Double number line representation to the ratio table representation (both exemplified below for the Spicy Soup task), stating:</a:t>
            </a:r>
          </a:p>
          <a:p>
            <a:r>
              <a:rPr lang="en-US" i="1" dirty="0">
                <a:solidFill>
                  <a:schemeClr val="bg1"/>
                </a:solidFill>
              </a:rPr>
              <a:t>While the ratio table is likely to be more efficient than the double number line, some of the structure may get lost in the compression. Furthermore, the Double number line has the advantage of offering a sense of scale</a:t>
            </a:r>
          </a:p>
        </p:txBody>
      </p:sp>
      <p:pic>
        <p:nvPicPr>
          <p:cNvPr id="10" name="Picture 9">
            <a:extLst>
              <a:ext uri="{FF2B5EF4-FFF2-40B4-BE49-F238E27FC236}">
                <a16:creationId xmlns:a16="http://schemas.microsoft.com/office/drawing/2014/main" id="{D0141581-BD90-B549-AE9B-A473007FF1DC}"/>
              </a:ext>
            </a:extLst>
          </p:cNvPr>
          <p:cNvPicPr>
            <a:picLocks noChangeAspect="1"/>
          </p:cNvPicPr>
          <p:nvPr/>
        </p:nvPicPr>
        <p:blipFill>
          <a:blip r:embed="rId3"/>
          <a:stretch>
            <a:fillRect/>
          </a:stretch>
        </p:blipFill>
        <p:spPr>
          <a:xfrm>
            <a:off x="4946155" y="4518792"/>
            <a:ext cx="2172804" cy="1920362"/>
          </a:xfrm>
          <a:prstGeom prst="rect">
            <a:avLst/>
          </a:prstGeom>
        </p:spPr>
      </p:pic>
      <p:grpSp>
        <p:nvGrpSpPr>
          <p:cNvPr id="27" name="Group 26">
            <a:extLst>
              <a:ext uri="{FF2B5EF4-FFF2-40B4-BE49-F238E27FC236}">
                <a16:creationId xmlns:a16="http://schemas.microsoft.com/office/drawing/2014/main" id="{973007D4-54DA-9649-9761-F25CEF47F5D2}"/>
              </a:ext>
            </a:extLst>
          </p:cNvPr>
          <p:cNvGrpSpPr/>
          <p:nvPr/>
        </p:nvGrpSpPr>
        <p:grpSpPr>
          <a:xfrm>
            <a:off x="820674" y="4843361"/>
            <a:ext cx="3368306" cy="1271224"/>
            <a:chOff x="483476" y="4960982"/>
            <a:chExt cx="3368306" cy="1271224"/>
          </a:xfrm>
        </p:grpSpPr>
        <p:cxnSp>
          <p:nvCxnSpPr>
            <p:cNvPr id="12" name="Straight Connector 11">
              <a:extLst>
                <a:ext uri="{FF2B5EF4-FFF2-40B4-BE49-F238E27FC236}">
                  <a16:creationId xmlns:a16="http://schemas.microsoft.com/office/drawing/2014/main" id="{6DF02CF8-CC70-C54F-9E34-A7D65F39F2D9}"/>
                </a:ext>
              </a:extLst>
            </p:cNvPr>
            <p:cNvCxnSpPr/>
            <p:nvPr/>
          </p:nvCxnSpPr>
          <p:spPr>
            <a:xfrm>
              <a:off x="1006503" y="5721699"/>
              <a:ext cx="2844411" cy="2352"/>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BA8CE86E-627C-A440-85D5-D3991F9101DF}"/>
                </a:ext>
              </a:extLst>
            </p:cNvPr>
            <p:cNvGrpSpPr/>
            <p:nvPr/>
          </p:nvGrpSpPr>
          <p:grpSpPr>
            <a:xfrm>
              <a:off x="483476" y="4960982"/>
              <a:ext cx="3368306" cy="1271224"/>
              <a:chOff x="483476" y="4960982"/>
              <a:chExt cx="3368306" cy="1271224"/>
            </a:xfrm>
          </p:grpSpPr>
          <p:grpSp>
            <p:nvGrpSpPr>
              <p:cNvPr id="2" name="Group 1">
                <a:extLst>
                  <a:ext uri="{FF2B5EF4-FFF2-40B4-BE49-F238E27FC236}">
                    <a16:creationId xmlns:a16="http://schemas.microsoft.com/office/drawing/2014/main" id="{7ADDB079-E5A1-FA49-AC60-C10131914D90}"/>
                  </a:ext>
                </a:extLst>
              </p:cNvPr>
              <p:cNvGrpSpPr/>
              <p:nvPr/>
            </p:nvGrpSpPr>
            <p:grpSpPr>
              <a:xfrm>
                <a:off x="483476" y="4960982"/>
                <a:ext cx="3368306" cy="1271224"/>
                <a:chOff x="483476" y="4960982"/>
                <a:chExt cx="3368306" cy="1271224"/>
              </a:xfrm>
            </p:grpSpPr>
            <p:cxnSp>
              <p:nvCxnSpPr>
                <p:cNvPr id="11" name="Straight Connector 10">
                  <a:extLst>
                    <a:ext uri="{FF2B5EF4-FFF2-40B4-BE49-F238E27FC236}">
                      <a16:creationId xmlns:a16="http://schemas.microsoft.com/office/drawing/2014/main" id="{3989A910-CC64-884F-9CBC-869BBA223173}"/>
                    </a:ext>
                  </a:extLst>
                </p:cNvPr>
                <p:cNvCxnSpPr/>
                <p:nvPr/>
              </p:nvCxnSpPr>
              <p:spPr>
                <a:xfrm flipV="1">
                  <a:off x="1006503" y="5459965"/>
                  <a:ext cx="2845279" cy="1964"/>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B7FDEC2-58C0-8741-A6E5-7CDCF7AF3E67}"/>
                    </a:ext>
                  </a:extLst>
                </p:cNvPr>
                <p:cNvSpPr txBox="1"/>
                <p:nvPr/>
              </p:nvSpPr>
              <p:spPr>
                <a:xfrm>
                  <a:off x="1018570" y="4960982"/>
                  <a:ext cx="312906" cy="369332"/>
                </a:xfrm>
                <a:prstGeom prst="rect">
                  <a:avLst/>
                </a:prstGeom>
                <a:noFill/>
              </p:spPr>
              <p:txBody>
                <a:bodyPr wrap="none" rtlCol="0">
                  <a:spAutoFit/>
                </a:bodyPr>
                <a:lstStyle/>
                <a:p>
                  <a:r>
                    <a:rPr lang="en-US" dirty="0">
                      <a:solidFill>
                        <a:schemeClr val="bg1"/>
                      </a:solidFill>
                    </a:rPr>
                    <a:t>0</a:t>
                  </a:r>
                </a:p>
              </p:txBody>
            </p:sp>
            <p:sp>
              <p:nvSpPr>
                <p:cNvPr id="14" name="TextBox 13">
                  <a:extLst>
                    <a:ext uri="{FF2B5EF4-FFF2-40B4-BE49-F238E27FC236}">
                      <a16:creationId xmlns:a16="http://schemas.microsoft.com/office/drawing/2014/main" id="{F590E1F3-AA6C-944C-92CA-B03D95A9CFBC}"/>
                    </a:ext>
                  </a:extLst>
                </p:cNvPr>
                <p:cNvSpPr txBox="1"/>
                <p:nvPr/>
              </p:nvSpPr>
              <p:spPr>
                <a:xfrm>
                  <a:off x="1726555" y="4974482"/>
                  <a:ext cx="424027" cy="369332"/>
                </a:xfrm>
                <a:prstGeom prst="rect">
                  <a:avLst/>
                </a:prstGeom>
                <a:noFill/>
              </p:spPr>
              <p:txBody>
                <a:bodyPr wrap="none" rtlCol="0">
                  <a:spAutoFit/>
                </a:bodyPr>
                <a:lstStyle/>
                <a:p>
                  <a:r>
                    <a:rPr lang="en-US" dirty="0">
                      <a:solidFill>
                        <a:schemeClr val="bg1"/>
                      </a:solidFill>
                    </a:rPr>
                    <a:t>11</a:t>
                  </a:r>
                </a:p>
              </p:txBody>
            </p:sp>
            <p:sp>
              <p:nvSpPr>
                <p:cNvPr id="15" name="TextBox 14">
                  <a:extLst>
                    <a:ext uri="{FF2B5EF4-FFF2-40B4-BE49-F238E27FC236}">
                      <a16:creationId xmlns:a16="http://schemas.microsoft.com/office/drawing/2014/main" id="{45CB5214-58B2-B74D-8BD3-665336B40558}"/>
                    </a:ext>
                  </a:extLst>
                </p:cNvPr>
                <p:cNvSpPr txBox="1"/>
                <p:nvPr/>
              </p:nvSpPr>
              <p:spPr>
                <a:xfrm>
                  <a:off x="3290164" y="4976715"/>
                  <a:ext cx="441146" cy="369332"/>
                </a:xfrm>
                <a:prstGeom prst="rect">
                  <a:avLst/>
                </a:prstGeom>
                <a:noFill/>
              </p:spPr>
              <p:txBody>
                <a:bodyPr wrap="none" rtlCol="0">
                  <a:spAutoFit/>
                </a:bodyPr>
                <a:lstStyle/>
                <a:p>
                  <a:r>
                    <a:rPr lang="en-US" dirty="0">
                      <a:solidFill>
                        <a:schemeClr val="bg1"/>
                      </a:solidFill>
                    </a:rPr>
                    <a:t>33</a:t>
                  </a:r>
                </a:p>
              </p:txBody>
            </p:sp>
            <p:sp>
              <p:nvSpPr>
                <p:cNvPr id="16" name="TextBox 15">
                  <a:extLst>
                    <a:ext uri="{FF2B5EF4-FFF2-40B4-BE49-F238E27FC236}">
                      <a16:creationId xmlns:a16="http://schemas.microsoft.com/office/drawing/2014/main" id="{50482010-82E2-0849-A90A-4FCCFC41CA1C}"/>
                    </a:ext>
                  </a:extLst>
                </p:cNvPr>
                <p:cNvSpPr txBox="1"/>
                <p:nvPr/>
              </p:nvSpPr>
              <p:spPr>
                <a:xfrm>
                  <a:off x="997350" y="5847141"/>
                  <a:ext cx="312906" cy="369332"/>
                </a:xfrm>
                <a:prstGeom prst="rect">
                  <a:avLst/>
                </a:prstGeom>
                <a:noFill/>
              </p:spPr>
              <p:txBody>
                <a:bodyPr wrap="none" rtlCol="0">
                  <a:spAutoFit/>
                </a:bodyPr>
                <a:lstStyle/>
                <a:p>
                  <a:r>
                    <a:rPr lang="en-US" dirty="0">
                      <a:solidFill>
                        <a:schemeClr val="bg1"/>
                      </a:solidFill>
                    </a:rPr>
                    <a:t>0</a:t>
                  </a:r>
                </a:p>
              </p:txBody>
            </p:sp>
            <p:sp>
              <p:nvSpPr>
                <p:cNvPr id="17" name="TextBox 16">
                  <a:extLst>
                    <a:ext uri="{FF2B5EF4-FFF2-40B4-BE49-F238E27FC236}">
                      <a16:creationId xmlns:a16="http://schemas.microsoft.com/office/drawing/2014/main" id="{0FF0AB59-C34D-1D42-A9F5-AA2BE7A07D8F}"/>
                    </a:ext>
                  </a:extLst>
                </p:cNvPr>
                <p:cNvSpPr txBox="1"/>
                <p:nvPr/>
              </p:nvSpPr>
              <p:spPr>
                <a:xfrm>
                  <a:off x="1716910" y="5860641"/>
                  <a:ext cx="441146" cy="369332"/>
                </a:xfrm>
                <a:prstGeom prst="rect">
                  <a:avLst/>
                </a:prstGeom>
                <a:noFill/>
              </p:spPr>
              <p:txBody>
                <a:bodyPr wrap="none" rtlCol="0">
                  <a:spAutoFit/>
                </a:bodyPr>
                <a:lstStyle/>
                <a:p>
                  <a:r>
                    <a:rPr lang="en-US" dirty="0">
                      <a:solidFill>
                        <a:schemeClr val="bg1"/>
                      </a:solidFill>
                    </a:rPr>
                    <a:t>25</a:t>
                  </a:r>
                </a:p>
              </p:txBody>
            </p:sp>
            <p:sp>
              <p:nvSpPr>
                <p:cNvPr id="18" name="TextBox 17">
                  <a:extLst>
                    <a:ext uri="{FF2B5EF4-FFF2-40B4-BE49-F238E27FC236}">
                      <a16:creationId xmlns:a16="http://schemas.microsoft.com/office/drawing/2014/main" id="{6653C87F-5662-8C47-A042-614EA829037A}"/>
                    </a:ext>
                  </a:extLst>
                </p:cNvPr>
                <p:cNvSpPr txBox="1"/>
                <p:nvPr/>
              </p:nvSpPr>
              <p:spPr>
                <a:xfrm>
                  <a:off x="3280519" y="5862874"/>
                  <a:ext cx="441146" cy="369332"/>
                </a:xfrm>
                <a:prstGeom prst="rect">
                  <a:avLst/>
                </a:prstGeom>
                <a:noFill/>
              </p:spPr>
              <p:txBody>
                <a:bodyPr wrap="none" rtlCol="0">
                  <a:spAutoFit/>
                </a:bodyPr>
                <a:lstStyle/>
                <a:p>
                  <a:r>
                    <a:rPr lang="en-US" dirty="0">
                      <a:solidFill>
                        <a:schemeClr val="bg1"/>
                      </a:solidFill>
                    </a:rPr>
                    <a:t>75</a:t>
                  </a:r>
                </a:p>
              </p:txBody>
            </p:sp>
            <p:sp>
              <p:nvSpPr>
                <p:cNvPr id="19" name="TextBox 18">
                  <a:extLst>
                    <a:ext uri="{FF2B5EF4-FFF2-40B4-BE49-F238E27FC236}">
                      <a16:creationId xmlns:a16="http://schemas.microsoft.com/office/drawing/2014/main" id="{546D3423-CCBF-D243-B3C1-D5B827609BBC}"/>
                    </a:ext>
                  </a:extLst>
                </p:cNvPr>
                <p:cNvSpPr txBox="1"/>
                <p:nvPr/>
              </p:nvSpPr>
              <p:spPr>
                <a:xfrm>
                  <a:off x="483476" y="5320403"/>
                  <a:ext cx="586220" cy="246221"/>
                </a:xfrm>
                <a:prstGeom prst="rect">
                  <a:avLst/>
                </a:prstGeom>
                <a:noFill/>
              </p:spPr>
              <p:txBody>
                <a:bodyPr wrap="square" rtlCol="0">
                  <a:spAutoFit/>
                </a:bodyPr>
                <a:lstStyle/>
                <a:p>
                  <a:r>
                    <a:rPr lang="en-US" sz="1000" dirty="0">
                      <a:solidFill>
                        <a:schemeClr val="bg1"/>
                      </a:solidFill>
                    </a:rPr>
                    <a:t>people</a:t>
                  </a:r>
                </a:p>
              </p:txBody>
            </p:sp>
            <p:sp>
              <p:nvSpPr>
                <p:cNvPr id="20" name="TextBox 19">
                  <a:extLst>
                    <a:ext uri="{FF2B5EF4-FFF2-40B4-BE49-F238E27FC236}">
                      <a16:creationId xmlns:a16="http://schemas.microsoft.com/office/drawing/2014/main" id="{E0D9B100-EFF4-B14B-ADF2-9A02C1423C5C}"/>
                    </a:ext>
                  </a:extLst>
                </p:cNvPr>
                <p:cNvSpPr txBox="1"/>
                <p:nvPr/>
              </p:nvSpPr>
              <p:spPr>
                <a:xfrm>
                  <a:off x="488731" y="5588414"/>
                  <a:ext cx="586220" cy="246221"/>
                </a:xfrm>
                <a:prstGeom prst="rect">
                  <a:avLst/>
                </a:prstGeom>
                <a:noFill/>
              </p:spPr>
              <p:txBody>
                <a:bodyPr wrap="square" rtlCol="0">
                  <a:spAutoFit/>
                </a:bodyPr>
                <a:lstStyle/>
                <a:p>
                  <a:r>
                    <a:rPr lang="en-US" sz="1000" dirty="0">
                      <a:solidFill>
                        <a:schemeClr val="bg1"/>
                      </a:solidFill>
                    </a:rPr>
                    <a:t>sauce</a:t>
                  </a:r>
                </a:p>
              </p:txBody>
            </p:sp>
            <p:cxnSp>
              <p:nvCxnSpPr>
                <p:cNvPr id="21" name="Straight Connector 20">
                  <a:extLst>
                    <a:ext uri="{FF2B5EF4-FFF2-40B4-BE49-F238E27FC236}">
                      <a16:creationId xmlns:a16="http://schemas.microsoft.com/office/drawing/2014/main" id="{09B347CF-8422-DC4C-8B72-C7CB96171583}"/>
                    </a:ext>
                  </a:extLst>
                </p:cNvPr>
                <p:cNvCxnSpPr/>
                <p:nvPr/>
              </p:nvCxnSpPr>
              <p:spPr>
                <a:xfrm>
                  <a:off x="1157913" y="5246832"/>
                  <a:ext cx="0" cy="2037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ABC78B-AFAF-C048-9D57-A719909B2DDA}"/>
                    </a:ext>
                  </a:extLst>
                </p:cNvPr>
                <p:cNvCxnSpPr/>
                <p:nvPr/>
              </p:nvCxnSpPr>
              <p:spPr>
                <a:xfrm>
                  <a:off x="1936511" y="5246832"/>
                  <a:ext cx="0" cy="2037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8602D39-4952-6343-9101-3E65B222013C}"/>
                    </a:ext>
                  </a:extLst>
                </p:cNvPr>
                <p:cNvCxnSpPr/>
                <p:nvPr/>
              </p:nvCxnSpPr>
              <p:spPr>
                <a:xfrm>
                  <a:off x="3497229" y="5251064"/>
                  <a:ext cx="0" cy="2037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D28D9EE5-D0AB-5249-8D47-A69815BD5615}"/>
                  </a:ext>
                </a:extLst>
              </p:cNvPr>
              <p:cNvCxnSpPr/>
              <p:nvPr/>
            </p:nvCxnSpPr>
            <p:spPr>
              <a:xfrm>
                <a:off x="1157913" y="5722236"/>
                <a:ext cx="0" cy="20286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609B1A-4D8C-1D4A-95F6-9492CF9E9458}"/>
                  </a:ext>
                </a:extLst>
              </p:cNvPr>
              <p:cNvCxnSpPr/>
              <p:nvPr/>
            </p:nvCxnSpPr>
            <p:spPr>
              <a:xfrm>
                <a:off x="1936511" y="5722236"/>
                <a:ext cx="0" cy="20286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83A96B-D9F8-6C41-9283-F0966303983E}"/>
                  </a:ext>
                </a:extLst>
              </p:cNvPr>
              <p:cNvCxnSpPr/>
              <p:nvPr/>
            </p:nvCxnSpPr>
            <p:spPr>
              <a:xfrm>
                <a:off x="3497229" y="5722236"/>
                <a:ext cx="0" cy="20286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EBC4B031-C880-A547-82D4-93A122126157}"/>
              </a:ext>
            </a:extLst>
          </p:cNvPr>
          <p:cNvSpPr txBox="1"/>
          <p:nvPr/>
        </p:nvSpPr>
        <p:spPr>
          <a:xfrm>
            <a:off x="7525889" y="6439154"/>
            <a:ext cx="1111202" cy="246221"/>
          </a:xfrm>
          <a:prstGeom prst="rect">
            <a:avLst/>
          </a:prstGeom>
          <a:noFill/>
        </p:spPr>
        <p:txBody>
          <a:bodyPr wrap="none" rtlCol="0">
            <a:spAutoFit/>
          </a:bodyPr>
          <a:lstStyle/>
          <a:p>
            <a:r>
              <a:rPr lang="en-US" sz="1000" dirty="0">
                <a:solidFill>
                  <a:schemeClr val="bg1">
                    <a:lumMod val="75000"/>
                  </a:schemeClr>
                </a:solidFill>
                <a:hlinkClick r:id="rId4">
                  <a:extLst>
                    <a:ext uri="{A12FA001-AC4F-418D-AE19-62706E023703}">
                      <ahyp:hlinkClr xmlns:ahyp="http://schemas.microsoft.com/office/drawing/2018/hyperlinkcolor" val="tx"/>
                    </a:ext>
                  </a:extLst>
                </a:hlinkClick>
              </a:rPr>
              <a:t>Link to guidance</a:t>
            </a:r>
            <a:endParaRPr lang="en-US" sz="1000" dirty="0">
              <a:solidFill>
                <a:schemeClr val="bg1">
                  <a:lumMod val="75000"/>
                </a:schemeClr>
              </a:solidFill>
            </a:endParaRPr>
          </a:p>
        </p:txBody>
      </p:sp>
    </p:spTree>
    <p:extLst>
      <p:ext uri="{BB962C8B-B14F-4D97-AF65-F5344CB8AC3E}">
        <p14:creationId xmlns:p14="http://schemas.microsoft.com/office/powerpoint/2010/main" val="11917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41D061-3CFA-944A-A25A-9220FA9EE8A2}"/>
              </a:ext>
            </a:extLst>
          </p:cNvPr>
          <p:cNvSpPr txBox="1"/>
          <p:nvPr/>
        </p:nvSpPr>
        <p:spPr>
          <a:xfrm>
            <a:off x="44605" y="62849"/>
            <a:ext cx="9054790" cy="923330"/>
          </a:xfrm>
          <a:prstGeom prst="rect">
            <a:avLst/>
          </a:prstGeom>
          <a:noFill/>
        </p:spPr>
        <p:txBody>
          <a:bodyPr wrap="square" rtlCol="0">
            <a:spAutoFit/>
          </a:bodyPr>
          <a:lstStyle/>
          <a:p>
            <a:r>
              <a:rPr lang="en-US" dirty="0">
                <a:solidFill>
                  <a:schemeClr val="bg1"/>
                </a:solidFill>
              </a:rPr>
              <a:t>Evidence suggests that the use of pictorial representations can support students in understanding mathematical concepts.</a:t>
            </a:r>
          </a:p>
          <a:p>
            <a:endParaRPr lang="en-US" b="1" dirty="0">
              <a:solidFill>
                <a:srgbClr val="FFFF00"/>
              </a:solidFill>
            </a:endParaRPr>
          </a:p>
        </p:txBody>
      </p:sp>
      <p:sp>
        <p:nvSpPr>
          <p:cNvPr id="5" name="TextBox 4">
            <a:extLst>
              <a:ext uri="{FF2B5EF4-FFF2-40B4-BE49-F238E27FC236}">
                <a16:creationId xmlns:a16="http://schemas.microsoft.com/office/drawing/2014/main" id="{0F25883E-4F28-BB40-B3AA-12D6E790CB7C}"/>
              </a:ext>
            </a:extLst>
          </p:cNvPr>
          <p:cNvSpPr txBox="1"/>
          <p:nvPr/>
        </p:nvSpPr>
        <p:spPr>
          <a:xfrm>
            <a:off x="0" y="692878"/>
            <a:ext cx="9054790" cy="1200329"/>
          </a:xfrm>
          <a:prstGeom prst="rect">
            <a:avLst/>
          </a:prstGeom>
          <a:noFill/>
        </p:spPr>
        <p:txBody>
          <a:bodyPr wrap="square" rtlCol="0">
            <a:spAutoFit/>
          </a:bodyPr>
          <a:lstStyle/>
          <a:p>
            <a:r>
              <a:rPr lang="en-US" dirty="0">
                <a:solidFill>
                  <a:schemeClr val="bg1"/>
                </a:solidFill>
              </a:rPr>
              <a:t>The Secondary PD Materials suggest representations that might be used to support understanding of multiplicative relationships including Ratio tables, Line graphs and Double number lines.</a:t>
            </a:r>
          </a:p>
          <a:p>
            <a:r>
              <a:rPr lang="en-US" dirty="0">
                <a:solidFill>
                  <a:schemeClr val="bg1"/>
                </a:solidFill>
              </a:rPr>
              <a:t>The first example used to explore Double number lines is shown here.</a:t>
            </a:r>
          </a:p>
        </p:txBody>
      </p:sp>
      <p:pic>
        <p:nvPicPr>
          <p:cNvPr id="6" name="Picture 5">
            <a:extLst>
              <a:ext uri="{FF2B5EF4-FFF2-40B4-BE49-F238E27FC236}">
                <a16:creationId xmlns:a16="http://schemas.microsoft.com/office/drawing/2014/main" id="{56788977-68C9-C141-AF8D-03DF69891A53}"/>
              </a:ext>
            </a:extLst>
          </p:cNvPr>
          <p:cNvPicPr>
            <a:picLocks noChangeAspect="1"/>
          </p:cNvPicPr>
          <p:nvPr/>
        </p:nvPicPr>
        <p:blipFill>
          <a:blip r:embed="rId3"/>
          <a:stretch>
            <a:fillRect/>
          </a:stretch>
        </p:blipFill>
        <p:spPr>
          <a:xfrm>
            <a:off x="1466850" y="1919662"/>
            <a:ext cx="2914917" cy="2837919"/>
          </a:xfrm>
          <a:prstGeom prst="rect">
            <a:avLst/>
          </a:prstGeom>
        </p:spPr>
      </p:pic>
      <p:pic>
        <p:nvPicPr>
          <p:cNvPr id="7" name="Picture 6">
            <a:extLst>
              <a:ext uri="{FF2B5EF4-FFF2-40B4-BE49-F238E27FC236}">
                <a16:creationId xmlns:a16="http://schemas.microsoft.com/office/drawing/2014/main" id="{76C3F38C-4E38-EC44-B097-F30AF7B5589F}"/>
              </a:ext>
            </a:extLst>
          </p:cNvPr>
          <p:cNvPicPr>
            <a:picLocks noChangeAspect="1"/>
          </p:cNvPicPr>
          <p:nvPr/>
        </p:nvPicPr>
        <p:blipFill>
          <a:blip r:embed="rId4"/>
          <a:stretch>
            <a:fillRect/>
          </a:stretch>
        </p:blipFill>
        <p:spPr>
          <a:xfrm>
            <a:off x="4714643" y="1919662"/>
            <a:ext cx="2908300" cy="1079500"/>
          </a:xfrm>
          <a:prstGeom prst="rect">
            <a:avLst/>
          </a:prstGeom>
        </p:spPr>
      </p:pic>
      <p:sp>
        <p:nvSpPr>
          <p:cNvPr id="8" name="TextBox 7">
            <a:extLst>
              <a:ext uri="{FF2B5EF4-FFF2-40B4-BE49-F238E27FC236}">
                <a16:creationId xmlns:a16="http://schemas.microsoft.com/office/drawing/2014/main" id="{A5CF82A1-8AA8-974F-95D2-8DEB75BDD631}"/>
              </a:ext>
            </a:extLst>
          </p:cNvPr>
          <p:cNvSpPr txBox="1"/>
          <p:nvPr/>
        </p:nvSpPr>
        <p:spPr>
          <a:xfrm flipH="1">
            <a:off x="4708028" y="3136130"/>
            <a:ext cx="2914915"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How do you think your students would tackle this question?</a:t>
            </a:r>
          </a:p>
        </p:txBody>
      </p:sp>
      <p:sp>
        <p:nvSpPr>
          <p:cNvPr id="9" name="TextBox 8">
            <a:extLst>
              <a:ext uri="{FF2B5EF4-FFF2-40B4-BE49-F238E27FC236}">
                <a16:creationId xmlns:a16="http://schemas.microsoft.com/office/drawing/2014/main" id="{73AC7176-980E-D848-B10B-A37632C2A1C9}"/>
              </a:ext>
            </a:extLst>
          </p:cNvPr>
          <p:cNvSpPr txBox="1"/>
          <p:nvPr/>
        </p:nvSpPr>
        <p:spPr>
          <a:xfrm flipH="1">
            <a:off x="44605" y="4757580"/>
            <a:ext cx="9010184" cy="1723549"/>
          </a:xfrm>
          <a:prstGeom prst="rect">
            <a:avLst/>
          </a:prstGeom>
          <a:noFill/>
        </p:spPr>
        <p:txBody>
          <a:bodyPr wrap="square" rtlCol="0">
            <a:spAutoFit/>
          </a:bodyPr>
          <a:lstStyle/>
          <a:p>
            <a:r>
              <a:rPr lang="en-US" sz="1600" dirty="0">
                <a:solidFill>
                  <a:schemeClr val="bg1"/>
                </a:solidFill>
              </a:rPr>
              <a:t>Work through some of the examples 1 to 11 in the Secondary PD Materials (3.1 Understanding Multiplicative Relationships, pages 16 – 22) </a:t>
            </a:r>
          </a:p>
          <a:p>
            <a:pPr marL="285750" indent="-285750">
              <a:buFont typeface="Arial" panose="020B0604020202020204" pitchFamily="34" charset="0"/>
              <a:buChar char="•"/>
            </a:pPr>
            <a:r>
              <a:rPr lang="en-US" sz="1600" dirty="0">
                <a:solidFill>
                  <a:schemeClr val="bg1"/>
                </a:solidFill>
              </a:rPr>
              <a:t>Consider the benefits and challenges of the use of Double number lines as a representation for multiplicative situations.</a:t>
            </a:r>
          </a:p>
          <a:p>
            <a:pPr marL="285750" indent="-285750">
              <a:buFont typeface="Arial" panose="020B0604020202020204" pitchFamily="34" charset="0"/>
              <a:buChar char="•"/>
            </a:pPr>
            <a:r>
              <a:rPr lang="en-US" sz="1600" dirty="0">
                <a:solidFill>
                  <a:schemeClr val="bg1"/>
                </a:solidFill>
              </a:rPr>
              <a:t>Do you think that this representation might support students in moving from additive to multiplicative thinking?</a:t>
            </a:r>
          </a:p>
          <a:p>
            <a:pPr algn="r"/>
            <a:r>
              <a:rPr lang="en-US" sz="1000" dirty="0">
                <a:solidFill>
                  <a:schemeClr val="bg1">
                    <a:lumMod val="75000"/>
                  </a:schemeClr>
                </a:solidFill>
                <a:hlinkClick r:id="rId5">
                  <a:extLst>
                    <a:ext uri="{A12FA001-AC4F-418D-AE19-62706E023703}">
                      <ahyp:hlinkClr xmlns:ahyp="http://schemas.microsoft.com/office/drawing/2018/hyperlinkcolor" val="tx"/>
                    </a:ext>
                  </a:extLst>
                </a:hlinkClick>
              </a:rPr>
              <a:t>This task is from page 16 of Core Concept 3.1 </a:t>
            </a:r>
            <a:r>
              <a:rPr lang="en-US" sz="1000" i="1" dirty="0">
                <a:solidFill>
                  <a:schemeClr val="bg1">
                    <a:lumMod val="75000"/>
                  </a:schemeClr>
                </a:solidFill>
                <a:hlinkClick r:id="rId5">
                  <a:extLst>
                    <a:ext uri="{A12FA001-AC4F-418D-AE19-62706E023703}">
                      <ahyp:hlinkClr xmlns:ahyp="http://schemas.microsoft.com/office/drawing/2018/hyperlinkcolor" val="tx"/>
                    </a:ext>
                  </a:extLst>
                </a:hlinkClick>
              </a:rPr>
              <a:t>Understanding multiplicative relationships</a:t>
            </a:r>
            <a:endParaRPr lang="en-US" sz="1000" i="1" dirty="0">
              <a:solidFill>
                <a:schemeClr val="bg1">
                  <a:lumMod val="75000"/>
                </a:schemeClr>
              </a:solidFill>
            </a:endParaRPr>
          </a:p>
        </p:txBody>
      </p:sp>
    </p:spTree>
    <p:extLst>
      <p:ext uri="{BB962C8B-B14F-4D97-AF65-F5344CB8AC3E}">
        <p14:creationId xmlns:p14="http://schemas.microsoft.com/office/powerpoint/2010/main" val="4050580362"/>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0" ma:contentTypeDescription="Create a new document." ma:contentTypeScope="" ma:versionID="43be193b0c86effe384861db825d0dab">
  <xsd:schema xmlns:xsd="http://www.w3.org/2001/XMLSchema" xmlns:xs="http://www.w3.org/2001/XMLSchema" xmlns:p="http://schemas.microsoft.com/office/2006/metadata/properties" xmlns:ns3="3c072653-a566-48ef-af88-69e39a133ebb" targetNamespace="http://schemas.microsoft.com/office/2006/metadata/properties" ma:root="true" ma:fieldsID="60d88fa23f0a5f75a048621fad43d649"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95E3F-7FC7-4A6A-ABAC-C4EA569994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488754-6368-4A02-8C1F-DE419BC8F0EC}">
  <ds:schemaRefs>
    <ds:schemaRef ds:uri="http://schemas.microsoft.com/sharepoint/v3/contenttype/forms"/>
  </ds:schemaRefs>
</ds:datastoreItem>
</file>

<file path=customXml/itemProps3.xml><?xml version="1.0" encoding="utf-8"?>
<ds:datastoreItem xmlns:ds="http://schemas.openxmlformats.org/officeDocument/2006/customXml" ds:itemID="{42C2270D-9F95-4FCF-BB2D-FAEA19B22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2789</TotalTime>
  <Words>2245</Words>
  <Application>Microsoft Office PowerPoint</Application>
  <PresentationFormat>On-screen Show (4:3)</PresentationFormat>
  <Paragraphs>152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Myriad Pro</vt:lpstr>
      <vt:lpstr>NCETM NCP (B) PowerPoint Template Theme</vt:lpstr>
      <vt:lpstr>Double number line: understanding a multiplicative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75</cp:revision>
  <dcterms:created xsi:type="dcterms:W3CDTF">2019-09-05T16:09:24Z</dcterms:created>
  <dcterms:modified xsi:type="dcterms:W3CDTF">2020-09-24T11:58:34Z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