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3"/>
  </p:notesMasterIdLst>
  <p:handoutMasterIdLst>
    <p:handoutMasterId r:id="rId14"/>
  </p:handoutMasterIdLst>
  <p:sldIdLst>
    <p:sldId id="271" r:id="rId5"/>
    <p:sldId id="261" r:id="rId6"/>
    <p:sldId id="267" r:id="rId7"/>
    <p:sldId id="277" r:id="rId8"/>
    <p:sldId id="283" r:id="rId9"/>
    <p:sldId id="284" r:id="rId10"/>
    <p:sldId id="278" r:id="rId11"/>
    <p:sldId id="28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 Griffin" initials="PG" lastIdx="23" clrIdx="0">
    <p:extLst>
      <p:ext uri="{19B8F6BF-5375-455C-9EA6-DF929625EA0E}">
        <p15:presenceInfo xmlns:p15="http://schemas.microsoft.com/office/powerpoint/2012/main" userId="S::pete.griffin@ncetm.org.uk::c7ebdc85-10aa-4607-9641-92114c84e317" providerId="AD"/>
      </p:ext>
    </p:extLst>
  </p:cmAuthor>
  <p:cmAuthor id="2" name="Perring, Richard" initials="PR" lastIdx="1" clrIdx="1">
    <p:extLst>
      <p:ext uri="{19B8F6BF-5375-455C-9EA6-DF929625EA0E}">
        <p15:presenceInfo xmlns:p15="http://schemas.microsoft.com/office/powerpoint/2012/main" userId="Perring, Rich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F73"/>
    <a:srgbClr val="FFFFFF"/>
    <a:srgbClr val="58585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E5784-71F3-4378-868B-1213025B6A31}" v="2" dt="2020-09-24T11:39:10.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18" autoAdjust="0"/>
    <p:restoredTop sz="82004" autoAdjust="0"/>
  </p:normalViewPr>
  <p:slideViewPr>
    <p:cSldViewPr snapToGrid="0">
      <p:cViewPr varScale="1">
        <p:scale>
          <a:sx n="59" d="100"/>
          <a:sy n="59" d="100"/>
        </p:scale>
        <p:origin x="1110"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F88679-B7AA-41FE-8076-2A9694E104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8258D27-D781-46C8-8970-EAF3EA76D1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76FA5D-7768-4C53-87E2-1FD872326D68}" type="datetimeFigureOut">
              <a:rPr lang="en-GB" smtClean="0"/>
              <a:t>24/09/2020</a:t>
            </a:fld>
            <a:endParaRPr lang="en-GB"/>
          </a:p>
        </p:txBody>
      </p:sp>
      <p:sp>
        <p:nvSpPr>
          <p:cNvPr id="4" name="Footer Placeholder 3">
            <a:extLst>
              <a:ext uri="{FF2B5EF4-FFF2-40B4-BE49-F238E27FC236}">
                <a16:creationId xmlns:a16="http://schemas.microsoft.com/office/drawing/2014/main" id="{C85503C6-E566-4D0F-9660-3DE016044A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9BF35ED-F662-44F8-B61B-DFDAF3B97F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C8CD83-539B-4CE6-B3E8-0DC7136945DC}" type="slidenum">
              <a:rPr lang="en-GB" smtClean="0"/>
              <a:t>‹#›</a:t>
            </a:fld>
            <a:endParaRPr lang="en-GB"/>
          </a:p>
        </p:txBody>
      </p:sp>
    </p:spTree>
    <p:extLst>
      <p:ext uri="{BB962C8B-B14F-4D97-AF65-F5344CB8AC3E}">
        <p14:creationId xmlns:p14="http://schemas.microsoft.com/office/powerpoint/2010/main" val="375833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88C00-0762-464A-A151-16E5C21A6473}"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61660-A340-4D51-93F2-D70164DB64CE}" type="slidenum">
              <a:rPr lang="en-GB" smtClean="0"/>
              <a:t>‹#›</a:t>
            </a:fld>
            <a:endParaRPr lang="en-GB"/>
          </a:p>
        </p:txBody>
      </p:sp>
    </p:spTree>
    <p:extLst>
      <p:ext uri="{BB962C8B-B14F-4D97-AF65-F5344CB8AC3E}">
        <p14:creationId xmlns:p14="http://schemas.microsoft.com/office/powerpoint/2010/main" val="42144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Overview</a:t>
            </a:r>
          </a:p>
          <a:p>
            <a:r>
              <a:rPr lang="en-US" dirty="0"/>
              <a:t>This is a suggested presentation/workshop to support a short professional development session focusing on an element of mathematics that students find challenging.</a:t>
            </a:r>
          </a:p>
          <a:p>
            <a:r>
              <a:rPr lang="en-US" dirty="0"/>
              <a:t>This presentation accompanies Video 8 (https://vimeo.com/440909743) from the NCETM’s Mathematical Prompts for Deeper Thinking pages and focuses on deducing unknown facts from known facts.</a:t>
            </a:r>
          </a:p>
          <a:p>
            <a:endParaRPr lang="en-US" dirty="0"/>
          </a:p>
          <a:p>
            <a:pPr marL="0" indent="0">
              <a:buFontTx/>
              <a:buNone/>
            </a:pPr>
            <a:r>
              <a:rPr lang="en-US" dirty="0"/>
              <a:t>This workshop might be a part of an input at a department meeting, at a professional development meeting across a Maths Hub, or for a group of interested teachers to work on together.</a:t>
            </a:r>
          </a:p>
          <a:p>
            <a:pPr marL="0" indent="0">
              <a:buFontTx/>
              <a:buNone/>
            </a:pPr>
            <a:endParaRPr lang="en-US" dirty="0"/>
          </a:p>
          <a:p>
            <a:pPr marL="0" indent="0">
              <a:buFontTx/>
              <a:buNone/>
            </a:pPr>
            <a:r>
              <a:rPr lang="en-US" b="1" u="sng" dirty="0"/>
              <a:t>Before the session</a:t>
            </a:r>
          </a:p>
          <a:p>
            <a:pPr marL="0" indent="0">
              <a:buFontTx/>
              <a:buNone/>
            </a:pPr>
            <a:r>
              <a:rPr lang="en-US" dirty="0"/>
              <a:t>This session uses the article </a:t>
            </a:r>
            <a:r>
              <a:rPr lang="en-GB" sz="1200" b="0" i="1" u="none" strike="noStrike" kern="1200" dirty="0">
                <a:solidFill>
                  <a:schemeClr val="tx1"/>
                </a:solidFill>
                <a:effectLst/>
                <a:latin typeface="+mn-lt"/>
                <a:ea typeface="+mn-ea"/>
                <a:cs typeface="+mn-cs"/>
              </a:rPr>
              <a:t>Arbitrary and Necessary Part 1: A Way of Viewing the Mathematics Curriculum </a:t>
            </a:r>
            <a:r>
              <a:rPr lang="en-GB" sz="1200" b="0" i="0" u="none" strike="noStrike" kern="1200" dirty="0">
                <a:solidFill>
                  <a:schemeClr val="tx1"/>
                </a:solidFill>
                <a:effectLst/>
                <a:latin typeface="+mn-lt"/>
                <a:ea typeface="+mn-ea"/>
                <a:cs typeface="+mn-cs"/>
              </a:rPr>
              <a:t>by Dave Hewitt as a lens through which the mathematics in the video is considered. Some slides have a lot of text from this article. Key parts of the text are highlighted but the surrounding text is offered to give context.</a:t>
            </a:r>
          </a:p>
          <a:p>
            <a:pPr marL="0" indent="0">
              <a:buFontTx/>
              <a:buNone/>
            </a:pPr>
            <a:r>
              <a:rPr lang="en-GB" sz="1200" b="1" i="0" u="none" strike="noStrike" kern="1200" dirty="0">
                <a:solidFill>
                  <a:schemeClr val="tx1"/>
                </a:solidFill>
                <a:effectLst/>
                <a:latin typeface="+mn-lt"/>
                <a:ea typeface="+mn-ea"/>
                <a:cs typeface="+mn-cs"/>
              </a:rPr>
              <a:t>For this professional development session you might like to have hard copies of the article available to participants and/or to have set the article as pre-reading.</a:t>
            </a:r>
            <a:endParaRPr lang="en-US" b="1" i="1" dirty="0"/>
          </a:p>
          <a:p>
            <a:pPr marL="0" indent="0">
              <a:buFontTx/>
              <a:buNone/>
            </a:pPr>
            <a:endParaRPr lang="en-US" dirty="0"/>
          </a:p>
          <a:p>
            <a:pPr marL="0" indent="0">
              <a:buFontTx/>
              <a:buNone/>
            </a:pPr>
            <a:r>
              <a:rPr lang="en-US" b="1" u="sng" dirty="0"/>
              <a:t>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i="1" dirty="0"/>
              <a:t>minimum</a:t>
            </a:r>
            <a:r>
              <a:rPr lang="en-US" dirty="0"/>
              <a:t> suggested time for this workshop is 30 minutes, including the video (which is 4</a:t>
            </a:r>
            <a:r>
              <a:rPr lang="en-US" dirty="0">
                <a:highlight>
                  <a:srgbClr val="FFFF00"/>
                </a:highlight>
              </a:rPr>
              <a:t> minutes and 48 seconds </a:t>
            </a:r>
            <a:r>
              <a:rPr lang="en-US" dirty="0"/>
              <a:t>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Adaptation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You might choose to adapt these slides to fit the context in which you are leading the professional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key components to this workshop which we suggest should be included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have an opportunity to work on the task and predict what students will do (Slide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watch the video and have a time for focused reflection on their predictions and other observations (Slide 3) and discussion of the article in the context of the video (slides 4 and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consider next steps in working on thoughts provoked in the workshop. To support this we suggest tasks from the NCETM’s Secondary Mastery Professional Development Materials (Slide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optional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Slide 6 considers pedagogical issues around the distinctions made in the article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Slide 8 offers a proposition for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Unless otherwise stated, all of the tasks offered in this video are taken from Core Concept 6.1 Geometrical Properties from the Secondary Professional Development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1</a:t>
            </a:fld>
            <a:endParaRPr lang="en-GB"/>
          </a:p>
        </p:txBody>
      </p:sp>
    </p:spTree>
    <p:extLst>
      <p:ext uri="{BB962C8B-B14F-4D97-AF65-F5344CB8AC3E}">
        <p14:creationId xmlns:p14="http://schemas.microsoft.com/office/powerpoint/2010/main" val="285567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endParaRPr lang="en-US" b="1" dirty="0"/>
          </a:p>
          <a:p>
            <a:r>
              <a:rPr lang="en-US" dirty="0"/>
              <a:t>Make sure that sufficient time is given for participants to work on the task themselves.</a:t>
            </a:r>
          </a:p>
          <a:p>
            <a:endParaRPr lang="en-US" dirty="0"/>
          </a:p>
          <a:p>
            <a:r>
              <a:rPr lang="en-GB" sz="1200" b="0" i="0" u="none" strike="noStrike" kern="1200" dirty="0">
                <a:solidFill>
                  <a:schemeClr val="tx1"/>
                </a:solidFill>
                <a:effectLst/>
                <a:latin typeface="+mn-lt"/>
                <a:ea typeface="+mn-ea"/>
                <a:cs typeface="+mn-cs"/>
              </a:rPr>
              <a:t>It is important that time is given to discussing what students might do, what their reasoning might be and to predicting some of the related misconceptions that might be revealed so that participants are able to watch the video with these aspects as a focus.</a:t>
            </a:r>
          </a:p>
          <a:p>
            <a:endParaRPr lang="en-US" dirty="0"/>
          </a:p>
          <a:p>
            <a:r>
              <a:rPr lang="en-US" dirty="0"/>
              <a:t>This task is taken from Page 14 of the NCETM’s Secondary Professional Development Materials Core Concept 6.1: Geometrical Properties. There is a link to this document on the slide.</a:t>
            </a:r>
          </a:p>
        </p:txBody>
      </p:sp>
      <p:sp>
        <p:nvSpPr>
          <p:cNvPr id="4" name="Slide Number Placeholder 3"/>
          <p:cNvSpPr>
            <a:spLocks noGrp="1"/>
          </p:cNvSpPr>
          <p:nvPr>
            <p:ph type="sldNum" sz="quarter" idx="5"/>
          </p:nvPr>
        </p:nvSpPr>
        <p:spPr/>
        <p:txBody>
          <a:bodyPr/>
          <a:lstStyle/>
          <a:p>
            <a:fld id="{E0861660-A340-4D51-93F2-D70164DB64CE}" type="slidenum">
              <a:rPr lang="en-GB" smtClean="0"/>
              <a:t>2</a:t>
            </a:fld>
            <a:endParaRPr lang="en-GB"/>
          </a:p>
        </p:txBody>
      </p:sp>
    </p:spTree>
    <p:extLst>
      <p:ext uri="{BB962C8B-B14F-4D97-AF65-F5344CB8AC3E}">
        <p14:creationId xmlns:p14="http://schemas.microsoft.com/office/powerpoint/2010/main" val="48915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slide text </a:t>
            </a:r>
            <a:r>
              <a:rPr lang="en-GB" i="0" dirty="0"/>
              <a:t>Watch the video </a:t>
            </a:r>
            <a:r>
              <a:rPr lang="en-GB" i="1" dirty="0"/>
              <a:t>is hyperlinked to the video</a:t>
            </a:r>
            <a:endParaRPr lang="en-US" i="1" dirty="0"/>
          </a:p>
        </p:txBody>
      </p:sp>
      <p:sp>
        <p:nvSpPr>
          <p:cNvPr id="4" name="Slide Number Placeholder 3"/>
          <p:cNvSpPr>
            <a:spLocks noGrp="1"/>
          </p:cNvSpPr>
          <p:nvPr>
            <p:ph type="sldNum" sz="quarter" idx="5"/>
          </p:nvPr>
        </p:nvSpPr>
        <p:spPr/>
        <p:txBody>
          <a:bodyPr/>
          <a:lstStyle/>
          <a:p>
            <a:fld id="{E0861660-A340-4D51-93F2-D70164DB64CE}" type="slidenum">
              <a:rPr lang="en-GB" smtClean="0"/>
              <a:t>3</a:t>
            </a:fld>
            <a:endParaRPr lang="en-GB"/>
          </a:p>
        </p:txBody>
      </p:sp>
    </p:spTree>
    <p:extLst>
      <p:ext uri="{BB962C8B-B14F-4D97-AF65-F5344CB8AC3E}">
        <p14:creationId xmlns:p14="http://schemas.microsoft.com/office/powerpoint/2010/main" val="370756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1200" b="1" dirty="0">
                <a:solidFill>
                  <a:schemeClr val="bg1"/>
                </a:solidFill>
              </a:rPr>
              <a:t>This slide is animated so that the text can be read at a distance </a:t>
            </a:r>
            <a:r>
              <a:rPr lang="en-US" sz="1200" b="0" dirty="0">
                <a:solidFill>
                  <a:schemeClr val="bg1"/>
                </a:solidFill>
              </a:rPr>
              <a:t>(you might like to have hard copies of the article as handouts). On a click the first section of text shrinks back and an example of ‘arbitrary’ </a:t>
            </a:r>
            <a:r>
              <a:rPr lang="en-US" sz="1200" b="0" dirty="0" err="1">
                <a:solidFill>
                  <a:schemeClr val="bg1"/>
                </a:solidFill>
              </a:rPr>
              <a:t>maths</a:t>
            </a:r>
            <a:r>
              <a:rPr lang="en-US" sz="1200" b="0" dirty="0">
                <a:solidFill>
                  <a:schemeClr val="bg1"/>
                </a:solidFill>
              </a:rPr>
              <a:t> is offered.</a:t>
            </a:r>
          </a:p>
          <a:p>
            <a:endParaRPr lang="en-US" sz="1200" b="0" dirty="0">
              <a:solidFill>
                <a:schemeClr val="bg1"/>
              </a:solidFill>
            </a:endParaRPr>
          </a:p>
          <a:p>
            <a:r>
              <a:rPr lang="en-US" sz="1200" b="0" dirty="0">
                <a:solidFill>
                  <a:schemeClr val="bg1"/>
                </a:solidFill>
              </a:rPr>
              <a:t>There is a lot of text on this slide – the key text for participants to read is highlighted.</a:t>
            </a:r>
          </a:p>
          <a:p>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article is </a:t>
            </a:r>
            <a:r>
              <a:rPr lang="en-GB" sz="1200" b="0" i="0" u="none" strike="noStrike" kern="1200" dirty="0">
                <a:solidFill>
                  <a:schemeClr val="tx1"/>
                </a:solidFill>
                <a:effectLst/>
                <a:latin typeface="+mn-lt"/>
                <a:ea typeface="+mn-ea"/>
                <a:cs typeface="+mn-cs"/>
              </a:rPr>
              <a:t>Hewitt, D. (1999). Arbitrary and Necessary Part 1: A Way of Viewing the Mathematics Curriculum. </a:t>
            </a:r>
            <a:r>
              <a:rPr lang="en-GB" sz="1200" b="0" i="1" u="none" strike="noStrike" kern="1200" dirty="0">
                <a:solidFill>
                  <a:schemeClr val="tx1"/>
                </a:solidFill>
                <a:effectLst/>
                <a:latin typeface="+mn-lt"/>
                <a:ea typeface="+mn-ea"/>
                <a:cs typeface="+mn-cs"/>
              </a:rPr>
              <a:t>For the Learning of Mathematics,</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19</a:t>
            </a:r>
            <a:r>
              <a:rPr lang="en-GB" sz="1200" b="0" i="0" u="none" strike="noStrike" kern="1200" dirty="0">
                <a:solidFill>
                  <a:schemeClr val="tx1"/>
                </a:solidFill>
                <a:effectLst/>
                <a:latin typeface="+mn-lt"/>
                <a:ea typeface="+mn-ea"/>
                <a:cs typeface="+mn-cs"/>
              </a:rPr>
              <a:t>(3),</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link to the article on the slide</a:t>
            </a:r>
            <a:endParaRPr lang="en-GB" dirty="0">
              <a:effectLst/>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0861660-A340-4D51-93F2-D70164DB64CE}" type="slidenum">
              <a:rPr lang="en-GB" smtClean="0"/>
              <a:t>4</a:t>
            </a:fld>
            <a:endParaRPr lang="en-GB"/>
          </a:p>
        </p:txBody>
      </p:sp>
    </p:spTree>
    <p:extLst>
      <p:ext uri="{BB962C8B-B14F-4D97-AF65-F5344CB8AC3E}">
        <p14:creationId xmlns:p14="http://schemas.microsoft.com/office/powerpoint/2010/main" val="362052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1200" b="1" dirty="0">
                <a:solidFill>
                  <a:schemeClr val="bg1"/>
                </a:solidFill>
              </a:rPr>
              <a:t>This slide is animated so that the text can be read at a distance </a:t>
            </a:r>
            <a:r>
              <a:rPr lang="en-US" sz="1200" b="0" dirty="0">
                <a:solidFill>
                  <a:schemeClr val="bg1"/>
                </a:solidFill>
              </a:rPr>
              <a:t>(you might like to have hard copies of the article as handouts). On the first click additional text is revealed, offering a quote from the article for discussion, and on the second click participants are invited to make sense of </a:t>
            </a:r>
            <a:r>
              <a:rPr lang="en-US" sz="1200" b="0" i="1" dirty="0">
                <a:solidFill>
                  <a:schemeClr val="bg1"/>
                </a:solidFill>
              </a:rPr>
              <a:t>arbitrary</a:t>
            </a:r>
            <a:r>
              <a:rPr lang="en-US" sz="1200" b="0" i="0" dirty="0">
                <a:solidFill>
                  <a:schemeClr val="bg1"/>
                </a:solidFill>
              </a:rPr>
              <a:t> and </a:t>
            </a:r>
            <a:r>
              <a:rPr lang="en-US" sz="1200" b="0" i="1" dirty="0">
                <a:solidFill>
                  <a:schemeClr val="bg1"/>
                </a:solidFill>
              </a:rPr>
              <a:t>necessary</a:t>
            </a:r>
            <a:r>
              <a:rPr lang="en-US" sz="1200" b="0" i="0" dirty="0">
                <a:solidFill>
                  <a:schemeClr val="bg1"/>
                </a:solidFill>
              </a:rPr>
              <a:t> using the video as a shared experience and exemplification of this distinction.</a:t>
            </a:r>
            <a:endParaRPr lang="en-US" sz="1200" b="0" dirty="0">
              <a:solidFill>
                <a:schemeClr val="bg1"/>
              </a:solidFill>
            </a:endParaRPr>
          </a:p>
          <a:p>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There is a lot of text on this slide – the key text for participants to read is highlighted.</a:t>
            </a:r>
          </a:p>
          <a:p>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article is </a:t>
            </a:r>
            <a:r>
              <a:rPr lang="en-GB" sz="1200" b="0" i="0" u="none" strike="noStrike" kern="1200" dirty="0">
                <a:solidFill>
                  <a:schemeClr val="tx1"/>
                </a:solidFill>
                <a:effectLst/>
                <a:latin typeface="+mn-lt"/>
                <a:ea typeface="+mn-ea"/>
                <a:cs typeface="+mn-cs"/>
              </a:rPr>
              <a:t>Hewitt, D. (1999). Arbitrary and Necessary Part 1: A Way of Viewing the Mathematics Curriculum. </a:t>
            </a:r>
            <a:r>
              <a:rPr lang="en-GB" sz="1200" b="0" i="1" u="none" strike="noStrike" kern="1200" dirty="0">
                <a:solidFill>
                  <a:schemeClr val="tx1"/>
                </a:solidFill>
                <a:effectLst/>
                <a:latin typeface="+mn-lt"/>
                <a:ea typeface="+mn-ea"/>
                <a:cs typeface="+mn-cs"/>
              </a:rPr>
              <a:t>For the Learning of Mathematics,</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19</a:t>
            </a:r>
            <a:r>
              <a:rPr lang="en-GB" sz="1200" b="0" i="0" u="none" strike="noStrike" kern="1200" dirty="0">
                <a:solidFill>
                  <a:schemeClr val="tx1"/>
                </a:solidFill>
                <a:effectLst/>
                <a:latin typeface="+mn-lt"/>
                <a:ea typeface="+mn-ea"/>
                <a:cs typeface="+mn-cs"/>
              </a:rPr>
              <a:t>(3).</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link to the article on the slide.</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5</a:t>
            </a:fld>
            <a:endParaRPr lang="en-GB"/>
          </a:p>
        </p:txBody>
      </p:sp>
    </p:spTree>
    <p:extLst>
      <p:ext uri="{BB962C8B-B14F-4D97-AF65-F5344CB8AC3E}">
        <p14:creationId xmlns:p14="http://schemas.microsoft.com/office/powerpoint/2010/main" val="271070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is an optional slide</a:t>
            </a:r>
          </a:p>
          <a:p>
            <a:r>
              <a:rPr lang="en-GB" b="0" dirty="0"/>
              <a:t>The slide gives an opportunity to think about different ways that a teacher might act in the class, given the distinction being made between arbitrary and necessary mathematics.</a:t>
            </a:r>
          </a:p>
          <a:p>
            <a:endParaRPr lang="en-US" b="0" dirty="0"/>
          </a:p>
          <a:p>
            <a:r>
              <a:rPr lang="en-US" b="0" dirty="0"/>
              <a:t>When watching the video it is likely that participants were focused on the students and their actions, you might like to show the video again here and watch the teacher’s reactions and responses to the students’ answers.</a:t>
            </a:r>
          </a:p>
        </p:txBody>
      </p:sp>
      <p:sp>
        <p:nvSpPr>
          <p:cNvPr id="4" name="Slide Number Placeholder 3"/>
          <p:cNvSpPr>
            <a:spLocks noGrp="1"/>
          </p:cNvSpPr>
          <p:nvPr>
            <p:ph type="sldNum" sz="quarter" idx="5"/>
          </p:nvPr>
        </p:nvSpPr>
        <p:spPr/>
        <p:txBody>
          <a:bodyPr/>
          <a:lstStyle/>
          <a:p>
            <a:fld id="{E0861660-A340-4D51-93F2-D70164DB64CE}" type="slidenum">
              <a:rPr lang="en-GB" smtClean="0"/>
              <a:t>6</a:t>
            </a:fld>
            <a:endParaRPr lang="en-GB"/>
          </a:p>
        </p:txBody>
      </p:sp>
    </p:spTree>
    <p:extLst>
      <p:ext uri="{BB962C8B-B14F-4D97-AF65-F5344CB8AC3E}">
        <p14:creationId xmlns:p14="http://schemas.microsoft.com/office/powerpoint/2010/main" val="145898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slide offers some tasks from pages 19 and 20 of the NCETM’s Secondary Professional Development Materials 6.1 Geometric Properties. There is a link to the document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Participants are likely to have their own methods for teaching students about the angle sum of a triangle (for example, by tearing the corners off a paper triangle). You might like to discuss these and consider their approaches through the lens of the </a:t>
            </a:r>
            <a:r>
              <a:rPr lang="en-GB" b="0" i="1" dirty="0"/>
              <a:t>arbitrary </a:t>
            </a:r>
            <a:r>
              <a:rPr lang="en-GB" b="0" dirty="0"/>
              <a:t>and </a:t>
            </a:r>
            <a:r>
              <a:rPr lang="en-GB" b="0" i="1" dirty="0"/>
              <a:t>necessary </a:t>
            </a:r>
            <a:r>
              <a:rPr lang="en-GB" b="0" dirty="0"/>
              <a:t>distinction.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You might like to have tried these items with your own students and share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E0861660-A340-4D51-93F2-D70164DB64CE}" type="slidenum">
              <a:rPr lang="en-GB" smtClean="0"/>
              <a:t>7</a:t>
            </a:fld>
            <a:endParaRPr lang="en-GB"/>
          </a:p>
        </p:txBody>
      </p:sp>
    </p:spTree>
    <p:extLst>
      <p:ext uri="{BB962C8B-B14F-4D97-AF65-F5344CB8AC3E}">
        <p14:creationId xmlns:p14="http://schemas.microsoft.com/office/powerpoint/2010/main" val="106210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is an optional slide, </a:t>
            </a:r>
            <a:r>
              <a:rPr lang="en-GB" b="0" dirty="0"/>
              <a:t>offering a proposition from the article.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proposition might be seen as controversial and is offered here as a catalyst to generate discussion within your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might like to start your session by offering this statement for discussion, conclude with it, or both. Or maybe not offer it if time doesn’t allow.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intention of this slide is to support and focus discussion around what mathematics is and the intention of the mathematics curriculum in your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8</a:t>
            </a:fld>
            <a:endParaRPr lang="en-GB"/>
          </a:p>
        </p:txBody>
      </p:sp>
    </p:spTree>
    <p:extLst>
      <p:ext uri="{BB962C8B-B14F-4D97-AF65-F5344CB8AC3E}">
        <p14:creationId xmlns:p14="http://schemas.microsoft.com/office/powerpoint/2010/main" val="3390452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3333403" y="6397351"/>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6208887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6A41B-1721-49CC-AE28-B2499B40D3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2" name="Title 1"/>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page header here</a:t>
            </a:r>
          </a:p>
        </p:txBody>
      </p:sp>
      <p:sp>
        <p:nvSpPr>
          <p:cNvPr id="3" name="Content Placeholder 2"/>
          <p:cNvSpPr>
            <a:spLocks noGrp="1"/>
          </p:cNvSpPr>
          <p:nvPr>
            <p:ph idx="1" hasCustomPrompt="1"/>
          </p:nvPr>
        </p:nvSpPr>
        <p:spPr>
          <a:xfrm>
            <a:off x="407323" y="1105593"/>
            <a:ext cx="8429106" cy="507137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Insert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9320876-2D9A-4262-91EE-C9075D92087C}"/>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252551401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bird  Description automatically generated">
            <a:extLst>
              <a:ext uri="{FF2B5EF4-FFF2-40B4-BE49-F238E27FC236}">
                <a16:creationId xmlns:a16="http://schemas.microsoft.com/office/drawing/2014/main" id="{032819F4-6B69-4A92-9757-49367FA68D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Rectangle 3">
            <a:extLst>
              <a:ext uri="{FF2B5EF4-FFF2-40B4-BE49-F238E27FC236}">
                <a16:creationId xmlns:a16="http://schemas.microsoft.com/office/drawing/2014/main" id="{5938457C-B46E-45C0-8DC3-E6041D098928}"/>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
        <p:nvSpPr>
          <p:cNvPr id="7" name="Picture Placeholder 6">
            <a:extLst>
              <a:ext uri="{FF2B5EF4-FFF2-40B4-BE49-F238E27FC236}">
                <a16:creationId xmlns:a16="http://schemas.microsoft.com/office/drawing/2014/main" id="{BB8EFC88-CD42-46E3-A5E8-2D280DD8A062}"/>
              </a:ext>
            </a:extLst>
          </p:cNvPr>
          <p:cNvSpPr>
            <a:spLocks noGrp="1"/>
          </p:cNvSpPr>
          <p:nvPr>
            <p:ph type="pic" sz="quarter" idx="10" hasCustomPrompt="1"/>
          </p:nvPr>
        </p:nvSpPr>
        <p:spPr>
          <a:xfrm>
            <a:off x="398983" y="1097279"/>
            <a:ext cx="8437446" cy="5116689"/>
          </a:xfrm>
          <a:prstGeom prst="rect">
            <a:avLst/>
          </a:prstGeom>
        </p:spPr>
        <p:txBody>
          <a:bodyPr/>
          <a:lstStyle>
            <a:lvl1pPr>
              <a:defRPr/>
            </a:lvl1pPr>
          </a:lstStyle>
          <a:p>
            <a:r>
              <a:rPr lang="en-US" dirty="0"/>
              <a:t>Insert picture here</a:t>
            </a:r>
            <a:endParaRPr lang="en-GB" dirty="0"/>
          </a:p>
        </p:txBody>
      </p:sp>
      <p:sp>
        <p:nvSpPr>
          <p:cNvPr id="9" name="Title 1">
            <a:extLst>
              <a:ext uri="{FF2B5EF4-FFF2-40B4-BE49-F238E27FC236}">
                <a16:creationId xmlns:a16="http://schemas.microsoft.com/office/drawing/2014/main" id="{1CCC099E-56A4-4B13-A58E-3F80D1458470}"/>
              </a:ext>
            </a:extLst>
          </p:cNvPr>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image title here (if applicable)</a:t>
            </a:r>
          </a:p>
        </p:txBody>
      </p:sp>
    </p:spTree>
    <p:extLst>
      <p:ext uri="{BB962C8B-B14F-4D97-AF65-F5344CB8AC3E}">
        <p14:creationId xmlns:p14="http://schemas.microsoft.com/office/powerpoint/2010/main" val="387845620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2" y="268"/>
            <a:ext cx="9141855" cy="6857462"/>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2951017" y="6413975"/>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
        <p:nvSpPr>
          <p:cNvPr id="2" name="Title 1">
            <a:extLst>
              <a:ext uri="{FF2B5EF4-FFF2-40B4-BE49-F238E27FC236}">
                <a16:creationId xmlns:a16="http://schemas.microsoft.com/office/drawing/2014/main" id="{DECAA8B9-6A56-4A36-A5FC-43EB6D1075E3}"/>
              </a:ext>
            </a:extLst>
          </p:cNvPr>
          <p:cNvSpPr>
            <a:spLocks noGrp="1"/>
          </p:cNvSpPr>
          <p:nvPr>
            <p:ph type="title" hasCustomPrompt="1"/>
          </p:nvPr>
        </p:nvSpPr>
        <p:spPr>
          <a:xfrm>
            <a:off x="628649" y="3756720"/>
            <a:ext cx="7886700" cy="374708"/>
          </a:xfrm>
          <a:prstGeom prst="rect">
            <a:avLst/>
          </a:prstGeom>
        </p:spPr>
        <p:txBody>
          <a:bodyPr/>
          <a:lstStyle>
            <a:lvl1pPr algn="ctr">
              <a:defRPr sz="2400" b="0">
                <a:latin typeface="Myriad Pro" panose="020B0503030403020204" pitchFamily="34" charset="0"/>
              </a:defRPr>
            </a:lvl1pPr>
          </a:lstStyle>
          <a:p>
            <a:r>
              <a:rPr lang="en-US" dirty="0"/>
              <a:t>[Insert title of video here]</a:t>
            </a:r>
            <a:endParaRPr lang="en-GB" dirty="0"/>
          </a:p>
        </p:txBody>
      </p:sp>
    </p:spTree>
    <p:extLst>
      <p:ext uri="{BB962C8B-B14F-4D97-AF65-F5344CB8AC3E}">
        <p14:creationId xmlns:p14="http://schemas.microsoft.com/office/powerpoint/2010/main" val="149196516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ncetm.org.uk/secondarymasterypd" TargetMode="External"/><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DA1B53-3A5D-4549-92D4-5F86F98B2E0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8045"/>
            <a:ext cx="9143999" cy="6857464"/>
          </a:xfrm>
          <a:prstGeom prst="rect">
            <a:avLst/>
          </a:prstGeom>
        </p:spPr>
      </p:pic>
      <p:sp>
        <p:nvSpPr>
          <p:cNvPr id="5" name="Rectangle 4">
            <a:extLst>
              <a:ext uri="{FF2B5EF4-FFF2-40B4-BE49-F238E27FC236}">
                <a16:creationId xmlns:a16="http://schemas.microsoft.com/office/drawing/2014/main" id="{8B2CDE64-BAEA-40FA-83DA-CBF0F9B687A6}"/>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8">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3483576883"/>
      </p:ext>
    </p:extLst>
  </p:cSld>
  <p:clrMap bg1="lt1" tx1="dk1" bg2="lt2" tx2="dk2" accent1="accent1" accent2="accent2" accent3="accent3" accent4="accent4" accent5="accent5" accent6="accent6" hlink="hlink" folHlink="folHlink"/>
  <p:sldLayoutIdLst>
    <p:sldLayoutId id="2147483687" r:id="rId1"/>
    <p:sldLayoutId id="2147483683" r:id="rId2"/>
    <p:sldLayoutId id="2147483685" r:id="rId3"/>
    <p:sldLayoutId id="2147483688" r:id="rId4"/>
  </p:sldLayoutIdLst>
  <p:transition spd="slow">
    <p:wipe/>
  </p:transition>
  <p:txStyles>
    <p:titleStyle>
      <a:lvl1pPr algn="l" defTabSz="914400" rtl="0" eaLnBrk="1" latinLnBrk="0" hangingPunct="1">
        <a:lnSpc>
          <a:spcPct val="90000"/>
        </a:lnSpc>
        <a:spcBef>
          <a:spcPct val="0"/>
        </a:spcBef>
        <a:buNone/>
        <a:defRPr sz="4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hwfluxcs/ncetm_ks3_cc_6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40909743"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jstor.org/stable/40248303"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jstor.org/stable/40248303" TargetMode="Externa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jstor.org/stable/40248303"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ncetm.org.uk/media/hwfluxcs/ncetm_ks3_cc_6_1.pdf"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www.jstor.org/stable/4024830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9A48-CC28-43A7-9C3C-04F074FB5E42}"/>
              </a:ext>
            </a:extLst>
          </p:cNvPr>
          <p:cNvSpPr>
            <a:spLocks noGrp="1"/>
          </p:cNvSpPr>
          <p:nvPr>
            <p:ph type="title"/>
          </p:nvPr>
        </p:nvSpPr>
        <p:spPr>
          <a:xfrm>
            <a:off x="0" y="3756720"/>
            <a:ext cx="9144000" cy="423394"/>
          </a:xfrm>
        </p:spPr>
        <p:txBody>
          <a:bodyPr/>
          <a:lstStyle/>
          <a:p>
            <a:r>
              <a:rPr lang="en-GB" dirty="0"/>
              <a:t>Angles in parallel lines: deducing unknown facts from known facts</a:t>
            </a:r>
          </a:p>
        </p:txBody>
      </p:sp>
    </p:spTree>
    <p:extLst>
      <p:ext uri="{BB962C8B-B14F-4D97-AF65-F5344CB8AC3E}">
        <p14:creationId xmlns:p14="http://schemas.microsoft.com/office/powerpoint/2010/main" val="3344650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6A78E0-BED3-3448-8158-EC49D626A302}"/>
              </a:ext>
            </a:extLst>
          </p:cNvPr>
          <p:cNvSpPr txBox="1"/>
          <p:nvPr/>
        </p:nvSpPr>
        <p:spPr>
          <a:xfrm>
            <a:off x="-1" y="204257"/>
            <a:ext cx="9143999" cy="830997"/>
          </a:xfrm>
          <a:prstGeom prst="rect">
            <a:avLst/>
          </a:prstGeom>
          <a:noFill/>
        </p:spPr>
        <p:txBody>
          <a:bodyPr wrap="square" rtlCol="0">
            <a:spAutoFit/>
          </a:bodyPr>
          <a:lstStyle/>
          <a:p>
            <a:r>
              <a:rPr lang="en-US" sz="2400" dirty="0">
                <a:solidFill>
                  <a:schemeClr val="bg1"/>
                </a:solidFill>
              </a:rPr>
              <a:t>Work on this task for yourself and think about how you’d tackle it.</a:t>
            </a:r>
          </a:p>
          <a:p>
            <a:endParaRPr lang="en-US" sz="2400" dirty="0">
              <a:solidFill>
                <a:schemeClr val="bg1"/>
              </a:solidFill>
            </a:endParaRPr>
          </a:p>
        </p:txBody>
      </p:sp>
      <p:sp>
        <p:nvSpPr>
          <p:cNvPr id="6" name="TextBox 5">
            <a:extLst>
              <a:ext uri="{FF2B5EF4-FFF2-40B4-BE49-F238E27FC236}">
                <a16:creationId xmlns:a16="http://schemas.microsoft.com/office/drawing/2014/main" id="{CEC7AB68-964C-E943-83DB-1942B438E4E0}"/>
              </a:ext>
            </a:extLst>
          </p:cNvPr>
          <p:cNvSpPr txBox="1"/>
          <p:nvPr/>
        </p:nvSpPr>
        <p:spPr>
          <a:xfrm>
            <a:off x="105098" y="4969648"/>
            <a:ext cx="8938885" cy="1323439"/>
          </a:xfrm>
          <a:prstGeom prst="rect">
            <a:avLst/>
          </a:prstGeom>
          <a:noFill/>
        </p:spPr>
        <p:txBody>
          <a:bodyPr wrap="square" rtlCol="0">
            <a:spAutoFit/>
          </a:bodyPr>
          <a:lstStyle/>
          <a:p>
            <a:endParaRPr lang="en-US" sz="2000" dirty="0">
              <a:solidFill>
                <a:schemeClr val="bg1"/>
              </a:solidFill>
            </a:endParaRPr>
          </a:p>
          <a:p>
            <a:r>
              <a:rPr lang="en-US" sz="2000" dirty="0">
                <a:solidFill>
                  <a:schemeClr val="bg1"/>
                </a:solidFill>
              </a:rPr>
              <a:t>Once you’ve made your decisions, think about some KS3 students you teach.</a:t>
            </a:r>
          </a:p>
          <a:p>
            <a:r>
              <a:rPr lang="en-US" sz="2000" dirty="0">
                <a:solidFill>
                  <a:schemeClr val="bg1"/>
                </a:solidFill>
              </a:rPr>
              <a:t>How do you think they would work on this task?</a:t>
            </a:r>
          </a:p>
          <a:p>
            <a:endParaRPr lang="en-US" sz="2000" dirty="0">
              <a:solidFill>
                <a:schemeClr val="bg1"/>
              </a:solidFill>
            </a:endParaRPr>
          </a:p>
        </p:txBody>
      </p:sp>
      <p:sp>
        <p:nvSpPr>
          <p:cNvPr id="8" name="TextBox 7">
            <a:extLst>
              <a:ext uri="{FF2B5EF4-FFF2-40B4-BE49-F238E27FC236}">
                <a16:creationId xmlns:a16="http://schemas.microsoft.com/office/drawing/2014/main" id="{10750511-1B96-0C4F-A367-D25E4B1100BE}"/>
              </a:ext>
            </a:extLst>
          </p:cNvPr>
          <p:cNvSpPr txBox="1"/>
          <p:nvPr/>
        </p:nvSpPr>
        <p:spPr>
          <a:xfrm>
            <a:off x="7015984" y="6212663"/>
            <a:ext cx="1593706" cy="246221"/>
          </a:xfrm>
          <a:prstGeom prst="rect">
            <a:avLst/>
          </a:prstGeom>
          <a:noFill/>
        </p:spPr>
        <p:txBody>
          <a:bodyPr wrap="non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Link to Core Concept 6.1</a:t>
            </a:r>
            <a:endParaRPr lang="en-US" sz="1000" dirty="0">
              <a:solidFill>
                <a:schemeClr val="bg1"/>
              </a:solidFill>
            </a:endParaRPr>
          </a:p>
        </p:txBody>
      </p:sp>
      <p:pic>
        <p:nvPicPr>
          <p:cNvPr id="3" name="Picture 2">
            <a:extLst>
              <a:ext uri="{FF2B5EF4-FFF2-40B4-BE49-F238E27FC236}">
                <a16:creationId xmlns:a16="http://schemas.microsoft.com/office/drawing/2014/main" id="{CC8481F1-A429-F646-96A6-B6992E3E7CF9}"/>
              </a:ext>
            </a:extLst>
          </p:cNvPr>
          <p:cNvPicPr>
            <a:picLocks noChangeAspect="1"/>
          </p:cNvPicPr>
          <p:nvPr/>
        </p:nvPicPr>
        <p:blipFill>
          <a:blip r:embed="rId4"/>
          <a:stretch>
            <a:fillRect/>
          </a:stretch>
        </p:blipFill>
        <p:spPr>
          <a:xfrm>
            <a:off x="2054300" y="799860"/>
            <a:ext cx="4961684" cy="4406178"/>
          </a:xfrm>
          <a:prstGeom prst="rect">
            <a:avLst/>
          </a:prstGeom>
          <a:ln w="38100">
            <a:solidFill>
              <a:schemeClr val="bg1"/>
            </a:solidFill>
          </a:ln>
        </p:spPr>
      </p:pic>
    </p:spTree>
    <p:extLst>
      <p:ext uri="{BB962C8B-B14F-4D97-AF65-F5344CB8AC3E}">
        <p14:creationId xmlns:p14="http://schemas.microsoft.com/office/powerpoint/2010/main" val="7328757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8B09C8-3B04-F040-BC73-5BC810E912D5}"/>
              </a:ext>
            </a:extLst>
          </p:cNvPr>
          <p:cNvSpPr txBox="1"/>
          <p:nvPr/>
        </p:nvSpPr>
        <p:spPr>
          <a:xfrm>
            <a:off x="0" y="26524"/>
            <a:ext cx="9144000" cy="830997"/>
          </a:xfrm>
          <a:prstGeom prst="rect">
            <a:avLst/>
          </a:prstGeom>
          <a:noFill/>
        </p:spPr>
        <p:txBody>
          <a:bodyPr wrap="square" rtlCol="0">
            <a:spAutoFit/>
          </a:bodyPr>
          <a:lstStyle/>
          <a:p>
            <a:r>
              <a:rPr lang="en-US" sz="2400" dirty="0">
                <a:solidFill>
                  <a:schemeClr val="bg1"/>
                </a:solidFill>
                <a:hlinkClick r:id="rId3">
                  <a:extLst>
                    <a:ext uri="{A12FA001-AC4F-418D-AE19-62706E023703}">
                      <ahyp:hlinkClr xmlns:ahyp="http://schemas.microsoft.com/office/drawing/2018/hyperlinkcolor" val="tx"/>
                    </a:ext>
                  </a:extLst>
                </a:hlinkClick>
              </a:rPr>
              <a:t>Watch the video</a:t>
            </a:r>
            <a:r>
              <a:rPr lang="en-US" sz="2400" dirty="0">
                <a:solidFill>
                  <a:schemeClr val="bg1"/>
                </a:solidFill>
              </a:rPr>
              <a:t> in which four Year 8 students work on this prompt with their teacher.</a:t>
            </a:r>
          </a:p>
        </p:txBody>
      </p:sp>
      <p:sp>
        <p:nvSpPr>
          <p:cNvPr id="6" name="TextBox 5">
            <a:extLst>
              <a:ext uri="{FF2B5EF4-FFF2-40B4-BE49-F238E27FC236}">
                <a16:creationId xmlns:a16="http://schemas.microsoft.com/office/drawing/2014/main" id="{2D0CC4A7-8BE7-BE4C-8130-A6A76F3FBE07}"/>
              </a:ext>
            </a:extLst>
          </p:cNvPr>
          <p:cNvSpPr txBox="1"/>
          <p:nvPr/>
        </p:nvSpPr>
        <p:spPr>
          <a:xfrm>
            <a:off x="0" y="5386812"/>
            <a:ext cx="9144000" cy="1015663"/>
          </a:xfrm>
          <a:prstGeom prst="rect">
            <a:avLst/>
          </a:prstGeom>
          <a:noFill/>
        </p:spPr>
        <p:txBody>
          <a:bodyPr wrap="square" rtlCol="0">
            <a:spAutoFit/>
          </a:bodyPr>
          <a:lstStyle/>
          <a:p>
            <a:r>
              <a:rPr lang="en-US" sz="2000" dirty="0">
                <a:solidFill>
                  <a:schemeClr val="bg1"/>
                </a:solidFill>
              </a:rPr>
              <a:t>While watching, keep in mind the predictions that you made. </a:t>
            </a:r>
          </a:p>
          <a:p>
            <a:pPr marL="342900" indent="-342900">
              <a:buFont typeface="Arial" panose="020B0604020202020204" pitchFamily="34" charset="0"/>
              <a:buChar char="•"/>
            </a:pPr>
            <a:r>
              <a:rPr lang="en-US" sz="2000" dirty="0">
                <a:solidFill>
                  <a:schemeClr val="bg1"/>
                </a:solidFill>
              </a:rPr>
              <a:t>Do these students show the same thinking that you expected?</a:t>
            </a:r>
          </a:p>
          <a:p>
            <a:pPr marL="342900" indent="-342900">
              <a:buFont typeface="Arial" panose="020B0604020202020204" pitchFamily="34" charset="0"/>
              <a:buChar char="•"/>
            </a:pPr>
            <a:r>
              <a:rPr lang="en-US" sz="2000" dirty="0">
                <a:solidFill>
                  <a:schemeClr val="bg1"/>
                </a:solidFill>
              </a:rPr>
              <a:t>What strikes you about the responses and reasoning from these students?</a:t>
            </a:r>
          </a:p>
        </p:txBody>
      </p:sp>
      <p:pic>
        <p:nvPicPr>
          <p:cNvPr id="3" name="Picture 2">
            <a:extLst>
              <a:ext uri="{FF2B5EF4-FFF2-40B4-BE49-F238E27FC236}">
                <a16:creationId xmlns:a16="http://schemas.microsoft.com/office/drawing/2014/main" id="{0387512E-3582-AC4A-9EDF-BAF994E2FFB9}"/>
              </a:ext>
            </a:extLst>
          </p:cNvPr>
          <p:cNvPicPr>
            <a:picLocks noChangeAspect="1"/>
          </p:cNvPicPr>
          <p:nvPr/>
        </p:nvPicPr>
        <p:blipFill rotWithShape="1">
          <a:blip r:embed="rId4"/>
          <a:srcRect t="5615" b="14385"/>
          <a:stretch/>
        </p:blipFill>
        <p:spPr>
          <a:xfrm>
            <a:off x="0" y="933061"/>
            <a:ext cx="9144000" cy="4397767"/>
          </a:xfrm>
          <a:prstGeom prst="rect">
            <a:avLst/>
          </a:prstGeom>
        </p:spPr>
      </p:pic>
    </p:spTree>
    <p:extLst>
      <p:ext uri="{BB962C8B-B14F-4D97-AF65-F5344CB8AC3E}">
        <p14:creationId xmlns:p14="http://schemas.microsoft.com/office/powerpoint/2010/main" val="36153601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AB5D57-98E9-AE45-A80E-E000A6531A86}"/>
              </a:ext>
            </a:extLst>
          </p:cNvPr>
          <p:cNvSpPr txBox="1"/>
          <p:nvPr/>
        </p:nvSpPr>
        <p:spPr>
          <a:xfrm>
            <a:off x="-1" y="-18661"/>
            <a:ext cx="5531006" cy="1015663"/>
          </a:xfrm>
          <a:prstGeom prst="rect">
            <a:avLst/>
          </a:prstGeom>
          <a:noFill/>
        </p:spPr>
        <p:txBody>
          <a:bodyPr wrap="square" rtlCol="0">
            <a:spAutoFit/>
          </a:bodyPr>
          <a:lstStyle/>
          <a:p>
            <a:r>
              <a:rPr lang="en-US" sz="2000" dirty="0">
                <a:solidFill>
                  <a:schemeClr val="bg1"/>
                </a:solidFill>
              </a:rPr>
              <a:t>In a series of three articles, Dave Hewitt discusses the ‘arbitrary and necessary’ elements of the </a:t>
            </a:r>
            <a:r>
              <a:rPr lang="en-US" sz="2000" dirty="0" err="1">
                <a:solidFill>
                  <a:schemeClr val="bg1"/>
                </a:solidFill>
              </a:rPr>
              <a:t>maths</a:t>
            </a:r>
            <a:r>
              <a:rPr lang="en-US" sz="2000" dirty="0">
                <a:solidFill>
                  <a:schemeClr val="bg1"/>
                </a:solidFill>
              </a:rPr>
              <a:t> curriculum…</a:t>
            </a:r>
          </a:p>
        </p:txBody>
      </p:sp>
      <p:pic>
        <p:nvPicPr>
          <p:cNvPr id="4" name="Picture 3">
            <a:extLst>
              <a:ext uri="{FF2B5EF4-FFF2-40B4-BE49-F238E27FC236}">
                <a16:creationId xmlns:a16="http://schemas.microsoft.com/office/drawing/2014/main" id="{9C603D5E-7C57-E741-B4EF-A307AE04586E}"/>
              </a:ext>
            </a:extLst>
          </p:cNvPr>
          <p:cNvPicPr>
            <a:picLocks noChangeAspect="1"/>
          </p:cNvPicPr>
          <p:nvPr/>
        </p:nvPicPr>
        <p:blipFill rotWithShape="1">
          <a:blip r:embed="rId3"/>
          <a:srcRect l="4903"/>
          <a:stretch/>
        </p:blipFill>
        <p:spPr>
          <a:xfrm>
            <a:off x="4814593" y="17867"/>
            <a:ext cx="4180114" cy="6822264"/>
          </a:xfrm>
          <a:prstGeom prst="rect">
            <a:avLst/>
          </a:prstGeom>
        </p:spPr>
      </p:pic>
      <p:sp>
        <p:nvSpPr>
          <p:cNvPr id="16" name="TextBox 15">
            <a:extLst>
              <a:ext uri="{FF2B5EF4-FFF2-40B4-BE49-F238E27FC236}">
                <a16:creationId xmlns:a16="http://schemas.microsoft.com/office/drawing/2014/main" id="{574CE948-6EE2-4747-833A-6C4832DA2D68}"/>
              </a:ext>
            </a:extLst>
          </p:cNvPr>
          <p:cNvSpPr txBox="1"/>
          <p:nvPr/>
        </p:nvSpPr>
        <p:spPr>
          <a:xfrm>
            <a:off x="4814593" y="17867"/>
            <a:ext cx="4329407" cy="707886"/>
          </a:xfrm>
          <a:prstGeom prst="rect">
            <a:avLst/>
          </a:prstGeom>
          <a:noFill/>
        </p:spPr>
        <p:txBody>
          <a:bodyPr wrap="square" rtlCol="0">
            <a:spAutoFit/>
          </a:bodyPr>
          <a:lstStyle/>
          <a:p>
            <a:r>
              <a:rPr lang="en-US" sz="2000" dirty="0">
                <a:solidFill>
                  <a:schemeClr val="bg1"/>
                </a:solidFill>
              </a:rPr>
              <a:t>…and offers the use of 360º as the unit of a full turn as an example</a:t>
            </a:r>
          </a:p>
        </p:txBody>
      </p:sp>
      <p:pic>
        <p:nvPicPr>
          <p:cNvPr id="10" name="Picture 9">
            <a:extLst>
              <a:ext uri="{FF2B5EF4-FFF2-40B4-BE49-F238E27FC236}">
                <a16:creationId xmlns:a16="http://schemas.microsoft.com/office/drawing/2014/main" id="{7508EEAD-1180-274E-9B5A-74420D90039C}"/>
              </a:ext>
            </a:extLst>
          </p:cNvPr>
          <p:cNvPicPr>
            <a:picLocks noChangeAspect="1"/>
          </p:cNvPicPr>
          <p:nvPr/>
        </p:nvPicPr>
        <p:blipFill rotWithShape="1">
          <a:blip r:embed="rId4"/>
          <a:srcRect t="24599"/>
          <a:stretch/>
        </p:blipFill>
        <p:spPr>
          <a:xfrm>
            <a:off x="4814593" y="848967"/>
            <a:ext cx="4180114" cy="5982693"/>
          </a:xfrm>
          <a:prstGeom prst="rect">
            <a:avLst/>
          </a:prstGeom>
        </p:spPr>
      </p:pic>
      <p:sp>
        <p:nvSpPr>
          <p:cNvPr id="11" name="Rounded Rectangle 10">
            <a:extLst>
              <a:ext uri="{FF2B5EF4-FFF2-40B4-BE49-F238E27FC236}">
                <a16:creationId xmlns:a16="http://schemas.microsoft.com/office/drawing/2014/main" id="{55E018BE-FC27-3248-A4DB-A0D8F0F5FF11}"/>
              </a:ext>
            </a:extLst>
          </p:cNvPr>
          <p:cNvSpPr/>
          <p:nvPr/>
        </p:nvSpPr>
        <p:spPr>
          <a:xfrm>
            <a:off x="4814593" y="4478693"/>
            <a:ext cx="4050438" cy="2312578"/>
          </a:xfrm>
          <a:prstGeom prst="roundRect">
            <a:avLst>
              <a:gd name="adj" fmla="val 6000"/>
            </a:avLst>
          </a:prstGeom>
          <a:noFill/>
          <a:ln w="63500">
            <a:solidFill>
              <a:srgbClr val="FFC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148EC5-631D-1149-A984-D5869E926E61}"/>
              </a:ext>
            </a:extLst>
          </p:cNvPr>
          <p:cNvSpPr txBox="1"/>
          <p:nvPr/>
        </p:nvSpPr>
        <p:spPr>
          <a:xfrm>
            <a:off x="3175535" y="6351489"/>
            <a:ext cx="1148071" cy="246221"/>
          </a:xfrm>
          <a:prstGeom prst="rect">
            <a:avLst/>
          </a:prstGeom>
          <a:noFill/>
        </p:spPr>
        <p:txBody>
          <a:bodyPr wrap="none" rtlCol="0">
            <a:spAutoFit/>
          </a:bodyPr>
          <a:lstStyle/>
          <a:p>
            <a:r>
              <a:rPr lang="en-US" sz="1000" dirty="0">
                <a:solidFill>
                  <a:schemeClr val="bg1"/>
                </a:solidFill>
                <a:hlinkClick r:id="rId5">
                  <a:extLst>
                    <a:ext uri="{A12FA001-AC4F-418D-AE19-62706E023703}">
                      <ahyp:hlinkClr xmlns:ahyp="http://schemas.microsoft.com/office/drawing/2018/hyperlinkcolor" val="tx"/>
                    </a:ext>
                  </a:extLst>
                </a:hlinkClick>
              </a:rPr>
              <a:t>Link to the article</a:t>
            </a:r>
            <a:endParaRPr lang="en-US" sz="1000" dirty="0">
              <a:solidFill>
                <a:schemeClr val="bg1"/>
              </a:solidFill>
            </a:endParaRPr>
          </a:p>
        </p:txBody>
      </p:sp>
      <p:sp>
        <p:nvSpPr>
          <p:cNvPr id="8" name="Rounded Rectangle 7">
            <a:extLst>
              <a:ext uri="{FF2B5EF4-FFF2-40B4-BE49-F238E27FC236}">
                <a16:creationId xmlns:a16="http://schemas.microsoft.com/office/drawing/2014/main" id="{C5E5B1CE-5AB3-744C-86F7-23C29114431E}"/>
              </a:ext>
            </a:extLst>
          </p:cNvPr>
          <p:cNvSpPr/>
          <p:nvPr/>
        </p:nvSpPr>
        <p:spPr>
          <a:xfrm>
            <a:off x="4889239" y="3642103"/>
            <a:ext cx="3975792" cy="2495226"/>
          </a:xfrm>
          <a:prstGeom prst="roundRect">
            <a:avLst>
              <a:gd name="adj" fmla="val 6000"/>
            </a:avLst>
          </a:prstGeom>
          <a:noFill/>
          <a:ln w="63500">
            <a:solidFill>
              <a:srgbClr val="FFC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7990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500"/>
                            </p:stCondLst>
                            <p:childTnLst>
                              <p:par>
                                <p:cTn id="14" presetID="6" presetClass="emph" presetSubtype="0" fill="hold" nodeType="afterEffect">
                                  <p:stCondLst>
                                    <p:cond delay="500"/>
                                  </p:stCondLst>
                                  <p:childTnLst>
                                    <p:animScale>
                                      <p:cBhvr>
                                        <p:cTn id="15" dur="1000" fill="hold"/>
                                        <p:tgtEl>
                                          <p:spTgt spid="4"/>
                                        </p:tgtEl>
                                      </p:cBhvr>
                                      <p:by x="80000" y="80000"/>
                                    </p:animScale>
                                  </p:childTnLst>
                                </p:cTn>
                              </p:par>
                              <p:par>
                                <p:cTn id="16" presetID="42" presetClass="path" presetSubtype="0" accel="50000" decel="50000" fill="hold" nodeType="withEffect">
                                  <p:stCondLst>
                                    <p:cond delay="0"/>
                                  </p:stCondLst>
                                  <p:childTnLst>
                                    <p:animMotion origin="layout" path="M -4.72222E-6 0 L -0.50607 0.03056 " pathEditMode="relative" rAng="0" ptsTypes="AA">
                                      <p:cBhvr>
                                        <p:cTn id="17" dur="1000" fill="hold"/>
                                        <p:tgtEl>
                                          <p:spTgt spid="4"/>
                                        </p:tgtEl>
                                        <p:attrNameLst>
                                          <p:attrName>ppt_x</p:attrName>
                                          <p:attrName>ppt_y</p:attrName>
                                        </p:attrNameLst>
                                      </p:cBhvr>
                                      <p:rCtr x="-25313" y="1528"/>
                                    </p:animMotion>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8" fill="hold" grpId="0" nodeType="after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P spid="11"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5A40E-6089-EF4B-B4EE-29AE39091380}"/>
              </a:ext>
            </a:extLst>
          </p:cNvPr>
          <p:cNvPicPr>
            <a:picLocks noChangeAspect="1"/>
          </p:cNvPicPr>
          <p:nvPr/>
        </p:nvPicPr>
        <p:blipFill>
          <a:blip r:embed="rId3"/>
          <a:stretch>
            <a:fillRect/>
          </a:stretch>
        </p:blipFill>
        <p:spPr>
          <a:xfrm>
            <a:off x="4903736" y="-18661"/>
            <a:ext cx="3964511" cy="6858000"/>
          </a:xfrm>
          <a:prstGeom prst="rect">
            <a:avLst/>
          </a:prstGeom>
        </p:spPr>
      </p:pic>
      <p:sp>
        <p:nvSpPr>
          <p:cNvPr id="5" name="TextBox 4">
            <a:extLst>
              <a:ext uri="{FF2B5EF4-FFF2-40B4-BE49-F238E27FC236}">
                <a16:creationId xmlns:a16="http://schemas.microsoft.com/office/drawing/2014/main" id="{B8C2EC81-8137-0945-9860-4D8D7191D0C5}"/>
              </a:ext>
            </a:extLst>
          </p:cNvPr>
          <p:cNvSpPr txBox="1"/>
          <p:nvPr/>
        </p:nvSpPr>
        <p:spPr>
          <a:xfrm>
            <a:off x="-1" y="130629"/>
            <a:ext cx="4903737" cy="1015663"/>
          </a:xfrm>
          <a:prstGeom prst="rect">
            <a:avLst/>
          </a:prstGeom>
          <a:noFill/>
        </p:spPr>
        <p:txBody>
          <a:bodyPr wrap="square" rtlCol="0">
            <a:spAutoFit/>
          </a:bodyPr>
          <a:lstStyle/>
          <a:p>
            <a:r>
              <a:rPr lang="en-US" sz="2000" dirty="0">
                <a:solidFill>
                  <a:schemeClr val="bg1"/>
                </a:solidFill>
              </a:rPr>
              <a:t>In contrast to the ‘arbitrary’, Hewitt also identifies areas of the </a:t>
            </a:r>
            <a:r>
              <a:rPr lang="en-US" sz="2000" dirty="0" err="1">
                <a:solidFill>
                  <a:schemeClr val="bg1"/>
                </a:solidFill>
              </a:rPr>
              <a:t>maths</a:t>
            </a:r>
            <a:r>
              <a:rPr lang="en-US" sz="2000" dirty="0">
                <a:solidFill>
                  <a:schemeClr val="bg1"/>
                </a:solidFill>
              </a:rPr>
              <a:t> curriculum that are ‘necessary’</a:t>
            </a:r>
          </a:p>
        </p:txBody>
      </p:sp>
      <p:sp>
        <p:nvSpPr>
          <p:cNvPr id="9" name="TextBox 8">
            <a:extLst>
              <a:ext uri="{FF2B5EF4-FFF2-40B4-BE49-F238E27FC236}">
                <a16:creationId xmlns:a16="http://schemas.microsoft.com/office/drawing/2014/main" id="{A8EA639C-4C4F-6C43-AAA3-0FD32FA674A0}"/>
              </a:ext>
            </a:extLst>
          </p:cNvPr>
          <p:cNvSpPr txBox="1"/>
          <p:nvPr/>
        </p:nvSpPr>
        <p:spPr>
          <a:xfrm>
            <a:off x="-2" y="1164953"/>
            <a:ext cx="4903737" cy="3016210"/>
          </a:xfrm>
          <a:prstGeom prst="rect">
            <a:avLst/>
          </a:prstGeom>
          <a:noFill/>
        </p:spPr>
        <p:txBody>
          <a:bodyPr wrap="square" rtlCol="0">
            <a:spAutoFit/>
          </a:bodyPr>
          <a:lstStyle/>
          <a:p>
            <a:r>
              <a:rPr lang="en-US" sz="2000" dirty="0">
                <a:solidFill>
                  <a:schemeClr val="bg1"/>
                </a:solidFill>
              </a:rPr>
              <a:t>The article continues…</a:t>
            </a:r>
          </a:p>
          <a:p>
            <a:r>
              <a:rPr lang="en-US" sz="3000" i="1" dirty="0">
                <a:solidFill>
                  <a:schemeClr val="bg1"/>
                </a:solidFill>
              </a:rPr>
              <a:t>What is necessary is in the realm of awareness, whereas the arbitrary is in the realm of memory.</a:t>
            </a:r>
          </a:p>
          <a:p>
            <a:endParaRPr lang="en-US" sz="3000" i="1" dirty="0">
              <a:solidFill>
                <a:schemeClr val="bg1"/>
              </a:solidFill>
            </a:endParaRPr>
          </a:p>
          <a:p>
            <a:r>
              <a:rPr lang="en-US" sz="2000" dirty="0">
                <a:solidFill>
                  <a:schemeClr val="bg1"/>
                </a:solidFill>
              </a:rPr>
              <a:t>and offers this table…</a:t>
            </a:r>
          </a:p>
        </p:txBody>
      </p:sp>
      <p:sp>
        <p:nvSpPr>
          <p:cNvPr id="10" name="TextBox 9">
            <a:extLst>
              <a:ext uri="{FF2B5EF4-FFF2-40B4-BE49-F238E27FC236}">
                <a16:creationId xmlns:a16="http://schemas.microsoft.com/office/drawing/2014/main" id="{79DF780D-8F46-C645-9E2E-E7A74C9BF3DB}"/>
              </a:ext>
            </a:extLst>
          </p:cNvPr>
          <p:cNvSpPr txBox="1"/>
          <p:nvPr/>
        </p:nvSpPr>
        <p:spPr>
          <a:xfrm>
            <a:off x="4812874" y="130629"/>
            <a:ext cx="4331126" cy="1631216"/>
          </a:xfrm>
          <a:prstGeom prst="rect">
            <a:avLst/>
          </a:prstGeom>
          <a:noFill/>
        </p:spPr>
        <p:txBody>
          <a:bodyPr wrap="square" rtlCol="0">
            <a:spAutoFit/>
          </a:bodyPr>
          <a:lstStyle/>
          <a:p>
            <a:r>
              <a:rPr lang="en-US" sz="2000" dirty="0">
                <a:solidFill>
                  <a:schemeClr val="bg1"/>
                </a:solidFill>
              </a:rPr>
              <a:t>Think about the students working in the video.</a:t>
            </a:r>
          </a:p>
          <a:p>
            <a:r>
              <a:rPr lang="en-US" sz="2000" dirty="0">
                <a:solidFill>
                  <a:schemeClr val="bg1"/>
                </a:solidFill>
              </a:rPr>
              <a:t>Which elements of the task might be described as arbitrary and which are necessary?</a:t>
            </a:r>
          </a:p>
        </p:txBody>
      </p:sp>
      <p:pic>
        <p:nvPicPr>
          <p:cNvPr id="11" name="Picture 10">
            <a:extLst>
              <a:ext uri="{FF2B5EF4-FFF2-40B4-BE49-F238E27FC236}">
                <a16:creationId xmlns:a16="http://schemas.microsoft.com/office/drawing/2014/main" id="{C2E01B12-A00A-2746-84DF-0BF928ECBC08}"/>
              </a:ext>
            </a:extLst>
          </p:cNvPr>
          <p:cNvPicPr>
            <a:picLocks noChangeAspect="1"/>
          </p:cNvPicPr>
          <p:nvPr/>
        </p:nvPicPr>
        <p:blipFill>
          <a:blip r:embed="rId4"/>
          <a:stretch>
            <a:fillRect/>
          </a:stretch>
        </p:blipFill>
        <p:spPr>
          <a:xfrm>
            <a:off x="4961803" y="2255685"/>
            <a:ext cx="3773733" cy="3351229"/>
          </a:xfrm>
          <a:prstGeom prst="rect">
            <a:avLst/>
          </a:prstGeom>
          <a:ln w="38100">
            <a:solidFill>
              <a:schemeClr val="bg1"/>
            </a:solidFill>
          </a:ln>
        </p:spPr>
      </p:pic>
      <p:pic>
        <p:nvPicPr>
          <p:cNvPr id="12" name="Picture 11">
            <a:extLst>
              <a:ext uri="{FF2B5EF4-FFF2-40B4-BE49-F238E27FC236}">
                <a16:creationId xmlns:a16="http://schemas.microsoft.com/office/drawing/2014/main" id="{B930E642-DED9-6045-88C2-6463863D5C0D}"/>
              </a:ext>
            </a:extLst>
          </p:cNvPr>
          <p:cNvPicPr>
            <a:picLocks noChangeAspect="1"/>
          </p:cNvPicPr>
          <p:nvPr/>
        </p:nvPicPr>
        <p:blipFill>
          <a:blip r:embed="rId5"/>
          <a:stretch>
            <a:fillRect/>
          </a:stretch>
        </p:blipFill>
        <p:spPr>
          <a:xfrm>
            <a:off x="76367" y="4161897"/>
            <a:ext cx="4769301" cy="2242141"/>
          </a:xfrm>
          <a:prstGeom prst="rect">
            <a:avLst/>
          </a:prstGeom>
        </p:spPr>
      </p:pic>
      <p:sp>
        <p:nvSpPr>
          <p:cNvPr id="13" name="TextBox 12">
            <a:extLst>
              <a:ext uri="{FF2B5EF4-FFF2-40B4-BE49-F238E27FC236}">
                <a16:creationId xmlns:a16="http://schemas.microsoft.com/office/drawing/2014/main" id="{3077E0F8-40A1-324E-AF8B-91B1B767BEE1}"/>
              </a:ext>
            </a:extLst>
          </p:cNvPr>
          <p:cNvSpPr txBox="1"/>
          <p:nvPr/>
        </p:nvSpPr>
        <p:spPr>
          <a:xfrm>
            <a:off x="3175535" y="6351489"/>
            <a:ext cx="1148071" cy="246221"/>
          </a:xfrm>
          <a:prstGeom prst="rect">
            <a:avLst/>
          </a:prstGeom>
          <a:noFill/>
        </p:spPr>
        <p:txBody>
          <a:bodyPr wrap="none" rtlCol="0">
            <a:spAutoFit/>
          </a:bodyPr>
          <a:lstStyle/>
          <a:p>
            <a:r>
              <a:rPr lang="en-US" sz="1000" dirty="0">
                <a:solidFill>
                  <a:schemeClr val="bg1"/>
                </a:solidFill>
                <a:hlinkClick r:id="rId6">
                  <a:extLst>
                    <a:ext uri="{A12FA001-AC4F-418D-AE19-62706E023703}">
                      <ahyp:hlinkClr xmlns:ahyp="http://schemas.microsoft.com/office/drawing/2018/hyperlinkcolor" val="tx"/>
                    </a:ext>
                  </a:extLst>
                </a:hlinkClick>
              </a:rPr>
              <a:t>Link to the article</a:t>
            </a:r>
            <a:endParaRPr lang="en-US" sz="1000" dirty="0">
              <a:solidFill>
                <a:schemeClr val="bg1"/>
              </a:solidFill>
            </a:endParaRPr>
          </a:p>
        </p:txBody>
      </p:sp>
      <p:sp>
        <p:nvSpPr>
          <p:cNvPr id="14" name="Rounded Rectangle 13">
            <a:extLst>
              <a:ext uri="{FF2B5EF4-FFF2-40B4-BE49-F238E27FC236}">
                <a16:creationId xmlns:a16="http://schemas.microsoft.com/office/drawing/2014/main" id="{C0227C8A-C64D-1F4A-8EBF-2DBE221D54D4}"/>
              </a:ext>
            </a:extLst>
          </p:cNvPr>
          <p:cNvSpPr/>
          <p:nvPr/>
        </p:nvSpPr>
        <p:spPr>
          <a:xfrm>
            <a:off x="4919864" y="18659"/>
            <a:ext cx="3975792" cy="3189489"/>
          </a:xfrm>
          <a:prstGeom prst="roundRect">
            <a:avLst>
              <a:gd name="adj" fmla="val 6000"/>
            </a:avLst>
          </a:prstGeom>
          <a:noFill/>
          <a:ln w="63500">
            <a:solidFill>
              <a:srgbClr val="FFC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262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grpId="1" nodeType="clickEffect">
                                  <p:stCondLst>
                                    <p:cond delay="0"/>
                                  </p:stCondLst>
                                  <p:childTnLst>
                                    <p:animEffect transition="out" filter="wipe(right)">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par>
                          <p:cTn id="24" fill="hold">
                            <p:stCondLst>
                              <p:cond delay="500"/>
                            </p:stCondLst>
                            <p:childTnLst>
                              <p:par>
                                <p:cTn id="25" presetID="2" presetClass="exit" presetSubtype="4" fill="hold" nodeType="afterEffect">
                                  <p:stCondLst>
                                    <p:cond delay="500"/>
                                  </p:stCondLst>
                                  <p:childTnLst>
                                    <p:anim calcmode="lin" valueType="num">
                                      <p:cBhvr additive="base">
                                        <p:cTn id="26" dur="500"/>
                                        <p:tgtEl>
                                          <p:spTgt spid="4"/>
                                        </p:tgtEl>
                                        <p:attrNameLst>
                                          <p:attrName>ppt_x</p:attrName>
                                        </p:attrNameLst>
                                      </p:cBhvr>
                                      <p:tavLst>
                                        <p:tav tm="0">
                                          <p:val>
                                            <p:strVal val="ppt_x"/>
                                          </p:val>
                                        </p:tav>
                                        <p:tav tm="100000">
                                          <p:val>
                                            <p:strVal val="ppt_x"/>
                                          </p:val>
                                        </p:tav>
                                      </p:tavLst>
                                    </p:anim>
                                    <p:anim calcmode="lin" valueType="num">
                                      <p:cBhvr additive="base">
                                        <p:cTn id="27" dur="500"/>
                                        <p:tgtEl>
                                          <p:spTgt spid="4"/>
                                        </p:tgtEl>
                                        <p:attrNameLst>
                                          <p:attrName>ppt_y</p:attrName>
                                        </p:attrNameLst>
                                      </p:cBhvr>
                                      <p:tavLst>
                                        <p:tav tm="0">
                                          <p:val>
                                            <p:strVal val="ppt_y"/>
                                          </p:val>
                                        </p:tav>
                                        <p:tav tm="100000">
                                          <p:val>
                                            <p:strVal val="1+ppt_h/2"/>
                                          </p:val>
                                        </p:tav>
                                      </p:tavLst>
                                    </p:anim>
                                    <p:set>
                                      <p:cBhvr>
                                        <p:cTn id="28" dur="1" fill="hold">
                                          <p:stCondLst>
                                            <p:cond delay="499"/>
                                          </p:stCondLst>
                                        </p:cTn>
                                        <p:tgtEl>
                                          <p:spTgt spid="4"/>
                                        </p:tgtEl>
                                        <p:attrNameLst>
                                          <p:attrName>style.visibility</p:attrName>
                                        </p:attrNameLst>
                                      </p:cBhvr>
                                      <p:to>
                                        <p:strVal val="hidden"/>
                                      </p:to>
                                    </p:set>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10D822-E339-464A-9CDE-389BC6031BA6}"/>
              </a:ext>
            </a:extLst>
          </p:cNvPr>
          <p:cNvPicPr>
            <a:picLocks noChangeAspect="1"/>
          </p:cNvPicPr>
          <p:nvPr/>
        </p:nvPicPr>
        <p:blipFill>
          <a:blip r:embed="rId3"/>
          <a:stretch>
            <a:fillRect/>
          </a:stretch>
        </p:blipFill>
        <p:spPr>
          <a:xfrm>
            <a:off x="44884" y="37322"/>
            <a:ext cx="4695808" cy="6363478"/>
          </a:xfrm>
          <a:prstGeom prst="rect">
            <a:avLst/>
          </a:prstGeom>
        </p:spPr>
      </p:pic>
      <p:pic>
        <p:nvPicPr>
          <p:cNvPr id="5" name="Picture 4">
            <a:extLst>
              <a:ext uri="{FF2B5EF4-FFF2-40B4-BE49-F238E27FC236}">
                <a16:creationId xmlns:a16="http://schemas.microsoft.com/office/drawing/2014/main" id="{950079CE-5D61-7540-ADDE-B21472EE05B8}"/>
              </a:ext>
            </a:extLst>
          </p:cNvPr>
          <p:cNvPicPr>
            <a:picLocks noChangeAspect="1"/>
          </p:cNvPicPr>
          <p:nvPr/>
        </p:nvPicPr>
        <p:blipFill>
          <a:blip r:embed="rId4"/>
          <a:stretch>
            <a:fillRect/>
          </a:stretch>
        </p:blipFill>
        <p:spPr>
          <a:xfrm>
            <a:off x="4796675" y="55989"/>
            <a:ext cx="4265637" cy="2742940"/>
          </a:xfrm>
          <a:prstGeom prst="rect">
            <a:avLst/>
          </a:prstGeom>
        </p:spPr>
      </p:pic>
      <p:sp>
        <p:nvSpPr>
          <p:cNvPr id="6" name="TextBox 5">
            <a:extLst>
              <a:ext uri="{FF2B5EF4-FFF2-40B4-BE49-F238E27FC236}">
                <a16:creationId xmlns:a16="http://schemas.microsoft.com/office/drawing/2014/main" id="{59E3E651-7EA0-9A46-986A-FCB883A8273C}"/>
              </a:ext>
            </a:extLst>
          </p:cNvPr>
          <p:cNvSpPr txBox="1"/>
          <p:nvPr/>
        </p:nvSpPr>
        <p:spPr>
          <a:xfrm>
            <a:off x="4796675" y="3080731"/>
            <a:ext cx="4265637" cy="2554545"/>
          </a:xfrm>
          <a:prstGeom prst="rect">
            <a:avLst/>
          </a:prstGeom>
          <a:noFill/>
        </p:spPr>
        <p:txBody>
          <a:bodyPr wrap="square" rtlCol="0">
            <a:spAutoFit/>
          </a:bodyPr>
          <a:lstStyle/>
          <a:p>
            <a:r>
              <a:rPr lang="en-US" sz="2000" dirty="0">
                <a:solidFill>
                  <a:schemeClr val="bg1"/>
                </a:solidFill>
              </a:rPr>
              <a:t>Hewitt suggests that a teacher takes different roles depending on whether the mathematics being worked on is arbitrary or necessary.</a:t>
            </a:r>
          </a:p>
          <a:p>
            <a:endParaRPr lang="en-US" sz="2000" dirty="0">
              <a:solidFill>
                <a:schemeClr val="bg1"/>
              </a:solidFill>
            </a:endParaRPr>
          </a:p>
          <a:p>
            <a:r>
              <a:rPr lang="en-US" sz="2000" dirty="0">
                <a:solidFill>
                  <a:schemeClr val="bg1"/>
                </a:solidFill>
              </a:rPr>
              <a:t>Consider the teacher in the video – are there times when this distinction is evident?</a:t>
            </a:r>
          </a:p>
        </p:txBody>
      </p:sp>
      <p:sp>
        <p:nvSpPr>
          <p:cNvPr id="7" name="TextBox 6">
            <a:extLst>
              <a:ext uri="{FF2B5EF4-FFF2-40B4-BE49-F238E27FC236}">
                <a16:creationId xmlns:a16="http://schemas.microsoft.com/office/drawing/2014/main" id="{CA14CED7-0131-234E-B8C0-E3D9F56B1251}"/>
              </a:ext>
            </a:extLst>
          </p:cNvPr>
          <p:cNvSpPr txBox="1"/>
          <p:nvPr/>
        </p:nvSpPr>
        <p:spPr>
          <a:xfrm>
            <a:off x="3175535" y="6351489"/>
            <a:ext cx="1148071" cy="246221"/>
          </a:xfrm>
          <a:prstGeom prst="rect">
            <a:avLst/>
          </a:prstGeom>
          <a:noFill/>
        </p:spPr>
        <p:txBody>
          <a:bodyPr wrap="none" rtlCol="0">
            <a:spAutoFit/>
          </a:bodyPr>
          <a:lstStyle/>
          <a:p>
            <a:r>
              <a:rPr lang="en-US" sz="1000" dirty="0">
                <a:solidFill>
                  <a:schemeClr val="bg1"/>
                </a:solidFill>
                <a:hlinkClick r:id="rId5">
                  <a:extLst>
                    <a:ext uri="{A12FA001-AC4F-418D-AE19-62706E023703}">
                      <ahyp:hlinkClr xmlns:ahyp="http://schemas.microsoft.com/office/drawing/2018/hyperlinkcolor" val="tx"/>
                    </a:ext>
                  </a:extLst>
                </a:hlinkClick>
              </a:rPr>
              <a:t>Link to the article</a:t>
            </a:r>
            <a:endParaRPr lang="en-US" sz="1000" dirty="0">
              <a:solidFill>
                <a:schemeClr val="bg1"/>
              </a:solidFill>
            </a:endParaRPr>
          </a:p>
        </p:txBody>
      </p:sp>
    </p:spTree>
    <p:extLst>
      <p:ext uri="{BB962C8B-B14F-4D97-AF65-F5344CB8AC3E}">
        <p14:creationId xmlns:p14="http://schemas.microsoft.com/office/powerpoint/2010/main" val="184834796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15230B-1EF8-1A4E-B47B-476D023B8D09}"/>
              </a:ext>
            </a:extLst>
          </p:cNvPr>
          <p:cNvPicPr>
            <a:picLocks noChangeAspect="1"/>
          </p:cNvPicPr>
          <p:nvPr/>
        </p:nvPicPr>
        <p:blipFill>
          <a:blip r:embed="rId3"/>
          <a:stretch>
            <a:fillRect/>
          </a:stretch>
        </p:blipFill>
        <p:spPr>
          <a:xfrm>
            <a:off x="2392374" y="257871"/>
            <a:ext cx="3037247" cy="5989336"/>
          </a:xfrm>
          <a:prstGeom prst="rect">
            <a:avLst/>
          </a:prstGeom>
        </p:spPr>
      </p:pic>
      <p:pic>
        <p:nvPicPr>
          <p:cNvPr id="3" name="Picture 2">
            <a:extLst>
              <a:ext uri="{FF2B5EF4-FFF2-40B4-BE49-F238E27FC236}">
                <a16:creationId xmlns:a16="http://schemas.microsoft.com/office/drawing/2014/main" id="{903734C1-29ED-CF4E-94DC-D3296D27DF27}"/>
              </a:ext>
            </a:extLst>
          </p:cNvPr>
          <p:cNvPicPr>
            <a:picLocks noChangeAspect="1"/>
          </p:cNvPicPr>
          <p:nvPr/>
        </p:nvPicPr>
        <p:blipFill>
          <a:blip r:embed="rId4"/>
          <a:stretch>
            <a:fillRect/>
          </a:stretch>
        </p:blipFill>
        <p:spPr>
          <a:xfrm>
            <a:off x="5537639" y="257872"/>
            <a:ext cx="3484432" cy="6348200"/>
          </a:xfrm>
          <a:prstGeom prst="rect">
            <a:avLst/>
          </a:prstGeom>
        </p:spPr>
      </p:pic>
      <p:sp>
        <p:nvSpPr>
          <p:cNvPr id="12" name="TextBox 11">
            <a:extLst>
              <a:ext uri="{FF2B5EF4-FFF2-40B4-BE49-F238E27FC236}">
                <a16:creationId xmlns:a16="http://schemas.microsoft.com/office/drawing/2014/main" id="{1AE6E907-A550-B045-9896-BB909962EAD6}"/>
              </a:ext>
            </a:extLst>
          </p:cNvPr>
          <p:cNvSpPr txBox="1"/>
          <p:nvPr/>
        </p:nvSpPr>
        <p:spPr>
          <a:xfrm>
            <a:off x="-1" y="223934"/>
            <a:ext cx="2392375" cy="5632311"/>
          </a:xfrm>
          <a:prstGeom prst="rect">
            <a:avLst/>
          </a:prstGeom>
          <a:noFill/>
        </p:spPr>
        <p:txBody>
          <a:bodyPr wrap="square" rtlCol="0">
            <a:spAutoFit/>
          </a:bodyPr>
          <a:lstStyle/>
          <a:p>
            <a:r>
              <a:rPr lang="en-US" sz="2000" dirty="0">
                <a:solidFill>
                  <a:schemeClr val="bg1"/>
                </a:solidFill>
              </a:rPr>
              <a:t>It might be suggested that these examples from the NCETM’s Secondary PD Materials offer an opportunity to focus students’ awareness in such a way that the sum of the interior angles of a triangle is understood as a </a:t>
            </a:r>
            <a:r>
              <a:rPr lang="en-US" sz="2000" i="1" dirty="0">
                <a:solidFill>
                  <a:schemeClr val="bg1"/>
                </a:solidFill>
              </a:rPr>
              <a:t>necessary </a:t>
            </a:r>
            <a:r>
              <a:rPr lang="en-US" sz="2000" dirty="0">
                <a:solidFill>
                  <a:schemeClr val="bg1"/>
                </a:solidFill>
              </a:rPr>
              <a:t>fact.</a:t>
            </a:r>
          </a:p>
          <a:p>
            <a:endParaRPr lang="en-US" sz="2000" dirty="0">
              <a:solidFill>
                <a:schemeClr val="bg1"/>
              </a:solidFill>
            </a:endParaRPr>
          </a:p>
          <a:p>
            <a:r>
              <a:rPr lang="en-US" sz="2000" dirty="0">
                <a:solidFill>
                  <a:schemeClr val="bg1"/>
                </a:solidFill>
              </a:rPr>
              <a:t>To what extend do you agree with this?</a:t>
            </a:r>
          </a:p>
        </p:txBody>
      </p:sp>
      <p:sp>
        <p:nvSpPr>
          <p:cNvPr id="13" name="TextBox 12">
            <a:extLst>
              <a:ext uri="{FF2B5EF4-FFF2-40B4-BE49-F238E27FC236}">
                <a16:creationId xmlns:a16="http://schemas.microsoft.com/office/drawing/2014/main" id="{B019C6FB-F4FE-C347-90B1-592F1337D52A}"/>
              </a:ext>
            </a:extLst>
          </p:cNvPr>
          <p:cNvSpPr txBox="1"/>
          <p:nvPr/>
        </p:nvSpPr>
        <p:spPr>
          <a:xfrm>
            <a:off x="0" y="5856245"/>
            <a:ext cx="1593706" cy="246221"/>
          </a:xfrm>
          <a:prstGeom prst="rect">
            <a:avLst/>
          </a:prstGeom>
          <a:noFill/>
        </p:spPr>
        <p:txBody>
          <a:bodyPr wrap="none" rtlCol="0">
            <a:spAutoFit/>
          </a:bodyPr>
          <a:lstStyle/>
          <a:p>
            <a:r>
              <a:rPr lang="en-US" sz="1000" dirty="0">
                <a:solidFill>
                  <a:schemeClr val="bg1"/>
                </a:solidFill>
                <a:hlinkClick r:id="rId5">
                  <a:extLst>
                    <a:ext uri="{A12FA001-AC4F-418D-AE19-62706E023703}">
                      <ahyp:hlinkClr xmlns:ahyp="http://schemas.microsoft.com/office/drawing/2018/hyperlinkcolor" val="tx"/>
                    </a:ext>
                  </a:extLst>
                </a:hlinkClick>
              </a:rPr>
              <a:t>Link to Core Concept 6.1</a:t>
            </a:r>
            <a:endParaRPr lang="en-US" sz="1000" dirty="0">
              <a:solidFill>
                <a:schemeClr val="bg1"/>
              </a:solidFill>
            </a:endParaRPr>
          </a:p>
        </p:txBody>
      </p:sp>
    </p:spTree>
    <p:extLst>
      <p:ext uri="{BB962C8B-B14F-4D97-AF65-F5344CB8AC3E}">
        <p14:creationId xmlns:p14="http://schemas.microsoft.com/office/powerpoint/2010/main" val="123138816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30439C-D421-D243-B67F-1E882110585B}"/>
              </a:ext>
            </a:extLst>
          </p:cNvPr>
          <p:cNvSpPr txBox="1"/>
          <p:nvPr/>
        </p:nvSpPr>
        <p:spPr>
          <a:xfrm>
            <a:off x="1" y="1548881"/>
            <a:ext cx="9144001" cy="3046988"/>
          </a:xfrm>
          <a:prstGeom prst="rect">
            <a:avLst/>
          </a:prstGeom>
          <a:noFill/>
        </p:spPr>
        <p:txBody>
          <a:bodyPr wrap="square" rtlCol="0">
            <a:spAutoFit/>
          </a:bodyPr>
          <a:lstStyle/>
          <a:p>
            <a:r>
              <a:rPr lang="en-US" sz="2000" dirty="0">
                <a:solidFill>
                  <a:schemeClr val="bg1"/>
                </a:solidFill>
              </a:rPr>
              <a:t>Dave Hewitt’s article begins and ends with the proposition:</a:t>
            </a:r>
          </a:p>
          <a:p>
            <a:endParaRPr lang="en-US" sz="2000" dirty="0">
              <a:solidFill>
                <a:schemeClr val="bg1"/>
              </a:solidFill>
            </a:endParaRPr>
          </a:p>
          <a:p>
            <a:r>
              <a:rPr lang="en-US" sz="4400" i="1" dirty="0">
                <a:solidFill>
                  <a:schemeClr val="bg1"/>
                </a:solidFill>
              </a:rPr>
              <a:t>If I’m having to remember …, then I’m not working on mathematics.</a:t>
            </a:r>
          </a:p>
          <a:p>
            <a:r>
              <a:rPr lang="en-US" sz="2000" dirty="0">
                <a:solidFill>
                  <a:schemeClr val="bg1"/>
                </a:solidFill>
              </a:rPr>
              <a:t>To what extent do you agree with this?</a:t>
            </a:r>
            <a:r>
              <a:rPr lang="en-US" sz="4400" i="1" dirty="0">
                <a:solidFill>
                  <a:schemeClr val="bg1"/>
                </a:solidFill>
              </a:rPr>
              <a:t> </a:t>
            </a:r>
          </a:p>
          <a:p>
            <a:r>
              <a:rPr lang="en-US" sz="2000" dirty="0">
                <a:solidFill>
                  <a:schemeClr val="bg1"/>
                </a:solidFill>
              </a:rPr>
              <a:t>Can you offer some examples from your classroom to support your argument?</a:t>
            </a:r>
          </a:p>
        </p:txBody>
      </p:sp>
      <p:sp>
        <p:nvSpPr>
          <p:cNvPr id="8" name="TextBox 7">
            <a:extLst>
              <a:ext uri="{FF2B5EF4-FFF2-40B4-BE49-F238E27FC236}">
                <a16:creationId xmlns:a16="http://schemas.microsoft.com/office/drawing/2014/main" id="{A3F2EE75-1893-E447-BFBB-64614F89D632}"/>
              </a:ext>
            </a:extLst>
          </p:cNvPr>
          <p:cNvSpPr txBox="1"/>
          <p:nvPr/>
        </p:nvSpPr>
        <p:spPr>
          <a:xfrm>
            <a:off x="3175535" y="6351489"/>
            <a:ext cx="1148071" cy="246221"/>
          </a:xfrm>
          <a:prstGeom prst="rect">
            <a:avLst/>
          </a:prstGeom>
          <a:noFill/>
        </p:spPr>
        <p:txBody>
          <a:bodyPr wrap="non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Link to the article</a:t>
            </a:r>
            <a:endParaRPr lang="en-US" sz="1000" dirty="0">
              <a:solidFill>
                <a:schemeClr val="bg1"/>
              </a:solidFill>
            </a:endParaRPr>
          </a:p>
        </p:txBody>
      </p:sp>
    </p:spTree>
    <p:extLst>
      <p:ext uri="{BB962C8B-B14F-4D97-AF65-F5344CB8AC3E}">
        <p14:creationId xmlns:p14="http://schemas.microsoft.com/office/powerpoint/2010/main" val="2210273563"/>
      </p:ext>
    </p:extLst>
  </p:cSld>
  <p:clrMapOvr>
    <a:masterClrMapping/>
  </p:clrMapOvr>
  <p:transition spd="slow">
    <p:wipe/>
  </p:transition>
</p:sld>
</file>

<file path=ppt/theme/theme1.xml><?xml version="1.0" encoding="utf-8"?>
<a:theme xmlns:a="http://schemas.openxmlformats.org/drawingml/2006/main" name="NCETM NCP (B) PowerPoint Template Theme">
  <a:themeElements>
    <a:clrScheme name="NCETM NCP Projects 2019-20">
      <a:dk1>
        <a:sysClr val="windowText" lastClr="000000"/>
      </a:dk1>
      <a:lt1>
        <a:sysClr val="window" lastClr="FFFFFF"/>
      </a:lt1>
      <a:dk2>
        <a:srgbClr val="373545"/>
      </a:dk2>
      <a:lt2>
        <a:srgbClr val="CEDBE6"/>
      </a:lt2>
      <a:accent1>
        <a:srgbClr val="4598B6"/>
      </a:accent1>
      <a:accent2>
        <a:srgbClr val="82CBDD"/>
      </a:accent2>
      <a:accent3>
        <a:srgbClr val="C8E2E8"/>
      </a:accent3>
      <a:accent4>
        <a:srgbClr val="C8C5AC"/>
      </a:accent4>
      <a:accent5>
        <a:srgbClr val="FDBB2F"/>
      </a:accent5>
      <a:accent6>
        <a:srgbClr val="F05843"/>
      </a:accent6>
      <a:hlink>
        <a:srgbClr val="0066FF"/>
      </a:hlink>
      <a:folHlink>
        <a:srgbClr val="0066FF"/>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13" ma:contentTypeDescription="Create a new document." ma:contentTypeScope="" ma:versionID="64c65d30751a2f934f6c3aec3326acfe">
  <xsd:schema xmlns:xsd="http://www.w3.org/2001/XMLSchema" xmlns:xs="http://www.w3.org/2001/XMLSchema" xmlns:p="http://schemas.microsoft.com/office/2006/metadata/properties" xmlns:ns3="3c072653-a566-48ef-af88-69e39a133ebb" xmlns:ns4="09d9a7cc-457f-4dbd-a357-31398366c862" targetNamespace="http://schemas.microsoft.com/office/2006/metadata/properties" ma:root="true" ma:fieldsID="8d3827dd6a8acdea2b11975c8a77a672" ns3:_="" ns4:_="">
    <xsd:import namespace="3c072653-a566-48ef-af88-69e39a133ebb"/>
    <xsd:import namespace="09d9a7cc-457f-4dbd-a357-31398366c86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d9a7cc-457f-4dbd-a357-31398366c8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295E3F-7FC7-4A6A-ABAC-C4EA569994C3}">
  <ds:schemaRefs>
    <ds:schemaRef ds:uri="http://schemas.microsoft.com/office/infopath/2007/PartnerControls"/>
    <ds:schemaRef ds:uri="09d9a7cc-457f-4dbd-a357-31398366c862"/>
    <ds:schemaRef ds:uri="http://purl.org/dc/elements/1.1/"/>
    <ds:schemaRef ds:uri="http://schemas.microsoft.com/office/2006/metadata/properties"/>
    <ds:schemaRef ds:uri="http://purl.org/dc/terms/"/>
    <ds:schemaRef ds:uri="3c072653-a566-48ef-af88-69e39a133ebb"/>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D2F0BDC-BEF2-4FFD-8181-D080E71D7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09d9a7cc-457f-4dbd-a357-31398366c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488754-6368-4A02-8C1F-DE419BC8F0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8109</TotalTime>
  <Words>1410</Words>
  <Application>Microsoft Office PowerPoint</Application>
  <PresentationFormat>On-screen Show (4:3)</PresentationFormat>
  <Paragraphs>114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Myriad Pro</vt:lpstr>
      <vt:lpstr>NCETM NCP (B) PowerPoint Template Theme</vt:lpstr>
      <vt:lpstr>Angles in parallel lines: deducing unknown facts from known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239</cp:revision>
  <cp:lastPrinted>2020-07-03T13:26:56Z</cp:lastPrinted>
  <dcterms:created xsi:type="dcterms:W3CDTF">2019-09-05T16:09:24Z</dcterms:created>
  <dcterms:modified xsi:type="dcterms:W3CDTF">2020-09-24T11:39:47Z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