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15"/>
  </p:notesMasterIdLst>
  <p:handoutMasterIdLst>
    <p:handoutMasterId r:id="rId16"/>
  </p:handoutMasterIdLst>
  <p:sldIdLst>
    <p:sldId id="271" r:id="rId5"/>
    <p:sldId id="261" r:id="rId6"/>
    <p:sldId id="267" r:id="rId7"/>
    <p:sldId id="275" r:id="rId8"/>
    <p:sldId id="277" r:id="rId9"/>
    <p:sldId id="279" r:id="rId10"/>
    <p:sldId id="282" r:id="rId11"/>
    <p:sldId id="276" r:id="rId12"/>
    <p:sldId id="270" r:id="rId13"/>
    <p:sldId id="28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 Griffin" initials="PG" lastIdx="23" clrIdx="0">
    <p:extLst>
      <p:ext uri="{19B8F6BF-5375-455C-9EA6-DF929625EA0E}">
        <p15:presenceInfo xmlns:p15="http://schemas.microsoft.com/office/powerpoint/2012/main" userId="S::pete.griffin@ncetm.org.uk::c7ebdc85-10aa-4607-9641-92114c84e317" providerId="AD"/>
      </p:ext>
    </p:extLst>
  </p:cmAuthor>
  <p:cmAuthor id="2" name="Perring, Richard" initials="PR" lastIdx="1" clrIdx="1">
    <p:extLst>
      <p:ext uri="{19B8F6BF-5375-455C-9EA6-DF929625EA0E}">
        <p15:presenceInfo xmlns:p15="http://schemas.microsoft.com/office/powerpoint/2012/main" userId="Perring, Rich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F73"/>
    <a:srgbClr val="FFFFFF"/>
    <a:srgbClr val="58585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0CBF65-ABDF-4FF0-8F47-A4BD87F6DF69}" v="2" dt="2020-09-24T10:53:28.8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29" autoAdjust="0"/>
    <p:restoredTop sz="72727" autoAdjust="0"/>
  </p:normalViewPr>
  <p:slideViewPr>
    <p:cSldViewPr snapToGrid="0">
      <p:cViewPr varScale="1">
        <p:scale>
          <a:sx n="52" d="100"/>
          <a:sy n="52" d="100"/>
        </p:scale>
        <p:origin x="1464" y="10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F88679-B7AA-41FE-8076-2A9694E104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8258D27-D781-46C8-8970-EAF3EA76D1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76FA5D-7768-4C53-87E2-1FD872326D68}" type="datetimeFigureOut">
              <a:rPr lang="en-GB" smtClean="0"/>
              <a:t>24/09/2020</a:t>
            </a:fld>
            <a:endParaRPr lang="en-GB"/>
          </a:p>
        </p:txBody>
      </p:sp>
      <p:sp>
        <p:nvSpPr>
          <p:cNvPr id="4" name="Footer Placeholder 3">
            <a:extLst>
              <a:ext uri="{FF2B5EF4-FFF2-40B4-BE49-F238E27FC236}">
                <a16:creationId xmlns:a16="http://schemas.microsoft.com/office/drawing/2014/main" id="{C85503C6-E566-4D0F-9660-3DE016044A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9BF35ED-F662-44F8-B61B-DFDAF3B97F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C8CD83-539B-4CE6-B3E8-0DC7136945DC}" type="slidenum">
              <a:rPr lang="en-GB" smtClean="0"/>
              <a:t>‹#›</a:t>
            </a:fld>
            <a:endParaRPr lang="en-GB"/>
          </a:p>
        </p:txBody>
      </p:sp>
    </p:spTree>
    <p:extLst>
      <p:ext uri="{BB962C8B-B14F-4D97-AF65-F5344CB8AC3E}">
        <p14:creationId xmlns:p14="http://schemas.microsoft.com/office/powerpoint/2010/main" val="3758330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88C00-0762-464A-A151-16E5C21A6473}" type="datetimeFigureOut">
              <a:rPr lang="en-GB" smtClean="0"/>
              <a:t>24/09/2020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61660-A340-4D51-93F2-D70164DB64CE}" type="slidenum">
              <a:rPr lang="en-GB" smtClean="0"/>
              <a:t>‹#›</a:t>
            </a:fld>
            <a:endParaRPr lang="en-GB"/>
          </a:p>
        </p:txBody>
      </p:sp>
    </p:spTree>
    <p:extLst>
      <p:ext uri="{BB962C8B-B14F-4D97-AF65-F5344CB8AC3E}">
        <p14:creationId xmlns:p14="http://schemas.microsoft.com/office/powerpoint/2010/main" val="421440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Overview</a:t>
            </a:r>
          </a:p>
          <a:p>
            <a:r>
              <a:rPr lang="en-US" dirty="0"/>
              <a:t>This is a suggested presentation/workshop to support a short professional development session focusing on an element of mathematics that students find challenging.</a:t>
            </a:r>
          </a:p>
          <a:p>
            <a:r>
              <a:rPr lang="en-US" dirty="0"/>
              <a:t>This presentation accompanies Video 9 (https://vimeo.com/440988872) from the NCETM’s Mathematical Prompts for Deeper Thinking pages and focuses on decimals and place value.</a:t>
            </a:r>
          </a:p>
          <a:p>
            <a:endParaRPr lang="en-US" dirty="0"/>
          </a:p>
          <a:p>
            <a:pPr marL="0" indent="0">
              <a:buFontTx/>
              <a:buNone/>
            </a:pPr>
            <a:r>
              <a:rPr lang="en-US" dirty="0"/>
              <a:t>This workshop might be a part of an input at a department meeting, at a professional development meeting across a Maths Hub, or for a group of interested teachers to work on together.</a:t>
            </a:r>
          </a:p>
          <a:p>
            <a:pPr marL="0" indent="0">
              <a:buFontTx/>
              <a:buNone/>
            </a:pPr>
            <a:endParaRPr lang="en-US" dirty="0"/>
          </a:p>
          <a:p>
            <a:pPr marL="0" indent="0">
              <a:buFontTx/>
              <a:buNone/>
            </a:pPr>
            <a:r>
              <a:rPr lang="en-US" b="1" u="sng" dirty="0"/>
              <a:t>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i="1" dirty="0"/>
              <a:t>minimum</a:t>
            </a:r>
            <a:r>
              <a:rPr lang="en-US" dirty="0"/>
              <a:t> suggested time for this workshop is 45 minutes, including the video (which is 5</a:t>
            </a:r>
            <a:r>
              <a:rPr lang="en-US" dirty="0">
                <a:highlight>
                  <a:srgbClr val="FFFF00"/>
                </a:highlight>
              </a:rPr>
              <a:t> minutes and 54 seconds </a:t>
            </a:r>
            <a:r>
              <a:rPr lang="en-US" dirty="0"/>
              <a:t>long).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Adaptation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You might choose to adapt these slides to fit the context in which you are leading the session.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three key components to this workshop which we suggest should be included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Participants should have an opportunity to work on the task and predict what students will do (Slide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Participants should watch the video and have a time for focused reflection on their predictions and other observations (Slides 3 and 4) and discussion of research around students’ difficulties with decimals (slides 5 and 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Participants consider next steps in addressing issues raised in the workshop. To support this we suggest tasks from the NCETM’s Secondary Mastery Professional Development Materials (Slide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optional slides (Slides 7, 8, 9 and 10) that offer more details from the </a:t>
            </a:r>
            <a:r>
              <a:rPr lang="en-US" sz="1200" dirty="0">
                <a:solidFill>
                  <a:schemeClr val="bg1"/>
                </a:solidFill>
              </a:rPr>
              <a:t>Assessment of Performance Unit (APU) </a:t>
            </a:r>
            <a:r>
              <a:rPr lang="en-US" dirty="0"/>
              <a:t>research introduced in slides 5 and 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also an additional slide (Slide 12) that shows the </a:t>
            </a:r>
            <a:r>
              <a:rPr lang="en-US" dirty="0" err="1"/>
              <a:t>Gattegno</a:t>
            </a:r>
            <a:r>
              <a:rPr lang="en-US" dirty="0"/>
              <a:t> Place Value Chart in more detail, should this be an unfamiliar representation to your participants.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Unless otherwise stated, all of the tasks offered in this video are taken from Core Concept 2.1 Arithmetic Procedures from the NCETM Secondary Professional Development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861660-A340-4D51-93F2-D70164DB64CE}" type="slidenum">
              <a:rPr lang="en-GB" smtClean="0"/>
              <a:t>1</a:t>
            </a:fld>
            <a:endParaRPr lang="en-GB"/>
          </a:p>
        </p:txBody>
      </p:sp>
    </p:spTree>
    <p:extLst>
      <p:ext uri="{BB962C8B-B14F-4D97-AF65-F5344CB8AC3E}">
        <p14:creationId xmlns:p14="http://schemas.microsoft.com/office/powerpoint/2010/main" val="2855679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FACILITATOR</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is an optional slide </a:t>
            </a:r>
            <a:r>
              <a:rPr lang="en-GB" b="0" dirty="0"/>
              <a:t>that gives more detail about the </a:t>
            </a:r>
            <a:r>
              <a:rPr lang="en-GB" b="0" dirty="0" err="1"/>
              <a:t>Gattegno</a:t>
            </a:r>
            <a:r>
              <a:rPr lang="en-GB" b="0" dirty="0"/>
              <a:t> Place Value Chart introduced on the previous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US" dirty="0"/>
              <a:t>The </a:t>
            </a:r>
            <a:r>
              <a:rPr lang="en-US" dirty="0" err="1"/>
              <a:t>Gattegno</a:t>
            </a:r>
            <a:r>
              <a:rPr lang="en-US" dirty="0"/>
              <a:t> (pronounced Gat – ten – </a:t>
            </a:r>
            <a:r>
              <a:rPr lang="en-US" dirty="0" err="1"/>
              <a:t>yo</a:t>
            </a:r>
            <a:r>
              <a:rPr lang="en-US" dirty="0"/>
              <a:t>) Chart was developed by the </a:t>
            </a:r>
            <a:r>
              <a:rPr lang="en-US" dirty="0" err="1"/>
              <a:t>maths</a:t>
            </a:r>
            <a:r>
              <a:rPr lang="en-US" dirty="0"/>
              <a:t> educator Caleb </a:t>
            </a:r>
            <a:r>
              <a:rPr lang="en-US" dirty="0" err="1"/>
              <a:t>Gattegno</a:t>
            </a:r>
            <a:r>
              <a:rPr lang="en-US" dirty="0"/>
              <a:t> (1911 – 1988).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It might be an unfamiliar representation to the participants. If so, you might like to spend time exploring it further.</a:t>
            </a:r>
            <a:endParaRPr lang="en-US" dirty="0"/>
          </a:p>
          <a:p>
            <a:r>
              <a:rPr lang="en-US" dirty="0"/>
              <a:t>More details about using the chart can be found in the Representations section of the NCETM’s Secondary Professional Development Materials which is linked to on the slide.</a:t>
            </a:r>
          </a:p>
        </p:txBody>
      </p:sp>
      <p:sp>
        <p:nvSpPr>
          <p:cNvPr id="4" name="Slide Number Placeholder 3"/>
          <p:cNvSpPr>
            <a:spLocks noGrp="1"/>
          </p:cNvSpPr>
          <p:nvPr>
            <p:ph type="sldNum" sz="quarter" idx="5"/>
          </p:nvPr>
        </p:nvSpPr>
        <p:spPr/>
        <p:txBody>
          <a:bodyPr/>
          <a:lstStyle/>
          <a:p>
            <a:fld id="{E0861660-A340-4D51-93F2-D70164DB64CE}" type="slidenum">
              <a:rPr lang="en-GB" smtClean="0"/>
              <a:t>10</a:t>
            </a:fld>
            <a:endParaRPr lang="en-GB"/>
          </a:p>
        </p:txBody>
      </p:sp>
    </p:spTree>
    <p:extLst>
      <p:ext uri="{BB962C8B-B14F-4D97-AF65-F5344CB8AC3E}">
        <p14:creationId xmlns:p14="http://schemas.microsoft.com/office/powerpoint/2010/main" val="2445980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SESSION FACILITATOR </a:t>
            </a:r>
          </a:p>
          <a:p>
            <a:endParaRPr lang="en-US" b="1" dirty="0"/>
          </a:p>
          <a:p>
            <a:r>
              <a:rPr lang="en-US" dirty="0"/>
              <a:t>Make sure that sufficient time is given for participants to work on the task themselves.</a:t>
            </a:r>
          </a:p>
          <a:p>
            <a:endParaRPr lang="en-US" dirty="0"/>
          </a:p>
          <a:p>
            <a:r>
              <a:rPr lang="en-GB" sz="1200" b="0" i="0" u="none" strike="noStrike" kern="1200" dirty="0">
                <a:solidFill>
                  <a:schemeClr val="tx1"/>
                </a:solidFill>
                <a:effectLst/>
                <a:latin typeface="+mn-lt"/>
                <a:ea typeface="+mn-ea"/>
                <a:cs typeface="+mn-cs"/>
              </a:rPr>
              <a:t>It is important that time is given to discussing what students might do, what their reasoning might be and to predicting some of the related misconceptions that might be revealed, so that participants are able to watch the video with these aspects as a focus.</a:t>
            </a:r>
          </a:p>
          <a:p>
            <a:endParaRPr lang="en-US" dirty="0"/>
          </a:p>
          <a:p>
            <a:r>
              <a:rPr lang="en-US" dirty="0"/>
              <a:t>This task is taken from Page 19 of the NCETM’s Secondary Professional Development Materials Core Concept 2.1: Arithmetic Procedures. There is a link to this document on the slide.</a:t>
            </a:r>
          </a:p>
        </p:txBody>
      </p:sp>
      <p:sp>
        <p:nvSpPr>
          <p:cNvPr id="4" name="Slide Number Placeholder 3"/>
          <p:cNvSpPr>
            <a:spLocks noGrp="1"/>
          </p:cNvSpPr>
          <p:nvPr>
            <p:ph type="sldNum" sz="quarter" idx="5"/>
          </p:nvPr>
        </p:nvSpPr>
        <p:spPr/>
        <p:txBody>
          <a:bodyPr/>
          <a:lstStyle/>
          <a:p>
            <a:fld id="{E0861660-A340-4D51-93F2-D70164DB64CE}" type="slidenum">
              <a:rPr lang="en-GB" smtClean="0"/>
              <a:t>2</a:t>
            </a:fld>
            <a:endParaRPr lang="en-GB"/>
          </a:p>
        </p:txBody>
      </p:sp>
    </p:spTree>
    <p:extLst>
      <p:ext uri="{BB962C8B-B14F-4D97-AF65-F5344CB8AC3E}">
        <p14:creationId xmlns:p14="http://schemas.microsoft.com/office/powerpoint/2010/main" val="48915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slide text </a:t>
            </a:r>
            <a:r>
              <a:rPr lang="en-GB" i="0" dirty="0"/>
              <a:t>Watch the video</a:t>
            </a:r>
            <a:r>
              <a:rPr lang="en-GB" i="1" dirty="0"/>
              <a:t> is hyperlinked to the video</a:t>
            </a:r>
            <a:endParaRPr lang="en-US" i="1" dirty="0"/>
          </a:p>
        </p:txBody>
      </p:sp>
      <p:sp>
        <p:nvSpPr>
          <p:cNvPr id="4" name="Slide Number Placeholder 3"/>
          <p:cNvSpPr>
            <a:spLocks noGrp="1"/>
          </p:cNvSpPr>
          <p:nvPr>
            <p:ph type="sldNum" sz="quarter" idx="5"/>
          </p:nvPr>
        </p:nvSpPr>
        <p:spPr/>
        <p:txBody>
          <a:bodyPr/>
          <a:lstStyle/>
          <a:p>
            <a:fld id="{E0861660-A340-4D51-93F2-D70164DB64CE}" type="slidenum">
              <a:rPr lang="en-GB" smtClean="0"/>
              <a:t>3</a:t>
            </a:fld>
            <a:endParaRPr lang="en-GB"/>
          </a:p>
        </p:txBody>
      </p:sp>
    </p:spTree>
    <p:extLst>
      <p:ext uri="{BB962C8B-B14F-4D97-AF65-F5344CB8AC3E}">
        <p14:creationId xmlns:p14="http://schemas.microsoft.com/office/powerpoint/2010/main" val="3707569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FACILITATOR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This slide gives an opportunity to focus on the participants’ reflections and consider whether John’s response was a mistake or an error that might suggest a misconception.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You might like to consider what common misconceptions participants have come across in their students when working with decimal numbers.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E0861660-A340-4D51-93F2-D70164DB64CE}" type="slidenum">
              <a:rPr lang="en-GB" smtClean="0"/>
              <a:t>4</a:t>
            </a:fld>
            <a:endParaRPr lang="en-GB"/>
          </a:p>
        </p:txBody>
      </p:sp>
    </p:spTree>
    <p:extLst>
      <p:ext uri="{BB962C8B-B14F-4D97-AF65-F5344CB8AC3E}">
        <p14:creationId xmlns:p14="http://schemas.microsoft.com/office/powerpoint/2010/main" val="1431262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FACILITATOR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sz="1200" b="1" dirty="0">
                <a:solidFill>
                  <a:schemeClr val="bg1"/>
                </a:solidFill>
              </a:rPr>
              <a:t>This slide is animated </a:t>
            </a:r>
            <a:r>
              <a:rPr lang="en-US" sz="1200" b="0" dirty="0">
                <a:solidFill>
                  <a:schemeClr val="bg1"/>
                </a:solidFill>
              </a:rPr>
              <a:t>so that, on a click the percentage of students giving each response is revealed (the correct response is already highlighted in yellow).</a:t>
            </a:r>
          </a:p>
          <a:p>
            <a:endParaRPr lang="en-US" sz="1200" b="1" dirty="0">
              <a:solidFill>
                <a:schemeClr val="bg1"/>
              </a:solidFill>
            </a:endParaRPr>
          </a:p>
          <a:p>
            <a:r>
              <a:rPr lang="en-US" sz="1200" dirty="0">
                <a:solidFill>
                  <a:schemeClr val="bg1"/>
                </a:solidFill>
              </a:rPr>
              <a:t>The Assessment of Performance Unit (APU) explored and compared UK students’ understanding of maths at ages 11 and 15, reporting on changes from 1984 to 1988.</a:t>
            </a:r>
          </a:p>
          <a:p>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article from the APU authors </a:t>
            </a:r>
            <a:r>
              <a:rPr lang="en-GB" sz="1200" kern="1200" dirty="0">
                <a:solidFill>
                  <a:schemeClr val="tx1"/>
                </a:solidFill>
                <a:effectLst/>
                <a:latin typeface="+mn-lt"/>
                <a:ea typeface="+mn-ea"/>
                <a:cs typeface="+mn-cs"/>
              </a:rPr>
              <a:t>Graham Ruddock, Keith Mason and Derek Foxman was published in the Mathematical Association’s journal, Mathematics in School, Jan, 1984, Vol. 13, No. 1.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is a link to the article on the slide.</a:t>
            </a:r>
            <a:endParaRPr lang="en-GB" dirty="0">
              <a:effectLst/>
            </a:endParaRP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might like to have tried some of these tasks with some students so that you can share your experience with the participants </a:t>
            </a:r>
            <a:r>
              <a:rPr lang="en-US" b="1" dirty="0">
                <a:solidFill>
                  <a:srgbClr val="FF0000"/>
                </a:solidFill>
              </a:rPr>
              <a:t>at this point</a:t>
            </a: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E0861660-A340-4D51-93F2-D70164DB64CE}" type="slidenum">
              <a:rPr lang="en-GB" smtClean="0"/>
              <a:t>5</a:t>
            </a:fld>
            <a:endParaRPr lang="en-GB"/>
          </a:p>
        </p:txBody>
      </p:sp>
    </p:spTree>
    <p:extLst>
      <p:ext uri="{BB962C8B-B14F-4D97-AF65-F5344CB8AC3E}">
        <p14:creationId xmlns:p14="http://schemas.microsoft.com/office/powerpoint/2010/main" val="3620527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SESSION FACILITATOR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sz="1200" b="1" dirty="0">
                <a:solidFill>
                  <a:schemeClr val="bg1"/>
                </a:solidFill>
              </a:rPr>
              <a:t>This slide is animated </a:t>
            </a:r>
            <a:r>
              <a:rPr lang="en-US" sz="1200" b="0" dirty="0">
                <a:solidFill>
                  <a:schemeClr val="bg1"/>
                </a:solidFill>
              </a:rPr>
              <a:t>so that, on the first click the percentage of students giving each response to the first question is revealed (the correct response is already highlighted in yellow) and on the second click the percentages for the second question are revealed.</a:t>
            </a:r>
          </a:p>
          <a:p>
            <a:r>
              <a:rPr lang="en-US" sz="1200" b="0" dirty="0">
                <a:solidFill>
                  <a:schemeClr val="bg1"/>
                </a:solidFill>
              </a:rPr>
              <a:t>A third click brings in text describing two common errors identified by the APU.</a:t>
            </a:r>
          </a:p>
          <a:p>
            <a:endParaRPr lang="en-US" sz="1200" b="1" dirty="0">
              <a:solidFill>
                <a:schemeClr val="bg1"/>
              </a:solidFill>
            </a:endParaRPr>
          </a:p>
          <a:p>
            <a:pPr marL="171450" indent="-171450">
              <a:buFont typeface="Arial" panose="020B0604020202020204" pitchFamily="34" charset="0"/>
              <a:buChar char="•"/>
            </a:pPr>
            <a:r>
              <a:rPr lang="en-US" b="0" dirty="0"/>
              <a:t>Do participants </a:t>
            </a:r>
            <a:r>
              <a:rPr lang="en-US" b="0" dirty="0" err="1"/>
              <a:t>recognise</a:t>
            </a:r>
            <a:r>
              <a:rPr lang="en-US" b="0" dirty="0"/>
              <a:t> these errors in their own students? Were these errors among those listed when discussing John’s error on Slide 4?</a:t>
            </a:r>
          </a:p>
          <a:p>
            <a:pPr marL="171450" indent="-171450">
              <a:buFont typeface="Arial" panose="020B0604020202020204" pitchFamily="34" charset="0"/>
              <a:buChar char="•"/>
            </a:pPr>
            <a:r>
              <a:rPr lang="en-US" sz="1200" dirty="0">
                <a:solidFill>
                  <a:schemeClr val="bg1"/>
                </a:solidFill>
              </a:rPr>
              <a:t>The APU carried out this research during the 1980s. You might like to ask participants to what extent they think these errors are still evident? What do they think would happen if they asked their KS4 classes these questions?</a:t>
            </a:r>
          </a:p>
          <a:p>
            <a:endParaRPr lang="en-US" b="0" dirty="0"/>
          </a:p>
          <a:p>
            <a:r>
              <a:rPr lang="en-US" b="0" dirty="0"/>
              <a:t>It’s worth noting that the researchers adapted the questions with these two errors in mind and predicted common incorrect answers. Using these tests confirmed that the errors were as expected. More details about this can be found in the article.</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might like to have tried some of these tasks with some students so that you can share your experience with the participants </a:t>
            </a:r>
            <a:r>
              <a:rPr lang="en-US" b="1" dirty="0">
                <a:solidFill>
                  <a:srgbClr val="FF0000"/>
                </a:solidFill>
              </a:rPr>
              <a:t>at this point</a:t>
            </a: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E0861660-A340-4D51-93F2-D70164DB64CE}" type="slidenum">
              <a:rPr lang="en-GB" smtClean="0"/>
              <a:t>6</a:t>
            </a:fld>
            <a:endParaRPr lang="en-GB"/>
          </a:p>
        </p:txBody>
      </p:sp>
    </p:spTree>
    <p:extLst>
      <p:ext uri="{BB962C8B-B14F-4D97-AF65-F5344CB8AC3E}">
        <p14:creationId xmlns:p14="http://schemas.microsoft.com/office/powerpoint/2010/main" val="1935897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SESSION FACILITATOR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is an optional slide </a:t>
            </a:r>
            <a:r>
              <a:rPr lang="en-GB" b="0" dirty="0"/>
              <a:t>that continues to explore the identified errors in a little more detail.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It might be suggested that a context supports students in making sense of decimal numbers.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 APU authors explored this by adapting one of the items already considered (item D) so that the numbers represented the lengths of sticks.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As can be seen, students made different errors within this context, but the overall percentage of correct responses was around the same.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 authors used the assessment outcomes to compare success in individual items across different attainment groupings for the assessment as a whole. The categories go from Bottom (B) to Top (T), with 20% of the students in each group).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adaptation is taken from Chapter 3 Page 48 of the APU’s </a:t>
            </a:r>
            <a:r>
              <a:rPr lang="en-GB" sz="1200" b="0" i="0" u="none" strike="noStrike" kern="1200" dirty="0">
                <a:solidFill>
                  <a:schemeClr val="tx1"/>
                </a:solidFill>
                <a:effectLst/>
                <a:latin typeface="+mn-lt"/>
                <a:ea typeface="+mn-ea"/>
                <a:cs typeface="+mn-cs"/>
              </a:rPr>
              <a:t>Mathematics Monitoring Phase 2</a:t>
            </a:r>
            <a:r>
              <a:rPr lang="en-US" dirty="0"/>
              <a:t> report. A link to the report (on the STEM Learning website) is available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861660-A340-4D51-93F2-D70164DB64CE}" type="slidenum">
              <a:rPr lang="en-GB" smtClean="0"/>
              <a:t>7</a:t>
            </a:fld>
            <a:endParaRPr lang="en-GB"/>
          </a:p>
        </p:txBody>
      </p:sp>
    </p:spTree>
    <p:extLst>
      <p:ext uri="{BB962C8B-B14F-4D97-AF65-F5344CB8AC3E}">
        <p14:creationId xmlns:p14="http://schemas.microsoft.com/office/powerpoint/2010/main" val="1384146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SESSION FACILITATOR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is an optional slide </a:t>
            </a:r>
            <a:r>
              <a:rPr lang="en-GB" b="0" dirty="0"/>
              <a:t>that explores results from the APU when calculating with decimals.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It might be conjectured that students currently in school will have greater fluency with decimal numbers, and this offers an opportunity for participants to take these tasks back to their classes to see whether the results are similar (or whether they’re similar with younger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 key here is to consider the types of errors which students might make when working with decimal numbers.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You might like to have tried these items with your own students and share the results</a:t>
            </a:r>
          </a:p>
        </p:txBody>
      </p:sp>
      <p:sp>
        <p:nvSpPr>
          <p:cNvPr id="4" name="Slide Number Placeholder 3"/>
          <p:cNvSpPr>
            <a:spLocks noGrp="1"/>
          </p:cNvSpPr>
          <p:nvPr>
            <p:ph type="sldNum" sz="quarter" idx="5"/>
          </p:nvPr>
        </p:nvSpPr>
        <p:spPr/>
        <p:txBody>
          <a:bodyPr/>
          <a:lstStyle/>
          <a:p>
            <a:fld id="{E0861660-A340-4D51-93F2-D70164DB64CE}" type="slidenum">
              <a:rPr lang="en-GB" smtClean="0"/>
              <a:t>8</a:t>
            </a:fld>
            <a:endParaRPr lang="en-GB"/>
          </a:p>
        </p:txBody>
      </p:sp>
    </p:spTree>
    <p:extLst>
      <p:ext uri="{BB962C8B-B14F-4D97-AF65-F5344CB8AC3E}">
        <p14:creationId xmlns:p14="http://schemas.microsoft.com/office/powerpoint/2010/main" val="221169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SESSION FACILITATOR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These tasks are taken from pages 18 and 19 of Core Concept 2.1 Arithmetic Procedures from the NCETM Secondary Professional Development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intention of this slide is to give a context in which to discuss the use of different representations to support understanding of place value. A larger version of the </a:t>
            </a:r>
            <a:r>
              <a:rPr lang="en-US" b="0" dirty="0" err="1"/>
              <a:t>Gattegno</a:t>
            </a:r>
            <a:r>
              <a:rPr lang="en-US" b="0" dirty="0"/>
              <a:t> Place Value Chart (shown in Example 1) is offered on the next slide if you’d like to further explore its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Both representations used here are explored in detail in the </a:t>
            </a:r>
            <a:r>
              <a:rPr lang="en-US" dirty="0"/>
              <a:t>Representations section of the NCETM’s Secondary Professional Development Materials and are linked to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might like to have tried the tasks with some students so that you can share your experience with the participants </a:t>
            </a:r>
            <a:r>
              <a:rPr lang="en-US" b="1" dirty="0">
                <a:solidFill>
                  <a:srgbClr val="FF0000"/>
                </a:solidFill>
              </a:rPr>
              <a:t>at this point</a:t>
            </a:r>
            <a:endParaRPr lang="en-US" dirty="0"/>
          </a:p>
        </p:txBody>
      </p:sp>
      <p:sp>
        <p:nvSpPr>
          <p:cNvPr id="4" name="Slide Number Placeholder 3"/>
          <p:cNvSpPr>
            <a:spLocks noGrp="1"/>
          </p:cNvSpPr>
          <p:nvPr>
            <p:ph type="sldNum" sz="quarter" idx="5"/>
          </p:nvPr>
        </p:nvSpPr>
        <p:spPr/>
        <p:txBody>
          <a:bodyPr/>
          <a:lstStyle/>
          <a:p>
            <a:fld id="{E0861660-A340-4D51-93F2-D70164DB64CE}" type="slidenum">
              <a:rPr lang="en-GB" smtClean="0"/>
              <a:t>9</a:t>
            </a:fld>
            <a:endParaRPr lang="en-GB"/>
          </a:p>
        </p:txBody>
      </p:sp>
    </p:spTree>
    <p:extLst>
      <p:ext uri="{BB962C8B-B14F-4D97-AF65-F5344CB8AC3E}">
        <p14:creationId xmlns:p14="http://schemas.microsoft.com/office/powerpoint/2010/main" val="1655526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43C2DF-F1A7-4F32-9D9E-AC97A5AF71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268"/>
            <a:ext cx="9143999" cy="6857463"/>
          </a:xfrm>
          <a:prstGeom prst="rect">
            <a:avLst/>
          </a:prstGeom>
        </p:spPr>
      </p:pic>
      <p:sp>
        <p:nvSpPr>
          <p:cNvPr id="8" name="Rectangle 7">
            <a:extLst>
              <a:ext uri="{FF2B5EF4-FFF2-40B4-BE49-F238E27FC236}">
                <a16:creationId xmlns:a16="http://schemas.microsoft.com/office/drawing/2014/main" id="{9754DF86-E0B2-4412-8576-ABD9034C8AFA}"/>
              </a:ext>
            </a:extLst>
          </p:cNvPr>
          <p:cNvSpPr/>
          <p:nvPr userDrawn="1"/>
        </p:nvSpPr>
        <p:spPr>
          <a:xfrm>
            <a:off x="3333403" y="6397351"/>
            <a:ext cx="3241964" cy="276999"/>
          </a:xfrm>
          <a:prstGeom prst="rect">
            <a:avLst/>
          </a:prstGeom>
        </p:spPr>
        <p:txBody>
          <a:bodyPr wrap="square">
            <a:spAutoFit/>
          </a:bodyPr>
          <a:lstStyle/>
          <a:p>
            <a:pPr algn="ctr"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endParaRPr lang="en-GB" sz="1800" b="0" i="0" u="sng" strike="noStrike" kern="1200" baseline="30000" dirty="0">
              <a:solidFill>
                <a:schemeClr val="bg1"/>
              </a:solidFill>
              <a:latin typeface="Myriad Pro" panose="020B0503030403020204" pitchFamily="34" charset="0"/>
              <a:ea typeface="+mn-ea"/>
              <a:cs typeface="+mn-cs"/>
            </a:endParaRPr>
          </a:p>
        </p:txBody>
      </p:sp>
    </p:spTree>
    <p:extLst>
      <p:ext uri="{BB962C8B-B14F-4D97-AF65-F5344CB8AC3E}">
        <p14:creationId xmlns:p14="http://schemas.microsoft.com/office/powerpoint/2010/main" val="6208887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16A41B-1721-49CC-AE28-B2499B40D38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268"/>
            <a:ext cx="9143999" cy="6857463"/>
          </a:xfrm>
          <a:prstGeom prst="rect">
            <a:avLst/>
          </a:prstGeom>
        </p:spPr>
      </p:pic>
      <p:sp>
        <p:nvSpPr>
          <p:cNvPr id="2" name="Title 1"/>
          <p:cNvSpPr>
            <a:spLocks noGrp="1"/>
          </p:cNvSpPr>
          <p:nvPr>
            <p:ph type="title" hasCustomPrompt="1"/>
          </p:nvPr>
        </p:nvSpPr>
        <p:spPr>
          <a:xfrm>
            <a:off x="407323" y="417564"/>
            <a:ext cx="8429106" cy="483326"/>
          </a:xfrm>
          <a:prstGeom prst="rect">
            <a:avLst/>
          </a:prstGeom>
        </p:spPr>
        <p:txBody>
          <a:bodyPr>
            <a:noAutofit/>
          </a:bodyPr>
          <a:lstStyle>
            <a:lvl1pPr>
              <a:defRPr sz="2900" b="1">
                <a:solidFill>
                  <a:schemeClr val="bg1"/>
                </a:solidFill>
              </a:defRPr>
            </a:lvl1pPr>
          </a:lstStyle>
          <a:p>
            <a:r>
              <a:rPr lang="en-US" dirty="0"/>
              <a:t>Insert page header here</a:t>
            </a:r>
          </a:p>
        </p:txBody>
      </p:sp>
      <p:sp>
        <p:nvSpPr>
          <p:cNvPr id="3" name="Content Placeholder 2"/>
          <p:cNvSpPr>
            <a:spLocks noGrp="1"/>
          </p:cNvSpPr>
          <p:nvPr>
            <p:ph idx="1" hasCustomPrompt="1"/>
          </p:nvPr>
        </p:nvSpPr>
        <p:spPr>
          <a:xfrm>
            <a:off x="407323" y="1105593"/>
            <a:ext cx="8429106" cy="507137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Insert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9320876-2D9A-4262-91EE-C9075D92087C}"/>
              </a:ext>
            </a:extLst>
          </p:cNvPr>
          <p:cNvSpPr/>
          <p:nvPr userDrawn="1"/>
        </p:nvSpPr>
        <p:spPr>
          <a:xfrm>
            <a:off x="328472" y="6397351"/>
            <a:ext cx="8629097" cy="276999"/>
          </a:xfrm>
          <a:prstGeom prst="rect">
            <a:avLst/>
          </a:prstGeom>
        </p:spPr>
        <p:txBody>
          <a:bodyPr wrap="square">
            <a:spAutoFit/>
          </a:bodyPr>
          <a:lstStyle/>
          <a:p>
            <a:pPr algn="l"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r>
              <a:rPr lang="en-GB" sz="1800" b="0" i="0" u="none" strike="noStrike" kern="1200" baseline="30000" dirty="0">
                <a:solidFill>
                  <a:schemeClr val="bg1"/>
                </a:solidFill>
                <a:latin typeface="Myriad Pro" panose="020B0503030403020204" pitchFamily="34" charset="0"/>
                <a:ea typeface="+mn-ea"/>
                <a:cs typeface="+mn-cs"/>
              </a:rPr>
              <a:t>										             #</a:t>
            </a:r>
            <a:r>
              <a:rPr lang="en-GB" sz="1800" b="0" i="0" u="none" strike="noStrike" kern="1200" baseline="30000" dirty="0" err="1">
                <a:solidFill>
                  <a:schemeClr val="bg1"/>
                </a:solidFill>
                <a:latin typeface="Myriad Pro" panose="020B0503030403020204" pitchFamily="34" charset="0"/>
                <a:ea typeface="+mn-ea"/>
                <a:cs typeface="+mn-cs"/>
              </a:rPr>
              <a:t>MasteryMaterials</a:t>
            </a:r>
            <a:endParaRPr lang="en-GB" sz="1800" b="0" i="0" u="none" strike="noStrike" kern="1200" baseline="30000" dirty="0">
              <a:solidFill>
                <a:schemeClr val="bg1"/>
              </a:solidFill>
              <a:latin typeface="Myriad Pro" panose="020B0503030403020204" pitchFamily="34" charset="0"/>
              <a:ea typeface="+mn-ea"/>
              <a:cs typeface="+mn-cs"/>
            </a:endParaRPr>
          </a:p>
        </p:txBody>
      </p:sp>
    </p:spTree>
    <p:extLst>
      <p:ext uri="{BB962C8B-B14F-4D97-AF65-F5344CB8AC3E}">
        <p14:creationId xmlns:p14="http://schemas.microsoft.com/office/powerpoint/2010/main" val="252551401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icture containing bird  Description automatically generated">
            <a:extLst>
              <a:ext uri="{FF2B5EF4-FFF2-40B4-BE49-F238E27FC236}">
                <a16:creationId xmlns:a16="http://schemas.microsoft.com/office/drawing/2014/main" id="{032819F4-6B69-4A92-9757-49367FA68D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4" name="Rectangle 3">
            <a:extLst>
              <a:ext uri="{FF2B5EF4-FFF2-40B4-BE49-F238E27FC236}">
                <a16:creationId xmlns:a16="http://schemas.microsoft.com/office/drawing/2014/main" id="{5938457C-B46E-45C0-8DC3-E6041D098928}"/>
              </a:ext>
            </a:extLst>
          </p:cNvPr>
          <p:cNvSpPr/>
          <p:nvPr userDrawn="1"/>
        </p:nvSpPr>
        <p:spPr>
          <a:xfrm>
            <a:off x="328472" y="6397351"/>
            <a:ext cx="8629097" cy="276999"/>
          </a:xfrm>
          <a:prstGeom prst="rect">
            <a:avLst/>
          </a:prstGeom>
        </p:spPr>
        <p:txBody>
          <a:bodyPr wrap="square">
            <a:spAutoFit/>
          </a:bodyPr>
          <a:lstStyle/>
          <a:p>
            <a:pPr algn="l"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r>
              <a:rPr lang="en-GB" sz="1800" b="0" i="0" u="none" strike="noStrike" kern="1200" baseline="30000" dirty="0">
                <a:solidFill>
                  <a:schemeClr val="bg1"/>
                </a:solidFill>
                <a:latin typeface="Myriad Pro" panose="020B0503030403020204" pitchFamily="34" charset="0"/>
                <a:ea typeface="+mn-ea"/>
                <a:cs typeface="+mn-cs"/>
              </a:rPr>
              <a:t>										             #</a:t>
            </a:r>
            <a:r>
              <a:rPr lang="en-GB" sz="1800" b="0" i="0" u="none" strike="noStrike" kern="1200" baseline="30000" dirty="0" err="1">
                <a:solidFill>
                  <a:schemeClr val="bg1"/>
                </a:solidFill>
                <a:latin typeface="Myriad Pro" panose="020B0503030403020204" pitchFamily="34" charset="0"/>
                <a:ea typeface="+mn-ea"/>
                <a:cs typeface="+mn-cs"/>
              </a:rPr>
              <a:t>MasteryMaterials</a:t>
            </a:r>
            <a:endParaRPr lang="en-GB" sz="1800" b="0" i="0" u="none" strike="noStrike" kern="1200" baseline="30000" dirty="0">
              <a:solidFill>
                <a:schemeClr val="bg1"/>
              </a:solidFill>
              <a:latin typeface="Myriad Pro" panose="020B0503030403020204" pitchFamily="34" charset="0"/>
              <a:ea typeface="+mn-ea"/>
              <a:cs typeface="+mn-cs"/>
            </a:endParaRPr>
          </a:p>
        </p:txBody>
      </p:sp>
      <p:sp>
        <p:nvSpPr>
          <p:cNvPr id="7" name="Picture Placeholder 6">
            <a:extLst>
              <a:ext uri="{FF2B5EF4-FFF2-40B4-BE49-F238E27FC236}">
                <a16:creationId xmlns:a16="http://schemas.microsoft.com/office/drawing/2014/main" id="{BB8EFC88-CD42-46E3-A5E8-2D280DD8A062}"/>
              </a:ext>
            </a:extLst>
          </p:cNvPr>
          <p:cNvSpPr>
            <a:spLocks noGrp="1"/>
          </p:cNvSpPr>
          <p:nvPr>
            <p:ph type="pic" sz="quarter" idx="10" hasCustomPrompt="1"/>
          </p:nvPr>
        </p:nvSpPr>
        <p:spPr>
          <a:xfrm>
            <a:off x="398983" y="1097279"/>
            <a:ext cx="8437446" cy="5116689"/>
          </a:xfrm>
          <a:prstGeom prst="rect">
            <a:avLst/>
          </a:prstGeom>
        </p:spPr>
        <p:txBody>
          <a:bodyPr/>
          <a:lstStyle>
            <a:lvl1pPr>
              <a:defRPr/>
            </a:lvl1pPr>
          </a:lstStyle>
          <a:p>
            <a:r>
              <a:rPr lang="en-US" dirty="0"/>
              <a:t>Insert picture here</a:t>
            </a:r>
            <a:endParaRPr lang="en-GB" dirty="0"/>
          </a:p>
        </p:txBody>
      </p:sp>
      <p:sp>
        <p:nvSpPr>
          <p:cNvPr id="9" name="Title 1">
            <a:extLst>
              <a:ext uri="{FF2B5EF4-FFF2-40B4-BE49-F238E27FC236}">
                <a16:creationId xmlns:a16="http://schemas.microsoft.com/office/drawing/2014/main" id="{1CCC099E-56A4-4B13-A58E-3F80D1458470}"/>
              </a:ext>
            </a:extLst>
          </p:cNvPr>
          <p:cNvSpPr>
            <a:spLocks noGrp="1"/>
          </p:cNvSpPr>
          <p:nvPr>
            <p:ph type="title" hasCustomPrompt="1"/>
          </p:nvPr>
        </p:nvSpPr>
        <p:spPr>
          <a:xfrm>
            <a:off x="407323" y="417564"/>
            <a:ext cx="8429106" cy="483326"/>
          </a:xfrm>
          <a:prstGeom prst="rect">
            <a:avLst/>
          </a:prstGeom>
        </p:spPr>
        <p:txBody>
          <a:bodyPr>
            <a:noAutofit/>
          </a:bodyPr>
          <a:lstStyle>
            <a:lvl1pPr>
              <a:defRPr sz="2900" b="1">
                <a:solidFill>
                  <a:schemeClr val="bg1"/>
                </a:solidFill>
              </a:defRPr>
            </a:lvl1pPr>
          </a:lstStyle>
          <a:p>
            <a:r>
              <a:rPr lang="en-US" dirty="0"/>
              <a:t>Insert image title here (if applicable)</a:t>
            </a:r>
          </a:p>
        </p:txBody>
      </p:sp>
    </p:spTree>
    <p:extLst>
      <p:ext uri="{BB962C8B-B14F-4D97-AF65-F5344CB8AC3E}">
        <p14:creationId xmlns:p14="http://schemas.microsoft.com/office/powerpoint/2010/main" val="387845620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43C2DF-F1A7-4F32-9D9E-AC97A5AF71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72" y="268"/>
            <a:ext cx="9141855" cy="6857462"/>
          </a:xfrm>
          <a:prstGeom prst="rect">
            <a:avLst/>
          </a:prstGeom>
        </p:spPr>
      </p:pic>
      <p:sp>
        <p:nvSpPr>
          <p:cNvPr id="8" name="Rectangle 7">
            <a:extLst>
              <a:ext uri="{FF2B5EF4-FFF2-40B4-BE49-F238E27FC236}">
                <a16:creationId xmlns:a16="http://schemas.microsoft.com/office/drawing/2014/main" id="{9754DF86-E0B2-4412-8576-ABD9034C8AFA}"/>
              </a:ext>
            </a:extLst>
          </p:cNvPr>
          <p:cNvSpPr/>
          <p:nvPr userDrawn="1"/>
        </p:nvSpPr>
        <p:spPr>
          <a:xfrm>
            <a:off x="2951017" y="6413975"/>
            <a:ext cx="3241964" cy="276999"/>
          </a:xfrm>
          <a:prstGeom prst="rect">
            <a:avLst/>
          </a:prstGeom>
        </p:spPr>
        <p:txBody>
          <a:bodyPr wrap="square">
            <a:spAutoFit/>
          </a:bodyPr>
          <a:lstStyle/>
          <a:p>
            <a:pPr algn="ctr"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endParaRPr lang="en-GB" sz="1800" b="0" i="0" u="sng" strike="noStrike" kern="1200" baseline="30000" dirty="0">
              <a:solidFill>
                <a:schemeClr val="bg1"/>
              </a:solidFill>
              <a:latin typeface="Myriad Pro" panose="020B0503030403020204" pitchFamily="34" charset="0"/>
              <a:ea typeface="+mn-ea"/>
              <a:cs typeface="+mn-cs"/>
            </a:endParaRPr>
          </a:p>
        </p:txBody>
      </p:sp>
      <p:sp>
        <p:nvSpPr>
          <p:cNvPr id="2" name="Title 1">
            <a:extLst>
              <a:ext uri="{FF2B5EF4-FFF2-40B4-BE49-F238E27FC236}">
                <a16:creationId xmlns:a16="http://schemas.microsoft.com/office/drawing/2014/main" id="{DECAA8B9-6A56-4A36-A5FC-43EB6D1075E3}"/>
              </a:ext>
            </a:extLst>
          </p:cNvPr>
          <p:cNvSpPr>
            <a:spLocks noGrp="1"/>
          </p:cNvSpPr>
          <p:nvPr>
            <p:ph type="title" hasCustomPrompt="1"/>
          </p:nvPr>
        </p:nvSpPr>
        <p:spPr>
          <a:xfrm>
            <a:off x="628649" y="3756720"/>
            <a:ext cx="7886700" cy="374708"/>
          </a:xfrm>
          <a:prstGeom prst="rect">
            <a:avLst/>
          </a:prstGeom>
        </p:spPr>
        <p:txBody>
          <a:bodyPr/>
          <a:lstStyle>
            <a:lvl1pPr algn="ctr">
              <a:defRPr sz="2400" b="0">
                <a:latin typeface="Myriad Pro" panose="020B0503030403020204" pitchFamily="34" charset="0"/>
              </a:defRPr>
            </a:lvl1pPr>
          </a:lstStyle>
          <a:p>
            <a:r>
              <a:rPr lang="en-US" dirty="0"/>
              <a:t>[Insert title of video here]</a:t>
            </a:r>
            <a:endParaRPr lang="en-GB" dirty="0"/>
          </a:p>
        </p:txBody>
      </p:sp>
    </p:spTree>
    <p:extLst>
      <p:ext uri="{BB962C8B-B14F-4D97-AF65-F5344CB8AC3E}">
        <p14:creationId xmlns:p14="http://schemas.microsoft.com/office/powerpoint/2010/main" val="149196516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ncetm.org.uk/secondarymasterypd" TargetMode="External"/><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DA1B53-3A5D-4549-92D4-5F86F98B2E0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0" y="-8045"/>
            <a:ext cx="9143999" cy="6857464"/>
          </a:xfrm>
          <a:prstGeom prst="rect">
            <a:avLst/>
          </a:prstGeom>
        </p:spPr>
      </p:pic>
      <p:sp>
        <p:nvSpPr>
          <p:cNvPr id="5" name="Rectangle 4">
            <a:extLst>
              <a:ext uri="{FF2B5EF4-FFF2-40B4-BE49-F238E27FC236}">
                <a16:creationId xmlns:a16="http://schemas.microsoft.com/office/drawing/2014/main" id="{8B2CDE64-BAEA-40FA-83DA-CBF0F9B687A6}"/>
              </a:ext>
            </a:extLst>
          </p:cNvPr>
          <p:cNvSpPr/>
          <p:nvPr userDrawn="1"/>
        </p:nvSpPr>
        <p:spPr>
          <a:xfrm>
            <a:off x="328472" y="6397351"/>
            <a:ext cx="8629097" cy="276999"/>
          </a:xfrm>
          <a:prstGeom prst="rect">
            <a:avLst/>
          </a:prstGeom>
        </p:spPr>
        <p:txBody>
          <a:bodyPr wrap="square">
            <a:spAutoFit/>
          </a:bodyPr>
          <a:lstStyle/>
          <a:p>
            <a:pPr algn="l" rtl="0"/>
            <a:r>
              <a:rPr lang="en-GB" sz="1800" b="0" i="0" u="sng" strike="noStrike" kern="1200" baseline="30000" dirty="0">
                <a:solidFill>
                  <a:schemeClr val="bg1"/>
                </a:solidFill>
                <a:latin typeface="Myriad Pro" panose="020B0503030403020204" pitchFamily="34" charset="0"/>
                <a:ea typeface="+mn-ea"/>
                <a:cs typeface="+mn-cs"/>
                <a:hlinkClick r:id="rId8">
                  <a:extLst>
                    <a:ext uri="{A12FA001-AC4F-418D-AE19-62706E023703}">
                      <ahyp:hlinkClr xmlns:ahyp="http://schemas.microsoft.com/office/drawing/2018/hyperlinkcolor" val="tx"/>
                    </a:ext>
                  </a:extLst>
                </a:hlinkClick>
              </a:rPr>
              <a:t>www.ncetm.org.uk/secondarymasterypd</a:t>
            </a:r>
            <a:r>
              <a:rPr lang="en-GB" sz="1800" b="0" i="0" u="none" strike="noStrike" kern="1200" baseline="30000" dirty="0">
                <a:solidFill>
                  <a:schemeClr val="bg1"/>
                </a:solidFill>
                <a:latin typeface="Myriad Pro" panose="020B0503030403020204" pitchFamily="34" charset="0"/>
                <a:ea typeface="+mn-ea"/>
                <a:cs typeface="+mn-cs"/>
              </a:rPr>
              <a:t>										             #</a:t>
            </a:r>
            <a:r>
              <a:rPr lang="en-GB" sz="1800" b="0" i="0" u="none" strike="noStrike" kern="1200" baseline="30000" dirty="0" err="1">
                <a:solidFill>
                  <a:schemeClr val="bg1"/>
                </a:solidFill>
                <a:latin typeface="Myriad Pro" panose="020B0503030403020204" pitchFamily="34" charset="0"/>
                <a:ea typeface="+mn-ea"/>
                <a:cs typeface="+mn-cs"/>
              </a:rPr>
              <a:t>MasteryMaterials</a:t>
            </a:r>
            <a:endParaRPr lang="en-GB" sz="1800" b="0" i="0" u="none" strike="noStrike" kern="1200" baseline="30000" dirty="0">
              <a:solidFill>
                <a:schemeClr val="bg1"/>
              </a:solidFill>
              <a:latin typeface="Myriad Pro" panose="020B0503030403020204" pitchFamily="34" charset="0"/>
              <a:ea typeface="+mn-ea"/>
              <a:cs typeface="+mn-cs"/>
            </a:endParaRPr>
          </a:p>
        </p:txBody>
      </p:sp>
    </p:spTree>
    <p:extLst>
      <p:ext uri="{BB962C8B-B14F-4D97-AF65-F5344CB8AC3E}">
        <p14:creationId xmlns:p14="http://schemas.microsoft.com/office/powerpoint/2010/main" val="3483576883"/>
      </p:ext>
    </p:extLst>
  </p:cSld>
  <p:clrMap bg1="lt1" tx1="dk1" bg2="lt2" tx2="dk2" accent1="accent1" accent2="accent2" accent3="accent3" accent4="accent4" accent5="accent5" accent6="accent6" hlink="hlink" folHlink="folHlink"/>
  <p:sldLayoutIdLst>
    <p:sldLayoutId id="2147483687" r:id="rId1"/>
    <p:sldLayoutId id="2147483683" r:id="rId2"/>
    <p:sldLayoutId id="2147483685" r:id="rId3"/>
    <p:sldLayoutId id="2147483688" r:id="rId4"/>
  </p:sldLayoutIdLst>
  <p:transition spd="slow">
    <p:wipe/>
  </p:transition>
  <p:txStyles>
    <p:titleStyle>
      <a:lvl1pPr algn="l" defTabSz="914400" rtl="0" eaLnBrk="1" latinLnBrk="0" hangingPunct="1">
        <a:lnSpc>
          <a:spcPct val="90000"/>
        </a:lnSpc>
        <a:spcBef>
          <a:spcPct val="0"/>
        </a:spcBef>
        <a:buNone/>
        <a:defRPr sz="4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ncetm.org.uk/classroom-resources/secmm-using-mathematical-representations-at-key-stage-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ncetm.org.uk/media/xhqegzuq/ncetm_ks3_cc_2_1.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vimeo.com/440988872"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jstor.com/stable/3021389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jstor.com/stable/3021389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stem.org.uk/resources/collection/3618/assessment-performance-unit-mathematics-reports-teachers"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jstor.com/stable/3021389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ncetm.org.uk/media/xhqegzuq/ncetm_ks3_cc_2_1.pdf" TargetMode="External"/><Relationship Id="rId7" Type="http://schemas.openxmlformats.org/officeDocument/2006/relationships/hyperlink" Target="https://www.ncetm.org.uk/media/8d84e78e986702e/ncetm_ks3_representations_gattegno_chart.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ncetm.org.uk/media/8d84e7959f5fd34/ncetm_ks3_representations_dienes_pv_counters.pdf" TargetMode="Externa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9A48-CC28-43A7-9C3C-04F074FB5E42}"/>
              </a:ext>
            </a:extLst>
          </p:cNvPr>
          <p:cNvSpPr>
            <a:spLocks noGrp="1"/>
          </p:cNvSpPr>
          <p:nvPr>
            <p:ph type="title"/>
          </p:nvPr>
        </p:nvSpPr>
        <p:spPr/>
        <p:txBody>
          <a:bodyPr/>
          <a:lstStyle/>
          <a:p>
            <a:r>
              <a:rPr lang="en-GB" dirty="0"/>
              <a:t>Partitioning 12.653: understanding place value</a:t>
            </a:r>
          </a:p>
        </p:txBody>
      </p:sp>
    </p:spTree>
    <p:extLst>
      <p:ext uri="{BB962C8B-B14F-4D97-AF65-F5344CB8AC3E}">
        <p14:creationId xmlns:p14="http://schemas.microsoft.com/office/powerpoint/2010/main" val="33446507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6B00-B31B-6042-BE68-AF657A187774}"/>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50A96E96-DEFD-E649-B4F9-08901B538211}"/>
              </a:ext>
            </a:extLst>
          </p:cNvPr>
          <p:cNvPicPr>
            <a:picLocks noChangeAspect="1"/>
          </p:cNvPicPr>
          <p:nvPr/>
        </p:nvPicPr>
        <p:blipFill>
          <a:blip r:embed="rId3"/>
          <a:stretch>
            <a:fillRect/>
          </a:stretch>
        </p:blipFill>
        <p:spPr>
          <a:xfrm>
            <a:off x="0" y="399610"/>
            <a:ext cx="9144000" cy="5352797"/>
          </a:xfrm>
          <a:prstGeom prst="rect">
            <a:avLst/>
          </a:prstGeom>
        </p:spPr>
      </p:pic>
      <p:sp>
        <p:nvSpPr>
          <p:cNvPr id="6" name="TextBox 5">
            <a:extLst>
              <a:ext uri="{FF2B5EF4-FFF2-40B4-BE49-F238E27FC236}">
                <a16:creationId xmlns:a16="http://schemas.microsoft.com/office/drawing/2014/main" id="{B5399F1D-A090-F14E-B300-5E29CC3F7809}"/>
              </a:ext>
            </a:extLst>
          </p:cNvPr>
          <p:cNvSpPr txBox="1"/>
          <p:nvPr/>
        </p:nvSpPr>
        <p:spPr>
          <a:xfrm>
            <a:off x="5598368" y="5771967"/>
            <a:ext cx="3545632" cy="276999"/>
          </a:xfrm>
          <a:prstGeom prst="rect">
            <a:avLst/>
          </a:prstGeom>
          <a:noFill/>
        </p:spPr>
        <p:txBody>
          <a:bodyPr wrap="square" rtlCol="0">
            <a:spAutoFit/>
          </a:bodyPr>
          <a:lstStyle/>
          <a:p>
            <a:r>
              <a:rPr lang="en-US" sz="1200" dirty="0">
                <a:solidFill>
                  <a:schemeClr val="bg1"/>
                </a:solidFill>
                <a:hlinkClick r:id="rId4">
                  <a:extLst>
                    <a:ext uri="{A12FA001-AC4F-418D-AE19-62706E023703}">
                      <ahyp:hlinkClr xmlns:ahyp="http://schemas.microsoft.com/office/drawing/2018/hyperlinkcolor" val="tx"/>
                    </a:ext>
                  </a:extLst>
                </a:hlinkClick>
              </a:rPr>
              <a:t>Link to representations section of PD Materials</a:t>
            </a:r>
            <a:endParaRPr lang="en-US" sz="1200" dirty="0">
              <a:solidFill>
                <a:schemeClr val="bg1"/>
              </a:solidFill>
            </a:endParaRPr>
          </a:p>
        </p:txBody>
      </p:sp>
    </p:spTree>
    <p:extLst>
      <p:ext uri="{BB962C8B-B14F-4D97-AF65-F5344CB8AC3E}">
        <p14:creationId xmlns:p14="http://schemas.microsoft.com/office/powerpoint/2010/main" val="325234924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6A78E0-BED3-3448-8158-EC49D626A302}"/>
              </a:ext>
            </a:extLst>
          </p:cNvPr>
          <p:cNvSpPr txBox="1"/>
          <p:nvPr/>
        </p:nvSpPr>
        <p:spPr>
          <a:xfrm>
            <a:off x="-1" y="204257"/>
            <a:ext cx="9143999" cy="1200329"/>
          </a:xfrm>
          <a:prstGeom prst="rect">
            <a:avLst/>
          </a:prstGeom>
          <a:noFill/>
        </p:spPr>
        <p:txBody>
          <a:bodyPr wrap="square" rtlCol="0">
            <a:spAutoFit/>
          </a:bodyPr>
          <a:lstStyle/>
          <a:p>
            <a:r>
              <a:rPr lang="en-US" sz="2400" dirty="0">
                <a:solidFill>
                  <a:schemeClr val="bg1"/>
                </a:solidFill>
              </a:rPr>
              <a:t>Work on this task for yourself and think about how you’d explain the answer to each question.</a:t>
            </a:r>
          </a:p>
          <a:p>
            <a:endParaRPr lang="en-US" sz="2400" dirty="0">
              <a:solidFill>
                <a:schemeClr val="bg1"/>
              </a:solidFill>
            </a:endParaRPr>
          </a:p>
        </p:txBody>
      </p:sp>
      <p:sp>
        <p:nvSpPr>
          <p:cNvPr id="6" name="TextBox 5">
            <a:extLst>
              <a:ext uri="{FF2B5EF4-FFF2-40B4-BE49-F238E27FC236}">
                <a16:creationId xmlns:a16="http://schemas.microsoft.com/office/drawing/2014/main" id="{CEC7AB68-964C-E943-83DB-1942B438E4E0}"/>
              </a:ext>
            </a:extLst>
          </p:cNvPr>
          <p:cNvSpPr txBox="1"/>
          <p:nvPr/>
        </p:nvSpPr>
        <p:spPr>
          <a:xfrm>
            <a:off x="105098" y="4969648"/>
            <a:ext cx="8938885" cy="1631216"/>
          </a:xfrm>
          <a:prstGeom prst="rect">
            <a:avLst/>
          </a:prstGeom>
          <a:noFill/>
        </p:spPr>
        <p:txBody>
          <a:bodyPr wrap="square" rtlCol="0">
            <a:spAutoFit/>
          </a:bodyPr>
          <a:lstStyle/>
          <a:p>
            <a:endParaRPr lang="en-US" sz="2000" dirty="0">
              <a:solidFill>
                <a:schemeClr val="bg1"/>
              </a:solidFill>
            </a:endParaRPr>
          </a:p>
          <a:p>
            <a:r>
              <a:rPr lang="en-US" sz="2000" dirty="0">
                <a:solidFill>
                  <a:schemeClr val="bg1"/>
                </a:solidFill>
              </a:rPr>
              <a:t>Once you’ve made your decisions, think about some KS3 students you teach</a:t>
            </a:r>
          </a:p>
          <a:p>
            <a:pPr marL="342900" indent="-342900">
              <a:buFont typeface="Arial" panose="020B0604020202020204" pitchFamily="34" charset="0"/>
              <a:buChar char="•"/>
            </a:pPr>
            <a:r>
              <a:rPr lang="en-US" sz="2000" dirty="0">
                <a:solidFill>
                  <a:schemeClr val="bg1"/>
                </a:solidFill>
              </a:rPr>
              <a:t>How do you think they would work on the questions?</a:t>
            </a:r>
          </a:p>
          <a:p>
            <a:pPr marL="342900" indent="-342900">
              <a:buFont typeface="Arial" panose="020B0604020202020204" pitchFamily="34" charset="0"/>
              <a:buChar char="•"/>
            </a:pPr>
            <a:r>
              <a:rPr lang="en-US" sz="2000" dirty="0">
                <a:solidFill>
                  <a:schemeClr val="bg1"/>
                </a:solidFill>
              </a:rPr>
              <a:t>What misconceptions might be evident?</a:t>
            </a:r>
          </a:p>
          <a:p>
            <a:endParaRPr lang="en-US" sz="2000" dirty="0">
              <a:solidFill>
                <a:schemeClr val="bg1"/>
              </a:solidFill>
            </a:endParaRPr>
          </a:p>
        </p:txBody>
      </p:sp>
      <p:pic>
        <p:nvPicPr>
          <p:cNvPr id="2" name="Picture 1">
            <a:extLst>
              <a:ext uri="{FF2B5EF4-FFF2-40B4-BE49-F238E27FC236}">
                <a16:creationId xmlns:a16="http://schemas.microsoft.com/office/drawing/2014/main" id="{4EF18C8A-A3DE-B54A-81AC-7A6E726A1DF4}"/>
              </a:ext>
            </a:extLst>
          </p:cNvPr>
          <p:cNvPicPr>
            <a:picLocks noChangeAspect="1"/>
          </p:cNvPicPr>
          <p:nvPr/>
        </p:nvPicPr>
        <p:blipFill>
          <a:blip r:embed="rId3"/>
          <a:stretch>
            <a:fillRect/>
          </a:stretch>
        </p:blipFill>
        <p:spPr>
          <a:xfrm>
            <a:off x="2090879" y="1099867"/>
            <a:ext cx="4962242" cy="4133139"/>
          </a:xfrm>
          <a:prstGeom prst="rect">
            <a:avLst/>
          </a:prstGeom>
          <a:ln w="38100">
            <a:solidFill>
              <a:schemeClr val="bg1"/>
            </a:solidFill>
          </a:ln>
        </p:spPr>
      </p:pic>
      <p:sp>
        <p:nvSpPr>
          <p:cNvPr id="8" name="TextBox 7">
            <a:extLst>
              <a:ext uri="{FF2B5EF4-FFF2-40B4-BE49-F238E27FC236}">
                <a16:creationId xmlns:a16="http://schemas.microsoft.com/office/drawing/2014/main" id="{10750511-1B96-0C4F-A367-D25E4B1100BE}"/>
              </a:ext>
            </a:extLst>
          </p:cNvPr>
          <p:cNvSpPr txBox="1"/>
          <p:nvPr/>
        </p:nvSpPr>
        <p:spPr>
          <a:xfrm>
            <a:off x="7015984" y="6212663"/>
            <a:ext cx="1593706" cy="246221"/>
          </a:xfrm>
          <a:prstGeom prst="rect">
            <a:avLst/>
          </a:prstGeom>
          <a:noFill/>
        </p:spPr>
        <p:txBody>
          <a:bodyPr wrap="none" rtlCol="0">
            <a:spAutoFit/>
          </a:bodyPr>
          <a:lstStyle/>
          <a:p>
            <a:r>
              <a:rPr lang="en-US" sz="1000" dirty="0">
                <a:solidFill>
                  <a:schemeClr val="bg1"/>
                </a:solidFill>
                <a:hlinkClick r:id="rId4">
                  <a:extLst>
                    <a:ext uri="{A12FA001-AC4F-418D-AE19-62706E023703}">
                      <ahyp:hlinkClr xmlns:ahyp="http://schemas.microsoft.com/office/drawing/2018/hyperlinkcolor" val="tx"/>
                    </a:ext>
                  </a:extLst>
                </a:hlinkClick>
              </a:rPr>
              <a:t>Link to Core Concept 2.1</a:t>
            </a:r>
            <a:endParaRPr lang="en-US" sz="1000" dirty="0">
              <a:solidFill>
                <a:schemeClr val="bg1"/>
              </a:solidFill>
            </a:endParaRPr>
          </a:p>
        </p:txBody>
      </p:sp>
    </p:spTree>
    <p:extLst>
      <p:ext uri="{BB962C8B-B14F-4D97-AF65-F5344CB8AC3E}">
        <p14:creationId xmlns:p14="http://schemas.microsoft.com/office/powerpoint/2010/main" val="73287578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8B09C8-3B04-F040-BC73-5BC810E912D5}"/>
              </a:ext>
            </a:extLst>
          </p:cNvPr>
          <p:cNvSpPr txBox="1"/>
          <p:nvPr/>
        </p:nvSpPr>
        <p:spPr>
          <a:xfrm>
            <a:off x="0" y="26524"/>
            <a:ext cx="9144000" cy="830997"/>
          </a:xfrm>
          <a:prstGeom prst="rect">
            <a:avLst/>
          </a:prstGeom>
          <a:noFill/>
        </p:spPr>
        <p:txBody>
          <a:bodyPr wrap="square" rtlCol="0">
            <a:spAutoFit/>
          </a:bodyPr>
          <a:lstStyle/>
          <a:p>
            <a:r>
              <a:rPr lang="en-US" sz="2400" dirty="0">
                <a:solidFill>
                  <a:schemeClr val="bg1"/>
                </a:solidFill>
                <a:hlinkClick r:id="rId3">
                  <a:extLst>
                    <a:ext uri="{A12FA001-AC4F-418D-AE19-62706E023703}">
                      <ahyp:hlinkClr xmlns:ahyp="http://schemas.microsoft.com/office/drawing/2018/hyperlinkcolor" val="tx"/>
                    </a:ext>
                  </a:extLst>
                </a:hlinkClick>
              </a:rPr>
              <a:t>Watch the video</a:t>
            </a:r>
            <a:r>
              <a:rPr lang="en-US" sz="2400" dirty="0">
                <a:solidFill>
                  <a:schemeClr val="bg1"/>
                </a:solidFill>
              </a:rPr>
              <a:t> in which two Year 8 students work on this prompt with their teacher.</a:t>
            </a:r>
          </a:p>
        </p:txBody>
      </p:sp>
      <p:sp>
        <p:nvSpPr>
          <p:cNvPr id="6" name="TextBox 5">
            <a:extLst>
              <a:ext uri="{FF2B5EF4-FFF2-40B4-BE49-F238E27FC236}">
                <a16:creationId xmlns:a16="http://schemas.microsoft.com/office/drawing/2014/main" id="{2D0CC4A7-8BE7-BE4C-8130-A6A76F3FBE07}"/>
              </a:ext>
            </a:extLst>
          </p:cNvPr>
          <p:cNvSpPr txBox="1"/>
          <p:nvPr/>
        </p:nvSpPr>
        <p:spPr>
          <a:xfrm>
            <a:off x="0" y="5386812"/>
            <a:ext cx="9144000" cy="1015663"/>
          </a:xfrm>
          <a:prstGeom prst="rect">
            <a:avLst/>
          </a:prstGeom>
          <a:noFill/>
        </p:spPr>
        <p:txBody>
          <a:bodyPr wrap="square" rtlCol="0">
            <a:spAutoFit/>
          </a:bodyPr>
          <a:lstStyle/>
          <a:p>
            <a:r>
              <a:rPr lang="en-US" sz="2000" dirty="0">
                <a:solidFill>
                  <a:schemeClr val="bg1"/>
                </a:solidFill>
              </a:rPr>
              <a:t>While watching, keep in mind the predictions that you made. </a:t>
            </a:r>
          </a:p>
          <a:p>
            <a:pPr marL="342900" indent="-342900">
              <a:buFont typeface="Arial" panose="020B0604020202020204" pitchFamily="34" charset="0"/>
              <a:buChar char="•"/>
            </a:pPr>
            <a:r>
              <a:rPr lang="en-US" sz="2000" dirty="0">
                <a:solidFill>
                  <a:schemeClr val="bg1"/>
                </a:solidFill>
              </a:rPr>
              <a:t>Do these students show the same thinking that you expected?</a:t>
            </a:r>
          </a:p>
          <a:p>
            <a:pPr marL="342900" indent="-342900">
              <a:buFont typeface="Arial" panose="020B0604020202020204" pitchFamily="34" charset="0"/>
              <a:buChar char="•"/>
            </a:pPr>
            <a:r>
              <a:rPr lang="en-US" sz="2000" dirty="0">
                <a:solidFill>
                  <a:schemeClr val="bg1"/>
                </a:solidFill>
              </a:rPr>
              <a:t>What strikes you about the responses and reasoning from these students?</a:t>
            </a:r>
          </a:p>
        </p:txBody>
      </p:sp>
      <p:pic>
        <p:nvPicPr>
          <p:cNvPr id="2" name="Picture 1">
            <a:extLst>
              <a:ext uri="{FF2B5EF4-FFF2-40B4-BE49-F238E27FC236}">
                <a16:creationId xmlns:a16="http://schemas.microsoft.com/office/drawing/2014/main" id="{B5BD8930-04BF-D341-87B5-8E8653F98016}"/>
              </a:ext>
            </a:extLst>
          </p:cNvPr>
          <p:cNvPicPr>
            <a:picLocks noChangeAspect="1"/>
          </p:cNvPicPr>
          <p:nvPr/>
        </p:nvPicPr>
        <p:blipFill rotWithShape="1">
          <a:blip r:embed="rId4"/>
          <a:srcRect b="4766"/>
          <a:stretch/>
        </p:blipFill>
        <p:spPr>
          <a:xfrm>
            <a:off x="0" y="829033"/>
            <a:ext cx="9144000" cy="4557779"/>
          </a:xfrm>
          <a:prstGeom prst="rect">
            <a:avLst/>
          </a:prstGeom>
        </p:spPr>
      </p:pic>
    </p:spTree>
    <p:extLst>
      <p:ext uri="{BB962C8B-B14F-4D97-AF65-F5344CB8AC3E}">
        <p14:creationId xmlns:p14="http://schemas.microsoft.com/office/powerpoint/2010/main" val="36153601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F7E65F-F580-C343-AF92-EBBA0F71D36D}"/>
              </a:ext>
            </a:extLst>
          </p:cNvPr>
          <p:cNvPicPr>
            <a:picLocks noChangeAspect="1"/>
          </p:cNvPicPr>
          <p:nvPr/>
        </p:nvPicPr>
        <p:blipFill>
          <a:blip r:embed="rId3"/>
          <a:stretch>
            <a:fillRect/>
          </a:stretch>
        </p:blipFill>
        <p:spPr>
          <a:xfrm>
            <a:off x="165957" y="1082614"/>
            <a:ext cx="4962242" cy="4133139"/>
          </a:xfrm>
          <a:prstGeom prst="rect">
            <a:avLst/>
          </a:prstGeom>
          <a:ln w="38100">
            <a:solidFill>
              <a:schemeClr val="bg1"/>
            </a:solidFill>
          </a:ln>
        </p:spPr>
      </p:pic>
      <p:sp>
        <p:nvSpPr>
          <p:cNvPr id="2" name="TextBox 1">
            <a:extLst>
              <a:ext uri="{FF2B5EF4-FFF2-40B4-BE49-F238E27FC236}">
                <a16:creationId xmlns:a16="http://schemas.microsoft.com/office/drawing/2014/main" id="{51F506D2-8CA2-1240-A743-6F0230C584EA}"/>
              </a:ext>
            </a:extLst>
          </p:cNvPr>
          <p:cNvSpPr txBox="1"/>
          <p:nvPr/>
        </p:nvSpPr>
        <p:spPr>
          <a:xfrm>
            <a:off x="5128199" y="614892"/>
            <a:ext cx="4015801" cy="5632311"/>
          </a:xfrm>
          <a:prstGeom prst="rect">
            <a:avLst/>
          </a:prstGeom>
          <a:noFill/>
        </p:spPr>
        <p:txBody>
          <a:bodyPr wrap="square" rtlCol="0">
            <a:spAutoFit/>
          </a:bodyPr>
          <a:lstStyle/>
          <a:p>
            <a:r>
              <a:rPr lang="en-US" sz="2400" dirty="0">
                <a:solidFill>
                  <a:schemeClr val="bg1"/>
                </a:solidFill>
              </a:rPr>
              <a:t>Initially John says that the answer to part d is 0.09 </a:t>
            </a:r>
            <a:r>
              <a:rPr lang="en-US" sz="2400" i="1" dirty="0">
                <a:solidFill>
                  <a:schemeClr val="bg1"/>
                </a:solidFill>
              </a:rPr>
              <a:t>“because if you did 0.1 you wouldn’t be able to get to 3 in the hundredths column because 4 is already over 3 so you’re going to have to carry it over to start back at 0 to get back up to 3.”</a:t>
            </a:r>
          </a:p>
          <a:p>
            <a:endParaRPr lang="en-US" sz="2400" dirty="0">
              <a:solidFill>
                <a:schemeClr val="bg1"/>
              </a:solidFill>
            </a:endParaRPr>
          </a:p>
          <a:p>
            <a:r>
              <a:rPr lang="en-GB" sz="2400" dirty="0">
                <a:solidFill>
                  <a:schemeClr val="bg1"/>
                </a:solidFill>
              </a:rPr>
              <a:t>What do you think John might be thinking here? Is this a mistake or an error indicating a misconception?</a:t>
            </a:r>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320945734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0AB5D57-98E9-AE45-A80E-E000A6531A86}"/>
              </a:ext>
            </a:extLst>
          </p:cNvPr>
          <p:cNvSpPr txBox="1"/>
          <p:nvPr/>
        </p:nvSpPr>
        <p:spPr>
          <a:xfrm>
            <a:off x="-1" y="0"/>
            <a:ext cx="9144001" cy="1323439"/>
          </a:xfrm>
          <a:prstGeom prst="rect">
            <a:avLst/>
          </a:prstGeom>
          <a:noFill/>
        </p:spPr>
        <p:txBody>
          <a:bodyPr wrap="square" rtlCol="0">
            <a:spAutoFit/>
          </a:bodyPr>
          <a:lstStyle/>
          <a:p>
            <a:r>
              <a:rPr lang="en-US" sz="2000" dirty="0">
                <a:solidFill>
                  <a:schemeClr val="bg1"/>
                </a:solidFill>
              </a:rPr>
              <a:t>A 1984 article reporting on the work of the APU identified some common errors students demonstrated when working with decimals.</a:t>
            </a:r>
          </a:p>
          <a:p>
            <a:r>
              <a:rPr lang="en-US" sz="2000" dirty="0">
                <a:solidFill>
                  <a:schemeClr val="bg1"/>
                </a:solidFill>
              </a:rPr>
              <a:t>The APU asked these questions to samples of around 1000 11-year-olds.</a:t>
            </a:r>
          </a:p>
          <a:p>
            <a:r>
              <a:rPr lang="en-US" sz="2000" dirty="0">
                <a:solidFill>
                  <a:schemeClr val="bg1"/>
                </a:solidFill>
              </a:rPr>
              <a:t>The percentage shows the proportion giving each answer.</a:t>
            </a:r>
          </a:p>
        </p:txBody>
      </p:sp>
      <p:sp>
        <p:nvSpPr>
          <p:cNvPr id="8" name="TextBox 7">
            <a:extLst>
              <a:ext uri="{FF2B5EF4-FFF2-40B4-BE49-F238E27FC236}">
                <a16:creationId xmlns:a16="http://schemas.microsoft.com/office/drawing/2014/main" id="{D8324493-0A2E-FE46-AAEB-8B54D2836424}"/>
              </a:ext>
            </a:extLst>
          </p:cNvPr>
          <p:cNvSpPr txBox="1"/>
          <p:nvPr/>
        </p:nvSpPr>
        <p:spPr>
          <a:xfrm>
            <a:off x="201281" y="1669441"/>
            <a:ext cx="4323274" cy="707886"/>
          </a:xfrm>
          <a:prstGeom prst="rect">
            <a:avLst/>
          </a:prstGeom>
          <a:noFill/>
        </p:spPr>
        <p:txBody>
          <a:bodyPr wrap="square" rtlCol="0">
            <a:spAutoFit/>
          </a:bodyPr>
          <a:lstStyle/>
          <a:p>
            <a:r>
              <a:rPr lang="en-US" sz="2000" dirty="0">
                <a:solidFill>
                  <a:schemeClr val="bg1"/>
                </a:solidFill>
              </a:rPr>
              <a:t>Put these numbers in order of size, smallest first</a:t>
            </a:r>
          </a:p>
        </p:txBody>
      </p:sp>
      <p:sp>
        <p:nvSpPr>
          <p:cNvPr id="9" name="TextBox 8">
            <a:extLst>
              <a:ext uri="{FF2B5EF4-FFF2-40B4-BE49-F238E27FC236}">
                <a16:creationId xmlns:a16="http://schemas.microsoft.com/office/drawing/2014/main" id="{82C9893F-2D5B-9E47-9C55-B66F67E01EB4}"/>
              </a:ext>
            </a:extLst>
          </p:cNvPr>
          <p:cNvSpPr txBox="1"/>
          <p:nvPr/>
        </p:nvSpPr>
        <p:spPr>
          <a:xfrm>
            <a:off x="4796287" y="1669441"/>
            <a:ext cx="4209689" cy="707886"/>
          </a:xfrm>
          <a:prstGeom prst="rect">
            <a:avLst/>
          </a:prstGeom>
          <a:noFill/>
        </p:spPr>
        <p:txBody>
          <a:bodyPr wrap="square" rtlCol="0">
            <a:spAutoFit/>
          </a:bodyPr>
          <a:lstStyle/>
          <a:p>
            <a:r>
              <a:rPr lang="en-US" sz="2000" dirty="0">
                <a:solidFill>
                  <a:schemeClr val="bg1"/>
                </a:solidFill>
              </a:rPr>
              <a:t>Put these numbers in order of size, smallest first</a:t>
            </a:r>
          </a:p>
        </p:txBody>
      </p:sp>
      <p:graphicFrame>
        <p:nvGraphicFramePr>
          <p:cNvPr id="2" name="Table 2">
            <a:extLst>
              <a:ext uri="{FF2B5EF4-FFF2-40B4-BE49-F238E27FC236}">
                <a16:creationId xmlns:a16="http://schemas.microsoft.com/office/drawing/2014/main" id="{96A9E30C-86EB-EE4D-A246-0B318BDAC198}"/>
              </a:ext>
            </a:extLst>
          </p:cNvPr>
          <p:cNvGraphicFramePr>
            <a:graphicFrameLocks noGrp="1"/>
          </p:cNvGraphicFramePr>
          <p:nvPr>
            <p:extLst>
              <p:ext uri="{D42A27DB-BD31-4B8C-83A1-F6EECF244321}">
                <p14:modId xmlns:p14="http://schemas.microsoft.com/office/powerpoint/2010/main" val="1766215271"/>
              </p:ext>
            </p:extLst>
          </p:nvPr>
        </p:nvGraphicFramePr>
        <p:xfrm>
          <a:off x="201282" y="2377327"/>
          <a:ext cx="3893388" cy="457200"/>
        </p:xfrm>
        <a:graphic>
          <a:graphicData uri="http://schemas.openxmlformats.org/drawingml/2006/table">
            <a:tbl>
              <a:tblPr bandRow="1">
                <a:tableStyleId>{2D5ABB26-0587-4C30-8999-92F81FD0307C}</a:tableStyleId>
              </a:tblPr>
              <a:tblGrid>
                <a:gridCol w="973347">
                  <a:extLst>
                    <a:ext uri="{9D8B030D-6E8A-4147-A177-3AD203B41FA5}">
                      <a16:colId xmlns:a16="http://schemas.microsoft.com/office/drawing/2014/main" val="1273217054"/>
                    </a:ext>
                  </a:extLst>
                </a:gridCol>
                <a:gridCol w="973347">
                  <a:extLst>
                    <a:ext uri="{9D8B030D-6E8A-4147-A177-3AD203B41FA5}">
                      <a16:colId xmlns:a16="http://schemas.microsoft.com/office/drawing/2014/main" val="1559731087"/>
                    </a:ext>
                  </a:extLst>
                </a:gridCol>
                <a:gridCol w="973347">
                  <a:extLst>
                    <a:ext uri="{9D8B030D-6E8A-4147-A177-3AD203B41FA5}">
                      <a16:colId xmlns:a16="http://schemas.microsoft.com/office/drawing/2014/main" val="1190380077"/>
                    </a:ext>
                  </a:extLst>
                </a:gridCol>
                <a:gridCol w="973347">
                  <a:extLst>
                    <a:ext uri="{9D8B030D-6E8A-4147-A177-3AD203B41FA5}">
                      <a16:colId xmlns:a16="http://schemas.microsoft.com/office/drawing/2014/main" val="1182199135"/>
                    </a:ext>
                  </a:extLst>
                </a:gridCol>
              </a:tblGrid>
              <a:tr h="370840">
                <a:tc>
                  <a:txBody>
                    <a:bodyPr/>
                    <a:lstStyle/>
                    <a:p>
                      <a:r>
                        <a:rPr lang="en-US" sz="2400" dirty="0">
                          <a:solidFill>
                            <a:srgbClr val="FFFFFF"/>
                          </a:solidFill>
                        </a:rPr>
                        <a:t>0.3</a:t>
                      </a:r>
                    </a:p>
                  </a:txBody>
                  <a:tcPr anchor="ctr"/>
                </a:tc>
                <a:tc>
                  <a:txBody>
                    <a:bodyPr/>
                    <a:lstStyle/>
                    <a:p>
                      <a:r>
                        <a:rPr lang="en-US" sz="2400" dirty="0">
                          <a:solidFill>
                            <a:srgbClr val="FFFFFF"/>
                          </a:solidFill>
                        </a:rPr>
                        <a:t>0.1</a:t>
                      </a:r>
                    </a:p>
                  </a:txBody>
                  <a:tcPr anchor="ctr"/>
                </a:tc>
                <a:tc>
                  <a:txBody>
                    <a:bodyPr/>
                    <a:lstStyle/>
                    <a:p>
                      <a:r>
                        <a:rPr lang="en-US" sz="2400" dirty="0">
                          <a:solidFill>
                            <a:srgbClr val="FFFFFF"/>
                          </a:solidFill>
                        </a:rPr>
                        <a:t>0.7</a:t>
                      </a:r>
                    </a:p>
                  </a:txBody>
                  <a:tcPr anchor="ctr"/>
                </a:tc>
                <a:tc>
                  <a:txBody>
                    <a:bodyPr/>
                    <a:lstStyle/>
                    <a:p>
                      <a:r>
                        <a:rPr lang="en-US" sz="2400" dirty="0">
                          <a:solidFill>
                            <a:srgbClr val="FFFFFF"/>
                          </a:solidFill>
                        </a:rPr>
                        <a:t>0.6</a:t>
                      </a:r>
                    </a:p>
                  </a:txBody>
                  <a:tcPr anchor="ctr"/>
                </a:tc>
                <a:extLst>
                  <a:ext uri="{0D108BD9-81ED-4DB2-BD59-A6C34878D82A}">
                    <a16:rowId xmlns:a16="http://schemas.microsoft.com/office/drawing/2014/main" val="2467412189"/>
                  </a:ext>
                </a:extLst>
              </a:tr>
            </a:tbl>
          </a:graphicData>
        </a:graphic>
      </p:graphicFrame>
      <p:graphicFrame>
        <p:nvGraphicFramePr>
          <p:cNvPr id="40" name="Table 2">
            <a:extLst>
              <a:ext uri="{FF2B5EF4-FFF2-40B4-BE49-F238E27FC236}">
                <a16:creationId xmlns:a16="http://schemas.microsoft.com/office/drawing/2014/main" id="{3968171A-9EF3-594A-B18C-0920E000A7C7}"/>
              </a:ext>
            </a:extLst>
          </p:cNvPr>
          <p:cNvGraphicFramePr>
            <a:graphicFrameLocks noGrp="1"/>
          </p:cNvGraphicFramePr>
          <p:nvPr>
            <p:extLst>
              <p:ext uri="{D42A27DB-BD31-4B8C-83A1-F6EECF244321}">
                <p14:modId xmlns:p14="http://schemas.microsoft.com/office/powerpoint/2010/main" val="2099440874"/>
              </p:ext>
            </p:extLst>
          </p:nvPr>
        </p:nvGraphicFramePr>
        <p:xfrm>
          <a:off x="5135593" y="2377327"/>
          <a:ext cx="2920041" cy="457200"/>
        </p:xfrm>
        <a:graphic>
          <a:graphicData uri="http://schemas.openxmlformats.org/drawingml/2006/table">
            <a:tbl>
              <a:tblPr bandRow="1">
                <a:tableStyleId>{2D5ABB26-0587-4C30-8999-92F81FD0307C}</a:tableStyleId>
              </a:tblPr>
              <a:tblGrid>
                <a:gridCol w="973347">
                  <a:extLst>
                    <a:ext uri="{9D8B030D-6E8A-4147-A177-3AD203B41FA5}">
                      <a16:colId xmlns:a16="http://schemas.microsoft.com/office/drawing/2014/main" val="1273217054"/>
                    </a:ext>
                  </a:extLst>
                </a:gridCol>
                <a:gridCol w="973347">
                  <a:extLst>
                    <a:ext uri="{9D8B030D-6E8A-4147-A177-3AD203B41FA5}">
                      <a16:colId xmlns:a16="http://schemas.microsoft.com/office/drawing/2014/main" val="1559731087"/>
                    </a:ext>
                  </a:extLst>
                </a:gridCol>
                <a:gridCol w="973347">
                  <a:extLst>
                    <a:ext uri="{9D8B030D-6E8A-4147-A177-3AD203B41FA5}">
                      <a16:colId xmlns:a16="http://schemas.microsoft.com/office/drawing/2014/main" val="1190380077"/>
                    </a:ext>
                  </a:extLst>
                </a:gridCol>
              </a:tblGrid>
              <a:tr h="370840">
                <a:tc>
                  <a:txBody>
                    <a:bodyPr/>
                    <a:lstStyle/>
                    <a:p>
                      <a:r>
                        <a:rPr lang="en-US" sz="2400" dirty="0">
                          <a:solidFill>
                            <a:srgbClr val="FFFFFF"/>
                          </a:solidFill>
                        </a:rPr>
                        <a:t>0.07</a:t>
                      </a:r>
                    </a:p>
                  </a:txBody>
                  <a:tcPr anchor="ctr"/>
                </a:tc>
                <a:tc>
                  <a:txBody>
                    <a:bodyPr/>
                    <a:lstStyle/>
                    <a:p>
                      <a:r>
                        <a:rPr lang="en-US" sz="2400" dirty="0">
                          <a:solidFill>
                            <a:srgbClr val="FFFFFF"/>
                          </a:solidFill>
                        </a:rPr>
                        <a:t>0.23</a:t>
                      </a:r>
                    </a:p>
                  </a:txBody>
                  <a:tcPr anchor="ctr"/>
                </a:tc>
                <a:tc>
                  <a:txBody>
                    <a:bodyPr/>
                    <a:lstStyle/>
                    <a:p>
                      <a:r>
                        <a:rPr lang="en-US" sz="2400" dirty="0">
                          <a:solidFill>
                            <a:srgbClr val="FFFFFF"/>
                          </a:solidFill>
                        </a:rPr>
                        <a:t>0.1</a:t>
                      </a:r>
                    </a:p>
                  </a:txBody>
                  <a:tcPr anchor="ctr"/>
                </a:tc>
                <a:extLst>
                  <a:ext uri="{0D108BD9-81ED-4DB2-BD59-A6C34878D82A}">
                    <a16:rowId xmlns:a16="http://schemas.microsoft.com/office/drawing/2014/main" val="2467412189"/>
                  </a:ext>
                </a:extLst>
              </a:tr>
            </a:tbl>
          </a:graphicData>
        </a:graphic>
      </p:graphicFrame>
      <p:graphicFrame>
        <p:nvGraphicFramePr>
          <p:cNvPr id="41" name="Table 2">
            <a:extLst>
              <a:ext uri="{FF2B5EF4-FFF2-40B4-BE49-F238E27FC236}">
                <a16:creationId xmlns:a16="http://schemas.microsoft.com/office/drawing/2014/main" id="{68CD5DEC-169B-744C-AA10-E9D749D5FE51}"/>
              </a:ext>
            </a:extLst>
          </p:cNvPr>
          <p:cNvGraphicFramePr>
            <a:graphicFrameLocks noGrp="1"/>
          </p:cNvGraphicFramePr>
          <p:nvPr>
            <p:extLst>
              <p:ext uri="{D42A27DB-BD31-4B8C-83A1-F6EECF244321}">
                <p14:modId xmlns:p14="http://schemas.microsoft.com/office/powerpoint/2010/main" val="1455287241"/>
              </p:ext>
            </p:extLst>
          </p:nvPr>
        </p:nvGraphicFramePr>
        <p:xfrm>
          <a:off x="201281" y="3151180"/>
          <a:ext cx="4232694" cy="1656080"/>
        </p:xfrm>
        <a:graphic>
          <a:graphicData uri="http://schemas.openxmlformats.org/drawingml/2006/table">
            <a:tbl>
              <a:tblPr bandRow="1">
                <a:tableStyleId>{2D5ABB26-0587-4C30-8999-92F81FD0307C}</a:tableStyleId>
              </a:tblPr>
              <a:tblGrid>
                <a:gridCol w="846539">
                  <a:extLst>
                    <a:ext uri="{9D8B030D-6E8A-4147-A177-3AD203B41FA5}">
                      <a16:colId xmlns:a16="http://schemas.microsoft.com/office/drawing/2014/main" val="1273217054"/>
                    </a:ext>
                  </a:extLst>
                </a:gridCol>
                <a:gridCol w="846539">
                  <a:extLst>
                    <a:ext uri="{9D8B030D-6E8A-4147-A177-3AD203B41FA5}">
                      <a16:colId xmlns:a16="http://schemas.microsoft.com/office/drawing/2014/main" val="1559731087"/>
                    </a:ext>
                  </a:extLst>
                </a:gridCol>
                <a:gridCol w="846539">
                  <a:extLst>
                    <a:ext uri="{9D8B030D-6E8A-4147-A177-3AD203B41FA5}">
                      <a16:colId xmlns:a16="http://schemas.microsoft.com/office/drawing/2014/main" val="1190380077"/>
                    </a:ext>
                  </a:extLst>
                </a:gridCol>
                <a:gridCol w="846539">
                  <a:extLst>
                    <a:ext uri="{9D8B030D-6E8A-4147-A177-3AD203B41FA5}">
                      <a16:colId xmlns:a16="http://schemas.microsoft.com/office/drawing/2014/main" val="1182199135"/>
                    </a:ext>
                  </a:extLst>
                </a:gridCol>
                <a:gridCol w="846538">
                  <a:extLst>
                    <a:ext uri="{9D8B030D-6E8A-4147-A177-3AD203B41FA5}">
                      <a16:colId xmlns:a16="http://schemas.microsoft.com/office/drawing/2014/main" val="1808299672"/>
                    </a:ext>
                  </a:extLst>
                </a:gridCol>
              </a:tblGrid>
              <a:tr h="370840">
                <a:tc>
                  <a:txBody>
                    <a:bodyPr/>
                    <a:lstStyle/>
                    <a:p>
                      <a:r>
                        <a:rPr lang="en-US" sz="2400" dirty="0">
                          <a:solidFill>
                            <a:srgbClr val="FFFF00"/>
                          </a:solidFill>
                        </a:rPr>
                        <a:t>0.1</a:t>
                      </a:r>
                    </a:p>
                  </a:txBody>
                  <a:tcPr anchor="ctr"/>
                </a:tc>
                <a:tc>
                  <a:txBody>
                    <a:bodyPr/>
                    <a:lstStyle/>
                    <a:p>
                      <a:r>
                        <a:rPr lang="en-US" sz="2400" dirty="0">
                          <a:solidFill>
                            <a:srgbClr val="FFFF00"/>
                          </a:solidFill>
                        </a:rPr>
                        <a:t>0.3</a:t>
                      </a:r>
                    </a:p>
                  </a:txBody>
                  <a:tcPr anchor="ctr"/>
                </a:tc>
                <a:tc>
                  <a:txBody>
                    <a:bodyPr/>
                    <a:lstStyle/>
                    <a:p>
                      <a:r>
                        <a:rPr lang="en-US" sz="2400" dirty="0">
                          <a:solidFill>
                            <a:srgbClr val="FFFF00"/>
                          </a:solidFill>
                        </a:rPr>
                        <a:t>0.6</a:t>
                      </a:r>
                    </a:p>
                  </a:txBody>
                  <a:tcPr anchor="ctr"/>
                </a:tc>
                <a:tc>
                  <a:txBody>
                    <a:bodyPr/>
                    <a:lstStyle/>
                    <a:p>
                      <a:r>
                        <a:rPr lang="en-US" sz="2400" dirty="0">
                          <a:solidFill>
                            <a:srgbClr val="FFFF00"/>
                          </a:solidFill>
                        </a:rPr>
                        <a:t>0.7</a:t>
                      </a:r>
                    </a:p>
                  </a:txBody>
                  <a:tcPr anchor="ctr">
                    <a:lnR w="12700" cap="flat" cmpd="sng" algn="ctr">
                      <a:solidFill>
                        <a:schemeClr val="tx1"/>
                      </a:solidFill>
                      <a:prstDash val="solid"/>
                      <a:round/>
                      <a:headEnd type="none" w="med" len="med"/>
                      <a:tailEnd type="none" w="med" len="med"/>
                    </a:lnR>
                  </a:tcPr>
                </a:tc>
                <a:tc>
                  <a:txBody>
                    <a:bodyPr/>
                    <a:lstStyle/>
                    <a:p>
                      <a:r>
                        <a:rPr lang="en-US" sz="2400" dirty="0">
                          <a:solidFill>
                            <a:srgbClr val="FFFF00"/>
                          </a:solidFill>
                        </a:rPr>
                        <a:t>75%</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67412189"/>
                  </a:ext>
                </a:extLst>
              </a:tr>
              <a:tr h="370840">
                <a:tc>
                  <a:txBody>
                    <a:bodyPr/>
                    <a:lstStyle/>
                    <a:p>
                      <a:r>
                        <a:rPr lang="en-US" sz="2400" dirty="0">
                          <a:solidFill>
                            <a:srgbClr val="FFFFFF"/>
                          </a:solidFill>
                        </a:rPr>
                        <a:t>0.7</a:t>
                      </a:r>
                    </a:p>
                  </a:txBody>
                  <a:tcPr anchor="ctr"/>
                </a:tc>
                <a:tc>
                  <a:txBody>
                    <a:bodyPr/>
                    <a:lstStyle/>
                    <a:p>
                      <a:r>
                        <a:rPr lang="en-US" sz="2400" dirty="0">
                          <a:solidFill>
                            <a:srgbClr val="FFFFFF"/>
                          </a:solidFill>
                        </a:rPr>
                        <a:t>0.6</a:t>
                      </a:r>
                    </a:p>
                  </a:txBody>
                  <a:tcPr anchor="ctr"/>
                </a:tc>
                <a:tc>
                  <a:txBody>
                    <a:bodyPr/>
                    <a:lstStyle/>
                    <a:p>
                      <a:r>
                        <a:rPr lang="en-US" sz="2400" dirty="0">
                          <a:solidFill>
                            <a:srgbClr val="FFFFFF"/>
                          </a:solidFill>
                        </a:rPr>
                        <a:t>0.3</a:t>
                      </a:r>
                    </a:p>
                  </a:txBody>
                  <a:tcPr anchor="ctr"/>
                </a:tc>
                <a:tc>
                  <a:txBody>
                    <a:bodyPr/>
                    <a:lstStyle/>
                    <a:p>
                      <a:r>
                        <a:rPr lang="en-US" sz="2400" dirty="0">
                          <a:solidFill>
                            <a:srgbClr val="FFFFFF"/>
                          </a:solidFill>
                        </a:rPr>
                        <a:t>0.1</a:t>
                      </a:r>
                    </a:p>
                  </a:txBody>
                  <a:tcPr anchor="ctr">
                    <a:lnR w="12700" cap="flat" cmpd="sng" algn="ctr">
                      <a:solidFill>
                        <a:schemeClr val="tx1"/>
                      </a:solidFill>
                      <a:prstDash val="solid"/>
                      <a:round/>
                      <a:headEnd type="none" w="med" len="med"/>
                      <a:tailEnd type="none" w="med" len="med"/>
                    </a:lnR>
                  </a:tcPr>
                </a:tc>
                <a:tc>
                  <a:txBody>
                    <a:bodyPr/>
                    <a:lstStyle/>
                    <a:p>
                      <a:r>
                        <a:rPr lang="en-US" sz="2400" dirty="0">
                          <a:solidFill>
                            <a:srgbClr val="FFFFFF"/>
                          </a:solidFill>
                        </a:rPr>
                        <a:t>18%</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22148192"/>
                  </a:ext>
                </a:extLst>
              </a:tr>
              <a:tr h="370840">
                <a:tc>
                  <a:txBody>
                    <a:bodyPr/>
                    <a:lstStyle/>
                    <a:p>
                      <a:endParaRPr lang="en-US" sz="1800" dirty="0">
                        <a:solidFill>
                          <a:srgbClr val="FFFFFF"/>
                        </a:solidFill>
                      </a:endParaRPr>
                    </a:p>
                  </a:txBody>
                  <a:tcPr anchor="ctr"/>
                </a:tc>
                <a:tc>
                  <a:txBody>
                    <a:bodyPr/>
                    <a:lstStyle/>
                    <a:p>
                      <a:endParaRPr lang="en-US" sz="1800" dirty="0">
                        <a:solidFill>
                          <a:srgbClr val="FFFFFF"/>
                        </a:solidFill>
                      </a:endParaRPr>
                    </a:p>
                  </a:txBody>
                  <a:tcPr anchor="ctr"/>
                </a:tc>
                <a:tc>
                  <a:txBody>
                    <a:bodyPr/>
                    <a:lstStyle/>
                    <a:p>
                      <a:endParaRPr lang="en-US" sz="1800" dirty="0">
                        <a:solidFill>
                          <a:srgbClr val="FFFFFF"/>
                        </a:solidFill>
                      </a:endParaRPr>
                    </a:p>
                  </a:txBody>
                  <a:tcPr anchor="ctr"/>
                </a:tc>
                <a:tc>
                  <a:txBody>
                    <a:bodyPr/>
                    <a:lstStyle/>
                    <a:p>
                      <a:r>
                        <a:rPr lang="en-US" sz="1800" dirty="0">
                          <a:solidFill>
                            <a:srgbClr val="FFFFFF"/>
                          </a:solidFill>
                        </a:rPr>
                        <a:t>other</a:t>
                      </a:r>
                    </a:p>
                  </a:txBody>
                  <a:tcPr anchor="ctr">
                    <a:lnR w="12700" cap="flat" cmpd="sng" algn="ctr">
                      <a:solidFill>
                        <a:schemeClr val="tx1"/>
                      </a:solidFill>
                      <a:prstDash val="solid"/>
                      <a:round/>
                      <a:headEnd type="none" w="med" len="med"/>
                      <a:tailEnd type="none" w="med" len="med"/>
                    </a:lnR>
                  </a:tcPr>
                </a:tc>
                <a:tc>
                  <a:txBody>
                    <a:bodyPr/>
                    <a:lstStyle/>
                    <a:p>
                      <a:r>
                        <a:rPr lang="en-US" sz="1800" dirty="0">
                          <a:solidFill>
                            <a:srgbClr val="FFFFFF"/>
                          </a:solidFill>
                        </a:rPr>
                        <a:t>4%</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94294080"/>
                  </a:ext>
                </a:extLst>
              </a:tr>
              <a:tr h="370840">
                <a:tc>
                  <a:txBody>
                    <a:bodyPr/>
                    <a:lstStyle/>
                    <a:p>
                      <a:endParaRPr lang="en-US" sz="1800" dirty="0">
                        <a:solidFill>
                          <a:srgbClr val="FFFFFF"/>
                        </a:solidFill>
                      </a:endParaRPr>
                    </a:p>
                  </a:txBody>
                  <a:tcPr anchor="ctr"/>
                </a:tc>
                <a:tc>
                  <a:txBody>
                    <a:bodyPr/>
                    <a:lstStyle/>
                    <a:p>
                      <a:endParaRPr lang="en-US" sz="1800" dirty="0">
                        <a:solidFill>
                          <a:srgbClr val="FFFFFF"/>
                        </a:solidFill>
                      </a:endParaRPr>
                    </a:p>
                  </a:txBody>
                  <a:tcPr anchor="ctr"/>
                </a:tc>
                <a:tc>
                  <a:txBody>
                    <a:bodyPr/>
                    <a:lstStyle/>
                    <a:p>
                      <a:endParaRPr lang="en-US" sz="1800" dirty="0">
                        <a:solidFill>
                          <a:srgbClr val="FFFFFF"/>
                        </a:solidFill>
                      </a:endParaRPr>
                    </a:p>
                  </a:txBody>
                  <a:tcPr anchor="ctr"/>
                </a:tc>
                <a:tc>
                  <a:txBody>
                    <a:bodyPr/>
                    <a:lstStyle/>
                    <a:p>
                      <a:r>
                        <a:rPr lang="en-US" sz="1800" dirty="0">
                          <a:solidFill>
                            <a:srgbClr val="FFFFFF"/>
                          </a:solidFill>
                        </a:rPr>
                        <a:t>omit</a:t>
                      </a:r>
                    </a:p>
                  </a:txBody>
                  <a:tcPr anchor="ctr">
                    <a:lnR w="12700" cap="flat" cmpd="sng" algn="ctr">
                      <a:solidFill>
                        <a:schemeClr val="tx1"/>
                      </a:solidFill>
                      <a:prstDash val="solid"/>
                      <a:round/>
                      <a:headEnd type="none" w="med" len="med"/>
                      <a:tailEnd type="none" w="med" len="med"/>
                    </a:lnR>
                  </a:tcPr>
                </a:tc>
                <a:tc>
                  <a:txBody>
                    <a:bodyPr/>
                    <a:lstStyle/>
                    <a:p>
                      <a:r>
                        <a:rPr lang="en-US" sz="1800" dirty="0">
                          <a:solidFill>
                            <a:srgbClr val="FFFFFF"/>
                          </a:solidFill>
                        </a:rPr>
                        <a:t>3%</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46834077"/>
                  </a:ext>
                </a:extLst>
              </a:tr>
            </a:tbl>
          </a:graphicData>
        </a:graphic>
      </p:graphicFrame>
      <p:graphicFrame>
        <p:nvGraphicFramePr>
          <p:cNvPr id="3" name="Table 2">
            <a:extLst>
              <a:ext uri="{FF2B5EF4-FFF2-40B4-BE49-F238E27FC236}">
                <a16:creationId xmlns:a16="http://schemas.microsoft.com/office/drawing/2014/main" id="{31CBB6A4-1C36-BD4D-B9B8-B10ED06160D1}"/>
              </a:ext>
            </a:extLst>
          </p:cNvPr>
          <p:cNvGraphicFramePr>
            <a:graphicFrameLocks noGrp="1"/>
          </p:cNvGraphicFramePr>
          <p:nvPr>
            <p:extLst>
              <p:ext uri="{D42A27DB-BD31-4B8C-83A1-F6EECF244321}">
                <p14:modId xmlns:p14="http://schemas.microsoft.com/office/powerpoint/2010/main" val="264261228"/>
              </p:ext>
            </p:extLst>
          </p:nvPr>
        </p:nvGraphicFramePr>
        <p:xfrm>
          <a:off x="5135589" y="3127076"/>
          <a:ext cx="3473576" cy="2570480"/>
        </p:xfrm>
        <a:graphic>
          <a:graphicData uri="http://schemas.openxmlformats.org/drawingml/2006/table">
            <a:tbl>
              <a:tblPr bandRow="1">
                <a:tableStyleId>{2D5ABB26-0587-4C30-8999-92F81FD0307C}</a:tableStyleId>
              </a:tblPr>
              <a:tblGrid>
                <a:gridCol w="868394">
                  <a:extLst>
                    <a:ext uri="{9D8B030D-6E8A-4147-A177-3AD203B41FA5}">
                      <a16:colId xmlns:a16="http://schemas.microsoft.com/office/drawing/2014/main" val="3455567326"/>
                    </a:ext>
                  </a:extLst>
                </a:gridCol>
                <a:gridCol w="868394">
                  <a:extLst>
                    <a:ext uri="{9D8B030D-6E8A-4147-A177-3AD203B41FA5}">
                      <a16:colId xmlns:a16="http://schemas.microsoft.com/office/drawing/2014/main" val="182871630"/>
                    </a:ext>
                  </a:extLst>
                </a:gridCol>
                <a:gridCol w="868394">
                  <a:extLst>
                    <a:ext uri="{9D8B030D-6E8A-4147-A177-3AD203B41FA5}">
                      <a16:colId xmlns:a16="http://schemas.microsoft.com/office/drawing/2014/main" val="4066745740"/>
                    </a:ext>
                  </a:extLst>
                </a:gridCol>
                <a:gridCol w="868394">
                  <a:extLst>
                    <a:ext uri="{9D8B030D-6E8A-4147-A177-3AD203B41FA5}">
                      <a16:colId xmlns:a16="http://schemas.microsoft.com/office/drawing/2014/main" val="3215151517"/>
                    </a:ext>
                  </a:extLst>
                </a:gridCol>
              </a:tblGrid>
              <a:tr h="370840">
                <a:tc>
                  <a:txBody>
                    <a:bodyPr/>
                    <a:lstStyle/>
                    <a:p>
                      <a:r>
                        <a:rPr lang="en-US" sz="2400" dirty="0">
                          <a:solidFill>
                            <a:srgbClr val="FFFF00"/>
                          </a:solidFill>
                        </a:rPr>
                        <a:t>0.07</a:t>
                      </a:r>
                    </a:p>
                  </a:txBody>
                  <a:tcPr anchor="ctr"/>
                </a:tc>
                <a:tc>
                  <a:txBody>
                    <a:bodyPr/>
                    <a:lstStyle/>
                    <a:p>
                      <a:r>
                        <a:rPr lang="en-US" sz="2400" dirty="0">
                          <a:solidFill>
                            <a:srgbClr val="FFFF00"/>
                          </a:solidFill>
                        </a:rPr>
                        <a:t>0.1</a:t>
                      </a:r>
                    </a:p>
                  </a:txBody>
                  <a:tcPr anchor="ctr"/>
                </a:tc>
                <a:tc>
                  <a:txBody>
                    <a:bodyPr/>
                    <a:lstStyle/>
                    <a:p>
                      <a:r>
                        <a:rPr lang="en-US" sz="2400" dirty="0">
                          <a:solidFill>
                            <a:srgbClr val="FFFF00"/>
                          </a:solidFill>
                        </a:rPr>
                        <a:t>0.23</a:t>
                      </a:r>
                    </a:p>
                  </a:txBody>
                  <a:tcPr anchor="ctr">
                    <a:lnR w="12700" cap="flat" cmpd="sng" algn="ctr">
                      <a:solidFill>
                        <a:schemeClr val="tx1"/>
                      </a:solidFill>
                      <a:prstDash val="solid"/>
                      <a:round/>
                      <a:headEnd type="none" w="med" len="med"/>
                      <a:tailEnd type="none" w="med" len="med"/>
                    </a:lnR>
                  </a:tcPr>
                </a:tc>
                <a:tc>
                  <a:txBody>
                    <a:bodyPr/>
                    <a:lstStyle/>
                    <a:p>
                      <a:r>
                        <a:rPr lang="en-US" sz="2400" dirty="0">
                          <a:solidFill>
                            <a:srgbClr val="FFFF00"/>
                          </a:solidFill>
                        </a:rPr>
                        <a:t>23%</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98007661"/>
                  </a:ext>
                </a:extLst>
              </a:tr>
              <a:tr h="370840">
                <a:tc>
                  <a:txBody>
                    <a:bodyPr/>
                    <a:lstStyle/>
                    <a:p>
                      <a:r>
                        <a:rPr lang="en-US" sz="2400" dirty="0">
                          <a:solidFill>
                            <a:srgbClr val="FFFFFF"/>
                          </a:solidFill>
                        </a:rPr>
                        <a:t>0.1</a:t>
                      </a:r>
                    </a:p>
                  </a:txBody>
                  <a:tcPr anchor="ctr"/>
                </a:tc>
                <a:tc>
                  <a:txBody>
                    <a:bodyPr/>
                    <a:lstStyle/>
                    <a:p>
                      <a:r>
                        <a:rPr lang="en-US" sz="2400" dirty="0">
                          <a:solidFill>
                            <a:srgbClr val="FFFFFF"/>
                          </a:solidFill>
                        </a:rPr>
                        <a:t>0.07</a:t>
                      </a:r>
                    </a:p>
                  </a:txBody>
                  <a:tcPr anchor="ctr"/>
                </a:tc>
                <a:tc>
                  <a:txBody>
                    <a:bodyPr/>
                    <a:lstStyle/>
                    <a:p>
                      <a:r>
                        <a:rPr lang="en-US" sz="2400" dirty="0">
                          <a:solidFill>
                            <a:srgbClr val="FFFFFF"/>
                          </a:solidFill>
                        </a:rPr>
                        <a:t>0.23</a:t>
                      </a:r>
                    </a:p>
                  </a:txBody>
                  <a:tcPr anchor="ctr">
                    <a:lnR w="12700" cap="flat" cmpd="sng" algn="ctr">
                      <a:solidFill>
                        <a:schemeClr val="tx1"/>
                      </a:solidFill>
                      <a:prstDash val="solid"/>
                      <a:round/>
                      <a:headEnd type="none" w="med" len="med"/>
                      <a:tailEnd type="none" w="med" len="med"/>
                    </a:lnR>
                  </a:tcPr>
                </a:tc>
                <a:tc>
                  <a:txBody>
                    <a:bodyPr/>
                    <a:lstStyle/>
                    <a:p>
                      <a:r>
                        <a:rPr lang="en-US" sz="2400" dirty="0">
                          <a:solidFill>
                            <a:srgbClr val="FFFFFF"/>
                          </a:solidFill>
                        </a:rPr>
                        <a:t>31%</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16478162"/>
                  </a:ext>
                </a:extLst>
              </a:tr>
              <a:tr h="370840">
                <a:tc>
                  <a:txBody>
                    <a:bodyPr/>
                    <a:lstStyle/>
                    <a:p>
                      <a:r>
                        <a:rPr lang="en-US" sz="2400" dirty="0">
                          <a:solidFill>
                            <a:srgbClr val="FFFFFF"/>
                          </a:solidFill>
                        </a:rPr>
                        <a:t>0.23</a:t>
                      </a:r>
                    </a:p>
                  </a:txBody>
                  <a:tcPr anchor="ctr"/>
                </a:tc>
                <a:tc>
                  <a:txBody>
                    <a:bodyPr/>
                    <a:lstStyle/>
                    <a:p>
                      <a:r>
                        <a:rPr lang="en-US" sz="2400" dirty="0">
                          <a:solidFill>
                            <a:srgbClr val="FFFFFF"/>
                          </a:solidFill>
                        </a:rPr>
                        <a:t>0.07</a:t>
                      </a:r>
                    </a:p>
                  </a:txBody>
                  <a:tcPr anchor="ctr"/>
                </a:tc>
                <a:tc>
                  <a:txBody>
                    <a:bodyPr/>
                    <a:lstStyle/>
                    <a:p>
                      <a:r>
                        <a:rPr lang="en-US" sz="2400" dirty="0">
                          <a:solidFill>
                            <a:srgbClr val="FFFFFF"/>
                          </a:solidFill>
                        </a:rPr>
                        <a:t>0.1</a:t>
                      </a:r>
                    </a:p>
                  </a:txBody>
                  <a:tcPr anchor="ctr">
                    <a:lnR w="12700" cap="flat" cmpd="sng" algn="ctr">
                      <a:solidFill>
                        <a:schemeClr val="tx1"/>
                      </a:solidFill>
                      <a:prstDash val="solid"/>
                      <a:round/>
                      <a:headEnd type="none" w="med" len="med"/>
                      <a:tailEnd type="none" w="med" len="med"/>
                    </a:lnR>
                  </a:tcPr>
                </a:tc>
                <a:tc>
                  <a:txBody>
                    <a:bodyPr/>
                    <a:lstStyle/>
                    <a:p>
                      <a:r>
                        <a:rPr lang="en-US" sz="2400" dirty="0">
                          <a:solidFill>
                            <a:srgbClr val="FFFFFF"/>
                          </a:solidFill>
                        </a:rPr>
                        <a:t>20%</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30203536"/>
                  </a:ext>
                </a:extLst>
              </a:tr>
              <a:tr h="370840">
                <a:tc>
                  <a:txBody>
                    <a:bodyPr/>
                    <a:lstStyle/>
                    <a:p>
                      <a:r>
                        <a:rPr lang="en-US" sz="2400" dirty="0">
                          <a:solidFill>
                            <a:srgbClr val="FFFFFF"/>
                          </a:solidFill>
                        </a:rPr>
                        <a:t>0.23</a:t>
                      </a:r>
                    </a:p>
                  </a:txBody>
                  <a:tcPr anchor="ctr"/>
                </a:tc>
                <a:tc>
                  <a:txBody>
                    <a:bodyPr/>
                    <a:lstStyle/>
                    <a:p>
                      <a:r>
                        <a:rPr lang="en-US" sz="2400" dirty="0">
                          <a:solidFill>
                            <a:srgbClr val="FFFFFF"/>
                          </a:solidFill>
                        </a:rPr>
                        <a:t>0.1</a:t>
                      </a:r>
                    </a:p>
                  </a:txBody>
                  <a:tcPr anchor="ctr"/>
                </a:tc>
                <a:tc>
                  <a:txBody>
                    <a:bodyPr/>
                    <a:lstStyle/>
                    <a:p>
                      <a:r>
                        <a:rPr lang="en-US" sz="2400" dirty="0">
                          <a:solidFill>
                            <a:srgbClr val="FFFFFF"/>
                          </a:solidFill>
                        </a:rPr>
                        <a:t>0.07</a:t>
                      </a:r>
                    </a:p>
                  </a:txBody>
                  <a:tcPr anchor="ctr">
                    <a:lnR w="12700" cap="flat" cmpd="sng" algn="ctr">
                      <a:solidFill>
                        <a:schemeClr val="tx1"/>
                      </a:solidFill>
                      <a:prstDash val="solid"/>
                      <a:round/>
                      <a:headEnd type="none" w="med" len="med"/>
                      <a:tailEnd type="none" w="med" len="med"/>
                    </a:lnR>
                  </a:tcPr>
                </a:tc>
                <a:tc>
                  <a:txBody>
                    <a:bodyPr/>
                    <a:lstStyle/>
                    <a:p>
                      <a:r>
                        <a:rPr lang="en-US" sz="2400" dirty="0">
                          <a:solidFill>
                            <a:srgbClr val="FFFFFF"/>
                          </a:solidFill>
                        </a:rPr>
                        <a:t>2%</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16811321"/>
                  </a:ext>
                </a:extLst>
              </a:tr>
              <a:tr h="370840">
                <a:tc>
                  <a:txBody>
                    <a:bodyPr/>
                    <a:lstStyle/>
                    <a:p>
                      <a:endParaRPr lang="en-US" sz="1800" dirty="0">
                        <a:solidFill>
                          <a:srgbClr val="FFFFFF"/>
                        </a:solidFill>
                      </a:endParaRPr>
                    </a:p>
                  </a:txBody>
                  <a:tcPr anchor="ctr"/>
                </a:tc>
                <a:tc>
                  <a:txBody>
                    <a:bodyPr/>
                    <a:lstStyle/>
                    <a:p>
                      <a:endParaRPr lang="en-US" sz="1800" dirty="0">
                        <a:solidFill>
                          <a:srgbClr val="FFFFFF"/>
                        </a:solidFill>
                      </a:endParaRPr>
                    </a:p>
                  </a:txBody>
                  <a:tcPr anchor="ctr"/>
                </a:tc>
                <a:tc>
                  <a:txBody>
                    <a:bodyPr/>
                    <a:lstStyle/>
                    <a:p>
                      <a:r>
                        <a:rPr lang="en-US" sz="1800" dirty="0">
                          <a:solidFill>
                            <a:srgbClr val="FFFFFF"/>
                          </a:solidFill>
                        </a:rPr>
                        <a:t>other</a:t>
                      </a:r>
                    </a:p>
                  </a:txBody>
                  <a:tcPr anchor="ctr">
                    <a:lnR w="12700" cap="flat" cmpd="sng" algn="ctr">
                      <a:solidFill>
                        <a:schemeClr val="tx1"/>
                      </a:solidFill>
                      <a:prstDash val="solid"/>
                      <a:round/>
                      <a:headEnd type="none" w="med" len="med"/>
                      <a:tailEnd type="none" w="med" len="med"/>
                    </a:lnR>
                  </a:tcPr>
                </a:tc>
                <a:tc>
                  <a:txBody>
                    <a:bodyPr/>
                    <a:lstStyle/>
                    <a:p>
                      <a:r>
                        <a:rPr lang="en-US" sz="1800" dirty="0">
                          <a:solidFill>
                            <a:srgbClr val="FFFFFF"/>
                          </a:solidFill>
                        </a:rPr>
                        <a:t>21%</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19408789"/>
                  </a:ext>
                </a:extLst>
              </a:tr>
              <a:tr h="370840">
                <a:tc>
                  <a:txBody>
                    <a:bodyPr/>
                    <a:lstStyle/>
                    <a:p>
                      <a:endParaRPr lang="en-US" sz="1800" dirty="0">
                        <a:solidFill>
                          <a:srgbClr val="FFFFFF"/>
                        </a:solidFill>
                      </a:endParaRPr>
                    </a:p>
                  </a:txBody>
                  <a:tcPr anchor="ctr"/>
                </a:tc>
                <a:tc>
                  <a:txBody>
                    <a:bodyPr/>
                    <a:lstStyle/>
                    <a:p>
                      <a:endParaRPr lang="en-US" sz="1800" dirty="0">
                        <a:solidFill>
                          <a:srgbClr val="FFFFFF"/>
                        </a:solidFill>
                      </a:endParaRPr>
                    </a:p>
                  </a:txBody>
                  <a:tcPr anchor="ctr"/>
                </a:tc>
                <a:tc>
                  <a:txBody>
                    <a:bodyPr/>
                    <a:lstStyle/>
                    <a:p>
                      <a:r>
                        <a:rPr lang="en-US" sz="1800" dirty="0">
                          <a:solidFill>
                            <a:srgbClr val="FFFFFF"/>
                          </a:solidFill>
                        </a:rPr>
                        <a:t>omit</a:t>
                      </a:r>
                    </a:p>
                  </a:txBody>
                  <a:tcPr anchor="ctr">
                    <a:lnR w="12700" cap="flat" cmpd="sng" algn="ctr">
                      <a:solidFill>
                        <a:schemeClr val="tx1"/>
                      </a:solidFill>
                      <a:prstDash val="solid"/>
                      <a:round/>
                      <a:headEnd type="none" w="med" len="med"/>
                      <a:tailEnd type="none" w="med" len="med"/>
                    </a:lnR>
                  </a:tcPr>
                </a:tc>
                <a:tc>
                  <a:txBody>
                    <a:bodyPr/>
                    <a:lstStyle/>
                    <a:p>
                      <a:r>
                        <a:rPr lang="en-US" sz="1800" dirty="0">
                          <a:solidFill>
                            <a:srgbClr val="FFFFFF"/>
                          </a:solidFill>
                        </a:rPr>
                        <a:t>3%</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85013434"/>
                  </a:ext>
                </a:extLst>
              </a:tr>
            </a:tbl>
          </a:graphicData>
        </a:graphic>
      </p:graphicFrame>
      <p:sp>
        <p:nvSpPr>
          <p:cNvPr id="42" name="Rectangle 41">
            <a:extLst>
              <a:ext uri="{FF2B5EF4-FFF2-40B4-BE49-F238E27FC236}">
                <a16:creationId xmlns:a16="http://schemas.microsoft.com/office/drawing/2014/main" id="{AFB366FD-8E48-AF45-B23B-1E08263F4A15}"/>
              </a:ext>
            </a:extLst>
          </p:cNvPr>
          <p:cNvSpPr/>
          <p:nvPr/>
        </p:nvSpPr>
        <p:spPr>
          <a:xfrm>
            <a:off x="7717769" y="3127075"/>
            <a:ext cx="845388" cy="2570479"/>
          </a:xfrm>
          <a:prstGeom prst="rect">
            <a:avLst/>
          </a:prstGeom>
          <a:solidFill>
            <a:srgbClr val="1A4F7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t>
            </a:r>
          </a:p>
        </p:txBody>
      </p:sp>
      <p:sp>
        <p:nvSpPr>
          <p:cNvPr id="5" name="Rounded Rectangle 4">
            <a:extLst>
              <a:ext uri="{FF2B5EF4-FFF2-40B4-BE49-F238E27FC236}">
                <a16:creationId xmlns:a16="http://schemas.microsoft.com/office/drawing/2014/main" id="{05FC89B0-29F4-744F-B360-0C4584BF6EB1}"/>
              </a:ext>
            </a:extLst>
          </p:cNvPr>
          <p:cNvSpPr/>
          <p:nvPr/>
        </p:nvSpPr>
        <p:spPr>
          <a:xfrm>
            <a:off x="155274" y="1518669"/>
            <a:ext cx="4369281" cy="3426772"/>
          </a:xfrm>
          <a:prstGeom prst="roundRect">
            <a:avLst>
              <a:gd name="adj" fmla="val 6985"/>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54E4A9ED-BC7F-0B42-883D-E4973BC6E26F}"/>
              </a:ext>
            </a:extLst>
          </p:cNvPr>
          <p:cNvSpPr/>
          <p:nvPr/>
        </p:nvSpPr>
        <p:spPr>
          <a:xfrm>
            <a:off x="4674080" y="1478715"/>
            <a:ext cx="4245634" cy="4473512"/>
          </a:xfrm>
          <a:prstGeom prst="roundRect">
            <a:avLst>
              <a:gd name="adj" fmla="val 6985"/>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EA604F64-0206-3C42-8C3E-A0040C4BC14A}"/>
              </a:ext>
            </a:extLst>
          </p:cNvPr>
          <p:cNvSpPr txBox="1"/>
          <p:nvPr/>
        </p:nvSpPr>
        <p:spPr>
          <a:xfrm>
            <a:off x="50320" y="4997200"/>
            <a:ext cx="4676953" cy="1323439"/>
          </a:xfrm>
          <a:prstGeom prst="rect">
            <a:avLst/>
          </a:prstGeom>
          <a:noFill/>
        </p:spPr>
        <p:txBody>
          <a:bodyPr wrap="square" rtlCol="0">
            <a:spAutoFit/>
          </a:bodyPr>
          <a:lstStyle/>
          <a:p>
            <a:r>
              <a:rPr lang="en-US" sz="2000" dirty="0">
                <a:solidFill>
                  <a:schemeClr val="bg1"/>
                </a:solidFill>
              </a:rPr>
              <a:t>What reasoning might be behind the wrong answers in the second question?</a:t>
            </a:r>
          </a:p>
          <a:p>
            <a:r>
              <a:rPr lang="en-US" sz="2000" dirty="0">
                <a:solidFill>
                  <a:schemeClr val="bg1"/>
                </a:solidFill>
              </a:rPr>
              <a:t>What percentage of students do you think gave each answer?</a:t>
            </a:r>
          </a:p>
        </p:txBody>
      </p:sp>
      <p:sp>
        <p:nvSpPr>
          <p:cNvPr id="6" name="TextBox 5">
            <a:extLst>
              <a:ext uri="{FF2B5EF4-FFF2-40B4-BE49-F238E27FC236}">
                <a16:creationId xmlns:a16="http://schemas.microsoft.com/office/drawing/2014/main" id="{29D54D45-4143-CB49-AEF0-341D98E4B084}"/>
              </a:ext>
            </a:extLst>
          </p:cNvPr>
          <p:cNvSpPr txBox="1"/>
          <p:nvPr/>
        </p:nvSpPr>
        <p:spPr>
          <a:xfrm>
            <a:off x="7917216" y="6081299"/>
            <a:ext cx="1088760" cy="276999"/>
          </a:xfrm>
          <a:prstGeom prst="rect">
            <a:avLst/>
          </a:prstGeom>
          <a:noFill/>
        </p:spPr>
        <p:txBody>
          <a:bodyPr wrap="none" rtlCol="0">
            <a:spAutoFit/>
          </a:bodyPr>
          <a:lstStyle/>
          <a:p>
            <a:r>
              <a:rPr lang="en-US" sz="1200" dirty="0">
                <a:solidFill>
                  <a:schemeClr val="bg1"/>
                </a:solidFill>
                <a:hlinkClick r:id="rId3">
                  <a:extLst>
                    <a:ext uri="{A12FA001-AC4F-418D-AE19-62706E023703}">
                      <ahyp:hlinkClr xmlns:ahyp="http://schemas.microsoft.com/office/drawing/2018/hyperlinkcolor" val="tx"/>
                    </a:ext>
                  </a:extLst>
                </a:hlinkClick>
              </a:rPr>
              <a:t>Link to article</a:t>
            </a:r>
            <a:endParaRPr lang="en-US" sz="1200" dirty="0">
              <a:solidFill>
                <a:schemeClr val="bg1"/>
              </a:solidFill>
            </a:endParaRPr>
          </a:p>
        </p:txBody>
      </p:sp>
    </p:spTree>
    <p:extLst>
      <p:ext uri="{BB962C8B-B14F-4D97-AF65-F5344CB8AC3E}">
        <p14:creationId xmlns:p14="http://schemas.microsoft.com/office/powerpoint/2010/main" val="19127990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42"/>
                                        </p:tgtEl>
                                      </p:cBhvr>
                                    </p:animEffect>
                                    <p:set>
                                      <p:cBhvr>
                                        <p:cTn id="7" dur="1" fill="hold">
                                          <p:stCondLst>
                                            <p:cond delay="19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0AB5D57-98E9-AE45-A80E-E000A6531A86}"/>
              </a:ext>
            </a:extLst>
          </p:cNvPr>
          <p:cNvSpPr txBox="1"/>
          <p:nvPr/>
        </p:nvSpPr>
        <p:spPr>
          <a:xfrm>
            <a:off x="-1" y="0"/>
            <a:ext cx="9144001" cy="400110"/>
          </a:xfrm>
          <a:prstGeom prst="rect">
            <a:avLst/>
          </a:prstGeom>
          <a:noFill/>
        </p:spPr>
        <p:txBody>
          <a:bodyPr wrap="square" rtlCol="0">
            <a:spAutoFit/>
          </a:bodyPr>
          <a:lstStyle/>
          <a:p>
            <a:r>
              <a:rPr lang="en-US" sz="2000" dirty="0">
                <a:solidFill>
                  <a:schemeClr val="bg1"/>
                </a:solidFill>
              </a:rPr>
              <a:t>At the same time, the APU asked these questions to 15-year-olds</a:t>
            </a:r>
          </a:p>
        </p:txBody>
      </p:sp>
      <p:sp>
        <p:nvSpPr>
          <p:cNvPr id="8" name="TextBox 7">
            <a:extLst>
              <a:ext uri="{FF2B5EF4-FFF2-40B4-BE49-F238E27FC236}">
                <a16:creationId xmlns:a16="http://schemas.microsoft.com/office/drawing/2014/main" id="{D8324493-0A2E-FE46-AAEB-8B54D2836424}"/>
              </a:ext>
            </a:extLst>
          </p:cNvPr>
          <p:cNvSpPr txBox="1"/>
          <p:nvPr/>
        </p:nvSpPr>
        <p:spPr>
          <a:xfrm>
            <a:off x="201281" y="599765"/>
            <a:ext cx="4323274" cy="707886"/>
          </a:xfrm>
          <a:prstGeom prst="rect">
            <a:avLst/>
          </a:prstGeom>
          <a:noFill/>
        </p:spPr>
        <p:txBody>
          <a:bodyPr wrap="square" rtlCol="0">
            <a:spAutoFit/>
          </a:bodyPr>
          <a:lstStyle/>
          <a:p>
            <a:r>
              <a:rPr lang="en-US" sz="2000" dirty="0">
                <a:solidFill>
                  <a:schemeClr val="bg1"/>
                </a:solidFill>
              </a:rPr>
              <a:t>Which of the numbers below has </a:t>
            </a:r>
          </a:p>
          <a:p>
            <a:r>
              <a:rPr lang="en-US" sz="2000" dirty="0">
                <a:solidFill>
                  <a:schemeClr val="bg1"/>
                </a:solidFill>
              </a:rPr>
              <a:t>the greatest value?</a:t>
            </a:r>
          </a:p>
        </p:txBody>
      </p:sp>
      <p:sp>
        <p:nvSpPr>
          <p:cNvPr id="9" name="TextBox 8">
            <a:extLst>
              <a:ext uri="{FF2B5EF4-FFF2-40B4-BE49-F238E27FC236}">
                <a16:creationId xmlns:a16="http://schemas.microsoft.com/office/drawing/2014/main" id="{82C9893F-2D5B-9E47-9C55-B66F67E01EB4}"/>
              </a:ext>
            </a:extLst>
          </p:cNvPr>
          <p:cNvSpPr txBox="1"/>
          <p:nvPr/>
        </p:nvSpPr>
        <p:spPr>
          <a:xfrm>
            <a:off x="4796287" y="599765"/>
            <a:ext cx="4209689" cy="707886"/>
          </a:xfrm>
          <a:prstGeom prst="rect">
            <a:avLst/>
          </a:prstGeom>
          <a:noFill/>
        </p:spPr>
        <p:txBody>
          <a:bodyPr wrap="square" rtlCol="0">
            <a:spAutoFit/>
          </a:bodyPr>
          <a:lstStyle/>
          <a:p>
            <a:r>
              <a:rPr lang="en-US" sz="2000" dirty="0">
                <a:solidFill>
                  <a:schemeClr val="bg1"/>
                </a:solidFill>
              </a:rPr>
              <a:t>Which of the numbers below has the smallest value?</a:t>
            </a:r>
          </a:p>
        </p:txBody>
      </p:sp>
      <p:graphicFrame>
        <p:nvGraphicFramePr>
          <p:cNvPr id="41" name="Table 2">
            <a:extLst>
              <a:ext uri="{FF2B5EF4-FFF2-40B4-BE49-F238E27FC236}">
                <a16:creationId xmlns:a16="http://schemas.microsoft.com/office/drawing/2014/main" id="{68CD5DEC-169B-744C-AA10-E9D749D5FE51}"/>
              </a:ext>
            </a:extLst>
          </p:cNvPr>
          <p:cNvGraphicFramePr>
            <a:graphicFrameLocks noGrp="1"/>
          </p:cNvGraphicFramePr>
          <p:nvPr>
            <p:extLst>
              <p:ext uri="{D42A27DB-BD31-4B8C-83A1-F6EECF244321}">
                <p14:modId xmlns:p14="http://schemas.microsoft.com/office/powerpoint/2010/main" val="1758173126"/>
              </p:ext>
            </p:extLst>
          </p:nvPr>
        </p:nvGraphicFramePr>
        <p:xfrm>
          <a:off x="201280" y="1378099"/>
          <a:ext cx="3352802" cy="2570480"/>
        </p:xfrm>
        <a:graphic>
          <a:graphicData uri="http://schemas.openxmlformats.org/drawingml/2006/table">
            <a:tbl>
              <a:tblPr bandRow="1">
                <a:tableStyleId>{2D5ABB26-0587-4C30-8999-92F81FD0307C}</a:tableStyleId>
              </a:tblPr>
              <a:tblGrid>
                <a:gridCol w="868395">
                  <a:extLst>
                    <a:ext uri="{9D8B030D-6E8A-4147-A177-3AD203B41FA5}">
                      <a16:colId xmlns:a16="http://schemas.microsoft.com/office/drawing/2014/main" val="1273217054"/>
                    </a:ext>
                  </a:extLst>
                </a:gridCol>
                <a:gridCol w="1366807">
                  <a:extLst>
                    <a:ext uri="{9D8B030D-6E8A-4147-A177-3AD203B41FA5}">
                      <a16:colId xmlns:a16="http://schemas.microsoft.com/office/drawing/2014/main" val="1559731087"/>
                    </a:ext>
                  </a:extLst>
                </a:gridCol>
                <a:gridCol w="1117600">
                  <a:extLst>
                    <a:ext uri="{9D8B030D-6E8A-4147-A177-3AD203B41FA5}">
                      <a16:colId xmlns:a16="http://schemas.microsoft.com/office/drawing/2014/main" val="1808299672"/>
                    </a:ext>
                  </a:extLst>
                </a:gridCol>
              </a:tblGrid>
              <a:tr h="370840">
                <a:tc>
                  <a:txBody>
                    <a:bodyPr/>
                    <a:lstStyle/>
                    <a:p>
                      <a:r>
                        <a:rPr lang="en-US" sz="2400" dirty="0">
                          <a:solidFill>
                            <a:schemeClr val="bg1"/>
                          </a:solidFill>
                        </a:rPr>
                        <a:t>A</a:t>
                      </a:r>
                    </a:p>
                  </a:txBody>
                  <a:tcPr anchor="ctr"/>
                </a:tc>
                <a:tc>
                  <a:txBody>
                    <a:bodyPr/>
                    <a:lstStyle/>
                    <a:p>
                      <a:r>
                        <a:rPr lang="en-US" sz="2400" dirty="0">
                          <a:solidFill>
                            <a:schemeClr val="bg1"/>
                          </a:solidFill>
                        </a:rPr>
                        <a:t>0.075</a:t>
                      </a:r>
                    </a:p>
                  </a:txBody>
                  <a:tcPr anchor="ctr">
                    <a:lnR w="12700" cap="flat" cmpd="sng" algn="ctr">
                      <a:solidFill>
                        <a:schemeClr val="tx1"/>
                      </a:solidFill>
                      <a:prstDash val="solid"/>
                      <a:round/>
                      <a:headEnd type="none" w="med" len="med"/>
                      <a:tailEnd type="none" w="med" len="med"/>
                    </a:lnR>
                  </a:tcPr>
                </a:tc>
                <a:tc>
                  <a:txBody>
                    <a:bodyPr/>
                    <a:lstStyle/>
                    <a:p>
                      <a:r>
                        <a:rPr lang="en-US" sz="2400" dirty="0">
                          <a:solidFill>
                            <a:schemeClr val="bg1"/>
                          </a:solidFill>
                        </a:rPr>
                        <a:t>1%</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67412189"/>
                  </a:ext>
                </a:extLst>
              </a:tr>
              <a:tr h="370840">
                <a:tc>
                  <a:txBody>
                    <a:bodyPr/>
                    <a:lstStyle/>
                    <a:p>
                      <a:r>
                        <a:rPr lang="en-US" sz="2400" dirty="0">
                          <a:solidFill>
                            <a:srgbClr val="FFFFFF"/>
                          </a:solidFill>
                        </a:rPr>
                        <a:t>B</a:t>
                      </a:r>
                    </a:p>
                  </a:txBody>
                  <a:tcPr anchor="ctr"/>
                </a:tc>
                <a:tc>
                  <a:txBody>
                    <a:bodyPr/>
                    <a:lstStyle/>
                    <a:p>
                      <a:r>
                        <a:rPr lang="en-US" sz="2400" dirty="0">
                          <a:solidFill>
                            <a:srgbClr val="FFFFFF"/>
                          </a:solidFill>
                        </a:rPr>
                        <a:t>0.09</a:t>
                      </a:r>
                    </a:p>
                  </a:txBody>
                  <a:tcPr anchor="ctr">
                    <a:lnR w="12700" cap="flat" cmpd="sng" algn="ctr">
                      <a:solidFill>
                        <a:schemeClr val="tx1"/>
                      </a:solidFill>
                      <a:prstDash val="solid"/>
                      <a:round/>
                      <a:headEnd type="none" w="med" len="med"/>
                      <a:tailEnd type="none" w="med" len="med"/>
                    </a:lnR>
                  </a:tcPr>
                </a:tc>
                <a:tc>
                  <a:txBody>
                    <a:bodyPr/>
                    <a:lstStyle/>
                    <a:p>
                      <a:r>
                        <a:rPr lang="en-US" sz="2400" dirty="0">
                          <a:solidFill>
                            <a:srgbClr val="FFFFFF"/>
                          </a:solidFill>
                        </a:rPr>
                        <a:t>1%</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22148192"/>
                  </a:ext>
                </a:extLst>
              </a:tr>
              <a:tr h="370840">
                <a:tc>
                  <a:txBody>
                    <a:bodyPr/>
                    <a:lstStyle/>
                    <a:p>
                      <a:r>
                        <a:rPr lang="en-US" sz="2400" dirty="0">
                          <a:solidFill>
                            <a:srgbClr val="FFFF00"/>
                          </a:solidFill>
                        </a:rPr>
                        <a:t>C</a:t>
                      </a:r>
                    </a:p>
                  </a:txBody>
                  <a:tcPr anchor="ctr"/>
                </a:tc>
                <a:tc>
                  <a:txBody>
                    <a:bodyPr/>
                    <a:lstStyle/>
                    <a:p>
                      <a:r>
                        <a:rPr lang="en-US" sz="2400" dirty="0">
                          <a:solidFill>
                            <a:srgbClr val="FFFF00"/>
                          </a:solidFill>
                        </a:rPr>
                        <a:t>0.1</a:t>
                      </a:r>
                    </a:p>
                  </a:txBody>
                  <a:tcPr anchor="ctr">
                    <a:lnR w="12700" cap="flat" cmpd="sng" algn="ctr">
                      <a:solidFill>
                        <a:schemeClr val="tx1"/>
                      </a:solidFill>
                      <a:prstDash val="solid"/>
                      <a:round/>
                      <a:headEnd type="none" w="med" len="med"/>
                      <a:tailEnd type="none" w="med" len="med"/>
                    </a:lnR>
                  </a:tcPr>
                </a:tc>
                <a:tc>
                  <a:txBody>
                    <a:bodyPr/>
                    <a:lstStyle/>
                    <a:p>
                      <a:r>
                        <a:rPr lang="en-US" sz="2400" dirty="0">
                          <a:solidFill>
                            <a:srgbClr val="FFFF00"/>
                          </a:solidFill>
                        </a:rPr>
                        <a:t>82%</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73771814"/>
                  </a:ext>
                </a:extLst>
              </a:tr>
              <a:tr h="370840">
                <a:tc>
                  <a:txBody>
                    <a:bodyPr/>
                    <a:lstStyle/>
                    <a:p>
                      <a:r>
                        <a:rPr lang="en-US" sz="2400" dirty="0">
                          <a:solidFill>
                            <a:srgbClr val="FFFFFF"/>
                          </a:solidFill>
                        </a:rPr>
                        <a:t>D</a:t>
                      </a:r>
                    </a:p>
                  </a:txBody>
                  <a:tcPr anchor="ctr"/>
                </a:tc>
                <a:tc>
                  <a:txBody>
                    <a:bodyPr/>
                    <a:lstStyle/>
                    <a:p>
                      <a:r>
                        <a:rPr lang="en-US" sz="2400" dirty="0">
                          <a:solidFill>
                            <a:srgbClr val="FFFFFF"/>
                          </a:solidFill>
                        </a:rPr>
                        <a:t>0.089</a:t>
                      </a:r>
                    </a:p>
                  </a:txBody>
                  <a:tcPr anchor="ctr">
                    <a:lnR w="12700" cap="flat" cmpd="sng" algn="ctr">
                      <a:solidFill>
                        <a:schemeClr val="tx1"/>
                      </a:solidFill>
                      <a:prstDash val="solid"/>
                      <a:round/>
                      <a:headEnd type="none" w="med" len="med"/>
                      <a:tailEnd type="none" w="med" len="med"/>
                    </a:lnR>
                  </a:tcPr>
                </a:tc>
                <a:tc>
                  <a:txBody>
                    <a:bodyPr/>
                    <a:lstStyle/>
                    <a:p>
                      <a:r>
                        <a:rPr lang="en-US" sz="2400" dirty="0">
                          <a:solidFill>
                            <a:srgbClr val="FFFFFF"/>
                          </a:solidFill>
                        </a:rPr>
                        <a:t>14%</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8811150"/>
                  </a:ext>
                </a:extLst>
              </a:tr>
              <a:tr h="370840">
                <a:tc>
                  <a:txBody>
                    <a:bodyPr/>
                    <a:lstStyle/>
                    <a:p>
                      <a:r>
                        <a:rPr lang="en-US" sz="1800" dirty="0">
                          <a:solidFill>
                            <a:srgbClr val="FFFFFF"/>
                          </a:solidFill>
                        </a:rPr>
                        <a:t>other</a:t>
                      </a:r>
                    </a:p>
                  </a:txBody>
                  <a:tcPr anchor="ctr"/>
                </a:tc>
                <a:tc>
                  <a:txBody>
                    <a:bodyPr/>
                    <a:lstStyle/>
                    <a:p>
                      <a:endParaRPr lang="en-US" sz="1800" dirty="0">
                        <a:solidFill>
                          <a:srgbClr val="FFFFFF"/>
                        </a:solidFill>
                      </a:endParaRPr>
                    </a:p>
                  </a:txBody>
                  <a:tcPr anchor="ctr">
                    <a:lnR w="12700" cap="flat" cmpd="sng" algn="ctr">
                      <a:solidFill>
                        <a:schemeClr val="tx1"/>
                      </a:solidFill>
                      <a:prstDash val="solid"/>
                      <a:round/>
                      <a:headEnd type="none" w="med" len="med"/>
                      <a:tailEnd type="none" w="med" len="med"/>
                    </a:lnR>
                  </a:tcPr>
                </a:tc>
                <a:tc>
                  <a:txBody>
                    <a:bodyPr/>
                    <a:lstStyle/>
                    <a:p>
                      <a:r>
                        <a:rPr lang="en-US" sz="1800" dirty="0">
                          <a:solidFill>
                            <a:srgbClr val="FFFFFF"/>
                          </a:solidFill>
                        </a:rPr>
                        <a:t>1%</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94294080"/>
                  </a:ext>
                </a:extLst>
              </a:tr>
              <a:tr h="370840">
                <a:tc>
                  <a:txBody>
                    <a:bodyPr/>
                    <a:lstStyle/>
                    <a:p>
                      <a:r>
                        <a:rPr lang="en-US" sz="1800" dirty="0">
                          <a:solidFill>
                            <a:srgbClr val="FFFFFF"/>
                          </a:solidFill>
                        </a:rPr>
                        <a:t>omit</a:t>
                      </a:r>
                    </a:p>
                  </a:txBody>
                  <a:tcPr anchor="ctr"/>
                </a:tc>
                <a:tc>
                  <a:txBody>
                    <a:bodyPr/>
                    <a:lstStyle/>
                    <a:p>
                      <a:endParaRPr lang="en-US" sz="1800" dirty="0">
                        <a:solidFill>
                          <a:srgbClr val="FFFFFF"/>
                        </a:solidFill>
                      </a:endParaRPr>
                    </a:p>
                  </a:txBody>
                  <a:tcPr anchor="ctr">
                    <a:lnR w="12700" cap="flat" cmpd="sng" algn="ctr">
                      <a:solidFill>
                        <a:schemeClr val="tx1"/>
                      </a:solidFill>
                      <a:prstDash val="solid"/>
                      <a:round/>
                      <a:headEnd type="none" w="med" len="med"/>
                      <a:tailEnd type="none" w="med" len="med"/>
                    </a:lnR>
                  </a:tcPr>
                </a:tc>
                <a:tc>
                  <a:txBody>
                    <a:bodyPr/>
                    <a:lstStyle/>
                    <a:p>
                      <a:r>
                        <a:rPr lang="en-US" sz="1800" dirty="0">
                          <a:solidFill>
                            <a:srgbClr val="FFFFFF"/>
                          </a:solidFill>
                        </a:rPr>
                        <a:t>1%</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46834077"/>
                  </a:ext>
                </a:extLst>
              </a:tr>
            </a:tbl>
          </a:graphicData>
        </a:graphic>
      </p:graphicFrame>
      <p:graphicFrame>
        <p:nvGraphicFramePr>
          <p:cNvPr id="3" name="Table 2">
            <a:extLst>
              <a:ext uri="{FF2B5EF4-FFF2-40B4-BE49-F238E27FC236}">
                <a16:creationId xmlns:a16="http://schemas.microsoft.com/office/drawing/2014/main" id="{31CBB6A4-1C36-BD4D-B9B8-B10ED06160D1}"/>
              </a:ext>
            </a:extLst>
          </p:cNvPr>
          <p:cNvGraphicFramePr>
            <a:graphicFrameLocks noGrp="1"/>
          </p:cNvGraphicFramePr>
          <p:nvPr>
            <p:extLst>
              <p:ext uri="{D42A27DB-BD31-4B8C-83A1-F6EECF244321}">
                <p14:modId xmlns:p14="http://schemas.microsoft.com/office/powerpoint/2010/main" val="3531717430"/>
              </p:ext>
            </p:extLst>
          </p:nvPr>
        </p:nvGraphicFramePr>
        <p:xfrm>
          <a:off x="5060109" y="1305285"/>
          <a:ext cx="3100479" cy="3027680"/>
        </p:xfrm>
        <a:graphic>
          <a:graphicData uri="http://schemas.openxmlformats.org/drawingml/2006/table">
            <a:tbl>
              <a:tblPr bandRow="1">
                <a:tableStyleId>{2D5ABB26-0587-4C30-8999-92F81FD0307C}</a:tableStyleId>
              </a:tblPr>
              <a:tblGrid>
                <a:gridCol w="1033493">
                  <a:extLst>
                    <a:ext uri="{9D8B030D-6E8A-4147-A177-3AD203B41FA5}">
                      <a16:colId xmlns:a16="http://schemas.microsoft.com/office/drawing/2014/main" val="3455567326"/>
                    </a:ext>
                  </a:extLst>
                </a:gridCol>
                <a:gridCol w="1033493">
                  <a:extLst>
                    <a:ext uri="{9D8B030D-6E8A-4147-A177-3AD203B41FA5}">
                      <a16:colId xmlns:a16="http://schemas.microsoft.com/office/drawing/2014/main" val="182871630"/>
                    </a:ext>
                  </a:extLst>
                </a:gridCol>
                <a:gridCol w="1033493">
                  <a:extLst>
                    <a:ext uri="{9D8B030D-6E8A-4147-A177-3AD203B41FA5}">
                      <a16:colId xmlns:a16="http://schemas.microsoft.com/office/drawing/2014/main" val="3215151517"/>
                    </a:ext>
                  </a:extLst>
                </a:gridCol>
              </a:tblGrid>
              <a:tr h="370840">
                <a:tc>
                  <a:txBody>
                    <a:bodyPr/>
                    <a:lstStyle/>
                    <a:p>
                      <a:r>
                        <a:rPr lang="en-US" sz="2400" dirty="0">
                          <a:solidFill>
                            <a:schemeClr val="bg1"/>
                          </a:solidFill>
                        </a:rPr>
                        <a:t>A</a:t>
                      </a:r>
                    </a:p>
                  </a:txBody>
                  <a:tcPr anchor="ctr"/>
                </a:tc>
                <a:tc>
                  <a:txBody>
                    <a:bodyPr/>
                    <a:lstStyle/>
                    <a:p>
                      <a:r>
                        <a:rPr lang="en-US" sz="2400" dirty="0">
                          <a:solidFill>
                            <a:schemeClr val="bg1"/>
                          </a:solidFill>
                        </a:rPr>
                        <a:t>0.625</a:t>
                      </a:r>
                    </a:p>
                  </a:txBody>
                  <a:tcPr anchor="ctr">
                    <a:lnR w="12700" cap="flat" cmpd="sng" algn="ctr">
                      <a:solidFill>
                        <a:schemeClr val="tx1"/>
                      </a:solidFill>
                      <a:prstDash val="solid"/>
                      <a:round/>
                      <a:headEnd type="none" w="med" len="med"/>
                      <a:tailEnd type="none" w="med" len="med"/>
                    </a:lnR>
                  </a:tcPr>
                </a:tc>
                <a:tc>
                  <a:txBody>
                    <a:bodyPr/>
                    <a:lstStyle/>
                    <a:p>
                      <a:r>
                        <a:rPr lang="en-US" sz="2400" dirty="0">
                          <a:solidFill>
                            <a:schemeClr val="bg1"/>
                          </a:solidFill>
                        </a:rPr>
                        <a:t>34%</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98007661"/>
                  </a:ext>
                </a:extLst>
              </a:tr>
              <a:tr h="370840">
                <a:tc>
                  <a:txBody>
                    <a:bodyPr/>
                    <a:lstStyle/>
                    <a:p>
                      <a:r>
                        <a:rPr lang="en-US" sz="2400" dirty="0">
                          <a:solidFill>
                            <a:schemeClr val="bg1"/>
                          </a:solidFill>
                        </a:rPr>
                        <a:t>B</a:t>
                      </a:r>
                    </a:p>
                  </a:txBody>
                  <a:tcPr anchor="ctr"/>
                </a:tc>
                <a:tc>
                  <a:txBody>
                    <a:bodyPr/>
                    <a:lstStyle/>
                    <a:p>
                      <a:r>
                        <a:rPr lang="en-US" sz="2400" dirty="0">
                          <a:solidFill>
                            <a:schemeClr val="bg1"/>
                          </a:solidFill>
                        </a:rPr>
                        <a:t>0.25</a:t>
                      </a:r>
                    </a:p>
                  </a:txBody>
                  <a:tcPr anchor="ctr">
                    <a:lnR w="12700" cap="flat" cmpd="sng" algn="ctr">
                      <a:solidFill>
                        <a:schemeClr val="tx1"/>
                      </a:solidFill>
                      <a:prstDash val="solid"/>
                      <a:round/>
                      <a:headEnd type="none" w="med" len="med"/>
                      <a:tailEnd type="none" w="med" len="med"/>
                    </a:lnR>
                  </a:tcPr>
                </a:tc>
                <a:tc>
                  <a:txBody>
                    <a:bodyPr/>
                    <a:lstStyle/>
                    <a:p>
                      <a:r>
                        <a:rPr lang="en-US" sz="2400" dirty="0">
                          <a:solidFill>
                            <a:schemeClr val="bg1"/>
                          </a:solidFill>
                        </a:rPr>
                        <a:t>3%</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16478162"/>
                  </a:ext>
                </a:extLst>
              </a:tr>
              <a:tr h="370840">
                <a:tc>
                  <a:txBody>
                    <a:bodyPr/>
                    <a:lstStyle/>
                    <a:p>
                      <a:r>
                        <a:rPr lang="en-US" sz="2400" dirty="0">
                          <a:solidFill>
                            <a:schemeClr val="bg1"/>
                          </a:solidFill>
                        </a:rPr>
                        <a:t>C</a:t>
                      </a:r>
                    </a:p>
                  </a:txBody>
                  <a:tcPr anchor="ctr"/>
                </a:tc>
                <a:tc>
                  <a:txBody>
                    <a:bodyPr/>
                    <a:lstStyle/>
                    <a:p>
                      <a:r>
                        <a:rPr lang="en-US" sz="2400" dirty="0">
                          <a:solidFill>
                            <a:schemeClr val="bg1"/>
                          </a:solidFill>
                        </a:rPr>
                        <a:t>0.375</a:t>
                      </a:r>
                    </a:p>
                  </a:txBody>
                  <a:tcPr anchor="ctr">
                    <a:lnR w="12700" cap="flat" cmpd="sng" algn="ctr">
                      <a:solidFill>
                        <a:schemeClr val="tx1"/>
                      </a:solidFill>
                      <a:prstDash val="solid"/>
                      <a:round/>
                      <a:headEnd type="none" w="med" len="med"/>
                      <a:tailEnd type="none" w="med" len="med"/>
                    </a:lnR>
                  </a:tcPr>
                </a:tc>
                <a:tc>
                  <a:txBody>
                    <a:bodyPr/>
                    <a:lstStyle/>
                    <a:p>
                      <a:r>
                        <a:rPr lang="en-US" sz="2400" dirty="0">
                          <a:solidFill>
                            <a:schemeClr val="bg1"/>
                          </a:solidFill>
                        </a:rPr>
                        <a:t>2%</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30203536"/>
                  </a:ext>
                </a:extLst>
              </a:tr>
              <a:tr h="370840">
                <a:tc>
                  <a:txBody>
                    <a:bodyPr/>
                    <a:lstStyle/>
                    <a:p>
                      <a:r>
                        <a:rPr lang="en-US" sz="2400" dirty="0">
                          <a:solidFill>
                            <a:srgbClr val="FFFF00"/>
                          </a:solidFill>
                        </a:rPr>
                        <a:t>D</a:t>
                      </a:r>
                    </a:p>
                  </a:txBody>
                  <a:tcPr anchor="ctr"/>
                </a:tc>
                <a:tc>
                  <a:txBody>
                    <a:bodyPr/>
                    <a:lstStyle/>
                    <a:p>
                      <a:r>
                        <a:rPr lang="en-US" sz="2400" dirty="0">
                          <a:solidFill>
                            <a:srgbClr val="FFFF00"/>
                          </a:solidFill>
                        </a:rPr>
                        <a:t>0.125</a:t>
                      </a:r>
                    </a:p>
                  </a:txBody>
                  <a:tcPr anchor="ctr">
                    <a:lnR w="12700" cap="flat" cmpd="sng" algn="ctr">
                      <a:solidFill>
                        <a:schemeClr val="tx1"/>
                      </a:solidFill>
                      <a:prstDash val="solid"/>
                      <a:round/>
                      <a:headEnd type="none" w="med" len="med"/>
                      <a:tailEnd type="none" w="med" len="med"/>
                    </a:lnR>
                  </a:tcPr>
                </a:tc>
                <a:tc>
                  <a:txBody>
                    <a:bodyPr/>
                    <a:lstStyle/>
                    <a:p>
                      <a:r>
                        <a:rPr lang="en-US" sz="2400" dirty="0">
                          <a:solidFill>
                            <a:srgbClr val="FFFF00"/>
                          </a:solidFill>
                        </a:rPr>
                        <a:t>38%</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16811321"/>
                  </a:ext>
                </a:extLst>
              </a:tr>
              <a:tr h="370840">
                <a:tc>
                  <a:txBody>
                    <a:bodyPr/>
                    <a:lstStyle/>
                    <a:p>
                      <a:r>
                        <a:rPr lang="en-US" sz="2400" dirty="0">
                          <a:solidFill>
                            <a:schemeClr val="bg1"/>
                          </a:solidFill>
                        </a:rPr>
                        <a:t>E</a:t>
                      </a:r>
                    </a:p>
                  </a:txBody>
                  <a:tcPr anchor="ctr"/>
                </a:tc>
                <a:tc>
                  <a:txBody>
                    <a:bodyPr/>
                    <a:lstStyle/>
                    <a:p>
                      <a:r>
                        <a:rPr lang="en-US" sz="2400" dirty="0">
                          <a:solidFill>
                            <a:schemeClr val="bg1"/>
                          </a:solidFill>
                        </a:rPr>
                        <a:t>0.5</a:t>
                      </a:r>
                    </a:p>
                  </a:txBody>
                  <a:tcPr anchor="ctr">
                    <a:lnR w="12700" cap="flat" cmpd="sng" algn="ctr">
                      <a:solidFill>
                        <a:schemeClr val="tx1"/>
                      </a:solidFill>
                      <a:prstDash val="solid"/>
                      <a:round/>
                      <a:headEnd type="none" w="med" len="med"/>
                      <a:tailEnd type="none" w="med" len="med"/>
                    </a:lnR>
                  </a:tcPr>
                </a:tc>
                <a:tc>
                  <a:txBody>
                    <a:bodyPr/>
                    <a:lstStyle/>
                    <a:p>
                      <a:r>
                        <a:rPr lang="en-US" sz="2400" dirty="0">
                          <a:solidFill>
                            <a:schemeClr val="bg1"/>
                          </a:solidFill>
                        </a:rPr>
                        <a:t>22%</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34705876"/>
                  </a:ext>
                </a:extLst>
              </a:tr>
              <a:tr h="370840">
                <a:tc>
                  <a:txBody>
                    <a:bodyPr/>
                    <a:lstStyle/>
                    <a:p>
                      <a:r>
                        <a:rPr lang="en-US" sz="1800" dirty="0">
                          <a:solidFill>
                            <a:srgbClr val="FFFFFF"/>
                          </a:solidFill>
                        </a:rPr>
                        <a:t>other</a:t>
                      </a:r>
                    </a:p>
                  </a:txBody>
                  <a:tcPr anchor="ctr"/>
                </a:tc>
                <a:tc>
                  <a:txBody>
                    <a:bodyPr/>
                    <a:lstStyle/>
                    <a:p>
                      <a:endParaRPr lang="en-US" sz="1800" dirty="0">
                        <a:solidFill>
                          <a:srgbClr val="FFFFFF"/>
                        </a:solidFill>
                      </a:endParaRPr>
                    </a:p>
                  </a:txBody>
                  <a:tcPr anchor="ctr">
                    <a:lnR w="12700" cap="flat" cmpd="sng" algn="ctr">
                      <a:solidFill>
                        <a:schemeClr val="tx1"/>
                      </a:solidFill>
                      <a:prstDash val="solid"/>
                      <a:round/>
                      <a:headEnd type="none" w="med" len="med"/>
                      <a:tailEnd type="none" w="med" len="med"/>
                    </a:lnR>
                  </a:tcPr>
                </a:tc>
                <a:tc>
                  <a:txBody>
                    <a:bodyPr/>
                    <a:lstStyle/>
                    <a:p>
                      <a:r>
                        <a:rPr lang="en-US" sz="1800" dirty="0">
                          <a:solidFill>
                            <a:srgbClr val="FFFFFF"/>
                          </a:solidFill>
                        </a:rPr>
                        <a:t>1%</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19408789"/>
                  </a:ext>
                </a:extLst>
              </a:tr>
              <a:tr h="370840">
                <a:tc>
                  <a:txBody>
                    <a:bodyPr/>
                    <a:lstStyle/>
                    <a:p>
                      <a:r>
                        <a:rPr lang="en-US" sz="1800" dirty="0">
                          <a:solidFill>
                            <a:srgbClr val="FFFFFF"/>
                          </a:solidFill>
                        </a:rPr>
                        <a:t>omit</a:t>
                      </a:r>
                    </a:p>
                  </a:txBody>
                  <a:tcPr anchor="ctr"/>
                </a:tc>
                <a:tc>
                  <a:txBody>
                    <a:bodyPr/>
                    <a:lstStyle/>
                    <a:p>
                      <a:endParaRPr lang="en-US" sz="1800" dirty="0">
                        <a:solidFill>
                          <a:srgbClr val="FFFFFF"/>
                        </a:solidFill>
                      </a:endParaRPr>
                    </a:p>
                  </a:txBody>
                  <a:tcPr anchor="ctr">
                    <a:lnR w="12700" cap="flat" cmpd="sng" algn="ctr">
                      <a:solidFill>
                        <a:schemeClr val="tx1"/>
                      </a:solidFill>
                      <a:prstDash val="solid"/>
                      <a:round/>
                      <a:headEnd type="none" w="med" len="med"/>
                      <a:tailEnd type="none" w="med" len="med"/>
                    </a:lnR>
                  </a:tcPr>
                </a:tc>
                <a:tc>
                  <a:txBody>
                    <a:bodyPr/>
                    <a:lstStyle/>
                    <a:p>
                      <a:r>
                        <a:rPr lang="en-US" sz="1800" dirty="0">
                          <a:solidFill>
                            <a:srgbClr val="FFFFFF"/>
                          </a:solidFill>
                        </a:rPr>
                        <a:t>1%</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85013434"/>
                  </a:ext>
                </a:extLst>
              </a:tr>
            </a:tbl>
          </a:graphicData>
        </a:graphic>
      </p:graphicFrame>
      <p:sp>
        <p:nvSpPr>
          <p:cNvPr id="42" name="Rectangle 41">
            <a:extLst>
              <a:ext uri="{FF2B5EF4-FFF2-40B4-BE49-F238E27FC236}">
                <a16:creationId xmlns:a16="http://schemas.microsoft.com/office/drawing/2014/main" id="{AFB366FD-8E48-AF45-B23B-1E08263F4A15}"/>
              </a:ext>
            </a:extLst>
          </p:cNvPr>
          <p:cNvSpPr/>
          <p:nvPr/>
        </p:nvSpPr>
        <p:spPr>
          <a:xfrm>
            <a:off x="2388796" y="1356534"/>
            <a:ext cx="845388" cy="2570479"/>
          </a:xfrm>
          <a:prstGeom prst="rect">
            <a:avLst/>
          </a:prstGeom>
          <a:solidFill>
            <a:srgbClr val="1A4F7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t>
            </a:r>
          </a:p>
        </p:txBody>
      </p:sp>
      <p:sp>
        <p:nvSpPr>
          <p:cNvPr id="5" name="Rounded Rectangle 4">
            <a:extLst>
              <a:ext uri="{FF2B5EF4-FFF2-40B4-BE49-F238E27FC236}">
                <a16:creationId xmlns:a16="http://schemas.microsoft.com/office/drawing/2014/main" id="{05FC89B0-29F4-744F-B360-0C4584BF6EB1}"/>
              </a:ext>
            </a:extLst>
          </p:cNvPr>
          <p:cNvSpPr/>
          <p:nvPr/>
        </p:nvSpPr>
        <p:spPr>
          <a:xfrm>
            <a:off x="155274" y="448993"/>
            <a:ext cx="4369281" cy="3691686"/>
          </a:xfrm>
          <a:prstGeom prst="roundRect">
            <a:avLst>
              <a:gd name="adj" fmla="val 6985"/>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54E4A9ED-BC7F-0B42-883D-E4973BC6E26F}"/>
              </a:ext>
            </a:extLst>
          </p:cNvPr>
          <p:cNvSpPr/>
          <p:nvPr/>
        </p:nvSpPr>
        <p:spPr>
          <a:xfrm>
            <a:off x="4674080" y="409039"/>
            <a:ext cx="4245634" cy="4076697"/>
          </a:xfrm>
          <a:prstGeom prst="roundRect">
            <a:avLst>
              <a:gd name="adj" fmla="val 6985"/>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EA604F64-0206-3C42-8C3E-A0040C4BC14A}"/>
              </a:ext>
            </a:extLst>
          </p:cNvPr>
          <p:cNvSpPr txBox="1"/>
          <p:nvPr/>
        </p:nvSpPr>
        <p:spPr>
          <a:xfrm>
            <a:off x="50319" y="4509563"/>
            <a:ext cx="9093681" cy="707886"/>
          </a:xfrm>
          <a:prstGeom prst="rect">
            <a:avLst/>
          </a:prstGeom>
          <a:noFill/>
        </p:spPr>
        <p:txBody>
          <a:bodyPr wrap="square" rtlCol="0">
            <a:spAutoFit/>
          </a:bodyPr>
          <a:lstStyle/>
          <a:p>
            <a:r>
              <a:rPr lang="en-US" sz="2000" dirty="0">
                <a:solidFill>
                  <a:schemeClr val="bg1"/>
                </a:solidFill>
              </a:rPr>
              <a:t>What reasoning might be behind the wrong answers?</a:t>
            </a:r>
          </a:p>
          <a:p>
            <a:r>
              <a:rPr lang="en-US" sz="2000" dirty="0">
                <a:solidFill>
                  <a:schemeClr val="bg1"/>
                </a:solidFill>
              </a:rPr>
              <a:t>What percentage of students do you think gave each answer?</a:t>
            </a:r>
          </a:p>
        </p:txBody>
      </p:sp>
      <p:sp>
        <p:nvSpPr>
          <p:cNvPr id="13" name="Rectangle 12">
            <a:extLst>
              <a:ext uri="{FF2B5EF4-FFF2-40B4-BE49-F238E27FC236}">
                <a16:creationId xmlns:a16="http://schemas.microsoft.com/office/drawing/2014/main" id="{A2F05119-4F02-0844-9803-21297385B37F}"/>
              </a:ext>
            </a:extLst>
          </p:cNvPr>
          <p:cNvSpPr/>
          <p:nvPr/>
        </p:nvSpPr>
        <p:spPr>
          <a:xfrm>
            <a:off x="7122547" y="1316580"/>
            <a:ext cx="845388" cy="3016385"/>
          </a:xfrm>
          <a:prstGeom prst="rect">
            <a:avLst/>
          </a:prstGeom>
          <a:solidFill>
            <a:srgbClr val="1A4F7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t>
            </a:r>
          </a:p>
        </p:txBody>
      </p:sp>
      <p:sp>
        <p:nvSpPr>
          <p:cNvPr id="14" name="TextBox 13">
            <a:extLst>
              <a:ext uri="{FF2B5EF4-FFF2-40B4-BE49-F238E27FC236}">
                <a16:creationId xmlns:a16="http://schemas.microsoft.com/office/drawing/2014/main" id="{F1D07D0E-711A-DF4C-928D-EDFD0EE714DA}"/>
              </a:ext>
            </a:extLst>
          </p:cNvPr>
          <p:cNvSpPr txBox="1"/>
          <p:nvPr/>
        </p:nvSpPr>
        <p:spPr>
          <a:xfrm>
            <a:off x="25158" y="4507301"/>
            <a:ext cx="9093681" cy="1938992"/>
          </a:xfrm>
          <a:prstGeom prst="rect">
            <a:avLst/>
          </a:prstGeom>
          <a:noFill/>
        </p:spPr>
        <p:txBody>
          <a:bodyPr wrap="square" rtlCol="0">
            <a:spAutoFit/>
          </a:bodyPr>
          <a:lstStyle/>
          <a:p>
            <a:r>
              <a:rPr lang="en-US" sz="2000" dirty="0">
                <a:solidFill>
                  <a:schemeClr val="bg1"/>
                </a:solidFill>
              </a:rPr>
              <a:t>The researchers suggested that there were two common errors when students compared decimals;</a:t>
            </a:r>
          </a:p>
          <a:p>
            <a:r>
              <a:rPr lang="en-US" sz="2000" dirty="0">
                <a:solidFill>
                  <a:schemeClr val="bg1"/>
                </a:solidFill>
              </a:rPr>
              <a:t>Decimal Point Ignored (DPI) in which the comparison would be correct if whole numbers, rather than decimals, had been used.</a:t>
            </a:r>
          </a:p>
          <a:p>
            <a:r>
              <a:rPr lang="en-US" sz="2000" dirty="0">
                <a:solidFill>
                  <a:schemeClr val="bg1"/>
                </a:solidFill>
              </a:rPr>
              <a:t>Largest is Smallest (LS) in which the number of decimal places is used to decide on the greatest value.</a:t>
            </a:r>
          </a:p>
        </p:txBody>
      </p:sp>
      <p:sp>
        <p:nvSpPr>
          <p:cNvPr id="15" name="TextBox 14">
            <a:extLst>
              <a:ext uri="{FF2B5EF4-FFF2-40B4-BE49-F238E27FC236}">
                <a16:creationId xmlns:a16="http://schemas.microsoft.com/office/drawing/2014/main" id="{B28CA4CD-D763-CE4D-8765-3538FEB5090F}"/>
              </a:ext>
            </a:extLst>
          </p:cNvPr>
          <p:cNvSpPr txBox="1"/>
          <p:nvPr/>
        </p:nvSpPr>
        <p:spPr>
          <a:xfrm>
            <a:off x="7917216" y="6081299"/>
            <a:ext cx="1088760" cy="276999"/>
          </a:xfrm>
          <a:prstGeom prst="rect">
            <a:avLst/>
          </a:prstGeom>
          <a:noFill/>
        </p:spPr>
        <p:txBody>
          <a:bodyPr wrap="none" rtlCol="0">
            <a:spAutoFit/>
          </a:bodyPr>
          <a:lstStyle/>
          <a:p>
            <a:r>
              <a:rPr lang="en-US" sz="1200" dirty="0">
                <a:solidFill>
                  <a:schemeClr val="bg1"/>
                </a:solidFill>
                <a:hlinkClick r:id="rId3">
                  <a:extLst>
                    <a:ext uri="{A12FA001-AC4F-418D-AE19-62706E023703}">
                      <ahyp:hlinkClr xmlns:ahyp="http://schemas.microsoft.com/office/drawing/2018/hyperlinkcolor" val="tx"/>
                    </a:ext>
                  </a:extLst>
                </a:hlinkClick>
              </a:rPr>
              <a:t>Link to article</a:t>
            </a:r>
            <a:endParaRPr lang="en-US" sz="1200" dirty="0">
              <a:solidFill>
                <a:schemeClr val="bg1"/>
              </a:solidFill>
            </a:endParaRPr>
          </a:p>
        </p:txBody>
      </p:sp>
    </p:spTree>
    <p:extLst>
      <p:ext uri="{BB962C8B-B14F-4D97-AF65-F5344CB8AC3E}">
        <p14:creationId xmlns:p14="http://schemas.microsoft.com/office/powerpoint/2010/main" val="27248066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42"/>
                                        </p:tgtEl>
                                      </p:cBhvr>
                                    </p:animEffect>
                                    <p:set>
                                      <p:cBhvr>
                                        <p:cTn id="7" dur="1" fill="hold">
                                          <p:stCondLst>
                                            <p:cond delay="1999"/>
                                          </p:stCondLst>
                                        </p:cTn>
                                        <p:tgtEl>
                                          <p:spTgt spid="4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xit" presetSubtype="32" fill="hold" grpId="0" nodeType="clickEffect">
                                  <p:stCondLst>
                                    <p:cond delay="0"/>
                                  </p:stCondLst>
                                  <p:childTnLst>
                                    <p:animEffect transition="out" filter="diamond(out)">
                                      <p:cBhvr>
                                        <p:cTn id="11" dur="2000"/>
                                        <p:tgtEl>
                                          <p:spTgt spid="13"/>
                                        </p:tgtEl>
                                      </p:cBhvr>
                                    </p:animEffect>
                                    <p:set>
                                      <p:cBhvr>
                                        <p:cTn id="12" dur="1" fill="hold">
                                          <p:stCondLst>
                                            <p:cond delay="19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44"/>
                                        </p:tgtEl>
                                        <p:attrNameLst>
                                          <p:attrName>ppt_x</p:attrName>
                                        </p:attrNameLst>
                                      </p:cBhvr>
                                      <p:tavLst>
                                        <p:tav tm="0">
                                          <p:val>
                                            <p:strVal val="ppt_x"/>
                                          </p:val>
                                        </p:tav>
                                        <p:tav tm="100000">
                                          <p:val>
                                            <p:strVal val="ppt_x"/>
                                          </p:val>
                                        </p:tav>
                                      </p:tavLst>
                                    </p:anim>
                                    <p:anim calcmode="lin" valueType="num">
                                      <p:cBhvr additive="base">
                                        <p:cTn id="17" dur="500"/>
                                        <p:tgtEl>
                                          <p:spTgt spid="44"/>
                                        </p:tgtEl>
                                        <p:attrNameLst>
                                          <p:attrName>ppt_y</p:attrName>
                                        </p:attrNameLst>
                                      </p:cBhvr>
                                      <p:tavLst>
                                        <p:tav tm="0">
                                          <p:val>
                                            <p:strVal val="ppt_y"/>
                                          </p:val>
                                        </p:tav>
                                        <p:tav tm="100000">
                                          <p:val>
                                            <p:strVal val="1+ppt_h/2"/>
                                          </p:val>
                                        </p:tav>
                                      </p:tavLst>
                                    </p:anim>
                                    <p:set>
                                      <p:cBhvr>
                                        <p:cTn id="18" dur="1" fill="hold">
                                          <p:stCondLst>
                                            <p:cond delay="499"/>
                                          </p:stCondLst>
                                        </p:cTn>
                                        <p:tgtEl>
                                          <p:spTgt spid="44"/>
                                        </p:tgtEl>
                                        <p:attrNameLst>
                                          <p:attrName>style.visibility</p:attrName>
                                        </p:attrNameLst>
                                      </p:cBhvr>
                                      <p:to>
                                        <p:strVal val="hidden"/>
                                      </p:to>
                                    </p:se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4F5785-DBB7-124D-88BE-6362B9AE1193}"/>
              </a:ext>
            </a:extLst>
          </p:cNvPr>
          <p:cNvPicPr>
            <a:picLocks noChangeAspect="1"/>
          </p:cNvPicPr>
          <p:nvPr/>
        </p:nvPicPr>
        <p:blipFill>
          <a:blip r:embed="rId3"/>
          <a:stretch>
            <a:fillRect/>
          </a:stretch>
        </p:blipFill>
        <p:spPr>
          <a:xfrm>
            <a:off x="3873500" y="3606800"/>
            <a:ext cx="5257800" cy="3263900"/>
          </a:xfrm>
          <a:prstGeom prst="rect">
            <a:avLst/>
          </a:prstGeom>
        </p:spPr>
      </p:pic>
      <p:pic>
        <p:nvPicPr>
          <p:cNvPr id="6" name="Picture 5">
            <a:extLst>
              <a:ext uri="{FF2B5EF4-FFF2-40B4-BE49-F238E27FC236}">
                <a16:creationId xmlns:a16="http://schemas.microsoft.com/office/drawing/2014/main" id="{7F9E4C34-58B9-D345-BCA6-C12C4A1B275C}"/>
              </a:ext>
            </a:extLst>
          </p:cNvPr>
          <p:cNvPicPr>
            <a:picLocks noChangeAspect="1"/>
          </p:cNvPicPr>
          <p:nvPr/>
        </p:nvPicPr>
        <p:blipFill>
          <a:blip r:embed="rId4"/>
          <a:stretch>
            <a:fillRect/>
          </a:stretch>
        </p:blipFill>
        <p:spPr>
          <a:xfrm>
            <a:off x="3873500" y="0"/>
            <a:ext cx="5270500" cy="3606800"/>
          </a:xfrm>
          <a:prstGeom prst="rect">
            <a:avLst/>
          </a:prstGeom>
        </p:spPr>
      </p:pic>
      <p:sp>
        <p:nvSpPr>
          <p:cNvPr id="7" name="TextBox 6">
            <a:extLst>
              <a:ext uri="{FF2B5EF4-FFF2-40B4-BE49-F238E27FC236}">
                <a16:creationId xmlns:a16="http://schemas.microsoft.com/office/drawing/2014/main" id="{BB9B0214-3A98-154B-8AF5-A9AE6EE29023}"/>
              </a:ext>
            </a:extLst>
          </p:cNvPr>
          <p:cNvSpPr txBox="1"/>
          <p:nvPr/>
        </p:nvSpPr>
        <p:spPr>
          <a:xfrm>
            <a:off x="-43283" y="0"/>
            <a:ext cx="4036786" cy="6524863"/>
          </a:xfrm>
          <a:prstGeom prst="rect">
            <a:avLst/>
          </a:prstGeom>
          <a:noFill/>
        </p:spPr>
        <p:txBody>
          <a:bodyPr wrap="square" rtlCol="0">
            <a:spAutoFit/>
          </a:bodyPr>
          <a:lstStyle/>
          <a:p>
            <a:r>
              <a:rPr lang="en-US" sz="2000" dirty="0">
                <a:solidFill>
                  <a:schemeClr val="bg1"/>
                </a:solidFill>
              </a:rPr>
              <a:t>To explore whether context reduced student errors with decimals, the same question was asked both with and without the context of length. The APU authors conclude that:</a:t>
            </a:r>
          </a:p>
          <a:p>
            <a:r>
              <a:rPr lang="en-GB" sz="2000" i="1" dirty="0">
                <a:solidFill>
                  <a:schemeClr val="bg1"/>
                </a:solidFill>
              </a:rPr>
              <a:t>Success rates for both age groups are not affected by the provision of a context, in this case length, but the pattern of incorrect responses is considerably altered. The LS error is given less frequently, and the attainment band analyses show that this is true across the attainment range for both age groups. The younger pupils and lower attaining 15-year-olds give DPI type answers more frequently when the length context is used</a:t>
            </a:r>
            <a:r>
              <a:rPr lang="en-GB" sz="2000" dirty="0">
                <a:solidFill>
                  <a:schemeClr val="bg1"/>
                </a:solidFill>
              </a:rPr>
              <a:t>. </a:t>
            </a:r>
          </a:p>
          <a:p>
            <a:endParaRPr lang="en-US" dirty="0"/>
          </a:p>
        </p:txBody>
      </p:sp>
      <p:sp>
        <p:nvSpPr>
          <p:cNvPr id="9" name="TextBox 8">
            <a:extLst>
              <a:ext uri="{FF2B5EF4-FFF2-40B4-BE49-F238E27FC236}">
                <a16:creationId xmlns:a16="http://schemas.microsoft.com/office/drawing/2014/main" id="{C4180E77-02FA-0F4B-B4E2-120B4231F12F}"/>
              </a:ext>
            </a:extLst>
          </p:cNvPr>
          <p:cNvSpPr txBox="1"/>
          <p:nvPr/>
        </p:nvSpPr>
        <p:spPr>
          <a:xfrm>
            <a:off x="2463282" y="5846785"/>
            <a:ext cx="1372896" cy="276999"/>
          </a:xfrm>
          <a:prstGeom prst="rect">
            <a:avLst/>
          </a:prstGeom>
          <a:noFill/>
        </p:spPr>
        <p:txBody>
          <a:bodyPr wrap="square" rtlCol="0">
            <a:spAutoFit/>
          </a:bodyPr>
          <a:lstStyle/>
          <a:p>
            <a:r>
              <a:rPr lang="en-US" sz="1200" dirty="0">
                <a:solidFill>
                  <a:schemeClr val="bg1"/>
                </a:solidFill>
                <a:hlinkClick r:id="rId5">
                  <a:extLst>
                    <a:ext uri="{A12FA001-AC4F-418D-AE19-62706E023703}">
                      <ahyp:hlinkClr xmlns:ahyp="http://schemas.microsoft.com/office/drawing/2018/hyperlinkcolor" val="tx"/>
                    </a:ext>
                  </a:extLst>
                </a:hlinkClick>
              </a:rPr>
              <a:t>Link to report</a:t>
            </a:r>
            <a:endParaRPr lang="en-US" sz="1200" dirty="0">
              <a:solidFill>
                <a:schemeClr val="bg1"/>
              </a:solidFill>
            </a:endParaRPr>
          </a:p>
        </p:txBody>
      </p:sp>
    </p:spTree>
    <p:extLst>
      <p:ext uri="{BB962C8B-B14F-4D97-AF65-F5344CB8AC3E}">
        <p14:creationId xmlns:p14="http://schemas.microsoft.com/office/powerpoint/2010/main" val="47862750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3F3A09B-70E1-BF4A-85A3-7781C24EF803}"/>
              </a:ext>
            </a:extLst>
          </p:cNvPr>
          <p:cNvSpPr txBox="1"/>
          <p:nvPr/>
        </p:nvSpPr>
        <p:spPr>
          <a:xfrm>
            <a:off x="-1" y="0"/>
            <a:ext cx="9144001" cy="3785652"/>
          </a:xfrm>
          <a:prstGeom prst="rect">
            <a:avLst/>
          </a:prstGeom>
          <a:noFill/>
        </p:spPr>
        <p:txBody>
          <a:bodyPr wrap="square" rtlCol="0">
            <a:spAutoFit/>
          </a:bodyPr>
          <a:lstStyle/>
          <a:p>
            <a:r>
              <a:rPr lang="en-US" sz="2000" dirty="0">
                <a:solidFill>
                  <a:schemeClr val="bg1"/>
                </a:solidFill>
              </a:rPr>
              <a:t>The APU also identified two common errors when students </a:t>
            </a:r>
            <a:r>
              <a:rPr lang="en-US" sz="2000" b="1" dirty="0">
                <a:solidFill>
                  <a:schemeClr val="bg1"/>
                </a:solidFill>
              </a:rPr>
              <a:t>calculated</a:t>
            </a:r>
            <a:r>
              <a:rPr lang="en-US" sz="2000" dirty="0">
                <a:solidFill>
                  <a:schemeClr val="bg1"/>
                </a:solidFill>
              </a:rPr>
              <a:t> with decimal numbers.</a:t>
            </a:r>
          </a:p>
          <a:p>
            <a:r>
              <a:rPr lang="en-US" sz="2000" dirty="0">
                <a:solidFill>
                  <a:schemeClr val="bg1"/>
                </a:solidFill>
              </a:rPr>
              <a:t>These were </a:t>
            </a:r>
            <a:r>
              <a:rPr lang="en-US" sz="2000" dirty="0" err="1">
                <a:solidFill>
                  <a:schemeClr val="bg1"/>
                </a:solidFill>
              </a:rPr>
              <a:t>characterised</a:t>
            </a:r>
            <a:r>
              <a:rPr lang="en-US" sz="2000" dirty="0">
                <a:solidFill>
                  <a:schemeClr val="bg1"/>
                </a:solidFill>
              </a:rPr>
              <a:t> as:</a:t>
            </a:r>
          </a:p>
          <a:p>
            <a:r>
              <a:rPr lang="en-US" sz="2000" dirty="0">
                <a:solidFill>
                  <a:schemeClr val="bg1"/>
                </a:solidFill>
              </a:rPr>
              <a:t>Ignore Points and Perform Operation (IPO) which is closely related to the DPI error described earlier. Students carrying out this error ignore the decimal points and carry out the operation, then re-insert the decimal point in the resulting answer.</a:t>
            </a:r>
          </a:p>
          <a:p>
            <a:r>
              <a:rPr lang="en-US" sz="2000" dirty="0">
                <a:solidFill>
                  <a:schemeClr val="bg1"/>
                </a:solidFill>
              </a:rPr>
              <a:t>Considers Points but Performs Operations Separately (POS) describes students who considered the digits before and after the decimal points as separate values and calculated each accordingly.</a:t>
            </a:r>
          </a:p>
          <a:p>
            <a:r>
              <a:rPr lang="en-US" sz="2000" dirty="0">
                <a:solidFill>
                  <a:schemeClr val="bg1"/>
                </a:solidFill>
              </a:rPr>
              <a:t>Examples of these errors can be seen in these results for both 11 and 15-year-olds</a:t>
            </a:r>
          </a:p>
        </p:txBody>
      </p:sp>
      <p:pic>
        <p:nvPicPr>
          <p:cNvPr id="2" name="Picture 1">
            <a:extLst>
              <a:ext uri="{FF2B5EF4-FFF2-40B4-BE49-F238E27FC236}">
                <a16:creationId xmlns:a16="http://schemas.microsoft.com/office/drawing/2014/main" id="{DB1049E0-3597-0847-AFAE-03EBA1EC6A15}"/>
              </a:ext>
            </a:extLst>
          </p:cNvPr>
          <p:cNvPicPr>
            <a:picLocks noChangeAspect="1"/>
          </p:cNvPicPr>
          <p:nvPr/>
        </p:nvPicPr>
        <p:blipFill>
          <a:blip r:embed="rId3"/>
          <a:stretch>
            <a:fillRect/>
          </a:stretch>
        </p:blipFill>
        <p:spPr>
          <a:xfrm>
            <a:off x="1124938" y="3429000"/>
            <a:ext cx="6726183" cy="2924427"/>
          </a:xfrm>
          <a:prstGeom prst="rect">
            <a:avLst/>
          </a:prstGeom>
        </p:spPr>
      </p:pic>
      <p:sp>
        <p:nvSpPr>
          <p:cNvPr id="8" name="TextBox 7">
            <a:extLst>
              <a:ext uri="{FF2B5EF4-FFF2-40B4-BE49-F238E27FC236}">
                <a16:creationId xmlns:a16="http://schemas.microsoft.com/office/drawing/2014/main" id="{F47B6410-8B43-B54D-979C-2D8FB799372E}"/>
              </a:ext>
            </a:extLst>
          </p:cNvPr>
          <p:cNvSpPr txBox="1"/>
          <p:nvPr/>
        </p:nvSpPr>
        <p:spPr>
          <a:xfrm>
            <a:off x="7917216" y="6081299"/>
            <a:ext cx="1088760" cy="276999"/>
          </a:xfrm>
          <a:prstGeom prst="rect">
            <a:avLst/>
          </a:prstGeom>
          <a:noFill/>
        </p:spPr>
        <p:txBody>
          <a:bodyPr wrap="none" rtlCol="0">
            <a:spAutoFit/>
          </a:bodyPr>
          <a:lstStyle/>
          <a:p>
            <a:r>
              <a:rPr lang="en-US" sz="1200" dirty="0">
                <a:solidFill>
                  <a:schemeClr val="bg1"/>
                </a:solidFill>
                <a:hlinkClick r:id="rId4">
                  <a:extLst>
                    <a:ext uri="{A12FA001-AC4F-418D-AE19-62706E023703}">
                      <ahyp:hlinkClr xmlns:ahyp="http://schemas.microsoft.com/office/drawing/2018/hyperlinkcolor" val="tx"/>
                    </a:ext>
                  </a:extLst>
                </a:hlinkClick>
              </a:rPr>
              <a:t>Link to article</a:t>
            </a:r>
            <a:endParaRPr lang="en-US" sz="1200" dirty="0">
              <a:solidFill>
                <a:schemeClr val="bg1"/>
              </a:solidFill>
            </a:endParaRPr>
          </a:p>
        </p:txBody>
      </p:sp>
    </p:spTree>
    <p:extLst>
      <p:ext uri="{BB962C8B-B14F-4D97-AF65-F5344CB8AC3E}">
        <p14:creationId xmlns:p14="http://schemas.microsoft.com/office/powerpoint/2010/main" val="250017645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9AB8D4-0F46-8944-8249-67490404DAF4}"/>
              </a:ext>
            </a:extLst>
          </p:cNvPr>
          <p:cNvSpPr/>
          <p:nvPr/>
        </p:nvSpPr>
        <p:spPr>
          <a:xfrm>
            <a:off x="203199" y="3429000"/>
            <a:ext cx="4646645" cy="2939266"/>
          </a:xfrm>
          <a:prstGeom prst="rect">
            <a:avLst/>
          </a:prstGeom>
        </p:spPr>
        <p:txBody>
          <a:bodyPr wrap="square">
            <a:spAutoFit/>
          </a:bodyPr>
          <a:lstStyle/>
          <a:p>
            <a:pPr>
              <a:spcAft>
                <a:spcPts val="600"/>
              </a:spcAft>
            </a:pPr>
            <a:r>
              <a:rPr lang="en-US" sz="2000" dirty="0">
                <a:solidFill>
                  <a:schemeClr val="bg1"/>
                </a:solidFill>
              </a:rPr>
              <a:t>These tasks are taken from the </a:t>
            </a:r>
            <a:r>
              <a:rPr lang="en-US" sz="2000" dirty="0" err="1">
                <a:solidFill>
                  <a:schemeClr val="bg1"/>
                </a:solidFill>
              </a:rPr>
              <a:t>The</a:t>
            </a:r>
            <a:r>
              <a:rPr lang="en-US" sz="2000" dirty="0">
                <a:solidFill>
                  <a:schemeClr val="bg1"/>
                </a:solidFill>
              </a:rPr>
              <a:t> </a:t>
            </a:r>
            <a:r>
              <a:rPr lang="en-US" sz="2000" dirty="0" err="1">
                <a:solidFill>
                  <a:schemeClr val="bg1"/>
                </a:solidFill>
              </a:rPr>
              <a:t>The</a:t>
            </a:r>
            <a:r>
              <a:rPr lang="en-US" sz="2000" dirty="0">
                <a:solidFill>
                  <a:schemeClr val="bg1"/>
                </a:solidFill>
              </a:rPr>
              <a:t> NCETM’s Secondary Professional Development Materials show different representations that might be used to support an understanding of place value.</a:t>
            </a:r>
          </a:p>
          <a:p>
            <a:pPr>
              <a:spcAft>
                <a:spcPts val="600"/>
              </a:spcAft>
            </a:pPr>
            <a:r>
              <a:rPr lang="en-US" sz="2000" dirty="0">
                <a:solidFill>
                  <a:schemeClr val="bg1"/>
                </a:solidFill>
              </a:rPr>
              <a:t>Consider the benefits and disadvantages of these and other representations</a:t>
            </a:r>
          </a:p>
        </p:txBody>
      </p:sp>
      <p:sp>
        <p:nvSpPr>
          <p:cNvPr id="7" name="TextBox 6">
            <a:extLst>
              <a:ext uri="{FF2B5EF4-FFF2-40B4-BE49-F238E27FC236}">
                <a16:creationId xmlns:a16="http://schemas.microsoft.com/office/drawing/2014/main" id="{B3941379-8D1C-6441-9FA0-123D9E43033D}"/>
              </a:ext>
            </a:extLst>
          </p:cNvPr>
          <p:cNvSpPr txBox="1"/>
          <p:nvPr/>
        </p:nvSpPr>
        <p:spPr>
          <a:xfrm>
            <a:off x="7015984" y="6212663"/>
            <a:ext cx="1593706" cy="246221"/>
          </a:xfrm>
          <a:prstGeom prst="rect">
            <a:avLst/>
          </a:prstGeom>
          <a:noFill/>
        </p:spPr>
        <p:txBody>
          <a:bodyPr wrap="none" rtlCol="0">
            <a:spAutoFit/>
          </a:bodyPr>
          <a:lstStyle/>
          <a:p>
            <a:r>
              <a:rPr lang="en-US" sz="1000" dirty="0">
                <a:solidFill>
                  <a:schemeClr val="bg1"/>
                </a:solidFill>
                <a:hlinkClick r:id="rId3">
                  <a:extLst>
                    <a:ext uri="{A12FA001-AC4F-418D-AE19-62706E023703}">
                      <ahyp:hlinkClr xmlns:ahyp="http://schemas.microsoft.com/office/drawing/2018/hyperlinkcolor" val="tx"/>
                    </a:ext>
                  </a:extLst>
                </a:hlinkClick>
              </a:rPr>
              <a:t>Link to Core Concept 2.1</a:t>
            </a:r>
            <a:endParaRPr lang="en-US" sz="1000" dirty="0">
              <a:solidFill>
                <a:schemeClr val="bg1"/>
              </a:solidFill>
            </a:endParaRPr>
          </a:p>
        </p:txBody>
      </p:sp>
      <p:pic>
        <p:nvPicPr>
          <p:cNvPr id="2" name="Picture 1">
            <a:extLst>
              <a:ext uri="{FF2B5EF4-FFF2-40B4-BE49-F238E27FC236}">
                <a16:creationId xmlns:a16="http://schemas.microsoft.com/office/drawing/2014/main" id="{6872F644-FA33-0D4B-BC4A-92297952296A}"/>
              </a:ext>
            </a:extLst>
          </p:cNvPr>
          <p:cNvPicPr>
            <a:picLocks noChangeAspect="1"/>
          </p:cNvPicPr>
          <p:nvPr/>
        </p:nvPicPr>
        <p:blipFill>
          <a:blip r:embed="rId4"/>
          <a:stretch>
            <a:fillRect/>
          </a:stretch>
        </p:blipFill>
        <p:spPr>
          <a:xfrm>
            <a:off x="203199" y="79155"/>
            <a:ext cx="4178413" cy="3656111"/>
          </a:xfrm>
          <a:prstGeom prst="rect">
            <a:avLst/>
          </a:prstGeom>
        </p:spPr>
      </p:pic>
      <p:pic>
        <p:nvPicPr>
          <p:cNvPr id="3" name="Picture 2">
            <a:extLst>
              <a:ext uri="{FF2B5EF4-FFF2-40B4-BE49-F238E27FC236}">
                <a16:creationId xmlns:a16="http://schemas.microsoft.com/office/drawing/2014/main" id="{765B0BE0-DA4C-A84D-8B12-9835702D8A71}"/>
              </a:ext>
            </a:extLst>
          </p:cNvPr>
          <p:cNvPicPr>
            <a:picLocks noChangeAspect="1"/>
          </p:cNvPicPr>
          <p:nvPr/>
        </p:nvPicPr>
        <p:blipFill>
          <a:blip r:embed="rId5"/>
          <a:stretch>
            <a:fillRect/>
          </a:stretch>
        </p:blipFill>
        <p:spPr>
          <a:xfrm>
            <a:off x="4646645" y="459495"/>
            <a:ext cx="4178412" cy="5101550"/>
          </a:xfrm>
          <a:prstGeom prst="rect">
            <a:avLst/>
          </a:prstGeom>
        </p:spPr>
      </p:pic>
      <p:sp>
        <p:nvSpPr>
          <p:cNvPr id="8" name="TextBox 7">
            <a:extLst>
              <a:ext uri="{FF2B5EF4-FFF2-40B4-BE49-F238E27FC236}">
                <a16:creationId xmlns:a16="http://schemas.microsoft.com/office/drawing/2014/main" id="{40C01D87-45F1-F54D-AF65-97214211BA49}"/>
              </a:ext>
            </a:extLst>
          </p:cNvPr>
          <p:cNvSpPr txBox="1"/>
          <p:nvPr/>
        </p:nvSpPr>
        <p:spPr>
          <a:xfrm>
            <a:off x="7015984" y="5966442"/>
            <a:ext cx="1763624" cy="246221"/>
          </a:xfrm>
          <a:prstGeom prst="rect">
            <a:avLst/>
          </a:prstGeom>
          <a:noFill/>
        </p:spPr>
        <p:txBody>
          <a:bodyPr wrap="none" rtlCol="0">
            <a:spAutoFit/>
          </a:bodyPr>
          <a:lstStyle/>
          <a:p>
            <a:r>
              <a:rPr lang="en-US" sz="1000" dirty="0">
                <a:solidFill>
                  <a:schemeClr val="bg1"/>
                </a:solidFill>
                <a:hlinkClick r:id="rId6">
                  <a:extLst>
                    <a:ext uri="{A12FA001-AC4F-418D-AE19-62706E023703}">
                      <ahyp:hlinkClr xmlns:ahyp="http://schemas.microsoft.com/office/drawing/2018/hyperlinkcolor" val="tx"/>
                    </a:ext>
                  </a:extLst>
                </a:hlinkClick>
              </a:rPr>
              <a:t>Link to place value counters</a:t>
            </a:r>
            <a:endParaRPr lang="en-US" sz="1000" dirty="0">
              <a:solidFill>
                <a:schemeClr val="bg1"/>
              </a:solidFill>
            </a:endParaRPr>
          </a:p>
        </p:txBody>
      </p:sp>
      <p:sp>
        <p:nvSpPr>
          <p:cNvPr id="9" name="TextBox 8">
            <a:extLst>
              <a:ext uri="{FF2B5EF4-FFF2-40B4-BE49-F238E27FC236}">
                <a16:creationId xmlns:a16="http://schemas.microsoft.com/office/drawing/2014/main" id="{2020BEAA-2F36-0342-89A6-6450F615B910}"/>
              </a:ext>
            </a:extLst>
          </p:cNvPr>
          <p:cNvSpPr txBox="1"/>
          <p:nvPr/>
        </p:nvSpPr>
        <p:spPr>
          <a:xfrm>
            <a:off x="7006155" y="5720221"/>
            <a:ext cx="1465466" cy="246221"/>
          </a:xfrm>
          <a:prstGeom prst="rect">
            <a:avLst/>
          </a:prstGeom>
          <a:noFill/>
        </p:spPr>
        <p:txBody>
          <a:bodyPr wrap="none" rtlCol="0">
            <a:spAutoFit/>
          </a:bodyPr>
          <a:lstStyle/>
          <a:p>
            <a:r>
              <a:rPr lang="en-US" sz="1000" dirty="0">
                <a:solidFill>
                  <a:schemeClr val="bg1"/>
                </a:solidFill>
                <a:hlinkClick r:id="rId7">
                  <a:extLst>
                    <a:ext uri="{A12FA001-AC4F-418D-AE19-62706E023703}">
                      <ahyp:hlinkClr xmlns:ahyp="http://schemas.microsoft.com/office/drawing/2018/hyperlinkcolor" val="tx"/>
                    </a:ext>
                  </a:extLst>
                </a:hlinkClick>
              </a:rPr>
              <a:t>Link to </a:t>
            </a:r>
            <a:r>
              <a:rPr lang="en-US" sz="1000" dirty="0" err="1">
                <a:solidFill>
                  <a:schemeClr val="bg1"/>
                </a:solidFill>
                <a:hlinkClick r:id="rId7">
                  <a:extLst>
                    <a:ext uri="{A12FA001-AC4F-418D-AE19-62706E023703}">
                      <ahyp:hlinkClr xmlns:ahyp="http://schemas.microsoft.com/office/drawing/2018/hyperlinkcolor" val="tx"/>
                    </a:ext>
                  </a:extLst>
                </a:hlinkClick>
              </a:rPr>
              <a:t>Gattegno</a:t>
            </a:r>
            <a:r>
              <a:rPr lang="en-US" sz="1000" dirty="0">
                <a:solidFill>
                  <a:schemeClr val="bg1"/>
                </a:solidFill>
                <a:hlinkClick r:id="rId7">
                  <a:extLst>
                    <a:ext uri="{A12FA001-AC4F-418D-AE19-62706E023703}">
                      <ahyp:hlinkClr xmlns:ahyp="http://schemas.microsoft.com/office/drawing/2018/hyperlinkcolor" val="tx"/>
                    </a:ext>
                  </a:extLst>
                </a:hlinkClick>
              </a:rPr>
              <a:t> Chart</a:t>
            </a:r>
            <a:endParaRPr lang="en-US" sz="1000" dirty="0">
              <a:solidFill>
                <a:schemeClr val="bg1"/>
              </a:solidFill>
            </a:endParaRPr>
          </a:p>
        </p:txBody>
      </p:sp>
    </p:spTree>
    <p:extLst>
      <p:ext uri="{BB962C8B-B14F-4D97-AF65-F5344CB8AC3E}">
        <p14:creationId xmlns:p14="http://schemas.microsoft.com/office/powerpoint/2010/main" val="4050580362"/>
      </p:ext>
    </p:extLst>
  </p:cSld>
  <p:clrMapOvr>
    <a:masterClrMapping/>
  </p:clrMapOvr>
  <p:transition spd="slow">
    <p:wipe/>
  </p:transition>
</p:sld>
</file>

<file path=ppt/theme/theme1.xml><?xml version="1.0" encoding="utf-8"?>
<a:theme xmlns:a="http://schemas.openxmlformats.org/drawingml/2006/main" name="NCETM NCP (B) PowerPoint Template Theme">
  <a:themeElements>
    <a:clrScheme name="NCETM NCP Projects 2019-20">
      <a:dk1>
        <a:sysClr val="windowText" lastClr="000000"/>
      </a:dk1>
      <a:lt1>
        <a:sysClr val="window" lastClr="FFFFFF"/>
      </a:lt1>
      <a:dk2>
        <a:srgbClr val="373545"/>
      </a:dk2>
      <a:lt2>
        <a:srgbClr val="CEDBE6"/>
      </a:lt2>
      <a:accent1>
        <a:srgbClr val="4598B6"/>
      </a:accent1>
      <a:accent2>
        <a:srgbClr val="82CBDD"/>
      </a:accent2>
      <a:accent3>
        <a:srgbClr val="C8E2E8"/>
      </a:accent3>
      <a:accent4>
        <a:srgbClr val="C8C5AC"/>
      </a:accent4>
      <a:accent5>
        <a:srgbClr val="FDBB2F"/>
      </a:accent5>
      <a:accent6>
        <a:srgbClr val="F05843"/>
      </a:accent6>
      <a:hlink>
        <a:srgbClr val="0066FF"/>
      </a:hlink>
      <a:folHlink>
        <a:srgbClr val="0066FF"/>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0437770A0F3D47A57A80A594ECED0B" ma:contentTypeVersion="13" ma:contentTypeDescription="Create a new document." ma:contentTypeScope="" ma:versionID="f44d946e22a8f27840bb54f60c6d87cd">
  <xsd:schema xmlns:xsd="http://www.w3.org/2001/XMLSchema" xmlns:xs="http://www.w3.org/2001/XMLSchema" xmlns:p="http://schemas.microsoft.com/office/2006/metadata/properties" xmlns:ns3="a27e339d-efcc-4888-bf1d-35c29e4fdb4c" xmlns:ns4="bab8a406-7696-406d-80a9-08844bb26002" targetNamespace="http://schemas.microsoft.com/office/2006/metadata/properties" ma:root="true" ma:fieldsID="a997974ad21ca152a6ea833ae6509a20" ns3:_="" ns4:_="">
    <xsd:import namespace="a27e339d-efcc-4888-bf1d-35c29e4fdb4c"/>
    <xsd:import namespace="bab8a406-7696-406d-80a9-08844bb2600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7e339d-efcc-4888-bf1d-35c29e4fdb4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ab8a406-7696-406d-80a9-08844bb2600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1B5A8E-009D-472F-AD61-904213B033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7e339d-efcc-4888-bf1d-35c29e4fdb4c"/>
    <ds:schemaRef ds:uri="bab8a406-7696-406d-80a9-08844bb26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488754-6368-4A02-8C1F-DE419BC8F0EC}">
  <ds:schemaRefs>
    <ds:schemaRef ds:uri="http://schemas.microsoft.com/sharepoint/v3/contenttype/forms"/>
  </ds:schemaRefs>
</ds:datastoreItem>
</file>

<file path=customXml/itemProps3.xml><?xml version="1.0" encoding="utf-8"?>
<ds:datastoreItem xmlns:ds="http://schemas.openxmlformats.org/officeDocument/2006/customXml" ds:itemID="{18295E3F-7FC7-4A6A-ABAC-C4EA569994C3}">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a27e339d-efcc-4888-bf1d-35c29e4fdb4c"/>
    <ds:schemaRef ds:uri="bab8a406-7696-406d-80a9-08844bb26002"/>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8024</TotalTime>
  <Words>2134</Words>
  <Application>Microsoft Office PowerPoint</Application>
  <PresentationFormat>On-screen Show (4:3)</PresentationFormat>
  <Paragraphs>230</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Myriad Pro</vt:lpstr>
      <vt:lpstr>NCETM NCP (B) PowerPoint Template Theme</vt:lpstr>
      <vt:lpstr>Partitioning 12.653: understanding place value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Andrew Young</cp:lastModifiedBy>
  <cp:revision>226</cp:revision>
  <cp:lastPrinted>2020-07-03T13:26:56Z</cp:lastPrinted>
  <dcterms:created xsi:type="dcterms:W3CDTF">2019-09-05T16:09:24Z</dcterms:created>
  <dcterms:modified xsi:type="dcterms:W3CDTF">2020-09-24T11:41:33Z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0x0101004F0437770A0F3D47A57A80A594ECED0B</vt:lpwstr>
  </property>
</Properties>
</file>