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22"/>
  </p:notesMasterIdLst>
  <p:sldIdLst>
    <p:sldId id="257" r:id="rId6"/>
    <p:sldId id="263" r:id="rId7"/>
    <p:sldId id="261" r:id="rId8"/>
    <p:sldId id="298" r:id="rId9"/>
    <p:sldId id="267" r:id="rId10"/>
    <p:sldId id="469" r:id="rId11"/>
    <p:sldId id="470" r:id="rId12"/>
    <p:sldId id="363" r:id="rId13"/>
    <p:sldId id="483" r:id="rId14"/>
    <p:sldId id="487" r:id="rId15"/>
    <p:sldId id="347" r:id="rId16"/>
    <p:sldId id="348" r:id="rId17"/>
    <p:sldId id="486" r:id="rId18"/>
    <p:sldId id="485" r:id="rId19"/>
    <p:sldId id="456"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FD007A-275E-4C6F-AF2D-BD6728F73C57}" v="6" dt="2020-08-23T15:02:22.5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07FD007A-275E-4C6F-AF2D-BD6728F73C57}"/>
    <pc:docChg chg="undo custSel modSld">
      <pc:chgData name="Rachel J Houghton" userId="eb43c97e479d4048" providerId="LiveId" clId="{07FD007A-275E-4C6F-AF2D-BD6728F73C57}" dt="2020-08-23T15:03:13.965" v="108" actId="14100"/>
      <pc:docMkLst>
        <pc:docMk/>
      </pc:docMkLst>
      <pc:sldChg chg="modSp mod">
        <pc:chgData name="Rachel J Houghton" userId="eb43c97e479d4048" providerId="LiveId" clId="{07FD007A-275E-4C6F-AF2D-BD6728F73C57}" dt="2020-08-23T14:53:18.096" v="13" actId="14100"/>
        <pc:sldMkLst>
          <pc:docMk/>
          <pc:sldMk cId="0" sldId="261"/>
        </pc:sldMkLst>
        <pc:picChg chg="mod">
          <ac:chgData name="Rachel J Houghton" userId="eb43c97e479d4048" providerId="LiveId" clId="{07FD007A-275E-4C6F-AF2D-BD6728F73C57}" dt="2020-08-23T14:53:18.096" v="13" actId="14100"/>
          <ac:picMkLst>
            <pc:docMk/>
            <pc:sldMk cId="0" sldId="261"/>
            <ac:picMk id="7" creationId="{338366D3-6A60-4E39-9FCB-99EA54F1FF37}"/>
          </ac:picMkLst>
        </pc:picChg>
      </pc:sldChg>
      <pc:sldChg chg="modSp mod">
        <pc:chgData name="Rachel J Houghton" userId="eb43c97e479d4048" providerId="LiveId" clId="{07FD007A-275E-4C6F-AF2D-BD6728F73C57}" dt="2020-08-23T14:52:11.466" v="11" actId="20577"/>
        <pc:sldMkLst>
          <pc:docMk/>
          <pc:sldMk cId="2985715927" sldId="263"/>
        </pc:sldMkLst>
        <pc:spChg chg="mod">
          <ac:chgData name="Rachel J Houghton" userId="eb43c97e479d4048" providerId="LiveId" clId="{07FD007A-275E-4C6F-AF2D-BD6728F73C57}" dt="2020-08-23T14:51:55.843" v="0" actId="114"/>
          <ac:spMkLst>
            <pc:docMk/>
            <pc:sldMk cId="2985715927" sldId="263"/>
            <ac:spMk id="2" creationId="{2CB6ED8F-715F-482C-A9F6-228FC08B635A}"/>
          </ac:spMkLst>
        </pc:spChg>
        <pc:spChg chg="mod">
          <ac:chgData name="Rachel J Houghton" userId="eb43c97e479d4048" providerId="LiveId" clId="{07FD007A-275E-4C6F-AF2D-BD6728F73C57}" dt="2020-08-23T14:52:11.466" v="11" actId="20577"/>
          <ac:spMkLst>
            <pc:docMk/>
            <pc:sldMk cId="2985715927" sldId="263"/>
            <ac:spMk id="6" creationId="{6B3DC813-0F66-4EE3-8EA3-390547BADAA4}"/>
          </ac:spMkLst>
        </pc:spChg>
      </pc:sldChg>
      <pc:sldChg chg="modSp mod">
        <pc:chgData name="Rachel J Houghton" userId="eb43c97e479d4048" providerId="LiveId" clId="{07FD007A-275E-4C6F-AF2D-BD6728F73C57}" dt="2020-08-23T14:57:26.021" v="39" actId="255"/>
        <pc:sldMkLst>
          <pc:docMk/>
          <pc:sldMk cId="2002496982" sldId="347"/>
        </pc:sldMkLst>
        <pc:spChg chg="mod">
          <ac:chgData name="Rachel J Houghton" userId="eb43c97e479d4048" providerId="LiveId" clId="{07FD007A-275E-4C6F-AF2D-BD6728F73C57}" dt="2020-08-23T14:57:26.021" v="39" actId="255"/>
          <ac:spMkLst>
            <pc:docMk/>
            <pc:sldMk cId="2002496982" sldId="347"/>
            <ac:spMk id="4" creationId="{F35507F4-EF27-4941-9BD4-4C1EBEE95E81}"/>
          </ac:spMkLst>
        </pc:spChg>
      </pc:sldChg>
      <pc:sldChg chg="modSp mod">
        <pc:chgData name="Rachel J Houghton" userId="eb43c97e479d4048" providerId="LiveId" clId="{07FD007A-275E-4C6F-AF2D-BD6728F73C57}" dt="2020-08-23T14:59:58.708" v="90" actId="207"/>
        <pc:sldMkLst>
          <pc:docMk/>
          <pc:sldMk cId="1959789824" sldId="348"/>
        </pc:sldMkLst>
        <pc:spChg chg="mod">
          <ac:chgData name="Rachel J Houghton" userId="eb43c97e479d4048" providerId="LiveId" clId="{07FD007A-275E-4C6F-AF2D-BD6728F73C57}" dt="2020-08-23T14:59:58.708" v="90" actId="207"/>
          <ac:spMkLst>
            <pc:docMk/>
            <pc:sldMk cId="1959789824" sldId="348"/>
            <ac:spMk id="44" creationId="{F48452D8-B47C-4B08-BB44-1654840C287F}"/>
          </ac:spMkLst>
        </pc:spChg>
        <pc:spChg chg="mod">
          <ac:chgData name="Rachel J Houghton" userId="eb43c97e479d4048" providerId="LiveId" clId="{07FD007A-275E-4C6F-AF2D-BD6728F73C57}" dt="2020-08-23T14:58:58.135" v="86" actId="20577"/>
          <ac:spMkLst>
            <pc:docMk/>
            <pc:sldMk cId="1959789824" sldId="348"/>
            <ac:spMk id="46" creationId="{84F6417A-62B6-416B-BE97-391ACD431144}"/>
          </ac:spMkLst>
        </pc:spChg>
      </pc:sldChg>
      <pc:sldChg chg="modSp mod">
        <pc:chgData name="Rachel J Houghton" userId="eb43c97e479d4048" providerId="LiveId" clId="{07FD007A-275E-4C6F-AF2D-BD6728F73C57}" dt="2020-08-23T14:53:49.727" v="14" actId="14100"/>
        <pc:sldMkLst>
          <pc:docMk/>
          <pc:sldMk cId="2819374454" sldId="469"/>
        </pc:sldMkLst>
        <pc:spChg chg="mod">
          <ac:chgData name="Rachel J Houghton" userId="eb43c97e479d4048" providerId="LiveId" clId="{07FD007A-275E-4C6F-AF2D-BD6728F73C57}" dt="2020-08-23T14:53:49.727" v="14" actId="14100"/>
          <ac:spMkLst>
            <pc:docMk/>
            <pc:sldMk cId="2819374454" sldId="469"/>
            <ac:spMk id="3" creationId="{02669792-3AA6-4C9E-8A29-6AC355504564}"/>
          </ac:spMkLst>
        </pc:spChg>
      </pc:sldChg>
      <pc:sldChg chg="modSp mod">
        <pc:chgData name="Rachel J Houghton" userId="eb43c97e479d4048" providerId="LiveId" clId="{07FD007A-275E-4C6F-AF2D-BD6728F73C57}" dt="2020-08-23T14:54:53.504" v="18" actId="14100"/>
        <pc:sldMkLst>
          <pc:docMk/>
          <pc:sldMk cId="529016500" sldId="483"/>
        </pc:sldMkLst>
        <pc:spChg chg="mod">
          <ac:chgData name="Rachel J Houghton" userId="eb43c97e479d4048" providerId="LiveId" clId="{07FD007A-275E-4C6F-AF2D-BD6728F73C57}" dt="2020-08-23T14:54:53.504" v="18" actId="14100"/>
          <ac:spMkLst>
            <pc:docMk/>
            <pc:sldMk cId="529016500" sldId="483"/>
            <ac:spMk id="27" creationId="{D9F0E3DA-A123-406F-9A26-40FB66E38C52}"/>
          </ac:spMkLst>
        </pc:spChg>
      </pc:sldChg>
      <pc:sldChg chg="modSp mod">
        <pc:chgData name="Rachel J Houghton" userId="eb43c97e479d4048" providerId="LiveId" clId="{07FD007A-275E-4C6F-AF2D-BD6728F73C57}" dt="2020-08-23T15:03:13.965" v="108" actId="14100"/>
        <pc:sldMkLst>
          <pc:docMk/>
          <pc:sldMk cId="1598702260" sldId="485"/>
        </pc:sldMkLst>
        <pc:spChg chg="mod">
          <ac:chgData name="Rachel J Houghton" userId="eb43c97e479d4048" providerId="LiveId" clId="{07FD007A-275E-4C6F-AF2D-BD6728F73C57}" dt="2020-08-23T15:03:05.308" v="107" actId="20577"/>
          <ac:spMkLst>
            <pc:docMk/>
            <pc:sldMk cId="1598702260" sldId="485"/>
            <ac:spMk id="4" creationId="{83AFD963-B0E3-4062-9936-7EAEB1645BDB}"/>
          </ac:spMkLst>
        </pc:spChg>
        <pc:spChg chg="mod">
          <ac:chgData name="Rachel J Houghton" userId="eb43c97e479d4048" providerId="LiveId" clId="{07FD007A-275E-4C6F-AF2D-BD6728F73C57}" dt="2020-08-23T15:03:13.965" v="108" actId="14100"/>
          <ac:spMkLst>
            <pc:docMk/>
            <pc:sldMk cId="1598702260" sldId="485"/>
            <ac:spMk id="5" creationId="{AEB01FCF-CFCA-413D-9354-5A51EC2CDAE4}"/>
          </ac:spMkLst>
        </pc:spChg>
      </pc:sldChg>
      <pc:sldChg chg="modSp mod">
        <pc:chgData name="Rachel J Houghton" userId="eb43c97e479d4048" providerId="LiveId" clId="{07FD007A-275E-4C6F-AF2D-BD6728F73C57}" dt="2020-08-23T15:01:35.779" v="96" actId="14100"/>
        <pc:sldMkLst>
          <pc:docMk/>
          <pc:sldMk cId="2837985063" sldId="486"/>
        </pc:sldMkLst>
        <pc:spChg chg="mod">
          <ac:chgData name="Rachel J Houghton" userId="eb43c97e479d4048" providerId="LiveId" clId="{07FD007A-275E-4C6F-AF2D-BD6728F73C57}" dt="2020-08-23T15:01:08.344" v="95" actId="207"/>
          <ac:spMkLst>
            <pc:docMk/>
            <pc:sldMk cId="2837985063" sldId="486"/>
            <ac:spMk id="4" creationId="{DA95CE22-786E-41C5-8192-929870B42240}"/>
          </ac:spMkLst>
        </pc:spChg>
        <pc:spChg chg="mod">
          <ac:chgData name="Rachel J Houghton" userId="eb43c97e479d4048" providerId="LiveId" clId="{07FD007A-275E-4C6F-AF2D-BD6728F73C57}" dt="2020-08-23T15:01:35.779" v="96" actId="14100"/>
          <ac:spMkLst>
            <pc:docMk/>
            <pc:sldMk cId="2837985063" sldId="486"/>
            <ac:spMk id="7" creationId="{8F48A608-6CDD-4BD3-B88D-329D1E78D889}"/>
          </ac:spMkLst>
        </pc:spChg>
      </pc:sldChg>
      <pc:sldChg chg="modSp mod">
        <pc:chgData name="Rachel J Houghton" userId="eb43c97e479d4048" providerId="LiveId" clId="{07FD007A-275E-4C6F-AF2D-BD6728F73C57}" dt="2020-08-23T14:55:25.094" v="23" actId="207"/>
        <pc:sldMkLst>
          <pc:docMk/>
          <pc:sldMk cId="476384619" sldId="487"/>
        </pc:sldMkLst>
        <pc:spChg chg="mod">
          <ac:chgData name="Rachel J Houghton" userId="eb43c97e479d4048" providerId="LiveId" clId="{07FD007A-275E-4C6F-AF2D-BD6728F73C57}" dt="2020-08-23T14:55:19.011" v="22" actId="20577"/>
          <ac:spMkLst>
            <pc:docMk/>
            <pc:sldMk cId="476384619" sldId="487"/>
            <ac:spMk id="4" creationId="{D25F22D5-4545-4F63-B420-04891E7ED8FF}"/>
          </ac:spMkLst>
        </pc:spChg>
        <pc:spChg chg="mod">
          <ac:chgData name="Rachel J Houghton" userId="eb43c97e479d4048" providerId="LiveId" clId="{07FD007A-275E-4C6F-AF2D-BD6728F73C57}" dt="2020-08-23T14:55:25.094" v="23" actId="207"/>
          <ac:spMkLst>
            <pc:docMk/>
            <pc:sldMk cId="476384619" sldId="487"/>
            <ac:spMk id="27" creationId="{02C0D83C-D23B-448E-A0C7-93EF46EE26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23/08/2020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454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4935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6939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3454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12471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41157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64346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33612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40705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97588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314397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270830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8769611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724011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640836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1100903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5923245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364081339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 id="2147483669" r:id="rId8"/>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417905408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hyperlink" Target="https://nrich.maths.org/982"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cetm.org.uk/classroom-resources/primm-2-16-multiplicative-contexts-area-and-perimeter-1/"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Perimeter: regular and irregular polygons</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4G-2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DE20EE5A-EE69-4B25-B263-A42679DD9BBF}"/>
              </a:ext>
            </a:extLst>
          </p:cNvPr>
          <p:cNvSpPr/>
          <p:nvPr/>
        </p:nvSpPr>
        <p:spPr>
          <a:xfrm>
            <a:off x="4430778" y="1613510"/>
            <a:ext cx="1181323" cy="1039312"/>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F13807EC-D09D-4457-A80B-D7955713B832}"/>
              </a:ext>
            </a:extLst>
          </p:cNvPr>
          <p:cNvSpPr/>
          <p:nvPr/>
        </p:nvSpPr>
        <p:spPr>
          <a:xfrm>
            <a:off x="3921029" y="4760104"/>
            <a:ext cx="1181323" cy="862891"/>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Rectangle: Rounded Corners 11">
            <a:extLst>
              <a:ext uri="{FF2B5EF4-FFF2-40B4-BE49-F238E27FC236}">
                <a16:creationId xmlns:a16="http://schemas.microsoft.com/office/drawing/2014/main" id="{32616374-1403-48F5-BCDC-4E896A208ADE}"/>
              </a:ext>
            </a:extLst>
          </p:cNvPr>
          <p:cNvSpPr/>
          <p:nvPr/>
        </p:nvSpPr>
        <p:spPr>
          <a:xfrm>
            <a:off x="4186230" y="2947571"/>
            <a:ext cx="1181322" cy="1193530"/>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Rounded Corners 9">
            <a:extLst>
              <a:ext uri="{FF2B5EF4-FFF2-40B4-BE49-F238E27FC236}">
                <a16:creationId xmlns:a16="http://schemas.microsoft.com/office/drawing/2014/main" id="{577A1C4F-9784-4523-B48B-3796CF86E058}"/>
              </a:ext>
            </a:extLst>
          </p:cNvPr>
          <p:cNvSpPr/>
          <p:nvPr/>
        </p:nvSpPr>
        <p:spPr>
          <a:xfrm>
            <a:off x="1204002" y="2745997"/>
            <a:ext cx="1024179" cy="1378415"/>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815B5EF9-9769-426D-9530-498EC080D723}"/>
              </a:ext>
            </a:extLst>
          </p:cNvPr>
          <p:cNvSpPr>
            <a:spLocks noGrp="1"/>
          </p:cNvSpPr>
          <p:nvPr>
            <p:ph type="title"/>
          </p:nvPr>
        </p:nvSpPr>
        <p:spPr/>
        <p:txBody>
          <a:bodyPr/>
          <a:lstStyle/>
          <a:p>
            <a:r>
              <a:rPr lang="en-GB" dirty="0"/>
              <a:t>4G-2 Perimeter: regular and irregular polygons</a:t>
            </a:r>
          </a:p>
        </p:txBody>
      </p:sp>
      <p:sp>
        <p:nvSpPr>
          <p:cNvPr id="6" name="Hexagon 5">
            <a:extLst>
              <a:ext uri="{FF2B5EF4-FFF2-40B4-BE49-F238E27FC236}">
                <a16:creationId xmlns:a16="http://schemas.microsoft.com/office/drawing/2014/main" id="{1ED26168-AF12-47B0-B1FD-16D6CACEAFD9}"/>
              </a:ext>
            </a:extLst>
          </p:cNvPr>
          <p:cNvSpPr/>
          <p:nvPr/>
        </p:nvSpPr>
        <p:spPr>
          <a:xfrm>
            <a:off x="4557334" y="1737415"/>
            <a:ext cx="928213" cy="800184"/>
          </a:xfrm>
          <a:prstGeom prst="hexagon">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15" name="Group 14">
            <a:extLst>
              <a:ext uri="{FF2B5EF4-FFF2-40B4-BE49-F238E27FC236}">
                <a16:creationId xmlns:a16="http://schemas.microsoft.com/office/drawing/2014/main" id="{7A9E30BE-2F47-447B-986A-1616B35743E6}"/>
              </a:ext>
            </a:extLst>
          </p:cNvPr>
          <p:cNvGrpSpPr/>
          <p:nvPr/>
        </p:nvGrpSpPr>
        <p:grpSpPr>
          <a:xfrm>
            <a:off x="1325967" y="2852489"/>
            <a:ext cx="4439469" cy="2935826"/>
            <a:chOff x="4129416" y="1926166"/>
            <a:chExt cx="4840185" cy="3200820"/>
          </a:xfrm>
        </p:grpSpPr>
        <p:pic>
          <p:nvPicPr>
            <p:cNvPr id="7" name="Picture 6" descr="A picture containing clock, drawing&#10;&#10;Description automatically generated">
              <a:extLst>
                <a:ext uri="{FF2B5EF4-FFF2-40B4-BE49-F238E27FC236}">
                  <a16:creationId xmlns:a16="http://schemas.microsoft.com/office/drawing/2014/main" id="{B4AEFC43-D40B-45E5-B4FB-DE63FEBBCDAF}"/>
                </a:ext>
              </a:extLst>
            </p:cNvPr>
            <p:cNvPicPr>
              <a:picLocks noChangeAspect="1"/>
            </p:cNvPicPr>
            <p:nvPr/>
          </p:nvPicPr>
          <p:blipFill rotWithShape="1">
            <a:blip r:embed="rId4">
              <a:extLst>
                <a:ext uri="{28A0092B-C50C-407E-A947-70E740481C1C}">
                  <a14:useLocalDpi xmlns:a14="http://schemas.microsoft.com/office/drawing/2010/main" val="0"/>
                </a:ext>
              </a:extLst>
            </a:blip>
            <a:srcRect r="53950"/>
            <a:stretch/>
          </p:blipFill>
          <p:spPr>
            <a:xfrm>
              <a:off x="5518601" y="2005717"/>
              <a:ext cx="3451000" cy="1301261"/>
            </a:xfrm>
            <a:prstGeom prst="rect">
              <a:avLst/>
            </a:prstGeom>
          </p:spPr>
        </p:pic>
        <p:sp>
          <p:nvSpPr>
            <p:cNvPr id="8" name="Hexagon 7">
              <a:extLst>
                <a:ext uri="{FF2B5EF4-FFF2-40B4-BE49-F238E27FC236}">
                  <a16:creationId xmlns:a16="http://schemas.microsoft.com/office/drawing/2014/main" id="{E7E2D9F7-B998-4187-9BE4-41BAE41153BC}"/>
                </a:ext>
              </a:extLst>
            </p:cNvPr>
            <p:cNvSpPr/>
            <p:nvPr/>
          </p:nvSpPr>
          <p:spPr>
            <a:xfrm rot="5400000">
              <a:off x="3921369" y="2182465"/>
              <a:ext cx="1301261" cy="788664"/>
            </a:xfrm>
            <a:prstGeom prst="hexagon">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9" name="Picture 8" descr="A picture containing clock, drawing&#10;&#10;Description automatically generated">
              <a:extLst>
                <a:ext uri="{FF2B5EF4-FFF2-40B4-BE49-F238E27FC236}">
                  <a16:creationId xmlns:a16="http://schemas.microsoft.com/office/drawing/2014/main" id="{83E9EF49-6EF6-4984-B317-FB38D37ADF2F}"/>
                </a:ext>
              </a:extLst>
            </p:cNvPr>
            <p:cNvPicPr>
              <a:picLocks noChangeAspect="1"/>
            </p:cNvPicPr>
            <p:nvPr/>
          </p:nvPicPr>
          <p:blipFill rotWithShape="1">
            <a:blip r:embed="rId4">
              <a:extLst>
                <a:ext uri="{28A0092B-C50C-407E-A947-70E740481C1C}">
                  <a14:useLocalDpi xmlns:a14="http://schemas.microsoft.com/office/drawing/2010/main" val="0"/>
                </a:ext>
              </a:extLst>
            </a:blip>
            <a:srcRect l="45991" r="-3382"/>
            <a:stretch/>
          </p:blipFill>
          <p:spPr>
            <a:xfrm>
              <a:off x="4129416" y="3825725"/>
              <a:ext cx="4300922" cy="1301261"/>
            </a:xfrm>
            <a:prstGeom prst="rect">
              <a:avLst/>
            </a:prstGeom>
          </p:spPr>
        </p:pic>
      </p:grpSp>
      <p:sp>
        <p:nvSpPr>
          <p:cNvPr id="14" name="Rectangle: Rounded Corners 13">
            <a:extLst>
              <a:ext uri="{FF2B5EF4-FFF2-40B4-BE49-F238E27FC236}">
                <a16:creationId xmlns:a16="http://schemas.microsoft.com/office/drawing/2014/main" id="{CFA4F11F-8686-4BDB-BDC2-343F336103CC}"/>
              </a:ext>
            </a:extLst>
          </p:cNvPr>
          <p:cNvSpPr/>
          <p:nvPr/>
        </p:nvSpPr>
        <p:spPr>
          <a:xfrm>
            <a:off x="1293050" y="4578096"/>
            <a:ext cx="1181323" cy="115557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 name="Rectangle: Rounded Corners 15">
            <a:extLst>
              <a:ext uri="{FF2B5EF4-FFF2-40B4-BE49-F238E27FC236}">
                <a16:creationId xmlns:a16="http://schemas.microsoft.com/office/drawing/2014/main" id="{8CD538AA-FC3F-479B-A728-FB9C1319D434}"/>
              </a:ext>
            </a:extLst>
          </p:cNvPr>
          <p:cNvSpPr/>
          <p:nvPr/>
        </p:nvSpPr>
        <p:spPr>
          <a:xfrm>
            <a:off x="2483808" y="2961693"/>
            <a:ext cx="1702422" cy="115557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 name="Rectangle: Rounded Corners 16">
            <a:extLst>
              <a:ext uri="{FF2B5EF4-FFF2-40B4-BE49-F238E27FC236}">
                <a16:creationId xmlns:a16="http://schemas.microsoft.com/office/drawing/2014/main" id="{5F332697-8229-4D05-B919-9E15BE65CB33}"/>
              </a:ext>
            </a:extLst>
          </p:cNvPr>
          <p:cNvSpPr/>
          <p:nvPr/>
        </p:nvSpPr>
        <p:spPr>
          <a:xfrm>
            <a:off x="2717724" y="4505449"/>
            <a:ext cx="897346" cy="137435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TextBox 17">
            <a:extLst>
              <a:ext uri="{FF2B5EF4-FFF2-40B4-BE49-F238E27FC236}">
                <a16:creationId xmlns:a16="http://schemas.microsoft.com/office/drawing/2014/main" id="{D2D435D2-53BC-4378-99E1-19D81D008469}"/>
              </a:ext>
            </a:extLst>
          </p:cNvPr>
          <p:cNvSpPr txBox="1"/>
          <p:nvPr/>
        </p:nvSpPr>
        <p:spPr>
          <a:xfrm>
            <a:off x="1095610" y="1454605"/>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angles equal sized</a:t>
            </a:r>
          </a:p>
        </p:txBody>
      </p:sp>
      <p:sp>
        <p:nvSpPr>
          <p:cNvPr id="19" name="TextBox 18">
            <a:extLst>
              <a:ext uri="{FF2B5EF4-FFF2-40B4-BE49-F238E27FC236}">
                <a16:creationId xmlns:a16="http://schemas.microsoft.com/office/drawing/2014/main" id="{9F0A0C98-BA2D-4932-BB07-39B317A3E5CE}"/>
              </a:ext>
            </a:extLst>
          </p:cNvPr>
          <p:cNvSpPr txBox="1"/>
          <p:nvPr/>
        </p:nvSpPr>
        <p:spPr>
          <a:xfrm>
            <a:off x="1095610"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
        <p:nvSpPr>
          <p:cNvPr id="20" name="TextBox 19">
            <a:extLst>
              <a:ext uri="{FF2B5EF4-FFF2-40B4-BE49-F238E27FC236}">
                <a16:creationId xmlns:a16="http://schemas.microsoft.com/office/drawing/2014/main" id="{9F799B9C-BEE0-4621-88D2-7B53EBBCFD8E}"/>
              </a:ext>
            </a:extLst>
          </p:cNvPr>
          <p:cNvSpPr txBox="1"/>
          <p:nvPr/>
        </p:nvSpPr>
        <p:spPr>
          <a:xfrm>
            <a:off x="1095610" y="1454605"/>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angles equal sized</a:t>
            </a:r>
          </a:p>
        </p:txBody>
      </p:sp>
      <p:sp>
        <p:nvSpPr>
          <p:cNvPr id="21" name="TextBox 20">
            <a:extLst>
              <a:ext uri="{FF2B5EF4-FFF2-40B4-BE49-F238E27FC236}">
                <a16:creationId xmlns:a16="http://schemas.microsoft.com/office/drawing/2014/main" id="{DDF23FA2-64BD-4850-8AF8-2F2FB04D17BA}"/>
              </a:ext>
            </a:extLst>
          </p:cNvPr>
          <p:cNvSpPr txBox="1"/>
          <p:nvPr/>
        </p:nvSpPr>
        <p:spPr>
          <a:xfrm>
            <a:off x="1095610"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
        <p:nvSpPr>
          <p:cNvPr id="22" name="TextBox 21">
            <a:extLst>
              <a:ext uri="{FF2B5EF4-FFF2-40B4-BE49-F238E27FC236}">
                <a16:creationId xmlns:a16="http://schemas.microsoft.com/office/drawing/2014/main" id="{2A0A2B6A-1B6F-487D-AD77-3AADF96C5DC6}"/>
              </a:ext>
            </a:extLst>
          </p:cNvPr>
          <p:cNvSpPr txBox="1"/>
          <p:nvPr/>
        </p:nvSpPr>
        <p:spPr>
          <a:xfrm>
            <a:off x="1095610" y="1454605"/>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angles equal sized</a:t>
            </a:r>
          </a:p>
        </p:txBody>
      </p:sp>
      <p:sp>
        <p:nvSpPr>
          <p:cNvPr id="23" name="TextBox 22">
            <a:extLst>
              <a:ext uri="{FF2B5EF4-FFF2-40B4-BE49-F238E27FC236}">
                <a16:creationId xmlns:a16="http://schemas.microsoft.com/office/drawing/2014/main" id="{646507A2-8DB0-40F3-9144-231FAA59EB65}"/>
              </a:ext>
            </a:extLst>
          </p:cNvPr>
          <p:cNvSpPr txBox="1"/>
          <p:nvPr/>
        </p:nvSpPr>
        <p:spPr>
          <a:xfrm>
            <a:off x="1095610"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Regular</a:t>
            </a:r>
          </a:p>
        </p:txBody>
      </p:sp>
      <p:sp>
        <p:nvSpPr>
          <p:cNvPr id="24" name="TextBox 23">
            <a:extLst>
              <a:ext uri="{FF2B5EF4-FFF2-40B4-BE49-F238E27FC236}">
                <a16:creationId xmlns:a16="http://schemas.microsoft.com/office/drawing/2014/main" id="{3D2E7F30-A6F8-4ED1-8D4F-CFEF7D67C9AC}"/>
              </a:ext>
            </a:extLst>
          </p:cNvPr>
          <p:cNvSpPr txBox="1"/>
          <p:nvPr/>
        </p:nvSpPr>
        <p:spPr>
          <a:xfrm>
            <a:off x="1095610" y="1454605"/>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angles equal sized</a:t>
            </a:r>
          </a:p>
        </p:txBody>
      </p:sp>
      <p:sp>
        <p:nvSpPr>
          <p:cNvPr id="25" name="TextBox 24">
            <a:extLst>
              <a:ext uri="{FF2B5EF4-FFF2-40B4-BE49-F238E27FC236}">
                <a16:creationId xmlns:a16="http://schemas.microsoft.com/office/drawing/2014/main" id="{BFA8AFD7-6E92-48D5-9C24-62B21632AD39}"/>
              </a:ext>
            </a:extLst>
          </p:cNvPr>
          <p:cNvSpPr txBox="1"/>
          <p:nvPr/>
        </p:nvSpPr>
        <p:spPr>
          <a:xfrm>
            <a:off x="1095610"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
        <p:nvSpPr>
          <p:cNvPr id="4" name="Content Placeholder 2">
            <a:extLst>
              <a:ext uri="{FF2B5EF4-FFF2-40B4-BE49-F238E27FC236}">
                <a16:creationId xmlns:a16="http://schemas.microsoft.com/office/drawing/2014/main" id="{D25F22D5-4545-4F63-B420-04891E7ED8FF}"/>
              </a:ext>
            </a:extLst>
          </p:cNvPr>
          <p:cNvSpPr txBox="1">
            <a:spLocks/>
          </p:cNvSpPr>
          <p:nvPr/>
        </p:nvSpPr>
        <p:spPr>
          <a:xfrm>
            <a:off x="6192012" y="1557338"/>
            <a:ext cx="5390389" cy="382642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these shapes. What is the same/different about them?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think how we could sort these shapes? Which shapes have equal sides? Which shapes have equal angles? Which shapes have equal sides </a:t>
            </a:r>
            <a:r>
              <a:rPr kumimoji="0" lang="en-GB" sz="1800" b="0" i="1" u="none" strike="noStrike" kern="1200" cap="none" spc="0" normalizeH="0" baseline="0" noProof="0" dirty="0">
                <a:ln>
                  <a:noFill/>
                </a:ln>
                <a:solidFill>
                  <a:srgbClr val="585858"/>
                </a:solidFill>
                <a:effectLst/>
                <a:uLnTx/>
                <a:uFillTx/>
                <a:latin typeface="Arial"/>
                <a:ea typeface="+mn-ea"/>
                <a:cs typeface="+mn-cs"/>
              </a:rPr>
              <a:t>and</a:t>
            </a:r>
            <a:r>
              <a:rPr kumimoji="0" lang="en-GB" sz="1800" b="0" i="0" u="none" strike="noStrike" kern="1200" cap="none" spc="0" normalizeH="0" baseline="0" noProof="0" dirty="0">
                <a:ln>
                  <a:noFill/>
                </a:ln>
                <a:solidFill>
                  <a:srgbClr val="585858"/>
                </a:solidFill>
                <a:effectLst/>
                <a:uLnTx/>
                <a:uFillTx/>
                <a:latin typeface="Arial"/>
                <a:ea typeface="+mn-ea"/>
                <a:cs typeface="+mn-cs"/>
              </a:rPr>
              <a:t> equal angles? What do we call these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draw/find a shape with equal sides and unequal angles? Equal angles but unequal sides? Equal sides and equal angles?     Unequal sides and unequal angles?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7" name="TextBox 19">
            <a:extLst>
              <a:ext uri="{FF2B5EF4-FFF2-40B4-BE49-F238E27FC236}">
                <a16:creationId xmlns:a16="http://schemas.microsoft.com/office/drawing/2014/main" id="{02C0D83C-D23B-448E-A0C7-93EF46EE26B0}"/>
              </a:ext>
            </a:extLst>
          </p:cNvPr>
          <p:cNvSpPr txBox="1"/>
          <p:nvPr/>
        </p:nvSpPr>
        <p:spPr>
          <a:xfrm>
            <a:off x="6096000" y="4046020"/>
            <a:ext cx="5486401" cy="101566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 regular polygon, because all of the sides are the same length, and all of the interior angles are equal.</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47638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8"/>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20"/>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22"/>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3"/>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1"/>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24"/>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5"/>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4"/>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6"/>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2" grpId="0" animBg="1"/>
      <p:bldP spid="12" grpId="1" animBg="1"/>
      <p:bldP spid="10" grpId="0" animBg="1"/>
      <p:bldP spid="10" grpId="1" animBg="1"/>
      <p:bldP spid="14" grpId="0" animBg="1"/>
      <p:bldP spid="14" grpId="1" animBg="1"/>
      <p:bldP spid="16" grpId="0" animBg="1"/>
      <p:bldP spid="16" grpId="1" animBg="1"/>
      <p:bldP spid="17" grpId="0" animBg="1"/>
      <p:bldP spid="17" grpId="1" animBg="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descr="A close up of a logo&#10;&#10;Description automatically generated">
            <a:extLst>
              <a:ext uri="{FF2B5EF4-FFF2-40B4-BE49-F238E27FC236}">
                <a16:creationId xmlns:a16="http://schemas.microsoft.com/office/drawing/2014/main" id="{42EAE33F-32CC-4087-9249-963F6CE28054}"/>
              </a:ext>
            </a:extLst>
          </p:cNvPr>
          <p:cNvPicPr>
            <a:picLocks noChangeAspect="1"/>
          </p:cNvPicPr>
          <p:nvPr/>
        </p:nvPicPr>
        <p:blipFill rotWithShape="1">
          <a:blip r:embed="rId4">
            <a:extLst>
              <a:ext uri="{28A0092B-C50C-407E-A947-70E740481C1C}">
                <a14:useLocalDpi xmlns:a14="http://schemas.microsoft.com/office/drawing/2010/main" val="0"/>
              </a:ext>
            </a:extLst>
          </a:blip>
          <a:srcRect t="7151"/>
          <a:stretch/>
        </p:blipFill>
        <p:spPr>
          <a:xfrm>
            <a:off x="1463178" y="1489335"/>
            <a:ext cx="3897201" cy="3973146"/>
          </a:xfrm>
          <a:prstGeom prst="rect">
            <a:avLst/>
          </a:prstGeom>
        </p:spPr>
      </p:pic>
      <p:sp>
        <p:nvSpPr>
          <p:cNvPr id="2" name="Title 1">
            <a:extLst>
              <a:ext uri="{FF2B5EF4-FFF2-40B4-BE49-F238E27FC236}">
                <a16:creationId xmlns:a16="http://schemas.microsoft.com/office/drawing/2014/main" id="{34CF4388-DC6C-438E-B7F8-B202B7D7732B}"/>
              </a:ext>
            </a:extLst>
          </p:cNvPr>
          <p:cNvSpPr>
            <a:spLocks noGrp="1"/>
          </p:cNvSpPr>
          <p:nvPr>
            <p:ph type="title"/>
          </p:nvPr>
        </p:nvSpPr>
        <p:spPr/>
        <p:txBody>
          <a:bodyPr/>
          <a:lstStyle/>
          <a:p>
            <a:r>
              <a:rPr lang="en-GB" dirty="0"/>
              <a:t>4G-2 Perimeter: regular and irregular polygons</a:t>
            </a:r>
          </a:p>
        </p:txBody>
      </p:sp>
      <p:cxnSp>
        <p:nvCxnSpPr>
          <p:cNvPr id="9" name="Straight Connector 8">
            <a:extLst>
              <a:ext uri="{FF2B5EF4-FFF2-40B4-BE49-F238E27FC236}">
                <a16:creationId xmlns:a16="http://schemas.microsoft.com/office/drawing/2014/main" id="{C73442EB-FCB8-487C-8B88-708CBFDA685C}"/>
              </a:ext>
            </a:extLst>
          </p:cNvPr>
          <p:cNvCxnSpPr>
            <a:cxnSpLocks/>
          </p:cNvCxnSpPr>
          <p:nvPr/>
        </p:nvCxnSpPr>
        <p:spPr>
          <a:xfrm>
            <a:off x="2343721" y="2431096"/>
            <a:ext cx="0" cy="2175828"/>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120CC2E-2B8C-41E9-A659-5D20BC080B5F}"/>
              </a:ext>
            </a:extLst>
          </p:cNvPr>
          <p:cNvCxnSpPr>
            <a:cxnSpLocks/>
          </p:cNvCxnSpPr>
          <p:nvPr/>
        </p:nvCxnSpPr>
        <p:spPr>
          <a:xfrm flipH="1">
            <a:off x="2331657" y="2445543"/>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22D6D52-CD72-497D-9933-544625E11264}"/>
              </a:ext>
            </a:extLst>
          </p:cNvPr>
          <p:cNvCxnSpPr>
            <a:cxnSpLocks/>
          </p:cNvCxnSpPr>
          <p:nvPr/>
        </p:nvCxnSpPr>
        <p:spPr>
          <a:xfrm rot="16200000" flipH="1">
            <a:off x="2546603" y="2659378"/>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93BFF70-7A6B-46A9-9ACD-F6BDB1B8B2B5}"/>
              </a:ext>
            </a:extLst>
          </p:cNvPr>
          <p:cNvCxnSpPr>
            <a:cxnSpLocks/>
          </p:cNvCxnSpPr>
          <p:nvPr/>
        </p:nvCxnSpPr>
        <p:spPr>
          <a:xfrm flipH="1">
            <a:off x="2759963" y="2872104"/>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5D84E19-46C6-4235-9E17-1387A147AB6E}"/>
              </a:ext>
            </a:extLst>
          </p:cNvPr>
          <p:cNvCxnSpPr>
            <a:cxnSpLocks/>
          </p:cNvCxnSpPr>
          <p:nvPr/>
        </p:nvCxnSpPr>
        <p:spPr>
          <a:xfrm rot="16200000" flipH="1">
            <a:off x="2974909" y="3085939"/>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8591583-8B22-42E6-848D-77227C5A9D40}"/>
              </a:ext>
            </a:extLst>
          </p:cNvPr>
          <p:cNvCxnSpPr>
            <a:cxnSpLocks/>
          </p:cNvCxnSpPr>
          <p:nvPr/>
        </p:nvCxnSpPr>
        <p:spPr>
          <a:xfrm flipH="1">
            <a:off x="3190969" y="3300413"/>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B950AB1-1E70-4D17-A293-2E0DDAFFE7BC}"/>
              </a:ext>
            </a:extLst>
          </p:cNvPr>
          <p:cNvCxnSpPr>
            <a:cxnSpLocks/>
          </p:cNvCxnSpPr>
          <p:nvPr/>
        </p:nvCxnSpPr>
        <p:spPr>
          <a:xfrm rot="16200000" flipH="1">
            <a:off x="3405915" y="3514248"/>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3824062-4DD0-469F-950E-8DEF780EA564}"/>
              </a:ext>
            </a:extLst>
          </p:cNvPr>
          <p:cNvCxnSpPr>
            <a:cxnSpLocks/>
          </p:cNvCxnSpPr>
          <p:nvPr/>
        </p:nvCxnSpPr>
        <p:spPr>
          <a:xfrm flipH="1">
            <a:off x="3619595" y="3736180"/>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1F822C2-16E0-4E1F-9438-77124430CC94}"/>
              </a:ext>
            </a:extLst>
          </p:cNvPr>
          <p:cNvCxnSpPr>
            <a:cxnSpLocks/>
          </p:cNvCxnSpPr>
          <p:nvPr/>
        </p:nvCxnSpPr>
        <p:spPr>
          <a:xfrm rot="16200000" flipH="1">
            <a:off x="3834541" y="3950015"/>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4DAA187-BF76-48C0-80D7-09A965B56A4E}"/>
              </a:ext>
            </a:extLst>
          </p:cNvPr>
          <p:cNvCxnSpPr>
            <a:cxnSpLocks/>
          </p:cNvCxnSpPr>
          <p:nvPr/>
        </p:nvCxnSpPr>
        <p:spPr>
          <a:xfrm flipH="1">
            <a:off x="4046315" y="4164807"/>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B372DF5-E5D9-478F-9217-BD64BAB1FDF2}"/>
              </a:ext>
            </a:extLst>
          </p:cNvPr>
          <p:cNvCxnSpPr>
            <a:cxnSpLocks/>
          </p:cNvCxnSpPr>
          <p:nvPr/>
        </p:nvCxnSpPr>
        <p:spPr>
          <a:xfrm rot="16200000" flipH="1">
            <a:off x="4261261" y="4378642"/>
            <a:ext cx="456564" cy="0"/>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FBA17F2-2407-4B02-8406-8FC1DEA6A262}"/>
              </a:ext>
            </a:extLst>
          </p:cNvPr>
          <p:cNvCxnSpPr>
            <a:cxnSpLocks/>
          </p:cNvCxnSpPr>
          <p:nvPr/>
        </p:nvCxnSpPr>
        <p:spPr>
          <a:xfrm rot="16200000">
            <a:off x="3416076" y="3506469"/>
            <a:ext cx="0" cy="2175828"/>
          </a:xfrm>
          <a:prstGeom prst="line">
            <a:avLst/>
          </a:prstGeom>
          <a:ln w="38100">
            <a:solidFill>
              <a:srgbClr val="E32420"/>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D2516E7-CEF7-473B-9217-25CAB93EB74A}"/>
              </a:ext>
            </a:extLst>
          </p:cNvPr>
          <p:cNvSpPr txBox="1"/>
          <p:nvPr/>
        </p:nvSpPr>
        <p:spPr>
          <a:xfrm>
            <a:off x="838674" y="5754418"/>
            <a:ext cx="4767676" cy="400110"/>
          </a:xfrm>
          <a:prstGeom prst="rect">
            <a:avLst/>
          </a:prstGeom>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Perimeter = 20cm</a:t>
            </a:r>
          </a:p>
        </p:txBody>
      </p:sp>
      <p:sp>
        <p:nvSpPr>
          <p:cNvPr id="4" name="Content Placeholder 2">
            <a:extLst>
              <a:ext uri="{FF2B5EF4-FFF2-40B4-BE49-F238E27FC236}">
                <a16:creationId xmlns:a16="http://schemas.microsoft.com/office/drawing/2014/main" id="{F35507F4-EF27-4941-9BD4-4C1EBEE95E81}"/>
              </a:ext>
            </a:extLst>
          </p:cNvPr>
          <p:cNvSpPr txBox="1">
            <a:spLocks/>
          </p:cNvSpPr>
          <p:nvPr/>
        </p:nvSpPr>
        <p:spPr>
          <a:xfrm>
            <a:off x="6144005" y="1271513"/>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Choose a polygon from the box of shapes and run your finger along the edges, all the way round. What do we call this distance?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Copy this shape on to squared paper sticking to the lines. Mark the side of each square along each edge with a dash. What is the perimeter? Repeat for other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can you draw a shape with a perimeter of exactly 10cm? 15cm?  18cm?</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draw a different shape with a perimeter of 10cm? How many different shapes can you draw with this same perimeter?</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00249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2500"/>
                                        <p:tgtEl>
                                          <p:spTgt spid="9"/>
                                        </p:tgtEl>
                                      </p:cBhvr>
                                    </p:animEffect>
                                  </p:childTnLst>
                                </p:cTn>
                              </p:par>
                            </p:childTnLst>
                          </p:cTn>
                        </p:par>
                        <p:par>
                          <p:cTn id="8" fill="hold">
                            <p:stCondLst>
                              <p:cond delay="2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3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4000"/>
                            </p:stCondLst>
                            <p:childTnLst>
                              <p:par>
                                <p:cTn id="21" presetID="22" presetClass="entr" presetSubtype="1"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childTnLst>
                          </p:cTn>
                        </p:par>
                        <p:par>
                          <p:cTn id="24" fill="hold">
                            <p:stCondLst>
                              <p:cond delay="4500"/>
                            </p:stCondLst>
                            <p:childTnLst>
                              <p:par>
                                <p:cTn id="25" presetID="22" presetClass="entr" presetSubtype="8"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up)">
                                      <p:cBhvr>
                                        <p:cTn id="31" dur="500"/>
                                        <p:tgtEl>
                                          <p:spTgt spid="45"/>
                                        </p:tgtEl>
                                      </p:cBhvr>
                                    </p:animEffect>
                                  </p:childTnLst>
                                </p:cTn>
                              </p:par>
                            </p:childTnLst>
                          </p:cTn>
                        </p:par>
                        <p:par>
                          <p:cTn id="32" fill="hold">
                            <p:stCondLst>
                              <p:cond delay="5500"/>
                            </p:stCondLst>
                            <p:childTnLst>
                              <p:par>
                                <p:cTn id="33" presetID="22" presetClass="entr" presetSubtype="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6000"/>
                            </p:stCondLst>
                            <p:childTnLst>
                              <p:par>
                                <p:cTn id="37" presetID="22" presetClass="entr" presetSubtype="1"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up)">
                                      <p:cBhvr>
                                        <p:cTn id="39" dur="500"/>
                                        <p:tgtEl>
                                          <p:spTgt spid="47"/>
                                        </p:tgtEl>
                                      </p:cBhvr>
                                    </p:animEffect>
                                  </p:childTnLst>
                                </p:cTn>
                              </p:par>
                            </p:childTnLst>
                          </p:cTn>
                        </p:par>
                        <p:par>
                          <p:cTn id="40" fill="hold">
                            <p:stCondLst>
                              <p:cond delay="6500"/>
                            </p:stCondLst>
                            <p:childTnLst>
                              <p:par>
                                <p:cTn id="41" presetID="2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500"/>
                                        <p:tgtEl>
                                          <p:spTgt spid="48"/>
                                        </p:tgtEl>
                                      </p:cBhvr>
                                    </p:animEffect>
                                  </p:childTnLst>
                                </p:cTn>
                              </p:par>
                            </p:childTnLst>
                          </p:cTn>
                        </p:par>
                        <p:par>
                          <p:cTn id="44" fill="hold">
                            <p:stCondLst>
                              <p:cond delay="7000"/>
                            </p:stCondLst>
                            <p:childTnLst>
                              <p:par>
                                <p:cTn id="45" presetID="22" presetClass="entr" presetSubtype="1"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500"/>
                                        <p:tgtEl>
                                          <p:spTgt spid="49"/>
                                        </p:tgtEl>
                                      </p:cBhvr>
                                    </p:animEffect>
                                  </p:childTnLst>
                                </p:cTn>
                              </p:par>
                            </p:childTnLst>
                          </p:cTn>
                        </p:par>
                        <p:par>
                          <p:cTn id="48" fill="hold">
                            <p:stCondLst>
                              <p:cond delay="7500"/>
                            </p:stCondLst>
                            <p:childTnLst>
                              <p:par>
                                <p:cTn id="49" presetID="22" presetClass="entr" presetSubtype="2"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right)">
                                      <p:cBhvr>
                                        <p:cTn id="51" dur="2500"/>
                                        <p:tgtEl>
                                          <p:spTgt spid="50"/>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43BCE-74CA-4B8B-BD4E-496D5D9DCCB7}"/>
              </a:ext>
            </a:extLst>
          </p:cNvPr>
          <p:cNvSpPr>
            <a:spLocks noGrp="1"/>
          </p:cNvSpPr>
          <p:nvPr>
            <p:ph type="title"/>
          </p:nvPr>
        </p:nvSpPr>
        <p:spPr/>
        <p:txBody>
          <a:bodyPr/>
          <a:lstStyle/>
          <a:p>
            <a:r>
              <a:rPr lang="en-GB" dirty="0"/>
              <a:t>4G-2 Perimeter: regular and irregular polygons</a:t>
            </a:r>
          </a:p>
        </p:txBody>
      </p:sp>
      <p:grpSp>
        <p:nvGrpSpPr>
          <p:cNvPr id="11" name="Group 10">
            <a:extLst>
              <a:ext uri="{FF2B5EF4-FFF2-40B4-BE49-F238E27FC236}">
                <a16:creationId xmlns:a16="http://schemas.microsoft.com/office/drawing/2014/main" id="{6D0A2846-DB8F-47DB-BB06-4006782A72AF}"/>
              </a:ext>
            </a:extLst>
          </p:cNvPr>
          <p:cNvGrpSpPr/>
          <p:nvPr/>
        </p:nvGrpSpPr>
        <p:grpSpPr>
          <a:xfrm>
            <a:off x="1995206" y="1965331"/>
            <a:ext cx="2652431" cy="2927338"/>
            <a:chOff x="1995206" y="1557337"/>
            <a:chExt cx="2652431" cy="2927338"/>
          </a:xfrm>
        </p:grpSpPr>
        <p:sp>
          <p:nvSpPr>
            <p:cNvPr id="3" name="Hexagon 2">
              <a:extLst>
                <a:ext uri="{FF2B5EF4-FFF2-40B4-BE49-F238E27FC236}">
                  <a16:creationId xmlns:a16="http://schemas.microsoft.com/office/drawing/2014/main" id="{0275A352-47FB-477F-88DD-84BE7E5687D5}"/>
                </a:ext>
              </a:extLst>
            </p:cNvPr>
            <p:cNvSpPr/>
            <p:nvPr/>
          </p:nvSpPr>
          <p:spPr>
            <a:xfrm>
              <a:off x="1995206" y="1557337"/>
              <a:ext cx="2652431" cy="2394795"/>
            </a:xfrm>
            <a:prstGeom prst="hexagon">
              <a:avLst>
                <a:gd name="adj" fmla="val 28758"/>
                <a:gd name="vf" fmla="val 115470"/>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a:ln>
                  <a:noFill/>
                </a:ln>
                <a:solidFill>
                  <a:srgbClr val="FFFFFF"/>
                </a:solidFill>
                <a:effectLst/>
                <a:uLnTx/>
                <a:uFillTx/>
                <a:latin typeface="Arial"/>
                <a:ea typeface="+mn-ea"/>
                <a:cs typeface="+mn-cs"/>
              </a:endParaRPr>
            </a:p>
          </p:txBody>
        </p:sp>
        <p:sp>
          <p:nvSpPr>
            <p:cNvPr id="8" name="TextBox 7">
              <a:extLst>
                <a:ext uri="{FF2B5EF4-FFF2-40B4-BE49-F238E27FC236}">
                  <a16:creationId xmlns:a16="http://schemas.microsoft.com/office/drawing/2014/main" id="{11A29323-561D-465E-AFFA-A0E88CDE545A}"/>
                </a:ext>
              </a:extLst>
            </p:cNvPr>
            <p:cNvSpPr txBox="1"/>
            <p:nvPr/>
          </p:nvSpPr>
          <p:spPr>
            <a:xfrm>
              <a:off x="2636926" y="4074204"/>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9" name="Straight Arrow Connector 8">
              <a:extLst>
                <a:ext uri="{FF2B5EF4-FFF2-40B4-BE49-F238E27FC236}">
                  <a16:creationId xmlns:a16="http://schemas.microsoft.com/office/drawing/2014/main" id="{54590E49-E171-4F84-AFF1-EBFF620DD641}"/>
                </a:ext>
              </a:extLst>
            </p:cNvPr>
            <p:cNvCxnSpPr>
              <a:cxnSpLocks/>
            </p:cNvCxnSpPr>
            <p:nvPr/>
          </p:nvCxnSpPr>
          <p:spPr>
            <a:xfrm flipH="1">
              <a:off x="2631106" y="4065149"/>
              <a:ext cx="1374810" cy="0"/>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7855DA40-E6E5-4300-BDBC-D44C611F8ED5}"/>
              </a:ext>
            </a:extLst>
          </p:cNvPr>
          <p:cNvGrpSpPr/>
          <p:nvPr/>
        </p:nvGrpSpPr>
        <p:grpSpPr>
          <a:xfrm>
            <a:off x="2571265" y="1442980"/>
            <a:ext cx="1496149" cy="410471"/>
            <a:chOff x="2571265" y="1034986"/>
            <a:chExt cx="1496149" cy="410471"/>
          </a:xfrm>
        </p:grpSpPr>
        <p:sp>
          <p:nvSpPr>
            <p:cNvPr id="30" name="TextBox 29">
              <a:extLst>
                <a:ext uri="{FF2B5EF4-FFF2-40B4-BE49-F238E27FC236}">
                  <a16:creationId xmlns:a16="http://schemas.microsoft.com/office/drawing/2014/main" id="{6D368023-0D0D-4A95-965E-E1288841D777}"/>
                </a:ext>
              </a:extLst>
            </p:cNvPr>
            <p:cNvSpPr txBox="1"/>
            <p:nvPr/>
          </p:nvSpPr>
          <p:spPr>
            <a:xfrm>
              <a:off x="2636926" y="1034986"/>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31" name="Straight Arrow Connector 30">
              <a:extLst>
                <a:ext uri="{FF2B5EF4-FFF2-40B4-BE49-F238E27FC236}">
                  <a16:creationId xmlns:a16="http://schemas.microsoft.com/office/drawing/2014/main" id="{50CA75EA-A3B8-4E0B-B2DE-DC8ECEB0E2AE}"/>
                </a:ext>
              </a:extLst>
            </p:cNvPr>
            <p:cNvCxnSpPr>
              <a:cxnSpLocks/>
            </p:cNvCxnSpPr>
            <p:nvPr/>
          </p:nvCxnSpPr>
          <p:spPr>
            <a:xfrm flipH="1">
              <a:off x="2571265" y="1437534"/>
              <a:ext cx="1496149" cy="0"/>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0F69508E-3581-4E26-92C8-D57C107D7BEC}"/>
              </a:ext>
            </a:extLst>
          </p:cNvPr>
          <p:cNvGrpSpPr/>
          <p:nvPr/>
        </p:nvGrpSpPr>
        <p:grpSpPr>
          <a:xfrm>
            <a:off x="4066314" y="3246828"/>
            <a:ext cx="1408376" cy="1169807"/>
            <a:chOff x="4066314" y="2838834"/>
            <a:chExt cx="1408376" cy="1169807"/>
          </a:xfrm>
        </p:grpSpPr>
        <p:sp>
          <p:nvSpPr>
            <p:cNvPr id="23" name="TextBox 22">
              <a:extLst>
                <a:ext uri="{FF2B5EF4-FFF2-40B4-BE49-F238E27FC236}">
                  <a16:creationId xmlns:a16="http://schemas.microsoft.com/office/drawing/2014/main" id="{8F683D9F-2E75-411A-B7C9-C6AF9024188D}"/>
                </a:ext>
              </a:extLst>
            </p:cNvPr>
            <p:cNvSpPr txBox="1"/>
            <p:nvPr/>
          </p:nvSpPr>
          <p:spPr>
            <a:xfrm>
              <a:off x="4105700" y="3274371"/>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33" name="Straight Arrow Connector 32">
              <a:extLst>
                <a:ext uri="{FF2B5EF4-FFF2-40B4-BE49-F238E27FC236}">
                  <a16:creationId xmlns:a16="http://schemas.microsoft.com/office/drawing/2014/main" id="{060F013E-8B73-4963-ABDE-5EC06EC75404}"/>
                </a:ext>
              </a:extLst>
            </p:cNvPr>
            <p:cNvCxnSpPr>
              <a:cxnSpLocks/>
            </p:cNvCxnSpPr>
            <p:nvPr/>
          </p:nvCxnSpPr>
          <p:spPr>
            <a:xfrm flipV="1">
              <a:off x="4066314" y="2838834"/>
              <a:ext cx="680347" cy="1169807"/>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D75E17D2-E81E-438D-8E49-A12C31427AC6}"/>
              </a:ext>
            </a:extLst>
          </p:cNvPr>
          <p:cNvGrpSpPr/>
          <p:nvPr/>
        </p:nvGrpSpPr>
        <p:grpSpPr>
          <a:xfrm>
            <a:off x="1202275" y="1927392"/>
            <a:ext cx="1374254" cy="1169807"/>
            <a:chOff x="1202275" y="1519398"/>
            <a:chExt cx="1374254" cy="1169807"/>
          </a:xfrm>
        </p:grpSpPr>
        <p:sp>
          <p:nvSpPr>
            <p:cNvPr id="29" name="TextBox 28">
              <a:extLst>
                <a:ext uri="{FF2B5EF4-FFF2-40B4-BE49-F238E27FC236}">
                  <a16:creationId xmlns:a16="http://schemas.microsoft.com/office/drawing/2014/main" id="{D810F81D-5066-4BDC-81A4-55EE1F45CE2F}"/>
                </a:ext>
              </a:extLst>
            </p:cNvPr>
            <p:cNvSpPr txBox="1"/>
            <p:nvPr/>
          </p:nvSpPr>
          <p:spPr>
            <a:xfrm>
              <a:off x="1202275" y="1800148"/>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34" name="Straight Arrow Connector 33">
              <a:extLst>
                <a:ext uri="{FF2B5EF4-FFF2-40B4-BE49-F238E27FC236}">
                  <a16:creationId xmlns:a16="http://schemas.microsoft.com/office/drawing/2014/main" id="{43689C15-B1C9-49CC-9CC1-7A981D276DAB}"/>
                </a:ext>
              </a:extLst>
            </p:cNvPr>
            <p:cNvCxnSpPr>
              <a:cxnSpLocks/>
            </p:cNvCxnSpPr>
            <p:nvPr/>
          </p:nvCxnSpPr>
          <p:spPr>
            <a:xfrm flipV="1">
              <a:off x="1896182" y="1519398"/>
              <a:ext cx="680347" cy="1169807"/>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BAE89EB6-AFD7-477F-B3FF-016EF3F17DAA}"/>
              </a:ext>
            </a:extLst>
          </p:cNvPr>
          <p:cNvGrpSpPr/>
          <p:nvPr/>
        </p:nvGrpSpPr>
        <p:grpSpPr>
          <a:xfrm>
            <a:off x="3860970" y="2189246"/>
            <a:ext cx="1613720" cy="680347"/>
            <a:chOff x="3860970" y="1781252"/>
            <a:chExt cx="1613720" cy="680347"/>
          </a:xfrm>
        </p:grpSpPr>
        <p:sp>
          <p:nvSpPr>
            <p:cNvPr id="27" name="TextBox 26">
              <a:extLst>
                <a:ext uri="{FF2B5EF4-FFF2-40B4-BE49-F238E27FC236}">
                  <a16:creationId xmlns:a16="http://schemas.microsoft.com/office/drawing/2014/main" id="{0F5FA43A-D613-4132-8DDA-1B34D7E41CCC}"/>
                </a:ext>
              </a:extLst>
            </p:cNvPr>
            <p:cNvSpPr txBox="1"/>
            <p:nvPr/>
          </p:nvSpPr>
          <p:spPr>
            <a:xfrm>
              <a:off x="4105700" y="1800148"/>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35" name="Straight Arrow Connector 34">
              <a:extLst>
                <a:ext uri="{FF2B5EF4-FFF2-40B4-BE49-F238E27FC236}">
                  <a16:creationId xmlns:a16="http://schemas.microsoft.com/office/drawing/2014/main" id="{D9C13538-D384-4E09-8B95-BB52582C5ACF}"/>
                </a:ext>
              </a:extLst>
            </p:cNvPr>
            <p:cNvCxnSpPr>
              <a:cxnSpLocks/>
            </p:cNvCxnSpPr>
            <p:nvPr/>
          </p:nvCxnSpPr>
          <p:spPr>
            <a:xfrm rot="7200000" flipV="1">
              <a:off x="4105700" y="1536522"/>
              <a:ext cx="680347" cy="1169807"/>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19042391-F4A4-49FF-8B89-47B6971F61B7}"/>
              </a:ext>
            </a:extLst>
          </p:cNvPr>
          <p:cNvGrpSpPr/>
          <p:nvPr/>
        </p:nvGrpSpPr>
        <p:grpSpPr>
          <a:xfrm>
            <a:off x="1202275" y="3488493"/>
            <a:ext cx="1618984" cy="680347"/>
            <a:chOff x="1202275" y="3080499"/>
            <a:chExt cx="1618984" cy="680347"/>
          </a:xfrm>
        </p:grpSpPr>
        <p:sp>
          <p:nvSpPr>
            <p:cNvPr id="28" name="TextBox 27">
              <a:extLst>
                <a:ext uri="{FF2B5EF4-FFF2-40B4-BE49-F238E27FC236}">
                  <a16:creationId xmlns:a16="http://schemas.microsoft.com/office/drawing/2014/main" id="{835BAAFE-4098-4648-8AAF-9F21D9AFDD71}"/>
                </a:ext>
              </a:extLst>
            </p:cNvPr>
            <p:cNvSpPr txBox="1"/>
            <p:nvPr/>
          </p:nvSpPr>
          <p:spPr>
            <a:xfrm>
              <a:off x="1202275" y="3274371"/>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a:t>
              </a:r>
            </a:p>
          </p:txBody>
        </p:sp>
        <p:cxnSp>
          <p:nvCxnSpPr>
            <p:cNvPr id="36" name="Straight Arrow Connector 35">
              <a:extLst>
                <a:ext uri="{FF2B5EF4-FFF2-40B4-BE49-F238E27FC236}">
                  <a16:creationId xmlns:a16="http://schemas.microsoft.com/office/drawing/2014/main" id="{F216A4E2-C071-491E-93AD-E1F3546D2A92}"/>
                </a:ext>
              </a:extLst>
            </p:cNvPr>
            <p:cNvCxnSpPr>
              <a:cxnSpLocks/>
            </p:cNvCxnSpPr>
            <p:nvPr/>
          </p:nvCxnSpPr>
          <p:spPr>
            <a:xfrm rot="7200000" flipV="1">
              <a:off x="1896182" y="2835769"/>
              <a:ext cx="680347" cy="1169807"/>
            </a:xfrm>
            <a:prstGeom prst="straightConnector1">
              <a:avLst/>
            </a:prstGeom>
            <a:ln w="2222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E0EA8E94-95DB-456F-B58D-B8916F8C906B}"/>
              </a:ext>
            </a:extLst>
          </p:cNvPr>
          <p:cNvSpPr txBox="1"/>
          <p:nvPr/>
        </p:nvSpPr>
        <p:spPr>
          <a:xfrm>
            <a:off x="2491794" y="5156588"/>
            <a:ext cx="2401005" cy="76944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Perimeter:</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x 7cm = 42cm</a:t>
            </a:r>
          </a:p>
        </p:txBody>
      </p:sp>
      <p:sp>
        <p:nvSpPr>
          <p:cNvPr id="42" name="Rectangle 41">
            <a:extLst>
              <a:ext uri="{FF2B5EF4-FFF2-40B4-BE49-F238E27FC236}">
                <a16:creationId xmlns:a16="http://schemas.microsoft.com/office/drawing/2014/main" id="{3A51B979-7865-4103-A271-2DC9B2C62EED}"/>
              </a:ext>
            </a:extLst>
          </p:cNvPr>
          <p:cNvSpPr/>
          <p:nvPr/>
        </p:nvSpPr>
        <p:spPr bwMode="auto">
          <a:xfrm>
            <a:off x="3506372" y="5576114"/>
            <a:ext cx="947475" cy="38030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6" name="Content Placeholder 2">
            <a:extLst>
              <a:ext uri="{FF2B5EF4-FFF2-40B4-BE49-F238E27FC236}">
                <a16:creationId xmlns:a16="http://schemas.microsoft.com/office/drawing/2014/main" id="{84F6417A-62B6-416B-BE97-391ACD431144}"/>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in your box of shapes. Can you find a regular hexagon?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know that one side measures 7cm, what is the length of each of the remaining sides? How could we work out the perimeter of this shape? What calculation can you write?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4" name="TextBox 19">
            <a:extLst>
              <a:ext uri="{FF2B5EF4-FFF2-40B4-BE49-F238E27FC236}">
                <a16:creationId xmlns:a16="http://schemas.microsoft.com/office/drawing/2014/main" id="{F48452D8-B47C-4B08-BB44-1654840C287F}"/>
              </a:ext>
            </a:extLst>
          </p:cNvPr>
          <p:cNvSpPr txBox="1"/>
          <p:nvPr/>
        </p:nvSpPr>
        <p:spPr>
          <a:xfrm>
            <a:off x="6096000" y="4482198"/>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For polygons with equal sized lengths, perimeter = side-length x number of sides.</a:t>
            </a:r>
          </a:p>
        </p:txBody>
      </p:sp>
    </p:spTree>
    <p:custDataLst>
      <p:tags r:id="rId1"/>
    </p:custDataLst>
    <p:extLst>
      <p:ext uri="{BB962C8B-B14F-4D97-AF65-F5344CB8AC3E}">
        <p14:creationId xmlns:p14="http://schemas.microsoft.com/office/powerpoint/2010/main" val="195978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43BCE-74CA-4B8B-BD4E-496D5D9DCCB7}"/>
              </a:ext>
            </a:extLst>
          </p:cNvPr>
          <p:cNvSpPr>
            <a:spLocks noGrp="1"/>
          </p:cNvSpPr>
          <p:nvPr>
            <p:ph type="title"/>
          </p:nvPr>
        </p:nvSpPr>
        <p:spPr/>
        <p:txBody>
          <a:bodyPr/>
          <a:lstStyle/>
          <a:p>
            <a:r>
              <a:rPr lang="en-GB" dirty="0"/>
              <a:t>4G-2 Perimeter: regular and irregular polygons</a:t>
            </a:r>
          </a:p>
        </p:txBody>
      </p:sp>
      <p:sp>
        <p:nvSpPr>
          <p:cNvPr id="24" name="TextBox 23">
            <a:extLst>
              <a:ext uri="{FF2B5EF4-FFF2-40B4-BE49-F238E27FC236}">
                <a16:creationId xmlns:a16="http://schemas.microsoft.com/office/drawing/2014/main" id="{B20DC288-38BB-4329-B4CC-AE8F0182F079}"/>
              </a:ext>
            </a:extLst>
          </p:cNvPr>
          <p:cNvSpPr txBox="1"/>
          <p:nvPr/>
        </p:nvSpPr>
        <p:spPr>
          <a:xfrm>
            <a:off x="1382185" y="4512474"/>
            <a:ext cx="1623007"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40m + 20m</a:t>
            </a:r>
          </a:p>
        </p:txBody>
      </p:sp>
      <p:pic>
        <p:nvPicPr>
          <p:cNvPr id="3" name="Picture 2" descr="A screen shot of a computer&#10;&#10;Description automatically generated">
            <a:extLst>
              <a:ext uri="{FF2B5EF4-FFF2-40B4-BE49-F238E27FC236}">
                <a16:creationId xmlns:a16="http://schemas.microsoft.com/office/drawing/2014/main" id="{47154BDB-438A-4E8F-A8CE-E0C117FA6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697" y="1653723"/>
            <a:ext cx="5568125" cy="2646050"/>
          </a:xfrm>
          <a:prstGeom prst="rect">
            <a:avLst/>
          </a:prstGeom>
        </p:spPr>
      </p:pic>
      <p:sp>
        <p:nvSpPr>
          <p:cNvPr id="10" name="Rectangle 9">
            <a:extLst>
              <a:ext uri="{FF2B5EF4-FFF2-40B4-BE49-F238E27FC236}">
                <a16:creationId xmlns:a16="http://schemas.microsoft.com/office/drawing/2014/main" id="{943773AC-632C-4EB9-8CAC-8670D639C928}"/>
              </a:ext>
            </a:extLst>
          </p:cNvPr>
          <p:cNvSpPr/>
          <p:nvPr/>
        </p:nvSpPr>
        <p:spPr bwMode="auto">
          <a:xfrm>
            <a:off x="1040573" y="3718346"/>
            <a:ext cx="2129005" cy="63963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 name="Rectangle 12">
            <a:extLst>
              <a:ext uri="{FF2B5EF4-FFF2-40B4-BE49-F238E27FC236}">
                <a16:creationId xmlns:a16="http://schemas.microsoft.com/office/drawing/2014/main" id="{4E64DEDF-5EB7-4051-AD6D-25057CC87B9D}"/>
              </a:ext>
            </a:extLst>
          </p:cNvPr>
          <p:cNvSpPr/>
          <p:nvPr/>
        </p:nvSpPr>
        <p:spPr bwMode="auto">
          <a:xfrm>
            <a:off x="3208420" y="3718346"/>
            <a:ext cx="2401005" cy="63963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TextBox 13">
            <a:extLst>
              <a:ext uri="{FF2B5EF4-FFF2-40B4-BE49-F238E27FC236}">
                <a16:creationId xmlns:a16="http://schemas.microsoft.com/office/drawing/2014/main" id="{59865682-66ED-4516-9DC8-0346C577A636}"/>
              </a:ext>
            </a:extLst>
          </p:cNvPr>
          <p:cNvSpPr txBox="1"/>
          <p:nvPr/>
        </p:nvSpPr>
        <p:spPr>
          <a:xfrm>
            <a:off x="3853120" y="4512474"/>
            <a:ext cx="1623007"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x 30m</a:t>
            </a:r>
          </a:p>
        </p:txBody>
      </p:sp>
      <p:sp>
        <p:nvSpPr>
          <p:cNvPr id="15" name="TextBox 14">
            <a:extLst>
              <a:ext uri="{FF2B5EF4-FFF2-40B4-BE49-F238E27FC236}">
                <a16:creationId xmlns:a16="http://schemas.microsoft.com/office/drawing/2014/main" id="{D3648C78-6967-41B2-8C65-21CDFF0C3CB2}"/>
              </a:ext>
            </a:extLst>
          </p:cNvPr>
          <p:cNvSpPr txBox="1"/>
          <p:nvPr/>
        </p:nvSpPr>
        <p:spPr>
          <a:xfrm>
            <a:off x="2269420" y="5183495"/>
            <a:ext cx="2395203"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Perimeter = 60m</a:t>
            </a:r>
          </a:p>
        </p:txBody>
      </p:sp>
      <p:sp>
        <p:nvSpPr>
          <p:cNvPr id="16" name="Rectangle 15">
            <a:extLst>
              <a:ext uri="{FF2B5EF4-FFF2-40B4-BE49-F238E27FC236}">
                <a16:creationId xmlns:a16="http://schemas.microsoft.com/office/drawing/2014/main" id="{7A9CBC52-766D-431D-A112-345D536AF210}"/>
              </a:ext>
            </a:extLst>
          </p:cNvPr>
          <p:cNvSpPr/>
          <p:nvPr/>
        </p:nvSpPr>
        <p:spPr bwMode="auto">
          <a:xfrm>
            <a:off x="2788617" y="1449659"/>
            <a:ext cx="1064503" cy="3514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Rectangle 16">
            <a:extLst>
              <a:ext uri="{FF2B5EF4-FFF2-40B4-BE49-F238E27FC236}">
                <a16:creationId xmlns:a16="http://schemas.microsoft.com/office/drawing/2014/main" id="{0DC49A70-A290-4750-A7A4-7FF685E57555}"/>
              </a:ext>
            </a:extLst>
          </p:cNvPr>
          <p:cNvSpPr/>
          <p:nvPr/>
        </p:nvSpPr>
        <p:spPr bwMode="auto">
          <a:xfrm>
            <a:off x="4943875" y="2510306"/>
            <a:ext cx="1064503" cy="3514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Content Placeholder 2">
            <a:extLst>
              <a:ext uri="{FF2B5EF4-FFF2-40B4-BE49-F238E27FC236}">
                <a16:creationId xmlns:a16="http://schemas.microsoft.com/office/drawing/2014/main" id="{8F48A608-6CDD-4BD3-B88D-329D1E78D889}"/>
              </a:ext>
            </a:extLst>
          </p:cNvPr>
          <p:cNvSpPr txBox="1">
            <a:spLocks/>
          </p:cNvSpPr>
          <p:nvPr/>
        </p:nvSpPr>
        <p:spPr>
          <a:xfrm>
            <a:off x="6126822" y="1378019"/>
            <a:ext cx="545557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length and width of this rectangle. How could you find the perimeter?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add the two lengths to the two widths what would that be? Is there a quicker way? What if we added one length to one width and doubled this? Do we still get the same answer? Which strategy is more efficient?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this strategy to calculate the perimeter of other rectangles with different units of measurement and real life contexts.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19">
            <a:extLst>
              <a:ext uri="{FF2B5EF4-FFF2-40B4-BE49-F238E27FC236}">
                <a16:creationId xmlns:a16="http://schemas.microsoft.com/office/drawing/2014/main" id="{DA95CE22-786E-41C5-8192-929870B42240}"/>
              </a:ext>
            </a:extLst>
          </p:cNvPr>
          <p:cNvSpPr txBox="1"/>
          <p:nvPr/>
        </p:nvSpPr>
        <p:spPr>
          <a:xfrm>
            <a:off x="6096000" y="4587167"/>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For rectangles, perimeter = 2 x (length + width) </a:t>
            </a:r>
          </a:p>
        </p:txBody>
      </p:sp>
    </p:spTree>
    <p:custDataLst>
      <p:tags r:id="rId1"/>
    </p:custDataLst>
    <p:extLst>
      <p:ext uri="{BB962C8B-B14F-4D97-AF65-F5344CB8AC3E}">
        <p14:creationId xmlns:p14="http://schemas.microsoft.com/office/powerpoint/2010/main" val="283798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animBg="1"/>
      <p:bldP spid="13" grpId="0" animBg="1"/>
      <p:bldP spid="14" grpId="0"/>
      <p:bldP spid="15" grpId="0"/>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43BCE-74CA-4B8B-BD4E-496D5D9DCCB7}"/>
              </a:ext>
            </a:extLst>
          </p:cNvPr>
          <p:cNvSpPr>
            <a:spLocks noGrp="1"/>
          </p:cNvSpPr>
          <p:nvPr>
            <p:ph type="title"/>
          </p:nvPr>
        </p:nvSpPr>
        <p:spPr/>
        <p:txBody>
          <a:bodyPr/>
          <a:lstStyle/>
          <a:p>
            <a:r>
              <a:rPr lang="en-GB" dirty="0"/>
              <a:t>4G-2 Perimeter: regular and irregular polygons</a:t>
            </a:r>
          </a:p>
        </p:txBody>
      </p:sp>
      <p:sp>
        <p:nvSpPr>
          <p:cNvPr id="7" name="Isosceles Triangle 6">
            <a:extLst>
              <a:ext uri="{FF2B5EF4-FFF2-40B4-BE49-F238E27FC236}">
                <a16:creationId xmlns:a16="http://schemas.microsoft.com/office/drawing/2014/main" id="{E6408C3C-A87E-4451-91E3-837A9EBDB607}"/>
              </a:ext>
            </a:extLst>
          </p:cNvPr>
          <p:cNvSpPr/>
          <p:nvPr/>
        </p:nvSpPr>
        <p:spPr>
          <a:xfrm>
            <a:off x="2218926" y="2367791"/>
            <a:ext cx="2188551" cy="1639113"/>
          </a:xfrm>
          <a:prstGeom prst="triangle">
            <a:avLst>
              <a:gd name="adj" fmla="val 0"/>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1B9C4B9-B819-4665-8D13-FB2BDF89294B}"/>
              </a:ext>
            </a:extLst>
          </p:cNvPr>
          <p:cNvSpPr txBox="1"/>
          <p:nvPr/>
        </p:nvSpPr>
        <p:spPr>
          <a:xfrm>
            <a:off x="1189091" y="2982113"/>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rPr>
              <a:t>7cm</a:t>
            </a: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7" name="TextBox 16">
            <a:extLst>
              <a:ext uri="{FF2B5EF4-FFF2-40B4-BE49-F238E27FC236}">
                <a16:creationId xmlns:a16="http://schemas.microsoft.com/office/drawing/2014/main" id="{EF54122D-7E68-4B17-818C-F3313FDE1EEA}"/>
              </a:ext>
            </a:extLst>
          </p:cNvPr>
          <p:cNvSpPr txBox="1"/>
          <p:nvPr/>
        </p:nvSpPr>
        <p:spPr>
          <a:xfrm>
            <a:off x="2894410" y="2765513"/>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5cm</a:t>
            </a:r>
          </a:p>
        </p:txBody>
      </p:sp>
      <p:sp>
        <p:nvSpPr>
          <p:cNvPr id="18" name="TextBox 17">
            <a:extLst>
              <a:ext uri="{FF2B5EF4-FFF2-40B4-BE49-F238E27FC236}">
                <a16:creationId xmlns:a16="http://schemas.microsoft.com/office/drawing/2014/main" id="{55FABEC7-A670-4994-8A41-5807F5A676E1}"/>
              </a:ext>
            </a:extLst>
          </p:cNvPr>
          <p:cNvSpPr txBox="1"/>
          <p:nvPr/>
        </p:nvSpPr>
        <p:spPr>
          <a:xfrm>
            <a:off x="2628706" y="4011894"/>
            <a:ext cx="1368990" cy="41047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4cm</a:t>
            </a:r>
          </a:p>
        </p:txBody>
      </p:sp>
      <p:sp>
        <p:nvSpPr>
          <p:cNvPr id="23" name="TextBox 22">
            <a:extLst>
              <a:ext uri="{FF2B5EF4-FFF2-40B4-BE49-F238E27FC236}">
                <a16:creationId xmlns:a16="http://schemas.microsoft.com/office/drawing/2014/main" id="{4029C3C3-5DA4-48C1-935A-96166E9BA8C0}"/>
              </a:ext>
            </a:extLst>
          </p:cNvPr>
          <p:cNvSpPr txBox="1"/>
          <p:nvPr/>
        </p:nvSpPr>
        <p:spPr>
          <a:xfrm>
            <a:off x="2218926" y="5010651"/>
            <a:ext cx="3306190" cy="76944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Perimeter:</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7cm + 5cm + 4 cm = 16cm</a:t>
            </a:r>
          </a:p>
        </p:txBody>
      </p:sp>
      <p:sp>
        <p:nvSpPr>
          <p:cNvPr id="4" name="TextBox 19">
            <a:extLst>
              <a:ext uri="{FF2B5EF4-FFF2-40B4-BE49-F238E27FC236}">
                <a16:creationId xmlns:a16="http://schemas.microsoft.com/office/drawing/2014/main" id="{83AFD963-B0E3-4062-9936-7EAEB1645BDB}"/>
              </a:ext>
            </a:extLst>
          </p:cNvPr>
          <p:cNvSpPr txBox="1"/>
          <p:nvPr/>
        </p:nvSpPr>
        <p:spPr>
          <a:xfrm>
            <a:off x="6096000" y="3392584"/>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For polygons with unequal side lengths, perimeter = sum of the side lengths.</a:t>
            </a:r>
          </a:p>
        </p:txBody>
      </p:sp>
      <p:sp>
        <p:nvSpPr>
          <p:cNvPr id="5" name="Content Placeholder 2">
            <a:extLst>
              <a:ext uri="{FF2B5EF4-FFF2-40B4-BE49-F238E27FC236}">
                <a16:creationId xmlns:a16="http://schemas.microsoft.com/office/drawing/2014/main" id="{AEB01FCF-CFCA-413D-9354-5A51EC2CDAE4}"/>
              </a:ext>
            </a:extLst>
          </p:cNvPr>
          <p:cNvSpPr txBox="1">
            <a:spLocks/>
          </p:cNvSpPr>
          <p:nvPr/>
        </p:nvSpPr>
        <p:spPr>
          <a:xfrm flipH="1">
            <a:off x="5951923" y="1557338"/>
            <a:ext cx="5904716"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lengths of each side of this triangle? Is this a regular/equilateral triangle?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you find the perimeter?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to calculate the perimeter of other polygons with unequal side lengths using different units of measurement and real life contexts.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98702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4G-2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Perimeter: regular and irregular polygons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dirty="0">
                <a:ln>
                  <a:noFill/>
                </a:ln>
                <a:solidFill>
                  <a:srgbClr val="585858"/>
                </a:solidFill>
                <a:effectLst/>
                <a:uLnTx/>
                <a:uFillTx/>
              </a:rPr>
              <a:t>Egyptian Rope</a:t>
            </a:r>
            <a:r>
              <a:rPr lang="en-GB" sz="1800"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 </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https://nrich.maths.org/982</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4G-2</a:t>
            </a:r>
            <a:br>
              <a:rPr lang="en-GB" sz="2400" dirty="0"/>
            </a:br>
            <a:r>
              <a:rPr lang="en-GB" sz="2400" i="1" dirty="0"/>
              <a:t>Identify regular polygons, including equilateral triangles and squares, as those in which the side-lengths are equal and the angles are equal. Find the perimeter of regular and irregular polygons.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4G-2.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a:t>
            </a:r>
            <a:r>
              <a:rPr lang="en-GB" kern="0" dirty="0">
                <a:latin typeface="Arial" panose="020B0604020202020204" pitchFamily="34" charset="0"/>
                <a:cs typeface="Arial" panose="020B0604020202020204" pitchFamily="34" charset="0"/>
              </a:rPr>
              <a:t>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338366D3-6A60-4E39-9FCB-99EA54F1FF37}"/>
              </a:ext>
            </a:extLst>
          </p:cNvPr>
          <p:cNvPicPr>
            <a:picLocks noChangeAspect="1"/>
          </p:cNvPicPr>
          <p:nvPr/>
        </p:nvPicPr>
        <p:blipFill>
          <a:blip r:embed="rId4"/>
          <a:stretch>
            <a:fillRect/>
          </a:stretch>
        </p:blipFill>
        <p:spPr>
          <a:xfrm>
            <a:off x="949342" y="1180597"/>
            <a:ext cx="3788913" cy="5361136"/>
          </a:xfrm>
          <a:prstGeom prst="rect">
            <a:avLst/>
          </a:prstGeom>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2"/>
          </p:nvPr>
        </p:nvSpPr>
        <p:spPr/>
        <p:txBody>
          <a:bodyPr/>
          <a:lstStyle/>
          <a:p>
            <a:pPr marL="342900" indent="-342900">
              <a:lnSpc>
                <a:spcPct val="120000"/>
              </a:lnSpc>
              <a:buClr>
                <a:srgbClr val="585858"/>
              </a:buClr>
              <a:buFont typeface="Arial" panose="020B0604020202020204" pitchFamily="34" charset="0"/>
              <a:buChar char="•"/>
            </a:pPr>
            <a:r>
              <a:rPr lang="en-GB" sz="2400" dirty="0"/>
              <a:t>Additional pedagogical subject knowledge support can be found in the Mastery Professional Development </a:t>
            </a:r>
            <a:r>
              <a:rPr lang="en-GB" sz="2400" dirty="0">
                <a:solidFill>
                  <a:schemeClr val="tx1"/>
                </a:solidFill>
              </a:rPr>
              <a:t>Ma</a:t>
            </a:r>
            <a:r>
              <a:rPr lang="en-GB" sz="2400" dirty="0"/>
              <a:t>terials:</a:t>
            </a:r>
          </a:p>
          <a:p>
            <a:pPr marL="342900" indent="-342900">
              <a:lnSpc>
                <a:spcPct val="120000"/>
              </a:lnSpc>
              <a:buClr>
                <a:srgbClr val="585858"/>
              </a:buClr>
              <a:buFont typeface="Arial" panose="020B0604020202020204" pitchFamily="34" charset="0"/>
              <a:buChar char="•"/>
            </a:pPr>
            <a:r>
              <a:rPr lang="en-GB" sz="2400" dirty="0">
                <a:hlinkClick r:id="rId3"/>
              </a:rPr>
              <a:t>2.16 Multiplicative contexts: area and perimeter 1 </a:t>
            </a:r>
            <a:endParaRPr lang="en-GB" sz="2400" dirty="0"/>
          </a:p>
          <a:p>
            <a:pPr marL="342900" indent="-342900">
              <a:lnSpc>
                <a:spcPct val="120000"/>
              </a:lnSpc>
              <a:buClr>
                <a:srgbClr val="585858"/>
              </a:buClr>
              <a:buFont typeface="Arial" panose="020B0604020202020204" pitchFamily="34" charset="0"/>
              <a:buChar char="•"/>
            </a:pPr>
            <a:r>
              <a:rPr lang="en-GB" sz="2400" dirty="0"/>
              <a:t>Several of the activity slides have been taken from these materials.</a:t>
            </a:r>
          </a:p>
          <a:p>
            <a:pPr marL="257175" indent="-257175">
              <a:lnSpc>
                <a:spcPct val="120000"/>
              </a:lnSpc>
              <a:buFont typeface="Arial" panose="020B0604020202020204" pitchFamily="34" charset="0"/>
              <a:buChar char="•"/>
            </a:pPr>
            <a:endParaRPr lang="en-GB" sz="1200" dirty="0">
              <a:solidFill>
                <a:srgbClr val="FF0000"/>
              </a:solidFill>
            </a:endParaRPr>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a:xfrm>
            <a:off x="908575" y="265845"/>
            <a:ext cx="10425325" cy="736588"/>
          </a:xfrm>
        </p:spPr>
        <p:txBody>
          <a:bodyPr/>
          <a:lstStyle/>
          <a:p>
            <a:r>
              <a:rPr lang="en-GB" sz="2400"/>
              <a:t>4G-2: </a:t>
            </a:r>
            <a:r>
              <a:rPr lang="en-GB" sz="2400" dirty="0"/>
              <a:t>Linked mastery PD materials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Perimeter: regular and irregular polygons</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4G-2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11840"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4G-2 Perimeter: regular and irregular polygons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3182722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4G-2 Perimeter: regular and irregular polygons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391650"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For each of these activities and slides it may be useful to provide pupils with an assortment of 2D shapes for them to select from, handle, compare and sort.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will also benefit from drawing/sketching 2D shapes.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When exploring regular/irregular shapes, allow children opportunities to create these from geo-strips.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When comparing angles, use the informal language of more/less than a right angle/90˚, straight line/180˚, reflex angle/270˚.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Where possible, provide pupils with real-life contexts, different units of measurement and problems on a larger scale.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529016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8.4|4.7|3.6"/>
</p:tagLst>
</file>

<file path=ppt/tags/tag4.xml><?xml version="1.0" encoding="utf-8"?>
<p:tagLst xmlns:a="http://schemas.openxmlformats.org/drawingml/2006/main" xmlns:r="http://schemas.openxmlformats.org/officeDocument/2006/relationships" xmlns:p="http://schemas.openxmlformats.org/presentationml/2006/main">
  <p:tag name="TIMING" val="|1.8|1.5"/>
</p:tagLst>
</file>

<file path=ppt/tags/tag5.xml><?xml version="1.0" encoding="utf-8"?>
<p:tagLst xmlns:a="http://schemas.openxmlformats.org/drawingml/2006/main" xmlns:r="http://schemas.openxmlformats.org/officeDocument/2006/relationships" xmlns:p="http://schemas.openxmlformats.org/presentationml/2006/main">
  <p:tag name="TIMING" val="|1.4|1.3"/>
</p:tagLst>
</file>

<file path=ppt/tags/tag6.xml><?xml version="1.0" encoding="utf-8"?>
<p:tagLst xmlns:a="http://schemas.openxmlformats.org/drawingml/2006/main" xmlns:r="http://schemas.openxmlformats.org/officeDocument/2006/relationships" xmlns:p="http://schemas.openxmlformats.org/presentationml/2006/main">
  <p:tag name="TIMING" val="|1.4|1.3"/>
</p:tagLst>
</file>

<file path=ppt/tags/tag7.xml><?xml version="1.0" encoding="utf-8"?>
<p:tagLst xmlns:a="http://schemas.openxmlformats.org/drawingml/2006/main" xmlns:r="http://schemas.openxmlformats.org/officeDocument/2006/relationships" xmlns:p="http://schemas.openxmlformats.org/presentationml/2006/main">
  <p:tag name="TIMING" val="|1.4|1.3"/>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0D1E9A52-15D9-4724-A8AE-3C9F53D6ADFA}"/>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2809</TotalTime>
  <Words>1205</Words>
  <Application>Microsoft Office PowerPoint</Application>
  <PresentationFormat>Widescreen</PresentationFormat>
  <Paragraphs>109</Paragraphs>
  <Slides>16</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Calibri Light</vt:lpstr>
      <vt:lpstr>Myriad Pro</vt:lpstr>
      <vt:lpstr>Custom Design</vt:lpstr>
      <vt:lpstr>nctem1</vt:lpstr>
      <vt:lpstr>PowerPoint Presentation</vt:lpstr>
      <vt:lpstr>4G-2 Identify regular polygons, including equilateral triangles and squares, as those in which the side-lengths are equal and the angles are equal. Find the perimeter of regular and irregular polygons.</vt:lpstr>
      <vt:lpstr>4G-2: Linked mastery PD materials</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4G-2 Perimeter: regular and irregular polygons</vt:lpstr>
      <vt:lpstr>4G-2 Perimeter: regular and irregular polygons</vt:lpstr>
      <vt:lpstr>4G-2 Perimeter: regular and irregular polygons</vt:lpstr>
      <vt:lpstr>4G-2 Perimeter: regular and irregular polygons</vt:lpstr>
      <vt:lpstr>4G-2 Perimeter: regular and irregular polygons</vt:lpstr>
      <vt:lpstr>4G-2 Perimeter: regular and irregular polygons</vt:lpstr>
      <vt:lpstr>4G-2 Perimeter: regular and irregular polygons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19</cp:revision>
  <dcterms:created xsi:type="dcterms:W3CDTF">2020-08-07T06:29:50Z</dcterms:created>
  <dcterms:modified xsi:type="dcterms:W3CDTF">2020-08-23T15:03:25Z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