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59" r:id="rId4"/>
    <p:sldId id="258" r:id="rId5"/>
    <p:sldId id="265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6A9DC-418A-4000-9DDA-D9AF91E8A7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204D3-B833-434C-B6C1-2F7C7F778A9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2B255-BF48-4723-AC86-3339E54A2C4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10F29-8054-41EE-99D8-09104DA0F24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2A468-452A-4526-8F20-14C886C1D7C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6E2B3-9D1B-47E0-ACA0-336B09131EE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23764-0B3C-45AC-B8BD-B15A49187B4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D5CE8-6C09-4695-8B45-0628E9E2E15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7FAA3-C7D6-4360-9FBB-6A81CADA6E9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0989A-A0A4-447C-8859-F19F7BA74CF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4842CEEE-46D8-4902-AD29-CBFFF8B3C125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95536" y="1052736"/>
            <a:ext cx="7239000" cy="758825"/>
          </a:xfrm>
        </p:spPr>
        <p:txBody>
          <a:bodyPr anchor="ctr"/>
          <a:lstStyle/>
          <a:p>
            <a:pPr eaLnBrk="1" hangingPunct="1"/>
            <a:r>
              <a:rPr lang="en-US" altLang="en-US" dirty="0" smtClean="0"/>
              <a:t>Interpreting Line Graphs</a:t>
            </a:r>
          </a:p>
        </p:txBody>
      </p:sp>
      <p:sp>
        <p:nvSpPr>
          <p:cNvPr id="4099" name="Rectangle 47"/>
          <p:cNvSpPr>
            <a:spLocks noGrp="1" noChangeArrowheads="1"/>
          </p:cNvSpPr>
          <p:nvPr>
            <p:ph type="subTitle" idx="1"/>
          </p:nvPr>
        </p:nvSpPr>
        <p:spPr>
          <a:xfrm>
            <a:off x="395536" y="2708920"/>
            <a:ext cx="7239000" cy="1600200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Year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00" y="260648"/>
            <a:ext cx="7924800" cy="1143000"/>
          </a:xfrm>
        </p:spPr>
        <p:txBody>
          <a:bodyPr anchor="ctr"/>
          <a:lstStyle/>
          <a:p>
            <a:r>
              <a:rPr lang="en-GB" sz="3500" dirty="0"/>
              <a:t>Scaffolding and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27213"/>
            <a:ext cx="7921625" cy="4114800"/>
          </a:xfrm>
        </p:spPr>
        <p:txBody>
          <a:bodyPr/>
          <a:lstStyle/>
          <a:p>
            <a:pPr marL="0" indent="0"/>
            <a:r>
              <a:rPr lang="en-GB" sz="2800" b="1" dirty="0" smtClean="0">
                <a:solidFill>
                  <a:srgbClr val="FF0000"/>
                </a:solidFill>
              </a:rPr>
              <a:t>Consider </a:t>
            </a:r>
            <a:r>
              <a:rPr lang="en-GB" sz="2800" dirty="0" smtClean="0"/>
              <a:t>how the teacher supports the learning of individual children to enable them to keep up with the pace of learning in the lesson. </a:t>
            </a:r>
          </a:p>
          <a:p>
            <a:pPr marL="0" indent="0"/>
            <a:r>
              <a:rPr lang="en-GB" sz="2800" dirty="0" smtClean="0"/>
              <a:t>Another strategy used by the teacher is same day intervention, which happens after the lesson, but before the next lesson.</a:t>
            </a:r>
            <a:endParaRPr lang="en-GB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95536" y="941983"/>
            <a:ext cx="7239000" cy="758825"/>
          </a:xfrm>
        </p:spPr>
        <p:txBody>
          <a:bodyPr anchor="ctr"/>
          <a:lstStyle/>
          <a:p>
            <a:pPr eaLnBrk="1" hangingPunct="1"/>
            <a:r>
              <a:rPr lang="en-US" altLang="en-US" dirty="0" smtClean="0"/>
              <a:t>Interpreting Line Graphs</a:t>
            </a:r>
          </a:p>
        </p:txBody>
      </p:sp>
      <p:sp>
        <p:nvSpPr>
          <p:cNvPr id="4099" name="Rectangle 47"/>
          <p:cNvSpPr>
            <a:spLocks noGrp="1" noChangeArrowheads="1"/>
          </p:cNvSpPr>
          <p:nvPr>
            <p:ph type="subTitle" idx="1"/>
          </p:nvPr>
        </p:nvSpPr>
        <p:spPr>
          <a:xfrm>
            <a:off x="467544" y="2708920"/>
            <a:ext cx="7239000" cy="1600200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Key numbers </a:t>
            </a:r>
            <a:r>
              <a:rPr lang="en-US" altLang="en-US" sz="3200" dirty="0" smtClean="0"/>
              <a:t>within</a:t>
            </a:r>
          </a:p>
          <a:p>
            <a:pPr eaLnBrk="1" hangingPunct="1"/>
            <a:r>
              <a:rPr lang="en-US" altLang="en-US" sz="3200" dirty="0" smtClean="0"/>
              <a:t>the </a:t>
            </a:r>
            <a:r>
              <a:rPr lang="en-US" altLang="en-US" sz="3200" dirty="0"/>
              <a:t>context </a:t>
            </a:r>
            <a:r>
              <a:rPr lang="en-US" altLang="en-US" sz="3200" dirty="0" smtClean="0"/>
              <a:t>of </a:t>
            </a:r>
            <a:r>
              <a:rPr lang="en-US" altLang="en-US" sz="3200" dirty="0"/>
              <a:t>time</a:t>
            </a:r>
          </a:p>
          <a:p>
            <a:pPr eaLnBrk="1" hangingPunct="1"/>
            <a:r>
              <a:rPr lang="en-US" altLang="en-US" sz="3200" dirty="0" smtClean="0"/>
              <a:t>Year 6 Lesson Clip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9776"/>
            <a:ext cx="7924800" cy="1143000"/>
          </a:xfrm>
        </p:spPr>
        <p:txBody>
          <a:bodyPr anchor="ctr"/>
          <a:lstStyle/>
          <a:p>
            <a:r>
              <a:rPr lang="en-GB" sz="3500" dirty="0"/>
              <a:t>True or false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30424"/>
            <a:ext cx="7921625" cy="4114800"/>
          </a:xfrm>
        </p:spPr>
        <p:txBody>
          <a:bodyPr/>
          <a:lstStyle/>
          <a:p>
            <a:pPr marL="0" indent="0"/>
            <a:r>
              <a:rPr lang="en-GB" sz="2800" dirty="0" smtClean="0"/>
              <a:t>The children identify which numbers are important within the context of time using a true or false activity.</a:t>
            </a:r>
          </a:p>
          <a:p>
            <a:pPr marL="0" indent="0"/>
            <a:r>
              <a:rPr lang="en-GB" sz="2800" dirty="0" smtClean="0"/>
              <a:t>True or false activities are a useful tool in teaching for mastery as they focus on analysing and thinking about the mathematics, providing the opportunity to go deeper.</a:t>
            </a:r>
          </a:p>
          <a:p>
            <a:pPr marL="0" indent="0"/>
            <a:r>
              <a:rPr lang="en-GB" sz="2800" b="1" dirty="0" smtClean="0">
                <a:solidFill>
                  <a:srgbClr val="FF0000"/>
                </a:solidFill>
              </a:rPr>
              <a:t>Consider </a:t>
            </a:r>
            <a:r>
              <a:rPr lang="en-GB" sz="2800" dirty="0" smtClean="0"/>
              <a:t>how you might integrate true or false activities into your teaching.</a:t>
            </a:r>
            <a:endParaRPr lang="en-GB" sz="2800" b="1" dirty="0" smtClean="0">
              <a:solidFill>
                <a:srgbClr val="FF0000"/>
              </a:solidFill>
            </a:endParaRP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616" y="301625"/>
            <a:ext cx="7924800" cy="1143000"/>
          </a:xfrm>
        </p:spPr>
        <p:txBody>
          <a:bodyPr anchor="ctr"/>
          <a:lstStyle/>
          <a:p>
            <a:r>
              <a:rPr lang="en-GB" sz="3500" dirty="0"/>
              <a:t>The </a:t>
            </a:r>
            <a:r>
              <a:rPr lang="en-GB" sz="3500" i="1" dirty="0"/>
              <a:t>“why” </a:t>
            </a:r>
            <a:r>
              <a:rPr lang="en-GB" sz="3500" dirty="0"/>
              <a:t>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99" y="1906488"/>
            <a:ext cx="7921625" cy="4114800"/>
          </a:xfrm>
        </p:spPr>
        <p:txBody>
          <a:bodyPr/>
          <a:lstStyle/>
          <a:p>
            <a:pPr marL="0" indent="0"/>
            <a:r>
              <a:rPr lang="en-GB" sz="2800" b="1" dirty="0" smtClean="0">
                <a:solidFill>
                  <a:srgbClr val="FF0000"/>
                </a:solidFill>
              </a:rPr>
              <a:t>Notice</a:t>
            </a:r>
            <a:r>
              <a:rPr lang="en-GB" sz="2800" dirty="0" smtClean="0"/>
              <a:t> that this question is asked again, and indeed is common throughout the lesson, providing the opportunity for the children to think more deeply about the mathematics.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95536" y="1052736"/>
            <a:ext cx="7239000" cy="758825"/>
          </a:xfrm>
        </p:spPr>
        <p:txBody>
          <a:bodyPr anchor="ctr"/>
          <a:lstStyle/>
          <a:p>
            <a:pPr eaLnBrk="1" hangingPunct="1"/>
            <a:r>
              <a:rPr lang="en-US" altLang="en-US" dirty="0" smtClean="0"/>
              <a:t>Interpreting Line Graphs</a:t>
            </a:r>
          </a:p>
        </p:txBody>
      </p:sp>
      <p:sp>
        <p:nvSpPr>
          <p:cNvPr id="4099" name="Rectangle 47"/>
          <p:cNvSpPr>
            <a:spLocks noGrp="1" noChangeArrowheads="1"/>
          </p:cNvSpPr>
          <p:nvPr>
            <p:ph type="subTitle" idx="1"/>
          </p:nvPr>
        </p:nvSpPr>
        <p:spPr>
          <a:xfrm>
            <a:off x="395536" y="2852936"/>
            <a:ext cx="7239000" cy="1600200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Exploring a </a:t>
            </a:r>
            <a:r>
              <a:rPr lang="en-US" altLang="en-US" sz="3200" dirty="0" smtClean="0"/>
              <a:t>timeline</a:t>
            </a:r>
            <a:endParaRPr lang="en-US" altLang="en-US" sz="3200" dirty="0"/>
          </a:p>
          <a:p>
            <a:pPr eaLnBrk="1" hangingPunct="1"/>
            <a:r>
              <a:rPr lang="en-US" altLang="en-US" sz="3200" dirty="0" smtClean="0"/>
              <a:t>Year 6 Lesson Clip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616" y="260648"/>
            <a:ext cx="7924800" cy="1143000"/>
          </a:xfrm>
        </p:spPr>
        <p:txBody>
          <a:bodyPr anchor="ctr"/>
          <a:lstStyle/>
          <a:p>
            <a:r>
              <a:rPr lang="en-GB" sz="3500" dirty="0"/>
              <a:t>True or False?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968" y="1844824"/>
            <a:ext cx="7698432" cy="4114800"/>
          </a:xfrm>
        </p:spPr>
        <p:txBody>
          <a:bodyPr/>
          <a:lstStyle/>
          <a:p>
            <a:pPr marL="0" indent="0"/>
            <a:r>
              <a:rPr lang="en-GB" sz="2800" dirty="0" smtClean="0"/>
              <a:t>This time the true/false activity is focused on whether the time marked on each time line is correct.</a:t>
            </a:r>
          </a:p>
          <a:p>
            <a:pPr marL="0" indent="0"/>
            <a:endParaRPr lang="en-GB" sz="2800" dirty="0" smtClean="0"/>
          </a:p>
          <a:p>
            <a:pPr marL="0" indent="0"/>
            <a:r>
              <a:rPr lang="en-GB" sz="2800" b="1" dirty="0" smtClean="0">
                <a:solidFill>
                  <a:srgbClr val="FF0000"/>
                </a:solidFill>
              </a:rPr>
              <a:t>Notice </a:t>
            </a:r>
            <a:r>
              <a:rPr lang="en-GB" sz="2800" dirty="0" smtClean="0"/>
              <a:t>the carefully chosen numbers that the teacher uses. Within the context of teaching for mastery, the questions are designed with care to maximise learning.</a:t>
            </a:r>
            <a:endParaRPr lang="en-GB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924800" cy="1143000"/>
          </a:xfrm>
        </p:spPr>
        <p:txBody>
          <a:bodyPr anchor="ctr"/>
          <a:lstStyle/>
          <a:p>
            <a:r>
              <a:rPr lang="en-GB" sz="3500" dirty="0"/>
              <a:t>Peer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99" y="1484784"/>
            <a:ext cx="7561585" cy="4114800"/>
          </a:xfrm>
        </p:spPr>
        <p:txBody>
          <a:bodyPr/>
          <a:lstStyle/>
          <a:p>
            <a:pPr marL="0" indent="0"/>
            <a:r>
              <a:rPr lang="en-GB" sz="2800" b="1" dirty="0" smtClean="0">
                <a:solidFill>
                  <a:srgbClr val="FF0000"/>
                </a:solidFill>
              </a:rPr>
              <a:t>Notice</a:t>
            </a:r>
            <a:r>
              <a:rPr lang="en-GB" sz="2800" dirty="0" smtClean="0"/>
              <a:t> how the children support each other. This is particularly important in this Year 6 class at this time, due to the wide range of prior attainment. </a:t>
            </a:r>
          </a:p>
          <a:p>
            <a:pPr marL="0" indent="0"/>
            <a:endParaRPr lang="en-GB" sz="2800" dirty="0" smtClean="0"/>
          </a:p>
          <a:p>
            <a:pPr marL="0" indent="0"/>
            <a:r>
              <a:rPr lang="en-GB" sz="2800" b="1" dirty="0" smtClean="0">
                <a:solidFill>
                  <a:srgbClr val="FF0000"/>
                </a:solidFill>
              </a:rPr>
              <a:t>Notice </a:t>
            </a:r>
            <a:r>
              <a:rPr lang="en-GB" sz="2800" dirty="0" smtClean="0"/>
              <a:t>how the children have become particularly skilled at not just telling their partner the answer, but instead scaffolding learning through explanation and questioning.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924800" cy="1143000"/>
          </a:xfrm>
        </p:spPr>
        <p:txBody>
          <a:bodyPr anchor="ctr"/>
          <a:lstStyle/>
          <a:p>
            <a:r>
              <a:rPr lang="en-GB" sz="3500" dirty="0"/>
              <a:t>The Challenge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783" y="1827213"/>
            <a:ext cx="7921625" cy="4114800"/>
          </a:xfrm>
        </p:spPr>
        <p:txBody>
          <a:bodyPr/>
          <a:lstStyle/>
          <a:p>
            <a:pPr marL="0" indent="0"/>
            <a:r>
              <a:rPr lang="en-GB" sz="2800" b="1" dirty="0" smtClean="0">
                <a:solidFill>
                  <a:srgbClr val="FF0000"/>
                </a:solidFill>
              </a:rPr>
              <a:t>Notice</a:t>
            </a:r>
            <a:r>
              <a:rPr lang="en-GB" sz="2800" dirty="0" smtClean="0"/>
              <a:t> how there are challenge questions that provide sufficient challenge for all.</a:t>
            </a:r>
            <a:endParaRPr lang="en-GB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996952"/>
            <a:ext cx="6227168" cy="3129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95536" y="980728"/>
            <a:ext cx="7239000" cy="758825"/>
          </a:xfrm>
        </p:spPr>
        <p:txBody>
          <a:bodyPr anchor="ctr"/>
          <a:lstStyle/>
          <a:p>
            <a:pPr eaLnBrk="1" hangingPunct="1"/>
            <a:r>
              <a:rPr lang="en-US" altLang="en-US" dirty="0" smtClean="0"/>
              <a:t>Interpreting Line Graphs</a:t>
            </a:r>
          </a:p>
        </p:txBody>
      </p:sp>
      <p:sp>
        <p:nvSpPr>
          <p:cNvPr id="4099" name="Rectangle 47"/>
          <p:cNvSpPr>
            <a:spLocks noGrp="1" noChangeArrowheads="1"/>
          </p:cNvSpPr>
          <p:nvPr>
            <p:ph type="subTitle" idx="1"/>
          </p:nvPr>
        </p:nvSpPr>
        <p:spPr>
          <a:xfrm>
            <a:off x="395536" y="2996952"/>
            <a:ext cx="7239000" cy="1600200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Introduction to </a:t>
            </a:r>
            <a:r>
              <a:rPr lang="en-US" altLang="en-US" sz="3200" dirty="0" smtClean="0"/>
              <a:t>Line </a:t>
            </a:r>
            <a:r>
              <a:rPr lang="en-US" altLang="en-US" sz="3200" dirty="0"/>
              <a:t>Graphs</a:t>
            </a:r>
          </a:p>
          <a:p>
            <a:pPr eaLnBrk="1" hangingPunct="1"/>
            <a:r>
              <a:rPr lang="en-US" altLang="en-US" sz="3200" dirty="0" smtClean="0"/>
              <a:t>Year 6 Lesson Clip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924800" cy="1143000"/>
          </a:xfrm>
        </p:spPr>
        <p:txBody>
          <a:bodyPr anchor="ctr"/>
          <a:lstStyle/>
          <a:p>
            <a:r>
              <a:rPr lang="en-GB" sz="3500" dirty="0"/>
              <a:t>Interactive Teaching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06488"/>
            <a:ext cx="7921625" cy="4114800"/>
          </a:xfrm>
        </p:spPr>
        <p:txBody>
          <a:bodyPr/>
          <a:lstStyle/>
          <a:p>
            <a:pPr marL="0" indent="0"/>
            <a:r>
              <a:rPr lang="en-GB" sz="2800" b="1" dirty="0" smtClean="0">
                <a:solidFill>
                  <a:srgbClr val="FF0000"/>
                </a:solidFill>
              </a:rPr>
              <a:t>Notice </a:t>
            </a:r>
            <a:r>
              <a:rPr lang="en-GB" sz="2800" dirty="0" smtClean="0"/>
              <a:t>how the teacher involves children in discussion and contributing ideas, whist at the same time providing sufficient support and scaffold to move the learning forward.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624" y="260648"/>
            <a:ext cx="7924800" cy="1143000"/>
          </a:xfrm>
        </p:spPr>
        <p:txBody>
          <a:bodyPr anchor="ctr"/>
          <a:lstStyle/>
          <a:p>
            <a:r>
              <a:rPr lang="en-GB" sz="3500" dirty="0" smtClean="0"/>
              <a:t>Introduction</a:t>
            </a:r>
            <a:endParaRPr lang="en-GB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807" y="1827213"/>
            <a:ext cx="7921625" cy="4114800"/>
          </a:xfrm>
        </p:spPr>
        <p:txBody>
          <a:bodyPr/>
          <a:lstStyle/>
          <a:p>
            <a:r>
              <a:rPr lang="en-GB" sz="2800" dirty="0" smtClean="0"/>
              <a:t>This document contains: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an introduction to the lesson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points to consider as you watch each video clip.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924800" cy="1143000"/>
          </a:xfrm>
        </p:spPr>
        <p:txBody>
          <a:bodyPr anchor="ctr"/>
          <a:lstStyle/>
          <a:p>
            <a:r>
              <a:rPr lang="en-GB" sz="3500" dirty="0"/>
              <a:t>Whole Class Discussion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412776"/>
            <a:ext cx="4569817" cy="3283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23528" y="4760565"/>
            <a:ext cx="849694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Having looked at, compared, and begun to draw out some features of line graphs, the next small step is to look at a graph together where the teacher uses questioning to draw out the key features of a line graph.   </a:t>
            </a:r>
            <a:endParaRPr lang="en-GB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980728"/>
            <a:ext cx="7178439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67544" y="5448706"/>
            <a:ext cx="820891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 smtClean="0">
                <a:solidFill>
                  <a:srgbClr val="FF0000"/>
                </a:solidFill>
              </a:rPr>
              <a:t>Notice</a:t>
            </a:r>
            <a:r>
              <a:rPr lang="en-GB" sz="2600" dirty="0" smtClean="0">
                <a:solidFill>
                  <a:srgbClr val="FF0000"/>
                </a:solidFill>
              </a:rPr>
              <a:t> </a:t>
            </a:r>
            <a:r>
              <a:rPr lang="en-GB" sz="2600" dirty="0" smtClean="0"/>
              <a:t>how the teacher’s deliberate errors and true/false questions highlight key skills required in reading line graphs. </a:t>
            </a:r>
            <a:endParaRPr lang="en-GB" sz="2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9776"/>
            <a:ext cx="7924800" cy="1143000"/>
          </a:xfrm>
        </p:spPr>
        <p:txBody>
          <a:bodyPr anchor="ctr"/>
          <a:lstStyle/>
          <a:p>
            <a:r>
              <a:rPr lang="en-GB" sz="3500" dirty="0"/>
              <a:t>Have I done it correctly?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924800" cy="1143000"/>
          </a:xfrm>
        </p:spPr>
        <p:txBody>
          <a:bodyPr anchor="ctr"/>
          <a:lstStyle/>
          <a:p>
            <a:r>
              <a:rPr lang="en-GB" sz="3500" dirty="0"/>
              <a:t>Pupil Commentator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27213"/>
            <a:ext cx="7921625" cy="4114800"/>
          </a:xfrm>
        </p:spPr>
        <p:txBody>
          <a:bodyPr/>
          <a:lstStyle/>
          <a:p>
            <a:pPr marL="0" indent="0"/>
            <a:r>
              <a:rPr lang="en-GB" sz="2800" b="1" dirty="0" smtClean="0">
                <a:solidFill>
                  <a:srgbClr val="FF0000"/>
                </a:solidFill>
              </a:rPr>
              <a:t>Notice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smtClean="0"/>
              <a:t>that a child demonstrates on the white board whilst another child commentates and explains what he is doing. </a:t>
            </a:r>
          </a:p>
          <a:p>
            <a:pPr marL="0" indent="0"/>
            <a:r>
              <a:rPr lang="en-GB" sz="2800" dirty="0" smtClean="0"/>
              <a:t>This can be a useful technique to hand over responsibilities to the children. </a:t>
            </a:r>
          </a:p>
          <a:p>
            <a:pPr marL="0" indent="0"/>
            <a:r>
              <a:rPr lang="en-GB" sz="2800" dirty="0" smtClean="0"/>
              <a:t>In China they call this </a:t>
            </a:r>
            <a:r>
              <a:rPr lang="en-GB" sz="2800" i="1" dirty="0" smtClean="0"/>
              <a:t>the little teacher.</a:t>
            </a:r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95536" y="1052736"/>
            <a:ext cx="7239000" cy="758825"/>
          </a:xfrm>
        </p:spPr>
        <p:txBody>
          <a:bodyPr anchor="ctr"/>
          <a:lstStyle/>
          <a:p>
            <a:pPr eaLnBrk="1" hangingPunct="1"/>
            <a:r>
              <a:rPr lang="en-US" altLang="en-US" dirty="0" smtClean="0"/>
              <a:t>Interpreting Line Graphs</a:t>
            </a:r>
          </a:p>
        </p:txBody>
      </p:sp>
      <p:sp>
        <p:nvSpPr>
          <p:cNvPr id="4099" name="Rectangle 47"/>
          <p:cNvSpPr>
            <a:spLocks noGrp="1" noChangeArrowheads="1"/>
          </p:cNvSpPr>
          <p:nvPr>
            <p:ph type="subTitle" idx="1"/>
          </p:nvPr>
        </p:nvSpPr>
        <p:spPr>
          <a:xfrm>
            <a:off x="395536" y="2764904"/>
            <a:ext cx="7239000" cy="1600200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Independent work </a:t>
            </a:r>
            <a:r>
              <a:rPr lang="en-US" altLang="en-US" sz="3200" dirty="0" smtClean="0"/>
              <a:t>on line </a:t>
            </a:r>
            <a:r>
              <a:rPr lang="en-US" altLang="en-US" sz="3200" dirty="0"/>
              <a:t>graphs</a:t>
            </a:r>
          </a:p>
          <a:p>
            <a:pPr eaLnBrk="1" hangingPunct="1"/>
            <a:r>
              <a:rPr lang="en-US" altLang="en-US" sz="3200" dirty="0" smtClean="0"/>
              <a:t>Year 6 Lesson Clip 5</a:t>
            </a: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7924800" cy="1143000"/>
          </a:xfrm>
        </p:spPr>
        <p:txBody>
          <a:bodyPr anchor="ctr"/>
          <a:lstStyle/>
          <a:p>
            <a:r>
              <a:rPr lang="en-GB" sz="3500" dirty="0"/>
              <a:t>Peer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46448"/>
            <a:ext cx="7704856" cy="4114800"/>
          </a:xfrm>
        </p:spPr>
        <p:txBody>
          <a:bodyPr/>
          <a:lstStyle/>
          <a:p>
            <a:pPr marL="0" indent="0"/>
            <a:r>
              <a:rPr lang="en-GB" sz="2800" b="1" dirty="0" smtClean="0">
                <a:solidFill>
                  <a:srgbClr val="FF0000"/>
                </a:solidFill>
              </a:rPr>
              <a:t>Notice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smtClean="0"/>
              <a:t>how the children reason and support each other. In teaching for mastery, fostering this type of behaviour is important and it is developed through a continuous diet of: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Asking the children to reason and explain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Carefully designed questions and activities which prompt the children to think more deeply.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95536" y="980728"/>
            <a:ext cx="7239000" cy="758825"/>
          </a:xfrm>
        </p:spPr>
        <p:txBody>
          <a:bodyPr anchor="ctr"/>
          <a:lstStyle/>
          <a:p>
            <a:pPr eaLnBrk="1" hangingPunct="1"/>
            <a:r>
              <a:rPr lang="en-US" altLang="en-US" dirty="0" smtClean="0"/>
              <a:t>Interpreting Line Graphs</a:t>
            </a:r>
          </a:p>
        </p:txBody>
      </p:sp>
      <p:sp>
        <p:nvSpPr>
          <p:cNvPr id="4099" name="Rectangle 47"/>
          <p:cNvSpPr>
            <a:spLocks noGrp="1" noChangeArrowheads="1"/>
          </p:cNvSpPr>
          <p:nvPr>
            <p:ph type="subTitle" idx="1"/>
          </p:nvPr>
        </p:nvSpPr>
        <p:spPr>
          <a:xfrm>
            <a:off x="395536" y="2836912"/>
            <a:ext cx="7239000" cy="1600200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Reflecting on the </a:t>
            </a:r>
            <a:r>
              <a:rPr lang="en-US" altLang="en-US" sz="3200" dirty="0" smtClean="0"/>
              <a:t>lesson</a:t>
            </a:r>
            <a:endParaRPr lang="en-US" altLang="en-US" sz="3200" dirty="0"/>
          </a:p>
          <a:p>
            <a:pPr eaLnBrk="1" hangingPunct="1"/>
            <a:r>
              <a:rPr lang="en-US" altLang="en-US" sz="3200" dirty="0" smtClean="0"/>
              <a:t>Year 6 Lesson Clip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01625"/>
            <a:ext cx="7924800" cy="1143000"/>
          </a:xfrm>
        </p:spPr>
        <p:txBody>
          <a:bodyPr anchor="ctr"/>
          <a:lstStyle/>
          <a:p>
            <a:r>
              <a:rPr lang="en-GB" sz="3500" dirty="0"/>
              <a:t>Reflection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91" y="1827213"/>
            <a:ext cx="7921625" cy="4114800"/>
          </a:xfrm>
        </p:spPr>
        <p:txBody>
          <a:bodyPr/>
          <a:lstStyle/>
          <a:p>
            <a:pPr marL="0" indent="0"/>
            <a:r>
              <a:rPr lang="en-GB" sz="2800" dirty="0" smtClean="0"/>
              <a:t>In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smtClean="0"/>
              <a:t>the class children’s reflection on and identification of key points of learning are regular and important activities. The potential benefits are: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Clarification of key points of learning to take forward into the next lesson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Provision of assessment information  for the teacher.</a:t>
            </a:r>
          </a:p>
          <a:p>
            <a:pPr marL="0" indent="0"/>
            <a:r>
              <a:rPr lang="en-GB" sz="2800" b="1" dirty="0" smtClean="0">
                <a:solidFill>
                  <a:srgbClr val="FF0000"/>
                </a:solidFill>
              </a:rPr>
              <a:t>Consider</a:t>
            </a:r>
            <a:r>
              <a:rPr lang="en-GB" sz="2800" dirty="0" smtClean="0"/>
              <a:t> how such reflections might </a:t>
            </a:r>
            <a:r>
              <a:rPr lang="en-GB" sz="2800" smtClean="0"/>
              <a:t>support pupils</a:t>
            </a:r>
            <a:r>
              <a:rPr lang="en-GB" sz="2800" dirty="0" smtClean="0"/>
              <a:t>’ learning.</a:t>
            </a:r>
            <a:endParaRPr lang="en-GB" sz="2800" b="1" dirty="0" smtClean="0">
              <a:solidFill>
                <a:srgbClr val="FF0000"/>
              </a:solidFill>
            </a:endParaRP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924800" cy="1143000"/>
          </a:xfrm>
        </p:spPr>
        <p:txBody>
          <a:bodyPr anchor="ctr"/>
          <a:lstStyle/>
          <a:p>
            <a:r>
              <a:rPr lang="en-GB" sz="35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27213"/>
            <a:ext cx="7770440" cy="4114800"/>
          </a:xfrm>
        </p:spPr>
        <p:txBody>
          <a:bodyPr/>
          <a:lstStyle/>
          <a:p>
            <a:pPr marL="0" indent="0"/>
            <a:r>
              <a:rPr lang="en-GB" sz="2800" dirty="0" smtClean="0"/>
              <a:t>The lesson reviews and builds the skills the understanding necessary to read and interpret line graphs. </a:t>
            </a:r>
          </a:p>
          <a:p>
            <a:pPr marL="0" indent="0"/>
            <a:endParaRPr lang="en-GB" sz="2800" dirty="0" smtClean="0"/>
          </a:p>
          <a:p>
            <a:pPr marL="0" indent="0"/>
            <a:r>
              <a:rPr lang="en-GB" sz="2800" dirty="0" smtClean="0"/>
              <a:t>The teacher describes the learning journey as small/microscopic steps.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924800" cy="1143000"/>
          </a:xfrm>
        </p:spPr>
        <p:txBody>
          <a:bodyPr anchor="ctr"/>
          <a:lstStyle/>
          <a:p>
            <a:r>
              <a:rPr lang="en-GB" sz="3500" dirty="0"/>
              <a:t>The journey through the 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27213"/>
            <a:ext cx="8216081" cy="4114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2800" dirty="0" smtClean="0"/>
              <a:t>Review of perpendicular lines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Review of important numbers involved in reading time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Review of time represented on a time line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Consideration of the features of line graphs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Reading and interpreting line graphs, using the skills explored during the lesson</a:t>
            </a:r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616" y="341784"/>
            <a:ext cx="7924800" cy="1143000"/>
          </a:xfrm>
        </p:spPr>
        <p:txBody>
          <a:bodyPr anchor="ctr"/>
          <a:lstStyle/>
          <a:p>
            <a:r>
              <a:rPr lang="en-GB" sz="3500" dirty="0"/>
              <a:t>Precise m</a:t>
            </a:r>
            <a:r>
              <a:rPr lang="en-GB" sz="3500" dirty="0" smtClean="0"/>
              <a:t>athematical</a:t>
            </a:r>
            <a:br>
              <a:rPr lang="en-GB" sz="3500" dirty="0" smtClean="0"/>
            </a:br>
            <a:r>
              <a:rPr lang="en-GB" sz="3500" dirty="0" smtClean="0"/>
              <a:t>vocabulary</a:t>
            </a:r>
            <a:endParaRPr lang="en-GB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968" y="2194520"/>
            <a:ext cx="6906344" cy="4114800"/>
          </a:xfrm>
        </p:spPr>
        <p:txBody>
          <a:bodyPr/>
          <a:lstStyle/>
          <a:p>
            <a:pPr marL="0" indent="0"/>
            <a:r>
              <a:rPr lang="en-GB" sz="2800" b="1" dirty="0" smtClean="0">
                <a:solidFill>
                  <a:srgbClr val="FF0000"/>
                </a:solidFill>
              </a:rPr>
              <a:t>Notice </a:t>
            </a:r>
            <a:r>
              <a:rPr lang="en-GB" sz="2800" dirty="0" smtClean="0"/>
              <a:t>throughout the lesson how the teacher models precise mathematical vocabulary and the children’s developing use of correct mathematical terms.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501352" y="1124744"/>
            <a:ext cx="7239000" cy="758825"/>
          </a:xfrm>
        </p:spPr>
        <p:txBody>
          <a:bodyPr anchor="ctr"/>
          <a:lstStyle/>
          <a:p>
            <a:pPr eaLnBrk="1" hangingPunct="1"/>
            <a:r>
              <a:rPr lang="en-US" altLang="en-US" dirty="0" smtClean="0"/>
              <a:t>Interpreting Line Graphs</a:t>
            </a:r>
          </a:p>
        </p:txBody>
      </p:sp>
      <p:sp>
        <p:nvSpPr>
          <p:cNvPr id="4099" name="Rectangle 47"/>
          <p:cNvSpPr>
            <a:spLocks noGrp="1" noChangeArrowheads="1"/>
          </p:cNvSpPr>
          <p:nvPr>
            <p:ph type="subTitle" idx="1"/>
          </p:nvPr>
        </p:nvSpPr>
        <p:spPr>
          <a:xfrm>
            <a:off x="501352" y="2764904"/>
            <a:ext cx="7239000" cy="1600200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Right angles and </a:t>
            </a:r>
            <a:endParaRPr lang="en-US" altLang="en-US" sz="3200" dirty="0" smtClean="0"/>
          </a:p>
          <a:p>
            <a:pPr eaLnBrk="1" hangingPunct="1"/>
            <a:r>
              <a:rPr lang="en-US" altLang="en-US" sz="3200" dirty="0" smtClean="0"/>
              <a:t>perpendicular lines</a:t>
            </a:r>
            <a:endParaRPr lang="en-US" altLang="en-US" sz="3200" dirty="0"/>
          </a:p>
          <a:p>
            <a:pPr eaLnBrk="1" hangingPunct="1"/>
            <a:r>
              <a:rPr lang="en-US" altLang="en-US" sz="3200" dirty="0" smtClean="0"/>
              <a:t>Year 6 Lesson Clip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9776"/>
            <a:ext cx="7924800" cy="1143000"/>
          </a:xfrm>
        </p:spPr>
        <p:txBody>
          <a:bodyPr anchor="ctr"/>
          <a:lstStyle/>
          <a:p>
            <a:r>
              <a:rPr lang="en-GB" sz="3500" dirty="0"/>
              <a:t>Right angles, what are they?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27213"/>
            <a:ext cx="7921625" cy="4114800"/>
          </a:xfrm>
        </p:spPr>
        <p:txBody>
          <a:bodyPr/>
          <a:lstStyle/>
          <a:p>
            <a:pPr marL="0" indent="0"/>
            <a:r>
              <a:rPr lang="en-GB" sz="2800" b="1" dirty="0" smtClean="0">
                <a:solidFill>
                  <a:srgbClr val="FF0000"/>
                </a:solidFill>
              </a:rPr>
              <a:t>Consider</a:t>
            </a:r>
            <a:r>
              <a:rPr lang="en-GB" sz="2800" dirty="0" smtClean="0"/>
              <a:t> how this questions provides the children with the opportunity to recall previous learning and talk together, using mathematical vocabulary.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7924800" cy="1143000"/>
          </a:xfrm>
        </p:spPr>
        <p:txBody>
          <a:bodyPr anchor="ctr"/>
          <a:lstStyle/>
          <a:p>
            <a:r>
              <a:rPr lang="en-GB" sz="3500" dirty="0"/>
              <a:t>Which are right angles?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3" y="1556792"/>
            <a:ext cx="3816424" cy="2828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67544" y="4437112"/>
            <a:ext cx="81369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Consider </a:t>
            </a:r>
            <a:r>
              <a:rPr lang="en-GB" sz="2800" dirty="0" smtClean="0"/>
              <a:t>the importance of presenting the angles in a variety of orientations. This is an aspect of variation. </a:t>
            </a:r>
            <a:r>
              <a:rPr lang="en-GB" sz="2800" dirty="0" smtClean="0"/>
              <a:t>Also note ideally the angles should be marked. The assumption in the lesson was that the focus was the interior angles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endParaRPr lang="en-GB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616" y="332656"/>
            <a:ext cx="7924800" cy="1143000"/>
          </a:xfrm>
        </p:spPr>
        <p:txBody>
          <a:bodyPr anchor="ctr"/>
          <a:lstStyle/>
          <a:p>
            <a:r>
              <a:rPr lang="en-GB" sz="3500" dirty="0"/>
              <a:t>The </a:t>
            </a:r>
            <a:r>
              <a:rPr lang="en-GB" sz="3500" i="1" dirty="0" smtClean="0"/>
              <a:t>“why” </a:t>
            </a:r>
            <a:r>
              <a:rPr lang="en-GB" sz="3500" dirty="0"/>
              <a:t>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27213"/>
            <a:ext cx="7921625" cy="4114800"/>
          </a:xfrm>
        </p:spPr>
        <p:txBody>
          <a:bodyPr/>
          <a:lstStyle/>
          <a:p>
            <a:r>
              <a:rPr lang="en-GB" sz="2800" dirty="0" smtClean="0"/>
              <a:t>The teacher asks:</a:t>
            </a:r>
          </a:p>
          <a:p>
            <a:r>
              <a:rPr lang="en-GB" sz="2800" i="1" dirty="0" smtClean="0"/>
              <a:t>Why are they the odd ones out?</a:t>
            </a:r>
          </a:p>
          <a:p>
            <a:endParaRPr lang="en-GB" sz="2800" i="1" dirty="0" smtClean="0"/>
          </a:p>
          <a:p>
            <a:pPr marL="0" indent="0"/>
            <a:r>
              <a:rPr lang="en-GB" sz="2800" dirty="0" smtClean="0"/>
              <a:t>Asking why is an important aspect of teaching for mastery, it engages children in a deeper level of thinking.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1940</TotalTime>
  <Words>845</Words>
  <Application>Microsoft Office PowerPoint</Application>
  <PresentationFormat>On-screen Show (4:3)</PresentationFormat>
  <Paragraphs>85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nctem1</vt:lpstr>
      <vt:lpstr>Interpreting Line Graphs</vt:lpstr>
      <vt:lpstr>Introduction</vt:lpstr>
      <vt:lpstr>Introduction</vt:lpstr>
      <vt:lpstr>The journey through the lesson</vt:lpstr>
      <vt:lpstr>Precise mathematical vocabulary</vt:lpstr>
      <vt:lpstr>Interpreting Line Graphs</vt:lpstr>
      <vt:lpstr>Right angles, what are they?</vt:lpstr>
      <vt:lpstr>Which are right angles?</vt:lpstr>
      <vt:lpstr>The “why” question</vt:lpstr>
      <vt:lpstr>Scaffolding and support</vt:lpstr>
      <vt:lpstr>Interpreting Line Graphs</vt:lpstr>
      <vt:lpstr>True or false activities</vt:lpstr>
      <vt:lpstr>The “why” question</vt:lpstr>
      <vt:lpstr>Interpreting Line Graphs</vt:lpstr>
      <vt:lpstr>True or False?</vt:lpstr>
      <vt:lpstr>Peer Support</vt:lpstr>
      <vt:lpstr>The Challenge Questions</vt:lpstr>
      <vt:lpstr>Interpreting Line Graphs</vt:lpstr>
      <vt:lpstr>Interactive Teaching</vt:lpstr>
      <vt:lpstr>Whole Class Discussion</vt:lpstr>
      <vt:lpstr>Have I done it correctly?</vt:lpstr>
      <vt:lpstr>Pupil Commentator</vt:lpstr>
      <vt:lpstr>Interpreting Line Graphs</vt:lpstr>
      <vt:lpstr>Peer Support</vt:lpstr>
      <vt:lpstr>Interpreting Line Graphs</vt:lpstr>
      <vt:lpstr>Reflection 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Interpreting Line Graphs</dc:title>
  <dc:creator>Deborah.morgan</dc:creator>
  <cp:lastModifiedBy>Deborah.morgan</cp:lastModifiedBy>
  <cp:revision>17</cp:revision>
  <dcterms:created xsi:type="dcterms:W3CDTF">2016-08-09T08:48:14Z</dcterms:created>
  <dcterms:modified xsi:type="dcterms:W3CDTF">2016-08-16T16:03:55Z</dcterms:modified>
</cp:coreProperties>
</file>