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982" r:id="rId5"/>
  </p:sldMasterIdLst>
  <p:sldIdLst>
    <p:sldId id="262" r:id="rId6"/>
    <p:sldId id="272" r:id="rId7"/>
    <p:sldId id="273" r:id="rId8"/>
    <p:sldId id="274" r:id="rId9"/>
    <p:sldId id="275" r:id="rId10"/>
    <p:sldId id="276" r:id="rId11"/>
    <p:sldId id="260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2E8"/>
    <a:srgbClr val="82CBDD"/>
    <a:srgbClr val="006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05" autoAdjust="0"/>
  </p:normalViewPr>
  <p:slideViewPr>
    <p:cSldViewPr>
      <p:cViewPr varScale="1">
        <p:scale>
          <a:sx n="97" d="100"/>
          <a:sy n="97" d="100"/>
        </p:scale>
        <p:origin x="-114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88136"/>
            <a:ext cx="9289032" cy="696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5564188"/>
            <a:ext cx="3733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564063"/>
            <a:ext cx="2286000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/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805135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468313" y="2492375"/>
            <a:ext cx="4391025" cy="504825"/>
          </a:xfrm>
        </p:spPr>
        <p:txBody>
          <a:bodyPr/>
          <a:lstStyle>
            <a:lvl1pPr>
              <a:defRPr sz="2400">
                <a:solidFill>
                  <a:srgbClr val="FFC000"/>
                </a:solidFill>
              </a:defRPr>
            </a:lvl1pPr>
          </a:lstStyle>
          <a:p>
            <a:pPr lvl="0"/>
            <a:r>
              <a:rPr lang="en-US" dirty="0" smtClean="0"/>
              <a:t>Click to edit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326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87313"/>
            <a:ext cx="27828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9ED6D-1930-4B07-89D6-FB3641539B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54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9DDB7-B4A9-495A-9083-EB806D5A03B5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0F11B-B194-4CA3-88B3-C10A3FD471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22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CF674-F9D0-400D-9D28-EC13FEF3D81E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ABFF4-8761-4898-BC59-79DB644AF0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093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B6765-8238-4738-9F21-0CACD42A8A00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75403-7A93-4F0F-AD53-D4275B7E44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919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BCDB8-E635-406C-ABB1-D296516E626E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FA054-E968-423E-A7EE-28B56E3143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817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BAB38-F25E-4E4E-8E8B-BBEB13828A23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805A-9749-46A0-BA7A-5D87501CD2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787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345FD-75AD-4BB4-B6A3-E6A8D1FCDEF2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42B4-95A3-4B0F-B916-5DAC937EC6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671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E850A-3047-4F05-B05A-7FF5D69ACBC6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24C6A-6780-4A99-B619-90F533A273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468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0B321-BF18-4EE5-A4B7-6691CC5EE131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5DBD2-6616-4854-A0BE-D220C6D6DB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510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EB1C6-FD70-4578-9B19-EEC582E8B74F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8B661-8A86-48E9-8B07-DB1C21A4DF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5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5875338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488"/>
            <a:ext cx="1914525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924800" cy="1143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861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59298-CD3B-4E89-9D04-E48D2F069C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780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4A257-268A-4089-B997-121C914CA4D7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8EE26-AEC2-4292-8451-961C273728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023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BDFBF-EA7A-44DB-968B-C0F19FD8610D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1E70E-9AAC-4414-9248-79EBB7251B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46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75338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5338"/>
            <a:ext cx="1914525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19475" y="616585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E49EE-8D5D-4AED-9247-38519C6609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03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5878513"/>
            <a:ext cx="27828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911850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924800" cy="1143000"/>
          </a:xfrm>
        </p:spPr>
        <p:txBody>
          <a:bodyPr anchor="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08400" y="63722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9DB62-CDD4-46AD-BF6D-8C81D3CFAF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58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803" y="5871993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871993"/>
            <a:ext cx="1914525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67069"/>
            <a:ext cx="8280920" cy="7920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4040188" cy="7117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20887"/>
            <a:ext cx="4040188" cy="3705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700808"/>
            <a:ext cx="4041775" cy="7117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3705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419872" y="6237312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EE9A-C263-4428-9493-A5022F608F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11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84138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86814"/>
            <a:ext cx="7924800" cy="9300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697E9-71A6-4615-8242-BB70F12E7B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90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74613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80EE3-B740-4D44-8538-5486520D94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73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74613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0"/>
            <a:ext cx="1914525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2192"/>
            <a:ext cx="3008313" cy="86409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08050"/>
            <a:ext cx="5111750" cy="5218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CA401-497E-425A-B96E-CF7FC5B941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400" y="188913"/>
            <a:ext cx="27828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450"/>
            <a:ext cx="1916113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41168"/>
            <a:ext cx="5486400" cy="42617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27913"/>
            <a:ext cx="5486400" cy="39132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0A04-3F03-48FA-9B81-17CA33A1AD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12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B59C2DAB-4F36-4927-9B29-2AA8F9C609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A30AC8-C5FA-499C-BBF3-E15D25C877DE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E33F02-C03A-4446-BF4B-E645F3BDAB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724" y="341313"/>
            <a:ext cx="8065715" cy="758825"/>
          </a:xfrm>
        </p:spPr>
        <p:txBody>
          <a:bodyPr/>
          <a:lstStyle/>
          <a:p>
            <a:r>
              <a:rPr lang="en-GB" dirty="0"/>
              <a:t>Making Progress in Multiplication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Multiplication by 6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 smtClean="0"/>
              <a:t>Part 2 of the lesson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0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 alternative representation of multiplication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248" y="3429001"/>
            <a:ext cx="7499176" cy="1584176"/>
          </a:xfrm>
        </p:spPr>
        <p:txBody>
          <a:bodyPr/>
          <a:lstStyle/>
          <a:p>
            <a:pPr marL="0" indent="0">
              <a:buNone/>
            </a:pPr>
            <a:r>
              <a:rPr lang="en-GB" i="1" dirty="0" smtClean="0"/>
              <a:t>This type of variation on the representation of the six times table has the potential to develop fluency in applying multiplication facts.</a:t>
            </a:r>
            <a:endParaRPr lang="en-GB" i="1" dirty="0"/>
          </a:p>
        </p:txBody>
      </p:sp>
      <p:sp>
        <p:nvSpPr>
          <p:cNvPr id="4" name="Rectangle 3"/>
          <p:cNvSpPr/>
          <p:nvPr/>
        </p:nvSpPr>
        <p:spPr>
          <a:xfrm>
            <a:off x="2483768" y="1988840"/>
            <a:ext cx="3816424" cy="7694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4400" b="1" dirty="0">
                <a:solidFill>
                  <a:prstClr val="black"/>
                </a:solidFill>
                <a:ea typeface="+mj-ea"/>
                <a:cs typeface="+mj-cs"/>
              </a:rPr>
              <a:t>6 </a:t>
            </a:r>
            <a:r>
              <a:rPr lang="en-GB" sz="4400" dirty="0"/>
              <a:t>×</a:t>
            </a:r>
            <a:r>
              <a:rPr lang="en-GB" sz="4400" b="1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GB" sz="4400" b="1" dirty="0">
                <a:solidFill>
                  <a:prstClr val="black"/>
                </a:solidFill>
                <a:ea typeface="+mj-ea"/>
                <a:cs typeface="+mj-cs"/>
              </a:rPr>
              <a:t>(   ) = 36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305274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Giving explanations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84784"/>
            <a:ext cx="7921625" cy="4114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i="1" dirty="0" smtClean="0"/>
              <a:t>Giving explanations is a key component in developing depth and mastery.</a:t>
            </a:r>
          </a:p>
          <a:p>
            <a:pPr marL="0" indent="0">
              <a:buNone/>
            </a:pPr>
            <a:r>
              <a:rPr lang="en-GB" i="1" dirty="0" smtClean="0"/>
              <a:t>The Chinese teachers place emphasis on precise explanations, using correct mathematical vocabulary and speaking in full sentences.</a:t>
            </a:r>
          </a:p>
          <a:p>
            <a:pPr marL="0" indent="0">
              <a:buNone/>
            </a:pPr>
            <a:endParaRPr lang="en-GB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Notice how the teacher explains that this was a challenge for some children, including higher attaining children.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21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True or false?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8904" y="1312168"/>
            <a:ext cx="7941568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 smtClean="0"/>
              <a:t>This type of activity is common in Shanghai classrooms. The aim is that children should not just check whether the answer is correct by calculating; but instead reason from the structure and relationships within the mathematics. </a:t>
            </a:r>
          </a:p>
          <a:p>
            <a:pPr marL="0" indent="0">
              <a:buNone/>
            </a:pPr>
            <a:endParaRPr lang="en-GB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Notice how some children reason that </a:t>
            </a:r>
            <a:r>
              <a:rPr lang="en-GB" dirty="0"/>
              <a:t> </a:t>
            </a:r>
            <a:r>
              <a:rPr lang="en-GB" dirty="0" smtClean="0"/>
              <a:t>          6 </a:t>
            </a:r>
            <a:r>
              <a:rPr lang="en-GB" dirty="0"/>
              <a:t>×</a:t>
            </a:r>
            <a:r>
              <a:rPr lang="en-GB" dirty="0" smtClean="0"/>
              <a:t> </a:t>
            </a:r>
            <a:r>
              <a:rPr lang="en-GB" dirty="0" smtClean="0"/>
              <a:t>4 = 23 cannot be correct since 23 is an odd number.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24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1116012" y="1556792"/>
            <a:ext cx="2591891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dirty="0"/>
              <a:t>6 </a:t>
            </a:r>
            <a:r>
              <a:rPr lang="en-GB" sz="2400" dirty="0"/>
              <a:t>×</a:t>
            </a:r>
            <a:r>
              <a:rPr lang="en-GB" altLang="en-US" dirty="0" smtClean="0"/>
              <a:t>3 </a:t>
            </a:r>
            <a:r>
              <a:rPr lang="en-GB" altLang="en-US" dirty="0"/>
              <a:t>= 19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1116013" y="2636912"/>
            <a:ext cx="20875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dirty="0"/>
              <a:t>4 </a:t>
            </a:r>
            <a:r>
              <a:rPr lang="en-GB" sz="2400" dirty="0"/>
              <a:t>×</a:t>
            </a:r>
            <a:r>
              <a:rPr lang="en-GB" altLang="en-US" dirty="0" smtClean="0"/>
              <a:t> </a:t>
            </a:r>
            <a:r>
              <a:rPr lang="en-GB" altLang="en-US" dirty="0"/>
              <a:t>6 = 23</a:t>
            </a:r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5508625" y="1556792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dirty="0"/>
              <a:t>2 </a:t>
            </a:r>
            <a:r>
              <a:rPr lang="en-GB" sz="2400" dirty="0"/>
              <a:t>×</a:t>
            </a:r>
            <a:r>
              <a:rPr lang="en-GB" altLang="en-US" dirty="0" smtClean="0"/>
              <a:t> </a:t>
            </a:r>
            <a:r>
              <a:rPr lang="en-GB" altLang="en-US" dirty="0"/>
              <a:t>6 = 12</a:t>
            </a:r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5508625" y="2636912"/>
            <a:ext cx="22320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dirty="0"/>
              <a:t>6 </a:t>
            </a:r>
            <a:r>
              <a:rPr lang="en-GB" sz="2400" dirty="0"/>
              <a:t>×</a:t>
            </a:r>
            <a:r>
              <a:rPr lang="en-GB" altLang="en-US" dirty="0" smtClean="0"/>
              <a:t> </a:t>
            </a:r>
            <a:r>
              <a:rPr lang="en-GB" altLang="en-US" dirty="0"/>
              <a:t>6 = 36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1600" y="3429000"/>
            <a:ext cx="7776864" cy="2332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0" hangingPunct="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Notice how the children engage in paired discussion regarding whether these number sentences are true or false.</a:t>
            </a:r>
          </a:p>
          <a:p>
            <a:pPr marL="457200" indent="-457200" eaLnBrk="0" hangingPunct="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Paired discussion is common throughout the lesson: consider its value.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924800" cy="1143000"/>
          </a:xfrm>
        </p:spPr>
        <p:txBody>
          <a:bodyPr/>
          <a:lstStyle/>
          <a:p>
            <a:pPr algn="ctr"/>
            <a:r>
              <a:rPr lang="en-GB" sz="5400" kern="1200" dirty="0">
                <a:ln w="18000">
                  <a:solidFill>
                    <a:srgbClr val="333399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  <a:ea typeface="宋体" pitchFamily="2" charset="-122"/>
                <a:cs typeface="+mn-cs"/>
              </a:rPr>
              <a:t>True or False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72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Demonstrating understanding in a variety of ways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Demonstration of understanding in a variety of ways is a key feature of teaching for mastery.</a:t>
            </a:r>
          </a:p>
          <a:p>
            <a:pPr>
              <a:buNone/>
            </a:pPr>
            <a:endParaRPr lang="en-GB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Observe the different ways that children demonstrate developing understanding throughout the lesson.</a:t>
            </a:r>
          </a:p>
        </p:txBody>
      </p:sp>
    </p:spTree>
    <p:extLst>
      <p:ext uri="{BB962C8B-B14F-4D97-AF65-F5344CB8AC3E}">
        <p14:creationId xmlns:p14="http://schemas.microsoft.com/office/powerpoint/2010/main" val="33098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CA218AA91A342B58C0B6FC7D07AF4" ma:contentTypeVersion="0" ma:contentTypeDescription="Create a new document." ma:contentTypeScope="" ma:versionID="5b7866326335da5b77b36b4b59ddb2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54F594-175D-48EF-893C-C652A355FA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FADFC2-BE4A-48E7-ADEA-14DB4E517D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3715A7F-9F54-4064-8148-582423D584E8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</TotalTime>
  <Words>252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nctem1</vt:lpstr>
      <vt:lpstr>Office Theme</vt:lpstr>
      <vt:lpstr>Making Progress in Multiplication</vt:lpstr>
      <vt:lpstr>An alternative representation of multiplication</vt:lpstr>
      <vt:lpstr>Giving explanations</vt:lpstr>
      <vt:lpstr>True or false?</vt:lpstr>
      <vt:lpstr>True or False</vt:lpstr>
      <vt:lpstr>Demonstrating understanding in a variety of ways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Peto</dc:creator>
  <cp:lastModifiedBy>Andrew Young</cp:lastModifiedBy>
  <cp:revision>43</cp:revision>
  <dcterms:created xsi:type="dcterms:W3CDTF">2008-01-11T09:41:35Z</dcterms:created>
  <dcterms:modified xsi:type="dcterms:W3CDTF">2015-11-13T11:45:46Z</dcterms:modified>
</cp:coreProperties>
</file>