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6.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7.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8.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9.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0.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5"/>
  </p:sldMasterIdLst>
  <p:notesMasterIdLst>
    <p:notesMasterId r:id="rId46"/>
  </p:notesMasterIdLst>
  <p:sldIdLst>
    <p:sldId id="263" r:id="rId6"/>
    <p:sldId id="256" r:id="rId7"/>
    <p:sldId id="588" r:id="rId8"/>
    <p:sldId id="293" r:id="rId9"/>
    <p:sldId id="304" r:id="rId10"/>
    <p:sldId id="269" r:id="rId11"/>
    <p:sldId id="276" r:id="rId12"/>
    <p:sldId id="277" r:id="rId13"/>
    <p:sldId id="280" r:id="rId14"/>
    <p:sldId id="281" r:id="rId15"/>
    <p:sldId id="282" r:id="rId16"/>
    <p:sldId id="635" r:id="rId17"/>
    <p:sldId id="634" r:id="rId18"/>
    <p:sldId id="580" r:id="rId19"/>
    <p:sldId id="579" r:id="rId20"/>
    <p:sldId id="620" r:id="rId21"/>
    <p:sldId id="621" r:id="rId22"/>
    <p:sldId id="618" r:id="rId23"/>
    <p:sldId id="619" r:id="rId24"/>
    <p:sldId id="642" r:id="rId25"/>
    <p:sldId id="622" r:id="rId26"/>
    <p:sldId id="623" r:id="rId27"/>
    <p:sldId id="624" r:id="rId28"/>
    <p:sldId id="625" r:id="rId29"/>
    <p:sldId id="626" r:id="rId30"/>
    <p:sldId id="627" r:id="rId31"/>
    <p:sldId id="628" r:id="rId32"/>
    <p:sldId id="629" r:id="rId33"/>
    <p:sldId id="632" r:id="rId34"/>
    <p:sldId id="633" r:id="rId35"/>
    <p:sldId id="630" r:id="rId36"/>
    <p:sldId id="631" r:id="rId37"/>
    <p:sldId id="286" r:id="rId38"/>
    <p:sldId id="265" r:id="rId39"/>
    <p:sldId id="287" r:id="rId40"/>
    <p:sldId id="636" r:id="rId41"/>
    <p:sldId id="641" r:id="rId42"/>
    <p:sldId id="616" r:id="rId43"/>
    <p:sldId id="617" r:id="rId44"/>
    <p:sldId id="291" r:id="rId45"/>
  </p:sldIdLst>
  <p:sldSz cx="12192000" cy="6858000"/>
  <p:notesSz cx="6858000" cy="9144000"/>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8C"/>
    <a:srgbClr val="585858"/>
    <a:srgbClr val="EBF5F5"/>
    <a:srgbClr val="FBF5D4"/>
    <a:srgbClr val="347574"/>
    <a:srgbClr val="466665"/>
    <a:srgbClr val="C8E2E8"/>
    <a:srgbClr val="82CB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52" autoAdjust="0"/>
    <p:restoredTop sz="77737" autoAdjust="0"/>
  </p:normalViewPr>
  <p:slideViewPr>
    <p:cSldViewPr>
      <p:cViewPr varScale="1">
        <p:scale>
          <a:sx n="56" d="100"/>
          <a:sy n="56" d="100"/>
        </p:scale>
        <p:origin x="1170" y="6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McCormack" userId="a36034f6-e157-44c0-92e0-583c4185333c" providerId="ADAL" clId="{477A97BF-3995-4C1A-AB68-FF28C829CDE6}"/>
    <pc:docChg chg="custSel modSld">
      <pc:chgData name="Steve McCormack" userId="a36034f6-e157-44c0-92e0-583c4185333c" providerId="ADAL" clId="{477A97BF-3995-4C1A-AB68-FF28C829CDE6}" dt="2021-09-21T08:56:04.535" v="30" actId="6549"/>
      <pc:docMkLst>
        <pc:docMk/>
      </pc:docMkLst>
      <pc:sldChg chg="modSp mod">
        <pc:chgData name="Steve McCormack" userId="a36034f6-e157-44c0-92e0-583c4185333c" providerId="ADAL" clId="{477A97BF-3995-4C1A-AB68-FF28C829CDE6}" dt="2021-09-21T08:56:04.535" v="30" actId="6549"/>
        <pc:sldMkLst>
          <pc:docMk/>
          <pc:sldMk cId="309275939" sldId="291"/>
        </pc:sldMkLst>
        <pc:spChg chg="mod">
          <ac:chgData name="Steve McCormack" userId="a36034f6-e157-44c0-92e0-583c4185333c" providerId="ADAL" clId="{477A97BF-3995-4C1A-AB68-FF28C829CDE6}" dt="2021-09-21T08:56:04.535" v="30" actId="6549"/>
          <ac:spMkLst>
            <pc:docMk/>
            <pc:sldMk cId="309275939" sldId="291"/>
            <ac:spMk id="2" creationId="{2FC8153A-3089-4481-8DDB-FCA2DBF5BD26}"/>
          </ac:spMkLst>
        </pc:spChg>
      </pc:sldChg>
      <pc:sldChg chg="modSp mod">
        <pc:chgData name="Steve McCormack" userId="a36034f6-e157-44c0-92e0-583c4185333c" providerId="ADAL" clId="{477A97BF-3995-4C1A-AB68-FF28C829CDE6}" dt="2021-09-21T08:53:07.677" v="5" actId="20577"/>
        <pc:sldMkLst>
          <pc:docMk/>
          <pc:sldMk cId="1972075379" sldId="579"/>
        </pc:sldMkLst>
        <pc:spChg chg="mod">
          <ac:chgData name="Steve McCormack" userId="a36034f6-e157-44c0-92e0-583c4185333c" providerId="ADAL" clId="{477A97BF-3995-4C1A-AB68-FF28C829CDE6}" dt="2021-09-21T08:53:07.677" v="5" actId="20577"/>
          <ac:spMkLst>
            <pc:docMk/>
            <pc:sldMk cId="1972075379" sldId="579"/>
            <ac:spMk id="9" creationId="{A6D4DA38-A594-4C1E-B509-A654A6D2FE0B}"/>
          </ac:spMkLst>
        </pc:spChg>
      </pc:sldChg>
      <pc:sldChg chg="modSp mod">
        <pc:chgData name="Steve McCormack" userId="a36034f6-e157-44c0-92e0-583c4185333c" providerId="ADAL" clId="{477A97BF-3995-4C1A-AB68-FF28C829CDE6}" dt="2021-09-21T08:52:58.996" v="4" actId="20577"/>
        <pc:sldMkLst>
          <pc:docMk/>
          <pc:sldMk cId="717258061" sldId="580"/>
        </pc:sldMkLst>
        <pc:spChg chg="mod">
          <ac:chgData name="Steve McCormack" userId="a36034f6-e157-44c0-92e0-583c4185333c" providerId="ADAL" clId="{477A97BF-3995-4C1A-AB68-FF28C829CDE6}" dt="2021-09-21T08:52:58.996" v="4" actId="20577"/>
          <ac:spMkLst>
            <pc:docMk/>
            <pc:sldMk cId="717258061" sldId="580"/>
            <ac:spMk id="2" creationId="{23A84928-1FCA-4634-9C2E-8162352F2955}"/>
          </ac:spMkLst>
        </pc:spChg>
      </pc:sldChg>
      <pc:sldChg chg="modSp mod">
        <pc:chgData name="Steve McCormack" userId="a36034f6-e157-44c0-92e0-583c4185333c" providerId="ADAL" clId="{477A97BF-3995-4C1A-AB68-FF28C829CDE6}" dt="2021-09-21T08:55:51.555" v="26" actId="6549"/>
        <pc:sldMkLst>
          <pc:docMk/>
          <pc:sldMk cId="2952935927" sldId="616"/>
        </pc:sldMkLst>
        <pc:spChg chg="mod">
          <ac:chgData name="Steve McCormack" userId="a36034f6-e157-44c0-92e0-583c4185333c" providerId="ADAL" clId="{477A97BF-3995-4C1A-AB68-FF28C829CDE6}" dt="2021-09-21T08:55:51.555" v="26" actId="6549"/>
          <ac:spMkLst>
            <pc:docMk/>
            <pc:sldMk cId="2952935927" sldId="616"/>
            <ac:spMk id="2" creationId="{468AD34D-48AC-4C34-99A5-DF560A5DFC10}"/>
          </ac:spMkLst>
        </pc:spChg>
      </pc:sldChg>
      <pc:sldChg chg="modSp mod">
        <pc:chgData name="Steve McCormack" userId="a36034f6-e157-44c0-92e0-583c4185333c" providerId="ADAL" clId="{477A97BF-3995-4C1A-AB68-FF28C829CDE6}" dt="2021-09-21T08:55:55.371" v="28" actId="6549"/>
        <pc:sldMkLst>
          <pc:docMk/>
          <pc:sldMk cId="1840260133" sldId="617"/>
        </pc:sldMkLst>
        <pc:spChg chg="mod">
          <ac:chgData name="Steve McCormack" userId="a36034f6-e157-44c0-92e0-583c4185333c" providerId="ADAL" clId="{477A97BF-3995-4C1A-AB68-FF28C829CDE6}" dt="2021-09-21T08:55:55.371" v="28" actId="6549"/>
          <ac:spMkLst>
            <pc:docMk/>
            <pc:sldMk cId="1840260133" sldId="617"/>
            <ac:spMk id="2" creationId="{468AD34D-48AC-4C34-99A5-DF560A5DFC10}"/>
          </ac:spMkLst>
        </pc:spChg>
      </pc:sldChg>
      <pc:sldChg chg="modSp mod">
        <pc:chgData name="Steve McCormack" userId="a36034f6-e157-44c0-92e0-583c4185333c" providerId="ADAL" clId="{477A97BF-3995-4C1A-AB68-FF28C829CDE6}" dt="2021-09-21T08:53:32.504" v="8" actId="20577"/>
        <pc:sldMkLst>
          <pc:docMk/>
          <pc:sldMk cId="1437287398" sldId="618"/>
        </pc:sldMkLst>
        <pc:spChg chg="mod">
          <ac:chgData name="Steve McCormack" userId="a36034f6-e157-44c0-92e0-583c4185333c" providerId="ADAL" clId="{477A97BF-3995-4C1A-AB68-FF28C829CDE6}" dt="2021-09-21T08:53:32.504" v="8" actId="20577"/>
          <ac:spMkLst>
            <pc:docMk/>
            <pc:sldMk cId="1437287398" sldId="618"/>
            <ac:spMk id="2" creationId="{23A84928-1FCA-4634-9C2E-8162352F2955}"/>
          </ac:spMkLst>
        </pc:spChg>
      </pc:sldChg>
      <pc:sldChg chg="modSp mod">
        <pc:chgData name="Steve McCormack" userId="a36034f6-e157-44c0-92e0-583c4185333c" providerId="ADAL" clId="{477A97BF-3995-4C1A-AB68-FF28C829CDE6}" dt="2021-09-21T08:53:44.123" v="9" actId="20577"/>
        <pc:sldMkLst>
          <pc:docMk/>
          <pc:sldMk cId="2569888896" sldId="619"/>
        </pc:sldMkLst>
        <pc:spChg chg="mod">
          <ac:chgData name="Steve McCormack" userId="a36034f6-e157-44c0-92e0-583c4185333c" providerId="ADAL" clId="{477A97BF-3995-4C1A-AB68-FF28C829CDE6}" dt="2021-09-21T08:53:44.123" v="9" actId="20577"/>
          <ac:spMkLst>
            <pc:docMk/>
            <pc:sldMk cId="2569888896" sldId="619"/>
            <ac:spMk id="6" creationId="{25678DFA-B107-4694-9CE5-A3E02903803E}"/>
          </ac:spMkLst>
        </pc:spChg>
      </pc:sldChg>
      <pc:sldChg chg="modSp mod">
        <pc:chgData name="Steve McCormack" userId="a36034f6-e157-44c0-92e0-583c4185333c" providerId="ADAL" clId="{477A97BF-3995-4C1A-AB68-FF28C829CDE6}" dt="2021-09-21T08:53:13.897" v="6" actId="20577"/>
        <pc:sldMkLst>
          <pc:docMk/>
          <pc:sldMk cId="450333873" sldId="620"/>
        </pc:sldMkLst>
        <pc:spChg chg="mod">
          <ac:chgData name="Steve McCormack" userId="a36034f6-e157-44c0-92e0-583c4185333c" providerId="ADAL" clId="{477A97BF-3995-4C1A-AB68-FF28C829CDE6}" dt="2021-09-21T08:53:13.897" v="6" actId="20577"/>
          <ac:spMkLst>
            <pc:docMk/>
            <pc:sldMk cId="450333873" sldId="620"/>
            <ac:spMk id="2" creationId="{23A84928-1FCA-4634-9C2E-8162352F2955}"/>
          </ac:spMkLst>
        </pc:spChg>
      </pc:sldChg>
      <pc:sldChg chg="modSp mod">
        <pc:chgData name="Steve McCormack" userId="a36034f6-e157-44c0-92e0-583c4185333c" providerId="ADAL" clId="{477A97BF-3995-4C1A-AB68-FF28C829CDE6}" dt="2021-09-21T08:53:21.497" v="7" actId="20577"/>
        <pc:sldMkLst>
          <pc:docMk/>
          <pc:sldMk cId="3283560303" sldId="621"/>
        </pc:sldMkLst>
        <pc:spChg chg="mod">
          <ac:chgData name="Steve McCormack" userId="a36034f6-e157-44c0-92e0-583c4185333c" providerId="ADAL" clId="{477A97BF-3995-4C1A-AB68-FF28C829CDE6}" dt="2021-09-21T08:53:21.497" v="7" actId="20577"/>
          <ac:spMkLst>
            <pc:docMk/>
            <pc:sldMk cId="3283560303" sldId="621"/>
            <ac:spMk id="9" creationId="{A6D4DA38-A594-4C1E-B509-A654A6D2FE0B}"/>
          </ac:spMkLst>
        </pc:spChg>
      </pc:sldChg>
      <pc:sldChg chg="modSp mod">
        <pc:chgData name="Steve McCormack" userId="a36034f6-e157-44c0-92e0-583c4185333c" providerId="ADAL" clId="{477A97BF-3995-4C1A-AB68-FF28C829CDE6}" dt="2021-09-21T08:53:59.653" v="11" actId="20577"/>
        <pc:sldMkLst>
          <pc:docMk/>
          <pc:sldMk cId="3795318581" sldId="622"/>
        </pc:sldMkLst>
        <pc:spChg chg="mod">
          <ac:chgData name="Steve McCormack" userId="a36034f6-e157-44c0-92e0-583c4185333c" providerId="ADAL" clId="{477A97BF-3995-4C1A-AB68-FF28C829CDE6}" dt="2021-09-21T08:53:59.653" v="11" actId="20577"/>
          <ac:spMkLst>
            <pc:docMk/>
            <pc:sldMk cId="3795318581" sldId="622"/>
            <ac:spMk id="2" creationId="{23A84928-1FCA-4634-9C2E-8162352F2955}"/>
          </ac:spMkLst>
        </pc:spChg>
      </pc:sldChg>
      <pc:sldChg chg="modSp mod">
        <pc:chgData name="Steve McCormack" userId="a36034f6-e157-44c0-92e0-583c4185333c" providerId="ADAL" clId="{477A97BF-3995-4C1A-AB68-FF28C829CDE6}" dt="2021-09-21T08:54:07.306" v="12" actId="20577"/>
        <pc:sldMkLst>
          <pc:docMk/>
          <pc:sldMk cId="1840713060" sldId="623"/>
        </pc:sldMkLst>
        <pc:spChg chg="mod">
          <ac:chgData name="Steve McCormack" userId="a36034f6-e157-44c0-92e0-583c4185333c" providerId="ADAL" clId="{477A97BF-3995-4C1A-AB68-FF28C829CDE6}" dt="2021-09-21T08:54:07.306" v="12" actId="20577"/>
          <ac:spMkLst>
            <pc:docMk/>
            <pc:sldMk cId="1840713060" sldId="623"/>
            <ac:spMk id="6" creationId="{25678DFA-B107-4694-9CE5-A3E02903803E}"/>
          </ac:spMkLst>
        </pc:spChg>
      </pc:sldChg>
      <pc:sldChg chg="modSp mod">
        <pc:chgData name="Steve McCormack" userId="a36034f6-e157-44c0-92e0-583c4185333c" providerId="ADAL" clId="{477A97BF-3995-4C1A-AB68-FF28C829CDE6}" dt="2021-09-21T08:54:14.071" v="13" actId="6549"/>
        <pc:sldMkLst>
          <pc:docMk/>
          <pc:sldMk cId="3394919958" sldId="624"/>
        </pc:sldMkLst>
        <pc:spChg chg="mod">
          <ac:chgData name="Steve McCormack" userId="a36034f6-e157-44c0-92e0-583c4185333c" providerId="ADAL" clId="{477A97BF-3995-4C1A-AB68-FF28C829CDE6}" dt="2021-09-21T08:54:14.071" v="13" actId="6549"/>
          <ac:spMkLst>
            <pc:docMk/>
            <pc:sldMk cId="3394919958" sldId="624"/>
            <ac:spMk id="2" creationId="{23A84928-1FCA-4634-9C2E-8162352F2955}"/>
          </ac:spMkLst>
        </pc:spChg>
      </pc:sldChg>
      <pc:sldChg chg="modSp mod">
        <pc:chgData name="Steve McCormack" userId="a36034f6-e157-44c0-92e0-583c4185333c" providerId="ADAL" clId="{477A97BF-3995-4C1A-AB68-FF28C829CDE6}" dt="2021-09-21T08:54:31.258" v="14" actId="20577"/>
        <pc:sldMkLst>
          <pc:docMk/>
          <pc:sldMk cId="1790993948" sldId="625"/>
        </pc:sldMkLst>
        <pc:spChg chg="mod">
          <ac:chgData name="Steve McCormack" userId="a36034f6-e157-44c0-92e0-583c4185333c" providerId="ADAL" clId="{477A97BF-3995-4C1A-AB68-FF28C829CDE6}" dt="2021-09-21T08:54:31.258" v="14" actId="20577"/>
          <ac:spMkLst>
            <pc:docMk/>
            <pc:sldMk cId="1790993948" sldId="625"/>
            <ac:spMk id="6" creationId="{25678DFA-B107-4694-9CE5-A3E02903803E}"/>
          </ac:spMkLst>
        </pc:spChg>
      </pc:sldChg>
      <pc:sldChg chg="modSp mod">
        <pc:chgData name="Steve McCormack" userId="a36034f6-e157-44c0-92e0-583c4185333c" providerId="ADAL" clId="{477A97BF-3995-4C1A-AB68-FF28C829CDE6}" dt="2021-09-21T08:54:35.768" v="15" actId="20577"/>
        <pc:sldMkLst>
          <pc:docMk/>
          <pc:sldMk cId="166465604" sldId="626"/>
        </pc:sldMkLst>
        <pc:spChg chg="mod">
          <ac:chgData name="Steve McCormack" userId="a36034f6-e157-44c0-92e0-583c4185333c" providerId="ADAL" clId="{477A97BF-3995-4C1A-AB68-FF28C829CDE6}" dt="2021-09-21T08:54:35.768" v="15" actId="20577"/>
          <ac:spMkLst>
            <pc:docMk/>
            <pc:sldMk cId="166465604" sldId="626"/>
            <ac:spMk id="2" creationId="{23A84928-1FCA-4634-9C2E-8162352F2955}"/>
          </ac:spMkLst>
        </pc:spChg>
      </pc:sldChg>
      <pc:sldChg chg="modSp mod">
        <pc:chgData name="Steve McCormack" userId="a36034f6-e157-44c0-92e0-583c4185333c" providerId="ADAL" clId="{477A97BF-3995-4C1A-AB68-FF28C829CDE6}" dt="2021-09-21T08:54:44.183" v="16" actId="6549"/>
        <pc:sldMkLst>
          <pc:docMk/>
          <pc:sldMk cId="581104111" sldId="627"/>
        </pc:sldMkLst>
        <pc:spChg chg="mod">
          <ac:chgData name="Steve McCormack" userId="a36034f6-e157-44c0-92e0-583c4185333c" providerId="ADAL" clId="{477A97BF-3995-4C1A-AB68-FF28C829CDE6}" dt="2021-09-21T08:54:44.183" v="16" actId="6549"/>
          <ac:spMkLst>
            <pc:docMk/>
            <pc:sldMk cId="581104111" sldId="627"/>
            <ac:spMk id="6" creationId="{25678DFA-B107-4694-9CE5-A3E02903803E}"/>
          </ac:spMkLst>
        </pc:spChg>
      </pc:sldChg>
      <pc:sldChg chg="modSp mod">
        <pc:chgData name="Steve McCormack" userId="a36034f6-e157-44c0-92e0-583c4185333c" providerId="ADAL" clId="{477A97BF-3995-4C1A-AB68-FF28C829CDE6}" dt="2021-09-21T08:54:50.484" v="17" actId="20577"/>
        <pc:sldMkLst>
          <pc:docMk/>
          <pc:sldMk cId="911044331" sldId="628"/>
        </pc:sldMkLst>
        <pc:spChg chg="mod">
          <ac:chgData name="Steve McCormack" userId="a36034f6-e157-44c0-92e0-583c4185333c" providerId="ADAL" clId="{477A97BF-3995-4C1A-AB68-FF28C829CDE6}" dt="2021-09-21T08:54:50.484" v="17" actId="20577"/>
          <ac:spMkLst>
            <pc:docMk/>
            <pc:sldMk cId="911044331" sldId="628"/>
            <ac:spMk id="2" creationId="{23A84928-1FCA-4634-9C2E-8162352F2955}"/>
          </ac:spMkLst>
        </pc:spChg>
      </pc:sldChg>
      <pc:sldChg chg="modSp mod">
        <pc:chgData name="Steve McCormack" userId="a36034f6-e157-44c0-92e0-583c4185333c" providerId="ADAL" clId="{477A97BF-3995-4C1A-AB68-FF28C829CDE6}" dt="2021-09-21T08:54:58.553" v="18" actId="6549"/>
        <pc:sldMkLst>
          <pc:docMk/>
          <pc:sldMk cId="2076198016" sldId="629"/>
        </pc:sldMkLst>
        <pc:spChg chg="mod">
          <ac:chgData name="Steve McCormack" userId="a36034f6-e157-44c0-92e0-583c4185333c" providerId="ADAL" clId="{477A97BF-3995-4C1A-AB68-FF28C829CDE6}" dt="2021-09-21T08:54:58.553" v="18" actId="6549"/>
          <ac:spMkLst>
            <pc:docMk/>
            <pc:sldMk cId="2076198016" sldId="629"/>
            <ac:spMk id="6" creationId="{25678DFA-B107-4694-9CE5-A3E02903803E}"/>
          </ac:spMkLst>
        </pc:spChg>
      </pc:sldChg>
      <pc:sldChg chg="modSp mod">
        <pc:chgData name="Steve McCormack" userId="a36034f6-e157-44c0-92e0-583c4185333c" providerId="ADAL" clId="{477A97BF-3995-4C1A-AB68-FF28C829CDE6}" dt="2021-09-21T08:55:22.970" v="21" actId="6549"/>
        <pc:sldMkLst>
          <pc:docMk/>
          <pc:sldMk cId="3503536880" sldId="630"/>
        </pc:sldMkLst>
        <pc:spChg chg="mod">
          <ac:chgData name="Steve McCormack" userId="a36034f6-e157-44c0-92e0-583c4185333c" providerId="ADAL" clId="{477A97BF-3995-4C1A-AB68-FF28C829CDE6}" dt="2021-09-21T08:55:22.970" v="21" actId="6549"/>
          <ac:spMkLst>
            <pc:docMk/>
            <pc:sldMk cId="3503536880" sldId="630"/>
            <ac:spMk id="2" creationId="{23A84928-1FCA-4634-9C2E-8162352F2955}"/>
          </ac:spMkLst>
        </pc:spChg>
      </pc:sldChg>
      <pc:sldChg chg="modSp mod">
        <pc:chgData name="Steve McCormack" userId="a36034f6-e157-44c0-92e0-583c4185333c" providerId="ADAL" clId="{477A97BF-3995-4C1A-AB68-FF28C829CDE6}" dt="2021-09-21T08:55:31.464" v="22" actId="6549"/>
        <pc:sldMkLst>
          <pc:docMk/>
          <pc:sldMk cId="1576251941" sldId="631"/>
        </pc:sldMkLst>
        <pc:spChg chg="mod">
          <ac:chgData name="Steve McCormack" userId="a36034f6-e157-44c0-92e0-583c4185333c" providerId="ADAL" clId="{477A97BF-3995-4C1A-AB68-FF28C829CDE6}" dt="2021-09-21T08:55:31.464" v="22" actId="6549"/>
          <ac:spMkLst>
            <pc:docMk/>
            <pc:sldMk cId="1576251941" sldId="631"/>
            <ac:spMk id="6" creationId="{25678DFA-B107-4694-9CE5-A3E02903803E}"/>
          </ac:spMkLst>
        </pc:spChg>
      </pc:sldChg>
      <pc:sldChg chg="modSp mod">
        <pc:chgData name="Steve McCormack" userId="a36034f6-e157-44c0-92e0-583c4185333c" providerId="ADAL" clId="{477A97BF-3995-4C1A-AB68-FF28C829CDE6}" dt="2021-09-21T08:55:10.052" v="19" actId="20577"/>
        <pc:sldMkLst>
          <pc:docMk/>
          <pc:sldMk cId="2720457643" sldId="632"/>
        </pc:sldMkLst>
        <pc:spChg chg="mod">
          <ac:chgData name="Steve McCormack" userId="a36034f6-e157-44c0-92e0-583c4185333c" providerId="ADAL" clId="{477A97BF-3995-4C1A-AB68-FF28C829CDE6}" dt="2021-09-21T08:55:10.052" v="19" actId="20577"/>
          <ac:spMkLst>
            <pc:docMk/>
            <pc:sldMk cId="2720457643" sldId="632"/>
            <ac:spMk id="2" creationId="{23A84928-1FCA-4634-9C2E-8162352F2955}"/>
          </ac:spMkLst>
        </pc:spChg>
      </pc:sldChg>
      <pc:sldChg chg="modSp mod">
        <pc:chgData name="Steve McCormack" userId="a36034f6-e157-44c0-92e0-583c4185333c" providerId="ADAL" clId="{477A97BF-3995-4C1A-AB68-FF28C829CDE6}" dt="2021-09-21T08:55:18.356" v="20" actId="20577"/>
        <pc:sldMkLst>
          <pc:docMk/>
          <pc:sldMk cId="437105980" sldId="633"/>
        </pc:sldMkLst>
        <pc:spChg chg="mod">
          <ac:chgData name="Steve McCormack" userId="a36034f6-e157-44c0-92e0-583c4185333c" providerId="ADAL" clId="{477A97BF-3995-4C1A-AB68-FF28C829CDE6}" dt="2021-09-21T08:55:18.356" v="20" actId="20577"/>
          <ac:spMkLst>
            <pc:docMk/>
            <pc:sldMk cId="437105980" sldId="633"/>
            <ac:spMk id="6" creationId="{25678DFA-B107-4694-9CE5-A3E02903803E}"/>
          </ac:spMkLst>
        </pc:spChg>
      </pc:sldChg>
      <pc:sldChg chg="modSp mod">
        <pc:chgData name="Steve McCormack" userId="a36034f6-e157-44c0-92e0-583c4185333c" providerId="ADAL" clId="{477A97BF-3995-4C1A-AB68-FF28C829CDE6}" dt="2021-09-21T08:52:29.474" v="3" actId="20577"/>
        <pc:sldMkLst>
          <pc:docMk/>
          <pc:sldMk cId="3738116298" sldId="635"/>
        </pc:sldMkLst>
        <pc:spChg chg="mod">
          <ac:chgData name="Steve McCormack" userId="a36034f6-e157-44c0-92e0-583c4185333c" providerId="ADAL" clId="{477A97BF-3995-4C1A-AB68-FF28C829CDE6}" dt="2021-09-21T08:52:29.474" v="3" actId="20577"/>
          <ac:spMkLst>
            <pc:docMk/>
            <pc:sldMk cId="3738116298" sldId="635"/>
            <ac:spMk id="2" creationId="{B08EAE25-5B76-4ADD-94E3-A4483F44E3F4}"/>
          </ac:spMkLst>
        </pc:spChg>
      </pc:sldChg>
      <pc:sldChg chg="modSp mod">
        <pc:chgData name="Steve McCormack" userId="a36034f6-e157-44c0-92e0-583c4185333c" providerId="ADAL" clId="{477A97BF-3995-4C1A-AB68-FF28C829CDE6}" dt="2021-09-21T08:55:46.056" v="24" actId="6549"/>
        <pc:sldMkLst>
          <pc:docMk/>
          <pc:sldMk cId="2348100145" sldId="636"/>
        </pc:sldMkLst>
        <pc:spChg chg="mod">
          <ac:chgData name="Steve McCormack" userId="a36034f6-e157-44c0-92e0-583c4185333c" providerId="ADAL" clId="{477A97BF-3995-4C1A-AB68-FF28C829CDE6}" dt="2021-09-21T08:55:46.056" v="24" actId="6549"/>
          <ac:spMkLst>
            <pc:docMk/>
            <pc:sldMk cId="2348100145" sldId="636"/>
            <ac:spMk id="2" creationId="{3D3B0D61-9420-4B06-8555-667429430C87}"/>
          </ac:spMkLst>
        </pc:spChg>
      </pc:sldChg>
      <pc:sldChg chg="modSp mod">
        <pc:chgData name="Steve McCormack" userId="a36034f6-e157-44c0-92e0-583c4185333c" providerId="ADAL" clId="{477A97BF-3995-4C1A-AB68-FF28C829CDE6}" dt="2021-09-21T08:53:54.611" v="10" actId="20577"/>
        <pc:sldMkLst>
          <pc:docMk/>
          <pc:sldMk cId="251955160" sldId="642"/>
        </pc:sldMkLst>
        <pc:spChg chg="mod">
          <ac:chgData name="Steve McCormack" userId="a36034f6-e157-44c0-92e0-583c4185333c" providerId="ADAL" clId="{477A97BF-3995-4C1A-AB68-FF28C829CDE6}" dt="2021-09-21T08:53:54.611" v="10" actId="20577"/>
          <ac:spMkLst>
            <pc:docMk/>
            <pc:sldMk cId="251955160" sldId="642"/>
            <ac:spMk id="6" creationId="{25678DFA-B107-4694-9CE5-A3E02903803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DD315-CABA-48C9-B8B8-E7F4A7C4E8FE}" type="datetimeFigureOut">
              <a:rPr lang="en-GB" smtClean="0"/>
              <a:t>21/09/2021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C6D43-B330-470E-9514-C837501A6F5A}" type="slidenum">
              <a:rPr lang="en-GB" smtClean="0"/>
              <a:t>‹#›</a:t>
            </a:fld>
            <a:endParaRPr lang="en-GB"/>
          </a:p>
        </p:txBody>
      </p:sp>
    </p:spTree>
    <p:extLst>
      <p:ext uri="{BB962C8B-B14F-4D97-AF65-F5344CB8AC3E}">
        <p14:creationId xmlns:p14="http://schemas.microsoft.com/office/powerpoint/2010/main" val="21042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a:t>
            </a:fld>
            <a:endParaRPr lang="en-GB"/>
          </a:p>
        </p:txBody>
      </p:sp>
    </p:spTree>
    <p:extLst>
      <p:ext uri="{BB962C8B-B14F-4D97-AF65-F5344CB8AC3E}">
        <p14:creationId xmlns:p14="http://schemas.microsoft.com/office/powerpoint/2010/main" val="3044312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dirty="0">
                <a:highlight>
                  <a:srgbClr val="FFFF00"/>
                </a:highlight>
              </a:rPr>
              <a:t>Where is the 3? Where is the 2? Where is the 9?</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dirty="0">
                <a:highlight>
                  <a:srgbClr val="FFFF00"/>
                </a:highlight>
              </a:rPr>
              <a:t>What is the relationship between Oscar and Pietro’s shares? Which diagram makes this most obvious?</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dirty="0">
                <a:highlight>
                  <a:srgbClr val="FFFF00"/>
                </a:highlight>
              </a:rPr>
              <a:t>Which do you find easiest to use? Which do you find hardest?</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dirty="0">
                <a:highlight>
                  <a:srgbClr val="FFFF00"/>
                </a:highlight>
              </a:rPr>
              <a:t>After completing Example 1, you could ask students to draw similar representations for a different situation, say, a ratio of 2 : 5. </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It is important for students to be able to work between representations. Offering a situation, and asking students to represent it in more than one way, can be productive in making connections between those representations and the mathematical structures they represent.</a:t>
            </a:r>
          </a:p>
          <a:p>
            <a:r>
              <a:rPr lang="en-GB" dirty="0"/>
              <a:t>It is also important to recognise the limitations of different representations. For example, if a question describes some money shared in the ratio 2 : 3 : 4, then a double number line or ratio table may not be as useful as a bar model representation, since the bar model can more obviously be adapted and interpreted to include the three-way split.</a:t>
            </a:r>
          </a:p>
        </p:txBody>
      </p:sp>
      <p:sp>
        <p:nvSpPr>
          <p:cNvPr id="4" name="Slide Number Placeholder 3"/>
          <p:cNvSpPr>
            <a:spLocks noGrp="1"/>
          </p:cNvSpPr>
          <p:nvPr>
            <p:ph type="sldNum" sz="quarter" idx="5"/>
          </p:nvPr>
        </p:nvSpPr>
        <p:spPr/>
        <p:txBody>
          <a:bodyPr/>
          <a:lstStyle/>
          <a:p>
            <a:fld id="{95CC6D43-B330-470E-9514-C837501A6F5A}" type="slidenum">
              <a:rPr lang="en-GB" smtClean="0"/>
              <a:t>14</a:t>
            </a:fld>
            <a:endParaRPr lang="en-GB"/>
          </a:p>
        </p:txBody>
      </p:sp>
    </p:spTree>
    <p:extLst>
      <p:ext uri="{BB962C8B-B14F-4D97-AF65-F5344CB8AC3E}">
        <p14:creationId xmlns:p14="http://schemas.microsoft.com/office/powerpoint/2010/main" val="3630015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sequencing of this example can be found on pages 28 and 29 of the 3.1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3210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Can you draw a bar model to represent this problem? </a:t>
            </a:r>
          </a:p>
          <a:p>
            <a:pPr>
              <a:spcBef>
                <a:spcPts val="400"/>
              </a:spcBef>
              <a:spcAft>
                <a:spcPts val="400"/>
              </a:spcAft>
            </a:pPr>
            <a:r>
              <a:rPr lang="en-GB" sz="1200" dirty="0">
                <a:solidFill>
                  <a:srgbClr val="008080"/>
                </a:solidFill>
                <a:latin typeface="Myriad Pro"/>
              </a:rPr>
              <a:t>Where is the 8 in your bar model? Where is the 1? Where is the 3?</a:t>
            </a:r>
          </a:p>
          <a:p>
            <a:pPr>
              <a:spcBef>
                <a:spcPts val="400"/>
              </a:spcBef>
              <a:spcAft>
                <a:spcPts val="400"/>
              </a:spcAft>
            </a:pPr>
            <a:r>
              <a:rPr lang="en-GB" sz="1200" dirty="0">
                <a:solidFill>
                  <a:srgbClr val="008080"/>
                </a:solidFill>
                <a:latin typeface="Myriad Pro"/>
              </a:rPr>
              <a:t>How would this question change if you took out the word ‘more’?</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How could a bar model be used to solve this problem? This type of question is encountered in Key Stage 2 and is a good example of when a bar model is particularly efficient because there are additive structures as well as multiplicative structures in use. Useful activities and questions are ones that help students to recognise how the underlying structure of a problem can influence which type of representations are most appropriate.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16</a:t>
            </a:fld>
            <a:endParaRPr lang="en-GB"/>
          </a:p>
        </p:txBody>
      </p:sp>
    </p:spTree>
    <p:extLst>
      <p:ext uri="{BB962C8B-B14F-4D97-AF65-F5344CB8AC3E}">
        <p14:creationId xmlns:p14="http://schemas.microsoft.com/office/powerpoint/2010/main" val="2110646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sequencing of this example can be found on page 29 of the 3.1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5811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Is there another way of saying this?</a:t>
            </a:r>
          </a:p>
          <a:p>
            <a:pPr>
              <a:spcBef>
                <a:spcPts val="400"/>
              </a:spcBef>
              <a:spcAft>
                <a:spcPts val="400"/>
              </a:spcAft>
            </a:pPr>
            <a:r>
              <a:rPr lang="en-GB" sz="1200" dirty="0">
                <a:solidFill>
                  <a:srgbClr val="008080"/>
                </a:solidFill>
                <a:latin typeface="Myriad Pro"/>
              </a:rPr>
              <a:t>Which way do you think about ratios?</a:t>
            </a:r>
          </a:p>
          <a:p>
            <a:pPr>
              <a:spcBef>
                <a:spcPts val="400"/>
              </a:spcBef>
              <a:spcAft>
                <a:spcPts val="400"/>
              </a:spcAft>
            </a:pPr>
            <a:r>
              <a:rPr lang="en-GB" sz="1200" dirty="0">
                <a:solidFill>
                  <a:srgbClr val="008080"/>
                </a:solidFill>
                <a:latin typeface="Myriad Pro"/>
              </a:rPr>
              <a:t>Could you represent a different ratio in both of these ways?</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The use of ‘for every’, as in Example 3, will link to other elements of multiplicative reasoning. For example, if sweets are shared between Alice and Brenda in the ratio 2 : 1, students should be able to read this as ‘Alice has two sweets for every one sweet that Brenda has’. Students’ attention should be drawn to the two different multiplicative relationships used in Example 3. For any quantities shared in the ratio 2 : 5, one will always be 2.5 times greater than the other (this is often described as the functional multiplier). As students list pairs of quantities that fit this, they will use a second multiplicative relationship to scale up each of the quantities. For example, 2 : 5 can be scaled to 8 : 20 by multiplying by four (this is called the scalar multiplier). </a:t>
            </a:r>
          </a:p>
        </p:txBody>
      </p:sp>
      <p:sp>
        <p:nvSpPr>
          <p:cNvPr id="4" name="Slide Number Placeholder 3"/>
          <p:cNvSpPr>
            <a:spLocks noGrp="1"/>
          </p:cNvSpPr>
          <p:nvPr>
            <p:ph type="sldNum" sz="quarter" idx="5"/>
          </p:nvPr>
        </p:nvSpPr>
        <p:spPr/>
        <p:txBody>
          <a:bodyPr/>
          <a:lstStyle/>
          <a:p>
            <a:fld id="{95CC6D43-B330-470E-9514-C837501A6F5A}" type="slidenum">
              <a:rPr lang="en-GB" smtClean="0"/>
              <a:t>18</a:t>
            </a:fld>
            <a:endParaRPr lang="en-GB"/>
          </a:p>
        </p:txBody>
      </p:sp>
    </p:spTree>
    <p:extLst>
      <p:ext uri="{BB962C8B-B14F-4D97-AF65-F5344CB8AC3E}">
        <p14:creationId xmlns:p14="http://schemas.microsoft.com/office/powerpoint/2010/main" val="4256930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sequencing of this example can be found on pages 29 and 30 of the 3.1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22903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sequencing of this example can be found on pages 29 and 30 of the 3.1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23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Why might Emily think this? When is this true? When is this not true?</a:t>
            </a:r>
          </a:p>
          <a:p>
            <a:pPr>
              <a:spcBef>
                <a:spcPts val="400"/>
              </a:spcBef>
              <a:spcAft>
                <a:spcPts val="400"/>
              </a:spcAft>
            </a:pPr>
            <a:r>
              <a:rPr lang="en-GB" sz="1200" dirty="0">
                <a:solidFill>
                  <a:srgbClr val="008080"/>
                </a:solidFill>
                <a:latin typeface="Myriad Pro"/>
              </a:rPr>
              <a:t>How much might Erin and Laura actually each have? What ratio might they actually have shared in? Is there more than one answer to this?</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sz="1800" i="1" dirty="0">
                <a:effectLst/>
                <a:latin typeface="Myriad Pro"/>
                <a:ea typeface="Calibri" panose="020F0502020204030204" pitchFamily="34" charset="0"/>
                <a:cs typeface="Times New Roman" panose="02020603050405020304" pitchFamily="18" charset="0"/>
              </a:rPr>
              <a:t>Example 4 </a:t>
            </a:r>
            <a:r>
              <a:rPr lang="en-GB" sz="1800" dirty="0">
                <a:effectLst/>
                <a:latin typeface="Myriad Pro"/>
                <a:ea typeface="Calibri" panose="020F0502020204030204" pitchFamily="34" charset="0"/>
                <a:cs typeface="Times New Roman" panose="02020603050405020304" pitchFamily="18" charset="0"/>
              </a:rPr>
              <a:t>offers an example of </a:t>
            </a:r>
            <a:r>
              <a:rPr lang="en-GB" sz="1800" i="1" dirty="0">
                <a:effectLst/>
                <a:latin typeface="Myriad Pro"/>
                <a:ea typeface="Calibri" panose="020F0502020204030204" pitchFamily="34" charset="0"/>
                <a:cs typeface="Times New Roman" panose="02020603050405020304" pitchFamily="18" charset="0"/>
              </a:rPr>
              <a:t>‘what it’s not’</a:t>
            </a:r>
            <a:r>
              <a:rPr lang="en-GB" sz="1800" dirty="0">
                <a:effectLst/>
                <a:latin typeface="Myriad Pro"/>
                <a:ea typeface="Calibri" panose="020F0502020204030204" pitchFamily="34" charset="0"/>
                <a:cs typeface="Times New Roman" panose="02020603050405020304" pitchFamily="18" charset="0"/>
              </a:rPr>
              <a:t>. A common misconception for students working with ratio is to use additive rather than multiplicative relationships, assuming that a ratio of 2</a:t>
            </a:r>
            <a:r>
              <a:rPr lang="en-GB" sz="1800" baseline="30000" dirty="0">
                <a:effectLst/>
                <a:latin typeface="Myriad Pro"/>
                <a:ea typeface="Calibri" panose="020F0502020204030204" pitchFamily="34" charset="0"/>
                <a:cs typeface="Times New Roman" panose="02020603050405020304" pitchFamily="18" charset="0"/>
              </a:rPr>
              <a:t> </a:t>
            </a:r>
            <a:r>
              <a:rPr lang="en-GB" sz="1800" dirty="0">
                <a:effectLst/>
                <a:latin typeface="Myriad Pro"/>
                <a:ea typeface="Calibri" panose="020F0502020204030204" pitchFamily="34" charset="0"/>
                <a:cs typeface="Times New Roman" panose="02020603050405020304" pitchFamily="18" charset="0"/>
              </a:rPr>
              <a:t>:</a:t>
            </a:r>
            <a:r>
              <a:rPr lang="en-GB" sz="1800" baseline="30000" dirty="0">
                <a:effectLst/>
                <a:latin typeface="Myriad Pro"/>
                <a:ea typeface="Calibri" panose="020F0502020204030204" pitchFamily="34" charset="0"/>
                <a:cs typeface="Times New Roman" panose="02020603050405020304" pitchFamily="18" charset="0"/>
              </a:rPr>
              <a:t> </a:t>
            </a:r>
            <a:r>
              <a:rPr lang="en-GB" sz="1800" dirty="0">
                <a:effectLst/>
                <a:latin typeface="Myriad Pro"/>
                <a:ea typeface="Calibri" panose="020F0502020204030204" pitchFamily="34" charset="0"/>
                <a:cs typeface="Times New Roman" panose="02020603050405020304" pitchFamily="18" charset="0"/>
              </a:rPr>
              <a:t>5 means that Laura will always have £3 more than Erin. This question gives students a chance to explore and reason about why this cannot be the case. Students could list other ratios that would also give a difference of £3.</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21</a:t>
            </a:fld>
            <a:endParaRPr lang="en-GB"/>
          </a:p>
        </p:txBody>
      </p:sp>
    </p:spTree>
    <p:extLst>
      <p:ext uri="{BB962C8B-B14F-4D97-AF65-F5344CB8AC3E}">
        <p14:creationId xmlns:p14="http://schemas.microsoft.com/office/powerpoint/2010/main" val="1796295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sequencing of this example can be found on page 30 of the 3.1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43498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If Sam has _, how much does Cassidy have? If Cassidy has _, how much does Sam have?</a:t>
            </a:r>
          </a:p>
          <a:p>
            <a:pPr>
              <a:spcBef>
                <a:spcPts val="400"/>
              </a:spcBef>
              <a:spcAft>
                <a:spcPts val="400"/>
              </a:spcAft>
            </a:pPr>
            <a:r>
              <a:rPr lang="en-GB" sz="1200" dirty="0">
                <a:solidFill>
                  <a:srgbClr val="008080"/>
                </a:solidFill>
                <a:latin typeface="Myriad Pro"/>
              </a:rPr>
              <a:t>What did you do to calculate this each time? Is there another way to do this?</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sz="1800" i="1" dirty="0">
                <a:effectLst/>
                <a:latin typeface="Myriad Pro"/>
                <a:ea typeface="Calibri" panose="020F0502020204030204" pitchFamily="34" charset="0"/>
                <a:cs typeface="Times New Roman" panose="02020603050405020304" pitchFamily="18" charset="0"/>
              </a:rPr>
              <a:t>Example 5</a:t>
            </a:r>
            <a:r>
              <a:rPr lang="en-GB" sz="1800" dirty="0">
                <a:effectLst/>
                <a:latin typeface="Myriad Pro"/>
                <a:ea typeface="Calibri" panose="020F0502020204030204" pitchFamily="34" charset="0"/>
                <a:cs typeface="Times New Roman" panose="02020603050405020304" pitchFamily="18" charset="0"/>
              </a:rPr>
              <a:t> builds on </a:t>
            </a:r>
            <a:r>
              <a:rPr lang="en-GB" sz="1800" i="1" dirty="0">
                <a:effectLst/>
                <a:latin typeface="Myriad Pro"/>
                <a:ea typeface="Calibri" panose="020F0502020204030204" pitchFamily="34" charset="0"/>
                <a:cs typeface="Times New Roman" panose="02020603050405020304" pitchFamily="18" charset="0"/>
              </a:rPr>
              <a:t>Example 4</a:t>
            </a:r>
            <a:r>
              <a:rPr lang="en-GB" sz="1800" dirty="0">
                <a:effectLst/>
                <a:latin typeface="Myriad Pro"/>
                <a:ea typeface="Calibri" panose="020F0502020204030204" pitchFamily="34" charset="0"/>
                <a:cs typeface="Times New Roman" panose="02020603050405020304" pitchFamily="18" charset="0"/>
              </a:rPr>
              <a:t> and brings in another aspect of language, saying that Sam’s share is </a:t>
            </a:r>
            <a:r>
              <a:rPr lang="en-GB" sz="1800" i="1" dirty="0">
                <a:effectLst/>
                <a:latin typeface="Myriad Pro"/>
                <a:ea typeface="Calibri" panose="020F0502020204030204" pitchFamily="34" charset="0"/>
                <a:cs typeface="Times New Roman" panose="02020603050405020304" pitchFamily="18" charset="0"/>
              </a:rPr>
              <a:t>four times as much </a:t>
            </a:r>
            <a:r>
              <a:rPr lang="en-GB" sz="1800" dirty="0">
                <a:effectLst/>
                <a:latin typeface="Myriad Pro"/>
                <a:ea typeface="Calibri" panose="020F0502020204030204" pitchFamily="34" charset="0"/>
                <a:cs typeface="Times New Roman" panose="02020603050405020304" pitchFamily="18" charset="0"/>
              </a:rPr>
              <a:t>(or four times greater) than Cassidy’s. The use of this language, associated with scaling and enlargement, is designed to encourage students to think of the multiplication in another way, not just as repeated addition.</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23</a:t>
            </a:fld>
            <a:endParaRPr lang="en-GB"/>
          </a:p>
        </p:txBody>
      </p:sp>
    </p:spTree>
    <p:extLst>
      <p:ext uri="{BB962C8B-B14F-4D97-AF65-F5344CB8AC3E}">
        <p14:creationId xmlns:p14="http://schemas.microsoft.com/office/powerpoint/2010/main" val="2446200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Linked on this slide is the Theme Overview document of </a:t>
            </a:r>
            <a:r>
              <a:rPr lang="en-GB" i="1" dirty="0"/>
              <a:t>Multiplicative reasoning. </a:t>
            </a:r>
            <a:r>
              <a:rPr lang="en-GB" i="0" dirty="0"/>
              <a:t>This document includes</a:t>
            </a:r>
            <a:r>
              <a:rPr lang="en-GB" dirty="0"/>
              <a:t> why it is important, the key underpinning knowledge and links to prior and future learning. There is also guidance about how the five big ideas of Teaching for Mastery relate specifically to this theme.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a:t>
            </a:fld>
            <a:endParaRPr lang="en-GB"/>
          </a:p>
        </p:txBody>
      </p:sp>
    </p:spTree>
    <p:extLst>
      <p:ext uri="{BB962C8B-B14F-4D97-AF65-F5344CB8AC3E}">
        <p14:creationId xmlns:p14="http://schemas.microsoft.com/office/powerpoint/2010/main" val="3070670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sequencing of this example can be found on page 30 of the 3.1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263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How does the rectangle change each time? How does the ratio change each time?</a:t>
            </a:r>
          </a:p>
          <a:p>
            <a:r>
              <a:rPr lang="en-GB" sz="2000" b="0" dirty="0">
                <a:solidFill>
                  <a:srgbClr val="008080"/>
                </a:solidFill>
                <a:latin typeface="Myriad Pro"/>
              </a:rPr>
              <a:t>Can you suggest a different rectangle and the ratio of its sides?</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In Example 6, students are asked to use the ratio 3 : 1 to imagine the shape of a rectangle, then imagine how that rectangle changes as the ratio changes – keeping the base length constant while varying the height. </a:t>
            </a:r>
          </a:p>
          <a:p>
            <a:r>
              <a:rPr lang="en-GB" dirty="0"/>
              <a:t>Linger on the visualisation element of this task, only drawing the rectangle once students have had time to work on and understand the context (if at all).</a:t>
            </a:r>
          </a:p>
          <a:p>
            <a:r>
              <a:rPr lang="en-GB" dirty="0"/>
              <a:t>Parts d), e) and f) then continue to use the geometrical context to focus attention on the multiplicative relationship between the base and the height of the rectangle.</a:t>
            </a:r>
          </a:p>
          <a:p>
            <a:r>
              <a:rPr lang="en-GB" dirty="0"/>
              <a:t>A geometric context can be useful when exploring the impact of changing a variable, as it offers a continuous, sliding representation for students to work with. It is worth noting that understanding the multiplicative relationship between the lengths of sides of a triangle is at the heart of GCSE trigonometry and so this is a key understanding for students to develop.</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25</a:t>
            </a:fld>
            <a:endParaRPr lang="en-GB"/>
          </a:p>
        </p:txBody>
      </p:sp>
    </p:spTree>
    <p:extLst>
      <p:ext uri="{BB962C8B-B14F-4D97-AF65-F5344CB8AC3E}">
        <p14:creationId xmlns:p14="http://schemas.microsoft.com/office/powerpoint/2010/main" val="3316879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sequencing of this example can be found on page 31 of the 3.1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80872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What is the same about your answers? What is different?</a:t>
            </a:r>
          </a:p>
          <a:p>
            <a:r>
              <a:rPr lang="en-GB" sz="2000" b="0" dirty="0">
                <a:solidFill>
                  <a:srgbClr val="008080"/>
                </a:solidFill>
                <a:latin typeface="Myriad Pro"/>
              </a:rPr>
              <a:t>Is there more than one way to answer this question?</a:t>
            </a:r>
          </a:p>
          <a:p>
            <a:r>
              <a:rPr lang="en-GB" sz="2000" b="0" dirty="0">
                <a:solidFill>
                  <a:srgbClr val="008080"/>
                </a:solidFill>
                <a:latin typeface="Myriad Pro"/>
              </a:rPr>
              <a:t>What would the ratio be if we combined all the rectangles? Why?</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b="0" dirty="0">
                <a:solidFill>
                  <a:srgbClr val="008080"/>
                </a:solidFill>
                <a:latin typeface="Myriad Pro"/>
              </a:rPr>
              <a:t>What fraction of the whole shape should the _ area be? What fraction of the _ colour should the _ area be?</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In Example 7 students will need to be aware that the three rectangles show the same relationship between the yellow : red : blue, although the parts might look different. </a:t>
            </a:r>
          </a:p>
          <a:p>
            <a:r>
              <a:rPr lang="en-GB" dirty="0"/>
              <a:t>A prompt such as ‘What’s the same and what’s different about your answers?’ might be a useful way to initiate students’ reflections.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should also be noted that the third rectangle in part a) can be considered as two smaller rectangles that are to be shaded in the same ratio. Shading that rectangle in a way that exploits this, </a:t>
            </a:r>
            <a:r>
              <a:rPr lang="en-GB" sz="1800" dirty="0">
                <a:solidFill>
                  <a:srgbClr val="000000"/>
                </a:solidFill>
                <a:effectLst/>
                <a:latin typeface="Myriad Pro"/>
                <a:ea typeface="Calibri" panose="020F0502020204030204" pitchFamily="34" charset="0"/>
                <a:cs typeface="Arial" panose="020B0604020202020204" pitchFamily="34" charset="0"/>
              </a:rPr>
              <a:t>might suggest a different understanding than shading the rectangle in a way that doesn’t. This may prove to be an interesting discussion point with students. A visual example of this can be found in the notes for this example on pages 31 and 32 of the 3.1 Core Concept document.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Myriad Pro"/>
                <a:ea typeface="Calibri" panose="020F0502020204030204" pitchFamily="34" charset="0"/>
                <a:cs typeface="Arial" panose="020B0604020202020204" pitchFamily="34" charset="0"/>
              </a:rPr>
              <a:t>To encourage students to consider the nature of the multiplicative relationships involved, you might like to ask students to consider what the ratio of yellow</a:t>
            </a:r>
            <a:r>
              <a:rPr lang="en-GB" sz="1800" baseline="30000" dirty="0">
                <a:solidFill>
                  <a:srgbClr val="000000"/>
                </a:solidFill>
                <a:effectLst/>
                <a:latin typeface="Myriad Pro"/>
                <a:ea typeface="Calibri" panose="020F0502020204030204" pitchFamily="34" charset="0"/>
                <a:cs typeface="Arial" panose="020B0604020202020204" pitchFamily="34" charset="0"/>
              </a:rPr>
              <a:t> </a:t>
            </a:r>
            <a:r>
              <a:rPr lang="en-GB" sz="1800" dirty="0">
                <a:solidFill>
                  <a:srgbClr val="000000"/>
                </a:solidFill>
                <a:effectLst/>
                <a:latin typeface="Myriad Pro"/>
                <a:ea typeface="Calibri" panose="020F0502020204030204" pitchFamily="34" charset="0"/>
                <a:cs typeface="Arial" panose="020B0604020202020204" pitchFamily="34" charset="0"/>
              </a:rPr>
              <a:t>:</a:t>
            </a:r>
            <a:r>
              <a:rPr lang="en-GB" sz="1800" baseline="30000" dirty="0">
                <a:solidFill>
                  <a:srgbClr val="000000"/>
                </a:solidFill>
                <a:effectLst/>
                <a:latin typeface="Myriad Pro"/>
                <a:ea typeface="Calibri" panose="020F0502020204030204" pitchFamily="34" charset="0"/>
                <a:cs typeface="Arial" panose="020B0604020202020204" pitchFamily="34" charset="0"/>
              </a:rPr>
              <a:t> </a:t>
            </a:r>
            <a:r>
              <a:rPr lang="en-GB" sz="1800" dirty="0">
                <a:solidFill>
                  <a:srgbClr val="000000"/>
                </a:solidFill>
                <a:effectLst/>
                <a:latin typeface="Myriad Pro"/>
                <a:ea typeface="Calibri" panose="020F0502020204030204" pitchFamily="34" charset="0"/>
                <a:cs typeface="Arial" panose="020B0604020202020204" pitchFamily="34" charset="0"/>
              </a:rPr>
              <a:t>red</a:t>
            </a:r>
            <a:r>
              <a:rPr lang="en-GB" sz="1800" baseline="30000" dirty="0">
                <a:solidFill>
                  <a:srgbClr val="000000"/>
                </a:solidFill>
                <a:effectLst/>
                <a:latin typeface="Myriad Pro"/>
                <a:ea typeface="Calibri" panose="020F0502020204030204" pitchFamily="34" charset="0"/>
                <a:cs typeface="Arial" panose="020B0604020202020204" pitchFamily="34" charset="0"/>
              </a:rPr>
              <a:t> </a:t>
            </a:r>
            <a:r>
              <a:rPr lang="en-GB" sz="1800" dirty="0">
                <a:solidFill>
                  <a:srgbClr val="000000"/>
                </a:solidFill>
                <a:effectLst/>
                <a:latin typeface="Myriad Pro"/>
                <a:ea typeface="Calibri" panose="020F0502020204030204" pitchFamily="34" charset="0"/>
                <a:cs typeface="Arial" panose="020B0604020202020204" pitchFamily="34" charset="0"/>
              </a:rPr>
              <a:t>:</a:t>
            </a:r>
            <a:r>
              <a:rPr lang="en-GB" sz="1800" baseline="30000" dirty="0">
                <a:solidFill>
                  <a:srgbClr val="000000"/>
                </a:solidFill>
                <a:effectLst/>
                <a:latin typeface="Myriad Pro"/>
                <a:ea typeface="Calibri" panose="020F0502020204030204" pitchFamily="34" charset="0"/>
                <a:cs typeface="Arial" panose="020B0604020202020204" pitchFamily="34" charset="0"/>
              </a:rPr>
              <a:t> </a:t>
            </a:r>
            <a:r>
              <a:rPr lang="en-GB" sz="1800" dirty="0">
                <a:solidFill>
                  <a:srgbClr val="000000"/>
                </a:solidFill>
                <a:effectLst/>
                <a:latin typeface="Myriad Pro"/>
                <a:ea typeface="Calibri" panose="020F0502020204030204" pitchFamily="34" charset="0"/>
                <a:cs typeface="Arial" panose="020B0604020202020204" pitchFamily="34" charset="0"/>
              </a:rPr>
              <a:t>blue would be if all of the rectangles drawn for part a) were combined.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27</a:t>
            </a:fld>
            <a:endParaRPr lang="en-GB"/>
          </a:p>
        </p:txBody>
      </p:sp>
    </p:spTree>
    <p:extLst>
      <p:ext uri="{BB962C8B-B14F-4D97-AF65-F5344CB8AC3E}">
        <p14:creationId xmlns:p14="http://schemas.microsoft.com/office/powerpoint/2010/main" val="9894249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sequencing of this example can be found on pages 31 and 32 of the 3.1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568002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1200" b="0" dirty="0">
                <a:solidFill>
                  <a:srgbClr val="008080"/>
                </a:solidFill>
                <a:latin typeface="Myriad Pro"/>
              </a:rPr>
              <a:t>What is the same about your answers? What is different?</a:t>
            </a:r>
          </a:p>
          <a:p>
            <a:r>
              <a:rPr lang="en-GB" sz="1200" b="0" dirty="0">
                <a:solidFill>
                  <a:srgbClr val="008080"/>
                </a:solidFill>
                <a:latin typeface="Myriad Pro"/>
              </a:rPr>
              <a:t>Is there more than one way to answer this question?</a:t>
            </a:r>
          </a:p>
          <a:p>
            <a:r>
              <a:rPr lang="en-GB" sz="1200" b="0" dirty="0">
                <a:solidFill>
                  <a:srgbClr val="008080"/>
                </a:solidFill>
                <a:latin typeface="Myriad Pro"/>
              </a:rPr>
              <a:t>What would the ratio be if we combined all the rectangles? Why?</a:t>
            </a:r>
          </a:p>
          <a:p>
            <a:r>
              <a:rPr lang="en-GB" sz="1200" b="0" dirty="0">
                <a:solidFill>
                  <a:srgbClr val="008080"/>
                </a:solidFill>
                <a:latin typeface="Myriad Pro"/>
              </a:rPr>
              <a:t>What fraction of the whole shape should the _ area be? What fraction of the _ colour should the _ area be?</a:t>
            </a:r>
          </a:p>
          <a:p>
            <a:endParaRPr lang="en-GB" sz="1200" b="0" dirty="0">
              <a:solidFill>
                <a:srgbClr val="008080"/>
              </a:solidFill>
              <a:latin typeface="Myriad Pro"/>
            </a:endParaRPr>
          </a:p>
          <a:p>
            <a:r>
              <a:rPr lang="en-GB" sz="1200" b="1" dirty="0">
                <a:solidFill>
                  <a:srgbClr val="008080"/>
                </a:solidFill>
                <a:latin typeface="Myriad Pro"/>
              </a:rPr>
              <a:t>Things for you to think about:</a:t>
            </a:r>
          </a:p>
          <a:p>
            <a:r>
              <a:rPr lang="en-GB" dirty="0"/>
              <a:t>In Example 7 students will need to be aware that the three rectangles show the same relationship between the yellow : red : blue, although the parts might look different. </a:t>
            </a:r>
          </a:p>
          <a:p>
            <a:r>
              <a:rPr lang="en-GB" dirty="0"/>
              <a:t>A prompt such as ‘What’s the same and what’s different about your answers?’ might be a useful way to initiate students’ reflections.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In part b) the size of the known section is constant and students have to use this to complete the other two sections, while still maintaining the rectangle. The intention here is that students become aware of the multiplicative nature of the relationships, which might be prompted further using questions such as </a:t>
            </a:r>
            <a:r>
              <a:rPr lang="en-GB" sz="1800" i="1" dirty="0">
                <a:effectLst/>
                <a:latin typeface="Myriad Pro"/>
                <a:ea typeface="Calibri" panose="020F0502020204030204" pitchFamily="34" charset="0"/>
                <a:cs typeface="Times New Roman" panose="02020603050405020304" pitchFamily="18" charset="0"/>
              </a:rPr>
              <a:t>’What fraction of the blue area should the yellow area be?’</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29</a:t>
            </a:fld>
            <a:endParaRPr lang="en-GB"/>
          </a:p>
        </p:txBody>
      </p:sp>
    </p:spTree>
    <p:extLst>
      <p:ext uri="{BB962C8B-B14F-4D97-AF65-F5344CB8AC3E}">
        <p14:creationId xmlns:p14="http://schemas.microsoft.com/office/powerpoint/2010/main" val="38314110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sequencing of this example can be found on page 32 of the 3.1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81260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If Brenda always has three times as much money as Yasmine, how could you rephrase that sentence? E.g. </a:t>
            </a:r>
            <a:r>
              <a:rPr lang="en-GB" sz="1200" i="1" dirty="0">
                <a:solidFill>
                  <a:srgbClr val="008080"/>
                </a:solidFill>
                <a:latin typeface="Myriad Pro"/>
              </a:rPr>
              <a:t>Yasmine always has _ as much money as Brenda</a:t>
            </a:r>
            <a:r>
              <a:rPr lang="en-GB" sz="1200" dirty="0">
                <a:solidFill>
                  <a:srgbClr val="008080"/>
                </a:solidFill>
                <a:latin typeface="Myriad Pro"/>
              </a:rPr>
              <a:t>.</a:t>
            </a:r>
          </a:p>
          <a:p>
            <a:pPr>
              <a:spcBef>
                <a:spcPts val="400"/>
              </a:spcBef>
              <a:spcAft>
                <a:spcPts val="400"/>
              </a:spcAft>
            </a:pPr>
            <a:r>
              <a:rPr lang="en-GB" sz="1200" dirty="0">
                <a:solidFill>
                  <a:srgbClr val="008080"/>
                </a:solidFill>
                <a:latin typeface="Myriad Pro"/>
              </a:rPr>
              <a:t>How would your answer change if someone else had £9? How about if the total was £9?</a:t>
            </a:r>
          </a:p>
          <a:p>
            <a:pPr>
              <a:spcBef>
                <a:spcPts val="400"/>
              </a:spcBef>
              <a:spcAft>
                <a:spcPts val="400"/>
              </a:spcAft>
            </a:pPr>
            <a:r>
              <a:rPr lang="en-GB" sz="1200" dirty="0">
                <a:solidFill>
                  <a:srgbClr val="008080"/>
                </a:solidFill>
                <a:latin typeface="Myriad Pro"/>
              </a:rPr>
              <a:t>How could you represent this ratio in a diagram? How might that help?</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The images from Example 7 can be used to support Example 8 since both examples use the same mathematical structure. You might like to ask students to reflect on whether they preferred to work on the task represented pictorially or whether they preferred the contextualised representation. In part b), writing the required sentences helps students to understand that even with a three-way split, the relationship between the parts is multiplicative.</a:t>
            </a:r>
          </a:p>
        </p:txBody>
      </p:sp>
      <p:sp>
        <p:nvSpPr>
          <p:cNvPr id="4" name="Slide Number Placeholder 3"/>
          <p:cNvSpPr>
            <a:spLocks noGrp="1"/>
          </p:cNvSpPr>
          <p:nvPr>
            <p:ph type="sldNum" sz="quarter" idx="5"/>
          </p:nvPr>
        </p:nvSpPr>
        <p:spPr/>
        <p:txBody>
          <a:bodyPr/>
          <a:lstStyle/>
          <a:p>
            <a:fld id="{95CC6D43-B330-470E-9514-C837501A6F5A}" type="slidenum">
              <a:rPr lang="en-GB" smtClean="0"/>
              <a:t>31</a:t>
            </a:fld>
            <a:endParaRPr lang="en-GB"/>
          </a:p>
        </p:txBody>
      </p:sp>
    </p:spTree>
    <p:extLst>
      <p:ext uri="{BB962C8B-B14F-4D97-AF65-F5344CB8AC3E}">
        <p14:creationId xmlns:p14="http://schemas.microsoft.com/office/powerpoint/2010/main" val="29893628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sequencing of this example can be found on page 33 of the 3.1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831884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More information about the representations and structure involved in this key idea can be found: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On page 7 of </a:t>
            </a:r>
            <a:r>
              <a:rPr kumimoji="0" lang="en-GB" sz="1200" b="0" i="0" u="none" strike="noStrike" kern="1200" cap="none" spc="0" normalizeH="0" baseline="0" noProof="0" dirty="0">
                <a:ln>
                  <a:noFill/>
                </a:ln>
                <a:solidFill>
                  <a:srgbClr val="008080"/>
                </a:solidFill>
                <a:effectLst/>
                <a:uLnTx/>
                <a:uFillTx/>
                <a:latin typeface="Arial" panose="020B0604020202020204" pitchFamily="34" charset="0"/>
                <a:ea typeface="Calibri" panose="020F0502020204030204" pitchFamily="34" charset="0"/>
                <a:cs typeface="+mn-cs"/>
              </a:rPr>
              <a:t>the Multiplicative Reasoning Theme Overview document</a:t>
            </a:r>
            <a:endPar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endParaRPr>
          </a:p>
          <a:p>
            <a:endParaRPr lang="en-GB" dirty="0"/>
          </a:p>
          <a:p>
            <a:r>
              <a:rPr lang="en-GB" dirty="0"/>
              <a:t>Links to all of these can be found on the final slide.</a:t>
            </a:r>
          </a:p>
        </p:txBody>
      </p:sp>
      <p:sp>
        <p:nvSpPr>
          <p:cNvPr id="4" name="Slide Number Placeholder 3"/>
          <p:cNvSpPr>
            <a:spLocks noGrp="1"/>
          </p:cNvSpPr>
          <p:nvPr>
            <p:ph type="sldNum" sz="quarter" idx="5"/>
          </p:nvPr>
        </p:nvSpPr>
        <p:spPr/>
        <p:txBody>
          <a:bodyPr/>
          <a:lstStyle/>
          <a:p>
            <a:fld id="{95CC6D43-B330-470E-9514-C837501A6F5A}" type="slidenum">
              <a:rPr lang="en-GB" smtClean="0"/>
              <a:t>37</a:t>
            </a:fld>
            <a:endParaRPr lang="en-GB"/>
          </a:p>
        </p:txBody>
      </p:sp>
    </p:spTree>
    <p:extLst>
      <p:ext uri="{BB962C8B-B14F-4D97-AF65-F5344CB8AC3E}">
        <p14:creationId xmlns:p14="http://schemas.microsoft.com/office/powerpoint/2010/main" val="4180570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key ideas marked with an asterisk, we exemplified the common difficulties and misconceptions that students might have and included elements of what teaching for mastery may look like. We have provided examples of possible student tasks and teaching approaches. </a:t>
            </a:r>
          </a:p>
          <a:p>
            <a:endParaRPr lang="en-GB" dirty="0"/>
          </a:p>
          <a:p>
            <a:r>
              <a:rPr lang="en-GB" dirty="0"/>
              <a:t>Within these slides are ‘classroom-ready’ versions of the examples for the key idea that has been highlighted. There are also slides that may be useful for discussion in a professional development session.</a:t>
            </a:r>
          </a:p>
        </p:txBody>
      </p:sp>
      <p:sp>
        <p:nvSpPr>
          <p:cNvPr id="4" name="Slide Number Placeholder 3"/>
          <p:cNvSpPr>
            <a:spLocks noGrp="1"/>
          </p:cNvSpPr>
          <p:nvPr>
            <p:ph type="sldNum" sz="quarter" idx="5"/>
          </p:nvPr>
        </p:nvSpPr>
        <p:spPr/>
        <p:txBody>
          <a:bodyPr/>
          <a:lstStyle/>
          <a:p>
            <a:fld id="{95CC6D43-B330-470E-9514-C837501A6F5A}" type="slidenum">
              <a:rPr lang="en-GB" smtClean="0"/>
              <a:t>5</a:t>
            </a:fld>
            <a:endParaRPr lang="en-GB"/>
          </a:p>
        </p:txBody>
      </p:sp>
    </p:spTree>
    <p:extLst>
      <p:ext uri="{BB962C8B-B14F-4D97-AF65-F5344CB8AC3E}">
        <p14:creationId xmlns:p14="http://schemas.microsoft.com/office/powerpoint/2010/main" val="12168007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3 Multiplicative reasoning</a:t>
            </a:r>
          </a:p>
        </p:txBody>
      </p:sp>
      <p:sp>
        <p:nvSpPr>
          <p:cNvPr id="4" name="Slide Number Placeholder 3"/>
          <p:cNvSpPr>
            <a:spLocks noGrp="1"/>
          </p:cNvSpPr>
          <p:nvPr>
            <p:ph type="sldNum" sz="quarter" idx="5"/>
          </p:nvPr>
        </p:nvSpPr>
        <p:spPr/>
        <p:txBody>
          <a:bodyPr/>
          <a:lstStyle/>
          <a:p>
            <a:fld id="{95CC6D43-B330-470E-9514-C837501A6F5A}" type="slidenum">
              <a:rPr lang="en-GB" smtClean="0"/>
              <a:t>38</a:t>
            </a:fld>
            <a:endParaRPr lang="en-GB"/>
          </a:p>
        </p:txBody>
      </p:sp>
    </p:spTree>
    <p:extLst>
      <p:ext uri="{BB962C8B-B14F-4D97-AF65-F5344CB8AC3E}">
        <p14:creationId xmlns:p14="http://schemas.microsoft.com/office/powerpoint/2010/main" val="20817036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3 Multiplicative reasoning</a:t>
            </a:r>
          </a:p>
        </p:txBody>
      </p:sp>
      <p:sp>
        <p:nvSpPr>
          <p:cNvPr id="4" name="Slide Number Placeholder 3"/>
          <p:cNvSpPr>
            <a:spLocks noGrp="1"/>
          </p:cNvSpPr>
          <p:nvPr>
            <p:ph type="sldNum" sz="quarter" idx="5"/>
          </p:nvPr>
        </p:nvSpPr>
        <p:spPr/>
        <p:txBody>
          <a:bodyPr/>
          <a:lstStyle/>
          <a:p>
            <a:fld id="{95CC6D43-B330-470E-9514-C837501A6F5A}" type="slidenum">
              <a:rPr lang="en-GB" smtClean="0"/>
              <a:t>39</a:t>
            </a:fld>
            <a:endParaRPr lang="en-GB"/>
          </a:p>
        </p:txBody>
      </p:sp>
    </p:spTree>
    <p:extLst>
      <p:ext uri="{BB962C8B-B14F-4D97-AF65-F5344CB8AC3E}">
        <p14:creationId xmlns:p14="http://schemas.microsoft.com/office/powerpoint/2010/main" val="1153125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more detailed overview of the core concept of Multiplicative reasoning can be found on page 2 of the 3.1 Core Concept document. </a:t>
            </a:r>
          </a:p>
          <a:p>
            <a:endParaRPr lang="en-GB" dirty="0"/>
          </a:p>
          <a:p>
            <a:r>
              <a:rPr lang="en-GB" dirty="0"/>
              <a:t>The background to each key idea is also explored in more detail on the following pages:</a:t>
            </a:r>
          </a:p>
          <a:p>
            <a:r>
              <a:rPr lang="en-GB" dirty="0"/>
              <a:t>3.1.1 Understand the concept of multiplicative relationships – page 5</a:t>
            </a:r>
          </a:p>
          <a:p>
            <a:r>
              <a:rPr lang="en-GB" dirty="0"/>
              <a:t>3.1.2 Understand that multiplicative relationships can be represented in a number of ways and connect and move between those different representations – page 5</a:t>
            </a:r>
          </a:p>
          <a:p>
            <a:r>
              <a:rPr lang="en-GB" dirty="0"/>
              <a:t>3.1.3 Understand that fractions are an example of a multiplicative relationship and apply this understanding to a range of contexts – pages 5 and 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3.1.4 Understand that ratios are an example of a multiplicative relationship and apply this understanding to a range of contexts – page 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3.1.5 Understand that percentages are an example of a multiplicative relationship and apply this understanding to a range of contexts – pages 6 and 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3.1.6 Understand proportionality – page 7</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a:t>
            </a:fld>
            <a:endParaRPr lang="en-GB"/>
          </a:p>
        </p:txBody>
      </p:sp>
    </p:spTree>
    <p:extLst>
      <p:ext uri="{BB962C8B-B14F-4D97-AF65-F5344CB8AC3E}">
        <p14:creationId xmlns:p14="http://schemas.microsoft.com/office/powerpoint/2010/main" val="2703588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effectLst/>
                <a:latin typeface="Myriad Pro"/>
                <a:ea typeface="Calibri" panose="020F0502020204030204" pitchFamily="34" charset="0"/>
                <a:cs typeface="Times New Roman" panose="02020603050405020304" pitchFamily="18" charset="0"/>
              </a:rPr>
              <a:t>You may find it useful to speak to your partner schools to see how the above has been covered and the language used.</a:t>
            </a:r>
          </a:p>
          <a:p>
            <a:endParaRPr lang="en-GB" sz="1800" dirty="0"/>
          </a:p>
          <a:p>
            <a:r>
              <a:rPr lang="en-GB" sz="1800" dirty="0"/>
              <a:t>You can find further details regarding prior learning in the following segments of the NCETM primary mastery professional development materials (linked on final slide):</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800" b="0" i="0" u="none" strike="noStrike" cap="none" normalizeH="0" baseline="0" dirty="0">
                <a:ln>
                  <a:noFill/>
                </a:ln>
                <a:solidFill>
                  <a:schemeClr val="tx1"/>
                </a:solidFill>
                <a:effectLst/>
                <a:latin typeface="Myriad Pro"/>
                <a:ea typeface="Calibri" panose="020F0502020204030204" pitchFamily="34" charset="0"/>
                <a:cs typeface="Times New Roman" panose="02020603050405020304" pitchFamily="18" charset="0"/>
              </a:rPr>
              <a:t>Year 4: 2.17 Structures: using measures and comparison to understand scaling</a:t>
            </a:r>
            <a:endParaRPr kumimoji="0" lang="en-GB" altLang="en-US" sz="1800" b="0" i="0" u="none" strike="noStrike" cap="none" normalizeH="0" baseline="0" dirty="0">
              <a:ln>
                <a:noFill/>
              </a:ln>
              <a:solidFill>
                <a:schemeClr val="tx1"/>
              </a:solidFill>
              <a:effectLst/>
              <a:latin typeface="Myriad Pro"/>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800" b="0" i="0" u="none" strike="noStrike" cap="none" normalizeH="0" baseline="0" dirty="0">
                <a:ln>
                  <a:noFill/>
                </a:ln>
                <a:solidFill>
                  <a:schemeClr val="tx1"/>
                </a:solidFill>
                <a:effectLst/>
                <a:latin typeface="Myriad Pro"/>
                <a:ea typeface="Calibri" panose="020F0502020204030204" pitchFamily="34" charset="0"/>
                <a:cs typeface="Times New Roman" panose="02020603050405020304" pitchFamily="18" charset="0"/>
              </a:rPr>
              <a:t>Year 6: 2.27 Scale factors, ratio and proportional reasoning</a:t>
            </a:r>
            <a:endParaRPr kumimoji="0" lang="en-GB" altLang="en-US" sz="1800" b="0" i="0" u="none" strike="noStrike" cap="none" normalizeH="0" baseline="0" dirty="0">
              <a:ln>
                <a:noFill/>
              </a:ln>
              <a:solidFill>
                <a:schemeClr val="tx1"/>
              </a:solidFill>
              <a:effectLst/>
              <a:latin typeface="Myriad Pro"/>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800" b="0" i="0" u="none" strike="noStrike" cap="none" normalizeH="0" baseline="0" dirty="0">
                <a:ln>
                  <a:noFill/>
                </a:ln>
                <a:solidFill>
                  <a:schemeClr val="tx1"/>
                </a:solidFill>
                <a:effectLst/>
                <a:latin typeface="Myriad Pro"/>
                <a:ea typeface="Calibri" panose="020F0502020204030204" pitchFamily="34" charset="0"/>
                <a:cs typeface="Times New Roman" panose="02020603050405020304" pitchFamily="18" charset="0"/>
              </a:rPr>
              <a:t>Year 6:</a:t>
            </a:r>
            <a:r>
              <a:rPr kumimoji="0" lang="en-GB" altLang="en-US" sz="1800" b="0" i="0" u="none" strike="noStrike" cap="none" normalizeH="0" baseline="0" dirty="0">
                <a:ln>
                  <a:noFill/>
                </a:ln>
                <a:solidFill>
                  <a:srgbClr val="FF0000"/>
                </a:solidFill>
                <a:effectLst/>
                <a:latin typeface="Myriad Pro"/>
                <a:ea typeface="Calibri" panose="020F0502020204030204" pitchFamily="34" charset="0"/>
                <a:cs typeface="Times New Roman" panose="02020603050405020304" pitchFamily="18" charset="0"/>
              </a:rPr>
              <a:t> </a:t>
            </a:r>
            <a:r>
              <a:rPr kumimoji="0" lang="en-GB" altLang="en-US" sz="1800" b="0" i="0" u="none" strike="noStrike" cap="none" normalizeH="0" baseline="0" dirty="0">
                <a:ln>
                  <a:noFill/>
                </a:ln>
                <a:solidFill>
                  <a:schemeClr val="tx1"/>
                </a:solidFill>
                <a:effectLst/>
                <a:latin typeface="Myriad Pro"/>
                <a:ea typeface="Calibri" panose="020F0502020204030204" pitchFamily="34" charset="0"/>
                <a:cs typeface="Times New Roman" panose="02020603050405020304" pitchFamily="18" charset="0"/>
              </a:rPr>
              <a:t>3.10 Linking fractions, decimals and percentages</a:t>
            </a:r>
            <a:endParaRPr kumimoji="0" lang="en-GB" altLang="en-US" sz="1800" b="0" i="0" u="none" strike="noStrike" cap="none" normalizeH="0" baseline="0" dirty="0">
              <a:ln>
                <a:noFill/>
              </a:ln>
              <a:solidFill>
                <a:schemeClr val="tx1"/>
              </a:solidFill>
              <a:effectLst/>
              <a:latin typeface="Myriad Pro"/>
            </a:endParaRPr>
          </a:p>
          <a:p>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Within the </a:t>
            </a:r>
            <a:r>
              <a:rPr lang="en-GB" sz="1800" i="1" dirty="0"/>
              <a:t>Multiplicative reasoning </a:t>
            </a:r>
            <a:r>
              <a:rPr lang="en-GB" sz="1800" dirty="0"/>
              <a:t>Theme Overview document, you can also find a broader description of students’ potential previous learning (page 3), alongside further information about key underpinning knowledge (page 2).</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8</a:t>
            </a:fld>
            <a:endParaRPr lang="en-GB"/>
          </a:p>
        </p:txBody>
      </p:sp>
    </p:spTree>
    <p:extLst>
      <p:ext uri="{BB962C8B-B14F-4D97-AF65-F5344CB8AC3E}">
        <p14:creationId xmlns:p14="http://schemas.microsoft.com/office/powerpoint/2010/main" val="1825771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r>
              <a:rPr lang="en-GB" dirty="0"/>
              <a:t>a) NCETM Primary assessment materials: Year 6, page 25</a:t>
            </a:r>
          </a:p>
          <a:p>
            <a:r>
              <a:rPr lang="en-GB" dirty="0"/>
              <a:t>b) 2017 Key Stage 2 Mathematics Paper 2: reasoning, question 22</a:t>
            </a:r>
          </a:p>
        </p:txBody>
      </p:sp>
      <p:sp>
        <p:nvSpPr>
          <p:cNvPr id="4" name="Slide Number Placeholder 3"/>
          <p:cNvSpPr>
            <a:spLocks noGrp="1"/>
          </p:cNvSpPr>
          <p:nvPr>
            <p:ph type="sldNum" sz="quarter" idx="5"/>
          </p:nvPr>
        </p:nvSpPr>
        <p:spPr/>
        <p:txBody>
          <a:bodyPr/>
          <a:lstStyle/>
          <a:p>
            <a:fld id="{95CC6D43-B330-470E-9514-C837501A6F5A}" type="slidenum">
              <a:rPr lang="en-GB" smtClean="0"/>
              <a:t>9</a:t>
            </a:fld>
            <a:endParaRPr lang="en-GB"/>
          </a:p>
        </p:txBody>
      </p:sp>
    </p:spTree>
    <p:extLst>
      <p:ext uri="{BB962C8B-B14F-4D97-AF65-F5344CB8AC3E}">
        <p14:creationId xmlns:p14="http://schemas.microsoft.com/office/powerpoint/2010/main" val="4194817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 can be found on page 28 of the 3.1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11</a:t>
            </a:fld>
            <a:endParaRPr lang="en-GB"/>
          </a:p>
        </p:txBody>
      </p:sp>
    </p:spTree>
    <p:extLst>
      <p:ext uri="{BB962C8B-B14F-4D97-AF65-F5344CB8AC3E}">
        <p14:creationId xmlns:p14="http://schemas.microsoft.com/office/powerpoint/2010/main" val="709669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 can be found on page 28 of the 3.1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12</a:t>
            </a:fld>
            <a:endParaRPr lang="en-GB"/>
          </a:p>
        </p:txBody>
      </p:sp>
    </p:spTree>
    <p:extLst>
      <p:ext uri="{BB962C8B-B14F-4D97-AF65-F5344CB8AC3E}">
        <p14:creationId xmlns:p14="http://schemas.microsoft.com/office/powerpoint/2010/main" val="2404912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 can be found on page 28 of the 3.1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13</a:t>
            </a:fld>
            <a:endParaRPr lang="en-GB"/>
          </a:p>
        </p:txBody>
      </p:sp>
    </p:spTree>
    <p:extLst>
      <p:ext uri="{BB962C8B-B14F-4D97-AF65-F5344CB8AC3E}">
        <p14:creationId xmlns:p14="http://schemas.microsoft.com/office/powerpoint/2010/main" val="26793753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39626" y="1823479"/>
            <a:ext cx="6049764"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US" noProof="0"/>
              <a:t>Click to edit Master title style</a:t>
            </a:r>
            <a:endParaRPr lang="en-GB" noProof="0" dirty="0"/>
          </a:p>
        </p:txBody>
      </p:sp>
      <p:sp>
        <p:nvSpPr>
          <p:cNvPr id="44037" name="Rectangle 5"/>
          <p:cNvSpPr>
            <a:spLocks noGrp="1" noChangeArrowheads="1"/>
          </p:cNvSpPr>
          <p:nvPr>
            <p:ph type="subTitle" idx="1"/>
          </p:nvPr>
        </p:nvSpPr>
        <p:spPr>
          <a:xfrm>
            <a:off x="639626" y="2849560"/>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noProof="0"/>
              <a:t>Click to edit Master subtitle style</a:t>
            </a:r>
            <a:endParaRPr lang="en-GB" noProof="0" dirty="0"/>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9" name="Subtitle 2">
            <a:extLst>
              <a:ext uri="{FF2B5EF4-FFF2-40B4-BE49-F238E27FC236}">
                <a16:creationId xmlns:a16="http://schemas.microsoft.com/office/drawing/2014/main" id="{94653456-484A-48B2-9236-0FA1B2DC2989}"/>
              </a:ext>
            </a:extLst>
          </p:cNvPr>
          <p:cNvSpPr txBox="1">
            <a:spLocks/>
          </p:cNvSpPr>
          <p:nvPr userDrawn="1"/>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cxnSp>
        <p:nvCxnSpPr>
          <p:cNvPr id="10" name="Straight Connector 9">
            <a:extLst>
              <a:ext uri="{FF2B5EF4-FFF2-40B4-BE49-F238E27FC236}">
                <a16:creationId xmlns:a16="http://schemas.microsoft.com/office/drawing/2014/main" id="{E6B9308D-97A4-4785-8D3A-37C4A30F88E4}"/>
              </a:ext>
            </a:extLst>
          </p:cNvPr>
          <p:cNvCxnSpPr>
            <a:cxnSpLocks/>
          </p:cNvCxnSpPr>
          <p:nvPr userDrawn="1"/>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A09DA30-C5C7-4276-B989-F4B7FB3921D4}"/>
              </a:ext>
            </a:extLst>
          </p:cNvPr>
          <p:cNvSpPr txBox="1"/>
          <p:nvPr userDrawn="1"/>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spTree>
    <p:extLst>
      <p:ext uri="{BB962C8B-B14F-4D97-AF65-F5344CB8AC3E}">
        <p14:creationId xmlns:p14="http://schemas.microsoft.com/office/powerpoint/2010/main" val="27961841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9617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Tree>
    <p:extLst>
      <p:ext uri="{BB962C8B-B14F-4D97-AF65-F5344CB8AC3E}">
        <p14:creationId xmlns:p14="http://schemas.microsoft.com/office/powerpoint/2010/main" val="39012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o the classroom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6849"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1" name="Picture 10" descr="Logo, icon&#10;&#10;Description automatically generated">
            <a:extLst>
              <a:ext uri="{FF2B5EF4-FFF2-40B4-BE49-F238E27FC236}">
                <a16:creationId xmlns:a16="http://schemas.microsoft.com/office/drawing/2014/main" id="{BA537836-BAB9-4445-A72F-ADD0305A79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60175"/>
            <a:ext cx="993650" cy="993650"/>
          </a:xfrm>
          <a:prstGeom prst="rect">
            <a:avLst/>
          </a:prstGeom>
        </p:spPr>
      </p:pic>
    </p:spTree>
    <p:extLst>
      <p:ext uri="{BB962C8B-B14F-4D97-AF65-F5344CB8AC3E}">
        <p14:creationId xmlns:p14="http://schemas.microsoft.com/office/powerpoint/2010/main" val="9092551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D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3950"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7" name="Picture 16" descr="Icon&#10;&#10;Description automatically generated">
            <a:extLst>
              <a:ext uri="{FF2B5EF4-FFF2-40B4-BE49-F238E27FC236}">
                <a16:creationId xmlns:a16="http://schemas.microsoft.com/office/drawing/2014/main" id="{AA0F5B1F-A2AC-42F7-8BD8-B9D65C0FF7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47105"/>
            <a:ext cx="993650" cy="993650"/>
          </a:xfrm>
          <a:prstGeom prst="rect">
            <a:avLst/>
          </a:prstGeom>
        </p:spPr>
      </p:pic>
    </p:spTree>
    <p:extLst>
      <p:ext uri="{BB962C8B-B14F-4D97-AF65-F5344CB8AC3E}">
        <p14:creationId xmlns:p14="http://schemas.microsoft.com/office/powerpoint/2010/main" val="5952105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2" name="TextBox 1">
            <a:extLst>
              <a:ext uri="{FF2B5EF4-FFF2-40B4-BE49-F238E27FC236}">
                <a16:creationId xmlns:a16="http://schemas.microsoft.com/office/drawing/2014/main" id="{68D0B289-4844-44AC-86A0-5AEEE34C6957}"/>
              </a:ext>
            </a:extLst>
          </p:cNvPr>
          <p:cNvSpPr txBox="1"/>
          <p:nvPr userDrawn="1"/>
        </p:nvSpPr>
        <p:spPr>
          <a:xfrm>
            <a:off x="623392" y="2348880"/>
            <a:ext cx="5616624" cy="646331"/>
          </a:xfrm>
          <a:prstGeom prst="rect">
            <a:avLst/>
          </a:prstGeom>
          <a:noFill/>
        </p:spPr>
        <p:txBody>
          <a:bodyPr wrap="square" rtlCol="0">
            <a:spAutoFit/>
          </a:bodyPr>
          <a:lstStyle/>
          <a:p>
            <a:pPr>
              <a:buNone/>
            </a:pPr>
            <a:r>
              <a:rPr lang="en-GB" sz="3600" b="1" noProof="0" dirty="0">
                <a:solidFill>
                  <a:schemeClr val="bg1"/>
                </a:solidFill>
              </a:rPr>
              <a:t>Thank you</a:t>
            </a:r>
            <a:endParaRPr lang="en-GB" sz="3600" b="1" dirty="0">
              <a:solidFill>
                <a:schemeClr val="bg1"/>
              </a:solidFill>
            </a:endParaRPr>
          </a:p>
        </p:txBody>
      </p:sp>
    </p:spTree>
    <p:extLst>
      <p:ext uri="{BB962C8B-B14F-4D97-AF65-F5344CB8AC3E}">
        <p14:creationId xmlns:p14="http://schemas.microsoft.com/office/powerpoint/2010/main" val="36796615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21/09/2021</a:t>
            </a:fld>
            <a:endParaRPr lang="en-GB" dirty="0"/>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dirty="0"/>
          </a:p>
        </p:txBody>
      </p:sp>
    </p:spTree>
    <p:extLst>
      <p:ext uri="{BB962C8B-B14F-4D97-AF65-F5344CB8AC3E}">
        <p14:creationId xmlns:p14="http://schemas.microsoft.com/office/powerpoint/2010/main" val="395300166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8" r:id="rId4"/>
    <p:sldLayoutId id="2147483971" r:id="rId5"/>
    <p:sldLayoutId id="2147483970" r:id="rId6"/>
    <p:sldLayoutId id="2147483969" r:id="rId7"/>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media/0mzbcnny/ncetm_ks3_theme_3.pdf" TargetMode="External"/><Relationship Id="rId2" Type="http://schemas.openxmlformats.org/officeDocument/2006/relationships/hyperlink" Target="https://www.ncetm.org.uk/media/mqfp3xb3/ncetm_ks3_cc_3_1.pdf" TargetMode="External"/><Relationship Id="rId1" Type="http://schemas.openxmlformats.org/officeDocument/2006/relationships/slideLayout" Target="../slideLayouts/slideLayout3.xml"/><Relationship Id="rId4" Type="http://schemas.openxmlformats.org/officeDocument/2006/relationships/hyperlink" Target="https://www.ncetm.org.uk/teaching-for-mastery/mastery-materials/secondary-mastery-professional-development/"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24.xml"/><Relationship Id="rId7"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ncetm.org.uk/media/0mzbcnny/ncetm_ks3_theme_3.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hyperlink" Target="https://www.ncetm.org.uk/resources/50639" TargetMode="External"/><Relationship Id="rId3" Type="http://schemas.openxmlformats.org/officeDocument/2006/relationships/hyperlink" Target="https://www.ncetm.org.uk/media/q04f0vzn/ncetm_ks3_theme_4.pdf" TargetMode="External"/><Relationship Id="rId7" Type="http://schemas.openxmlformats.org/officeDocument/2006/relationships/hyperlink" Target="https://www.ncetm.org.uk/classroom-resources/insights-from-experienced-teachers/" TargetMode="External"/><Relationship Id="rId2" Type="http://schemas.openxmlformats.org/officeDocument/2006/relationships/hyperlink" Target="https://www.ncetm.org.uk/teaching-for-mastery/mastery-materials/secondary-mastery-professional-development/" TargetMode="External"/><Relationship Id="rId1" Type="http://schemas.openxmlformats.org/officeDocument/2006/relationships/slideLayout" Target="../slideLayouts/slideLayout3.xml"/><Relationship Id="rId6" Type="http://schemas.openxmlformats.org/officeDocument/2006/relationships/hyperlink" Target="https://www.ncetm.org.uk/classroom-resources/secmm-using-mathematical-representations-at-ks3/" TargetMode="External"/><Relationship Id="rId11" Type="http://schemas.openxmlformats.org/officeDocument/2006/relationships/hyperlink" Target="https://www.gov.uk/government/collections/national-curriculum-assessments-practice-materials#key-stage-2-past-papers" TargetMode="External"/><Relationship Id="rId5" Type="http://schemas.openxmlformats.org/officeDocument/2006/relationships/hyperlink" Target="https://www.ncetm.org.uk/media/mqfp3xb3/ncetm_ks3_cc_3_1.pdf" TargetMode="External"/><Relationship Id="rId10" Type="http://schemas.openxmlformats.org/officeDocument/2006/relationships/hyperlink" Target="https://www.ncetm.org.uk/media/qgjdx5fo/secondary_assessment_materials_november_2017.pdf" TargetMode="External"/><Relationship Id="rId4" Type="http://schemas.openxmlformats.org/officeDocument/2006/relationships/hyperlink" Target="https://www.ncetm.org.uk/media/0mzbcnny/ncetm_ks3_theme_3.pdf" TargetMode="External"/><Relationship Id="rId9" Type="http://schemas.openxmlformats.org/officeDocument/2006/relationships/hyperlink" Target="https://www.ncetm.org.uk/resources/46689"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ncetm.org.uk/media/mqfp3xb3/ncetm_ks3_cc_3_1.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2059-E171-4D97-AEA5-4EB713FA17E6}"/>
              </a:ext>
            </a:extLst>
          </p:cNvPr>
          <p:cNvSpPr>
            <a:spLocks noGrp="1"/>
          </p:cNvSpPr>
          <p:nvPr>
            <p:ph type="ctrTitle"/>
          </p:nvPr>
        </p:nvSpPr>
        <p:spPr>
          <a:xfrm>
            <a:off x="708099" y="2420888"/>
            <a:ext cx="6049764" cy="648071"/>
          </a:xfrm>
        </p:spPr>
        <p:txBody>
          <a:bodyPr>
            <a:normAutofit fontScale="90000"/>
          </a:bodyPr>
          <a:lstStyle/>
          <a:p>
            <a:r>
              <a:rPr lang="en-GB" dirty="0"/>
              <a:t>Ratio: determining parts given the part and the ratio</a:t>
            </a:r>
          </a:p>
        </p:txBody>
      </p:sp>
      <p:sp>
        <p:nvSpPr>
          <p:cNvPr id="3" name="Subtitle 2">
            <a:extLst>
              <a:ext uri="{FF2B5EF4-FFF2-40B4-BE49-F238E27FC236}">
                <a16:creationId xmlns:a16="http://schemas.microsoft.com/office/drawing/2014/main" id="{FAF7E06F-62AF-4430-B53E-3CEB22BC7553}"/>
              </a:ext>
            </a:extLst>
          </p:cNvPr>
          <p:cNvSpPr>
            <a:spLocks noGrp="1"/>
          </p:cNvSpPr>
          <p:nvPr>
            <p:ph type="subTitle" idx="1"/>
          </p:nvPr>
        </p:nvSpPr>
        <p:spPr>
          <a:xfrm>
            <a:off x="695400" y="3429000"/>
            <a:ext cx="6062463" cy="1152130"/>
          </a:xfrm>
        </p:spPr>
        <p:txBody>
          <a:bodyPr/>
          <a:lstStyle/>
          <a:p>
            <a:r>
              <a:rPr lang="en-GB" dirty="0"/>
              <a:t>(from 3.1 Understanding multiplicative relationships)</a:t>
            </a:r>
          </a:p>
        </p:txBody>
      </p:sp>
      <p:sp>
        <p:nvSpPr>
          <p:cNvPr id="6" name="Subtitle 2">
            <a:extLst>
              <a:ext uri="{FF2B5EF4-FFF2-40B4-BE49-F238E27FC236}">
                <a16:creationId xmlns:a16="http://schemas.microsoft.com/office/drawing/2014/main" id="{7971E471-B1BE-405F-994A-7DE78753825C}"/>
              </a:ext>
            </a:extLst>
          </p:cNvPr>
          <p:cNvSpPr txBox="1">
            <a:spLocks/>
          </p:cNvSpPr>
          <p:nvPr/>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sp>
        <p:nvSpPr>
          <p:cNvPr id="7" name="TextBox 6">
            <a:extLst>
              <a:ext uri="{FF2B5EF4-FFF2-40B4-BE49-F238E27FC236}">
                <a16:creationId xmlns:a16="http://schemas.microsoft.com/office/drawing/2014/main" id="{0CDED0FD-3DE6-4E4C-8A42-CA1DA9131753}"/>
              </a:ext>
            </a:extLst>
          </p:cNvPr>
          <p:cNvSpPr txBox="1"/>
          <p:nvPr/>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cxnSp>
        <p:nvCxnSpPr>
          <p:cNvPr id="9" name="Straight Connector 8">
            <a:extLst>
              <a:ext uri="{FF2B5EF4-FFF2-40B4-BE49-F238E27FC236}">
                <a16:creationId xmlns:a16="http://schemas.microsoft.com/office/drawing/2014/main" id="{AEA8A1F7-DC74-4701-87C9-EAB5BA721BE5}"/>
              </a:ext>
            </a:extLst>
          </p:cNvPr>
          <p:cNvCxnSpPr>
            <a:cxnSpLocks/>
          </p:cNvCxnSpPr>
          <p:nvPr/>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lstStyle/>
          <a:p>
            <a:r>
              <a:rPr lang="en-GB" dirty="0"/>
              <a:t>What aspects of this key idea might pupils find challenging?</a:t>
            </a:r>
          </a:p>
          <a:p>
            <a:r>
              <a:rPr lang="en-GB" dirty="0"/>
              <a:t>What misconceptions might pupils have? </a:t>
            </a:r>
          </a:p>
          <a:p>
            <a:endParaRPr lang="en-GB" dirty="0"/>
          </a:p>
        </p:txBody>
      </p:sp>
      <p:sp>
        <p:nvSpPr>
          <p:cNvPr id="4" name="Content Placeholder 2">
            <a:extLst>
              <a:ext uri="{FF2B5EF4-FFF2-40B4-BE49-F238E27FC236}">
                <a16:creationId xmlns:a16="http://schemas.microsoft.com/office/drawing/2014/main" id="{F119E42E-06D3-4962-8EB7-A909E87EEFF5}"/>
              </a:ext>
            </a:extLst>
          </p:cNvPr>
          <p:cNvSpPr txBox="1">
            <a:spLocks/>
          </p:cNvSpPr>
          <p:nvPr/>
        </p:nvSpPr>
        <p:spPr>
          <a:xfrm>
            <a:off x="627065" y="2708920"/>
            <a:ext cx="10972800" cy="4320480"/>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ClrTx/>
              <a:buNone/>
            </a:pPr>
            <a:r>
              <a:rPr lang="en-GB" dirty="0"/>
              <a:t>When teaching this topic, you may find students encounter difficulties with…</a:t>
            </a:r>
          </a:p>
          <a:p>
            <a:pPr marL="457200" indent="-457200" fontAlgn="auto">
              <a:spcAft>
                <a:spcPts val="0"/>
              </a:spcAft>
              <a:buClrTx/>
              <a:buFont typeface="+mj-lt"/>
              <a:buAutoNum type="arabicParenR"/>
            </a:pPr>
            <a:r>
              <a:rPr lang="en-GB" dirty="0"/>
              <a:t>Recognising where relationships are multiplicative/additive in a problem</a:t>
            </a:r>
          </a:p>
          <a:p>
            <a:pPr marL="457200" indent="-457200" fontAlgn="auto">
              <a:spcAft>
                <a:spcPts val="0"/>
              </a:spcAft>
              <a:buClrTx/>
              <a:buFont typeface="+mj-lt"/>
              <a:buAutoNum type="arabicParenR"/>
            </a:pPr>
            <a:r>
              <a:rPr lang="en-GB" dirty="0"/>
              <a:t>Assuming they need to know or find the total as a first step</a:t>
            </a:r>
          </a:p>
          <a:p>
            <a:pPr marL="0" indent="0" fontAlgn="auto">
              <a:spcAft>
                <a:spcPts val="0"/>
              </a:spcAft>
              <a:buClrTx/>
              <a:buNone/>
            </a:pPr>
            <a:r>
              <a:rPr lang="en-GB" dirty="0"/>
              <a:t>More information, and some suggestions for overcoming these challenges, can be found on the following slides.</a:t>
            </a:r>
          </a:p>
          <a:p>
            <a:pPr marL="457200" indent="-457200" fontAlgn="auto">
              <a:spcAft>
                <a:spcPts val="0"/>
              </a:spcAft>
              <a:buClrTx/>
              <a:buFont typeface="+mj-lt"/>
              <a:buAutoNum type="arabicPeriod"/>
            </a:pPr>
            <a:endParaRPr lang="en-GB" dirty="0"/>
          </a:p>
          <a:p>
            <a:pPr fontAlgn="auto">
              <a:spcAft>
                <a:spcPts val="0"/>
              </a:spcAft>
              <a:buClrTx/>
            </a:pPr>
            <a:endParaRPr lang="en-GB" dirty="0"/>
          </a:p>
          <a:p>
            <a:pPr fontAlgn="auto">
              <a:spcAft>
                <a:spcPts val="0"/>
              </a:spcAft>
              <a:buClrTx/>
            </a:pPr>
            <a:endParaRPr lang="en-GB" dirty="0"/>
          </a:p>
        </p:txBody>
      </p:sp>
    </p:spTree>
    <p:extLst>
      <p:ext uri="{BB962C8B-B14F-4D97-AF65-F5344CB8AC3E}">
        <p14:creationId xmlns:p14="http://schemas.microsoft.com/office/powerpoint/2010/main" val="38716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(1)</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a:xfrm>
            <a:off x="618164" y="1160748"/>
            <a:ext cx="11166467" cy="4824536"/>
          </a:xfrm>
        </p:spPr>
        <p:txBody>
          <a:bodyPr>
            <a:normAutofit/>
          </a:bodyPr>
          <a:lstStyle/>
          <a:p>
            <a:r>
              <a:rPr lang="en-GB" dirty="0"/>
              <a:t>When solving problems involving unequal sharing, students may view a problem as a combination of multiplicative and additive processes.</a:t>
            </a:r>
          </a:p>
          <a:p>
            <a:r>
              <a:rPr lang="en-GB" dirty="0"/>
              <a:t> Consider the question ‘Alice and Brenda share some money in the ratio 4 : 3. Alice has £20. How much does Brenda have?’ </a:t>
            </a:r>
          </a:p>
          <a:p>
            <a:r>
              <a:rPr lang="en-GB" dirty="0"/>
              <a:t>It is common for students to approach this problem by working multiplicatively: halve Alice’s £20 to give £10, halve this again to give £5, and then additively combine these results to calculate that Brenda has £15. The use of a bar model representation in this situation can reinforce this combination of additive and multiplicative thinking:</a:t>
            </a:r>
          </a:p>
          <a:p>
            <a:endParaRPr lang="en-GB" dirty="0"/>
          </a:p>
        </p:txBody>
      </p:sp>
      <p:pic>
        <p:nvPicPr>
          <p:cNvPr id="5" name="Picture 4">
            <a:extLst>
              <a:ext uri="{FF2B5EF4-FFF2-40B4-BE49-F238E27FC236}">
                <a16:creationId xmlns:a16="http://schemas.microsoft.com/office/drawing/2014/main" id="{1A17A0CB-3D04-4975-A695-E79D9CD4A122}"/>
              </a:ext>
            </a:extLst>
          </p:cNvPr>
          <p:cNvPicPr/>
          <p:nvPr/>
        </p:nvPicPr>
        <p:blipFill rotWithShape="1">
          <a:blip r:embed="rId3" cstate="print">
            <a:extLst>
              <a:ext uri="{28A0092B-C50C-407E-A947-70E740481C1C}">
                <a14:useLocalDpi xmlns:a14="http://schemas.microsoft.com/office/drawing/2010/main" val="0"/>
              </a:ext>
            </a:extLst>
          </a:blip>
          <a:srcRect l="21017" r="19759"/>
          <a:stretch/>
        </p:blipFill>
        <p:spPr>
          <a:xfrm>
            <a:off x="3071654" y="4581131"/>
            <a:ext cx="6015369" cy="1063415"/>
          </a:xfrm>
          <a:prstGeom prst="rect">
            <a:avLst/>
          </a:prstGeom>
        </p:spPr>
      </p:pic>
    </p:spTree>
    <p:extLst>
      <p:ext uri="{BB962C8B-B14F-4D97-AF65-F5344CB8AC3E}">
        <p14:creationId xmlns:p14="http://schemas.microsoft.com/office/powerpoint/2010/main" val="2445168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fontScale="90000"/>
          </a:bodyPr>
          <a:lstStyle/>
          <a:p>
            <a:r>
              <a:rPr lang="en-GB" dirty="0"/>
              <a:t>Common difficulties and misconceptions (1 cont’d)</a:t>
            </a:r>
          </a:p>
        </p:txBody>
      </p:sp>
      <p:pic>
        <p:nvPicPr>
          <p:cNvPr id="5" name="Picture 4">
            <a:extLst>
              <a:ext uri="{FF2B5EF4-FFF2-40B4-BE49-F238E27FC236}">
                <a16:creationId xmlns:a16="http://schemas.microsoft.com/office/drawing/2014/main" id="{1A17A0CB-3D04-4975-A695-E79D9CD4A122}"/>
              </a:ext>
            </a:extLst>
          </p:cNvPr>
          <p:cNvPicPr/>
          <p:nvPr/>
        </p:nvPicPr>
        <p:blipFill rotWithShape="1">
          <a:blip r:embed="rId3" cstate="print">
            <a:extLst>
              <a:ext uri="{28A0092B-C50C-407E-A947-70E740481C1C}">
                <a14:useLocalDpi xmlns:a14="http://schemas.microsoft.com/office/drawing/2010/main" val="0"/>
              </a:ext>
            </a:extLst>
          </a:blip>
          <a:srcRect l="21017" r="19759"/>
          <a:stretch/>
        </p:blipFill>
        <p:spPr>
          <a:xfrm>
            <a:off x="3079750" y="1384793"/>
            <a:ext cx="6015369" cy="1063415"/>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61FF564-1243-4689-A90B-3D46B60DD55D}"/>
                  </a:ext>
                </a:extLst>
              </p:cNvPr>
              <p:cNvSpPr txBox="1"/>
              <p:nvPr/>
            </p:nvSpPr>
            <p:spPr>
              <a:xfrm>
                <a:off x="595808" y="2375905"/>
                <a:ext cx="10972800" cy="2796150"/>
              </a:xfrm>
              <a:prstGeom prst="rect">
                <a:avLst/>
              </a:prstGeom>
              <a:noFill/>
            </p:spPr>
            <p:txBody>
              <a:bodyPr wrap="square">
                <a:spAutoFit/>
              </a:bodyPr>
              <a:lstStyle/>
              <a:p>
                <a:pPr marL="342900" indent="-342900">
                  <a:buClr>
                    <a:srgbClr val="585858"/>
                  </a:buClr>
                  <a:buFont typeface="Arial" panose="020B0604020202020204" pitchFamily="34" charset="0"/>
                  <a:buChar char="•"/>
                </a:pPr>
                <a:r>
                  <a:rPr lang="en-GB" sz="2400" dirty="0">
                    <a:solidFill>
                      <a:srgbClr val="585858"/>
                    </a:solidFill>
                    <a:cs typeface="Arial" panose="020B0604020202020204" pitchFamily="34" charset="0"/>
                  </a:rPr>
                  <a:t>However, the bar model, and other representations, can also be used to develop students’ awareness of the multiplicative structure that underpins this problem, illustrating that Brenda’s share of the money is </a:t>
                </a:r>
                <a14:m>
                  <m:oMath xmlns:m="http://schemas.openxmlformats.org/officeDocument/2006/math">
                    <m:box>
                      <m:boxPr>
                        <m:ctrlPr>
                          <a:rPr lang="en-GB" sz="2400" i="1">
                            <a:solidFill>
                              <a:srgbClr val="585858"/>
                            </a:solidFill>
                            <a:latin typeface="Cambria Math" panose="02040503050406030204" pitchFamily="18" charset="0"/>
                            <a:cs typeface="Arial" panose="020B0604020202020204" pitchFamily="34" charset="0"/>
                          </a:rPr>
                        </m:ctrlPr>
                      </m:boxPr>
                      <m:e>
                        <m:argPr>
                          <m:argSz m:val="-1"/>
                        </m:argPr>
                        <m:f>
                          <m:fPr>
                            <m:ctrlPr>
                              <a:rPr lang="en-GB" sz="2400" i="1">
                                <a:solidFill>
                                  <a:srgbClr val="585858"/>
                                </a:solidFill>
                                <a:latin typeface="Cambria Math" panose="02040503050406030204" pitchFamily="18" charset="0"/>
                                <a:cs typeface="Arial" panose="020B0604020202020204" pitchFamily="34" charset="0"/>
                              </a:rPr>
                            </m:ctrlPr>
                          </m:fPr>
                          <m:num>
                            <m:r>
                              <a:rPr lang="en-GB" sz="2400">
                                <a:solidFill>
                                  <a:srgbClr val="585858"/>
                                </a:solidFill>
                                <a:latin typeface="Cambria Math" panose="02040503050406030204" pitchFamily="18" charset="0"/>
                                <a:cs typeface="Arial" panose="020B0604020202020204" pitchFamily="34" charset="0"/>
                              </a:rPr>
                              <m:t>3</m:t>
                            </m:r>
                          </m:num>
                          <m:den>
                            <m:r>
                              <a:rPr lang="en-GB" sz="2400">
                                <a:solidFill>
                                  <a:srgbClr val="585858"/>
                                </a:solidFill>
                                <a:latin typeface="Cambria Math" panose="02040503050406030204" pitchFamily="18" charset="0"/>
                                <a:cs typeface="Arial" panose="020B0604020202020204" pitchFamily="34" charset="0"/>
                              </a:rPr>
                              <m:t>4</m:t>
                            </m:r>
                          </m:den>
                        </m:f>
                      </m:e>
                    </m:box>
                  </m:oMath>
                </a14:m>
                <a:r>
                  <a:rPr lang="en-GB" sz="2400" dirty="0">
                    <a:solidFill>
                      <a:srgbClr val="585858"/>
                    </a:solidFill>
                    <a:cs typeface="Arial" panose="020B0604020202020204" pitchFamily="34" charset="0"/>
                  </a:rPr>
                  <a:t> of Alice’s share in a way that is less apparent than when represented as the ratio 4 : 3.</a:t>
                </a:r>
              </a:p>
              <a:p>
                <a:pPr marL="342900" indent="-342900">
                  <a:buClr>
                    <a:srgbClr val="585858"/>
                  </a:buClr>
                  <a:buFont typeface="Arial" panose="020B0604020202020204" pitchFamily="34" charset="0"/>
                  <a:buChar char="•"/>
                </a:pPr>
                <a:r>
                  <a:rPr lang="en-GB" sz="2400" dirty="0">
                    <a:solidFill>
                      <a:srgbClr val="585858"/>
                    </a:solidFill>
                    <a:cs typeface="Arial" panose="020B0604020202020204" pitchFamily="34" charset="0"/>
                  </a:rPr>
                  <a:t>The multiplicative relationship becomes more important as students work with relationships involving less ‘friendly’ numbers, where informal combinations of addition and multiplication can become unwieldy.</a:t>
                </a:r>
              </a:p>
            </p:txBody>
          </p:sp>
        </mc:Choice>
        <mc:Fallback xmlns="">
          <p:sp>
            <p:nvSpPr>
              <p:cNvPr id="6" name="TextBox 5">
                <a:extLst>
                  <a:ext uri="{FF2B5EF4-FFF2-40B4-BE49-F238E27FC236}">
                    <a16:creationId xmlns:a16="http://schemas.microsoft.com/office/drawing/2014/main" id="{261FF564-1243-4689-A90B-3D46B60DD55D}"/>
                  </a:ext>
                </a:extLst>
              </p:cNvPr>
              <p:cNvSpPr txBox="1">
                <a:spLocks noRot="1" noChangeAspect="1" noMove="1" noResize="1" noEditPoints="1" noAdjustHandles="1" noChangeArrowheads="1" noChangeShapeType="1" noTextEdit="1"/>
              </p:cNvSpPr>
              <p:nvPr/>
            </p:nvSpPr>
            <p:spPr>
              <a:xfrm>
                <a:off x="595808" y="2375905"/>
                <a:ext cx="10972800" cy="2796150"/>
              </a:xfrm>
              <a:prstGeom prst="rect">
                <a:avLst/>
              </a:prstGeom>
              <a:blipFill>
                <a:blip r:embed="rId4"/>
                <a:stretch>
                  <a:fillRect l="-778" t="-1528" r="-1111" b="-4367"/>
                </a:stretch>
              </a:blipFill>
            </p:spPr>
            <p:txBody>
              <a:bodyPr/>
              <a:lstStyle/>
              <a:p>
                <a:r>
                  <a:rPr lang="en-GB">
                    <a:noFill/>
                  </a:rPr>
                  <a:t> </a:t>
                </a:r>
              </a:p>
            </p:txBody>
          </p:sp>
        </mc:Fallback>
      </mc:AlternateContent>
    </p:spTree>
    <p:extLst>
      <p:ext uri="{BB962C8B-B14F-4D97-AF65-F5344CB8AC3E}">
        <p14:creationId xmlns:p14="http://schemas.microsoft.com/office/powerpoint/2010/main" val="3738116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(2)</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a:xfrm>
            <a:off x="609600" y="1412777"/>
            <a:ext cx="10972800" cy="4032447"/>
          </a:xfrm>
        </p:spPr>
        <p:txBody>
          <a:bodyPr>
            <a:normAutofit/>
          </a:bodyPr>
          <a:lstStyle/>
          <a:p>
            <a:r>
              <a:rPr lang="en-GB" dirty="0"/>
              <a:t>Students may assume that it is necessary to know (or to calculate) the total quantity being shared as a first step, and so find problems difficult to access. </a:t>
            </a:r>
          </a:p>
          <a:p>
            <a:r>
              <a:rPr lang="en-GB" dirty="0"/>
              <a:t>The use of different representations to make the relationship between the ratio and the two ‘shared’ parts can give students an opportunity to use more intuitive informal strategies.</a:t>
            </a:r>
          </a:p>
        </p:txBody>
      </p:sp>
    </p:spTree>
    <p:extLst>
      <p:ext uri="{BB962C8B-B14F-4D97-AF65-F5344CB8AC3E}">
        <p14:creationId xmlns:p14="http://schemas.microsoft.com/office/powerpoint/2010/main" val="736212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Interpret mathematically a situation involving unequal sharing, using correct notation and relevant diagrams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a:t>
            </a:r>
            <a:endParaRPr lang="en-GB" dirty="0"/>
          </a:p>
        </p:txBody>
      </p:sp>
      <p:sp>
        <p:nvSpPr>
          <p:cNvPr id="7" name="TextBox 6">
            <a:extLst>
              <a:ext uri="{FF2B5EF4-FFF2-40B4-BE49-F238E27FC236}">
                <a16:creationId xmlns:a16="http://schemas.microsoft.com/office/drawing/2014/main" id="{4FA23691-B604-4EC0-A714-A56AFB358504}"/>
              </a:ext>
            </a:extLst>
          </p:cNvPr>
          <p:cNvSpPr txBox="1"/>
          <p:nvPr/>
        </p:nvSpPr>
        <p:spPr>
          <a:xfrm>
            <a:off x="191344" y="1585640"/>
            <a:ext cx="11809312" cy="1348061"/>
          </a:xfrm>
          <a:prstGeom prst="rect">
            <a:avLst/>
          </a:prstGeom>
          <a:noFill/>
        </p:spPr>
        <p:txBody>
          <a:bodyPr wrap="square">
            <a:spAutoFit/>
          </a:bodyPr>
          <a:lstStyle/>
          <a:p>
            <a:pPr>
              <a:buNone/>
            </a:pPr>
            <a:r>
              <a:rPr lang="en-GB" sz="2400" dirty="0"/>
              <a:t>Oscar and Pietro share some money in the ratio 2 : 3.</a:t>
            </a:r>
          </a:p>
          <a:p>
            <a:pPr>
              <a:buNone/>
            </a:pPr>
            <a:r>
              <a:rPr lang="en-GB" sz="2400" dirty="0"/>
              <a:t>Oscar’s share is £9. </a:t>
            </a:r>
          </a:p>
          <a:p>
            <a:pPr>
              <a:buNone/>
            </a:pPr>
            <a:r>
              <a:rPr lang="en-GB" sz="2400" dirty="0"/>
              <a:t>Explain how each of these diagrams can help to calculate Pietro’s share of the money.</a:t>
            </a:r>
          </a:p>
        </p:txBody>
      </p:sp>
      <p:pic>
        <p:nvPicPr>
          <p:cNvPr id="9" name="Picture 8">
            <a:extLst>
              <a:ext uri="{FF2B5EF4-FFF2-40B4-BE49-F238E27FC236}">
                <a16:creationId xmlns:a16="http://schemas.microsoft.com/office/drawing/2014/main" id="{838763AC-CC0C-46CF-81CF-442695482D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32710"/>
            <a:ext cx="3744649" cy="826740"/>
          </a:xfrm>
          <a:prstGeom prst="rect">
            <a:avLst/>
          </a:prstGeom>
        </p:spPr>
      </p:pic>
      <p:pic>
        <p:nvPicPr>
          <p:cNvPr id="10" name="Picture 9">
            <a:extLst>
              <a:ext uri="{FF2B5EF4-FFF2-40B4-BE49-F238E27FC236}">
                <a16:creationId xmlns:a16="http://schemas.microsoft.com/office/drawing/2014/main" id="{3B24A4E0-4931-4C2E-B123-4ABB46975D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3675" y="3705726"/>
            <a:ext cx="3744649" cy="1080707"/>
          </a:xfrm>
          <a:prstGeom prst="rect">
            <a:avLst/>
          </a:prstGeom>
        </p:spPr>
      </p:pic>
      <p:pic>
        <p:nvPicPr>
          <p:cNvPr id="11" name="Picture 10">
            <a:extLst>
              <a:ext uri="{FF2B5EF4-FFF2-40B4-BE49-F238E27FC236}">
                <a16:creationId xmlns:a16="http://schemas.microsoft.com/office/drawing/2014/main" id="{7FC1158A-F793-49F6-A845-8206BAF812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59375" y="3186986"/>
            <a:ext cx="3744649" cy="2118185"/>
          </a:xfrm>
          <a:prstGeom prst="rect">
            <a:avLst/>
          </a:prstGeom>
        </p:spPr>
      </p:pic>
      <p:sp>
        <p:nvSpPr>
          <p:cNvPr id="12" name="TextBox 11">
            <a:extLst>
              <a:ext uri="{FF2B5EF4-FFF2-40B4-BE49-F238E27FC236}">
                <a16:creationId xmlns:a16="http://schemas.microsoft.com/office/drawing/2014/main" id="{2AF7EF99-2ECC-4680-9379-1A6C15234605}"/>
              </a:ext>
            </a:extLst>
          </p:cNvPr>
          <p:cNvSpPr txBox="1"/>
          <p:nvPr/>
        </p:nvSpPr>
        <p:spPr>
          <a:xfrm>
            <a:off x="263352" y="3212976"/>
            <a:ext cx="527720" cy="461665"/>
          </a:xfrm>
          <a:prstGeom prst="rect">
            <a:avLst/>
          </a:prstGeom>
          <a:noFill/>
        </p:spPr>
        <p:txBody>
          <a:bodyPr wrap="square">
            <a:spAutoFit/>
          </a:bodyPr>
          <a:lstStyle/>
          <a:p>
            <a:pPr>
              <a:buNone/>
            </a:pPr>
            <a:r>
              <a:rPr lang="en-GB" sz="2400" dirty="0">
                <a:solidFill>
                  <a:srgbClr val="00628C"/>
                </a:solidFill>
              </a:rPr>
              <a:t>a)</a:t>
            </a:r>
            <a:endParaRPr lang="en-GB" dirty="0"/>
          </a:p>
        </p:txBody>
      </p:sp>
      <p:sp>
        <p:nvSpPr>
          <p:cNvPr id="13" name="TextBox 12">
            <a:extLst>
              <a:ext uri="{FF2B5EF4-FFF2-40B4-BE49-F238E27FC236}">
                <a16:creationId xmlns:a16="http://schemas.microsoft.com/office/drawing/2014/main" id="{96C10ACC-5C68-400E-8841-C7D48A27F573}"/>
              </a:ext>
            </a:extLst>
          </p:cNvPr>
          <p:cNvSpPr txBox="1"/>
          <p:nvPr/>
        </p:nvSpPr>
        <p:spPr>
          <a:xfrm>
            <a:off x="3712761" y="3212976"/>
            <a:ext cx="527720" cy="461665"/>
          </a:xfrm>
          <a:prstGeom prst="rect">
            <a:avLst/>
          </a:prstGeom>
          <a:noFill/>
        </p:spPr>
        <p:txBody>
          <a:bodyPr wrap="square">
            <a:spAutoFit/>
          </a:bodyPr>
          <a:lstStyle/>
          <a:p>
            <a:pPr>
              <a:buNone/>
            </a:pPr>
            <a:r>
              <a:rPr lang="en-GB" sz="2400" dirty="0">
                <a:solidFill>
                  <a:srgbClr val="00628C"/>
                </a:solidFill>
              </a:rPr>
              <a:t>b)</a:t>
            </a:r>
            <a:endParaRPr lang="en-GB" dirty="0"/>
          </a:p>
        </p:txBody>
      </p:sp>
      <p:sp>
        <p:nvSpPr>
          <p:cNvPr id="14" name="TextBox 13">
            <a:extLst>
              <a:ext uri="{FF2B5EF4-FFF2-40B4-BE49-F238E27FC236}">
                <a16:creationId xmlns:a16="http://schemas.microsoft.com/office/drawing/2014/main" id="{A705CE0C-7FED-4126-B6E2-A603ABFD531F}"/>
              </a:ext>
            </a:extLst>
          </p:cNvPr>
          <p:cNvSpPr txBox="1"/>
          <p:nvPr/>
        </p:nvSpPr>
        <p:spPr>
          <a:xfrm>
            <a:off x="8616280" y="3212976"/>
            <a:ext cx="527720" cy="461665"/>
          </a:xfrm>
          <a:prstGeom prst="rect">
            <a:avLst/>
          </a:prstGeom>
          <a:noFill/>
        </p:spPr>
        <p:txBody>
          <a:bodyPr wrap="square">
            <a:spAutoFit/>
          </a:bodyPr>
          <a:lstStyle/>
          <a:p>
            <a:pPr>
              <a:buNone/>
            </a:pPr>
            <a:r>
              <a:rPr lang="en-GB" sz="2400" dirty="0">
                <a:solidFill>
                  <a:srgbClr val="00628C"/>
                </a:solidFill>
              </a:rPr>
              <a:t>c)</a:t>
            </a:r>
            <a:endParaRPr lang="en-GB" dirty="0"/>
          </a:p>
        </p:txBody>
      </p:sp>
    </p:spTree>
    <p:extLst>
      <p:ext uri="{BB962C8B-B14F-4D97-AF65-F5344CB8AC3E}">
        <p14:creationId xmlns:p14="http://schemas.microsoft.com/office/powerpoint/2010/main" val="717258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268761"/>
            <a:ext cx="4891318" cy="5040560"/>
          </a:xfrm>
          <a:prstGeom prst="rect">
            <a:avLst/>
          </a:prstGeom>
        </p:spPr>
        <p:txBody>
          <a:bodyPr anchor="ctr">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Reflect on the representations that you habitually use when teaching students how to find one part, given the other part and a ratio. </a:t>
            </a:r>
          </a:p>
          <a:p>
            <a:pPr marL="360000" lvl="1" fontAlgn="auto">
              <a:lnSpc>
                <a:spcPct val="100000"/>
              </a:lnSpc>
              <a:spcBef>
                <a:spcPts val="0"/>
              </a:spcBef>
              <a:spcAft>
                <a:spcPts val="1200"/>
              </a:spcAft>
              <a:buClrTx/>
            </a:pPr>
            <a:r>
              <a:rPr lang="en-GB" sz="2400" dirty="0"/>
              <a:t>Why do you use those representations? What are the benefits? What are the drawbacks? </a:t>
            </a:r>
          </a:p>
          <a:p>
            <a:pPr marL="360000" lvl="1" fontAlgn="auto">
              <a:lnSpc>
                <a:spcPct val="100000"/>
              </a:lnSpc>
              <a:spcBef>
                <a:spcPts val="0"/>
              </a:spcBef>
              <a:spcAft>
                <a:spcPts val="1200"/>
              </a:spcAft>
              <a:buClrTx/>
            </a:pPr>
            <a:r>
              <a:rPr lang="en-GB" sz="2400" dirty="0"/>
              <a:t>Reflect on the representations offered in Example 1. What are the benefits of each? What are the drawbacks of each?</a:t>
            </a:r>
          </a:p>
        </p:txBody>
      </p:sp>
      <p:sp>
        <p:nvSpPr>
          <p:cNvPr id="9" name="Title 1">
            <a:extLst>
              <a:ext uri="{FF2B5EF4-FFF2-40B4-BE49-F238E27FC236}">
                <a16:creationId xmlns:a16="http://schemas.microsoft.com/office/drawing/2014/main" id="{A6D4DA38-A594-4C1E-B509-A654A6D2FE0B}"/>
              </a:ext>
            </a:extLst>
          </p:cNvPr>
          <p:cNvSpPr>
            <a:spLocks noGrp="1"/>
          </p:cNvSpPr>
          <p:nvPr>
            <p:ph type="title"/>
          </p:nvPr>
        </p:nvSpPr>
        <p:spPr>
          <a:xfrm>
            <a:off x="116849" y="443915"/>
            <a:ext cx="10593151" cy="426170"/>
          </a:xfrm>
        </p:spPr>
        <p:txBody>
          <a:bodyPr>
            <a:normAutofit fontScale="90000"/>
          </a:bodyPr>
          <a:lstStyle/>
          <a:p>
            <a:r>
              <a:rPr lang="en-GB" sz="2000" b="1" dirty="0"/>
              <a:t>Interpret mathematically a situation involving unequal sharing, using correct notation and relevant diagrams</a:t>
            </a:r>
            <a:endParaRPr lang="en-GB" b="1" dirty="0"/>
          </a:p>
        </p:txBody>
      </p:sp>
      <p:grpSp>
        <p:nvGrpSpPr>
          <p:cNvPr id="2" name="Group 1">
            <a:extLst>
              <a:ext uri="{FF2B5EF4-FFF2-40B4-BE49-F238E27FC236}">
                <a16:creationId xmlns:a16="http://schemas.microsoft.com/office/drawing/2014/main" id="{AEF90E89-ED03-4625-8EF9-5AF7AC5611F3}"/>
              </a:ext>
            </a:extLst>
          </p:cNvPr>
          <p:cNvGrpSpPr/>
          <p:nvPr/>
        </p:nvGrpSpPr>
        <p:grpSpPr>
          <a:xfrm>
            <a:off x="335360" y="1741532"/>
            <a:ext cx="6485947" cy="4135740"/>
            <a:chOff x="335360" y="1741532"/>
            <a:chExt cx="6485947" cy="4135740"/>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35360" y="1741532"/>
              <a:ext cx="6485947" cy="4135740"/>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EC88AB55-F3DD-44F7-B1B4-964E47A5BEB6}"/>
                </a:ext>
              </a:extLst>
            </p:cNvPr>
            <p:cNvSpPr txBox="1"/>
            <p:nvPr/>
          </p:nvSpPr>
          <p:spPr>
            <a:xfrm>
              <a:off x="442056" y="1804178"/>
              <a:ext cx="6230008" cy="1446550"/>
            </a:xfrm>
            <a:prstGeom prst="rect">
              <a:avLst/>
            </a:prstGeom>
            <a:noFill/>
          </p:spPr>
          <p:txBody>
            <a:bodyPr wrap="square">
              <a:spAutoFit/>
            </a:bodyPr>
            <a:lstStyle/>
            <a:p>
              <a:pPr>
                <a:buNone/>
              </a:pPr>
              <a:r>
                <a:rPr lang="en-GB" sz="2000" dirty="0"/>
                <a:t>Oscar and Pietro share some money in the ratio 2 : 3.</a:t>
              </a:r>
            </a:p>
            <a:p>
              <a:pPr>
                <a:buNone/>
              </a:pPr>
              <a:r>
                <a:rPr lang="en-GB" sz="2000" dirty="0"/>
                <a:t>Oscar’s share is £9. </a:t>
              </a:r>
            </a:p>
            <a:p>
              <a:pPr>
                <a:buNone/>
              </a:pPr>
              <a:r>
                <a:rPr lang="en-GB" sz="2000" dirty="0"/>
                <a:t>Explain how each of these diagrams can help to calculate Pietro’s share of the money.</a:t>
              </a:r>
            </a:p>
          </p:txBody>
        </p:sp>
        <p:pic>
          <p:nvPicPr>
            <p:cNvPr id="12" name="Picture 11">
              <a:extLst>
                <a:ext uri="{FF2B5EF4-FFF2-40B4-BE49-F238E27FC236}">
                  <a16:creationId xmlns:a16="http://schemas.microsoft.com/office/drawing/2014/main" id="{DA79C3F8-5ACB-4422-850D-2372EDDD9A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064" y="3862671"/>
              <a:ext cx="2880499" cy="635954"/>
            </a:xfrm>
            <a:prstGeom prst="rect">
              <a:avLst/>
            </a:prstGeom>
          </p:spPr>
        </p:pic>
        <p:pic>
          <p:nvPicPr>
            <p:cNvPr id="13" name="Picture 12">
              <a:extLst>
                <a:ext uri="{FF2B5EF4-FFF2-40B4-BE49-F238E27FC236}">
                  <a16:creationId xmlns:a16="http://schemas.microsoft.com/office/drawing/2014/main" id="{35DE1869-916D-45B8-8BAF-934D47173E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122" y="4910357"/>
              <a:ext cx="2880499" cy="831313"/>
            </a:xfrm>
            <a:prstGeom prst="rect">
              <a:avLst/>
            </a:prstGeom>
          </p:spPr>
        </p:pic>
        <p:pic>
          <p:nvPicPr>
            <p:cNvPr id="14" name="Picture 13">
              <a:extLst>
                <a:ext uri="{FF2B5EF4-FFF2-40B4-BE49-F238E27FC236}">
                  <a16:creationId xmlns:a16="http://schemas.microsoft.com/office/drawing/2014/main" id="{F93FC585-0F49-4726-BC11-58B5BF633AE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66325" y="3639877"/>
              <a:ext cx="2880499" cy="1629373"/>
            </a:xfrm>
            <a:prstGeom prst="rect">
              <a:avLst/>
            </a:prstGeom>
          </p:spPr>
        </p:pic>
        <p:sp>
          <p:nvSpPr>
            <p:cNvPr id="15" name="TextBox 14">
              <a:extLst>
                <a:ext uri="{FF2B5EF4-FFF2-40B4-BE49-F238E27FC236}">
                  <a16:creationId xmlns:a16="http://schemas.microsoft.com/office/drawing/2014/main" id="{23489B92-A2EE-4A1A-8061-5DD2A93B7175}"/>
                </a:ext>
              </a:extLst>
            </p:cNvPr>
            <p:cNvSpPr txBox="1"/>
            <p:nvPr/>
          </p:nvSpPr>
          <p:spPr>
            <a:xfrm>
              <a:off x="514064" y="3431514"/>
              <a:ext cx="527720" cy="369332"/>
            </a:xfrm>
            <a:prstGeom prst="rect">
              <a:avLst/>
            </a:prstGeom>
            <a:noFill/>
          </p:spPr>
          <p:txBody>
            <a:bodyPr wrap="square">
              <a:spAutoFit/>
            </a:bodyPr>
            <a:lstStyle/>
            <a:p>
              <a:pPr>
                <a:buNone/>
              </a:pPr>
              <a:r>
                <a:rPr lang="en-GB" sz="1800" dirty="0">
                  <a:solidFill>
                    <a:srgbClr val="00628C"/>
                  </a:solidFill>
                </a:rPr>
                <a:t>a)</a:t>
              </a:r>
              <a:endParaRPr lang="en-GB" sz="2000" dirty="0"/>
            </a:p>
          </p:txBody>
        </p:sp>
        <p:sp>
          <p:nvSpPr>
            <p:cNvPr id="16" name="TextBox 15">
              <a:extLst>
                <a:ext uri="{FF2B5EF4-FFF2-40B4-BE49-F238E27FC236}">
                  <a16:creationId xmlns:a16="http://schemas.microsoft.com/office/drawing/2014/main" id="{F846AA46-0AFB-4366-A60F-FFA0F33D5A03}"/>
                </a:ext>
              </a:extLst>
            </p:cNvPr>
            <p:cNvSpPr txBox="1"/>
            <p:nvPr/>
          </p:nvSpPr>
          <p:spPr>
            <a:xfrm>
              <a:off x="514064" y="4532951"/>
              <a:ext cx="527720" cy="369332"/>
            </a:xfrm>
            <a:prstGeom prst="rect">
              <a:avLst/>
            </a:prstGeom>
            <a:noFill/>
          </p:spPr>
          <p:txBody>
            <a:bodyPr wrap="square">
              <a:spAutoFit/>
            </a:bodyPr>
            <a:lstStyle/>
            <a:p>
              <a:pPr>
                <a:buNone/>
              </a:pPr>
              <a:r>
                <a:rPr lang="en-GB" sz="1800" dirty="0">
                  <a:solidFill>
                    <a:srgbClr val="00628C"/>
                  </a:solidFill>
                </a:rPr>
                <a:t>b)</a:t>
              </a:r>
              <a:endParaRPr lang="en-GB" sz="2000" dirty="0"/>
            </a:p>
          </p:txBody>
        </p:sp>
        <p:sp>
          <p:nvSpPr>
            <p:cNvPr id="17" name="TextBox 16">
              <a:extLst>
                <a:ext uri="{FF2B5EF4-FFF2-40B4-BE49-F238E27FC236}">
                  <a16:creationId xmlns:a16="http://schemas.microsoft.com/office/drawing/2014/main" id="{BDCB10BF-2606-4185-927B-9B064E511D62}"/>
                </a:ext>
              </a:extLst>
            </p:cNvPr>
            <p:cNvSpPr txBox="1"/>
            <p:nvPr/>
          </p:nvSpPr>
          <p:spPr>
            <a:xfrm>
              <a:off x="4007768" y="3431514"/>
              <a:ext cx="527720" cy="369332"/>
            </a:xfrm>
            <a:prstGeom prst="rect">
              <a:avLst/>
            </a:prstGeom>
            <a:noFill/>
          </p:spPr>
          <p:txBody>
            <a:bodyPr wrap="square">
              <a:spAutoFit/>
            </a:bodyPr>
            <a:lstStyle/>
            <a:p>
              <a:pPr>
                <a:buNone/>
              </a:pPr>
              <a:r>
                <a:rPr lang="en-GB" sz="1800" dirty="0">
                  <a:solidFill>
                    <a:srgbClr val="00628C"/>
                  </a:solidFill>
                </a:rPr>
                <a:t>c)</a:t>
              </a:r>
              <a:endParaRPr lang="en-GB" sz="2000" dirty="0"/>
            </a:p>
          </p:txBody>
        </p:sp>
      </p:grpSp>
    </p:spTree>
    <p:custDataLst>
      <p:tags r:id="rId1"/>
    </p:custDataLst>
    <p:extLst>
      <p:ext uri="{BB962C8B-B14F-4D97-AF65-F5344CB8AC3E}">
        <p14:creationId xmlns:p14="http://schemas.microsoft.com/office/powerpoint/2010/main" val="1972075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Interpret mathematically a situation involving unequal sharing, using correct notation and relevant diagrams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a:t>
            </a:r>
            <a:endParaRPr lang="en-GB" dirty="0"/>
          </a:p>
        </p:txBody>
      </p:sp>
      <p:sp>
        <p:nvSpPr>
          <p:cNvPr id="5" name="TextBox 4">
            <a:extLst>
              <a:ext uri="{FF2B5EF4-FFF2-40B4-BE49-F238E27FC236}">
                <a16:creationId xmlns:a16="http://schemas.microsoft.com/office/drawing/2014/main" id="{D726480D-981C-4E40-91D3-1C1776795A76}"/>
              </a:ext>
            </a:extLst>
          </p:cNvPr>
          <p:cNvSpPr txBox="1"/>
          <p:nvPr/>
        </p:nvSpPr>
        <p:spPr>
          <a:xfrm>
            <a:off x="1055440" y="2204864"/>
            <a:ext cx="10081120" cy="1846659"/>
          </a:xfrm>
          <a:prstGeom prst="rect">
            <a:avLst/>
          </a:prstGeom>
          <a:noFill/>
        </p:spPr>
        <p:txBody>
          <a:bodyPr wrap="square">
            <a:spAutoFit/>
          </a:bodyPr>
          <a:lstStyle/>
          <a:p>
            <a:pPr algn="ctr">
              <a:spcBef>
                <a:spcPts val="600"/>
              </a:spcBef>
              <a:spcAft>
                <a:spcPts val="1200"/>
              </a:spcAft>
              <a:buNone/>
            </a:pPr>
            <a:r>
              <a:rPr lang="en-GB" dirty="0">
                <a:effectLst/>
                <a:latin typeface="+mj-lt"/>
                <a:ea typeface="Calibri" panose="020F0502020204030204" pitchFamily="34" charset="0"/>
                <a:cs typeface="Times New Roman" panose="02020603050405020304" pitchFamily="18" charset="0"/>
              </a:rPr>
              <a:t>Mark and Ahmed share some sweets in the ratio 1</a:t>
            </a:r>
            <a:r>
              <a:rPr lang="en-GB" baseline="30000" dirty="0">
                <a:effectLst/>
                <a:latin typeface="+mj-lt"/>
                <a:ea typeface="Calibri" panose="020F0502020204030204" pitchFamily="34" charset="0"/>
                <a:cs typeface="Times New Roman" panose="02020603050405020304" pitchFamily="18" charset="0"/>
              </a:rPr>
              <a:t> </a:t>
            </a:r>
            <a:r>
              <a:rPr lang="en-GB" dirty="0">
                <a:effectLst/>
                <a:latin typeface="+mj-lt"/>
                <a:ea typeface="Calibri" panose="020F0502020204030204" pitchFamily="34" charset="0"/>
                <a:cs typeface="Times New Roman" panose="02020603050405020304" pitchFamily="18" charset="0"/>
              </a:rPr>
              <a:t>:</a:t>
            </a:r>
            <a:r>
              <a:rPr lang="en-GB" baseline="30000" dirty="0">
                <a:effectLst/>
                <a:latin typeface="+mj-lt"/>
                <a:ea typeface="Calibri" panose="020F0502020204030204" pitchFamily="34" charset="0"/>
                <a:cs typeface="Times New Roman" panose="02020603050405020304" pitchFamily="18" charset="0"/>
              </a:rPr>
              <a:t> </a:t>
            </a:r>
            <a:r>
              <a:rPr lang="en-GB" dirty="0">
                <a:effectLst/>
                <a:latin typeface="+mj-lt"/>
                <a:ea typeface="Calibri" panose="020F0502020204030204" pitchFamily="34" charset="0"/>
                <a:cs typeface="Times New Roman" panose="02020603050405020304" pitchFamily="18" charset="0"/>
              </a:rPr>
              <a:t>3.</a:t>
            </a:r>
          </a:p>
          <a:p>
            <a:pPr algn="ctr">
              <a:spcBef>
                <a:spcPts val="600"/>
              </a:spcBef>
              <a:spcAft>
                <a:spcPts val="1200"/>
              </a:spcAft>
              <a:buNone/>
            </a:pPr>
            <a:r>
              <a:rPr lang="en-GB" dirty="0">
                <a:effectLst/>
                <a:latin typeface="+mj-lt"/>
                <a:ea typeface="Calibri" panose="020F0502020204030204" pitchFamily="34" charset="0"/>
                <a:cs typeface="Times New Roman" panose="02020603050405020304" pitchFamily="18" charset="0"/>
              </a:rPr>
              <a:t>Ahmed has eight more sweets than Mark.</a:t>
            </a:r>
          </a:p>
          <a:p>
            <a:pPr algn="ctr">
              <a:spcBef>
                <a:spcPts val="600"/>
              </a:spcBef>
              <a:spcAft>
                <a:spcPts val="1200"/>
              </a:spcAft>
              <a:buNone/>
            </a:pPr>
            <a:r>
              <a:rPr lang="en-GB" dirty="0">
                <a:effectLst/>
                <a:latin typeface="+mj-lt"/>
                <a:ea typeface="Calibri" panose="020F0502020204030204" pitchFamily="34" charset="0"/>
                <a:cs typeface="Times New Roman" panose="02020603050405020304" pitchFamily="18" charset="0"/>
              </a:rPr>
              <a:t>How many does Mark have?</a:t>
            </a:r>
          </a:p>
        </p:txBody>
      </p:sp>
    </p:spTree>
    <p:extLst>
      <p:ext uri="{BB962C8B-B14F-4D97-AF65-F5344CB8AC3E}">
        <p14:creationId xmlns:p14="http://schemas.microsoft.com/office/powerpoint/2010/main" val="450333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268761"/>
            <a:ext cx="4891318" cy="4320480"/>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Why might a bar model be a particularly useful representation of this problem?</a:t>
            </a:r>
          </a:p>
          <a:p>
            <a:pPr marL="360000" lvl="1" fontAlgn="auto">
              <a:lnSpc>
                <a:spcPct val="100000"/>
              </a:lnSpc>
              <a:spcBef>
                <a:spcPts val="0"/>
              </a:spcBef>
              <a:spcAft>
                <a:spcPts val="1200"/>
              </a:spcAft>
              <a:buClrTx/>
            </a:pPr>
            <a:r>
              <a:rPr lang="en-GB" sz="2400" dirty="0"/>
              <a:t>How many different questions can you pose using the number eight and the same ratio? How does the bar model differ for each? How can you support students to understand and represent the structures in each problem?</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094324" cy="2983612"/>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9" name="Title 1">
            <a:extLst>
              <a:ext uri="{FF2B5EF4-FFF2-40B4-BE49-F238E27FC236}">
                <a16:creationId xmlns:a16="http://schemas.microsoft.com/office/drawing/2014/main" id="{A6D4DA38-A594-4C1E-B509-A654A6D2FE0B}"/>
              </a:ext>
            </a:extLst>
          </p:cNvPr>
          <p:cNvSpPr>
            <a:spLocks noGrp="1"/>
          </p:cNvSpPr>
          <p:nvPr>
            <p:ph type="title"/>
          </p:nvPr>
        </p:nvSpPr>
        <p:spPr>
          <a:xfrm>
            <a:off x="116849" y="443915"/>
            <a:ext cx="10593151" cy="426170"/>
          </a:xfrm>
        </p:spPr>
        <p:txBody>
          <a:bodyPr>
            <a:normAutofit fontScale="90000"/>
          </a:bodyPr>
          <a:lstStyle/>
          <a:p>
            <a:r>
              <a:rPr lang="en-GB" sz="2000" b="1" dirty="0"/>
              <a:t>Interpret mathematically a situation involving unequal sharing, using correct notation and relevant diagrams</a:t>
            </a:r>
            <a:endParaRPr lang="en-GB" b="1" dirty="0"/>
          </a:p>
        </p:txBody>
      </p:sp>
      <p:sp>
        <p:nvSpPr>
          <p:cNvPr id="6" name="TextBox 5">
            <a:extLst>
              <a:ext uri="{FF2B5EF4-FFF2-40B4-BE49-F238E27FC236}">
                <a16:creationId xmlns:a16="http://schemas.microsoft.com/office/drawing/2014/main" id="{979BE21F-6473-4CAB-A753-2BF39C80196B}"/>
              </a:ext>
            </a:extLst>
          </p:cNvPr>
          <p:cNvSpPr txBox="1"/>
          <p:nvPr/>
        </p:nvSpPr>
        <p:spPr>
          <a:xfrm>
            <a:off x="1055440" y="2033009"/>
            <a:ext cx="5184576" cy="2400657"/>
          </a:xfrm>
          <a:prstGeom prst="rect">
            <a:avLst/>
          </a:prstGeom>
          <a:noFill/>
        </p:spPr>
        <p:txBody>
          <a:bodyPr wrap="square">
            <a:spAutoFit/>
          </a:bodyPr>
          <a:lstStyle/>
          <a:p>
            <a:pPr algn="ctr">
              <a:spcBef>
                <a:spcPts val="600"/>
              </a:spcBef>
              <a:spcAft>
                <a:spcPts val="1200"/>
              </a:spcAft>
              <a:buNone/>
            </a:pPr>
            <a:r>
              <a:rPr lang="en-GB" sz="2400" dirty="0">
                <a:effectLst/>
                <a:latin typeface="+mj-lt"/>
                <a:ea typeface="Calibri" panose="020F0502020204030204" pitchFamily="34" charset="0"/>
                <a:cs typeface="Times New Roman" panose="02020603050405020304" pitchFamily="18" charset="0"/>
              </a:rPr>
              <a:t>Mark and Ahmed share some sweets in the ratio 1</a:t>
            </a:r>
            <a:r>
              <a:rPr lang="en-GB" sz="2400" baseline="300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a:t>
            </a:r>
            <a:r>
              <a:rPr lang="en-GB" sz="2400" baseline="300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3.</a:t>
            </a:r>
          </a:p>
          <a:p>
            <a:pPr algn="ctr">
              <a:spcBef>
                <a:spcPts val="600"/>
              </a:spcBef>
              <a:spcAft>
                <a:spcPts val="1200"/>
              </a:spcAft>
              <a:buNone/>
            </a:pPr>
            <a:r>
              <a:rPr lang="en-GB" sz="2400" dirty="0">
                <a:effectLst/>
                <a:latin typeface="+mj-lt"/>
                <a:ea typeface="Calibri" panose="020F0502020204030204" pitchFamily="34" charset="0"/>
                <a:cs typeface="Times New Roman" panose="02020603050405020304" pitchFamily="18" charset="0"/>
              </a:rPr>
              <a:t>Ahmed has eight more sweets than Mark.</a:t>
            </a:r>
          </a:p>
          <a:p>
            <a:pPr algn="ctr">
              <a:spcBef>
                <a:spcPts val="600"/>
              </a:spcBef>
              <a:spcAft>
                <a:spcPts val="1200"/>
              </a:spcAft>
              <a:buNone/>
            </a:pPr>
            <a:r>
              <a:rPr lang="en-GB" sz="2400" dirty="0">
                <a:effectLst/>
                <a:latin typeface="+mj-lt"/>
                <a:ea typeface="Calibri" panose="020F0502020204030204" pitchFamily="34" charset="0"/>
                <a:cs typeface="Times New Roman" panose="02020603050405020304" pitchFamily="18" charset="0"/>
              </a:rPr>
              <a:t>How many does Mark have?</a:t>
            </a:r>
          </a:p>
        </p:txBody>
      </p:sp>
    </p:spTree>
    <p:custDataLst>
      <p:tags r:id="rId1"/>
    </p:custDataLst>
    <p:extLst>
      <p:ext uri="{BB962C8B-B14F-4D97-AF65-F5344CB8AC3E}">
        <p14:creationId xmlns:p14="http://schemas.microsoft.com/office/powerpoint/2010/main" val="3283560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Recognise the multiplicative relationship between a and b in the ratio a : b</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p:sp>
        <p:nvSpPr>
          <p:cNvPr id="5" name="TextBox 4">
            <a:extLst>
              <a:ext uri="{FF2B5EF4-FFF2-40B4-BE49-F238E27FC236}">
                <a16:creationId xmlns:a16="http://schemas.microsoft.com/office/drawing/2014/main" id="{2D78417D-14F7-44AC-A02B-6D3EDF286304}"/>
              </a:ext>
            </a:extLst>
          </p:cNvPr>
          <p:cNvSpPr txBox="1"/>
          <p:nvPr/>
        </p:nvSpPr>
        <p:spPr>
          <a:xfrm>
            <a:off x="1199456" y="1781834"/>
            <a:ext cx="9793088" cy="461665"/>
          </a:xfrm>
          <a:prstGeom prst="rect">
            <a:avLst/>
          </a:prstGeom>
          <a:noFill/>
        </p:spPr>
        <p:txBody>
          <a:bodyPr wrap="square">
            <a:spAutoFit/>
          </a:bodyPr>
          <a:lstStyle/>
          <a:p>
            <a:pPr algn="ct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Richard and Sarah share some money in the ratio 2</a:t>
            </a:r>
            <a:r>
              <a:rPr lang="en-GB" sz="2400" baseline="300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a:t>
            </a:r>
            <a:r>
              <a:rPr lang="en-GB" sz="2400" baseline="300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5.</a:t>
            </a:r>
          </a:p>
        </p:txBody>
      </p:sp>
      <p:sp>
        <p:nvSpPr>
          <p:cNvPr id="9" name="TextBox 8">
            <a:extLst>
              <a:ext uri="{FF2B5EF4-FFF2-40B4-BE49-F238E27FC236}">
                <a16:creationId xmlns:a16="http://schemas.microsoft.com/office/drawing/2014/main" id="{3428F918-C133-428B-B31D-9F1C910916C5}"/>
              </a:ext>
            </a:extLst>
          </p:cNvPr>
          <p:cNvSpPr txBox="1"/>
          <p:nvPr/>
        </p:nvSpPr>
        <p:spPr>
          <a:xfrm>
            <a:off x="263352" y="4896630"/>
            <a:ext cx="11665296" cy="830997"/>
          </a:xfrm>
          <a:prstGeom prst="rect">
            <a:avLst/>
          </a:prstGeom>
          <a:noFill/>
        </p:spPr>
        <p:txBody>
          <a:bodyPr wrap="square">
            <a:spAutoFit/>
          </a:bodyPr>
          <a:lstStyle/>
          <a:p>
            <a:pPr algn="ct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List some possible amounts that Richard and Sarah could have and explain how they show that both Louis and Matilda are correct.</a:t>
            </a:r>
          </a:p>
        </p:txBody>
      </p:sp>
      <p:sp>
        <p:nvSpPr>
          <p:cNvPr id="10" name="Speech Bubble: Oval 9">
            <a:extLst>
              <a:ext uri="{FF2B5EF4-FFF2-40B4-BE49-F238E27FC236}">
                <a16:creationId xmlns:a16="http://schemas.microsoft.com/office/drawing/2014/main" id="{E37158BB-71DD-4C79-9FEF-5375FA3D49F8}"/>
              </a:ext>
            </a:extLst>
          </p:cNvPr>
          <p:cNvSpPr/>
          <p:nvPr/>
        </p:nvSpPr>
        <p:spPr>
          <a:xfrm>
            <a:off x="1384792" y="2559161"/>
            <a:ext cx="4680520" cy="1335100"/>
          </a:xfrm>
          <a:prstGeom prst="wedgeEllipseCallout">
            <a:avLst>
              <a:gd name="adj1" fmla="val -34656"/>
              <a:gd name="adj2" fmla="val 68348"/>
            </a:avLst>
          </a:prstGeom>
          <a:noFill/>
          <a:ln w="19050">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000" dirty="0">
                <a:solidFill>
                  <a:srgbClr val="585858"/>
                </a:solidFill>
                <a:effectLst/>
                <a:latin typeface="+mj-lt"/>
                <a:ea typeface="Calibri" panose="020F0502020204030204" pitchFamily="34" charset="0"/>
                <a:cs typeface="Times New Roman" panose="02020603050405020304" pitchFamily="18" charset="0"/>
              </a:rPr>
              <a:t>For every two pounds that Richard has, Sarah has five pounds.</a:t>
            </a:r>
            <a:endParaRPr lang="en-GB" sz="2000" dirty="0">
              <a:solidFill>
                <a:srgbClr val="585858"/>
              </a:solidFill>
              <a:latin typeface="+mj-lt"/>
            </a:endParaRPr>
          </a:p>
        </p:txBody>
      </p:sp>
      <p:sp>
        <p:nvSpPr>
          <p:cNvPr id="11" name="Speech Bubble: Oval 10">
            <a:extLst>
              <a:ext uri="{FF2B5EF4-FFF2-40B4-BE49-F238E27FC236}">
                <a16:creationId xmlns:a16="http://schemas.microsoft.com/office/drawing/2014/main" id="{AC70413E-2735-4EBC-B8FA-A94918E57C80}"/>
              </a:ext>
            </a:extLst>
          </p:cNvPr>
          <p:cNvSpPr/>
          <p:nvPr/>
        </p:nvSpPr>
        <p:spPr>
          <a:xfrm>
            <a:off x="6240016" y="2597835"/>
            <a:ext cx="4680520" cy="1335100"/>
          </a:xfrm>
          <a:prstGeom prst="wedgeEllipseCallout">
            <a:avLst>
              <a:gd name="adj1" fmla="val 30616"/>
              <a:gd name="adj2" fmla="val 70871"/>
            </a:avLst>
          </a:prstGeom>
          <a:noFill/>
          <a:ln w="19050">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000" dirty="0">
                <a:solidFill>
                  <a:srgbClr val="585858"/>
                </a:solidFill>
                <a:effectLst/>
                <a:latin typeface="+mj-lt"/>
                <a:ea typeface="Calibri" panose="020F0502020204030204" pitchFamily="34" charset="0"/>
                <a:cs typeface="Times New Roman" panose="02020603050405020304" pitchFamily="18" charset="0"/>
              </a:rPr>
              <a:t>Sarah always has two and a half times as much as Richard.</a:t>
            </a:r>
            <a:endParaRPr lang="en-GB" sz="2000" dirty="0">
              <a:solidFill>
                <a:srgbClr val="585858"/>
              </a:solidFill>
              <a:latin typeface="+mj-lt"/>
            </a:endParaRPr>
          </a:p>
        </p:txBody>
      </p:sp>
      <p:sp>
        <p:nvSpPr>
          <p:cNvPr id="12" name="TextBox 11">
            <a:extLst>
              <a:ext uri="{FF2B5EF4-FFF2-40B4-BE49-F238E27FC236}">
                <a16:creationId xmlns:a16="http://schemas.microsoft.com/office/drawing/2014/main" id="{845F363E-2477-4571-A693-7843DAB9B988}"/>
              </a:ext>
            </a:extLst>
          </p:cNvPr>
          <p:cNvSpPr txBox="1"/>
          <p:nvPr/>
        </p:nvSpPr>
        <p:spPr>
          <a:xfrm>
            <a:off x="1559496" y="4091282"/>
            <a:ext cx="1045479" cy="523220"/>
          </a:xfrm>
          <a:prstGeom prst="rect">
            <a:avLst/>
          </a:prstGeom>
          <a:noFill/>
        </p:spPr>
        <p:txBody>
          <a:bodyPr wrap="none" rtlCol="0">
            <a:spAutoFit/>
          </a:bodyPr>
          <a:lstStyle/>
          <a:p>
            <a:pPr>
              <a:buNone/>
            </a:pPr>
            <a:r>
              <a:rPr lang="en-GB" dirty="0"/>
              <a:t>Louis</a:t>
            </a:r>
          </a:p>
        </p:txBody>
      </p:sp>
      <p:sp>
        <p:nvSpPr>
          <p:cNvPr id="13" name="TextBox 12">
            <a:extLst>
              <a:ext uri="{FF2B5EF4-FFF2-40B4-BE49-F238E27FC236}">
                <a16:creationId xmlns:a16="http://schemas.microsoft.com/office/drawing/2014/main" id="{62B89FE1-C47A-442E-A0C3-B809F74E1C40}"/>
              </a:ext>
            </a:extLst>
          </p:cNvPr>
          <p:cNvSpPr txBox="1"/>
          <p:nvPr/>
        </p:nvSpPr>
        <p:spPr>
          <a:xfrm>
            <a:off x="9389728" y="4133587"/>
            <a:ext cx="1345240" cy="523220"/>
          </a:xfrm>
          <a:prstGeom prst="rect">
            <a:avLst/>
          </a:prstGeom>
          <a:noFill/>
        </p:spPr>
        <p:txBody>
          <a:bodyPr wrap="none" rtlCol="0">
            <a:spAutoFit/>
          </a:bodyPr>
          <a:lstStyle/>
          <a:p>
            <a:pPr>
              <a:buNone/>
            </a:pPr>
            <a:r>
              <a:rPr lang="en-GB" dirty="0"/>
              <a:t>Matilda</a:t>
            </a:r>
          </a:p>
        </p:txBody>
      </p:sp>
    </p:spTree>
    <p:extLst>
      <p:ext uri="{BB962C8B-B14F-4D97-AF65-F5344CB8AC3E}">
        <p14:creationId xmlns:p14="http://schemas.microsoft.com/office/powerpoint/2010/main" val="1437287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Reflect on how you’ve taught ratio in the past. Have you made explicit both the functional and the scalar relationship? </a:t>
            </a:r>
          </a:p>
          <a:p>
            <a:pPr marL="360000" lvl="1" fontAlgn="auto">
              <a:lnSpc>
                <a:spcPct val="100000"/>
              </a:lnSpc>
              <a:spcBef>
                <a:spcPts val="0"/>
              </a:spcBef>
              <a:spcAft>
                <a:spcPts val="1200"/>
              </a:spcAft>
              <a:buClrTx/>
            </a:pPr>
            <a:r>
              <a:rPr lang="en-GB" sz="2400" dirty="0"/>
              <a:t>How might having an understanding of both help students to understand the mathematical structure here?</a:t>
            </a:r>
          </a:p>
        </p:txBody>
      </p:sp>
      <p:sp>
        <p:nvSpPr>
          <p:cNvPr id="6" name="Title 1">
            <a:extLst>
              <a:ext uri="{FF2B5EF4-FFF2-40B4-BE49-F238E27FC236}">
                <a16:creationId xmlns:a16="http://schemas.microsoft.com/office/drawing/2014/main" id="{25678DFA-B107-4694-9CE5-A3E02903803E}"/>
              </a:ext>
            </a:extLst>
          </p:cNvPr>
          <p:cNvSpPr>
            <a:spLocks noGrp="1"/>
          </p:cNvSpPr>
          <p:nvPr>
            <p:ph type="title"/>
          </p:nvPr>
        </p:nvSpPr>
        <p:spPr>
          <a:xfrm>
            <a:off x="116849" y="443915"/>
            <a:ext cx="10593151" cy="426170"/>
          </a:xfrm>
        </p:spPr>
        <p:txBody>
          <a:bodyPr/>
          <a:lstStyle/>
          <a:p>
            <a:r>
              <a:rPr lang="en-GB" sz="2000" b="1" dirty="0"/>
              <a:t>Recognise the multiplicative relationship between a and b in the ratio a : b</a:t>
            </a:r>
            <a:endParaRPr lang="en-GB" b="1" dirty="0"/>
          </a:p>
        </p:txBody>
      </p:sp>
      <p:grpSp>
        <p:nvGrpSpPr>
          <p:cNvPr id="2" name="Group 1">
            <a:extLst>
              <a:ext uri="{FF2B5EF4-FFF2-40B4-BE49-F238E27FC236}">
                <a16:creationId xmlns:a16="http://schemas.microsoft.com/office/drawing/2014/main" id="{078903FA-4D66-4F76-8C31-E092B299E309}"/>
              </a:ext>
            </a:extLst>
          </p:cNvPr>
          <p:cNvGrpSpPr/>
          <p:nvPr/>
        </p:nvGrpSpPr>
        <p:grpSpPr>
          <a:xfrm>
            <a:off x="335359" y="1741532"/>
            <a:ext cx="6485948" cy="4495780"/>
            <a:chOff x="335359" y="1741532"/>
            <a:chExt cx="6485948" cy="4495780"/>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35360" y="1741532"/>
              <a:ext cx="6485947" cy="4495780"/>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A79AC1D-60A5-4FC9-8C35-E0776FC3C474}"/>
                </a:ext>
              </a:extLst>
            </p:cNvPr>
            <p:cNvSpPr txBox="1"/>
            <p:nvPr/>
          </p:nvSpPr>
          <p:spPr>
            <a:xfrm>
              <a:off x="335360" y="1781834"/>
              <a:ext cx="6485947" cy="400110"/>
            </a:xfrm>
            <a:prstGeom prst="rect">
              <a:avLst/>
            </a:prstGeom>
            <a:noFill/>
          </p:spPr>
          <p:txBody>
            <a:bodyPr wrap="square">
              <a:spAutoFit/>
            </a:bodyPr>
            <a:lstStyle/>
            <a:p>
              <a:pPr algn="ctr">
                <a:spcBef>
                  <a:spcPts val="400"/>
                </a:spcBef>
                <a:spcAft>
                  <a:spcPts val="400"/>
                </a:spcAft>
                <a:buNone/>
              </a:pPr>
              <a:r>
                <a:rPr lang="en-GB" sz="2000" dirty="0">
                  <a:effectLst/>
                  <a:latin typeface="+mj-lt"/>
                  <a:ea typeface="Calibri" panose="020F0502020204030204" pitchFamily="34" charset="0"/>
                  <a:cs typeface="Times New Roman" panose="02020603050405020304" pitchFamily="18" charset="0"/>
                </a:rPr>
                <a:t>Richard and Sarah share some money in the ratio 2</a:t>
              </a:r>
              <a:r>
                <a:rPr lang="en-GB" sz="2000" baseline="30000" dirty="0">
                  <a:effectLst/>
                  <a:latin typeface="+mj-lt"/>
                  <a:ea typeface="Calibri" panose="020F0502020204030204" pitchFamily="34" charset="0"/>
                  <a:cs typeface="Times New Roman" panose="02020603050405020304" pitchFamily="18" charset="0"/>
                </a:rPr>
                <a:t> </a:t>
              </a:r>
              <a:r>
                <a:rPr lang="en-GB" sz="2000" dirty="0">
                  <a:effectLst/>
                  <a:latin typeface="+mj-lt"/>
                  <a:ea typeface="Calibri" panose="020F0502020204030204" pitchFamily="34" charset="0"/>
                  <a:cs typeface="Times New Roman" panose="02020603050405020304" pitchFamily="18" charset="0"/>
                </a:rPr>
                <a:t>:</a:t>
              </a:r>
              <a:r>
                <a:rPr lang="en-GB" sz="2000" baseline="30000" dirty="0">
                  <a:effectLst/>
                  <a:latin typeface="+mj-lt"/>
                  <a:ea typeface="Calibri" panose="020F0502020204030204" pitchFamily="34" charset="0"/>
                  <a:cs typeface="Times New Roman" panose="02020603050405020304" pitchFamily="18" charset="0"/>
                </a:rPr>
                <a:t> </a:t>
              </a:r>
              <a:r>
                <a:rPr lang="en-GB" sz="2000" dirty="0">
                  <a:effectLst/>
                  <a:latin typeface="+mj-lt"/>
                  <a:ea typeface="Calibri" panose="020F0502020204030204" pitchFamily="34" charset="0"/>
                  <a:cs typeface="Times New Roman" panose="02020603050405020304" pitchFamily="18" charset="0"/>
                </a:rPr>
                <a:t>5.</a:t>
              </a:r>
            </a:p>
          </p:txBody>
        </p:sp>
        <p:sp>
          <p:nvSpPr>
            <p:cNvPr id="8" name="TextBox 7">
              <a:extLst>
                <a:ext uri="{FF2B5EF4-FFF2-40B4-BE49-F238E27FC236}">
                  <a16:creationId xmlns:a16="http://schemas.microsoft.com/office/drawing/2014/main" id="{A793B05D-7BAA-4C33-9858-7E31A16DC221}"/>
                </a:ext>
              </a:extLst>
            </p:cNvPr>
            <p:cNvSpPr txBox="1"/>
            <p:nvPr/>
          </p:nvSpPr>
          <p:spPr>
            <a:xfrm>
              <a:off x="335359" y="5174258"/>
              <a:ext cx="6485947" cy="1015663"/>
            </a:xfrm>
            <a:prstGeom prst="rect">
              <a:avLst/>
            </a:prstGeom>
            <a:noFill/>
          </p:spPr>
          <p:txBody>
            <a:bodyPr wrap="square">
              <a:spAutoFit/>
            </a:bodyPr>
            <a:lstStyle/>
            <a:p>
              <a:pPr algn="ctr">
                <a:spcBef>
                  <a:spcPts val="400"/>
                </a:spcBef>
                <a:spcAft>
                  <a:spcPts val="400"/>
                </a:spcAft>
                <a:buNone/>
              </a:pPr>
              <a:r>
                <a:rPr lang="en-GB" sz="2000" dirty="0">
                  <a:effectLst/>
                  <a:latin typeface="+mj-lt"/>
                  <a:ea typeface="Calibri" panose="020F0502020204030204" pitchFamily="34" charset="0"/>
                  <a:cs typeface="Times New Roman" panose="02020603050405020304" pitchFamily="18" charset="0"/>
                </a:rPr>
                <a:t>List some possible amounts that Richard and Sarah could have and explain how they show that both Louis and Matilda are correct.</a:t>
              </a:r>
            </a:p>
          </p:txBody>
        </p:sp>
        <p:sp>
          <p:nvSpPr>
            <p:cNvPr id="9" name="Speech Bubble: Oval 8">
              <a:extLst>
                <a:ext uri="{FF2B5EF4-FFF2-40B4-BE49-F238E27FC236}">
                  <a16:creationId xmlns:a16="http://schemas.microsoft.com/office/drawing/2014/main" id="{EC928C34-C05B-47E9-83AB-ABD984B0D3CC}"/>
                </a:ext>
              </a:extLst>
            </p:cNvPr>
            <p:cNvSpPr/>
            <p:nvPr/>
          </p:nvSpPr>
          <p:spPr>
            <a:xfrm>
              <a:off x="479375" y="2306309"/>
              <a:ext cx="3456384" cy="1335100"/>
            </a:xfrm>
            <a:prstGeom prst="wedgeEllipseCallout">
              <a:avLst>
                <a:gd name="adj1" fmla="val -34656"/>
                <a:gd name="adj2" fmla="val 68348"/>
              </a:avLst>
            </a:prstGeom>
            <a:noFill/>
            <a:ln w="19050">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1800" dirty="0">
                  <a:solidFill>
                    <a:srgbClr val="585858"/>
                  </a:solidFill>
                  <a:effectLst/>
                  <a:latin typeface="+mj-lt"/>
                  <a:ea typeface="Calibri" panose="020F0502020204030204" pitchFamily="34" charset="0"/>
                  <a:cs typeface="Times New Roman" panose="02020603050405020304" pitchFamily="18" charset="0"/>
                </a:rPr>
                <a:t>For every two pounds that Richard has, Sarah has five pounds.</a:t>
              </a:r>
              <a:endParaRPr lang="en-GB" sz="1800" dirty="0">
                <a:solidFill>
                  <a:srgbClr val="585858"/>
                </a:solidFill>
                <a:latin typeface="+mj-lt"/>
              </a:endParaRPr>
            </a:p>
          </p:txBody>
        </p:sp>
        <p:sp>
          <p:nvSpPr>
            <p:cNvPr id="10" name="Speech Bubble: Oval 9">
              <a:extLst>
                <a:ext uri="{FF2B5EF4-FFF2-40B4-BE49-F238E27FC236}">
                  <a16:creationId xmlns:a16="http://schemas.microsoft.com/office/drawing/2014/main" id="{216DE95D-82B7-43A6-92DB-2BEC52B79F21}"/>
                </a:ext>
              </a:extLst>
            </p:cNvPr>
            <p:cNvSpPr/>
            <p:nvPr/>
          </p:nvSpPr>
          <p:spPr>
            <a:xfrm>
              <a:off x="3521031" y="3083297"/>
              <a:ext cx="3106112" cy="1335100"/>
            </a:xfrm>
            <a:prstGeom prst="wedgeEllipseCallout">
              <a:avLst>
                <a:gd name="adj1" fmla="val 33439"/>
                <a:gd name="adj2" fmla="val 62427"/>
              </a:avLst>
            </a:prstGeom>
            <a:noFill/>
            <a:ln w="19050">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1800" dirty="0">
                  <a:solidFill>
                    <a:srgbClr val="585858"/>
                  </a:solidFill>
                  <a:effectLst/>
                  <a:latin typeface="+mj-lt"/>
                  <a:ea typeface="Calibri" panose="020F0502020204030204" pitchFamily="34" charset="0"/>
                  <a:cs typeface="Times New Roman" panose="02020603050405020304" pitchFamily="18" charset="0"/>
                </a:rPr>
                <a:t>Sarah always has two and a half times as much as Richard.</a:t>
              </a:r>
              <a:endParaRPr lang="en-GB" sz="1800" dirty="0">
                <a:solidFill>
                  <a:srgbClr val="585858"/>
                </a:solidFill>
                <a:latin typeface="+mj-lt"/>
              </a:endParaRPr>
            </a:p>
          </p:txBody>
        </p:sp>
        <p:sp>
          <p:nvSpPr>
            <p:cNvPr id="11" name="TextBox 10">
              <a:extLst>
                <a:ext uri="{FF2B5EF4-FFF2-40B4-BE49-F238E27FC236}">
                  <a16:creationId xmlns:a16="http://schemas.microsoft.com/office/drawing/2014/main" id="{A2BB8630-8AD2-4684-A07B-2888C80659FD}"/>
                </a:ext>
              </a:extLst>
            </p:cNvPr>
            <p:cNvSpPr txBox="1"/>
            <p:nvPr/>
          </p:nvSpPr>
          <p:spPr>
            <a:xfrm>
              <a:off x="479375" y="3895969"/>
              <a:ext cx="922047" cy="461665"/>
            </a:xfrm>
            <a:prstGeom prst="rect">
              <a:avLst/>
            </a:prstGeom>
            <a:noFill/>
          </p:spPr>
          <p:txBody>
            <a:bodyPr wrap="none" rtlCol="0">
              <a:spAutoFit/>
            </a:bodyPr>
            <a:lstStyle/>
            <a:p>
              <a:pPr>
                <a:buNone/>
              </a:pPr>
              <a:r>
                <a:rPr lang="en-GB" sz="2400" dirty="0"/>
                <a:t>Louis</a:t>
              </a:r>
            </a:p>
          </p:txBody>
        </p:sp>
        <p:sp>
          <p:nvSpPr>
            <p:cNvPr id="12" name="TextBox 11">
              <a:extLst>
                <a:ext uri="{FF2B5EF4-FFF2-40B4-BE49-F238E27FC236}">
                  <a16:creationId xmlns:a16="http://schemas.microsoft.com/office/drawing/2014/main" id="{7C1E5755-D26E-40D9-9350-65F27AD06A0B}"/>
                </a:ext>
              </a:extLst>
            </p:cNvPr>
            <p:cNvSpPr txBox="1"/>
            <p:nvPr/>
          </p:nvSpPr>
          <p:spPr>
            <a:xfrm>
              <a:off x="5506736" y="4483513"/>
              <a:ext cx="1178528" cy="461665"/>
            </a:xfrm>
            <a:prstGeom prst="rect">
              <a:avLst/>
            </a:prstGeom>
            <a:noFill/>
          </p:spPr>
          <p:txBody>
            <a:bodyPr wrap="none" rtlCol="0">
              <a:spAutoFit/>
            </a:bodyPr>
            <a:lstStyle/>
            <a:p>
              <a:pPr>
                <a:buNone/>
              </a:pPr>
              <a:r>
                <a:rPr lang="en-GB" sz="2400" dirty="0"/>
                <a:t>Matilda</a:t>
              </a:r>
            </a:p>
          </p:txBody>
        </p:sp>
      </p:grpSp>
    </p:spTree>
    <p:custDataLst>
      <p:tags r:id="rId1"/>
    </p:custDataLst>
    <p:extLst>
      <p:ext uri="{BB962C8B-B14F-4D97-AF65-F5344CB8AC3E}">
        <p14:creationId xmlns:p14="http://schemas.microsoft.com/office/powerpoint/2010/main" val="2569888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596196" y="1052736"/>
            <a:ext cx="10972800" cy="4176464"/>
          </a:xfrm>
        </p:spPr>
        <p:txBody>
          <a:bodyPr>
            <a:noAutofit/>
          </a:bodyPr>
          <a:lstStyle/>
          <a:p>
            <a:r>
              <a:rPr lang="en-GB" dirty="0">
                <a:latin typeface="+mj-lt"/>
              </a:rPr>
              <a:t>These slides are designed to complement the </a:t>
            </a:r>
            <a:r>
              <a:rPr lang="en-GB" sz="2400" dirty="0">
                <a:solidFill>
                  <a:srgbClr val="008080"/>
                </a:solidFill>
                <a:latin typeface="+mj-lt"/>
                <a:hlinkClick r:id="rId2"/>
              </a:rPr>
              <a:t>3.1 Understanding Multiplicative Relationships </a:t>
            </a:r>
            <a:r>
              <a:rPr lang="en-GB" dirty="0">
                <a:latin typeface="+mj-lt"/>
              </a:rPr>
              <a:t>Core Concept document and its associated Theme Overview document </a:t>
            </a:r>
            <a:r>
              <a:rPr lang="en-GB" sz="2400" dirty="0">
                <a:solidFill>
                  <a:srgbClr val="008080"/>
                </a:solidFill>
                <a:latin typeface="+mj-lt"/>
                <a:hlinkClick r:id="rId3"/>
              </a:rPr>
              <a:t>3 Multiplicative Reasoning</a:t>
            </a:r>
            <a:r>
              <a:rPr lang="en-GB" sz="2400" dirty="0">
                <a:solidFill>
                  <a:srgbClr val="008080"/>
                </a:solidFill>
                <a:latin typeface="+mj-lt"/>
              </a:rPr>
              <a:t>, </a:t>
            </a:r>
            <a:r>
              <a:rPr lang="en-GB" b="0" i="0" dirty="0">
                <a:effectLst/>
              </a:rPr>
              <a:t>both found in the </a:t>
            </a:r>
            <a:r>
              <a:rPr lang="en-GB" b="0" i="0" u="sng" dirty="0">
                <a:solidFill>
                  <a:srgbClr val="1B6AC9"/>
                </a:solidFill>
                <a:effectLst/>
                <a:hlinkClick r:id="rId4"/>
              </a:rPr>
              <a:t>Secondary Mastery Professional Development</a:t>
            </a:r>
            <a:r>
              <a:rPr lang="en-GB" b="0" i="0" dirty="0">
                <a:solidFill>
                  <a:srgbClr val="283C46"/>
                </a:solidFill>
                <a:effectLst/>
              </a:rPr>
              <a:t> </a:t>
            </a:r>
            <a:r>
              <a:rPr lang="en-GB" b="0" i="0" dirty="0">
                <a:effectLst/>
              </a:rPr>
              <a:t>pages</a:t>
            </a:r>
            <a:r>
              <a:rPr lang="en-GB" dirty="0">
                <a:latin typeface="+mj-lt"/>
              </a:rPr>
              <a:t>.</a:t>
            </a:r>
          </a:p>
          <a:p>
            <a:r>
              <a:rPr lang="en-GB" dirty="0">
                <a:latin typeface="+mj-lt"/>
              </a:rPr>
              <a:t>These slides re-present the key examples from the Core Concept document so that the examples can be used either directly in the classroom or with a group of teachers. There are prompt questions alongside the examples, and further clarification in the notes.</a:t>
            </a:r>
          </a:p>
          <a:p>
            <a:r>
              <a:rPr lang="en-GB" dirty="0">
                <a:latin typeface="+mj-lt"/>
              </a:rPr>
              <a:t>These slides do not fully replicate the Core Concept document, so should be used alongside it. Reference to specific page numbers, and to other useful NCETM resources, can be found in the notes for each slide.</a:t>
            </a:r>
          </a:p>
          <a:p>
            <a:r>
              <a:rPr lang="en-GB" dirty="0">
                <a:latin typeface="+mj-lt"/>
              </a:rPr>
              <a:t>This slide deck is not designed to be a complete PD session, rather it is a selection of resources that you can adapt and use as needed when planning a session with a group of teachers.</a:t>
            </a:r>
          </a:p>
          <a:p>
            <a:endParaRPr lang="en-GB" dirty="0">
              <a:latin typeface="+mj-lt"/>
            </a:endParaRPr>
          </a:p>
          <a:p>
            <a:endParaRPr lang="en-GB" dirty="0">
              <a:latin typeface="+mj-lt"/>
            </a:endParaRPr>
          </a:p>
        </p:txBody>
      </p:sp>
    </p:spTree>
    <p:extLst>
      <p:ext uri="{BB962C8B-B14F-4D97-AF65-F5344CB8AC3E}">
        <p14:creationId xmlns:p14="http://schemas.microsoft.com/office/powerpoint/2010/main" val="2194088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 (</a:t>
            </a:r>
            <a:r>
              <a:rPr kumimoji="0" lang="en-GB" sz="2400" b="1" u="none" strike="noStrike" kern="1200" cap="none" spc="0" normalizeH="0" baseline="0" noProof="0" dirty="0" err="1">
                <a:ln>
                  <a:noFill/>
                </a:ln>
                <a:solidFill>
                  <a:srgbClr val="585858"/>
                </a:solidFill>
                <a:effectLst/>
                <a:uLnTx/>
                <a:uFillTx/>
                <a:latin typeface="Arial" panose="020B0604020202020204" pitchFamily="34" charset="0"/>
                <a:ea typeface="+mj-ea"/>
                <a:cs typeface="Arial" panose="020B0604020202020204" pitchFamily="34" charset="0"/>
              </a:rPr>
              <a:t>cont</a:t>
            </a: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526652"/>
            <a:ext cx="4891318" cy="4448390"/>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Imagine a student says, “If the ratio was 3 : 5, then the Sarah would have 3 and a half times as much as Richard.”</a:t>
            </a:r>
          </a:p>
          <a:p>
            <a:pPr marL="360000" lvl="1" fontAlgn="auto">
              <a:lnSpc>
                <a:spcPct val="100000"/>
              </a:lnSpc>
              <a:spcBef>
                <a:spcPts val="0"/>
              </a:spcBef>
              <a:spcAft>
                <a:spcPts val="1200"/>
              </a:spcAft>
              <a:buClrTx/>
            </a:pPr>
            <a:r>
              <a:rPr lang="en-GB" sz="2400" dirty="0"/>
              <a:t>How might this example have lead to this misunderstanding? How would you explain in?</a:t>
            </a:r>
          </a:p>
          <a:p>
            <a:pPr marL="360000" lvl="1" fontAlgn="auto">
              <a:lnSpc>
                <a:spcPct val="100000"/>
              </a:lnSpc>
              <a:spcBef>
                <a:spcPts val="0"/>
              </a:spcBef>
              <a:spcAft>
                <a:spcPts val="1200"/>
              </a:spcAft>
              <a:buClrTx/>
            </a:pPr>
            <a:r>
              <a:rPr lang="en-GB" sz="2400" dirty="0"/>
              <a:t>Can you think of any other examples where number selection can lead to misconceptions? </a:t>
            </a:r>
          </a:p>
        </p:txBody>
      </p:sp>
      <p:sp>
        <p:nvSpPr>
          <p:cNvPr id="6" name="Title 1">
            <a:extLst>
              <a:ext uri="{FF2B5EF4-FFF2-40B4-BE49-F238E27FC236}">
                <a16:creationId xmlns:a16="http://schemas.microsoft.com/office/drawing/2014/main" id="{25678DFA-B107-4694-9CE5-A3E02903803E}"/>
              </a:ext>
            </a:extLst>
          </p:cNvPr>
          <p:cNvSpPr>
            <a:spLocks noGrp="1"/>
          </p:cNvSpPr>
          <p:nvPr>
            <p:ph type="title"/>
          </p:nvPr>
        </p:nvSpPr>
        <p:spPr>
          <a:xfrm>
            <a:off x="116849" y="443915"/>
            <a:ext cx="10593151" cy="426170"/>
          </a:xfrm>
        </p:spPr>
        <p:txBody>
          <a:bodyPr/>
          <a:lstStyle/>
          <a:p>
            <a:r>
              <a:rPr lang="en-GB" sz="2000" b="1" dirty="0"/>
              <a:t>Recognise the multiplicative relationship between a and b in the ratio a : b</a:t>
            </a:r>
            <a:endParaRPr lang="en-GB" b="1" dirty="0"/>
          </a:p>
        </p:txBody>
      </p:sp>
      <p:grpSp>
        <p:nvGrpSpPr>
          <p:cNvPr id="2" name="Group 1">
            <a:extLst>
              <a:ext uri="{FF2B5EF4-FFF2-40B4-BE49-F238E27FC236}">
                <a16:creationId xmlns:a16="http://schemas.microsoft.com/office/drawing/2014/main" id="{078903FA-4D66-4F76-8C31-E092B299E309}"/>
              </a:ext>
            </a:extLst>
          </p:cNvPr>
          <p:cNvGrpSpPr/>
          <p:nvPr/>
        </p:nvGrpSpPr>
        <p:grpSpPr>
          <a:xfrm>
            <a:off x="335359" y="1741532"/>
            <a:ext cx="6485948" cy="4495780"/>
            <a:chOff x="335359" y="1741532"/>
            <a:chExt cx="6485948" cy="4495780"/>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35360" y="1741532"/>
              <a:ext cx="6485947" cy="4495780"/>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A79AC1D-60A5-4FC9-8C35-E0776FC3C474}"/>
                </a:ext>
              </a:extLst>
            </p:cNvPr>
            <p:cNvSpPr txBox="1"/>
            <p:nvPr/>
          </p:nvSpPr>
          <p:spPr>
            <a:xfrm>
              <a:off x="335360" y="1781834"/>
              <a:ext cx="6485947" cy="400110"/>
            </a:xfrm>
            <a:prstGeom prst="rect">
              <a:avLst/>
            </a:prstGeom>
            <a:noFill/>
          </p:spPr>
          <p:txBody>
            <a:bodyPr wrap="square">
              <a:spAutoFit/>
            </a:bodyPr>
            <a:lstStyle/>
            <a:p>
              <a:pPr algn="ctr">
                <a:spcBef>
                  <a:spcPts val="400"/>
                </a:spcBef>
                <a:spcAft>
                  <a:spcPts val="400"/>
                </a:spcAft>
                <a:buNone/>
              </a:pPr>
              <a:r>
                <a:rPr lang="en-GB" sz="2000" dirty="0">
                  <a:effectLst/>
                  <a:latin typeface="+mj-lt"/>
                  <a:ea typeface="Calibri" panose="020F0502020204030204" pitchFamily="34" charset="0"/>
                  <a:cs typeface="Times New Roman" panose="02020603050405020304" pitchFamily="18" charset="0"/>
                </a:rPr>
                <a:t>Richard and Sarah share some money in the ratio 2</a:t>
              </a:r>
              <a:r>
                <a:rPr lang="en-GB" sz="2000" baseline="30000" dirty="0">
                  <a:effectLst/>
                  <a:latin typeface="+mj-lt"/>
                  <a:ea typeface="Calibri" panose="020F0502020204030204" pitchFamily="34" charset="0"/>
                  <a:cs typeface="Times New Roman" panose="02020603050405020304" pitchFamily="18" charset="0"/>
                </a:rPr>
                <a:t> </a:t>
              </a:r>
              <a:r>
                <a:rPr lang="en-GB" sz="2000" dirty="0">
                  <a:effectLst/>
                  <a:latin typeface="+mj-lt"/>
                  <a:ea typeface="Calibri" panose="020F0502020204030204" pitchFamily="34" charset="0"/>
                  <a:cs typeface="Times New Roman" panose="02020603050405020304" pitchFamily="18" charset="0"/>
                </a:rPr>
                <a:t>:</a:t>
              </a:r>
              <a:r>
                <a:rPr lang="en-GB" sz="2000" baseline="30000" dirty="0">
                  <a:effectLst/>
                  <a:latin typeface="+mj-lt"/>
                  <a:ea typeface="Calibri" panose="020F0502020204030204" pitchFamily="34" charset="0"/>
                  <a:cs typeface="Times New Roman" panose="02020603050405020304" pitchFamily="18" charset="0"/>
                </a:rPr>
                <a:t> </a:t>
              </a:r>
              <a:r>
                <a:rPr lang="en-GB" sz="2000" dirty="0">
                  <a:effectLst/>
                  <a:latin typeface="+mj-lt"/>
                  <a:ea typeface="Calibri" panose="020F0502020204030204" pitchFamily="34" charset="0"/>
                  <a:cs typeface="Times New Roman" panose="02020603050405020304" pitchFamily="18" charset="0"/>
                </a:rPr>
                <a:t>5.</a:t>
              </a:r>
            </a:p>
          </p:txBody>
        </p:sp>
        <p:sp>
          <p:nvSpPr>
            <p:cNvPr id="8" name="TextBox 7">
              <a:extLst>
                <a:ext uri="{FF2B5EF4-FFF2-40B4-BE49-F238E27FC236}">
                  <a16:creationId xmlns:a16="http://schemas.microsoft.com/office/drawing/2014/main" id="{A793B05D-7BAA-4C33-9858-7E31A16DC221}"/>
                </a:ext>
              </a:extLst>
            </p:cNvPr>
            <p:cNvSpPr txBox="1"/>
            <p:nvPr/>
          </p:nvSpPr>
          <p:spPr>
            <a:xfrm>
              <a:off x="335359" y="5174258"/>
              <a:ext cx="6485947" cy="1015663"/>
            </a:xfrm>
            <a:prstGeom prst="rect">
              <a:avLst/>
            </a:prstGeom>
            <a:noFill/>
          </p:spPr>
          <p:txBody>
            <a:bodyPr wrap="square">
              <a:spAutoFit/>
            </a:bodyPr>
            <a:lstStyle/>
            <a:p>
              <a:pPr algn="ctr">
                <a:spcBef>
                  <a:spcPts val="400"/>
                </a:spcBef>
                <a:spcAft>
                  <a:spcPts val="400"/>
                </a:spcAft>
                <a:buNone/>
              </a:pPr>
              <a:r>
                <a:rPr lang="en-GB" sz="2000" dirty="0">
                  <a:effectLst/>
                  <a:latin typeface="+mj-lt"/>
                  <a:ea typeface="Calibri" panose="020F0502020204030204" pitchFamily="34" charset="0"/>
                  <a:cs typeface="Times New Roman" panose="02020603050405020304" pitchFamily="18" charset="0"/>
                </a:rPr>
                <a:t>List some possible amounts that Richard and Sarah could have and explain how they show that both Louis and Matilda are correct.</a:t>
              </a:r>
            </a:p>
          </p:txBody>
        </p:sp>
        <p:sp>
          <p:nvSpPr>
            <p:cNvPr id="9" name="Speech Bubble: Oval 8">
              <a:extLst>
                <a:ext uri="{FF2B5EF4-FFF2-40B4-BE49-F238E27FC236}">
                  <a16:creationId xmlns:a16="http://schemas.microsoft.com/office/drawing/2014/main" id="{EC928C34-C05B-47E9-83AB-ABD984B0D3CC}"/>
                </a:ext>
              </a:extLst>
            </p:cNvPr>
            <p:cNvSpPr/>
            <p:nvPr/>
          </p:nvSpPr>
          <p:spPr>
            <a:xfrm>
              <a:off x="479375" y="2306309"/>
              <a:ext cx="3456384" cy="1335100"/>
            </a:xfrm>
            <a:prstGeom prst="wedgeEllipseCallout">
              <a:avLst>
                <a:gd name="adj1" fmla="val -34656"/>
                <a:gd name="adj2" fmla="val 68348"/>
              </a:avLst>
            </a:prstGeom>
            <a:noFill/>
            <a:ln w="19050">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1800" dirty="0">
                  <a:solidFill>
                    <a:srgbClr val="585858"/>
                  </a:solidFill>
                  <a:effectLst/>
                  <a:latin typeface="+mj-lt"/>
                  <a:ea typeface="Calibri" panose="020F0502020204030204" pitchFamily="34" charset="0"/>
                  <a:cs typeface="Times New Roman" panose="02020603050405020304" pitchFamily="18" charset="0"/>
                </a:rPr>
                <a:t>For every two pounds that Richard has, Sarah has five pounds.</a:t>
              </a:r>
              <a:endParaRPr lang="en-GB" sz="1800" dirty="0">
                <a:solidFill>
                  <a:srgbClr val="585858"/>
                </a:solidFill>
                <a:latin typeface="+mj-lt"/>
              </a:endParaRPr>
            </a:p>
          </p:txBody>
        </p:sp>
        <p:sp>
          <p:nvSpPr>
            <p:cNvPr id="10" name="Speech Bubble: Oval 9">
              <a:extLst>
                <a:ext uri="{FF2B5EF4-FFF2-40B4-BE49-F238E27FC236}">
                  <a16:creationId xmlns:a16="http://schemas.microsoft.com/office/drawing/2014/main" id="{216DE95D-82B7-43A6-92DB-2BEC52B79F21}"/>
                </a:ext>
              </a:extLst>
            </p:cNvPr>
            <p:cNvSpPr/>
            <p:nvPr/>
          </p:nvSpPr>
          <p:spPr>
            <a:xfrm>
              <a:off x="3521031" y="3083297"/>
              <a:ext cx="3106112" cy="1335100"/>
            </a:xfrm>
            <a:prstGeom prst="wedgeEllipseCallout">
              <a:avLst>
                <a:gd name="adj1" fmla="val 33439"/>
                <a:gd name="adj2" fmla="val 62427"/>
              </a:avLst>
            </a:prstGeom>
            <a:noFill/>
            <a:ln w="19050">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1800" dirty="0">
                  <a:solidFill>
                    <a:srgbClr val="585858"/>
                  </a:solidFill>
                  <a:effectLst/>
                  <a:latin typeface="+mj-lt"/>
                  <a:ea typeface="Calibri" panose="020F0502020204030204" pitchFamily="34" charset="0"/>
                  <a:cs typeface="Times New Roman" panose="02020603050405020304" pitchFamily="18" charset="0"/>
                </a:rPr>
                <a:t>Sarah always has two and a half times as much as Richard.</a:t>
              </a:r>
              <a:endParaRPr lang="en-GB" sz="1800" dirty="0">
                <a:solidFill>
                  <a:srgbClr val="585858"/>
                </a:solidFill>
                <a:latin typeface="+mj-lt"/>
              </a:endParaRPr>
            </a:p>
          </p:txBody>
        </p:sp>
        <p:sp>
          <p:nvSpPr>
            <p:cNvPr id="11" name="TextBox 10">
              <a:extLst>
                <a:ext uri="{FF2B5EF4-FFF2-40B4-BE49-F238E27FC236}">
                  <a16:creationId xmlns:a16="http://schemas.microsoft.com/office/drawing/2014/main" id="{A2BB8630-8AD2-4684-A07B-2888C80659FD}"/>
                </a:ext>
              </a:extLst>
            </p:cNvPr>
            <p:cNvSpPr txBox="1"/>
            <p:nvPr/>
          </p:nvSpPr>
          <p:spPr>
            <a:xfrm>
              <a:off x="479375" y="3895969"/>
              <a:ext cx="922047" cy="461665"/>
            </a:xfrm>
            <a:prstGeom prst="rect">
              <a:avLst/>
            </a:prstGeom>
            <a:noFill/>
          </p:spPr>
          <p:txBody>
            <a:bodyPr wrap="none" rtlCol="0">
              <a:spAutoFit/>
            </a:bodyPr>
            <a:lstStyle/>
            <a:p>
              <a:pPr>
                <a:buNone/>
              </a:pPr>
              <a:r>
                <a:rPr lang="en-GB" sz="2400" dirty="0"/>
                <a:t>Louis</a:t>
              </a:r>
            </a:p>
          </p:txBody>
        </p:sp>
        <p:sp>
          <p:nvSpPr>
            <p:cNvPr id="12" name="TextBox 11">
              <a:extLst>
                <a:ext uri="{FF2B5EF4-FFF2-40B4-BE49-F238E27FC236}">
                  <a16:creationId xmlns:a16="http://schemas.microsoft.com/office/drawing/2014/main" id="{7C1E5755-D26E-40D9-9350-65F27AD06A0B}"/>
                </a:ext>
              </a:extLst>
            </p:cNvPr>
            <p:cNvSpPr txBox="1"/>
            <p:nvPr/>
          </p:nvSpPr>
          <p:spPr>
            <a:xfrm>
              <a:off x="5506736" y="4483513"/>
              <a:ext cx="1178528" cy="461665"/>
            </a:xfrm>
            <a:prstGeom prst="rect">
              <a:avLst/>
            </a:prstGeom>
            <a:noFill/>
          </p:spPr>
          <p:txBody>
            <a:bodyPr wrap="none" rtlCol="0">
              <a:spAutoFit/>
            </a:bodyPr>
            <a:lstStyle/>
            <a:p>
              <a:pPr>
                <a:buNone/>
              </a:pPr>
              <a:r>
                <a:rPr lang="en-GB" sz="2400" dirty="0"/>
                <a:t>Matilda</a:t>
              </a:r>
            </a:p>
          </p:txBody>
        </p:sp>
      </p:grpSp>
    </p:spTree>
    <p:custDataLst>
      <p:tags r:id="rId1"/>
    </p:custDataLst>
    <p:extLst>
      <p:ext uri="{BB962C8B-B14F-4D97-AF65-F5344CB8AC3E}">
        <p14:creationId xmlns:p14="http://schemas.microsoft.com/office/powerpoint/2010/main" val="251955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Recognise the multiplicative relationship between a and b in the ratio a : b</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dirty="0"/>
          </a:p>
        </p:txBody>
      </p:sp>
      <p:sp>
        <p:nvSpPr>
          <p:cNvPr id="4" name="TextBox 3">
            <a:extLst>
              <a:ext uri="{FF2B5EF4-FFF2-40B4-BE49-F238E27FC236}">
                <a16:creationId xmlns:a16="http://schemas.microsoft.com/office/drawing/2014/main" id="{EA2C5355-A31B-434D-8C83-A4AC90E5671D}"/>
              </a:ext>
            </a:extLst>
          </p:cNvPr>
          <p:cNvSpPr txBox="1"/>
          <p:nvPr/>
        </p:nvSpPr>
        <p:spPr>
          <a:xfrm>
            <a:off x="1199456" y="1556792"/>
            <a:ext cx="9793088" cy="933589"/>
          </a:xfrm>
          <a:prstGeom prst="rect">
            <a:avLst/>
          </a:prstGeom>
          <a:noFill/>
        </p:spPr>
        <p:txBody>
          <a:bodyPr wrap="square">
            <a:spAutoFit/>
          </a:bodyPr>
          <a:lstStyle/>
          <a:p>
            <a:pPr algn="ct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Erin and Laura share some money.</a:t>
            </a:r>
          </a:p>
          <a:p>
            <a:pPr algn="ct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Laura has £3 more than Erin.</a:t>
            </a:r>
          </a:p>
        </p:txBody>
      </p:sp>
      <p:sp>
        <p:nvSpPr>
          <p:cNvPr id="5" name="TextBox 4">
            <a:extLst>
              <a:ext uri="{FF2B5EF4-FFF2-40B4-BE49-F238E27FC236}">
                <a16:creationId xmlns:a16="http://schemas.microsoft.com/office/drawing/2014/main" id="{CF07F28B-68CA-4D71-801C-AC6F9885C63F}"/>
              </a:ext>
            </a:extLst>
          </p:cNvPr>
          <p:cNvSpPr txBox="1"/>
          <p:nvPr/>
        </p:nvSpPr>
        <p:spPr>
          <a:xfrm>
            <a:off x="263352" y="4896630"/>
            <a:ext cx="11665296" cy="461665"/>
          </a:xfrm>
          <a:prstGeom prst="rect">
            <a:avLst/>
          </a:prstGeom>
          <a:noFill/>
        </p:spPr>
        <p:txBody>
          <a:bodyPr wrap="square">
            <a:spAutoFit/>
          </a:bodyPr>
          <a:lstStyle/>
          <a:p>
            <a:pPr algn="ct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Explain why Emily might think this and why she might not be right.</a:t>
            </a:r>
          </a:p>
        </p:txBody>
      </p:sp>
      <p:sp>
        <p:nvSpPr>
          <p:cNvPr id="7" name="Speech Bubble: Oval 6">
            <a:extLst>
              <a:ext uri="{FF2B5EF4-FFF2-40B4-BE49-F238E27FC236}">
                <a16:creationId xmlns:a16="http://schemas.microsoft.com/office/drawing/2014/main" id="{C1D9313F-B15E-46FC-BAFE-303BE6707F95}"/>
              </a:ext>
            </a:extLst>
          </p:cNvPr>
          <p:cNvSpPr/>
          <p:nvPr/>
        </p:nvSpPr>
        <p:spPr>
          <a:xfrm>
            <a:off x="2351584" y="2721607"/>
            <a:ext cx="6871448" cy="1041324"/>
          </a:xfrm>
          <a:prstGeom prst="wedgeEllipseCallout">
            <a:avLst>
              <a:gd name="adj1" fmla="val -34656"/>
              <a:gd name="adj2" fmla="val 68348"/>
            </a:avLst>
          </a:prstGeom>
          <a:noFill/>
          <a:ln w="19050">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400" dirty="0">
                <a:solidFill>
                  <a:srgbClr val="585858"/>
                </a:solidFill>
                <a:effectLst/>
                <a:latin typeface="+mj-lt"/>
                <a:ea typeface="Calibri" panose="020F0502020204030204" pitchFamily="34" charset="0"/>
                <a:cs typeface="Times New Roman" panose="02020603050405020304" pitchFamily="18" charset="0"/>
              </a:rPr>
              <a:t>Erin and Laura have shared their money in the ratio 2 : 5.</a:t>
            </a:r>
            <a:endParaRPr lang="en-GB" sz="2400" dirty="0">
              <a:solidFill>
                <a:srgbClr val="585858"/>
              </a:solidFill>
              <a:latin typeface="+mj-lt"/>
            </a:endParaRPr>
          </a:p>
        </p:txBody>
      </p:sp>
      <p:sp>
        <p:nvSpPr>
          <p:cNvPr id="9" name="TextBox 8">
            <a:extLst>
              <a:ext uri="{FF2B5EF4-FFF2-40B4-BE49-F238E27FC236}">
                <a16:creationId xmlns:a16="http://schemas.microsoft.com/office/drawing/2014/main" id="{720C87F1-5FC7-46CF-B8E7-F1BCCDFDF664}"/>
              </a:ext>
            </a:extLst>
          </p:cNvPr>
          <p:cNvSpPr txBox="1"/>
          <p:nvPr/>
        </p:nvSpPr>
        <p:spPr>
          <a:xfrm>
            <a:off x="2711624" y="3948313"/>
            <a:ext cx="1063112" cy="523220"/>
          </a:xfrm>
          <a:prstGeom prst="rect">
            <a:avLst/>
          </a:prstGeom>
          <a:noFill/>
        </p:spPr>
        <p:txBody>
          <a:bodyPr wrap="none" rtlCol="0">
            <a:spAutoFit/>
          </a:bodyPr>
          <a:lstStyle/>
          <a:p>
            <a:pPr>
              <a:buNone/>
            </a:pPr>
            <a:r>
              <a:rPr lang="en-GB" dirty="0"/>
              <a:t>Emily</a:t>
            </a:r>
          </a:p>
        </p:txBody>
      </p:sp>
    </p:spTree>
    <p:extLst>
      <p:ext uri="{BB962C8B-B14F-4D97-AF65-F5344CB8AC3E}">
        <p14:creationId xmlns:p14="http://schemas.microsoft.com/office/powerpoint/2010/main" val="3795318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Why might you want to use this non-example with your students? </a:t>
            </a:r>
          </a:p>
          <a:p>
            <a:pPr marL="360000" lvl="1" fontAlgn="auto">
              <a:lnSpc>
                <a:spcPct val="100000"/>
              </a:lnSpc>
              <a:spcBef>
                <a:spcPts val="0"/>
              </a:spcBef>
              <a:spcAft>
                <a:spcPts val="1200"/>
              </a:spcAft>
              <a:buClrTx/>
            </a:pPr>
            <a:r>
              <a:rPr lang="en-GB" sz="2400" dirty="0"/>
              <a:t>What other non-examples of ratio might you want to discuss with your students?</a:t>
            </a:r>
          </a:p>
          <a:p>
            <a:pPr marL="360000" lvl="1" fontAlgn="auto">
              <a:lnSpc>
                <a:spcPct val="100000"/>
              </a:lnSpc>
              <a:spcBef>
                <a:spcPts val="0"/>
              </a:spcBef>
              <a:spcAft>
                <a:spcPts val="1200"/>
              </a:spcAft>
              <a:buClrTx/>
            </a:pPr>
            <a:endParaRPr lang="en-GB" sz="2400" dirty="0">
              <a:highlight>
                <a:srgbClr val="FFFF00"/>
              </a:highlight>
            </a:endParaRPr>
          </a:p>
        </p:txBody>
      </p:sp>
      <p:sp>
        <p:nvSpPr>
          <p:cNvPr id="6" name="Title 1">
            <a:extLst>
              <a:ext uri="{FF2B5EF4-FFF2-40B4-BE49-F238E27FC236}">
                <a16:creationId xmlns:a16="http://schemas.microsoft.com/office/drawing/2014/main" id="{25678DFA-B107-4694-9CE5-A3E02903803E}"/>
              </a:ext>
            </a:extLst>
          </p:cNvPr>
          <p:cNvSpPr>
            <a:spLocks noGrp="1"/>
          </p:cNvSpPr>
          <p:nvPr>
            <p:ph type="title"/>
          </p:nvPr>
        </p:nvSpPr>
        <p:spPr>
          <a:xfrm>
            <a:off x="116849" y="443915"/>
            <a:ext cx="10593151" cy="426170"/>
          </a:xfrm>
        </p:spPr>
        <p:txBody>
          <a:bodyPr/>
          <a:lstStyle/>
          <a:p>
            <a:r>
              <a:rPr lang="en-GB" sz="2000" b="1" dirty="0"/>
              <a:t>Recognise the multiplicative relationship between a and b in the ratio a : b</a:t>
            </a:r>
            <a:endParaRPr lang="en-GB" b="1" dirty="0"/>
          </a:p>
        </p:txBody>
      </p:sp>
      <p:grpSp>
        <p:nvGrpSpPr>
          <p:cNvPr id="2" name="Group 1">
            <a:extLst>
              <a:ext uri="{FF2B5EF4-FFF2-40B4-BE49-F238E27FC236}">
                <a16:creationId xmlns:a16="http://schemas.microsoft.com/office/drawing/2014/main" id="{009068EF-B176-44D2-81F7-245CD867AA04}"/>
              </a:ext>
            </a:extLst>
          </p:cNvPr>
          <p:cNvGrpSpPr/>
          <p:nvPr/>
        </p:nvGrpSpPr>
        <p:grpSpPr>
          <a:xfrm>
            <a:off x="322820" y="1741532"/>
            <a:ext cx="6511027" cy="4279756"/>
            <a:chOff x="322820" y="1741532"/>
            <a:chExt cx="6511027" cy="4279756"/>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35360" y="1741532"/>
              <a:ext cx="6485947" cy="4279756"/>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36A7F4C-DB14-459E-9AE6-4996B6D82506}"/>
                </a:ext>
              </a:extLst>
            </p:cNvPr>
            <p:cNvSpPr txBox="1"/>
            <p:nvPr/>
          </p:nvSpPr>
          <p:spPr>
            <a:xfrm>
              <a:off x="347900" y="1752447"/>
              <a:ext cx="6485947" cy="933589"/>
            </a:xfrm>
            <a:prstGeom prst="rect">
              <a:avLst/>
            </a:prstGeom>
            <a:noFill/>
          </p:spPr>
          <p:txBody>
            <a:bodyPr wrap="square">
              <a:spAutoFit/>
            </a:bodyPr>
            <a:lstStyle/>
            <a:p>
              <a:pPr algn="ct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Erin and Laura share some money.</a:t>
              </a:r>
            </a:p>
            <a:p>
              <a:pPr algn="ct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Laura has £3 more than Erin.</a:t>
              </a:r>
            </a:p>
          </p:txBody>
        </p:sp>
        <p:sp>
          <p:nvSpPr>
            <p:cNvPr id="8" name="TextBox 7">
              <a:extLst>
                <a:ext uri="{FF2B5EF4-FFF2-40B4-BE49-F238E27FC236}">
                  <a16:creationId xmlns:a16="http://schemas.microsoft.com/office/drawing/2014/main" id="{EC6CF4E7-8F79-4F8C-B99F-E48EAA2D2D29}"/>
                </a:ext>
              </a:extLst>
            </p:cNvPr>
            <p:cNvSpPr txBox="1"/>
            <p:nvPr/>
          </p:nvSpPr>
          <p:spPr>
            <a:xfrm>
              <a:off x="322820" y="5019749"/>
              <a:ext cx="6485947" cy="830997"/>
            </a:xfrm>
            <a:prstGeom prst="rect">
              <a:avLst/>
            </a:prstGeom>
            <a:noFill/>
          </p:spPr>
          <p:txBody>
            <a:bodyPr wrap="square">
              <a:spAutoFit/>
            </a:bodyPr>
            <a:lstStyle/>
            <a:p>
              <a:pPr algn="ct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Explain why Emily might think this and why she might not be right.</a:t>
              </a:r>
            </a:p>
          </p:txBody>
        </p:sp>
        <p:sp>
          <p:nvSpPr>
            <p:cNvPr id="9" name="Speech Bubble: Oval 8">
              <a:extLst>
                <a:ext uri="{FF2B5EF4-FFF2-40B4-BE49-F238E27FC236}">
                  <a16:creationId xmlns:a16="http://schemas.microsoft.com/office/drawing/2014/main" id="{C6D33C92-E36F-43EC-84A8-85AA6A91D4B5}"/>
                </a:ext>
              </a:extLst>
            </p:cNvPr>
            <p:cNvSpPr/>
            <p:nvPr/>
          </p:nvSpPr>
          <p:spPr>
            <a:xfrm>
              <a:off x="827672" y="2908337"/>
              <a:ext cx="5268328" cy="1308663"/>
            </a:xfrm>
            <a:prstGeom prst="wedgeEllipseCallout">
              <a:avLst>
                <a:gd name="adj1" fmla="val -30137"/>
                <a:gd name="adj2" fmla="val 61533"/>
              </a:avLst>
            </a:prstGeom>
            <a:noFill/>
            <a:ln w="19050">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400" dirty="0">
                  <a:solidFill>
                    <a:srgbClr val="585858"/>
                  </a:solidFill>
                  <a:effectLst/>
                  <a:latin typeface="+mj-lt"/>
                  <a:ea typeface="Calibri" panose="020F0502020204030204" pitchFamily="34" charset="0"/>
                  <a:cs typeface="Times New Roman" panose="02020603050405020304" pitchFamily="18" charset="0"/>
                </a:rPr>
                <a:t>Erin and Laura have shared their money in the ratio 2 : 5.</a:t>
              </a:r>
              <a:endParaRPr lang="en-GB" sz="2400" dirty="0">
                <a:solidFill>
                  <a:srgbClr val="585858"/>
                </a:solidFill>
                <a:latin typeface="+mj-lt"/>
              </a:endParaRPr>
            </a:p>
          </p:txBody>
        </p:sp>
        <p:sp>
          <p:nvSpPr>
            <p:cNvPr id="10" name="TextBox 9">
              <a:extLst>
                <a:ext uri="{FF2B5EF4-FFF2-40B4-BE49-F238E27FC236}">
                  <a16:creationId xmlns:a16="http://schemas.microsoft.com/office/drawing/2014/main" id="{59CE977E-3B6D-4B81-A921-BAD98352AFA3}"/>
                </a:ext>
              </a:extLst>
            </p:cNvPr>
            <p:cNvSpPr txBox="1"/>
            <p:nvPr/>
          </p:nvSpPr>
          <p:spPr>
            <a:xfrm>
              <a:off x="988803" y="4387543"/>
              <a:ext cx="938077" cy="461665"/>
            </a:xfrm>
            <a:prstGeom prst="rect">
              <a:avLst/>
            </a:prstGeom>
            <a:noFill/>
          </p:spPr>
          <p:txBody>
            <a:bodyPr wrap="none" rtlCol="0">
              <a:spAutoFit/>
            </a:bodyPr>
            <a:lstStyle/>
            <a:p>
              <a:pPr>
                <a:buNone/>
              </a:pPr>
              <a:r>
                <a:rPr lang="en-GB" sz="2400" dirty="0"/>
                <a:t>Emily</a:t>
              </a:r>
            </a:p>
          </p:txBody>
        </p:sp>
      </p:grpSp>
    </p:spTree>
    <p:custDataLst>
      <p:tags r:id="rId1"/>
    </p:custDataLst>
    <p:extLst>
      <p:ext uri="{BB962C8B-B14F-4D97-AF65-F5344CB8AC3E}">
        <p14:creationId xmlns:p14="http://schemas.microsoft.com/office/powerpoint/2010/main" val="1840713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Recognise the multiplicative relationship between a and b in the ratio a : b</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a:t>
            </a:r>
            <a:endParaRPr lang="en-GB" dirty="0"/>
          </a:p>
        </p:txBody>
      </p:sp>
      <p:sp>
        <p:nvSpPr>
          <p:cNvPr id="5" name="TextBox 4">
            <a:extLst>
              <a:ext uri="{FF2B5EF4-FFF2-40B4-BE49-F238E27FC236}">
                <a16:creationId xmlns:a16="http://schemas.microsoft.com/office/drawing/2014/main" id="{7033AD81-F062-4B5F-892B-32065BA5A9D6}"/>
              </a:ext>
            </a:extLst>
          </p:cNvPr>
          <p:cNvSpPr txBox="1"/>
          <p:nvPr/>
        </p:nvSpPr>
        <p:spPr>
          <a:xfrm>
            <a:off x="839415" y="1791682"/>
            <a:ext cx="10593151" cy="3453253"/>
          </a:xfrm>
          <a:prstGeom prst="rect">
            <a:avLst/>
          </a:prstGeom>
          <a:noFill/>
        </p:spPr>
        <p:txBody>
          <a:bodyPr wrap="square">
            <a:spAutoFit/>
          </a:bodyPr>
          <a:lstStyle/>
          <a:p>
            <a:pPr algn="ctr">
              <a:buNone/>
            </a:pPr>
            <a:r>
              <a:rPr lang="en-GB" dirty="0"/>
              <a:t>Sam and Cassidy share some money.</a:t>
            </a:r>
          </a:p>
          <a:p>
            <a:pPr algn="ctr">
              <a:buNone/>
            </a:pPr>
            <a:endParaRPr lang="en-GB" dirty="0"/>
          </a:p>
          <a:p>
            <a:pPr algn="ctr">
              <a:buNone/>
            </a:pPr>
            <a:r>
              <a:rPr lang="en-GB" dirty="0"/>
              <a:t>James explains: ‘Sam always has four times as much as Cassidy.’</a:t>
            </a:r>
          </a:p>
          <a:p>
            <a:pPr algn="ctr">
              <a:buNone/>
            </a:pPr>
            <a:endParaRPr lang="en-GB" dirty="0"/>
          </a:p>
          <a:p>
            <a:pPr algn="ctr">
              <a:buNone/>
            </a:pPr>
            <a:r>
              <a:rPr lang="en-GB" dirty="0"/>
              <a:t>In what ratio have Sam and Cassidy shared the money? Explain how you know.</a:t>
            </a:r>
          </a:p>
        </p:txBody>
      </p:sp>
    </p:spTree>
    <p:extLst>
      <p:ext uri="{BB962C8B-B14F-4D97-AF65-F5344CB8AC3E}">
        <p14:creationId xmlns:p14="http://schemas.microsoft.com/office/powerpoint/2010/main" val="3394919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language would you want students to use when answering this question?</a:t>
            </a:r>
          </a:p>
          <a:p>
            <a:pPr marL="360000" lvl="1" fontAlgn="auto">
              <a:lnSpc>
                <a:spcPct val="100000"/>
              </a:lnSpc>
              <a:spcBef>
                <a:spcPts val="0"/>
              </a:spcBef>
              <a:spcAft>
                <a:spcPts val="1200"/>
              </a:spcAft>
              <a:buClrTx/>
            </a:pPr>
            <a:r>
              <a:rPr lang="en-GB" sz="2400" dirty="0"/>
              <a:t>What representations might you use to model this?</a:t>
            </a:r>
          </a:p>
        </p:txBody>
      </p:sp>
      <p:sp>
        <p:nvSpPr>
          <p:cNvPr id="6" name="Title 1">
            <a:extLst>
              <a:ext uri="{FF2B5EF4-FFF2-40B4-BE49-F238E27FC236}">
                <a16:creationId xmlns:a16="http://schemas.microsoft.com/office/drawing/2014/main" id="{25678DFA-B107-4694-9CE5-A3E02903803E}"/>
              </a:ext>
            </a:extLst>
          </p:cNvPr>
          <p:cNvSpPr>
            <a:spLocks noGrp="1"/>
          </p:cNvSpPr>
          <p:nvPr>
            <p:ph type="title"/>
          </p:nvPr>
        </p:nvSpPr>
        <p:spPr>
          <a:xfrm>
            <a:off x="116849" y="443915"/>
            <a:ext cx="10593151" cy="426170"/>
          </a:xfrm>
        </p:spPr>
        <p:txBody>
          <a:bodyPr/>
          <a:lstStyle/>
          <a:p>
            <a:r>
              <a:rPr lang="en-GB" sz="2000" b="1" dirty="0"/>
              <a:t>Recognise the multiplicative relationship between a and b in the ratio a : b</a:t>
            </a:r>
            <a:endParaRPr lang="en-GB" b="1" dirty="0"/>
          </a:p>
        </p:txBody>
      </p:sp>
      <p:grpSp>
        <p:nvGrpSpPr>
          <p:cNvPr id="2" name="Group 1">
            <a:extLst>
              <a:ext uri="{FF2B5EF4-FFF2-40B4-BE49-F238E27FC236}">
                <a16:creationId xmlns:a16="http://schemas.microsoft.com/office/drawing/2014/main" id="{B2DC9AF0-EC74-465E-8BC1-33EE60FCBA1D}"/>
              </a:ext>
            </a:extLst>
          </p:cNvPr>
          <p:cNvGrpSpPr/>
          <p:nvPr/>
        </p:nvGrpSpPr>
        <p:grpSpPr>
          <a:xfrm>
            <a:off x="660695" y="1741532"/>
            <a:ext cx="6160612" cy="3847708"/>
            <a:chOff x="660695" y="1741532"/>
            <a:chExt cx="6160612"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sz="2800" dirty="0">
                <a:highlight>
                  <a:srgbClr val="FFFF00"/>
                </a:highligh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9188C94-939F-4AC1-8048-EC6A045E81A6}"/>
                </a:ext>
              </a:extLst>
            </p:cNvPr>
            <p:cNvSpPr txBox="1"/>
            <p:nvPr/>
          </p:nvSpPr>
          <p:spPr>
            <a:xfrm>
              <a:off x="824677" y="1994158"/>
              <a:ext cx="5832649" cy="3342453"/>
            </a:xfrm>
            <a:prstGeom prst="rect">
              <a:avLst/>
            </a:prstGeom>
            <a:noFill/>
          </p:spPr>
          <p:txBody>
            <a:bodyPr wrap="square">
              <a:spAutoFit/>
            </a:bodyPr>
            <a:lstStyle/>
            <a:p>
              <a:pPr algn="ctr">
                <a:buNone/>
              </a:pPr>
              <a:r>
                <a:rPr lang="en-GB" sz="2400" dirty="0"/>
                <a:t>Sam and Cassidy share some money.</a:t>
              </a:r>
            </a:p>
            <a:p>
              <a:pPr algn="ctr">
                <a:buNone/>
              </a:pPr>
              <a:endParaRPr lang="en-GB" sz="2400" dirty="0"/>
            </a:p>
            <a:p>
              <a:pPr algn="ctr">
                <a:buNone/>
              </a:pPr>
              <a:r>
                <a:rPr lang="en-GB" sz="2400" dirty="0"/>
                <a:t>James explains: ‘Sam always has four times as much as Cassidy.’</a:t>
              </a:r>
            </a:p>
            <a:p>
              <a:pPr algn="ctr">
                <a:buNone/>
              </a:pPr>
              <a:endParaRPr lang="en-GB" sz="2400" dirty="0"/>
            </a:p>
            <a:p>
              <a:pPr algn="ctr">
                <a:buNone/>
              </a:pPr>
              <a:r>
                <a:rPr lang="en-GB" sz="2400" dirty="0"/>
                <a:t>In what ratio have Sam and Cassidy shared the money? Explain how you know.</a:t>
              </a:r>
            </a:p>
          </p:txBody>
        </p:sp>
      </p:grpSp>
    </p:spTree>
    <p:custDataLst>
      <p:tags r:id="rId1"/>
    </p:custDataLst>
    <p:extLst>
      <p:ext uri="{BB962C8B-B14F-4D97-AF65-F5344CB8AC3E}">
        <p14:creationId xmlns:p14="http://schemas.microsoft.com/office/powerpoint/2010/main" val="1790993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Recognise the multiplicative relationship between a and b in the ratio a : b</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 6</a:t>
            </a:r>
            <a:endParaRPr lang="en-GB" dirty="0"/>
          </a:p>
        </p:txBody>
      </p:sp>
      <p:sp>
        <p:nvSpPr>
          <p:cNvPr id="5" name="TextBox 4">
            <a:extLst>
              <a:ext uri="{FF2B5EF4-FFF2-40B4-BE49-F238E27FC236}">
                <a16:creationId xmlns:a16="http://schemas.microsoft.com/office/drawing/2014/main" id="{30318437-003D-4DD9-9219-FCE179C5D9A9}"/>
              </a:ext>
            </a:extLst>
          </p:cNvPr>
          <p:cNvSpPr txBox="1"/>
          <p:nvPr/>
        </p:nvSpPr>
        <p:spPr>
          <a:xfrm>
            <a:off x="263352" y="1785399"/>
            <a:ext cx="11675235" cy="4062651"/>
          </a:xfrm>
          <a:prstGeom prst="rect">
            <a:avLst/>
          </a:prstGeom>
          <a:noFill/>
        </p:spPr>
        <p:txBody>
          <a:bodyPr wrap="square">
            <a:spAutoFit/>
          </a:bodyPr>
          <a:lstStyle/>
          <a:p>
            <a:pPr>
              <a:spcBef>
                <a:spcPts val="0"/>
              </a:spcBef>
              <a:spcAft>
                <a:spcPts val="1200"/>
              </a:spcAft>
              <a:buNone/>
            </a:pPr>
            <a:r>
              <a:rPr lang="en-GB" sz="2400" dirty="0">
                <a:latin typeface="+mj-lt"/>
                <a:ea typeface="Calibri" panose="020F0502020204030204" pitchFamily="34" charset="0"/>
                <a:cs typeface="Times New Roman" panose="02020603050405020304" pitchFamily="18" charset="0"/>
              </a:rPr>
              <a:t>T</a:t>
            </a:r>
            <a:r>
              <a:rPr lang="en-GB" sz="2400" dirty="0">
                <a:effectLst/>
                <a:latin typeface="+mj-lt"/>
                <a:ea typeface="Calibri" panose="020F0502020204030204" pitchFamily="34" charset="0"/>
                <a:cs typeface="Times New Roman" panose="02020603050405020304" pitchFamily="18" charset="0"/>
              </a:rPr>
              <a:t>he ratio between the base length and the height of a rectangle is 3</a:t>
            </a:r>
            <a:r>
              <a:rPr lang="en-GB" sz="2400" baseline="300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a:t>
            </a:r>
            <a:r>
              <a:rPr lang="en-GB" sz="2400" baseline="300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1.</a:t>
            </a:r>
          </a:p>
          <a:p>
            <a:pPr marL="432000" lvl="0" indent="-342900" fontAlgn="base">
              <a:spcBef>
                <a:spcPts val="600"/>
              </a:spcBef>
              <a:spcAft>
                <a:spcPts val="1200"/>
              </a:spcAft>
              <a:buFont typeface="+mj-lt"/>
              <a:buAutoNum type="alphaLcParenR"/>
            </a:pPr>
            <a:r>
              <a:rPr lang="en-GB" sz="2400" u="none" strike="noStrike" kern="0" spc="0" dirty="0">
                <a:effectLst/>
                <a:latin typeface="+mj-lt"/>
                <a:ea typeface="Calibri" panose="020F0502020204030204" pitchFamily="34" charset="0"/>
                <a:cs typeface="Times New Roman" panose="02020603050405020304" pitchFamily="18" charset="0"/>
              </a:rPr>
              <a:t>Describe the rectangle – is it short and fat or tall and thin?</a:t>
            </a:r>
          </a:p>
          <a:p>
            <a:pPr marL="432000" lvl="0" indent="-342900" fontAlgn="base">
              <a:spcBef>
                <a:spcPts val="600"/>
              </a:spcBef>
              <a:spcAft>
                <a:spcPts val="1200"/>
              </a:spcAft>
              <a:buFont typeface="+mj-lt"/>
              <a:buAutoNum type="alphaLcParenR"/>
            </a:pPr>
            <a:r>
              <a:rPr lang="en-GB" sz="2400" u="none" strike="noStrike" kern="0" spc="0" dirty="0">
                <a:effectLst/>
                <a:latin typeface="+mj-lt"/>
                <a:ea typeface="Calibri" panose="020F0502020204030204" pitchFamily="34" charset="0"/>
                <a:cs typeface="Times New Roman" panose="02020603050405020304" pitchFamily="18" charset="0"/>
              </a:rPr>
              <a:t>The ratio changes to 3</a:t>
            </a:r>
            <a:r>
              <a:rPr lang="en-GB" sz="2400" u="none" strike="noStrike" kern="0" spc="0" baseline="30000" dirty="0">
                <a:effectLst/>
                <a:latin typeface="+mj-lt"/>
                <a:ea typeface="Calibri" panose="020F0502020204030204" pitchFamily="34" charset="0"/>
                <a:cs typeface="Times New Roman" panose="02020603050405020304" pitchFamily="18" charset="0"/>
              </a:rPr>
              <a:t> </a:t>
            </a:r>
            <a:r>
              <a:rPr lang="en-GB" sz="2400" u="none" strike="noStrike" kern="0" spc="0" dirty="0">
                <a:effectLst/>
                <a:latin typeface="+mj-lt"/>
                <a:ea typeface="Calibri" panose="020F0502020204030204" pitchFamily="34" charset="0"/>
                <a:cs typeface="Times New Roman" panose="02020603050405020304" pitchFamily="18" charset="0"/>
              </a:rPr>
              <a:t>:</a:t>
            </a:r>
            <a:r>
              <a:rPr lang="en-GB" sz="2400" u="none" strike="noStrike" kern="0" spc="0" baseline="30000" dirty="0">
                <a:effectLst/>
                <a:latin typeface="+mj-lt"/>
                <a:ea typeface="Calibri" panose="020F0502020204030204" pitchFamily="34" charset="0"/>
                <a:cs typeface="Times New Roman" panose="02020603050405020304" pitchFamily="18" charset="0"/>
              </a:rPr>
              <a:t> </a:t>
            </a:r>
            <a:r>
              <a:rPr lang="en-GB" sz="2400" u="none" strike="noStrike" kern="0" spc="0" dirty="0">
                <a:effectLst/>
                <a:latin typeface="+mj-lt"/>
                <a:ea typeface="Calibri" panose="020F0502020204030204" pitchFamily="34" charset="0"/>
                <a:cs typeface="Times New Roman" panose="02020603050405020304" pitchFamily="18" charset="0"/>
              </a:rPr>
              <a:t>2 – how has the shape of the rectangle changed?</a:t>
            </a:r>
          </a:p>
          <a:p>
            <a:pPr marL="432000" lvl="0" indent="-342900" fontAlgn="base">
              <a:spcBef>
                <a:spcPts val="600"/>
              </a:spcBef>
              <a:spcAft>
                <a:spcPts val="1200"/>
              </a:spcAft>
              <a:buFont typeface="+mj-lt"/>
              <a:buAutoNum type="alphaLcParenR"/>
            </a:pPr>
            <a:r>
              <a:rPr lang="en-GB" sz="2400" u="none" strike="noStrike" kern="0" spc="0" dirty="0">
                <a:effectLst/>
                <a:latin typeface="+mj-lt"/>
                <a:ea typeface="Calibri" panose="020F0502020204030204" pitchFamily="34" charset="0"/>
                <a:cs typeface="Times New Roman" panose="02020603050405020304" pitchFamily="18" charset="0"/>
              </a:rPr>
              <a:t>The ratio changes again to 3</a:t>
            </a:r>
            <a:r>
              <a:rPr lang="en-GB" sz="2400" u="none" strike="noStrike" kern="0" spc="0" baseline="30000" dirty="0">
                <a:effectLst/>
                <a:latin typeface="+mj-lt"/>
                <a:ea typeface="Calibri" panose="020F0502020204030204" pitchFamily="34" charset="0"/>
                <a:cs typeface="Times New Roman" panose="02020603050405020304" pitchFamily="18" charset="0"/>
              </a:rPr>
              <a:t> </a:t>
            </a:r>
            <a:r>
              <a:rPr lang="en-GB" sz="2400" u="none" strike="noStrike" kern="0" spc="0" dirty="0">
                <a:effectLst/>
                <a:latin typeface="+mj-lt"/>
                <a:ea typeface="Calibri" panose="020F0502020204030204" pitchFamily="34" charset="0"/>
                <a:cs typeface="Times New Roman" panose="02020603050405020304" pitchFamily="18" charset="0"/>
              </a:rPr>
              <a:t>:</a:t>
            </a:r>
            <a:r>
              <a:rPr lang="en-GB" sz="2400" u="none" strike="noStrike" kern="0" spc="0" baseline="30000" dirty="0">
                <a:effectLst/>
                <a:latin typeface="+mj-lt"/>
                <a:ea typeface="Calibri" panose="020F0502020204030204" pitchFamily="34" charset="0"/>
                <a:cs typeface="Times New Roman" panose="02020603050405020304" pitchFamily="18" charset="0"/>
              </a:rPr>
              <a:t> </a:t>
            </a:r>
            <a:r>
              <a:rPr lang="en-GB" sz="2400" u="none" strike="noStrike" kern="0" spc="0" dirty="0">
                <a:effectLst/>
                <a:latin typeface="+mj-lt"/>
                <a:ea typeface="Calibri" panose="020F0502020204030204" pitchFamily="34" charset="0"/>
                <a:cs typeface="Times New Roman" panose="02020603050405020304" pitchFamily="18" charset="0"/>
              </a:rPr>
              <a:t>3 – how has the shape of the rectangle changed?</a:t>
            </a:r>
          </a:p>
          <a:p>
            <a:pPr marL="432000" lvl="0" indent="-342900" fontAlgn="base">
              <a:spcBef>
                <a:spcPts val="600"/>
              </a:spcBef>
              <a:spcAft>
                <a:spcPts val="1200"/>
              </a:spcAft>
              <a:buFont typeface="+mj-lt"/>
              <a:buAutoNum type="alphaLcParenR"/>
            </a:pPr>
            <a:r>
              <a:rPr lang="en-GB" sz="2400" u="none" strike="noStrike" kern="0" spc="0" dirty="0">
                <a:effectLst/>
                <a:latin typeface="+mj-lt"/>
                <a:ea typeface="Calibri" panose="020F0502020204030204" pitchFamily="34" charset="0"/>
                <a:cs typeface="Times New Roman" panose="02020603050405020304" pitchFamily="18" charset="0"/>
              </a:rPr>
              <a:t>What is the ratio when the height is double the length of the base?</a:t>
            </a:r>
          </a:p>
          <a:p>
            <a:pPr marL="432000" lvl="0" indent="-342900" fontAlgn="base">
              <a:spcBef>
                <a:spcPts val="600"/>
              </a:spcBef>
              <a:spcAft>
                <a:spcPts val="1200"/>
              </a:spcAft>
              <a:buFont typeface="+mj-lt"/>
              <a:buAutoNum type="alphaLcParenR"/>
            </a:pPr>
            <a:r>
              <a:rPr lang="en-GB" sz="2400" u="none" strike="noStrike" kern="0" spc="0" dirty="0">
                <a:effectLst/>
                <a:latin typeface="+mj-lt"/>
                <a:ea typeface="Calibri" panose="020F0502020204030204" pitchFamily="34" charset="0"/>
                <a:cs typeface="Times New Roman" panose="02020603050405020304" pitchFamily="18" charset="0"/>
              </a:rPr>
              <a:t>What is the ratio when the height is ten times the length of the base?</a:t>
            </a:r>
          </a:p>
          <a:p>
            <a:pPr marL="432000" lvl="0" indent="-342900" fontAlgn="base">
              <a:spcBef>
                <a:spcPts val="600"/>
              </a:spcBef>
              <a:spcAft>
                <a:spcPts val="1200"/>
              </a:spcAft>
              <a:buFont typeface="+mj-lt"/>
              <a:buAutoNum type="alphaLcParenR"/>
            </a:pPr>
            <a:r>
              <a:rPr lang="en-GB" sz="2400" u="none" strike="noStrike" kern="0" spc="0" dirty="0">
                <a:effectLst/>
                <a:latin typeface="+mj-lt"/>
                <a:ea typeface="Calibri" panose="020F0502020204030204" pitchFamily="34" charset="0"/>
                <a:cs typeface="Times New Roman" panose="02020603050405020304" pitchFamily="18" charset="0"/>
              </a:rPr>
              <a:t>What is the ratio when the height is two and a half times the length of the base?</a:t>
            </a:r>
          </a:p>
        </p:txBody>
      </p:sp>
    </p:spTree>
    <p:extLst>
      <p:ext uri="{BB962C8B-B14F-4D97-AF65-F5344CB8AC3E}">
        <p14:creationId xmlns:p14="http://schemas.microsoft.com/office/powerpoint/2010/main" val="16646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might be the potential benefit of introducing a geometric context for ratio?</a:t>
            </a:r>
          </a:p>
          <a:p>
            <a:pPr marL="360000" lvl="1" fontAlgn="auto">
              <a:lnSpc>
                <a:spcPct val="100000"/>
              </a:lnSpc>
              <a:spcBef>
                <a:spcPts val="0"/>
              </a:spcBef>
              <a:spcAft>
                <a:spcPts val="1200"/>
              </a:spcAft>
              <a:buClrTx/>
            </a:pPr>
            <a:r>
              <a:rPr lang="en-GB" sz="2400" dirty="0"/>
              <a:t>How might you physically model this example in class? At what stage would </a:t>
            </a:r>
            <a:r>
              <a:rPr lang="en-GB" sz="2400"/>
              <a:t>you draw it?</a:t>
            </a:r>
            <a:endParaRPr lang="en-GB" sz="2400" dirty="0"/>
          </a:p>
          <a:p>
            <a:pPr marL="360000" lvl="1" fontAlgn="auto">
              <a:lnSpc>
                <a:spcPct val="100000"/>
              </a:lnSpc>
              <a:spcBef>
                <a:spcPts val="0"/>
              </a:spcBef>
              <a:spcAft>
                <a:spcPts val="1200"/>
              </a:spcAft>
              <a:buClrTx/>
            </a:pPr>
            <a:r>
              <a:rPr lang="en-GB" sz="2400" dirty="0"/>
              <a:t>What other ratios might you model using this context?</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35360" y="1741532"/>
            <a:ext cx="6485947" cy="4495780"/>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25678DFA-B107-4694-9CE5-A3E02903803E}"/>
              </a:ext>
            </a:extLst>
          </p:cNvPr>
          <p:cNvSpPr>
            <a:spLocks noGrp="1"/>
          </p:cNvSpPr>
          <p:nvPr>
            <p:ph type="title"/>
          </p:nvPr>
        </p:nvSpPr>
        <p:spPr>
          <a:xfrm>
            <a:off x="116849" y="443915"/>
            <a:ext cx="10593151" cy="426170"/>
          </a:xfrm>
        </p:spPr>
        <p:txBody>
          <a:bodyPr/>
          <a:lstStyle/>
          <a:p>
            <a:r>
              <a:rPr lang="en-GB" sz="2000" b="1" dirty="0"/>
              <a:t>Recognise the multiplicative relationship between a and b in the ratio a : b</a:t>
            </a:r>
            <a:endParaRPr lang="en-GB" b="1" dirty="0"/>
          </a:p>
        </p:txBody>
      </p:sp>
      <p:sp>
        <p:nvSpPr>
          <p:cNvPr id="7" name="TextBox 6">
            <a:extLst>
              <a:ext uri="{FF2B5EF4-FFF2-40B4-BE49-F238E27FC236}">
                <a16:creationId xmlns:a16="http://schemas.microsoft.com/office/drawing/2014/main" id="{A459D3EF-9CAA-4563-B511-9C0A9782B3C5}"/>
              </a:ext>
            </a:extLst>
          </p:cNvPr>
          <p:cNvSpPr txBox="1"/>
          <p:nvPr/>
        </p:nvSpPr>
        <p:spPr>
          <a:xfrm>
            <a:off x="335360" y="1911930"/>
            <a:ext cx="6485947" cy="4154984"/>
          </a:xfrm>
          <a:prstGeom prst="rect">
            <a:avLst/>
          </a:prstGeom>
          <a:noFill/>
        </p:spPr>
        <p:txBody>
          <a:bodyPr wrap="square">
            <a:spAutoFit/>
          </a:bodyPr>
          <a:lstStyle/>
          <a:p>
            <a:pPr>
              <a:spcBef>
                <a:spcPts val="0"/>
              </a:spcBef>
              <a:spcAft>
                <a:spcPts val="0"/>
              </a:spcAft>
              <a:buNone/>
            </a:pPr>
            <a:r>
              <a:rPr lang="en-GB" sz="1800" dirty="0">
                <a:latin typeface="+mj-lt"/>
                <a:ea typeface="Calibri" panose="020F0502020204030204" pitchFamily="34" charset="0"/>
                <a:cs typeface="Times New Roman" panose="02020603050405020304" pitchFamily="18" charset="0"/>
              </a:rPr>
              <a:t>T</a:t>
            </a:r>
            <a:r>
              <a:rPr lang="en-GB" sz="1800" dirty="0">
                <a:effectLst/>
                <a:latin typeface="+mj-lt"/>
                <a:ea typeface="Calibri" panose="020F0502020204030204" pitchFamily="34" charset="0"/>
                <a:cs typeface="Times New Roman" panose="02020603050405020304" pitchFamily="18" charset="0"/>
              </a:rPr>
              <a:t>he ratio between the base length and the height of a rectangle is 3</a:t>
            </a:r>
            <a:r>
              <a:rPr lang="en-GB" sz="1800" baseline="30000" dirty="0">
                <a:effectLst/>
                <a:latin typeface="+mj-lt"/>
                <a:ea typeface="Calibri" panose="020F0502020204030204" pitchFamily="34" charset="0"/>
                <a:cs typeface="Times New Roman" panose="02020603050405020304" pitchFamily="18" charset="0"/>
              </a:rPr>
              <a:t> </a:t>
            </a:r>
            <a:r>
              <a:rPr lang="en-GB" sz="1800" dirty="0">
                <a:effectLst/>
                <a:latin typeface="+mj-lt"/>
                <a:ea typeface="Calibri" panose="020F0502020204030204" pitchFamily="34" charset="0"/>
                <a:cs typeface="Times New Roman" panose="02020603050405020304" pitchFamily="18" charset="0"/>
              </a:rPr>
              <a:t>:</a:t>
            </a:r>
            <a:r>
              <a:rPr lang="en-GB" sz="1800" baseline="30000" dirty="0">
                <a:effectLst/>
                <a:latin typeface="+mj-lt"/>
                <a:ea typeface="Calibri" panose="020F0502020204030204" pitchFamily="34" charset="0"/>
                <a:cs typeface="Times New Roman" panose="02020603050405020304" pitchFamily="18" charset="0"/>
              </a:rPr>
              <a:t> </a:t>
            </a:r>
            <a:r>
              <a:rPr lang="en-GB" sz="1800" dirty="0">
                <a:effectLst/>
                <a:latin typeface="+mj-lt"/>
                <a:ea typeface="Calibri" panose="020F0502020204030204" pitchFamily="34" charset="0"/>
                <a:cs typeface="Times New Roman" panose="02020603050405020304" pitchFamily="18" charset="0"/>
              </a:rPr>
              <a:t>1.</a:t>
            </a:r>
          </a:p>
          <a:p>
            <a:pPr marL="432000" lvl="0" indent="-342900" fontAlgn="base">
              <a:spcBef>
                <a:spcPts val="600"/>
              </a:spcBef>
              <a:spcAft>
                <a:spcPts val="0"/>
              </a:spcAft>
              <a:buFont typeface="+mj-lt"/>
              <a:buAutoNum type="alphaLcParenR"/>
            </a:pPr>
            <a:r>
              <a:rPr lang="en-GB" sz="1800" u="none" strike="noStrike" kern="0" spc="0" dirty="0">
                <a:effectLst/>
                <a:latin typeface="+mj-lt"/>
                <a:ea typeface="Calibri" panose="020F0502020204030204" pitchFamily="34" charset="0"/>
                <a:cs typeface="Times New Roman" panose="02020603050405020304" pitchFamily="18" charset="0"/>
              </a:rPr>
              <a:t>Describe the rectangle – is it short and fat or tall and thin?</a:t>
            </a:r>
          </a:p>
          <a:p>
            <a:pPr marL="432000" lvl="0" indent="-342900" fontAlgn="base">
              <a:spcBef>
                <a:spcPts val="600"/>
              </a:spcBef>
              <a:spcAft>
                <a:spcPts val="0"/>
              </a:spcAft>
              <a:buFont typeface="+mj-lt"/>
              <a:buAutoNum type="alphaLcParenR"/>
            </a:pPr>
            <a:r>
              <a:rPr lang="en-GB" sz="1800" u="none" strike="noStrike" kern="0" spc="0" dirty="0">
                <a:effectLst/>
                <a:latin typeface="+mj-lt"/>
                <a:ea typeface="Calibri" panose="020F0502020204030204" pitchFamily="34" charset="0"/>
                <a:cs typeface="Times New Roman" panose="02020603050405020304" pitchFamily="18" charset="0"/>
              </a:rPr>
              <a:t>The ratio changes to 3</a:t>
            </a:r>
            <a:r>
              <a:rPr lang="en-GB" sz="1800" u="none" strike="noStrike" kern="0" spc="0" baseline="30000" dirty="0">
                <a:effectLst/>
                <a:latin typeface="+mj-lt"/>
                <a:ea typeface="Calibri" panose="020F0502020204030204" pitchFamily="34" charset="0"/>
                <a:cs typeface="Times New Roman" panose="02020603050405020304" pitchFamily="18" charset="0"/>
              </a:rPr>
              <a:t> </a:t>
            </a:r>
            <a:r>
              <a:rPr lang="en-GB" sz="1800" u="none" strike="noStrike" kern="0" spc="0" dirty="0">
                <a:effectLst/>
                <a:latin typeface="+mj-lt"/>
                <a:ea typeface="Calibri" panose="020F0502020204030204" pitchFamily="34" charset="0"/>
                <a:cs typeface="Times New Roman" panose="02020603050405020304" pitchFamily="18" charset="0"/>
              </a:rPr>
              <a:t>:</a:t>
            </a:r>
            <a:r>
              <a:rPr lang="en-GB" sz="1800" u="none" strike="noStrike" kern="0" spc="0" baseline="30000" dirty="0">
                <a:effectLst/>
                <a:latin typeface="+mj-lt"/>
                <a:ea typeface="Calibri" panose="020F0502020204030204" pitchFamily="34" charset="0"/>
                <a:cs typeface="Times New Roman" panose="02020603050405020304" pitchFamily="18" charset="0"/>
              </a:rPr>
              <a:t> </a:t>
            </a:r>
            <a:r>
              <a:rPr lang="en-GB" sz="1800" u="none" strike="noStrike" kern="0" spc="0" dirty="0">
                <a:effectLst/>
                <a:latin typeface="+mj-lt"/>
                <a:ea typeface="Calibri" panose="020F0502020204030204" pitchFamily="34" charset="0"/>
                <a:cs typeface="Times New Roman" panose="02020603050405020304" pitchFamily="18" charset="0"/>
              </a:rPr>
              <a:t>2 – how has the shape of the rectangle changed?</a:t>
            </a:r>
          </a:p>
          <a:p>
            <a:pPr marL="432000" lvl="0" indent="-342900" fontAlgn="base">
              <a:spcBef>
                <a:spcPts val="600"/>
              </a:spcBef>
              <a:spcAft>
                <a:spcPts val="0"/>
              </a:spcAft>
              <a:buFont typeface="+mj-lt"/>
              <a:buAutoNum type="alphaLcParenR"/>
            </a:pPr>
            <a:r>
              <a:rPr lang="en-GB" sz="1800" u="none" strike="noStrike" kern="0" spc="0" dirty="0">
                <a:effectLst/>
                <a:latin typeface="+mj-lt"/>
                <a:ea typeface="Calibri" panose="020F0502020204030204" pitchFamily="34" charset="0"/>
                <a:cs typeface="Times New Roman" panose="02020603050405020304" pitchFamily="18" charset="0"/>
              </a:rPr>
              <a:t>The ratio changes again to 3</a:t>
            </a:r>
            <a:r>
              <a:rPr lang="en-GB" sz="1800" u="none" strike="noStrike" kern="0" spc="0" baseline="30000" dirty="0">
                <a:effectLst/>
                <a:latin typeface="+mj-lt"/>
                <a:ea typeface="Calibri" panose="020F0502020204030204" pitchFamily="34" charset="0"/>
                <a:cs typeface="Times New Roman" panose="02020603050405020304" pitchFamily="18" charset="0"/>
              </a:rPr>
              <a:t> </a:t>
            </a:r>
            <a:r>
              <a:rPr lang="en-GB" sz="1800" u="none" strike="noStrike" kern="0" spc="0" dirty="0">
                <a:effectLst/>
                <a:latin typeface="+mj-lt"/>
                <a:ea typeface="Calibri" panose="020F0502020204030204" pitchFamily="34" charset="0"/>
                <a:cs typeface="Times New Roman" panose="02020603050405020304" pitchFamily="18" charset="0"/>
              </a:rPr>
              <a:t>:</a:t>
            </a:r>
            <a:r>
              <a:rPr lang="en-GB" sz="1800" u="none" strike="noStrike" kern="0" spc="0" baseline="30000" dirty="0">
                <a:effectLst/>
                <a:latin typeface="+mj-lt"/>
                <a:ea typeface="Calibri" panose="020F0502020204030204" pitchFamily="34" charset="0"/>
                <a:cs typeface="Times New Roman" panose="02020603050405020304" pitchFamily="18" charset="0"/>
              </a:rPr>
              <a:t> </a:t>
            </a:r>
            <a:r>
              <a:rPr lang="en-GB" sz="1800" u="none" strike="noStrike" kern="0" spc="0" dirty="0">
                <a:effectLst/>
                <a:latin typeface="+mj-lt"/>
                <a:ea typeface="Calibri" panose="020F0502020204030204" pitchFamily="34" charset="0"/>
                <a:cs typeface="Times New Roman" panose="02020603050405020304" pitchFamily="18" charset="0"/>
              </a:rPr>
              <a:t>3 – how has the shape of the rectangle changed?</a:t>
            </a:r>
          </a:p>
          <a:p>
            <a:pPr marL="432000" lvl="0" indent="-342900" fontAlgn="base">
              <a:spcBef>
                <a:spcPts val="600"/>
              </a:spcBef>
              <a:spcAft>
                <a:spcPts val="0"/>
              </a:spcAft>
              <a:buFont typeface="+mj-lt"/>
              <a:buAutoNum type="alphaLcParenR"/>
            </a:pPr>
            <a:r>
              <a:rPr lang="en-GB" sz="1800" u="none" strike="noStrike" kern="0" spc="0" dirty="0">
                <a:effectLst/>
                <a:latin typeface="+mj-lt"/>
                <a:ea typeface="Calibri" panose="020F0502020204030204" pitchFamily="34" charset="0"/>
                <a:cs typeface="Times New Roman" panose="02020603050405020304" pitchFamily="18" charset="0"/>
              </a:rPr>
              <a:t>What is the ratio when the height is double the length of the base?</a:t>
            </a:r>
          </a:p>
          <a:p>
            <a:pPr marL="432000" lvl="0" indent="-342900" fontAlgn="base">
              <a:spcBef>
                <a:spcPts val="600"/>
              </a:spcBef>
              <a:spcAft>
                <a:spcPts val="0"/>
              </a:spcAft>
              <a:buFont typeface="+mj-lt"/>
              <a:buAutoNum type="alphaLcParenR"/>
            </a:pPr>
            <a:r>
              <a:rPr lang="en-GB" sz="1800" u="none" strike="noStrike" kern="0" spc="0" dirty="0">
                <a:effectLst/>
                <a:latin typeface="+mj-lt"/>
                <a:ea typeface="Calibri" panose="020F0502020204030204" pitchFamily="34" charset="0"/>
                <a:cs typeface="Times New Roman" panose="02020603050405020304" pitchFamily="18" charset="0"/>
              </a:rPr>
              <a:t>What is the ratio when the height is ten times the length of the base?</a:t>
            </a:r>
          </a:p>
          <a:p>
            <a:pPr marL="432000" lvl="0" indent="-342900" fontAlgn="base">
              <a:spcBef>
                <a:spcPts val="600"/>
              </a:spcBef>
              <a:spcAft>
                <a:spcPts val="0"/>
              </a:spcAft>
              <a:buFont typeface="+mj-lt"/>
              <a:buAutoNum type="alphaLcParenR"/>
            </a:pPr>
            <a:r>
              <a:rPr lang="en-GB" sz="1800" u="none" strike="noStrike" kern="0" spc="0" dirty="0">
                <a:effectLst/>
                <a:latin typeface="+mj-lt"/>
                <a:ea typeface="Calibri" panose="020F0502020204030204" pitchFamily="34" charset="0"/>
                <a:cs typeface="Times New Roman" panose="02020603050405020304" pitchFamily="18" charset="0"/>
              </a:rPr>
              <a:t>What is the ratio when the height is two and a half times the length of the base?</a:t>
            </a:r>
          </a:p>
        </p:txBody>
      </p:sp>
    </p:spTree>
    <p:custDataLst>
      <p:tags r:id="rId1"/>
    </p:custDataLst>
    <p:extLst>
      <p:ext uri="{BB962C8B-B14F-4D97-AF65-F5344CB8AC3E}">
        <p14:creationId xmlns:p14="http://schemas.microsoft.com/office/powerpoint/2010/main" val="581104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Find missing parts when a quantity is divided into more than two unequal parts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7a</a:t>
            </a:r>
            <a:endParaRPr lang="en-GB" dirty="0"/>
          </a:p>
        </p:txBody>
      </p:sp>
      <p:sp>
        <p:nvSpPr>
          <p:cNvPr id="5" name="TextBox 4">
            <a:extLst>
              <a:ext uri="{FF2B5EF4-FFF2-40B4-BE49-F238E27FC236}">
                <a16:creationId xmlns:a16="http://schemas.microsoft.com/office/drawing/2014/main" id="{B23EA8C5-1173-432A-BB90-E13EF8E43266}"/>
              </a:ext>
            </a:extLst>
          </p:cNvPr>
          <p:cNvSpPr txBox="1"/>
          <p:nvPr/>
        </p:nvSpPr>
        <p:spPr>
          <a:xfrm>
            <a:off x="281226" y="1556792"/>
            <a:ext cx="11647422" cy="461665"/>
          </a:xfrm>
          <a:prstGeom prst="rect">
            <a:avLst/>
          </a:prstGeom>
          <a:noFill/>
        </p:spPr>
        <p:txBody>
          <a:bodyPr wrap="square">
            <a:spAutoFit/>
          </a:bodyPr>
          <a:lstStyle/>
          <a:p>
            <a:pP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All of these rectangles are to be coloured yellow</a:t>
            </a:r>
            <a:r>
              <a:rPr lang="en-GB" sz="2400" baseline="300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a:t>
            </a:r>
            <a:r>
              <a:rPr lang="en-GB" sz="2400" baseline="300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red</a:t>
            </a:r>
            <a:r>
              <a:rPr lang="en-GB" sz="2400" baseline="300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a:t>
            </a:r>
            <a:r>
              <a:rPr lang="en-GB" sz="2400" baseline="300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blue in the ratio 1</a:t>
            </a:r>
            <a:r>
              <a:rPr lang="en-GB" sz="2400" baseline="300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a:t>
            </a:r>
            <a:r>
              <a:rPr lang="en-GB" sz="2400" baseline="300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2</a:t>
            </a:r>
            <a:r>
              <a:rPr lang="en-GB" sz="2400" baseline="300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a:t>
            </a:r>
            <a:r>
              <a:rPr lang="en-GB" sz="2400" baseline="300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3.</a:t>
            </a:r>
          </a:p>
        </p:txBody>
      </p:sp>
      <p:sp>
        <p:nvSpPr>
          <p:cNvPr id="7" name="TextBox 6">
            <a:extLst>
              <a:ext uri="{FF2B5EF4-FFF2-40B4-BE49-F238E27FC236}">
                <a16:creationId xmlns:a16="http://schemas.microsoft.com/office/drawing/2014/main" id="{94B91103-CCE2-4112-AB8F-477253462B5F}"/>
              </a:ext>
            </a:extLst>
          </p:cNvPr>
          <p:cNvSpPr txBox="1"/>
          <p:nvPr/>
        </p:nvSpPr>
        <p:spPr>
          <a:xfrm>
            <a:off x="253418" y="2243499"/>
            <a:ext cx="6093912" cy="461665"/>
          </a:xfrm>
          <a:prstGeom prst="rect">
            <a:avLst/>
          </a:prstGeom>
          <a:noFill/>
        </p:spPr>
        <p:txBody>
          <a:bodyPr wrap="square">
            <a:spAutoFit/>
          </a:bodyPr>
          <a:lstStyle/>
          <a:p>
            <a:pPr>
              <a:buNone/>
            </a:pPr>
            <a:r>
              <a:rPr lang="en-GB" sz="2400" dirty="0"/>
              <a:t>Complete the shading on each rectangle.</a:t>
            </a:r>
          </a:p>
        </p:txBody>
      </p:sp>
      <p:pic>
        <p:nvPicPr>
          <p:cNvPr id="8" name="Picture 7">
            <a:extLst>
              <a:ext uri="{FF2B5EF4-FFF2-40B4-BE49-F238E27FC236}">
                <a16:creationId xmlns:a16="http://schemas.microsoft.com/office/drawing/2014/main" id="{134CC9F1-F251-47A9-9BDA-C1F39EC5D6BA}"/>
              </a:ext>
            </a:extLst>
          </p:cNvPr>
          <p:cNvPicPr>
            <a:picLocks noChangeAspect="1"/>
          </p:cNvPicPr>
          <p:nvPr/>
        </p:nvPicPr>
        <p:blipFill>
          <a:blip r:embed="rId3"/>
          <a:stretch>
            <a:fillRect/>
          </a:stretch>
        </p:blipFill>
        <p:spPr>
          <a:xfrm>
            <a:off x="-96688" y="3191298"/>
            <a:ext cx="4316342" cy="1216257"/>
          </a:xfrm>
          <a:prstGeom prst="rect">
            <a:avLst/>
          </a:prstGeom>
        </p:spPr>
      </p:pic>
      <p:pic>
        <p:nvPicPr>
          <p:cNvPr id="9" name="Picture 8">
            <a:extLst>
              <a:ext uri="{FF2B5EF4-FFF2-40B4-BE49-F238E27FC236}">
                <a16:creationId xmlns:a16="http://schemas.microsoft.com/office/drawing/2014/main" id="{53AE3E4B-7CC2-4F1D-AFC5-1BCFCCBF38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5627" y="3191298"/>
            <a:ext cx="4320749" cy="1240734"/>
          </a:xfrm>
          <a:prstGeom prst="rect">
            <a:avLst/>
          </a:prstGeom>
        </p:spPr>
      </p:pic>
      <p:pic>
        <p:nvPicPr>
          <p:cNvPr id="10" name="Picture 9" descr="A picture containing crossword puzzle&#10;&#10;Description automatically generated">
            <a:extLst>
              <a:ext uri="{FF2B5EF4-FFF2-40B4-BE49-F238E27FC236}">
                <a16:creationId xmlns:a16="http://schemas.microsoft.com/office/drawing/2014/main" id="{CFDFFBD1-17BC-479E-988A-3625FD660D1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2348" y="3191298"/>
            <a:ext cx="4320749" cy="1228265"/>
          </a:xfrm>
          <a:prstGeom prst="rect">
            <a:avLst/>
          </a:prstGeom>
        </p:spPr>
      </p:pic>
    </p:spTree>
    <p:extLst>
      <p:ext uri="{BB962C8B-B14F-4D97-AF65-F5344CB8AC3E}">
        <p14:creationId xmlns:p14="http://schemas.microsoft.com/office/powerpoint/2010/main" val="9110443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7a</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5712646" y="1319768"/>
            <a:ext cx="5913979"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different ways might your students approach this problem? What might that reveal about their understanding of the relationships here?</a:t>
            </a:r>
          </a:p>
          <a:p>
            <a:pPr marL="360000" lvl="1" fontAlgn="auto">
              <a:lnSpc>
                <a:spcPct val="100000"/>
              </a:lnSpc>
              <a:spcBef>
                <a:spcPts val="0"/>
              </a:spcBef>
              <a:spcAft>
                <a:spcPts val="1200"/>
              </a:spcAft>
              <a:buClrTx/>
            </a:pPr>
            <a:r>
              <a:rPr lang="en-GB" sz="2400" dirty="0"/>
              <a:t>Here are three potential answers for the rectangle with blue shaded. What differences in understanding might these suggest?</a:t>
            </a:r>
          </a:p>
        </p:txBody>
      </p:sp>
      <p:sp>
        <p:nvSpPr>
          <p:cNvPr id="6" name="Title 1">
            <a:extLst>
              <a:ext uri="{FF2B5EF4-FFF2-40B4-BE49-F238E27FC236}">
                <a16:creationId xmlns:a16="http://schemas.microsoft.com/office/drawing/2014/main" id="{25678DFA-B107-4694-9CE5-A3E02903803E}"/>
              </a:ext>
            </a:extLst>
          </p:cNvPr>
          <p:cNvSpPr>
            <a:spLocks noGrp="1"/>
          </p:cNvSpPr>
          <p:nvPr>
            <p:ph type="title"/>
          </p:nvPr>
        </p:nvSpPr>
        <p:spPr>
          <a:xfrm>
            <a:off x="116849" y="443915"/>
            <a:ext cx="10593151" cy="426170"/>
          </a:xfrm>
        </p:spPr>
        <p:txBody>
          <a:bodyPr/>
          <a:lstStyle/>
          <a:p>
            <a:r>
              <a:rPr lang="en-GB" sz="2000" b="1" dirty="0"/>
              <a:t>Find missing parts when a quantity is divided into more than two unequal parts</a:t>
            </a:r>
            <a:endParaRPr lang="en-GB" b="1" dirty="0"/>
          </a:p>
        </p:txBody>
      </p:sp>
      <p:grpSp>
        <p:nvGrpSpPr>
          <p:cNvPr id="3" name="Group 2">
            <a:extLst>
              <a:ext uri="{FF2B5EF4-FFF2-40B4-BE49-F238E27FC236}">
                <a16:creationId xmlns:a16="http://schemas.microsoft.com/office/drawing/2014/main" id="{18649243-4B18-45BA-A1D1-146D5FD88588}"/>
              </a:ext>
            </a:extLst>
          </p:cNvPr>
          <p:cNvGrpSpPr/>
          <p:nvPr/>
        </p:nvGrpSpPr>
        <p:grpSpPr>
          <a:xfrm>
            <a:off x="-608380" y="1741532"/>
            <a:ext cx="6951217" cy="4397457"/>
            <a:chOff x="-608380" y="1741532"/>
            <a:chExt cx="6951217" cy="4397457"/>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281226" y="1741532"/>
              <a:ext cx="5431421" cy="4351764"/>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66BAEE7-5C34-42CD-B7DA-80AC63AAA53A}"/>
                </a:ext>
              </a:extLst>
            </p:cNvPr>
            <p:cNvSpPr txBox="1"/>
            <p:nvPr/>
          </p:nvSpPr>
          <p:spPr>
            <a:xfrm>
              <a:off x="378765" y="1838359"/>
              <a:ext cx="5089468" cy="1107996"/>
            </a:xfrm>
            <a:prstGeom prst="rect">
              <a:avLst/>
            </a:prstGeom>
            <a:noFill/>
          </p:spPr>
          <p:txBody>
            <a:bodyPr wrap="square">
              <a:spAutoFit/>
            </a:bodyPr>
            <a:lstStyle/>
            <a:p>
              <a:pPr>
                <a:spcBef>
                  <a:spcPts val="400"/>
                </a:spcBef>
                <a:spcAft>
                  <a:spcPts val="400"/>
                </a:spcAft>
                <a:buNone/>
              </a:pPr>
              <a:r>
                <a:rPr lang="en-GB" sz="2200" dirty="0">
                  <a:effectLst/>
                  <a:latin typeface="+mj-lt"/>
                  <a:ea typeface="Calibri" panose="020F0502020204030204" pitchFamily="34" charset="0"/>
                  <a:cs typeface="Times New Roman" panose="02020603050405020304" pitchFamily="18" charset="0"/>
                </a:rPr>
                <a:t>All of these rectangles are to be coloured yellow</a:t>
              </a:r>
              <a:r>
                <a:rPr lang="en-GB" sz="2200" baseline="30000" dirty="0">
                  <a:effectLst/>
                  <a:latin typeface="+mj-lt"/>
                  <a:ea typeface="Calibri" panose="020F0502020204030204" pitchFamily="34" charset="0"/>
                  <a:cs typeface="Times New Roman" panose="02020603050405020304" pitchFamily="18" charset="0"/>
                </a:rPr>
                <a:t> </a:t>
              </a:r>
              <a:r>
                <a:rPr lang="en-GB" sz="2200" dirty="0">
                  <a:effectLst/>
                  <a:latin typeface="+mj-lt"/>
                  <a:ea typeface="Calibri" panose="020F0502020204030204" pitchFamily="34" charset="0"/>
                  <a:cs typeface="Times New Roman" panose="02020603050405020304" pitchFamily="18" charset="0"/>
                </a:rPr>
                <a:t>:</a:t>
              </a:r>
              <a:r>
                <a:rPr lang="en-GB" sz="2200" baseline="30000" dirty="0">
                  <a:effectLst/>
                  <a:latin typeface="+mj-lt"/>
                  <a:ea typeface="Calibri" panose="020F0502020204030204" pitchFamily="34" charset="0"/>
                  <a:cs typeface="Times New Roman" panose="02020603050405020304" pitchFamily="18" charset="0"/>
                </a:rPr>
                <a:t> </a:t>
              </a:r>
              <a:r>
                <a:rPr lang="en-GB" sz="2200" dirty="0">
                  <a:effectLst/>
                  <a:latin typeface="+mj-lt"/>
                  <a:ea typeface="Calibri" panose="020F0502020204030204" pitchFamily="34" charset="0"/>
                  <a:cs typeface="Times New Roman" panose="02020603050405020304" pitchFamily="18" charset="0"/>
                </a:rPr>
                <a:t>red</a:t>
              </a:r>
              <a:r>
                <a:rPr lang="en-GB" sz="2200" baseline="30000" dirty="0">
                  <a:effectLst/>
                  <a:latin typeface="+mj-lt"/>
                  <a:ea typeface="Calibri" panose="020F0502020204030204" pitchFamily="34" charset="0"/>
                  <a:cs typeface="Times New Roman" panose="02020603050405020304" pitchFamily="18" charset="0"/>
                </a:rPr>
                <a:t> </a:t>
              </a:r>
              <a:r>
                <a:rPr lang="en-GB" sz="2200" dirty="0">
                  <a:effectLst/>
                  <a:latin typeface="+mj-lt"/>
                  <a:ea typeface="Calibri" panose="020F0502020204030204" pitchFamily="34" charset="0"/>
                  <a:cs typeface="Times New Roman" panose="02020603050405020304" pitchFamily="18" charset="0"/>
                </a:rPr>
                <a:t>:</a:t>
              </a:r>
              <a:r>
                <a:rPr lang="en-GB" sz="2200" baseline="30000" dirty="0">
                  <a:effectLst/>
                  <a:latin typeface="+mj-lt"/>
                  <a:ea typeface="Calibri" panose="020F0502020204030204" pitchFamily="34" charset="0"/>
                  <a:cs typeface="Times New Roman" panose="02020603050405020304" pitchFamily="18" charset="0"/>
                </a:rPr>
                <a:t> </a:t>
              </a:r>
              <a:r>
                <a:rPr lang="en-GB" sz="2200" dirty="0">
                  <a:effectLst/>
                  <a:latin typeface="+mj-lt"/>
                  <a:ea typeface="Calibri" panose="020F0502020204030204" pitchFamily="34" charset="0"/>
                  <a:cs typeface="Times New Roman" panose="02020603050405020304" pitchFamily="18" charset="0"/>
                </a:rPr>
                <a:t>blue in the ratio 1</a:t>
              </a:r>
              <a:r>
                <a:rPr lang="en-GB" sz="2200" baseline="30000" dirty="0">
                  <a:effectLst/>
                  <a:latin typeface="+mj-lt"/>
                  <a:ea typeface="Calibri" panose="020F0502020204030204" pitchFamily="34" charset="0"/>
                  <a:cs typeface="Times New Roman" panose="02020603050405020304" pitchFamily="18" charset="0"/>
                </a:rPr>
                <a:t> </a:t>
              </a:r>
              <a:r>
                <a:rPr lang="en-GB" sz="2200" dirty="0">
                  <a:effectLst/>
                  <a:latin typeface="+mj-lt"/>
                  <a:ea typeface="Calibri" panose="020F0502020204030204" pitchFamily="34" charset="0"/>
                  <a:cs typeface="Times New Roman" panose="02020603050405020304" pitchFamily="18" charset="0"/>
                </a:rPr>
                <a:t>:</a:t>
              </a:r>
              <a:r>
                <a:rPr lang="en-GB" sz="2200" baseline="30000" dirty="0">
                  <a:effectLst/>
                  <a:latin typeface="+mj-lt"/>
                  <a:ea typeface="Calibri" panose="020F0502020204030204" pitchFamily="34" charset="0"/>
                  <a:cs typeface="Times New Roman" panose="02020603050405020304" pitchFamily="18" charset="0"/>
                </a:rPr>
                <a:t> </a:t>
              </a:r>
              <a:r>
                <a:rPr lang="en-GB" sz="2200" dirty="0">
                  <a:effectLst/>
                  <a:latin typeface="+mj-lt"/>
                  <a:ea typeface="Calibri" panose="020F0502020204030204" pitchFamily="34" charset="0"/>
                  <a:cs typeface="Times New Roman" panose="02020603050405020304" pitchFamily="18" charset="0"/>
                </a:rPr>
                <a:t>2</a:t>
              </a:r>
              <a:r>
                <a:rPr lang="en-GB" sz="2200" baseline="30000" dirty="0">
                  <a:effectLst/>
                  <a:latin typeface="+mj-lt"/>
                  <a:ea typeface="Calibri" panose="020F0502020204030204" pitchFamily="34" charset="0"/>
                  <a:cs typeface="Times New Roman" panose="02020603050405020304" pitchFamily="18" charset="0"/>
                </a:rPr>
                <a:t> </a:t>
              </a:r>
              <a:r>
                <a:rPr lang="en-GB" sz="2200" dirty="0">
                  <a:effectLst/>
                  <a:latin typeface="+mj-lt"/>
                  <a:ea typeface="Calibri" panose="020F0502020204030204" pitchFamily="34" charset="0"/>
                  <a:cs typeface="Times New Roman" panose="02020603050405020304" pitchFamily="18" charset="0"/>
                </a:rPr>
                <a:t>:</a:t>
              </a:r>
              <a:r>
                <a:rPr lang="en-GB" sz="2200" baseline="30000" dirty="0">
                  <a:effectLst/>
                  <a:latin typeface="+mj-lt"/>
                  <a:ea typeface="Calibri" panose="020F0502020204030204" pitchFamily="34" charset="0"/>
                  <a:cs typeface="Times New Roman" panose="02020603050405020304" pitchFamily="18" charset="0"/>
                </a:rPr>
                <a:t> </a:t>
              </a:r>
              <a:r>
                <a:rPr lang="en-GB" sz="2200" dirty="0">
                  <a:effectLst/>
                  <a:latin typeface="+mj-lt"/>
                  <a:ea typeface="Calibri" panose="020F0502020204030204" pitchFamily="34" charset="0"/>
                  <a:cs typeface="Times New Roman" panose="02020603050405020304" pitchFamily="18" charset="0"/>
                </a:rPr>
                <a:t>3.</a:t>
              </a:r>
            </a:p>
          </p:txBody>
        </p:sp>
        <p:sp>
          <p:nvSpPr>
            <p:cNvPr id="8" name="TextBox 7">
              <a:extLst>
                <a:ext uri="{FF2B5EF4-FFF2-40B4-BE49-F238E27FC236}">
                  <a16:creationId xmlns:a16="http://schemas.microsoft.com/office/drawing/2014/main" id="{5F520D3A-59E5-48FE-BA71-87909FF7DCFE}"/>
                </a:ext>
              </a:extLst>
            </p:cNvPr>
            <p:cNvSpPr txBox="1"/>
            <p:nvPr/>
          </p:nvSpPr>
          <p:spPr>
            <a:xfrm>
              <a:off x="314696" y="2900225"/>
              <a:ext cx="5089468" cy="769441"/>
            </a:xfrm>
            <a:prstGeom prst="rect">
              <a:avLst/>
            </a:prstGeom>
            <a:noFill/>
          </p:spPr>
          <p:txBody>
            <a:bodyPr wrap="square">
              <a:spAutoFit/>
            </a:bodyPr>
            <a:lstStyle/>
            <a:p>
              <a:pPr>
                <a:buNone/>
              </a:pPr>
              <a:r>
                <a:rPr lang="en-GB" sz="2200" dirty="0"/>
                <a:t>Complete the shading on each rectangle.</a:t>
              </a:r>
            </a:p>
          </p:txBody>
        </p:sp>
        <p:pic>
          <p:nvPicPr>
            <p:cNvPr id="9" name="Picture 8">
              <a:extLst>
                <a:ext uri="{FF2B5EF4-FFF2-40B4-BE49-F238E27FC236}">
                  <a16:creationId xmlns:a16="http://schemas.microsoft.com/office/drawing/2014/main" id="{46E03535-88F3-40E5-B082-3F2E36A14173}"/>
                </a:ext>
              </a:extLst>
            </p:cNvPr>
            <p:cNvPicPr>
              <a:picLocks noChangeAspect="1"/>
            </p:cNvPicPr>
            <p:nvPr/>
          </p:nvPicPr>
          <p:blipFill>
            <a:blip r:embed="rId4"/>
            <a:stretch>
              <a:fillRect/>
            </a:stretch>
          </p:blipFill>
          <p:spPr>
            <a:xfrm>
              <a:off x="-608380" y="3731222"/>
              <a:ext cx="4316342" cy="1216257"/>
            </a:xfrm>
            <a:prstGeom prst="rect">
              <a:avLst/>
            </a:prstGeom>
          </p:spPr>
        </p:pic>
        <p:pic>
          <p:nvPicPr>
            <p:cNvPr id="10" name="Picture 9">
              <a:extLst>
                <a:ext uri="{FF2B5EF4-FFF2-40B4-BE49-F238E27FC236}">
                  <a16:creationId xmlns:a16="http://schemas.microsoft.com/office/drawing/2014/main" id="{BBDC56BB-C600-4BC8-A177-EED9A006A6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22088" y="3662882"/>
              <a:ext cx="4320749" cy="1240734"/>
            </a:xfrm>
            <a:prstGeom prst="rect">
              <a:avLst/>
            </a:prstGeom>
          </p:spPr>
        </p:pic>
        <p:pic>
          <p:nvPicPr>
            <p:cNvPr id="11" name="Picture 10" descr="A picture containing crossword puzzle&#10;&#10;Description automatically generated">
              <a:extLst>
                <a:ext uri="{FF2B5EF4-FFF2-40B4-BE49-F238E27FC236}">
                  <a16:creationId xmlns:a16="http://schemas.microsoft.com/office/drawing/2014/main" id="{909D7764-8EE2-4460-B3B1-EE0AA5D05A7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7453" y="4910724"/>
              <a:ext cx="4320749" cy="1228265"/>
            </a:xfrm>
            <a:prstGeom prst="rect">
              <a:avLst/>
            </a:prstGeom>
          </p:spPr>
        </p:pic>
      </p:grpSp>
      <p:pic>
        <p:nvPicPr>
          <p:cNvPr id="12" name="Picture 11">
            <a:extLst>
              <a:ext uri="{FF2B5EF4-FFF2-40B4-BE49-F238E27FC236}">
                <a16:creationId xmlns:a16="http://schemas.microsoft.com/office/drawing/2014/main" id="{A987AC32-013D-4993-BA81-CDBC46D58BDD}"/>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7058480" y="5338374"/>
            <a:ext cx="2880360" cy="810260"/>
          </a:xfrm>
          <a:prstGeom prst="rect">
            <a:avLst/>
          </a:prstGeom>
        </p:spPr>
      </p:pic>
      <p:pic>
        <p:nvPicPr>
          <p:cNvPr id="13" name="Picture 12">
            <a:extLst>
              <a:ext uri="{FF2B5EF4-FFF2-40B4-BE49-F238E27FC236}">
                <a16:creationId xmlns:a16="http://schemas.microsoft.com/office/drawing/2014/main" id="{E7D15265-098B-427A-85F7-1939D6D91772}"/>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5370694" y="5355044"/>
            <a:ext cx="2880360" cy="810260"/>
          </a:xfrm>
          <a:prstGeom prst="rect">
            <a:avLst/>
          </a:prstGeom>
        </p:spPr>
      </p:pic>
      <p:pic>
        <p:nvPicPr>
          <p:cNvPr id="14" name="Picture 13" descr="A picture containing shoji&#10;&#10;Description automatically generated">
            <a:extLst>
              <a:ext uri="{FF2B5EF4-FFF2-40B4-BE49-F238E27FC236}">
                <a16:creationId xmlns:a16="http://schemas.microsoft.com/office/drawing/2014/main" id="{F1F6B167-D569-423F-B142-6F64D24A777E}"/>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8746266" y="5338374"/>
            <a:ext cx="2880360" cy="805815"/>
          </a:xfrm>
          <a:prstGeom prst="rect">
            <a:avLst/>
          </a:prstGeom>
        </p:spPr>
      </p:pic>
    </p:spTree>
    <p:custDataLst>
      <p:tags r:id="rId1"/>
    </p:custDataLst>
    <p:extLst>
      <p:ext uri="{BB962C8B-B14F-4D97-AF65-F5344CB8AC3E}">
        <p14:creationId xmlns:p14="http://schemas.microsoft.com/office/powerpoint/2010/main" val="20761980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Find missing parts when a quantity is divided into more than two unequal parts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7b</a:t>
            </a:r>
            <a:endParaRPr lang="en-GB" dirty="0"/>
          </a:p>
        </p:txBody>
      </p:sp>
      <p:sp>
        <p:nvSpPr>
          <p:cNvPr id="5" name="TextBox 4">
            <a:extLst>
              <a:ext uri="{FF2B5EF4-FFF2-40B4-BE49-F238E27FC236}">
                <a16:creationId xmlns:a16="http://schemas.microsoft.com/office/drawing/2014/main" id="{B23EA8C5-1173-432A-BB90-E13EF8E43266}"/>
              </a:ext>
            </a:extLst>
          </p:cNvPr>
          <p:cNvSpPr txBox="1"/>
          <p:nvPr/>
        </p:nvSpPr>
        <p:spPr>
          <a:xfrm>
            <a:off x="281226" y="1556792"/>
            <a:ext cx="11647422" cy="461665"/>
          </a:xfrm>
          <a:prstGeom prst="rect">
            <a:avLst/>
          </a:prstGeom>
          <a:noFill/>
        </p:spPr>
        <p:txBody>
          <a:bodyPr wrap="square">
            <a:spAutoFit/>
          </a:bodyPr>
          <a:lstStyle/>
          <a:p>
            <a:pP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All of these rectangles are to be coloured yellow</a:t>
            </a:r>
            <a:r>
              <a:rPr lang="en-GB" sz="2400" baseline="300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a:t>
            </a:r>
            <a:r>
              <a:rPr lang="en-GB" sz="2400" baseline="300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red</a:t>
            </a:r>
            <a:r>
              <a:rPr lang="en-GB" sz="2400" baseline="300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a:t>
            </a:r>
            <a:r>
              <a:rPr lang="en-GB" sz="2400" baseline="300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blue in the ratio 1</a:t>
            </a:r>
            <a:r>
              <a:rPr lang="en-GB" sz="2400" baseline="300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a:t>
            </a:r>
            <a:r>
              <a:rPr lang="en-GB" sz="2400" baseline="300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2</a:t>
            </a:r>
            <a:r>
              <a:rPr lang="en-GB" sz="2400" baseline="300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a:t>
            </a:r>
            <a:r>
              <a:rPr lang="en-GB" sz="2400" baseline="300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3.</a:t>
            </a:r>
          </a:p>
        </p:txBody>
      </p:sp>
      <p:sp>
        <p:nvSpPr>
          <p:cNvPr id="7" name="TextBox 6">
            <a:extLst>
              <a:ext uri="{FF2B5EF4-FFF2-40B4-BE49-F238E27FC236}">
                <a16:creationId xmlns:a16="http://schemas.microsoft.com/office/drawing/2014/main" id="{94B91103-CCE2-4112-AB8F-477253462B5F}"/>
              </a:ext>
            </a:extLst>
          </p:cNvPr>
          <p:cNvSpPr txBox="1"/>
          <p:nvPr/>
        </p:nvSpPr>
        <p:spPr>
          <a:xfrm>
            <a:off x="253418" y="2243499"/>
            <a:ext cx="11531214" cy="461665"/>
          </a:xfrm>
          <a:prstGeom prst="rect">
            <a:avLst/>
          </a:prstGeom>
          <a:noFill/>
        </p:spPr>
        <p:txBody>
          <a:bodyPr wrap="square">
            <a:spAutoFit/>
          </a:bodyPr>
          <a:lstStyle/>
          <a:p>
            <a:pPr>
              <a:buNone/>
            </a:pPr>
            <a:r>
              <a:rPr lang="en-GB" sz="2400" dirty="0"/>
              <a:t>Draw the rest of each rectangle, then shade it in the same ratio as above.</a:t>
            </a:r>
          </a:p>
        </p:txBody>
      </p:sp>
      <p:pic>
        <p:nvPicPr>
          <p:cNvPr id="11" name="Picture 10" descr="A close up of a logo&#10;&#10;Description automatically generated">
            <a:extLst>
              <a:ext uri="{FF2B5EF4-FFF2-40B4-BE49-F238E27FC236}">
                <a16:creationId xmlns:a16="http://schemas.microsoft.com/office/drawing/2014/main" id="{BDEFC101-92D0-4C1F-9EDA-5A2FEA2050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010" y="3124523"/>
            <a:ext cx="3600624" cy="2410808"/>
          </a:xfrm>
          <a:prstGeom prst="rect">
            <a:avLst/>
          </a:prstGeom>
        </p:spPr>
      </p:pic>
      <p:pic>
        <p:nvPicPr>
          <p:cNvPr id="12" name="Picture 11" descr="A close up of a logo&#10;&#10;Description automatically generated">
            <a:extLst>
              <a:ext uri="{FF2B5EF4-FFF2-40B4-BE49-F238E27FC236}">
                <a16:creationId xmlns:a16="http://schemas.microsoft.com/office/drawing/2014/main" id="{B0C0934A-2623-44E2-9C28-2AB2DC2D54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5688" y="3034586"/>
            <a:ext cx="3600624" cy="2930378"/>
          </a:xfrm>
          <a:prstGeom prst="rect">
            <a:avLst/>
          </a:prstGeom>
        </p:spPr>
      </p:pic>
      <p:pic>
        <p:nvPicPr>
          <p:cNvPr id="13" name="Picture 12" descr="A close up of a logo&#10;&#10;Description automatically generated">
            <a:extLst>
              <a:ext uri="{FF2B5EF4-FFF2-40B4-BE49-F238E27FC236}">
                <a16:creationId xmlns:a16="http://schemas.microsoft.com/office/drawing/2014/main" id="{8FA157D4-AC10-437B-A194-3A64AE22AC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40216" y="3146294"/>
            <a:ext cx="3600624" cy="2706963"/>
          </a:xfrm>
          <a:prstGeom prst="rect">
            <a:avLst/>
          </a:prstGeom>
        </p:spPr>
      </p:pic>
    </p:spTree>
    <p:extLst>
      <p:ext uri="{BB962C8B-B14F-4D97-AF65-F5344CB8AC3E}">
        <p14:creationId xmlns:p14="http://schemas.microsoft.com/office/powerpoint/2010/main" val="2720457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09600" y="1268760"/>
            <a:ext cx="10972800" cy="3888432"/>
          </a:xfrm>
        </p:spPr>
        <p:txBody>
          <a:bodyPr>
            <a:noAutofit/>
          </a:bodyPr>
          <a:lstStyle/>
          <a:p>
            <a:pPr marL="0" indent="0">
              <a:buNone/>
            </a:pPr>
            <a:r>
              <a:rPr lang="en-GB" dirty="0"/>
              <a:t>The slides are structured as follows:</a:t>
            </a:r>
          </a:p>
          <a:p>
            <a:pPr lvl="1"/>
            <a:r>
              <a:rPr lang="en-GB" dirty="0"/>
              <a:t>The big picture:</a:t>
            </a:r>
          </a:p>
          <a:p>
            <a:pPr lvl="2"/>
            <a:r>
              <a:rPr lang="en-GB" dirty="0"/>
              <a:t>Where does this fit in? </a:t>
            </a:r>
          </a:p>
          <a:p>
            <a:pPr lvl="2"/>
            <a:r>
              <a:rPr lang="en-GB" dirty="0"/>
              <a:t>What do students need to understand? </a:t>
            </a:r>
          </a:p>
          <a:p>
            <a:pPr lvl="2"/>
            <a:r>
              <a:rPr lang="en-GB" dirty="0"/>
              <a:t>Why is this key idea important?</a:t>
            </a:r>
          </a:p>
          <a:p>
            <a:pPr lvl="1"/>
            <a:r>
              <a:rPr lang="en-GB" dirty="0"/>
              <a:t>Prior learning </a:t>
            </a:r>
          </a:p>
          <a:p>
            <a:pPr lvl="1"/>
            <a:r>
              <a:rPr lang="en-GB" dirty="0"/>
              <a:t>Misconceptions</a:t>
            </a:r>
          </a:p>
          <a:p>
            <a:pPr lvl="1"/>
            <a:r>
              <a:rPr lang="en-GB" b="1" dirty="0"/>
              <a:t>Exemplified key ideas</a:t>
            </a:r>
          </a:p>
          <a:p>
            <a:pPr lvl="1"/>
            <a:r>
              <a:rPr lang="en-GB" dirty="0"/>
              <a:t>Reflection questions</a:t>
            </a:r>
          </a:p>
          <a:p>
            <a:pPr lvl="1"/>
            <a:r>
              <a:rPr lang="en-GB" dirty="0"/>
              <a:t>Appendices:</a:t>
            </a:r>
          </a:p>
          <a:p>
            <a:pPr lvl="2"/>
            <a:r>
              <a:rPr lang="en-GB" dirty="0"/>
              <a:t>Key vocabulary</a:t>
            </a:r>
          </a:p>
          <a:p>
            <a:pPr lvl="2"/>
            <a:r>
              <a:rPr lang="en-GB" dirty="0"/>
              <a:t>Representations and structure</a:t>
            </a:r>
          </a:p>
          <a:p>
            <a:pPr lvl="2"/>
            <a:r>
              <a:rPr lang="en-GB" dirty="0"/>
              <a:t>Previous and Future learning</a:t>
            </a:r>
          </a:p>
          <a:p>
            <a:pPr lvl="2"/>
            <a:r>
              <a:rPr lang="en-GB" dirty="0"/>
              <a:t>Useful links</a:t>
            </a:r>
          </a:p>
        </p:txBody>
      </p:sp>
      <p:sp>
        <p:nvSpPr>
          <p:cNvPr id="6" name="TextBox 5">
            <a:extLst>
              <a:ext uri="{FF2B5EF4-FFF2-40B4-BE49-F238E27FC236}">
                <a16:creationId xmlns:a16="http://schemas.microsoft.com/office/drawing/2014/main" id="{C93CE553-E2B8-463F-A228-214C727F90EF}"/>
              </a:ext>
            </a:extLst>
          </p:cNvPr>
          <p:cNvSpPr txBox="1"/>
          <p:nvPr/>
        </p:nvSpPr>
        <p:spPr>
          <a:xfrm>
            <a:off x="6456040" y="1638667"/>
            <a:ext cx="5301844" cy="3662541"/>
          </a:xfrm>
          <a:prstGeom prst="rect">
            <a:avLst/>
          </a:prstGeom>
          <a:solidFill>
            <a:schemeClr val="accent2">
              <a:lumMod val="20000"/>
              <a:lumOff val="80000"/>
            </a:schemeClr>
          </a:solidFill>
        </p:spPr>
        <p:txBody>
          <a:bodyPr wrap="square">
            <a:spAutoFit/>
          </a:bodyPr>
          <a:lstStyle/>
          <a:p>
            <a:pPr marL="0" indent="0" algn="l">
              <a:lnSpc>
                <a:spcPct val="100000"/>
              </a:lnSpc>
              <a:spcBef>
                <a:spcPts val="1200"/>
              </a:spcBef>
              <a:spcAft>
                <a:spcPts val="1200"/>
              </a:spcAft>
              <a:buNone/>
            </a:pPr>
            <a:r>
              <a:rPr lang="en-GB" sz="1400" dirty="0">
                <a:solidFill>
                  <a:srgbClr val="585858"/>
                </a:solidFill>
                <a:effectLst/>
                <a:ea typeface="Times New Roman" panose="02020603050405020304" pitchFamily="18" charset="0"/>
                <a:cs typeface="Arial" panose="020B0604020202020204" pitchFamily="34" charset="0"/>
              </a:rPr>
              <a:t>The </a:t>
            </a:r>
            <a:r>
              <a:rPr lang="en-GB" sz="1400" b="1" dirty="0">
                <a:solidFill>
                  <a:srgbClr val="585858"/>
                </a:solidFill>
                <a:ea typeface="Times New Roman" panose="02020603050405020304" pitchFamily="18" charset="0"/>
                <a:cs typeface="Arial" panose="020B0604020202020204" pitchFamily="34" charset="0"/>
              </a:rPr>
              <a:t>exemplified key idea </a:t>
            </a:r>
            <a:r>
              <a:rPr lang="en-GB" sz="1400" dirty="0">
                <a:solidFill>
                  <a:srgbClr val="585858"/>
                </a:solidFill>
                <a:effectLst/>
                <a:ea typeface="Times New Roman" panose="02020603050405020304" pitchFamily="18" charset="0"/>
                <a:cs typeface="Arial" panose="020B0604020202020204" pitchFamily="34" charset="0"/>
              </a:rPr>
              <a:t>slides have the following symbols to indicate how they have been designed to be used:</a:t>
            </a: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effectLst/>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p:txBody>
      </p:sp>
      <p:sp>
        <p:nvSpPr>
          <p:cNvPr id="8" name="TextBox 7">
            <a:extLst>
              <a:ext uri="{FF2B5EF4-FFF2-40B4-BE49-F238E27FC236}">
                <a16:creationId xmlns:a16="http://schemas.microsoft.com/office/drawing/2014/main" id="{79E969ED-E4E1-40D7-B371-487C5836F744}"/>
              </a:ext>
            </a:extLst>
          </p:cNvPr>
          <p:cNvSpPr txBox="1"/>
          <p:nvPr/>
        </p:nvSpPr>
        <p:spPr>
          <a:xfrm>
            <a:off x="7683351" y="2184299"/>
            <a:ext cx="3996000" cy="1686616"/>
          </a:xfrm>
          <a:prstGeom prst="rect">
            <a:avLst/>
          </a:prstGeom>
          <a:noFill/>
        </p:spPr>
        <p:txBody>
          <a:bodyPr wrap="square" rtlCol="0">
            <a:spAutoFit/>
          </a:bodyPr>
          <a:lstStyle/>
          <a:p>
            <a:pPr>
              <a:buNone/>
            </a:pPr>
            <a:r>
              <a:rPr lang="en-GB" sz="1400" b="1" dirty="0">
                <a:solidFill>
                  <a:srgbClr val="585858"/>
                </a:solidFill>
                <a:cs typeface="Arial" panose="020B0604020202020204" pitchFamily="34" charset="0"/>
              </a:rPr>
              <a:t>Into the classroom</a:t>
            </a:r>
          </a:p>
          <a:p>
            <a:pPr>
              <a:buNone/>
            </a:pPr>
            <a:r>
              <a:rPr lang="en-GB" sz="1400" b="0" dirty="0">
                <a:solidFill>
                  <a:srgbClr val="585858"/>
                </a:solidFill>
                <a:effectLst/>
                <a:ea typeface="Times New Roman" panose="02020603050405020304" pitchFamily="18" charset="0"/>
                <a:cs typeface="Arial" panose="020B0604020202020204" pitchFamily="34" charset="0"/>
              </a:rPr>
              <a:t>The examples are presented on these slides </a:t>
            </a:r>
            <a:r>
              <a:rPr lang="en-GB" sz="1400" dirty="0">
                <a:solidFill>
                  <a:srgbClr val="585858"/>
                </a:solidFill>
                <a:ea typeface="Times New Roman" panose="02020603050405020304" pitchFamily="18" charset="0"/>
                <a:cs typeface="Arial" panose="020B0604020202020204" pitchFamily="34" charset="0"/>
              </a:rPr>
              <a:t>so that they could be used in PD, but also </a:t>
            </a:r>
            <a:r>
              <a:rPr lang="en-GB" sz="1400" b="0" dirty="0">
                <a:solidFill>
                  <a:srgbClr val="585858"/>
                </a:solidFill>
                <a:effectLst/>
                <a:ea typeface="Times New Roman" panose="02020603050405020304" pitchFamily="18" charset="0"/>
                <a:cs typeface="Arial" panose="020B0604020202020204" pitchFamily="34" charset="0"/>
              </a:rPr>
              <a:t>directly in the classroom. The notes feature suggested questions and things teachers might consider when using with students.</a:t>
            </a:r>
            <a:endParaRPr lang="en-GB" sz="1400" b="0" dirty="0">
              <a:solidFill>
                <a:srgbClr val="585858"/>
              </a:solidFill>
              <a:cs typeface="Arial" panose="020B0604020202020204" pitchFamily="34" charset="0"/>
            </a:endParaRPr>
          </a:p>
          <a:p>
            <a:pPr>
              <a:buNone/>
            </a:pPr>
            <a:endParaRPr lang="en-GB" sz="1400" b="1" dirty="0">
              <a:solidFill>
                <a:srgbClr val="585858"/>
              </a:solidFill>
              <a:cs typeface="Arial" panose="020B0604020202020204" pitchFamily="34" charset="0"/>
            </a:endParaRPr>
          </a:p>
        </p:txBody>
      </p:sp>
      <p:sp>
        <p:nvSpPr>
          <p:cNvPr id="12" name="TextBox 11">
            <a:extLst>
              <a:ext uri="{FF2B5EF4-FFF2-40B4-BE49-F238E27FC236}">
                <a16:creationId xmlns:a16="http://schemas.microsoft.com/office/drawing/2014/main" id="{33564DB4-F5AF-4C7D-8130-A24CA070635D}"/>
              </a:ext>
            </a:extLst>
          </p:cNvPr>
          <p:cNvSpPr txBox="1"/>
          <p:nvPr/>
        </p:nvSpPr>
        <p:spPr>
          <a:xfrm>
            <a:off x="7671520" y="3757405"/>
            <a:ext cx="3996000" cy="1384995"/>
          </a:xfrm>
          <a:prstGeom prst="rect">
            <a:avLst/>
          </a:prstGeom>
          <a:noFill/>
        </p:spPr>
        <p:txBody>
          <a:bodyPr wrap="square">
            <a:spAutoFit/>
          </a:bodyPr>
          <a:lstStyle/>
          <a:p>
            <a:pPr fontAlgn="auto">
              <a:spcBef>
                <a:spcPts val="0"/>
              </a:spcBef>
              <a:spcAft>
                <a:spcPts val="0"/>
              </a:spcAft>
              <a:buClrTx/>
              <a:buNone/>
              <a:defRPr/>
            </a:pPr>
            <a:r>
              <a:rPr lang="en-GB" sz="1400" b="1" dirty="0">
                <a:solidFill>
                  <a:srgbClr val="585858"/>
                </a:solidFill>
                <a:cs typeface="Arial" panose="020B0604020202020204" pitchFamily="34" charset="0"/>
              </a:rPr>
              <a:t>PD</a:t>
            </a:r>
            <a:r>
              <a:rPr lang="en-GB" sz="1400" dirty="0">
                <a:solidFill>
                  <a:srgbClr val="585858"/>
                </a:solidFill>
                <a:cs typeface="Arial" panose="020B0604020202020204" pitchFamily="34" charset="0"/>
              </a:rPr>
              <a:t> </a:t>
            </a:r>
            <a:r>
              <a:rPr lang="en-GB" sz="1400" b="1" dirty="0">
                <a:solidFill>
                  <a:srgbClr val="585858"/>
                </a:solidFill>
                <a:cs typeface="Arial" panose="020B0604020202020204" pitchFamily="34" charset="0"/>
              </a:rPr>
              <a:t>discussion prompts</a:t>
            </a:r>
          </a:p>
          <a:p>
            <a:pPr fontAlgn="auto">
              <a:spcBef>
                <a:spcPts val="0"/>
              </a:spcBef>
              <a:spcAft>
                <a:spcPts val="0"/>
              </a:spcAft>
              <a:buClrTx/>
              <a:buNone/>
              <a:defRPr/>
            </a:pPr>
            <a:r>
              <a:rPr lang="en-GB" sz="1400" dirty="0">
                <a:solidFill>
                  <a:srgbClr val="585858"/>
                </a:solidFill>
                <a:cs typeface="Arial" panose="020B0604020202020204" pitchFamily="34" charset="0"/>
              </a:rPr>
              <a:t>These slides look at the examples in more detail, with question prompts to promote discussion among maths teachers. The notes feature reference to further information and guidance within the Core Concepts document.</a:t>
            </a:r>
          </a:p>
        </p:txBody>
      </p:sp>
      <p:pic>
        <p:nvPicPr>
          <p:cNvPr id="3" name="Picture 2" descr="Logo, icon&#10;&#10;Description automatically generated">
            <a:extLst>
              <a:ext uri="{FF2B5EF4-FFF2-40B4-BE49-F238E27FC236}">
                <a16:creationId xmlns:a16="http://schemas.microsoft.com/office/drawing/2014/main" id="{98372D16-5B8D-44D5-A8F3-B5B81CEA2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355" y="2451568"/>
            <a:ext cx="993650" cy="993650"/>
          </a:xfrm>
          <a:prstGeom prst="rect">
            <a:avLst/>
          </a:prstGeom>
        </p:spPr>
      </p:pic>
      <p:pic>
        <p:nvPicPr>
          <p:cNvPr id="9" name="Picture 8" descr="Icon&#10;&#10;Description automatically generated">
            <a:extLst>
              <a:ext uri="{FF2B5EF4-FFF2-40B4-BE49-F238E27FC236}">
                <a16:creationId xmlns:a16="http://schemas.microsoft.com/office/drawing/2014/main" id="{1D0A02C7-CE34-44AA-8167-2E440C37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355" y="3951785"/>
            <a:ext cx="993650" cy="993650"/>
          </a:xfrm>
          <a:prstGeom prst="rect">
            <a:avLst/>
          </a:prstGeom>
        </p:spPr>
      </p:pic>
    </p:spTree>
    <p:extLst>
      <p:ext uri="{BB962C8B-B14F-4D97-AF65-F5344CB8AC3E}">
        <p14:creationId xmlns:p14="http://schemas.microsoft.com/office/powerpoint/2010/main" val="299831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7b</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763023" y="1741531"/>
            <a:ext cx="4949602"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endParaRPr lang="en-GB" sz="2400" dirty="0">
              <a:highlight>
                <a:srgbClr val="FFFF00"/>
              </a:highlight>
            </a:endParaRPr>
          </a:p>
        </p:txBody>
      </p:sp>
      <p:sp>
        <p:nvSpPr>
          <p:cNvPr id="6" name="Title 1">
            <a:extLst>
              <a:ext uri="{FF2B5EF4-FFF2-40B4-BE49-F238E27FC236}">
                <a16:creationId xmlns:a16="http://schemas.microsoft.com/office/drawing/2014/main" id="{25678DFA-B107-4694-9CE5-A3E02903803E}"/>
              </a:ext>
            </a:extLst>
          </p:cNvPr>
          <p:cNvSpPr>
            <a:spLocks noGrp="1"/>
          </p:cNvSpPr>
          <p:nvPr>
            <p:ph type="title"/>
          </p:nvPr>
        </p:nvSpPr>
        <p:spPr>
          <a:xfrm>
            <a:off x="116849" y="443915"/>
            <a:ext cx="10593151" cy="426170"/>
          </a:xfrm>
        </p:spPr>
        <p:txBody>
          <a:bodyPr/>
          <a:lstStyle/>
          <a:p>
            <a:r>
              <a:rPr lang="en-GB" sz="2000" b="1" dirty="0"/>
              <a:t>Find missing parts when a quantity is divided into more than two unequal parts</a:t>
            </a:r>
            <a:endParaRPr lang="en-GB" b="1" dirty="0"/>
          </a:p>
        </p:txBody>
      </p:sp>
      <p:grpSp>
        <p:nvGrpSpPr>
          <p:cNvPr id="2" name="Group 1">
            <a:extLst>
              <a:ext uri="{FF2B5EF4-FFF2-40B4-BE49-F238E27FC236}">
                <a16:creationId xmlns:a16="http://schemas.microsoft.com/office/drawing/2014/main" id="{6D35B58A-70D8-4A31-B396-A8F8CB251653}"/>
              </a:ext>
            </a:extLst>
          </p:cNvPr>
          <p:cNvGrpSpPr/>
          <p:nvPr/>
        </p:nvGrpSpPr>
        <p:grpSpPr>
          <a:xfrm>
            <a:off x="-86702" y="1695785"/>
            <a:ext cx="6984482" cy="4541527"/>
            <a:chOff x="-86702" y="1695785"/>
            <a:chExt cx="6984482" cy="4541527"/>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281228" y="1695785"/>
              <a:ext cx="6439390" cy="4351764"/>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66BAEE7-5C34-42CD-B7DA-80AC63AAA53A}"/>
                </a:ext>
              </a:extLst>
            </p:cNvPr>
            <p:cNvSpPr txBox="1"/>
            <p:nvPr/>
          </p:nvSpPr>
          <p:spPr>
            <a:xfrm>
              <a:off x="369809" y="1906756"/>
              <a:ext cx="6439390" cy="830997"/>
            </a:xfrm>
            <a:prstGeom prst="rect">
              <a:avLst/>
            </a:prstGeom>
            <a:noFill/>
          </p:spPr>
          <p:txBody>
            <a:bodyPr wrap="square">
              <a:spAutoFit/>
            </a:bodyPr>
            <a:lstStyle/>
            <a:p>
              <a:pP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All of these rectangles are to be coloured yellow</a:t>
              </a:r>
              <a:r>
                <a:rPr lang="en-GB" sz="2400" baseline="300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a:t>
              </a:r>
              <a:r>
                <a:rPr lang="en-GB" sz="2400" baseline="300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red</a:t>
              </a:r>
              <a:r>
                <a:rPr lang="en-GB" sz="2400" baseline="300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a:t>
              </a:r>
              <a:r>
                <a:rPr lang="en-GB" sz="2400" baseline="300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blue in the ratio 1</a:t>
              </a:r>
              <a:r>
                <a:rPr lang="en-GB" sz="2400" baseline="300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a:t>
              </a:r>
              <a:r>
                <a:rPr lang="en-GB" sz="2400" baseline="300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2</a:t>
              </a:r>
              <a:r>
                <a:rPr lang="en-GB" sz="2400" baseline="300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a:t>
              </a:r>
              <a:r>
                <a:rPr lang="en-GB" sz="2400" baseline="300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3.</a:t>
              </a:r>
            </a:p>
          </p:txBody>
        </p:sp>
        <p:sp>
          <p:nvSpPr>
            <p:cNvPr id="8" name="TextBox 7">
              <a:extLst>
                <a:ext uri="{FF2B5EF4-FFF2-40B4-BE49-F238E27FC236}">
                  <a16:creationId xmlns:a16="http://schemas.microsoft.com/office/drawing/2014/main" id="{5F520D3A-59E5-48FE-BA71-87909FF7DCFE}"/>
                </a:ext>
              </a:extLst>
            </p:cNvPr>
            <p:cNvSpPr txBox="1"/>
            <p:nvPr/>
          </p:nvSpPr>
          <p:spPr>
            <a:xfrm>
              <a:off x="300616" y="2996521"/>
              <a:ext cx="6285360" cy="830997"/>
            </a:xfrm>
            <a:prstGeom prst="rect">
              <a:avLst/>
            </a:prstGeom>
            <a:noFill/>
          </p:spPr>
          <p:txBody>
            <a:bodyPr wrap="square">
              <a:spAutoFit/>
            </a:bodyPr>
            <a:lstStyle/>
            <a:p>
              <a:pPr>
                <a:buNone/>
              </a:pPr>
              <a:r>
                <a:rPr lang="en-GB" sz="2400" dirty="0"/>
                <a:t>Draw the rest of each rectangle, then shade it in the same ratio as above.</a:t>
              </a:r>
            </a:p>
          </p:txBody>
        </p:sp>
        <p:pic>
          <p:nvPicPr>
            <p:cNvPr id="15" name="Picture 14" descr="A close up of a logo&#10;&#10;Description automatically generated">
              <a:extLst>
                <a:ext uri="{FF2B5EF4-FFF2-40B4-BE49-F238E27FC236}">
                  <a16:creationId xmlns:a16="http://schemas.microsoft.com/office/drawing/2014/main" id="{252F7412-F6E9-4404-A82A-F7DE9F7B10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702" y="4170283"/>
              <a:ext cx="2592449" cy="1735781"/>
            </a:xfrm>
            <a:prstGeom prst="rect">
              <a:avLst/>
            </a:prstGeom>
          </p:spPr>
        </p:pic>
        <p:pic>
          <p:nvPicPr>
            <p:cNvPr id="16" name="Picture 15" descr="A close up of a logo&#10;&#10;Description automatically generated">
              <a:extLst>
                <a:ext uri="{FF2B5EF4-FFF2-40B4-BE49-F238E27FC236}">
                  <a16:creationId xmlns:a16="http://schemas.microsoft.com/office/drawing/2014/main" id="{9361E5A2-349A-4A17-A03D-3A48ED6496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14289" y="4127440"/>
              <a:ext cx="2592449" cy="2109872"/>
            </a:xfrm>
            <a:prstGeom prst="rect">
              <a:avLst/>
            </a:prstGeom>
          </p:spPr>
        </p:pic>
        <p:pic>
          <p:nvPicPr>
            <p:cNvPr id="17" name="Picture 16" descr="A close up of a logo&#10;&#10;Description automatically generated">
              <a:extLst>
                <a:ext uri="{FF2B5EF4-FFF2-40B4-BE49-F238E27FC236}">
                  <a16:creationId xmlns:a16="http://schemas.microsoft.com/office/drawing/2014/main" id="{E5722D5A-8F0C-4F89-97F8-8768ABA5CFD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5331" y="4098536"/>
              <a:ext cx="2592449" cy="1949013"/>
            </a:xfrm>
            <a:prstGeom prst="rect">
              <a:avLst/>
            </a:prstGeom>
          </p:spPr>
        </p:pic>
      </p:grpSp>
      <p:sp>
        <p:nvSpPr>
          <p:cNvPr id="18" name="Content Placeholder 2">
            <a:extLst>
              <a:ext uri="{FF2B5EF4-FFF2-40B4-BE49-F238E27FC236}">
                <a16:creationId xmlns:a16="http://schemas.microsoft.com/office/drawing/2014/main" id="{7A11F3F6-2A51-45EF-9CED-B1B14E40F48C}"/>
              </a:ext>
            </a:extLst>
          </p:cNvPr>
          <p:cNvSpPr txBox="1">
            <a:spLocks/>
          </p:cNvSpPr>
          <p:nvPr/>
        </p:nvSpPr>
        <p:spPr>
          <a:xfrm>
            <a:off x="6940185" y="1741531"/>
            <a:ext cx="4772439" cy="3847709"/>
          </a:xfrm>
          <a:prstGeom prst="rect">
            <a:avLst/>
          </a:prstGeom>
        </p:spPr>
        <p:txBody>
          <a:bodyPr anchor="ctr">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different answers might your students give? What questions might you ask to explore these further?</a:t>
            </a:r>
          </a:p>
          <a:p>
            <a:pPr marL="360000" lvl="1" fontAlgn="auto">
              <a:lnSpc>
                <a:spcPct val="100000"/>
              </a:lnSpc>
              <a:spcBef>
                <a:spcPts val="0"/>
              </a:spcBef>
              <a:spcAft>
                <a:spcPts val="1200"/>
              </a:spcAft>
              <a:buClrTx/>
            </a:pPr>
            <a:r>
              <a:rPr lang="en-GB" sz="2400" dirty="0"/>
              <a:t>What is the effect of varying the colour but keeping the area coloured the same? How does this help expose the mathematical structure of this ratio?</a:t>
            </a:r>
          </a:p>
        </p:txBody>
      </p:sp>
    </p:spTree>
    <p:custDataLst>
      <p:tags r:id="rId1"/>
    </p:custDataLst>
    <p:extLst>
      <p:ext uri="{BB962C8B-B14F-4D97-AF65-F5344CB8AC3E}">
        <p14:creationId xmlns:p14="http://schemas.microsoft.com/office/powerpoint/2010/main" val="4371059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Find missing parts when a quantity is divided into more than two unequal parts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8</a:t>
            </a:r>
            <a:endParaRPr lang="en-GB" dirty="0"/>
          </a:p>
        </p:txBody>
      </p:sp>
      <p:sp>
        <p:nvSpPr>
          <p:cNvPr id="5" name="TextBox 4">
            <a:extLst>
              <a:ext uri="{FF2B5EF4-FFF2-40B4-BE49-F238E27FC236}">
                <a16:creationId xmlns:a16="http://schemas.microsoft.com/office/drawing/2014/main" id="{9FC4ED15-C972-4E5A-ABA8-D2EAC2D0037E}"/>
              </a:ext>
            </a:extLst>
          </p:cNvPr>
          <p:cNvSpPr txBox="1"/>
          <p:nvPr/>
        </p:nvSpPr>
        <p:spPr>
          <a:xfrm>
            <a:off x="407368" y="1781834"/>
            <a:ext cx="11377264" cy="3724096"/>
          </a:xfrm>
          <a:prstGeom prst="rect">
            <a:avLst/>
          </a:prstGeom>
          <a:noFill/>
        </p:spPr>
        <p:txBody>
          <a:bodyPr wrap="square">
            <a:spAutoFit/>
          </a:bodyPr>
          <a:lstStyle/>
          <a:p>
            <a:pPr>
              <a:spcBef>
                <a:spcPts val="0"/>
              </a:spcBef>
              <a:spcAft>
                <a:spcPts val="1200"/>
              </a:spcAft>
              <a:buNone/>
            </a:pPr>
            <a:r>
              <a:rPr lang="en-GB" sz="2800" dirty="0">
                <a:effectLst/>
                <a:latin typeface="+mj-lt"/>
                <a:ea typeface="Calibri" panose="020F0502020204030204" pitchFamily="34" charset="0"/>
                <a:cs typeface="Times New Roman" panose="02020603050405020304" pitchFamily="18" charset="0"/>
              </a:rPr>
              <a:t>Yasmine, Rachel and Brenda share some money in the ratio 1</a:t>
            </a:r>
            <a:r>
              <a:rPr lang="en-GB" sz="2800" baseline="30000" dirty="0">
                <a:effectLst/>
                <a:latin typeface="+mj-lt"/>
                <a:ea typeface="Calibri" panose="020F0502020204030204" pitchFamily="34" charset="0"/>
                <a:cs typeface="Times New Roman" panose="02020603050405020304" pitchFamily="18" charset="0"/>
              </a:rPr>
              <a:t> </a:t>
            </a:r>
            <a:r>
              <a:rPr lang="en-GB" sz="2800" dirty="0">
                <a:effectLst/>
                <a:latin typeface="+mj-lt"/>
                <a:ea typeface="Calibri" panose="020F0502020204030204" pitchFamily="34" charset="0"/>
                <a:cs typeface="Times New Roman" panose="02020603050405020304" pitchFamily="18" charset="0"/>
              </a:rPr>
              <a:t>:</a:t>
            </a:r>
            <a:r>
              <a:rPr lang="en-GB" sz="2800" baseline="30000" dirty="0">
                <a:effectLst/>
                <a:latin typeface="+mj-lt"/>
                <a:ea typeface="Calibri" panose="020F0502020204030204" pitchFamily="34" charset="0"/>
                <a:cs typeface="Times New Roman" panose="02020603050405020304" pitchFamily="18" charset="0"/>
              </a:rPr>
              <a:t> </a:t>
            </a:r>
            <a:r>
              <a:rPr lang="en-GB" sz="2800" dirty="0">
                <a:effectLst/>
                <a:latin typeface="+mj-lt"/>
                <a:ea typeface="Calibri" panose="020F0502020204030204" pitchFamily="34" charset="0"/>
                <a:cs typeface="Times New Roman" panose="02020603050405020304" pitchFamily="18" charset="0"/>
              </a:rPr>
              <a:t>2</a:t>
            </a:r>
            <a:r>
              <a:rPr lang="en-GB" sz="2800" baseline="30000" dirty="0">
                <a:effectLst/>
                <a:latin typeface="+mj-lt"/>
                <a:ea typeface="Calibri" panose="020F0502020204030204" pitchFamily="34" charset="0"/>
                <a:cs typeface="Times New Roman" panose="02020603050405020304" pitchFamily="18" charset="0"/>
              </a:rPr>
              <a:t> </a:t>
            </a:r>
            <a:r>
              <a:rPr lang="en-GB" sz="2800" dirty="0">
                <a:effectLst/>
                <a:latin typeface="+mj-lt"/>
                <a:ea typeface="Calibri" panose="020F0502020204030204" pitchFamily="34" charset="0"/>
                <a:cs typeface="Times New Roman" panose="02020603050405020304" pitchFamily="18" charset="0"/>
              </a:rPr>
              <a:t>:</a:t>
            </a:r>
            <a:r>
              <a:rPr lang="en-GB" sz="2800" baseline="30000" dirty="0">
                <a:effectLst/>
                <a:latin typeface="+mj-lt"/>
                <a:ea typeface="Calibri" panose="020F0502020204030204" pitchFamily="34" charset="0"/>
                <a:cs typeface="Times New Roman" panose="02020603050405020304" pitchFamily="18" charset="0"/>
              </a:rPr>
              <a:t> </a:t>
            </a:r>
            <a:r>
              <a:rPr lang="en-GB" sz="2800" dirty="0">
                <a:effectLst/>
                <a:latin typeface="+mj-lt"/>
                <a:ea typeface="Calibri" panose="020F0502020204030204" pitchFamily="34" charset="0"/>
                <a:cs typeface="Times New Roman" panose="02020603050405020304" pitchFamily="18" charset="0"/>
              </a:rPr>
              <a:t>3.</a:t>
            </a:r>
          </a:p>
          <a:p>
            <a:pPr marL="432000" lvl="0" indent="-432000" fontAlgn="base">
              <a:spcBef>
                <a:spcPts val="0"/>
              </a:spcBef>
              <a:spcAft>
                <a:spcPts val="1200"/>
              </a:spcAft>
              <a:buFont typeface="+mj-lt"/>
              <a:buAutoNum type="alphaLcParenR"/>
            </a:pPr>
            <a:r>
              <a:rPr lang="en-GB" sz="2800" strike="noStrike" kern="0" spc="0" dirty="0">
                <a:effectLst/>
                <a:latin typeface="+mj-lt"/>
                <a:ea typeface="Calibri" panose="020F0502020204030204" pitchFamily="34" charset="0"/>
                <a:cs typeface="Times New Roman" panose="02020603050405020304" pitchFamily="18" charset="0"/>
              </a:rPr>
              <a:t>How much do Yasmine and Brenda each have if Rachel has £9?</a:t>
            </a:r>
          </a:p>
          <a:p>
            <a:pPr marL="432000" lvl="0" indent="-432000" fontAlgn="base">
              <a:spcBef>
                <a:spcPts val="0"/>
              </a:spcBef>
              <a:spcAft>
                <a:spcPts val="1200"/>
              </a:spcAft>
              <a:buFont typeface="+mj-lt"/>
              <a:buAutoNum type="alphaLcParenR"/>
            </a:pPr>
            <a:r>
              <a:rPr lang="en-GB" sz="2800" strike="noStrike" kern="0" spc="0" dirty="0">
                <a:effectLst/>
                <a:latin typeface="+mj-lt"/>
                <a:ea typeface="Calibri" panose="020F0502020204030204" pitchFamily="34" charset="0"/>
                <a:cs typeface="Times New Roman" panose="02020603050405020304" pitchFamily="18" charset="0"/>
              </a:rPr>
              <a:t>Brenda always has three times as much money as Yasmine.</a:t>
            </a:r>
          </a:p>
          <a:p>
            <a:pPr marL="1028700" lvl="1" indent="-571500">
              <a:spcBef>
                <a:spcPts val="0"/>
              </a:spcBef>
              <a:spcAft>
                <a:spcPts val="1200"/>
              </a:spcAft>
              <a:buFont typeface="+mj-lt"/>
              <a:buAutoNum type="romanLcPeriod"/>
            </a:pPr>
            <a:r>
              <a:rPr lang="en-GB" dirty="0">
                <a:effectLst/>
                <a:latin typeface="+mj-lt"/>
                <a:ea typeface="Calibri" panose="020F0502020204030204" pitchFamily="34" charset="0"/>
                <a:cs typeface="Times New Roman" panose="02020603050405020304" pitchFamily="18" charset="0"/>
              </a:rPr>
              <a:t>Write a sentence like this about the money that Rachel and Yasmine always have.</a:t>
            </a:r>
          </a:p>
          <a:p>
            <a:pPr marL="1028700" lvl="1" indent="-571500">
              <a:spcBef>
                <a:spcPts val="0"/>
              </a:spcBef>
              <a:spcAft>
                <a:spcPts val="1200"/>
              </a:spcAft>
              <a:buFont typeface="+mj-lt"/>
              <a:buAutoNum type="romanLcPeriod"/>
            </a:pPr>
            <a:r>
              <a:rPr lang="en-GB" dirty="0">
                <a:effectLst/>
                <a:latin typeface="+mj-lt"/>
                <a:ea typeface="Calibri" panose="020F0502020204030204" pitchFamily="34" charset="0"/>
                <a:cs typeface="Times New Roman" panose="02020603050405020304" pitchFamily="18" charset="0"/>
              </a:rPr>
              <a:t>Write a sentence like this about the money that Rachel and Brenda always have.</a:t>
            </a:r>
            <a:endParaRPr lang="en-GB" dirty="0">
              <a:latin typeface="+mj-lt"/>
            </a:endParaRPr>
          </a:p>
        </p:txBody>
      </p:sp>
    </p:spTree>
    <p:extLst>
      <p:ext uri="{BB962C8B-B14F-4D97-AF65-F5344CB8AC3E}">
        <p14:creationId xmlns:p14="http://schemas.microsoft.com/office/powerpoint/2010/main" val="35035368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8</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196753"/>
            <a:ext cx="4891318" cy="4392488"/>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The images from example 7 have the same mathematical structure. How might you use these two examples in conjunction with each other?</a:t>
            </a:r>
          </a:p>
          <a:p>
            <a:pPr marL="360000" lvl="1" fontAlgn="auto">
              <a:lnSpc>
                <a:spcPct val="100000"/>
              </a:lnSpc>
              <a:spcBef>
                <a:spcPts val="0"/>
              </a:spcBef>
              <a:spcAft>
                <a:spcPts val="1200"/>
              </a:spcAft>
              <a:buClrTx/>
            </a:pPr>
            <a:r>
              <a:rPr lang="en-GB" sz="2400" dirty="0"/>
              <a:t>What might be the potential benefit of providing students with sentence structures to describe ratios? What other sentence structures might you use to explore this relationship?</a:t>
            </a:r>
          </a:p>
        </p:txBody>
      </p:sp>
      <p:sp>
        <p:nvSpPr>
          <p:cNvPr id="6" name="Title 1">
            <a:extLst>
              <a:ext uri="{FF2B5EF4-FFF2-40B4-BE49-F238E27FC236}">
                <a16:creationId xmlns:a16="http://schemas.microsoft.com/office/drawing/2014/main" id="{25678DFA-B107-4694-9CE5-A3E02903803E}"/>
              </a:ext>
            </a:extLst>
          </p:cNvPr>
          <p:cNvSpPr>
            <a:spLocks noGrp="1"/>
          </p:cNvSpPr>
          <p:nvPr>
            <p:ph type="title"/>
          </p:nvPr>
        </p:nvSpPr>
        <p:spPr>
          <a:xfrm>
            <a:off x="116849" y="443915"/>
            <a:ext cx="10593151" cy="426170"/>
          </a:xfrm>
        </p:spPr>
        <p:txBody>
          <a:bodyPr/>
          <a:lstStyle/>
          <a:p>
            <a:r>
              <a:rPr lang="en-GB" sz="2000" b="1" dirty="0"/>
              <a:t>Find missing parts when a quantity is divided into more than two unequal parts</a:t>
            </a:r>
            <a:endParaRPr lang="en-GB" b="1" dirty="0"/>
          </a:p>
        </p:txBody>
      </p:sp>
      <p:grpSp>
        <p:nvGrpSpPr>
          <p:cNvPr id="2" name="Group 1">
            <a:extLst>
              <a:ext uri="{FF2B5EF4-FFF2-40B4-BE49-F238E27FC236}">
                <a16:creationId xmlns:a16="http://schemas.microsoft.com/office/drawing/2014/main" id="{7C2D3AE0-149B-4B15-A365-3552C264AB5F}"/>
              </a:ext>
            </a:extLst>
          </p:cNvPr>
          <p:cNvGrpSpPr/>
          <p:nvPr/>
        </p:nvGrpSpPr>
        <p:grpSpPr>
          <a:xfrm>
            <a:off x="479375" y="1741532"/>
            <a:ext cx="6341932" cy="4207748"/>
            <a:chOff x="479375" y="1741532"/>
            <a:chExt cx="6341932" cy="420774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479375" y="1741532"/>
              <a:ext cx="6341932" cy="420774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13502FF3-B09A-444D-8DF9-1D4855846AEA}"/>
                </a:ext>
              </a:extLst>
            </p:cNvPr>
            <p:cNvSpPr txBox="1"/>
            <p:nvPr/>
          </p:nvSpPr>
          <p:spPr>
            <a:xfrm>
              <a:off x="524836" y="1952580"/>
              <a:ext cx="6192689" cy="3785652"/>
            </a:xfrm>
            <a:prstGeom prst="rect">
              <a:avLst/>
            </a:prstGeom>
            <a:noFill/>
          </p:spPr>
          <p:txBody>
            <a:bodyPr wrap="square">
              <a:spAutoFit/>
            </a:bodyPr>
            <a:lstStyle/>
            <a:p>
              <a:pPr>
                <a:spcBef>
                  <a:spcPts val="0"/>
                </a:spcBef>
                <a:spcAft>
                  <a:spcPts val="1200"/>
                </a:spcAft>
                <a:buNone/>
              </a:pPr>
              <a:r>
                <a:rPr lang="en-GB" sz="2000" dirty="0">
                  <a:effectLst/>
                  <a:latin typeface="+mj-lt"/>
                  <a:ea typeface="Calibri" panose="020F0502020204030204" pitchFamily="34" charset="0"/>
                  <a:cs typeface="Times New Roman" panose="02020603050405020304" pitchFamily="18" charset="0"/>
                </a:rPr>
                <a:t>Yasmine, Rachel and Brenda share some money in the ratio 1</a:t>
              </a:r>
              <a:r>
                <a:rPr lang="en-GB" sz="2000" baseline="30000" dirty="0">
                  <a:effectLst/>
                  <a:latin typeface="+mj-lt"/>
                  <a:ea typeface="Calibri" panose="020F0502020204030204" pitchFamily="34" charset="0"/>
                  <a:cs typeface="Times New Roman" panose="02020603050405020304" pitchFamily="18" charset="0"/>
                </a:rPr>
                <a:t> </a:t>
              </a:r>
              <a:r>
                <a:rPr lang="en-GB" sz="2000" dirty="0">
                  <a:effectLst/>
                  <a:latin typeface="+mj-lt"/>
                  <a:ea typeface="Calibri" panose="020F0502020204030204" pitchFamily="34" charset="0"/>
                  <a:cs typeface="Times New Roman" panose="02020603050405020304" pitchFamily="18" charset="0"/>
                </a:rPr>
                <a:t>:</a:t>
              </a:r>
              <a:r>
                <a:rPr lang="en-GB" sz="2000" baseline="30000" dirty="0">
                  <a:effectLst/>
                  <a:latin typeface="+mj-lt"/>
                  <a:ea typeface="Calibri" panose="020F0502020204030204" pitchFamily="34" charset="0"/>
                  <a:cs typeface="Times New Roman" panose="02020603050405020304" pitchFamily="18" charset="0"/>
                </a:rPr>
                <a:t> </a:t>
              </a:r>
              <a:r>
                <a:rPr lang="en-GB" sz="2000" dirty="0">
                  <a:effectLst/>
                  <a:latin typeface="+mj-lt"/>
                  <a:ea typeface="Calibri" panose="020F0502020204030204" pitchFamily="34" charset="0"/>
                  <a:cs typeface="Times New Roman" panose="02020603050405020304" pitchFamily="18" charset="0"/>
                </a:rPr>
                <a:t>2</a:t>
              </a:r>
              <a:r>
                <a:rPr lang="en-GB" sz="2000" baseline="30000" dirty="0">
                  <a:effectLst/>
                  <a:latin typeface="+mj-lt"/>
                  <a:ea typeface="Calibri" panose="020F0502020204030204" pitchFamily="34" charset="0"/>
                  <a:cs typeface="Times New Roman" panose="02020603050405020304" pitchFamily="18" charset="0"/>
                </a:rPr>
                <a:t> </a:t>
              </a:r>
              <a:r>
                <a:rPr lang="en-GB" sz="2000" dirty="0">
                  <a:effectLst/>
                  <a:latin typeface="+mj-lt"/>
                  <a:ea typeface="Calibri" panose="020F0502020204030204" pitchFamily="34" charset="0"/>
                  <a:cs typeface="Times New Roman" panose="02020603050405020304" pitchFamily="18" charset="0"/>
                </a:rPr>
                <a:t>:</a:t>
              </a:r>
              <a:r>
                <a:rPr lang="en-GB" sz="2000" baseline="30000" dirty="0">
                  <a:effectLst/>
                  <a:latin typeface="+mj-lt"/>
                  <a:ea typeface="Calibri" panose="020F0502020204030204" pitchFamily="34" charset="0"/>
                  <a:cs typeface="Times New Roman" panose="02020603050405020304" pitchFamily="18" charset="0"/>
                </a:rPr>
                <a:t> </a:t>
              </a:r>
              <a:r>
                <a:rPr lang="en-GB" sz="2000" dirty="0">
                  <a:effectLst/>
                  <a:latin typeface="+mj-lt"/>
                  <a:ea typeface="Calibri" panose="020F0502020204030204" pitchFamily="34" charset="0"/>
                  <a:cs typeface="Times New Roman" panose="02020603050405020304" pitchFamily="18" charset="0"/>
                </a:rPr>
                <a:t>3.</a:t>
              </a:r>
            </a:p>
            <a:p>
              <a:pPr marL="432000" lvl="0" indent="-432000" fontAlgn="base">
                <a:spcBef>
                  <a:spcPts val="0"/>
                </a:spcBef>
                <a:spcAft>
                  <a:spcPts val="1200"/>
                </a:spcAft>
                <a:buFont typeface="+mj-lt"/>
                <a:buAutoNum type="alphaLcParenR"/>
              </a:pPr>
              <a:r>
                <a:rPr lang="en-GB" sz="2000" u="none" strike="noStrike" kern="0" spc="0" dirty="0">
                  <a:effectLst/>
                  <a:latin typeface="+mj-lt"/>
                  <a:ea typeface="Calibri" panose="020F0502020204030204" pitchFamily="34" charset="0"/>
                  <a:cs typeface="Times New Roman" panose="02020603050405020304" pitchFamily="18" charset="0"/>
                </a:rPr>
                <a:t>How much do Yasmine and Brenda each have if Rachel has £9?</a:t>
              </a:r>
            </a:p>
            <a:p>
              <a:pPr marL="432000" lvl="0" indent="-432000" fontAlgn="base">
                <a:spcBef>
                  <a:spcPts val="0"/>
                </a:spcBef>
                <a:spcAft>
                  <a:spcPts val="1200"/>
                </a:spcAft>
                <a:buFont typeface="+mj-lt"/>
                <a:buAutoNum type="alphaLcParenR"/>
              </a:pPr>
              <a:r>
                <a:rPr lang="en-GB" sz="2000" u="none" strike="noStrike" kern="0" spc="0" dirty="0">
                  <a:effectLst/>
                  <a:latin typeface="+mj-lt"/>
                  <a:ea typeface="Calibri" panose="020F0502020204030204" pitchFamily="34" charset="0"/>
                  <a:cs typeface="Times New Roman" panose="02020603050405020304" pitchFamily="18" charset="0"/>
                </a:rPr>
                <a:t>Brenda always has three times as much money as Yasmine.</a:t>
              </a:r>
            </a:p>
            <a:p>
              <a:pPr marL="1028700" lvl="1" indent="-571500">
                <a:spcBef>
                  <a:spcPts val="0"/>
                </a:spcBef>
                <a:spcAft>
                  <a:spcPts val="1200"/>
                </a:spcAft>
                <a:buFont typeface="+mj-lt"/>
                <a:buAutoNum type="romanLcPeriod"/>
              </a:pPr>
              <a:r>
                <a:rPr lang="en-GB" sz="2000" dirty="0">
                  <a:effectLst/>
                  <a:latin typeface="+mj-lt"/>
                  <a:ea typeface="Calibri" panose="020F0502020204030204" pitchFamily="34" charset="0"/>
                  <a:cs typeface="Times New Roman" panose="02020603050405020304" pitchFamily="18" charset="0"/>
                </a:rPr>
                <a:t>Write a sentence like this about the money that Rachel and Yasmine always have.</a:t>
              </a:r>
            </a:p>
            <a:p>
              <a:pPr marL="1028700" lvl="1" indent="-571500">
                <a:spcBef>
                  <a:spcPts val="0"/>
                </a:spcBef>
                <a:spcAft>
                  <a:spcPts val="1200"/>
                </a:spcAft>
                <a:buFont typeface="+mj-lt"/>
                <a:buAutoNum type="romanLcPeriod"/>
              </a:pPr>
              <a:r>
                <a:rPr lang="en-GB" sz="2000" dirty="0">
                  <a:effectLst/>
                  <a:latin typeface="+mj-lt"/>
                  <a:ea typeface="Calibri" panose="020F0502020204030204" pitchFamily="34" charset="0"/>
                  <a:cs typeface="Times New Roman" panose="02020603050405020304" pitchFamily="18" charset="0"/>
                </a:rPr>
                <a:t>Write a sentence like this about the money that Rachel and Brenda always have.</a:t>
              </a:r>
              <a:endParaRPr lang="en-GB" sz="2000" dirty="0">
                <a:latin typeface="+mj-lt"/>
              </a:endParaRPr>
            </a:p>
          </p:txBody>
        </p:sp>
      </p:grpSp>
    </p:spTree>
    <p:custDataLst>
      <p:tags r:id="rId1"/>
    </p:custDataLst>
    <p:extLst>
      <p:ext uri="{BB962C8B-B14F-4D97-AF65-F5344CB8AC3E}">
        <p14:creationId xmlns:p14="http://schemas.microsoft.com/office/powerpoint/2010/main" val="15762519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7846-9DE0-445C-89A0-00B7CA53A9CE}"/>
              </a:ext>
            </a:extLst>
          </p:cNvPr>
          <p:cNvSpPr>
            <a:spLocks noGrp="1"/>
          </p:cNvSpPr>
          <p:nvPr>
            <p:ph type="title"/>
          </p:nvPr>
        </p:nvSpPr>
        <p:spPr/>
        <p:txBody>
          <a:bodyPr/>
          <a:lstStyle/>
          <a:p>
            <a:r>
              <a:rPr lang="en-GB" dirty="0"/>
              <a:t>Reflection questions</a:t>
            </a:r>
          </a:p>
        </p:txBody>
      </p:sp>
      <p:sp>
        <p:nvSpPr>
          <p:cNvPr id="3" name="Content Placeholder 2">
            <a:extLst>
              <a:ext uri="{FF2B5EF4-FFF2-40B4-BE49-F238E27FC236}">
                <a16:creationId xmlns:a16="http://schemas.microsoft.com/office/drawing/2014/main" id="{923646C7-46FE-425F-95E4-89AD873B4356}"/>
              </a:ext>
            </a:extLst>
          </p:cNvPr>
          <p:cNvSpPr>
            <a:spLocks noGrp="1"/>
          </p:cNvSpPr>
          <p:nvPr>
            <p:ph idx="1"/>
          </p:nvPr>
        </p:nvSpPr>
        <p:spPr/>
        <p:txBody>
          <a:bodyPr/>
          <a:lstStyle/>
          <a:p>
            <a:r>
              <a:rPr lang="en-GB" dirty="0"/>
              <a:t>What other mathematical concepts will be supported by students’ stronger understanding of this key idea?   </a:t>
            </a:r>
          </a:p>
          <a:p>
            <a:r>
              <a:rPr lang="en-GB" dirty="0"/>
              <a:t>What mathematical language will you continue to use to support pupils to make connections with other areas?</a:t>
            </a:r>
          </a:p>
          <a:p>
            <a:r>
              <a:rPr lang="en-GB" dirty="0"/>
              <a:t>Which representations might you continue to use to further develop students’ understanding?</a:t>
            </a:r>
          </a:p>
          <a:p>
            <a:endParaRPr lang="en-GB" dirty="0"/>
          </a:p>
        </p:txBody>
      </p:sp>
    </p:spTree>
    <p:extLst>
      <p:ext uri="{BB962C8B-B14F-4D97-AF65-F5344CB8AC3E}">
        <p14:creationId xmlns:p14="http://schemas.microsoft.com/office/powerpoint/2010/main" val="12495629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7992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A14A7-1DC0-47D7-B44C-6BFCA191EC83}"/>
              </a:ext>
            </a:extLst>
          </p:cNvPr>
          <p:cNvSpPr>
            <a:spLocks noGrp="1"/>
          </p:cNvSpPr>
          <p:nvPr>
            <p:ph type="title"/>
          </p:nvPr>
        </p:nvSpPr>
        <p:spPr/>
        <p:txBody>
          <a:bodyPr/>
          <a:lstStyle/>
          <a:p>
            <a:r>
              <a:rPr lang="en-GB" dirty="0"/>
              <a:t>Appendices</a:t>
            </a:r>
          </a:p>
        </p:txBody>
      </p:sp>
      <p:sp>
        <p:nvSpPr>
          <p:cNvPr id="3" name="Content Placeholder 2">
            <a:extLst>
              <a:ext uri="{FF2B5EF4-FFF2-40B4-BE49-F238E27FC236}">
                <a16:creationId xmlns:a16="http://schemas.microsoft.com/office/drawing/2014/main" id="{6F3E7D7E-D1C5-47B2-B4E0-728CC6BEECEB}"/>
              </a:ext>
            </a:extLst>
          </p:cNvPr>
          <p:cNvSpPr>
            <a:spLocks noGrp="1"/>
          </p:cNvSpPr>
          <p:nvPr>
            <p:ph idx="1"/>
          </p:nvPr>
        </p:nvSpPr>
        <p:spPr/>
        <p:txBody>
          <a:bodyPr/>
          <a:lstStyle/>
          <a:p>
            <a:r>
              <a:rPr lang="en-GB" dirty="0"/>
              <a:t>You may choose to use the following slides when planning or delivering a PD session. They cover:</a:t>
            </a:r>
          </a:p>
          <a:p>
            <a:pPr lvl="1"/>
            <a:r>
              <a:rPr lang="en-GB" sz="2400" i="1" dirty="0"/>
              <a:t>Key vocabulary</a:t>
            </a:r>
          </a:p>
          <a:p>
            <a:pPr lvl="1"/>
            <a:r>
              <a:rPr lang="en-GB" sz="2400" i="1" dirty="0"/>
              <a:t>Representations and structure</a:t>
            </a:r>
          </a:p>
          <a:p>
            <a:pPr lvl="1"/>
            <a:r>
              <a:rPr lang="en-GB" sz="2400" i="1"/>
              <a:t>Previous learning</a:t>
            </a:r>
          </a:p>
          <a:p>
            <a:pPr lvl="1"/>
            <a:r>
              <a:rPr lang="en-GB" sz="2400" i="1"/>
              <a:t>Future </a:t>
            </a:r>
            <a:r>
              <a:rPr lang="en-GB" sz="2400" i="1" dirty="0"/>
              <a:t>learning</a:t>
            </a:r>
          </a:p>
          <a:p>
            <a:pPr lvl="1"/>
            <a:r>
              <a:rPr lang="en-GB" sz="2400" i="1" dirty="0"/>
              <a:t>Library of links</a:t>
            </a:r>
          </a:p>
          <a:p>
            <a:endParaRPr lang="en-GB" dirty="0"/>
          </a:p>
        </p:txBody>
      </p:sp>
    </p:spTree>
    <p:extLst>
      <p:ext uri="{BB962C8B-B14F-4D97-AF65-F5344CB8AC3E}">
        <p14:creationId xmlns:p14="http://schemas.microsoft.com/office/powerpoint/2010/main" val="5288485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fontScale="90000"/>
          </a:bodyPr>
          <a:lstStyle/>
          <a:p>
            <a:r>
              <a:rPr lang="en-GB" dirty="0"/>
              <a:t>Key vocabulary</a:t>
            </a:r>
            <a:br>
              <a:rPr lang="en-GB" dirty="0"/>
            </a:br>
            <a:endParaRPr lang="en-GB" dirty="0"/>
          </a:p>
        </p:txBody>
      </p:sp>
      <mc:AlternateContent xmlns:mc="http://schemas.openxmlformats.org/markup-compatibility/2006" xmlns:a14="http://schemas.microsoft.com/office/drawing/2010/main">
        <mc:Choice Requires="a14">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2762800854"/>
                  </p:ext>
                </p:extLst>
              </p:nvPr>
            </p:nvGraphicFramePr>
            <p:xfrm>
              <a:off x="579413" y="1401995"/>
              <a:ext cx="11011552" cy="4050538"/>
            </p:xfrm>
            <a:graphic>
              <a:graphicData uri="http://schemas.openxmlformats.org/drawingml/2006/table">
                <a:tbl>
                  <a:tblPr firstRow="1" bandRow="1">
                    <a:tableStyleId>{E8B1032C-EA38-4F05-BA0D-38AFFFC7BED3}</a:tableStyleId>
                  </a:tblPr>
                  <a:tblGrid>
                    <a:gridCol w="1412131">
                      <a:extLst>
                        <a:ext uri="{9D8B030D-6E8A-4147-A177-3AD203B41FA5}">
                          <a16:colId xmlns:a16="http://schemas.microsoft.com/office/drawing/2014/main" val="2438572298"/>
                        </a:ext>
                      </a:extLst>
                    </a:gridCol>
                    <a:gridCol w="9599421">
                      <a:extLst>
                        <a:ext uri="{9D8B030D-6E8A-4147-A177-3AD203B41FA5}">
                          <a16:colId xmlns:a16="http://schemas.microsoft.com/office/drawing/2014/main" val="1416496605"/>
                        </a:ext>
                      </a:extLst>
                    </a:gridCol>
                  </a:tblGrid>
                  <a:tr h="370840">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370840">
                    <a:tc>
                      <a:txBody>
                        <a:bodyPr/>
                        <a:lstStyle/>
                        <a:p>
                          <a:pPr>
                            <a:spcBef>
                              <a:spcPts val="400"/>
                            </a:spcBef>
                            <a:spcAft>
                              <a:spcPts val="400"/>
                            </a:spcAft>
                          </a:pPr>
                          <a:r>
                            <a:rPr lang="en-GB" sz="1600" dirty="0">
                              <a:solidFill>
                                <a:srgbClr val="585858"/>
                              </a:solidFill>
                              <a:effectLst/>
                              <a:latin typeface="+mj-lt"/>
                              <a:ea typeface="Calibri" panose="020F0502020204030204" pitchFamily="34" charset="0"/>
                              <a:cs typeface="Times New Roman" panose="02020603050405020304" pitchFamily="18" charset="0"/>
                            </a:rPr>
                            <a:t>proportion</a:t>
                          </a:r>
                        </a:p>
                      </a:txBody>
                      <a:tcPr marL="68580" marR="68580" marT="0" marB="0"/>
                    </a:tc>
                    <a:tc>
                      <a:txBody>
                        <a:bodyPr/>
                        <a:lstStyle/>
                        <a:p>
                          <a:pPr marL="228600" lvl="0" indent="-228600">
                            <a:spcBef>
                              <a:spcPts val="400"/>
                            </a:spcBef>
                            <a:spcAft>
                              <a:spcPts val="400"/>
                            </a:spcAft>
                            <a:buFont typeface="+mj-lt"/>
                            <a:buAutoNum type="arabicPeriod"/>
                          </a:pPr>
                          <a:r>
                            <a:rPr lang="en-GB" sz="1600" dirty="0">
                              <a:solidFill>
                                <a:srgbClr val="585858"/>
                              </a:solidFill>
                              <a:effectLst/>
                              <a:latin typeface="+mj-lt"/>
                              <a:ea typeface="Calibri" panose="020F0502020204030204" pitchFamily="34" charset="0"/>
                              <a:cs typeface="Times New Roman" panose="02020603050405020304" pitchFamily="18" charset="0"/>
                            </a:rPr>
                            <a:t>A part-to-whole comparison.</a:t>
                          </a:r>
                        </a:p>
                        <a:p>
                          <a:pPr marL="216000" lvl="1" indent="0">
                            <a:spcBef>
                              <a:spcPts val="400"/>
                            </a:spcBef>
                            <a:spcAft>
                              <a:spcPts val="400"/>
                            </a:spcAft>
                            <a:buFont typeface="+mj-lt"/>
                            <a:buNone/>
                          </a:pPr>
                          <a:r>
                            <a:rPr lang="en-GB" sz="1600" dirty="0">
                              <a:solidFill>
                                <a:srgbClr val="585858"/>
                              </a:solidFill>
                              <a:effectLst/>
                              <a:latin typeface="+mj-lt"/>
                              <a:ea typeface="Calibri" panose="020F0502020204030204" pitchFamily="34" charset="0"/>
                              <a:cs typeface="Times New Roman" panose="02020603050405020304" pitchFamily="18" charset="0"/>
                            </a:rPr>
                            <a:t>Example: Where £20 is shared between two people in the ratio 3</a:t>
                          </a:r>
                          <a:r>
                            <a:rPr lang="en-GB" sz="1600" baseline="30000" dirty="0">
                              <a:solidFill>
                                <a:srgbClr val="585858"/>
                              </a:solidFill>
                              <a:effectLst/>
                              <a:latin typeface="+mj-lt"/>
                              <a:ea typeface="Calibri" panose="020F0502020204030204" pitchFamily="34" charset="0"/>
                              <a:cs typeface="Times New Roman" panose="02020603050405020304" pitchFamily="18" charset="0"/>
                            </a:rPr>
                            <a:t> </a:t>
                          </a:r>
                          <a:r>
                            <a:rPr lang="en-GB" sz="1600" dirty="0">
                              <a:solidFill>
                                <a:srgbClr val="585858"/>
                              </a:solidFill>
                              <a:effectLst/>
                              <a:latin typeface="+mj-lt"/>
                              <a:ea typeface="Calibri" panose="020F0502020204030204" pitchFamily="34" charset="0"/>
                              <a:cs typeface="Times New Roman" panose="02020603050405020304" pitchFamily="18" charset="0"/>
                            </a:rPr>
                            <a:t>:</a:t>
                          </a:r>
                          <a:r>
                            <a:rPr lang="en-GB" sz="1600" baseline="30000" dirty="0">
                              <a:solidFill>
                                <a:srgbClr val="585858"/>
                              </a:solidFill>
                              <a:effectLst/>
                              <a:latin typeface="+mj-lt"/>
                              <a:ea typeface="Calibri" panose="020F0502020204030204" pitchFamily="34" charset="0"/>
                              <a:cs typeface="Times New Roman" panose="02020603050405020304" pitchFamily="18" charset="0"/>
                            </a:rPr>
                            <a:t> </a:t>
                          </a:r>
                          <a:r>
                            <a:rPr lang="en-GB" sz="1600" dirty="0">
                              <a:solidFill>
                                <a:srgbClr val="585858"/>
                              </a:solidFill>
                              <a:effectLst/>
                              <a:latin typeface="+mj-lt"/>
                              <a:ea typeface="Calibri" panose="020F0502020204030204" pitchFamily="34" charset="0"/>
                              <a:cs typeface="Times New Roman" panose="02020603050405020304" pitchFamily="18" charset="0"/>
                            </a:rPr>
                            <a:t>5, the first receives £7.50, which is </a:t>
                          </a:r>
                          <a14:m>
                            <m:oMath xmlns:m="http://schemas.openxmlformats.org/officeDocument/2006/math">
                              <m:f>
                                <m:fPr>
                                  <m:ctrlPr>
                                    <a:rPr lang="en-GB" sz="1600" i="1" smtClean="0">
                                      <a:solidFill>
                                        <a:srgbClr val="585858"/>
                                      </a:solidFill>
                                      <a:effectLst/>
                                      <a:latin typeface="Cambria Math" panose="02040503050406030204" pitchFamily="18" charset="0"/>
                                      <a:cs typeface="Times New Roman" panose="02020603050405020304" pitchFamily="18" charset="0"/>
                                    </a:rPr>
                                  </m:ctrlPr>
                                </m:fPr>
                                <m:num>
                                  <m:r>
                                    <a:rPr lang="en-GB" sz="1600" b="0" i="1" smtClean="0">
                                      <a:solidFill>
                                        <a:srgbClr val="585858"/>
                                      </a:solidFill>
                                      <a:effectLst/>
                                      <a:latin typeface="Cambria Math" panose="02040503050406030204" pitchFamily="18" charset="0"/>
                                      <a:cs typeface="Times New Roman" panose="02020603050405020304" pitchFamily="18" charset="0"/>
                                    </a:rPr>
                                    <m:t>3</m:t>
                                  </m:r>
                                </m:num>
                                <m:den>
                                  <m:r>
                                    <a:rPr lang="en-GB" sz="1600" b="0" i="1" smtClean="0">
                                      <a:solidFill>
                                        <a:srgbClr val="585858"/>
                                      </a:solidFill>
                                      <a:effectLst/>
                                      <a:latin typeface="Cambria Math" panose="02040503050406030204" pitchFamily="18" charset="0"/>
                                      <a:cs typeface="Times New Roman" panose="02020603050405020304" pitchFamily="18" charset="0"/>
                                    </a:rPr>
                                    <m:t>8</m:t>
                                  </m:r>
                                </m:den>
                              </m:f>
                            </m:oMath>
                          </a14:m>
                          <a:r>
                            <a:rPr lang="en-GB" sz="1600" dirty="0">
                              <a:solidFill>
                                <a:srgbClr val="585858"/>
                              </a:solidFill>
                              <a:effectLst/>
                              <a:latin typeface="+mj-lt"/>
                              <a:ea typeface="Calibri" panose="020F0502020204030204" pitchFamily="34" charset="0"/>
                              <a:cs typeface="Times New Roman" panose="02020603050405020304" pitchFamily="18" charset="0"/>
                            </a:rPr>
                            <a:t> of the whole £20. This is the first person’s proportion of the whole.</a:t>
                          </a:r>
                        </a:p>
                        <a:p>
                          <a:pPr marL="228600" lvl="0" indent="-228600">
                            <a:spcBef>
                              <a:spcPts val="400"/>
                            </a:spcBef>
                            <a:spcAft>
                              <a:spcPts val="400"/>
                            </a:spcAft>
                            <a:buFont typeface="+mj-lt"/>
                            <a:buAutoNum type="arabicPeriod"/>
                          </a:pPr>
                          <a:r>
                            <a:rPr lang="en-GB" sz="1600" dirty="0">
                              <a:solidFill>
                                <a:srgbClr val="585858"/>
                              </a:solidFill>
                              <a:effectLst/>
                              <a:latin typeface="+mj-lt"/>
                              <a:ea typeface="Calibri" panose="020F0502020204030204" pitchFamily="34" charset="0"/>
                              <a:cs typeface="Times New Roman" panose="02020603050405020304" pitchFamily="18" charset="0"/>
                            </a:rPr>
                            <a:t>If two variables </a:t>
                          </a:r>
                          <a:r>
                            <a:rPr lang="en-GB" sz="1600" i="1" dirty="0">
                              <a:solidFill>
                                <a:srgbClr val="585858"/>
                              </a:solidFill>
                              <a:effectLst/>
                              <a:latin typeface="+mj-lt"/>
                              <a:ea typeface="Calibri" panose="020F0502020204030204" pitchFamily="34" charset="0"/>
                              <a:cs typeface="Times New Roman" panose="02020603050405020304" pitchFamily="18" charset="0"/>
                            </a:rPr>
                            <a:t>x</a:t>
                          </a:r>
                          <a:r>
                            <a:rPr lang="en-GB" sz="1600" dirty="0">
                              <a:solidFill>
                                <a:srgbClr val="585858"/>
                              </a:solidFill>
                              <a:effectLst/>
                              <a:latin typeface="+mj-lt"/>
                              <a:ea typeface="Calibri" panose="020F0502020204030204" pitchFamily="34" charset="0"/>
                              <a:cs typeface="Times New Roman" panose="02020603050405020304" pitchFamily="18" charset="0"/>
                            </a:rPr>
                            <a:t> and </a:t>
                          </a:r>
                          <a:r>
                            <a:rPr lang="en-GB" sz="1600" i="1" dirty="0">
                              <a:solidFill>
                                <a:srgbClr val="585858"/>
                              </a:solidFill>
                              <a:effectLst/>
                              <a:latin typeface="+mj-lt"/>
                              <a:ea typeface="Calibri" panose="020F0502020204030204" pitchFamily="34" charset="0"/>
                              <a:cs typeface="Times New Roman" panose="02020603050405020304" pitchFamily="18" charset="0"/>
                            </a:rPr>
                            <a:t>y</a:t>
                          </a:r>
                          <a:r>
                            <a:rPr lang="en-GB" sz="1600" dirty="0">
                              <a:solidFill>
                                <a:srgbClr val="585858"/>
                              </a:solidFill>
                              <a:effectLst/>
                              <a:latin typeface="+mj-lt"/>
                              <a:ea typeface="Calibri" panose="020F0502020204030204" pitchFamily="34" charset="0"/>
                              <a:cs typeface="Times New Roman" panose="02020603050405020304" pitchFamily="18" charset="0"/>
                            </a:rPr>
                            <a:t> are related by an equation of the form </a:t>
                          </a:r>
                          <a:r>
                            <a:rPr lang="en-GB" sz="1600" i="1" dirty="0">
                              <a:solidFill>
                                <a:srgbClr val="585858"/>
                              </a:solidFill>
                              <a:effectLst/>
                              <a:latin typeface="+mj-lt"/>
                              <a:ea typeface="Calibri" panose="020F0502020204030204" pitchFamily="34" charset="0"/>
                              <a:cs typeface="Times New Roman" panose="02020603050405020304" pitchFamily="18" charset="0"/>
                            </a:rPr>
                            <a:t>y</a:t>
                          </a:r>
                          <a:r>
                            <a:rPr lang="en-GB" sz="1600" dirty="0">
                              <a:solidFill>
                                <a:srgbClr val="585858"/>
                              </a:solidFill>
                              <a:effectLst/>
                              <a:latin typeface="+mj-lt"/>
                              <a:ea typeface="Calibri" panose="020F0502020204030204" pitchFamily="34" charset="0"/>
                              <a:cs typeface="Times New Roman" panose="02020603050405020304" pitchFamily="18" charset="0"/>
                            </a:rPr>
                            <a:t> = </a:t>
                          </a:r>
                          <a:r>
                            <a:rPr lang="en-GB" sz="1600" i="1" dirty="0" err="1">
                              <a:solidFill>
                                <a:srgbClr val="585858"/>
                              </a:solidFill>
                              <a:effectLst/>
                              <a:latin typeface="+mj-lt"/>
                              <a:ea typeface="Calibri" panose="020F0502020204030204" pitchFamily="34" charset="0"/>
                              <a:cs typeface="Times New Roman" panose="02020603050405020304" pitchFamily="18" charset="0"/>
                            </a:rPr>
                            <a:t>kx</a:t>
                          </a:r>
                          <a:r>
                            <a:rPr lang="en-GB" sz="1600" dirty="0">
                              <a:solidFill>
                                <a:srgbClr val="585858"/>
                              </a:solidFill>
                              <a:effectLst/>
                              <a:latin typeface="+mj-lt"/>
                              <a:ea typeface="Calibri" panose="020F0502020204030204" pitchFamily="34" charset="0"/>
                              <a:cs typeface="Times New Roman" panose="02020603050405020304" pitchFamily="18" charset="0"/>
                            </a:rPr>
                            <a:t>, then </a:t>
                          </a:r>
                          <a:r>
                            <a:rPr lang="en-GB" sz="1600" i="1" dirty="0">
                              <a:solidFill>
                                <a:srgbClr val="585858"/>
                              </a:solidFill>
                              <a:effectLst/>
                              <a:latin typeface="+mj-lt"/>
                              <a:ea typeface="Calibri" panose="020F0502020204030204" pitchFamily="34" charset="0"/>
                              <a:cs typeface="Times New Roman" panose="02020603050405020304" pitchFamily="18" charset="0"/>
                            </a:rPr>
                            <a:t>y</a:t>
                          </a:r>
                          <a:r>
                            <a:rPr lang="en-GB" sz="1600" dirty="0">
                              <a:solidFill>
                                <a:srgbClr val="585858"/>
                              </a:solidFill>
                              <a:effectLst/>
                              <a:latin typeface="+mj-lt"/>
                              <a:ea typeface="Calibri" panose="020F0502020204030204" pitchFamily="34" charset="0"/>
                              <a:cs typeface="Times New Roman" panose="02020603050405020304" pitchFamily="18" charset="0"/>
                            </a:rPr>
                            <a:t> is directly proportional to </a:t>
                          </a:r>
                          <a:r>
                            <a:rPr lang="en-GB" sz="1600" i="1" dirty="0">
                              <a:solidFill>
                                <a:srgbClr val="585858"/>
                              </a:solidFill>
                              <a:effectLst/>
                              <a:latin typeface="+mj-lt"/>
                              <a:ea typeface="Calibri" panose="020F0502020204030204" pitchFamily="34" charset="0"/>
                              <a:cs typeface="Times New Roman" panose="02020603050405020304" pitchFamily="18" charset="0"/>
                            </a:rPr>
                            <a:t>x</a:t>
                          </a:r>
                          <a:r>
                            <a:rPr lang="en-GB" sz="1600" dirty="0">
                              <a:solidFill>
                                <a:srgbClr val="585858"/>
                              </a:solidFill>
                              <a:effectLst/>
                              <a:latin typeface="+mj-lt"/>
                              <a:ea typeface="Calibri" panose="020F0502020204030204" pitchFamily="34" charset="0"/>
                              <a:cs typeface="Times New Roman" panose="02020603050405020304" pitchFamily="18" charset="0"/>
                            </a:rPr>
                            <a:t>; it may also be said that </a:t>
                          </a:r>
                          <a:r>
                            <a:rPr lang="en-GB" sz="1600" i="1" dirty="0">
                              <a:solidFill>
                                <a:srgbClr val="585858"/>
                              </a:solidFill>
                              <a:effectLst/>
                              <a:latin typeface="+mj-lt"/>
                              <a:ea typeface="Calibri" panose="020F0502020204030204" pitchFamily="34" charset="0"/>
                              <a:cs typeface="Times New Roman" panose="02020603050405020304" pitchFamily="18" charset="0"/>
                            </a:rPr>
                            <a:t>y</a:t>
                          </a:r>
                          <a:r>
                            <a:rPr lang="en-GB" sz="1600" dirty="0">
                              <a:solidFill>
                                <a:srgbClr val="585858"/>
                              </a:solidFill>
                              <a:effectLst/>
                              <a:latin typeface="+mj-lt"/>
                              <a:ea typeface="Calibri" panose="020F0502020204030204" pitchFamily="34" charset="0"/>
                              <a:cs typeface="Times New Roman" panose="02020603050405020304" pitchFamily="18" charset="0"/>
                            </a:rPr>
                            <a:t> varies directly as </a:t>
                          </a:r>
                          <a:r>
                            <a:rPr lang="en-GB" sz="1600" i="1" dirty="0">
                              <a:solidFill>
                                <a:srgbClr val="585858"/>
                              </a:solidFill>
                              <a:effectLst/>
                              <a:latin typeface="+mj-lt"/>
                              <a:ea typeface="Calibri" panose="020F0502020204030204" pitchFamily="34" charset="0"/>
                              <a:cs typeface="Times New Roman" panose="02020603050405020304" pitchFamily="18" charset="0"/>
                            </a:rPr>
                            <a:t>x</a:t>
                          </a:r>
                          <a:r>
                            <a:rPr lang="en-GB" sz="1600" dirty="0">
                              <a:solidFill>
                                <a:srgbClr val="585858"/>
                              </a:solidFill>
                              <a:effectLst/>
                              <a:latin typeface="+mj-lt"/>
                              <a:ea typeface="Calibri" panose="020F0502020204030204" pitchFamily="34" charset="0"/>
                              <a:cs typeface="Times New Roman" panose="02020603050405020304" pitchFamily="18" charset="0"/>
                            </a:rPr>
                            <a:t>. When </a:t>
                          </a:r>
                          <a:r>
                            <a:rPr lang="en-GB" sz="1600" i="1" dirty="0">
                              <a:solidFill>
                                <a:srgbClr val="585858"/>
                              </a:solidFill>
                              <a:effectLst/>
                              <a:latin typeface="+mj-lt"/>
                              <a:ea typeface="Calibri" panose="020F0502020204030204" pitchFamily="34" charset="0"/>
                              <a:cs typeface="Times New Roman" panose="02020603050405020304" pitchFamily="18" charset="0"/>
                            </a:rPr>
                            <a:t>y</a:t>
                          </a:r>
                          <a:r>
                            <a:rPr lang="en-GB" sz="1600" dirty="0">
                              <a:solidFill>
                                <a:srgbClr val="585858"/>
                              </a:solidFill>
                              <a:effectLst/>
                              <a:latin typeface="+mj-lt"/>
                              <a:ea typeface="Calibri" panose="020F0502020204030204" pitchFamily="34" charset="0"/>
                              <a:cs typeface="Times New Roman" panose="02020603050405020304" pitchFamily="18" charset="0"/>
                            </a:rPr>
                            <a:t> is plotted against </a:t>
                          </a:r>
                          <a:r>
                            <a:rPr lang="en-GB" sz="1600" i="1" dirty="0">
                              <a:solidFill>
                                <a:srgbClr val="585858"/>
                              </a:solidFill>
                              <a:effectLst/>
                              <a:latin typeface="+mj-lt"/>
                              <a:ea typeface="Calibri" panose="020F0502020204030204" pitchFamily="34" charset="0"/>
                              <a:cs typeface="Times New Roman" panose="02020603050405020304" pitchFamily="18" charset="0"/>
                            </a:rPr>
                            <a:t>x</a:t>
                          </a:r>
                          <a:r>
                            <a:rPr lang="en-GB" sz="1600" dirty="0">
                              <a:solidFill>
                                <a:srgbClr val="585858"/>
                              </a:solidFill>
                              <a:effectLst/>
                              <a:latin typeface="+mj-lt"/>
                              <a:ea typeface="Calibri" panose="020F0502020204030204" pitchFamily="34" charset="0"/>
                              <a:cs typeface="Times New Roman" panose="02020603050405020304" pitchFamily="18" charset="0"/>
                            </a:rPr>
                            <a:t>, this produces a straight line graph through the origin.</a:t>
                          </a:r>
                        </a:p>
                        <a:p>
                          <a:pPr marL="228600" marR="0" lvl="0" indent="-228600" algn="l" defTabSz="914400" rtl="0" eaLnBrk="1" fontAlgn="auto" latinLnBrk="0" hangingPunct="1">
                            <a:lnSpc>
                              <a:spcPct val="100000"/>
                            </a:lnSpc>
                            <a:spcBef>
                              <a:spcPts val="400"/>
                            </a:spcBef>
                            <a:spcAft>
                              <a:spcPts val="400"/>
                            </a:spcAft>
                            <a:buClrTx/>
                            <a:buSzTx/>
                            <a:buFont typeface="+mj-lt"/>
                            <a:buAutoNum type="arabicPeriod"/>
                            <a:tabLst/>
                            <a:defRPr/>
                          </a:pPr>
                          <a:r>
                            <a:rPr lang="en-GB" sz="1600" dirty="0">
                              <a:solidFill>
                                <a:srgbClr val="585858"/>
                              </a:solidFill>
                              <a:effectLst/>
                              <a:latin typeface="+mj-lt"/>
                              <a:ea typeface="Calibri" panose="020F0502020204030204" pitchFamily="34" charset="0"/>
                              <a:cs typeface="Times New Roman" panose="02020603050405020304" pitchFamily="18" charset="0"/>
                            </a:rPr>
                            <a:t>If two variables </a:t>
                          </a:r>
                          <a:r>
                            <a:rPr lang="en-GB" sz="1600" i="1" dirty="0">
                              <a:solidFill>
                                <a:srgbClr val="585858"/>
                              </a:solidFill>
                              <a:effectLst/>
                              <a:latin typeface="+mj-lt"/>
                              <a:ea typeface="Calibri" panose="020F0502020204030204" pitchFamily="34" charset="0"/>
                              <a:cs typeface="Times New Roman" panose="02020603050405020304" pitchFamily="18" charset="0"/>
                            </a:rPr>
                            <a:t>x</a:t>
                          </a:r>
                          <a:r>
                            <a:rPr lang="en-GB" sz="1600" dirty="0">
                              <a:solidFill>
                                <a:srgbClr val="585858"/>
                              </a:solidFill>
                              <a:effectLst/>
                              <a:latin typeface="+mj-lt"/>
                              <a:ea typeface="Calibri" panose="020F0502020204030204" pitchFamily="34" charset="0"/>
                              <a:cs typeface="Times New Roman" panose="02020603050405020304" pitchFamily="18" charset="0"/>
                            </a:rPr>
                            <a:t> and </a:t>
                          </a:r>
                          <a:r>
                            <a:rPr lang="en-GB" sz="1600" i="1" dirty="0">
                              <a:solidFill>
                                <a:srgbClr val="585858"/>
                              </a:solidFill>
                              <a:effectLst/>
                              <a:latin typeface="+mj-lt"/>
                              <a:ea typeface="Calibri" panose="020F0502020204030204" pitchFamily="34" charset="0"/>
                              <a:cs typeface="Times New Roman" panose="02020603050405020304" pitchFamily="18" charset="0"/>
                            </a:rPr>
                            <a:t>y</a:t>
                          </a:r>
                          <a:r>
                            <a:rPr lang="en-GB" sz="1600" dirty="0">
                              <a:solidFill>
                                <a:srgbClr val="585858"/>
                              </a:solidFill>
                              <a:effectLst/>
                              <a:latin typeface="+mj-lt"/>
                              <a:ea typeface="Calibri" panose="020F0502020204030204" pitchFamily="34" charset="0"/>
                              <a:cs typeface="Times New Roman" panose="02020603050405020304" pitchFamily="18" charset="0"/>
                            </a:rPr>
                            <a:t> are related by an equation of the form </a:t>
                          </a:r>
                          <a:r>
                            <a:rPr lang="en-GB" sz="1600" i="1" dirty="0" err="1">
                              <a:solidFill>
                                <a:srgbClr val="585858"/>
                              </a:solidFill>
                              <a:effectLst/>
                              <a:latin typeface="+mj-lt"/>
                              <a:ea typeface="Calibri" panose="020F0502020204030204" pitchFamily="34" charset="0"/>
                              <a:cs typeface="Times New Roman" panose="02020603050405020304" pitchFamily="18" charset="0"/>
                            </a:rPr>
                            <a:t>xy</a:t>
                          </a:r>
                          <a:r>
                            <a:rPr lang="en-GB" sz="1600" dirty="0">
                              <a:solidFill>
                                <a:srgbClr val="585858"/>
                              </a:solidFill>
                              <a:effectLst/>
                              <a:latin typeface="+mj-lt"/>
                              <a:ea typeface="Calibri" panose="020F0502020204030204" pitchFamily="34" charset="0"/>
                              <a:cs typeface="Times New Roman" panose="02020603050405020304" pitchFamily="18" charset="0"/>
                            </a:rPr>
                            <a:t> = </a:t>
                          </a:r>
                          <a:r>
                            <a:rPr lang="en-GB" sz="1600" i="1" dirty="0">
                              <a:solidFill>
                                <a:srgbClr val="585858"/>
                              </a:solidFill>
                              <a:effectLst/>
                              <a:latin typeface="+mj-lt"/>
                              <a:ea typeface="Calibri" panose="020F0502020204030204" pitchFamily="34" charset="0"/>
                              <a:cs typeface="Times New Roman" panose="02020603050405020304" pitchFamily="18" charset="0"/>
                            </a:rPr>
                            <a:t>k</a:t>
                          </a:r>
                          <a:r>
                            <a:rPr lang="en-GB" sz="1600" dirty="0">
                              <a:solidFill>
                                <a:srgbClr val="585858"/>
                              </a:solidFill>
                              <a:effectLst/>
                              <a:latin typeface="+mj-lt"/>
                              <a:ea typeface="Calibri" panose="020F0502020204030204" pitchFamily="34" charset="0"/>
                              <a:cs typeface="Times New Roman" panose="02020603050405020304" pitchFamily="18" charset="0"/>
                            </a:rPr>
                            <a:t>, or equivalently </a:t>
                          </a:r>
                          <a14:m>
                            <m:oMath xmlns:m="http://schemas.openxmlformats.org/officeDocument/2006/math">
                              <m:r>
                                <a:rPr lang="en-GB" sz="1600" i="1" dirty="0"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GB" sz="1600" i="1" dirty="0"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GB" sz="1600" b="0" i="1" dirty="0" smtClean="0">
                                      <a:solidFill>
                                        <a:srgbClr val="585858"/>
                                      </a:solidFill>
                                      <a:effectLst/>
                                      <a:latin typeface="Cambria Math" panose="02040503050406030204" pitchFamily="18" charset="0"/>
                                      <a:cs typeface="Times New Roman" panose="02020603050405020304" pitchFamily="18" charset="0"/>
                                    </a:rPr>
                                  </m:ctrlPr>
                                </m:fPr>
                                <m:num>
                                  <m:r>
                                    <a:rPr lang="en-GB" sz="1600" b="0" i="1" dirty="0" smtClean="0">
                                      <a:solidFill>
                                        <a:srgbClr val="585858"/>
                                      </a:solidFill>
                                      <a:effectLst/>
                                      <a:latin typeface="Cambria Math" panose="02040503050406030204" pitchFamily="18" charset="0"/>
                                      <a:cs typeface="Times New Roman" panose="02020603050405020304" pitchFamily="18" charset="0"/>
                                    </a:rPr>
                                    <m:t>𝑘</m:t>
                                  </m:r>
                                </m:num>
                                <m:den>
                                  <m:r>
                                    <a:rPr lang="en-GB" sz="1600" b="0" i="1" dirty="0" smtClean="0">
                                      <a:solidFill>
                                        <a:srgbClr val="585858"/>
                                      </a:solidFill>
                                      <a:effectLst/>
                                      <a:latin typeface="Cambria Math" panose="02040503050406030204" pitchFamily="18" charset="0"/>
                                      <a:cs typeface="Times New Roman" panose="02020603050405020304" pitchFamily="18" charset="0"/>
                                    </a:rPr>
                                    <m:t>𝑥</m:t>
                                  </m:r>
                                </m:den>
                              </m:f>
                              <m:r>
                                <a:rPr lang="en-GB" sz="1600" i="1" dirty="0"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GB" sz="1600" dirty="0">
                              <a:solidFill>
                                <a:srgbClr val="585858"/>
                              </a:solidFill>
                              <a:effectLst/>
                              <a:latin typeface="+mj-lt"/>
                              <a:ea typeface="Calibri" panose="020F0502020204030204" pitchFamily="34" charset="0"/>
                              <a:cs typeface="Times New Roman" panose="02020603050405020304" pitchFamily="18" charset="0"/>
                            </a:rPr>
                            <a:t>, where </a:t>
                          </a:r>
                          <a:r>
                            <a:rPr lang="en-GB" sz="1600" i="1" dirty="0">
                              <a:solidFill>
                                <a:srgbClr val="585858"/>
                              </a:solidFill>
                              <a:effectLst/>
                              <a:latin typeface="+mj-lt"/>
                              <a:ea typeface="Calibri" panose="020F0502020204030204" pitchFamily="34" charset="0"/>
                              <a:cs typeface="Times New Roman" panose="02020603050405020304" pitchFamily="18" charset="0"/>
                            </a:rPr>
                            <a:t>k</a:t>
                          </a:r>
                          <a:r>
                            <a:rPr lang="en-GB" sz="1600" dirty="0">
                              <a:solidFill>
                                <a:srgbClr val="585858"/>
                              </a:solidFill>
                              <a:effectLst/>
                              <a:latin typeface="+mj-lt"/>
                              <a:ea typeface="Calibri" panose="020F0502020204030204" pitchFamily="34" charset="0"/>
                              <a:cs typeface="Times New Roman" panose="02020603050405020304" pitchFamily="18" charset="0"/>
                            </a:rPr>
                            <a:t> is a constant and </a:t>
                          </a:r>
                          <a:r>
                            <a:rPr lang="en-GB" sz="1600" i="1" dirty="0">
                              <a:solidFill>
                                <a:srgbClr val="585858"/>
                              </a:solidFill>
                              <a:effectLst/>
                              <a:latin typeface="+mj-lt"/>
                              <a:ea typeface="Calibri" panose="020F0502020204030204" pitchFamily="34" charset="0"/>
                              <a:cs typeface="Times New Roman" panose="02020603050405020304" pitchFamily="18" charset="0"/>
                            </a:rPr>
                            <a:t>x</a:t>
                          </a:r>
                          <a:r>
                            <a:rPr lang="en-GB" sz="1600" dirty="0">
                              <a:solidFill>
                                <a:srgbClr val="585858"/>
                              </a:solidFill>
                              <a:effectLst/>
                              <a:latin typeface="+mj-lt"/>
                              <a:ea typeface="Calibri" panose="020F0502020204030204" pitchFamily="34" charset="0"/>
                              <a:cs typeface="Times New Roman" panose="02020603050405020304" pitchFamily="18" charset="0"/>
                            </a:rPr>
                            <a:t> ≠ 0, </a:t>
                          </a:r>
                          <a:r>
                            <a:rPr lang="en-GB" sz="1600" i="1" dirty="0">
                              <a:solidFill>
                                <a:srgbClr val="585858"/>
                              </a:solidFill>
                              <a:effectLst/>
                              <a:latin typeface="+mj-lt"/>
                              <a:ea typeface="Calibri" panose="020F0502020204030204" pitchFamily="34" charset="0"/>
                              <a:cs typeface="Times New Roman" panose="02020603050405020304" pitchFamily="18" charset="0"/>
                            </a:rPr>
                            <a:t>y</a:t>
                          </a:r>
                          <a:r>
                            <a:rPr lang="en-GB" sz="1600" dirty="0">
                              <a:solidFill>
                                <a:srgbClr val="585858"/>
                              </a:solidFill>
                              <a:effectLst/>
                              <a:latin typeface="+mj-lt"/>
                              <a:ea typeface="Calibri" panose="020F0502020204030204" pitchFamily="34" charset="0"/>
                              <a:cs typeface="Times New Roman" panose="02020603050405020304" pitchFamily="18" charset="0"/>
                            </a:rPr>
                            <a:t> ≠ 0, they vary in inverse proportion to each other.</a:t>
                          </a:r>
                        </a:p>
                      </a:txBody>
                      <a:tcPr marL="68580" marR="68580" marT="0" marB="0"/>
                    </a:tc>
                    <a:extLst>
                      <a:ext uri="{0D108BD9-81ED-4DB2-BD59-A6C34878D82A}">
                        <a16:rowId xmlns:a16="http://schemas.microsoft.com/office/drawing/2014/main" val="2719448778"/>
                      </a:ext>
                    </a:extLst>
                  </a:tr>
                  <a:tr h="370840">
                    <a:tc>
                      <a:txBody>
                        <a:bodyPr/>
                        <a:lstStyle/>
                        <a:p>
                          <a:pPr>
                            <a:spcBef>
                              <a:spcPts val="400"/>
                            </a:spcBef>
                            <a:spcAft>
                              <a:spcPts val="400"/>
                            </a:spcAft>
                          </a:pPr>
                          <a:r>
                            <a:rPr lang="en-GB" sz="1600" dirty="0">
                              <a:solidFill>
                                <a:srgbClr val="585858"/>
                              </a:solidFill>
                              <a:effectLst/>
                              <a:latin typeface="+mj-lt"/>
                              <a:ea typeface="Calibri" panose="020F0502020204030204" pitchFamily="34" charset="0"/>
                              <a:cs typeface="Times New Roman" panose="02020603050405020304" pitchFamily="18" charset="0"/>
                            </a:rPr>
                            <a:t>ratio</a:t>
                          </a:r>
                        </a:p>
                      </a:txBody>
                      <a:tcPr marL="68580" marR="68580" marT="0" marB="0"/>
                    </a:tc>
                    <a:tc>
                      <a:txBody>
                        <a:bodyPr/>
                        <a:lstStyle/>
                        <a:p>
                          <a:pPr>
                            <a:spcBef>
                              <a:spcPts val="400"/>
                            </a:spcBef>
                            <a:spcAft>
                              <a:spcPts val="400"/>
                            </a:spcAft>
                          </a:pPr>
                          <a:r>
                            <a:rPr lang="en-GB" sz="1600" dirty="0">
                              <a:solidFill>
                                <a:srgbClr val="585858"/>
                              </a:solidFill>
                              <a:effectLst/>
                              <a:latin typeface="+mj-lt"/>
                              <a:ea typeface="Calibri" panose="020F0502020204030204" pitchFamily="34" charset="0"/>
                              <a:cs typeface="Times New Roman" panose="02020603050405020304" pitchFamily="18" charset="0"/>
                            </a:rPr>
                            <a:t>A part-to-part comparison. The ratio of </a:t>
                          </a:r>
                          <a:r>
                            <a:rPr lang="en-GB" sz="1600" i="1" dirty="0">
                              <a:solidFill>
                                <a:srgbClr val="585858"/>
                              </a:solidFill>
                              <a:effectLst/>
                              <a:latin typeface="+mj-lt"/>
                              <a:ea typeface="Calibri" panose="020F0502020204030204" pitchFamily="34" charset="0"/>
                              <a:cs typeface="Times New Roman" panose="02020603050405020304" pitchFamily="18" charset="0"/>
                            </a:rPr>
                            <a:t>a</a:t>
                          </a:r>
                          <a:r>
                            <a:rPr lang="en-GB" sz="1600" dirty="0">
                              <a:solidFill>
                                <a:srgbClr val="585858"/>
                              </a:solidFill>
                              <a:effectLst/>
                              <a:latin typeface="+mj-lt"/>
                              <a:ea typeface="Calibri" panose="020F0502020204030204" pitchFamily="34" charset="0"/>
                              <a:cs typeface="Times New Roman" panose="02020603050405020304" pitchFamily="18" charset="0"/>
                            </a:rPr>
                            <a:t> to </a:t>
                          </a:r>
                          <a:r>
                            <a:rPr lang="en-GB" sz="1600" i="1" dirty="0">
                              <a:solidFill>
                                <a:srgbClr val="585858"/>
                              </a:solidFill>
                              <a:effectLst/>
                              <a:latin typeface="+mj-lt"/>
                              <a:ea typeface="Calibri" panose="020F0502020204030204" pitchFamily="34" charset="0"/>
                              <a:cs typeface="Times New Roman" panose="02020603050405020304" pitchFamily="18" charset="0"/>
                            </a:rPr>
                            <a:t>b</a:t>
                          </a:r>
                          <a:r>
                            <a:rPr lang="en-GB" sz="1600" dirty="0">
                              <a:solidFill>
                                <a:srgbClr val="585858"/>
                              </a:solidFill>
                              <a:effectLst/>
                              <a:latin typeface="+mj-lt"/>
                              <a:ea typeface="Calibri" panose="020F0502020204030204" pitchFamily="34" charset="0"/>
                              <a:cs typeface="Times New Roman" panose="02020603050405020304" pitchFamily="18" charset="0"/>
                            </a:rPr>
                            <a:t> is usually written </a:t>
                          </a:r>
                          <a:r>
                            <a:rPr lang="en-GB" sz="1600" i="1" dirty="0">
                              <a:solidFill>
                                <a:srgbClr val="585858"/>
                              </a:solidFill>
                              <a:effectLst/>
                              <a:latin typeface="+mj-lt"/>
                              <a:ea typeface="Calibri" panose="020F0502020204030204" pitchFamily="34" charset="0"/>
                              <a:cs typeface="Times New Roman" panose="02020603050405020304" pitchFamily="18" charset="0"/>
                            </a:rPr>
                            <a:t>a</a:t>
                          </a:r>
                          <a:r>
                            <a:rPr lang="en-GB" sz="1600" baseline="30000" dirty="0">
                              <a:solidFill>
                                <a:srgbClr val="585858"/>
                              </a:solidFill>
                              <a:effectLst/>
                              <a:latin typeface="+mj-lt"/>
                              <a:ea typeface="Calibri" panose="020F0502020204030204" pitchFamily="34" charset="0"/>
                              <a:cs typeface="Times New Roman" panose="02020603050405020304" pitchFamily="18" charset="0"/>
                            </a:rPr>
                            <a:t> </a:t>
                          </a:r>
                          <a:r>
                            <a:rPr lang="en-GB" sz="1600" dirty="0">
                              <a:solidFill>
                                <a:srgbClr val="585858"/>
                              </a:solidFill>
                              <a:effectLst/>
                              <a:latin typeface="+mj-lt"/>
                              <a:ea typeface="Calibri" panose="020F0502020204030204" pitchFamily="34" charset="0"/>
                              <a:cs typeface="Times New Roman" panose="02020603050405020304" pitchFamily="18" charset="0"/>
                            </a:rPr>
                            <a:t>:</a:t>
                          </a:r>
                          <a:r>
                            <a:rPr lang="en-GB" sz="1600" baseline="30000" dirty="0">
                              <a:solidFill>
                                <a:srgbClr val="585858"/>
                              </a:solidFill>
                              <a:effectLst/>
                              <a:latin typeface="+mj-lt"/>
                              <a:ea typeface="Calibri" panose="020F0502020204030204" pitchFamily="34" charset="0"/>
                              <a:cs typeface="Times New Roman" panose="02020603050405020304" pitchFamily="18" charset="0"/>
                            </a:rPr>
                            <a:t> </a:t>
                          </a:r>
                          <a:r>
                            <a:rPr lang="en-GB" sz="1600" i="1" dirty="0">
                              <a:solidFill>
                                <a:srgbClr val="585858"/>
                              </a:solidFill>
                              <a:effectLst/>
                              <a:latin typeface="+mj-lt"/>
                              <a:ea typeface="Calibri" panose="020F0502020204030204" pitchFamily="34" charset="0"/>
                              <a:cs typeface="Times New Roman" panose="02020603050405020304" pitchFamily="18" charset="0"/>
                            </a:rPr>
                            <a:t>b</a:t>
                          </a:r>
                          <a:r>
                            <a:rPr lang="en-GB" sz="1600" dirty="0">
                              <a:solidFill>
                                <a:srgbClr val="585858"/>
                              </a:solidFill>
                              <a:effectLst/>
                              <a:latin typeface="+mj-lt"/>
                              <a:ea typeface="Calibri" panose="020F0502020204030204" pitchFamily="34" charset="0"/>
                              <a:cs typeface="Times New Roman" panose="02020603050405020304" pitchFamily="18" charset="0"/>
                            </a:rPr>
                            <a:t>.</a:t>
                          </a:r>
                        </a:p>
                        <a:p>
                          <a:pPr>
                            <a:spcBef>
                              <a:spcPts val="400"/>
                            </a:spcBef>
                            <a:spcAft>
                              <a:spcPts val="400"/>
                            </a:spcAft>
                          </a:pPr>
                          <a:r>
                            <a:rPr lang="en-GB" sz="1600" dirty="0">
                              <a:solidFill>
                                <a:srgbClr val="585858"/>
                              </a:solidFill>
                              <a:effectLst/>
                              <a:latin typeface="+mj-lt"/>
                              <a:ea typeface="Calibri" panose="020F0502020204030204" pitchFamily="34" charset="0"/>
                              <a:cs typeface="Times New Roman" panose="02020603050405020304" pitchFamily="18" charset="0"/>
                            </a:rPr>
                            <a:t>Example: In a recipe for pastry, fat and flour are mixed in the ratio 1</a:t>
                          </a:r>
                          <a:r>
                            <a:rPr lang="en-GB" sz="1600" baseline="30000" dirty="0">
                              <a:solidFill>
                                <a:srgbClr val="585858"/>
                              </a:solidFill>
                              <a:effectLst/>
                              <a:latin typeface="+mj-lt"/>
                              <a:ea typeface="Calibri" panose="020F0502020204030204" pitchFamily="34" charset="0"/>
                              <a:cs typeface="Times New Roman" panose="02020603050405020304" pitchFamily="18" charset="0"/>
                            </a:rPr>
                            <a:t> </a:t>
                          </a:r>
                          <a:r>
                            <a:rPr lang="en-GB" sz="1600" dirty="0">
                              <a:solidFill>
                                <a:srgbClr val="585858"/>
                              </a:solidFill>
                              <a:effectLst/>
                              <a:latin typeface="+mj-lt"/>
                              <a:ea typeface="Calibri" panose="020F0502020204030204" pitchFamily="34" charset="0"/>
                              <a:cs typeface="Times New Roman" panose="02020603050405020304" pitchFamily="18" charset="0"/>
                            </a:rPr>
                            <a:t>:</a:t>
                          </a:r>
                          <a:r>
                            <a:rPr lang="en-GB" sz="1600" baseline="30000" dirty="0">
                              <a:solidFill>
                                <a:srgbClr val="585858"/>
                              </a:solidFill>
                              <a:effectLst/>
                              <a:latin typeface="+mj-lt"/>
                              <a:ea typeface="Calibri" panose="020F0502020204030204" pitchFamily="34" charset="0"/>
                              <a:cs typeface="Times New Roman" panose="02020603050405020304" pitchFamily="18" charset="0"/>
                            </a:rPr>
                            <a:t> </a:t>
                          </a:r>
                          <a:r>
                            <a:rPr lang="en-GB" sz="1600" dirty="0">
                              <a:solidFill>
                                <a:srgbClr val="585858"/>
                              </a:solidFill>
                              <a:effectLst/>
                              <a:latin typeface="+mj-lt"/>
                              <a:ea typeface="Calibri" panose="020F0502020204030204" pitchFamily="34" charset="0"/>
                              <a:cs typeface="Times New Roman" panose="02020603050405020304" pitchFamily="18" charset="0"/>
                            </a:rPr>
                            <a:t>2, which means that the fat used has half the mass of the flour. That is, </a:t>
                          </a:r>
                          <a14:m>
                            <m:oMath xmlns:m="http://schemas.openxmlformats.org/officeDocument/2006/math">
                              <m:f>
                                <m:fPr>
                                  <m:ctrlPr>
                                    <a:rPr lang="en-GB" sz="1600" i="1" smtClean="0">
                                      <a:solidFill>
                                        <a:srgbClr val="585858"/>
                                      </a:solidFill>
                                      <a:effectLst/>
                                      <a:latin typeface="Cambria Math" panose="02040503050406030204" pitchFamily="18" charset="0"/>
                                      <a:cs typeface="Times New Roman" panose="02020603050405020304" pitchFamily="18" charset="0"/>
                                    </a:rPr>
                                  </m:ctrlPr>
                                </m:fPr>
                                <m:num>
                                  <m:r>
                                    <a:rPr lang="en-GB" sz="1600" b="0" i="1" smtClean="0">
                                      <a:solidFill>
                                        <a:srgbClr val="585858"/>
                                      </a:solidFill>
                                      <a:effectLst/>
                                      <a:latin typeface="Cambria Math" panose="02040503050406030204" pitchFamily="18" charset="0"/>
                                      <a:cs typeface="Times New Roman" panose="02020603050405020304" pitchFamily="18" charset="0"/>
                                    </a:rPr>
                                    <m:t>𝑎𝑚𝑜𝑢𝑛𝑡</m:t>
                                  </m:r>
                                  <m:r>
                                    <a:rPr lang="en-GB" sz="1600" b="0" i="1" smtClean="0">
                                      <a:solidFill>
                                        <a:srgbClr val="585858"/>
                                      </a:solidFill>
                                      <a:effectLst/>
                                      <a:latin typeface="Cambria Math" panose="02040503050406030204" pitchFamily="18" charset="0"/>
                                      <a:cs typeface="Times New Roman" panose="02020603050405020304" pitchFamily="18" charset="0"/>
                                    </a:rPr>
                                    <m:t> </m:t>
                                  </m:r>
                                  <m:r>
                                    <a:rPr lang="en-GB" sz="1600" b="0" i="1" smtClean="0">
                                      <a:solidFill>
                                        <a:srgbClr val="585858"/>
                                      </a:solidFill>
                                      <a:effectLst/>
                                      <a:latin typeface="Cambria Math" panose="02040503050406030204" pitchFamily="18" charset="0"/>
                                      <a:cs typeface="Times New Roman" panose="02020603050405020304" pitchFamily="18" charset="0"/>
                                    </a:rPr>
                                    <m:t>𝑜𝑓</m:t>
                                  </m:r>
                                  <m:r>
                                    <a:rPr lang="en-GB" sz="1600" b="0" i="1" smtClean="0">
                                      <a:solidFill>
                                        <a:srgbClr val="585858"/>
                                      </a:solidFill>
                                      <a:effectLst/>
                                      <a:latin typeface="Cambria Math" panose="02040503050406030204" pitchFamily="18" charset="0"/>
                                      <a:cs typeface="Times New Roman" panose="02020603050405020304" pitchFamily="18" charset="0"/>
                                    </a:rPr>
                                    <m:t> </m:t>
                                  </m:r>
                                  <m:r>
                                    <a:rPr lang="en-GB" sz="1600" b="0" i="1" smtClean="0">
                                      <a:solidFill>
                                        <a:srgbClr val="585858"/>
                                      </a:solidFill>
                                      <a:effectLst/>
                                      <a:latin typeface="Cambria Math" panose="02040503050406030204" pitchFamily="18" charset="0"/>
                                      <a:cs typeface="Times New Roman" panose="02020603050405020304" pitchFamily="18" charset="0"/>
                                    </a:rPr>
                                    <m:t>𝑓𝑎𝑡</m:t>
                                  </m:r>
                                </m:num>
                                <m:den>
                                  <m:r>
                                    <a:rPr lang="en-GB" sz="1600" b="0" i="1" smtClean="0">
                                      <a:solidFill>
                                        <a:srgbClr val="585858"/>
                                      </a:solidFill>
                                      <a:effectLst/>
                                      <a:latin typeface="Cambria Math" panose="02040503050406030204" pitchFamily="18" charset="0"/>
                                      <a:cs typeface="Times New Roman" panose="02020603050405020304" pitchFamily="18" charset="0"/>
                                    </a:rPr>
                                    <m:t>𝑎𝑚𝑜𝑢𝑛𝑡</m:t>
                                  </m:r>
                                  <m:r>
                                    <a:rPr lang="en-GB" sz="1600" b="0" i="1" smtClean="0">
                                      <a:solidFill>
                                        <a:srgbClr val="585858"/>
                                      </a:solidFill>
                                      <a:effectLst/>
                                      <a:latin typeface="Cambria Math" panose="02040503050406030204" pitchFamily="18" charset="0"/>
                                      <a:cs typeface="Times New Roman" panose="02020603050405020304" pitchFamily="18" charset="0"/>
                                    </a:rPr>
                                    <m:t> </m:t>
                                  </m:r>
                                  <m:r>
                                    <a:rPr lang="en-GB" sz="1600" b="0" i="1" smtClean="0">
                                      <a:solidFill>
                                        <a:srgbClr val="585858"/>
                                      </a:solidFill>
                                      <a:effectLst/>
                                      <a:latin typeface="Cambria Math" panose="02040503050406030204" pitchFamily="18" charset="0"/>
                                      <a:cs typeface="Times New Roman" panose="02020603050405020304" pitchFamily="18" charset="0"/>
                                    </a:rPr>
                                    <m:t>𝑜𝑓</m:t>
                                  </m:r>
                                  <m:r>
                                    <a:rPr lang="en-GB" sz="1600" b="0" i="1" smtClean="0">
                                      <a:solidFill>
                                        <a:srgbClr val="585858"/>
                                      </a:solidFill>
                                      <a:effectLst/>
                                      <a:latin typeface="Cambria Math" panose="02040503050406030204" pitchFamily="18" charset="0"/>
                                      <a:cs typeface="Times New Roman" panose="02020603050405020304" pitchFamily="18" charset="0"/>
                                    </a:rPr>
                                    <m:t> </m:t>
                                  </m:r>
                                  <m:r>
                                    <a:rPr lang="en-GB" sz="1600" b="0" i="1" smtClean="0">
                                      <a:solidFill>
                                        <a:srgbClr val="585858"/>
                                      </a:solidFill>
                                      <a:effectLst/>
                                      <a:latin typeface="Cambria Math" panose="02040503050406030204" pitchFamily="18" charset="0"/>
                                      <a:cs typeface="Times New Roman" panose="02020603050405020304" pitchFamily="18" charset="0"/>
                                    </a:rPr>
                                    <m:t>𝑓𝑙𝑜𝑢𝑟</m:t>
                                  </m:r>
                                </m:den>
                              </m:f>
                              <m:r>
                                <a:rPr lang="en-GB" sz="160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GB" sz="160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GB" sz="1600" b="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GB" sz="1600" b="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2</m:t>
                                  </m:r>
                                </m:den>
                              </m:f>
                            </m:oMath>
                          </a14:m>
                          <a:r>
                            <a:rPr lang="en-GB" sz="1600" dirty="0">
                              <a:solidFill>
                                <a:srgbClr val="585858"/>
                              </a:solidFill>
                              <a:effectLst/>
                              <a:latin typeface="+mj-lt"/>
                              <a:ea typeface="Calibri" panose="020F0502020204030204" pitchFamily="34" charset="0"/>
                              <a:cs typeface="Times New Roman" panose="02020603050405020304" pitchFamily="18" charset="0"/>
                            </a:rPr>
                            <a:t> . Thus, ratios are equivalent to particular fractional parts.</a:t>
                          </a:r>
                        </a:p>
                      </a:txBody>
                      <a:tcPr marL="68580" marR="68580" marT="0" marB="0"/>
                    </a:tc>
                    <a:extLst>
                      <a:ext uri="{0D108BD9-81ED-4DB2-BD59-A6C34878D82A}">
                        <a16:rowId xmlns:a16="http://schemas.microsoft.com/office/drawing/2014/main" val="78949882"/>
                      </a:ext>
                    </a:extLst>
                  </a:tr>
                </a:tbl>
              </a:graphicData>
            </a:graphic>
          </p:graphicFrame>
        </mc:Choice>
        <mc:Fallback xmlns="">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2762800854"/>
                  </p:ext>
                </p:extLst>
              </p:nvPr>
            </p:nvGraphicFramePr>
            <p:xfrm>
              <a:off x="579413" y="1401995"/>
              <a:ext cx="11011552" cy="4050538"/>
            </p:xfrm>
            <a:graphic>
              <a:graphicData uri="http://schemas.openxmlformats.org/drawingml/2006/table">
                <a:tbl>
                  <a:tblPr firstRow="1" bandRow="1">
                    <a:tableStyleId>{E8B1032C-EA38-4F05-BA0D-38AFFFC7BED3}</a:tableStyleId>
                  </a:tblPr>
                  <a:tblGrid>
                    <a:gridCol w="1412131">
                      <a:extLst>
                        <a:ext uri="{9D8B030D-6E8A-4147-A177-3AD203B41FA5}">
                          <a16:colId xmlns:a16="http://schemas.microsoft.com/office/drawing/2014/main" val="2438572298"/>
                        </a:ext>
                      </a:extLst>
                    </a:gridCol>
                    <a:gridCol w="9599421">
                      <a:extLst>
                        <a:ext uri="{9D8B030D-6E8A-4147-A177-3AD203B41FA5}">
                          <a16:colId xmlns:a16="http://schemas.microsoft.com/office/drawing/2014/main" val="1416496605"/>
                        </a:ext>
                      </a:extLst>
                    </a:gridCol>
                  </a:tblGrid>
                  <a:tr h="370840">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2465451">
                    <a:tc>
                      <a:txBody>
                        <a:bodyPr/>
                        <a:lstStyle/>
                        <a:p>
                          <a:pPr>
                            <a:spcBef>
                              <a:spcPts val="400"/>
                            </a:spcBef>
                            <a:spcAft>
                              <a:spcPts val="400"/>
                            </a:spcAft>
                          </a:pPr>
                          <a:r>
                            <a:rPr lang="en-GB" sz="1600" dirty="0">
                              <a:solidFill>
                                <a:srgbClr val="585858"/>
                              </a:solidFill>
                              <a:effectLst/>
                              <a:latin typeface="+mj-lt"/>
                              <a:ea typeface="Calibri" panose="020F0502020204030204" pitchFamily="34" charset="0"/>
                              <a:cs typeface="Times New Roman" panose="02020603050405020304" pitchFamily="18" charset="0"/>
                            </a:rPr>
                            <a:t>proportion</a:t>
                          </a:r>
                        </a:p>
                      </a:txBody>
                      <a:tcPr marL="68580" marR="68580" marT="0" marB="0"/>
                    </a:tc>
                    <a:tc>
                      <a:txBody>
                        <a:bodyPr/>
                        <a:lstStyle/>
                        <a:p>
                          <a:endParaRPr lang="en-US"/>
                        </a:p>
                      </a:txBody>
                      <a:tcPr marL="68580" marR="68580" marT="0" marB="0">
                        <a:blipFill>
                          <a:blip r:embed="rId2"/>
                          <a:stretch>
                            <a:fillRect l="-14663" t="-15897" r="-264" b="-54359"/>
                          </a:stretch>
                        </a:blipFill>
                      </a:tcPr>
                    </a:tc>
                    <a:extLst>
                      <a:ext uri="{0D108BD9-81ED-4DB2-BD59-A6C34878D82A}">
                        <a16:rowId xmlns:a16="http://schemas.microsoft.com/office/drawing/2014/main" val="2719448778"/>
                      </a:ext>
                    </a:extLst>
                  </a:tr>
                  <a:tr h="1214247">
                    <a:tc>
                      <a:txBody>
                        <a:bodyPr/>
                        <a:lstStyle/>
                        <a:p>
                          <a:pPr>
                            <a:spcBef>
                              <a:spcPts val="400"/>
                            </a:spcBef>
                            <a:spcAft>
                              <a:spcPts val="400"/>
                            </a:spcAft>
                          </a:pPr>
                          <a:r>
                            <a:rPr lang="en-GB" sz="1600" dirty="0">
                              <a:solidFill>
                                <a:srgbClr val="585858"/>
                              </a:solidFill>
                              <a:effectLst/>
                              <a:latin typeface="+mj-lt"/>
                              <a:ea typeface="Calibri" panose="020F0502020204030204" pitchFamily="34" charset="0"/>
                              <a:cs typeface="Times New Roman" panose="02020603050405020304" pitchFamily="18" charset="0"/>
                            </a:rPr>
                            <a:t>ratio</a:t>
                          </a:r>
                        </a:p>
                      </a:txBody>
                      <a:tcPr marL="68580" marR="68580" marT="0" marB="0"/>
                    </a:tc>
                    <a:tc>
                      <a:txBody>
                        <a:bodyPr/>
                        <a:lstStyle/>
                        <a:p>
                          <a:endParaRPr lang="en-US"/>
                        </a:p>
                      </a:txBody>
                      <a:tcPr marL="68580" marR="68580" marT="0" marB="0">
                        <a:blipFill>
                          <a:blip r:embed="rId2"/>
                          <a:stretch>
                            <a:fillRect l="-14663" t="-235417" r="-264" b="-10417"/>
                          </a:stretch>
                        </a:blipFill>
                      </a:tcPr>
                    </a:tc>
                    <a:extLst>
                      <a:ext uri="{0D108BD9-81ED-4DB2-BD59-A6C34878D82A}">
                        <a16:rowId xmlns:a16="http://schemas.microsoft.com/office/drawing/2014/main" val="78949882"/>
                      </a:ext>
                    </a:extLst>
                  </a:tr>
                </a:tbl>
              </a:graphicData>
            </a:graphic>
          </p:graphicFrame>
        </mc:Fallback>
      </mc:AlternateContent>
    </p:spTree>
    <p:extLst>
      <p:ext uri="{BB962C8B-B14F-4D97-AF65-F5344CB8AC3E}">
        <p14:creationId xmlns:p14="http://schemas.microsoft.com/office/powerpoint/2010/main" val="23481001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12D6-9E36-4197-ACC7-EEA9E68A2843}"/>
              </a:ext>
            </a:extLst>
          </p:cNvPr>
          <p:cNvSpPr>
            <a:spLocks noGrp="1"/>
          </p:cNvSpPr>
          <p:nvPr>
            <p:ph type="title"/>
          </p:nvPr>
        </p:nvSpPr>
        <p:spPr/>
        <p:txBody>
          <a:bodyPr/>
          <a:lstStyle/>
          <a:p>
            <a:r>
              <a:rPr lang="en-GB" dirty="0"/>
              <a:t>Representations and structure </a:t>
            </a:r>
          </a:p>
        </p:txBody>
      </p:sp>
      <p:sp>
        <p:nvSpPr>
          <p:cNvPr id="3" name="Content Placeholder 2">
            <a:extLst>
              <a:ext uri="{FF2B5EF4-FFF2-40B4-BE49-F238E27FC236}">
                <a16:creationId xmlns:a16="http://schemas.microsoft.com/office/drawing/2014/main" id="{17F4DAD0-F8F5-442A-9AB9-A8CA7C791B6F}"/>
              </a:ext>
            </a:extLst>
          </p:cNvPr>
          <p:cNvSpPr>
            <a:spLocks noGrp="1"/>
          </p:cNvSpPr>
          <p:nvPr>
            <p:ph idx="1"/>
          </p:nvPr>
        </p:nvSpPr>
        <p:spPr>
          <a:xfrm>
            <a:off x="609600" y="1268760"/>
            <a:ext cx="10972800" cy="5256584"/>
          </a:xfrm>
        </p:spPr>
        <p:txBody>
          <a:bodyPr/>
          <a:lstStyle/>
          <a:p>
            <a:r>
              <a:rPr lang="en-GB" dirty="0"/>
              <a:t>There are a number of different representations that you may wish to use to support students’ understanding of this key idea. These might include:</a:t>
            </a:r>
          </a:p>
          <a:p>
            <a:endParaRPr lang="en-GB" dirty="0"/>
          </a:p>
        </p:txBody>
      </p:sp>
      <p:sp>
        <p:nvSpPr>
          <p:cNvPr id="5" name="TextBox 4">
            <a:extLst>
              <a:ext uri="{FF2B5EF4-FFF2-40B4-BE49-F238E27FC236}">
                <a16:creationId xmlns:a16="http://schemas.microsoft.com/office/drawing/2014/main" id="{AB2D9AA6-44E7-4D32-970F-3CFE8C2762CD}"/>
              </a:ext>
            </a:extLst>
          </p:cNvPr>
          <p:cNvSpPr txBox="1"/>
          <p:nvPr/>
        </p:nvSpPr>
        <p:spPr>
          <a:xfrm>
            <a:off x="609600" y="2132856"/>
            <a:ext cx="8294712" cy="3994940"/>
          </a:xfrm>
          <a:prstGeom prst="rect">
            <a:avLst/>
          </a:prstGeom>
          <a:noFill/>
        </p:spPr>
        <p:txBody>
          <a:bodyPr wrap="square">
            <a:spAutoFit/>
          </a:bodyPr>
          <a:lstStyle/>
          <a:p>
            <a:pPr marL="342900" indent="-342900">
              <a:buClr>
                <a:srgbClr val="585858"/>
              </a:buClr>
              <a:buFont typeface="Arial" panose="020B0604020202020204" pitchFamily="34" charset="0"/>
              <a:buChar char="•"/>
            </a:pPr>
            <a:r>
              <a:rPr lang="en-GB" sz="2400" b="1" dirty="0"/>
              <a:t>Bar models</a:t>
            </a:r>
          </a:p>
          <a:p>
            <a:pPr marL="800100" lvl="1" indent="-342900">
              <a:buClr>
                <a:srgbClr val="585858"/>
              </a:buClr>
              <a:buFont typeface="Arial" panose="020B0604020202020204" pitchFamily="34" charset="0"/>
              <a:buChar char="•"/>
            </a:pPr>
            <a:r>
              <a:rPr lang="en-GB" sz="2000" dirty="0"/>
              <a:t>Bar models can be very useful to support students in representing (literally, re-presenting) problems in order to reveal multiplicative structures (as appropriate) and thus become aware of how to proceed to a solution.</a:t>
            </a:r>
          </a:p>
          <a:p>
            <a:pPr marL="342900" indent="-342900">
              <a:buClr>
                <a:srgbClr val="585858"/>
              </a:buClr>
              <a:buFont typeface="Arial" panose="020B0604020202020204" pitchFamily="34" charset="0"/>
              <a:buChar char="•"/>
            </a:pPr>
            <a:r>
              <a:rPr lang="en-GB" sz="2400" b="1" dirty="0"/>
              <a:t>Ratio tables and double number lines (also known as ‘stacked number lines’)</a:t>
            </a:r>
          </a:p>
          <a:p>
            <a:pPr marL="800100" lvl="1" indent="-342900">
              <a:buClr>
                <a:srgbClr val="585858"/>
              </a:buClr>
              <a:buFont typeface="Arial" panose="020B0604020202020204" pitchFamily="34" charset="0"/>
              <a:buChar char="•"/>
            </a:pPr>
            <a:r>
              <a:rPr lang="en-GB" sz="2000" dirty="0"/>
              <a:t>The comparison of corresponding entries in two different sets of multiples, such as from a multiplication table, can be a useful context in which to explore multiplicative relationships.</a:t>
            </a:r>
          </a:p>
          <a:p>
            <a:pPr marL="342900" indent="-342900">
              <a:buClr>
                <a:srgbClr val="585858"/>
              </a:buClr>
              <a:buFont typeface="Arial" panose="020B0604020202020204" pitchFamily="34" charset="0"/>
              <a:buChar char="•"/>
            </a:pPr>
            <a:endParaRPr lang="en-GB" sz="2400" dirty="0"/>
          </a:p>
        </p:txBody>
      </p:sp>
      <p:pic>
        <p:nvPicPr>
          <p:cNvPr id="6" name="Picture 5">
            <a:extLst>
              <a:ext uri="{FF2B5EF4-FFF2-40B4-BE49-F238E27FC236}">
                <a16:creationId xmlns:a16="http://schemas.microsoft.com/office/drawing/2014/main" id="{F48561C0-D254-4B9F-ACA1-A730A422559B}"/>
              </a:ext>
            </a:extLst>
          </p:cNvPr>
          <p:cNvPicPr>
            <a:picLocks noChangeAspect="1"/>
          </p:cNvPicPr>
          <p:nvPr/>
        </p:nvPicPr>
        <p:blipFill>
          <a:blip r:embed="rId3"/>
          <a:stretch>
            <a:fillRect/>
          </a:stretch>
        </p:blipFill>
        <p:spPr>
          <a:xfrm>
            <a:off x="8972832" y="3376653"/>
            <a:ext cx="2944623" cy="1091279"/>
          </a:xfrm>
          <a:prstGeom prst="rect">
            <a:avLst/>
          </a:prstGeom>
        </p:spPr>
      </p:pic>
      <p:sp>
        <p:nvSpPr>
          <p:cNvPr id="7" name="TextBox 6">
            <a:extLst>
              <a:ext uri="{FF2B5EF4-FFF2-40B4-BE49-F238E27FC236}">
                <a16:creationId xmlns:a16="http://schemas.microsoft.com/office/drawing/2014/main" id="{92511316-A29E-4826-8829-C42B8CB3A410}"/>
              </a:ext>
            </a:extLst>
          </p:cNvPr>
          <p:cNvSpPr txBox="1"/>
          <p:nvPr/>
        </p:nvSpPr>
        <p:spPr>
          <a:xfrm>
            <a:off x="9336360" y="2564904"/>
            <a:ext cx="2560743" cy="867930"/>
          </a:xfrm>
          <a:prstGeom prst="rect">
            <a:avLst/>
          </a:prstGeom>
          <a:noFill/>
        </p:spPr>
        <p:txBody>
          <a:bodyPr wrap="square" rtlCol="0">
            <a:spAutoFit/>
          </a:bodyPr>
          <a:lstStyle/>
          <a:p>
            <a:pPr>
              <a:buNone/>
            </a:pPr>
            <a:r>
              <a:rPr lang="en-GB" sz="1200" dirty="0">
                <a:effectLst/>
                <a:latin typeface="Myriad Pro"/>
                <a:ea typeface="Calibri" panose="020F0502020204030204" pitchFamily="34" charset="0"/>
                <a:cs typeface="Times New Roman" panose="02020603050405020304" pitchFamily="18" charset="0"/>
              </a:rPr>
              <a:t>Tom and Tara share £270 between them in the ratio 2</a:t>
            </a:r>
            <a:r>
              <a:rPr lang="en-GB" sz="1200" baseline="30000" dirty="0">
                <a:effectLst/>
                <a:latin typeface="Myriad Pro"/>
                <a:ea typeface="Calibri" panose="020F0502020204030204" pitchFamily="34" charset="0"/>
                <a:cs typeface="Times New Roman" panose="02020603050405020304" pitchFamily="18" charset="0"/>
              </a:rPr>
              <a:t> </a:t>
            </a:r>
            <a:r>
              <a:rPr lang="en-GB" sz="1200" dirty="0">
                <a:effectLst/>
                <a:latin typeface="Myriad Pro"/>
                <a:ea typeface="Calibri" panose="020F0502020204030204" pitchFamily="34" charset="0"/>
                <a:cs typeface="Times New Roman" panose="02020603050405020304" pitchFamily="18" charset="0"/>
              </a:rPr>
              <a:t>:</a:t>
            </a:r>
            <a:r>
              <a:rPr lang="en-GB" sz="1200" baseline="30000" dirty="0">
                <a:effectLst/>
                <a:latin typeface="Myriad Pro"/>
                <a:ea typeface="Calibri" panose="020F0502020204030204" pitchFamily="34" charset="0"/>
                <a:cs typeface="Times New Roman" panose="02020603050405020304" pitchFamily="18" charset="0"/>
              </a:rPr>
              <a:t> </a:t>
            </a:r>
            <a:r>
              <a:rPr lang="en-GB" sz="1200" dirty="0">
                <a:effectLst/>
                <a:latin typeface="Myriad Pro"/>
                <a:ea typeface="Calibri" panose="020F0502020204030204" pitchFamily="34" charset="0"/>
                <a:cs typeface="Times New Roman" panose="02020603050405020304" pitchFamily="18" charset="0"/>
              </a:rPr>
              <a:t>3. How much do they each receive?</a:t>
            </a:r>
          </a:p>
          <a:p>
            <a:pPr>
              <a:buNone/>
            </a:pPr>
            <a:endParaRPr lang="en-GB" sz="1200" dirty="0"/>
          </a:p>
        </p:txBody>
      </p:sp>
    </p:spTree>
    <p:extLst>
      <p:ext uri="{BB962C8B-B14F-4D97-AF65-F5344CB8AC3E}">
        <p14:creationId xmlns:p14="http://schemas.microsoft.com/office/powerpoint/2010/main" val="37802903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Previous learning</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09600" y="1052736"/>
            <a:ext cx="10972800" cy="3888432"/>
          </a:xfrm>
        </p:spPr>
        <p:txBody>
          <a:bodyPr>
            <a:noAutofit/>
          </a:bodyPr>
          <a:lstStyle/>
          <a:p>
            <a:pPr marL="0" indent="0">
              <a:buNone/>
            </a:pPr>
            <a:r>
              <a:rPr lang="en-GB" sz="2000" dirty="0"/>
              <a:t>From Upper Key Stage 2, students will bring experience of:</a:t>
            </a:r>
          </a:p>
          <a:p>
            <a:pPr>
              <a:spcBef>
                <a:spcPts val="400"/>
              </a:spcBef>
            </a:pPr>
            <a:r>
              <a:rPr lang="en-GB" sz="1800" dirty="0">
                <a:effectLst/>
                <a:latin typeface="+mn-lt"/>
                <a:ea typeface="Calibri" panose="020F0502020204030204" pitchFamily="34" charset="0"/>
                <a:cs typeface="Times New Roman" panose="02020603050405020304" pitchFamily="18" charset="0"/>
              </a:rPr>
              <a:t>multiplying proper fractions and mixed numbers by whole numbers, supported by materials and diagrams </a:t>
            </a:r>
          </a:p>
          <a:p>
            <a:r>
              <a:rPr lang="en-GB" sz="1800" dirty="0">
                <a:effectLst/>
                <a:latin typeface="+mn-lt"/>
                <a:ea typeface="Calibri" panose="020F0502020204030204" pitchFamily="34" charset="0"/>
                <a:cs typeface="Times New Roman" panose="02020603050405020304" pitchFamily="18" charset="0"/>
              </a:rPr>
              <a:t>recognising the per cent symbol (%) and understanding that per cent relates to ‘number of parts per hundred’, and writing percentages as a fraction with denominator 100, and as a decimal </a:t>
            </a:r>
          </a:p>
          <a:p>
            <a:r>
              <a:rPr lang="en-GB" sz="1800" dirty="0">
                <a:effectLst/>
                <a:latin typeface="+mn-lt"/>
                <a:ea typeface="Calibri" panose="020F0502020204030204" pitchFamily="34" charset="0"/>
                <a:cs typeface="Times New Roman" panose="02020603050405020304" pitchFamily="18" charset="0"/>
              </a:rPr>
              <a:t>using all four operations to solve problems involving measure (for example, length, mass, volume, money) using decimal notation, including scaling </a:t>
            </a:r>
          </a:p>
          <a:p>
            <a:r>
              <a:rPr lang="en-GB" sz="1800" dirty="0">
                <a:effectLst/>
                <a:latin typeface="+mn-lt"/>
                <a:ea typeface="Calibri" panose="020F0502020204030204" pitchFamily="34" charset="0"/>
                <a:cs typeface="Times New Roman" panose="02020603050405020304" pitchFamily="18" charset="0"/>
              </a:rPr>
              <a:t>solving problems involving the relative sizes of two quantities where missing values can be found by using integer multiplication and division facts </a:t>
            </a:r>
          </a:p>
          <a:p>
            <a:r>
              <a:rPr lang="en-GB" sz="1800" dirty="0">
                <a:effectLst/>
                <a:latin typeface="+mn-lt"/>
                <a:ea typeface="Calibri" panose="020F0502020204030204" pitchFamily="34" charset="0"/>
                <a:cs typeface="Times New Roman" panose="02020603050405020304" pitchFamily="18" charset="0"/>
              </a:rPr>
              <a:t>solving problems involving the calculation of percentages (for example, of measures, and such as 15% of 360) and the use of percentages for comparison </a:t>
            </a:r>
          </a:p>
          <a:p>
            <a:r>
              <a:rPr lang="en-GB" sz="1800" dirty="0">
                <a:effectLst/>
                <a:latin typeface="+mn-lt"/>
                <a:ea typeface="Calibri" panose="020F0502020204030204" pitchFamily="34" charset="0"/>
                <a:cs typeface="Times New Roman" panose="02020603050405020304" pitchFamily="18" charset="0"/>
              </a:rPr>
              <a:t>solving problems involving similar shapes where the scale factor is known or can be found</a:t>
            </a:r>
          </a:p>
          <a:p>
            <a:pPr>
              <a:spcAft>
                <a:spcPts val="400"/>
              </a:spcAft>
            </a:pPr>
            <a:r>
              <a:rPr lang="en-GB" sz="1800" dirty="0">
                <a:effectLst/>
                <a:latin typeface="+mn-lt"/>
                <a:ea typeface="Calibri" panose="020F0502020204030204" pitchFamily="34" charset="0"/>
                <a:cs typeface="Times New Roman" panose="02020603050405020304" pitchFamily="18" charset="0"/>
              </a:rPr>
              <a:t>solving problems involving unequal sharing and grouping, using knowledge of fractions and multiples.</a:t>
            </a:r>
          </a:p>
          <a:p>
            <a:endParaRPr lang="en-GB" dirty="0"/>
          </a:p>
        </p:txBody>
      </p:sp>
    </p:spTree>
    <p:extLst>
      <p:ext uri="{BB962C8B-B14F-4D97-AF65-F5344CB8AC3E}">
        <p14:creationId xmlns:p14="http://schemas.microsoft.com/office/powerpoint/2010/main" val="29529359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Future learning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585483" y="1124744"/>
                <a:ext cx="10972800" cy="3888432"/>
              </a:xfrm>
            </p:spPr>
            <p:txBody>
              <a:bodyPr>
                <a:noAutofit/>
              </a:bodyPr>
              <a:lstStyle/>
              <a:p>
                <a:pPr marL="0" indent="0">
                  <a:buNone/>
                </a:pPr>
                <a:r>
                  <a:rPr lang="en-GB" sz="2000" dirty="0"/>
                  <a:t>In KS4, students will build on the core concepts in this mathematical theme to:</a:t>
                </a:r>
              </a:p>
              <a:p>
                <a:r>
                  <a:rPr lang="en-GB" sz="1800" dirty="0"/>
                  <a:t>compare lengths, areas and volumes using ratio notation and/or scale factors; make links to similarity (including trigonometric ratios)</a:t>
                </a:r>
              </a:p>
              <a:p>
                <a:r>
                  <a:rPr lang="en-GB" sz="1800" dirty="0"/>
                  <a:t>convert between related compound units (speed, rates of pay, prices, density, pressure) in numerical and algebraic contexts</a:t>
                </a:r>
              </a:p>
              <a:p>
                <a:r>
                  <a:rPr lang="en-GB" sz="1800" dirty="0"/>
                  <a:t>understand that </a:t>
                </a:r>
                <a14:m>
                  <m:oMath xmlns:m="http://schemas.openxmlformats.org/officeDocument/2006/math">
                    <m:r>
                      <a:rPr lang="en-GB" sz="1800" i="1" dirty="0" smtClean="0">
                        <a:latin typeface="Cambria Math" panose="02040503050406030204" pitchFamily="18" charset="0"/>
                      </a:rPr>
                      <m:t>𝑋</m:t>
                    </m:r>
                  </m:oMath>
                </a14:m>
                <a:r>
                  <a:rPr lang="en-GB" sz="1800" dirty="0"/>
                  <a:t> is inversely proportional to </a:t>
                </a:r>
                <a14:m>
                  <m:oMath xmlns:m="http://schemas.openxmlformats.org/officeDocument/2006/math">
                    <m:r>
                      <a:rPr lang="en-GB" sz="1800" i="1" dirty="0" smtClean="0">
                        <a:latin typeface="Cambria Math" panose="02040503050406030204" pitchFamily="18" charset="0"/>
                      </a:rPr>
                      <m:t>𝑌</m:t>
                    </m:r>
                  </m:oMath>
                </a14:m>
                <a:r>
                  <a:rPr lang="en-GB" sz="1800" dirty="0"/>
                  <a:t> is equivalent to </a:t>
                </a:r>
                <a14:m>
                  <m:oMath xmlns:m="http://schemas.openxmlformats.org/officeDocument/2006/math">
                    <m:r>
                      <a:rPr lang="en-GB" sz="1800" i="1" dirty="0" smtClean="0">
                        <a:latin typeface="Cambria Math" panose="02040503050406030204" pitchFamily="18" charset="0"/>
                      </a:rPr>
                      <m:t>𝑋</m:t>
                    </m:r>
                  </m:oMath>
                </a14:m>
                <a:r>
                  <a:rPr lang="en-GB" sz="1800" dirty="0"/>
                  <a:t> is proportional to  </a:t>
                </a:r>
                <a14:m>
                  <m:oMath xmlns:m="http://schemas.openxmlformats.org/officeDocument/2006/math">
                    <m:f>
                      <m:fPr>
                        <m:ctrlPr>
                          <a:rPr lang="en-GB" sz="1800" i="1" smtClean="0">
                            <a:latin typeface="Cambria Math" panose="02040503050406030204" pitchFamily="18" charset="0"/>
                          </a:rPr>
                        </m:ctrlPr>
                      </m:fPr>
                      <m:num>
                        <m:r>
                          <a:rPr lang="en-GB" sz="1800" b="0" i="1" smtClean="0">
                            <a:latin typeface="Cambria Math" panose="02040503050406030204" pitchFamily="18" charset="0"/>
                          </a:rPr>
                          <m:t>1</m:t>
                        </m:r>
                      </m:num>
                      <m:den>
                        <m:r>
                          <a:rPr lang="en-GB" sz="1800" b="0" i="1" smtClean="0">
                            <a:latin typeface="Cambria Math" panose="02040503050406030204" pitchFamily="18" charset="0"/>
                          </a:rPr>
                          <m:t>𝑌</m:t>
                        </m:r>
                      </m:den>
                    </m:f>
                  </m:oMath>
                </a14:m>
                <a:endParaRPr lang="en-GB" sz="1800" dirty="0"/>
              </a:p>
              <a:p>
                <a:r>
                  <a:rPr lang="en-GB" sz="1800" dirty="0"/>
                  <a:t>{construct and} interpret equations that describe direct and inverse proportion</a:t>
                </a:r>
              </a:p>
              <a:p>
                <a:r>
                  <a:rPr lang="en-GB" sz="1800" dirty="0"/>
                  <a:t>interpret the gradient of a straight-line graph as a rate of change; recognise and interpret graphs that illustrate direct and inverse proportion</a:t>
                </a:r>
              </a:p>
              <a:p>
                <a:r>
                  <a:rPr lang="en-GB" sz="1800" dirty="0"/>
                  <a:t>{interpret the gradient at a point on a curve as the instantaneous rate of change; apply the concepts of instantaneous and average rate of change (gradients of tangents and chords) in numerical, algebraic and graphical contexts}</a:t>
                </a:r>
              </a:p>
              <a:p>
                <a:r>
                  <a:rPr lang="en-GB" sz="1800" dirty="0"/>
                  <a:t>set up, solve and interpret the answers in growth and decay problems, including compound interest {and work with general iterative processes}. </a:t>
                </a:r>
              </a:p>
              <a:p>
                <a:endParaRPr lang="en-GB" sz="1800" dirty="0"/>
              </a:p>
            </p:txBody>
          </p:sp>
        </mc:Choice>
        <mc:Fallback xmlns="">
          <p:sp>
            <p:nvSpPr>
              <p:cNvPr id="3" name="Content Placeholder 2">
                <a:extLst>
                  <a:ext uri="{FF2B5EF4-FFF2-40B4-BE49-F238E27FC236}">
                    <a16:creationId xmlns:a16="http://schemas.microsoft.com/office/drawing/2014/main" id="{44FC8275-C6AD-45D1-925D-B22BEC59FAE7}"/>
                  </a:ext>
                </a:extLst>
              </p:cNvPr>
              <p:cNvSpPr>
                <a:spLocks noGrp="1" noRot="1" noChangeAspect="1" noMove="1" noResize="1" noEditPoints="1" noAdjustHandles="1" noChangeArrowheads="1" noChangeShapeType="1" noTextEdit="1"/>
              </p:cNvSpPr>
              <p:nvPr>
                <p:ph idx="1"/>
              </p:nvPr>
            </p:nvSpPr>
            <p:spPr>
              <a:xfrm>
                <a:off x="585483" y="1124744"/>
                <a:ext cx="10972800" cy="3888432"/>
              </a:xfrm>
              <a:blipFill>
                <a:blip r:embed="rId3"/>
                <a:stretch>
                  <a:fillRect l="-556" t="-1570" b="-20094"/>
                </a:stretch>
              </a:blipFill>
            </p:spPr>
            <p:txBody>
              <a:bodyPr/>
              <a:lstStyle/>
              <a:p>
                <a:r>
                  <a:rPr lang="en-GB">
                    <a:noFill/>
                  </a:rPr>
                  <a:t> </a:t>
                </a:r>
              </a:p>
            </p:txBody>
          </p:sp>
        </mc:Fallback>
      </mc:AlternateContent>
      <p:sp>
        <p:nvSpPr>
          <p:cNvPr id="5" name="TextBox 4">
            <a:extLst>
              <a:ext uri="{FF2B5EF4-FFF2-40B4-BE49-F238E27FC236}">
                <a16:creationId xmlns:a16="http://schemas.microsoft.com/office/drawing/2014/main" id="{7B8CED6F-4114-49A2-813B-803638FBB5BC}"/>
              </a:ext>
            </a:extLst>
          </p:cNvPr>
          <p:cNvSpPr txBox="1"/>
          <p:nvPr/>
        </p:nvSpPr>
        <p:spPr>
          <a:xfrm>
            <a:off x="585482" y="5781009"/>
            <a:ext cx="8606861" cy="646331"/>
          </a:xfrm>
          <a:prstGeom prst="rect">
            <a:avLst/>
          </a:prstGeom>
          <a:noFill/>
        </p:spPr>
        <p:txBody>
          <a:bodyPr wrap="square">
            <a:spAutoFit/>
          </a:bodyPr>
          <a:lstStyle/>
          <a:p>
            <a:pPr marL="57150" indent="0">
              <a:buNone/>
            </a:pPr>
            <a:r>
              <a:rPr lang="en-GB" sz="1800" dirty="0"/>
              <a:t>Please note: Braces { } indicate additional mathematical content to be taught to more highly attaining students.</a:t>
            </a:r>
          </a:p>
        </p:txBody>
      </p:sp>
    </p:spTree>
    <p:extLst>
      <p:ext uri="{BB962C8B-B14F-4D97-AF65-F5344CB8AC3E}">
        <p14:creationId xmlns:p14="http://schemas.microsoft.com/office/powerpoint/2010/main" val="1840260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D86FC-24E5-4D0E-85D2-98C206423C65}"/>
              </a:ext>
            </a:extLst>
          </p:cNvPr>
          <p:cNvSpPr>
            <a:spLocks noGrp="1"/>
          </p:cNvSpPr>
          <p:nvPr>
            <p:ph type="title"/>
          </p:nvPr>
        </p:nvSpPr>
        <p:spPr/>
        <p:txBody>
          <a:bodyPr>
            <a:normAutofit/>
          </a:bodyPr>
          <a:lstStyle/>
          <a:p>
            <a:r>
              <a:rPr lang="en-GB" dirty="0"/>
              <a:t>Where does this fit in?</a:t>
            </a:r>
          </a:p>
        </p:txBody>
      </p:sp>
      <p:sp>
        <p:nvSpPr>
          <p:cNvPr id="3" name="Content Placeholder 2">
            <a:extLst>
              <a:ext uri="{FF2B5EF4-FFF2-40B4-BE49-F238E27FC236}">
                <a16:creationId xmlns:a16="http://schemas.microsoft.com/office/drawing/2014/main" id="{791A4E45-FBA9-4ECF-B0EE-4F542ED0D7BF}"/>
              </a:ext>
            </a:extLst>
          </p:cNvPr>
          <p:cNvSpPr>
            <a:spLocks noGrp="1"/>
          </p:cNvSpPr>
          <p:nvPr>
            <p:ph idx="1"/>
          </p:nvPr>
        </p:nvSpPr>
        <p:spPr>
          <a:xfrm>
            <a:off x="609600" y="1268760"/>
            <a:ext cx="10972800" cy="4752528"/>
          </a:xfrm>
        </p:spPr>
        <p:txBody>
          <a:bodyPr>
            <a:normAutofit/>
          </a:bodyPr>
          <a:lstStyle/>
          <a:p>
            <a:pPr marL="0" indent="0">
              <a:buNone/>
            </a:pPr>
            <a:r>
              <a:rPr lang="en-GB" dirty="0"/>
              <a:t>The NCETM has identified a set of six ‘mathematical themes’ within Key Stage 3 mathematics that bring together a group of ‘core concepts’.</a:t>
            </a:r>
          </a:p>
          <a:p>
            <a:pPr marL="0" indent="0">
              <a:buNone/>
            </a:pPr>
            <a:endParaRPr lang="en-GB" dirty="0"/>
          </a:p>
          <a:p>
            <a:pPr marL="0" indent="0">
              <a:buNone/>
            </a:pPr>
            <a:r>
              <a:rPr lang="en-GB" dirty="0"/>
              <a:t>The third of these themes is </a:t>
            </a:r>
            <a:r>
              <a:rPr lang="en-GB" dirty="0">
                <a:hlinkClick r:id="rId3"/>
              </a:rPr>
              <a:t>Multiplicative reasoning</a:t>
            </a:r>
            <a:r>
              <a:rPr lang="en-GB" dirty="0"/>
              <a:t>, which covers the following interconnected core concepts:</a:t>
            </a:r>
          </a:p>
          <a:p>
            <a:pPr marL="800100" lvl="2" indent="0">
              <a:buNone/>
            </a:pPr>
            <a:r>
              <a:rPr lang="en-GB" sz="2400" i="1" dirty="0"/>
              <a:t>3.1	Understanding multiplicative relationships</a:t>
            </a:r>
          </a:p>
          <a:p>
            <a:pPr marL="800100" lvl="2" indent="0">
              <a:buNone/>
            </a:pPr>
            <a:r>
              <a:rPr lang="en-GB" sz="2400" i="1" dirty="0"/>
              <a:t>3.2	Trigonometry</a:t>
            </a:r>
          </a:p>
          <a:p>
            <a:endParaRPr lang="en-GB" dirty="0"/>
          </a:p>
        </p:txBody>
      </p:sp>
    </p:spTree>
    <p:extLst>
      <p:ext uri="{BB962C8B-B14F-4D97-AF65-F5344CB8AC3E}">
        <p14:creationId xmlns:p14="http://schemas.microsoft.com/office/powerpoint/2010/main" val="6582329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153A-3089-4481-8DDB-FCA2DBF5BD26}"/>
              </a:ext>
            </a:extLst>
          </p:cNvPr>
          <p:cNvSpPr>
            <a:spLocks noGrp="1"/>
          </p:cNvSpPr>
          <p:nvPr>
            <p:ph type="title"/>
          </p:nvPr>
        </p:nvSpPr>
        <p:spPr/>
        <p:txBody>
          <a:bodyPr>
            <a:normAutofit/>
          </a:bodyPr>
          <a:lstStyle/>
          <a:p>
            <a:r>
              <a:rPr lang="en-GB" dirty="0"/>
              <a:t>Library of links</a:t>
            </a:r>
          </a:p>
        </p:txBody>
      </p:sp>
      <p:sp>
        <p:nvSpPr>
          <p:cNvPr id="3" name="Content Placeholder 2">
            <a:extLst>
              <a:ext uri="{FF2B5EF4-FFF2-40B4-BE49-F238E27FC236}">
                <a16:creationId xmlns:a16="http://schemas.microsoft.com/office/drawing/2014/main" id="{1A7A3616-6D2B-4F04-88B6-EF0D00E74E3C}"/>
              </a:ext>
            </a:extLst>
          </p:cNvPr>
          <p:cNvSpPr>
            <a:spLocks noGrp="1"/>
          </p:cNvSpPr>
          <p:nvPr>
            <p:ph idx="1"/>
          </p:nvPr>
        </p:nvSpPr>
        <p:spPr>
          <a:xfrm>
            <a:off x="618165" y="1268760"/>
            <a:ext cx="10972800" cy="4320480"/>
          </a:xfrm>
        </p:spPr>
        <p:txBody>
          <a:bodyPr>
            <a:normAutofit lnSpcReduction="10000"/>
          </a:bodyPr>
          <a:lstStyle/>
          <a:p>
            <a:pPr>
              <a:lnSpc>
                <a:spcPct val="100000"/>
              </a:lnSpc>
            </a:pPr>
            <a:r>
              <a:rPr lang="en-GB" dirty="0"/>
              <a:t>The following resources from the NCETM website have been referred to within this slide deck:</a:t>
            </a:r>
          </a:p>
          <a:p>
            <a:pPr lvl="1">
              <a:lnSpc>
                <a:spcPct val="100000"/>
              </a:lnSpc>
            </a:pPr>
            <a:r>
              <a:rPr lang="en-GB" b="0" i="0" u="sng" dirty="0">
                <a:solidFill>
                  <a:srgbClr val="1B6AC9"/>
                </a:solidFill>
                <a:effectLst/>
                <a:hlinkClick r:id="rId2"/>
              </a:rPr>
              <a:t>NCETM Secondary Mastery Professional Development</a:t>
            </a:r>
            <a:endParaRPr lang="en-GB" dirty="0">
              <a:hlinkClick r:id="rId3"/>
            </a:endParaRPr>
          </a:p>
          <a:p>
            <a:pPr lvl="2">
              <a:lnSpc>
                <a:spcPct val="100000"/>
              </a:lnSpc>
            </a:pPr>
            <a:r>
              <a:rPr lang="en-GB" dirty="0">
                <a:solidFill>
                  <a:srgbClr val="008080"/>
                </a:solidFill>
                <a:latin typeface="+mj-lt"/>
                <a:hlinkClick r:id="rId4"/>
              </a:rPr>
              <a:t>3 Multiplicative Reasoning </a:t>
            </a:r>
            <a:r>
              <a:rPr lang="en-GB" dirty="0">
                <a:hlinkClick r:id="rId4"/>
              </a:rPr>
              <a:t>Theme Overview Document</a:t>
            </a:r>
            <a:endParaRPr lang="en-GB" dirty="0"/>
          </a:p>
          <a:p>
            <a:pPr lvl="2">
              <a:lnSpc>
                <a:spcPct val="100000"/>
              </a:lnSpc>
            </a:pPr>
            <a:r>
              <a:rPr lang="en-GB" dirty="0">
                <a:solidFill>
                  <a:srgbClr val="008080"/>
                </a:solidFill>
                <a:latin typeface="+mj-lt"/>
                <a:hlinkClick r:id="rId5"/>
              </a:rPr>
              <a:t>3.1 Understanding Multiplicative Relationships </a:t>
            </a:r>
            <a:r>
              <a:rPr lang="en-GB" dirty="0">
                <a:hlinkClick r:id="rId5"/>
              </a:rPr>
              <a:t>Core Concept Document</a:t>
            </a:r>
            <a:endParaRPr lang="en-GB" dirty="0"/>
          </a:p>
          <a:p>
            <a:pPr lvl="1">
              <a:lnSpc>
                <a:spcPct val="100000"/>
              </a:lnSpc>
            </a:pPr>
            <a:r>
              <a:rPr lang="en-GB" dirty="0">
                <a:hlinkClick r:id="rId6"/>
              </a:rPr>
              <a:t>Using mathematical representations at KS3 | NCETM</a:t>
            </a:r>
            <a:endParaRPr lang="en-GB" dirty="0"/>
          </a:p>
          <a:p>
            <a:pPr lvl="1">
              <a:lnSpc>
                <a:spcPct val="100000"/>
              </a:lnSpc>
            </a:pPr>
            <a:r>
              <a:rPr lang="en-GB" dirty="0">
                <a:hlinkClick r:id="rId7"/>
              </a:rPr>
              <a:t>Insights from experienced teachers | NCETM</a:t>
            </a:r>
            <a:r>
              <a:rPr lang="en-GB" dirty="0"/>
              <a:t> </a:t>
            </a:r>
          </a:p>
          <a:p>
            <a:pPr lvl="1">
              <a:lnSpc>
                <a:spcPct val="100000"/>
              </a:lnSpc>
            </a:pPr>
            <a:r>
              <a:rPr lang="en-GB" dirty="0">
                <a:hlinkClick r:id="rId8"/>
              </a:rPr>
              <a:t>NCETM primary mastery professional development materials</a:t>
            </a:r>
            <a:endParaRPr lang="en-GB" dirty="0"/>
          </a:p>
          <a:p>
            <a:pPr lvl="1">
              <a:lnSpc>
                <a:spcPct val="100000"/>
              </a:lnSpc>
            </a:pPr>
            <a:r>
              <a:rPr lang="en-GB" dirty="0">
                <a:hlinkClick r:id="rId9"/>
              </a:rPr>
              <a:t>NCETM primary assessment materials</a:t>
            </a:r>
            <a:endParaRPr lang="en-GB" dirty="0"/>
          </a:p>
          <a:p>
            <a:pPr lvl="1">
              <a:lnSpc>
                <a:spcPct val="100000"/>
              </a:lnSpc>
            </a:pPr>
            <a:r>
              <a:rPr lang="en-GB" dirty="0">
                <a:hlinkClick r:id="rId10"/>
              </a:rPr>
              <a:t>NCETM secondary assessment materials</a:t>
            </a:r>
            <a:endParaRPr lang="en-GB" dirty="0"/>
          </a:p>
          <a:p>
            <a:pPr>
              <a:lnSpc>
                <a:spcPct val="100000"/>
              </a:lnSpc>
            </a:pPr>
            <a:r>
              <a:rPr lang="en-GB" dirty="0"/>
              <a:t>There are also references to: </a:t>
            </a:r>
          </a:p>
          <a:p>
            <a:pPr lvl="1">
              <a:lnSpc>
                <a:spcPct val="100000"/>
              </a:lnSpc>
            </a:pPr>
            <a:r>
              <a:rPr lang="en-GB" dirty="0">
                <a:hlinkClick r:id="rId11"/>
              </a:rPr>
              <a:t>Standards &amp; Testing Agency’s past mathematics papers</a:t>
            </a:r>
            <a:endParaRPr lang="en-GB" dirty="0"/>
          </a:p>
          <a:p>
            <a:pPr>
              <a:lnSpc>
                <a:spcPct val="100000"/>
              </a:lnSpc>
            </a:pPr>
            <a:endParaRPr lang="en-GB" dirty="0"/>
          </a:p>
        </p:txBody>
      </p:sp>
    </p:spTree>
    <p:extLst>
      <p:ext uri="{BB962C8B-B14F-4D97-AF65-F5344CB8AC3E}">
        <p14:creationId xmlns:p14="http://schemas.microsoft.com/office/powerpoint/2010/main" val="309275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FFB52D-71CC-495C-94C7-A0E5C8CDE3DB}"/>
              </a:ext>
            </a:extLst>
          </p:cNvPr>
          <p:cNvPicPr>
            <a:picLocks noChangeAspect="1"/>
          </p:cNvPicPr>
          <p:nvPr/>
        </p:nvPicPr>
        <p:blipFill>
          <a:blip r:embed="rId3"/>
          <a:stretch>
            <a:fillRect/>
          </a:stretch>
        </p:blipFill>
        <p:spPr>
          <a:xfrm>
            <a:off x="255526" y="188521"/>
            <a:ext cx="11680948" cy="4968671"/>
          </a:xfrm>
          <a:prstGeom prst="rect">
            <a:avLst/>
          </a:prstGeom>
        </p:spPr>
      </p:pic>
      <p:sp>
        <p:nvSpPr>
          <p:cNvPr id="2" name="Title 1">
            <a:extLst>
              <a:ext uri="{FF2B5EF4-FFF2-40B4-BE49-F238E27FC236}">
                <a16:creationId xmlns:a16="http://schemas.microsoft.com/office/drawing/2014/main" id="{A0642ABA-D758-4BC0-8C63-908FEB3DBA53}"/>
              </a:ext>
            </a:extLst>
          </p:cNvPr>
          <p:cNvSpPr>
            <a:spLocks noGrp="1"/>
          </p:cNvSpPr>
          <p:nvPr>
            <p:ph type="title"/>
          </p:nvPr>
        </p:nvSpPr>
        <p:spPr>
          <a:xfrm>
            <a:off x="595808" y="5235078"/>
            <a:ext cx="10972800" cy="426170"/>
          </a:xfrm>
        </p:spPr>
        <p:txBody>
          <a:bodyPr/>
          <a:lstStyle/>
          <a:p>
            <a:r>
              <a:rPr lang="en-GB" dirty="0"/>
              <a:t>Where does this fit in?</a:t>
            </a:r>
          </a:p>
        </p:txBody>
      </p:sp>
      <p:sp>
        <p:nvSpPr>
          <p:cNvPr id="4" name="Text Placeholder 3">
            <a:extLst>
              <a:ext uri="{FF2B5EF4-FFF2-40B4-BE49-F238E27FC236}">
                <a16:creationId xmlns:a16="http://schemas.microsoft.com/office/drawing/2014/main" id="{D4BE8EF1-2D65-4E3D-B92B-5E970F7EFBD9}"/>
              </a:ext>
            </a:extLst>
          </p:cNvPr>
          <p:cNvSpPr>
            <a:spLocks noGrp="1"/>
          </p:cNvSpPr>
          <p:nvPr>
            <p:ph type="body" sz="half" idx="2"/>
          </p:nvPr>
        </p:nvSpPr>
        <p:spPr>
          <a:xfrm>
            <a:off x="653080" y="5661248"/>
            <a:ext cx="8611272" cy="864096"/>
          </a:xfrm>
        </p:spPr>
        <p:txBody>
          <a:bodyPr>
            <a:normAutofit fontScale="92500" lnSpcReduction="10000"/>
          </a:bodyPr>
          <a:lstStyle/>
          <a:p>
            <a:pPr>
              <a:spcBef>
                <a:spcPts val="600"/>
              </a:spcBef>
            </a:pPr>
            <a:r>
              <a:rPr lang="en-GB" sz="1500" dirty="0"/>
              <a:t>Within this core concept, </a:t>
            </a:r>
            <a:r>
              <a:rPr lang="en-GB" sz="1500" dirty="0">
                <a:hlinkClick r:id="rId4"/>
              </a:rPr>
              <a:t>3.1 Understanding multiplicative relationships</a:t>
            </a:r>
            <a:r>
              <a:rPr lang="en-GB" sz="1500" dirty="0"/>
              <a:t>, there are six statements of knowledge, skills and understanding. </a:t>
            </a:r>
          </a:p>
          <a:p>
            <a:pPr>
              <a:spcBef>
                <a:spcPts val="600"/>
              </a:spcBef>
            </a:pPr>
            <a:r>
              <a:rPr lang="en-GB" sz="1500" dirty="0"/>
              <a:t>These, in turn, are broken down into twenty three key ideas. The highlighted key idea is exemplified in this slide deck.</a:t>
            </a:r>
          </a:p>
          <a:p>
            <a:pPr>
              <a:spcBef>
                <a:spcPts val="600"/>
              </a:spcBef>
            </a:pPr>
            <a:endParaRPr lang="en-GB" dirty="0"/>
          </a:p>
        </p:txBody>
      </p:sp>
      <p:sp>
        <p:nvSpPr>
          <p:cNvPr id="6" name="Rectangle: Rounded Corners 5">
            <a:extLst>
              <a:ext uri="{FF2B5EF4-FFF2-40B4-BE49-F238E27FC236}">
                <a16:creationId xmlns:a16="http://schemas.microsoft.com/office/drawing/2014/main" id="{653D5F66-9288-4589-B2D5-4F1DD186EDC8}"/>
              </a:ext>
            </a:extLst>
          </p:cNvPr>
          <p:cNvSpPr/>
          <p:nvPr/>
        </p:nvSpPr>
        <p:spPr>
          <a:xfrm>
            <a:off x="3215680" y="3213000"/>
            <a:ext cx="4248472" cy="216000"/>
          </a:xfrm>
          <a:prstGeom prst="roundRect">
            <a:avLst/>
          </a:prstGeom>
          <a:solidFill>
            <a:schemeClr val="accent5">
              <a:alpha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buNone/>
            </a:pPr>
            <a:endParaRPr lang="en-GB" dirty="0">
              <a:solidFill>
                <a:schemeClr val="tx1"/>
              </a:solidFill>
              <a:highlight>
                <a:srgbClr val="FFFF00"/>
              </a:highlight>
            </a:endParaRPr>
          </a:p>
        </p:txBody>
      </p:sp>
    </p:spTree>
    <p:extLst>
      <p:ext uri="{BB962C8B-B14F-4D97-AF65-F5344CB8AC3E}">
        <p14:creationId xmlns:p14="http://schemas.microsoft.com/office/powerpoint/2010/main" val="1564429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73BF-9462-4BFE-9899-B03A2F61EC46}"/>
              </a:ext>
            </a:extLst>
          </p:cNvPr>
          <p:cNvSpPr>
            <a:spLocks noGrp="1"/>
          </p:cNvSpPr>
          <p:nvPr>
            <p:ph type="title"/>
          </p:nvPr>
        </p:nvSpPr>
        <p:spPr/>
        <p:txBody>
          <a:bodyPr/>
          <a:lstStyle/>
          <a:p>
            <a:r>
              <a:rPr lang="en-GB" dirty="0"/>
              <a:t>What do students need to understand?</a:t>
            </a:r>
          </a:p>
        </p:txBody>
      </p:sp>
      <p:sp>
        <p:nvSpPr>
          <p:cNvPr id="3" name="Content Placeholder 2">
            <a:extLst>
              <a:ext uri="{FF2B5EF4-FFF2-40B4-BE49-F238E27FC236}">
                <a16:creationId xmlns:a16="http://schemas.microsoft.com/office/drawing/2014/main" id="{0AAA1129-2DC4-4D6C-AF4A-D73E11FF54E6}"/>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sp>
        <p:nvSpPr>
          <p:cNvPr id="5" name="Content Placeholder 2">
            <a:extLst>
              <a:ext uri="{FF2B5EF4-FFF2-40B4-BE49-F238E27FC236}">
                <a16:creationId xmlns:a16="http://schemas.microsoft.com/office/drawing/2014/main" id="{90F697D0-6439-41A2-81D7-DB737B83FE8F}"/>
              </a:ext>
            </a:extLst>
          </p:cNvPr>
          <p:cNvSpPr txBox="1">
            <a:spLocks/>
          </p:cNvSpPr>
          <p:nvPr/>
        </p:nvSpPr>
        <p:spPr>
          <a:xfrm>
            <a:off x="660694" y="1414173"/>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600"/>
              </a:spcBef>
              <a:spcAft>
                <a:spcPts val="600"/>
              </a:spcAft>
              <a:buClrTx/>
              <a:buNone/>
            </a:pPr>
            <a:r>
              <a:rPr lang="en-GB" b="1" dirty="0">
                <a:latin typeface="+mj-lt"/>
                <a:ea typeface="Calibri" panose="020F0502020204030204" pitchFamily="34" charset="0"/>
                <a:cs typeface="Times New Roman" panose="02020603050405020304" pitchFamily="18" charset="0"/>
              </a:rPr>
              <a:t>3.1.4.3 Be able to determine one part, given the other part and the ratio</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Interpret mathematically a situation involving unequal sharing, using correct notation and relevant diagrams.</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Recognise the multiplicative relationship between a and b in the ratio a : b.</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Find missing parts when a quantity is divided into more than two unequal parts.</a:t>
            </a:r>
          </a:p>
        </p:txBody>
      </p:sp>
    </p:spTree>
    <p:extLst>
      <p:ext uri="{BB962C8B-B14F-4D97-AF65-F5344CB8AC3E}">
        <p14:creationId xmlns:p14="http://schemas.microsoft.com/office/powerpoint/2010/main" val="275947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5755-BBA6-4415-8363-1E04CF4A873D}"/>
              </a:ext>
            </a:extLst>
          </p:cNvPr>
          <p:cNvSpPr>
            <a:spLocks noGrp="1"/>
          </p:cNvSpPr>
          <p:nvPr>
            <p:ph type="title"/>
          </p:nvPr>
        </p:nvSpPr>
        <p:spPr/>
        <p:txBody>
          <a:bodyPr>
            <a:normAutofit/>
          </a:bodyPr>
          <a:lstStyle/>
          <a:p>
            <a:r>
              <a:rPr lang="en-GB" dirty="0"/>
              <a:t>Why is this key idea important?</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FED2F79C-5848-49D9-91F8-6BE74ED8C15B}"/>
                  </a:ext>
                </a:extLst>
              </p:cNvPr>
              <p:cNvSpPr txBox="1">
                <a:spLocks/>
              </p:cNvSpPr>
              <p:nvPr/>
            </p:nvSpPr>
            <p:spPr>
              <a:xfrm>
                <a:off x="623229" y="1196753"/>
                <a:ext cx="10972800" cy="496533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buClrTx/>
                </a:pPr>
                <a:r>
                  <a:rPr lang="en-GB" dirty="0"/>
                  <a:t>Students may have previously met the idea of multiplication by thinking about equal groupings of objects and counting on in equal amounts from zero. </a:t>
                </a:r>
              </a:p>
              <a:p>
                <a:pPr fontAlgn="auto">
                  <a:spcAft>
                    <a:spcPts val="0"/>
                  </a:spcAft>
                  <a:buClrTx/>
                </a:pPr>
                <a:r>
                  <a:rPr lang="en-GB" dirty="0"/>
                  <a:t>As the numbers with which students work with extend beyond integers to include fractions and decimals, the scaling view of multiplication becomes increasingly important.</a:t>
                </a:r>
              </a:p>
              <a:p>
                <a:r>
                  <a:rPr lang="en-GB" dirty="0"/>
                  <a:t>Here, ratios are used to describe and explore multiplicative relationships. Students may still view some of these contexts additively, but it is vital that the multiplicative aspect is explored and emphasised. For example, in a question such as ‘Some money is shared between Alan and Layla in the ratio 2 : 3. If Alan receives £10, how much does Layla receive?’ students may perceive an entirely additive structure: divide the whole into five parts, take two parts for Alan and three parts for Layla. However, students should also have the awareness that Alan and Layla’s money is linked by multiplicative relationships: Layla has </a:t>
                </a:r>
                <a14:m>
                  <m:oMath xmlns:m="http://schemas.openxmlformats.org/officeDocument/2006/math">
                    <m:box>
                      <m:boxPr>
                        <m:ctrlPr>
                          <a:rPr lang="en-GB" i="1" smtClean="0">
                            <a:latin typeface="Cambria Math" panose="02040503050406030204" pitchFamily="18" charset="0"/>
                          </a:rPr>
                        </m:ctrlPr>
                      </m:boxPr>
                      <m:e>
                        <m:argPr>
                          <m:argSz m:val="-1"/>
                        </m:argPr>
                        <m:f>
                          <m:fPr>
                            <m:ctrlPr>
                              <a:rPr lang="en-GB"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2</m:t>
                            </m:r>
                          </m:den>
                        </m:f>
                      </m:e>
                    </m:box>
                  </m:oMath>
                </a14:m>
                <a:r>
                  <a:rPr lang="en-GB" dirty="0"/>
                  <a:t> of Alan’s share, and Alan has </a:t>
                </a:r>
                <a14:m>
                  <m:oMath xmlns:m="http://schemas.openxmlformats.org/officeDocument/2006/math">
                    <m:box>
                      <m:boxPr>
                        <m:ctrlPr>
                          <a:rPr lang="en-GB" i="1" smtClean="0">
                            <a:latin typeface="Cambria Math" panose="02040503050406030204" pitchFamily="18" charset="0"/>
                          </a:rPr>
                        </m:ctrlPr>
                      </m:boxPr>
                      <m:e>
                        <m:argPr>
                          <m:argSz m:val="-1"/>
                        </m:argPr>
                        <m:f>
                          <m:fPr>
                            <m:ctrlPr>
                              <a:rPr lang="en-GB"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3</m:t>
                            </m:r>
                          </m:den>
                        </m:f>
                      </m:e>
                    </m:box>
                  </m:oMath>
                </a14:m>
                <a:r>
                  <a:rPr lang="en-GB" dirty="0"/>
                  <a:t> of Layla’s share. Also, Alan has </a:t>
                </a:r>
                <a14:m>
                  <m:oMath xmlns:m="http://schemas.openxmlformats.org/officeDocument/2006/math">
                    <m:box>
                      <m:boxPr>
                        <m:ctrlPr>
                          <a:rPr lang="en-GB" i="1">
                            <a:latin typeface="Cambria Math" panose="02040503050406030204" pitchFamily="18" charset="0"/>
                          </a:rPr>
                        </m:ctrlPr>
                      </m:boxPr>
                      <m:e>
                        <m:argPr>
                          <m:argSz m:val="-1"/>
                        </m:argPr>
                        <m:f>
                          <m:fPr>
                            <m:ctrlPr>
                              <a:rPr lang="en-GB" i="1">
                                <a:latin typeface="Cambria Math" panose="02040503050406030204" pitchFamily="18" charset="0"/>
                              </a:rPr>
                            </m:ctrlPr>
                          </m:fPr>
                          <m:num>
                            <m:r>
                              <a:rPr lang="en-GB" i="1">
                                <a:latin typeface="Cambria Math" panose="02040503050406030204" pitchFamily="18" charset="0"/>
                              </a:rPr>
                              <m:t>2</m:t>
                            </m:r>
                          </m:num>
                          <m:den>
                            <m:r>
                              <a:rPr lang="en-GB" b="0" i="1" smtClean="0">
                                <a:latin typeface="Cambria Math" panose="02040503050406030204" pitchFamily="18" charset="0"/>
                              </a:rPr>
                              <m:t>5</m:t>
                            </m:r>
                          </m:den>
                        </m:f>
                      </m:e>
                    </m:box>
                  </m:oMath>
                </a14:m>
                <a:r>
                  <a:rPr lang="en-GB" dirty="0"/>
                  <a:t> of the total and Layla has </a:t>
                </a:r>
                <a14:m>
                  <m:oMath xmlns:m="http://schemas.openxmlformats.org/officeDocument/2006/math">
                    <m:box>
                      <m:boxPr>
                        <m:ctrlPr>
                          <a:rPr lang="en-GB" i="1">
                            <a:latin typeface="Cambria Math" panose="02040503050406030204" pitchFamily="18" charset="0"/>
                          </a:rPr>
                        </m:ctrlPr>
                      </m:boxPr>
                      <m:e>
                        <m:argPr>
                          <m:argSz m:val="-1"/>
                        </m:argPr>
                        <m:f>
                          <m:fPr>
                            <m:ctrlPr>
                              <a:rPr lang="en-GB" i="1">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5</m:t>
                            </m:r>
                          </m:den>
                        </m:f>
                      </m:e>
                    </m:box>
                  </m:oMath>
                </a14:m>
                <a:r>
                  <a:rPr lang="en-GB" dirty="0"/>
                  <a:t> of the total.</a:t>
                </a:r>
              </a:p>
              <a:p>
                <a:r>
                  <a:rPr lang="en-GB" dirty="0"/>
                  <a:t>The idea of a rate then becomes an integral part of this multiplicative relationship. The ratio 2 : 3 can be thought of as ‘for every £2 Alan has, Layla has £3’ or, by considering the multiplier, ‘for every £1 Alan has, Layla has £1.50’.</a:t>
                </a:r>
              </a:p>
            </p:txBody>
          </p:sp>
        </mc:Choice>
        <mc:Fallback xmlns="">
          <p:sp>
            <p:nvSpPr>
              <p:cNvPr id="7" name="Content Placeholder 2">
                <a:extLst>
                  <a:ext uri="{FF2B5EF4-FFF2-40B4-BE49-F238E27FC236}">
                    <a16:creationId xmlns:a16="http://schemas.microsoft.com/office/drawing/2014/main" id="{FED2F79C-5848-49D9-91F8-6BE74ED8C15B}"/>
                  </a:ext>
                </a:extLst>
              </p:cNvPr>
              <p:cNvSpPr txBox="1">
                <a:spLocks noRot="1" noChangeAspect="1" noMove="1" noResize="1" noEditPoints="1" noAdjustHandles="1" noChangeArrowheads="1" noChangeShapeType="1" noTextEdit="1"/>
              </p:cNvSpPr>
              <p:nvPr/>
            </p:nvSpPr>
            <p:spPr>
              <a:xfrm>
                <a:off x="623229" y="1196753"/>
                <a:ext cx="10972800" cy="4965336"/>
              </a:xfrm>
              <a:prstGeom prst="rect">
                <a:avLst/>
              </a:prstGeom>
              <a:blipFill>
                <a:blip r:embed="rId3"/>
                <a:stretch>
                  <a:fillRect l="-611" t="-2577" r="-722"/>
                </a:stretch>
              </a:blipFill>
            </p:spPr>
            <p:txBody>
              <a:bodyPr/>
              <a:lstStyle/>
              <a:p>
                <a:r>
                  <a:rPr lang="en-GB">
                    <a:noFill/>
                  </a:rPr>
                  <a:t> </a:t>
                </a:r>
              </a:p>
            </p:txBody>
          </p:sp>
        </mc:Fallback>
      </mc:AlternateContent>
    </p:spTree>
    <p:extLst>
      <p:ext uri="{BB962C8B-B14F-4D97-AF65-F5344CB8AC3E}">
        <p14:creationId xmlns:p14="http://schemas.microsoft.com/office/powerpoint/2010/main" val="2783938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176B-7C6C-4CED-AE26-B9480C744EEE}"/>
              </a:ext>
            </a:extLst>
          </p:cNvPr>
          <p:cNvSpPr>
            <a:spLocks noGrp="1"/>
          </p:cNvSpPr>
          <p:nvPr>
            <p:ph type="title"/>
          </p:nvPr>
        </p:nvSpPr>
        <p:spPr/>
        <p:txBody>
          <a:bodyPr>
            <a:normAutofit/>
          </a:bodyPr>
          <a:lstStyle/>
          <a:p>
            <a:r>
              <a:rPr lang="en-GB" dirty="0"/>
              <a:t>Prior learning</a:t>
            </a:r>
          </a:p>
        </p:txBody>
      </p:sp>
      <p:sp>
        <p:nvSpPr>
          <p:cNvPr id="4" name="Content Placeholder 2">
            <a:extLst>
              <a:ext uri="{FF2B5EF4-FFF2-40B4-BE49-F238E27FC236}">
                <a16:creationId xmlns:a16="http://schemas.microsoft.com/office/drawing/2014/main" id="{C27B25F0-54FD-4E02-991E-9E4879F3822D}"/>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graphicFrame>
        <p:nvGraphicFramePr>
          <p:cNvPr id="5" name="Table 6">
            <a:extLst>
              <a:ext uri="{FF2B5EF4-FFF2-40B4-BE49-F238E27FC236}">
                <a16:creationId xmlns:a16="http://schemas.microsoft.com/office/drawing/2014/main" id="{45129EA7-82EE-493E-A796-17669E6B0FCB}"/>
              </a:ext>
            </a:extLst>
          </p:cNvPr>
          <p:cNvGraphicFramePr>
            <a:graphicFrameLocks noGrp="1"/>
          </p:cNvGraphicFramePr>
          <p:nvPr>
            <p:extLst>
              <p:ext uri="{D42A27DB-BD31-4B8C-83A1-F6EECF244321}">
                <p14:modId xmlns:p14="http://schemas.microsoft.com/office/powerpoint/2010/main" val="3762729885"/>
              </p:ext>
            </p:extLst>
          </p:nvPr>
        </p:nvGraphicFramePr>
        <p:xfrm>
          <a:off x="663190" y="1196752"/>
          <a:ext cx="6368914" cy="5032868"/>
        </p:xfrm>
        <a:graphic>
          <a:graphicData uri="http://schemas.openxmlformats.org/drawingml/2006/table">
            <a:tbl>
              <a:tblPr firstRow="1" bandRow="1">
                <a:tableStyleId>{E8B1032C-EA38-4F05-BA0D-38AFFFC7BED3}</a:tableStyleId>
              </a:tblPr>
              <a:tblGrid>
                <a:gridCol w="6368914">
                  <a:extLst>
                    <a:ext uri="{9D8B030D-6E8A-4147-A177-3AD203B41FA5}">
                      <a16:colId xmlns:a16="http://schemas.microsoft.com/office/drawing/2014/main" val="590117535"/>
                    </a:ext>
                  </a:extLst>
                </a:gridCol>
              </a:tblGrid>
              <a:tr h="204344">
                <a:tc>
                  <a:txBody>
                    <a:bodyPr/>
                    <a:lstStyle/>
                    <a:p>
                      <a:r>
                        <a:rPr lang="en-GB" dirty="0"/>
                        <a:t>Upper Key Stage 2 Learning Outcome</a:t>
                      </a:r>
                    </a:p>
                  </a:txBody>
                  <a:tcPr/>
                </a:tc>
                <a:extLst>
                  <a:ext uri="{0D108BD9-81ED-4DB2-BD59-A6C34878D82A}">
                    <a16:rowId xmlns:a16="http://schemas.microsoft.com/office/drawing/2014/main" val="1564221312"/>
                  </a:ext>
                </a:extLst>
              </a:tr>
              <a:tr h="643748">
                <a:tc>
                  <a:txBody>
                    <a:bodyPr/>
                    <a:lstStyle/>
                    <a:p>
                      <a:pPr marL="285750" indent="-285750">
                        <a:buFont typeface="Arial" panose="020B0604020202020204" pitchFamily="34" charset="0"/>
                        <a:buChar char="•"/>
                      </a:pPr>
                      <a:r>
                        <a:rPr lang="en-GB" dirty="0"/>
                        <a:t>Multiply proper fractions and mixed numbers by whole numbers, supported by materials and diagrams</a:t>
                      </a:r>
                    </a:p>
                  </a:txBody>
                  <a:tcPr/>
                </a:tc>
                <a:extLst>
                  <a:ext uri="{0D108BD9-81ED-4DB2-BD59-A6C34878D82A}">
                    <a16:rowId xmlns:a16="http://schemas.microsoft.com/office/drawing/2014/main" val="1387505252"/>
                  </a:ext>
                </a:extLst>
              </a:tr>
              <a:tr h="777773">
                <a:tc>
                  <a:txBody>
                    <a:bodyPr/>
                    <a:lstStyle/>
                    <a:p>
                      <a:pPr marL="285750" indent="-285750">
                        <a:buFont typeface="Arial" panose="020B0604020202020204" pitchFamily="34" charset="0"/>
                        <a:buChar char="•"/>
                      </a:pPr>
                      <a:r>
                        <a:rPr lang="en-GB" dirty="0"/>
                        <a:t>Use all four operations to solve problems involving measure (for example, length, mass, volume, money) using decimal notation, including scaling</a:t>
                      </a:r>
                    </a:p>
                  </a:txBody>
                  <a:tcPr/>
                </a:tc>
                <a:extLst>
                  <a:ext uri="{0D108BD9-81ED-4DB2-BD59-A6C34878D82A}">
                    <a16:rowId xmlns:a16="http://schemas.microsoft.com/office/drawing/2014/main" val="502591801"/>
                  </a:ext>
                </a:extLst>
              </a:tr>
              <a:tr h="777773">
                <a:tc>
                  <a:txBody>
                    <a:bodyPr/>
                    <a:lstStyle/>
                    <a:p>
                      <a:pPr marL="285750" indent="-285750">
                        <a:buFont typeface="Arial" panose="020B0604020202020204" pitchFamily="34" charset="0"/>
                        <a:buChar char="•"/>
                      </a:pPr>
                      <a:r>
                        <a:rPr lang="en-GB" dirty="0"/>
                        <a:t>Solve problems involving the relative sizes of two quantities where missing values can be found by using integer multiplication and division facts</a:t>
                      </a:r>
                    </a:p>
                  </a:txBody>
                  <a:tcPr/>
                </a:tc>
                <a:extLst>
                  <a:ext uri="{0D108BD9-81ED-4DB2-BD59-A6C34878D82A}">
                    <a16:rowId xmlns:a16="http://schemas.microsoft.com/office/drawing/2014/main" val="2537917201"/>
                  </a:ext>
                </a:extLst>
              </a:tr>
              <a:tr h="777773">
                <a:tc>
                  <a:txBody>
                    <a:bodyPr/>
                    <a:lstStyle/>
                    <a:p>
                      <a:pPr marL="285750" indent="-285750">
                        <a:buFont typeface="Arial" panose="020B0604020202020204" pitchFamily="34" charset="0"/>
                        <a:buChar char="•"/>
                      </a:pPr>
                      <a:r>
                        <a:rPr lang="en-GB" dirty="0"/>
                        <a:t>Solve problems involving the calculation of percentages (for example, of measures, and such as 15% of 360) and the use of percentages for comparison</a:t>
                      </a:r>
                    </a:p>
                  </a:txBody>
                  <a:tcPr/>
                </a:tc>
                <a:extLst>
                  <a:ext uri="{0D108BD9-81ED-4DB2-BD59-A6C34878D82A}">
                    <a16:rowId xmlns:a16="http://schemas.microsoft.com/office/drawing/2014/main" val="4192537400"/>
                  </a:ext>
                </a:extLst>
              </a:tr>
              <a:tr h="63978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Solve problems involving similar shapes where the scale factor is known or can be found</a:t>
                      </a:r>
                    </a:p>
                  </a:txBody>
                  <a:tcPr/>
                </a:tc>
                <a:extLst>
                  <a:ext uri="{0D108BD9-81ED-4DB2-BD59-A6C34878D82A}">
                    <a16:rowId xmlns:a16="http://schemas.microsoft.com/office/drawing/2014/main" val="1032467388"/>
                  </a:ext>
                </a:extLst>
              </a:tr>
              <a:tr h="63978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Solve problems involving unequal sharing and grouping, using knowledge of fractions and multiples</a:t>
                      </a:r>
                    </a:p>
                  </a:txBody>
                  <a:tcPr/>
                </a:tc>
                <a:extLst>
                  <a:ext uri="{0D108BD9-81ED-4DB2-BD59-A6C34878D82A}">
                    <a16:rowId xmlns:a16="http://schemas.microsoft.com/office/drawing/2014/main" val="1516169651"/>
                  </a:ext>
                </a:extLst>
              </a:tr>
            </a:tbl>
          </a:graphicData>
        </a:graphic>
      </p:graphicFrame>
    </p:spTree>
    <p:extLst>
      <p:ext uri="{BB962C8B-B14F-4D97-AF65-F5344CB8AC3E}">
        <p14:creationId xmlns:p14="http://schemas.microsoft.com/office/powerpoint/2010/main" val="2168896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a:t>Checking prior learning</a:t>
            </a:r>
            <a:endParaRPr lang="en-GB" dirty="0"/>
          </a:p>
        </p:txBody>
      </p:sp>
      <p:sp>
        <p:nvSpPr>
          <p:cNvPr id="7" name="TextBox 6">
            <a:extLst>
              <a:ext uri="{FF2B5EF4-FFF2-40B4-BE49-F238E27FC236}">
                <a16:creationId xmlns:a16="http://schemas.microsoft.com/office/drawing/2014/main" id="{5A11F985-4672-446F-BA8D-29C1B3809F58}"/>
              </a:ext>
            </a:extLst>
          </p:cNvPr>
          <p:cNvSpPr txBox="1"/>
          <p:nvPr/>
        </p:nvSpPr>
        <p:spPr>
          <a:xfrm>
            <a:off x="839416" y="1377754"/>
            <a:ext cx="9433048" cy="956159"/>
          </a:xfrm>
          <a:prstGeom prst="rect">
            <a:avLst/>
          </a:prstGeom>
          <a:noFill/>
        </p:spPr>
        <p:txBody>
          <a:bodyPr wrap="square">
            <a:spAutoFit/>
          </a:bodyPr>
          <a:lstStyle/>
          <a:p>
            <a:pP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Sam and Tom share 45 marbles in the ratio 2</a:t>
            </a:r>
            <a:r>
              <a:rPr lang="en-GB" sz="2400" baseline="300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a:t>
            </a:r>
            <a:r>
              <a:rPr lang="en-GB" sz="2400" baseline="300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3.</a:t>
            </a:r>
          </a:p>
          <a:p>
            <a:pPr>
              <a:buNone/>
            </a:pPr>
            <a:r>
              <a:rPr lang="en-GB" sz="2400" dirty="0">
                <a:effectLst/>
                <a:latin typeface="+mj-lt"/>
                <a:ea typeface="Calibri" panose="020F0502020204030204" pitchFamily="34" charset="0"/>
                <a:cs typeface="Times New Roman" panose="02020603050405020304" pitchFamily="18" charset="0"/>
              </a:rPr>
              <a:t>How many more marbles does Tom have than Sam?</a:t>
            </a:r>
            <a:endParaRPr lang="en-GB" sz="2400" dirty="0">
              <a:latin typeface="+mj-lt"/>
            </a:endParaRPr>
          </a:p>
        </p:txBody>
      </p:sp>
      <p:pic>
        <p:nvPicPr>
          <p:cNvPr id="8" name="Picture 7">
            <a:extLst>
              <a:ext uri="{FF2B5EF4-FFF2-40B4-BE49-F238E27FC236}">
                <a16:creationId xmlns:a16="http://schemas.microsoft.com/office/drawing/2014/main" id="{E8788F98-4058-4D76-AFAA-4C9EE3E2EE40}"/>
              </a:ext>
            </a:extLst>
          </p:cNvPr>
          <p:cNvPicPr>
            <a:picLocks noChangeAspect="1"/>
          </p:cNvPicPr>
          <p:nvPr/>
        </p:nvPicPr>
        <p:blipFill rotWithShape="1">
          <a:blip r:embed="rId3"/>
          <a:srcRect l="9969" t="16401" r="13839" b="35326"/>
          <a:stretch/>
        </p:blipFill>
        <p:spPr>
          <a:xfrm>
            <a:off x="5555940" y="2708920"/>
            <a:ext cx="6192549" cy="2660807"/>
          </a:xfrm>
          <a:prstGeom prst="rect">
            <a:avLst/>
          </a:prstGeom>
        </p:spPr>
      </p:pic>
      <p:sp>
        <p:nvSpPr>
          <p:cNvPr id="9" name="TextBox 8">
            <a:extLst>
              <a:ext uri="{FF2B5EF4-FFF2-40B4-BE49-F238E27FC236}">
                <a16:creationId xmlns:a16="http://schemas.microsoft.com/office/drawing/2014/main" id="{358C8506-99DD-459F-896F-E81CDA2BC708}"/>
              </a:ext>
            </a:extLst>
          </p:cNvPr>
          <p:cNvSpPr txBox="1"/>
          <p:nvPr/>
        </p:nvSpPr>
        <p:spPr>
          <a:xfrm>
            <a:off x="841252" y="2996952"/>
            <a:ext cx="4606676" cy="1774845"/>
          </a:xfrm>
          <a:prstGeom prst="rect">
            <a:avLst/>
          </a:prstGeom>
          <a:noFill/>
        </p:spPr>
        <p:txBody>
          <a:bodyPr wrap="square">
            <a:spAutoFit/>
          </a:bodyPr>
          <a:lstStyle/>
          <a:p>
            <a:pP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Here are two similar right-angled triang</a:t>
            </a:r>
            <a:r>
              <a:rPr lang="en-GB" sz="2400" dirty="0">
                <a:latin typeface="+mj-lt"/>
                <a:ea typeface="Calibri" panose="020F0502020204030204" pitchFamily="34" charset="0"/>
                <a:cs typeface="Times New Roman" panose="02020603050405020304" pitchFamily="18" charset="0"/>
              </a:rPr>
              <a:t>les.</a:t>
            </a:r>
          </a:p>
          <a:p>
            <a:pP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Write the ratio of side </a:t>
            </a: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a</a:t>
            </a:r>
            <a:r>
              <a:rPr lang="en-GB" sz="2400" dirty="0">
                <a:effectLst/>
                <a:latin typeface="+mj-lt"/>
                <a:ea typeface="Calibri" panose="020F0502020204030204" pitchFamily="34" charset="0"/>
                <a:cs typeface="Times New Roman" panose="02020603050405020304" pitchFamily="18" charset="0"/>
              </a:rPr>
              <a:t> to side </a:t>
            </a: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b</a:t>
            </a:r>
            <a:r>
              <a:rPr lang="en-GB" sz="2400" dirty="0">
                <a:effectLst/>
                <a:latin typeface="+mj-lt"/>
                <a:ea typeface="Calibri" panose="020F0502020204030204" pitchFamily="34" charset="0"/>
                <a:cs typeface="Times New Roman" panose="02020603050405020304" pitchFamily="18" charset="0"/>
              </a:rPr>
              <a:t>.</a:t>
            </a:r>
          </a:p>
          <a:p>
            <a:pPr>
              <a:spcBef>
                <a:spcPts val="400"/>
              </a:spcBef>
              <a:spcAft>
                <a:spcPts val="400"/>
              </a:spcAft>
              <a:buNone/>
            </a:pPr>
            <a:r>
              <a:rPr lang="en-GB" sz="2400" dirty="0">
                <a:latin typeface="Times New Roman" panose="02020603050405020304" pitchFamily="18" charset="0"/>
                <a:ea typeface="Calibri" panose="020F0502020204030204" pitchFamily="34" charset="0"/>
                <a:cs typeface="Times New Roman" panose="02020603050405020304" pitchFamily="18" charset="0"/>
              </a:rPr>
              <a:t>a</a:t>
            </a:r>
            <a:r>
              <a:rPr lang="en-GB" sz="2400" dirty="0">
                <a:latin typeface="+mj-lt"/>
                <a:ea typeface="Calibri" panose="020F0502020204030204" pitchFamily="34" charset="0"/>
                <a:cs typeface="Times New Roman" panose="02020603050405020304" pitchFamily="18" charset="0"/>
              </a:rPr>
              <a:t> : </a:t>
            </a:r>
            <a:r>
              <a:rPr lang="en-GB" sz="2400" dirty="0">
                <a:latin typeface="Times New Roman" panose="02020603050405020304" pitchFamily="18" charset="0"/>
                <a:ea typeface="Calibri" panose="020F0502020204030204" pitchFamily="34" charset="0"/>
                <a:cs typeface="Times New Roman" panose="02020603050405020304" pitchFamily="18" charset="0"/>
              </a:rPr>
              <a:t>b</a:t>
            </a:r>
            <a:r>
              <a:rPr lang="en-GB" sz="2400" dirty="0">
                <a:latin typeface="+mj-lt"/>
                <a:ea typeface="Calibri" panose="020F0502020204030204" pitchFamily="34" charset="0"/>
                <a:cs typeface="Times New Roman" panose="02020603050405020304" pitchFamily="18" charset="0"/>
              </a:rPr>
              <a:t> = __ : __</a:t>
            </a:r>
            <a:endParaRPr lang="en-GB" sz="2400" dirty="0">
              <a:effectLst/>
              <a:latin typeface="+mj-lt"/>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8CE2D09C-7BF1-4591-BF52-6BBFA08940D1}"/>
              </a:ext>
            </a:extLst>
          </p:cNvPr>
          <p:cNvSpPr txBox="1"/>
          <p:nvPr/>
        </p:nvSpPr>
        <p:spPr>
          <a:xfrm>
            <a:off x="407368" y="1375525"/>
            <a:ext cx="504056" cy="461665"/>
          </a:xfrm>
          <a:prstGeom prst="rect">
            <a:avLst/>
          </a:prstGeom>
          <a:noFill/>
        </p:spPr>
        <p:txBody>
          <a:bodyPr wrap="square">
            <a:spAutoFit/>
          </a:bodyPr>
          <a:lstStyle/>
          <a:p>
            <a:pPr>
              <a:buNone/>
            </a:pPr>
            <a:r>
              <a:rPr lang="en-GB" sz="2400" dirty="0">
                <a:solidFill>
                  <a:srgbClr val="00628C"/>
                </a:solidFill>
                <a:effectLst/>
                <a:latin typeface="+mj-lt"/>
                <a:ea typeface="Calibri" panose="020F0502020204030204" pitchFamily="34" charset="0"/>
                <a:cs typeface="Times New Roman" panose="02020603050405020304" pitchFamily="18" charset="0"/>
              </a:rPr>
              <a:t>a)</a:t>
            </a:r>
            <a:endParaRPr lang="en-GB" sz="2400" dirty="0">
              <a:solidFill>
                <a:srgbClr val="00628C"/>
              </a:solidFill>
            </a:endParaRPr>
          </a:p>
        </p:txBody>
      </p:sp>
      <p:sp>
        <p:nvSpPr>
          <p:cNvPr id="12" name="TextBox 11">
            <a:extLst>
              <a:ext uri="{FF2B5EF4-FFF2-40B4-BE49-F238E27FC236}">
                <a16:creationId xmlns:a16="http://schemas.microsoft.com/office/drawing/2014/main" id="{83780C9D-1B18-469E-98F9-44BB698A3EA5}"/>
              </a:ext>
            </a:extLst>
          </p:cNvPr>
          <p:cNvSpPr txBox="1"/>
          <p:nvPr/>
        </p:nvSpPr>
        <p:spPr>
          <a:xfrm>
            <a:off x="407368" y="2986674"/>
            <a:ext cx="504056" cy="461665"/>
          </a:xfrm>
          <a:prstGeom prst="rect">
            <a:avLst/>
          </a:prstGeom>
          <a:noFill/>
        </p:spPr>
        <p:txBody>
          <a:bodyPr wrap="square">
            <a:spAutoFit/>
          </a:bodyPr>
          <a:lstStyle/>
          <a:p>
            <a:pPr>
              <a:buNone/>
            </a:pPr>
            <a:r>
              <a:rPr lang="en-GB" sz="2400" dirty="0">
                <a:solidFill>
                  <a:srgbClr val="00628C"/>
                </a:solidFill>
                <a:effectLst/>
                <a:latin typeface="+mj-lt"/>
                <a:ea typeface="Calibri" panose="020F0502020204030204" pitchFamily="34" charset="0"/>
                <a:cs typeface="Times New Roman" panose="02020603050405020304" pitchFamily="18" charset="0"/>
              </a:rPr>
              <a:t>b)</a:t>
            </a:r>
            <a:endParaRPr lang="en-GB" sz="2400" dirty="0">
              <a:solidFill>
                <a:srgbClr val="00628C"/>
              </a:solidFill>
            </a:endParaRPr>
          </a:p>
        </p:txBody>
      </p:sp>
    </p:spTree>
    <p:extLst>
      <p:ext uri="{BB962C8B-B14F-4D97-AF65-F5344CB8AC3E}">
        <p14:creationId xmlns:p14="http://schemas.microsoft.com/office/powerpoint/2010/main" val="19348991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10.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2.2|1.6"/>
</p:tagLst>
</file>

<file path=ppt/tags/tag3.xml><?xml version="1.0" encoding="utf-8"?>
<p:tagLst xmlns:a="http://schemas.openxmlformats.org/drawingml/2006/main" xmlns:r="http://schemas.openxmlformats.org/officeDocument/2006/relationships" xmlns:p="http://schemas.openxmlformats.org/presentationml/2006/main">
  <p:tag name="TIMING" val="|2.2|1.6"/>
</p:tagLst>
</file>

<file path=ppt/tags/tag4.xml><?xml version="1.0" encoding="utf-8"?>
<p:tagLst xmlns:a="http://schemas.openxmlformats.org/drawingml/2006/main" xmlns:r="http://schemas.openxmlformats.org/officeDocument/2006/relationships" xmlns:p="http://schemas.openxmlformats.org/presentationml/2006/main">
  <p:tag name="TIMING" val="|2.2|1.6"/>
</p:tagLst>
</file>

<file path=ppt/tags/tag5.xml><?xml version="1.0" encoding="utf-8"?>
<p:tagLst xmlns:a="http://schemas.openxmlformats.org/drawingml/2006/main" xmlns:r="http://schemas.openxmlformats.org/officeDocument/2006/relationships" xmlns:p="http://schemas.openxmlformats.org/presentationml/2006/main">
  <p:tag name="TIMING" val="|2.2|1.6"/>
</p:tagLst>
</file>

<file path=ppt/tags/tag6.xml><?xml version="1.0" encoding="utf-8"?>
<p:tagLst xmlns:a="http://schemas.openxmlformats.org/drawingml/2006/main" xmlns:r="http://schemas.openxmlformats.org/officeDocument/2006/relationships" xmlns:p="http://schemas.openxmlformats.org/presentationml/2006/main">
  <p:tag name="TIMING" val="|2.2|1.6"/>
</p:tagLst>
</file>

<file path=ppt/tags/tag7.xml><?xml version="1.0" encoding="utf-8"?>
<p:tagLst xmlns:a="http://schemas.openxmlformats.org/drawingml/2006/main" xmlns:r="http://schemas.openxmlformats.org/officeDocument/2006/relationships" xmlns:p="http://schemas.openxmlformats.org/presentationml/2006/main">
  <p:tag name="TIMING" val="|2.2|1.6"/>
</p:tagLst>
</file>

<file path=ppt/tags/tag8.xml><?xml version="1.0" encoding="utf-8"?>
<p:tagLst xmlns:a="http://schemas.openxmlformats.org/drawingml/2006/main" xmlns:r="http://schemas.openxmlformats.org/officeDocument/2006/relationships" xmlns:p="http://schemas.openxmlformats.org/presentationml/2006/main">
  <p:tag name="TIMING" val="|2.2|1.6"/>
</p:tagLst>
</file>

<file path=ppt/tags/tag9.xml><?xml version="1.0" encoding="utf-8"?>
<p:tagLst xmlns:a="http://schemas.openxmlformats.org/drawingml/2006/main" xmlns:r="http://schemas.openxmlformats.org/officeDocument/2006/relationships" xmlns:p="http://schemas.openxmlformats.org/presentationml/2006/main">
  <p:tag name="TIMING" val="|2.2|1.6"/>
</p:tagLst>
</file>

<file path=ppt/theme/theme1.xml><?xml version="1.0" encoding="utf-8"?>
<a:theme xmlns:a="http://schemas.openxmlformats.org/drawingml/2006/main" name="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3 PD Materials PPT template TO USE" id="{9E276CD5-BEAC-4CCE-AE34-74AB2CA1AEBD}" vid="{BC810C90-8B54-4148-B4B6-1999428F45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33BD7AB7B8D684D85F4D49CC0D05EEF" ma:contentTypeVersion="12" ma:contentTypeDescription="Create a new document." ma:contentTypeScope="" ma:versionID="cd3af561843256d40e6154081e43db4a">
  <xsd:schema xmlns:xsd="http://www.w3.org/2001/XMLSchema" xmlns:xs="http://www.w3.org/2001/XMLSchema" xmlns:p="http://schemas.microsoft.com/office/2006/metadata/properties" xmlns:ns2="b17c8f57-d5a2-4476-ad19-6366d61ed755" xmlns:ns3="dc9bd944-225f-43f1-96dc-d5ee43d55d1c" targetNamespace="http://schemas.microsoft.com/office/2006/metadata/properties" ma:root="true" ma:fieldsID="d01adb29e71ed870df0688fded3de582" ns2:_="" ns3:_="">
    <xsd:import namespace="b17c8f57-d5a2-4476-ad19-6366d61ed755"/>
    <xsd:import namespace="dc9bd944-225f-43f1-96dc-d5ee43d55d1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7c8f57-d5a2-4476-ad19-6366d61ed7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5CA48D5-CF87-4E62-9CFA-B8134F07C6D3}">
  <ds:schemaRefs>
    <ds:schemaRef ds:uri="http://schemas.microsoft.com/office/2006/metadata/longProperties"/>
  </ds:schemaRefs>
</ds:datastoreItem>
</file>

<file path=customXml/itemProps2.xml><?xml version="1.0" encoding="utf-8"?>
<ds:datastoreItem xmlns:ds="http://schemas.openxmlformats.org/officeDocument/2006/customXml" ds:itemID="{4614D725-2C21-4C66-9CD4-8D38560013A8}">
  <ds:schemaRefs>
    <ds:schemaRef ds:uri="http://schemas.microsoft.com/sharepoint/v3/contenttype/forms"/>
  </ds:schemaRefs>
</ds:datastoreItem>
</file>

<file path=customXml/itemProps3.xml><?xml version="1.0" encoding="utf-8"?>
<ds:datastoreItem xmlns:ds="http://schemas.openxmlformats.org/officeDocument/2006/customXml" ds:itemID="{7C929F17-7065-44D4-BAC9-30D6CA7CBC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7c8f57-d5a2-4476-ad19-6366d61ed755"/>
    <ds:schemaRef ds:uri="dc9bd944-225f-43f1-96dc-d5ee43d55d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1B18B3D-5C68-4030-BEF3-6F927E24DA37}">
  <ds:schemaRefs>
    <ds:schemaRef ds:uri="http://purl.org/dc/elements/1.1/"/>
    <ds:schemaRef ds:uri="dc9bd944-225f-43f1-96dc-d5ee43d55d1c"/>
    <ds:schemaRef ds:uri="http://www.w3.org/XML/1998/namespace"/>
    <ds:schemaRef ds:uri="b17c8f57-d5a2-4476-ad19-6366d61ed755"/>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KS3 PD Materials PPT template TO USE</Template>
  <TotalTime>282</TotalTime>
  <Words>6722</Words>
  <Application>Microsoft Office PowerPoint</Application>
  <PresentationFormat>Widescreen</PresentationFormat>
  <Paragraphs>462</Paragraphs>
  <Slides>40</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Cambria Math</vt:lpstr>
      <vt:lpstr>Myriad Pro</vt:lpstr>
      <vt:lpstr>Times New Roman</vt:lpstr>
      <vt:lpstr>Custom Design</vt:lpstr>
      <vt:lpstr>Ratio: determining parts given the part and the ratio</vt:lpstr>
      <vt:lpstr>About this resource</vt:lpstr>
      <vt:lpstr>About this resource</vt:lpstr>
      <vt:lpstr>Where does this fit in?</vt:lpstr>
      <vt:lpstr>Where does this fit in?</vt:lpstr>
      <vt:lpstr>What do students need to understand?</vt:lpstr>
      <vt:lpstr>Why is this key idea important?</vt:lpstr>
      <vt:lpstr>Prior learning</vt:lpstr>
      <vt:lpstr>Checking prior learning</vt:lpstr>
      <vt:lpstr>Common difficulties and misconceptions</vt:lpstr>
      <vt:lpstr>Common difficulties and misconceptions (1)</vt:lpstr>
      <vt:lpstr>Common difficulties and misconceptions (1 cont’d)</vt:lpstr>
      <vt:lpstr>Common difficulties and misconceptions (2)</vt:lpstr>
      <vt:lpstr>Interpret mathematically a situation involving unequal sharing, using correct notation and relevant diagrams</vt:lpstr>
      <vt:lpstr>Interpret mathematically a situation involving unequal sharing, using correct notation and relevant diagrams</vt:lpstr>
      <vt:lpstr>Interpret mathematically a situation involving unequal sharing, using correct notation and relevant diagrams</vt:lpstr>
      <vt:lpstr>Interpret mathematically a situation involving unequal sharing, using correct notation and relevant diagrams</vt:lpstr>
      <vt:lpstr>Recognise the multiplicative relationship between a and b in the ratio a : b</vt:lpstr>
      <vt:lpstr>Recognise the multiplicative relationship between a and b in the ratio a : b</vt:lpstr>
      <vt:lpstr>Recognise the multiplicative relationship between a and b in the ratio a : b</vt:lpstr>
      <vt:lpstr>Recognise the multiplicative relationship between a and b in the ratio a : b</vt:lpstr>
      <vt:lpstr>Recognise the multiplicative relationship between a and b in the ratio a : b</vt:lpstr>
      <vt:lpstr>Recognise the multiplicative relationship between a and b in the ratio a : b</vt:lpstr>
      <vt:lpstr>Recognise the multiplicative relationship between a and b in the ratio a : b</vt:lpstr>
      <vt:lpstr>Recognise the multiplicative relationship between a and b in the ratio a : b</vt:lpstr>
      <vt:lpstr>Recognise the multiplicative relationship between a and b in the ratio a : b</vt:lpstr>
      <vt:lpstr>Find missing parts when a quantity is divided into more than two unequal parts</vt:lpstr>
      <vt:lpstr>Find missing parts when a quantity is divided into more than two unequal parts</vt:lpstr>
      <vt:lpstr>Find missing parts when a quantity is divided into more than two unequal parts</vt:lpstr>
      <vt:lpstr>Find missing parts when a quantity is divided into more than two unequal parts</vt:lpstr>
      <vt:lpstr>Find missing parts when a quantity is divided into more than two unequal parts</vt:lpstr>
      <vt:lpstr>Find missing parts when a quantity is divided into more than two unequal parts</vt:lpstr>
      <vt:lpstr>Reflection questions</vt:lpstr>
      <vt:lpstr>PowerPoint Presentation</vt:lpstr>
      <vt:lpstr>Appendices</vt:lpstr>
      <vt:lpstr>Key vocabulary </vt:lpstr>
      <vt:lpstr>Representations and structure </vt:lpstr>
      <vt:lpstr>Previous learning</vt:lpstr>
      <vt:lpstr>Future learning</vt:lpstr>
      <vt:lpstr>Library of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Ratio: determining parts given the part and the ratio</dc:title>
  <dc:creator>Rebecca Donaldson</dc:creator>
  <cp:lastModifiedBy>Steve McCormack</cp:lastModifiedBy>
  <cp:revision>4</cp:revision>
  <dcterms:created xsi:type="dcterms:W3CDTF">2021-04-26T13:00:54Z</dcterms:created>
  <dcterms:modified xsi:type="dcterms:W3CDTF">2021-09-21T08:56:18Z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0x010100D33BD7AB7B8D684D85F4D49CC0D05EEF</vt:lpwstr>
  </property>
</Properties>
</file>