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2" r:id="rId4"/>
  </p:sldMasterIdLst>
  <p:notesMasterIdLst>
    <p:notesMasterId r:id="rId27"/>
  </p:notesMasterIdLst>
  <p:handoutMasterIdLst>
    <p:handoutMasterId r:id="rId28"/>
  </p:handoutMasterIdLst>
  <p:sldIdLst>
    <p:sldId id="256" r:id="rId5"/>
    <p:sldId id="266" r:id="rId6"/>
    <p:sldId id="267" r:id="rId7"/>
    <p:sldId id="268" r:id="rId8"/>
    <p:sldId id="269" r:id="rId9"/>
    <p:sldId id="270" r:id="rId10"/>
    <p:sldId id="271" r:id="rId11"/>
    <p:sldId id="272" r:id="rId12"/>
    <p:sldId id="273" r:id="rId13"/>
    <p:sldId id="274" r:id="rId14"/>
    <p:sldId id="275" r:id="rId15"/>
    <p:sldId id="276" r:id="rId16"/>
    <p:sldId id="277" r:id="rId17"/>
    <p:sldId id="286" r:id="rId18"/>
    <p:sldId id="278" r:id="rId19"/>
    <p:sldId id="279" r:id="rId20"/>
    <p:sldId id="280" r:id="rId21"/>
    <p:sldId id="281" r:id="rId22"/>
    <p:sldId id="282" r:id="rId23"/>
    <p:sldId id="283" r:id="rId24"/>
    <p:sldId id="284" r:id="rId25"/>
    <p:sldId id="285" r:id="rId26"/>
  </p:sldIdLst>
  <p:sldSz cx="9144000" cy="6858000" type="screen4x3"/>
  <p:notesSz cx="6858000" cy="9144000"/>
  <p:defaultTextStyle>
    <a:defPPr>
      <a:defRPr lang="en-GB"/>
    </a:defPPr>
    <a:lvl1pPr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1pPr>
    <a:lvl2pPr marL="4572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2pPr>
    <a:lvl3pPr marL="9144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3pPr>
    <a:lvl4pPr marL="13716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4pPr>
    <a:lvl5pPr marL="18288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0" name="Author" initials="A" lastIdx="0" clrIdx="9"/>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82CBDD"/>
    <a:srgbClr val="00628C"/>
    <a:srgbClr val="C8E2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32" autoAdjust="0"/>
    <p:restoredTop sz="63974" autoAdjust="0"/>
  </p:normalViewPr>
  <p:slideViewPr>
    <p:cSldViewPr snapToGrid="0">
      <p:cViewPr varScale="1">
        <p:scale>
          <a:sx n="57" d="100"/>
          <a:sy n="57" d="100"/>
        </p:scale>
        <p:origin x="1902" y="72"/>
      </p:cViewPr>
      <p:guideLst>
        <p:guide orient="horz" pos="2160"/>
        <p:guide pos="2880"/>
      </p:guideLst>
    </p:cSldViewPr>
  </p:slideViewPr>
  <p:notesTextViewPr>
    <p:cViewPr>
      <p:scale>
        <a:sx n="150" d="100"/>
        <a:sy n="150" d="100"/>
      </p:scale>
      <p:origin x="0" y="0"/>
    </p:cViewPr>
  </p:notesTextViewPr>
  <p:notesViewPr>
    <p:cSldViewPr snapToGrid="0">
      <p:cViewPr varScale="1">
        <p:scale>
          <a:sx n="99" d="100"/>
          <a:sy n="99" d="100"/>
        </p:scale>
        <p:origin x="3064"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image" Target="../media/image3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40.wmf"/><Relationship Id="rId1" Type="http://schemas.openxmlformats.org/officeDocument/2006/relationships/image" Target="../media/image3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 Id="rId5" Type="http://schemas.openxmlformats.org/officeDocument/2006/relationships/image" Target="../media/image47.wmf"/><Relationship Id="rId4" Type="http://schemas.openxmlformats.org/officeDocument/2006/relationships/image" Target="../media/image46.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5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6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9C2368A-073F-454C-AA2E-3C44DC4C47C1}" type="datetimeFigureOut">
              <a:rPr lang="en-US" smtClean="0"/>
              <a:t>13-Aug-19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55692D-1BD2-0646-89ED-8056ECA92CC7}" type="slidenum">
              <a:rPr lang="en-US" smtClean="0"/>
              <a:t>‹#›</a:t>
            </a:fld>
            <a:endParaRPr lang="en-US"/>
          </a:p>
        </p:txBody>
      </p:sp>
    </p:spTree>
    <p:extLst>
      <p:ext uri="{BB962C8B-B14F-4D97-AF65-F5344CB8AC3E}">
        <p14:creationId xmlns:p14="http://schemas.microsoft.com/office/powerpoint/2010/main" val="821257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D82ED8-BF9E-1842-9745-8BACABFF8F0C}" type="datetimeFigureOut">
              <a:rPr lang="en-US" smtClean="0"/>
              <a:t>13-Aug-19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B2033A-FB0F-7949-A9F0-CBC790DC54B4}" type="slidenum">
              <a:rPr lang="en-US" smtClean="0"/>
              <a:t>‹#›</a:t>
            </a:fld>
            <a:endParaRPr lang="en-US"/>
          </a:p>
        </p:txBody>
      </p:sp>
    </p:spTree>
    <p:extLst>
      <p:ext uri="{BB962C8B-B14F-4D97-AF65-F5344CB8AC3E}">
        <p14:creationId xmlns:p14="http://schemas.microsoft.com/office/powerpoint/2010/main" val="1314362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The spotty ribbon is shorter than the plain ribbon.</a:t>
            </a:r>
          </a:p>
          <a:p>
            <a:r>
              <a:rPr lang="en-GB" i="1" dirty="0"/>
              <a:t>The plain ribbon is longer than the spotty ribbon.</a:t>
            </a:r>
          </a:p>
          <a:p>
            <a:r>
              <a:rPr lang="en-GB" i="1" dirty="0"/>
              <a:t>The spotty ribbon is 5 cm long.</a:t>
            </a:r>
          </a:p>
          <a:p>
            <a:r>
              <a:rPr lang="en-GB" i="1" dirty="0"/>
              <a:t>The length of </a:t>
            </a:r>
            <a:r>
              <a:rPr lang="en-GB" i="1" u="sng" dirty="0"/>
              <a:t>three</a:t>
            </a:r>
            <a:r>
              <a:rPr lang="en-GB" i="1" dirty="0"/>
              <a:t> spotty ribbons is equal to the length of the plain ribbon.</a:t>
            </a:r>
          </a:p>
          <a:p>
            <a:r>
              <a:rPr lang="en-GB" i="1" dirty="0"/>
              <a:t>The combined length of three spotty ribbons is fifteen centimetres.</a:t>
            </a:r>
          </a:p>
          <a:p>
            <a:r>
              <a:rPr lang="en-GB" i="1" dirty="0"/>
              <a:t>Five centimetres times by three is equal to fifteen centimetres.</a:t>
            </a:r>
          </a:p>
          <a:p>
            <a:r>
              <a:rPr lang="en-GB" i="1" dirty="0"/>
              <a:t>Five centimetres multiplied by three is equal to fifteen centimetres.</a:t>
            </a:r>
          </a:p>
          <a:p>
            <a:r>
              <a:rPr lang="en-GB" i="1" dirty="0"/>
              <a:t>So the plain ribbon is fifteen centimetres long. </a:t>
            </a:r>
          </a:p>
          <a:p>
            <a:r>
              <a:rPr lang="en-GB" i="1" dirty="0"/>
              <a:t>The plain ribbon is </a:t>
            </a:r>
            <a:r>
              <a:rPr lang="en-GB" i="1" u="sng" dirty="0"/>
              <a:t>three times</a:t>
            </a:r>
            <a:r>
              <a:rPr lang="en-GB" i="1" u="none" dirty="0"/>
              <a:t> </a:t>
            </a:r>
            <a:r>
              <a:rPr lang="en-GB" i="1" dirty="0"/>
              <a:t>the length of the spotty ribbon.</a:t>
            </a:r>
          </a:p>
        </p:txBody>
      </p:sp>
      <p:sp>
        <p:nvSpPr>
          <p:cNvPr id="4" name="Slide Number Placeholder 3"/>
          <p:cNvSpPr>
            <a:spLocks noGrp="1"/>
          </p:cNvSpPr>
          <p:nvPr>
            <p:ph type="sldNum" sz="quarter" idx="5"/>
          </p:nvPr>
        </p:nvSpPr>
        <p:spPr/>
        <p:txBody>
          <a:bodyPr/>
          <a:lstStyle/>
          <a:p>
            <a:fld id="{38B2033A-FB0F-7949-A9F0-CBC790DC54B4}" type="slidenum">
              <a:rPr lang="en-US" smtClean="0"/>
              <a:t>3</a:t>
            </a:fld>
            <a:endParaRPr lang="en-US"/>
          </a:p>
        </p:txBody>
      </p:sp>
    </p:spTree>
    <p:extLst>
      <p:ext uri="{BB962C8B-B14F-4D97-AF65-F5344CB8AC3E}">
        <p14:creationId xmlns:p14="http://schemas.microsoft.com/office/powerpoint/2010/main" val="27407276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The plain ribbon is </a:t>
            </a:r>
            <a:r>
              <a:rPr lang="en-GB" i="1" u="sng" dirty="0"/>
              <a:t>one-half times</a:t>
            </a:r>
            <a:r>
              <a:rPr lang="en-GB" i="1" u="none" dirty="0"/>
              <a:t> </a:t>
            </a:r>
            <a:r>
              <a:rPr lang="en-GB" i="1" dirty="0"/>
              <a:t>the length of the striped ribbon.</a:t>
            </a:r>
          </a:p>
        </p:txBody>
      </p:sp>
      <p:sp>
        <p:nvSpPr>
          <p:cNvPr id="4" name="Slide Number Placeholder 3"/>
          <p:cNvSpPr>
            <a:spLocks noGrp="1"/>
          </p:cNvSpPr>
          <p:nvPr>
            <p:ph type="sldNum" sz="quarter" idx="5"/>
          </p:nvPr>
        </p:nvSpPr>
        <p:spPr/>
        <p:txBody>
          <a:bodyPr/>
          <a:lstStyle/>
          <a:p>
            <a:fld id="{38B2033A-FB0F-7949-A9F0-CBC790DC54B4}" type="slidenum">
              <a:rPr lang="en-US" smtClean="0"/>
              <a:t>14</a:t>
            </a:fld>
            <a:endParaRPr lang="en-US"/>
          </a:p>
        </p:txBody>
      </p:sp>
    </p:spTree>
    <p:extLst>
      <p:ext uri="{BB962C8B-B14F-4D97-AF65-F5344CB8AC3E}">
        <p14:creationId xmlns:p14="http://schemas.microsoft.com/office/powerpoint/2010/main" val="38573182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The mass of a mother bear is </a:t>
            </a:r>
            <a:r>
              <a:rPr lang="en-GB" i="1" u="sng" dirty="0"/>
              <a:t>four times</a:t>
            </a:r>
            <a:r>
              <a:rPr lang="en-GB" i="1" u="none" dirty="0"/>
              <a:t> </a:t>
            </a:r>
            <a:r>
              <a:rPr lang="en-GB" i="1" dirty="0"/>
              <a:t>the mass of her cub.</a:t>
            </a:r>
          </a:p>
        </p:txBody>
      </p:sp>
      <p:sp>
        <p:nvSpPr>
          <p:cNvPr id="4" name="Slide Number Placeholder 3"/>
          <p:cNvSpPr>
            <a:spLocks noGrp="1"/>
          </p:cNvSpPr>
          <p:nvPr>
            <p:ph type="sldNum" sz="quarter" idx="5"/>
          </p:nvPr>
        </p:nvSpPr>
        <p:spPr/>
        <p:txBody>
          <a:bodyPr/>
          <a:lstStyle/>
          <a:p>
            <a:fld id="{38B2033A-FB0F-7949-A9F0-CBC790DC54B4}" type="slidenum">
              <a:rPr lang="en-US" smtClean="0"/>
              <a:t>18</a:t>
            </a:fld>
            <a:endParaRPr lang="en-US"/>
          </a:p>
        </p:txBody>
      </p:sp>
    </p:spTree>
    <p:extLst>
      <p:ext uri="{BB962C8B-B14F-4D97-AF65-F5344CB8AC3E}">
        <p14:creationId xmlns:p14="http://schemas.microsoft.com/office/powerpoint/2010/main" val="39327029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The mass of a bear cub is </a:t>
            </a:r>
            <a:r>
              <a:rPr lang="en-GB" i="1" u="sng" dirty="0"/>
              <a:t>one quarter</a:t>
            </a:r>
            <a:r>
              <a:rPr lang="en-GB" i="1" u="none" dirty="0"/>
              <a:t> </a:t>
            </a:r>
            <a:r>
              <a:rPr lang="en-GB" i="1" dirty="0"/>
              <a:t>the mass of his mother.</a:t>
            </a:r>
          </a:p>
        </p:txBody>
      </p:sp>
      <p:sp>
        <p:nvSpPr>
          <p:cNvPr id="4" name="Slide Number Placeholder 3"/>
          <p:cNvSpPr>
            <a:spLocks noGrp="1"/>
          </p:cNvSpPr>
          <p:nvPr>
            <p:ph type="sldNum" sz="quarter" idx="5"/>
          </p:nvPr>
        </p:nvSpPr>
        <p:spPr/>
        <p:txBody>
          <a:bodyPr/>
          <a:lstStyle/>
          <a:p>
            <a:fld id="{38B2033A-FB0F-7949-A9F0-CBC790DC54B4}" type="slidenum">
              <a:rPr lang="en-US" smtClean="0"/>
              <a:t>19</a:t>
            </a:fld>
            <a:endParaRPr lang="en-US"/>
          </a:p>
        </p:txBody>
      </p:sp>
    </p:spTree>
    <p:extLst>
      <p:ext uri="{BB962C8B-B14F-4D97-AF65-F5344CB8AC3E}">
        <p14:creationId xmlns:p14="http://schemas.microsoft.com/office/powerpoint/2010/main" val="18373742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The volume of orange juice is </a:t>
            </a:r>
            <a:r>
              <a:rPr lang="en-GB" i="1" u="sng" dirty="0"/>
              <a:t>three times</a:t>
            </a:r>
            <a:r>
              <a:rPr lang="en-GB" i="1" dirty="0"/>
              <a:t> the volume of cranberry juice.</a:t>
            </a:r>
          </a:p>
          <a:p>
            <a:r>
              <a:rPr lang="en-GB" i="1" dirty="0"/>
              <a:t>The volume of cranberry juice is </a:t>
            </a:r>
            <a:r>
              <a:rPr lang="en-GB" i="1" u="sng" dirty="0"/>
              <a:t>one third</a:t>
            </a:r>
            <a:r>
              <a:rPr lang="en-GB" i="1" dirty="0"/>
              <a:t> the volume of orange juice.</a:t>
            </a:r>
          </a:p>
        </p:txBody>
      </p:sp>
      <p:sp>
        <p:nvSpPr>
          <p:cNvPr id="4" name="Slide Number Placeholder 3"/>
          <p:cNvSpPr>
            <a:spLocks noGrp="1"/>
          </p:cNvSpPr>
          <p:nvPr>
            <p:ph type="sldNum" sz="quarter" idx="5"/>
          </p:nvPr>
        </p:nvSpPr>
        <p:spPr/>
        <p:txBody>
          <a:bodyPr/>
          <a:lstStyle/>
          <a:p>
            <a:fld id="{38B2033A-FB0F-7949-A9F0-CBC790DC54B4}" type="slidenum">
              <a:rPr lang="en-US" smtClean="0"/>
              <a:t>20</a:t>
            </a:fld>
            <a:endParaRPr lang="en-US"/>
          </a:p>
        </p:txBody>
      </p:sp>
    </p:spTree>
    <p:extLst>
      <p:ext uri="{BB962C8B-B14F-4D97-AF65-F5344CB8AC3E}">
        <p14:creationId xmlns:p14="http://schemas.microsoft.com/office/powerpoint/2010/main" val="3897588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The weight of the sugar is </a:t>
            </a:r>
            <a:r>
              <a:rPr lang="en-GB" i="1" u="sng" dirty="0"/>
              <a:t>two times/twice/double</a:t>
            </a:r>
            <a:r>
              <a:rPr lang="en-GB" i="1" dirty="0"/>
              <a:t> the weight of the butter. </a:t>
            </a:r>
          </a:p>
          <a:p>
            <a:r>
              <a:rPr lang="en-GB" i="1" dirty="0"/>
              <a:t>How much does the sugar weigh?</a:t>
            </a:r>
          </a:p>
        </p:txBody>
      </p:sp>
      <p:sp>
        <p:nvSpPr>
          <p:cNvPr id="4" name="Slide Number Placeholder 3"/>
          <p:cNvSpPr>
            <a:spLocks noGrp="1"/>
          </p:cNvSpPr>
          <p:nvPr>
            <p:ph type="sldNum" sz="quarter" idx="5"/>
          </p:nvPr>
        </p:nvSpPr>
        <p:spPr/>
        <p:txBody>
          <a:bodyPr/>
          <a:lstStyle/>
          <a:p>
            <a:fld id="{38B2033A-FB0F-7949-A9F0-CBC790DC54B4}" type="slidenum">
              <a:rPr lang="en-US" smtClean="0"/>
              <a:t>21</a:t>
            </a:fld>
            <a:endParaRPr lang="en-US"/>
          </a:p>
        </p:txBody>
      </p:sp>
    </p:spTree>
    <p:extLst>
      <p:ext uri="{BB962C8B-B14F-4D97-AF65-F5344CB8AC3E}">
        <p14:creationId xmlns:p14="http://schemas.microsoft.com/office/powerpoint/2010/main" val="1431597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The stripy ribbon is </a:t>
            </a:r>
            <a:r>
              <a:rPr lang="en-GB" i="1" u="sng" dirty="0"/>
              <a:t>two times</a:t>
            </a:r>
            <a:r>
              <a:rPr lang="en-GB" i="1" dirty="0"/>
              <a:t> the length of the plain ribbon.</a:t>
            </a:r>
          </a:p>
          <a:p>
            <a:r>
              <a:rPr lang="en-GB" i="1" dirty="0"/>
              <a:t>The stripy ribbon is </a:t>
            </a:r>
            <a:r>
              <a:rPr lang="en-GB" i="1" u="sng" dirty="0"/>
              <a:t>twice</a:t>
            </a:r>
            <a:r>
              <a:rPr lang="en-GB" i="1" dirty="0"/>
              <a:t> the length of the plain ribbon.</a:t>
            </a:r>
          </a:p>
          <a:p>
            <a:r>
              <a:rPr lang="en-GB" i="1" dirty="0"/>
              <a:t>The stripy ribbon is </a:t>
            </a:r>
            <a:r>
              <a:rPr lang="en-GB" i="1" u="sng" dirty="0"/>
              <a:t>double</a:t>
            </a:r>
            <a:r>
              <a:rPr lang="en-GB" i="1" dirty="0"/>
              <a:t> the length of the plain ribbon.</a:t>
            </a:r>
          </a:p>
        </p:txBody>
      </p:sp>
      <p:sp>
        <p:nvSpPr>
          <p:cNvPr id="4" name="Slide Number Placeholder 3"/>
          <p:cNvSpPr>
            <a:spLocks noGrp="1"/>
          </p:cNvSpPr>
          <p:nvPr>
            <p:ph type="sldNum" sz="quarter" idx="5"/>
          </p:nvPr>
        </p:nvSpPr>
        <p:spPr/>
        <p:txBody>
          <a:bodyPr/>
          <a:lstStyle/>
          <a:p>
            <a:fld id="{38B2033A-FB0F-7949-A9F0-CBC790DC54B4}" type="slidenum">
              <a:rPr lang="en-US" smtClean="0"/>
              <a:t>4</a:t>
            </a:fld>
            <a:endParaRPr lang="en-US"/>
          </a:p>
        </p:txBody>
      </p:sp>
    </p:spTree>
    <p:extLst>
      <p:ext uri="{BB962C8B-B14F-4D97-AF65-F5344CB8AC3E}">
        <p14:creationId xmlns:p14="http://schemas.microsoft.com/office/powerpoint/2010/main" val="31551788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The patterned ribbon is the same length as the plain ribbon.</a:t>
            </a:r>
          </a:p>
          <a:p>
            <a:r>
              <a:rPr lang="en-GB" i="1" dirty="0"/>
              <a:t>The length of </a:t>
            </a:r>
            <a:r>
              <a:rPr lang="en-GB" i="1" u="sng" dirty="0"/>
              <a:t>one</a:t>
            </a:r>
            <a:r>
              <a:rPr lang="en-GB" i="1" dirty="0"/>
              <a:t> plain ribbon is equal to the length of the patterned ribbon.</a:t>
            </a:r>
          </a:p>
          <a:p>
            <a:r>
              <a:rPr lang="en-GB" i="1" dirty="0"/>
              <a:t>The patterned ribbon is </a:t>
            </a:r>
            <a:r>
              <a:rPr lang="en-GB" i="1" u="sng" dirty="0"/>
              <a:t>one times</a:t>
            </a:r>
            <a:r>
              <a:rPr lang="en-GB" i="1" dirty="0"/>
              <a:t> the length of the plain ribbon.</a:t>
            </a:r>
          </a:p>
        </p:txBody>
      </p:sp>
      <p:sp>
        <p:nvSpPr>
          <p:cNvPr id="4" name="Slide Number Placeholder 3"/>
          <p:cNvSpPr>
            <a:spLocks noGrp="1"/>
          </p:cNvSpPr>
          <p:nvPr>
            <p:ph type="sldNum" sz="quarter" idx="5"/>
          </p:nvPr>
        </p:nvSpPr>
        <p:spPr/>
        <p:txBody>
          <a:bodyPr/>
          <a:lstStyle/>
          <a:p>
            <a:fld id="{38B2033A-FB0F-7949-A9F0-CBC790DC54B4}" type="slidenum">
              <a:rPr lang="en-US" smtClean="0"/>
              <a:t>5</a:t>
            </a:fld>
            <a:endParaRPr lang="en-US"/>
          </a:p>
        </p:txBody>
      </p:sp>
    </p:spTree>
    <p:extLst>
      <p:ext uri="{BB962C8B-B14F-4D97-AF65-F5344CB8AC3E}">
        <p14:creationId xmlns:p14="http://schemas.microsoft.com/office/powerpoint/2010/main" val="1857283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The elastic is ten centimetres long.</a:t>
            </a:r>
          </a:p>
          <a:p>
            <a:r>
              <a:rPr lang="en-GB" i="1" dirty="0"/>
              <a:t>We stretch it to </a:t>
            </a:r>
            <a:r>
              <a:rPr lang="en-GB" i="1" u="sng" dirty="0"/>
              <a:t>two times</a:t>
            </a:r>
            <a:r>
              <a:rPr lang="en-GB" i="1" u="none" dirty="0"/>
              <a:t> </a:t>
            </a:r>
            <a:r>
              <a:rPr lang="en-GB" i="1" dirty="0"/>
              <a:t>the original length.</a:t>
            </a:r>
          </a:p>
          <a:p>
            <a:r>
              <a:rPr lang="en-GB" i="1" dirty="0"/>
              <a:t>Ten centimetres times/multiplied by two is equal to twenty centimetres. </a:t>
            </a:r>
          </a:p>
          <a:p>
            <a:r>
              <a:rPr lang="en-GB" i="1" dirty="0"/>
              <a:t>The elastic is now twenty centimetres long.</a:t>
            </a:r>
          </a:p>
        </p:txBody>
      </p:sp>
      <p:sp>
        <p:nvSpPr>
          <p:cNvPr id="4" name="Slide Number Placeholder 3"/>
          <p:cNvSpPr>
            <a:spLocks noGrp="1"/>
          </p:cNvSpPr>
          <p:nvPr>
            <p:ph type="sldNum" sz="quarter" idx="5"/>
          </p:nvPr>
        </p:nvSpPr>
        <p:spPr/>
        <p:txBody>
          <a:bodyPr/>
          <a:lstStyle/>
          <a:p>
            <a:fld id="{38B2033A-FB0F-7949-A9F0-CBC790DC54B4}" type="slidenum">
              <a:rPr lang="en-US" smtClean="0"/>
              <a:t>6</a:t>
            </a:fld>
            <a:endParaRPr lang="en-US"/>
          </a:p>
        </p:txBody>
      </p:sp>
    </p:spTree>
    <p:extLst>
      <p:ext uri="{BB962C8B-B14F-4D97-AF65-F5344CB8AC3E}">
        <p14:creationId xmlns:p14="http://schemas.microsoft.com/office/powerpoint/2010/main" val="1288008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i="1" dirty="0"/>
              <a:t>Twelve centimetres times/multiplied by ten is equal to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i="1" dirty="0"/>
              <a:t>one hundred and twenty centimetres.</a:t>
            </a:r>
          </a:p>
        </p:txBody>
      </p:sp>
      <p:sp>
        <p:nvSpPr>
          <p:cNvPr id="4" name="Slide Number Placeholder 3"/>
          <p:cNvSpPr>
            <a:spLocks noGrp="1"/>
          </p:cNvSpPr>
          <p:nvPr>
            <p:ph type="sldNum" sz="quarter" idx="5"/>
          </p:nvPr>
        </p:nvSpPr>
        <p:spPr/>
        <p:txBody>
          <a:bodyPr/>
          <a:lstStyle/>
          <a:p>
            <a:fld id="{38B2033A-FB0F-7949-A9F0-CBC790DC54B4}" type="slidenum">
              <a:rPr lang="en-US" smtClean="0"/>
              <a:t>7</a:t>
            </a:fld>
            <a:endParaRPr lang="en-US"/>
          </a:p>
        </p:txBody>
      </p:sp>
    </p:spTree>
    <p:extLst>
      <p:ext uri="{BB962C8B-B14F-4D97-AF65-F5344CB8AC3E}">
        <p14:creationId xmlns:p14="http://schemas.microsoft.com/office/powerpoint/2010/main" val="12023256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i="1" dirty="0"/>
          </a:p>
        </p:txBody>
      </p:sp>
      <p:sp>
        <p:nvSpPr>
          <p:cNvPr id="4" name="Slide Number Placeholder 3"/>
          <p:cNvSpPr>
            <a:spLocks noGrp="1"/>
          </p:cNvSpPr>
          <p:nvPr>
            <p:ph type="sldNum" sz="quarter" idx="5"/>
          </p:nvPr>
        </p:nvSpPr>
        <p:spPr/>
        <p:txBody>
          <a:bodyPr/>
          <a:lstStyle/>
          <a:p>
            <a:fld id="{38B2033A-FB0F-7949-A9F0-CBC790DC54B4}" type="slidenum">
              <a:rPr lang="en-US" smtClean="0"/>
              <a:t>8</a:t>
            </a:fld>
            <a:endParaRPr lang="en-US"/>
          </a:p>
        </p:txBody>
      </p:sp>
    </p:spTree>
    <p:extLst>
      <p:ext uri="{BB962C8B-B14F-4D97-AF65-F5344CB8AC3E}">
        <p14:creationId xmlns:p14="http://schemas.microsoft.com/office/powerpoint/2010/main" val="654220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i="1" kern="1200" dirty="0">
                <a:solidFill>
                  <a:schemeClr val="tx1"/>
                </a:solidFill>
                <a:effectLst/>
                <a:latin typeface="+mn-lt"/>
                <a:ea typeface="+mn-ea"/>
                <a:cs typeface="+mn-cs"/>
              </a:rPr>
              <a:t>The plain ribbon is </a:t>
            </a:r>
            <a:r>
              <a:rPr lang="en-GB" sz="1200" i="1" u="sng" kern="1200" dirty="0">
                <a:solidFill>
                  <a:schemeClr val="tx1"/>
                </a:solidFill>
                <a:effectLst/>
                <a:latin typeface="+mn-lt"/>
                <a:ea typeface="+mn-ea"/>
                <a:cs typeface="+mn-cs"/>
              </a:rPr>
              <a:t>three times</a:t>
            </a:r>
            <a:r>
              <a:rPr lang="en-GB" sz="1200" i="1" kern="1200" dirty="0">
                <a:solidFill>
                  <a:schemeClr val="tx1"/>
                </a:solidFill>
                <a:effectLst/>
                <a:latin typeface="+mn-lt"/>
                <a:ea typeface="+mn-ea"/>
                <a:cs typeface="+mn-cs"/>
              </a:rPr>
              <a:t> the length of the spotty ribbon.</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38B2033A-FB0F-7949-A9F0-CBC790DC54B4}" type="slidenum">
              <a:rPr lang="en-US" smtClean="0"/>
              <a:t>10</a:t>
            </a:fld>
            <a:endParaRPr lang="en-US"/>
          </a:p>
        </p:txBody>
      </p:sp>
    </p:spTree>
    <p:extLst>
      <p:ext uri="{BB962C8B-B14F-4D97-AF65-F5344CB8AC3E}">
        <p14:creationId xmlns:p14="http://schemas.microsoft.com/office/powerpoint/2010/main" val="35743935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The plain ribbon is </a:t>
            </a:r>
            <a:r>
              <a:rPr lang="en-GB" i="1" u="sng" dirty="0"/>
              <a:t>three times</a:t>
            </a:r>
            <a:r>
              <a:rPr lang="en-GB" i="1" u="none" dirty="0"/>
              <a:t> </a:t>
            </a:r>
            <a:r>
              <a:rPr lang="en-GB" i="1" dirty="0"/>
              <a:t>the length of the spotty ribbon.</a:t>
            </a:r>
          </a:p>
          <a:p>
            <a:r>
              <a:rPr lang="en-GB" i="1" dirty="0"/>
              <a:t>The spotty ribbon is </a:t>
            </a:r>
            <a:r>
              <a:rPr lang="en-GB" i="1" u="sng" dirty="0"/>
              <a:t>one-third times</a:t>
            </a:r>
            <a:r>
              <a:rPr lang="en-GB" i="1" dirty="0"/>
              <a:t> the length of the plain ribbon.</a:t>
            </a:r>
          </a:p>
        </p:txBody>
      </p:sp>
      <p:sp>
        <p:nvSpPr>
          <p:cNvPr id="4" name="Slide Number Placeholder 3"/>
          <p:cNvSpPr>
            <a:spLocks noGrp="1"/>
          </p:cNvSpPr>
          <p:nvPr>
            <p:ph type="sldNum" sz="quarter" idx="5"/>
          </p:nvPr>
        </p:nvSpPr>
        <p:spPr/>
        <p:txBody>
          <a:bodyPr/>
          <a:lstStyle/>
          <a:p>
            <a:fld id="{38B2033A-FB0F-7949-A9F0-CBC790DC54B4}" type="slidenum">
              <a:rPr lang="en-US" smtClean="0"/>
              <a:t>11</a:t>
            </a:fld>
            <a:endParaRPr lang="en-US"/>
          </a:p>
        </p:txBody>
      </p:sp>
    </p:spTree>
    <p:extLst>
      <p:ext uri="{BB962C8B-B14F-4D97-AF65-F5344CB8AC3E}">
        <p14:creationId xmlns:p14="http://schemas.microsoft.com/office/powerpoint/2010/main" val="20244519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The stripy ribbon is </a:t>
            </a:r>
            <a:r>
              <a:rPr lang="en-GB" i="1" u="sng" dirty="0"/>
              <a:t>two times</a:t>
            </a:r>
            <a:r>
              <a:rPr lang="en-GB" i="1" u="none" dirty="0"/>
              <a:t> </a:t>
            </a:r>
            <a:r>
              <a:rPr lang="en-GB" i="1" dirty="0"/>
              <a:t>the length of the plain ribbon.</a:t>
            </a:r>
          </a:p>
          <a:p>
            <a:r>
              <a:rPr lang="en-GB" i="1" dirty="0"/>
              <a:t>The stripy ribbon is </a:t>
            </a:r>
            <a:r>
              <a:rPr lang="en-GB" i="1" u="sng" dirty="0"/>
              <a:t>twice</a:t>
            </a:r>
            <a:r>
              <a:rPr lang="en-GB" i="1" dirty="0"/>
              <a:t> the length of the plain ribbon.</a:t>
            </a:r>
          </a:p>
          <a:p>
            <a:r>
              <a:rPr lang="en-GB" i="1" dirty="0"/>
              <a:t>The stripy ribbon is </a:t>
            </a:r>
            <a:r>
              <a:rPr lang="en-GB" i="1" u="sng" dirty="0"/>
              <a:t>double</a:t>
            </a:r>
            <a:r>
              <a:rPr lang="en-GB" i="1" dirty="0"/>
              <a:t> the length of the plain ribbon.</a:t>
            </a:r>
          </a:p>
        </p:txBody>
      </p:sp>
      <p:sp>
        <p:nvSpPr>
          <p:cNvPr id="4" name="Slide Number Placeholder 3"/>
          <p:cNvSpPr>
            <a:spLocks noGrp="1"/>
          </p:cNvSpPr>
          <p:nvPr>
            <p:ph type="sldNum" sz="quarter" idx="5"/>
          </p:nvPr>
        </p:nvSpPr>
        <p:spPr/>
        <p:txBody>
          <a:bodyPr/>
          <a:lstStyle/>
          <a:p>
            <a:fld id="{38B2033A-FB0F-7949-A9F0-CBC790DC54B4}" type="slidenum">
              <a:rPr lang="en-US" smtClean="0"/>
              <a:t>13</a:t>
            </a:fld>
            <a:endParaRPr lang="en-US"/>
          </a:p>
        </p:txBody>
      </p:sp>
    </p:spTree>
    <p:extLst>
      <p:ext uri="{BB962C8B-B14F-4D97-AF65-F5344CB8AC3E}">
        <p14:creationId xmlns:p14="http://schemas.microsoft.com/office/powerpoint/2010/main" val="1425102308"/>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hyperlink" Target="http://www.ncetm.org.uk/masterypd" TargetMode="External"/><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a:stretch>
            <a:fillRect/>
          </a:stretch>
        </p:blipFill>
        <p:spPr>
          <a:xfrm>
            <a:off x="1403649" y="2618343"/>
            <a:ext cx="7740352" cy="1621314"/>
          </a:xfrm>
          <a:prstGeom prst="rect">
            <a:avLst/>
          </a:prstGeom>
        </p:spPr>
      </p:pic>
      <p:sp>
        <p:nvSpPr>
          <p:cNvPr id="44036" name="Rectangle 4"/>
          <p:cNvSpPr>
            <a:spLocks noGrp="1" noChangeArrowheads="1"/>
          </p:cNvSpPr>
          <p:nvPr>
            <p:ph type="ctrTitle" hasCustomPrompt="1"/>
          </p:nvPr>
        </p:nvSpPr>
        <p:spPr>
          <a:xfrm>
            <a:off x="2483768" y="2803101"/>
            <a:ext cx="6279232" cy="758825"/>
          </a:xfrm>
        </p:spPr>
        <p:txBody>
          <a:bodyPr anchor="ctr" anchorCtr="0"/>
          <a:lstStyle>
            <a:lvl1pPr algn="r">
              <a:defRPr sz="2800" b="0" baseline="0">
                <a:solidFill>
                  <a:schemeClr val="tx1"/>
                </a:solidFill>
                <a:latin typeface="Myriad Pro" charset="0"/>
                <a:ea typeface="Myriad Pro" charset="0"/>
                <a:cs typeface="Myriad Pro" charset="0"/>
              </a:defRPr>
            </a:lvl1pPr>
          </a:lstStyle>
          <a:p>
            <a:pPr lvl="0"/>
            <a:r>
              <a:rPr lang="en-GB" noProof="0" dirty="0"/>
              <a:t>Segment title</a:t>
            </a:r>
          </a:p>
        </p:txBody>
      </p:sp>
      <p:sp>
        <p:nvSpPr>
          <p:cNvPr id="44037" name="Rectangle 5"/>
          <p:cNvSpPr>
            <a:spLocks noGrp="1" noChangeArrowheads="1"/>
          </p:cNvSpPr>
          <p:nvPr>
            <p:ph type="subTitle" idx="1" hasCustomPrompt="1"/>
          </p:nvPr>
        </p:nvSpPr>
        <p:spPr>
          <a:xfrm>
            <a:off x="2483768" y="3746683"/>
            <a:ext cx="6279232" cy="355600"/>
          </a:xfrm>
        </p:spPr>
        <p:txBody>
          <a:bodyPr anchor="ctr" anchorCtr="0"/>
          <a:lstStyle>
            <a:lvl1pPr marL="0" indent="0" algn="r">
              <a:defRPr sz="1800" baseline="0">
                <a:solidFill>
                  <a:schemeClr val="tx1"/>
                </a:solidFill>
                <a:latin typeface="Myriad Pro" charset="0"/>
                <a:ea typeface="Myriad Pro" charset="0"/>
                <a:cs typeface="Myriad Pro" charset="0"/>
              </a:defRPr>
            </a:lvl1pPr>
          </a:lstStyle>
          <a:p>
            <a:pPr lvl="0"/>
            <a:r>
              <a:rPr lang="en-GB" noProof="0" dirty="0"/>
              <a:t>Representations | Year X</a:t>
            </a:r>
          </a:p>
        </p:txBody>
      </p:sp>
      <p:sp>
        <p:nvSpPr>
          <p:cNvPr id="11" name="Rectangle 4"/>
          <p:cNvSpPr txBox="1">
            <a:spLocks noChangeArrowheads="1"/>
          </p:cNvSpPr>
          <p:nvPr userDrawn="1"/>
        </p:nvSpPr>
        <p:spPr bwMode="auto">
          <a:xfrm>
            <a:off x="1492297" y="4877634"/>
            <a:ext cx="7239000" cy="436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2400" b="0" baseline="0">
                <a:solidFill>
                  <a:schemeClr val="tx1"/>
                </a:solidFill>
                <a:latin typeface="Myriad Pro" charset="0"/>
                <a:ea typeface="Myriad Pro" charset="0"/>
                <a:cs typeface="Myriad Pro" charset="0"/>
              </a:defRPr>
            </a:lvl1pPr>
            <a:lvl2pPr algn="l" rtl="0" eaLnBrk="0" fontAlgn="base" hangingPunct="0">
              <a:spcBef>
                <a:spcPct val="0"/>
              </a:spcBef>
              <a:spcAft>
                <a:spcPct val="0"/>
              </a:spcAft>
              <a:defRPr sz="3600" b="1">
                <a:solidFill>
                  <a:srgbClr val="00628C"/>
                </a:solidFill>
                <a:latin typeface="Arial" charset="0"/>
              </a:defRPr>
            </a:lvl2pPr>
            <a:lvl3pPr algn="l" rtl="0" eaLnBrk="0" fontAlgn="base" hangingPunct="0">
              <a:spcBef>
                <a:spcPct val="0"/>
              </a:spcBef>
              <a:spcAft>
                <a:spcPct val="0"/>
              </a:spcAft>
              <a:defRPr sz="3600" b="1">
                <a:solidFill>
                  <a:srgbClr val="00628C"/>
                </a:solidFill>
                <a:latin typeface="Arial" charset="0"/>
              </a:defRPr>
            </a:lvl3pPr>
            <a:lvl4pPr algn="l" rtl="0" eaLnBrk="0" fontAlgn="base" hangingPunct="0">
              <a:spcBef>
                <a:spcPct val="0"/>
              </a:spcBef>
              <a:spcAft>
                <a:spcPct val="0"/>
              </a:spcAft>
              <a:defRPr sz="3600" b="1">
                <a:solidFill>
                  <a:srgbClr val="00628C"/>
                </a:solidFill>
                <a:latin typeface="Arial" charset="0"/>
              </a:defRPr>
            </a:lvl4pPr>
            <a:lvl5pPr algn="l" rtl="0" eaLnBrk="0" fontAlgn="base" hangingPunct="0">
              <a:spcBef>
                <a:spcPct val="0"/>
              </a:spcBef>
              <a:spcAft>
                <a:spcPct val="0"/>
              </a:spcAft>
              <a:defRPr sz="3600" b="1">
                <a:solidFill>
                  <a:srgbClr val="00628C"/>
                </a:solidFill>
                <a:latin typeface="Arial" charset="0"/>
              </a:defRPr>
            </a:lvl5pPr>
            <a:lvl6pPr marL="457200" algn="l" rtl="0" fontAlgn="base">
              <a:spcBef>
                <a:spcPct val="0"/>
              </a:spcBef>
              <a:spcAft>
                <a:spcPct val="0"/>
              </a:spcAft>
              <a:defRPr sz="3600" b="1">
                <a:solidFill>
                  <a:srgbClr val="00628C"/>
                </a:solidFill>
                <a:latin typeface="Arial" charset="0"/>
              </a:defRPr>
            </a:lvl6pPr>
            <a:lvl7pPr marL="914400" algn="l" rtl="0" fontAlgn="base">
              <a:spcBef>
                <a:spcPct val="0"/>
              </a:spcBef>
              <a:spcAft>
                <a:spcPct val="0"/>
              </a:spcAft>
              <a:defRPr sz="3600" b="1">
                <a:solidFill>
                  <a:srgbClr val="00628C"/>
                </a:solidFill>
                <a:latin typeface="Arial" charset="0"/>
              </a:defRPr>
            </a:lvl7pPr>
            <a:lvl8pPr marL="1371600" algn="l" rtl="0" fontAlgn="base">
              <a:spcBef>
                <a:spcPct val="0"/>
              </a:spcBef>
              <a:spcAft>
                <a:spcPct val="0"/>
              </a:spcAft>
              <a:defRPr sz="3600" b="1">
                <a:solidFill>
                  <a:srgbClr val="00628C"/>
                </a:solidFill>
                <a:latin typeface="Arial" charset="0"/>
              </a:defRPr>
            </a:lvl8pPr>
            <a:lvl9pPr marL="1828800" algn="l" rtl="0" fontAlgn="base">
              <a:spcBef>
                <a:spcPct val="0"/>
              </a:spcBef>
              <a:spcAft>
                <a:spcPct val="0"/>
              </a:spcAft>
              <a:defRPr sz="3600" b="1">
                <a:solidFill>
                  <a:srgbClr val="00628C"/>
                </a:solidFill>
                <a:latin typeface="Arial" charset="0"/>
              </a:defRPr>
            </a:lvl9pPr>
          </a:lstStyle>
          <a:p>
            <a:pPr algn="l">
              <a:buClrTx/>
              <a:buFontTx/>
              <a:buNone/>
            </a:pPr>
            <a:r>
              <a:rPr lang="en-GB" b="1" kern="0" dirty="0">
                <a:solidFill>
                  <a:srgbClr val="00628C"/>
                </a:solidFill>
              </a:rPr>
              <a:t>Mastery Professional Development</a:t>
            </a:r>
          </a:p>
        </p:txBody>
      </p:sp>
      <p:pic>
        <p:nvPicPr>
          <p:cNvPr id="3" name="Picture 2"/>
          <p:cNvPicPr>
            <a:picLocks noChangeAspect="1"/>
          </p:cNvPicPr>
          <p:nvPr userDrawn="1"/>
        </p:nvPicPr>
        <p:blipFill>
          <a:blip r:embed="rId3"/>
          <a:stretch>
            <a:fillRect/>
          </a:stretch>
        </p:blipFill>
        <p:spPr>
          <a:xfrm>
            <a:off x="1221060" y="520876"/>
            <a:ext cx="2969940" cy="1144332"/>
          </a:xfrm>
          <a:prstGeom prst="rect">
            <a:avLst/>
          </a:prstGeom>
        </p:spPr>
      </p:pic>
      <p:pic>
        <p:nvPicPr>
          <p:cNvPr id="12" name="Picture 11"/>
          <p:cNvPicPr>
            <a:picLocks noChangeAspect="1"/>
          </p:cNvPicPr>
          <p:nvPr userDrawn="1"/>
        </p:nvPicPr>
        <p:blipFill>
          <a:blip r:embed="rId4"/>
          <a:stretch>
            <a:fillRect/>
          </a:stretch>
        </p:blipFill>
        <p:spPr>
          <a:xfrm>
            <a:off x="5652120" y="178908"/>
            <a:ext cx="3068836" cy="1486300"/>
          </a:xfrm>
          <a:prstGeom prst="rect">
            <a:avLst/>
          </a:prstGeom>
        </p:spPr>
      </p:pic>
      <p:pic>
        <p:nvPicPr>
          <p:cNvPr id="13" name="Picture 12"/>
          <p:cNvPicPr>
            <a:picLocks noChangeAspect="1"/>
          </p:cNvPicPr>
          <p:nvPr userDrawn="1"/>
        </p:nvPicPr>
        <p:blipFill rotWithShape="1">
          <a:blip r:embed="rId5"/>
          <a:srcRect l="50000" t="8949" b="8949"/>
          <a:stretch/>
        </p:blipFill>
        <p:spPr>
          <a:xfrm>
            <a:off x="0" y="0"/>
            <a:ext cx="1066570" cy="6885384"/>
          </a:xfrm>
          <a:prstGeom prst="rect">
            <a:avLst/>
          </a:prstGeom>
        </p:spPr>
      </p:pic>
      <p:pic>
        <p:nvPicPr>
          <p:cNvPr id="16" name="Picture 15"/>
          <p:cNvPicPr>
            <a:picLocks noChangeAspect="1"/>
          </p:cNvPicPr>
          <p:nvPr userDrawn="1"/>
        </p:nvPicPr>
        <p:blipFill>
          <a:blip r:embed="rId6"/>
          <a:stretch>
            <a:fillRect/>
          </a:stretch>
        </p:blipFill>
        <p:spPr>
          <a:xfrm>
            <a:off x="1090854" y="2618343"/>
            <a:ext cx="312794" cy="1621313"/>
          </a:xfrm>
          <a:prstGeom prst="rect">
            <a:avLst/>
          </a:prstGeom>
        </p:spPr>
      </p:pic>
      <p:pic>
        <p:nvPicPr>
          <p:cNvPr id="17" name="Picture 16"/>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403648" y="2935440"/>
            <a:ext cx="899160" cy="978408"/>
          </a:xfrm>
          <a:prstGeom prst="rect">
            <a:avLst/>
          </a:prstGeom>
        </p:spPr>
      </p:pic>
      <p:sp>
        <p:nvSpPr>
          <p:cNvPr id="7" name="Text Placeholder 6"/>
          <p:cNvSpPr>
            <a:spLocks noGrp="1"/>
          </p:cNvSpPr>
          <p:nvPr>
            <p:ph type="body" sz="quarter" idx="11" hasCustomPrompt="1"/>
          </p:nvPr>
        </p:nvSpPr>
        <p:spPr>
          <a:xfrm>
            <a:off x="1492297" y="5246952"/>
            <a:ext cx="5583460" cy="510635"/>
          </a:xfrm>
        </p:spPr>
        <p:txBody>
          <a:bodyPr/>
          <a:lstStyle>
            <a:lvl1pPr>
              <a:defRPr sz="2400" i="1">
                <a:solidFill>
                  <a:srgbClr val="00628C"/>
                </a:solidFill>
                <a:latin typeface="Myriad Pro" charset="0"/>
                <a:ea typeface="Myriad Pro" charset="0"/>
                <a:cs typeface="Myriad Pro" charset="0"/>
              </a:defRPr>
            </a:lvl1pPr>
          </a:lstStyle>
          <a:p>
            <a:pPr lvl="0"/>
            <a:r>
              <a:rPr lang="en-US" dirty="0"/>
              <a:t>Spine</a:t>
            </a:r>
          </a:p>
        </p:txBody>
      </p:sp>
      <p:sp>
        <p:nvSpPr>
          <p:cNvPr id="14" name="Rectangle 13"/>
          <p:cNvSpPr/>
          <p:nvPr userDrawn="1"/>
        </p:nvSpPr>
        <p:spPr>
          <a:xfrm>
            <a:off x="4191000" y="6073157"/>
            <a:ext cx="4572000" cy="784830"/>
          </a:xfrm>
          <a:prstGeom prst="rect">
            <a:avLst/>
          </a:prstGeom>
        </p:spPr>
        <p:txBody>
          <a:bodyPr>
            <a:spAutoFit/>
          </a:bodyPr>
          <a:lstStyle/>
          <a:p>
            <a:pPr algn="r">
              <a:buFontTx/>
              <a:buNone/>
            </a:pPr>
            <a:r>
              <a:rPr lang="en-US" sz="1500" dirty="0">
                <a:solidFill>
                  <a:srgbClr val="00628C"/>
                </a:solidFill>
                <a:effectLst/>
                <a:latin typeface="Myriad Pro" charset="0"/>
                <a:hlinkClick r:id="rId8"/>
              </a:rPr>
              <a:t>www.ncetm.org.uk/masterypd</a:t>
            </a:r>
            <a:br>
              <a:rPr lang="en-US" sz="1500" dirty="0">
                <a:solidFill>
                  <a:srgbClr val="00628C"/>
                </a:solidFill>
                <a:effectLst/>
                <a:latin typeface="Myriad Pro" charset="0"/>
              </a:rPr>
            </a:br>
            <a:r>
              <a:rPr lang="en-US" sz="1500" dirty="0">
                <a:solidFill>
                  <a:srgbClr val="00628C"/>
                </a:solidFill>
                <a:effectLst/>
                <a:latin typeface="Myriad Pro" charset="0"/>
              </a:rPr>
              <a:t>© Crown Copyright 2019</a:t>
            </a:r>
            <a:br>
              <a:rPr lang="en-US" sz="1500" dirty="0">
                <a:solidFill>
                  <a:srgbClr val="00628C"/>
                </a:solidFill>
                <a:effectLst/>
                <a:latin typeface="Myriad Pro" charset="0"/>
              </a:rPr>
            </a:br>
            <a:r>
              <a:rPr lang="en-US" sz="1500" dirty="0">
                <a:solidFill>
                  <a:schemeClr val="bg1">
                    <a:lumMod val="50000"/>
                  </a:schemeClr>
                </a:solidFill>
                <a:effectLst/>
                <a:latin typeface="Myriad Pro" charset="0"/>
              </a:rPr>
              <a:t>2019 pilot</a:t>
            </a:r>
            <a:endParaRPr lang="en-US" sz="1500" dirty="0">
              <a:solidFill>
                <a:srgbClr val="00628C"/>
              </a:solidFill>
              <a:effectLst/>
              <a:latin typeface="Myriad Pro" charset="0"/>
            </a:endParaRPr>
          </a:p>
        </p:txBody>
      </p:sp>
    </p:spTree>
    <p:extLst>
      <p:ext uri="{BB962C8B-B14F-4D97-AF65-F5344CB8AC3E}">
        <p14:creationId xmlns:p14="http://schemas.microsoft.com/office/powerpoint/2010/main" val="141490224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tructions">
    <p:spTree>
      <p:nvGrpSpPr>
        <p:cNvPr id="1" name=""/>
        <p:cNvGrpSpPr/>
        <p:nvPr/>
      </p:nvGrpSpPr>
      <p:grpSpPr>
        <a:xfrm>
          <a:off x="0" y="0"/>
          <a:ext cx="0" cy="0"/>
          <a:chOff x="0" y="0"/>
          <a:chExt cx="0" cy="0"/>
        </a:xfrm>
      </p:grpSpPr>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9"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GB" dirty="0"/>
              <a:t>How to use this presentation</a:t>
            </a:r>
          </a:p>
        </p:txBody>
      </p:sp>
      <p:sp>
        <p:nvSpPr>
          <p:cNvPr id="2" name="TextBox 1"/>
          <p:cNvSpPr txBox="1"/>
          <p:nvPr userDrawn="1"/>
        </p:nvSpPr>
        <p:spPr bwMode="auto">
          <a:xfrm>
            <a:off x="463960" y="836712"/>
            <a:ext cx="8216081" cy="3564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lvl="0">
              <a:lnSpc>
                <a:spcPct val="100000"/>
              </a:lnSpc>
              <a:buNone/>
            </a:pPr>
            <a:r>
              <a:rPr lang="en-GB" sz="2400" dirty="0">
                <a:latin typeface="Myriad Pro" charset="0"/>
                <a:ea typeface="Myriad Pro" charset="0"/>
                <a:cs typeface="Myriad Pro" charset="0"/>
              </a:rPr>
              <a:t>The following slides contain the representations described in the teacher guide, and are intended to accompany the teacher guide. They do not represent complete lessons and should not be used as such. </a:t>
            </a:r>
          </a:p>
          <a:p>
            <a:pPr lvl="0">
              <a:lnSpc>
                <a:spcPct val="100000"/>
              </a:lnSpc>
              <a:buNone/>
            </a:pPr>
            <a:endParaRPr lang="en-GB" sz="2400" dirty="0">
              <a:latin typeface="Myriad Pro" charset="0"/>
              <a:ea typeface="Myriad Pro" charset="0"/>
              <a:cs typeface="Myriad Pro" charset="0"/>
            </a:endParaRPr>
          </a:p>
          <a:p>
            <a:pPr lvl="0">
              <a:lnSpc>
                <a:spcPct val="100000"/>
              </a:lnSpc>
              <a:buNone/>
            </a:pPr>
            <a:r>
              <a:rPr lang="en-GB" sz="2400" dirty="0">
                <a:latin typeface="Myriad Pro" charset="0"/>
                <a:ea typeface="Myriad Pro" charset="0"/>
                <a:cs typeface="Myriad Pro" charset="0"/>
              </a:rPr>
              <a:t>However, you may wish to use the slides in conjunction with the teacher guide to support the planning of lessons, in combination with other resources such as high-quality textbooks that follow a teaching-for-mastery approach. </a:t>
            </a:r>
          </a:p>
        </p:txBody>
      </p:sp>
      <p:sp>
        <p:nvSpPr>
          <p:cNvPr id="5" name="Text Placeholder 4"/>
          <p:cNvSpPr>
            <a:spLocks noGrp="1"/>
          </p:cNvSpPr>
          <p:nvPr>
            <p:ph type="body" sz="quarter" idx="12" hasCustomPrompt="1"/>
          </p:nvPr>
        </p:nvSpPr>
        <p:spPr>
          <a:xfrm>
            <a:off x="463959" y="4797152"/>
            <a:ext cx="8216081" cy="1127125"/>
          </a:xfrm>
        </p:spPr>
        <p:txBody>
          <a:bodyPr/>
          <a:lstStyle>
            <a:lvl1pPr marL="0" indent="0">
              <a:buFont typeface="Arial" charset="0"/>
              <a:buNone/>
              <a:defRPr sz="2800" i="0" baseline="0"/>
            </a:lvl1pPr>
          </a:lstStyle>
          <a:p>
            <a:pPr lvl="0">
              <a:lnSpc>
                <a:spcPct val="100000"/>
              </a:lnSpc>
            </a:pPr>
            <a:r>
              <a:rPr lang="en-GB" sz="2400" dirty="0">
                <a:latin typeface="Myriad Pro" charset="0"/>
                <a:ea typeface="Myriad Pro" charset="0"/>
                <a:cs typeface="Myriad Pro" charset="0"/>
              </a:rPr>
              <a:t>You can find the teacher guide [Enter name of teacher guide] by following the link below.</a:t>
            </a:r>
            <a:endParaRPr lang="en-GB" sz="2400" i="1" dirty="0">
              <a:latin typeface="Myriad Pro" charset="0"/>
              <a:ea typeface="Myriad Pro" charset="0"/>
              <a:cs typeface="Myriad Pro" charset="0"/>
            </a:endParaRPr>
          </a:p>
        </p:txBody>
      </p:sp>
      <p:sp>
        <p:nvSpPr>
          <p:cNvPr id="7" name="Rectangle 6"/>
          <p:cNvSpPr/>
          <p:nvPr userDrawn="1"/>
        </p:nvSpPr>
        <p:spPr>
          <a:xfrm>
            <a:off x="3166212" y="6487839"/>
            <a:ext cx="2811573" cy="323165"/>
          </a:xfrm>
          <a:prstGeom prst="rect">
            <a:avLst/>
          </a:prstGeom>
        </p:spPr>
        <p:txBody>
          <a:bodyPr wrap="square">
            <a:spAutoFit/>
          </a:bodyPr>
          <a:lstStyle/>
          <a:p>
            <a:pPr algn="ctr">
              <a:buFontTx/>
              <a:buNone/>
            </a:pPr>
            <a:r>
              <a:rPr lang="en-US" sz="1500" dirty="0">
                <a:solidFill>
                  <a:schemeClr val="bg1">
                    <a:lumMod val="50000"/>
                  </a:schemeClr>
                </a:solidFill>
                <a:effectLst/>
                <a:latin typeface="Myriad Pro" charset="0"/>
              </a:rPr>
              <a:t>2019 pilot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Canvas">
    <p:spTree>
      <p:nvGrpSpPr>
        <p:cNvPr id="1" name=""/>
        <p:cNvGrpSpPr/>
        <p:nvPr/>
      </p:nvGrpSpPr>
      <p:grpSpPr>
        <a:xfrm>
          <a:off x="0" y="0"/>
          <a:ext cx="0" cy="0"/>
          <a:chOff x="0" y="0"/>
          <a:chExt cx="0" cy="0"/>
        </a:xfrm>
      </p:grpSpPr>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5"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US" dirty="0"/>
              <a:t>2.XX </a:t>
            </a:r>
            <a:r>
              <a:rPr lang="en-US" dirty="0" err="1"/>
              <a:t>xxxx</a:t>
            </a:r>
            <a:r>
              <a:rPr lang="en-GB" dirty="0"/>
              <a:t>	</a:t>
            </a:r>
            <a:r>
              <a:rPr lang="en-US" dirty="0">
                <a:solidFill>
                  <a:srgbClr val="00628C"/>
                </a:solidFill>
              </a:rPr>
              <a:t>Step 1:1</a:t>
            </a:r>
          </a:p>
        </p:txBody>
      </p:sp>
      <p:sp>
        <p:nvSpPr>
          <p:cNvPr id="6" name="Rectangle 5"/>
          <p:cNvSpPr/>
          <p:nvPr userDrawn="1"/>
        </p:nvSpPr>
        <p:spPr>
          <a:xfrm>
            <a:off x="3166212" y="6487839"/>
            <a:ext cx="2811573" cy="323165"/>
          </a:xfrm>
          <a:prstGeom prst="rect">
            <a:avLst/>
          </a:prstGeom>
        </p:spPr>
        <p:txBody>
          <a:bodyPr wrap="square">
            <a:spAutoFit/>
          </a:bodyPr>
          <a:lstStyle/>
          <a:p>
            <a:pPr algn="ctr">
              <a:buFontTx/>
              <a:buNone/>
            </a:pPr>
            <a:r>
              <a:rPr lang="en-US" sz="1500" dirty="0">
                <a:solidFill>
                  <a:schemeClr val="bg1">
                    <a:lumMod val="50000"/>
                  </a:schemeClr>
                </a:solidFill>
                <a:effectLst/>
                <a:latin typeface="Myriad Pro" charset="0"/>
              </a:rPr>
              <a:t>2019 pilot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7544" y="764704"/>
            <a:ext cx="8216081" cy="5544618"/>
          </a:xfrm>
        </p:spPr>
        <p:txBody>
          <a:bodyPr anchor="t" anchorCtr="0"/>
          <a:lstStyle>
            <a:lvl1pPr marL="0" indent="0">
              <a:buFont typeface="Arial" charset="0"/>
              <a:buNone/>
              <a:defRPr sz="2800" baseline="0">
                <a:solidFill>
                  <a:schemeClr val="tx1"/>
                </a:solidFill>
                <a:latin typeface="Myriad Pro" charset="0"/>
                <a:ea typeface="Myriad Pro" charset="0"/>
                <a:cs typeface="Myriad Pro" charset="0"/>
              </a:defRPr>
            </a:lvl1pPr>
            <a:lvl2pPr marL="742950" indent="-285750">
              <a:buClr>
                <a:srgbClr val="82CBDD"/>
              </a:buClr>
              <a:buFont typeface="Arial" charset="0"/>
              <a:buChar char=""/>
              <a:defRPr sz="2400">
                <a:latin typeface="Myriad Pro" charset="0"/>
                <a:ea typeface="Myriad Pro" charset="0"/>
                <a:cs typeface="Myriad Pro" charset="0"/>
              </a:defRPr>
            </a:lvl2pPr>
            <a:lvl3pPr>
              <a:buClr>
                <a:srgbClr val="82CBDD"/>
              </a:buClr>
              <a:defRPr sz="2000">
                <a:latin typeface="Myriad Pro" charset="0"/>
                <a:ea typeface="Myriad Pro" charset="0"/>
                <a:cs typeface="Myriad Pro" charset="0"/>
              </a:defRPr>
            </a:lvl3pPr>
            <a:lvl4pPr>
              <a:buClr>
                <a:srgbClr val="82CBDD"/>
              </a:buClr>
              <a:defRPr sz="2000">
                <a:latin typeface="Myriad Pro" charset="0"/>
                <a:ea typeface="Myriad Pro" charset="0"/>
                <a:cs typeface="Myriad Pro" charset="0"/>
              </a:defRPr>
            </a:lvl4pPr>
            <a:lvl5pPr>
              <a:buClr>
                <a:srgbClr val="82CBDD"/>
              </a:buClr>
              <a:defRPr sz="2000">
                <a:latin typeface="Myriad Pro" charset="0"/>
                <a:ea typeface="Myriad Pro" charset="0"/>
                <a:cs typeface="Myriad Pro"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9" name="Text Placeholder 8"/>
          <p:cNvSpPr>
            <a:spLocks noGrp="1"/>
          </p:cNvSpPr>
          <p:nvPr>
            <p:ph type="body" sz="quarter" idx="11" hasCustomPrompt="1"/>
          </p:nvPr>
        </p:nvSpPr>
        <p:spPr>
          <a:xfrm>
            <a:off x="0"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US" dirty="0"/>
              <a:t>2.XX </a:t>
            </a:r>
            <a:r>
              <a:rPr lang="en-US" dirty="0" err="1"/>
              <a:t>xxxx</a:t>
            </a:r>
            <a:r>
              <a:rPr lang="en-GB" dirty="0"/>
              <a:t>	</a:t>
            </a:r>
            <a:r>
              <a:rPr lang="en-US" dirty="0">
                <a:solidFill>
                  <a:srgbClr val="00628C"/>
                </a:solidFill>
              </a:rPr>
              <a:t>Step 1:1</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aching Point Slid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7544" y="1181498"/>
            <a:ext cx="8216081" cy="5127824"/>
          </a:xfrm>
        </p:spPr>
        <p:txBody>
          <a:bodyPr anchor="t" anchorCtr="0"/>
          <a:lstStyle>
            <a:lvl1pPr marL="0" indent="0">
              <a:defRPr sz="2400" baseline="0">
                <a:solidFill>
                  <a:schemeClr val="tx1"/>
                </a:solidFill>
                <a:latin typeface="Myriad Pro" charset="0"/>
                <a:ea typeface="Myriad Pro" charset="0"/>
                <a:cs typeface="Myriad Pro" charset="0"/>
              </a:defRPr>
            </a:lvl1pPr>
            <a:lvl2pPr marL="742950" indent="-285750">
              <a:buClr>
                <a:srgbClr val="82CBDD"/>
              </a:buClr>
              <a:buFont typeface="Arial" charset="0"/>
              <a:buChar char=""/>
              <a:defRPr sz="2000">
                <a:latin typeface="Myriad Pro" charset="0"/>
                <a:ea typeface="Myriad Pro" charset="0"/>
                <a:cs typeface="Myriad Pro" charset="0"/>
              </a:defRPr>
            </a:lvl2pPr>
            <a:lvl3pPr>
              <a:buClr>
                <a:srgbClr val="82CBDD"/>
              </a:buClr>
              <a:defRPr sz="1800">
                <a:latin typeface="Myriad Pro" charset="0"/>
                <a:ea typeface="Myriad Pro" charset="0"/>
                <a:cs typeface="Myriad Pro" charset="0"/>
              </a:defRPr>
            </a:lvl3pPr>
            <a:lvl4pPr>
              <a:buClr>
                <a:srgbClr val="82CBDD"/>
              </a:buClr>
              <a:defRPr sz="1800">
                <a:latin typeface="Myriad Pro" charset="0"/>
                <a:ea typeface="Myriad Pro" charset="0"/>
                <a:cs typeface="Myriad Pro" charset="0"/>
              </a:defRPr>
            </a:lvl4pPr>
            <a:lvl5pPr>
              <a:buClr>
                <a:srgbClr val="82CBDD"/>
              </a:buClr>
              <a:defRPr sz="1800">
                <a:latin typeface="Myriad Pro" charset="0"/>
                <a:ea typeface="Myriad Pro" charset="0"/>
                <a:cs typeface="Myriad Pro"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6" name="Text Placeholder 5"/>
          <p:cNvSpPr>
            <a:spLocks noGrp="1"/>
          </p:cNvSpPr>
          <p:nvPr>
            <p:ph type="body" sz="quarter" idx="10"/>
          </p:nvPr>
        </p:nvSpPr>
        <p:spPr>
          <a:xfrm>
            <a:off x="463958" y="764704"/>
            <a:ext cx="8219667" cy="416793"/>
          </a:xfrm>
        </p:spPr>
        <p:txBody>
          <a:bodyPr anchor="ctr" anchorCtr="0"/>
          <a:lstStyle>
            <a:lvl1pPr>
              <a:defRPr sz="2400" b="1" i="0">
                <a:solidFill>
                  <a:srgbClr val="00628C"/>
                </a:solidFill>
                <a:latin typeface="Myriad Pro Semibold" charset="0"/>
                <a:ea typeface="Myriad Pro Semibold" charset="0"/>
                <a:cs typeface="Myriad Pro Semibold" charset="0"/>
              </a:defRPr>
            </a:lvl1pPr>
          </a:lstStyle>
          <a:p>
            <a:pPr lvl="0"/>
            <a:r>
              <a:rPr lang="en-US"/>
              <a:t>Click to edit Master text styles</a:t>
            </a:r>
          </a:p>
        </p:txBody>
      </p:sp>
      <p:sp>
        <p:nvSpPr>
          <p:cNvPr id="9"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US" dirty="0"/>
              <a:t>2.XX </a:t>
            </a:r>
            <a:r>
              <a:rPr lang="en-US" dirty="0" err="1"/>
              <a:t>xxxx</a:t>
            </a:r>
            <a:r>
              <a:rPr lang="en-GB" dirty="0"/>
              <a:t>	</a:t>
            </a:r>
            <a:r>
              <a:rPr lang="en-US" dirty="0">
                <a:solidFill>
                  <a:srgbClr val="00628C"/>
                </a:solidFill>
              </a:rPr>
              <a:t>Step 1:1</a:t>
            </a:r>
          </a:p>
        </p:txBody>
      </p:sp>
    </p:spTree>
    <p:extLst>
      <p:ext uri="{BB962C8B-B14F-4D97-AF65-F5344CB8AC3E}">
        <p14:creationId xmlns:p14="http://schemas.microsoft.com/office/powerpoint/2010/main" val="11756589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762000" y="301625"/>
            <a:ext cx="7924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dirty="0"/>
          </a:p>
        </p:txBody>
      </p:sp>
      <p:sp>
        <p:nvSpPr>
          <p:cNvPr id="1027" name="Rectangle 5"/>
          <p:cNvSpPr>
            <a:spLocks noGrp="1" noChangeArrowheads="1"/>
          </p:cNvSpPr>
          <p:nvPr>
            <p:ph type="body" idx="1"/>
          </p:nvPr>
        </p:nvSpPr>
        <p:spPr bwMode="auto">
          <a:xfrm>
            <a:off x="762000" y="1827213"/>
            <a:ext cx="792162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p:txBody>
      </p:sp>
      <p:sp>
        <p:nvSpPr>
          <p:cNvPr id="43014" name="Rectangle 6"/>
          <p:cNvSpPr>
            <a:spLocks noGrp="1" noChangeArrowheads="1"/>
          </p:cNvSpPr>
          <p:nvPr>
            <p:ph type="dt" sz="half" idx="2"/>
          </p:nvPr>
        </p:nvSpPr>
        <p:spPr bwMode="auto">
          <a:xfrm>
            <a:off x="457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spcBef>
                <a:spcPct val="0"/>
              </a:spcBef>
              <a:buClrTx/>
              <a:buFontTx/>
              <a:buNone/>
              <a:defRPr sz="1200"/>
            </a:lvl1pPr>
          </a:lstStyle>
          <a:p>
            <a:pPr>
              <a:defRPr/>
            </a:pPr>
            <a:endParaRPr lang="en-GB" dirty="0"/>
          </a:p>
        </p:txBody>
      </p:sp>
      <p:sp>
        <p:nvSpPr>
          <p:cNvPr id="43015" name="Rectangle 7"/>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a:spcBef>
                <a:spcPct val="0"/>
              </a:spcBef>
              <a:buClrTx/>
              <a:buFontTx/>
              <a:buNone/>
              <a:defRPr sz="1200"/>
            </a:lvl1pPr>
          </a:lstStyle>
          <a:p>
            <a:pPr>
              <a:defRPr/>
            </a:pPr>
            <a:endParaRPr lang="en-GB"/>
          </a:p>
        </p:txBody>
      </p:sp>
      <p:sp>
        <p:nvSpPr>
          <p:cNvPr id="43016" name="Rectangle 8"/>
          <p:cNvSpPr>
            <a:spLocks noGrp="1" noChangeArrowheads="1"/>
          </p:cNvSpPr>
          <p:nvPr>
            <p:ph type="sldNum" sz="quarter" idx="4"/>
          </p:nvPr>
        </p:nvSpPr>
        <p:spPr bwMode="auto">
          <a:xfrm>
            <a:off x="6553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spcBef>
                <a:spcPct val="0"/>
              </a:spcBef>
              <a:buClrTx/>
              <a:buFontTx/>
              <a:buNone/>
              <a:defRPr sz="1200"/>
            </a:lvl1pPr>
          </a:lstStyle>
          <a:p>
            <a:fld id="{17C71EE9-BA72-3342-AD7C-7458D51D3716}" type="slidenum">
              <a:rPr lang="en-GB" altLang="x-none"/>
              <a:pPr/>
              <a:t>‹#›</a:t>
            </a:fld>
            <a:endParaRPr lang="en-GB" altLang="x-none"/>
          </a:p>
        </p:txBody>
      </p:sp>
    </p:spTree>
  </p:cSld>
  <p:clrMap bg1="lt1" tx1="dk1" bg2="lt2" tx2="dk2" accent1="accent1" accent2="accent2" accent3="accent3" accent4="accent4" accent5="accent5" accent6="accent6" hlink="hlink" folHlink="folHlink"/>
  <p:sldLayoutIdLst>
    <p:sldLayoutId id="2147483952" r:id="rId1"/>
    <p:sldLayoutId id="2147483962" r:id="rId2"/>
    <p:sldLayoutId id="2147483959" r:id="rId3"/>
    <p:sldLayoutId id="2147483961" r:id="rId4"/>
    <p:sldLayoutId id="2147483953" r:id="rId5"/>
  </p:sldLayoutIdLst>
  <p:txStyles>
    <p:titleStyle>
      <a:lvl1pPr algn="l" rtl="0" eaLnBrk="1" fontAlgn="base" hangingPunct="1">
        <a:spcBef>
          <a:spcPct val="0"/>
        </a:spcBef>
        <a:spcAft>
          <a:spcPct val="0"/>
        </a:spcAft>
        <a:defRPr sz="2800" b="1" i="0">
          <a:solidFill>
            <a:srgbClr val="00628C"/>
          </a:solidFill>
          <a:latin typeface="Myriad Pro Semibold" charset="0"/>
          <a:ea typeface="Myriad Pro Semibold" charset="0"/>
          <a:cs typeface="Myriad Pro Semibold" charset="0"/>
        </a:defRPr>
      </a:lvl1pPr>
      <a:lvl2pPr algn="l" rtl="0" eaLnBrk="1" fontAlgn="base" hangingPunct="1">
        <a:spcBef>
          <a:spcPct val="0"/>
        </a:spcBef>
        <a:spcAft>
          <a:spcPct val="0"/>
        </a:spcAft>
        <a:defRPr sz="3600" b="1">
          <a:solidFill>
            <a:srgbClr val="00628C"/>
          </a:solidFill>
          <a:latin typeface="Arial" charset="0"/>
        </a:defRPr>
      </a:lvl2pPr>
      <a:lvl3pPr algn="l" rtl="0" eaLnBrk="1" fontAlgn="base" hangingPunct="1">
        <a:spcBef>
          <a:spcPct val="0"/>
        </a:spcBef>
        <a:spcAft>
          <a:spcPct val="0"/>
        </a:spcAft>
        <a:defRPr sz="3600" b="1">
          <a:solidFill>
            <a:srgbClr val="00628C"/>
          </a:solidFill>
          <a:latin typeface="Arial" charset="0"/>
        </a:defRPr>
      </a:lvl3pPr>
      <a:lvl4pPr algn="l" rtl="0" eaLnBrk="1" fontAlgn="base" hangingPunct="1">
        <a:spcBef>
          <a:spcPct val="0"/>
        </a:spcBef>
        <a:spcAft>
          <a:spcPct val="0"/>
        </a:spcAft>
        <a:defRPr sz="3600" b="1">
          <a:solidFill>
            <a:srgbClr val="00628C"/>
          </a:solidFill>
          <a:latin typeface="Arial" charset="0"/>
        </a:defRPr>
      </a:lvl4pPr>
      <a:lvl5pPr algn="l" rtl="0" eaLnBrk="1" fontAlgn="base" hangingPunct="1">
        <a:spcBef>
          <a:spcPct val="0"/>
        </a:spcBef>
        <a:spcAft>
          <a:spcPct val="0"/>
        </a:spcAft>
        <a:defRPr sz="3600" b="1">
          <a:solidFill>
            <a:srgbClr val="00628C"/>
          </a:solidFill>
          <a:latin typeface="Arial" charset="0"/>
        </a:defRPr>
      </a:lvl5pPr>
      <a:lvl6pPr marL="457200" algn="l" rtl="0" eaLnBrk="1" fontAlgn="base" hangingPunct="1">
        <a:spcBef>
          <a:spcPct val="0"/>
        </a:spcBef>
        <a:spcAft>
          <a:spcPct val="0"/>
        </a:spcAft>
        <a:defRPr sz="3600" b="1">
          <a:solidFill>
            <a:srgbClr val="00628C"/>
          </a:solidFill>
          <a:latin typeface="Arial" charset="0"/>
        </a:defRPr>
      </a:lvl6pPr>
      <a:lvl7pPr marL="914400" algn="l" rtl="0" eaLnBrk="1" fontAlgn="base" hangingPunct="1">
        <a:spcBef>
          <a:spcPct val="0"/>
        </a:spcBef>
        <a:spcAft>
          <a:spcPct val="0"/>
        </a:spcAft>
        <a:defRPr sz="3600" b="1">
          <a:solidFill>
            <a:srgbClr val="00628C"/>
          </a:solidFill>
          <a:latin typeface="Arial" charset="0"/>
        </a:defRPr>
      </a:lvl7pPr>
      <a:lvl8pPr marL="1371600" algn="l" rtl="0" eaLnBrk="1" fontAlgn="base" hangingPunct="1">
        <a:spcBef>
          <a:spcPct val="0"/>
        </a:spcBef>
        <a:spcAft>
          <a:spcPct val="0"/>
        </a:spcAft>
        <a:defRPr sz="3600" b="1">
          <a:solidFill>
            <a:srgbClr val="00628C"/>
          </a:solidFill>
          <a:latin typeface="Arial" charset="0"/>
        </a:defRPr>
      </a:lvl8pPr>
      <a:lvl9pPr marL="1828800" algn="l" rtl="0" eaLnBrk="1" fontAlgn="base" hangingPunct="1">
        <a:spcBef>
          <a:spcPct val="0"/>
        </a:spcBef>
        <a:spcAft>
          <a:spcPct val="0"/>
        </a:spcAft>
        <a:defRPr sz="3600" b="1">
          <a:solidFill>
            <a:srgbClr val="00628C"/>
          </a:solidFill>
          <a:latin typeface="Arial" charset="0"/>
        </a:defRPr>
      </a:lvl9pPr>
    </p:titleStyle>
    <p:bodyStyle>
      <a:lvl1pPr marL="342900" indent="-342900" algn="l" rtl="0" eaLnBrk="1" fontAlgn="base" hangingPunct="1">
        <a:spcBef>
          <a:spcPct val="20000"/>
        </a:spcBef>
        <a:spcAft>
          <a:spcPct val="0"/>
        </a:spcAft>
        <a:buClr>
          <a:schemeClr val="tx2"/>
        </a:buClr>
        <a:buFont typeface="Arial" charset="0"/>
        <a:defRPr sz="2800">
          <a:solidFill>
            <a:schemeClr val="tx1"/>
          </a:solidFill>
          <a:latin typeface="Myriad Pro" charset="0"/>
          <a:ea typeface="Myriad Pro" charset="0"/>
          <a:cs typeface="Myriad Pro" charset="0"/>
        </a:defRPr>
      </a:lvl1pPr>
      <a:lvl2pPr marL="742950" indent="-285750" algn="l" rtl="0" eaLnBrk="1" fontAlgn="base" hangingPunct="1">
        <a:spcBef>
          <a:spcPct val="20000"/>
        </a:spcBef>
        <a:spcAft>
          <a:spcPct val="0"/>
        </a:spcAft>
        <a:buClr>
          <a:srgbClr val="82CBDD"/>
        </a:buClr>
        <a:buFont typeface="Arial" charset="0"/>
        <a:buChar char="●"/>
        <a:defRPr sz="2400">
          <a:solidFill>
            <a:schemeClr val="tx1"/>
          </a:solidFill>
          <a:latin typeface="Myriad Pro" charset="0"/>
          <a:ea typeface="Myriad Pro" charset="0"/>
          <a:cs typeface="Myriad Pro" charset="0"/>
        </a:defRPr>
      </a:lvl2pPr>
      <a:lvl3pPr marL="1143000" indent="-228600" algn="l" rtl="0" eaLnBrk="1" fontAlgn="base" hangingPunct="1">
        <a:spcBef>
          <a:spcPct val="20000"/>
        </a:spcBef>
        <a:spcAft>
          <a:spcPct val="0"/>
        </a:spcAft>
        <a:buClr>
          <a:srgbClr val="00628C"/>
        </a:buClr>
        <a:buFont typeface="Arial" charset="0"/>
        <a:buChar char="–"/>
        <a:defRPr sz="2000">
          <a:solidFill>
            <a:schemeClr val="tx1"/>
          </a:solidFill>
          <a:latin typeface="Myriad Pro" charset="0"/>
          <a:ea typeface="Myriad Pro" charset="0"/>
          <a:cs typeface="Myriad Pro" charset="0"/>
        </a:defRPr>
      </a:lvl3pPr>
      <a:lvl4pPr marL="1600200" indent="-228600" algn="l" rtl="0" eaLnBrk="1" fontAlgn="base" hangingPunct="1">
        <a:spcBef>
          <a:spcPct val="20000"/>
        </a:spcBef>
        <a:spcAft>
          <a:spcPct val="0"/>
        </a:spcAft>
        <a:buClr>
          <a:schemeClr val="accent2"/>
        </a:buClr>
        <a:buFont typeface="Arial" charset="0"/>
        <a:buChar char="●"/>
        <a:defRPr sz="1900">
          <a:solidFill>
            <a:schemeClr val="tx1"/>
          </a:solidFill>
          <a:latin typeface="+mn-lt"/>
        </a:defRPr>
      </a:lvl4pPr>
      <a:lvl5pPr marL="20574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5pPr>
      <a:lvl6pPr marL="25146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6pPr>
      <a:lvl7pPr marL="29718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7pPr>
      <a:lvl8pPr marL="34290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8pPr>
      <a:lvl9pPr marL="38862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8" Type="http://schemas.openxmlformats.org/officeDocument/2006/relationships/image" Target="../media/image33.png"/><Relationship Id="rId13" Type="http://schemas.openxmlformats.org/officeDocument/2006/relationships/oleObject" Target="../embeddings/oleObject2.bin"/><Relationship Id="rId18" Type="http://schemas.openxmlformats.org/officeDocument/2006/relationships/image" Target="../media/image32.wmf"/><Relationship Id="rId3" Type="http://schemas.openxmlformats.org/officeDocument/2006/relationships/notesSlide" Target="../notesSlides/notesSlide8.xml"/><Relationship Id="rId7" Type="http://schemas.openxmlformats.org/officeDocument/2006/relationships/image" Target="../media/image10.png"/><Relationship Id="rId12" Type="http://schemas.openxmlformats.org/officeDocument/2006/relationships/image" Target="../media/image30.wmf"/><Relationship Id="rId17" Type="http://schemas.openxmlformats.org/officeDocument/2006/relationships/oleObject" Target="../embeddings/oleObject5.bin"/><Relationship Id="rId2" Type="http://schemas.openxmlformats.org/officeDocument/2006/relationships/slideLayout" Target="../slideLayouts/slideLayout3.xml"/><Relationship Id="rId16" Type="http://schemas.openxmlformats.org/officeDocument/2006/relationships/oleObject" Target="../embeddings/oleObject4.bin"/><Relationship Id="rId1" Type="http://schemas.openxmlformats.org/officeDocument/2006/relationships/vmlDrawing" Target="../drawings/vmlDrawing1.vml"/><Relationship Id="rId6" Type="http://schemas.openxmlformats.org/officeDocument/2006/relationships/image" Target="../media/image9.png"/><Relationship Id="rId11" Type="http://schemas.openxmlformats.org/officeDocument/2006/relationships/oleObject" Target="../embeddings/oleObject1.bin"/><Relationship Id="rId5" Type="http://schemas.openxmlformats.org/officeDocument/2006/relationships/image" Target="../media/image8.png"/><Relationship Id="rId15" Type="http://schemas.openxmlformats.org/officeDocument/2006/relationships/image" Target="../media/image31.wmf"/><Relationship Id="rId10" Type="http://schemas.openxmlformats.org/officeDocument/2006/relationships/image" Target="../media/image35.png"/><Relationship Id="rId4" Type="http://schemas.openxmlformats.org/officeDocument/2006/relationships/image" Target="../media/image7.png"/><Relationship Id="rId9" Type="http://schemas.openxmlformats.org/officeDocument/2006/relationships/image" Target="../media/image34.png"/><Relationship Id="rId14" Type="http://schemas.openxmlformats.org/officeDocument/2006/relationships/oleObject" Target="../embeddings/oleObject3.bin"/></Relationships>
</file>

<file path=ppt/slides/_rels/slide12.xml.rels><?xml version="1.0" encoding="UTF-8" standalone="yes"?>
<Relationships xmlns="http://schemas.openxmlformats.org/package/2006/relationships"><Relationship Id="rId3" Type="http://schemas.openxmlformats.org/officeDocument/2006/relationships/image" Target="../media/image38.png"/><Relationship Id="rId7" Type="http://schemas.openxmlformats.org/officeDocument/2006/relationships/image" Target="../media/image37.wmf"/><Relationship Id="rId2" Type="http://schemas.openxmlformats.org/officeDocument/2006/relationships/slideLayout" Target="../slideLayouts/slideLayout3.xml"/><Relationship Id="rId1" Type="http://schemas.openxmlformats.org/officeDocument/2006/relationships/vmlDrawing" Target="../drawings/vmlDrawing2.vml"/><Relationship Id="rId6" Type="http://schemas.openxmlformats.org/officeDocument/2006/relationships/oleObject" Target="../embeddings/oleObject7.bin"/><Relationship Id="rId5" Type="http://schemas.openxmlformats.org/officeDocument/2006/relationships/image" Target="../media/image36.wmf"/><Relationship Id="rId4" Type="http://schemas.openxmlformats.org/officeDocument/2006/relationships/oleObject" Target="../embeddings/oleObject6.bin"/></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8" Type="http://schemas.openxmlformats.org/officeDocument/2006/relationships/image" Target="../media/image35.png"/><Relationship Id="rId13" Type="http://schemas.openxmlformats.org/officeDocument/2006/relationships/oleObject" Target="../embeddings/oleObject10.bin"/><Relationship Id="rId3" Type="http://schemas.openxmlformats.org/officeDocument/2006/relationships/notesSlide" Target="../notesSlides/notesSlide10.xml"/><Relationship Id="rId7" Type="http://schemas.openxmlformats.org/officeDocument/2006/relationships/image" Target="../media/image42.png"/><Relationship Id="rId12" Type="http://schemas.openxmlformats.org/officeDocument/2006/relationships/image" Target="../media/image40.wmf"/><Relationship Id="rId2" Type="http://schemas.openxmlformats.org/officeDocument/2006/relationships/slideLayout" Target="../slideLayouts/slideLayout3.xml"/><Relationship Id="rId1" Type="http://schemas.openxmlformats.org/officeDocument/2006/relationships/vmlDrawing" Target="../drawings/vmlDrawing3.vml"/><Relationship Id="rId6" Type="http://schemas.openxmlformats.org/officeDocument/2006/relationships/image" Target="../media/image34.png"/><Relationship Id="rId11" Type="http://schemas.openxmlformats.org/officeDocument/2006/relationships/oleObject" Target="../embeddings/oleObject9.bin"/><Relationship Id="rId5" Type="http://schemas.openxmlformats.org/officeDocument/2006/relationships/image" Target="../media/image12.png"/><Relationship Id="rId10" Type="http://schemas.openxmlformats.org/officeDocument/2006/relationships/image" Target="../media/image39.wmf"/><Relationship Id="rId4" Type="http://schemas.openxmlformats.org/officeDocument/2006/relationships/image" Target="../media/image11.png"/><Relationship Id="rId9" Type="http://schemas.openxmlformats.org/officeDocument/2006/relationships/oleObject" Target="../embeddings/oleObject8.bin"/><Relationship Id="rId14" Type="http://schemas.openxmlformats.org/officeDocument/2006/relationships/image" Target="../media/image41.wmf"/></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13.bin"/><Relationship Id="rId13" Type="http://schemas.openxmlformats.org/officeDocument/2006/relationships/image" Target="../media/image47.wmf"/><Relationship Id="rId3" Type="http://schemas.openxmlformats.org/officeDocument/2006/relationships/oleObject" Target="../embeddings/oleObject11.bin"/><Relationship Id="rId7" Type="http://schemas.openxmlformats.org/officeDocument/2006/relationships/image" Target="../media/image48.png"/><Relationship Id="rId12" Type="http://schemas.openxmlformats.org/officeDocument/2006/relationships/oleObject" Target="../embeddings/oleObject15.bin"/><Relationship Id="rId2" Type="http://schemas.openxmlformats.org/officeDocument/2006/relationships/slideLayout" Target="../slideLayouts/slideLayout3.xml"/><Relationship Id="rId1" Type="http://schemas.openxmlformats.org/officeDocument/2006/relationships/vmlDrawing" Target="../drawings/vmlDrawing4.vml"/><Relationship Id="rId6" Type="http://schemas.openxmlformats.org/officeDocument/2006/relationships/image" Target="../media/image44.wmf"/><Relationship Id="rId11" Type="http://schemas.openxmlformats.org/officeDocument/2006/relationships/image" Target="../media/image46.wmf"/><Relationship Id="rId5" Type="http://schemas.openxmlformats.org/officeDocument/2006/relationships/oleObject" Target="../embeddings/oleObject12.bin"/><Relationship Id="rId10" Type="http://schemas.openxmlformats.org/officeDocument/2006/relationships/oleObject" Target="../embeddings/oleObject14.bin"/><Relationship Id="rId4" Type="http://schemas.openxmlformats.org/officeDocument/2006/relationships/image" Target="../media/image43.wmf"/><Relationship Id="rId9" Type="http://schemas.openxmlformats.org/officeDocument/2006/relationships/image" Target="../media/image45.wmf"/><Relationship Id="rId14" Type="http://schemas.openxmlformats.org/officeDocument/2006/relationships/oleObject" Target="../embeddings/oleObject16.bin"/></Relationships>
</file>

<file path=ppt/slides/_rels/slide16.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49.png"/><Relationship Id="rId1" Type="http://schemas.openxmlformats.org/officeDocument/2006/relationships/slideLayout" Target="../slideLayouts/slideLayout3.xml"/><Relationship Id="rId6" Type="http://schemas.openxmlformats.org/officeDocument/2006/relationships/image" Target="../media/image53.png"/><Relationship Id="rId5" Type="http://schemas.openxmlformats.org/officeDocument/2006/relationships/image" Target="../media/image52.wmf"/><Relationship Id="rId4" Type="http://schemas.openxmlformats.org/officeDocument/2006/relationships/image" Target="../media/image51.png"/></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19.bin"/><Relationship Id="rId13" Type="http://schemas.openxmlformats.org/officeDocument/2006/relationships/image" Target="../media/image61.png"/><Relationship Id="rId3" Type="http://schemas.openxmlformats.org/officeDocument/2006/relationships/image" Target="../media/image57.png"/><Relationship Id="rId7" Type="http://schemas.openxmlformats.org/officeDocument/2006/relationships/image" Target="../media/image55.wmf"/><Relationship Id="rId12" Type="http://schemas.openxmlformats.org/officeDocument/2006/relationships/image" Target="../media/image60.png"/><Relationship Id="rId2" Type="http://schemas.openxmlformats.org/officeDocument/2006/relationships/slideLayout" Target="../slideLayouts/slideLayout3.xml"/><Relationship Id="rId1" Type="http://schemas.openxmlformats.org/officeDocument/2006/relationships/vmlDrawing" Target="../drawings/vmlDrawing5.vml"/><Relationship Id="rId6" Type="http://schemas.openxmlformats.org/officeDocument/2006/relationships/oleObject" Target="../embeddings/oleObject18.bin"/><Relationship Id="rId11" Type="http://schemas.openxmlformats.org/officeDocument/2006/relationships/image" Target="../media/image59.png"/><Relationship Id="rId5" Type="http://schemas.openxmlformats.org/officeDocument/2006/relationships/image" Target="../media/image54.wmf"/><Relationship Id="rId15" Type="http://schemas.openxmlformats.org/officeDocument/2006/relationships/image" Target="../media/image63.png"/><Relationship Id="rId10" Type="http://schemas.openxmlformats.org/officeDocument/2006/relationships/image" Target="../media/image58.png"/><Relationship Id="rId4" Type="http://schemas.openxmlformats.org/officeDocument/2006/relationships/oleObject" Target="../embeddings/oleObject17.bin"/><Relationship Id="rId9" Type="http://schemas.openxmlformats.org/officeDocument/2006/relationships/image" Target="../media/image56.wmf"/><Relationship Id="rId14" Type="http://schemas.openxmlformats.org/officeDocument/2006/relationships/image" Target="../media/image62.png"/></Relationships>
</file>

<file path=ppt/slides/_rels/slide18.xml.rels><?xml version="1.0" encoding="UTF-8" standalone="yes"?>
<Relationships xmlns="http://schemas.openxmlformats.org/package/2006/relationships"><Relationship Id="rId3" Type="http://schemas.openxmlformats.org/officeDocument/2006/relationships/image" Target="../media/image64.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65.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66.wmf"/><Relationship Id="rId2" Type="http://schemas.openxmlformats.org/officeDocument/2006/relationships/slideLayout" Target="../slideLayouts/slideLayout3.xml"/><Relationship Id="rId1" Type="http://schemas.openxmlformats.org/officeDocument/2006/relationships/vmlDrawing" Target="../drawings/vmlDrawing6.vml"/><Relationship Id="rId6" Type="http://schemas.openxmlformats.org/officeDocument/2006/relationships/oleObject" Target="../embeddings/oleObject20.bin"/><Relationship Id="rId5" Type="http://schemas.openxmlformats.org/officeDocument/2006/relationships/image" Target="../media/image68.png"/><Relationship Id="rId4" Type="http://schemas.openxmlformats.org/officeDocument/2006/relationships/image" Target="../media/image6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3.xml"/><Relationship Id="rId1" Type="http://schemas.openxmlformats.org/officeDocument/2006/relationships/vmlDrawing" Target="../drawings/vmlDrawing7.vml"/><Relationship Id="rId6" Type="http://schemas.openxmlformats.org/officeDocument/2006/relationships/image" Target="../media/image69.wmf"/><Relationship Id="rId5" Type="http://schemas.openxmlformats.org/officeDocument/2006/relationships/oleObject" Target="../embeddings/oleObject21.bin"/><Relationship Id="rId4" Type="http://schemas.openxmlformats.org/officeDocument/2006/relationships/image" Target="../media/image70.png"/></Relationships>
</file>

<file path=ppt/slides/_rels/slide21.xml.rels><?xml version="1.0" encoding="UTF-8" standalone="yes"?>
<Relationships xmlns="http://schemas.openxmlformats.org/package/2006/relationships"><Relationship Id="rId3" Type="http://schemas.openxmlformats.org/officeDocument/2006/relationships/image" Target="../media/image71.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7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 Id="rId9" Type="http://schemas.openxmlformats.org/officeDocument/2006/relationships/image" Target="../media/image21.png"/></Relationships>
</file>

<file path=ppt/slides/_rels/slide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28.png"/><Relationship Id="rId4" Type="http://schemas.openxmlformats.org/officeDocument/2006/relationships/image" Target="../media/image27.png"/></Relationships>
</file>

<file path=ppt/slides/_rels/slide9.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6"/>
          <p:cNvSpPr>
            <a:spLocks noGrp="1" noChangeArrowheads="1"/>
          </p:cNvSpPr>
          <p:nvPr>
            <p:ph type="ctrTitle"/>
          </p:nvPr>
        </p:nvSpPr>
        <p:spPr/>
        <p:txBody>
          <a:bodyPr/>
          <a:lstStyle/>
          <a:p>
            <a:r>
              <a:rPr lang="en-GB" dirty="0"/>
              <a:t>2.17 Structures: using measures and</a:t>
            </a:r>
            <a:br>
              <a:rPr lang="en-GB" dirty="0"/>
            </a:br>
            <a:r>
              <a:rPr lang="en-GB" dirty="0"/>
              <a:t>comparison to understand scaling</a:t>
            </a:r>
            <a:endParaRPr lang="en-US" altLang="en-US" dirty="0"/>
          </a:p>
        </p:txBody>
      </p:sp>
      <p:sp>
        <p:nvSpPr>
          <p:cNvPr id="12291" name="Rectangle 47"/>
          <p:cNvSpPr>
            <a:spLocks noGrp="1" noChangeArrowheads="1"/>
          </p:cNvSpPr>
          <p:nvPr>
            <p:ph type="subTitle" idx="1"/>
          </p:nvPr>
        </p:nvSpPr>
        <p:spPr/>
        <p:txBody>
          <a:bodyPr/>
          <a:lstStyle/>
          <a:p>
            <a:r>
              <a:rPr lang="en-US" altLang="en-US" dirty="0"/>
              <a:t>Representations | Year 4</a:t>
            </a:r>
          </a:p>
        </p:txBody>
      </p:sp>
      <p:sp>
        <p:nvSpPr>
          <p:cNvPr id="8" name="Text Placeholder 7"/>
          <p:cNvSpPr>
            <a:spLocks noGrp="1"/>
          </p:cNvSpPr>
          <p:nvPr>
            <p:ph type="body" sz="quarter" idx="11"/>
          </p:nvPr>
        </p:nvSpPr>
        <p:spPr/>
        <p:txBody>
          <a:bodyPr/>
          <a:lstStyle/>
          <a:p>
            <a:r>
              <a:rPr lang="en-GB" dirty="0"/>
              <a:t>Multiplication and Division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2.17 Scaling: measures and comparison</a:t>
            </a:r>
            <a:r>
              <a:rPr lang="en-GB" dirty="0"/>
              <a:t>	</a:t>
            </a:r>
            <a:r>
              <a:rPr lang="en-US" dirty="0">
                <a:solidFill>
                  <a:srgbClr val="00628C"/>
                </a:solidFill>
              </a:rPr>
              <a:t>Step 2:1</a:t>
            </a:r>
          </a:p>
        </p:txBody>
      </p:sp>
      <p:sp>
        <p:nvSpPr>
          <p:cNvPr id="3" name="TextBox 2">
            <a:extLst>
              <a:ext uri="{FF2B5EF4-FFF2-40B4-BE49-F238E27FC236}">
                <a16:creationId xmlns:a16="http://schemas.microsoft.com/office/drawing/2014/main" id="{E9B0C647-06D1-4E9B-9071-9B9353570C9E}"/>
              </a:ext>
            </a:extLst>
          </p:cNvPr>
          <p:cNvSpPr txBox="1"/>
          <p:nvPr/>
        </p:nvSpPr>
        <p:spPr bwMode="auto">
          <a:xfrm>
            <a:off x="3317492" y="5310349"/>
            <a:ext cx="250902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5</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cm </a:t>
            </a:r>
            <a:r>
              <a:rPr lang="en-GB" sz="2400" b="1" dirty="0">
                <a:latin typeface="Myriad Pro Semibold" charset="0"/>
                <a:ea typeface="Myriad Pro Semibold" charset="0"/>
                <a:cs typeface="Myriad Pro Semibold" charset="0"/>
              </a:rPr>
              <a:t>× 3</a:t>
            </a:r>
            <a:r>
              <a:rPr lang="en-GB" sz="2400" dirty="0">
                <a:latin typeface="Myriad Pro Semibold" charset="0"/>
                <a:ea typeface="Myriad Pro Semibold" charset="0"/>
                <a:cs typeface="Myriad Pro Semibold" charset="0"/>
              </a:rPr>
              <a:t> = 15</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cm</a:t>
            </a:r>
          </a:p>
        </p:txBody>
      </p:sp>
      <p:pic>
        <p:nvPicPr>
          <p:cNvPr id="4" name="Picture 3" descr="A close up of a logo&#10;&#10;Description automatically generated">
            <a:extLst>
              <a:ext uri="{FF2B5EF4-FFF2-40B4-BE49-F238E27FC236}">
                <a16:creationId xmlns:a16="http://schemas.microsoft.com/office/drawing/2014/main" id="{85E76E8D-0DB1-40A1-B914-F75A9FE623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38283" y="2598859"/>
            <a:ext cx="1702114" cy="291791"/>
          </a:xfrm>
          <a:prstGeom prst="rect">
            <a:avLst/>
          </a:prstGeom>
        </p:spPr>
      </p:pic>
      <p:pic>
        <p:nvPicPr>
          <p:cNvPr id="5" name="Picture 4">
            <a:extLst>
              <a:ext uri="{FF2B5EF4-FFF2-40B4-BE49-F238E27FC236}">
                <a16:creationId xmlns:a16="http://schemas.microsoft.com/office/drawing/2014/main" id="{AE1931EF-C54F-4C64-953C-E5DF915D1A5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38283" y="3215476"/>
            <a:ext cx="5067434" cy="291791"/>
          </a:xfrm>
          <a:prstGeom prst="rect">
            <a:avLst/>
          </a:prstGeom>
        </p:spPr>
      </p:pic>
      <p:grpSp>
        <p:nvGrpSpPr>
          <p:cNvPr id="20" name="Group 19">
            <a:extLst>
              <a:ext uri="{FF2B5EF4-FFF2-40B4-BE49-F238E27FC236}">
                <a16:creationId xmlns:a16="http://schemas.microsoft.com/office/drawing/2014/main" id="{0BA89028-79B7-4BF2-911B-0699D895437E}"/>
              </a:ext>
            </a:extLst>
          </p:cNvPr>
          <p:cNvGrpSpPr/>
          <p:nvPr/>
        </p:nvGrpSpPr>
        <p:grpSpPr>
          <a:xfrm>
            <a:off x="2038283" y="1863934"/>
            <a:ext cx="5067434" cy="2451060"/>
            <a:chOff x="2038283" y="1863934"/>
            <a:chExt cx="5067434" cy="2451060"/>
          </a:xfrm>
        </p:grpSpPr>
        <p:grpSp>
          <p:nvGrpSpPr>
            <p:cNvPr id="6" name="Group 5">
              <a:extLst>
                <a:ext uri="{FF2B5EF4-FFF2-40B4-BE49-F238E27FC236}">
                  <a16:creationId xmlns:a16="http://schemas.microsoft.com/office/drawing/2014/main" id="{7D590F83-807B-4583-885A-645B1DB83F52}"/>
                </a:ext>
              </a:extLst>
            </p:cNvPr>
            <p:cNvGrpSpPr/>
            <p:nvPr/>
          </p:nvGrpSpPr>
          <p:grpSpPr>
            <a:xfrm>
              <a:off x="2038283" y="1863934"/>
              <a:ext cx="1682661" cy="674443"/>
              <a:chOff x="2038283" y="2351634"/>
              <a:chExt cx="1682661" cy="674443"/>
            </a:xfrm>
          </p:grpSpPr>
          <p:sp>
            <p:nvSpPr>
              <p:cNvPr id="7" name="TextBox 6">
                <a:extLst>
                  <a:ext uri="{FF2B5EF4-FFF2-40B4-BE49-F238E27FC236}">
                    <a16:creationId xmlns:a16="http://schemas.microsoft.com/office/drawing/2014/main" id="{D469F4A9-F4E0-42A2-AD7A-5125D8CC40AF}"/>
                  </a:ext>
                </a:extLst>
              </p:cNvPr>
              <p:cNvSpPr txBox="1"/>
              <p:nvPr/>
            </p:nvSpPr>
            <p:spPr bwMode="auto">
              <a:xfrm>
                <a:off x="2479504" y="2351634"/>
                <a:ext cx="8002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5</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cm</a:t>
                </a:r>
              </a:p>
            </p:txBody>
          </p:sp>
          <p:pic>
            <p:nvPicPr>
              <p:cNvPr id="8" name="Picture 7">
                <a:extLst>
                  <a:ext uri="{FF2B5EF4-FFF2-40B4-BE49-F238E27FC236}">
                    <a16:creationId xmlns:a16="http://schemas.microsoft.com/office/drawing/2014/main" id="{74D4FF47-B493-4443-AF3B-B039B648750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38283" y="2831550"/>
                <a:ext cx="1682661" cy="194527"/>
              </a:xfrm>
              <a:prstGeom prst="rect">
                <a:avLst/>
              </a:prstGeom>
            </p:spPr>
          </p:pic>
        </p:grpSp>
        <p:grpSp>
          <p:nvGrpSpPr>
            <p:cNvPr id="9" name="Group 8">
              <a:extLst>
                <a:ext uri="{FF2B5EF4-FFF2-40B4-BE49-F238E27FC236}">
                  <a16:creationId xmlns:a16="http://schemas.microsoft.com/office/drawing/2014/main" id="{883C4972-9DCC-415E-B2D9-102E9C5AF2F5}"/>
                </a:ext>
              </a:extLst>
            </p:cNvPr>
            <p:cNvGrpSpPr/>
            <p:nvPr/>
          </p:nvGrpSpPr>
          <p:grpSpPr>
            <a:xfrm>
              <a:off x="2048011" y="3721613"/>
              <a:ext cx="5057706" cy="593381"/>
              <a:chOff x="2048011" y="4089729"/>
              <a:chExt cx="5057706" cy="593381"/>
            </a:xfrm>
          </p:grpSpPr>
          <p:sp>
            <p:nvSpPr>
              <p:cNvPr id="10" name="TextBox 9">
                <a:extLst>
                  <a:ext uri="{FF2B5EF4-FFF2-40B4-BE49-F238E27FC236}">
                    <a16:creationId xmlns:a16="http://schemas.microsoft.com/office/drawing/2014/main" id="{7247CECD-AB63-4010-B5D3-C7A5B22BA761}"/>
                  </a:ext>
                </a:extLst>
              </p:cNvPr>
              <p:cNvSpPr txBox="1"/>
              <p:nvPr/>
            </p:nvSpPr>
            <p:spPr bwMode="auto">
              <a:xfrm>
                <a:off x="4093399" y="4221445"/>
                <a:ext cx="9669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15</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cm</a:t>
                </a:r>
              </a:p>
            </p:txBody>
          </p:sp>
          <p:pic>
            <p:nvPicPr>
              <p:cNvPr id="11" name="Picture 10">
                <a:extLst>
                  <a:ext uri="{FF2B5EF4-FFF2-40B4-BE49-F238E27FC236}">
                    <a16:creationId xmlns:a16="http://schemas.microsoft.com/office/drawing/2014/main" id="{3147567B-4680-4E96-8A03-59081E591EB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048011" y="4089729"/>
                <a:ext cx="5057706" cy="194527"/>
              </a:xfrm>
              <a:prstGeom prst="rect">
                <a:avLst/>
              </a:prstGeom>
            </p:spPr>
          </p:pic>
        </p:grpSp>
        <p:grpSp>
          <p:nvGrpSpPr>
            <p:cNvPr id="12" name="Group 11">
              <a:extLst>
                <a:ext uri="{FF2B5EF4-FFF2-40B4-BE49-F238E27FC236}">
                  <a16:creationId xmlns:a16="http://schemas.microsoft.com/office/drawing/2014/main" id="{0FE6F0C7-9ABD-4E84-A69F-86EABBC2CE63}"/>
                </a:ext>
              </a:extLst>
            </p:cNvPr>
            <p:cNvGrpSpPr/>
            <p:nvPr/>
          </p:nvGrpSpPr>
          <p:grpSpPr>
            <a:xfrm>
              <a:off x="3730669" y="1863934"/>
              <a:ext cx="1682661" cy="674443"/>
              <a:chOff x="3730669" y="2351634"/>
              <a:chExt cx="1682661" cy="674443"/>
            </a:xfrm>
          </p:grpSpPr>
          <p:sp>
            <p:nvSpPr>
              <p:cNvPr id="13" name="TextBox 12">
                <a:extLst>
                  <a:ext uri="{FF2B5EF4-FFF2-40B4-BE49-F238E27FC236}">
                    <a16:creationId xmlns:a16="http://schemas.microsoft.com/office/drawing/2014/main" id="{6F518FC3-156B-4E37-AAA4-726FDDE348DC}"/>
                  </a:ext>
                </a:extLst>
              </p:cNvPr>
              <p:cNvSpPr txBox="1"/>
              <p:nvPr/>
            </p:nvSpPr>
            <p:spPr bwMode="auto">
              <a:xfrm>
                <a:off x="4171890" y="2351634"/>
                <a:ext cx="8002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5</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cm</a:t>
                </a:r>
              </a:p>
            </p:txBody>
          </p:sp>
          <p:pic>
            <p:nvPicPr>
              <p:cNvPr id="14" name="Picture 13">
                <a:extLst>
                  <a:ext uri="{FF2B5EF4-FFF2-40B4-BE49-F238E27FC236}">
                    <a16:creationId xmlns:a16="http://schemas.microsoft.com/office/drawing/2014/main" id="{A13B8FAC-3E49-4543-A0B1-D58FA623DFD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30669" y="2831550"/>
                <a:ext cx="1682661" cy="194527"/>
              </a:xfrm>
              <a:prstGeom prst="rect">
                <a:avLst/>
              </a:prstGeom>
            </p:spPr>
          </p:pic>
        </p:grpSp>
        <p:grpSp>
          <p:nvGrpSpPr>
            <p:cNvPr id="15" name="Group 14">
              <a:extLst>
                <a:ext uri="{FF2B5EF4-FFF2-40B4-BE49-F238E27FC236}">
                  <a16:creationId xmlns:a16="http://schemas.microsoft.com/office/drawing/2014/main" id="{8126B029-C499-4C13-8B43-9D6E9110ADB3}"/>
                </a:ext>
              </a:extLst>
            </p:cNvPr>
            <p:cNvGrpSpPr/>
            <p:nvPr/>
          </p:nvGrpSpPr>
          <p:grpSpPr>
            <a:xfrm>
              <a:off x="5423056" y="1863934"/>
              <a:ext cx="1682661" cy="674443"/>
              <a:chOff x="5423056" y="2351634"/>
              <a:chExt cx="1682661" cy="674443"/>
            </a:xfrm>
          </p:grpSpPr>
          <p:sp>
            <p:nvSpPr>
              <p:cNvPr id="16" name="TextBox 15">
                <a:extLst>
                  <a:ext uri="{FF2B5EF4-FFF2-40B4-BE49-F238E27FC236}">
                    <a16:creationId xmlns:a16="http://schemas.microsoft.com/office/drawing/2014/main" id="{8D858F3E-4343-440A-A138-7A752A1DAA3B}"/>
                  </a:ext>
                </a:extLst>
              </p:cNvPr>
              <p:cNvSpPr txBox="1"/>
              <p:nvPr/>
            </p:nvSpPr>
            <p:spPr bwMode="auto">
              <a:xfrm>
                <a:off x="5864277" y="2351634"/>
                <a:ext cx="8002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5</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cm</a:t>
                </a:r>
              </a:p>
            </p:txBody>
          </p:sp>
          <p:pic>
            <p:nvPicPr>
              <p:cNvPr id="17" name="Picture 16">
                <a:extLst>
                  <a:ext uri="{FF2B5EF4-FFF2-40B4-BE49-F238E27FC236}">
                    <a16:creationId xmlns:a16="http://schemas.microsoft.com/office/drawing/2014/main" id="{61ECE765-41B7-4463-A665-1977EDC9370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23056" y="2831550"/>
                <a:ext cx="1682661" cy="194527"/>
              </a:xfrm>
              <a:prstGeom prst="rect">
                <a:avLst/>
              </a:prstGeom>
            </p:spPr>
          </p:pic>
        </p:grpSp>
        <p:pic>
          <p:nvPicPr>
            <p:cNvPr id="18" name="Picture 17" descr="A close up of a logo&#10;&#10;Description automatically generated">
              <a:extLst>
                <a:ext uri="{FF2B5EF4-FFF2-40B4-BE49-F238E27FC236}">
                  <a16:creationId xmlns:a16="http://schemas.microsoft.com/office/drawing/2014/main" id="{7B77447B-5EBC-45F2-B58A-1F09C9CCBC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20943" y="2598859"/>
              <a:ext cx="1702114" cy="291791"/>
            </a:xfrm>
            <a:prstGeom prst="rect">
              <a:avLst/>
            </a:prstGeom>
          </p:spPr>
        </p:pic>
        <p:pic>
          <p:nvPicPr>
            <p:cNvPr id="19" name="Picture 18" descr="A close up of a logo&#10;&#10;Description automatically generated">
              <a:extLst>
                <a:ext uri="{FF2B5EF4-FFF2-40B4-BE49-F238E27FC236}">
                  <a16:creationId xmlns:a16="http://schemas.microsoft.com/office/drawing/2014/main" id="{359678DE-2E75-49F9-A81E-2C4FAEB30F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03603" y="2598859"/>
              <a:ext cx="1702114" cy="291791"/>
            </a:xfrm>
            <a:prstGeom prst="rect">
              <a:avLst/>
            </a:prstGeom>
          </p:spPr>
        </p:pic>
      </p:grpSp>
      <p:sp>
        <p:nvSpPr>
          <p:cNvPr id="21" name="Rectangle 20"/>
          <p:cNvSpPr/>
          <p:nvPr/>
        </p:nvSpPr>
        <p:spPr>
          <a:xfrm>
            <a:off x="464820" y="4671983"/>
            <a:ext cx="8214360" cy="461665"/>
          </a:xfrm>
          <a:prstGeom prst="rect">
            <a:avLst/>
          </a:prstGeom>
        </p:spPr>
        <p:txBody>
          <a:bodyPr wrap="square">
            <a:spAutoFit/>
          </a:bodyPr>
          <a:lstStyle/>
          <a:p>
            <a:pPr algn="ctr">
              <a:buNone/>
            </a:pPr>
            <a:r>
              <a:rPr lang="en-GB" sz="2400" dirty="0">
                <a:latin typeface="Myriad Pro Semibold"/>
              </a:rPr>
              <a:t>The plain ribbon is </a:t>
            </a:r>
            <a:r>
              <a:rPr lang="en-GB" sz="2400" u="sng" dirty="0">
                <a:latin typeface="Myriad Pro Semibold"/>
              </a:rPr>
              <a:t>3 times</a:t>
            </a:r>
            <a:r>
              <a:rPr lang="en-GB" sz="2400" dirty="0">
                <a:latin typeface="Myriad Pro Semibold"/>
              </a:rPr>
              <a:t> the length of the spotty ribbon.</a:t>
            </a:r>
          </a:p>
        </p:txBody>
      </p:sp>
      <p:sp>
        <p:nvSpPr>
          <p:cNvPr id="22" name="TextBox 21">
            <a:extLst>
              <a:ext uri="{FF2B5EF4-FFF2-40B4-BE49-F238E27FC236}">
                <a16:creationId xmlns:a16="http://schemas.microsoft.com/office/drawing/2014/main" id="{EDAFB15C-EC28-4E77-9F98-04B17759F0FB}"/>
              </a:ext>
            </a:extLst>
          </p:cNvPr>
          <p:cNvSpPr txBox="1"/>
          <p:nvPr/>
        </p:nvSpPr>
        <p:spPr bwMode="auto">
          <a:xfrm>
            <a:off x="1842754" y="1234688"/>
            <a:ext cx="54585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Describe the length of the plain ribbon.</a:t>
            </a:r>
          </a:p>
        </p:txBody>
      </p:sp>
    </p:spTree>
    <p:extLst>
      <p:ext uri="{BB962C8B-B14F-4D97-AF65-F5344CB8AC3E}">
        <p14:creationId xmlns:p14="http://schemas.microsoft.com/office/powerpoint/2010/main" val="811070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2.17 Scaling: measures and comparison</a:t>
            </a:r>
            <a:r>
              <a:rPr lang="en-GB" dirty="0"/>
              <a:t>	</a:t>
            </a:r>
            <a:r>
              <a:rPr lang="en-US" dirty="0">
                <a:solidFill>
                  <a:srgbClr val="00628C"/>
                </a:solidFill>
              </a:rPr>
              <a:t>Step 2:1</a:t>
            </a:r>
          </a:p>
        </p:txBody>
      </p:sp>
      <p:sp>
        <p:nvSpPr>
          <p:cNvPr id="3" name="TextBox 2">
            <a:extLst>
              <a:ext uri="{FF2B5EF4-FFF2-40B4-BE49-F238E27FC236}">
                <a16:creationId xmlns:a16="http://schemas.microsoft.com/office/drawing/2014/main" id="{37802DC9-22AF-4B7E-AA24-5B1524293A27}"/>
              </a:ext>
            </a:extLst>
          </p:cNvPr>
          <p:cNvSpPr txBox="1"/>
          <p:nvPr/>
        </p:nvSpPr>
        <p:spPr bwMode="auto">
          <a:xfrm>
            <a:off x="1758597" y="800934"/>
            <a:ext cx="562686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Describe the length of the spotty ribbon.</a:t>
            </a:r>
          </a:p>
        </p:txBody>
      </p:sp>
      <p:pic>
        <p:nvPicPr>
          <p:cNvPr id="4" name="Picture 3" descr="A close up of a logo&#10;&#10;Description automatically generated">
            <a:extLst>
              <a:ext uri="{FF2B5EF4-FFF2-40B4-BE49-F238E27FC236}">
                <a16:creationId xmlns:a16="http://schemas.microsoft.com/office/drawing/2014/main" id="{836A87C8-30CD-4B3D-9981-8C3374846F3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38283" y="1969705"/>
            <a:ext cx="1702114" cy="291791"/>
          </a:xfrm>
          <a:prstGeom prst="rect">
            <a:avLst/>
          </a:prstGeom>
        </p:spPr>
      </p:pic>
      <p:pic>
        <p:nvPicPr>
          <p:cNvPr id="5" name="Picture 4">
            <a:extLst>
              <a:ext uri="{FF2B5EF4-FFF2-40B4-BE49-F238E27FC236}">
                <a16:creationId xmlns:a16="http://schemas.microsoft.com/office/drawing/2014/main" id="{DA184A02-011F-44E3-9187-CF43C75F905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38283" y="3871370"/>
            <a:ext cx="5067434" cy="291791"/>
          </a:xfrm>
          <a:prstGeom prst="rect">
            <a:avLst/>
          </a:prstGeom>
        </p:spPr>
      </p:pic>
      <p:grpSp>
        <p:nvGrpSpPr>
          <p:cNvPr id="13" name="Group 12">
            <a:extLst>
              <a:ext uri="{FF2B5EF4-FFF2-40B4-BE49-F238E27FC236}">
                <a16:creationId xmlns:a16="http://schemas.microsoft.com/office/drawing/2014/main" id="{9F6CB090-C42C-4021-9A14-E7304C067CC7}"/>
              </a:ext>
            </a:extLst>
          </p:cNvPr>
          <p:cNvGrpSpPr/>
          <p:nvPr/>
        </p:nvGrpSpPr>
        <p:grpSpPr>
          <a:xfrm>
            <a:off x="2038283" y="1234780"/>
            <a:ext cx="1682661" cy="674443"/>
            <a:chOff x="2038283" y="2351634"/>
            <a:chExt cx="1682661" cy="674443"/>
          </a:xfrm>
        </p:grpSpPr>
        <p:sp>
          <p:nvSpPr>
            <p:cNvPr id="25" name="TextBox 24">
              <a:extLst>
                <a:ext uri="{FF2B5EF4-FFF2-40B4-BE49-F238E27FC236}">
                  <a16:creationId xmlns:a16="http://schemas.microsoft.com/office/drawing/2014/main" id="{E8353A73-C8B3-4C10-B92E-353BD7A63130}"/>
                </a:ext>
              </a:extLst>
            </p:cNvPr>
            <p:cNvSpPr txBox="1"/>
            <p:nvPr/>
          </p:nvSpPr>
          <p:spPr bwMode="auto">
            <a:xfrm>
              <a:off x="2479504" y="2351634"/>
              <a:ext cx="8002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5</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cm</a:t>
              </a:r>
            </a:p>
          </p:txBody>
        </p:sp>
        <p:pic>
          <p:nvPicPr>
            <p:cNvPr id="26" name="Picture 25">
              <a:extLst>
                <a:ext uri="{FF2B5EF4-FFF2-40B4-BE49-F238E27FC236}">
                  <a16:creationId xmlns:a16="http://schemas.microsoft.com/office/drawing/2014/main" id="{8F294EA1-44D5-4397-B527-9D9E24B5343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038283" y="2831550"/>
              <a:ext cx="1682661" cy="194527"/>
            </a:xfrm>
            <a:prstGeom prst="rect">
              <a:avLst/>
            </a:prstGeom>
          </p:spPr>
        </p:pic>
      </p:grpSp>
      <p:grpSp>
        <p:nvGrpSpPr>
          <p:cNvPr id="14" name="Group 13">
            <a:extLst>
              <a:ext uri="{FF2B5EF4-FFF2-40B4-BE49-F238E27FC236}">
                <a16:creationId xmlns:a16="http://schemas.microsoft.com/office/drawing/2014/main" id="{24344C94-8C32-431E-9E73-04F8C0B0A28B}"/>
              </a:ext>
            </a:extLst>
          </p:cNvPr>
          <p:cNvGrpSpPr/>
          <p:nvPr/>
        </p:nvGrpSpPr>
        <p:grpSpPr>
          <a:xfrm>
            <a:off x="2048011" y="4371324"/>
            <a:ext cx="5057706" cy="593381"/>
            <a:chOff x="2048011" y="3582953"/>
            <a:chExt cx="5057706" cy="593381"/>
          </a:xfrm>
        </p:grpSpPr>
        <p:sp>
          <p:nvSpPr>
            <p:cNvPr id="23" name="TextBox 22">
              <a:extLst>
                <a:ext uri="{FF2B5EF4-FFF2-40B4-BE49-F238E27FC236}">
                  <a16:creationId xmlns:a16="http://schemas.microsoft.com/office/drawing/2014/main" id="{21C9959C-6D15-4033-A390-88F21176BBFE}"/>
                </a:ext>
              </a:extLst>
            </p:cNvPr>
            <p:cNvSpPr txBox="1"/>
            <p:nvPr/>
          </p:nvSpPr>
          <p:spPr bwMode="auto">
            <a:xfrm>
              <a:off x="4093399" y="3714669"/>
              <a:ext cx="9669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15</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cm</a:t>
              </a:r>
            </a:p>
          </p:txBody>
        </p:sp>
        <p:pic>
          <p:nvPicPr>
            <p:cNvPr id="24" name="Picture 23">
              <a:extLst>
                <a:ext uri="{FF2B5EF4-FFF2-40B4-BE49-F238E27FC236}">
                  <a16:creationId xmlns:a16="http://schemas.microsoft.com/office/drawing/2014/main" id="{AA081FCC-9655-4ADC-A671-8E261486FF1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048011" y="3582953"/>
              <a:ext cx="5057706" cy="194527"/>
            </a:xfrm>
            <a:prstGeom prst="rect">
              <a:avLst/>
            </a:prstGeom>
          </p:spPr>
        </p:pic>
      </p:grpSp>
      <p:grpSp>
        <p:nvGrpSpPr>
          <p:cNvPr id="66" name="Group 65">
            <a:extLst>
              <a:ext uri="{FF2B5EF4-FFF2-40B4-BE49-F238E27FC236}">
                <a16:creationId xmlns:a16="http://schemas.microsoft.com/office/drawing/2014/main" id="{556A178E-4601-4EEB-941B-1FD0B4F59FEF}"/>
              </a:ext>
            </a:extLst>
          </p:cNvPr>
          <p:cNvGrpSpPr/>
          <p:nvPr/>
        </p:nvGrpSpPr>
        <p:grpSpPr>
          <a:xfrm>
            <a:off x="2033421" y="4321428"/>
            <a:ext cx="5077159" cy="721710"/>
            <a:chOff x="2033421" y="4428108"/>
            <a:chExt cx="5077159" cy="721710"/>
          </a:xfrm>
        </p:grpSpPr>
        <p:sp>
          <p:nvSpPr>
            <p:cNvPr id="34" name="TextBox 33">
              <a:extLst>
                <a:ext uri="{FF2B5EF4-FFF2-40B4-BE49-F238E27FC236}">
                  <a16:creationId xmlns:a16="http://schemas.microsoft.com/office/drawing/2014/main" id="{EB9920F6-59C8-4251-BD46-BB022B48786D}"/>
                </a:ext>
              </a:extLst>
            </p:cNvPr>
            <p:cNvSpPr txBox="1"/>
            <p:nvPr/>
          </p:nvSpPr>
          <p:spPr bwMode="auto">
            <a:xfrm>
              <a:off x="4072505" y="4688153"/>
              <a:ext cx="9989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whole</a:t>
              </a:r>
            </a:p>
          </p:txBody>
        </p:sp>
        <p:pic>
          <p:nvPicPr>
            <p:cNvPr id="40" name="Picture 39" descr="A close up of a logo&#10;&#10;Description automatically generated">
              <a:extLst>
                <a:ext uri="{FF2B5EF4-FFF2-40B4-BE49-F238E27FC236}">
                  <a16:creationId xmlns:a16="http://schemas.microsoft.com/office/drawing/2014/main" id="{57078C1A-FA59-4169-B7BA-E22780D7E3F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033421" y="4428108"/>
              <a:ext cx="5077159" cy="252886"/>
            </a:xfrm>
            <a:prstGeom prst="rect">
              <a:avLst/>
            </a:prstGeom>
          </p:spPr>
        </p:pic>
      </p:grpSp>
      <p:grpSp>
        <p:nvGrpSpPr>
          <p:cNvPr id="46" name="Group 45">
            <a:extLst>
              <a:ext uri="{FF2B5EF4-FFF2-40B4-BE49-F238E27FC236}">
                <a16:creationId xmlns:a16="http://schemas.microsoft.com/office/drawing/2014/main" id="{07E32156-A56D-4232-AA66-2893310A01BB}"/>
              </a:ext>
            </a:extLst>
          </p:cNvPr>
          <p:cNvGrpSpPr/>
          <p:nvPr/>
        </p:nvGrpSpPr>
        <p:grpSpPr>
          <a:xfrm>
            <a:off x="3729532" y="3876531"/>
            <a:ext cx="1720429" cy="286630"/>
            <a:chOff x="3729532" y="3417082"/>
            <a:chExt cx="1720429" cy="286630"/>
          </a:xfrm>
        </p:grpSpPr>
        <p:pic>
          <p:nvPicPr>
            <p:cNvPr id="43" name="Picture 42">
              <a:extLst>
                <a:ext uri="{FF2B5EF4-FFF2-40B4-BE49-F238E27FC236}">
                  <a16:creationId xmlns:a16="http://schemas.microsoft.com/office/drawing/2014/main" id="{8CB93181-C7EA-4EC3-9D0F-20D91DC88970}"/>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729532" y="3431373"/>
              <a:ext cx="29180" cy="272339"/>
            </a:xfrm>
            <a:prstGeom prst="rect">
              <a:avLst/>
            </a:prstGeom>
          </p:spPr>
        </p:pic>
        <p:pic>
          <p:nvPicPr>
            <p:cNvPr id="44" name="Picture 43">
              <a:extLst>
                <a:ext uri="{FF2B5EF4-FFF2-40B4-BE49-F238E27FC236}">
                  <a16:creationId xmlns:a16="http://schemas.microsoft.com/office/drawing/2014/main" id="{56AC608D-B3E4-4DE3-9846-8FE8EEA94B82}"/>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420781" y="3417082"/>
              <a:ext cx="29180" cy="272339"/>
            </a:xfrm>
            <a:prstGeom prst="rect">
              <a:avLst/>
            </a:prstGeom>
          </p:spPr>
        </p:pic>
      </p:grpSp>
      <p:grpSp>
        <p:nvGrpSpPr>
          <p:cNvPr id="64" name="Group 63">
            <a:extLst>
              <a:ext uri="{FF2B5EF4-FFF2-40B4-BE49-F238E27FC236}">
                <a16:creationId xmlns:a16="http://schemas.microsoft.com/office/drawing/2014/main" id="{A80E3343-D2F3-4D41-89A6-959E816EEA5F}"/>
              </a:ext>
            </a:extLst>
          </p:cNvPr>
          <p:cNvGrpSpPr/>
          <p:nvPr/>
        </p:nvGrpSpPr>
        <p:grpSpPr>
          <a:xfrm>
            <a:off x="3735533" y="2430294"/>
            <a:ext cx="1672934" cy="1291396"/>
            <a:chOff x="3735533" y="2689373"/>
            <a:chExt cx="1672934" cy="1291396"/>
          </a:xfrm>
        </p:grpSpPr>
        <p:pic>
          <p:nvPicPr>
            <p:cNvPr id="47" name="Picture 46" descr="A close up of a logo&#10;&#10;Description automatically generated">
              <a:extLst>
                <a:ext uri="{FF2B5EF4-FFF2-40B4-BE49-F238E27FC236}">
                  <a16:creationId xmlns:a16="http://schemas.microsoft.com/office/drawing/2014/main" id="{B0871395-9372-4740-88B1-E91691874F6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735533" y="3727883"/>
              <a:ext cx="1672934" cy="252886"/>
            </a:xfrm>
            <a:prstGeom prst="rect">
              <a:avLst/>
            </a:prstGeom>
          </p:spPr>
        </p:pic>
        <p:grpSp>
          <p:nvGrpSpPr>
            <p:cNvPr id="55" name="Group 54">
              <a:extLst>
                <a:ext uri="{FF2B5EF4-FFF2-40B4-BE49-F238E27FC236}">
                  <a16:creationId xmlns:a16="http://schemas.microsoft.com/office/drawing/2014/main" id="{F8910BF8-1C87-445A-ACD8-D0BA415EB063}"/>
                </a:ext>
              </a:extLst>
            </p:cNvPr>
            <p:cNvGrpSpPr/>
            <p:nvPr/>
          </p:nvGrpSpPr>
          <p:grpSpPr>
            <a:xfrm>
              <a:off x="3964084" y="2689373"/>
              <a:ext cx="1215832" cy="963670"/>
              <a:chOff x="5840413" y="2499027"/>
              <a:chExt cx="1215832" cy="963670"/>
            </a:xfrm>
          </p:grpSpPr>
          <p:sp>
            <p:nvSpPr>
              <p:cNvPr id="56" name="TextBox 55">
                <a:extLst>
                  <a:ext uri="{FF2B5EF4-FFF2-40B4-BE49-F238E27FC236}">
                    <a16:creationId xmlns:a16="http://schemas.microsoft.com/office/drawing/2014/main" id="{21003696-649E-43D9-AC68-53F436A30258}"/>
                  </a:ext>
                </a:extLst>
              </p:cNvPr>
              <p:cNvSpPr txBox="1"/>
              <p:nvPr/>
            </p:nvSpPr>
            <p:spPr bwMode="auto">
              <a:xfrm>
                <a:off x="6075657" y="2629168"/>
                <a:ext cx="9805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of the</a:t>
                </a:r>
              </a:p>
            </p:txBody>
          </p:sp>
          <p:sp>
            <p:nvSpPr>
              <p:cNvPr id="57" name="TextBox 56">
                <a:extLst>
                  <a:ext uri="{FF2B5EF4-FFF2-40B4-BE49-F238E27FC236}">
                    <a16:creationId xmlns:a16="http://schemas.microsoft.com/office/drawing/2014/main" id="{CD5E445B-A9A1-4FE1-8E91-FBDB2B9AEAD8}"/>
                  </a:ext>
                </a:extLst>
              </p:cNvPr>
              <p:cNvSpPr txBox="1"/>
              <p:nvPr/>
            </p:nvSpPr>
            <p:spPr bwMode="auto">
              <a:xfrm>
                <a:off x="6006454" y="3001032"/>
                <a:ext cx="9989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whole</a:t>
                </a:r>
              </a:p>
            </p:txBody>
          </p:sp>
          <p:graphicFrame>
            <p:nvGraphicFramePr>
              <p:cNvPr id="58" name="Object 57">
                <a:extLst>
                  <a:ext uri="{FF2B5EF4-FFF2-40B4-BE49-F238E27FC236}">
                    <a16:creationId xmlns:a16="http://schemas.microsoft.com/office/drawing/2014/main" id="{6770E9E8-899B-4706-8807-447DB7E01292}"/>
                  </a:ext>
                </a:extLst>
              </p:cNvPr>
              <p:cNvGraphicFramePr>
                <a:graphicFrameLocks noChangeAspect="1"/>
              </p:cNvGraphicFramePr>
              <p:nvPr>
                <p:extLst>
                  <p:ext uri="{D42A27DB-BD31-4B8C-83A1-F6EECF244321}">
                    <p14:modId xmlns:p14="http://schemas.microsoft.com/office/powerpoint/2010/main" val="1217180073"/>
                  </p:ext>
                </p:extLst>
              </p:nvPr>
            </p:nvGraphicFramePr>
            <p:xfrm>
              <a:off x="5840413" y="2499027"/>
              <a:ext cx="241594" cy="704649"/>
            </p:xfrm>
            <a:graphic>
              <a:graphicData uri="http://schemas.openxmlformats.org/presentationml/2006/ole">
                <mc:AlternateContent xmlns:mc="http://schemas.openxmlformats.org/markup-compatibility/2006">
                  <mc:Choice xmlns:v="urn:schemas-microsoft-com:vml" Requires="v">
                    <p:oleObj spid="_x0000_s1203" name="Equation" r:id="rId11" imgW="152280" imgH="444240" progId="Equation.DSMT4">
                      <p:embed/>
                    </p:oleObj>
                  </mc:Choice>
                  <mc:Fallback>
                    <p:oleObj name="Equation" r:id="rId11" imgW="152280" imgH="444240" progId="Equation.DSMT4">
                      <p:embed/>
                      <p:pic>
                        <p:nvPicPr>
                          <p:cNvPr id="53" name="Object 52">
                            <a:extLst>
                              <a:ext uri="{FF2B5EF4-FFF2-40B4-BE49-F238E27FC236}">
                                <a16:creationId xmlns:a16="http://schemas.microsoft.com/office/drawing/2014/main" id="{745D4668-C36B-46C7-A377-06DE09B36D77}"/>
                              </a:ext>
                            </a:extLst>
                          </p:cNvPr>
                          <p:cNvPicPr/>
                          <p:nvPr/>
                        </p:nvPicPr>
                        <p:blipFill>
                          <a:blip r:embed="rId12"/>
                          <a:stretch>
                            <a:fillRect/>
                          </a:stretch>
                        </p:blipFill>
                        <p:spPr>
                          <a:xfrm>
                            <a:off x="5840413" y="2499027"/>
                            <a:ext cx="241594" cy="704649"/>
                          </a:xfrm>
                          <a:prstGeom prst="rect">
                            <a:avLst/>
                          </a:prstGeom>
                        </p:spPr>
                      </p:pic>
                    </p:oleObj>
                  </mc:Fallback>
                </mc:AlternateContent>
              </a:graphicData>
            </a:graphic>
          </p:graphicFrame>
        </p:grpSp>
      </p:grpSp>
      <p:grpSp>
        <p:nvGrpSpPr>
          <p:cNvPr id="63" name="Group 62">
            <a:extLst>
              <a:ext uri="{FF2B5EF4-FFF2-40B4-BE49-F238E27FC236}">
                <a16:creationId xmlns:a16="http://schemas.microsoft.com/office/drawing/2014/main" id="{725B2F16-FA95-4998-8918-9419EF237750}"/>
              </a:ext>
            </a:extLst>
          </p:cNvPr>
          <p:cNvGrpSpPr/>
          <p:nvPr/>
        </p:nvGrpSpPr>
        <p:grpSpPr>
          <a:xfrm>
            <a:off x="2033421" y="2487493"/>
            <a:ext cx="1672934" cy="1234197"/>
            <a:chOff x="2033421" y="2746572"/>
            <a:chExt cx="1672934" cy="1234197"/>
          </a:xfrm>
        </p:grpSpPr>
        <p:pic>
          <p:nvPicPr>
            <p:cNvPr id="42" name="Picture 41" descr="A close up of a logo&#10;&#10;Description automatically generated">
              <a:extLst>
                <a:ext uri="{FF2B5EF4-FFF2-40B4-BE49-F238E27FC236}">
                  <a16:creationId xmlns:a16="http://schemas.microsoft.com/office/drawing/2014/main" id="{84502695-5732-4E9D-B00B-7E2232EA5386}"/>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033421" y="3727883"/>
              <a:ext cx="1672934" cy="252886"/>
            </a:xfrm>
            <a:prstGeom prst="rect">
              <a:avLst/>
            </a:prstGeom>
          </p:spPr>
        </p:pic>
        <p:grpSp>
          <p:nvGrpSpPr>
            <p:cNvPr id="59" name="Group 58">
              <a:extLst>
                <a:ext uri="{FF2B5EF4-FFF2-40B4-BE49-F238E27FC236}">
                  <a16:creationId xmlns:a16="http://schemas.microsoft.com/office/drawing/2014/main" id="{690D5426-8549-4FF7-8092-D82250BF3471}"/>
                </a:ext>
              </a:extLst>
            </p:cNvPr>
            <p:cNvGrpSpPr/>
            <p:nvPr/>
          </p:nvGrpSpPr>
          <p:grpSpPr>
            <a:xfrm>
              <a:off x="2237910" y="2746572"/>
              <a:ext cx="1239894" cy="906471"/>
              <a:chOff x="5816351" y="2556226"/>
              <a:chExt cx="1239894" cy="906471"/>
            </a:xfrm>
          </p:grpSpPr>
          <p:sp>
            <p:nvSpPr>
              <p:cNvPr id="60" name="TextBox 59">
                <a:extLst>
                  <a:ext uri="{FF2B5EF4-FFF2-40B4-BE49-F238E27FC236}">
                    <a16:creationId xmlns:a16="http://schemas.microsoft.com/office/drawing/2014/main" id="{8FF870E3-C247-4ED2-8314-D9504AFA9355}"/>
                  </a:ext>
                </a:extLst>
              </p:cNvPr>
              <p:cNvSpPr txBox="1"/>
              <p:nvPr/>
            </p:nvSpPr>
            <p:spPr bwMode="auto">
              <a:xfrm>
                <a:off x="6075657" y="2629168"/>
                <a:ext cx="9805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of the</a:t>
                </a:r>
              </a:p>
            </p:txBody>
          </p:sp>
          <p:sp>
            <p:nvSpPr>
              <p:cNvPr id="61" name="TextBox 60">
                <a:extLst>
                  <a:ext uri="{FF2B5EF4-FFF2-40B4-BE49-F238E27FC236}">
                    <a16:creationId xmlns:a16="http://schemas.microsoft.com/office/drawing/2014/main" id="{D2C2256D-1F91-4B7A-AABD-47A205D92416}"/>
                  </a:ext>
                </a:extLst>
              </p:cNvPr>
              <p:cNvSpPr txBox="1"/>
              <p:nvPr/>
            </p:nvSpPr>
            <p:spPr bwMode="auto">
              <a:xfrm>
                <a:off x="6006454" y="3001032"/>
                <a:ext cx="9989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whole</a:t>
                </a:r>
              </a:p>
            </p:txBody>
          </p:sp>
          <p:graphicFrame>
            <p:nvGraphicFramePr>
              <p:cNvPr id="62" name="Object 61">
                <a:extLst>
                  <a:ext uri="{FF2B5EF4-FFF2-40B4-BE49-F238E27FC236}">
                    <a16:creationId xmlns:a16="http://schemas.microsoft.com/office/drawing/2014/main" id="{7E51D915-B979-4AE8-A15C-9EC916A6DE9C}"/>
                  </a:ext>
                </a:extLst>
              </p:cNvPr>
              <p:cNvGraphicFramePr>
                <a:graphicFrameLocks noChangeAspect="1"/>
              </p:cNvGraphicFramePr>
              <p:nvPr>
                <p:extLst>
                  <p:ext uri="{D42A27DB-BD31-4B8C-83A1-F6EECF244321}">
                    <p14:modId xmlns:p14="http://schemas.microsoft.com/office/powerpoint/2010/main" val="2204412045"/>
                  </p:ext>
                </p:extLst>
              </p:nvPr>
            </p:nvGraphicFramePr>
            <p:xfrm>
              <a:off x="5816351" y="2556226"/>
              <a:ext cx="241594" cy="704649"/>
            </p:xfrm>
            <a:graphic>
              <a:graphicData uri="http://schemas.openxmlformats.org/presentationml/2006/ole">
                <mc:AlternateContent xmlns:mc="http://schemas.openxmlformats.org/markup-compatibility/2006">
                  <mc:Choice xmlns:v="urn:schemas-microsoft-com:vml" Requires="v">
                    <p:oleObj spid="_x0000_s1204" name="Equation" r:id="rId13" imgW="152280" imgH="444240" progId="Equation.DSMT4">
                      <p:embed/>
                    </p:oleObj>
                  </mc:Choice>
                  <mc:Fallback>
                    <p:oleObj name="Equation" r:id="rId13" imgW="152280" imgH="444240" progId="Equation.DSMT4">
                      <p:embed/>
                      <p:pic>
                        <p:nvPicPr>
                          <p:cNvPr id="58" name="Object 57">
                            <a:extLst>
                              <a:ext uri="{FF2B5EF4-FFF2-40B4-BE49-F238E27FC236}">
                                <a16:creationId xmlns:a16="http://schemas.microsoft.com/office/drawing/2014/main" id="{6770E9E8-899B-4706-8807-447DB7E01292}"/>
                              </a:ext>
                            </a:extLst>
                          </p:cNvPr>
                          <p:cNvPicPr/>
                          <p:nvPr/>
                        </p:nvPicPr>
                        <p:blipFill>
                          <a:blip r:embed="rId12"/>
                          <a:stretch>
                            <a:fillRect/>
                          </a:stretch>
                        </p:blipFill>
                        <p:spPr>
                          <a:xfrm>
                            <a:off x="5816351" y="2556226"/>
                            <a:ext cx="241594" cy="704649"/>
                          </a:xfrm>
                          <a:prstGeom prst="rect">
                            <a:avLst/>
                          </a:prstGeom>
                        </p:spPr>
                      </p:pic>
                    </p:oleObj>
                  </mc:Fallback>
                </mc:AlternateContent>
              </a:graphicData>
            </a:graphic>
          </p:graphicFrame>
        </p:grpSp>
      </p:grpSp>
      <p:graphicFrame>
        <p:nvGraphicFramePr>
          <p:cNvPr id="67" name="Object 66">
            <a:extLst>
              <a:ext uri="{FF2B5EF4-FFF2-40B4-BE49-F238E27FC236}">
                <a16:creationId xmlns:a16="http://schemas.microsoft.com/office/drawing/2014/main" id="{A5763494-FABD-4929-A35B-D8EE7BB588DB}"/>
              </a:ext>
            </a:extLst>
          </p:cNvPr>
          <p:cNvGraphicFramePr>
            <a:graphicFrameLocks noChangeAspect="1"/>
          </p:cNvGraphicFramePr>
          <p:nvPr>
            <p:extLst>
              <p:ext uri="{D42A27DB-BD31-4B8C-83A1-F6EECF244321}">
                <p14:modId xmlns:p14="http://schemas.microsoft.com/office/powerpoint/2010/main" val="4287239424"/>
              </p:ext>
            </p:extLst>
          </p:nvPr>
        </p:nvGraphicFramePr>
        <p:xfrm>
          <a:off x="3352800" y="5721668"/>
          <a:ext cx="2438400" cy="736600"/>
        </p:xfrm>
        <a:graphic>
          <a:graphicData uri="http://schemas.openxmlformats.org/presentationml/2006/ole">
            <mc:AlternateContent xmlns:mc="http://schemas.openxmlformats.org/markup-compatibility/2006">
              <mc:Choice xmlns:v="urn:schemas-microsoft-com:vml" Requires="v">
                <p:oleObj spid="_x0000_s1205" name="Equation" r:id="rId14" imgW="2438280" imgH="736560" progId="Equation.DSMT4">
                  <p:embed/>
                </p:oleObj>
              </mc:Choice>
              <mc:Fallback>
                <p:oleObj name="Equation" r:id="rId14" imgW="2438280" imgH="736560" progId="Equation.DSMT4">
                  <p:embed/>
                  <p:pic>
                    <p:nvPicPr>
                      <p:cNvPr id="0" name=""/>
                      <p:cNvPicPr/>
                      <p:nvPr/>
                    </p:nvPicPr>
                    <p:blipFill>
                      <a:blip r:embed="rId15"/>
                      <a:stretch>
                        <a:fillRect/>
                      </a:stretch>
                    </p:blipFill>
                    <p:spPr>
                      <a:xfrm>
                        <a:off x="3352800" y="5721668"/>
                        <a:ext cx="2438400" cy="736600"/>
                      </a:xfrm>
                      <a:prstGeom prst="rect">
                        <a:avLst/>
                      </a:prstGeom>
                    </p:spPr>
                  </p:pic>
                </p:oleObj>
              </mc:Fallback>
            </mc:AlternateContent>
          </a:graphicData>
        </a:graphic>
      </p:graphicFrame>
      <p:grpSp>
        <p:nvGrpSpPr>
          <p:cNvPr id="68" name="Group 67">
            <a:extLst>
              <a:ext uri="{FF2B5EF4-FFF2-40B4-BE49-F238E27FC236}">
                <a16:creationId xmlns:a16="http://schemas.microsoft.com/office/drawing/2014/main" id="{D7F7039A-3BB2-4145-A34C-EA9386625EE5}"/>
              </a:ext>
            </a:extLst>
          </p:cNvPr>
          <p:cNvGrpSpPr/>
          <p:nvPr/>
        </p:nvGrpSpPr>
        <p:grpSpPr>
          <a:xfrm>
            <a:off x="5435371" y="2430294"/>
            <a:ext cx="1672934" cy="1291396"/>
            <a:chOff x="3735533" y="2689373"/>
            <a:chExt cx="1672934" cy="1291396"/>
          </a:xfrm>
        </p:grpSpPr>
        <p:pic>
          <p:nvPicPr>
            <p:cNvPr id="69" name="Picture 68" descr="A close up of a logo&#10;&#10;Description automatically generated">
              <a:extLst>
                <a:ext uri="{FF2B5EF4-FFF2-40B4-BE49-F238E27FC236}">
                  <a16:creationId xmlns:a16="http://schemas.microsoft.com/office/drawing/2014/main" id="{E0F5AEF7-393A-41F5-8225-2D756E09FE3F}"/>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735533" y="3727883"/>
              <a:ext cx="1672934" cy="252886"/>
            </a:xfrm>
            <a:prstGeom prst="rect">
              <a:avLst/>
            </a:prstGeom>
          </p:spPr>
        </p:pic>
        <p:grpSp>
          <p:nvGrpSpPr>
            <p:cNvPr id="70" name="Group 69">
              <a:extLst>
                <a:ext uri="{FF2B5EF4-FFF2-40B4-BE49-F238E27FC236}">
                  <a16:creationId xmlns:a16="http://schemas.microsoft.com/office/drawing/2014/main" id="{0DF2ACEA-8A33-42E1-A750-BD89F4D682FF}"/>
                </a:ext>
              </a:extLst>
            </p:cNvPr>
            <p:cNvGrpSpPr/>
            <p:nvPr/>
          </p:nvGrpSpPr>
          <p:grpSpPr>
            <a:xfrm>
              <a:off x="3964084" y="2689373"/>
              <a:ext cx="1215832" cy="963670"/>
              <a:chOff x="5840413" y="2499027"/>
              <a:chExt cx="1215832" cy="963670"/>
            </a:xfrm>
          </p:grpSpPr>
          <p:sp>
            <p:nvSpPr>
              <p:cNvPr id="71" name="TextBox 70">
                <a:extLst>
                  <a:ext uri="{FF2B5EF4-FFF2-40B4-BE49-F238E27FC236}">
                    <a16:creationId xmlns:a16="http://schemas.microsoft.com/office/drawing/2014/main" id="{DEBDC6D4-ACBF-4D3C-8F7E-DD227D98D933}"/>
                  </a:ext>
                </a:extLst>
              </p:cNvPr>
              <p:cNvSpPr txBox="1"/>
              <p:nvPr/>
            </p:nvSpPr>
            <p:spPr bwMode="auto">
              <a:xfrm>
                <a:off x="6075657" y="2629168"/>
                <a:ext cx="9805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of the</a:t>
                </a:r>
              </a:p>
            </p:txBody>
          </p:sp>
          <p:sp>
            <p:nvSpPr>
              <p:cNvPr id="72" name="TextBox 71">
                <a:extLst>
                  <a:ext uri="{FF2B5EF4-FFF2-40B4-BE49-F238E27FC236}">
                    <a16:creationId xmlns:a16="http://schemas.microsoft.com/office/drawing/2014/main" id="{EB358FCE-7269-416F-B848-B57C339CC60B}"/>
                  </a:ext>
                </a:extLst>
              </p:cNvPr>
              <p:cNvSpPr txBox="1"/>
              <p:nvPr/>
            </p:nvSpPr>
            <p:spPr bwMode="auto">
              <a:xfrm>
                <a:off x="6006454" y="3001032"/>
                <a:ext cx="9989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whole</a:t>
                </a:r>
              </a:p>
            </p:txBody>
          </p:sp>
          <p:graphicFrame>
            <p:nvGraphicFramePr>
              <p:cNvPr id="73" name="Object 72">
                <a:extLst>
                  <a:ext uri="{FF2B5EF4-FFF2-40B4-BE49-F238E27FC236}">
                    <a16:creationId xmlns:a16="http://schemas.microsoft.com/office/drawing/2014/main" id="{8AED394B-88D8-41F8-804C-0AA817477A47}"/>
                  </a:ext>
                </a:extLst>
              </p:cNvPr>
              <p:cNvGraphicFramePr>
                <a:graphicFrameLocks noChangeAspect="1"/>
              </p:cNvGraphicFramePr>
              <p:nvPr>
                <p:extLst>
                  <p:ext uri="{D42A27DB-BD31-4B8C-83A1-F6EECF244321}">
                    <p14:modId xmlns:p14="http://schemas.microsoft.com/office/powerpoint/2010/main" val="1974513861"/>
                  </p:ext>
                </p:extLst>
              </p:nvPr>
            </p:nvGraphicFramePr>
            <p:xfrm>
              <a:off x="5840413" y="2499027"/>
              <a:ext cx="241594" cy="704649"/>
            </p:xfrm>
            <a:graphic>
              <a:graphicData uri="http://schemas.openxmlformats.org/presentationml/2006/ole">
                <mc:AlternateContent xmlns:mc="http://schemas.openxmlformats.org/markup-compatibility/2006">
                  <mc:Choice xmlns:v="urn:schemas-microsoft-com:vml" Requires="v">
                    <p:oleObj spid="_x0000_s1206" name="Equation" r:id="rId16" imgW="152280" imgH="444240" progId="Equation.DSMT4">
                      <p:embed/>
                    </p:oleObj>
                  </mc:Choice>
                  <mc:Fallback>
                    <p:oleObj name="Equation" r:id="rId16" imgW="152280" imgH="444240" progId="Equation.DSMT4">
                      <p:embed/>
                      <p:pic>
                        <p:nvPicPr>
                          <p:cNvPr id="58" name="Object 57">
                            <a:extLst>
                              <a:ext uri="{FF2B5EF4-FFF2-40B4-BE49-F238E27FC236}">
                                <a16:creationId xmlns:a16="http://schemas.microsoft.com/office/drawing/2014/main" id="{6770E9E8-899B-4706-8807-447DB7E01292}"/>
                              </a:ext>
                            </a:extLst>
                          </p:cNvPr>
                          <p:cNvPicPr/>
                          <p:nvPr/>
                        </p:nvPicPr>
                        <p:blipFill>
                          <a:blip r:embed="rId12"/>
                          <a:stretch>
                            <a:fillRect/>
                          </a:stretch>
                        </p:blipFill>
                        <p:spPr>
                          <a:xfrm>
                            <a:off x="5840413" y="2499027"/>
                            <a:ext cx="241594" cy="704649"/>
                          </a:xfrm>
                          <a:prstGeom prst="rect">
                            <a:avLst/>
                          </a:prstGeom>
                        </p:spPr>
                      </p:pic>
                    </p:oleObj>
                  </mc:Fallback>
                </mc:AlternateContent>
              </a:graphicData>
            </a:graphic>
          </p:graphicFrame>
        </p:grpSp>
      </p:grpSp>
      <p:graphicFrame>
        <p:nvGraphicFramePr>
          <p:cNvPr id="8" name="Object 7"/>
          <p:cNvGraphicFramePr>
            <a:graphicFrameLocks noChangeAspect="1"/>
          </p:cNvGraphicFramePr>
          <p:nvPr>
            <p:extLst>
              <p:ext uri="{D42A27DB-BD31-4B8C-83A1-F6EECF244321}">
                <p14:modId xmlns:p14="http://schemas.microsoft.com/office/powerpoint/2010/main" val="3383808642"/>
              </p:ext>
            </p:extLst>
          </p:nvPr>
        </p:nvGraphicFramePr>
        <p:xfrm>
          <a:off x="977900" y="4950143"/>
          <a:ext cx="7188200" cy="723900"/>
        </p:xfrm>
        <a:graphic>
          <a:graphicData uri="http://schemas.openxmlformats.org/presentationml/2006/ole">
            <mc:AlternateContent xmlns:mc="http://schemas.openxmlformats.org/markup-compatibility/2006">
              <mc:Choice xmlns:v="urn:schemas-microsoft-com:vml" Requires="v">
                <p:oleObj spid="_x0000_s1207" name="Equation" r:id="rId17" imgW="7188120" imgH="723600" progId="Equation.DSMT4">
                  <p:embed/>
                </p:oleObj>
              </mc:Choice>
              <mc:Fallback>
                <p:oleObj name="Equation" r:id="rId17" imgW="7188120" imgH="723600" progId="Equation.DSMT4">
                  <p:embed/>
                  <p:pic>
                    <p:nvPicPr>
                      <p:cNvPr id="0" name=""/>
                      <p:cNvPicPr/>
                      <p:nvPr/>
                    </p:nvPicPr>
                    <p:blipFill>
                      <a:blip r:embed="rId18"/>
                      <a:stretch>
                        <a:fillRect/>
                      </a:stretch>
                    </p:blipFill>
                    <p:spPr>
                      <a:xfrm>
                        <a:off x="977900" y="4950143"/>
                        <a:ext cx="7188200" cy="723900"/>
                      </a:xfrm>
                      <a:prstGeom prst="rect">
                        <a:avLst/>
                      </a:prstGeom>
                    </p:spPr>
                  </p:pic>
                </p:oleObj>
              </mc:Fallback>
            </mc:AlternateContent>
          </a:graphicData>
        </a:graphic>
      </p:graphicFrame>
    </p:spTree>
    <p:extLst>
      <p:ext uri="{BB962C8B-B14F-4D97-AF65-F5344CB8AC3E}">
        <p14:creationId xmlns:p14="http://schemas.microsoft.com/office/powerpoint/2010/main" val="34690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fade">
                                      <p:cBhvr>
                                        <p:cTn id="7" dur="500"/>
                                        <p:tgtEl>
                                          <p:spTgt spid="4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6"/>
                                        </p:tgtEl>
                                        <p:attrNameLst>
                                          <p:attrName>style.visibility</p:attrName>
                                        </p:attrNameLst>
                                      </p:cBhvr>
                                      <p:to>
                                        <p:strVal val="visible"/>
                                      </p:to>
                                    </p:set>
                                    <p:animEffect transition="in" filter="fade">
                                      <p:cBhvr>
                                        <p:cTn id="12" dur="500"/>
                                        <p:tgtEl>
                                          <p:spTgt spid="6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3"/>
                                        </p:tgtEl>
                                        <p:attrNameLst>
                                          <p:attrName>style.visibility</p:attrName>
                                        </p:attrNameLst>
                                      </p:cBhvr>
                                      <p:to>
                                        <p:strVal val="visible"/>
                                      </p:to>
                                    </p:set>
                                    <p:animEffect transition="in" filter="fade">
                                      <p:cBhvr>
                                        <p:cTn id="17" dur="500"/>
                                        <p:tgtEl>
                                          <p:spTgt spid="63"/>
                                        </p:tgtEl>
                                      </p:cBhvr>
                                    </p:animEffect>
                                  </p:childTnLst>
                                </p:cTn>
                              </p:par>
                            </p:childTnLst>
                          </p:cTn>
                        </p:par>
                        <p:par>
                          <p:cTn id="18" fill="hold">
                            <p:stCondLst>
                              <p:cond delay="500"/>
                            </p:stCondLst>
                            <p:childTnLst>
                              <p:par>
                                <p:cTn id="19" presetID="10" presetClass="entr" presetSubtype="0" fill="hold" nodeType="afterEffect">
                                  <p:stCondLst>
                                    <p:cond delay="0"/>
                                  </p:stCondLst>
                                  <p:childTnLst>
                                    <p:set>
                                      <p:cBhvr>
                                        <p:cTn id="20" dur="1" fill="hold">
                                          <p:stCondLst>
                                            <p:cond delay="0"/>
                                          </p:stCondLst>
                                        </p:cTn>
                                        <p:tgtEl>
                                          <p:spTgt spid="64"/>
                                        </p:tgtEl>
                                        <p:attrNameLst>
                                          <p:attrName>style.visibility</p:attrName>
                                        </p:attrNameLst>
                                      </p:cBhvr>
                                      <p:to>
                                        <p:strVal val="visible"/>
                                      </p:to>
                                    </p:set>
                                    <p:animEffect transition="in" filter="fade">
                                      <p:cBhvr>
                                        <p:cTn id="21" dur="500"/>
                                        <p:tgtEl>
                                          <p:spTgt spid="64"/>
                                        </p:tgtEl>
                                      </p:cBhvr>
                                    </p:animEffect>
                                  </p:childTnLst>
                                </p:cTn>
                              </p:par>
                            </p:childTnLst>
                          </p:cTn>
                        </p:par>
                        <p:par>
                          <p:cTn id="22" fill="hold">
                            <p:stCondLst>
                              <p:cond delay="1000"/>
                            </p:stCondLst>
                            <p:childTnLst>
                              <p:par>
                                <p:cTn id="23" presetID="10" presetClass="entr" presetSubtype="0" fill="hold" nodeType="afterEffect">
                                  <p:stCondLst>
                                    <p:cond delay="0"/>
                                  </p:stCondLst>
                                  <p:childTnLst>
                                    <p:set>
                                      <p:cBhvr>
                                        <p:cTn id="24" dur="1" fill="hold">
                                          <p:stCondLst>
                                            <p:cond delay="0"/>
                                          </p:stCondLst>
                                        </p:cTn>
                                        <p:tgtEl>
                                          <p:spTgt spid="68"/>
                                        </p:tgtEl>
                                        <p:attrNameLst>
                                          <p:attrName>style.visibility</p:attrName>
                                        </p:attrNameLst>
                                      </p:cBhvr>
                                      <p:to>
                                        <p:strVal val="visible"/>
                                      </p:to>
                                    </p:set>
                                    <p:animEffect transition="in" filter="fade">
                                      <p:cBhvr>
                                        <p:cTn id="25" dur="500"/>
                                        <p:tgtEl>
                                          <p:spTgt spid="68"/>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xit" presetSubtype="0" fill="hold" nodeType="clickEffect">
                                  <p:stCondLst>
                                    <p:cond delay="0"/>
                                  </p:stCondLst>
                                  <p:childTnLst>
                                    <p:animEffect transition="out" filter="fade">
                                      <p:cBhvr>
                                        <p:cTn id="34" dur="500"/>
                                        <p:tgtEl>
                                          <p:spTgt spid="66"/>
                                        </p:tgtEl>
                                      </p:cBhvr>
                                    </p:animEffect>
                                    <p:set>
                                      <p:cBhvr>
                                        <p:cTn id="35" dur="1" fill="hold">
                                          <p:stCondLst>
                                            <p:cond delay="499"/>
                                          </p:stCondLst>
                                        </p:cTn>
                                        <p:tgtEl>
                                          <p:spTgt spid="66"/>
                                        </p:tgtEl>
                                        <p:attrNameLst>
                                          <p:attrName>style.visibility</p:attrName>
                                        </p:attrNameLst>
                                      </p:cBhvr>
                                      <p:to>
                                        <p:strVal val="hidden"/>
                                      </p:to>
                                    </p:set>
                                  </p:childTnLst>
                                </p:cTn>
                              </p:par>
                              <p:par>
                                <p:cTn id="36" presetID="10" presetClass="exit" presetSubtype="0" fill="hold" nodeType="withEffect">
                                  <p:stCondLst>
                                    <p:cond delay="0"/>
                                  </p:stCondLst>
                                  <p:childTnLst>
                                    <p:animEffect transition="out" filter="fade">
                                      <p:cBhvr>
                                        <p:cTn id="37" dur="500"/>
                                        <p:tgtEl>
                                          <p:spTgt spid="63"/>
                                        </p:tgtEl>
                                      </p:cBhvr>
                                    </p:animEffect>
                                    <p:set>
                                      <p:cBhvr>
                                        <p:cTn id="38" dur="1" fill="hold">
                                          <p:stCondLst>
                                            <p:cond delay="499"/>
                                          </p:stCondLst>
                                        </p:cTn>
                                        <p:tgtEl>
                                          <p:spTgt spid="63"/>
                                        </p:tgtEl>
                                        <p:attrNameLst>
                                          <p:attrName>style.visibility</p:attrName>
                                        </p:attrNameLst>
                                      </p:cBhvr>
                                      <p:to>
                                        <p:strVal val="hidden"/>
                                      </p:to>
                                    </p:set>
                                  </p:childTnLst>
                                </p:cTn>
                              </p:par>
                              <p:par>
                                <p:cTn id="39" presetID="10" presetClass="exit" presetSubtype="0" fill="hold" nodeType="withEffect">
                                  <p:stCondLst>
                                    <p:cond delay="0"/>
                                  </p:stCondLst>
                                  <p:childTnLst>
                                    <p:animEffect transition="out" filter="fade">
                                      <p:cBhvr>
                                        <p:cTn id="40" dur="500"/>
                                        <p:tgtEl>
                                          <p:spTgt spid="68"/>
                                        </p:tgtEl>
                                      </p:cBhvr>
                                    </p:animEffect>
                                    <p:set>
                                      <p:cBhvr>
                                        <p:cTn id="41" dur="1" fill="hold">
                                          <p:stCondLst>
                                            <p:cond delay="499"/>
                                          </p:stCondLst>
                                        </p:cTn>
                                        <p:tgtEl>
                                          <p:spTgt spid="68"/>
                                        </p:tgtEl>
                                        <p:attrNameLst>
                                          <p:attrName>style.visibility</p:attrName>
                                        </p:attrNameLst>
                                      </p:cBhvr>
                                      <p:to>
                                        <p:strVal val="hidden"/>
                                      </p:to>
                                    </p:set>
                                  </p:childTnLst>
                                </p:cTn>
                              </p:par>
                              <p:par>
                                <p:cTn id="42" presetID="10" presetClass="exit" presetSubtype="0" fill="hold" nodeType="withEffect">
                                  <p:stCondLst>
                                    <p:cond delay="0"/>
                                  </p:stCondLst>
                                  <p:childTnLst>
                                    <p:animEffect transition="out" filter="fade">
                                      <p:cBhvr>
                                        <p:cTn id="43" dur="500"/>
                                        <p:tgtEl>
                                          <p:spTgt spid="64"/>
                                        </p:tgtEl>
                                      </p:cBhvr>
                                    </p:animEffect>
                                    <p:set>
                                      <p:cBhvr>
                                        <p:cTn id="44" dur="1" fill="hold">
                                          <p:stCondLst>
                                            <p:cond delay="499"/>
                                          </p:stCondLst>
                                        </p:cTn>
                                        <p:tgtEl>
                                          <p:spTgt spid="64"/>
                                        </p:tgtEl>
                                        <p:attrNameLst>
                                          <p:attrName>style.visibility</p:attrName>
                                        </p:attrNameLst>
                                      </p:cBhvr>
                                      <p:to>
                                        <p:strVal val="hidden"/>
                                      </p:to>
                                    </p:set>
                                  </p:childTnLst>
                                </p:cTn>
                              </p:par>
                            </p:childTnLst>
                          </p:cTn>
                        </p:par>
                        <p:par>
                          <p:cTn id="45" fill="hold">
                            <p:stCondLst>
                              <p:cond delay="500"/>
                            </p:stCondLst>
                            <p:childTnLst>
                              <p:par>
                                <p:cTn id="46" presetID="10" presetClass="entr" presetSubtype="0" fill="hold" nodeType="after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fade">
                                      <p:cBhvr>
                                        <p:cTn id="48" dur="500"/>
                                        <p:tgtEl>
                                          <p:spTgt spid="13"/>
                                        </p:tgtEl>
                                      </p:cBhvr>
                                    </p:animEffect>
                                  </p:childTnLst>
                                </p:cTn>
                              </p:par>
                              <p:par>
                                <p:cTn id="49" presetID="10" presetClass="entr" presetSubtype="0" fill="hold" nodeType="with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fade">
                                      <p:cBhvr>
                                        <p:cTn id="51" dur="500"/>
                                        <p:tgtEl>
                                          <p:spTgt spid="14"/>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67"/>
                                        </p:tgtEl>
                                        <p:attrNameLst>
                                          <p:attrName>style.visibility</p:attrName>
                                        </p:attrNameLst>
                                      </p:cBhvr>
                                      <p:to>
                                        <p:strVal val="visible"/>
                                      </p:to>
                                    </p:set>
                                    <p:animEffect transition="in" filter="fade">
                                      <p:cBhvr>
                                        <p:cTn id="56"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2.17 Scaling: measures and comparison</a:t>
            </a:r>
            <a:r>
              <a:rPr lang="en-GB" dirty="0"/>
              <a:t>	</a:t>
            </a:r>
            <a:r>
              <a:rPr lang="en-US" dirty="0">
                <a:solidFill>
                  <a:srgbClr val="00628C"/>
                </a:solidFill>
              </a:rPr>
              <a:t>Step 2:2</a:t>
            </a:r>
          </a:p>
        </p:txBody>
      </p:sp>
      <p:pic>
        <p:nvPicPr>
          <p:cNvPr id="6" name="Picture 5" descr="A screen shot of a computer&#10;&#10;Description automatically generated">
            <a:extLst>
              <a:ext uri="{FF2B5EF4-FFF2-40B4-BE49-F238E27FC236}">
                <a16:creationId xmlns:a16="http://schemas.microsoft.com/office/drawing/2014/main" id="{F9B41D7E-FB3C-4B33-A1CE-BA8F8A846D7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543004" y="2174617"/>
            <a:ext cx="4057992" cy="1818081"/>
          </a:xfrm>
          <a:prstGeom prst="rect">
            <a:avLst/>
          </a:prstGeom>
        </p:spPr>
      </p:pic>
      <p:graphicFrame>
        <p:nvGraphicFramePr>
          <p:cNvPr id="9" name="Object 8">
            <a:extLst>
              <a:ext uri="{FF2B5EF4-FFF2-40B4-BE49-F238E27FC236}">
                <a16:creationId xmlns:a16="http://schemas.microsoft.com/office/drawing/2014/main" id="{A5367C29-9B7D-48F8-9CF3-E971D06BCA45}"/>
              </a:ext>
            </a:extLst>
          </p:cNvPr>
          <p:cNvGraphicFramePr>
            <a:graphicFrameLocks noChangeAspect="1"/>
          </p:cNvGraphicFramePr>
          <p:nvPr>
            <p:extLst>
              <p:ext uri="{D42A27DB-BD31-4B8C-83A1-F6EECF244321}">
                <p14:modId xmlns:p14="http://schemas.microsoft.com/office/powerpoint/2010/main" val="458231939"/>
              </p:ext>
            </p:extLst>
          </p:nvPr>
        </p:nvGraphicFramePr>
        <p:xfrm>
          <a:off x="1271588" y="4929188"/>
          <a:ext cx="2336800" cy="736600"/>
        </p:xfrm>
        <a:graphic>
          <a:graphicData uri="http://schemas.openxmlformats.org/presentationml/2006/ole">
            <mc:AlternateContent xmlns:mc="http://schemas.openxmlformats.org/markup-compatibility/2006">
              <mc:Choice xmlns:v="urn:schemas-microsoft-com:vml" Requires="v">
                <p:oleObj spid="_x0000_s2128" name="Equation" r:id="rId4" imgW="2336760" imgH="736560" progId="Equation.DSMT4">
                  <p:embed/>
                </p:oleObj>
              </mc:Choice>
              <mc:Fallback>
                <p:oleObj name="Equation" r:id="rId4" imgW="2336760" imgH="736560" progId="Equation.DSMT4">
                  <p:embed/>
                  <p:pic>
                    <p:nvPicPr>
                      <p:cNvPr id="67" name="Object 66">
                        <a:extLst>
                          <a:ext uri="{FF2B5EF4-FFF2-40B4-BE49-F238E27FC236}">
                            <a16:creationId xmlns:a16="http://schemas.microsoft.com/office/drawing/2014/main" id="{A5763494-FABD-4929-A35B-D8EE7BB588DB}"/>
                          </a:ext>
                        </a:extLst>
                      </p:cNvPr>
                      <p:cNvPicPr/>
                      <p:nvPr/>
                    </p:nvPicPr>
                    <p:blipFill>
                      <a:blip r:embed="rId5"/>
                      <a:stretch>
                        <a:fillRect/>
                      </a:stretch>
                    </p:blipFill>
                    <p:spPr>
                      <a:xfrm>
                        <a:off x="1271588" y="4929188"/>
                        <a:ext cx="2336800" cy="73660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47A72113-632C-434B-87CD-98B614D55AFA}"/>
              </a:ext>
            </a:extLst>
          </p:cNvPr>
          <p:cNvGraphicFramePr>
            <a:graphicFrameLocks noChangeAspect="1"/>
          </p:cNvGraphicFramePr>
          <p:nvPr>
            <p:extLst>
              <p:ext uri="{D42A27DB-BD31-4B8C-83A1-F6EECF244321}">
                <p14:modId xmlns:p14="http://schemas.microsoft.com/office/powerpoint/2010/main" val="677478401"/>
              </p:ext>
            </p:extLst>
          </p:nvPr>
        </p:nvGraphicFramePr>
        <p:xfrm>
          <a:off x="5724843" y="5157788"/>
          <a:ext cx="2311400" cy="279400"/>
        </p:xfrm>
        <a:graphic>
          <a:graphicData uri="http://schemas.openxmlformats.org/presentationml/2006/ole">
            <mc:AlternateContent xmlns:mc="http://schemas.openxmlformats.org/markup-compatibility/2006">
              <mc:Choice xmlns:v="urn:schemas-microsoft-com:vml" Requires="v">
                <p:oleObj spid="_x0000_s2129" name="Equation" r:id="rId6" imgW="2311200" imgH="279360" progId="Equation.DSMT4">
                  <p:embed/>
                </p:oleObj>
              </mc:Choice>
              <mc:Fallback>
                <p:oleObj name="Equation" r:id="rId6" imgW="2311200" imgH="279360" progId="Equation.DSMT4">
                  <p:embed/>
                  <p:pic>
                    <p:nvPicPr>
                      <p:cNvPr id="9" name="Object 8">
                        <a:extLst>
                          <a:ext uri="{FF2B5EF4-FFF2-40B4-BE49-F238E27FC236}">
                            <a16:creationId xmlns:a16="http://schemas.microsoft.com/office/drawing/2014/main" id="{A5367C29-9B7D-48F8-9CF3-E971D06BCA45}"/>
                          </a:ext>
                        </a:extLst>
                      </p:cNvPr>
                      <p:cNvPicPr/>
                      <p:nvPr/>
                    </p:nvPicPr>
                    <p:blipFill>
                      <a:blip r:embed="rId7"/>
                      <a:stretch>
                        <a:fillRect/>
                      </a:stretch>
                    </p:blipFill>
                    <p:spPr>
                      <a:xfrm>
                        <a:off x="5724843" y="5157788"/>
                        <a:ext cx="2311400" cy="279400"/>
                      </a:xfrm>
                      <a:prstGeom prst="rect">
                        <a:avLst/>
                      </a:prstGeom>
                    </p:spPr>
                  </p:pic>
                </p:oleObj>
              </mc:Fallback>
            </mc:AlternateContent>
          </a:graphicData>
        </a:graphic>
      </p:graphicFrame>
    </p:spTree>
    <p:extLst>
      <p:ext uri="{BB962C8B-B14F-4D97-AF65-F5344CB8AC3E}">
        <p14:creationId xmlns:p14="http://schemas.microsoft.com/office/powerpoint/2010/main" val="1561860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2.17 Scaling: measures and comparison</a:t>
            </a:r>
            <a:r>
              <a:rPr lang="en-GB" dirty="0"/>
              <a:t>	</a:t>
            </a:r>
            <a:r>
              <a:rPr lang="en-US" dirty="0">
                <a:solidFill>
                  <a:srgbClr val="00628C"/>
                </a:solidFill>
              </a:rPr>
              <a:t>Step 2:3</a:t>
            </a:r>
          </a:p>
        </p:txBody>
      </p:sp>
      <p:pic>
        <p:nvPicPr>
          <p:cNvPr id="5" name="Picture 4">
            <a:extLst>
              <a:ext uri="{FF2B5EF4-FFF2-40B4-BE49-F238E27FC236}">
                <a16:creationId xmlns:a16="http://schemas.microsoft.com/office/drawing/2014/main" id="{65F004E0-00F2-4A2B-924D-CEF62F14B1C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62273" y="4698065"/>
            <a:ext cx="1702114" cy="291791"/>
          </a:xfrm>
          <a:prstGeom prst="rect">
            <a:avLst/>
          </a:prstGeom>
        </p:spPr>
      </p:pic>
      <p:sp>
        <p:nvSpPr>
          <p:cNvPr id="10" name="TextBox 9">
            <a:extLst>
              <a:ext uri="{FF2B5EF4-FFF2-40B4-BE49-F238E27FC236}">
                <a16:creationId xmlns:a16="http://schemas.microsoft.com/office/drawing/2014/main" id="{EDAFB15C-EC28-4E77-9F98-04B17759F0FB}"/>
              </a:ext>
            </a:extLst>
          </p:cNvPr>
          <p:cNvSpPr txBox="1"/>
          <p:nvPr/>
        </p:nvSpPr>
        <p:spPr bwMode="auto">
          <a:xfrm>
            <a:off x="1801076" y="1234688"/>
            <a:ext cx="55419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Describe the length of the stripy ribbon.</a:t>
            </a:r>
          </a:p>
        </p:txBody>
      </p:sp>
      <p:pic>
        <p:nvPicPr>
          <p:cNvPr id="11" name="Picture 10">
            <a:extLst>
              <a:ext uri="{FF2B5EF4-FFF2-40B4-BE49-F238E27FC236}">
                <a16:creationId xmlns:a16="http://schemas.microsoft.com/office/drawing/2014/main" id="{ACA5B56A-3688-4187-81B4-9F4E13B9B34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79614" y="3331862"/>
            <a:ext cx="3384773" cy="291791"/>
          </a:xfrm>
          <a:prstGeom prst="rect">
            <a:avLst/>
          </a:prstGeom>
        </p:spPr>
      </p:pic>
      <p:pic>
        <p:nvPicPr>
          <p:cNvPr id="12" name="Picture 11">
            <a:extLst>
              <a:ext uri="{FF2B5EF4-FFF2-40B4-BE49-F238E27FC236}">
                <a16:creationId xmlns:a16="http://schemas.microsoft.com/office/drawing/2014/main" id="{BD023EA7-A800-4B20-8805-6C71AE8D95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79614" y="4698065"/>
            <a:ext cx="1702114" cy="291791"/>
          </a:xfrm>
          <a:prstGeom prst="rect">
            <a:avLst/>
          </a:prstGeom>
        </p:spPr>
      </p:pic>
      <p:sp>
        <p:nvSpPr>
          <p:cNvPr id="3" name="Rectangle 2"/>
          <p:cNvSpPr/>
          <p:nvPr/>
        </p:nvSpPr>
        <p:spPr>
          <a:xfrm>
            <a:off x="342900" y="5555903"/>
            <a:ext cx="8458200" cy="461665"/>
          </a:xfrm>
          <a:prstGeom prst="rect">
            <a:avLst/>
          </a:prstGeom>
        </p:spPr>
        <p:txBody>
          <a:bodyPr wrap="square">
            <a:spAutoFit/>
          </a:bodyPr>
          <a:lstStyle/>
          <a:p>
            <a:pPr algn="ctr">
              <a:buNone/>
            </a:pPr>
            <a:r>
              <a:rPr lang="en-GB" sz="2400" dirty="0">
                <a:latin typeface="Myriad Pro Semibold"/>
              </a:rPr>
              <a:t>The stripy ribbon is </a:t>
            </a:r>
            <a:r>
              <a:rPr lang="en-GB" sz="2400" u="sng" dirty="0">
                <a:latin typeface="Myriad Pro Semibold"/>
              </a:rPr>
              <a:t>two times</a:t>
            </a:r>
            <a:r>
              <a:rPr lang="en-GB" sz="2400" dirty="0">
                <a:latin typeface="Myriad Pro Semibold"/>
              </a:rPr>
              <a:t> the length of the plain ribbon.</a:t>
            </a:r>
          </a:p>
        </p:txBody>
      </p:sp>
    </p:spTree>
    <p:extLst>
      <p:ext uri="{BB962C8B-B14F-4D97-AF65-F5344CB8AC3E}">
        <p14:creationId xmlns:p14="http://schemas.microsoft.com/office/powerpoint/2010/main" val="2521593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2.17 Scaling: measures and comparison</a:t>
            </a:r>
            <a:r>
              <a:rPr lang="en-GB" dirty="0"/>
              <a:t>	</a:t>
            </a:r>
            <a:r>
              <a:rPr lang="en-US" dirty="0">
                <a:solidFill>
                  <a:srgbClr val="00628C"/>
                </a:solidFill>
              </a:rPr>
              <a:t>Step 2:3</a:t>
            </a:r>
          </a:p>
        </p:txBody>
      </p:sp>
      <p:pic>
        <p:nvPicPr>
          <p:cNvPr id="3" name="Picture 2">
            <a:extLst>
              <a:ext uri="{FF2B5EF4-FFF2-40B4-BE49-F238E27FC236}">
                <a16:creationId xmlns:a16="http://schemas.microsoft.com/office/drawing/2014/main" id="{BD8C1714-4A8B-45C0-B81E-44D4FDF6819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79614" y="3331862"/>
            <a:ext cx="3384773" cy="291791"/>
          </a:xfrm>
          <a:prstGeom prst="rect">
            <a:avLst/>
          </a:prstGeom>
        </p:spPr>
      </p:pic>
      <p:pic>
        <p:nvPicPr>
          <p:cNvPr id="4" name="Picture 3">
            <a:extLst>
              <a:ext uri="{FF2B5EF4-FFF2-40B4-BE49-F238E27FC236}">
                <a16:creationId xmlns:a16="http://schemas.microsoft.com/office/drawing/2014/main" id="{71FAAB48-24F6-4532-AE57-4D630D5E802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79614" y="4698065"/>
            <a:ext cx="1702114" cy="291791"/>
          </a:xfrm>
          <a:prstGeom prst="rect">
            <a:avLst/>
          </a:prstGeom>
        </p:spPr>
      </p:pic>
      <p:sp>
        <p:nvSpPr>
          <p:cNvPr id="6" name="TextBox 5">
            <a:extLst>
              <a:ext uri="{FF2B5EF4-FFF2-40B4-BE49-F238E27FC236}">
                <a16:creationId xmlns:a16="http://schemas.microsoft.com/office/drawing/2014/main" id="{B73D640D-71F9-49A8-9DB1-FF543E617430}"/>
              </a:ext>
            </a:extLst>
          </p:cNvPr>
          <p:cNvSpPr txBox="1"/>
          <p:nvPr/>
        </p:nvSpPr>
        <p:spPr bwMode="auto">
          <a:xfrm>
            <a:off x="1842754" y="1234688"/>
            <a:ext cx="54585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Describe the length of the plain ribbon.</a:t>
            </a:r>
          </a:p>
        </p:txBody>
      </p:sp>
      <p:pic>
        <p:nvPicPr>
          <p:cNvPr id="12" name="Picture 11">
            <a:extLst>
              <a:ext uri="{FF2B5EF4-FFF2-40B4-BE49-F238E27FC236}">
                <a16:creationId xmlns:a16="http://schemas.microsoft.com/office/drawing/2014/main" id="{BFD5FE59-445C-4980-9EEF-FBCC7B4655F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57410" y="3351314"/>
            <a:ext cx="29180" cy="272339"/>
          </a:xfrm>
          <a:prstGeom prst="rect">
            <a:avLst/>
          </a:prstGeom>
        </p:spPr>
      </p:pic>
      <p:grpSp>
        <p:nvGrpSpPr>
          <p:cNvPr id="30" name="Group 29">
            <a:extLst>
              <a:ext uri="{FF2B5EF4-FFF2-40B4-BE49-F238E27FC236}">
                <a16:creationId xmlns:a16="http://schemas.microsoft.com/office/drawing/2014/main" id="{5113205C-CA24-47D2-9513-1A84783D211A}"/>
              </a:ext>
            </a:extLst>
          </p:cNvPr>
          <p:cNvGrpSpPr/>
          <p:nvPr/>
        </p:nvGrpSpPr>
        <p:grpSpPr>
          <a:xfrm>
            <a:off x="2879615" y="3781530"/>
            <a:ext cx="3404225" cy="756077"/>
            <a:chOff x="2879615" y="3347776"/>
            <a:chExt cx="3404225" cy="756077"/>
          </a:xfrm>
        </p:grpSpPr>
        <p:sp>
          <p:nvSpPr>
            <p:cNvPr id="26" name="TextBox 25">
              <a:extLst>
                <a:ext uri="{FF2B5EF4-FFF2-40B4-BE49-F238E27FC236}">
                  <a16:creationId xmlns:a16="http://schemas.microsoft.com/office/drawing/2014/main" id="{6DA24D30-5306-4F83-B38F-7006E72FCAB2}"/>
                </a:ext>
              </a:extLst>
            </p:cNvPr>
            <p:cNvSpPr txBox="1"/>
            <p:nvPr/>
          </p:nvSpPr>
          <p:spPr bwMode="auto">
            <a:xfrm>
              <a:off x="4082232" y="3642188"/>
              <a:ext cx="9989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whole</a:t>
              </a:r>
            </a:p>
          </p:txBody>
        </p:sp>
        <p:pic>
          <p:nvPicPr>
            <p:cNvPr id="29" name="Picture 28" descr="A close up of a logo&#10;&#10;Description automatically generated">
              <a:extLst>
                <a:ext uri="{FF2B5EF4-FFF2-40B4-BE49-F238E27FC236}">
                  <a16:creationId xmlns:a16="http://schemas.microsoft.com/office/drawing/2014/main" id="{10C75B64-2A04-4C2C-A9F4-50A884178CF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879615" y="3347776"/>
              <a:ext cx="3404225" cy="252886"/>
            </a:xfrm>
            <a:prstGeom prst="rect">
              <a:avLst/>
            </a:prstGeom>
          </p:spPr>
        </p:pic>
      </p:grpSp>
      <p:grpSp>
        <p:nvGrpSpPr>
          <p:cNvPr id="43" name="Group 42">
            <a:extLst>
              <a:ext uri="{FF2B5EF4-FFF2-40B4-BE49-F238E27FC236}">
                <a16:creationId xmlns:a16="http://schemas.microsoft.com/office/drawing/2014/main" id="{8F3FF8C9-BA0E-4B1A-B1C2-432C17EB267D}"/>
              </a:ext>
            </a:extLst>
          </p:cNvPr>
          <p:cNvGrpSpPr/>
          <p:nvPr/>
        </p:nvGrpSpPr>
        <p:grpSpPr>
          <a:xfrm>
            <a:off x="4591453" y="1911782"/>
            <a:ext cx="1672934" cy="1301148"/>
            <a:chOff x="4591453" y="1911782"/>
            <a:chExt cx="1672934" cy="1301148"/>
          </a:xfrm>
        </p:grpSpPr>
        <p:sp>
          <p:nvSpPr>
            <p:cNvPr id="23" name="TextBox 22">
              <a:extLst>
                <a:ext uri="{FF2B5EF4-FFF2-40B4-BE49-F238E27FC236}">
                  <a16:creationId xmlns:a16="http://schemas.microsoft.com/office/drawing/2014/main" id="{D281B639-33E3-4529-9154-B3F2EA355AB7}"/>
                </a:ext>
              </a:extLst>
            </p:cNvPr>
            <p:cNvSpPr txBox="1"/>
            <p:nvPr/>
          </p:nvSpPr>
          <p:spPr bwMode="auto">
            <a:xfrm>
              <a:off x="4986045" y="2423539"/>
              <a:ext cx="9989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whole</a:t>
              </a:r>
            </a:p>
          </p:txBody>
        </p:sp>
        <p:pic>
          <p:nvPicPr>
            <p:cNvPr id="20" name="Picture 19" descr="A close up of a logo&#10;&#10;Description automatically generated">
              <a:extLst>
                <a:ext uri="{FF2B5EF4-FFF2-40B4-BE49-F238E27FC236}">
                  <a16:creationId xmlns:a16="http://schemas.microsoft.com/office/drawing/2014/main" id="{7A002E4B-5CBE-43B1-9445-57617A9FADB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591453" y="2960044"/>
              <a:ext cx="1672934" cy="252886"/>
            </a:xfrm>
            <a:prstGeom prst="rect">
              <a:avLst/>
            </a:prstGeom>
          </p:spPr>
        </p:pic>
        <p:sp>
          <p:nvSpPr>
            <p:cNvPr id="22" name="TextBox 21">
              <a:extLst>
                <a:ext uri="{FF2B5EF4-FFF2-40B4-BE49-F238E27FC236}">
                  <a16:creationId xmlns:a16="http://schemas.microsoft.com/office/drawing/2014/main" id="{A64431DD-FFE5-443E-9394-AA955CBEA05A}"/>
                </a:ext>
              </a:extLst>
            </p:cNvPr>
            <p:cNvSpPr txBox="1"/>
            <p:nvPr/>
          </p:nvSpPr>
          <p:spPr bwMode="auto">
            <a:xfrm>
              <a:off x="5055248" y="2051675"/>
              <a:ext cx="9805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of the</a:t>
              </a:r>
            </a:p>
          </p:txBody>
        </p:sp>
        <p:graphicFrame>
          <p:nvGraphicFramePr>
            <p:cNvPr id="39" name="Object 38">
              <a:extLst>
                <a:ext uri="{FF2B5EF4-FFF2-40B4-BE49-F238E27FC236}">
                  <a16:creationId xmlns:a16="http://schemas.microsoft.com/office/drawing/2014/main" id="{F029DC82-F6E2-4BC6-AF6D-6F094AE30669}"/>
                </a:ext>
              </a:extLst>
            </p:cNvPr>
            <p:cNvGraphicFramePr>
              <a:graphicFrameLocks noChangeAspect="1"/>
            </p:cNvGraphicFramePr>
            <p:nvPr>
              <p:extLst>
                <p:ext uri="{D42A27DB-BD31-4B8C-83A1-F6EECF244321}">
                  <p14:modId xmlns:p14="http://schemas.microsoft.com/office/powerpoint/2010/main" val="3714924353"/>
                </p:ext>
              </p:extLst>
            </p:nvPr>
          </p:nvGraphicFramePr>
          <p:xfrm>
            <a:off x="4819064" y="1911782"/>
            <a:ext cx="262159" cy="706342"/>
          </p:xfrm>
          <a:graphic>
            <a:graphicData uri="http://schemas.openxmlformats.org/presentationml/2006/ole">
              <mc:AlternateContent xmlns:mc="http://schemas.openxmlformats.org/markup-compatibility/2006">
                <mc:Choice xmlns:v="urn:schemas-microsoft-com:vml" Requires="v">
                  <p:oleObj spid="_x0000_s3154" name="Equation" r:id="rId9" imgW="164880" imgH="444240" progId="Equation.DSMT4">
                    <p:embed/>
                  </p:oleObj>
                </mc:Choice>
                <mc:Fallback>
                  <p:oleObj name="Equation" r:id="rId9" imgW="164880" imgH="444240" progId="Equation.DSMT4">
                    <p:embed/>
                    <p:pic>
                      <p:nvPicPr>
                        <p:cNvPr id="0" name=""/>
                        <p:cNvPicPr/>
                        <p:nvPr/>
                      </p:nvPicPr>
                      <p:blipFill>
                        <a:blip r:embed="rId10"/>
                        <a:stretch>
                          <a:fillRect/>
                        </a:stretch>
                      </p:blipFill>
                      <p:spPr>
                        <a:xfrm>
                          <a:off x="4819064" y="1911782"/>
                          <a:ext cx="262159" cy="706342"/>
                        </a:xfrm>
                        <a:prstGeom prst="rect">
                          <a:avLst/>
                        </a:prstGeom>
                      </p:spPr>
                    </p:pic>
                  </p:oleObj>
                </mc:Fallback>
              </mc:AlternateContent>
            </a:graphicData>
          </a:graphic>
        </p:graphicFrame>
      </p:grpSp>
      <p:grpSp>
        <p:nvGrpSpPr>
          <p:cNvPr id="44" name="Group 43">
            <a:extLst>
              <a:ext uri="{FF2B5EF4-FFF2-40B4-BE49-F238E27FC236}">
                <a16:creationId xmlns:a16="http://schemas.microsoft.com/office/drawing/2014/main" id="{D53DD9C0-971D-4FD9-BF51-59844E0E2721}"/>
              </a:ext>
            </a:extLst>
          </p:cNvPr>
          <p:cNvGrpSpPr/>
          <p:nvPr/>
        </p:nvGrpSpPr>
        <p:grpSpPr>
          <a:xfrm>
            <a:off x="2879614" y="1911350"/>
            <a:ext cx="1672934" cy="1301580"/>
            <a:chOff x="2879614" y="1911350"/>
            <a:chExt cx="1672934" cy="1301580"/>
          </a:xfrm>
        </p:grpSpPr>
        <p:sp>
          <p:nvSpPr>
            <p:cNvPr id="17" name="TextBox 16">
              <a:extLst>
                <a:ext uri="{FF2B5EF4-FFF2-40B4-BE49-F238E27FC236}">
                  <a16:creationId xmlns:a16="http://schemas.microsoft.com/office/drawing/2014/main" id="{E64B6CEB-B2FC-484A-91EB-8A089BFC9B15}"/>
                </a:ext>
              </a:extLst>
            </p:cNvPr>
            <p:cNvSpPr txBox="1"/>
            <p:nvPr/>
          </p:nvSpPr>
          <p:spPr bwMode="auto">
            <a:xfrm>
              <a:off x="3274206" y="2423539"/>
              <a:ext cx="9989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whole</a:t>
              </a:r>
            </a:p>
          </p:txBody>
        </p:sp>
        <p:pic>
          <p:nvPicPr>
            <p:cNvPr id="14" name="Picture 13" descr="A close up of a logo&#10;&#10;Description automatically generated">
              <a:extLst>
                <a:ext uri="{FF2B5EF4-FFF2-40B4-BE49-F238E27FC236}">
                  <a16:creationId xmlns:a16="http://schemas.microsoft.com/office/drawing/2014/main" id="{BBBAFF9B-119B-4B23-A347-05057DAFA9B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879614" y="2960044"/>
              <a:ext cx="1672934" cy="252886"/>
            </a:xfrm>
            <a:prstGeom prst="rect">
              <a:avLst/>
            </a:prstGeom>
          </p:spPr>
        </p:pic>
        <p:sp>
          <p:nvSpPr>
            <p:cNvPr id="16" name="TextBox 15">
              <a:extLst>
                <a:ext uri="{FF2B5EF4-FFF2-40B4-BE49-F238E27FC236}">
                  <a16:creationId xmlns:a16="http://schemas.microsoft.com/office/drawing/2014/main" id="{51F5D8CA-FD59-4B38-8F12-18C9E8D889CB}"/>
                </a:ext>
              </a:extLst>
            </p:cNvPr>
            <p:cNvSpPr txBox="1"/>
            <p:nvPr/>
          </p:nvSpPr>
          <p:spPr bwMode="auto">
            <a:xfrm>
              <a:off x="3343409" y="2051675"/>
              <a:ext cx="9805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of the</a:t>
              </a:r>
            </a:p>
          </p:txBody>
        </p:sp>
        <p:graphicFrame>
          <p:nvGraphicFramePr>
            <p:cNvPr id="40" name="Object 39">
              <a:extLst>
                <a:ext uri="{FF2B5EF4-FFF2-40B4-BE49-F238E27FC236}">
                  <a16:creationId xmlns:a16="http://schemas.microsoft.com/office/drawing/2014/main" id="{9CD92D2E-7184-44A2-9EAA-446EC8C08982}"/>
                </a:ext>
              </a:extLst>
            </p:cNvPr>
            <p:cNvGraphicFramePr>
              <a:graphicFrameLocks noChangeAspect="1"/>
            </p:cNvGraphicFramePr>
            <p:nvPr>
              <p:extLst>
                <p:ext uri="{D42A27DB-BD31-4B8C-83A1-F6EECF244321}">
                  <p14:modId xmlns:p14="http://schemas.microsoft.com/office/powerpoint/2010/main" val="2400547116"/>
                </p:ext>
              </p:extLst>
            </p:nvPr>
          </p:nvGraphicFramePr>
          <p:xfrm>
            <a:off x="3098800" y="1911350"/>
            <a:ext cx="280988" cy="706438"/>
          </p:xfrm>
          <a:graphic>
            <a:graphicData uri="http://schemas.openxmlformats.org/presentationml/2006/ole">
              <mc:AlternateContent xmlns:mc="http://schemas.openxmlformats.org/markup-compatibility/2006">
                <mc:Choice xmlns:v="urn:schemas-microsoft-com:vml" Requires="v">
                  <p:oleObj spid="_x0000_s3155" name="Equation" r:id="rId11" imgW="177480" imgH="444240" progId="Equation.DSMT4">
                    <p:embed/>
                  </p:oleObj>
                </mc:Choice>
                <mc:Fallback>
                  <p:oleObj name="Equation" r:id="rId11" imgW="177480" imgH="444240" progId="Equation.DSMT4">
                    <p:embed/>
                    <p:pic>
                      <p:nvPicPr>
                        <p:cNvPr id="39" name="Object 38">
                          <a:extLst>
                            <a:ext uri="{FF2B5EF4-FFF2-40B4-BE49-F238E27FC236}">
                              <a16:creationId xmlns:a16="http://schemas.microsoft.com/office/drawing/2014/main" id="{F029DC82-F6E2-4BC6-AF6D-6F094AE30669}"/>
                            </a:ext>
                          </a:extLst>
                        </p:cNvPr>
                        <p:cNvPicPr/>
                        <p:nvPr/>
                      </p:nvPicPr>
                      <p:blipFill>
                        <a:blip r:embed="rId12"/>
                        <a:stretch>
                          <a:fillRect/>
                        </a:stretch>
                      </p:blipFill>
                      <p:spPr>
                        <a:xfrm>
                          <a:off x="3098800" y="1911350"/>
                          <a:ext cx="280988" cy="706438"/>
                        </a:xfrm>
                        <a:prstGeom prst="rect">
                          <a:avLst/>
                        </a:prstGeom>
                      </p:spPr>
                    </p:pic>
                  </p:oleObj>
                </mc:Fallback>
              </mc:AlternateContent>
            </a:graphicData>
          </a:graphic>
        </p:graphicFrame>
      </p:grpSp>
      <p:graphicFrame>
        <p:nvGraphicFramePr>
          <p:cNvPr id="24" name="Object 23"/>
          <p:cNvGraphicFramePr>
            <a:graphicFrameLocks noChangeAspect="1"/>
          </p:cNvGraphicFramePr>
          <p:nvPr>
            <p:extLst>
              <p:ext uri="{D42A27DB-BD31-4B8C-83A1-F6EECF244321}">
                <p14:modId xmlns:p14="http://schemas.microsoft.com/office/powerpoint/2010/main" val="1421927444"/>
              </p:ext>
            </p:extLst>
          </p:nvPr>
        </p:nvGraphicFramePr>
        <p:xfrm>
          <a:off x="1022350" y="5467985"/>
          <a:ext cx="7099300" cy="723900"/>
        </p:xfrm>
        <a:graphic>
          <a:graphicData uri="http://schemas.openxmlformats.org/presentationml/2006/ole">
            <mc:AlternateContent xmlns:mc="http://schemas.openxmlformats.org/markup-compatibility/2006">
              <mc:Choice xmlns:v="urn:schemas-microsoft-com:vml" Requires="v">
                <p:oleObj spid="_x0000_s3156" name="Equation" r:id="rId13" imgW="7099200" imgH="723600" progId="Equation.DSMT4">
                  <p:embed/>
                </p:oleObj>
              </mc:Choice>
              <mc:Fallback>
                <p:oleObj name="Equation" r:id="rId13" imgW="7099200" imgH="723600" progId="Equation.DSMT4">
                  <p:embed/>
                  <p:pic>
                    <p:nvPicPr>
                      <p:cNvPr id="0" name=""/>
                      <p:cNvPicPr/>
                      <p:nvPr/>
                    </p:nvPicPr>
                    <p:blipFill>
                      <a:blip r:embed="rId14"/>
                      <a:stretch>
                        <a:fillRect/>
                      </a:stretch>
                    </p:blipFill>
                    <p:spPr>
                      <a:xfrm>
                        <a:off x="1022350" y="5467985"/>
                        <a:ext cx="7099300" cy="723900"/>
                      </a:xfrm>
                      <a:prstGeom prst="rect">
                        <a:avLst/>
                      </a:prstGeom>
                    </p:spPr>
                  </p:pic>
                </p:oleObj>
              </mc:Fallback>
            </mc:AlternateContent>
          </a:graphicData>
        </a:graphic>
      </p:graphicFrame>
    </p:spTree>
    <p:extLst>
      <p:ext uri="{BB962C8B-B14F-4D97-AF65-F5344CB8AC3E}">
        <p14:creationId xmlns:p14="http://schemas.microsoft.com/office/powerpoint/2010/main" val="3107431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fade">
                                      <p:cBhvr>
                                        <p:cTn id="12" dur="500"/>
                                        <p:tgtEl>
                                          <p:spTgt spid="3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fade">
                                      <p:cBhvr>
                                        <p:cTn id="17" dur="500"/>
                                        <p:tgtEl>
                                          <p:spTgt spid="44"/>
                                        </p:tgtEl>
                                      </p:cBhvr>
                                    </p:animEffect>
                                  </p:childTnLst>
                                </p:cTn>
                              </p:par>
                            </p:childTnLst>
                          </p:cTn>
                        </p:par>
                        <p:par>
                          <p:cTn id="18" fill="hold">
                            <p:stCondLst>
                              <p:cond delay="500"/>
                            </p:stCondLst>
                            <p:childTnLst>
                              <p:par>
                                <p:cTn id="19" presetID="10" presetClass="entr" presetSubtype="0" fill="hold" nodeType="afterEffect">
                                  <p:stCondLst>
                                    <p:cond delay="0"/>
                                  </p:stCondLst>
                                  <p:childTnLst>
                                    <p:set>
                                      <p:cBhvr>
                                        <p:cTn id="20" dur="1" fill="hold">
                                          <p:stCondLst>
                                            <p:cond delay="0"/>
                                          </p:stCondLst>
                                        </p:cTn>
                                        <p:tgtEl>
                                          <p:spTgt spid="43"/>
                                        </p:tgtEl>
                                        <p:attrNameLst>
                                          <p:attrName>style.visibility</p:attrName>
                                        </p:attrNameLst>
                                      </p:cBhvr>
                                      <p:to>
                                        <p:strVal val="visible"/>
                                      </p:to>
                                    </p:set>
                                    <p:animEffect transition="in" filter="fade">
                                      <p:cBhvr>
                                        <p:cTn id="21" dur="500"/>
                                        <p:tgtEl>
                                          <p:spTgt spid="43"/>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24"/>
                                        </p:tgtEl>
                                        <p:attrNameLst>
                                          <p:attrName>style.visibility</p:attrName>
                                        </p:attrNameLst>
                                      </p:cBhvr>
                                      <p:to>
                                        <p:strVal val="visible"/>
                                      </p:to>
                                    </p:set>
                                    <p:animEffect transition="in" filter="fade">
                                      <p:cBhvr>
                                        <p:cTn id="26"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2.17 Scaling: measures and comparison</a:t>
            </a:r>
            <a:r>
              <a:rPr lang="en-GB" dirty="0"/>
              <a:t>	</a:t>
            </a:r>
            <a:r>
              <a:rPr lang="en-US" dirty="0">
                <a:solidFill>
                  <a:srgbClr val="00628C"/>
                </a:solidFill>
              </a:rPr>
              <a:t>Step 2:4</a:t>
            </a:r>
          </a:p>
        </p:txBody>
      </p:sp>
      <p:graphicFrame>
        <p:nvGraphicFramePr>
          <p:cNvPr id="13" name="Object 12">
            <a:extLst>
              <a:ext uri="{FF2B5EF4-FFF2-40B4-BE49-F238E27FC236}">
                <a16:creationId xmlns:a16="http://schemas.microsoft.com/office/drawing/2014/main" id="{A2E5F833-607D-4C04-80F1-F814A9AF3567}"/>
              </a:ext>
            </a:extLst>
          </p:cNvPr>
          <p:cNvGraphicFramePr>
            <a:graphicFrameLocks noChangeAspect="1"/>
          </p:cNvGraphicFramePr>
          <p:nvPr>
            <p:extLst>
              <p:ext uri="{D42A27DB-BD31-4B8C-83A1-F6EECF244321}">
                <p14:modId xmlns:p14="http://schemas.microsoft.com/office/powerpoint/2010/main" val="4037632404"/>
              </p:ext>
            </p:extLst>
          </p:nvPr>
        </p:nvGraphicFramePr>
        <p:xfrm>
          <a:off x="965200" y="955675"/>
          <a:ext cx="7213600" cy="444500"/>
        </p:xfrm>
        <a:graphic>
          <a:graphicData uri="http://schemas.openxmlformats.org/presentationml/2006/ole">
            <mc:AlternateContent xmlns:mc="http://schemas.openxmlformats.org/markup-compatibility/2006">
              <mc:Choice xmlns:v="urn:schemas-microsoft-com:vml" Requires="v">
                <p:oleObj spid="_x0000_s4319" name="Equation" r:id="rId3" imgW="7213320" imgH="444240" progId="Equation.DSMT4">
                  <p:embed/>
                </p:oleObj>
              </mc:Choice>
              <mc:Fallback>
                <p:oleObj name="Equation" r:id="rId3" imgW="7213320" imgH="444240" progId="Equation.DSMT4">
                  <p:embed/>
                  <p:pic>
                    <p:nvPicPr>
                      <p:cNvPr id="0" name=""/>
                      <p:cNvPicPr/>
                      <p:nvPr/>
                    </p:nvPicPr>
                    <p:blipFill>
                      <a:blip r:embed="rId4"/>
                      <a:stretch>
                        <a:fillRect/>
                      </a:stretch>
                    </p:blipFill>
                    <p:spPr>
                      <a:xfrm>
                        <a:off x="965200" y="955675"/>
                        <a:ext cx="7213600" cy="444500"/>
                      </a:xfrm>
                      <a:prstGeom prst="rect">
                        <a:avLst/>
                      </a:prstGeom>
                    </p:spPr>
                  </p:pic>
                </p:oleObj>
              </mc:Fallback>
            </mc:AlternateContent>
          </a:graphicData>
        </a:graphic>
      </p:graphicFrame>
      <p:graphicFrame>
        <p:nvGraphicFramePr>
          <p:cNvPr id="14" name="Object 13">
            <a:extLst>
              <a:ext uri="{FF2B5EF4-FFF2-40B4-BE49-F238E27FC236}">
                <a16:creationId xmlns:a16="http://schemas.microsoft.com/office/drawing/2014/main" id="{98946D57-DDF0-440C-8BBC-E2E64E1013C9}"/>
              </a:ext>
            </a:extLst>
          </p:cNvPr>
          <p:cNvGraphicFramePr>
            <a:graphicFrameLocks noChangeAspect="1"/>
          </p:cNvGraphicFramePr>
          <p:nvPr>
            <p:extLst>
              <p:ext uri="{D42A27DB-BD31-4B8C-83A1-F6EECF244321}">
                <p14:modId xmlns:p14="http://schemas.microsoft.com/office/powerpoint/2010/main" val="3118746756"/>
              </p:ext>
            </p:extLst>
          </p:nvPr>
        </p:nvGraphicFramePr>
        <p:xfrm>
          <a:off x="2774950" y="1524833"/>
          <a:ext cx="3594100" cy="342900"/>
        </p:xfrm>
        <a:graphic>
          <a:graphicData uri="http://schemas.openxmlformats.org/presentationml/2006/ole">
            <mc:AlternateContent xmlns:mc="http://schemas.openxmlformats.org/markup-compatibility/2006">
              <mc:Choice xmlns:v="urn:schemas-microsoft-com:vml" Requires="v">
                <p:oleObj spid="_x0000_s4320" name="Equation" r:id="rId5" imgW="3593880" imgH="342720" progId="Equation.DSMT4">
                  <p:embed/>
                </p:oleObj>
              </mc:Choice>
              <mc:Fallback>
                <p:oleObj name="Equation" r:id="rId5" imgW="3593880" imgH="342720" progId="Equation.DSMT4">
                  <p:embed/>
                  <p:pic>
                    <p:nvPicPr>
                      <p:cNvPr id="0" name=""/>
                      <p:cNvPicPr/>
                      <p:nvPr/>
                    </p:nvPicPr>
                    <p:blipFill>
                      <a:blip r:embed="rId6"/>
                      <a:stretch>
                        <a:fillRect/>
                      </a:stretch>
                    </p:blipFill>
                    <p:spPr>
                      <a:xfrm>
                        <a:off x="2774950" y="1524833"/>
                        <a:ext cx="3594100" cy="342900"/>
                      </a:xfrm>
                      <a:prstGeom prst="rect">
                        <a:avLst/>
                      </a:prstGeom>
                    </p:spPr>
                  </p:pic>
                </p:oleObj>
              </mc:Fallback>
            </mc:AlternateContent>
          </a:graphicData>
        </a:graphic>
      </p:graphicFrame>
      <p:pic>
        <p:nvPicPr>
          <p:cNvPr id="16" name="Picture 15" descr="A picture containing object&#10;&#10;Description automatically generated">
            <a:extLst>
              <a:ext uri="{FF2B5EF4-FFF2-40B4-BE49-F238E27FC236}">
                <a16:creationId xmlns:a16="http://schemas.microsoft.com/office/drawing/2014/main" id="{46AAD156-EFF0-4364-B4E7-CB046D29EAFC}"/>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2190749" y="1992887"/>
            <a:ext cx="2326334" cy="4412702"/>
          </a:xfrm>
          <a:prstGeom prst="rect">
            <a:avLst/>
          </a:prstGeom>
        </p:spPr>
      </p:pic>
      <p:grpSp>
        <p:nvGrpSpPr>
          <p:cNvPr id="31" name="Group 30">
            <a:extLst>
              <a:ext uri="{FF2B5EF4-FFF2-40B4-BE49-F238E27FC236}">
                <a16:creationId xmlns:a16="http://schemas.microsoft.com/office/drawing/2014/main" id="{DBEA07FA-2489-4222-A2D9-80956A718F5C}"/>
              </a:ext>
            </a:extLst>
          </p:cNvPr>
          <p:cNvGrpSpPr/>
          <p:nvPr/>
        </p:nvGrpSpPr>
        <p:grpSpPr>
          <a:xfrm>
            <a:off x="5045076" y="4096841"/>
            <a:ext cx="2512495" cy="461665"/>
            <a:chOff x="5045076" y="4096841"/>
            <a:chExt cx="2512495" cy="461665"/>
          </a:xfrm>
        </p:grpSpPr>
        <p:sp>
          <p:nvSpPr>
            <p:cNvPr id="20" name="Rectangle 19">
              <a:extLst>
                <a:ext uri="{FF2B5EF4-FFF2-40B4-BE49-F238E27FC236}">
                  <a16:creationId xmlns:a16="http://schemas.microsoft.com/office/drawing/2014/main" id="{97281AF8-55B2-4631-A4A5-CB386527F76E}"/>
                </a:ext>
              </a:extLst>
            </p:cNvPr>
            <p:cNvSpPr/>
            <p:nvPr/>
          </p:nvSpPr>
          <p:spPr bwMode="auto">
            <a:xfrm>
              <a:off x="6722417" y="4096841"/>
              <a:ext cx="835154" cy="461665"/>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graphicFrame>
          <p:nvGraphicFramePr>
            <p:cNvPr id="21" name="Object 20">
              <a:extLst>
                <a:ext uri="{FF2B5EF4-FFF2-40B4-BE49-F238E27FC236}">
                  <a16:creationId xmlns:a16="http://schemas.microsoft.com/office/drawing/2014/main" id="{B30B3056-CC15-41D1-BD6D-D2540CBBA091}"/>
                </a:ext>
              </a:extLst>
            </p:cNvPr>
            <p:cNvGraphicFramePr>
              <a:graphicFrameLocks noChangeAspect="1"/>
            </p:cNvGraphicFramePr>
            <p:nvPr>
              <p:extLst>
                <p:ext uri="{D42A27DB-BD31-4B8C-83A1-F6EECF244321}">
                  <p14:modId xmlns:p14="http://schemas.microsoft.com/office/powerpoint/2010/main" val="2730173133"/>
                </p:ext>
              </p:extLst>
            </p:nvPr>
          </p:nvGraphicFramePr>
          <p:xfrm>
            <a:off x="5045076" y="4187973"/>
            <a:ext cx="1600200" cy="279400"/>
          </p:xfrm>
          <a:graphic>
            <a:graphicData uri="http://schemas.openxmlformats.org/presentationml/2006/ole">
              <mc:AlternateContent xmlns:mc="http://schemas.openxmlformats.org/markup-compatibility/2006">
                <mc:Choice xmlns:v="urn:schemas-microsoft-com:vml" Requires="v">
                  <p:oleObj spid="_x0000_s4321" name="Equation" r:id="rId8" imgW="1600200" imgH="279360" progId="Equation.DSMT4">
                    <p:embed/>
                  </p:oleObj>
                </mc:Choice>
                <mc:Fallback>
                  <p:oleObj name="Equation" r:id="rId8" imgW="1600200" imgH="279360" progId="Equation.DSMT4">
                    <p:embed/>
                    <p:pic>
                      <p:nvPicPr>
                        <p:cNvPr id="0" name=""/>
                        <p:cNvPicPr/>
                        <p:nvPr/>
                      </p:nvPicPr>
                      <p:blipFill>
                        <a:blip r:embed="rId9"/>
                        <a:stretch>
                          <a:fillRect/>
                        </a:stretch>
                      </p:blipFill>
                      <p:spPr>
                        <a:xfrm>
                          <a:off x="5045076" y="4187973"/>
                          <a:ext cx="1600200" cy="279400"/>
                        </a:xfrm>
                        <a:prstGeom prst="rect">
                          <a:avLst/>
                        </a:prstGeom>
                      </p:spPr>
                    </p:pic>
                  </p:oleObj>
                </mc:Fallback>
              </mc:AlternateContent>
            </a:graphicData>
          </a:graphic>
        </p:graphicFrame>
      </p:grpSp>
      <p:grpSp>
        <p:nvGrpSpPr>
          <p:cNvPr id="30" name="Group 29">
            <a:extLst>
              <a:ext uri="{FF2B5EF4-FFF2-40B4-BE49-F238E27FC236}">
                <a16:creationId xmlns:a16="http://schemas.microsoft.com/office/drawing/2014/main" id="{33B09BBE-D887-47BE-A3B4-A26A7C4D873D}"/>
              </a:ext>
            </a:extLst>
          </p:cNvPr>
          <p:cNvGrpSpPr/>
          <p:nvPr/>
        </p:nvGrpSpPr>
        <p:grpSpPr>
          <a:xfrm>
            <a:off x="5045076" y="3239591"/>
            <a:ext cx="2512495" cy="480328"/>
            <a:chOff x="5045076" y="3239591"/>
            <a:chExt cx="2512495" cy="480328"/>
          </a:xfrm>
        </p:grpSpPr>
        <p:sp>
          <p:nvSpPr>
            <p:cNvPr id="19" name="Rectangle 18">
              <a:extLst>
                <a:ext uri="{FF2B5EF4-FFF2-40B4-BE49-F238E27FC236}">
                  <a16:creationId xmlns:a16="http://schemas.microsoft.com/office/drawing/2014/main" id="{6968DFEC-8DC4-4A12-8FC5-067D73F9315B}"/>
                </a:ext>
              </a:extLst>
            </p:cNvPr>
            <p:cNvSpPr/>
            <p:nvPr/>
          </p:nvSpPr>
          <p:spPr bwMode="auto">
            <a:xfrm>
              <a:off x="6722417" y="3239591"/>
              <a:ext cx="835154" cy="461665"/>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graphicFrame>
          <p:nvGraphicFramePr>
            <p:cNvPr id="27" name="Object 26">
              <a:extLst>
                <a:ext uri="{FF2B5EF4-FFF2-40B4-BE49-F238E27FC236}">
                  <a16:creationId xmlns:a16="http://schemas.microsoft.com/office/drawing/2014/main" id="{CE5391AB-2528-4D31-8AAD-9469FA57E815}"/>
                </a:ext>
              </a:extLst>
            </p:cNvPr>
            <p:cNvGraphicFramePr>
              <a:graphicFrameLocks noChangeAspect="1"/>
            </p:cNvGraphicFramePr>
            <p:nvPr>
              <p:extLst>
                <p:ext uri="{D42A27DB-BD31-4B8C-83A1-F6EECF244321}">
                  <p14:modId xmlns:p14="http://schemas.microsoft.com/office/powerpoint/2010/main" val="3749163704"/>
                </p:ext>
              </p:extLst>
            </p:nvPr>
          </p:nvGraphicFramePr>
          <p:xfrm>
            <a:off x="5045076" y="3275419"/>
            <a:ext cx="1485900" cy="444500"/>
          </p:xfrm>
          <a:graphic>
            <a:graphicData uri="http://schemas.openxmlformats.org/presentationml/2006/ole">
              <mc:AlternateContent xmlns:mc="http://schemas.openxmlformats.org/markup-compatibility/2006">
                <mc:Choice xmlns:v="urn:schemas-microsoft-com:vml" Requires="v">
                  <p:oleObj spid="_x0000_s4322" name="Equation" r:id="rId10" imgW="1485720" imgH="444240" progId="Equation.DSMT4">
                    <p:embed/>
                  </p:oleObj>
                </mc:Choice>
                <mc:Fallback>
                  <p:oleObj name="Equation" r:id="rId10" imgW="1485720" imgH="444240" progId="Equation.DSMT4">
                    <p:embed/>
                    <p:pic>
                      <p:nvPicPr>
                        <p:cNvPr id="0" name=""/>
                        <p:cNvPicPr/>
                        <p:nvPr/>
                      </p:nvPicPr>
                      <p:blipFill>
                        <a:blip r:embed="rId11"/>
                        <a:stretch>
                          <a:fillRect/>
                        </a:stretch>
                      </p:blipFill>
                      <p:spPr>
                        <a:xfrm>
                          <a:off x="5045076" y="3275419"/>
                          <a:ext cx="1485900" cy="444500"/>
                        </a:xfrm>
                        <a:prstGeom prst="rect">
                          <a:avLst/>
                        </a:prstGeom>
                      </p:spPr>
                    </p:pic>
                  </p:oleObj>
                </mc:Fallback>
              </mc:AlternateContent>
            </a:graphicData>
          </a:graphic>
        </p:graphicFrame>
      </p:grpSp>
      <p:graphicFrame>
        <p:nvGraphicFramePr>
          <p:cNvPr id="28" name="Object 27">
            <a:extLst>
              <a:ext uri="{FF2B5EF4-FFF2-40B4-BE49-F238E27FC236}">
                <a16:creationId xmlns:a16="http://schemas.microsoft.com/office/drawing/2014/main" id="{4E362360-DB70-467C-9265-C81CC0E8D80B}"/>
              </a:ext>
            </a:extLst>
          </p:cNvPr>
          <p:cNvGraphicFramePr>
            <a:graphicFrameLocks noChangeAspect="1"/>
          </p:cNvGraphicFramePr>
          <p:nvPr>
            <p:extLst>
              <p:ext uri="{D42A27DB-BD31-4B8C-83A1-F6EECF244321}">
                <p14:modId xmlns:p14="http://schemas.microsoft.com/office/powerpoint/2010/main" val="1727488899"/>
              </p:ext>
            </p:extLst>
          </p:nvPr>
        </p:nvGraphicFramePr>
        <p:xfrm>
          <a:off x="6824166" y="3337073"/>
          <a:ext cx="635000" cy="266700"/>
        </p:xfrm>
        <a:graphic>
          <a:graphicData uri="http://schemas.openxmlformats.org/presentationml/2006/ole">
            <mc:AlternateContent xmlns:mc="http://schemas.openxmlformats.org/markup-compatibility/2006">
              <mc:Choice xmlns:v="urn:schemas-microsoft-com:vml" Requires="v">
                <p:oleObj spid="_x0000_s4323" name="Equation" r:id="rId12" imgW="634680" imgH="266400" progId="Equation.DSMT4">
                  <p:embed/>
                </p:oleObj>
              </mc:Choice>
              <mc:Fallback>
                <p:oleObj name="Equation" r:id="rId12" imgW="634680" imgH="266400" progId="Equation.DSMT4">
                  <p:embed/>
                  <p:pic>
                    <p:nvPicPr>
                      <p:cNvPr id="0" name=""/>
                      <p:cNvPicPr/>
                      <p:nvPr/>
                    </p:nvPicPr>
                    <p:blipFill>
                      <a:blip r:embed="rId13"/>
                      <a:stretch>
                        <a:fillRect/>
                      </a:stretch>
                    </p:blipFill>
                    <p:spPr>
                      <a:xfrm>
                        <a:off x="6824166" y="3337073"/>
                        <a:ext cx="635000" cy="266700"/>
                      </a:xfrm>
                      <a:prstGeom prst="rect">
                        <a:avLst/>
                      </a:prstGeom>
                    </p:spPr>
                  </p:pic>
                </p:oleObj>
              </mc:Fallback>
            </mc:AlternateContent>
          </a:graphicData>
        </a:graphic>
      </p:graphicFrame>
      <p:graphicFrame>
        <p:nvGraphicFramePr>
          <p:cNvPr id="29" name="Object 28">
            <a:extLst>
              <a:ext uri="{FF2B5EF4-FFF2-40B4-BE49-F238E27FC236}">
                <a16:creationId xmlns:a16="http://schemas.microsoft.com/office/drawing/2014/main" id="{6F6E5B32-ECB3-47A5-8468-EB2E57CDC494}"/>
              </a:ext>
            </a:extLst>
          </p:cNvPr>
          <p:cNvGraphicFramePr>
            <a:graphicFrameLocks noChangeAspect="1"/>
          </p:cNvGraphicFramePr>
          <p:nvPr>
            <p:extLst>
              <p:ext uri="{D42A27DB-BD31-4B8C-83A1-F6EECF244321}">
                <p14:modId xmlns:p14="http://schemas.microsoft.com/office/powerpoint/2010/main" val="3127181715"/>
              </p:ext>
            </p:extLst>
          </p:nvPr>
        </p:nvGraphicFramePr>
        <p:xfrm>
          <a:off x="6824166" y="4187973"/>
          <a:ext cx="635000" cy="266700"/>
        </p:xfrm>
        <a:graphic>
          <a:graphicData uri="http://schemas.openxmlformats.org/presentationml/2006/ole">
            <mc:AlternateContent xmlns:mc="http://schemas.openxmlformats.org/markup-compatibility/2006">
              <mc:Choice xmlns:v="urn:schemas-microsoft-com:vml" Requires="v">
                <p:oleObj spid="_x0000_s4324" name="Equation" r:id="rId14" imgW="634680" imgH="266400" progId="Equation.DSMT4">
                  <p:embed/>
                </p:oleObj>
              </mc:Choice>
              <mc:Fallback>
                <p:oleObj name="Equation" r:id="rId14" imgW="634680" imgH="266400" progId="Equation.DSMT4">
                  <p:embed/>
                  <p:pic>
                    <p:nvPicPr>
                      <p:cNvPr id="28" name="Object 27">
                        <a:extLst>
                          <a:ext uri="{FF2B5EF4-FFF2-40B4-BE49-F238E27FC236}">
                            <a16:creationId xmlns:a16="http://schemas.microsoft.com/office/drawing/2014/main" id="{4E362360-DB70-467C-9265-C81CC0E8D80B}"/>
                          </a:ext>
                        </a:extLst>
                      </p:cNvPr>
                      <p:cNvPicPr/>
                      <p:nvPr/>
                    </p:nvPicPr>
                    <p:blipFill>
                      <a:blip r:embed="rId13"/>
                      <a:stretch>
                        <a:fillRect/>
                      </a:stretch>
                    </p:blipFill>
                    <p:spPr>
                      <a:xfrm>
                        <a:off x="6824166" y="4187973"/>
                        <a:ext cx="635000" cy="266700"/>
                      </a:xfrm>
                      <a:prstGeom prst="rect">
                        <a:avLst/>
                      </a:prstGeom>
                    </p:spPr>
                  </p:pic>
                </p:oleObj>
              </mc:Fallback>
            </mc:AlternateContent>
          </a:graphicData>
        </a:graphic>
      </p:graphicFrame>
    </p:spTree>
    <p:extLst>
      <p:ext uri="{BB962C8B-B14F-4D97-AF65-F5344CB8AC3E}">
        <p14:creationId xmlns:p14="http://schemas.microsoft.com/office/powerpoint/2010/main" val="1079582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par>
                                <p:cTn id="8" presetID="10" presetClass="entr" presetSubtype="0" fill="hold"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fade">
                                      <p:cBhvr>
                                        <p:cTn id="10" dur="500"/>
                                        <p:tgtEl>
                                          <p:spTgt spid="3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fade">
                                      <p:cBhvr>
                                        <p:cTn id="15" dur="500"/>
                                        <p:tgtEl>
                                          <p:spTgt spid="28"/>
                                        </p:tgtEl>
                                      </p:cBhvr>
                                    </p:animEffect>
                                  </p:childTnLst>
                                </p:cTn>
                              </p:par>
                              <p:par>
                                <p:cTn id="16" presetID="10" presetClass="entr" presetSubtype="0" fill="hold" nodeType="withEffect">
                                  <p:stCondLst>
                                    <p:cond delay="0"/>
                                  </p:stCondLst>
                                  <p:childTnLst>
                                    <p:set>
                                      <p:cBhvr>
                                        <p:cTn id="17" dur="1" fill="hold">
                                          <p:stCondLst>
                                            <p:cond delay="0"/>
                                          </p:stCondLst>
                                        </p:cTn>
                                        <p:tgtEl>
                                          <p:spTgt spid="29"/>
                                        </p:tgtEl>
                                        <p:attrNameLst>
                                          <p:attrName>style.visibility</p:attrName>
                                        </p:attrNameLst>
                                      </p:cBhvr>
                                      <p:to>
                                        <p:strVal val="visible"/>
                                      </p:to>
                                    </p:set>
                                    <p:animEffect transition="in" filter="fade">
                                      <p:cBhvr>
                                        <p:cTn id="18"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2.17 Scaling: measures and comparison</a:t>
            </a:r>
            <a:r>
              <a:rPr lang="en-GB" dirty="0"/>
              <a:t>	</a:t>
            </a:r>
            <a:r>
              <a:rPr lang="en-US" dirty="0">
                <a:solidFill>
                  <a:srgbClr val="00628C"/>
                </a:solidFill>
              </a:rPr>
              <a:t>Step 2:6</a:t>
            </a:r>
          </a:p>
        </p:txBody>
      </p:sp>
      <p:pic>
        <p:nvPicPr>
          <p:cNvPr id="4" name="Picture 3">
            <a:extLst>
              <a:ext uri="{FF2B5EF4-FFF2-40B4-BE49-F238E27FC236}">
                <a16:creationId xmlns:a16="http://schemas.microsoft.com/office/drawing/2014/main" id="{45E98A83-FC0A-4D03-8D2E-D2B7E77A3D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588" y="2960240"/>
            <a:ext cx="3588692" cy="2619095"/>
          </a:xfrm>
          <a:prstGeom prst="rect">
            <a:avLst/>
          </a:prstGeom>
        </p:spPr>
      </p:pic>
      <p:pic>
        <p:nvPicPr>
          <p:cNvPr id="13" name="Picture 12" descr="A picture containing object&#10;&#10;Description automatically generated">
            <a:extLst>
              <a:ext uri="{FF2B5EF4-FFF2-40B4-BE49-F238E27FC236}">
                <a16:creationId xmlns:a16="http://schemas.microsoft.com/office/drawing/2014/main" id="{F421EE58-3453-4D42-963D-65407599AE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08026" y="2093787"/>
            <a:ext cx="1018120" cy="1072989"/>
          </a:xfrm>
          <a:prstGeom prst="rect">
            <a:avLst/>
          </a:prstGeom>
        </p:spPr>
      </p:pic>
      <p:pic>
        <p:nvPicPr>
          <p:cNvPr id="14" name="Picture 13" descr="A picture containing object&#10;&#10;Description automatically generated">
            <a:extLst>
              <a:ext uri="{FF2B5EF4-FFF2-40B4-BE49-F238E27FC236}">
                <a16:creationId xmlns:a16="http://schemas.microsoft.com/office/drawing/2014/main" id="{94871B24-2B96-4102-A4FD-D46B93576D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08026" y="4432324"/>
            <a:ext cx="1018120" cy="1072989"/>
          </a:xfrm>
          <a:prstGeom prst="rect">
            <a:avLst/>
          </a:prstGeom>
        </p:spPr>
      </p:pic>
      <p:pic>
        <p:nvPicPr>
          <p:cNvPr id="15" name="Picture 14" descr="A picture containing object&#10;&#10;Description automatically generated">
            <a:extLst>
              <a:ext uri="{FF2B5EF4-FFF2-40B4-BE49-F238E27FC236}">
                <a16:creationId xmlns:a16="http://schemas.microsoft.com/office/drawing/2014/main" id="{BB23A2F1-AF95-4763-8D9E-A2CC4068F62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08026" y="5211830"/>
            <a:ext cx="1018120" cy="1072989"/>
          </a:xfrm>
          <a:prstGeom prst="rect">
            <a:avLst/>
          </a:prstGeom>
        </p:spPr>
      </p:pic>
      <p:pic>
        <p:nvPicPr>
          <p:cNvPr id="16" name="Picture 15" descr="A picture containing object&#10;&#10;Description automatically generated">
            <a:extLst>
              <a:ext uri="{FF2B5EF4-FFF2-40B4-BE49-F238E27FC236}">
                <a16:creationId xmlns:a16="http://schemas.microsoft.com/office/drawing/2014/main" id="{C7CDEA74-BD91-482C-A1CA-85C46761189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47654" y="2860157"/>
            <a:ext cx="938865" cy="1072989"/>
          </a:xfrm>
          <a:prstGeom prst="rect">
            <a:avLst/>
          </a:prstGeom>
        </p:spPr>
      </p:pic>
      <p:pic>
        <p:nvPicPr>
          <p:cNvPr id="17" name="Picture 16" descr="A picture containing object&#10;&#10;Description automatically generated">
            <a:extLst>
              <a:ext uri="{FF2B5EF4-FFF2-40B4-BE49-F238E27FC236}">
                <a16:creationId xmlns:a16="http://schemas.microsoft.com/office/drawing/2014/main" id="{06AB33BD-5CE3-43F9-BA31-0F48582F940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50829" y="3616303"/>
            <a:ext cx="938865" cy="1072989"/>
          </a:xfrm>
          <a:prstGeom prst="rect">
            <a:avLst/>
          </a:prstGeom>
        </p:spPr>
      </p:pic>
      <p:pic>
        <p:nvPicPr>
          <p:cNvPr id="5121" name="Picture 1">
            <a:extLst>
              <a:ext uri="{FF2B5EF4-FFF2-40B4-BE49-F238E27FC236}">
                <a16:creationId xmlns:a16="http://schemas.microsoft.com/office/drawing/2014/main" id="{44EA4252-8AAC-4E73-80A3-822DEDBA4B09}"/>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0" y="0"/>
            <a:ext cx="128588" cy="30480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7">
            <a:extLst>
              <a:ext uri="{FF2B5EF4-FFF2-40B4-BE49-F238E27FC236}">
                <a16:creationId xmlns:a16="http://schemas.microsoft.com/office/drawing/2014/main" id="{DB773E60-4D1B-452D-9977-39F462C6CB23}"/>
              </a:ext>
            </a:extLst>
          </p:cNvPr>
          <p:cNvPicPr>
            <a:picLocks noChangeAspect="1"/>
          </p:cNvPicPr>
          <p:nvPr/>
        </p:nvPicPr>
        <p:blipFill>
          <a:blip r:embed="rId6"/>
          <a:stretch>
            <a:fillRect/>
          </a:stretch>
        </p:blipFill>
        <p:spPr>
          <a:xfrm>
            <a:off x="3793827" y="925206"/>
            <a:ext cx="4993057" cy="5346655"/>
          </a:xfrm>
          <a:prstGeom prst="rect">
            <a:avLst/>
          </a:prstGeom>
        </p:spPr>
      </p:pic>
    </p:spTree>
    <p:extLst>
      <p:ext uri="{BB962C8B-B14F-4D97-AF65-F5344CB8AC3E}">
        <p14:creationId xmlns:p14="http://schemas.microsoft.com/office/powerpoint/2010/main" val="3044651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34EFBF96-7817-4FF1-8769-A1E325B299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03283" y="5859131"/>
            <a:ext cx="2147281" cy="67336"/>
          </a:xfrm>
          <a:prstGeom prst="rect">
            <a:avLst/>
          </a:prstGeom>
        </p:spPr>
      </p:pic>
      <p:sp>
        <p:nvSpPr>
          <p:cNvPr id="2" name="Text Placeholder 1"/>
          <p:cNvSpPr>
            <a:spLocks noGrp="1"/>
          </p:cNvSpPr>
          <p:nvPr>
            <p:ph type="body" sz="quarter" idx="11"/>
          </p:nvPr>
        </p:nvSpPr>
        <p:spPr/>
        <p:txBody>
          <a:bodyPr/>
          <a:lstStyle/>
          <a:p>
            <a:r>
              <a:rPr lang="en-US" dirty="0"/>
              <a:t>2.17 Scaling: measures and comparison</a:t>
            </a:r>
            <a:r>
              <a:rPr lang="en-GB" dirty="0"/>
              <a:t>	</a:t>
            </a:r>
            <a:r>
              <a:rPr lang="en-US" dirty="0">
                <a:solidFill>
                  <a:srgbClr val="00628C"/>
                </a:solidFill>
              </a:rPr>
              <a:t>Step 2:6</a:t>
            </a:r>
          </a:p>
        </p:txBody>
      </p:sp>
      <p:graphicFrame>
        <p:nvGraphicFramePr>
          <p:cNvPr id="5" name="Object 4">
            <a:extLst>
              <a:ext uri="{FF2B5EF4-FFF2-40B4-BE49-F238E27FC236}">
                <a16:creationId xmlns:a16="http://schemas.microsoft.com/office/drawing/2014/main" id="{8B156825-DB5F-4D99-A521-9D9E26D5C284}"/>
              </a:ext>
            </a:extLst>
          </p:cNvPr>
          <p:cNvGraphicFramePr>
            <a:graphicFrameLocks noChangeAspect="1"/>
          </p:cNvGraphicFramePr>
          <p:nvPr>
            <p:extLst>
              <p:ext uri="{D42A27DB-BD31-4B8C-83A1-F6EECF244321}">
                <p14:modId xmlns:p14="http://schemas.microsoft.com/office/powerpoint/2010/main" val="1316384761"/>
              </p:ext>
            </p:extLst>
          </p:nvPr>
        </p:nvGraphicFramePr>
        <p:xfrm>
          <a:off x="1708150" y="1640521"/>
          <a:ext cx="5727700" cy="292100"/>
        </p:xfrm>
        <a:graphic>
          <a:graphicData uri="http://schemas.openxmlformats.org/presentationml/2006/ole">
            <mc:AlternateContent xmlns:mc="http://schemas.openxmlformats.org/markup-compatibility/2006">
              <mc:Choice xmlns:v="urn:schemas-microsoft-com:vml" Requires="v">
                <p:oleObj spid="_x0000_s6239" name="Equation" r:id="rId4" imgW="5727600" imgH="291960" progId="Equation.DSMT4">
                  <p:embed/>
                </p:oleObj>
              </mc:Choice>
              <mc:Fallback>
                <p:oleObj name="Equation" r:id="rId4" imgW="5727600" imgH="291960" progId="Equation.DSMT4">
                  <p:embed/>
                  <p:pic>
                    <p:nvPicPr>
                      <p:cNvPr id="0" name=""/>
                      <p:cNvPicPr/>
                      <p:nvPr/>
                    </p:nvPicPr>
                    <p:blipFill>
                      <a:blip r:embed="rId5"/>
                      <a:stretch>
                        <a:fillRect/>
                      </a:stretch>
                    </p:blipFill>
                    <p:spPr>
                      <a:xfrm>
                        <a:off x="1708150" y="1640521"/>
                        <a:ext cx="5727700" cy="29210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EC44885A-5779-46D2-9947-E53A5D7284CC}"/>
              </a:ext>
            </a:extLst>
          </p:cNvPr>
          <p:cNvGraphicFramePr>
            <a:graphicFrameLocks noChangeAspect="1"/>
          </p:cNvGraphicFramePr>
          <p:nvPr>
            <p:extLst>
              <p:ext uri="{D42A27DB-BD31-4B8C-83A1-F6EECF244321}">
                <p14:modId xmlns:p14="http://schemas.microsoft.com/office/powerpoint/2010/main" val="1338322588"/>
              </p:ext>
            </p:extLst>
          </p:nvPr>
        </p:nvGraphicFramePr>
        <p:xfrm>
          <a:off x="2152650" y="2276685"/>
          <a:ext cx="4838700" cy="292100"/>
        </p:xfrm>
        <a:graphic>
          <a:graphicData uri="http://schemas.openxmlformats.org/presentationml/2006/ole">
            <mc:AlternateContent xmlns:mc="http://schemas.openxmlformats.org/markup-compatibility/2006">
              <mc:Choice xmlns:v="urn:schemas-microsoft-com:vml" Requires="v">
                <p:oleObj spid="_x0000_s6240" name="Equation" r:id="rId6" imgW="4838400" imgH="291960" progId="Equation.DSMT4">
                  <p:embed/>
                </p:oleObj>
              </mc:Choice>
              <mc:Fallback>
                <p:oleObj name="Equation" r:id="rId6" imgW="4838400" imgH="291960" progId="Equation.DSMT4">
                  <p:embed/>
                  <p:pic>
                    <p:nvPicPr>
                      <p:cNvPr id="0" name=""/>
                      <p:cNvPicPr/>
                      <p:nvPr/>
                    </p:nvPicPr>
                    <p:blipFill>
                      <a:blip r:embed="rId7"/>
                      <a:stretch>
                        <a:fillRect/>
                      </a:stretch>
                    </p:blipFill>
                    <p:spPr>
                      <a:xfrm>
                        <a:off x="2152650" y="2276685"/>
                        <a:ext cx="4838700" cy="292100"/>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79B9C443-CED7-45C0-8580-D96D559F7506}"/>
              </a:ext>
            </a:extLst>
          </p:cNvPr>
          <p:cNvGraphicFramePr>
            <a:graphicFrameLocks noChangeAspect="1"/>
          </p:cNvGraphicFramePr>
          <p:nvPr>
            <p:extLst>
              <p:ext uri="{D42A27DB-BD31-4B8C-83A1-F6EECF244321}">
                <p14:modId xmlns:p14="http://schemas.microsoft.com/office/powerpoint/2010/main" val="1941419391"/>
              </p:ext>
            </p:extLst>
          </p:nvPr>
        </p:nvGraphicFramePr>
        <p:xfrm>
          <a:off x="2057400" y="984250"/>
          <a:ext cx="5029200" cy="444500"/>
        </p:xfrm>
        <a:graphic>
          <a:graphicData uri="http://schemas.openxmlformats.org/presentationml/2006/ole">
            <mc:AlternateContent xmlns:mc="http://schemas.openxmlformats.org/markup-compatibility/2006">
              <mc:Choice xmlns:v="urn:schemas-microsoft-com:vml" Requires="v">
                <p:oleObj spid="_x0000_s6241" name="Equation" r:id="rId8" imgW="5029200" imgH="444240" progId="Equation.DSMT4">
                  <p:embed/>
                </p:oleObj>
              </mc:Choice>
              <mc:Fallback>
                <p:oleObj name="Equation" r:id="rId8" imgW="5029200" imgH="444240" progId="Equation.DSMT4">
                  <p:embed/>
                  <p:pic>
                    <p:nvPicPr>
                      <p:cNvPr id="0" name=""/>
                      <p:cNvPicPr/>
                      <p:nvPr/>
                    </p:nvPicPr>
                    <p:blipFill>
                      <a:blip r:embed="rId9"/>
                      <a:stretch>
                        <a:fillRect/>
                      </a:stretch>
                    </p:blipFill>
                    <p:spPr>
                      <a:xfrm>
                        <a:off x="2057400" y="984250"/>
                        <a:ext cx="5029200" cy="444500"/>
                      </a:xfrm>
                      <a:prstGeom prst="rect">
                        <a:avLst/>
                      </a:prstGeom>
                    </p:spPr>
                  </p:pic>
                </p:oleObj>
              </mc:Fallback>
            </mc:AlternateContent>
          </a:graphicData>
        </a:graphic>
      </p:graphicFrame>
      <p:pic>
        <p:nvPicPr>
          <p:cNvPr id="13" name="Picture 12" descr="A picture containing device&#10;&#10;Description automatically generated">
            <a:extLst>
              <a:ext uri="{FF2B5EF4-FFF2-40B4-BE49-F238E27FC236}">
                <a16:creationId xmlns:a16="http://schemas.microsoft.com/office/drawing/2014/main" id="{95C34AFE-4AD5-4B37-B45C-713A4A6D4BCE}"/>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a:stretch/>
        </p:blipFill>
        <p:spPr>
          <a:xfrm>
            <a:off x="4609153" y="3215047"/>
            <a:ext cx="2476593" cy="679735"/>
          </a:xfrm>
          <a:prstGeom prst="rect">
            <a:avLst/>
          </a:prstGeom>
        </p:spPr>
      </p:pic>
      <p:pic>
        <p:nvPicPr>
          <p:cNvPr id="14" name="Picture 13" descr="A picture containing device&#10;&#10;Description automatically generated">
            <a:extLst>
              <a:ext uri="{FF2B5EF4-FFF2-40B4-BE49-F238E27FC236}">
                <a16:creationId xmlns:a16="http://schemas.microsoft.com/office/drawing/2014/main" id="{9EB4BB01-7742-4CDF-BBCB-9CD0ADB27AD9}"/>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a:stretch/>
        </p:blipFill>
        <p:spPr>
          <a:xfrm>
            <a:off x="6679620" y="4577045"/>
            <a:ext cx="406126" cy="406797"/>
          </a:xfrm>
          <a:prstGeom prst="rect">
            <a:avLst/>
          </a:prstGeom>
        </p:spPr>
      </p:pic>
      <p:sp>
        <p:nvSpPr>
          <p:cNvPr id="24" name="Rectangle 23">
            <a:extLst>
              <a:ext uri="{FF2B5EF4-FFF2-40B4-BE49-F238E27FC236}">
                <a16:creationId xmlns:a16="http://schemas.microsoft.com/office/drawing/2014/main" id="{233F9BF3-A18C-4C08-A2F6-FA4C5E0A1F68}"/>
              </a:ext>
            </a:extLst>
          </p:cNvPr>
          <p:cNvSpPr/>
          <p:nvPr/>
        </p:nvSpPr>
        <p:spPr bwMode="auto">
          <a:xfrm>
            <a:off x="3314699" y="5716980"/>
            <a:ext cx="2269135" cy="264720"/>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17" name="Picture 16" descr="A picture containing clipart&#10;&#10;Description automatically generated">
            <a:extLst>
              <a:ext uri="{FF2B5EF4-FFF2-40B4-BE49-F238E27FC236}">
                <a16:creationId xmlns:a16="http://schemas.microsoft.com/office/drawing/2014/main" id="{81B42476-048A-4F52-A19B-EB1EB589E14F}"/>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2549021" y="5503749"/>
            <a:ext cx="620991" cy="426463"/>
          </a:xfrm>
          <a:prstGeom prst="rect">
            <a:avLst/>
          </a:prstGeom>
        </p:spPr>
      </p:pic>
      <p:pic>
        <p:nvPicPr>
          <p:cNvPr id="15" name="Picture 14" descr="A picture containing device&#10;&#10;Description automatically generated">
            <a:extLst>
              <a:ext uri="{FF2B5EF4-FFF2-40B4-BE49-F238E27FC236}">
                <a16:creationId xmlns:a16="http://schemas.microsoft.com/office/drawing/2014/main" id="{3454F5FF-18D1-4979-91AC-75658F341FE6}"/>
              </a:ext>
            </a:extLst>
          </p:cNvPr>
          <p:cNvPicPr>
            <a:picLocks noChangeAspect="1"/>
          </p:cNvPicPr>
          <p:nvPr/>
        </p:nvPicPr>
        <p:blipFill rotWithShape="1">
          <a:blip r:embed="rId13" cstate="print">
            <a:extLst>
              <a:ext uri="{28A0092B-C50C-407E-A947-70E740481C1C}">
                <a14:useLocalDpi xmlns:a14="http://schemas.microsoft.com/office/drawing/2010/main" val="0"/>
              </a:ext>
            </a:extLst>
          </a:blip>
          <a:srcRect/>
          <a:stretch/>
        </p:blipFill>
        <p:spPr>
          <a:xfrm>
            <a:off x="3541044" y="5675708"/>
            <a:ext cx="220661" cy="402434"/>
          </a:xfrm>
          <a:prstGeom prst="rect">
            <a:avLst/>
          </a:prstGeom>
        </p:spPr>
      </p:pic>
      <p:pic>
        <p:nvPicPr>
          <p:cNvPr id="12" name="Picture 11" descr="A picture containing device&#10;&#10;Description automatically generated">
            <a:extLst>
              <a:ext uri="{FF2B5EF4-FFF2-40B4-BE49-F238E27FC236}">
                <a16:creationId xmlns:a16="http://schemas.microsoft.com/office/drawing/2014/main" id="{F234ECA6-7396-489A-890F-005FC95D6D2C}"/>
              </a:ext>
            </a:extLst>
          </p:cNvPr>
          <p:cNvPicPr>
            <a:picLocks noChangeAspect="1"/>
          </p:cNvPicPr>
          <p:nvPr/>
        </p:nvPicPr>
        <p:blipFill rotWithShape="1">
          <a:blip r:embed="rId14" cstate="print">
            <a:extLst>
              <a:ext uri="{28A0092B-C50C-407E-A947-70E740481C1C}">
                <a14:useLocalDpi xmlns:a14="http://schemas.microsoft.com/office/drawing/2010/main" val="0"/>
              </a:ext>
            </a:extLst>
          </a:blip>
          <a:srcRect/>
          <a:stretch/>
        </p:blipFill>
        <p:spPr>
          <a:xfrm>
            <a:off x="3308045" y="5688408"/>
            <a:ext cx="236174" cy="402434"/>
          </a:xfrm>
          <a:prstGeom prst="rect">
            <a:avLst/>
          </a:prstGeom>
        </p:spPr>
      </p:pic>
      <p:pic>
        <p:nvPicPr>
          <p:cNvPr id="19" name="Picture 18" descr="A picture containing pool ball&#10;&#10;Description automatically generated">
            <a:extLst>
              <a:ext uri="{FF2B5EF4-FFF2-40B4-BE49-F238E27FC236}">
                <a16:creationId xmlns:a16="http://schemas.microsoft.com/office/drawing/2014/main" id="{A7DE3D81-8D29-4DE4-ACFD-0E0134647C02}"/>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264979" y="3413313"/>
            <a:ext cx="3396744" cy="2753309"/>
          </a:xfrm>
          <a:prstGeom prst="rect">
            <a:avLst/>
          </a:prstGeom>
        </p:spPr>
      </p:pic>
    </p:spTree>
    <p:extLst>
      <p:ext uri="{BB962C8B-B14F-4D97-AF65-F5344CB8AC3E}">
        <p14:creationId xmlns:p14="http://schemas.microsoft.com/office/powerpoint/2010/main" val="501567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15"/>
                                        </p:tgtEl>
                                      </p:cBhvr>
                                    </p:animEffect>
                                    <p:set>
                                      <p:cBhvr>
                                        <p:cTn id="7" dur="1" fill="hold">
                                          <p:stCondLst>
                                            <p:cond delay="499"/>
                                          </p:stCondLst>
                                        </p:cTn>
                                        <p:tgtEl>
                                          <p:spTgt spid="15"/>
                                        </p:tgtEl>
                                        <p:attrNameLst>
                                          <p:attrName>style.visibility</p:attrName>
                                        </p:attrNameLst>
                                      </p:cBhvr>
                                      <p:to>
                                        <p:strVal val="hidden"/>
                                      </p:to>
                                    </p:set>
                                  </p:childTnLst>
                                </p:cTn>
                              </p:par>
                            </p:childTnLst>
                          </p:cTn>
                        </p:par>
                        <p:par>
                          <p:cTn id="8" fill="hold">
                            <p:stCondLst>
                              <p:cond delay="500"/>
                            </p:stCondLst>
                            <p:childTnLst>
                              <p:par>
                                <p:cTn id="9" presetID="63" presetClass="path" presetSubtype="0" fill="hold" nodeType="afterEffect">
                                  <p:stCondLst>
                                    <p:cond delay="0"/>
                                  </p:stCondLst>
                                  <p:childTnLst>
                                    <p:animMotion origin="layout" path="M -3.61111E-6 -4.81481E-6 L 0.30243 -4.81481E-6 " pathEditMode="relative" rAng="0" ptsTypes="AA">
                                      <p:cBhvr>
                                        <p:cTn id="10" dur="3000" fill="hold"/>
                                        <p:tgtEl>
                                          <p:spTgt spid="17"/>
                                        </p:tgtEl>
                                        <p:attrNameLst>
                                          <p:attrName>ppt_x</p:attrName>
                                          <p:attrName>ppt_y</p:attrName>
                                        </p:attrNameLst>
                                      </p:cBhvr>
                                      <p:rCtr x="15122" y="0"/>
                                    </p:animMotion>
                                  </p:childTnLst>
                                </p:cTn>
                              </p:par>
                              <p:par>
                                <p:cTn id="11" presetID="63" presetClass="path" presetSubtype="0" fill="hold" nodeType="withEffect">
                                  <p:stCondLst>
                                    <p:cond delay="0"/>
                                  </p:stCondLst>
                                  <p:childTnLst>
                                    <p:animMotion origin="layout" path="M -2.77778E-6 3.7037E-6 L 0.29688 0.00139 " pathEditMode="relative" rAng="0" ptsTypes="AA">
                                      <p:cBhvr>
                                        <p:cTn id="12" dur="3000" fill="hold"/>
                                        <p:tgtEl>
                                          <p:spTgt spid="12"/>
                                        </p:tgtEl>
                                        <p:attrNameLst>
                                          <p:attrName>ppt_x</p:attrName>
                                          <p:attrName>ppt_y</p:attrName>
                                        </p:attrNameLst>
                                      </p:cBhvr>
                                      <p:rCtr x="14844" y="69"/>
                                    </p:animMotion>
                                  </p:childTnLst>
                                </p:cTn>
                              </p:par>
                              <p:par>
                                <p:cTn id="13" presetID="63" presetClass="path" presetSubtype="0" fill="hold" grpId="0" nodeType="withEffect">
                                  <p:stCondLst>
                                    <p:cond delay="750"/>
                                  </p:stCondLst>
                                  <p:childTnLst>
                                    <p:animMotion origin="layout" path="M 1.66667E-6 2.22222E-6 L 0.25 2.22222E-6 " pathEditMode="relative" rAng="0" ptsTypes="AA">
                                      <p:cBhvr>
                                        <p:cTn id="14" dur="2250" fill="hold"/>
                                        <p:tgtEl>
                                          <p:spTgt spid="24"/>
                                        </p:tgtEl>
                                        <p:attrNameLst>
                                          <p:attrName>ppt_x</p:attrName>
                                          <p:attrName>ppt_y</p:attrName>
                                        </p:attrNameLst>
                                      </p:cBhvr>
                                      <p:rCtr x="12500" y="0"/>
                                    </p:animMotion>
                                  </p:childTnLst>
                                </p:cTn>
                              </p:par>
                            </p:childTnLst>
                          </p:cTn>
                        </p:par>
                      </p:childTnLst>
                    </p:cTn>
                  </p:par>
                  <p:par>
                    <p:cTn id="15" fill="hold">
                      <p:stCondLst>
                        <p:cond delay="indefinite"/>
                      </p:stCondLst>
                      <p:childTnLst>
                        <p:par>
                          <p:cTn id="16" fill="hold">
                            <p:stCondLst>
                              <p:cond delay="0"/>
                            </p:stCondLst>
                            <p:childTnLst>
                              <p:par>
                                <p:cTn id="17" presetID="26" presetClass="emph" presetSubtype="0" fill="hold" nodeType="clickEffect">
                                  <p:stCondLst>
                                    <p:cond delay="0"/>
                                  </p:stCondLst>
                                  <p:childTnLst>
                                    <p:animEffect transition="out" filter="fade">
                                      <p:cBhvr>
                                        <p:cTn id="18" dur="500" tmFilter="0, 0; .2, .5; .8, .5; 1, 0"/>
                                        <p:tgtEl>
                                          <p:spTgt spid="14"/>
                                        </p:tgtEl>
                                      </p:cBhvr>
                                    </p:animEffect>
                                    <p:animScale>
                                      <p:cBhvr>
                                        <p:cTn id="19" dur="250" autoRev="1" fill="hold"/>
                                        <p:tgtEl>
                                          <p:spTgt spid="14"/>
                                        </p:tgtEl>
                                      </p:cBhvr>
                                      <p:by x="105000" y="105000"/>
                                    </p:animScale>
                                  </p:childTnLst>
                                </p:cTn>
                              </p:par>
                            </p:childTnLst>
                          </p:cTn>
                        </p:par>
                        <p:par>
                          <p:cTn id="20" fill="hold">
                            <p:stCondLst>
                              <p:cond delay="500"/>
                            </p:stCondLst>
                            <p:childTnLst>
                              <p:par>
                                <p:cTn id="21" presetID="26" presetClass="emph" presetSubtype="0" fill="hold" nodeType="afterEffect">
                                  <p:stCondLst>
                                    <p:cond delay="0"/>
                                  </p:stCondLst>
                                  <p:childTnLst>
                                    <p:animEffect transition="out" filter="fade">
                                      <p:cBhvr>
                                        <p:cTn id="22" dur="500" tmFilter="0, 0; .2, .5; .8, .5; 1, 0"/>
                                        <p:tgtEl>
                                          <p:spTgt spid="14"/>
                                        </p:tgtEl>
                                      </p:cBhvr>
                                    </p:animEffect>
                                    <p:animScale>
                                      <p:cBhvr>
                                        <p:cTn id="23" dur="250" autoRev="1" fill="hold"/>
                                        <p:tgtEl>
                                          <p:spTgt spid="14"/>
                                        </p:tgtEl>
                                      </p:cBhvr>
                                      <p:by x="105000" y="105000"/>
                                    </p:animScale>
                                  </p:childTnLst>
                                </p:cTn>
                              </p:par>
                            </p:childTnLst>
                          </p:cTn>
                        </p:par>
                        <p:par>
                          <p:cTn id="24" fill="hold">
                            <p:stCondLst>
                              <p:cond delay="1000"/>
                            </p:stCondLst>
                            <p:childTnLst>
                              <p:par>
                                <p:cTn id="25" presetID="26" presetClass="emph" presetSubtype="0" fill="hold" nodeType="afterEffect">
                                  <p:stCondLst>
                                    <p:cond delay="0"/>
                                  </p:stCondLst>
                                  <p:childTnLst>
                                    <p:animEffect transition="out" filter="fade">
                                      <p:cBhvr>
                                        <p:cTn id="26" dur="500" tmFilter="0, 0; .2, .5; .8, .5; 1, 0"/>
                                        <p:tgtEl>
                                          <p:spTgt spid="14"/>
                                        </p:tgtEl>
                                      </p:cBhvr>
                                    </p:animEffect>
                                    <p:animScale>
                                      <p:cBhvr>
                                        <p:cTn id="27" dur="250" autoRev="1" fill="hold"/>
                                        <p:tgtEl>
                                          <p:spTgt spid="1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90C55DC-5ABF-4C19-B228-692244C01723}"/>
              </a:ext>
            </a:extLst>
          </p:cNvPr>
          <p:cNvSpPr txBox="1"/>
          <p:nvPr/>
        </p:nvSpPr>
        <p:spPr bwMode="auto">
          <a:xfrm>
            <a:off x="4954658" y="5611054"/>
            <a:ext cx="6848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100</a:t>
            </a:r>
          </a:p>
        </p:txBody>
      </p:sp>
      <p:sp>
        <p:nvSpPr>
          <p:cNvPr id="2" name="Text Placeholder 1"/>
          <p:cNvSpPr>
            <a:spLocks noGrp="1"/>
          </p:cNvSpPr>
          <p:nvPr>
            <p:ph type="body" sz="quarter" idx="11"/>
          </p:nvPr>
        </p:nvSpPr>
        <p:spPr/>
        <p:txBody>
          <a:bodyPr/>
          <a:lstStyle/>
          <a:p>
            <a:r>
              <a:rPr lang="en-US" dirty="0"/>
              <a:t>2.17 Scaling: measures and comparison</a:t>
            </a:r>
            <a:r>
              <a:rPr lang="en-GB" dirty="0"/>
              <a:t>	</a:t>
            </a:r>
            <a:r>
              <a:rPr lang="en-US" dirty="0">
                <a:solidFill>
                  <a:srgbClr val="00628C"/>
                </a:solidFill>
              </a:rPr>
              <a:t>Step 3:1</a:t>
            </a:r>
          </a:p>
        </p:txBody>
      </p:sp>
      <p:pic>
        <p:nvPicPr>
          <p:cNvPr id="4" name="Picture 3">
            <a:extLst>
              <a:ext uri="{FF2B5EF4-FFF2-40B4-BE49-F238E27FC236}">
                <a16:creationId xmlns:a16="http://schemas.microsoft.com/office/drawing/2014/main" id="{5B87A5DE-76D0-4BA3-8976-49183DE131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4740" y="1082855"/>
            <a:ext cx="8014521" cy="4075344"/>
          </a:xfrm>
          <a:prstGeom prst="rect">
            <a:avLst/>
          </a:prstGeom>
        </p:spPr>
      </p:pic>
      <p:grpSp>
        <p:nvGrpSpPr>
          <p:cNvPr id="7" name="Group 6">
            <a:extLst>
              <a:ext uri="{FF2B5EF4-FFF2-40B4-BE49-F238E27FC236}">
                <a16:creationId xmlns:a16="http://schemas.microsoft.com/office/drawing/2014/main" id="{7E02361C-FDCF-4937-90D1-051144CDB5DD}"/>
              </a:ext>
            </a:extLst>
          </p:cNvPr>
          <p:cNvGrpSpPr/>
          <p:nvPr/>
        </p:nvGrpSpPr>
        <p:grpSpPr>
          <a:xfrm>
            <a:off x="6090445" y="3749651"/>
            <a:ext cx="1024569" cy="506777"/>
            <a:chOff x="6105685" y="3747111"/>
            <a:chExt cx="1024569" cy="506777"/>
          </a:xfrm>
        </p:grpSpPr>
        <p:sp>
          <p:nvSpPr>
            <p:cNvPr id="6" name="Rectangle 5">
              <a:extLst>
                <a:ext uri="{FF2B5EF4-FFF2-40B4-BE49-F238E27FC236}">
                  <a16:creationId xmlns:a16="http://schemas.microsoft.com/office/drawing/2014/main" id="{3E468DC1-3BE5-48F6-95FA-8E9C1E96D7F4}"/>
                </a:ext>
              </a:extLst>
            </p:cNvPr>
            <p:cNvSpPr/>
            <p:nvPr/>
          </p:nvSpPr>
          <p:spPr bwMode="auto">
            <a:xfrm>
              <a:off x="6286500" y="3787140"/>
              <a:ext cx="662940" cy="426720"/>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5" name="Picture 4">
              <a:extLst>
                <a:ext uri="{FF2B5EF4-FFF2-40B4-BE49-F238E27FC236}">
                  <a16:creationId xmlns:a16="http://schemas.microsoft.com/office/drawing/2014/main" id="{31F31FB6-DC88-4189-9A40-B1944D527145}"/>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6105685" y="3747111"/>
              <a:ext cx="1024569" cy="506777"/>
            </a:xfrm>
            <a:prstGeom prst="rect">
              <a:avLst/>
            </a:prstGeom>
          </p:spPr>
        </p:pic>
      </p:grpSp>
      <p:grpSp>
        <p:nvGrpSpPr>
          <p:cNvPr id="11" name="Group 10">
            <a:extLst>
              <a:ext uri="{FF2B5EF4-FFF2-40B4-BE49-F238E27FC236}">
                <a16:creationId xmlns:a16="http://schemas.microsoft.com/office/drawing/2014/main" id="{51AFEBF2-ACE5-4F6F-A61E-C0B62BD054CB}"/>
              </a:ext>
            </a:extLst>
          </p:cNvPr>
          <p:cNvGrpSpPr/>
          <p:nvPr/>
        </p:nvGrpSpPr>
        <p:grpSpPr>
          <a:xfrm>
            <a:off x="2906865" y="5611054"/>
            <a:ext cx="3330271" cy="461666"/>
            <a:chOff x="2582675" y="5611054"/>
            <a:chExt cx="3330271" cy="461666"/>
          </a:xfrm>
        </p:grpSpPr>
        <p:sp>
          <p:nvSpPr>
            <p:cNvPr id="8" name="TextBox 7">
              <a:extLst>
                <a:ext uri="{FF2B5EF4-FFF2-40B4-BE49-F238E27FC236}">
                  <a16:creationId xmlns:a16="http://schemas.microsoft.com/office/drawing/2014/main" id="{7FC66B51-BAAC-4CE1-88D8-B6AC052B8DDA}"/>
                </a:ext>
              </a:extLst>
            </p:cNvPr>
            <p:cNvSpPr txBox="1"/>
            <p:nvPr/>
          </p:nvSpPr>
          <p:spPr bwMode="auto">
            <a:xfrm>
              <a:off x="2582675" y="5611054"/>
              <a:ext cx="333027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sz="2400" dirty="0">
                  <a:latin typeface="Myriad Pro Semibold" charset="0"/>
                  <a:ea typeface="Myriad Pro Semibold" charset="0"/>
                  <a:cs typeface="Myriad Pro Semibold" charset="0"/>
                </a:rPr>
                <a:t>25</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kg  </a:t>
              </a:r>
              <a:r>
                <a:rPr lang="en-GB" sz="2400" b="1" dirty="0">
                  <a:latin typeface="Myriad Pro Semibold" charset="0"/>
                  <a:ea typeface="Myriad Pro Semibold" charset="0"/>
                  <a:cs typeface="Myriad Pro Semibold" charset="0"/>
                </a:rPr>
                <a:t>×  4</a:t>
              </a:r>
              <a:r>
                <a:rPr lang="en-GB" sz="2400" dirty="0">
                  <a:latin typeface="Myriad Pro Semibold" charset="0"/>
                  <a:ea typeface="Myriad Pro Semibold" charset="0"/>
                  <a:cs typeface="Myriad Pro Semibold" charset="0"/>
                </a:rPr>
                <a:t>  =           kg</a:t>
              </a:r>
              <a:endParaRPr lang="en-GB" sz="2400" dirty="0">
                <a:solidFill>
                  <a:srgbClr val="C00000"/>
                </a:solidFill>
                <a:latin typeface="Myriad Pro Semibold" charset="0"/>
                <a:ea typeface="Myriad Pro Semibold" charset="0"/>
                <a:cs typeface="Myriad Pro Semibold" charset="0"/>
              </a:endParaRPr>
            </a:p>
          </p:txBody>
        </p:sp>
        <p:sp>
          <p:nvSpPr>
            <p:cNvPr id="9" name="Rectangle 8">
              <a:extLst>
                <a:ext uri="{FF2B5EF4-FFF2-40B4-BE49-F238E27FC236}">
                  <a16:creationId xmlns:a16="http://schemas.microsoft.com/office/drawing/2014/main" id="{E5F78ABD-9671-44D9-AB13-3ABC11CE5E59}"/>
                </a:ext>
              </a:extLst>
            </p:cNvPr>
            <p:cNvSpPr/>
            <p:nvPr/>
          </p:nvSpPr>
          <p:spPr bwMode="auto">
            <a:xfrm>
              <a:off x="4624688" y="5611055"/>
              <a:ext cx="695567" cy="461665"/>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grpSp>
    </p:spTree>
    <p:extLst>
      <p:ext uri="{BB962C8B-B14F-4D97-AF65-F5344CB8AC3E}">
        <p14:creationId xmlns:p14="http://schemas.microsoft.com/office/powerpoint/2010/main" val="1339622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2.17 Scaling: measures and comparison</a:t>
            </a:r>
            <a:r>
              <a:rPr lang="en-GB" dirty="0"/>
              <a:t>	</a:t>
            </a:r>
            <a:r>
              <a:rPr lang="en-US" dirty="0">
                <a:solidFill>
                  <a:srgbClr val="00628C"/>
                </a:solidFill>
              </a:rPr>
              <a:t>Step 3:1</a:t>
            </a:r>
          </a:p>
        </p:txBody>
      </p:sp>
      <p:pic>
        <p:nvPicPr>
          <p:cNvPr id="5" name="Picture 4">
            <a:extLst>
              <a:ext uri="{FF2B5EF4-FFF2-40B4-BE49-F238E27FC236}">
                <a16:creationId xmlns:a16="http://schemas.microsoft.com/office/drawing/2014/main" id="{09784041-3E4B-4792-BEA3-E9D24234088C}"/>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564740" y="1082855"/>
            <a:ext cx="8014521" cy="4075343"/>
          </a:xfrm>
          <a:prstGeom prst="rect">
            <a:avLst/>
          </a:prstGeom>
        </p:spPr>
      </p:pic>
      <p:grpSp>
        <p:nvGrpSpPr>
          <p:cNvPr id="9" name="Group 8">
            <a:extLst>
              <a:ext uri="{FF2B5EF4-FFF2-40B4-BE49-F238E27FC236}">
                <a16:creationId xmlns:a16="http://schemas.microsoft.com/office/drawing/2014/main" id="{0CAB539A-8398-4E4F-A5A4-37A91A742DDA}"/>
              </a:ext>
            </a:extLst>
          </p:cNvPr>
          <p:cNvGrpSpPr/>
          <p:nvPr/>
        </p:nvGrpSpPr>
        <p:grpSpPr>
          <a:xfrm>
            <a:off x="2950947" y="5939239"/>
            <a:ext cx="3174780" cy="477054"/>
            <a:chOff x="2582675" y="5601095"/>
            <a:chExt cx="3174780" cy="477054"/>
          </a:xfrm>
        </p:grpSpPr>
        <p:sp>
          <p:nvSpPr>
            <p:cNvPr id="10" name="TextBox 9">
              <a:extLst>
                <a:ext uri="{FF2B5EF4-FFF2-40B4-BE49-F238E27FC236}">
                  <a16:creationId xmlns:a16="http://schemas.microsoft.com/office/drawing/2014/main" id="{DE9FAD63-03B5-4CB6-81BB-DD5E0E71B147}"/>
                </a:ext>
              </a:extLst>
            </p:cNvPr>
            <p:cNvSpPr txBox="1"/>
            <p:nvPr/>
          </p:nvSpPr>
          <p:spPr bwMode="auto">
            <a:xfrm>
              <a:off x="2582675" y="5601095"/>
              <a:ext cx="3174780"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sz="2400" dirty="0">
                  <a:latin typeface="Myriad Pro Semibold" charset="0"/>
                  <a:ea typeface="Myriad Pro Semibold" charset="0"/>
                  <a:cs typeface="Myriad Pro Semibold" charset="0"/>
                </a:rPr>
                <a:t>100</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kg </a:t>
              </a:r>
              <a:r>
                <a:rPr lang="en-GB" sz="1200" dirty="0">
                  <a:latin typeface="Myriad Pro Semibold" charset="0"/>
                  <a:ea typeface="Myriad Pro Semibold" charset="0"/>
                  <a:cs typeface="Myriad Pro Semibold" charset="0"/>
                </a:rPr>
                <a:t> </a:t>
              </a:r>
              <a:r>
                <a:rPr lang="en-GB" sz="2400" b="1" dirty="0">
                  <a:latin typeface="Myriad Pro Semibold" charset="0"/>
                  <a:ea typeface="Myriad Pro Semibold" charset="0"/>
                  <a:cs typeface="Myriad Pro Semibold" charset="0"/>
                </a:rPr>
                <a:t>÷ </a:t>
              </a:r>
              <a:r>
                <a:rPr lang="en-GB" sz="1200" b="1" dirty="0">
                  <a:latin typeface="Myriad Pro Semibold" charset="0"/>
                  <a:ea typeface="Myriad Pro Semibold" charset="0"/>
                  <a:cs typeface="Myriad Pro Semibold" charset="0"/>
                </a:rPr>
                <a:t> </a:t>
              </a:r>
              <a:r>
                <a:rPr lang="en-GB" sz="2400" b="1" dirty="0">
                  <a:latin typeface="Myriad Pro Semibold" charset="0"/>
                  <a:ea typeface="Myriad Pro Semibold" charset="0"/>
                  <a:cs typeface="Myriad Pro Semibold" charset="0"/>
                </a:rPr>
                <a:t> </a:t>
              </a:r>
              <a:r>
                <a:rPr lang="en-GB" sz="2400" b="1" dirty="0">
                  <a:latin typeface="Myriad Pro" panose="020B0503030403020204" pitchFamily="34" charset="0"/>
                  <a:ea typeface="Myriad Pro Semibold" charset="0"/>
                  <a:cs typeface="Myriad Pro Semibold" charset="0"/>
                </a:rPr>
                <a:t>4</a:t>
              </a:r>
              <a:r>
                <a:rPr lang="en-GB" sz="2400" dirty="0">
                  <a:latin typeface="Myriad Pro Semibold" charset="0"/>
                  <a:ea typeface="Myriad Pro Semibold" charset="0"/>
                  <a:cs typeface="Myriad Pro Semibold" charset="0"/>
                </a:rPr>
                <a:t>  =        kg</a:t>
              </a:r>
              <a:endParaRPr lang="en-GB" sz="2400" dirty="0">
                <a:solidFill>
                  <a:srgbClr val="C00000"/>
                </a:solidFill>
                <a:latin typeface="Myriad Pro Semibold" charset="0"/>
                <a:ea typeface="Myriad Pro Semibold" charset="0"/>
                <a:cs typeface="Myriad Pro Semibold" charset="0"/>
              </a:endParaRPr>
            </a:p>
          </p:txBody>
        </p:sp>
        <p:sp>
          <p:nvSpPr>
            <p:cNvPr id="11" name="Rectangle 10">
              <a:extLst>
                <a:ext uri="{FF2B5EF4-FFF2-40B4-BE49-F238E27FC236}">
                  <a16:creationId xmlns:a16="http://schemas.microsoft.com/office/drawing/2014/main" id="{378F41FC-3B15-463B-9FF8-60453C897298}"/>
                </a:ext>
              </a:extLst>
            </p:cNvPr>
            <p:cNvSpPr/>
            <p:nvPr/>
          </p:nvSpPr>
          <p:spPr bwMode="auto">
            <a:xfrm>
              <a:off x="4738988" y="5611055"/>
              <a:ext cx="460800" cy="461665"/>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grpSp>
      <p:sp>
        <p:nvSpPr>
          <p:cNvPr id="12" name="TextBox 11">
            <a:extLst>
              <a:ext uri="{FF2B5EF4-FFF2-40B4-BE49-F238E27FC236}">
                <a16:creationId xmlns:a16="http://schemas.microsoft.com/office/drawing/2014/main" id="{25FA7367-46A9-4AAA-9A42-091491FC3184}"/>
              </a:ext>
            </a:extLst>
          </p:cNvPr>
          <p:cNvSpPr txBox="1"/>
          <p:nvPr/>
        </p:nvSpPr>
        <p:spPr bwMode="auto">
          <a:xfrm>
            <a:off x="5078614" y="5949197"/>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25</a:t>
            </a:r>
          </a:p>
        </p:txBody>
      </p:sp>
      <p:grpSp>
        <p:nvGrpSpPr>
          <p:cNvPr id="14" name="Group 13">
            <a:extLst>
              <a:ext uri="{FF2B5EF4-FFF2-40B4-BE49-F238E27FC236}">
                <a16:creationId xmlns:a16="http://schemas.microsoft.com/office/drawing/2014/main" id="{CC4DEE9B-2A07-45DA-901B-A0077ABA017C}"/>
              </a:ext>
            </a:extLst>
          </p:cNvPr>
          <p:cNvGrpSpPr/>
          <p:nvPr/>
        </p:nvGrpSpPr>
        <p:grpSpPr>
          <a:xfrm>
            <a:off x="2127250" y="3703931"/>
            <a:ext cx="923926" cy="506777"/>
            <a:chOff x="2127250" y="3747111"/>
            <a:chExt cx="923926" cy="506777"/>
          </a:xfrm>
        </p:grpSpPr>
        <p:sp>
          <p:nvSpPr>
            <p:cNvPr id="7" name="Rectangle 6">
              <a:extLst>
                <a:ext uri="{FF2B5EF4-FFF2-40B4-BE49-F238E27FC236}">
                  <a16:creationId xmlns:a16="http://schemas.microsoft.com/office/drawing/2014/main" id="{DF9E9B5E-93C6-4148-887C-ADCAF70E211D}"/>
                </a:ext>
              </a:extLst>
            </p:cNvPr>
            <p:cNvSpPr/>
            <p:nvPr/>
          </p:nvSpPr>
          <p:spPr bwMode="auto">
            <a:xfrm>
              <a:off x="2257743" y="3787139"/>
              <a:ext cx="662940" cy="426720"/>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13" name="Picture 12">
              <a:extLst>
                <a:ext uri="{FF2B5EF4-FFF2-40B4-BE49-F238E27FC236}">
                  <a16:creationId xmlns:a16="http://schemas.microsoft.com/office/drawing/2014/main" id="{F995E7B4-9DE5-458A-BC5B-1282A48854ED}"/>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2127250" y="3747111"/>
              <a:ext cx="923926" cy="506777"/>
            </a:xfrm>
            <a:prstGeom prst="rect">
              <a:avLst/>
            </a:prstGeom>
          </p:spPr>
        </p:pic>
      </p:grpSp>
      <p:sp>
        <p:nvSpPr>
          <p:cNvPr id="19" name="TextBox 18">
            <a:extLst>
              <a:ext uri="{FF2B5EF4-FFF2-40B4-BE49-F238E27FC236}">
                <a16:creationId xmlns:a16="http://schemas.microsoft.com/office/drawing/2014/main" id="{0D35204A-7F3D-4FFF-B685-16CFB0E20C39}"/>
              </a:ext>
            </a:extLst>
          </p:cNvPr>
          <p:cNvSpPr txBox="1"/>
          <p:nvPr/>
        </p:nvSpPr>
        <p:spPr bwMode="auto">
          <a:xfrm>
            <a:off x="5064323" y="5335400"/>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25</a:t>
            </a:r>
          </a:p>
        </p:txBody>
      </p:sp>
      <p:sp>
        <p:nvSpPr>
          <p:cNvPr id="22" name="Rectangle 21">
            <a:extLst>
              <a:ext uri="{FF2B5EF4-FFF2-40B4-BE49-F238E27FC236}">
                <a16:creationId xmlns:a16="http://schemas.microsoft.com/office/drawing/2014/main" id="{9DC78795-8C3E-4BE4-9A3E-50E5C337EA14}"/>
              </a:ext>
            </a:extLst>
          </p:cNvPr>
          <p:cNvSpPr/>
          <p:nvPr/>
        </p:nvSpPr>
        <p:spPr bwMode="auto">
          <a:xfrm>
            <a:off x="5092969" y="5345358"/>
            <a:ext cx="460800" cy="461665"/>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3" name="Rectangle 2">
            <a:extLst>
              <a:ext uri="{FF2B5EF4-FFF2-40B4-BE49-F238E27FC236}">
                <a16:creationId xmlns:a16="http://schemas.microsoft.com/office/drawing/2014/main" id="{001C56B8-7385-414B-8194-397430C5D731}"/>
              </a:ext>
            </a:extLst>
          </p:cNvPr>
          <p:cNvSpPr/>
          <p:nvPr/>
        </p:nvSpPr>
        <p:spPr>
          <a:xfrm>
            <a:off x="5558532" y="5334968"/>
            <a:ext cx="500458" cy="461665"/>
          </a:xfrm>
          <a:prstGeom prst="rect">
            <a:avLst/>
          </a:prstGeom>
        </p:spPr>
        <p:txBody>
          <a:bodyPr wrap="none">
            <a:spAutoFit/>
          </a:bodyPr>
          <a:lstStyle/>
          <a:p>
            <a:pPr>
              <a:buNone/>
            </a:pPr>
            <a:r>
              <a:rPr lang="en-GB" sz="2400" dirty="0">
                <a:latin typeface="Myriad Pro" panose="020B0503030403020204" pitchFamily="34" charset="0"/>
                <a:ea typeface="Myriad Pro Semibold" charset="0"/>
                <a:cs typeface="Myriad Pro Semibold" charset="0"/>
              </a:rPr>
              <a:t>kg</a:t>
            </a:r>
            <a:endParaRPr lang="en-GB" sz="2400" dirty="0">
              <a:latin typeface="Myriad Pro" panose="020B0503030403020204" pitchFamily="34" charset="0"/>
            </a:endParaRPr>
          </a:p>
        </p:txBody>
      </p:sp>
      <p:graphicFrame>
        <p:nvGraphicFramePr>
          <p:cNvPr id="17" name="Object 16">
            <a:extLst>
              <a:ext uri="{FF2B5EF4-FFF2-40B4-BE49-F238E27FC236}">
                <a16:creationId xmlns:a16="http://schemas.microsoft.com/office/drawing/2014/main" id="{4C88F160-6239-4F01-A2CB-F5C128CDD4E9}"/>
              </a:ext>
            </a:extLst>
          </p:cNvPr>
          <p:cNvGraphicFramePr>
            <a:graphicFrameLocks noChangeAspect="1"/>
          </p:cNvGraphicFramePr>
          <p:nvPr>
            <p:extLst>
              <p:ext uri="{D42A27DB-BD31-4B8C-83A1-F6EECF244321}">
                <p14:modId xmlns:p14="http://schemas.microsoft.com/office/powerpoint/2010/main" val="3201429337"/>
              </p:ext>
            </p:extLst>
          </p:nvPr>
        </p:nvGraphicFramePr>
        <p:xfrm>
          <a:off x="3057525" y="5200650"/>
          <a:ext cx="2108200" cy="749300"/>
        </p:xfrm>
        <a:graphic>
          <a:graphicData uri="http://schemas.openxmlformats.org/presentationml/2006/ole">
            <mc:AlternateContent xmlns:mc="http://schemas.openxmlformats.org/markup-compatibility/2006">
              <mc:Choice xmlns:v="urn:schemas-microsoft-com:vml" Requires="v">
                <p:oleObj spid="_x0000_s7184" name="Equation" r:id="rId6" imgW="2108160" imgH="749160" progId="Equation.DSMT4">
                  <p:embed/>
                </p:oleObj>
              </mc:Choice>
              <mc:Fallback>
                <p:oleObj name="Equation" r:id="rId6" imgW="2108160" imgH="749160" progId="Equation.DSMT4">
                  <p:embed/>
                  <p:pic>
                    <p:nvPicPr>
                      <p:cNvPr id="9" name="Object 8">
                        <a:extLst>
                          <a:ext uri="{FF2B5EF4-FFF2-40B4-BE49-F238E27FC236}">
                            <a16:creationId xmlns:a16="http://schemas.microsoft.com/office/drawing/2014/main" id="{A5367C29-9B7D-48F8-9CF3-E971D06BCA45}"/>
                          </a:ext>
                        </a:extLst>
                      </p:cNvPr>
                      <p:cNvPicPr/>
                      <p:nvPr/>
                    </p:nvPicPr>
                    <p:blipFill>
                      <a:blip r:embed="rId7"/>
                      <a:stretch>
                        <a:fillRect/>
                      </a:stretch>
                    </p:blipFill>
                    <p:spPr>
                      <a:xfrm>
                        <a:off x="3057525" y="5200650"/>
                        <a:ext cx="2108200" cy="749300"/>
                      </a:xfrm>
                      <a:prstGeom prst="rect">
                        <a:avLst/>
                      </a:prstGeom>
                    </p:spPr>
                  </p:pic>
                </p:oleObj>
              </mc:Fallback>
            </mc:AlternateContent>
          </a:graphicData>
        </a:graphic>
      </p:graphicFrame>
    </p:spTree>
    <p:extLst>
      <p:ext uri="{BB962C8B-B14F-4D97-AF65-F5344CB8AC3E}">
        <p14:creationId xmlns:p14="http://schemas.microsoft.com/office/powerpoint/2010/main" val="3317173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childTnLst>
                          </p:cTn>
                        </p:par>
                        <p:par>
                          <p:cTn id="11" fill="hold">
                            <p:stCondLst>
                              <p:cond delay="500"/>
                            </p:stCondLst>
                            <p:childTnLst>
                              <p:par>
                                <p:cTn id="12" presetID="10" presetClass="entr" presetSubtype="0" fill="hold" nodeType="after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a:t>How to use this presentation</a:t>
            </a:r>
            <a:endParaRPr lang="en-US" dirty="0"/>
          </a:p>
        </p:txBody>
      </p:sp>
      <p:sp>
        <p:nvSpPr>
          <p:cNvPr id="4" name="Text Placeholder 3"/>
          <p:cNvSpPr>
            <a:spLocks noGrp="1"/>
          </p:cNvSpPr>
          <p:nvPr>
            <p:ph type="body" sz="quarter" idx="12"/>
          </p:nvPr>
        </p:nvSpPr>
        <p:spPr/>
        <p:txBody>
          <a:bodyPr/>
          <a:lstStyle/>
          <a:p>
            <a:pPr lvl="0"/>
            <a:r>
              <a:rPr lang="en-GB" sz="2400" dirty="0"/>
              <a:t>You can find the teacher guide </a:t>
            </a:r>
            <a:r>
              <a:rPr lang="en-GB" sz="2400" i="1" dirty="0"/>
              <a:t>2.17 Structures: using measures and comparison to understand scaling </a:t>
            </a:r>
            <a:r>
              <a:rPr lang="en-GB" sz="2400" dirty="0"/>
              <a:t>by following the link below.</a:t>
            </a:r>
            <a:endParaRPr lang="en-GB" sz="2400" i="1" dirty="0"/>
          </a:p>
        </p:txBody>
      </p:sp>
    </p:spTree>
    <p:extLst>
      <p:ext uri="{BB962C8B-B14F-4D97-AF65-F5344CB8AC3E}">
        <p14:creationId xmlns:p14="http://schemas.microsoft.com/office/powerpoint/2010/main" val="1732146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2.17 Scaling: measures and comparison</a:t>
            </a:r>
            <a:r>
              <a:rPr lang="en-GB" dirty="0"/>
              <a:t>	</a:t>
            </a:r>
            <a:r>
              <a:rPr lang="en-US" dirty="0">
                <a:solidFill>
                  <a:srgbClr val="00628C"/>
                </a:solidFill>
              </a:rPr>
              <a:t>Step 3:2</a:t>
            </a:r>
          </a:p>
        </p:txBody>
      </p:sp>
      <p:pic>
        <p:nvPicPr>
          <p:cNvPr id="7" name="Picture 6" descr="A picture containing device&#10;&#10;Description automatically generated">
            <a:extLst>
              <a:ext uri="{FF2B5EF4-FFF2-40B4-BE49-F238E27FC236}">
                <a16:creationId xmlns:a16="http://schemas.microsoft.com/office/drawing/2014/main" id="{B4E95570-C8C0-42E8-803E-A6F6316484C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209" y="1215413"/>
            <a:ext cx="4090058" cy="5057707"/>
          </a:xfrm>
          <a:prstGeom prst="rect">
            <a:avLst/>
          </a:prstGeom>
        </p:spPr>
      </p:pic>
      <p:sp>
        <p:nvSpPr>
          <p:cNvPr id="4" name="TextBox 3">
            <a:extLst>
              <a:ext uri="{FF2B5EF4-FFF2-40B4-BE49-F238E27FC236}">
                <a16:creationId xmlns:a16="http://schemas.microsoft.com/office/drawing/2014/main" id="{82FE0F35-CAAF-4968-B555-F8BF060DB5AD}"/>
              </a:ext>
            </a:extLst>
          </p:cNvPr>
          <p:cNvSpPr txBox="1"/>
          <p:nvPr/>
        </p:nvSpPr>
        <p:spPr bwMode="auto">
          <a:xfrm>
            <a:off x="5135347" y="3056234"/>
            <a:ext cx="287450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sz="2400" dirty="0">
                <a:latin typeface="Myriad Pro Semibold" charset="0"/>
                <a:ea typeface="Myriad Pro Semibold" charset="0"/>
                <a:cs typeface="Myriad Pro Semibold" charset="0"/>
              </a:rPr>
              <a:t>150</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ml </a:t>
            </a:r>
            <a:r>
              <a:rPr lang="en-GB" sz="2400" b="1" dirty="0">
                <a:latin typeface="Myriad Pro Semibold" charset="0"/>
                <a:ea typeface="Myriad Pro Semibold" charset="0"/>
                <a:cs typeface="Myriad Pro Semibold" charset="0"/>
              </a:rPr>
              <a:t>× </a:t>
            </a:r>
            <a:r>
              <a:rPr lang="en-GB" sz="2400" b="1" dirty="0">
                <a:latin typeface="Myriad Pro" panose="020B0503030403020204" pitchFamily="34" charset="0"/>
                <a:ea typeface="Myriad Pro Semibold" charset="0"/>
                <a:cs typeface="Myriad Pro Semibold" charset="0"/>
              </a:rPr>
              <a:t>3</a:t>
            </a:r>
            <a:r>
              <a:rPr lang="en-GB" sz="2400" dirty="0">
                <a:latin typeface="Myriad Pro Semibold" charset="0"/>
                <a:ea typeface="Myriad Pro Semibold" charset="0"/>
                <a:cs typeface="Myriad Pro Semibold" charset="0"/>
              </a:rPr>
              <a:t> = 450</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ml</a:t>
            </a:r>
            <a:endParaRPr lang="en-GB" sz="2400" dirty="0">
              <a:solidFill>
                <a:srgbClr val="C00000"/>
              </a:solidFill>
              <a:latin typeface="Myriad Pro Semibold" charset="0"/>
              <a:ea typeface="Myriad Pro Semibold" charset="0"/>
              <a:cs typeface="Myriad Pro Semibold" charset="0"/>
            </a:endParaRPr>
          </a:p>
        </p:txBody>
      </p:sp>
      <p:sp>
        <p:nvSpPr>
          <p:cNvPr id="8" name="TextBox 7">
            <a:extLst>
              <a:ext uri="{FF2B5EF4-FFF2-40B4-BE49-F238E27FC236}">
                <a16:creationId xmlns:a16="http://schemas.microsoft.com/office/drawing/2014/main" id="{C2DF4504-4A62-4A38-AB9C-CA6E02049CA6}"/>
              </a:ext>
            </a:extLst>
          </p:cNvPr>
          <p:cNvSpPr txBox="1"/>
          <p:nvPr/>
        </p:nvSpPr>
        <p:spPr bwMode="auto">
          <a:xfrm>
            <a:off x="5135346" y="3970634"/>
            <a:ext cx="287450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sz="2400" dirty="0">
                <a:latin typeface="Myriad Pro Semibold" charset="0"/>
                <a:ea typeface="Myriad Pro Semibold" charset="0"/>
                <a:cs typeface="Myriad Pro Semibold" charset="0"/>
              </a:rPr>
              <a:t>450</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ml </a:t>
            </a:r>
            <a:r>
              <a:rPr lang="en-GB" sz="2400" b="1" dirty="0">
                <a:latin typeface="Myriad Pro Semibold" charset="0"/>
                <a:ea typeface="Myriad Pro Semibold" charset="0"/>
                <a:cs typeface="Myriad Pro Semibold" charset="0"/>
              </a:rPr>
              <a:t>÷ </a:t>
            </a:r>
            <a:r>
              <a:rPr lang="en-GB" sz="2400" b="1" dirty="0">
                <a:latin typeface="Myriad Pro" panose="020B0503030403020204" pitchFamily="34" charset="0"/>
                <a:ea typeface="Myriad Pro Semibold" charset="0"/>
                <a:cs typeface="Myriad Pro Semibold" charset="0"/>
              </a:rPr>
              <a:t>3</a:t>
            </a:r>
            <a:r>
              <a:rPr lang="en-GB" sz="2400" dirty="0">
                <a:latin typeface="Myriad Pro Semibold" charset="0"/>
                <a:ea typeface="Myriad Pro Semibold" charset="0"/>
                <a:cs typeface="Myriad Pro Semibold" charset="0"/>
              </a:rPr>
              <a:t> = 150</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ml</a:t>
            </a:r>
            <a:endParaRPr lang="en-GB" sz="2400" dirty="0">
              <a:solidFill>
                <a:srgbClr val="C00000"/>
              </a:solidFill>
              <a:latin typeface="Myriad Pro Semibold" charset="0"/>
              <a:ea typeface="Myriad Pro Semibold" charset="0"/>
              <a:cs typeface="Myriad Pro Semibold" charset="0"/>
            </a:endParaRPr>
          </a:p>
        </p:txBody>
      </p:sp>
      <p:graphicFrame>
        <p:nvGraphicFramePr>
          <p:cNvPr id="17" name="Object 16">
            <a:extLst>
              <a:ext uri="{FF2B5EF4-FFF2-40B4-BE49-F238E27FC236}">
                <a16:creationId xmlns:a16="http://schemas.microsoft.com/office/drawing/2014/main" id="{15A80712-DCAF-46F4-89B4-CAB8A069E0A5}"/>
              </a:ext>
            </a:extLst>
          </p:cNvPr>
          <p:cNvGraphicFramePr>
            <a:graphicFrameLocks noChangeAspect="1"/>
          </p:cNvGraphicFramePr>
          <p:nvPr>
            <p:extLst>
              <p:ext uri="{D42A27DB-BD31-4B8C-83A1-F6EECF244321}">
                <p14:modId xmlns:p14="http://schemas.microsoft.com/office/powerpoint/2010/main" val="791817816"/>
              </p:ext>
            </p:extLst>
          </p:nvPr>
        </p:nvGraphicFramePr>
        <p:xfrm>
          <a:off x="5166394" y="4719331"/>
          <a:ext cx="2781300" cy="749300"/>
        </p:xfrm>
        <a:graphic>
          <a:graphicData uri="http://schemas.openxmlformats.org/presentationml/2006/ole">
            <mc:AlternateContent xmlns:mc="http://schemas.openxmlformats.org/markup-compatibility/2006">
              <mc:Choice xmlns:v="urn:schemas-microsoft-com:vml" Requires="v">
                <p:oleObj spid="_x0000_s8208" name="Equation" r:id="rId5" imgW="2781000" imgH="749160" progId="Equation.DSMT4">
                  <p:embed/>
                </p:oleObj>
              </mc:Choice>
              <mc:Fallback>
                <p:oleObj name="Equation" r:id="rId5" imgW="2781000" imgH="749160" progId="Equation.DSMT4">
                  <p:embed/>
                  <p:pic>
                    <p:nvPicPr>
                      <p:cNvPr id="17" name="Object 16">
                        <a:extLst>
                          <a:ext uri="{FF2B5EF4-FFF2-40B4-BE49-F238E27FC236}">
                            <a16:creationId xmlns:a16="http://schemas.microsoft.com/office/drawing/2014/main" id="{4C88F160-6239-4F01-A2CB-F5C128CDD4E9}"/>
                          </a:ext>
                        </a:extLst>
                      </p:cNvPr>
                      <p:cNvPicPr/>
                      <p:nvPr/>
                    </p:nvPicPr>
                    <p:blipFill>
                      <a:blip r:embed="rId6"/>
                      <a:stretch>
                        <a:fillRect/>
                      </a:stretch>
                    </p:blipFill>
                    <p:spPr>
                      <a:xfrm>
                        <a:off x="5166394" y="4719331"/>
                        <a:ext cx="2781300" cy="749300"/>
                      </a:xfrm>
                      <a:prstGeom prst="rect">
                        <a:avLst/>
                      </a:prstGeom>
                    </p:spPr>
                  </p:pic>
                </p:oleObj>
              </mc:Fallback>
            </mc:AlternateContent>
          </a:graphicData>
        </a:graphic>
      </p:graphicFrame>
    </p:spTree>
    <p:extLst>
      <p:ext uri="{BB962C8B-B14F-4D97-AF65-F5344CB8AC3E}">
        <p14:creationId xmlns:p14="http://schemas.microsoft.com/office/powerpoint/2010/main" val="517697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close up of a sign&#10;&#10;Description automatically generated">
            <a:extLst>
              <a:ext uri="{FF2B5EF4-FFF2-40B4-BE49-F238E27FC236}">
                <a16:creationId xmlns:a16="http://schemas.microsoft.com/office/drawing/2014/main" id="{FC954A67-F447-4135-A52B-498F6AAC509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27264"/>
          <a:stretch/>
        </p:blipFill>
        <p:spPr>
          <a:xfrm>
            <a:off x="584192" y="2633721"/>
            <a:ext cx="7975614" cy="2681230"/>
          </a:xfrm>
          <a:prstGeom prst="rect">
            <a:avLst/>
          </a:prstGeom>
        </p:spPr>
      </p:pic>
      <p:sp>
        <p:nvSpPr>
          <p:cNvPr id="2" name="Text Placeholder 1"/>
          <p:cNvSpPr>
            <a:spLocks noGrp="1"/>
          </p:cNvSpPr>
          <p:nvPr>
            <p:ph type="body" sz="quarter" idx="11"/>
          </p:nvPr>
        </p:nvSpPr>
        <p:spPr/>
        <p:txBody>
          <a:bodyPr/>
          <a:lstStyle/>
          <a:p>
            <a:r>
              <a:rPr lang="en-US" dirty="0"/>
              <a:t>2.17 Scaling: measures and comparison</a:t>
            </a:r>
            <a:r>
              <a:rPr lang="en-GB" dirty="0"/>
              <a:t>	</a:t>
            </a:r>
            <a:r>
              <a:rPr lang="en-US" dirty="0">
                <a:solidFill>
                  <a:srgbClr val="00628C"/>
                </a:solidFill>
              </a:rPr>
              <a:t>Step 3:2</a:t>
            </a:r>
          </a:p>
        </p:txBody>
      </p:sp>
      <p:sp>
        <p:nvSpPr>
          <p:cNvPr id="3" name="TextBox 2">
            <a:extLst>
              <a:ext uri="{FF2B5EF4-FFF2-40B4-BE49-F238E27FC236}">
                <a16:creationId xmlns:a16="http://schemas.microsoft.com/office/drawing/2014/main" id="{D07513CC-3221-4D25-99C7-556E605CA32B}"/>
              </a:ext>
            </a:extLst>
          </p:cNvPr>
          <p:cNvSpPr txBox="1"/>
          <p:nvPr/>
        </p:nvSpPr>
        <p:spPr bwMode="auto">
          <a:xfrm>
            <a:off x="2181731" y="1234688"/>
            <a:ext cx="478060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How much does the sugar weigh?</a:t>
            </a:r>
          </a:p>
        </p:txBody>
      </p:sp>
      <p:sp>
        <p:nvSpPr>
          <p:cNvPr id="6" name="TextBox 5">
            <a:extLst>
              <a:ext uri="{FF2B5EF4-FFF2-40B4-BE49-F238E27FC236}">
                <a16:creationId xmlns:a16="http://schemas.microsoft.com/office/drawing/2014/main" id="{983DE1F6-F13F-4986-802F-1DA394BF66EE}"/>
              </a:ext>
            </a:extLst>
          </p:cNvPr>
          <p:cNvSpPr txBox="1"/>
          <p:nvPr/>
        </p:nvSpPr>
        <p:spPr bwMode="auto">
          <a:xfrm>
            <a:off x="1694579" y="4498588"/>
            <a:ext cx="9076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500</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g</a:t>
            </a:r>
          </a:p>
        </p:txBody>
      </p:sp>
      <p:sp>
        <p:nvSpPr>
          <p:cNvPr id="7" name="TextBox 6">
            <a:extLst>
              <a:ext uri="{FF2B5EF4-FFF2-40B4-BE49-F238E27FC236}">
                <a16:creationId xmlns:a16="http://schemas.microsoft.com/office/drawing/2014/main" id="{4F4175D9-EF5F-4994-B2F8-3A2FB834ECFA}"/>
              </a:ext>
            </a:extLst>
          </p:cNvPr>
          <p:cNvSpPr txBox="1"/>
          <p:nvPr/>
        </p:nvSpPr>
        <p:spPr bwMode="auto">
          <a:xfrm>
            <a:off x="6703090" y="4498588"/>
            <a:ext cx="54534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g</a:t>
            </a:r>
          </a:p>
        </p:txBody>
      </p:sp>
      <p:sp>
        <p:nvSpPr>
          <p:cNvPr id="8" name="TextBox 7">
            <a:extLst>
              <a:ext uri="{FF2B5EF4-FFF2-40B4-BE49-F238E27FC236}">
                <a16:creationId xmlns:a16="http://schemas.microsoft.com/office/drawing/2014/main" id="{496214EB-1C08-4B8D-BC96-7AC6FEAF1F0F}"/>
              </a:ext>
            </a:extLst>
          </p:cNvPr>
          <p:cNvSpPr txBox="1"/>
          <p:nvPr/>
        </p:nvSpPr>
        <p:spPr bwMode="auto">
          <a:xfrm>
            <a:off x="6438595" y="4498588"/>
            <a:ext cx="10743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1000</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g</a:t>
            </a:r>
          </a:p>
        </p:txBody>
      </p:sp>
      <p:sp>
        <p:nvSpPr>
          <p:cNvPr id="9" name="TextBox 8">
            <a:extLst>
              <a:ext uri="{FF2B5EF4-FFF2-40B4-BE49-F238E27FC236}">
                <a16:creationId xmlns:a16="http://schemas.microsoft.com/office/drawing/2014/main" id="{2C435774-1C31-43A3-B489-31ED1A7D11B5}"/>
              </a:ext>
            </a:extLst>
          </p:cNvPr>
          <p:cNvSpPr txBox="1"/>
          <p:nvPr/>
        </p:nvSpPr>
        <p:spPr bwMode="auto">
          <a:xfrm>
            <a:off x="4114172" y="4559548"/>
            <a:ext cx="88517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b="1" dirty="0">
                <a:latin typeface="Myriad Pro Semibold" charset="0"/>
                <a:ea typeface="Myriad Pro Semibold" charset="0"/>
                <a:cs typeface="Myriad Pro Semibold" charset="0"/>
              </a:rPr>
              <a:t>× 2 =</a:t>
            </a:r>
          </a:p>
        </p:txBody>
      </p:sp>
    </p:spTree>
    <p:extLst>
      <p:ext uri="{BB962C8B-B14F-4D97-AF65-F5344CB8AC3E}">
        <p14:creationId xmlns:p14="http://schemas.microsoft.com/office/powerpoint/2010/main" val="74434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ACD6648-83F2-4026-9682-94F6AE6E87EB}"/>
              </a:ext>
            </a:extLst>
          </p:cNvPr>
          <p:cNvSpPr txBox="1"/>
          <p:nvPr/>
        </p:nvSpPr>
        <p:spPr bwMode="auto">
          <a:xfrm>
            <a:off x="1800248" y="5156574"/>
            <a:ext cx="554350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A duck is         times as heavy as a bear</a:t>
            </a:r>
          </a:p>
        </p:txBody>
      </p:sp>
      <p:grpSp>
        <p:nvGrpSpPr>
          <p:cNvPr id="20" name="Group 19">
            <a:extLst>
              <a:ext uri="{FF2B5EF4-FFF2-40B4-BE49-F238E27FC236}">
                <a16:creationId xmlns:a16="http://schemas.microsoft.com/office/drawing/2014/main" id="{9754A4C1-96DE-4412-A871-380783FE80E9}"/>
              </a:ext>
            </a:extLst>
          </p:cNvPr>
          <p:cNvGrpSpPr/>
          <p:nvPr/>
        </p:nvGrpSpPr>
        <p:grpSpPr>
          <a:xfrm>
            <a:off x="1773798" y="4510566"/>
            <a:ext cx="5596405" cy="461666"/>
            <a:chOff x="1773838" y="4567716"/>
            <a:chExt cx="5596405" cy="461666"/>
          </a:xfrm>
        </p:grpSpPr>
        <p:sp>
          <p:nvSpPr>
            <p:cNvPr id="3" name="TextBox 2">
              <a:extLst>
                <a:ext uri="{FF2B5EF4-FFF2-40B4-BE49-F238E27FC236}">
                  <a16:creationId xmlns:a16="http://schemas.microsoft.com/office/drawing/2014/main" id="{88816D0A-1387-4806-B392-8BE109DB1295}"/>
                </a:ext>
              </a:extLst>
            </p:cNvPr>
            <p:cNvSpPr txBox="1"/>
            <p:nvPr/>
          </p:nvSpPr>
          <p:spPr bwMode="auto">
            <a:xfrm>
              <a:off x="1773838" y="4567717"/>
              <a:ext cx="559640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A duck is         times as heavy as a brick</a:t>
              </a:r>
            </a:p>
          </p:txBody>
        </p:sp>
        <p:sp>
          <p:nvSpPr>
            <p:cNvPr id="13" name="Rectangle 12">
              <a:extLst>
                <a:ext uri="{FF2B5EF4-FFF2-40B4-BE49-F238E27FC236}">
                  <a16:creationId xmlns:a16="http://schemas.microsoft.com/office/drawing/2014/main" id="{1B92D5B5-668F-4C0F-AD37-50383DC57699}"/>
                </a:ext>
              </a:extLst>
            </p:cNvPr>
            <p:cNvSpPr/>
            <p:nvPr/>
          </p:nvSpPr>
          <p:spPr bwMode="auto">
            <a:xfrm>
              <a:off x="3282935" y="4567716"/>
              <a:ext cx="460800" cy="461665"/>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grpSp>
      <p:grpSp>
        <p:nvGrpSpPr>
          <p:cNvPr id="21" name="Group 20">
            <a:extLst>
              <a:ext uri="{FF2B5EF4-FFF2-40B4-BE49-F238E27FC236}">
                <a16:creationId xmlns:a16="http://schemas.microsoft.com/office/drawing/2014/main" id="{7598C516-F512-43B6-AC81-4FBFDD1B18EB}"/>
              </a:ext>
            </a:extLst>
          </p:cNvPr>
          <p:cNvGrpSpPr/>
          <p:nvPr/>
        </p:nvGrpSpPr>
        <p:grpSpPr>
          <a:xfrm>
            <a:off x="1871833" y="5802580"/>
            <a:ext cx="5400334" cy="461665"/>
            <a:chOff x="1569888" y="5859730"/>
            <a:chExt cx="5400334" cy="461665"/>
          </a:xfrm>
        </p:grpSpPr>
        <p:sp>
          <p:nvSpPr>
            <p:cNvPr id="5" name="TextBox 4">
              <a:extLst>
                <a:ext uri="{FF2B5EF4-FFF2-40B4-BE49-F238E27FC236}">
                  <a16:creationId xmlns:a16="http://schemas.microsoft.com/office/drawing/2014/main" id="{3C3E3973-25E7-4898-A9A5-108CDF7E2987}"/>
                </a:ext>
              </a:extLst>
            </p:cNvPr>
            <p:cNvSpPr txBox="1"/>
            <p:nvPr/>
          </p:nvSpPr>
          <p:spPr bwMode="auto">
            <a:xfrm>
              <a:off x="1960517" y="5859730"/>
              <a:ext cx="500970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bears weigh the </a:t>
              </a:r>
              <a:r>
                <a:rPr lang="en-GB" sz="2400">
                  <a:latin typeface="Myriad Pro Semibold" charset="0"/>
                  <a:ea typeface="Myriad Pro Semibold" charset="0"/>
                  <a:cs typeface="Myriad Pro Semibold" charset="0"/>
                </a:rPr>
                <a:t>same as 2 </a:t>
              </a:r>
              <a:r>
                <a:rPr lang="en-GB" sz="2400" dirty="0">
                  <a:latin typeface="Myriad Pro Semibold" charset="0"/>
                  <a:ea typeface="Myriad Pro Semibold" charset="0"/>
                  <a:cs typeface="Myriad Pro Semibold" charset="0"/>
                </a:rPr>
                <a:t>bricks.</a:t>
              </a:r>
            </a:p>
          </p:txBody>
        </p:sp>
        <p:sp>
          <p:nvSpPr>
            <p:cNvPr id="19" name="Rectangle 18">
              <a:extLst>
                <a:ext uri="{FF2B5EF4-FFF2-40B4-BE49-F238E27FC236}">
                  <a16:creationId xmlns:a16="http://schemas.microsoft.com/office/drawing/2014/main" id="{0D57F49C-ECB6-4090-AB70-71B595CAF6ED}"/>
                </a:ext>
              </a:extLst>
            </p:cNvPr>
            <p:cNvSpPr/>
            <p:nvPr/>
          </p:nvSpPr>
          <p:spPr bwMode="auto">
            <a:xfrm>
              <a:off x="1569888" y="5859730"/>
              <a:ext cx="460800" cy="461665"/>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grpSp>
      <p:pic>
        <p:nvPicPr>
          <p:cNvPr id="15" name="Picture 14" descr="A picture containing object&#10;&#10;Description automatically generated">
            <a:extLst>
              <a:ext uri="{FF2B5EF4-FFF2-40B4-BE49-F238E27FC236}">
                <a16:creationId xmlns:a16="http://schemas.microsoft.com/office/drawing/2014/main" id="{DFDC8E9E-B0EE-4ADC-8445-B6CD28F59D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5714" y="990734"/>
            <a:ext cx="5112573" cy="3242120"/>
          </a:xfrm>
          <a:prstGeom prst="rect">
            <a:avLst/>
          </a:prstGeom>
        </p:spPr>
      </p:pic>
      <p:sp>
        <p:nvSpPr>
          <p:cNvPr id="2" name="Text Placeholder 1"/>
          <p:cNvSpPr>
            <a:spLocks noGrp="1"/>
          </p:cNvSpPr>
          <p:nvPr>
            <p:ph type="body" sz="quarter" idx="11"/>
          </p:nvPr>
        </p:nvSpPr>
        <p:spPr/>
        <p:txBody>
          <a:bodyPr/>
          <a:lstStyle/>
          <a:p>
            <a:r>
              <a:rPr lang="en-US" dirty="0"/>
              <a:t>2.17 Scaling: measures and comparison</a:t>
            </a:r>
            <a:r>
              <a:rPr lang="en-GB" dirty="0"/>
              <a:t>	</a:t>
            </a:r>
            <a:r>
              <a:rPr lang="en-US" dirty="0">
                <a:solidFill>
                  <a:srgbClr val="00628C"/>
                </a:solidFill>
              </a:rPr>
              <a:t>Step 3:3</a:t>
            </a:r>
          </a:p>
        </p:txBody>
      </p:sp>
      <p:sp>
        <p:nvSpPr>
          <p:cNvPr id="8" name="TextBox 7">
            <a:extLst>
              <a:ext uri="{FF2B5EF4-FFF2-40B4-BE49-F238E27FC236}">
                <a16:creationId xmlns:a16="http://schemas.microsoft.com/office/drawing/2014/main" id="{4050CF44-F447-454E-97F4-5ED664387FB3}"/>
              </a:ext>
            </a:extLst>
          </p:cNvPr>
          <p:cNvSpPr txBox="1"/>
          <p:nvPr/>
        </p:nvSpPr>
        <p:spPr bwMode="auto">
          <a:xfrm>
            <a:off x="1932328" y="5810116"/>
            <a:ext cx="35137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a:t>
            </a:r>
          </a:p>
        </p:txBody>
      </p:sp>
      <p:sp>
        <p:nvSpPr>
          <p:cNvPr id="9" name="TextBox 8">
            <a:extLst>
              <a:ext uri="{FF2B5EF4-FFF2-40B4-BE49-F238E27FC236}">
                <a16:creationId xmlns:a16="http://schemas.microsoft.com/office/drawing/2014/main" id="{52BBBA79-4167-4609-8B5A-7893FF436078}"/>
              </a:ext>
            </a:extLst>
          </p:cNvPr>
          <p:cNvSpPr txBox="1"/>
          <p:nvPr/>
        </p:nvSpPr>
        <p:spPr bwMode="auto">
          <a:xfrm>
            <a:off x="3327090" y="4510565"/>
            <a:ext cx="3609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2</a:t>
            </a:r>
          </a:p>
        </p:txBody>
      </p:sp>
      <p:sp>
        <p:nvSpPr>
          <p:cNvPr id="10" name="TextBox 9">
            <a:extLst>
              <a:ext uri="{FF2B5EF4-FFF2-40B4-BE49-F238E27FC236}">
                <a16:creationId xmlns:a16="http://schemas.microsoft.com/office/drawing/2014/main" id="{8EE2F06F-CFF6-4706-AF11-0E2B8492C222}"/>
              </a:ext>
            </a:extLst>
          </p:cNvPr>
          <p:cNvSpPr txBox="1"/>
          <p:nvPr/>
        </p:nvSpPr>
        <p:spPr bwMode="auto">
          <a:xfrm>
            <a:off x="3357058" y="5150221"/>
            <a:ext cx="35137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a:t>
            </a:r>
          </a:p>
        </p:txBody>
      </p:sp>
      <p:sp>
        <p:nvSpPr>
          <p:cNvPr id="17" name="Rectangle 16">
            <a:extLst>
              <a:ext uri="{FF2B5EF4-FFF2-40B4-BE49-F238E27FC236}">
                <a16:creationId xmlns:a16="http://schemas.microsoft.com/office/drawing/2014/main" id="{A33AD22D-62BE-412D-ADE2-79D022B3A3F3}"/>
              </a:ext>
            </a:extLst>
          </p:cNvPr>
          <p:cNvSpPr/>
          <p:nvPr/>
        </p:nvSpPr>
        <p:spPr bwMode="auto">
          <a:xfrm>
            <a:off x="3298175" y="5135045"/>
            <a:ext cx="460800" cy="461665"/>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754374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2.17 Scaling: measures and comparison</a:t>
            </a:r>
            <a:r>
              <a:rPr lang="en-GB" dirty="0"/>
              <a:t>	</a:t>
            </a:r>
            <a:r>
              <a:rPr lang="en-US" dirty="0">
                <a:solidFill>
                  <a:srgbClr val="00628C"/>
                </a:solidFill>
              </a:rPr>
              <a:t>Step 1:1</a:t>
            </a:r>
          </a:p>
        </p:txBody>
      </p:sp>
      <p:pic>
        <p:nvPicPr>
          <p:cNvPr id="16" name="Picture 15" descr="A close up of a logo&#10;&#10;Description automatically generated">
            <a:extLst>
              <a:ext uri="{FF2B5EF4-FFF2-40B4-BE49-F238E27FC236}">
                <a16:creationId xmlns:a16="http://schemas.microsoft.com/office/drawing/2014/main" id="{0F31560E-38CF-4858-900E-4A89336905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38283" y="2598859"/>
            <a:ext cx="1702114" cy="291791"/>
          </a:xfrm>
          <a:prstGeom prst="rect">
            <a:avLst/>
          </a:prstGeom>
        </p:spPr>
      </p:pic>
      <p:pic>
        <p:nvPicPr>
          <p:cNvPr id="18" name="Picture 17">
            <a:extLst>
              <a:ext uri="{FF2B5EF4-FFF2-40B4-BE49-F238E27FC236}">
                <a16:creationId xmlns:a16="http://schemas.microsoft.com/office/drawing/2014/main" id="{B239B862-50CD-4F2E-A4E6-10D063A33D8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38283" y="3161393"/>
            <a:ext cx="5067434" cy="291791"/>
          </a:xfrm>
          <a:prstGeom prst="rect">
            <a:avLst/>
          </a:prstGeom>
        </p:spPr>
      </p:pic>
      <p:grpSp>
        <p:nvGrpSpPr>
          <p:cNvPr id="28" name="Group 27">
            <a:extLst>
              <a:ext uri="{FF2B5EF4-FFF2-40B4-BE49-F238E27FC236}">
                <a16:creationId xmlns:a16="http://schemas.microsoft.com/office/drawing/2014/main" id="{9FC97965-1BFD-4BB9-99C0-945E5A800B69}"/>
              </a:ext>
            </a:extLst>
          </p:cNvPr>
          <p:cNvGrpSpPr/>
          <p:nvPr/>
        </p:nvGrpSpPr>
        <p:grpSpPr>
          <a:xfrm>
            <a:off x="2038283" y="1863934"/>
            <a:ext cx="1682661" cy="674443"/>
            <a:chOff x="2038283" y="2351634"/>
            <a:chExt cx="1682661" cy="674443"/>
          </a:xfrm>
        </p:grpSpPr>
        <p:sp>
          <p:nvSpPr>
            <p:cNvPr id="11" name="TextBox 10">
              <a:extLst>
                <a:ext uri="{FF2B5EF4-FFF2-40B4-BE49-F238E27FC236}">
                  <a16:creationId xmlns:a16="http://schemas.microsoft.com/office/drawing/2014/main" id="{E0CE35F1-8ACD-4906-B6AC-77973E34F30C}"/>
                </a:ext>
              </a:extLst>
            </p:cNvPr>
            <p:cNvSpPr txBox="1"/>
            <p:nvPr/>
          </p:nvSpPr>
          <p:spPr bwMode="auto">
            <a:xfrm>
              <a:off x="2479504" y="2351634"/>
              <a:ext cx="8002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5</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cm</a:t>
              </a:r>
            </a:p>
          </p:txBody>
        </p:sp>
        <p:pic>
          <p:nvPicPr>
            <p:cNvPr id="20" name="Picture 19">
              <a:extLst>
                <a:ext uri="{FF2B5EF4-FFF2-40B4-BE49-F238E27FC236}">
                  <a16:creationId xmlns:a16="http://schemas.microsoft.com/office/drawing/2014/main" id="{6D2803B2-7FB9-422E-B10C-E302F9D52C3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38283" y="2831550"/>
              <a:ext cx="1682661" cy="194527"/>
            </a:xfrm>
            <a:prstGeom prst="rect">
              <a:avLst/>
            </a:prstGeom>
          </p:spPr>
        </p:pic>
      </p:grpSp>
      <p:grpSp>
        <p:nvGrpSpPr>
          <p:cNvPr id="27" name="Group 26">
            <a:extLst>
              <a:ext uri="{FF2B5EF4-FFF2-40B4-BE49-F238E27FC236}">
                <a16:creationId xmlns:a16="http://schemas.microsoft.com/office/drawing/2014/main" id="{C5FDE0B2-88D6-4ED3-AB62-FAC595DBB791}"/>
              </a:ext>
            </a:extLst>
          </p:cNvPr>
          <p:cNvGrpSpPr/>
          <p:nvPr/>
        </p:nvGrpSpPr>
        <p:grpSpPr>
          <a:xfrm>
            <a:off x="2048011" y="3638795"/>
            <a:ext cx="5057706" cy="615415"/>
            <a:chOff x="2048011" y="4800122"/>
            <a:chExt cx="5057706" cy="615415"/>
          </a:xfrm>
        </p:grpSpPr>
        <p:sp>
          <p:nvSpPr>
            <p:cNvPr id="14" name="TextBox 13">
              <a:extLst>
                <a:ext uri="{FF2B5EF4-FFF2-40B4-BE49-F238E27FC236}">
                  <a16:creationId xmlns:a16="http://schemas.microsoft.com/office/drawing/2014/main" id="{111000B9-F0D8-47BA-A32C-6197269F53AB}"/>
                </a:ext>
              </a:extLst>
            </p:cNvPr>
            <p:cNvSpPr txBox="1"/>
            <p:nvPr/>
          </p:nvSpPr>
          <p:spPr bwMode="auto">
            <a:xfrm>
              <a:off x="4093399" y="4953872"/>
              <a:ext cx="9669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15</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cm</a:t>
              </a:r>
            </a:p>
          </p:txBody>
        </p:sp>
        <p:pic>
          <p:nvPicPr>
            <p:cNvPr id="22" name="Picture 21">
              <a:extLst>
                <a:ext uri="{FF2B5EF4-FFF2-40B4-BE49-F238E27FC236}">
                  <a16:creationId xmlns:a16="http://schemas.microsoft.com/office/drawing/2014/main" id="{5D39A4DD-691F-421B-91BA-CD28FA57341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048011" y="4800122"/>
              <a:ext cx="5057706" cy="194527"/>
            </a:xfrm>
            <a:prstGeom prst="rect">
              <a:avLst/>
            </a:prstGeom>
          </p:spPr>
        </p:pic>
      </p:grpSp>
      <p:grpSp>
        <p:nvGrpSpPr>
          <p:cNvPr id="29" name="Group 28">
            <a:extLst>
              <a:ext uri="{FF2B5EF4-FFF2-40B4-BE49-F238E27FC236}">
                <a16:creationId xmlns:a16="http://schemas.microsoft.com/office/drawing/2014/main" id="{4CFD52DC-9190-49CA-8C60-751AD3E8F8AF}"/>
              </a:ext>
            </a:extLst>
          </p:cNvPr>
          <p:cNvGrpSpPr/>
          <p:nvPr/>
        </p:nvGrpSpPr>
        <p:grpSpPr>
          <a:xfrm>
            <a:off x="3730669" y="1863934"/>
            <a:ext cx="1682661" cy="674443"/>
            <a:chOff x="3730669" y="2351634"/>
            <a:chExt cx="1682661" cy="674443"/>
          </a:xfrm>
        </p:grpSpPr>
        <p:sp>
          <p:nvSpPr>
            <p:cNvPr id="13" name="TextBox 12">
              <a:extLst>
                <a:ext uri="{FF2B5EF4-FFF2-40B4-BE49-F238E27FC236}">
                  <a16:creationId xmlns:a16="http://schemas.microsoft.com/office/drawing/2014/main" id="{4ABD7B10-31E6-476A-8105-E30393765335}"/>
                </a:ext>
              </a:extLst>
            </p:cNvPr>
            <p:cNvSpPr txBox="1"/>
            <p:nvPr/>
          </p:nvSpPr>
          <p:spPr bwMode="auto">
            <a:xfrm>
              <a:off x="4171890" y="2351634"/>
              <a:ext cx="8002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5</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cm</a:t>
              </a:r>
            </a:p>
          </p:txBody>
        </p:sp>
        <p:pic>
          <p:nvPicPr>
            <p:cNvPr id="23" name="Picture 22">
              <a:extLst>
                <a:ext uri="{FF2B5EF4-FFF2-40B4-BE49-F238E27FC236}">
                  <a16:creationId xmlns:a16="http://schemas.microsoft.com/office/drawing/2014/main" id="{CE64D80C-8F8A-4894-B994-5B976D41A19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30669" y="2831550"/>
              <a:ext cx="1682661" cy="194527"/>
            </a:xfrm>
            <a:prstGeom prst="rect">
              <a:avLst/>
            </a:prstGeom>
          </p:spPr>
        </p:pic>
      </p:grpSp>
      <p:grpSp>
        <p:nvGrpSpPr>
          <p:cNvPr id="30" name="Group 29">
            <a:extLst>
              <a:ext uri="{FF2B5EF4-FFF2-40B4-BE49-F238E27FC236}">
                <a16:creationId xmlns:a16="http://schemas.microsoft.com/office/drawing/2014/main" id="{184E4673-E539-43EE-8843-137207DEFF3C}"/>
              </a:ext>
            </a:extLst>
          </p:cNvPr>
          <p:cNvGrpSpPr/>
          <p:nvPr/>
        </p:nvGrpSpPr>
        <p:grpSpPr>
          <a:xfrm>
            <a:off x="5423056" y="1863934"/>
            <a:ext cx="1682661" cy="674443"/>
            <a:chOff x="5423056" y="2351634"/>
            <a:chExt cx="1682661" cy="674443"/>
          </a:xfrm>
        </p:grpSpPr>
        <p:sp>
          <p:nvSpPr>
            <p:cNvPr id="12" name="TextBox 11">
              <a:extLst>
                <a:ext uri="{FF2B5EF4-FFF2-40B4-BE49-F238E27FC236}">
                  <a16:creationId xmlns:a16="http://schemas.microsoft.com/office/drawing/2014/main" id="{D2F20EDB-AD60-4EB3-A071-174073E2B629}"/>
                </a:ext>
              </a:extLst>
            </p:cNvPr>
            <p:cNvSpPr txBox="1"/>
            <p:nvPr/>
          </p:nvSpPr>
          <p:spPr bwMode="auto">
            <a:xfrm>
              <a:off x="5864277" y="2351634"/>
              <a:ext cx="8002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5</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cm</a:t>
              </a:r>
            </a:p>
          </p:txBody>
        </p:sp>
        <p:pic>
          <p:nvPicPr>
            <p:cNvPr id="24" name="Picture 23">
              <a:extLst>
                <a:ext uri="{FF2B5EF4-FFF2-40B4-BE49-F238E27FC236}">
                  <a16:creationId xmlns:a16="http://schemas.microsoft.com/office/drawing/2014/main" id="{67112015-9363-46C8-A2B7-61BAB1211C3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23056" y="2831550"/>
              <a:ext cx="1682661" cy="194527"/>
            </a:xfrm>
            <a:prstGeom prst="rect">
              <a:avLst/>
            </a:prstGeom>
          </p:spPr>
        </p:pic>
      </p:grpSp>
      <p:pic>
        <p:nvPicPr>
          <p:cNvPr id="25" name="Picture 24" descr="A close up of a logo&#10;&#10;Description automatically generated">
            <a:extLst>
              <a:ext uri="{FF2B5EF4-FFF2-40B4-BE49-F238E27FC236}">
                <a16:creationId xmlns:a16="http://schemas.microsoft.com/office/drawing/2014/main" id="{574CDA3A-4003-4EFF-9220-9F0A1154F2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20943" y="2598859"/>
            <a:ext cx="1702114" cy="291791"/>
          </a:xfrm>
          <a:prstGeom prst="rect">
            <a:avLst/>
          </a:prstGeom>
        </p:spPr>
      </p:pic>
      <p:pic>
        <p:nvPicPr>
          <p:cNvPr id="26" name="Picture 25" descr="A close up of a logo&#10;&#10;Description automatically generated">
            <a:extLst>
              <a:ext uri="{FF2B5EF4-FFF2-40B4-BE49-F238E27FC236}">
                <a16:creationId xmlns:a16="http://schemas.microsoft.com/office/drawing/2014/main" id="{493A58E8-DFCF-4D97-A05B-223414E30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03603" y="2598859"/>
            <a:ext cx="1702114" cy="291791"/>
          </a:xfrm>
          <a:prstGeom prst="rect">
            <a:avLst/>
          </a:prstGeom>
        </p:spPr>
      </p:pic>
      <p:sp>
        <p:nvSpPr>
          <p:cNvPr id="31" name="TextBox 30">
            <a:extLst>
              <a:ext uri="{FF2B5EF4-FFF2-40B4-BE49-F238E27FC236}">
                <a16:creationId xmlns:a16="http://schemas.microsoft.com/office/drawing/2014/main" id="{594B64A7-FE90-4F23-9AA2-5312C54BF2BF}"/>
              </a:ext>
            </a:extLst>
          </p:cNvPr>
          <p:cNvSpPr txBox="1"/>
          <p:nvPr/>
        </p:nvSpPr>
        <p:spPr bwMode="auto">
          <a:xfrm>
            <a:off x="3317490" y="5310349"/>
            <a:ext cx="25090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5</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cm </a:t>
            </a:r>
            <a:r>
              <a:rPr lang="en-GB" sz="2400" b="1" dirty="0">
                <a:latin typeface="Myriad Pro Semibold" charset="0"/>
                <a:ea typeface="Myriad Pro Semibold" charset="0"/>
                <a:cs typeface="Myriad Pro Semibold" charset="0"/>
              </a:rPr>
              <a:t>× 3</a:t>
            </a:r>
            <a:r>
              <a:rPr lang="en-GB" sz="2400" dirty="0">
                <a:latin typeface="Myriad Pro Semibold" charset="0"/>
                <a:ea typeface="Myriad Pro Semibold" charset="0"/>
                <a:cs typeface="Myriad Pro Semibold" charset="0"/>
              </a:rPr>
              <a:t> = 15</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cm</a:t>
            </a:r>
          </a:p>
        </p:txBody>
      </p:sp>
    </p:spTree>
    <p:extLst>
      <p:ext uri="{BB962C8B-B14F-4D97-AF65-F5344CB8AC3E}">
        <p14:creationId xmlns:p14="http://schemas.microsoft.com/office/powerpoint/2010/main" val="241470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28"/>
                                        </p:tgtEl>
                                      </p:cBhvr>
                                    </p:animEffect>
                                    <p:set>
                                      <p:cBhvr>
                                        <p:cTn id="12" dur="1" fill="hold">
                                          <p:stCondLst>
                                            <p:cond delay="499"/>
                                          </p:stCondLst>
                                        </p:cTn>
                                        <p:tgtEl>
                                          <p:spTgt spid="28"/>
                                        </p:tgtEl>
                                        <p:attrNameLst>
                                          <p:attrName>style.visibility</p:attrName>
                                        </p:attrNameLst>
                                      </p:cBhvr>
                                      <p:to>
                                        <p:strVal val="hidden"/>
                                      </p:to>
                                    </p:se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fade">
                                      <p:cBhvr>
                                        <p:cTn id="16" dur="500"/>
                                        <p:tgtEl>
                                          <p:spTgt spid="25"/>
                                        </p:tgtEl>
                                      </p:cBhvr>
                                    </p:animEffect>
                                  </p:childTnLst>
                                </p:cTn>
                              </p:par>
                            </p:childTnLst>
                          </p:cTn>
                        </p:par>
                        <p:par>
                          <p:cTn id="17" fill="hold">
                            <p:stCondLst>
                              <p:cond delay="1000"/>
                            </p:stCondLst>
                            <p:childTnLst>
                              <p:par>
                                <p:cTn id="18" presetID="10" presetClass="entr" presetSubtype="0" fill="hold" nodeType="afterEffect">
                                  <p:stCondLst>
                                    <p:cond delay="0"/>
                                  </p:stCondLst>
                                  <p:childTnLst>
                                    <p:set>
                                      <p:cBhvr>
                                        <p:cTn id="19" dur="1" fill="hold">
                                          <p:stCondLst>
                                            <p:cond delay="0"/>
                                          </p:stCondLst>
                                        </p:cTn>
                                        <p:tgtEl>
                                          <p:spTgt spid="26"/>
                                        </p:tgtEl>
                                        <p:attrNameLst>
                                          <p:attrName>style.visibility</p:attrName>
                                        </p:attrNameLst>
                                      </p:cBhvr>
                                      <p:to>
                                        <p:strVal val="visible"/>
                                      </p:to>
                                    </p:set>
                                    <p:animEffect transition="in" filter="fade">
                                      <p:cBhvr>
                                        <p:cTn id="20" dur="500"/>
                                        <p:tgtEl>
                                          <p:spTgt spid="26"/>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500"/>
                                        <p:tgtEl>
                                          <p:spTgt spid="28"/>
                                        </p:tgtEl>
                                      </p:cBhvr>
                                    </p:animEffect>
                                  </p:childTnLst>
                                </p:cTn>
                              </p:par>
                              <p:par>
                                <p:cTn id="26" presetID="10" presetClass="entr" presetSubtype="0" fill="hold" nodeType="with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fade">
                                      <p:cBhvr>
                                        <p:cTn id="28" dur="500"/>
                                        <p:tgtEl>
                                          <p:spTgt spid="29"/>
                                        </p:tgtEl>
                                      </p:cBhvr>
                                    </p:animEffect>
                                  </p:childTnLst>
                                </p:cTn>
                              </p:par>
                              <p:par>
                                <p:cTn id="29" presetID="10" presetClass="entr" presetSubtype="0" fill="hold" nodeType="with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fade">
                                      <p:cBhvr>
                                        <p:cTn id="31" dur="500"/>
                                        <p:tgtEl>
                                          <p:spTgt spid="30"/>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27"/>
                                        </p:tgtEl>
                                        <p:attrNameLst>
                                          <p:attrName>style.visibility</p:attrName>
                                        </p:attrNameLst>
                                      </p:cBhvr>
                                      <p:to>
                                        <p:strVal val="visible"/>
                                      </p:to>
                                    </p:set>
                                    <p:animEffect transition="in" filter="fade">
                                      <p:cBhvr>
                                        <p:cTn id="36" dur="500"/>
                                        <p:tgtEl>
                                          <p:spTgt spid="27"/>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1"/>
                                        </p:tgtEl>
                                        <p:attrNameLst>
                                          <p:attrName>style.visibility</p:attrName>
                                        </p:attrNameLst>
                                      </p:cBhvr>
                                      <p:to>
                                        <p:strVal val="visible"/>
                                      </p:to>
                                    </p:set>
                                    <p:animEffect transition="in" filter="fade">
                                      <p:cBhvr>
                                        <p:cTn id="41"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2.17 Scaling: measures and comparison</a:t>
            </a:r>
            <a:r>
              <a:rPr lang="en-GB" dirty="0"/>
              <a:t>	</a:t>
            </a:r>
            <a:r>
              <a:rPr lang="en-US" dirty="0">
                <a:solidFill>
                  <a:srgbClr val="00628C"/>
                </a:solidFill>
              </a:rPr>
              <a:t>Step 1:2</a:t>
            </a:r>
          </a:p>
        </p:txBody>
      </p:sp>
      <p:pic>
        <p:nvPicPr>
          <p:cNvPr id="6" name="Picture 5">
            <a:extLst>
              <a:ext uri="{FF2B5EF4-FFF2-40B4-BE49-F238E27FC236}">
                <a16:creationId xmlns:a16="http://schemas.microsoft.com/office/drawing/2014/main" id="{EA7989FF-C17C-43DC-B198-B5B78C74B8B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79614" y="2898108"/>
            <a:ext cx="3384773" cy="291791"/>
          </a:xfrm>
          <a:prstGeom prst="rect">
            <a:avLst/>
          </a:prstGeom>
        </p:spPr>
      </p:pic>
      <p:pic>
        <p:nvPicPr>
          <p:cNvPr id="8" name="Picture 7">
            <a:extLst>
              <a:ext uri="{FF2B5EF4-FFF2-40B4-BE49-F238E27FC236}">
                <a16:creationId xmlns:a16="http://schemas.microsoft.com/office/drawing/2014/main" id="{472F0795-F373-4D99-8D7B-B9FA2C1D690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79614" y="3496806"/>
            <a:ext cx="1702114" cy="291791"/>
          </a:xfrm>
          <a:prstGeom prst="rect">
            <a:avLst/>
          </a:prstGeom>
        </p:spPr>
      </p:pic>
      <p:pic>
        <p:nvPicPr>
          <p:cNvPr id="9" name="Picture 8">
            <a:extLst>
              <a:ext uri="{FF2B5EF4-FFF2-40B4-BE49-F238E27FC236}">
                <a16:creationId xmlns:a16="http://schemas.microsoft.com/office/drawing/2014/main" id="{9CFC4CE8-C99D-4D02-B1A6-9E7287F36A4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62273" y="3496806"/>
            <a:ext cx="1702114" cy="291791"/>
          </a:xfrm>
          <a:prstGeom prst="rect">
            <a:avLst/>
          </a:prstGeom>
        </p:spPr>
      </p:pic>
    </p:spTree>
    <p:extLst>
      <p:ext uri="{BB962C8B-B14F-4D97-AF65-F5344CB8AC3E}">
        <p14:creationId xmlns:p14="http://schemas.microsoft.com/office/powerpoint/2010/main" val="3554366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2.17 Scaling: measures and comparison</a:t>
            </a:r>
            <a:r>
              <a:rPr lang="en-GB" dirty="0"/>
              <a:t>	</a:t>
            </a:r>
            <a:r>
              <a:rPr lang="en-US" dirty="0">
                <a:solidFill>
                  <a:srgbClr val="00628C"/>
                </a:solidFill>
              </a:rPr>
              <a:t>Step 1:3</a:t>
            </a:r>
          </a:p>
        </p:txBody>
      </p:sp>
      <p:sp>
        <p:nvSpPr>
          <p:cNvPr id="3" name="TextBox 2">
            <a:extLst>
              <a:ext uri="{FF2B5EF4-FFF2-40B4-BE49-F238E27FC236}">
                <a16:creationId xmlns:a16="http://schemas.microsoft.com/office/drawing/2014/main" id="{9DD0463D-DA72-44BF-A703-B43351E295A1}"/>
              </a:ext>
            </a:extLst>
          </p:cNvPr>
          <p:cNvSpPr txBox="1"/>
          <p:nvPr/>
        </p:nvSpPr>
        <p:spPr bwMode="auto">
          <a:xfrm>
            <a:off x="3400846" y="5310349"/>
            <a:ext cx="23423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8</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cm </a:t>
            </a:r>
            <a:r>
              <a:rPr lang="en-GB" sz="2400" b="1" dirty="0">
                <a:latin typeface="Myriad Pro Semibold" charset="0"/>
                <a:ea typeface="Myriad Pro Semibold" charset="0"/>
                <a:cs typeface="Myriad Pro Semibold" charset="0"/>
              </a:rPr>
              <a:t>× 1</a:t>
            </a:r>
            <a:r>
              <a:rPr lang="en-GB" sz="2400" dirty="0">
                <a:latin typeface="Myriad Pro Semibold" charset="0"/>
                <a:ea typeface="Myriad Pro Semibold" charset="0"/>
                <a:cs typeface="Myriad Pro Semibold" charset="0"/>
              </a:rPr>
              <a:t> = 8</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cm</a:t>
            </a:r>
          </a:p>
        </p:txBody>
      </p:sp>
      <p:pic>
        <p:nvPicPr>
          <p:cNvPr id="9" name="Picture 8">
            <a:extLst>
              <a:ext uri="{FF2B5EF4-FFF2-40B4-BE49-F238E27FC236}">
                <a16:creationId xmlns:a16="http://schemas.microsoft.com/office/drawing/2014/main" id="{54641D5D-A0F2-4750-8E3B-1558265CB1C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9152" y="2824795"/>
            <a:ext cx="2285696" cy="865646"/>
          </a:xfrm>
          <a:prstGeom prst="rect">
            <a:avLst/>
          </a:prstGeom>
        </p:spPr>
      </p:pic>
      <p:grpSp>
        <p:nvGrpSpPr>
          <p:cNvPr id="13" name="Group 12">
            <a:extLst>
              <a:ext uri="{FF2B5EF4-FFF2-40B4-BE49-F238E27FC236}">
                <a16:creationId xmlns:a16="http://schemas.microsoft.com/office/drawing/2014/main" id="{59109457-6866-4E04-A5E8-6B0CCC45A351}"/>
              </a:ext>
            </a:extLst>
          </p:cNvPr>
          <p:cNvGrpSpPr/>
          <p:nvPr/>
        </p:nvGrpSpPr>
        <p:grpSpPr>
          <a:xfrm>
            <a:off x="3448607" y="2145102"/>
            <a:ext cx="2266241" cy="2282182"/>
            <a:chOff x="3448607" y="2551502"/>
            <a:chExt cx="2266241" cy="2282182"/>
          </a:xfrm>
        </p:grpSpPr>
        <p:sp>
          <p:nvSpPr>
            <p:cNvPr id="6" name="TextBox 5">
              <a:extLst>
                <a:ext uri="{FF2B5EF4-FFF2-40B4-BE49-F238E27FC236}">
                  <a16:creationId xmlns:a16="http://schemas.microsoft.com/office/drawing/2014/main" id="{98351FAE-80CD-4F2A-A41D-2FE083DE9694}"/>
                </a:ext>
              </a:extLst>
            </p:cNvPr>
            <p:cNvSpPr txBox="1"/>
            <p:nvPr/>
          </p:nvSpPr>
          <p:spPr bwMode="auto">
            <a:xfrm>
              <a:off x="4181618" y="2551502"/>
              <a:ext cx="8002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8</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cm</a:t>
              </a:r>
            </a:p>
          </p:txBody>
        </p:sp>
        <p:sp>
          <p:nvSpPr>
            <p:cNvPr id="7" name="TextBox 6">
              <a:extLst>
                <a:ext uri="{FF2B5EF4-FFF2-40B4-BE49-F238E27FC236}">
                  <a16:creationId xmlns:a16="http://schemas.microsoft.com/office/drawing/2014/main" id="{3A056D83-A34E-49CB-B4A1-545B5606CE0B}"/>
                </a:ext>
              </a:extLst>
            </p:cNvPr>
            <p:cNvSpPr txBox="1"/>
            <p:nvPr/>
          </p:nvSpPr>
          <p:spPr bwMode="auto">
            <a:xfrm>
              <a:off x="4181618" y="4372019"/>
              <a:ext cx="8002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8</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cm</a:t>
              </a:r>
            </a:p>
          </p:txBody>
        </p:sp>
        <p:pic>
          <p:nvPicPr>
            <p:cNvPr id="11" name="Picture 10">
              <a:extLst>
                <a:ext uri="{FF2B5EF4-FFF2-40B4-BE49-F238E27FC236}">
                  <a16:creationId xmlns:a16="http://schemas.microsoft.com/office/drawing/2014/main" id="{C8B40F5A-4337-4854-934B-53F2F47D72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48607" y="2956017"/>
              <a:ext cx="2266241" cy="194527"/>
            </a:xfrm>
            <a:prstGeom prst="rect">
              <a:avLst/>
            </a:prstGeom>
          </p:spPr>
        </p:pic>
        <p:pic>
          <p:nvPicPr>
            <p:cNvPr id="12" name="Picture 11">
              <a:extLst>
                <a:ext uri="{FF2B5EF4-FFF2-40B4-BE49-F238E27FC236}">
                  <a16:creationId xmlns:a16="http://schemas.microsoft.com/office/drawing/2014/main" id="{98698182-90DF-4356-89FB-196866CA488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48607" y="4237910"/>
              <a:ext cx="2266241" cy="194527"/>
            </a:xfrm>
            <a:prstGeom prst="rect">
              <a:avLst/>
            </a:prstGeom>
          </p:spPr>
        </p:pic>
      </p:grpSp>
    </p:spTree>
    <p:extLst>
      <p:ext uri="{BB962C8B-B14F-4D97-AF65-F5344CB8AC3E}">
        <p14:creationId xmlns:p14="http://schemas.microsoft.com/office/powerpoint/2010/main" val="275064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2.17 Scaling: measures and comparison</a:t>
            </a:r>
            <a:r>
              <a:rPr lang="en-GB" dirty="0"/>
              <a:t>	</a:t>
            </a:r>
            <a:r>
              <a:rPr lang="en-US" dirty="0">
                <a:solidFill>
                  <a:srgbClr val="00628C"/>
                </a:solidFill>
              </a:rPr>
              <a:t>Step 1:4</a:t>
            </a:r>
          </a:p>
        </p:txBody>
      </p:sp>
      <p:pic>
        <p:nvPicPr>
          <p:cNvPr id="27" name="Picture 26" descr="A picture containing object&#10;&#10;Description automatically generated">
            <a:extLst>
              <a:ext uri="{FF2B5EF4-FFF2-40B4-BE49-F238E27FC236}">
                <a16:creationId xmlns:a16="http://schemas.microsoft.com/office/drawing/2014/main" id="{780CCC27-9D7C-4236-95F0-B291C80F3D9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3184297" y="2395993"/>
            <a:ext cx="288084" cy="2256516"/>
          </a:xfrm>
          <a:prstGeom prst="rect">
            <a:avLst/>
          </a:prstGeom>
        </p:spPr>
      </p:pic>
      <p:pic>
        <p:nvPicPr>
          <p:cNvPr id="28" name="Picture 27" descr="A picture containing object&#10;&#10;Description automatically generated">
            <a:extLst>
              <a:ext uri="{FF2B5EF4-FFF2-40B4-BE49-F238E27FC236}">
                <a16:creationId xmlns:a16="http://schemas.microsoft.com/office/drawing/2014/main" id="{F5D9D3CF-8574-48E4-A5C5-8BEA7F6A2E68}"/>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5653636" y="2395993"/>
            <a:ext cx="288084" cy="2256516"/>
          </a:xfrm>
          <a:prstGeom prst="rect">
            <a:avLst/>
          </a:prstGeom>
        </p:spPr>
      </p:pic>
      <p:pic>
        <p:nvPicPr>
          <p:cNvPr id="17" name="Picture 16">
            <a:extLst>
              <a:ext uri="{FF2B5EF4-FFF2-40B4-BE49-F238E27FC236}">
                <a16:creationId xmlns:a16="http://schemas.microsoft.com/office/drawing/2014/main" id="{28243F36-EDAA-402D-BF12-0E2F7B54BD7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13967" y="2916284"/>
            <a:ext cx="5116066" cy="126442"/>
          </a:xfrm>
          <a:prstGeom prst="rect">
            <a:avLst/>
          </a:prstGeom>
        </p:spPr>
      </p:pic>
      <p:sp>
        <p:nvSpPr>
          <p:cNvPr id="5" name="TextBox 4">
            <a:extLst>
              <a:ext uri="{FF2B5EF4-FFF2-40B4-BE49-F238E27FC236}">
                <a16:creationId xmlns:a16="http://schemas.microsoft.com/office/drawing/2014/main" id="{12AC0304-5C65-4104-B3CC-3F77DA54DD03}"/>
              </a:ext>
            </a:extLst>
          </p:cNvPr>
          <p:cNvSpPr txBox="1"/>
          <p:nvPr/>
        </p:nvSpPr>
        <p:spPr bwMode="auto">
          <a:xfrm>
            <a:off x="3815222" y="2350676"/>
            <a:ext cx="15135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10</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cm × 2</a:t>
            </a:r>
          </a:p>
        </p:txBody>
      </p:sp>
      <p:sp>
        <p:nvSpPr>
          <p:cNvPr id="7" name="TextBox 6">
            <a:extLst>
              <a:ext uri="{FF2B5EF4-FFF2-40B4-BE49-F238E27FC236}">
                <a16:creationId xmlns:a16="http://schemas.microsoft.com/office/drawing/2014/main" id="{30DFCF5C-1214-4DF5-841C-719C8FDF6D9D}"/>
              </a:ext>
            </a:extLst>
          </p:cNvPr>
          <p:cNvSpPr txBox="1"/>
          <p:nvPr/>
        </p:nvSpPr>
        <p:spPr bwMode="auto">
          <a:xfrm>
            <a:off x="4101234" y="2350676"/>
            <a:ext cx="9669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10</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cm</a:t>
            </a:r>
          </a:p>
        </p:txBody>
      </p:sp>
      <p:sp>
        <p:nvSpPr>
          <p:cNvPr id="9" name="TextBox 8">
            <a:extLst>
              <a:ext uri="{FF2B5EF4-FFF2-40B4-BE49-F238E27FC236}">
                <a16:creationId xmlns:a16="http://schemas.microsoft.com/office/drawing/2014/main" id="{F72C4949-C6D2-4300-A1AD-F13406F566B3}"/>
              </a:ext>
            </a:extLst>
          </p:cNvPr>
          <p:cNvSpPr txBox="1"/>
          <p:nvPr/>
        </p:nvSpPr>
        <p:spPr bwMode="auto">
          <a:xfrm>
            <a:off x="3234136" y="5310349"/>
            <a:ext cx="26757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10</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cm </a:t>
            </a:r>
            <a:r>
              <a:rPr lang="en-GB" sz="2400" b="1" dirty="0">
                <a:latin typeface="Myriad Pro Semibold" charset="0"/>
                <a:ea typeface="Myriad Pro Semibold" charset="0"/>
                <a:cs typeface="Myriad Pro Semibold" charset="0"/>
              </a:rPr>
              <a:t>× 2</a:t>
            </a:r>
            <a:r>
              <a:rPr lang="en-GB" sz="2400" dirty="0">
                <a:latin typeface="Myriad Pro Semibold" charset="0"/>
                <a:ea typeface="Myriad Pro Semibold" charset="0"/>
                <a:cs typeface="Myriad Pro Semibold" charset="0"/>
              </a:rPr>
              <a:t> = 20</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cm</a:t>
            </a:r>
          </a:p>
        </p:txBody>
      </p:sp>
      <p:grpSp>
        <p:nvGrpSpPr>
          <p:cNvPr id="30" name="Group 29">
            <a:extLst>
              <a:ext uri="{FF2B5EF4-FFF2-40B4-BE49-F238E27FC236}">
                <a16:creationId xmlns:a16="http://schemas.microsoft.com/office/drawing/2014/main" id="{A7180C33-8D8F-40BC-A7E7-1021C1893718}"/>
              </a:ext>
            </a:extLst>
          </p:cNvPr>
          <p:cNvGrpSpPr/>
          <p:nvPr/>
        </p:nvGrpSpPr>
        <p:grpSpPr>
          <a:xfrm>
            <a:off x="1974521" y="2395993"/>
            <a:ext cx="1361690" cy="2256516"/>
            <a:chOff x="1974521" y="2395993"/>
            <a:chExt cx="1361690" cy="2256516"/>
          </a:xfrm>
        </p:grpSpPr>
        <p:pic>
          <p:nvPicPr>
            <p:cNvPr id="22" name="Picture 21" descr="A picture containing object&#10;&#10;Description automatically generated">
              <a:extLst>
                <a:ext uri="{FF2B5EF4-FFF2-40B4-BE49-F238E27FC236}">
                  <a16:creationId xmlns:a16="http://schemas.microsoft.com/office/drawing/2014/main" id="{6714C21F-F86B-48D0-92A1-57FB091FE22E}"/>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1974521" y="2395993"/>
              <a:ext cx="1225879" cy="2256516"/>
            </a:xfrm>
            <a:prstGeom prst="rect">
              <a:avLst/>
            </a:prstGeom>
          </p:spPr>
        </p:pic>
        <p:pic>
          <p:nvPicPr>
            <p:cNvPr id="20" name="Picture 19">
              <a:extLst>
                <a:ext uri="{FF2B5EF4-FFF2-40B4-BE49-F238E27FC236}">
                  <a16:creationId xmlns:a16="http://schemas.microsoft.com/office/drawing/2014/main" id="{C0BFBAF8-9C7B-43E9-B9B7-8C25598B4E0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974521" y="2827648"/>
              <a:ext cx="1361690" cy="1244974"/>
            </a:xfrm>
            <a:prstGeom prst="rect">
              <a:avLst/>
            </a:prstGeom>
          </p:spPr>
        </p:pic>
      </p:grpSp>
      <p:grpSp>
        <p:nvGrpSpPr>
          <p:cNvPr id="29" name="Group 28">
            <a:extLst>
              <a:ext uri="{FF2B5EF4-FFF2-40B4-BE49-F238E27FC236}">
                <a16:creationId xmlns:a16="http://schemas.microsoft.com/office/drawing/2014/main" id="{F5C2CB38-761F-4136-B803-856ED5A38330}"/>
              </a:ext>
            </a:extLst>
          </p:cNvPr>
          <p:cNvGrpSpPr/>
          <p:nvPr/>
        </p:nvGrpSpPr>
        <p:grpSpPr>
          <a:xfrm>
            <a:off x="5789806" y="2395993"/>
            <a:ext cx="1361690" cy="2256516"/>
            <a:chOff x="5789806" y="2395993"/>
            <a:chExt cx="1361690" cy="2256516"/>
          </a:xfrm>
        </p:grpSpPr>
        <p:pic>
          <p:nvPicPr>
            <p:cNvPr id="26" name="Picture 25" descr="A picture containing object&#10;&#10;Description automatically generated">
              <a:extLst>
                <a:ext uri="{FF2B5EF4-FFF2-40B4-BE49-F238E27FC236}">
                  <a16:creationId xmlns:a16="http://schemas.microsoft.com/office/drawing/2014/main" id="{C3571164-1B0B-488E-B2FE-86E602FC5132}"/>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5909868" y="2395993"/>
              <a:ext cx="1241627" cy="2256516"/>
            </a:xfrm>
            <a:prstGeom prst="rect">
              <a:avLst/>
            </a:prstGeom>
          </p:spPr>
        </p:pic>
        <p:pic>
          <p:nvPicPr>
            <p:cNvPr id="24" name="Picture 23">
              <a:extLst>
                <a:ext uri="{FF2B5EF4-FFF2-40B4-BE49-F238E27FC236}">
                  <a16:creationId xmlns:a16="http://schemas.microsoft.com/office/drawing/2014/main" id="{12191E9D-6A06-429E-BE4A-6ABC4B8F7916}"/>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789806" y="2827648"/>
              <a:ext cx="1361690" cy="1244974"/>
            </a:xfrm>
            <a:prstGeom prst="rect">
              <a:avLst/>
            </a:prstGeom>
          </p:spPr>
        </p:pic>
      </p:grpSp>
      <p:sp>
        <p:nvSpPr>
          <p:cNvPr id="31" name="TextBox 30">
            <a:extLst>
              <a:ext uri="{FF2B5EF4-FFF2-40B4-BE49-F238E27FC236}">
                <a16:creationId xmlns:a16="http://schemas.microsoft.com/office/drawing/2014/main" id="{E412A971-DB7C-47AD-BD16-2D9D87F2BCD4}"/>
              </a:ext>
            </a:extLst>
          </p:cNvPr>
          <p:cNvSpPr txBox="1"/>
          <p:nvPr/>
        </p:nvSpPr>
        <p:spPr bwMode="auto">
          <a:xfrm>
            <a:off x="4088535" y="3213238"/>
            <a:ext cx="9669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20</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cm</a:t>
            </a:r>
          </a:p>
        </p:txBody>
      </p:sp>
    </p:spTree>
    <p:extLst>
      <p:ext uri="{BB962C8B-B14F-4D97-AF65-F5344CB8AC3E}">
        <p14:creationId xmlns:p14="http://schemas.microsoft.com/office/powerpoint/2010/main" val="2777236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par>
                          <p:cTn id="8" fill="hold">
                            <p:stCondLst>
                              <p:cond delay="500"/>
                            </p:stCondLst>
                            <p:childTnLst>
                              <p:par>
                                <p:cTn id="9" presetID="63" presetClass="path" presetSubtype="0" accel="50000" decel="50000" fill="hold" nodeType="afterEffect">
                                  <p:stCondLst>
                                    <p:cond delay="0"/>
                                  </p:stCondLst>
                                  <p:childTnLst>
                                    <p:animMotion origin="layout" path="M 1.11111E-6 1.11111E-6 L 0.13906 -0.0007 " pathEditMode="relative" rAng="0" ptsTypes="AA">
                                      <p:cBhvr>
                                        <p:cTn id="10" dur="2000" fill="hold"/>
                                        <p:tgtEl>
                                          <p:spTgt spid="29"/>
                                        </p:tgtEl>
                                        <p:attrNameLst>
                                          <p:attrName>ppt_x</p:attrName>
                                          <p:attrName>ppt_y</p:attrName>
                                        </p:attrNameLst>
                                      </p:cBhvr>
                                      <p:rCtr x="6944" y="-46"/>
                                    </p:animMotion>
                                  </p:childTnLst>
                                </p:cTn>
                              </p:par>
                              <p:par>
                                <p:cTn id="11" presetID="63" presetClass="path" presetSubtype="0" accel="50000" decel="50000" fill="hold" nodeType="withEffect">
                                  <p:stCondLst>
                                    <p:cond delay="0"/>
                                  </p:stCondLst>
                                  <p:childTnLst>
                                    <p:animMotion origin="layout" path="M 2.22222E-6 1.11111E-6 L 0.13941 -0.00116 " pathEditMode="relative" rAng="0" ptsTypes="AA">
                                      <p:cBhvr>
                                        <p:cTn id="12" dur="2000" fill="hold"/>
                                        <p:tgtEl>
                                          <p:spTgt spid="28"/>
                                        </p:tgtEl>
                                        <p:attrNameLst>
                                          <p:attrName>ppt_x</p:attrName>
                                          <p:attrName>ppt_y</p:attrName>
                                        </p:attrNameLst>
                                      </p:cBhvr>
                                      <p:rCtr x="6962" y="-69"/>
                                    </p:animMotion>
                                  </p:childTnLst>
                                </p:cTn>
                              </p:par>
                              <p:par>
                                <p:cTn id="13" presetID="35" presetClass="path" presetSubtype="0" accel="50000" decel="50000" fill="hold" nodeType="withEffect">
                                  <p:stCondLst>
                                    <p:cond delay="0"/>
                                  </p:stCondLst>
                                  <p:childTnLst>
                                    <p:animMotion origin="layout" path="M -1.38889E-6 1.11111E-6 L -0.1375 -0.00208 " pathEditMode="relative" rAng="0" ptsTypes="AA">
                                      <p:cBhvr>
                                        <p:cTn id="14" dur="2000" fill="hold"/>
                                        <p:tgtEl>
                                          <p:spTgt spid="30"/>
                                        </p:tgtEl>
                                        <p:attrNameLst>
                                          <p:attrName>ppt_x</p:attrName>
                                          <p:attrName>ppt_y</p:attrName>
                                        </p:attrNameLst>
                                      </p:cBhvr>
                                      <p:rCtr x="-6875" y="-116"/>
                                    </p:animMotion>
                                  </p:childTnLst>
                                </p:cTn>
                              </p:par>
                              <p:par>
                                <p:cTn id="15" presetID="35" presetClass="path" presetSubtype="0" accel="50000" decel="50000" fill="hold" nodeType="withEffect">
                                  <p:stCondLst>
                                    <p:cond delay="0"/>
                                  </p:stCondLst>
                                  <p:childTnLst>
                                    <p:animMotion origin="layout" path="M 1.11111E-6 1.11111E-6 L -0.13715 -0.00162 " pathEditMode="relative" rAng="0" ptsTypes="AA">
                                      <p:cBhvr>
                                        <p:cTn id="16" dur="2000" fill="hold"/>
                                        <p:tgtEl>
                                          <p:spTgt spid="27"/>
                                        </p:tgtEl>
                                        <p:attrNameLst>
                                          <p:attrName>ppt_x</p:attrName>
                                          <p:attrName>ppt_y</p:attrName>
                                        </p:attrNameLst>
                                      </p:cBhvr>
                                      <p:rCtr x="-6858" y="-93"/>
                                    </p:animMotion>
                                  </p:childTnLst>
                                </p:cTn>
                              </p:par>
                            </p:childTnLst>
                          </p:cTn>
                        </p:par>
                        <p:par>
                          <p:cTn id="17" fill="hold">
                            <p:stCondLst>
                              <p:cond delay="2500"/>
                            </p:stCondLst>
                            <p:childTnLst>
                              <p:par>
                                <p:cTn id="18" presetID="10" presetClass="entr" presetSubtype="0" fill="hold" grpId="0" nodeType="after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fade">
                                      <p:cBhvr>
                                        <p:cTn id="25" dur="500"/>
                                        <p:tgtEl>
                                          <p:spTgt spid="3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fade">
                                      <p:cBhvr>
                                        <p:cTn id="3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3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2.17 Scaling: measures and comparison</a:t>
            </a:r>
            <a:r>
              <a:rPr lang="en-GB" dirty="0"/>
              <a:t>	</a:t>
            </a:r>
            <a:r>
              <a:rPr lang="en-US" dirty="0">
                <a:solidFill>
                  <a:srgbClr val="00628C"/>
                </a:solidFill>
              </a:rPr>
              <a:t>Step 1:5</a:t>
            </a:r>
          </a:p>
        </p:txBody>
      </p:sp>
      <p:sp>
        <p:nvSpPr>
          <p:cNvPr id="3" name="TextBox 2">
            <a:extLst>
              <a:ext uri="{FF2B5EF4-FFF2-40B4-BE49-F238E27FC236}">
                <a16:creationId xmlns:a16="http://schemas.microsoft.com/office/drawing/2014/main" id="{B6AA0C66-9A3F-4415-828D-EAD077ADB825}"/>
              </a:ext>
            </a:extLst>
          </p:cNvPr>
          <p:cNvSpPr txBox="1"/>
          <p:nvPr/>
        </p:nvSpPr>
        <p:spPr bwMode="auto">
          <a:xfrm>
            <a:off x="2893642" y="800934"/>
            <a:ext cx="354148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12</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cm sunflower in April.</a:t>
            </a:r>
          </a:p>
        </p:txBody>
      </p:sp>
      <p:sp>
        <p:nvSpPr>
          <p:cNvPr id="6" name="TextBox 5">
            <a:extLst>
              <a:ext uri="{FF2B5EF4-FFF2-40B4-BE49-F238E27FC236}">
                <a16:creationId xmlns:a16="http://schemas.microsoft.com/office/drawing/2014/main" id="{EBC7FBF8-D3AD-4928-8B73-76BD1BFA238E}"/>
              </a:ext>
            </a:extLst>
          </p:cNvPr>
          <p:cNvSpPr txBox="1"/>
          <p:nvPr/>
        </p:nvSpPr>
        <p:spPr bwMode="auto">
          <a:xfrm>
            <a:off x="1738532" y="800934"/>
            <a:ext cx="566693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By June it is 10 times the original height.</a:t>
            </a:r>
          </a:p>
        </p:txBody>
      </p:sp>
      <p:sp>
        <p:nvSpPr>
          <p:cNvPr id="7" name="TextBox 6">
            <a:extLst>
              <a:ext uri="{FF2B5EF4-FFF2-40B4-BE49-F238E27FC236}">
                <a16:creationId xmlns:a16="http://schemas.microsoft.com/office/drawing/2014/main" id="{534B2569-86D6-4E59-9EBB-1BC0ABCD8222}"/>
              </a:ext>
            </a:extLst>
          </p:cNvPr>
          <p:cNvSpPr txBox="1"/>
          <p:nvPr/>
        </p:nvSpPr>
        <p:spPr bwMode="auto">
          <a:xfrm>
            <a:off x="3315377" y="5619052"/>
            <a:ext cx="87075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12 cm</a:t>
            </a:r>
          </a:p>
        </p:txBody>
      </p:sp>
      <p:sp>
        <p:nvSpPr>
          <p:cNvPr id="10" name="TextBox 9">
            <a:extLst>
              <a:ext uri="{FF2B5EF4-FFF2-40B4-BE49-F238E27FC236}">
                <a16:creationId xmlns:a16="http://schemas.microsoft.com/office/drawing/2014/main" id="{F8F2F6DB-385C-46CC-B858-E8BED14E3CF6}"/>
              </a:ext>
            </a:extLst>
          </p:cNvPr>
          <p:cNvSpPr txBox="1"/>
          <p:nvPr/>
        </p:nvSpPr>
        <p:spPr bwMode="auto">
          <a:xfrm>
            <a:off x="4139658" y="6075600"/>
            <a:ext cx="71526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April</a:t>
            </a:r>
          </a:p>
        </p:txBody>
      </p:sp>
      <p:pic>
        <p:nvPicPr>
          <p:cNvPr id="14" name="Picture 13">
            <a:extLst>
              <a:ext uri="{FF2B5EF4-FFF2-40B4-BE49-F238E27FC236}">
                <a16:creationId xmlns:a16="http://schemas.microsoft.com/office/drawing/2014/main" id="{1B672F6C-4565-4B56-9863-B6040B9FD6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53788" y="5605876"/>
            <a:ext cx="667752" cy="426464"/>
          </a:xfrm>
          <a:prstGeom prst="rect">
            <a:avLst/>
          </a:prstGeom>
        </p:spPr>
      </p:pic>
      <p:pic>
        <p:nvPicPr>
          <p:cNvPr id="16" name="Picture 15" descr="A picture containing plant, flower&#10;&#10;Description automatically generated">
            <a:extLst>
              <a:ext uri="{FF2B5EF4-FFF2-40B4-BE49-F238E27FC236}">
                <a16:creationId xmlns:a16="http://schemas.microsoft.com/office/drawing/2014/main" id="{6C03C4B7-283B-497C-99C9-1BDDB155000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65229" y="1839804"/>
            <a:ext cx="1335504" cy="4197299"/>
          </a:xfrm>
          <a:prstGeom prst="rect">
            <a:avLst/>
          </a:prstGeom>
        </p:spPr>
      </p:pic>
      <p:sp>
        <p:nvSpPr>
          <p:cNvPr id="9" name="TextBox 8">
            <a:extLst>
              <a:ext uri="{FF2B5EF4-FFF2-40B4-BE49-F238E27FC236}">
                <a16:creationId xmlns:a16="http://schemas.microsoft.com/office/drawing/2014/main" id="{8CA9C4E1-5685-4FD2-9484-1E5423AD7E04}"/>
              </a:ext>
            </a:extLst>
          </p:cNvPr>
          <p:cNvSpPr txBox="1"/>
          <p:nvPr/>
        </p:nvSpPr>
        <p:spPr bwMode="auto">
          <a:xfrm>
            <a:off x="4175619" y="6075600"/>
            <a:ext cx="70243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June</a:t>
            </a:r>
          </a:p>
        </p:txBody>
      </p:sp>
      <p:grpSp>
        <p:nvGrpSpPr>
          <p:cNvPr id="20" name="Group 19">
            <a:extLst>
              <a:ext uri="{FF2B5EF4-FFF2-40B4-BE49-F238E27FC236}">
                <a16:creationId xmlns:a16="http://schemas.microsoft.com/office/drawing/2014/main" id="{13AEC783-CA43-4C4B-A642-3D26E3B9FFBA}"/>
              </a:ext>
            </a:extLst>
          </p:cNvPr>
          <p:cNvGrpSpPr/>
          <p:nvPr/>
        </p:nvGrpSpPr>
        <p:grpSpPr>
          <a:xfrm>
            <a:off x="4272341" y="1830278"/>
            <a:ext cx="2155234" cy="4197299"/>
            <a:chOff x="4272341" y="1830278"/>
            <a:chExt cx="2155234" cy="4197299"/>
          </a:xfrm>
        </p:grpSpPr>
        <p:sp>
          <p:nvSpPr>
            <p:cNvPr id="8" name="TextBox 7">
              <a:extLst>
                <a:ext uri="{FF2B5EF4-FFF2-40B4-BE49-F238E27FC236}">
                  <a16:creationId xmlns:a16="http://schemas.microsoft.com/office/drawing/2014/main" id="{50F2ECAA-DB5F-4368-BA95-A89D4ED841E7}"/>
                </a:ext>
              </a:extLst>
            </p:cNvPr>
            <p:cNvSpPr txBox="1"/>
            <p:nvPr/>
          </p:nvSpPr>
          <p:spPr bwMode="auto">
            <a:xfrm>
              <a:off x="5418966" y="3661785"/>
              <a:ext cx="100860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120 cm</a:t>
              </a:r>
            </a:p>
          </p:txBody>
        </p:sp>
        <p:pic>
          <p:nvPicPr>
            <p:cNvPr id="18" name="Picture 17" descr="A picture containing object&#10;&#10;Description automatically generated">
              <a:extLst>
                <a:ext uri="{FF2B5EF4-FFF2-40B4-BE49-F238E27FC236}">
                  <a16:creationId xmlns:a16="http://schemas.microsoft.com/office/drawing/2014/main" id="{D15BEA74-C45B-42C9-AE09-8BDFEAE9365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72341" y="1830278"/>
              <a:ext cx="1228889" cy="4197299"/>
            </a:xfrm>
            <a:prstGeom prst="rect">
              <a:avLst/>
            </a:prstGeom>
          </p:spPr>
        </p:pic>
      </p:grpSp>
      <p:pic>
        <p:nvPicPr>
          <p:cNvPr id="12" name="Picture 11" descr="A close up of a flower&#10;&#10;Description automatically generated">
            <a:extLst>
              <a:ext uri="{FF2B5EF4-FFF2-40B4-BE49-F238E27FC236}">
                <a16:creationId xmlns:a16="http://schemas.microsoft.com/office/drawing/2014/main" id="{A28E525D-902C-4202-BE05-213F53A43FB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402411" y="5605875"/>
            <a:ext cx="202009" cy="426464"/>
          </a:xfrm>
          <a:prstGeom prst="rect">
            <a:avLst/>
          </a:prstGeom>
        </p:spPr>
      </p:pic>
      <p:sp>
        <p:nvSpPr>
          <p:cNvPr id="19" name="TextBox 18">
            <a:extLst>
              <a:ext uri="{FF2B5EF4-FFF2-40B4-BE49-F238E27FC236}">
                <a16:creationId xmlns:a16="http://schemas.microsoft.com/office/drawing/2014/main" id="{D9B09D1E-B895-4531-A850-470065E0EA41}"/>
              </a:ext>
            </a:extLst>
          </p:cNvPr>
          <p:cNvSpPr txBox="1"/>
          <p:nvPr/>
        </p:nvSpPr>
        <p:spPr bwMode="auto">
          <a:xfrm>
            <a:off x="3024140" y="1355577"/>
            <a:ext cx="309572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12</a:t>
            </a:r>
            <a:r>
              <a:rPr lang="en-GB" sz="1200" dirty="0">
                <a:latin typeface="Myriad Pro Semibold" charset="0"/>
                <a:ea typeface="Myriad Pro Semibold" charset="0"/>
                <a:cs typeface="Myriad Pro Semibold" charset="0"/>
              </a:rPr>
              <a:t> </a:t>
            </a:r>
            <a:r>
              <a:rPr lang="en-GB" sz="2400" dirty="0">
                <a:latin typeface="Myriad Pro Semibold" charset="0"/>
                <a:ea typeface="Myriad Pro Semibold" charset="0"/>
                <a:cs typeface="Myriad Pro Semibold" charset="0"/>
              </a:rPr>
              <a:t>cm × 10 = 120 cm</a:t>
            </a:r>
          </a:p>
        </p:txBody>
      </p:sp>
    </p:spTree>
    <p:extLst>
      <p:ext uri="{BB962C8B-B14F-4D97-AF65-F5344CB8AC3E}">
        <p14:creationId xmlns:p14="http://schemas.microsoft.com/office/powerpoint/2010/main" val="1065044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7"/>
                                        </p:tgtEl>
                                      </p:cBhvr>
                                    </p:animEffect>
                                    <p:set>
                                      <p:cBhvr>
                                        <p:cTn id="10" dur="1" fill="hold">
                                          <p:stCondLst>
                                            <p:cond delay="499"/>
                                          </p:stCondLst>
                                        </p:cTn>
                                        <p:tgtEl>
                                          <p:spTgt spid="7"/>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14"/>
                                        </p:tgtEl>
                                      </p:cBhvr>
                                    </p:animEffect>
                                    <p:set>
                                      <p:cBhvr>
                                        <p:cTn id="16" dur="1" fill="hold">
                                          <p:stCondLst>
                                            <p:cond delay="499"/>
                                          </p:stCondLst>
                                        </p:cTn>
                                        <p:tgtEl>
                                          <p:spTgt spid="14"/>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childTnLst>
                          </p:cTn>
                        </p:par>
                        <p:par>
                          <p:cTn id="22" fill="hold">
                            <p:stCondLst>
                              <p:cond delay="500"/>
                            </p:stCondLst>
                            <p:childTnLst>
                              <p:par>
                                <p:cTn id="23" presetID="64" presetClass="path" presetSubtype="0" fill="hold" nodeType="afterEffect">
                                  <p:stCondLst>
                                    <p:cond delay="0"/>
                                  </p:stCondLst>
                                  <p:childTnLst>
                                    <p:animMotion origin="layout" path="M -1.11111E-6 3.7037E-7 L 0.00347 -0.28357 " pathEditMode="relative" rAng="0" ptsTypes="AA">
                                      <p:cBhvr>
                                        <p:cTn id="24" dur="3000" fill="hold"/>
                                        <p:tgtEl>
                                          <p:spTgt spid="12"/>
                                        </p:tgtEl>
                                        <p:attrNameLst>
                                          <p:attrName>ppt_x</p:attrName>
                                          <p:attrName>ppt_y</p:attrName>
                                        </p:attrNameLst>
                                      </p:cBhvr>
                                      <p:rCtr x="174" y="-14190"/>
                                    </p:animMotion>
                                  </p:childTnLst>
                                </p:cTn>
                              </p:par>
                              <p:par>
                                <p:cTn id="25" presetID="6" presetClass="emph" presetSubtype="0" fill="hold" nodeType="withEffect">
                                  <p:stCondLst>
                                    <p:cond delay="0"/>
                                  </p:stCondLst>
                                  <p:childTnLst>
                                    <p:animScale>
                                      <p:cBhvr>
                                        <p:cTn id="26" dur="3000" fill="hold"/>
                                        <p:tgtEl>
                                          <p:spTgt spid="12"/>
                                        </p:tgtEl>
                                      </p:cBhvr>
                                      <p:by x="100000" y="1000000"/>
                                    </p:animScale>
                                  </p:childTnLst>
                                </p:cTn>
                              </p:par>
                              <p:par>
                                <p:cTn id="27" presetID="10" presetClass="exit" presetSubtype="0" fill="hold" nodeType="withEffect">
                                  <p:stCondLst>
                                    <p:cond delay="750"/>
                                  </p:stCondLst>
                                  <p:childTnLst>
                                    <p:animEffect transition="out" filter="fade">
                                      <p:cBhvr>
                                        <p:cTn id="28" dur="2250"/>
                                        <p:tgtEl>
                                          <p:spTgt spid="12"/>
                                        </p:tgtEl>
                                      </p:cBhvr>
                                    </p:animEffect>
                                    <p:set>
                                      <p:cBhvr>
                                        <p:cTn id="29" dur="1" fill="hold">
                                          <p:stCondLst>
                                            <p:cond delay="2249"/>
                                          </p:stCondLst>
                                        </p:cTn>
                                        <p:tgtEl>
                                          <p:spTgt spid="12"/>
                                        </p:tgtEl>
                                        <p:attrNameLst>
                                          <p:attrName>style.visibility</p:attrName>
                                        </p:attrNameLst>
                                      </p:cBhvr>
                                      <p:to>
                                        <p:strVal val="hidden"/>
                                      </p:to>
                                    </p:set>
                                  </p:childTnLst>
                                </p:cTn>
                              </p:par>
                              <p:par>
                                <p:cTn id="30" presetID="10" presetClass="entr" presetSubtype="0" fill="hold" nodeType="withEffect">
                                  <p:stCondLst>
                                    <p:cond delay="175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1250"/>
                                        <p:tgtEl>
                                          <p:spTgt spid="16"/>
                                        </p:tgtEl>
                                      </p:cBhvr>
                                    </p:animEffect>
                                  </p:childTnLst>
                                </p:cTn>
                              </p:par>
                            </p:childTnLst>
                          </p:cTn>
                        </p:par>
                        <p:par>
                          <p:cTn id="33" fill="hold">
                            <p:stCondLst>
                              <p:cond delay="3500"/>
                            </p:stCondLst>
                            <p:childTnLst>
                              <p:par>
                                <p:cTn id="34" presetID="10" presetClass="entr" presetSubtype="0" fill="hold" grpId="0" nodeType="after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fade">
                                      <p:cBhvr>
                                        <p:cTn id="36" dur="500"/>
                                        <p:tgtEl>
                                          <p:spTgt spid="9"/>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fade">
                                      <p:cBhvr>
                                        <p:cTn id="41" dur="500"/>
                                        <p:tgtEl>
                                          <p:spTgt spid="19"/>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fade">
                                      <p:cBhvr>
                                        <p:cTn id="46"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10" grpId="0"/>
      <p:bldP spid="9" grpId="0"/>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descr="A picture containing furniture&#10;&#10;Description automatically generated">
            <a:extLst>
              <a:ext uri="{FF2B5EF4-FFF2-40B4-BE49-F238E27FC236}">
                <a16:creationId xmlns:a16="http://schemas.microsoft.com/office/drawing/2014/main" id="{D9194B33-121F-428F-815E-FC0AA6D02AF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72201" y="1876731"/>
            <a:ext cx="1999598" cy="4004272"/>
          </a:xfrm>
          <a:prstGeom prst="rect">
            <a:avLst/>
          </a:prstGeom>
        </p:spPr>
      </p:pic>
      <p:sp>
        <p:nvSpPr>
          <p:cNvPr id="2" name="Text Placeholder 1"/>
          <p:cNvSpPr>
            <a:spLocks noGrp="1"/>
          </p:cNvSpPr>
          <p:nvPr>
            <p:ph type="body" sz="quarter" idx="11"/>
          </p:nvPr>
        </p:nvSpPr>
        <p:spPr/>
        <p:txBody>
          <a:bodyPr/>
          <a:lstStyle/>
          <a:p>
            <a:r>
              <a:rPr lang="en-US" dirty="0"/>
              <a:t>2.17 Scaling: measures and comparison</a:t>
            </a:r>
            <a:r>
              <a:rPr lang="en-GB" dirty="0"/>
              <a:t>	</a:t>
            </a:r>
            <a:r>
              <a:rPr lang="en-US" dirty="0">
                <a:solidFill>
                  <a:srgbClr val="00628C"/>
                </a:solidFill>
              </a:rPr>
              <a:t>Step 1:7</a:t>
            </a:r>
          </a:p>
        </p:txBody>
      </p:sp>
      <p:sp>
        <p:nvSpPr>
          <p:cNvPr id="3" name="TextBox 2">
            <a:extLst>
              <a:ext uri="{FF2B5EF4-FFF2-40B4-BE49-F238E27FC236}">
                <a16:creationId xmlns:a16="http://schemas.microsoft.com/office/drawing/2014/main" id="{AC48444E-0C86-45CF-9E05-FFCB1771D896}"/>
              </a:ext>
            </a:extLst>
          </p:cNvPr>
          <p:cNvSpPr txBox="1"/>
          <p:nvPr/>
        </p:nvSpPr>
        <p:spPr bwMode="auto">
          <a:xfrm>
            <a:off x="0" y="800934"/>
            <a:ext cx="914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The wardrobe is 3 times the width of the cabinet. How wide is the wardrobe?</a:t>
            </a:r>
          </a:p>
        </p:txBody>
      </p:sp>
      <p:sp>
        <p:nvSpPr>
          <p:cNvPr id="4" name="TextBox 3">
            <a:extLst>
              <a:ext uri="{FF2B5EF4-FFF2-40B4-BE49-F238E27FC236}">
                <a16:creationId xmlns:a16="http://schemas.microsoft.com/office/drawing/2014/main" id="{E977D773-AEFF-417D-A7D5-2860D93B60DF}"/>
              </a:ext>
            </a:extLst>
          </p:cNvPr>
          <p:cNvSpPr txBox="1"/>
          <p:nvPr/>
        </p:nvSpPr>
        <p:spPr bwMode="auto">
          <a:xfrm>
            <a:off x="3511056" y="2899936"/>
            <a:ext cx="8034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800" dirty="0">
                <a:latin typeface="Myriad Pro Semibold" charset="0"/>
                <a:ea typeface="Myriad Pro Semibold" charset="0"/>
                <a:cs typeface="Myriad Pro Semibold" charset="0"/>
              </a:rPr>
              <a:t>40</a:t>
            </a:r>
            <a:r>
              <a:rPr lang="en-GB" sz="900" dirty="0">
                <a:latin typeface="Myriad Pro Semibold" charset="0"/>
                <a:ea typeface="Myriad Pro Semibold" charset="0"/>
                <a:cs typeface="Myriad Pro Semibold" charset="0"/>
              </a:rPr>
              <a:t> </a:t>
            </a:r>
            <a:r>
              <a:rPr lang="en-GB" sz="1800" dirty="0">
                <a:latin typeface="Myriad Pro Semibold" charset="0"/>
                <a:ea typeface="Myriad Pro Semibold" charset="0"/>
                <a:cs typeface="Myriad Pro Semibold" charset="0"/>
              </a:rPr>
              <a:t>cm</a:t>
            </a:r>
          </a:p>
        </p:txBody>
      </p:sp>
      <p:pic>
        <p:nvPicPr>
          <p:cNvPr id="14" name="Picture 13">
            <a:extLst>
              <a:ext uri="{FF2B5EF4-FFF2-40B4-BE49-F238E27FC236}">
                <a16:creationId xmlns:a16="http://schemas.microsoft.com/office/drawing/2014/main" id="{3903CA5E-0011-418A-9324-89D7F24DB87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72201" y="2899936"/>
            <a:ext cx="659231" cy="101420"/>
          </a:xfrm>
          <a:prstGeom prst="rect">
            <a:avLst/>
          </a:prstGeom>
        </p:spPr>
      </p:pic>
      <p:grpSp>
        <p:nvGrpSpPr>
          <p:cNvPr id="26" name="Group 25">
            <a:extLst>
              <a:ext uri="{FF2B5EF4-FFF2-40B4-BE49-F238E27FC236}">
                <a16:creationId xmlns:a16="http://schemas.microsoft.com/office/drawing/2014/main" id="{2A350720-8545-4342-95CD-654BB7531EB5}"/>
              </a:ext>
            </a:extLst>
          </p:cNvPr>
          <p:cNvGrpSpPr/>
          <p:nvPr/>
        </p:nvGrpSpPr>
        <p:grpSpPr>
          <a:xfrm>
            <a:off x="3590760" y="6104208"/>
            <a:ext cx="1962480" cy="420042"/>
            <a:chOff x="3590760" y="6104208"/>
            <a:chExt cx="1962480" cy="420042"/>
          </a:xfrm>
        </p:grpSpPr>
        <p:sp>
          <p:nvSpPr>
            <p:cNvPr id="6" name="TextBox 5">
              <a:extLst>
                <a:ext uri="{FF2B5EF4-FFF2-40B4-BE49-F238E27FC236}">
                  <a16:creationId xmlns:a16="http://schemas.microsoft.com/office/drawing/2014/main" id="{35C28E38-3892-475C-BD26-27803BC8A053}"/>
                </a:ext>
              </a:extLst>
            </p:cNvPr>
            <p:cNvSpPr txBox="1"/>
            <p:nvPr/>
          </p:nvSpPr>
          <p:spPr bwMode="auto">
            <a:xfrm>
              <a:off x="4107771" y="6154918"/>
              <a:ext cx="9284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800" dirty="0">
                  <a:latin typeface="Myriad Pro Semibold" charset="0"/>
                  <a:ea typeface="Myriad Pro Semibold" charset="0"/>
                  <a:cs typeface="Myriad Pro Semibold" charset="0"/>
                </a:rPr>
                <a:t>120</a:t>
              </a:r>
              <a:r>
                <a:rPr lang="en-GB" sz="900" dirty="0">
                  <a:latin typeface="Myriad Pro Semibold" charset="0"/>
                  <a:ea typeface="Myriad Pro Semibold" charset="0"/>
                  <a:cs typeface="Myriad Pro Semibold" charset="0"/>
                </a:rPr>
                <a:t> </a:t>
              </a:r>
              <a:r>
                <a:rPr lang="en-GB" sz="1800" dirty="0">
                  <a:latin typeface="Myriad Pro Semibold" charset="0"/>
                  <a:ea typeface="Myriad Pro Semibold" charset="0"/>
                  <a:cs typeface="Myriad Pro Semibold" charset="0"/>
                </a:rPr>
                <a:t>cm</a:t>
              </a:r>
            </a:p>
          </p:txBody>
        </p:sp>
        <p:pic>
          <p:nvPicPr>
            <p:cNvPr id="16" name="Picture 15">
              <a:extLst>
                <a:ext uri="{FF2B5EF4-FFF2-40B4-BE49-F238E27FC236}">
                  <a16:creationId xmlns:a16="http://schemas.microsoft.com/office/drawing/2014/main" id="{FBFA6686-FFC1-4841-8C55-BB74DCC3FD7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90760" y="6104208"/>
              <a:ext cx="1962480" cy="101420"/>
            </a:xfrm>
            <a:prstGeom prst="rect">
              <a:avLst/>
            </a:prstGeom>
          </p:spPr>
        </p:pic>
      </p:grpSp>
      <p:grpSp>
        <p:nvGrpSpPr>
          <p:cNvPr id="25" name="Group 24">
            <a:extLst>
              <a:ext uri="{FF2B5EF4-FFF2-40B4-BE49-F238E27FC236}">
                <a16:creationId xmlns:a16="http://schemas.microsoft.com/office/drawing/2014/main" id="{1E798F40-8B20-45D1-8AB2-21B39DF92A23}"/>
              </a:ext>
            </a:extLst>
          </p:cNvPr>
          <p:cNvGrpSpPr/>
          <p:nvPr/>
        </p:nvGrpSpPr>
        <p:grpSpPr>
          <a:xfrm>
            <a:off x="4170287" y="2899936"/>
            <a:ext cx="803425" cy="369332"/>
            <a:chOff x="4170287" y="2899936"/>
            <a:chExt cx="803425" cy="369332"/>
          </a:xfrm>
        </p:grpSpPr>
        <p:sp>
          <p:nvSpPr>
            <p:cNvPr id="9" name="TextBox 8">
              <a:extLst>
                <a:ext uri="{FF2B5EF4-FFF2-40B4-BE49-F238E27FC236}">
                  <a16:creationId xmlns:a16="http://schemas.microsoft.com/office/drawing/2014/main" id="{32367E8B-91AC-450C-A9BD-172675676904}"/>
                </a:ext>
              </a:extLst>
            </p:cNvPr>
            <p:cNvSpPr txBox="1"/>
            <p:nvPr/>
          </p:nvSpPr>
          <p:spPr bwMode="auto">
            <a:xfrm>
              <a:off x="4170287" y="2899936"/>
              <a:ext cx="8034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800" dirty="0">
                  <a:latin typeface="Myriad Pro Semibold" charset="0"/>
                  <a:ea typeface="Myriad Pro Semibold" charset="0"/>
                  <a:cs typeface="Myriad Pro Semibold" charset="0"/>
                </a:rPr>
                <a:t>40</a:t>
              </a:r>
              <a:r>
                <a:rPr lang="en-GB" sz="900" dirty="0">
                  <a:latin typeface="Myriad Pro Semibold" charset="0"/>
                  <a:ea typeface="Myriad Pro Semibold" charset="0"/>
                  <a:cs typeface="Myriad Pro Semibold" charset="0"/>
                </a:rPr>
                <a:t> </a:t>
              </a:r>
              <a:r>
                <a:rPr lang="en-GB" sz="1800" dirty="0">
                  <a:latin typeface="Myriad Pro Semibold" charset="0"/>
                  <a:ea typeface="Myriad Pro Semibold" charset="0"/>
                  <a:cs typeface="Myriad Pro Semibold" charset="0"/>
                </a:rPr>
                <a:t>cm</a:t>
              </a:r>
            </a:p>
          </p:txBody>
        </p:sp>
        <p:pic>
          <p:nvPicPr>
            <p:cNvPr id="22" name="Picture 21">
              <a:extLst>
                <a:ext uri="{FF2B5EF4-FFF2-40B4-BE49-F238E27FC236}">
                  <a16:creationId xmlns:a16="http://schemas.microsoft.com/office/drawing/2014/main" id="{700EB5B4-175C-4EA5-BE50-895C3960F2C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42385" y="2899936"/>
              <a:ext cx="659231" cy="101420"/>
            </a:xfrm>
            <a:prstGeom prst="rect">
              <a:avLst/>
            </a:prstGeom>
          </p:spPr>
        </p:pic>
      </p:grpSp>
      <p:grpSp>
        <p:nvGrpSpPr>
          <p:cNvPr id="24" name="Group 23">
            <a:extLst>
              <a:ext uri="{FF2B5EF4-FFF2-40B4-BE49-F238E27FC236}">
                <a16:creationId xmlns:a16="http://schemas.microsoft.com/office/drawing/2014/main" id="{08CB239B-967D-4BC1-A77A-B58646BD0A0B}"/>
              </a:ext>
            </a:extLst>
          </p:cNvPr>
          <p:cNvGrpSpPr/>
          <p:nvPr/>
        </p:nvGrpSpPr>
        <p:grpSpPr>
          <a:xfrm>
            <a:off x="4840470" y="2899936"/>
            <a:ext cx="803425" cy="369332"/>
            <a:chOff x="4840470" y="2899936"/>
            <a:chExt cx="803425" cy="369332"/>
          </a:xfrm>
        </p:grpSpPr>
        <p:sp>
          <p:nvSpPr>
            <p:cNvPr id="10" name="TextBox 9">
              <a:extLst>
                <a:ext uri="{FF2B5EF4-FFF2-40B4-BE49-F238E27FC236}">
                  <a16:creationId xmlns:a16="http://schemas.microsoft.com/office/drawing/2014/main" id="{282D44C3-B0C4-4CC2-8880-E92C4191BA0A}"/>
                </a:ext>
              </a:extLst>
            </p:cNvPr>
            <p:cNvSpPr txBox="1"/>
            <p:nvPr/>
          </p:nvSpPr>
          <p:spPr bwMode="auto">
            <a:xfrm>
              <a:off x="4840470" y="2899936"/>
              <a:ext cx="8034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1800" dirty="0">
                  <a:latin typeface="Myriad Pro Semibold" charset="0"/>
                  <a:ea typeface="Myriad Pro Semibold" charset="0"/>
                  <a:cs typeface="Myriad Pro Semibold" charset="0"/>
                </a:rPr>
                <a:t>40</a:t>
              </a:r>
              <a:r>
                <a:rPr lang="en-GB" sz="900" dirty="0">
                  <a:latin typeface="Myriad Pro Semibold" charset="0"/>
                  <a:ea typeface="Myriad Pro Semibold" charset="0"/>
                  <a:cs typeface="Myriad Pro Semibold" charset="0"/>
                </a:rPr>
                <a:t> </a:t>
              </a:r>
              <a:r>
                <a:rPr lang="en-GB" sz="1800" dirty="0">
                  <a:latin typeface="Myriad Pro Semibold" charset="0"/>
                  <a:ea typeface="Myriad Pro Semibold" charset="0"/>
                  <a:cs typeface="Myriad Pro Semibold" charset="0"/>
                </a:rPr>
                <a:t>cm</a:t>
              </a:r>
            </a:p>
          </p:txBody>
        </p:sp>
        <p:pic>
          <p:nvPicPr>
            <p:cNvPr id="23" name="Picture 22">
              <a:extLst>
                <a:ext uri="{FF2B5EF4-FFF2-40B4-BE49-F238E27FC236}">
                  <a16:creationId xmlns:a16="http://schemas.microsoft.com/office/drawing/2014/main" id="{DFBE491B-51B5-45B8-AB56-FACDF2697EE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12568" y="2899936"/>
              <a:ext cx="659231" cy="101420"/>
            </a:xfrm>
            <a:prstGeom prst="rect">
              <a:avLst/>
            </a:prstGeom>
          </p:spPr>
        </p:pic>
      </p:grpSp>
      <p:sp>
        <p:nvSpPr>
          <p:cNvPr id="17" name="TextBox 16">
            <a:extLst>
              <a:ext uri="{FF2B5EF4-FFF2-40B4-BE49-F238E27FC236}">
                <a16:creationId xmlns:a16="http://schemas.microsoft.com/office/drawing/2014/main" id="{D9B09D1E-B895-4531-A850-470065E0EA41}"/>
              </a:ext>
            </a:extLst>
          </p:cNvPr>
          <p:cNvSpPr txBox="1"/>
          <p:nvPr/>
        </p:nvSpPr>
        <p:spPr bwMode="auto">
          <a:xfrm>
            <a:off x="3349549" y="1240074"/>
            <a:ext cx="24449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40 cm × 3 = 120 cm</a:t>
            </a:r>
          </a:p>
        </p:txBody>
      </p:sp>
    </p:spTree>
    <p:extLst>
      <p:ext uri="{BB962C8B-B14F-4D97-AF65-F5344CB8AC3E}">
        <p14:creationId xmlns:p14="http://schemas.microsoft.com/office/powerpoint/2010/main" val="3980551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fade">
                                      <p:cBhvr>
                                        <p:cTn id="11" dur="500"/>
                                        <p:tgtEl>
                                          <p:spTgt spid="2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500"/>
                                        <p:tgtEl>
                                          <p:spTgt spid="1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fade">
                                      <p:cBhvr>
                                        <p:cTn id="21"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2.17 Scaling: measures and comparison</a:t>
            </a:r>
            <a:r>
              <a:rPr lang="en-GB" dirty="0"/>
              <a:t>	</a:t>
            </a:r>
            <a:r>
              <a:rPr lang="en-US" dirty="0">
                <a:solidFill>
                  <a:srgbClr val="00628C"/>
                </a:solidFill>
              </a:rPr>
              <a:t>Step 1:7</a:t>
            </a:r>
          </a:p>
        </p:txBody>
      </p:sp>
      <p:pic>
        <p:nvPicPr>
          <p:cNvPr id="4" name="Picture 3" descr="A picture containing object&#10;&#10;Description automatically generated">
            <a:extLst>
              <a:ext uri="{FF2B5EF4-FFF2-40B4-BE49-F238E27FC236}">
                <a16:creationId xmlns:a16="http://schemas.microsoft.com/office/drawing/2014/main" id="{958EA312-C510-4443-A72C-8EC26B096E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6075" y="863452"/>
            <a:ext cx="3063462" cy="5595455"/>
          </a:xfrm>
          <a:prstGeom prst="rect">
            <a:avLst/>
          </a:prstGeom>
        </p:spPr>
      </p:pic>
      <p:grpSp>
        <p:nvGrpSpPr>
          <p:cNvPr id="8" name="Group 7">
            <a:extLst>
              <a:ext uri="{FF2B5EF4-FFF2-40B4-BE49-F238E27FC236}">
                <a16:creationId xmlns:a16="http://schemas.microsoft.com/office/drawing/2014/main" id="{3C7E35C3-D10D-4861-9436-F5033110DD24}"/>
              </a:ext>
            </a:extLst>
          </p:cNvPr>
          <p:cNvGrpSpPr/>
          <p:nvPr/>
        </p:nvGrpSpPr>
        <p:grpSpPr>
          <a:xfrm>
            <a:off x="4666377" y="2834451"/>
            <a:ext cx="4087563" cy="1131528"/>
            <a:chOff x="4666377" y="2426421"/>
            <a:chExt cx="4087563" cy="1131528"/>
          </a:xfrm>
        </p:grpSpPr>
        <p:sp>
          <p:nvSpPr>
            <p:cNvPr id="5" name="TextBox 4">
              <a:extLst>
                <a:ext uri="{FF2B5EF4-FFF2-40B4-BE49-F238E27FC236}">
                  <a16:creationId xmlns:a16="http://schemas.microsoft.com/office/drawing/2014/main" id="{4B237A91-9ED8-433F-99EC-FDE7B82F38ED}"/>
                </a:ext>
              </a:extLst>
            </p:cNvPr>
            <p:cNvSpPr txBox="1"/>
            <p:nvPr/>
          </p:nvSpPr>
          <p:spPr bwMode="auto">
            <a:xfrm>
              <a:off x="4666377" y="2426421"/>
              <a:ext cx="4087563" cy="1131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lnSpc>
                  <a:spcPct val="150000"/>
                </a:lnSpc>
                <a:buClr>
                  <a:srgbClr val="82CBDD"/>
                </a:buClr>
                <a:buNone/>
              </a:pPr>
              <a:r>
                <a:rPr lang="en-GB" sz="2400" dirty="0">
                  <a:latin typeface="Myriad Pro Semibold" charset="0"/>
                  <a:ea typeface="Myriad Pro Semibold" charset="0"/>
                  <a:cs typeface="Myriad Pro Semibold" charset="0"/>
                </a:rPr>
                <a:t>Bo’s pencil is        times</a:t>
              </a:r>
              <a:br>
                <a:rPr lang="en-GB" sz="2400" dirty="0">
                  <a:latin typeface="Myriad Pro Semibold" charset="0"/>
                  <a:ea typeface="Myriad Pro Semibold" charset="0"/>
                  <a:cs typeface="Myriad Pro Semibold" charset="0"/>
                </a:rPr>
              </a:br>
              <a:r>
                <a:rPr lang="en-GB" sz="2400" dirty="0">
                  <a:latin typeface="Myriad Pro Semibold" charset="0"/>
                  <a:ea typeface="Myriad Pro Semibold" charset="0"/>
                  <a:cs typeface="Myriad Pro Semibold" charset="0"/>
                </a:rPr>
                <a:t>the length of Alisha’s pencil.</a:t>
              </a:r>
            </a:p>
          </p:txBody>
        </p:sp>
        <p:sp>
          <p:nvSpPr>
            <p:cNvPr id="6" name="Rectangle 5">
              <a:extLst>
                <a:ext uri="{FF2B5EF4-FFF2-40B4-BE49-F238E27FC236}">
                  <a16:creationId xmlns:a16="http://schemas.microsoft.com/office/drawing/2014/main" id="{ACBF3A6F-E351-4787-AB59-90F8F8509DBE}"/>
                </a:ext>
              </a:extLst>
            </p:cNvPr>
            <p:cNvSpPr/>
            <p:nvPr/>
          </p:nvSpPr>
          <p:spPr bwMode="auto">
            <a:xfrm>
              <a:off x="6968797" y="2530520"/>
              <a:ext cx="461665" cy="461665"/>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grpSp>
      <p:sp>
        <p:nvSpPr>
          <p:cNvPr id="3" name="TextBox 2"/>
          <p:cNvSpPr txBox="1"/>
          <p:nvPr/>
        </p:nvSpPr>
        <p:spPr bwMode="auto">
          <a:xfrm>
            <a:off x="7026416" y="2935706"/>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6</a:t>
            </a:r>
          </a:p>
        </p:txBody>
      </p:sp>
    </p:spTree>
    <p:extLst>
      <p:ext uri="{BB962C8B-B14F-4D97-AF65-F5344CB8AC3E}">
        <p14:creationId xmlns:p14="http://schemas.microsoft.com/office/powerpoint/2010/main" val="4260584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nctem1">
  <a:themeElements>
    <a:clrScheme name="Mastery PD">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fontScheme name="nctem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lnDef>
    <a:tx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a:spPr>
      <a:bodyPr vert="horz" wrap="none" lIns="91440" tIns="45720" rIns="91440" bIns="45720" numCol="1" rtlCol="0" anchor="t" anchorCtr="0" compatLnSpc="1">
        <a:prstTxWarp prst="textNoShape">
          <a:avLst/>
        </a:prstTxWarp>
        <a:spAutoFit/>
      </a:bodyPr>
      <a:lstStyle>
        <a:defPPr algn="ctr">
          <a:buClr>
            <a:srgbClr val="82CBDD"/>
          </a:buClr>
          <a:buNone/>
          <a:defRPr sz="2400" dirty="0" smtClean="0">
            <a:latin typeface="Myriad Pro Semibold" charset="0"/>
            <a:ea typeface="Myriad Pro Semibold" charset="0"/>
            <a:cs typeface="Myriad Pro Semibold" charset="0"/>
          </a:defRPr>
        </a:defPPr>
      </a:lstStyle>
    </a:txDef>
  </a:objectDefaults>
  <a:extraClrSchemeLst>
    <a:extraClrScheme>
      <a:clrScheme name="nctem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nctem1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nctem1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nctem1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nctem1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nctem1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nctem1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nctem1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nctem1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nctem1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
      <a:clrScheme name="nctem1 11">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tery PD PowerPoint V4.5.potx" id="{180347DE-0D62-4115-A998-424DB7254718}" vid="{8FE4F5CF-DAEC-46CB-852E-E00F4095E71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D1BAE5ADB25440B67354EBD02D5510" ma:contentTypeVersion="8" ma:contentTypeDescription="Create a new document." ma:contentTypeScope="" ma:versionID="4c0ffbf977b116f889ea8d5ef7926049">
  <xsd:schema xmlns:xsd="http://www.w3.org/2001/XMLSchema" xmlns:xs="http://www.w3.org/2001/XMLSchema" xmlns:p="http://schemas.microsoft.com/office/2006/metadata/properties" xmlns:ns3="3c072653-a566-48ef-af88-69e39a133ebb" targetNamespace="http://schemas.microsoft.com/office/2006/metadata/properties" ma:root="true" ma:fieldsID="a7f63537dd51e17a894edb4015c33252" ns3:_="">
    <xsd:import namespace="3c072653-a566-48ef-af88-69e39a133ebb"/>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072653-a566-48ef-af88-69e39a133e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1334D98-8150-47F1-8055-FD90EDBCAC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072653-a566-48ef-af88-69e39a133eb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004FBB-FACA-49C8-A676-16976F8372AA}">
  <ds:schemaRefs>
    <ds:schemaRef ds:uri="http://schemas.microsoft.com/sharepoint/v3/contenttype/forms"/>
  </ds:schemaRefs>
</ds:datastoreItem>
</file>

<file path=customXml/itemProps3.xml><?xml version="1.0" encoding="utf-8"?>
<ds:datastoreItem xmlns:ds="http://schemas.openxmlformats.org/officeDocument/2006/customXml" ds:itemID="{39047721-B9A6-4547-8ACA-1C1796827EA4}">
  <ds:schemaRefs>
    <ds:schemaRef ds:uri="http://schemas.microsoft.com/office/infopath/2007/PartnerControls"/>
    <ds:schemaRef ds:uri="http://purl.org/dc/terms/"/>
    <ds:schemaRef ds:uri="http://purl.org/dc/dcmitype/"/>
    <ds:schemaRef ds:uri="http://schemas.microsoft.com/office/2006/documentManagement/types"/>
    <ds:schemaRef ds:uri="3c072653-a566-48ef-af88-69e39a133ebb"/>
    <ds:schemaRef ds:uri="http://purl.org/dc/elements/1.1/"/>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Mastery PD PowerPoint V4.5</Template>
  <TotalTime>0</TotalTime>
  <Words>853</Words>
  <Application>Microsoft Office PowerPoint</Application>
  <PresentationFormat>On-screen Show (4:3)</PresentationFormat>
  <Paragraphs>144</Paragraphs>
  <Slides>22</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8" baseType="lpstr">
      <vt:lpstr>Arial</vt:lpstr>
      <vt:lpstr>Calibri</vt:lpstr>
      <vt:lpstr>Myriad Pro</vt:lpstr>
      <vt:lpstr>Myriad Pro Semibold</vt:lpstr>
      <vt:lpstr>nctem1</vt:lpstr>
      <vt:lpstr>Equation</vt:lpstr>
      <vt:lpstr>2.17 Structures: using measures and comparison to understand scaling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2019-08-02T12:02:51Z</dcterms:created>
  <dcterms:modified xsi:type="dcterms:W3CDTF">2019-08-13T10:56:35Z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0x0101003BD1BAE5ADB25440B67354EBD02D5510</vt:lpwstr>
  </property>
</Properties>
</file>